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4"/>
  </p:notesMasterIdLst>
  <p:handoutMasterIdLst>
    <p:handoutMasterId r:id="rId75"/>
  </p:handoutMasterIdLst>
  <p:sldIdLst>
    <p:sldId id="324" r:id="rId2"/>
    <p:sldId id="325" r:id="rId3"/>
    <p:sldId id="326" r:id="rId4"/>
    <p:sldId id="327" r:id="rId5"/>
    <p:sldId id="328" r:id="rId6"/>
    <p:sldId id="329" r:id="rId7"/>
    <p:sldId id="330" r:id="rId8"/>
    <p:sldId id="331" r:id="rId9"/>
    <p:sldId id="332" r:id="rId10"/>
    <p:sldId id="274" r:id="rId11"/>
    <p:sldId id="334" r:id="rId12"/>
    <p:sldId id="335" r:id="rId13"/>
    <p:sldId id="276" r:id="rId14"/>
    <p:sldId id="336" r:id="rId15"/>
    <p:sldId id="278" r:id="rId16"/>
    <p:sldId id="279" r:id="rId17"/>
    <p:sldId id="280" r:id="rId18"/>
    <p:sldId id="281" r:id="rId19"/>
    <p:sldId id="282" r:id="rId20"/>
    <p:sldId id="283" r:id="rId21"/>
    <p:sldId id="284" r:id="rId22"/>
    <p:sldId id="285" r:id="rId23"/>
    <p:sldId id="337" r:id="rId24"/>
    <p:sldId id="294" r:id="rId25"/>
    <p:sldId id="296" r:id="rId26"/>
    <p:sldId id="321" r:id="rId27"/>
    <p:sldId id="295" r:id="rId28"/>
    <p:sldId id="322" r:id="rId29"/>
    <p:sldId id="316" r:id="rId30"/>
    <p:sldId id="323" r:id="rId31"/>
    <p:sldId id="298" r:id="rId32"/>
    <p:sldId id="299" r:id="rId33"/>
    <p:sldId id="317" r:id="rId34"/>
    <p:sldId id="318" r:id="rId35"/>
    <p:sldId id="319" r:id="rId36"/>
    <p:sldId id="320" r:id="rId37"/>
    <p:sldId id="338" r:id="rId38"/>
    <p:sldId id="339" r:id="rId39"/>
    <p:sldId id="341" r:id="rId40"/>
    <p:sldId id="350" r:id="rId41"/>
    <p:sldId id="349" r:id="rId42"/>
    <p:sldId id="351" r:id="rId43"/>
    <p:sldId id="352" r:id="rId44"/>
    <p:sldId id="300" r:id="rId45"/>
    <p:sldId id="343" r:id="rId46"/>
    <p:sldId id="344" r:id="rId47"/>
    <p:sldId id="353" r:id="rId48"/>
    <p:sldId id="301" r:id="rId49"/>
    <p:sldId id="302" r:id="rId50"/>
    <p:sldId id="312" r:id="rId51"/>
    <p:sldId id="346" r:id="rId52"/>
    <p:sldId id="345" r:id="rId53"/>
    <p:sldId id="313" r:id="rId54"/>
    <p:sldId id="311" r:id="rId55"/>
    <p:sldId id="354" r:id="rId56"/>
    <p:sldId id="355" r:id="rId57"/>
    <p:sldId id="357" r:id="rId58"/>
    <p:sldId id="358" r:id="rId59"/>
    <p:sldId id="359" r:id="rId60"/>
    <p:sldId id="360" r:id="rId61"/>
    <p:sldId id="361" r:id="rId62"/>
    <p:sldId id="304" r:id="rId63"/>
    <p:sldId id="314" r:id="rId64"/>
    <p:sldId id="305" r:id="rId65"/>
    <p:sldId id="306" r:id="rId66"/>
    <p:sldId id="307" r:id="rId67"/>
    <p:sldId id="308" r:id="rId68"/>
    <p:sldId id="309" r:id="rId69"/>
    <p:sldId id="310" r:id="rId70"/>
    <p:sldId id="347" r:id="rId71"/>
    <p:sldId id="348" r:id="rId72"/>
    <p:sldId id="303"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5" autoAdjust="0"/>
    <p:restoredTop sz="94660"/>
  </p:normalViewPr>
  <p:slideViewPr>
    <p:cSldViewPr snapToGrid="0">
      <p:cViewPr varScale="1">
        <p:scale>
          <a:sx n="73" d="100"/>
          <a:sy n="73" d="100"/>
        </p:scale>
        <p:origin x="25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5D3040-12E2-4933-A4E5-DEA56C8D8EDD}" type="datetime1">
              <a:rPr lang="en-GB" smtClean="0"/>
              <a:t>21/12/2022</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GB" smtClean="0"/>
              <a:t>A. D. SIKALUMBI</a:t>
            </a:r>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00A305-0BAC-40D4-AD1E-EF07FE4EE48C}" type="slidenum">
              <a:rPr lang="en-GB" smtClean="0"/>
              <a:t>‹#›</a:t>
            </a:fld>
            <a:endParaRPr lang="en-GB"/>
          </a:p>
        </p:txBody>
      </p:sp>
    </p:spTree>
    <p:extLst>
      <p:ext uri="{BB962C8B-B14F-4D97-AF65-F5344CB8AC3E}">
        <p14:creationId xmlns:p14="http://schemas.microsoft.com/office/powerpoint/2010/main" val="99950371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FDC83A-B2B5-4CD4-ADCD-68AFF0349ABD}" type="datetime1">
              <a:rPr lang="en-GB" smtClean="0"/>
              <a:t>21/12/2022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GB" smtClean="0"/>
              <a:t>A. D. SIKALUMBI</a:t>
            </a: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3B86B6-1977-4369-A581-9FE9F8A82AE7}" type="slidenum">
              <a:rPr lang="en-GB" smtClean="0"/>
              <a:t>‹#›</a:t>
            </a:fld>
            <a:endParaRPr lang="en-GB"/>
          </a:p>
        </p:txBody>
      </p:sp>
    </p:spTree>
    <p:extLst>
      <p:ext uri="{BB962C8B-B14F-4D97-AF65-F5344CB8AC3E}">
        <p14:creationId xmlns:p14="http://schemas.microsoft.com/office/powerpoint/2010/main" val="224920636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83B86B6-1977-4369-A581-9FE9F8A82AE7}" type="slidenum">
              <a:rPr lang="en-GB" smtClean="0"/>
              <a:t>1</a:t>
            </a:fld>
            <a:endParaRPr lang="en-GB"/>
          </a:p>
        </p:txBody>
      </p:sp>
      <p:sp>
        <p:nvSpPr>
          <p:cNvPr id="5" name="Date Placeholder 4"/>
          <p:cNvSpPr>
            <a:spLocks noGrp="1"/>
          </p:cNvSpPr>
          <p:nvPr>
            <p:ph type="dt" idx="11"/>
          </p:nvPr>
        </p:nvSpPr>
        <p:spPr/>
        <p:txBody>
          <a:bodyPr/>
          <a:lstStyle/>
          <a:p>
            <a:fld id="{2E14DAE3-FF60-458D-8328-96F52CEB5E48}" type="datetime1">
              <a:rPr lang="en-GB" smtClean="0"/>
              <a:t>21/12/2022</a:t>
            </a:fld>
            <a:endParaRPr lang="en-GB"/>
          </a:p>
        </p:txBody>
      </p:sp>
      <p:sp>
        <p:nvSpPr>
          <p:cNvPr id="6" name="Footer Placeholder 5"/>
          <p:cNvSpPr>
            <a:spLocks noGrp="1"/>
          </p:cNvSpPr>
          <p:nvPr>
            <p:ph type="ftr" sz="quarter" idx="12"/>
          </p:nvPr>
        </p:nvSpPr>
        <p:spPr/>
        <p:txBody>
          <a:bodyPr/>
          <a:lstStyle/>
          <a:p>
            <a:r>
              <a:rPr lang="en-GB" smtClean="0"/>
              <a:t>A. D. SIKALUMBI</a:t>
            </a:r>
            <a:endParaRPr lang="en-GB"/>
          </a:p>
        </p:txBody>
      </p:sp>
    </p:spTree>
    <p:extLst>
      <p:ext uri="{BB962C8B-B14F-4D97-AF65-F5344CB8AC3E}">
        <p14:creationId xmlns:p14="http://schemas.microsoft.com/office/powerpoint/2010/main" val="1238480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BD1212-0FE9-4A74-AFFE-5F35B36F5547}"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
        <p:nvSpPr>
          <p:cNvPr id="6" name="Slide Number Placeholder 5"/>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236175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EDE47E-F9A3-42AE-BADD-D36610AAB73F}"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
        <p:nvSpPr>
          <p:cNvPr id="6" name="Slide Number Placeholder 5"/>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1126406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933E42-D271-4EFA-A3C0-D1B03970D751}"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
        <p:nvSpPr>
          <p:cNvPr id="6" name="Slide Number Placeholder 5"/>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2610761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95BCC3-8FEE-4F00-9F5D-F8B329564341}"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
        <p:nvSpPr>
          <p:cNvPr id="6" name="Slide Number Placeholder 5"/>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41825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843A368-09DD-4B21-BCC2-C67A98076F15}"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
        <p:nvSpPr>
          <p:cNvPr id="6" name="Slide Number Placeholder 5"/>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1330264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658493-6005-4CAA-8BD7-1FD59DB345DD}" type="datetime1">
              <a:rPr lang="en-US" smtClean="0"/>
              <a:t>12/21/2022</a:t>
            </a:fld>
            <a:endParaRPr lang="en-US"/>
          </a:p>
        </p:txBody>
      </p:sp>
      <p:sp>
        <p:nvSpPr>
          <p:cNvPr id="6" name="Footer Placeholder 5"/>
          <p:cNvSpPr>
            <a:spLocks noGrp="1"/>
          </p:cNvSpPr>
          <p:nvPr>
            <p:ph type="ftr" sz="quarter" idx="11"/>
          </p:nvPr>
        </p:nvSpPr>
        <p:spPr/>
        <p:txBody>
          <a:bodyPr/>
          <a:lstStyle/>
          <a:p>
            <a:r>
              <a:rPr lang="en-US" smtClean="0"/>
              <a:t>A. D. SIKALUMBI</a:t>
            </a:r>
            <a:endParaRPr lang="en-US"/>
          </a:p>
        </p:txBody>
      </p:sp>
      <p:sp>
        <p:nvSpPr>
          <p:cNvPr id="7" name="Slide Number Placeholder 6"/>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3591263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BE3389-3EF4-4E49-BDFD-7B897C155425}" type="datetime1">
              <a:rPr lang="en-US" smtClean="0"/>
              <a:t>12/21/2022</a:t>
            </a:fld>
            <a:endParaRPr lang="en-US"/>
          </a:p>
        </p:txBody>
      </p:sp>
      <p:sp>
        <p:nvSpPr>
          <p:cNvPr id="8" name="Footer Placeholder 7"/>
          <p:cNvSpPr>
            <a:spLocks noGrp="1"/>
          </p:cNvSpPr>
          <p:nvPr>
            <p:ph type="ftr" sz="quarter" idx="11"/>
          </p:nvPr>
        </p:nvSpPr>
        <p:spPr/>
        <p:txBody>
          <a:bodyPr/>
          <a:lstStyle/>
          <a:p>
            <a:r>
              <a:rPr lang="en-US" smtClean="0"/>
              <a:t>A. D. SIKALUMBI</a:t>
            </a:r>
            <a:endParaRPr lang="en-US"/>
          </a:p>
        </p:txBody>
      </p:sp>
      <p:sp>
        <p:nvSpPr>
          <p:cNvPr id="9" name="Slide Number Placeholder 8"/>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2661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F6E15C-648E-493D-8AF2-16488B51E454}"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
        <p:nvSpPr>
          <p:cNvPr id="5" name="Slide Number Placeholder 4"/>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358062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4" name="Slide Number Placeholder 3"/>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3762562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03B449B-A3E6-4C37-B064-8DAB84697DA4}" type="datetime1">
              <a:rPr lang="en-US" smtClean="0"/>
              <a:t>12/21/2022</a:t>
            </a:fld>
            <a:endParaRPr lang="en-US"/>
          </a:p>
        </p:txBody>
      </p:sp>
      <p:sp>
        <p:nvSpPr>
          <p:cNvPr id="6" name="Footer Placeholder 5"/>
          <p:cNvSpPr>
            <a:spLocks noGrp="1"/>
          </p:cNvSpPr>
          <p:nvPr>
            <p:ph type="ftr" sz="quarter" idx="11"/>
          </p:nvPr>
        </p:nvSpPr>
        <p:spPr/>
        <p:txBody>
          <a:bodyPr/>
          <a:lstStyle/>
          <a:p>
            <a:r>
              <a:rPr lang="en-US" smtClean="0"/>
              <a:t>A. D. SIKALUMBI</a:t>
            </a:r>
            <a:endParaRPr lang="en-US"/>
          </a:p>
        </p:txBody>
      </p:sp>
      <p:sp>
        <p:nvSpPr>
          <p:cNvPr id="7" name="Slide Number Placeholder 6"/>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3422997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0FBEAD7-FEA3-4292-962E-A20B8EFF6E00}" type="datetime1">
              <a:rPr lang="en-US" smtClean="0"/>
              <a:t>12/21/2022</a:t>
            </a:fld>
            <a:endParaRPr lang="en-US"/>
          </a:p>
        </p:txBody>
      </p:sp>
      <p:sp>
        <p:nvSpPr>
          <p:cNvPr id="6" name="Footer Placeholder 5"/>
          <p:cNvSpPr>
            <a:spLocks noGrp="1"/>
          </p:cNvSpPr>
          <p:nvPr>
            <p:ph type="ftr" sz="quarter" idx="11"/>
          </p:nvPr>
        </p:nvSpPr>
        <p:spPr/>
        <p:txBody>
          <a:bodyPr/>
          <a:lstStyle/>
          <a:p>
            <a:r>
              <a:rPr lang="en-US" smtClean="0"/>
              <a:t>A. D. SIKALUMBI</a:t>
            </a:r>
            <a:endParaRPr lang="en-US"/>
          </a:p>
        </p:txBody>
      </p:sp>
      <p:sp>
        <p:nvSpPr>
          <p:cNvPr id="7" name="Slide Number Placeholder 6"/>
          <p:cNvSpPr>
            <a:spLocks noGrp="1"/>
          </p:cNvSpPr>
          <p:nvPr>
            <p:ph type="sldNum" sz="quarter" idx="12"/>
          </p:nvPr>
        </p:nvSpPr>
        <p:spPr/>
        <p:txBody>
          <a:bodyPr/>
          <a:lstStyle/>
          <a:p>
            <a:fld id="{9AC13BDB-B6D4-4576-A8A6-43E757AC5DEF}" type="slidenum">
              <a:rPr lang="en-US" smtClean="0"/>
              <a:t>‹#›</a:t>
            </a:fld>
            <a:endParaRPr lang="en-US"/>
          </a:p>
        </p:txBody>
      </p:sp>
    </p:spTree>
    <p:extLst>
      <p:ext uri="{BB962C8B-B14F-4D97-AF65-F5344CB8AC3E}">
        <p14:creationId xmlns:p14="http://schemas.microsoft.com/office/powerpoint/2010/main" val="20314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803D66-D6AC-4837-9A3A-36A38DAA8B17}" type="datetime1">
              <a:rPr lang="en-US" smtClean="0"/>
              <a:t>12/21/2022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 D. SIKALUMBI</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C13BDB-B6D4-4576-A8A6-43E757AC5DEF}" type="slidenum">
              <a:rPr lang="en-US" smtClean="0"/>
              <a:t>‹#›</a:t>
            </a:fld>
            <a:endParaRPr lang="en-US"/>
          </a:p>
        </p:txBody>
      </p:sp>
    </p:spTree>
    <p:extLst>
      <p:ext uri="{BB962C8B-B14F-4D97-AF65-F5344CB8AC3E}">
        <p14:creationId xmlns:p14="http://schemas.microsoft.com/office/powerpoint/2010/main" val="203878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hyperlink" Target="http://www.investopedia.com/terms/p/profitabilityratios.asp" TargetMode="External"/><Relationship Id="rId2" Type="http://schemas.openxmlformats.org/officeDocument/2006/relationships/hyperlink" Target="http://www.investopedia.com/terms/e/earnings.asp" TargetMode="External"/><Relationship Id="rId1" Type="http://schemas.openxmlformats.org/officeDocument/2006/relationships/slideLayout" Target="../slideLayouts/slideLayout7.xml"/><Relationship Id="rId5" Type="http://schemas.openxmlformats.org/officeDocument/2006/relationships/hyperlink" Target="http://www.investopedia.com/terms/o/operatingmargin.asp" TargetMode="External"/><Relationship Id="rId4" Type="http://schemas.openxmlformats.org/officeDocument/2006/relationships/hyperlink" Target="http://www.investopedia.com/terms/g/grossmargin.asp"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investopedia.com/terms/s/stockholdersequity.asp" TargetMode="Externa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8" Type="http://schemas.openxmlformats.org/officeDocument/2006/relationships/hyperlink" Target="http://www.investopedia.com/terms/i/intangibleasset.asp" TargetMode="External"/><Relationship Id="rId3" Type="http://schemas.openxmlformats.org/officeDocument/2006/relationships/hyperlink" Target="http://www.investopedia.com/terms/c/cashequivalents.asp" TargetMode="External"/><Relationship Id="rId7" Type="http://schemas.openxmlformats.org/officeDocument/2006/relationships/hyperlink" Target="http://www.investopedia.com/terms/p/prepaidexpense.asp" TargetMode="External"/><Relationship Id="rId2" Type="http://schemas.openxmlformats.org/officeDocument/2006/relationships/hyperlink" Target="http://www.investopedia.com/terms/l/liquidity.asp" TargetMode="External"/><Relationship Id="rId1" Type="http://schemas.openxmlformats.org/officeDocument/2006/relationships/slideLayout" Target="../slideLayouts/slideLayout7.xml"/><Relationship Id="rId6" Type="http://schemas.openxmlformats.org/officeDocument/2006/relationships/hyperlink" Target="http://www.investopedia.com/terms/i/inventory.asp" TargetMode="External"/><Relationship Id="rId5" Type="http://schemas.openxmlformats.org/officeDocument/2006/relationships/hyperlink" Target="http://www.investopedia.com/terms/a/accountsreceivable.asp" TargetMode="External"/><Relationship Id="rId4" Type="http://schemas.openxmlformats.org/officeDocument/2006/relationships/hyperlink" Target="http://www.investopedia.com/terms/s/shorterminvestments.asp" TargetMode="External"/></Relationships>
</file>

<file path=ppt/slides/_rels/slide69.xml.rels><?xml version="1.0" encoding="UTF-8" standalone="yes"?>
<Relationships xmlns="http://schemas.openxmlformats.org/package/2006/relationships"><Relationship Id="rId8" Type="http://schemas.openxmlformats.org/officeDocument/2006/relationships/hyperlink" Target="http://www.investopedia.com/terms/q/quickratio.asp" TargetMode="External"/><Relationship Id="rId3" Type="http://schemas.openxmlformats.org/officeDocument/2006/relationships/hyperlink" Target="http://www.investopedia.com/terms/a/accruedexpense.asp" TargetMode="External"/><Relationship Id="rId7" Type="http://schemas.openxmlformats.org/officeDocument/2006/relationships/hyperlink" Target="http://www.investopedia.com/terms/c/currentratio.asp" TargetMode="External"/><Relationship Id="rId2" Type="http://schemas.openxmlformats.org/officeDocument/2006/relationships/hyperlink" Target="http://www.investopedia.com/terms/a/accountspayable.asp" TargetMode="External"/><Relationship Id="rId1" Type="http://schemas.openxmlformats.org/officeDocument/2006/relationships/slideLayout" Target="../slideLayouts/slideLayout7.xml"/><Relationship Id="rId6" Type="http://schemas.openxmlformats.org/officeDocument/2006/relationships/hyperlink" Target="http://www.investopedia.com/terms/w/workingcapital.asp" TargetMode="External"/><Relationship Id="rId5" Type="http://schemas.openxmlformats.org/officeDocument/2006/relationships/hyperlink" Target="http://www.investopedia.com/terms/t/treasurystock.asp" TargetMode="External"/><Relationship Id="rId10" Type="http://schemas.openxmlformats.org/officeDocument/2006/relationships/hyperlink" Target="http://www.investopedia.com/terms/d/debt-to-capitalratio.asp" TargetMode="External"/><Relationship Id="rId4" Type="http://schemas.openxmlformats.org/officeDocument/2006/relationships/hyperlink" Target="http://www.investopedia.com/terms/r/retainedearnings.asp" TargetMode="External"/><Relationship Id="rId9" Type="http://schemas.openxmlformats.org/officeDocument/2006/relationships/hyperlink" Target="http://www.investopedia.com/terms/l/leverageratio.asp"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myaccountingcourse.com/accounting-basics/equity-accounts"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1977" y="310425"/>
            <a:ext cx="10161431" cy="5201424"/>
          </a:xfrm>
          <a:prstGeom prst="rect">
            <a:avLst/>
          </a:prstGeom>
        </p:spPr>
        <p:txBody>
          <a:bodyPr wrap="square">
            <a:spAutoFit/>
          </a:bodyPr>
          <a:lstStyle/>
          <a:p>
            <a:pPr marR="78740" algn="ctr">
              <a:spcBef>
                <a:spcPts val="50"/>
              </a:spcBef>
            </a:pPr>
            <a:r>
              <a:rPr lang="en-US" sz="3600" b="1" spc="5" dirty="0" smtClean="0">
                <a:solidFill>
                  <a:srgbClr val="7030A0"/>
                </a:solidFill>
                <a:latin typeface="Times New Roman" panose="02020603050405020304" pitchFamily="18" charset="0"/>
                <a:ea typeface="SimSun" panose="02010600030101010101" pitchFamily="2" charset="-122"/>
              </a:rPr>
              <a:t>FUNDAMENTALS OF ACCOUNTING</a:t>
            </a:r>
          </a:p>
          <a:p>
            <a:pPr marR="78740" algn="ctr">
              <a:spcBef>
                <a:spcPts val="50"/>
              </a:spcBef>
            </a:pPr>
            <a:r>
              <a:rPr lang="en-US" sz="3600" b="1" spc="5" dirty="0" err="1" smtClean="0">
                <a:solidFill>
                  <a:srgbClr val="7030A0"/>
                </a:solidFill>
                <a:latin typeface="Times New Roman" panose="02020603050405020304" pitchFamily="18" charset="0"/>
                <a:ea typeface="SimSun" panose="02010600030101010101" pitchFamily="2" charset="-122"/>
              </a:rPr>
              <a:t>BFA</a:t>
            </a:r>
            <a:r>
              <a:rPr lang="en-US" sz="3600" b="1" spc="5" dirty="0" smtClean="0">
                <a:solidFill>
                  <a:srgbClr val="7030A0"/>
                </a:solidFill>
                <a:latin typeface="Times New Roman" panose="02020603050405020304" pitchFamily="18" charset="0"/>
                <a:ea typeface="SimSun" panose="02010600030101010101" pitchFamily="2" charset="-122"/>
              </a:rPr>
              <a:t> 1101</a:t>
            </a:r>
          </a:p>
          <a:p>
            <a:pPr marR="78740" algn="ctr">
              <a:spcBef>
                <a:spcPts val="50"/>
              </a:spcBef>
            </a:pPr>
            <a:endParaRPr lang="en-US" sz="3600" b="1" spc="5" dirty="0" smtClean="0">
              <a:solidFill>
                <a:srgbClr val="7030A0"/>
              </a:solidFill>
              <a:latin typeface="Times New Roman" panose="02020603050405020304" pitchFamily="18" charset="0"/>
              <a:ea typeface="SimSun" panose="02010600030101010101" pitchFamily="2" charset="-122"/>
            </a:endParaRPr>
          </a:p>
          <a:p>
            <a:pPr marR="78740" algn="ctr">
              <a:spcBef>
                <a:spcPts val="50"/>
              </a:spcBef>
            </a:pPr>
            <a:r>
              <a:rPr lang="en-US" sz="3600" b="1" spc="5" dirty="0" smtClean="0">
                <a:solidFill>
                  <a:schemeClr val="accent6"/>
                </a:solidFill>
                <a:latin typeface="Times New Roman" panose="02020603050405020304" pitchFamily="18" charset="0"/>
                <a:ea typeface="SimSun" panose="02010600030101010101" pitchFamily="2" charset="-122"/>
              </a:rPr>
              <a:t>BY </a:t>
            </a:r>
          </a:p>
          <a:p>
            <a:pPr marL="457200" marR="78740" indent="-457200" algn="ctr">
              <a:spcBef>
                <a:spcPts val="50"/>
              </a:spcBef>
              <a:buAutoNum type="alphaUcPeriod"/>
            </a:pPr>
            <a:r>
              <a:rPr lang="en-US" sz="3600" b="1" spc="5" dirty="0" smtClean="0">
                <a:solidFill>
                  <a:schemeClr val="accent6"/>
                </a:solidFill>
                <a:latin typeface="Times New Roman" panose="02020603050405020304" pitchFamily="18" charset="0"/>
                <a:ea typeface="SimSun" panose="02010600030101010101" pitchFamily="2" charset="-122"/>
              </a:rPr>
              <a:t> D. SIKALUMBI</a:t>
            </a:r>
          </a:p>
          <a:p>
            <a:pPr marR="78740" algn="ctr">
              <a:spcBef>
                <a:spcPts val="50"/>
              </a:spcBef>
            </a:pPr>
            <a:endParaRPr lang="en-US" sz="2800" b="1" i="1" spc="5" dirty="0" smtClean="0">
              <a:solidFill>
                <a:srgbClr val="7030A0"/>
              </a:solidFill>
              <a:latin typeface="Times New Roman" panose="02020603050405020304" pitchFamily="18" charset="0"/>
              <a:ea typeface="SimSun" panose="02010600030101010101" pitchFamily="2" charset="-122"/>
            </a:endParaRP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Cert. in Primary Teaching</a:t>
            </a: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Cert. in Entrepreneurship for Economics</a:t>
            </a: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Bachelor of Business Studies </a:t>
            </a: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ZICA – CA</a:t>
            </a:r>
          </a:p>
          <a:p>
            <a:pPr marR="78740" algn="ctr">
              <a:spcBef>
                <a:spcPts val="50"/>
              </a:spcBef>
            </a:pPr>
            <a:r>
              <a:rPr lang="en-US" sz="1600" b="1" i="1" spc="5" dirty="0" smtClean="0">
                <a:solidFill>
                  <a:schemeClr val="accent5">
                    <a:lumMod val="50000"/>
                  </a:schemeClr>
                </a:solidFill>
                <a:latin typeface="Times New Roman" panose="02020603050405020304" pitchFamily="18" charset="0"/>
                <a:ea typeface="SimSun" panose="02010600030101010101" pitchFamily="2" charset="-122"/>
              </a:rPr>
              <a:t>Professional Diploma in NGO </a:t>
            </a:r>
            <a:r>
              <a:rPr lang="en-US" sz="1600" b="1" i="1" spc="5" dirty="0">
                <a:solidFill>
                  <a:schemeClr val="accent5">
                    <a:lumMod val="50000"/>
                  </a:schemeClr>
                </a:solidFill>
                <a:latin typeface="Times New Roman" panose="02020603050405020304" pitchFamily="18" charset="0"/>
                <a:ea typeface="SimSun" panose="02010600030101010101" pitchFamily="2" charset="-122"/>
              </a:rPr>
              <a:t>Project Management </a:t>
            </a: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Master of Business Administration </a:t>
            </a:r>
          </a:p>
          <a:p>
            <a:pPr marR="78740" algn="ctr">
              <a:spcBef>
                <a:spcPts val="50"/>
              </a:spcBef>
            </a:pPr>
            <a:r>
              <a:rPr lang="en-US" sz="1600" b="1" i="1" spc="5" dirty="0">
                <a:solidFill>
                  <a:schemeClr val="accent5">
                    <a:lumMod val="50000"/>
                  </a:schemeClr>
                </a:solidFill>
                <a:latin typeface="Times New Roman" panose="02020603050405020304" pitchFamily="18" charset="0"/>
                <a:ea typeface="SimSun" panose="02010600030101010101" pitchFamily="2" charset="-122"/>
              </a:rPr>
              <a:t>PhD in Business Administration</a:t>
            </a:r>
            <a:r>
              <a:rPr lang="en-US" sz="1600" b="1" i="1" spc="5" dirty="0">
                <a:solidFill>
                  <a:srgbClr val="C00000"/>
                </a:solidFill>
                <a:latin typeface="Times New Roman" panose="02020603050405020304" pitchFamily="18" charset="0"/>
                <a:ea typeface="SimSun" panose="02010600030101010101" pitchFamily="2" charset="-122"/>
              </a:rPr>
              <a:t> </a:t>
            </a:r>
            <a:r>
              <a:rPr lang="en-US" b="1" i="1" spc="5" dirty="0">
                <a:solidFill>
                  <a:srgbClr val="C00000"/>
                </a:solidFill>
                <a:latin typeface="Times New Roman" panose="02020603050405020304" pitchFamily="18" charset="0"/>
                <a:ea typeface="SimSun" panose="02010600030101010101" pitchFamily="2" charset="-122"/>
              </a:rPr>
              <a:t> </a:t>
            </a:r>
          </a:p>
        </p:txBody>
      </p:sp>
      <p:pic>
        <p:nvPicPr>
          <p:cNvPr id="3" name="Picture 2" descr="UNIVERSITY LOGO 20150616.png"/>
          <p:cNvPicPr/>
          <p:nvPr/>
        </p:nvPicPr>
        <p:blipFill>
          <a:blip r:embed="rId3">
            <a:extLst>
              <a:ext uri="{28A0092B-C50C-407E-A947-70E740481C1C}">
                <a14:useLocalDpi xmlns:a14="http://schemas.microsoft.com/office/drawing/2010/main" val="0"/>
              </a:ext>
            </a:extLst>
          </a:blip>
          <a:srcRect/>
          <a:stretch>
            <a:fillRect/>
          </a:stretch>
        </p:blipFill>
        <p:spPr bwMode="auto">
          <a:xfrm>
            <a:off x="500666" y="310425"/>
            <a:ext cx="990600" cy="887095"/>
          </a:xfrm>
          <a:prstGeom prst="rect">
            <a:avLst/>
          </a:prstGeom>
          <a:noFill/>
        </p:spPr>
      </p:pic>
      <p:pic>
        <p:nvPicPr>
          <p:cNvPr id="4" name="Picture 3" descr="UNIVERSITY LOGO 20150616.png"/>
          <p:cNvPicPr/>
          <p:nvPr/>
        </p:nvPicPr>
        <p:blipFill>
          <a:blip r:embed="rId3">
            <a:extLst>
              <a:ext uri="{28A0092B-C50C-407E-A947-70E740481C1C}">
                <a14:useLocalDpi xmlns:a14="http://schemas.microsoft.com/office/drawing/2010/main" val="0"/>
              </a:ext>
            </a:extLst>
          </a:blip>
          <a:srcRect/>
          <a:stretch>
            <a:fillRect/>
          </a:stretch>
        </p:blipFill>
        <p:spPr bwMode="auto">
          <a:xfrm>
            <a:off x="10571945" y="310424"/>
            <a:ext cx="990600" cy="887095"/>
          </a:xfrm>
          <a:prstGeom prst="rect">
            <a:avLst/>
          </a:prstGeom>
          <a:noFill/>
        </p:spPr>
      </p:pic>
      <p:sp>
        <p:nvSpPr>
          <p:cNvPr id="5" name="Date Placeholder 4"/>
          <p:cNvSpPr>
            <a:spLocks noGrp="1"/>
          </p:cNvSpPr>
          <p:nvPr>
            <p:ph type="dt" sz="half" idx="10"/>
          </p:nvPr>
        </p:nvSpPr>
        <p:spPr/>
        <p:txBody>
          <a:bodyPr/>
          <a:lstStyle/>
          <a:p>
            <a:fld id="{355C39B1-4CA5-4EC5-BD10-EAA4177E18B4}" type="datetime1">
              <a:rPr lang="en-US" smtClean="0"/>
              <a:t>12/21/2022</a:t>
            </a:fld>
            <a:endParaRPr lang="en-US"/>
          </a:p>
        </p:txBody>
      </p:sp>
      <p:sp>
        <p:nvSpPr>
          <p:cNvPr id="6" name="Footer Placeholder 5"/>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4397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2000"/>
                                        <p:tgtEl>
                                          <p:spTgt spid="2">
                                            <p:txEl>
                                              <p:pRg st="1" end="1"/>
                                            </p:txEl>
                                          </p:spTgt>
                                        </p:tgtEl>
                                      </p:cBhvr>
                                    </p:animEffect>
                                    <p:anim calcmode="lin" valueType="num">
                                      <p:cBhvr>
                                        <p:cTn id="15"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2000"/>
                                        <p:tgtEl>
                                          <p:spTgt spid="2">
                                            <p:txEl>
                                              <p:pRg st="3" end="3"/>
                                            </p:txEl>
                                          </p:spTgt>
                                        </p:tgtEl>
                                      </p:cBhvr>
                                    </p:animEffect>
                                    <p:anim calcmode="lin" valueType="num">
                                      <p:cBhvr>
                                        <p:cTn id="22"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3" dur="20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2000"/>
                                        <p:tgtEl>
                                          <p:spTgt spid="2">
                                            <p:txEl>
                                              <p:pRg st="4" end="4"/>
                                            </p:txEl>
                                          </p:spTgt>
                                        </p:tgtEl>
                                      </p:cBhvr>
                                    </p:animEffect>
                                    <p:anim calcmode="lin" valueType="num">
                                      <p:cBhvr>
                                        <p:cTn id="29"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30"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4477" y="199767"/>
            <a:ext cx="10595656" cy="6658233"/>
          </a:xfrm>
          <a:prstGeom prst="rect">
            <a:avLst/>
          </a:prstGeom>
        </p:spPr>
        <p:txBody>
          <a:bodyPr wrap="square">
            <a:spAutoFit/>
          </a:bodyPr>
          <a:lstStyle/>
          <a:p>
            <a:r>
              <a:rPr lang="en-US" sz="2800" b="1" i="1" dirty="0">
                <a:latin typeface="Times New Roman" panose="02020603050405020304" pitchFamily="18" charset="0"/>
                <a:ea typeface="SimSun" panose="02010600030101010101" pitchFamily="2" charset="-122"/>
              </a:rPr>
              <a:t>INTRODUCTION</a:t>
            </a:r>
            <a:endParaRPr lang="en-US" sz="2800" i="1" dirty="0">
              <a:latin typeface="Times New Roman" panose="02020603050405020304" pitchFamily="18" charset="0"/>
              <a:ea typeface="SimSun" panose="02010600030101010101" pitchFamily="2" charset="-122"/>
            </a:endParaRPr>
          </a:p>
          <a:p>
            <a:r>
              <a:rPr lang="en-US" sz="2800" dirty="0">
                <a:latin typeface="Times New Roman" panose="02020603050405020304" pitchFamily="18" charset="0"/>
                <a:ea typeface="SimSun" panose="02010600030101010101" pitchFamily="2" charset="-122"/>
              </a:rPr>
              <a:t>Business transaction refers to the legal process of exchanging goods with goods and services. It is the process of buying and selling goods and services. For transaction to take place, there must be a seller who has goods or services and then a buyer who wants the goods or services. The two must agree to make the contract binding</a:t>
            </a:r>
            <a:r>
              <a:rPr lang="en-US" sz="2800" dirty="0" smtClean="0">
                <a:latin typeface="Times New Roman" panose="02020603050405020304" pitchFamily="18" charset="0"/>
                <a:ea typeface="SimSun" panose="02010600030101010101" pitchFamily="2" charset="-122"/>
              </a:rPr>
              <a:t>.</a:t>
            </a:r>
          </a:p>
          <a:p>
            <a:endParaRPr lang="en-US" sz="2800" dirty="0">
              <a:latin typeface="Times New Roman" panose="02020603050405020304" pitchFamily="18" charset="0"/>
              <a:ea typeface="SimSun" panose="02010600030101010101" pitchFamily="2" charset="-122"/>
            </a:endParaRPr>
          </a:p>
          <a:p>
            <a:r>
              <a:rPr lang="en-US" sz="2800" b="1" dirty="0" smtClean="0">
                <a:solidFill>
                  <a:srgbClr val="FF0000"/>
                </a:solidFill>
                <a:latin typeface="Times New Roman" panose="02020603050405020304" pitchFamily="18" charset="0"/>
                <a:ea typeface="SimSun" panose="02010600030101010101" pitchFamily="2" charset="-122"/>
              </a:rPr>
              <a:t>TYPES </a:t>
            </a:r>
            <a:r>
              <a:rPr lang="en-US" sz="2800" b="1" dirty="0">
                <a:solidFill>
                  <a:srgbClr val="FF0000"/>
                </a:solidFill>
                <a:latin typeface="Times New Roman" panose="02020603050405020304" pitchFamily="18" charset="0"/>
                <a:ea typeface="SimSun" panose="02010600030101010101" pitchFamily="2" charset="-122"/>
              </a:rPr>
              <a:t>OF BUSINESS TRANSACTIONS</a:t>
            </a:r>
            <a:endParaRPr lang="en-US" sz="2800" dirty="0">
              <a:solidFill>
                <a:srgbClr val="FF0000"/>
              </a:solidFill>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mj-lt"/>
              <a:buAutoNum type="alphaUcPeriod"/>
            </a:pPr>
            <a:r>
              <a:rPr lang="en-US" sz="2800" b="1" dirty="0" smtClean="0">
                <a:solidFill>
                  <a:srgbClr val="FF0000"/>
                </a:solidFill>
                <a:latin typeface="Times New Roman" panose="02020603050405020304" pitchFamily="18" charset="0"/>
                <a:ea typeface="SimSun" panose="02010600030101010101" pitchFamily="2" charset="-122"/>
              </a:rPr>
              <a:t> Barter </a:t>
            </a:r>
            <a:r>
              <a:rPr lang="en-US" sz="2800" b="1" dirty="0">
                <a:solidFill>
                  <a:srgbClr val="FF0000"/>
                </a:solidFill>
                <a:latin typeface="Times New Roman" panose="02020603050405020304" pitchFamily="18" charset="0"/>
                <a:ea typeface="SimSun" panose="02010600030101010101" pitchFamily="2" charset="-122"/>
              </a:rPr>
              <a:t>Transaction</a:t>
            </a:r>
            <a:endParaRPr lang="en-US" sz="2800" dirty="0">
              <a:solidFill>
                <a:srgbClr val="FF0000"/>
              </a:solidFill>
              <a:latin typeface="Times New Roman" panose="02020603050405020304" pitchFamily="18" charset="0"/>
              <a:ea typeface="SimSun" panose="02010600030101010101" pitchFamily="2" charset="-122"/>
            </a:endParaRPr>
          </a:p>
          <a:p>
            <a:r>
              <a:rPr lang="en-US" sz="2800" dirty="0">
                <a:latin typeface="Times New Roman" panose="02020603050405020304" pitchFamily="18" charset="0"/>
                <a:ea typeface="SimSun" panose="02010600030101010101" pitchFamily="2" charset="-122"/>
              </a:rPr>
              <a:t>This is the exchange of goods with goods or services. It is the oldest type of business transaction in the world. In this type of transaction, people are able to exchange goats with pigs, beans with clothes, chickens with a service of cultivating a piece of land etc</a:t>
            </a:r>
            <a:r>
              <a:rPr lang="en-US" sz="2800" dirty="0" smtClean="0">
                <a:latin typeface="Times New Roman" panose="02020603050405020304" pitchFamily="18" charset="0"/>
                <a:ea typeface="SimSun" panose="02010600030101010101" pitchFamily="2" charset="-122"/>
              </a:rPr>
              <a:t>. No currency is involved. However, there is no proper way of measuring the value of products or services hence there is high level of compromise. </a:t>
            </a:r>
            <a:endParaRPr lang="en-US" sz="2800" dirty="0">
              <a:latin typeface="Times New Roman" panose="02020603050405020304" pitchFamily="18" charset="0"/>
              <a:ea typeface="SimSun" panose="02010600030101010101" pitchFamily="2" charset="-122"/>
            </a:endParaRPr>
          </a:p>
        </p:txBody>
      </p:sp>
      <p:sp>
        <p:nvSpPr>
          <p:cNvPr id="3" name="Date Placeholder 2"/>
          <p:cNvSpPr>
            <a:spLocks noGrp="1"/>
          </p:cNvSpPr>
          <p:nvPr>
            <p:ph type="dt" sz="half" idx="10"/>
          </p:nvPr>
        </p:nvSpPr>
        <p:spPr/>
        <p:txBody>
          <a:bodyPr/>
          <a:lstStyle/>
          <a:p>
            <a:fld id="{D09F369E-096A-49C3-A2BD-ED4D1A0A02A8}"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690796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5" presetClass="entr" presetSubtype="0" fill="hold" nodeType="clickEffect">
                                  <p:stCondLst>
                                    <p:cond delay="0"/>
                                  </p:stCondLst>
                                  <p:childTnLst>
                                    <p:set>
                                      <p:cBhvr>
                                        <p:cTn id="40" dur="1" fill="hold">
                                          <p:stCondLst>
                                            <p:cond delay="0"/>
                                          </p:stCondLst>
                                        </p:cTn>
                                        <p:tgtEl>
                                          <p:spTgt spid="2">
                                            <p:txEl>
                                              <p:pRg st="3" end="3"/>
                                            </p:txEl>
                                          </p:spTgt>
                                        </p:tgtEl>
                                        <p:attrNameLst>
                                          <p:attrName>style.visibility</p:attrName>
                                        </p:attrNameLst>
                                      </p:cBhvr>
                                      <p:to>
                                        <p:strVal val="visible"/>
                                      </p:to>
                                    </p:set>
                                    <p:animEffect transition="in" filter="fade">
                                      <p:cBhvr>
                                        <p:cTn id="41" dur="2000"/>
                                        <p:tgtEl>
                                          <p:spTgt spid="2">
                                            <p:txEl>
                                              <p:pRg st="3" end="3"/>
                                            </p:txEl>
                                          </p:spTgt>
                                        </p:tgtEl>
                                      </p:cBhvr>
                                    </p:animEffect>
                                    <p:anim calcmode="lin" valueType="num">
                                      <p:cBhvr>
                                        <p:cTn id="42"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43" dur="20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2">
                                            <p:txEl>
                                              <p:pRg st="4" end="4"/>
                                            </p:txEl>
                                          </p:spTgt>
                                        </p:tgtEl>
                                        <p:attrNameLst>
                                          <p:attrName>style.visibility</p:attrName>
                                        </p:attrNameLst>
                                      </p:cBhvr>
                                      <p:to>
                                        <p:strVal val="visible"/>
                                      </p:to>
                                    </p:set>
                                    <p:animEffect transition="in" filter="wipe(down)">
                                      <p:cBhvr>
                                        <p:cTn id="48" dur="580">
                                          <p:stCondLst>
                                            <p:cond delay="0"/>
                                          </p:stCondLst>
                                        </p:cTn>
                                        <p:tgtEl>
                                          <p:spTgt spid="2">
                                            <p:txEl>
                                              <p:pRg st="4" end="4"/>
                                            </p:txEl>
                                          </p:spTgt>
                                        </p:tgtEl>
                                      </p:cBhvr>
                                    </p:animEffect>
                                    <p:anim calcmode="lin" valueType="num">
                                      <p:cBhvr>
                                        <p:cTn id="49"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2">
                                            <p:txEl>
                                              <p:pRg st="4" end="4"/>
                                            </p:txEl>
                                          </p:spTgt>
                                        </p:tgtEl>
                                      </p:cBhvr>
                                      <p:to x="100000" y="60000"/>
                                    </p:animScale>
                                    <p:animScale>
                                      <p:cBhvr>
                                        <p:cTn id="55" dur="166" decel="50000">
                                          <p:stCondLst>
                                            <p:cond delay="676"/>
                                          </p:stCondLst>
                                        </p:cTn>
                                        <p:tgtEl>
                                          <p:spTgt spid="2">
                                            <p:txEl>
                                              <p:pRg st="4" end="4"/>
                                            </p:txEl>
                                          </p:spTgt>
                                        </p:tgtEl>
                                      </p:cBhvr>
                                      <p:to x="100000" y="100000"/>
                                    </p:animScale>
                                    <p:animScale>
                                      <p:cBhvr>
                                        <p:cTn id="56" dur="26">
                                          <p:stCondLst>
                                            <p:cond delay="1312"/>
                                          </p:stCondLst>
                                        </p:cTn>
                                        <p:tgtEl>
                                          <p:spTgt spid="2">
                                            <p:txEl>
                                              <p:pRg st="4" end="4"/>
                                            </p:txEl>
                                          </p:spTgt>
                                        </p:tgtEl>
                                      </p:cBhvr>
                                      <p:to x="100000" y="80000"/>
                                    </p:animScale>
                                    <p:animScale>
                                      <p:cBhvr>
                                        <p:cTn id="57" dur="166" decel="50000">
                                          <p:stCondLst>
                                            <p:cond delay="1338"/>
                                          </p:stCondLst>
                                        </p:cTn>
                                        <p:tgtEl>
                                          <p:spTgt spid="2">
                                            <p:txEl>
                                              <p:pRg st="4" end="4"/>
                                            </p:txEl>
                                          </p:spTgt>
                                        </p:tgtEl>
                                      </p:cBhvr>
                                      <p:to x="100000" y="100000"/>
                                    </p:animScale>
                                    <p:animScale>
                                      <p:cBhvr>
                                        <p:cTn id="58" dur="26">
                                          <p:stCondLst>
                                            <p:cond delay="1642"/>
                                          </p:stCondLst>
                                        </p:cTn>
                                        <p:tgtEl>
                                          <p:spTgt spid="2">
                                            <p:txEl>
                                              <p:pRg st="4" end="4"/>
                                            </p:txEl>
                                          </p:spTgt>
                                        </p:tgtEl>
                                      </p:cBhvr>
                                      <p:to x="100000" y="90000"/>
                                    </p:animScale>
                                    <p:animScale>
                                      <p:cBhvr>
                                        <p:cTn id="59" dur="166" decel="50000">
                                          <p:stCondLst>
                                            <p:cond delay="1668"/>
                                          </p:stCondLst>
                                        </p:cTn>
                                        <p:tgtEl>
                                          <p:spTgt spid="2">
                                            <p:txEl>
                                              <p:pRg st="4" end="4"/>
                                            </p:txEl>
                                          </p:spTgt>
                                        </p:tgtEl>
                                      </p:cBhvr>
                                      <p:to x="100000" y="100000"/>
                                    </p:animScale>
                                    <p:animScale>
                                      <p:cBhvr>
                                        <p:cTn id="60" dur="26">
                                          <p:stCondLst>
                                            <p:cond delay="1808"/>
                                          </p:stCondLst>
                                        </p:cTn>
                                        <p:tgtEl>
                                          <p:spTgt spid="2">
                                            <p:txEl>
                                              <p:pRg st="4" end="4"/>
                                            </p:txEl>
                                          </p:spTgt>
                                        </p:tgtEl>
                                      </p:cBhvr>
                                      <p:to x="100000" y="95000"/>
                                    </p:animScale>
                                    <p:animScale>
                                      <p:cBhvr>
                                        <p:cTn id="61" dur="166" decel="50000">
                                          <p:stCondLst>
                                            <p:cond delay="1834"/>
                                          </p:stCondLst>
                                        </p:cTn>
                                        <p:tgtEl>
                                          <p:spTgt spid="2">
                                            <p:txEl>
                                              <p:pRg st="4" end="4"/>
                                            </p:txEl>
                                          </p:spTgt>
                                        </p:tgtEl>
                                      </p:cBhvr>
                                      <p:to x="100000" y="100000"/>
                                    </p:animScale>
                                  </p:childTnLst>
                                </p:cTn>
                              </p:par>
                              <p:par>
                                <p:cTn id="62" presetID="26" presetClass="entr" presetSubtype="0" fill="hold" nodeType="withEffect">
                                  <p:stCondLst>
                                    <p:cond delay="0"/>
                                  </p:stCondLst>
                                  <p:childTnLst>
                                    <p:set>
                                      <p:cBhvr>
                                        <p:cTn id="63" dur="1" fill="hold">
                                          <p:stCondLst>
                                            <p:cond delay="0"/>
                                          </p:stCondLst>
                                        </p:cTn>
                                        <p:tgtEl>
                                          <p:spTgt spid="2">
                                            <p:txEl>
                                              <p:pRg st="5" end="5"/>
                                            </p:txEl>
                                          </p:spTgt>
                                        </p:tgtEl>
                                        <p:attrNameLst>
                                          <p:attrName>style.visibility</p:attrName>
                                        </p:attrNameLst>
                                      </p:cBhvr>
                                      <p:to>
                                        <p:strVal val="visible"/>
                                      </p:to>
                                    </p:set>
                                    <p:animEffect transition="in" filter="wipe(down)">
                                      <p:cBhvr>
                                        <p:cTn id="64" dur="580">
                                          <p:stCondLst>
                                            <p:cond delay="0"/>
                                          </p:stCondLst>
                                        </p:cTn>
                                        <p:tgtEl>
                                          <p:spTgt spid="2">
                                            <p:txEl>
                                              <p:pRg st="5" end="5"/>
                                            </p:txEl>
                                          </p:spTgt>
                                        </p:tgtEl>
                                      </p:cBhvr>
                                    </p:animEffect>
                                    <p:anim calcmode="lin" valueType="num">
                                      <p:cBhvr>
                                        <p:cTn id="65"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2">
                                            <p:txEl>
                                              <p:pRg st="5" end="5"/>
                                            </p:txEl>
                                          </p:spTgt>
                                        </p:tgtEl>
                                      </p:cBhvr>
                                      <p:to x="100000" y="60000"/>
                                    </p:animScale>
                                    <p:animScale>
                                      <p:cBhvr>
                                        <p:cTn id="71" dur="166" decel="50000">
                                          <p:stCondLst>
                                            <p:cond delay="676"/>
                                          </p:stCondLst>
                                        </p:cTn>
                                        <p:tgtEl>
                                          <p:spTgt spid="2">
                                            <p:txEl>
                                              <p:pRg st="5" end="5"/>
                                            </p:txEl>
                                          </p:spTgt>
                                        </p:tgtEl>
                                      </p:cBhvr>
                                      <p:to x="100000" y="100000"/>
                                    </p:animScale>
                                    <p:animScale>
                                      <p:cBhvr>
                                        <p:cTn id="72" dur="26">
                                          <p:stCondLst>
                                            <p:cond delay="1312"/>
                                          </p:stCondLst>
                                        </p:cTn>
                                        <p:tgtEl>
                                          <p:spTgt spid="2">
                                            <p:txEl>
                                              <p:pRg st="5" end="5"/>
                                            </p:txEl>
                                          </p:spTgt>
                                        </p:tgtEl>
                                      </p:cBhvr>
                                      <p:to x="100000" y="80000"/>
                                    </p:animScale>
                                    <p:animScale>
                                      <p:cBhvr>
                                        <p:cTn id="73" dur="166" decel="50000">
                                          <p:stCondLst>
                                            <p:cond delay="1338"/>
                                          </p:stCondLst>
                                        </p:cTn>
                                        <p:tgtEl>
                                          <p:spTgt spid="2">
                                            <p:txEl>
                                              <p:pRg st="5" end="5"/>
                                            </p:txEl>
                                          </p:spTgt>
                                        </p:tgtEl>
                                      </p:cBhvr>
                                      <p:to x="100000" y="100000"/>
                                    </p:animScale>
                                    <p:animScale>
                                      <p:cBhvr>
                                        <p:cTn id="74" dur="26">
                                          <p:stCondLst>
                                            <p:cond delay="1642"/>
                                          </p:stCondLst>
                                        </p:cTn>
                                        <p:tgtEl>
                                          <p:spTgt spid="2">
                                            <p:txEl>
                                              <p:pRg st="5" end="5"/>
                                            </p:txEl>
                                          </p:spTgt>
                                        </p:tgtEl>
                                      </p:cBhvr>
                                      <p:to x="100000" y="90000"/>
                                    </p:animScale>
                                    <p:animScale>
                                      <p:cBhvr>
                                        <p:cTn id="75" dur="166" decel="50000">
                                          <p:stCondLst>
                                            <p:cond delay="1668"/>
                                          </p:stCondLst>
                                        </p:cTn>
                                        <p:tgtEl>
                                          <p:spTgt spid="2">
                                            <p:txEl>
                                              <p:pRg st="5" end="5"/>
                                            </p:txEl>
                                          </p:spTgt>
                                        </p:tgtEl>
                                      </p:cBhvr>
                                      <p:to x="100000" y="100000"/>
                                    </p:animScale>
                                    <p:animScale>
                                      <p:cBhvr>
                                        <p:cTn id="76" dur="26">
                                          <p:stCondLst>
                                            <p:cond delay="1808"/>
                                          </p:stCondLst>
                                        </p:cTn>
                                        <p:tgtEl>
                                          <p:spTgt spid="2">
                                            <p:txEl>
                                              <p:pRg st="5" end="5"/>
                                            </p:txEl>
                                          </p:spTgt>
                                        </p:tgtEl>
                                      </p:cBhvr>
                                      <p:to x="100000" y="95000"/>
                                    </p:animScale>
                                    <p:animScale>
                                      <p:cBhvr>
                                        <p:cTn id="77"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1372" y="133082"/>
            <a:ext cx="10705206" cy="5632311"/>
          </a:xfrm>
          <a:prstGeom prst="rect">
            <a:avLst/>
          </a:prstGeom>
        </p:spPr>
        <p:txBody>
          <a:bodyPr wrap="square">
            <a:spAutoFit/>
          </a:bodyPr>
          <a:lstStyle/>
          <a:p>
            <a:r>
              <a:rPr lang="en-US" sz="3600" dirty="0">
                <a:latin typeface="Times New Roman" panose="02020603050405020304" pitchFamily="18" charset="0"/>
                <a:ea typeface="SimSun" panose="02010600030101010101" pitchFamily="2" charset="-122"/>
              </a:rPr>
              <a:t> </a:t>
            </a:r>
            <a:r>
              <a:rPr lang="en-US" sz="3600" dirty="0" smtClean="0">
                <a:solidFill>
                  <a:srgbClr val="FF0000"/>
                </a:solidFill>
                <a:latin typeface="Times New Roman" panose="02020603050405020304" pitchFamily="18" charset="0"/>
                <a:ea typeface="SimSun" panose="02010600030101010101" pitchFamily="2" charset="-122"/>
              </a:rPr>
              <a:t>B. </a:t>
            </a:r>
            <a:r>
              <a:rPr lang="en-US" sz="3600" b="1" dirty="0" smtClean="0">
                <a:solidFill>
                  <a:srgbClr val="FF0000"/>
                </a:solidFill>
                <a:latin typeface="Times New Roman" panose="02020603050405020304" pitchFamily="18" charset="0"/>
                <a:ea typeface="SimSun" panose="02010600030101010101" pitchFamily="2" charset="-122"/>
              </a:rPr>
              <a:t>Credit Transaction</a:t>
            </a:r>
          </a:p>
          <a:p>
            <a:endParaRPr lang="en-US" sz="3600" dirty="0">
              <a:solidFill>
                <a:srgbClr val="FF0000"/>
              </a:solidFill>
              <a:latin typeface="Times New Roman" panose="02020603050405020304" pitchFamily="18" charset="0"/>
              <a:ea typeface="SimSun" panose="02010600030101010101" pitchFamily="2" charset="-122"/>
            </a:endParaRPr>
          </a:p>
          <a:p>
            <a:pPr marL="571500" indent="-571500">
              <a:buFont typeface="Arial" panose="020B0604020202020204" pitchFamily="34" charset="0"/>
              <a:buChar char="•"/>
            </a:pPr>
            <a:r>
              <a:rPr lang="en-US" sz="3200" dirty="0">
                <a:latin typeface="Times New Roman" panose="02020603050405020304" pitchFamily="18" charset="0"/>
                <a:ea typeface="SimSun" panose="02010600030101010101" pitchFamily="2" charset="-122"/>
              </a:rPr>
              <a:t>This is the type of transaction where the services/goods are collected and payment is made later. </a:t>
            </a:r>
            <a:endParaRPr lang="en-US" sz="3200" dirty="0" smtClean="0">
              <a:latin typeface="Times New Roman" panose="02020603050405020304" pitchFamily="18" charset="0"/>
              <a:ea typeface="SimSun" panose="02010600030101010101" pitchFamily="2" charset="-122"/>
            </a:endParaRPr>
          </a:p>
          <a:p>
            <a:pPr marL="571500" indent="-571500">
              <a:buFont typeface="Arial" panose="020B0604020202020204" pitchFamily="34" charset="0"/>
              <a:buChar char="•"/>
            </a:pPr>
            <a:r>
              <a:rPr lang="en-US" sz="3200" dirty="0" smtClean="0">
                <a:latin typeface="Times New Roman" panose="02020603050405020304" pitchFamily="18" charset="0"/>
                <a:ea typeface="SimSun" panose="02010600030101010101" pitchFamily="2" charset="-122"/>
              </a:rPr>
              <a:t>In </a:t>
            </a:r>
            <a:r>
              <a:rPr lang="en-US" sz="3200" dirty="0">
                <a:latin typeface="Times New Roman" panose="02020603050405020304" pitchFamily="18" charset="0"/>
                <a:ea typeface="SimSun" panose="02010600030101010101" pitchFamily="2" charset="-122"/>
              </a:rPr>
              <a:t>this type of transaction, an invoice is used to prove that a debt </a:t>
            </a:r>
            <a:r>
              <a:rPr lang="en-US" sz="3200" dirty="0" smtClean="0">
                <a:latin typeface="Times New Roman" panose="02020603050405020304" pitchFamily="18" charset="0"/>
                <a:ea typeface="SimSun" panose="02010600030101010101" pitchFamily="2" charset="-122"/>
              </a:rPr>
              <a:t>exists. </a:t>
            </a:r>
          </a:p>
          <a:p>
            <a:pPr marL="571500" indent="-571500">
              <a:buFont typeface="Arial" panose="020B0604020202020204" pitchFamily="34" charset="0"/>
              <a:buChar char="•"/>
            </a:pPr>
            <a:r>
              <a:rPr lang="en-US" sz="3200" dirty="0" smtClean="0">
                <a:latin typeface="Times New Roman" panose="02020603050405020304" pitchFamily="18" charset="0"/>
                <a:ea typeface="SimSun" panose="02010600030101010101" pitchFamily="2" charset="-122"/>
              </a:rPr>
              <a:t>In credit transaction, goods are sold within a short period of time which is so advantageous to perishable goods and those near the expiry date. </a:t>
            </a:r>
          </a:p>
          <a:p>
            <a:pPr marL="571500" indent="-571500">
              <a:buFont typeface="Arial" panose="020B0604020202020204" pitchFamily="34" charset="0"/>
              <a:buChar char="•"/>
            </a:pPr>
            <a:r>
              <a:rPr lang="en-US" sz="3200" dirty="0" smtClean="0">
                <a:latin typeface="Times New Roman" panose="02020603050405020304" pitchFamily="18" charset="0"/>
                <a:ea typeface="SimSun" panose="02010600030101010101" pitchFamily="2" charset="-122"/>
              </a:rPr>
              <a:t>However, it increases bad debts and can make the business bankrupt or go into liquidation if not properly managed. </a:t>
            </a:r>
          </a:p>
        </p:txBody>
      </p:sp>
      <p:sp>
        <p:nvSpPr>
          <p:cNvPr id="3" name="Date Placeholder 2"/>
          <p:cNvSpPr>
            <a:spLocks noGrp="1"/>
          </p:cNvSpPr>
          <p:nvPr>
            <p:ph type="dt" sz="half" idx="10"/>
          </p:nvPr>
        </p:nvSpPr>
        <p:spPr/>
        <p:txBody>
          <a:bodyPr/>
          <a:lstStyle/>
          <a:p>
            <a:fld id="{88348E0C-497B-4B6B-B2C2-A2DF54DFED0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230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1000"/>
                                        <p:tgtEl>
                                          <p:spTgt spid="2">
                                            <p:txEl>
                                              <p:pRg st="3" end="3"/>
                                            </p:txEl>
                                          </p:spTgt>
                                        </p:tgtEl>
                                      </p:cBhvr>
                                    </p:animEffect>
                                    <p:anim calcmode="lin" valueType="num">
                                      <p:cBhvr>
                                        <p:cTn id="1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1000"/>
                                        <p:tgtEl>
                                          <p:spTgt spid="2">
                                            <p:txEl>
                                              <p:pRg st="4" end="4"/>
                                            </p:txEl>
                                          </p:spTgt>
                                        </p:tgtEl>
                                      </p:cBhvr>
                                    </p:animEffect>
                                    <p:anim calcmode="lin" valueType="num">
                                      <p:cBhvr>
                                        <p:cTn id="2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1000"/>
                                        <p:tgtEl>
                                          <p:spTgt spid="2">
                                            <p:txEl>
                                              <p:pRg st="5" end="5"/>
                                            </p:txEl>
                                          </p:spTgt>
                                        </p:tgtEl>
                                      </p:cBhvr>
                                    </p:animEffect>
                                    <p:anim calcmode="lin" valueType="num">
                                      <p:cBhvr>
                                        <p:cTn id="2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3066" y="601181"/>
            <a:ext cx="9990667" cy="5591274"/>
          </a:xfrm>
          <a:prstGeom prst="rect">
            <a:avLst/>
          </a:prstGeom>
        </p:spPr>
        <p:txBody>
          <a:bodyPr wrap="square">
            <a:spAutoFit/>
          </a:bodyPr>
          <a:lstStyle/>
          <a:p>
            <a:pPr marR="0" lvl="0">
              <a:spcBef>
                <a:spcPts val="0"/>
              </a:spcBef>
              <a:spcAft>
                <a:spcPts val="800"/>
              </a:spcAft>
            </a:pPr>
            <a:r>
              <a:rPr lang="en-US" sz="3600" b="1" dirty="0">
                <a:solidFill>
                  <a:srgbClr val="FF0000"/>
                </a:solidFill>
                <a:latin typeface="Times New Roman" panose="02020603050405020304" pitchFamily="18" charset="0"/>
                <a:ea typeface="SimSun" panose="02010600030101010101" pitchFamily="2" charset="-122"/>
              </a:rPr>
              <a:t>C. Cash Transaction</a:t>
            </a:r>
            <a:endParaRPr lang="en-US" sz="3600" dirty="0">
              <a:solidFill>
                <a:srgbClr val="FF0000"/>
              </a:solidFill>
              <a:latin typeface="Times New Roman" panose="02020603050405020304" pitchFamily="18" charset="0"/>
              <a:ea typeface="SimSun" panose="02010600030101010101" pitchFamily="2" charset="-122"/>
            </a:endParaRPr>
          </a:p>
          <a:p>
            <a:r>
              <a:rPr lang="en-US" sz="3200" dirty="0">
                <a:latin typeface="Times New Roman" panose="02020603050405020304" pitchFamily="18" charset="0"/>
                <a:ea typeface="SimSun" panose="02010600030101010101" pitchFamily="2" charset="-122"/>
              </a:rPr>
              <a:t>This is the type of transaction where services/goods are collected and payment is made immediately. With the coming of technology, there are many ways of participating in cash transactions. These include;</a:t>
            </a:r>
          </a:p>
          <a:p>
            <a:pPr marL="342900" marR="0" lvl="0" indent="-342900">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Payment by hard cash.</a:t>
            </a:r>
          </a:p>
          <a:p>
            <a:pPr marL="342900" marR="0" lvl="0" indent="-342900">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Payment by cheque</a:t>
            </a:r>
          </a:p>
          <a:p>
            <a:pPr marL="342900" marR="0" lvl="0" indent="-342900">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Payment by the debit card/Credit card/Visa card.</a:t>
            </a:r>
          </a:p>
          <a:p>
            <a:pPr marL="342900" marR="0" lvl="0" indent="-342900">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Internet banking </a:t>
            </a:r>
          </a:p>
          <a:p>
            <a:pPr marL="342900" marR="0" lvl="0" indent="-342900">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Mobile banking.</a:t>
            </a:r>
          </a:p>
        </p:txBody>
      </p:sp>
      <p:sp>
        <p:nvSpPr>
          <p:cNvPr id="3" name="Date Placeholder 2"/>
          <p:cNvSpPr>
            <a:spLocks noGrp="1"/>
          </p:cNvSpPr>
          <p:nvPr>
            <p:ph type="dt" sz="half" idx="10"/>
          </p:nvPr>
        </p:nvSpPr>
        <p:spPr/>
        <p:txBody>
          <a:bodyPr/>
          <a:lstStyle/>
          <a:p>
            <a:fld id="{B7BDE99D-301A-4047-BDC6-E6E93D8B63D3}"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479530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5915" y="1300766"/>
            <a:ext cx="10354615" cy="4062651"/>
          </a:xfrm>
          <a:prstGeom prst="rect">
            <a:avLst/>
          </a:prstGeom>
        </p:spPr>
        <p:txBody>
          <a:bodyPr wrap="square">
            <a:spAutoFit/>
          </a:bodyPr>
          <a:lstStyle/>
          <a:p>
            <a:pPr>
              <a:lnSpc>
                <a:spcPct val="150000"/>
              </a:lnSpc>
            </a:pPr>
            <a:r>
              <a:rPr lang="en-US" sz="3200" b="1" dirty="0" smtClean="0">
                <a:solidFill>
                  <a:srgbClr val="FF0000"/>
                </a:solidFill>
                <a:latin typeface="Times New Roman" panose="02020603050405020304" pitchFamily="18" charset="0"/>
                <a:ea typeface="SimSun" panose="02010600030101010101" pitchFamily="2" charset="-122"/>
              </a:rPr>
              <a:t>REVISION QUESTION</a:t>
            </a:r>
          </a:p>
          <a:p>
            <a:pPr>
              <a:lnSpc>
                <a:spcPct val="150000"/>
              </a:lnSpc>
            </a:pPr>
            <a:endParaRPr lang="en-US" sz="3200" b="1" dirty="0" smtClean="0">
              <a:solidFill>
                <a:srgbClr val="FF0000"/>
              </a:solidFill>
              <a:latin typeface="Times New Roman" panose="02020603050405020304" pitchFamily="18" charset="0"/>
              <a:ea typeface="SimSun" panose="02010600030101010101" pitchFamily="2" charset="-122"/>
            </a:endParaRPr>
          </a:p>
          <a:p>
            <a:pPr>
              <a:lnSpc>
                <a:spcPct val="150000"/>
              </a:lnSpc>
            </a:pPr>
            <a:r>
              <a:rPr lang="en-US" sz="3600" b="1" dirty="0" smtClean="0">
                <a:solidFill>
                  <a:srgbClr val="7030A0"/>
                </a:solidFill>
                <a:latin typeface="Times New Roman" panose="02020603050405020304" pitchFamily="18" charset="0"/>
                <a:ea typeface="SimSun" panose="02010600030101010101" pitchFamily="2" charset="-122"/>
              </a:rPr>
              <a:t>State and discuss the types of business transactions available. Clearly state the advantages and disadvantages of each. (20 marks)</a:t>
            </a:r>
            <a:endParaRPr lang="en-US" sz="3600" b="1" dirty="0">
              <a:solidFill>
                <a:srgbClr val="7030A0"/>
              </a:solidFill>
              <a:latin typeface="Times New Roman" panose="02020603050405020304" pitchFamily="18" charset="0"/>
              <a:ea typeface="SimSun" panose="02010600030101010101" pitchFamily="2" charset="-122"/>
            </a:endParaRPr>
          </a:p>
        </p:txBody>
      </p:sp>
      <p:sp>
        <p:nvSpPr>
          <p:cNvPr id="3" name="Date Placeholder 2"/>
          <p:cNvSpPr>
            <a:spLocks noGrp="1"/>
          </p:cNvSpPr>
          <p:nvPr>
            <p:ph type="dt" sz="half" idx="10"/>
          </p:nvPr>
        </p:nvSpPr>
        <p:spPr/>
        <p:txBody>
          <a:bodyPr/>
          <a:lstStyle/>
          <a:p>
            <a:fld id="{EEAF1FE1-2782-41B7-8FD1-DDC372A2283A}"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780039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0"/>
                                        <p:tgtEl>
                                          <p:spTgt spid="2">
                                            <p:txEl>
                                              <p:pRg st="2" end="2"/>
                                            </p:txEl>
                                          </p:spTgt>
                                        </p:tgtEl>
                                      </p:cBhvr>
                                    </p:animEffect>
                                    <p:anim calcmode="lin" valueType="num">
                                      <p:cBhvr>
                                        <p:cTn id="26"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7431" y="140372"/>
            <a:ext cx="10251583" cy="6422271"/>
          </a:xfrm>
          <a:prstGeom prst="rect">
            <a:avLst/>
          </a:prstGeom>
        </p:spPr>
        <p:txBody>
          <a:bodyPr wrap="square">
            <a:spAutoFit/>
          </a:bodyPr>
          <a:lstStyle/>
          <a:p>
            <a:r>
              <a:rPr lang="en-US" sz="2800" b="1" dirty="0" smtClean="0">
                <a:solidFill>
                  <a:srgbClr val="FF0000"/>
                </a:solidFill>
                <a:latin typeface="Times New Roman" panose="02020603050405020304" pitchFamily="18" charset="0"/>
                <a:ea typeface="SimSun" panose="02010600030101010101" pitchFamily="2" charset="-122"/>
              </a:rPr>
              <a:t>UNIT 3: BUSINESS </a:t>
            </a:r>
            <a:r>
              <a:rPr lang="en-US" sz="2800" b="1" dirty="0">
                <a:solidFill>
                  <a:srgbClr val="FF0000"/>
                </a:solidFill>
                <a:latin typeface="Times New Roman" panose="02020603050405020304" pitchFamily="18" charset="0"/>
                <a:ea typeface="SimSun" panose="02010600030101010101" pitchFamily="2" charset="-122"/>
              </a:rPr>
              <a:t>DOCUMENTS</a:t>
            </a:r>
          </a:p>
          <a:p>
            <a:r>
              <a:rPr lang="en-US" sz="2400" b="1" dirty="0">
                <a:solidFill>
                  <a:srgbClr val="FF0000"/>
                </a:solidFill>
                <a:latin typeface="Times New Roman" panose="02020603050405020304" pitchFamily="18" charset="0"/>
                <a:ea typeface="SimSun" panose="02010600030101010101" pitchFamily="2" charset="-122"/>
              </a:rPr>
              <a:t> </a:t>
            </a:r>
            <a:r>
              <a:rPr lang="en-US" sz="2400" b="1" dirty="0" smtClean="0">
                <a:solidFill>
                  <a:srgbClr val="FF0000"/>
                </a:solidFill>
                <a:latin typeface="Times New Roman" panose="02020603050405020304" pitchFamily="18" charset="0"/>
                <a:ea typeface="SimSun" panose="02010600030101010101" pitchFamily="2" charset="-122"/>
              </a:rPr>
              <a:t>OBJECTIVES</a:t>
            </a:r>
            <a:endParaRPr lang="en-US" sz="2400" dirty="0">
              <a:solidFill>
                <a:srgbClr val="FF0000"/>
              </a:solidFill>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Times New Roman" panose="02020603050405020304" pitchFamily="18" charset="0"/>
              <a:buChar char="-"/>
            </a:pPr>
            <a:r>
              <a:rPr lang="en-US" sz="2400" dirty="0">
                <a:solidFill>
                  <a:srgbClr val="FF0000"/>
                </a:solidFill>
                <a:latin typeface="Times New Roman" panose="02020603050405020304" pitchFamily="18" charset="0"/>
                <a:ea typeface="Calibri" panose="020F0502020204030204" pitchFamily="34" charset="0"/>
              </a:rPr>
              <a:t>Define business documents.</a:t>
            </a:r>
          </a:p>
          <a:p>
            <a:pPr marL="342900" marR="0" lvl="0" indent="-342900">
              <a:spcBef>
                <a:spcPts val="0"/>
              </a:spcBef>
              <a:spcAft>
                <a:spcPts val="800"/>
              </a:spcAft>
              <a:buFont typeface="Times New Roman" panose="02020603050405020304" pitchFamily="18" charset="0"/>
              <a:buChar char="-"/>
            </a:pPr>
            <a:r>
              <a:rPr lang="en-US" sz="2400" dirty="0">
                <a:solidFill>
                  <a:srgbClr val="FF0000"/>
                </a:solidFill>
                <a:latin typeface="Times New Roman" panose="02020603050405020304" pitchFamily="18" charset="0"/>
                <a:ea typeface="Calibri" panose="020F0502020204030204" pitchFamily="34" charset="0"/>
              </a:rPr>
              <a:t>State the significance of business documents.</a:t>
            </a:r>
          </a:p>
          <a:p>
            <a:pPr marL="342900" marR="0" lvl="0" indent="-342900">
              <a:spcBef>
                <a:spcPts val="0"/>
              </a:spcBef>
              <a:spcAft>
                <a:spcPts val="800"/>
              </a:spcAft>
              <a:buFont typeface="Times New Roman" panose="02020603050405020304" pitchFamily="18" charset="0"/>
              <a:buChar char="-"/>
            </a:pPr>
            <a:r>
              <a:rPr lang="en-US" sz="2400" dirty="0">
                <a:solidFill>
                  <a:srgbClr val="FF0000"/>
                </a:solidFill>
                <a:latin typeface="Times New Roman" panose="02020603050405020304" pitchFamily="18" charset="0"/>
                <a:ea typeface="Calibri" panose="020F0502020204030204" pitchFamily="34" charset="0"/>
              </a:rPr>
              <a:t>Explain the main features of the business documents.</a:t>
            </a:r>
          </a:p>
          <a:p>
            <a:pPr marL="342900" marR="0" lvl="0" indent="-342900">
              <a:spcBef>
                <a:spcPts val="0"/>
              </a:spcBef>
              <a:spcAft>
                <a:spcPts val="800"/>
              </a:spcAft>
              <a:buFont typeface="Times New Roman" panose="02020603050405020304" pitchFamily="18" charset="0"/>
              <a:buChar char="-"/>
            </a:pPr>
            <a:r>
              <a:rPr lang="en-US" sz="2400" dirty="0">
                <a:solidFill>
                  <a:srgbClr val="FF0000"/>
                </a:solidFill>
                <a:latin typeface="Times New Roman" panose="02020603050405020304" pitchFamily="18" charset="0"/>
                <a:ea typeface="Calibri" panose="020F0502020204030204" pitchFamily="34" charset="0"/>
              </a:rPr>
              <a:t>List and describe at least 15 business documents</a:t>
            </a:r>
            <a:r>
              <a:rPr lang="en-US" sz="2400" dirty="0" smtClean="0">
                <a:solidFill>
                  <a:srgbClr val="FF0000"/>
                </a:solidFill>
                <a:latin typeface="Times New Roman" panose="02020603050405020304" pitchFamily="18" charset="0"/>
                <a:ea typeface="Calibri" panose="020F0502020204030204" pitchFamily="34" charset="0"/>
              </a:rPr>
              <a:t>.</a:t>
            </a:r>
          </a:p>
          <a:p>
            <a:pPr marR="0" lvl="0">
              <a:spcBef>
                <a:spcPts val="0"/>
              </a:spcBef>
              <a:spcAft>
                <a:spcPts val="800"/>
              </a:spcAft>
            </a:pPr>
            <a:endParaRPr lang="en-US" dirty="0">
              <a:latin typeface="Times New Roman" panose="02020603050405020304" pitchFamily="18" charset="0"/>
              <a:ea typeface="Calibri" panose="020F0502020204030204" pitchFamily="34" charset="0"/>
            </a:endParaRPr>
          </a:p>
          <a:p>
            <a:r>
              <a:rPr lang="en-US" sz="2000" b="1" i="1" dirty="0">
                <a:latin typeface="Times New Roman" panose="02020603050405020304" pitchFamily="18" charset="0"/>
                <a:ea typeface="SimSun" panose="02010600030101010101" pitchFamily="2" charset="-122"/>
              </a:rPr>
              <a:t>INTRODUCTION</a:t>
            </a:r>
          </a:p>
          <a:p>
            <a:r>
              <a:rPr lang="en-US" sz="2400" dirty="0">
                <a:latin typeface="Times New Roman" panose="02020603050405020304" pitchFamily="18" charset="0"/>
                <a:ea typeface="SimSun" panose="02010600030101010101" pitchFamily="2" charset="-122"/>
              </a:rPr>
              <a:t>Business documents are documents that are used in business transactions. </a:t>
            </a:r>
            <a:r>
              <a:rPr lang="en-US" sz="2400" dirty="0" smtClean="0">
                <a:latin typeface="Times New Roman" panose="02020603050405020304" pitchFamily="18" charset="0"/>
                <a:ea typeface="SimSun" panose="02010600030101010101" pitchFamily="2" charset="-122"/>
              </a:rPr>
              <a:t>Some documents are used in business registration with </a:t>
            </a:r>
            <a:r>
              <a:rPr lang="en-US" sz="2400" dirty="0" err="1" smtClean="0">
                <a:latin typeface="Times New Roman" panose="02020603050405020304" pitchFamily="18" charset="0"/>
                <a:ea typeface="SimSun" panose="02010600030101010101" pitchFamily="2" charset="-122"/>
              </a:rPr>
              <a:t>PACRA</a:t>
            </a:r>
            <a:r>
              <a:rPr lang="en-US" sz="2400" dirty="0" smtClean="0">
                <a:latin typeface="Times New Roman" panose="02020603050405020304" pitchFamily="18" charset="0"/>
                <a:ea typeface="SimSun" panose="02010600030101010101" pitchFamily="2" charset="-122"/>
              </a:rPr>
              <a:t> and </a:t>
            </a:r>
            <a:r>
              <a:rPr lang="en-US" sz="2400" dirty="0" err="1" smtClean="0">
                <a:latin typeface="Times New Roman" panose="02020603050405020304" pitchFamily="18" charset="0"/>
                <a:ea typeface="SimSun" panose="02010600030101010101" pitchFamily="2" charset="-122"/>
              </a:rPr>
              <a:t>ZRA</a:t>
            </a:r>
            <a:r>
              <a:rPr lang="en-US" sz="2400" dirty="0" smtClean="0">
                <a:latin typeface="Times New Roman" panose="02020603050405020304" pitchFamily="18" charset="0"/>
                <a:ea typeface="SimSun" panose="02010600030101010101" pitchFamily="2" charset="-122"/>
              </a:rPr>
              <a:t> which were discussed earlier. Here we will discuss business documents that are used in the transaction process. </a:t>
            </a:r>
          </a:p>
          <a:p>
            <a:r>
              <a:rPr lang="en-US" sz="2400" dirty="0" smtClean="0">
                <a:latin typeface="Times New Roman" panose="02020603050405020304" pitchFamily="18" charset="0"/>
                <a:ea typeface="SimSun" panose="02010600030101010101" pitchFamily="2" charset="-122"/>
              </a:rPr>
              <a:t>Business </a:t>
            </a:r>
            <a:r>
              <a:rPr lang="en-US" sz="2400" dirty="0">
                <a:latin typeface="Times New Roman" panose="02020603050405020304" pitchFamily="18" charset="0"/>
                <a:ea typeface="SimSun" panose="02010600030101010101" pitchFamily="2" charset="-122"/>
              </a:rPr>
              <a:t>documents make the business transaction legal and binding. In the exchange of goods and services, there are many documents that are used for the smooth running of the business. Documents are written records of transactions </a:t>
            </a:r>
            <a:r>
              <a:rPr lang="en-US" sz="2400" dirty="0" smtClean="0">
                <a:latin typeface="Times New Roman" panose="02020603050405020304" pitchFamily="18" charset="0"/>
                <a:ea typeface="SimSun" panose="02010600030101010101" pitchFamily="2" charset="-122"/>
              </a:rPr>
              <a:t>that </a:t>
            </a:r>
            <a:r>
              <a:rPr lang="en-US" sz="2400" dirty="0">
                <a:latin typeface="Times New Roman" panose="02020603050405020304" pitchFamily="18" charset="0"/>
                <a:ea typeface="SimSun" panose="02010600030101010101" pitchFamily="2" charset="-122"/>
              </a:rPr>
              <a:t>take place between different persons or parties.</a:t>
            </a:r>
          </a:p>
        </p:txBody>
      </p:sp>
      <p:sp>
        <p:nvSpPr>
          <p:cNvPr id="3" name="Date Placeholder 2"/>
          <p:cNvSpPr>
            <a:spLocks noGrp="1"/>
          </p:cNvSpPr>
          <p:nvPr>
            <p:ph type="dt" sz="half" idx="10"/>
          </p:nvPr>
        </p:nvSpPr>
        <p:spPr/>
        <p:txBody>
          <a:bodyPr/>
          <a:lstStyle/>
          <a:p>
            <a:fld id="{515A48D5-6939-44DC-ADCD-DD32CA4CB1F7}"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330135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anim calcmode="lin" valueType="num">
                                      <p:cBhvr>
                                        <p:cTn id="13"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anim calcmode="lin" valueType="num">
                                      <p:cBhvr>
                                        <p:cTn id="18"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anim calcmode="lin" valueType="num">
                                      <p:cBhvr>
                                        <p:cTn id="23"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anim calcmode="lin" valueType="num">
                                      <p:cBhvr>
                                        <p:cTn id="28"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4" end="4"/>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anim calcmode="lin" valueType="num">
                                      <p:cBhvr>
                                        <p:cTn id="33" dur="2000" fill="hold"/>
                                        <p:tgtEl>
                                          <p:spTgt spid="2">
                                            <p:txEl>
                                              <p:pRg st="5" end="5"/>
                                            </p:txEl>
                                          </p:spTgt>
                                        </p:tgtEl>
                                        <p:attrNameLst>
                                          <p:attrName>ppt_w</p:attrName>
                                        </p:attrNameLst>
                                      </p:cBhvr>
                                      <p:tavLst>
                                        <p:tav tm="0" fmla="#ppt_w*sin(2.5*pi*$)">
                                          <p:val>
                                            <p:fltVal val="0"/>
                                          </p:val>
                                        </p:tav>
                                        <p:tav tm="100000">
                                          <p:val>
                                            <p:fltVal val="1"/>
                                          </p:val>
                                        </p:tav>
                                      </p:tavLst>
                                    </p:anim>
                                    <p:anim calcmode="lin" valueType="num">
                                      <p:cBhvr>
                                        <p:cTn id="34" dur="20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p:cTn id="3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0" dur="500" fill="hold"/>
                                        <p:tgtEl>
                                          <p:spTgt spid="2">
                                            <p:txEl>
                                              <p:pRg st="7" end="7"/>
                                            </p:txEl>
                                          </p:spTgt>
                                        </p:tgtEl>
                                        <p:attrNameLst>
                                          <p:attrName>ppt_h</p:attrName>
                                        </p:attrNameLst>
                                      </p:cBhvr>
                                      <p:tavLst>
                                        <p:tav tm="0">
                                          <p:val>
                                            <p:fltVal val="0"/>
                                          </p:val>
                                        </p:tav>
                                        <p:tav tm="100000">
                                          <p:val>
                                            <p:strVal val="#ppt_h"/>
                                          </p:val>
                                        </p:tav>
                                      </p:tavLst>
                                    </p:anim>
                                    <p:animEffect transition="in" filter="fade">
                                      <p:cBhvr>
                                        <p:cTn id="41" dur="500"/>
                                        <p:tgtEl>
                                          <p:spTgt spid="2">
                                            <p:txEl>
                                              <p:pRg st="7" end="7"/>
                                            </p:txEl>
                                          </p:spTgt>
                                        </p:tgtEl>
                                      </p:cBhvr>
                                    </p:animEffect>
                                  </p:childTnLst>
                                </p:cTn>
                              </p:par>
                              <p:par>
                                <p:cTn id="42" presetID="53" presetClass="entr" presetSubtype="16" fill="hold" nodeType="withEffect">
                                  <p:stCondLst>
                                    <p:cond delay="0"/>
                                  </p:stCondLst>
                                  <p:childTnLst>
                                    <p:set>
                                      <p:cBhvr>
                                        <p:cTn id="43" dur="1" fill="hold">
                                          <p:stCondLst>
                                            <p:cond delay="0"/>
                                          </p:stCondLst>
                                        </p:cTn>
                                        <p:tgtEl>
                                          <p:spTgt spid="2">
                                            <p:txEl>
                                              <p:pRg st="8" end="8"/>
                                            </p:txEl>
                                          </p:spTgt>
                                        </p:tgtEl>
                                        <p:attrNameLst>
                                          <p:attrName>style.visibility</p:attrName>
                                        </p:attrNameLst>
                                      </p:cBhvr>
                                      <p:to>
                                        <p:strVal val="visible"/>
                                      </p:to>
                                    </p:set>
                                    <p:anim calcmode="lin" valueType="num">
                                      <p:cBhvr>
                                        <p:cTn id="44"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45" dur="500" fill="hold"/>
                                        <p:tgtEl>
                                          <p:spTgt spid="2">
                                            <p:txEl>
                                              <p:pRg st="8" end="8"/>
                                            </p:txEl>
                                          </p:spTgt>
                                        </p:tgtEl>
                                        <p:attrNameLst>
                                          <p:attrName>ppt_h</p:attrName>
                                        </p:attrNameLst>
                                      </p:cBhvr>
                                      <p:tavLst>
                                        <p:tav tm="0">
                                          <p:val>
                                            <p:fltVal val="0"/>
                                          </p:val>
                                        </p:tav>
                                        <p:tav tm="100000">
                                          <p:val>
                                            <p:strVal val="#ppt_h"/>
                                          </p:val>
                                        </p:tav>
                                      </p:tavLst>
                                    </p:anim>
                                    <p:animEffect transition="in" filter="fade">
                                      <p:cBhvr>
                                        <p:cTn id="46" dur="500"/>
                                        <p:tgtEl>
                                          <p:spTgt spid="2">
                                            <p:txEl>
                                              <p:pRg st="8" end="8"/>
                                            </p:txEl>
                                          </p:spTgt>
                                        </p:tgtEl>
                                      </p:cBhvr>
                                    </p:animEffect>
                                  </p:childTnLst>
                                </p:cTn>
                              </p:par>
                              <p:par>
                                <p:cTn id="47" presetID="53" presetClass="entr" presetSubtype="16" fill="hold" nodeType="with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p:cTn id="49" dur="500" fill="hold"/>
                                        <p:tgtEl>
                                          <p:spTgt spid="2">
                                            <p:txEl>
                                              <p:pRg st="9" end="9"/>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9" end="9"/>
                                            </p:txEl>
                                          </p:spTgt>
                                        </p:tgtEl>
                                        <p:attrNameLst>
                                          <p:attrName>ppt_h</p:attrName>
                                        </p:attrNameLst>
                                      </p:cBhvr>
                                      <p:tavLst>
                                        <p:tav tm="0">
                                          <p:val>
                                            <p:fltVal val="0"/>
                                          </p:val>
                                        </p:tav>
                                        <p:tav tm="100000">
                                          <p:val>
                                            <p:strVal val="#ppt_h"/>
                                          </p:val>
                                        </p:tav>
                                      </p:tavLst>
                                    </p:anim>
                                    <p:animEffect transition="in" filter="fade">
                                      <p:cBhvr>
                                        <p:cTn id="51"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6823" y="221498"/>
            <a:ext cx="10972800" cy="6453049"/>
          </a:xfrm>
          <a:prstGeom prst="rect">
            <a:avLst/>
          </a:prstGeom>
        </p:spPr>
        <p:txBody>
          <a:bodyPr wrap="square">
            <a:spAutoFit/>
          </a:bodyPr>
          <a:lstStyle/>
          <a:p>
            <a:r>
              <a:rPr lang="en-US" sz="2400" b="1" dirty="0">
                <a:solidFill>
                  <a:srgbClr val="FF0000"/>
                </a:solidFill>
                <a:latin typeface="Times New Roman" panose="02020603050405020304" pitchFamily="18" charset="0"/>
                <a:ea typeface="SimSun" panose="02010600030101010101" pitchFamily="2" charset="-122"/>
              </a:rPr>
              <a:t>SIGNIFICANCE OF BUSINESS DOCUMENTS </a:t>
            </a:r>
            <a:endParaRPr lang="en-US" sz="2400" b="1" dirty="0" smtClean="0">
              <a:solidFill>
                <a:srgbClr val="FF0000"/>
              </a:solidFill>
              <a:latin typeface="Times New Roman" panose="02020603050405020304" pitchFamily="18" charset="0"/>
              <a:ea typeface="SimSun" panose="02010600030101010101" pitchFamily="2" charset="-122"/>
            </a:endParaRPr>
          </a:p>
          <a:p>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prove that a business activity has taken place.</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provide future reference in case it becomes necessary.</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provide information that is useful for various purposes such as making business decisions and payment.</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work as a source form which other business records can be made such as book keeping records.</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provide back ground information about the business.</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provide detailed information about the goods and services available for sale e.g. catalogue, quotation, price list and many more others.</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acknowledge receipt or payment of money e.g. cash sale slip and receipt.</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know the customers who have taken goods on credit (debtors), e.g. invoice.</a:t>
            </a:r>
          </a:p>
          <a:p>
            <a:pPr marL="342900" marR="0" lvl="0" indent="-342900">
              <a:spcBef>
                <a:spcPts val="0"/>
              </a:spcBef>
              <a:spcAft>
                <a:spcPts val="800"/>
              </a:spcAft>
              <a:buFont typeface="+mj-lt"/>
              <a:buAutoNum type="romanUcPeriod"/>
            </a:pPr>
            <a:r>
              <a:rPr lang="en-US" sz="2400" b="1" i="1" dirty="0">
                <a:latin typeface="Times New Roman" panose="02020603050405020304" pitchFamily="18" charset="0"/>
                <a:ea typeface="SimSun" panose="02010600030101010101" pitchFamily="2" charset="-122"/>
              </a:rPr>
              <a:t>To help in proper assessment of taxes such as VAT basing on the volume of sales, purchases and many more</a:t>
            </a:r>
            <a:r>
              <a:rPr lang="en-US" sz="2400" b="1" i="1" dirty="0" smtClean="0">
                <a:latin typeface="Times New Roman" panose="02020603050405020304" pitchFamily="18" charset="0"/>
                <a:ea typeface="SimSun" panose="02010600030101010101" pitchFamily="2" charset="-122"/>
              </a:rPr>
              <a:t>.</a:t>
            </a:r>
            <a:endParaRPr lang="en-US" sz="2400" b="1" i="1" dirty="0">
              <a:latin typeface="Times New Roman" panose="02020603050405020304" pitchFamily="18" charset="0"/>
              <a:ea typeface="SimSun" panose="02010600030101010101" pitchFamily="2" charset="-122"/>
            </a:endParaRPr>
          </a:p>
        </p:txBody>
      </p:sp>
      <p:sp>
        <p:nvSpPr>
          <p:cNvPr id="3" name="Date Placeholder 2"/>
          <p:cNvSpPr>
            <a:spLocks noGrp="1"/>
          </p:cNvSpPr>
          <p:nvPr>
            <p:ph type="dt" sz="half" idx="10"/>
          </p:nvPr>
        </p:nvSpPr>
        <p:spPr/>
        <p:txBody>
          <a:bodyPr/>
          <a:lstStyle/>
          <a:p>
            <a:fld id="{D32C64DE-08D4-45E9-B917-A6CDF09C9DDD}"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235202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wheel(1)">
                                      <p:cBhvr>
                                        <p:cTn id="14" dur="2000"/>
                                        <p:tgtEl>
                                          <p:spTgt spid="2">
                                            <p:txEl>
                                              <p:pRg st="2" end="2"/>
                                            </p:txEl>
                                          </p:spTgt>
                                        </p:tgtEl>
                                      </p:cBhvr>
                                    </p:animEffect>
                                  </p:childTnLst>
                                </p:cTn>
                              </p:par>
                              <p:par>
                                <p:cTn id="15" presetID="21" presetClass="entr" presetSubtype="1"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heel(1)">
                                      <p:cBhvr>
                                        <p:cTn id="17" dur="2000"/>
                                        <p:tgtEl>
                                          <p:spTgt spid="2">
                                            <p:txEl>
                                              <p:pRg st="3" end="3"/>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wheel(1)">
                                      <p:cBhvr>
                                        <p:cTn id="20" dur="2000"/>
                                        <p:tgtEl>
                                          <p:spTgt spid="2">
                                            <p:txEl>
                                              <p:pRg st="4" end="4"/>
                                            </p:txEl>
                                          </p:spTgt>
                                        </p:tgtEl>
                                      </p:cBhvr>
                                    </p:animEffect>
                                  </p:childTnLst>
                                </p:cTn>
                              </p:par>
                              <p:par>
                                <p:cTn id="21" presetID="21" presetClass="entr" presetSubtype="1"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Effect transition="in" filter="wheel(1)">
                                      <p:cBhvr>
                                        <p:cTn id="23" dur="2000"/>
                                        <p:tgtEl>
                                          <p:spTgt spid="2">
                                            <p:txEl>
                                              <p:pRg st="5" end="5"/>
                                            </p:txEl>
                                          </p:spTgt>
                                        </p:tgtEl>
                                      </p:cBhvr>
                                    </p:animEffect>
                                  </p:childTnLst>
                                </p:cTn>
                              </p:par>
                              <p:par>
                                <p:cTn id="24" presetID="21" presetClass="entr" presetSubtype="1" fill="hold" nodeType="withEffect">
                                  <p:stCondLst>
                                    <p:cond delay="0"/>
                                  </p:stCondLst>
                                  <p:childTnLst>
                                    <p:set>
                                      <p:cBhvr>
                                        <p:cTn id="25" dur="1" fill="hold">
                                          <p:stCondLst>
                                            <p:cond delay="0"/>
                                          </p:stCondLst>
                                        </p:cTn>
                                        <p:tgtEl>
                                          <p:spTgt spid="2">
                                            <p:txEl>
                                              <p:pRg st="6" end="6"/>
                                            </p:txEl>
                                          </p:spTgt>
                                        </p:tgtEl>
                                        <p:attrNameLst>
                                          <p:attrName>style.visibility</p:attrName>
                                        </p:attrNameLst>
                                      </p:cBhvr>
                                      <p:to>
                                        <p:strVal val="visible"/>
                                      </p:to>
                                    </p:set>
                                    <p:animEffect transition="in" filter="wheel(1)">
                                      <p:cBhvr>
                                        <p:cTn id="26" dur="2000"/>
                                        <p:tgtEl>
                                          <p:spTgt spid="2">
                                            <p:txEl>
                                              <p:pRg st="6" end="6"/>
                                            </p:txEl>
                                          </p:spTgt>
                                        </p:tgtEl>
                                      </p:cBhvr>
                                    </p:animEffect>
                                  </p:childTnLst>
                                </p:cTn>
                              </p:par>
                              <p:par>
                                <p:cTn id="27" presetID="21" presetClass="entr" presetSubtype="1"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Effect transition="in" filter="wheel(1)">
                                      <p:cBhvr>
                                        <p:cTn id="29" dur="2000"/>
                                        <p:tgtEl>
                                          <p:spTgt spid="2">
                                            <p:txEl>
                                              <p:pRg st="7" end="7"/>
                                            </p:txEl>
                                          </p:spTgt>
                                        </p:tgtEl>
                                      </p:cBhvr>
                                    </p:animEffect>
                                  </p:childTnLst>
                                </p:cTn>
                              </p:par>
                              <p:par>
                                <p:cTn id="30" presetID="21" presetClass="entr" presetSubtype="1" fill="hold" nodeType="withEffect">
                                  <p:stCondLst>
                                    <p:cond delay="0"/>
                                  </p:stCondLst>
                                  <p:childTnLst>
                                    <p:set>
                                      <p:cBhvr>
                                        <p:cTn id="31" dur="1" fill="hold">
                                          <p:stCondLst>
                                            <p:cond delay="0"/>
                                          </p:stCondLst>
                                        </p:cTn>
                                        <p:tgtEl>
                                          <p:spTgt spid="2">
                                            <p:txEl>
                                              <p:pRg st="8" end="8"/>
                                            </p:txEl>
                                          </p:spTgt>
                                        </p:tgtEl>
                                        <p:attrNameLst>
                                          <p:attrName>style.visibility</p:attrName>
                                        </p:attrNameLst>
                                      </p:cBhvr>
                                      <p:to>
                                        <p:strVal val="visible"/>
                                      </p:to>
                                    </p:set>
                                    <p:animEffect transition="in" filter="wheel(1)">
                                      <p:cBhvr>
                                        <p:cTn id="32" dur="2000"/>
                                        <p:tgtEl>
                                          <p:spTgt spid="2">
                                            <p:txEl>
                                              <p:pRg st="8" end="8"/>
                                            </p:txEl>
                                          </p:spTgt>
                                        </p:tgtEl>
                                      </p:cBhvr>
                                    </p:animEffect>
                                  </p:childTnLst>
                                </p:cTn>
                              </p:par>
                              <p:par>
                                <p:cTn id="33" presetID="21" presetClass="entr" presetSubtype="1"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animEffect transition="in" filter="wheel(1)">
                                      <p:cBhvr>
                                        <p:cTn id="35" dur="2000"/>
                                        <p:tgtEl>
                                          <p:spTgt spid="2">
                                            <p:txEl>
                                              <p:pRg st="9" end="9"/>
                                            </p:txEl>
                                          </p:spTgt>
                                        </p:tgtEl>
                                      </p:cBhvr>
                                    </p:animEffect>
                                  </p:childTnLst>
                                </p:cTn>
                              </p:par>
                              <p:par>
                                <p:cTn id="36" presetID="21" presetClass="entr" presetSubtype="1" fill="hold" nodeType="withEffect">
                                  <p:stCondLst>
                                    <p:cond delay="0"/>
                                  </p:stCondLst>
                                  <p:childTnLst>
                                    <p:set>
                                      <p:cBhvr>
                                        <p:cTn id="37" dur="1" fill="hold">
                                          <p:stCondLst>
                                            <p:cond delay="0"/>
                                          </p:stCondLst>
                                        </p:cTn>
                                        <p:tgtEl>
                                          <p:spTgt spid="2">
                                            <p:txEl>
                                              <p:pRg st="10" end="10"/>
                                            </p:txEl>
                                          </p:spTgt>
                                        </p:tgtEl>
                                        <p:attrNameLst>
                                          <p:attrName>style.visibility</p:attrName>
                                        </p:attrNameLst>
                                      </p:cBhvr>
                                      <p:to>
                                        <p:strVal val="visible"/>
                                      </p:to>
                                    </p:set>
                                    <p:animEffect transition="in" filter="wheel(1)">
                                      <p:cBhvr>
                                        <p:cTn id="38" dur="20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0005" y="321773"/>
            <a:ext cx="10728101" cy="5878532"/>
          </a:xfrm>
          <a:prstGeom prst="rect">
            <a:avLst/>
          </a:prstGeom>
        </p:spPr>
        <p:txBody>
          <a:bodyPr wrap="square">
            <a:spAutoFit/>
          </a:bodyPr>
          <a:lstStyle/>
          <a:p>
            <a:r>
              <a:rPr lang="en-US" sz="2800" b="1" dirty="0">
                <a:solidFill>
                  <a:srgbClr val="FF0000"/>
                </a:solidFill>
                <a:latin typeface="Times New Roman" panose="02020603050405020304" pitchFamily="18" charset="0"/>
                <a:ea typeface="SimSun" panose="02010600030101010101" pitchFamily="2" charset="-122"/>
              </a:rPr>
              <a:t>CONTENT/FEATURES OF BUSINESS </a:t>
            </a:r>
            <a:r>
              <a:rPr lang="en-US" sz="2800" b="1" dirty="0" smtClean="0">
                <a:solidFill>
                  <a:srgbClr val="FF0000"/>
                </a:solidFill>
                <a:latin typeface="Times New Roman" panose="02020603050405020304" pitchFamily="18" charset="0"/>
                <a:ea typeface="SimSun" panose="02010600030101010101" pitchFamily="2" charset="-122"/>
              </a:rPr>
              <a:t>DOCUMENTS</a:t>
            </a:r>
          </a:p>
          <a:p>
            <a:endParaRPr lang="en-US" sz="2400" dirty="0">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Name and address of the business originating the document (seller/buyer).</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Name and address of the business receiving the document (seller/buyer).</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Name of the document e.g. quotation, receipt etc.</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Document number (serial number)</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Date when the document is written.</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Types/description of goods/services in question; e.g. dozens, boxes, </a:t>
            </a:r>
            <a:r>
              <a:rPr lang="en-US" sz="2400" b="1" i="1" dirty="0" err="1">
                <a:latin typeface="Times New Roman" panose="02020603050405020304" pitchFamily="18" charset="0"/>
                <a:ea typeface="SimSun" panose="02010600030101010101" pitchFamily="2" charset="-122"/>
              </a:rPr>
              <a:t>colour</a:t>
            </a:r>
            <a:r>
              <a:rPr lang="en-US" sz="2400" b="1" i="1" dirty="0">
                <a:latin typeface="Times New Roman" panose="02020603050405020304" pitchFamily="18" charset="0"/>
                <a:ea typeface="SimSun" panose="02010600030101010101" pitchFamily="2" charset="-122"/>
              </a:rPr>
              <a:t>, size etc.</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Quantity of goods</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Unit price and total amount.</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Terms and conditions of the transaction. </a:t>
            </a:r>
          </a:p>
          <a:p>
            <a:pPr marL="342900" marR="0" lvl="0" indent="-342900">
              <a:spcBef>
                <a:spcPts val="0"/>
              </a:spcBef>
              <a:spcAft>
                <a:spcPts val="800"/>
              </a:spcAft>
              <a:buFont typeface="+mj-lt"/>
              <a:buAutoNum type="alphaLcPeriod"/>
            </a:pPr>
            <a:r>
              <a:rPr lang="en-US" sz="2400" b="1" i="1" dirty="0">
                <a:latin typeface="Times New Roman" panose="02020603050405020304" pitchFamily="18" charset="0"/>
                <a:ea typeface="SimSun" panose="02010600030101010101" pitchFamily="2" charset="-122"/>
              </a:rPr>
              <a:t>Name/signature of the person who prepared/received.</a:t>
            </a:r>
          </a:p>
        </p:txBody>
      </p:sp>
      <p:sp>
        <p:nvSpPr>
          <p:cNvPr id="3" name="Date Placeholder 2"/>
          <p:cNvSpPr>
            <a:spLocks noGrp="1"/>
          </p:cNvSpPr>
          <p:nvPr>
            <p:ph type="dt" sz="half" idx="10"/>
          </p:nvPr>
        </p:nvSpPr>
        <p:spPr/>
        <p:txBody>
          <a:bodyPr/>
          <a:lstStyle/>
          <a:p>
            <a:fld id="{831F0EEB-424F-4AB5-856B-237EDE26136C}"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68874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2">
                                            <p:txEl>
                                              <p:pRg st="2" end="2"/>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2">
                                            <p:txEl>
                                              <p:pRg st="3" end="3"/>
                                            </p:txEl>
                                          </p:spTgt>
                                        </p:tgtEl>
                                        <p:attrNameLst>
                                          <p:attrName>r</p:attrName>
                                        </p:attrNameLst>
                                      </p:cBhvr>
                                    </p:animRot>
                                  </p:childTnLst>
                                </p:cTn>
                              </p:par>
                              <p:par>
                                <p:cTn id="17" presetID="8" presetClass="emph" presetSubtype="0" fill="hold" nodeType="withEffect">
                                  <p:stCondLst>
                                    <p:cond delay="0"/>
                                  </p:stCondLst>
                                  <p:childTnLst>
                                    <p:animRot by="21600000">
                                      <p:cBhvr>
                                        <p:cTn id="18" dur="2000" fill="hold"/>
                                        <p:tgtEl>
                                          <p:spTgt spid="2">
                                            <p:txEl>
                                              <p:pRg st="4" end="4"/>
                                            </p:txEl>
                                          </p:spTgt>
                                        </p:tgtEl>
                                        <p:attrNameLst>
                                          <p:attrName>r</p:attrName>
                                        </p:attrNameLst>
                                      </p:cBhvr>
                                    </p:animRot>
                                  </p:childTnLst>
                                </p:cTn>
                              </p:par>
                              <p:par>
                                <p:cTn id="19" presetID="8" presetClass="emph" presetSubtype="0" fill="hold" nodeType="withEffect">
                                  <p:stCondLst>
                                    <p:cond delay="0"/>
                                  </p:stCondLst>
                                  <p:childTnLst>
                                    <p:animRot by="21600000">
                                      <p:cBhvr>
                                        <p:cTn id="20" dur="2000" fill="hold"/>
                                        <p:tgtEl>
                                          <p:spTgt spid="2">
                                            <p:txEl>
                                              <p:pRg st="5" end="5"/>
                                            </p:txEl>
                                          </p:spTgt>
                                        </p:tgtEl>
                                        <p:attrNameLst>
                                          <p:attrName>r</p:attrName>
                                        </p:attrNameLst>
                                      </p:cBhvr>
                                    </p:animRot>
                                  </p:childTnLst>
                                </p:cTn>
                              </p:par>
                              <p:par>
                                <p:cTn id="21" presetID="8" presetClass="emph" presetSubtype="0" fill="hold" nodeType="withEffect">
                                  <p:stCondLst>
                                    <p:cond delay="0"/>
                                  </p:stCondLst>
                                  <p:childTnLst>
                                    <p:animRot by="21600000">
                                      <p:cBhvr>
                                        <p:cTn id="22" dur="2000" fill="hold"/>
                                        <p:tgtEl>
                                          <p:spTgt spid="2">
                                            <p:txEl>
                                              <p:pRg st="6" end="6"/>
                                            </p:txEl>
                                          </p:spTgt>
                                        </p:tgtEl>
                                        <p:attrNameLst>
                                          <p:attrName>r</p:attrName>
                                        </p:attrNameLst>
                                      </p:cBhvr>
                                    </p:animRot>
                                  </p:childTnLst>
                                </p:cTn>
                              </p:par>
                              <p:par>
                                <p:cTn id="23" presetID="8" presetClass="emph" presetSubtype="0" fill="hold" nodeType="withEffect">
                                  <p:stCondLst>
                                    <p:cond delay="0"/>
                                  </p:stCondLst>
                                  <p:childTnLst>
                                    <p:animRot by="21600000">
                                      <p:cBhvr>
                                        <p:cTn id="24" dur="2000" fill="hold"/>
                                        <p:tgtEl>
                                          <p:spTgt spid="2">
                                            <p:txEl>
                                              <p:pRg st="7" end="7"/>
                                            </p:txEl>
                                          </p:spTgt>
                                        </p:tgtEl>
                                        <p:attrNameLst>
                                          <p:attrName>r</p:attrName>
                                        </p:attrNameLst>
                                      </p:cBhvr>
                                    </p:animRot>
                                  </p:childTnLst>
                                </p:cTn>
                              </p:par>
                              <p:par>
                                <p:cTn id="25" presetID="8" presetClass="emph" presetSubtype="0" fill="hold" nodeType="withEffect">
                                  <p:stCondLst>
                                    <p:cond delay="0"/>
                                  </p:stCondLst>
                                  <p:childTnLst>
                                    <p:animRot by="21600000">
                                      <p:cBhvr>
                                        <p:cTn id="26" dur="2000" fill="hold"/>
                                        <p:tgtEl>
                                          <p:spTgt spid="2">
                                            <p:txEl>
                                              <p:pRg st="8" end="8"/>
                                            </p:txEl>
                                          </p:spTgt>
                                        </p:tgtEl>
                                        <p:attrNameLst>
                                          <p:attrName>r</p:attrName>
                                        </p:attrNameLst>
                                      </p:cBhvr>
                                    </p:animRot>
                                  </p:childTnLst>
                                </p:cTn>
                              </p:par>
                              <p:par>
                                <p:cTn id="27" presetID="8" presetClass="emph" presetSubtype="0" fill="hold" nodeType="withEffect">
                                  <p:stCondLst>
                                    <p:cond delay="0"/>
                                  </p:stCondLst>
                                  <p:childTnLst>
                                    <p:animRot by="21600000">
                                      <p:cBhvr>
                                        <p:cTn id="28" dur="2000" fill="hold"/>
                                        <p:tgtEl>
                                          <p:spTgt spid="2">
                                            <p:txEl>
                                              <p:pRg st="9" end="9"/>
                                            </p:txEl>
                                          </p:spTgt>
                                        </p:tgtEl>
                                        <p:attrNameLst>
                                          <p:attrName>r</p:attrName>
                                        </p:attrNameLst>
                                      </p:cBhvr>
                                    </p:animRot>
                                  </p:childTnLst>
                                </p:cTn>
                              </p:par>
                              <p:par>
                                <p:cTn id="29" presetID="8" presetClass="emph" presetSubtype="0" fill="hold" nodeType="withEffect">
                                  <p:stCondLst>
                                    <p:cond delay="0"/>
                                  </p:stCondLst>
                                  <p:childTnLst>
                                    <p:animRot by="21600000">
                                      <p:cBhvr>
                                        <p:cTn id="30" dur="2000" fill="hold"/>
                                        <p:tgtEl>
                                          <p:spTgt spid="2">
                                            <p:txEl>
                                              <p:pRg st="10" end="10"/>
                                            </p:txEl>
                                          </p:spTgt>
                                        </p:tgtEl>
                                        <p:attrNameLst>
                                          <p:attrName>r</p:attrName>
                                        </p:attrNameLst>
                                      </p:cBhvr>
                                    </p:animRot>
                                  </p:childTnLst>
                                </p:cTn>
                              </p:par>
                              <p:par>
                                <p:cTn id="31" presetID="8" presetClass="emph" presetSubtype="0" fill="hold" nodeType="withEffect">
                                  <p:stCondLst>
                                    <p:cond delay="0"/>
                                  </p:stCondLst>
                                  <p:childTnLst>
                                    <p:animRot by="21600000">
                                      <p:cBhvr>
                                        <p:cTn id="32" dur="2000" fill="hold"/>
                                        <p:tgtEl>
                                          <p:spTgt spid="2">
                                            <p:txEl>
                                              <p:pRg st="11" end="1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8946" y="244472"/>
            <a:ext cx="10586434" cy="6309420"/>
          </a:xfrm>
          <a:prstGeom prst="rect">
            <a:avLst/>
          </a:prstGeom>
        </p:spPr>
        <p:txBody>
          <a:bodyPr wrap="square">
            <a:spAutoFit/>
          </a:bodyPr>
          <a:lstStyle/>
          <a:p>
            <a:r>
              <a:rPr lang="en-US" sz="2400" b="1" dirty="0">
                <a:solidFill>
                  <a:srgbClr val="FF0000"/>
                </a:solidFill>
                <a:latin typeface="Times New Roman" panose="02020603050405020304" pitchFamily="18" charset="0"/>
                <a:ea typeface="SimSun" panose="02010600030101010101" pitchFamily="2" charset="-122"/>
              </a:rPr>
              <a:t>TYPES OF BUSINESS DOCUMENTS</a:t>
            </a:r>
            <a:endParaRPr lang="en-US" sz="2400" dirty="0">
              <a:solidFill>
                <a:srgbClr val="FF0000"/>
              </a:solidFill>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mj-lt"/>
              <a:buAutoNum type="arabicPeriod"/>
            </a:pPr>
            <a:r>
              <a:rPr lang="en-US" sz="2400" dirty="0">
                <a:latin typeface="Times New Roman" panose="02020603050405020304" pitchFamily="18" charset="0"/>
                <a:ea typeface="SimSun" panose="02010600030101010101" pitchFamily="2" charset="-122"/>
              </a:rPr>
              <a:t>CATALOGUE</a:t>
            </a:r>
          </a:p>
          <a:p>
            <a:r>
              <a:rPr lang="en-US" sz="2400" dirty="0">
                <a:latin typeface="Times New Roman" panose="02020603050405020304" pitchFamily="18" charset="0"/>
                <a:ea typeface="SimSun" panose="02010600030101010101" pitchFamily="2" charset="-122"/>
              </a:rPr>
              <a:t>It is a business document which is more like a pamphlet or booklet that displays pictures and prices of the goods on sale. It may also be used for advertising.</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2. PRICE </a:t>
            </a:r>
            <a:r>
              <a:rPr lang="en-US" sz="2400" dirty="0">
                <a:latin typeface="Times New Roman" panose="02020603050405020304" pitchFamily="18" charset="0"/>
                <a:ea typeface="SimSun" panose="02010600030101010101" pitchFamily="2" charset="-122"/>
              </a:rPr>
              <a:t>LIST</a:t>
            </a:r>
          </a:p>
          <a:p>
            <a:r>
              <a:rPr lang="en-US" sz="2400" dirty="0">
                <a:latin typeface="Times New Roman" panose="02020603050405020304" pitchFamily="18" charset="0"/>
                <a:ea typeface="SimSun" panose="02010600030101010101" pitchFamily="2" charset="-122"/>
              </a:rPr>
              <a:t>It is a list of items sold by the person to whom an Inquiry is sent, together with the price at which each item is sold. It can serve the purpose of the catalogue.</a:t>
            </a:r>
          </a:p>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3. INQUIRY </a:t>
            </a:r>
            <a:r>
              <a:rPr lang="en-US" sz="2400" dirty="0">
                <a:latin typeface="Times New Roman" panose="02020603050405020304" pitchFamily="18" charset="0"/>
                <a:ea typeface="SimSun" panose="02010600030101010101" pitchFamily="2" charset="-122"/>
              </a:rPr>
              <a:t>NOTE</a:t>
            </a:r>
          </a:p>
          <a:p>
            <a:r>
              <a:rPr lang="en-US" sz="2400" dirty="0">
                <a:latin typeface="Times New Roman" panose="02020603050405020304" pitchFamily="18" charset="0"/>
                <a:ea typeface="SimSun" panose="02010600030101010101" pitchFamily="2" charset="-122"/>
              </a:rPr>
              <a:t>This is a letter sent by a potential buyer to the supplier/seller seeking information about the goods or services offered for sale, the prices pertaining them and the terms of sale and delivery of goods.</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4. INVITATION </a:t>
            </a:r>
            <a:r>
              <a:rPr lang="en-US" sz="2400" dirty="0">
                <a:latin typeface="Times New Roman" panose="02020603050405020304" pitchFamily="18" charset="0"/>
                <a:ea typeface="SimSun" panose="02010600030101010101" pitchFamily="2" charset="-122"/>
              </a:rPr>
              <a:t>TO TENDER</a:t>
            </a:r>
          </a:p>
          <a:p>
            <a:r>
              <a:rPr lang="en-US" sz="2400" dirty="0">
                <a:latin typeface="Times New Roman" panose="02020603050405020304" pitchFamily="18" charset="0"/>
                <a:ea typeface="SimSun" panose="02010600030101010101" pitchFamily="2" charset="-122"/>
              </a:rPr>
              <a:t>This is a document that is similar to an inquiry note but it is addressed to more than one seller or buyer of good or services requiring them to state the conditions under which they are willing to sell or buy the goods. Invitation to tender are usually advertised in newspapers, radios and televisions.</a:t>
            </a:r>
          </a:p>
        </p:txBody>
      </p:sp>
      <p:sp>
        <p:nvSpPr>
          <p:cNvPr id="3" name="Date Placeholder 2"/>
          <p:cNvSpPr>
            <a:spLocks noGrp="1"/>
          </p:cNvSpPr>
          <p:nvPr>
            <p:ph type="dt" sz="half" idx="10"/>
          </p:nvPr>
        </p:nvSpPr>
        <p:spPr/>
        <p:txBody>
          <a:bodyPr/>
          <a:lstStyle/>
          <a:p>
            <a:fld id="{B03514AC-D6F6-403F-8D25-83CA94988EF0}"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84366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nodeType="clickEffect">
                                  <p:stCondLst>
                                    <p:cond delay="0"/>
                                  </p:stCondLst>
                                  <p:childTnLst>
                                    <p:animRot by="21600000">
                                      <p:cBhvr>
                                        <p:cTn id="24" dur="2000" fill="hold"/>
                                        <p:tgtEl>
                                          <p:spTgt spid="2">
                                            <p:txEl>
                                              <p:pRg st="1" end="1"/>
                                            </p:txEl>
                                          </p:spTgt>
                                        </p:tgtEl>
                                        <p:attrNameLst>
                                          <p:attrName>r</p:attrName>
                                        </p:attrNameLst>
                                      </p:cBhvr>
                                    </p:animRot>
                                  </p:childTnLst>
                                </p:cTn>
                              </p:par>
                              <p:par>
                                <p:cTn id="25" presetID="8" presetClass="emph" presetSubtype="0" fill="hold" nodeType="withEffect">
                                  <p:stCondLst>
                                    <p:cond delay="0"/>
                                  </p:stCondLst>
                                  <p:childTnLst>
                                    <p:animRot by="21600000">
                                      <p:cBhvr>
                                        <p:cTn id="26" dur="2000" fill="hold"/>
                                        <p:tgtEl>
                                          <p:spTgt spid="2">
                                            <p:txEl>
                                              <p:pRg st="2" end="2"/>
                                            </p:txEl>
                                          </p:spTgt>
                                        </p:tgtEl>
                                        <p:attrNameLst>
                                          <p:attrName>r</p:attrName>
                                        </p:attrNameLst>
                                      </p:cBhvr>
                                    </p:animRot>
                                  </p:childTnLst>
                                </p:cTn>
                              </p:par>
                              <p:par>
                                <p:cTn id="27" presetID="8" presetClass="emph" presetSubtype="0" fill="hold" nodeType="withEffect">
                                  <p:stCondLst>
                                    <p:cond delay="0"/>
                                  </p:stCondLst>
                                  <p:childTnLst>
                                    <p:animRot by="21600000">
                                      <p:cBhvr>
                                        <p:cTn id="28" dur="2000" fill="hold"/>
                                        <p:tgtEl>
                                          <p:spTgt spid="2">
                                            <p:txEl>
                                              <p:pRg st="3" end="3"/>
                                            </p:txEl>
                                          </p:spTgt>
                                        </p:tgtEl>
                                        <p:attrNameLst>
                                          <p:attrName>r</p:attrName>
                                        </p:attrNameLst>
                                      </p:cBhvr>
                                    </p:animRot>
                                  </p:childTnLst>
                                </p:cTn>
                              </p:par>
                              <p:par>
                                <p:cTn id="29" presetID="8" presetClass="emph" presetSubtype="0" fill="hold" nodeType="withEffect">
                                  <p:stCondLst>
                                    <p:cond delay="0"/>
                                  </p:stCondLst>
                                  <p:childTnLst>
                                    <p:animRot by="21600000">
                                      <p:cBhvr>
                                        <p:cTn id="30" dur="2000" fill="hold"/>
                                        <p:tgtEl>
                                          <p:spTgt spid="2">
                                            <p:txEl>
                                              <p:pRg st="4" end="4"/>
                                            </p:txEl>
                                          </p:spTgt>
                                        </p:tgtEl>
                                        <p:attrNameLst>
                                          <p:attrName>r</p:attrName>
                                        </p:attrNameLst>
                                      </p:cBhvr>
                                    </p:animRot>
                                  </p:childTnLst>
                                </p:cTn>
                              </p:par>
                              <p:par>
                                <p:cTn id="31" presetID="8" presetClass="emph" presetSubtype="0" fill="hold" nodeType="withEffect">
                                  <p:stCondLst>
                                    <p:cond delay="0"/>
                                  </p:stCondLst>
                                  <p:childTnLst>
                                    <p:animRot by="21600000">
                                      <p:cBhvr>
                                        <p:cTn id="32" dur="2000" fill="hold"/>
                                        <p:tgtEl>
                                          <p:spTgt spid="2">
                                            <p:txEl>
                                              <p:pRg st="5" end="5"/>
                                            </p:txEl>
                                          </p:spTgt>
                                        </p:tgtEl>
                                        <p:attrNameLst>
                                          <p:attrName>r</p:attrName>
                                        </p:attrNameLst>
                                      </p:cBhvr>
                                    </p:animRot>
                                  </p:childTnLst>
                                </p:cTn>
                              </p:par>
                              <p:par>
                                <p:cTn id="33" presetID="8" presetClass="emph" presetSubtype="0" fill="hold" nodeType="withEffect">
                                  <p:stCondLst>
                                    <p:cond delay="0"/>
                                  </p:stCondLst>
                                  <p:childTnLst>
                                    <p:animRot by="21600000">
                                      <p:cBhvr>
                                        <p:cTn id="34" dur="2000" fill="hold"/>
                                        <p:tgtEl>
                                          <p:spTgt spid="2">
                                            <p:txEl>
                                              <p:pRg st="6" end="6"/>
                                            </p:txEl>
                                          </p:spTgt>
                                        </p:tgtEl>
                                        <p:attrNameLst>
                                          <p:attrName>r</p:attrName>
                                        </p:attrNameLst>
                                      </p:cBhvr>
                                    </p:animRot>
                                  </p:childTnLst>
                                </p:cTn>
                              </p:par>
                              <p:par>
                                <p:cTn id="35" presetID="8" presetClass="emph" presetSubtype="0" fill="hold" nodeType="withEffect">
                                  <p:stCondLst>
                                    <p:cond delay="0"/>
                                  </p:stCondLst>
                                  <p:childTnLst>
                                    <p:animRot by="21600000">
                                      <p:cBhvr>
                                        <p:cTn id="36" dur="2000" fill="hold"/>
                                        <p:tgtEl>
                                          <p:spTgt spid="2">
                                            <p:txEl>
                                              <p:pRg st="7" end="7"/>
                                            </p:txEl>
                                          </p:spTgt>
                                        </p:tgtEl>
                                        <p:attrNameLst>
                                          <p:attrName>r</p:attrName>
                                        </p:attrNameLst>
                                      </p:cBhvr>
                                    </p:animRot>
                                  </p:childTnLst>
                                </p:cTn>
                              </p:par>
                              <p:par>
                                <p:cTn id="37" presetID="8" presetClass="emph" presetSubtype="0" fill="hold" nodeType="withEffect">
                                  <p:stCondLst>
                                    <p:cond delay="0"/>
                                  </p:stCondLst>
                                  <p:childTnLst>
                                    <p:animRot by="21600000">
                                      <p:cBhvr>
                                        <p:cTn id="38" dur="2000" fill="hold"/>
                                        <p:tgtEl>
                                          <p:spTgt spid="2">
                                            <p:txEl>
                                              <p:pRg st="8" end="8"/>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6068" y="506891"/>
            <a:ext cx="10367493" cy="5468164"/>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5. QUOTATION</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This is a business document prepared in response to an Inquiry by the potential seller to the possible buyer containing terms and conditions under which goods can be sold. It describes the goods/services, unit price and total, and the terms and conditions for the transactions.</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6. ORDER </a:t>
            </a:r>
            <a:r>
              <a:rPr lang="en-US" sz="2400" dirty="0">
                <a:latin typeface="Times New Roman" panose="02020603050405020304" pitchFamily="18" charset="0"/>
                <a:ea typeface="SimSun" panose="02010600030101010101" pitchFamily="2" charset="-122"/>
              </a:rPr>
              <a:t>FORM</a:t>
            </a:r>
          </a:p>
          <a:p>
            <a:r>
              <a:rPr lang="en-US" sz="2400" dirty="0">
                <a:latin typeface="Times New Roman" panose="02020603050405020304" pitchFamily="18" charset="0"/>
                <a:ea typeface="SimSun" panose="02010600030101010101" pitchFamily="2" charset="-122"/>
              </a:rPr>
              <a:t>It is a business document which is sent by a prospective buyer to the seller requesting him to supply the specified goods. It is also termed as </a:t>
            </a:r>
            <a:r>
              <a:rPr lang="en-US" sz="2400" b="1" dirty="0">
                <a:latin typeface="Times New Roman" panose="02020603050405020304" pitchFamily="18" charset="0"/>
                <a:ea typeface="SimSun" panose="02010600030101010101" pitchFamily="2" charset="-122"/>
              </a:rPr>
              <a:t>Local Purchase Order (</a:t>
            </a:r>
            <a:r>
              <a:rPr lang="en-US" sz="2400" b="1" dirty="0" err="1">
                <a:latin typeface="Times New Roman" panose="02020603050405020304" pitchFamily="18" charset="0"/>
                <a:ea typeface="SimSun" panose="02010600030101010101" pitchFamily="2" charset="-122"/>
              </a:rPr>
              <a:t>L.P.O</a:t>
            </a:r>
            <a:r>
              <a:rPr lang="en-US" sz="2400" b="1" dirty="0">
                <a:latin typeface="Times New Roman" panose="02020603050405020304" pitchFamily="18" charset="0"/>
                <a:ea typeface="SimSun" panose="02010600030101010101" pitchFamily="2" charset="-122"/>
              </a:rPr>
              <a:t>). </a:t>
            </a:r>
            <a:r>
              <a:rPr lang="en-US" sz="2400" dirty="0">
                <a:latin typeface="Times New Roman" panose="02020603050405020304" pitchFamily="18" charset="0"/>
                <a:ea typeface="SimSun" panose="02010600030101010101" pitchFamily="2" charset="-122"/>
              </a:rPr>
              <a:t>It authorizes the seller to supply the goods/services requested.</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7. </a:t>
            </a:r>
            <a:r>
              <a:rPr lang="en-US" sz="2400" dirty="0" err="1" smtClean="0">
                <a:latin typeface="Times New Roman" panose="02020603050405020304" pitchFamily="18" charset="0"/>
                <a:ea typeface="SimSun" panose="02010600030101010101" pitchFamily="2" charset="-122"/>
              </a:rPr>
              <a:t>PROFORMA</a:t>
            </a:r>
            <a:r>
              <a:rPr lang="en-US" sz="2400" dirty="0" smtClean="0">
                <a:latin typeface="Times New Roman" panose="02020603050405020304" pitchFamily="18" charset="0"/>
                <a:ea typeface="SimSun" panose="02010600030101010101" pitchFamily="2" charset="-122"/>
              </a:rPr>
              <a:t> </a:t>
            </a:r>
            <a:r>
              <a:rPr lang="en-US" sz="2400" dirty="0">
                <a:latin typeface="Times New Roman" panose="02020603050405020304" pitchFamily="18" charset="0"/>
                <a:ea typeface="SimSun" panose="02010600030101010101" pitchFamily="2" charset="-122"/>
              </a:rPr>
              <a:t>INVOICE</a:t>
            </a:r>
          </a:p>
          <a:p>
            <a:r>
              <a:rPr lang="en-US" sz="2400" dirty="0">
                <a:latin typeface="Times New Roman" panose="02020603050405020304" pitchFamily="18" charset="0"/>
                <a:ea typeface="SimSun" panose="02010600030101010101" pitchFamily="2" charset="-122"/>
              </a:rPr>
              <a:t>It is a business document sent by the seller to the buyer showing the quantity sent and the prospective prices. It shows the terms and conditions under which the goods have been supplied. It is similar to an invoice but it does not guarantee credit. It may be sent together with the goods.</a:t>
            </a:r>
          </a:p>
        </p:txBody>
      </p:sp>
      <p:sp>
        <p:nvSpPr>
          <p:cNvPr id="3" name="Date Placeholder 2"/>
          <p:cNvSpPr>
            <a:spLocks noGrp="1"/>
          </p:cNvSpPr>
          <p:nvPr>
            <p:ph type="dt" sz="half" idx="10"/>
          </p:nvPr>
        </p:nvSpPr>
        <p:spPr/>
        <p:txBody>
          <a:bodyPr/>
          <a:lstStyle/>
          <a:p>
            <a:fld id="{AC980B4D-C8BE-4A8F-8F13-C97A671D23E3}"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72576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2">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2">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2">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2">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2">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2733" y="226311"/>
            <a:ext cx="10689464" cy="6473567"/>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8. INVOICE</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It is a summary of the details concerning goods supplied on credit. It is usually written in duplicate where by the seller retains a copy and the original is sent to the buyer. It acts as notification of the amount owed by the buyer for the goods and services bought and evidence of the debt to the seller.</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9. ADVICE/DISPATCH </a:t>
            </a:r>
            <a:r>
              <a:rPr lang="en-US" sz="2400" dirty="0">
                <a:latin typeface="Times New Roman" panose="02020603050405020304" pitchFamily="18" charset="0"/>
                <a:ea typeface="SimSun" panose="02010600030101010101" pitchFamily="2" charset="-122"/>
              </a:rPr>
              <a:t>NOTE</a:t>
            </a:r>
          </a:p>
          <a:p>
            <a:r>
              <a:rPr lang="en-US" sz="2400" dirty="0">
                <a:latin typeface="Times New Roman" panose="02020603050405020304" pitchFamily="18" charset="0"/>
                <a:ea typeface="SimSun" panose="02010600030101010101" pitchFamily="2" charset="-122"/>
              </a:rPr>
              <a:t>It is a document sent by the supplier/seller to the buyer informing him/her that the goods ordered are on the way. It shows the exact time the goods should be expected. This gives the buyer ample time to prepare transport and storage for the goods.</a:t>
            </a:r>
          </a:p>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10. DELIVERY </a:t>
            </a:r>
            <a:r>
              <a:rPr lang="en-US" sz="2400" dirty="0">
                <a:latin typeface="Times New Roman" panose="02020603050405020304" pitchFamily="18" charset="0"/>
                <a:ea typeface="SimSun" panose="02010600030101010101" pitchFamily="2" charset="-122"/>
              </a:rPr>
              <a:t>NOTE/CONSIGNMENT NOTE</a:t>
            </a:r>
          </a:p>
          <a:p>
            <a:r>
              <a:rPr lang="en-US" sz="2400" dirty="0">
                <a:latin typeface="Times New Roman" panose="02020603050405020304" pitchFamily="18" charset="0"/>
                <a:ea typeface="SimSun" panose="02010600030101010101" pitchFamily="2" charset="-122"/>
              </a:rPr>
              <a:t>It is a document sent by the seller to the buyer along with the goods being delivered. Its purpose is to serve as evidence of physical transfer of the goods from the seller to the buyer. The buyer signs on it confirming that the goods ordered have been received in good condition and as ordered. If there is any error noticed, the buyer has to notify the supplier as soon as possible for correction to be made. In a consignment, the supplier/sender is called a consigner and the receiver/buyer is termed as the consignee.</a:t>
            </a:r>
          </a:p>
        </p:txBody>
      </p:sp>
      <p:sp>
        <p:nvSpPr>
          <p:cNvPr id="3" name="Date Placeholder 2"/>
          <p:cNvSpPr>
            <a:spLocks noGrp="1"/>
          </p:cNvSpPr>
          <p:nvPr>
            <p:ph type="dt" sz="half" idx="10"/>
          </p:nvPr>
        </p:nvSpPr>
        <p:spPr/>
        <p:txBody>
          <a:bodyPr/>
          <a:lstStyle/>
          <a:p>
            <a:fld id="{8C9ADD45-F304-460D-95F9-2AC563248941}"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58672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2">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2">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2">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2">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2">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372" y="122172"/>
            <a:ext cx="10122794" cy="6494085"/>
          </a:xfrm>
          <a:prstGeom prst="rect">
            <a:avLst/>
          </a:prstGeom>
        </p:spPr>
        <p:txBody>
          <a:bodyPr wrap="square">
            <a:spAutoFit/>
          </a:bodyPr>
          <a:lstStyle/>
          <a:p>
            <a:pPr algn="ctr">
              <a:lnSpc>
                <a:spcPct val="150000"/>
              </a:lnSpc>
            </a:pPr>
            <a:r>
              <a:rPr lang="en-US" sz="40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ACCOUNTING TOPICS</a:t>
            </a:r>
            <a:endParaRPr lang="en-US" sz="4000" b="1" dirty="0">
              <a:solidFill>
                <a:srgbClr val="FF0000"/>
              </a:solidFill>
              <a:latin typeface="Arial" panose="020B0604020202020204" pitchFamily="34" charset="0"/>
              <a:ea typeface="SimSun" panose="02010600030101010101" pitchFamily="2" charset="-122"/>
              <a:cs typeface="Arial" panose="020B0604020202020204" pitchFamily="34" charset="0"/>
            </a:endParaRPr>
          </a:p>
          <a:p>
            <a:r>
              <a:rPr lang="en-US" sz="3200" b="1" dirty="0">
                <a:solidFill>
                  <a:srgbClr val="FF0000"/>
                </a:solidFill>
                <a:latin typeface="Arial" panose="020B0604020202020204" pitchFamily="34" charset="0"/>
                <a:ea typeface="SimSun" panose="02010600030101010101" pitchFamily="2" charset="-122"/>
                <a:cs typeface="Arial" panose="020B0604020202020204" pitchFamily="34" charset="0"/>
              </a:rPr>
              <a:t> </a:t>
            </a:r>
            <a:r>
              <a:rPr lang="en-US" sz="36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UNITS</a:t>
            </a:r>
            <a:endParaRPr lang="en-US" sz="3600" dirty="0">
              <a:solidFill>
                <a:srgbClr val="FF0000"/>
              </a:solidFill>
              <a:latin typeface="Arial" panose="020B0604020202020204" pitchFamily="34" charset="0"/>
              <a:ea typeface="SimSun" panose="02010600030101010101" pitchFamily="2" charset="-122"/>
              <a:cs typeface="Arial" panose="020B0604020202020204" pitchFamily="34" charset="0"/>
            </a:endParaRP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Introduction to </a:t>
            </a:r>
            <a:r>
              <a:rPr lang="en-US" sz="3200" dirty="0">
                <a:solidFill>
                  <a:srgbClr val="FF0000"/>
                </a:solidFill>
                <a:latin typeface="Arial" panose="020B0604020202020204" pitchFamily="34" charset="0"/>
                <a:ea typeface="Calibri" panose="020F0502020204030204" pitchFamily="34" charset="0"/>
                <a:cs typeface="Arial" panose="020B0604020202020204" pitchFamily="34" charset="0"/>
              </a:rPr>
              <a:t>Accounting.</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Business Transaction</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Business Documents</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Books of Original Entry</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Ledger </a:t>
            </a:r>
            <a:endParaRPr lang="en-US" sz="3200" dirty="0">
              <a:solidFill>
                <a:srgbClr val="FF0000"/>
              </a:solidFill>
              <a:latin typeface="Arial" panose="020B0604020202020204" pitchFamily="34" charset="0"/>
              <a:ea typeface="Calibri" panose="020F0502020204030204" pitchFamily="34" charset="0"/>
              <a:cs typeface="Arial" panose="020B0604020202020204" pitchFamily="34" charset="0"/>
            </a:endParaRP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The trial balance</a:t>
            </a:r>
            <a:r>
              <a:rPr lang="en-US" sz="3200" dirty="0">
                <a:solidFill>
                  <a:srgbClr val="FF0000"/>
                </a:solidFill>
                <a:latin typeface="Arial" panose="020B0604020202020204" pitchFamily="34" charset="0"/>
                <a:ea typeface="Calibri" panose="020F0502020204030204" pitchFamily="34" charset="0"/>
                <a:cs typeface="Arial" panose="020B0604020202020204" pitchFamily="34" charset="0"/>
              </a:rPr>
              <a:t>.</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Preparation of </a:t>
            </a:r>
            <a:r>
              <a:rPr lang="en-US" sz="3200" dirty="0">
                <a:solidFill>
                  <a:srgbClr val="FF0000"/>
                </a:solidFill>
                <a:latin typeface="Arial" panose="020B0604020202020204" pitchFamily="34" charset="0"/>
                <a:ea typeface="Calibri" panose="020F0502020204030204" pitchFamily="34" charset="0"/>
                <a:cs typeface="Arial" panose="020B0604020202020204" pitchFamily="34" charset="0"/>
              </a:rPr>
              <a:t>the Balance Sheet.</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Preparation of </a:t>
            </a:r>
            <a:r>
              <a:rPr lang="en-US" sz="3200" dirty="0">
                <a:solidFill>
                  <a:srgbClr val="FF0000"/>
                </a:solidFill>
                <a:latin typeface="Arial" panose="020B0604020202020204" pitchFamily="34" charset="0"/>
                <a:ea typeface="Calibri" panose="020F0502020204030204" pitchFamily="34" charset="0"/>
                <a:cs typeface="Arial" panose="020B0604020202020204" pitchFamily="34" charset="0"/>
              </a:rPr>
              <a:t>the Income </a:t>
            </a: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Statement </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Salaries and wages</a:t>
            </a:r>
          </a:p>
          <a:p>
            <a:pPr marL="514350" marR="0" lvl="0" indent="-514350">
              <a:spcBef>
                <a:spcPts val="0"/>
              </a:spcBef>
              <a:spcAft>
                <a:spcPts val="0"/>
              </a:spcAft>
              <a:buFont typeface="+mj-lt"/>
              <a:buAutoNum type="arabicPeriod"/>
            </a:pPr>
            <a:r>
              <a:rPr lang="en-US" sz="3200" dirty="0" smtClean="0">
                <a:solidFill>
                  <a:srgbClr val="FF0000"/>
                </a:solidFill>
                <a:latin typeface="Arial" panose="020B0604020202020204" pitchFamily="34" charset="0"/>
                <a:ea typeface="Calibri" panose="020F0502020204030204" pitchFamily="34" charset="0"/>
                <a:cs typeface="Arial" panose="020B0604020202020204" pitchFamily="34" charset="0"/>
              </a:rPr>
              <a:t>Bank reconciliation statement</a:t>
            </a:r>
            <a:endParaRPr lang="en-US" sz="3200" dirty="0">
              <a:solidFill>
                <a:srgbClr val="FF0000"/>
              </a:solidFill>
              <a:latin typeface="Arial" panose="020B060402020202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CDCB3390-DBBD-46ED-8033-54D0ACCDFC2A}"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29713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anim calcmode="lin" valueType="num">
                                      <p:cBhvr>
                                        <p:cTn id="13"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anim calcmode="lin" valueType="num">
                                      <p:cBhvr>
                                        <p:cTn id="18"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anim calcmode="lin" valueType="num">
                                      <p:cBhvr>
                                        <p:cTn id="23"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anim calcmode="lin" valueType="num">
                                      <p:cBhvr>
                                        <p:cTn id="28"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4" end="4"/>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2000"/>
                                        <p:tgtEl>
                                          <p:spTgt spid="2">
                                            <p:txEl>
                                              <p:pRg st="5" end="5"/>
                                            </p:txEl>
                                          </p:spTgt>
                                        </p:tgtEl>
                                      </p:cBhvr>
                                    </p:animEffect>
                                    <p:anim calcmode="lin" valueType="num">
                                      <p:cBhvr>
                                        <p:cTn id="33" dur="2000" fill="hold"/>
                                        <p:tgtEl>
                                          <p:spTgt spid="2">
                                            <p:txEl>
                                              <p:pRg st="5" end="5"/>
                                            </p:txEl>
                                          </p:spTgt>
                                        </p:tgtEl>
                                        <p:attrNameLst>
                                          <p:attrName>ppt_w</p:attrName>
                                        </p:attrNameLst>
                                      </p:cBhvr>
                                      <p:tavLst>
                                        <p:tav tm="0" fmla="#ppt_w*sin(2.5*pi*$)">
                                          <p:val>
                                            <p:fltVal val="0"/>
                                          </p:val>
                                        </p:tav>
                                        <p:tav tm="100000">
                                          <p:val>
                                            <p:fltVal val="1"/>
                                          </p:val>
                                        </p:tav>
                                      </p:tavLst>
                                    </p:anim>
                                    <p:anim calcmode="lin" valueType="num">
                                      <p:cBhvr>
                                        <p:cTn id="34" dur="2000" fill="hold"/>
                                        <p:tgtEl>
                                          <p:spTgt spid="2">
                                            <p:txEl>
                                              <p:pRg st="5" end="5"/>
                                            </p:txEl>
                                          </p:spTgt>
                                        </p:tgtEl>
                                        <p:attrNameLst>
                                          <p:attrName>ppt_h</p:attrName>
                                        </p:attrNameLst>
                                      </p:cBhvr>
                                      <p:tavLst>
                                        <p:tav tm="0">
                                          <p:val>
                                            <p:strVal val="#ppt_h"/>
                                          </p:val>
                                        </p:tav>
                                        <p:tav tm="100000">
                                          <p:val>
                                            <p:strVal val="#ppt_h"/>
                                          </p:val>
                                        </p:tav>
                                      </p:tavLst>
                                    </p:anim>
                                  </p:childTnLst>
                                </p:cTn>
                              </p:par>
                              <p:par>
                                <p:cTn id="35" presetID="45" presetClass="entr" presetSubtype="0"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2000"/>
                                        <p:tgtEl>
                                          <p:spTgt spid="2">
                                            <p:txEl>
                                              <p:pRg st="6" end="6"/>
                                            </p:txEl>
                                          </p:spTgt>
                                        </p:tgtEl>
                                      </p:cBhvr>
                                    </p:animEffect>
                                    <p:anim calcmode="lin" valueType="num">
                                      <p:cBhvr>
                                        <p:cTn id="38" dur="2000" fill="hold"/>
                                        <p:tgtEl>
                                          <p:spTgt spid="2">
                                            <p:txEl>
                                              <p:pRg st="6" end="6"/>
                                            </p:txEl>
                                          </p:spTgt>
                                        </p:tgtEl>
                                        <p:attrNameLst>
                                          <p:attrName>ppt_w</p:attrName>
                                        </p:attrNameLst>
                                      </p:cBhvr>
                                      <p:tavLst>
                                        <p:tav tm="0" fmla="#ppt_w*sin(2.5*pi*$)">
                                          <p:val>
                                            <p:fltVal val="0"/>
                                          </p:val>
                                        </p:tav>
                                        <p:tav tm="100000">
                                          <p:val>
                                            <p:fltVal val="1"/>
                                          </p:val>
                                        </p:tav>
                                      </p:tavLst>
                                    </p:anim>
                                    <p:anim calcmode="lin" valueType="num">
                                      <p:cBhvr>
                                        <p:cTn id="39" dur="2000" fill="hold"/>
                                        <p:tgtEl>
                                          <p:spTgt spid="2">
                                            <p:txEl>
                                              <p:pRg st="6" end="6"/>
                                            </p:txEl>
                                          </p:spTgt>
                                        </p:tgtEl>
                                        <p:attrNameLst>
                                          <p:attrName>ppt_h</p:attrName>
                                        </p:attrNameLst>
                                      </p:cBhvr>
                                      <p:tavLst>
                                        <p:tav tm="0">
                                          <p:val>
                                            <p:strVal val="#ppt_h"/>
                                          </p:val>
                                        </p:tav>
                                        <p:tav tm="100000">
                                          <p:val>
                                            <p:strVal val="#ppt_h"/>
                                          </p:val>
                                        </p:tav>
                                      </p:tavLst>
                                    </p:anim>
                                  </p:childTnLst>
                                </p:cTn>
                              </p:par>
                              <p:par>
                                <p:cTn id="40" presetID="45" presetClass="entr" presetSubtype="0" fill="hold" nodeType="with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2000"/>
                                        <p:tgtEl>
                                          <p:spTgt spid="2">
                                            <p:txEl>
                                              <p:pRg st="7" end="7"/>
                                            </p:txEl>
                                          </p:spTgt>
                                        </p:tgtEl>
                                      </p:cBhvr>
                                    </p:animEffect>
                                    <p:anim calcmode="lin" valueType="num">
                                      <p:cBhvr>
                                        <p:cTn id="43" dur="2000" fill="hold"/>
                                        <p:tgtEl>
                                          <p:spTgt spid="2">
                                            <p:txEl>
                                              <p:pRg st="7" end="7"/>
                                            </p:txEl>
                                          </p:spTgt>
                                        </p:tgtEl>
                                        <p:attrNameLst>
                                          <p:attrName>ppt_w</p:attrName>
                                        </p:attrNameLst>
                                      </p:cBhvr>
                                      <p:tavLst>
                                        <p:tav tm="0" fmla="#ppt_w*sin(2.5*pi*$)">
                                          <p:val>
                                            <p:fltVal val="0"/>
                                          </p:val>
                                        </p:tav>
                                        <p:tav tm="100000">
                                          <p:val>
                                            <p:fltVal val="1"/>
                                          </p:val>
                                        </p:tav>
                                      </p:tavLst>
                                    </p:anim>
                                    <p:anim calcmode="lin" valueType="num">
                                      <p:cBhvr>
                                        <p:cTn id="44" dur="2000" fill="hold"/>
                                        <p:tgtEl>
                                          <p:spTgt spid="2">
                                            <p:txEl>
                                              <p:pRg st="7" end="7"/>
                                            </p:txEl>
                                          </p:spTgt>
                                        </p:tgtEl>
                                        <p:attrNameLst>
                                          <p:attrName>ppt_h</p:attrName>
                                        </p:attrNameLst>
                                      </p:cBhvr>
                                      <p:tavLst>
                                        <p:tav tm="0">
                                          <p:val>
                                            <p:strVal val="#ppt_h"/>
                                          </p:val>
                                        </p:tav>
                                        <p:tav tm="100000">
                                          <p:val>
                                            <p:strVal val="#ppt_h"/>
                                          </p:val>
                                        </p:tav>
                                      </p:tavLst>
                                    </p:anim>
                                  </p:childTnLst>
                                </p:cTn>
                              </p:par>
                              <p:par>
                                <p:cTn id="45" presetID="45" presetClass="entr" presetSubtype="0"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2000"/>
                                        <p:tgtEl>
                                          <p:spTgt spid="2">
                                            <p:txEl>
                                              <p:pRg st="8" end="8"/>
                                            </p:txEl>
                                          </p:spTgt>
                                        </p:tgtEl>
                                      </p:cBhvr>
                                    </p:animEffect>
                                    <p:anim calcmode="lin" valueType="num">
                                      <p:cBhvr>
                                        <p:cTn id="48" dur="2000" fill="hold"/>
                                        <p:tgtEl>
                                          <p:spTgt spid="2">
                                            <p:txEl>
                                              <p:pRg st="8" end="8"/>
                                            </p:txEl>
                                          </p:spTgt>
                                        </p:tgtEl>
                                        <p:attrNameLst>
                                          <p:attrName>ppt_w</p:attrName>
                                        </p:attrNameLst>
                                      </p:cBhvr>
                                      <p:tavLst>
                                        <p:tav tm="0" fmla="#ppt_w*sin(2.5*pi*$)">
                                          <p:val>
                                            <p:fltVal val="0"/>
                                          </p:val>
                                        </p:tav>
                                        <p:tav tm="100000">
                                          <p:val>
                                            <p:fltVal val="1"/>
                                          </p:val>
                                        </p:tav>
                                      </p:tavLst>
                                    </p:anim>
                                    <p:anim calcmode="lin" valueType="num">
                                      <p:cBhvr>
                                        <p:cTn id="49" dur="2000" fill="hold"/>
                                        <p:tgtEl>
                                          <p:spTgt spid="2">
                                            <p:txEl>
                                              <p:pRg st="8" end="8"/>
                                            </p:txEl>
                                          </p:spTgt>
                                        </p:tgtEl>
                                        <p:attrNameLst>
                                          <p:attrName>ppt_h</p:attrName>
                                        </p:attrNameLst>
                                      </p:cBhvr>
                                      <p:tavLst>
                                        <p:tav tm="0">
                                          <p:val>
                                            <p:strVal val="#ppt_h"/>
                                          </p:val>
                                        </p:tav>
                                        <p:tav tm="100000">
                                          <p:val>
                                            <p:strVal val="#ppt_h"/>
                                          </p:val>
                                        </p:tav>
                                      </p:tavLst>
                                    </p:anim>
                                  </p:childTnLst>
                                </p:cTn>
                              </p:par>
                              <p:par>
                                <p:cTn id="50" presetID="45" presetClass="entr" presetSubtype="0" fill="hold" nodeType="with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2000"/>
                                        <p:tgtEl>
                                          <p:spTgt spid="2">
                                            <p:txEl>
                                              <p:pRg st="9" end="9"/>
                                            </p:txEl>
                                          </p:spTgt>
                                        </p:tgtEl>
                                      </p:cBhvr>
                                    </p:animEffect>
                                    <p:anim calcmode="lin" valueType="num">
                                      <p:cBhvr>
                                        <p:cTn id="53" dur="2000" fill="hold"/>
                                        <p:tgtEl>
                                          <p:spTgt spid="2">
                                            <p:txEl>
                                              <p:pRg st="9" end="9"/>
                                            </p:txEl>
                                          </p:spTgt>
                                        </p:tgtEl>
                                        <p:attrNameLst>
                                          <p:attrName>ppt_w</p:attrName>
                                        </p:attrNameLst>
                                      </p:cBhvr>
                                      <p:tavLst>
                                        <p:tav tm="0" fmla="#ppt_w*sin(2.5*pi*$)">
                                          <p:val>
                                            <p:fltVal val="0"/>
                                          </p:val>
                                        </p:tav>
                                        <p:tav tm="100000">
                                          <p:val>
                                            <p:fltVal val="1"/>
                                          </p:val>
                                        </p:tav>
                                      </p:tavLst>
                                    </p:anim>
                                    <p:anim calcmode="lin" valueType="num">
                                      <p:cBhvr>
                                        <p:cTn id="54" dur="2000" fill="hold"/>
                                        <p:tgtEl>
                                          <p:spTgt spid="2">
                                            <p:txEl>
                                              <p:pRg st="9" end="9"/>
                                            </p:txEl>
                                          </p:spTgt>
                                        </p:tgtEl>
                                        <p:attrNameLst>
                                          <p:attrName>ppt_h</p:attrName>
                                        </p:attrNameLst>
                                      </p:cBhvr>
                                      <p:tavLst>
                                        <p:tav tm="0">
                                          <p:val>
                                            <p:strVal val="#ppt_h"/>
                                          </p:val>
                                        </p:tav>
                                        <p:tav tm="100000">
                                          <p:val>
                                            <p:strVal val="#ppt_h"/>
                                          </p:val>
                                        </p:tav>
                                      </p:tavLst>
                                    </p:anim>
                                  </p:childTnLst>
                                </p:cTn>
                              </p:par>
                              <p:par>
                                <p:cTn id="55" presetID="45" presetClass="entr" presetSubtype="0" fill="hold" nodeType="with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2000"/>
                                        <p:tgtEl>
                                          <p:spTgt spid="2">
                                            <p:txEl>
                                              <p:pRg st="10" end="10"/>
                                            </p:txEl>
                                          </p:spTgt>
                                        </p:tgtEl>
                                      </p:cBhvr>
                                    </p:animEffect>
                                    <p:anim calcmode="lin" valueType="num">
                                      <p:cBhvr>
                                        <p:cTn id="58" dur="2000" fill="hold"/>
                                        <p:tgtEl>
                                          <p:spTgt spid="2">
                                            <p:txEl>
                                              <p:pRg st="10" end="10"/>
                                            </p:txEl>
                                          </p:spTgt>
                                        </p:tgtEl>
                                        <p:attrNameLst>
                                          <p:attrName>ppt_w</p:attrName>
                                        </p:attrNameLst>
                                      </p:cBhvr>
                                      <p:tavLst>
                                        <p:tav tm="0" fmla="#ppt_w*sin(2.5*pi*$)">
                                          <p:val>
                                            <p:fltVal val="0"/>
                                          </p:val>
                                        </p:tav>
                                        <p:tav tm="100000">
                                          <p:val>
                                            <p:fltVal val="1"/>
                                          </p:val>
                                        </p:tav>
                                      </p:tavLst>
                                    </p:anim>
                                    <p:anim calcmode="lin" valueType="num">
                                      <p:cBhvr>
                                        <p:cTn id="59" dur="2000" fill="hold"/>
                                        <p:tgtEl>
                                          <p:spTgt spid="2">
                                            <p:txEl>
                                              <p:pRg st="10" end="10"/>
                                            </p:txEl>
                                          </p:spTgt>
                                        </p:tgtEl>
                                        <p:attrNameLst>
                                          <p:attrName>ppt_h</p:attrName>
                                        </p:attrNameLst>
                                      </p:cBhvr>
                                      <p:tavLst>
                                        <p:tav tm="0">
                                          <p:val>
                                            <p:strVal val="#ppt_h"/>
                                          </p:val>
                                        </p:tav>
                                        <p:tav tm="100000">
                                          <p:val>
                                            <p:strVal val="#ppt_h"/>
                                          </p:val>
                                        </p:tav>
                                      </p:tavLst>
                                    </p:anim>
                                  </p:childTnLst>
                                </p:cTn>
                              </p:par>
                              <p:par>
                                <p:cTn id="60" presetID="45" presetClass="entr" presetSubtype="0" fill="hold" nodeType="with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2000"/>
                                        <p:tgtEl>
                                          <p:spTgt spid="2">
                                            <p:txEl>
                                              <p:pRg st="11" end="11"/>
                                            </p:txEl>
                                          </p:spTgt>
                                        </p:tgtEl>
                                      </p:cBhvr>
                                    </p:animEffect>
                                    <p:anim calcmode="lin" valueType="num">
                                      <p:cBhvr>
                                        <p:cTn id="63" dur="2000" fill="hold"/>
                                        <p:tgtEl>
                                          <p:spTgt spid="2">
                                            <p:txEl>
                                              <p:pRg st="11" end="11"/>
                                            </p:txEl>
                                          </p:spTgt>
                                        </p:tgtEl>
                                        <p:attrNameLst>
                                          <p:attrName>ppt_w</p:attrName>
                                        </p:attrNameLst>
                                      </p:cBhvr>
                                      <p:tavLst>
                                        <p:tav tm="0" fmla="#ppt_w*sin(2.5*pi*$)">
                                          <p:val>
                                            <p:fltVal val="0"/>
                                          </p:val>
                                        </p:tav>
                                        <p:tav tm="100000">
                                          <p:val>
                                            <p:fltVal val="1"/>
                                          </p:val>
                                        </p:tav>
                                      </p:tavLst>
                                    </p:anim>
                                    <p:anim calcmode="lin" valueType="num">
                                      <p:cBhvr>
                                        <p:cTn id="64" dur="2000" fill="hold"/>
                                        <p:tgtEl>
                                          <p:spTgt spid="2">
                                            <p:txEl>
                                              <p:pRg st="11" end="1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309" y="650246"/>
            <a:ext cx="10586434" cy="5468164"/>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11. CREDIT </a:t>
            </a:r>
            <a:r>
              <a:rPr lang="en-US" sz="2400" dirty="0">
                <a:latin typeface="Times New Roman" panose="02020603050405020304" pitchFamily="18" charset="0"/>
                <a:ea typeface="SimSun" panose="02010600030101010101" pitchFamily="2" charset="-122"/>
              </a:rPr>
              <a:t>NOTE</a:t>
            </a:r>
          </a:p>
          <a:p>
            <a:r>
              <a:rPr lang="en-US" sz="2400" dirty="0">
                <a:latin typeface="Times New Roman" panose="02020603050405020304" pitchFamily="18" charset="0"/>
                <a:ea typeface="SimSun" panose="02010600030101010101" pitchFamily="2" charset="-122"/>
              </a:rPr>
              <a:t>It is a business document sent by the seller to the buyer to adjust an overcharge or if part of the goods supplied are returned to the supplier. A credit note can be sent if wrong description or quantities or qualities of goods are sent, if the goods are damaged or expired </a:t>
            </a:r>
            <a:r>
              <a:rPr lang="en-US" sz="2400" dirty="0" err="1">
                <a:latin typeface="Times New Roman" panose="02020603050405020304" pitchFamily="18" charset="0"/>
                <a:ea typeface="SimSun" panose="02010600030101010101" pitchFamily="2" charset="-122"/>
              </a:rPr>
              <a:t>e.t.c</a:t>
            </a:r>
            <a:r>
              <a:rPr lang="en-US" sz="2400" dirty="0">
                <a:latin typeface="Times New Roman" panose="02020603050405020304" pitchFamily="18" charset="0"/>
                <a:ea typeface="SimSun" panose="02010600030101010101" pitchFamily="2" charset="-122"/>
              </a:rPr>
              <a:t>.</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12. DEBIT </a:t>
            </a:r>
            <a:r>
              <a:rPr lang="en-US" sz="2400" dirty="0">
                <a:latin typeface="Times New Roman" panose="02020603050405020304" pitchFamily="18" charset="0"/>
                <a:ea typeface="SimSun" panose="02010600030101010101" pitchFamily="2" charset="-122"/>
              </a:rPr>
              <a:t>NOTE</a:t>
            </a:r>
          </a:p>
          <a:p>
            <a:r>
              <a:rPr lang="en-US" sz="2400" dirty="0">
                <a:latin typeface="Times New Roman" panose="02020603050405020304" pitchFamily="18" charset="0"/>
                <a:ea typeface="SimSun" panose="02010600030101010101" pitchFamily="2" charset="-122"/>
              </a:rPr>
              <a:t>It is a business document prepared by the seller to the buyer adjusting the undercharge in the invoice which could be wrong price in the quotation, errors in calculating, omissions etc. it means that the buyer has to pay more than the initial amount. </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13. CASH </a:t>
            </a:r>
            <a:r>
              <a:rPr lang="en-US" sz="2400" dirty="0">
                <a:latin typeface="Times New Roman" panose="02020603050405020304" pitchFamily="18" charset="0"/>
                <a:ea typeface="SimSun" panose="02010600030101010101" pitchFamily="2" charset="-122"/>
              </a:rPr>
              <a:t>SALE SLIP</a:t>
            </a:r>
          </a:p>
          <a:p>
            <a:r>
              <a:rPr lang="en-US" sz="2400" dirty="0">
                <a:latin typeface="Times New Roman" panose="02020603050405020304" pitchFamily="18" charset="0"/>
                <a:ea typeface="SimSun" panose="02010600030101010101" pitchFamily="2" charset="-122"/>
              </a:rPr>
              <a:t>It is a business document prepared by the seller to the buyer who pays cash at the time of purchasing the goods. It serves as evidence of receipt of money in cash and is only issued for cash transactions.</a:t>
            </a:r>
          </a:p>
        </p:txBody>
      </p:sp>
      <p:sp>
        <p:nvSpPr>
          <p:cNvPr id="3" name="Date Placeholder 2"/>
          <p:cNvSpPr>
            <a:spLocks noGrp="1"/>
          </p:cNvSpPr>
          <p:nvPr>
            <p:ph type="dt" sz="half" idx="10"/>
          </p:nvPr>
        </p:nvSpPr>
        <p:spPr/>
        <p:txBody>
          <a:bodyPr/>
          <a:lstStyle/>
          <a:p>
            <a:fld id="{52165757-2757-4027-99AB-5A31B1FA3993}"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668137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2">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2">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2">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2">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2">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4703" y="141261"/>
            <a:ext cx="10380372" cy="6576159"/>
          </a:xfrm>
          <a:prstGeom prst="rect">
            <a:avLst/>
          </a:prstGeom>
        </p:spPr>
        <p:txBody>
          <a:bodyPr wrap="square">
            <a:spAutoFit/>
          </a:bodyPr>
          <a:lstStyle/>
          <a:p>
            <a:r>
              <a:rPr lang="en-US" sz="2400" dirty="0">
                <a:latin typeface="Times New Roman" panose="02020603050405020304" pitchFamily="18" charset="0"/>
                <a:ea typeface="SimSun" panose="02010600030101010101" pitchFamily="2" charset="-122"/>
              </a:rPr>
              <a:t> </a:t>
            </a:r>
            <a:r>
              <a:rPr lang="en-US" sz="2400" dirty="0" smtClean="0">
                <a:latin typeface="Times New Roman" panose="02020603050405020304" pitchFamily="18" charset="0"/>
                <a:ea typeface="SimSun" panose="02010600030101010101" pitchFamily="2" charset="-122"/>
              </a:rPr>
              <a:t>14. RECEIPT</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It is a business document prepared by the seller to the buyer acknowledging payment of debt by the buyer and concludes a credit transaction. </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15. CHEQUE</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It is a business document or an order from an account holder to his/her bank, requesting the bank to pay the stated amount of money to the named person or bearer. The cheque book must officially be issued by the bank, should have a cheque number, account number from which the money should be withdrawn, the bank name where the account is operated and space where the payee is named, amount stated and for the signature. </a:t>
            </a:r>
            <a:r>
              <a:rPr lang="en-US" sz="2400" dirty="0" err="1">
                <a:latin typeface="Times New Roman" panose="02020603050405020304" pitchFamily="18" charset="0"/>
                <a:ea typeface="SimSun" panose="02010600030101010101" pitchFamily="2" charset="-122"/>
              </a:rPr>
              <a:t>Moreever</a:t>
            </a:r>
            <a:r>
              <a:rPr lang="en-US" sz="2400" dirty="0">
                <a:latin typeface="Times New Roman" panose="02020603050405020304" pitchFamily="18" charset="0"/>
                <a:ea typeface="SimSun" panose="02010600030101010101" pitchFamily="2" charset="-122"/>
              </a:rPr>
              <a:t>, it has the counterfoil which remains in the cheque book, showing the details of the cheque being given out.</a:t>
            </a:r>
          </a:p>
          <a:p>
            <a:pPr marR="0" lvl="0">
              <a:spcBef>
                <a:spcPts val="0"/>
              </a:spcBef>
              <a:spcAft>
                <a:spcPts val="800"/>
              </a:spcAft>
            </a:pPr>
            <a:r>
              <a:rPr lang="en-US" sz="2400" dirty="0" smtClean="0">
                <a:latin typeface="Times New Roman" panose="02020603050405020304" pitchFamily="18" charset="0"/>
                <a:ea typeface="SimSun" panose="02010600030101010101" pitchFamily="2" charset="-122"/>
              </a:rPr>
              <a:t>16. STATEMENT </a:t>
            </a:r>
            <a:r>
              <a:rPr lang="en-US" sz="2400" dirty="0">
                <a:latin typeface="Times New Roman" panose="02020603050405020304" pitchFamily="18" charset="0"/>
                <a:ea typeface="SimSun" panose="02010600030101010101" pitchFamily="2" charset="-122"/>
              </a:rPr>
              <a:t>OF ACCOUNT</a:t>
            </a:r>
          </a:p>
          <a:p>
            <a:r>
              <a:rPr lang="en-US" sz="2400" dirty="0">
                <a:latin typeface="Times New Roman" panose="02020603050405020304" pitchFamily="18" charset="0"/>
                <a:ea typeface="SimSun" panose="02010600030101010101" pitchFamily="2" charset="-122"/>
              </a:rPr>
              <a:t>It is a document issued by the seller to the buyer indicating a summary of transactions between the seller and buyer for a particular period of time. It is issued periodically, usually monthly, quarterly or semi-annually. It usually starts with the balance brought forward followed by entries relating to transactions and ends with a closing balance which the supplier expects to be paid</a:t>
            </a:r>
            <a:r>
              <a:rPr lang="en-US" sz="2400" dirty="0" smtClean="0">
                <a:latin typeface="Times New Roman" panose="02020603050405020304" pitchFamily="18" charset="0"/>
                <a:ea typeface="SimSun" panose="02010600030101010101" pitchFamily="2" charset="-122"/>
              </a:rPr>
              <a:t>.</a:t>
            </a:r>
            <a:endParaRPr lang="en-US" sz="2400" dirty="0">
              <a:latin typeface="Times New Roman" panose="02020603050405020304" pitchFamily="18" charset="0"/>
              <a:ea typeface="SimSun" panose="02010600030101010101" pitchFamily="2" charset="-122"/>
            </a:endParaRPr>
          </a:p>
        </p:txBody>
      </p:sp>
      <p:sp>
        <p:nvSpPr>
          <p:cNvPr id="3" name="Date Placeholder 2"/>
          <p:cNvSpPr>
            <a:spLocks noGrp="1"/>
          </p:cNvSpPr>
          <p:nvPr>
            <p:ph type="dt" sz="half" idx="10"/>
          </p:nvPr>
        </p:nvSpPr>
        <p:spPr/>
        <p:txBody>
          <a:bodyPr/>
          <a:lstStyle/>
          <a:p>
            <a:fld id="{38156F66-7C12-4435-85A2-FA409AD4EDC2}"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6422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2">
                                            <p:txEl>
                                              <p:pRg st="0" end="0"/>
                                            </p:txEl>
                                          </p:spTgt>
                                        </p:tgtEl>
                                        <p:attrNameLst>
                                          <p:attrName>r</p:attrName>
                                        </p:attrNameLst>
                                      </p:cBhvr>
                                    </p:animRot>
                                  </p:childTnLst>
                                </p:cTn>
                              </p:par>
                              <p:par>
                                <p:cTn id="7" presetID="8" presetClass="emph" presetSubtype="0" fill="hold" nodeType="withEffect">
                                  <p:stCondLst>
                                    <p:cond delay="0"/>
                                  </p:stCondLst>
                                  <p:childTnLst>
                                    <p:animRot by="21600000">
                                      <p:cBhvr>
                                        <p:cTn id="8" dur="2000" fill="hold"/>
                                        <p:tgtEl>
                                          <p:spTgt spid="2">
                                            <p:txEl>
                                              <p:pRg st="1" end="1"/>
                                            </p:txEl>
                                          </p:spTgt>
                                        </p:tgtEl>
                                        <p:attrNameLst>
                                          <p:attrName>r</p:attrName>
                                        </p:attrNameLst>
                                      </p:cBhvr>
                                    </p:animRot>
                                  </p:childTnLst>
                                </p:cTn>
                              </p:par>
                              <p:par>
                                <p:cTn id="9" presetID="8" presetClass="emph" presetSubtype="0" fill="hold" nodeType="withEffect">
                                  <p:stCondLst>
                                    <p:cond delay="0"/>
                                  </p:stCondLst>
                                  <p:childTnLst>
                                    <p:animRot by="21600000">
                                      <p:cBhvr>
                                        <p:cTn id="10" dur="2000" fill="hold"/>
                                        <p:tgtEl>
                                          <p:spTgt spid="2">
                                            <p:txEl>
                                              <p:pRg st="2" end="2"/>
                                            </p:txEl>
                                          </p:spTgt>
                                        </p:tgtEl>
                                        <p:attrNameLst>
                                          <p:attrName>r</p:attrName>
                                        </p:attrNameLst>
                                      </p:cBhvr>
                                    </p:animRot>
                                  </p:childTnLst>
                                </p:cTn>
                              </p:par>
                              <p:par>
                                <p:cTn id="11" presetID="8" presetClass="emph" presetSubtype="0" fill="hold" nodeType="withEffect">
                                  <p:stCondLst>
                                    <p:cond delay="0"/>
                                  </p:stCondLst>
                                  <p:childTnLst>
                                    <p:animRot by="21600000">
                                      <p:cBhvr>
                                        <p:cTn id="12" dur="2000" fill="hold"/>
                                        <p:tgtEl>
                                          <p:spTgt spid="2">
                                            <p:txEl>
                                              <p:pRg st="3" end="3"/>
                                            </p:txEl>
                                          </p:spTgt>
                                        </p:tgtEl>
                                        <p:attrNameLst>
                                          <p:attrName>r</p:attrName>
                                        </p:attrNameLst>
                                      </p:cBhvr>
                                    </p:animRot>
                                  </p:childTnLst>
                                </p:cTn>
                              </p:par>
                              <p:par>
                                <p:cTn id="13" presetID="8" presetClass="emph" presetSubtype="0" fill="hold" nodeType="withEffect">
                                  <p:stCondLst>
                                    <p:cond delay="0"/>
                                  </p:stCondLst>
                                  <p:childTnLst>
                                    <p:animRot by="21600000">
                                      <p:cBhvr>
                                        <p:cTn id="14" dur="2000" fill="hold"/>
                                        <p:tgtEl>
                                          <p:spTgt spid="2">
                                            <p:txEl>
                                              <p:pRg st="4" end="4"/>
                                            </p:txEl>
                                          </p:spTgt>
                                        </p:tgtEl>
                                        <p:attrNameLst>
                                          <p:attrName>r</p:attrName>
                                        </p:attrNameLst>
                                      </p:cBhvr>
                                    </p:animRot>
                                  </p:childTnLst>
                                </p:cTn>
                              </p:par>
                              <p:par>
                                <p:cTn id="15" presetID="8" presetClass="emph" presetSubtype="0" fill="hold" nodeType="withEffect">
                                  <p:stCondLst>
                                    <p:cond delay="0"/>
                                  </p:stCondLst>
                                  <p:childTnLst>
                                    <p:animRot by="21600000">
                                      <p:cBhvr>
                                        <p:cTn id="16" dur="2000" fill="hold"/>
                                        <p:tgtEl>
                                          <p:spTgt spid="2">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94703" y="798490"/>
            <a:ext cx="10625071" cy="4647426"/>
          </a:xfrm>
          <a:prstGeom prst="rect">
            <a:avLst/>
          </a:prstGeom>
        </p:spPr>
        <p:txBody>
          <a:bodyPr wrap="square">
            <a:spAutoFit/>
          </a:bodyPr>
          <a:lstStyle/>
          <a:p>
            <a:r>
              <a:rPr lang="en-US" sz="3600" b="1" dirty="0" smtClean="0">
                <a:solidFill>
                  <a:srgbClr val="FF0000"/>
                </a:solidFill>
                <a:latin typeface="Times New Roman" panose="02020603050405020304" pitchFamily="18" charset="0"/>
                <a:ea typeface="SimSun" panose="02010600030101010101" pitchFamily="2" charset="-122"/>
              </a:rPr>
              <a:t>REVISION QUESTIONS</a:t>
            </a:r>
            <a:endParaRPr lang="en-US" sz="4000" dirty="0" smtClean="0">
              <a:solidFill>
                <a:srgbClr val="FF0000"/>
              </a:solidFill>
              <a:latin typeface="Times New Roman" panose="02020603050405020304" pitchFamily="18" charset="0"/>
              <a:ea typeface="SimSun" panose="02010600030101010101" pitchFamily="2" charset="-122"/>
            </a:endParaRPr>
          </a:p>
          <a:p>
            <a:pPr marL="342900" marR="0" lvl="0" indent="-342900">
              <a:spcBef>
                <a:spcPts val="0"/>
              </a:spcBef>
              <a:spcAft>
                <a:spcPts val="800"/>
              </a:spcAft>
              <a:buFont typeface="+mj-lt"/>
              <a:buAutoNum type="arabicPeriod"/>
            </a:pPr>
            <a:r>
              <a:rPr lang="en-US" sz="4000" dirty="0" smtClean="0">
                <a:solidFill>
                  <a:srgbClr val="7030A0"/>
                </a:solidFill>
                <a:latin typeface="Times New Roman" panose="02020603050405020304" pitchFamily="18" charset="0"/>
                <a:ea typeface="SimSun" panose="02010600030101010101" pitchFamily="2" charset="-122"/>
              </a:rPr>
              <a:t>Define business documents.</a:t>
            </a:r>
          </a:p>
          <a:p>
            <a:pPr marL="342900" marR="0" lvl="0" indent="-342900">
              <a:spcBef>
                <a:spcPts val="0"/>
              </a:spcBef>
              <a:spcAft>
                <a:spcPts val="800"/>
              </a:spcAft>
              <a:buFont typeface="+mj-lt"/>
              <a:buAutoNum type="arabicPeriod"/>
            </a:pPr>
            <a:r>
              <a:rPr lang="en-US" sz="4000" dirty="0" smtClean="0">
                <a:solidFill>
                  <a:srgbClr val="7030A0"/>
                </a:solidFill>
                <a:latin typeface="Times New Roman" panose="02020603050405020304" pitchFamily="18" charset="0"/>
                <a:ea typeface="SimSun" panose="02010600030101010101" pitchFamily="2" charset="-122"/>
              </a:rPr>
              <a:t>Outline the significance of business documents (at least 10).</a:t>
            </a:r>
          </a:p>
          <a:p>
            <a:pPr marL="342900" marR="0" lvl="0" indent="-342900">
              <a:spcBef>
                <a:spcPts val="0"/>
              </a:spcBef>
              <a:spcAft>
                <a:spcPts val="800"/>
              </a:spcAft>
              <a:buFont typeface="+mj-lt"/>
              <a:buAutoNum type="arabicPeriod"/>
            </a:pPr>
            <a:r>
              <a:rPr lang="en-US" sz="4000" dirty="0" smtClean="0">
                <a:solidFill>
                  <a:srgbClr val="7030A0"/>
                </a:solidFill>
                <a:latin typeface="Times New Roman" panose="02020603050405020304" pitchFamily="18" charset="0"/>
                <a:ea typeface="SimSun" panose="02010600030101010101" pitchFamily="2" charset="-122"/>
              </a:rPr>
              <a:t>Explain the main features of the business document.</a:t>
            </a:r>
          </a:p>
          <a:p>
            <a:pPr marL="342900" marR="0" lvl="0" indent="-342900">
              <a:spcBef>
                <a:spcPts val="0"/>
              </a:spcBef>
              <a:spcAft>
                <a:spcPts val="800"/>
              </a:spcAft>
              <a:buFont typeface="+mj-lt"/>
              <a:buAutoNum type="arabicPeriod"/>
            </a:pPr>
            <a:r>
              <a:rPr lang="en-US" sz="4000" dirty="0" smtClean="0">
                <a:solidFill>
                  <a:srgbClr val="7030A0"/>
                </a:solidFill>
                <a:latin typeface="Times New Roman" panose="02020603050405020304" pitchFamily="18" charset="0"/>
                <a:ea typeface="SimSun" panose="02010600030101010101" pitchFamily="2" charset="-122"/>
              </a:rPr>
              <a:t>List and describe at least 15 business documents.</a:t>
            </a:r>
            <a:endParaRPr lang="en-US" sz="4000" dirty="0">
              <a:solidFill>
                <a:srgbClr val="7030A0"/>
              </a:solidFill>
              <a:latin typeface="Times New Roman" panose="02020603050405020304" pitchFamily="18" charset="0"/>
              <a:ea typeface="SimSun" panose="02010600030101010101" pitchFamily="2" charset="-122"/>
            </a:endParaRPr>
          </a:p>
        </p:txBody>
      </p:sp>
      <p:sp>
        <p:nvSpPr>
          <p:cNvPr id="3" name="Date Placeholder 2"/>
          <p:cNvSpPr>
            <a:spLocks noGrp="1"/>
          </p:cNvSpPr>
          <p:nvPr>
            <p:ph type="dt" sz="half" idx="10"/>
          </p:nvPr>
        </p:nvSpPr>
        <p:spPr/>
        <p:txBody>
          <a:bodyPr/>
          <a:lstStyle/>
          <a:p>
            <a:fld id="{ABE16888-D180-4557-ADF7-02E5B20B3C53}"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07585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nodeType="clickEffect">
                                  <p:stCondLst>
                                    <p:cond delay="0"/>
                                  </p:stCondLst>
                                  <p:childTnLst>
                                    <p:animRot by="21600000">
                                      <p:cBhvr>
                                        <p:cTn id="24" dur="2000" fill="hold"/>
                                        <p:tgtEl>
                                          <p:spTgt spid="2">
                                            <p:txEl>
                                              <p:pRg st="1" end="1"/>
                                            </p:txEl>
                                          </p:spTgt>
                                        </p:tgtEl>
                                        <p:attrNameLst>
                                          <p:attrName>r</p:attrName>
                                        </p:attrNameLst>
                                      </p:cBhvr>
                                    </p:animRot>
                                  </p:childTnLst>
                                </p:cTn>
                              </p:par>
                              <p:par>
                                <p:cTn id="25" presetID="8" presetClass="emph" presetSubtype="0" fill="hold" nodeType="withEffect">
                                  <p:stCondLst>
                                    <p:cond delay="0"/>
                                  </p:stCondLst>
                                  <p:childTnLst>
                                    <p:animRot by="21600000">
                                      <p:cBhvr>
                                        <p:cTn id="26" dur="2000" fill="hold"/>
                                        <p:tgtEl>
                                          <p:spTgt spid="2">
                                            <p:txEl>
                                              <p:pRg st="2" end="2"/>
                                            </p:txEl>
                                          </p:spTgt>
                                        </p:tgtEl>
                                        <p:attrNameLst>
                                          <p:attrName>r</p:attrName>
                                        </p:attrNameLst>
                                      </p:cBhvr>
                                    </p:animRot>
                                  </p:childTnLst>
                                </p:cTn>
                              </p:par>
                              <p:par>
                                <p:cTn id="27" presetID="8" presetClass="emph" presetSubtype="0" fill="hold" nodeType="withEffect">
                                  <p:stCondLst>
                                    <p:cond delay="0"/>
                                  </p:stCondLst>
                                  <p:childTnLst>
                                    <p:animRot by="21600000">
                                      <p:cBhvr>
                                        <p:cTn id="28" dur="2000" fill="hold"/>
                                        <p:tgtEl>
                                          <p:spTgt spid="2">
                                            <p:txEl>
                                              <p:pRg st="3" end="3"/>
                                            </p:txEl>
                                          </p:spTgt>
                                        </p:tgtEl>
                                        <p:attrNameLst>
                                          <p:attrName>r</p:attrName>
                                        </p:attrNameLst>
                                      </p:cBhvr>
                                    </p:animRot>
                                  </p:childTnLst>
                                </p:cTn>
                              </p:par>
                              <p:par>
                                <p:cTn id="29" presetID="8" presetClass="emph" presetSubtype="0" fill="hold" nodeType="withEffect">
                                  <p:stCondLst>
                                    <p:cond delay="0"/>
                                  </p:stCondLst>
                                  <p:childTnLst>
                                    <p:animRot by="21600000">
                                      <p:cBhvr>
                                        <p:cTn id="30" dur="2000" fill="hold"/>
                                        <p:tgtEl>
                                          <p:spTgt spid="2">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6220" y="445006"/>
            <a:ext cx="10238704" cy="6370975"/>
          </a:xfrm>
          <a:prstGeom prst="rect">
            <a:avLst/>
          </a:prstGeom>
        </p:spPr>
        <p:txBody>
          <a:bodyPr wrap="square">
            <a:spAutoFit/>
          </a:bodyPr>
          <a:lstStyle/>
          <a:p>
            <a:r>
              <a:rPr lang="en-US" sz="2400" b="1" dirty="0" smtClean="0">
                <a:solidFill>
                  <a:srgbClr val="FF0000"/>
                </a:solidFill>
                <a:latin typeface="Times New Roman" panose="02020603050405020304" pitchFamily="18" charset="0"/>
                <a:ea typeface="Times New Roman" panose="02020603050405020304" pitchFamily="18" charset="0"/>
              </a:rPr>
              <a:t>UNIT 4: BOOKS </a:t>
            </a:r>
            <a:r>
              <a:rPr lang="en-US" sz="2400" b="1" dirty="0">
                <a:solidFill>
                  <a:srgbClr val="FF0000"/>
                </a:solidFill>
                <a:latin typeface="Times New Roman" panose="02020603050405020304" pitchFamily="18" charset="0"/>
                <a:ea typeface="Times New Roman" panose="02020603050405020304" pitchFamily="18" charset="0"/>
              </a:rPr>
              <a:t>OF ORIGINAL ENTRY (THE ACCOUNTING JOURNALS)</a:t>
            </a:r>
            <a:endParaRPr lang="en-US" sz="2400" dirty="0">
              <a:solidFill>
                <a:srgbClr val="FF0000"/>
              </a:solidFill>
              <a:latin typeface="Times New Roman" panose="02020603050405020304" pitchFamily="18" charset="0"/>
              <a:ea typeface="Times New Roman" panose="02020603050405020304" pitchFamily="18" charset="0"/>
            </a:endParaRPr>
          </a:p>
          <a:p>
            <a:pPr marL="457200" indent="-457200">
              <a:buFont typeface="Arial" panose="020B0604020202020204" pitchFamily="34" charset="0"/>
              <a:buChar char="•"/>
            </a:pPr>
            <a:r>
              <a:rPr lang="en-US" sz="2400" b="1" dirty="0">
                <a:latin typeface="Times New Roman" panose="02020603050405020304" pitchFamily="18" charset="0"/>
                <a:ea typeface="Times New Roman" panose="02020603050405020304" pitchFamily="18" charset="0"/>
              </a:rPr>
              <a:t>Books of original (first) </a:t>
            </a:r>
            <a:r>
              <a:rPr lang="en-US" sz="2400" b="1" dirty="0" smtClean="0">
                <a:latin typeface="Times New Roman" panose="02020603050405020304" pitchFamily="18" charset="0"/>
                <a:ea typeface="Times New Roman" panose="02020603050405020304" pitchFamily="18" charset="0"/>
              </a:rPr>
              <a:t>entry,</a:t>
            </a:r>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also called </a:t>
            </a:r>
            <a:r>
              <a:rPr lang="en-US" sz="2400" b="1" dirty="0">
                <a:latin typeface="Times New Roman" panose="02020603050405020304" pitchFamily="18" charset="0"/>
                <a:ea typeface="Times New Roman" panose="02020603050405020304" pitchFamily="18" charset="0"/>
              </a:rPr>
              <a:t>Accounting Journals</a:t>
            </a:r>
            <a:r>
              <a:rPr lang="en-US" sz="2400" dirty="0">
                <a:latin typeface="Times New Roman" panose="02020603050405020304" pitchFamily="18" charset="0"/>
                <a:ea typeface="Times New Roman" panose="02020603050405020304" pitchFamily="18" charset="0"/>
              </a:rPr>
              <a:t> are books where transactions are first entered before transferring the entries to other books of accounts (the Ledger). </a:t>
            </a:r>
            <a:endParaRPr lang="en-US" sz="2400" dirty="0" smtClean="0">
              <a:latin typeface="Times New Roman" panose="02020603050405020304" pitchFamily="18" charset="0"/>
              <a:ea typeface="Times New Roman" panose="02020603050405020304" pitchFamily="18" charset="0"/>
            </a:endParaRPr>
          </a:p>
          <a:p>
            <a:pPr marL="457200" indent="-457200">
              <a:buFont typeface="Arial" panose="020B0604020202020204" pitchFamily="34" charset="0"/>
              <a:buChar char="•"/>
            </a:pPr>
            <a:r>
              <a:rPr lang="en-US" sz="2400" dirty="0" smtClean="0">
                <a:latin typeface="Times New Roman" panose="02020603050405020304" pitchFamily="18" charset="0"/>
                <a:ea typeface="Times New Roman" panose="02020603050405020304" pitchFamily="18" charset="0"/>
              </a:rPr>
              <a:t>An </a:t>
            </a:r>
            <a:r>
              <a:rPr lang="en-US" sz="2400" dirty="0">
                <a:latin typeface="Times New Roman" panose="02020603050405020304" pitchFamily="18" charset="0"/>
                <a:ea typeface="Times New Roman" panose="02020603050405020304" pitchFamily="18" charset="0"/>
              </a:rPr>
              <a:t>accounting journal is a record of business transactions and events for a specific account. In other words, a journal chronologically stores all the journal entries for a specific account or group of account in one place, so that management and bookkeepers can analyze the data. </a:t>
            </a:r>
            <a:endParaRPr lang="en-US" sz="2400" dirty="0" smtClean="0">
              <a:latin typeface="Times New Roman" panose="02020603050405020304" pitchFamily="18" charset="0"/>
              <a:ea typeface="Times New Roman" panose="02020603050405020304" pitchFamily="18" charset="0"/>
            </a:endParaRPr>
          </a:p>
          <a:p>
            <a:pPr marL="457200" indent="-457200">
              <a:buFont typeface="Arial" panose="020B0604020202020204" pitchFamily="34" charset="0"/>
              <a:buChar char="•"/>
            </a:pPr>
            <a:r>
              <a:rPr lang="en-US" sz="2400" dirty="0" smtClean="0">
                <a:latin typeface="Times New Roman" panose="02020603050405020304" pitchFamily="18" charset="0"/>
                <a:ea typeface="Times New Roman" panose="02020603050405020304" pitchFamily="18" charset="0"/>
              </a:rPr>
              <a:t>Accounting </a:t>
            </a:r>
            <a:r>
              <a:rPr lang="en-US" sz="2400" dirty="0">
                <a:latin typeface="Times New Roman" panose="02020603050405020304" pitchFamily="18" charset="0"/>
                <a:ea typeface="Times New Roman" panose="02020603050405020304" pitchFamily="18" charset="0"/>
              </a:rPr>
              <a:t>journals are often called the book of first entry because this is where journal entries are made. </a:t>
            </a:r>
            <a:endParaRPr lang="en-US" sz="2400" dirty="0" smtClean="0">
              <a:latin typeface="Times New Roman" panose="02020603050405020304" pitchFamily="18" charset="0"/>
              <a:ea typeface="Times New Roman" panose="02020603050405020304" pitchFamily="18" charset="0"/>
            </a:endParaRPr>
          </a:p>
          <a:p>
            <a:pPr marL="457200" indent="-457200">
              <a:buFont typeface="Arial" panose="020B0604020202020204" pitchFamily="34" charset="0"/>
              <a:buChar char="•"/>
            </a:pPr>
            <a:r>
              <a:rPr lang="en-US" sz="2400" dirty="0" smtClean="0">
                <a:latin typeface="Times New Roman" panose="02020603050405020304" pitchFamily="18" charset="0"/>
                <a:ea typeface="Times New Roman" panose="02020603050405020304" pitchFamily="18" charset="0"/>
              </a:rPr>
              <a:t>Once </a:t>
            </a:r>
            <a:r>
              <a:rPr lang="en-US" sz="2400" dirty="0">
                <a:latin typeface="Times New Roman" panose="02020603050405020304" pitchFamily="18" charset="0"/>
                <a:ea typeface="Times New Roman" panose="02020603050405020304" pitchFamily="18" charset="0"/>
              </a:rPr>
              <a:t>a business transaction is made, the bookkeeper records that event in the form of a journal entry in one of the accounting journals. </a:t>
            </a:r>
            <a:endParaRPr lang="en-US" sz="2400" dirty="0" smtClean="0">
              <a:latin typeface="Times New Roman" panose="02020603050405020304" pitchFamily="18" charset="0"/>
              <a:ea typeface="Times New Roman" panose="02020603050405020304" pitchFamily="18" charset="0"/>
            </a:endParaRPr>
          </a:p>
          <a:p>
            <a:pPr marL="457200" indent="-457200">
              <a:buFont typeface="Arial" panose="020B0604020202020204" pitchFamily="34" charset="0"/>
              <a:buChar char="•"/>
            </a:pPr>
            <a:r>
              <a:rPr lang="en-US" sz="2400" dirty="0" smtClean="0">
                <a:latin typeface="Times New Roman" panose="02020603050405020304" pitchFamily="18" charset="0"/>
                <a:ea typeface="Times New Roman" panose="02020603050405020304" pitchFamily="18" charset="0"/>
              </a:rPr>
              <a:t>Then</a:t>
            </a:r>
            <a:r>
              <a:rPr lang="en-US" sz="2400" dirty="0">
                <a:latin typeface="Times New Roman" panose="02020603050405020304" pitchFamily="18" charset="0"/>
                <a:ea typeface="Times New Roman" panose="02020603050405020304" pitchFamily="18" charset="0"/>
              </a:rPr>
              <a:t>, at the end of a period, the journals are posted to accounting ledgers for reporting purposes. Companies use many different journals depending on their accounting system and industry, but all companies use the general journal.</a:t>
            </a:r>
          </a:p>
          <a:p>
            <a:r>
              <a:rPr lang="en-US" sz="2400" b="1" i="1" dirty="0">
                <a:latin typeface="Times New Roman" panose="02020603050405020304" pitchFamily="18" charset="0"/>
                <a:ea typeface="SimSun" panose="02010600030101010101" pitchFamily="2" charset="-122"/>
              </a:rPr>
              <a:t>There are basically seven books of original entry (Journals). </a:t>
            </a:r>
            <a:endParaRPr lang="en-US" sz="2400" b="1" i="1" dirty="0"/>
          </a:p>
        </p:txBody>
      </p:sp>
      <p:sp>
        <p:nvSpPr>
          <p:cNvPr id="3" name="Date Placeholder 2"/>
          <p:cNvSpPr>
            <a:spLocks noGrp="1"/>
          </p:cNvSpPr>
          <p:nvPr>
            <p:ph type="dt" sz="half" idx="10"/>
          </p:nvPr>
        </p:nvSpPr>
        <p:spPr/>
        <p:txBody>
          <a:bodyPr/>
          <a:lstStyle/>
          <a:p>
            <a:fld id="{77F1C18F-522C-459D-8804-920531882544}"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45808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2">
                                            <p:txEl>
                                              <p:pRg st="6" end="6"/>
                                            </p:txEl>
                                          </p:spTgt>
                                        </p:tgtEl>
                                        <p:attrNameLst>
                                          <p:attrName>style.visibility</p:attrName>
                                        </p:attrNameLst>
                                      </p:cBhvr>
                                      <p:to>
                                        <p:strVal val="visible"/>
                                      </p:to>
                                    </p:set>
                                    <p:animEffect transition="in" filter="wipe(down)">
                                      <p:cBhvr>
                                        <p:cTn id="103" dur="580">
                                          <p:stCondLst>
                                            <p:cond delay="0"/>
                                          </p:stCondLst>
                                        </p:cTn>
                                        <p:tgtEl>
                                          <p:spTgt spid="2">
                                            <p:txEl>
                                              <p:pRg st="6" end="6"/>
                                            </p:txEl>
                                          </p:spTgt>
                                        </p:tgtEl>
                                      </p:cBhvr>
                                    </p:animEffect>
                                    <p:anim calcmode="lin" valueType="num">
                                      <p:cBhvr>
                                        <p:cTn id="104"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2">
                                            <p:txEl>
                                              <p:pRg st="6" end="6"/>
                                            </p:txEl>
                                          </p:spTgt>
                                        </p:tgtEl>
                                      </p:cBhvr>
                                      <p:to x="100000" y="60000"/>
                                    </p:animScale>
                                    <p:animScale>
                                      <p:cBhvr>
                                        <p:cTn id="110" dur="166" decel="50000">
                                          <p:stCondLst>
                                            <p:cond delay="676"/>
                                          </p:stCondLst>
                                        </p:cTn>
                                        <p:tgtEl>
                                          <p:spTgt spid="2">
                                            <p:txEl>
                                              <p:pRg st="6" end="6"/>
                                            </p:txEl>
                                          </p:spTgt>
                                        </p:tgtEl>
                                      </p:cBhvr>
                                      <p:to x="100000" y="100000"/>
                                    </p:animScale>
                                    <p:animScale>
                                      <p:cBhvr>
                                        <p:cTn id="111" dur="26">
                                          <p:stCondLst>
                                            <p:cond delay="1312"/>
                                          </p:stCondLst>
                                        </p:cTn>
                                        <p:tgtEl>
                                          <p:spTgt spid="2">
                                            <p:txEl>
                                              <p:pRg st="6" end="6"/>
                                            </p:txEl>
                                          </p:spTgt>
                                        </p:tgtEl>
                                      </p:cBhvr>
                                      <p:to x="100000" y="80000"/>
                                    </p:animScale>
                                    <p:animScale>
                                      <p:cBhvr>
                                        <p:cTn id="112" dur="166" decel="50000">
                                          <p:stCondLst>
                                            <p:cond delay="1338"/>
                                          </p:stCondLst>
                                        </p:cTn>
                                        <p:tgtEl>
                                          <p:spTgt spid="2">
                                            <p:txEl>
                                              <p:pRg st="6" end="6"/>
                                            </p:txEl>
                                          </p:spTgt>
                                        </p:tgtEl>
                                      </p:cBhvr>
                                      <p:to x="100000" y="100000"/>
                                    </p:animScale>
                                    <p:animScale>
                                      <p:cBhvr>
                                        <p:cTn id="113" dur="26">
                                          <p:stCondLst>
                                            <p:cond delay="1642"/>
                                          </p:stCondLst>
                                        </p:cTn>
                                        <p:tgtEl>
                                          <p:spTgt spid="2">
                                            <p:txEl>
                                              <p:pRg st="6" end="6"/>
                                            </p:txEl>
                                          </p:spTgt>
                                        </p:tgtEl>
                                      </p:cBhvr>
                                      <p:to x="100000" y="90000"/>
                                    </p:animScale>
                                    <p:animScale>
                                      <p:cBhvr>
                                        <p:cTn id="114" dur="166" decel="50000">
                                          <p:stCondLst>
                                            <p:cond delay="1668"/>
                                          </p:stCondLst>
                                        </p:cTn>
                                        <p:tgtEl>
                                          <p:spTgt spid="2">
                                            <p:txEl>
                                              <p:pRg st="6" end="6"/>
                                            </p:txEl>
                                          </p:spTgt>
                                        </p:tgtEl>
                                      </p:cBhvr>
                                      <p:to x="100000" y="100000"/>
                                    </p:animScale>
                                    <p:animScale>
                                      <p:cBhvr>
                                        <p:cTn id="115" dur="26">
                                          <p:stCondLst>
                                            <p:cond delay="1808"/>
                                          </p:stCondLst>
                                        </p:cTn>
                                        <p:tgtEl>
                                          <p:spTgt spid="2">
                                            <p:txEl>
                                              <p:pRg st="6" end="6"/>
                                            </p:txEl>
                                          </p:spTgt>
                                        </p:tgtEl>
                                      </p:cBhvr>
                                      <p:to x="100000" y="95000"/>
                                    </p:animScale>
                                    <p:animScale>
                                      <p:cBhvr>
                                        <p:cTn id="116" dur="166" decel="50000">
                                          <p:stCondLst>
                                            <p:cond delay="1834"/>
                                          </p:stCondLst>
                                        </p:cTn>
                                        <p:tgtEl>
                                          <p:spTgt spid="2">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9544" y="340495"/>
            <a:ext cx="11603421" cy="6063198"/>
          </a:xfrm>
          <a:prstGeom prst="rect">
            <a:avLst/>
          </a:prstGeom>
        </p:spPr>
        <p:txBody>
          <a:bodyPr wrap="square">
            <a:spAutoFit/>
          </a:bodyPr>
          <a:lstStyle/>
          <a:p>
            <a:pPr algn="ctr"/>
            <a:r>
              <a:rPr lang="en-US" sz="28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TYPES OF BOOKS OF ORIGINAL ENTRY</a:t>
            </a:r>
          </a:p>
          <a:p>
            <a:r>
              <a:rPr lang="en-US" sz="2400" b="1" i="1" dirty="0" smtClean="0">
                <a:latin typeface="Arial" panose="020B0604020202020204" pitchFamily="34" charset="0"/>
                <a:ea typeface="Times New Roman" panose="02020603050405020304" pitchFamily="18" charset="0"/>
                <a:cs typeface="Arial" panose="020B0604020202020204" pitchFamily="34" charset="0"/>
              </a:rPr>
              <a:t>These </a:t>
            </a:r>
            <a:r>
              <a:rPr lang="en-US" sz="2400" b="1" i="1" dirty="0">
                <a:latin typeface="Arial" panose="020B0604020202020204" pitchFamily="34" charset="0"/>
                <a:ea typeface="Times New Roman" panose="02020603050405020304" pitchFamily="18" charset="0"/>
                <a:cs typeface="Arial" panose="020B0604020202020204" pitchFamily="34" charset="0"/>
              </a:rPr>
              <a:t>are;</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Purchases Day Book; where all the purchases bought for sale are recorded.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Sales Day Book; where all the goods sold to customers are recorded.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Purchases Returns Day Book; where the returned purchases to suppliers are entered.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Sales Returns Day Book; where the sales returned by the customers are entered.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Cash Book; where cash transactions (receipts and payments) are entered.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General Journal; where purchases of fixed assets, expenses etc. are recorded.</a:t>
            </a:r>
          </a:p>
          <a:p>
            <a:pPr marL="342900" marR="0" lvl="0" indent="-342900">
              <a:spcBef>
                <a:spcPts val="0"/>
              </a:spcBef>
              <a:spcAft>
                <a:spcPts val="0"/>
              </a:spcAft>
              <a:buFont typeface="+mj-lt"/>
              <a:buAutoNum type="romanLcPeriod"/>
            </a:pPr>
            <a:r>
              <a:rPr lang="en-US" sz="2400" b="1" i="1" dirty="0">
                <a:latin typeface="Arial" panose="020B0604020202020204" pitchFamily="34" charset="0"/>
                <a:ea typeface="Times New Roman" panose="02020603050405020304" pitchFamily="18" charset="0"/>
                <a:cs typeface="Arial" panose="020B0604020202020204" pitchFamily="34" charset="0"/>
              </a:rPr>
              <a:t>The Petty Cash Book; where cash payment for petty (small) daily expenses like fuel, transport, cleaning materials, postage, communication etc. are recorded under the imprest system. </a:t>
            </a:r>
          </a:p>
        </p:txBody>
      </p:sp>
      <p:sp>
        <p:nvSpPr>
          <p:cNvPr id="3" name="Date Placeholder 2"/>
          <p:cNvSpPr>
            <a:spLocks noGrp="1"/>
          </p:cNvSpPr>
          <p:nvPr>
            <p:ph type="dt" sz="half" idx="10"/>
          </p:nvPr>
        </p:nvSpPr>
        <p:spPr/>
        <p:txBody>
          <a:bodyPr/>
          <a:lstStyle/>
          <a:p>
            <a:fld id="{7101E168-61DC-4318-B11A-7F03D961B6EB}"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068844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80">
                                          <p:stCondLst>
                                            <p:cond delay="0"/>
                                          </p:stCondLst>
                                        </p:cTn>
                                        <p:tgtEl>
                                          <p:spTgt spid="2">
                                            <p:txEl>
                                              <p:pRg st="1" end="1"/>
                                            </p:txEl>
                                          </p:spTgt>
                                        </p:tgtEl>
                                      </p:cBhvr>
                                    </p:animEffect>
                                    <p:anim calcmode="lin" valueType="num">
                                      <p:cBhvr>
                                        <p:cTn id="26"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1" end="1"/>
                                            </p:txEl>
                                          </p:spTgt>
                                        </p:tgtEl>
                                      </p:cBhvr>
                                      <p:to x="100000" y="60000"/>
                                    </p:animScale>
                                    <p:animScale>
                                      <p:cBhvr>
                                        <p:cTn id="32" dur="166" decel="50000">
                                          <p:stCondLst>
                                            <p:cond delay="676"/>
                                          </p:stCondLst>
                                        </p:cTn>
                                        <p:tgtEl>
                                          <p:spTgt spid="2">
                                            <p:txEl>
                                              <p:pRg st="1" end="1"/>
                                            </p:txEl>
                                          </p:spTgt>
                                        </p:tgtEl>
                                      </p:cBhvr>
                                      <p:to x="100000" y="100000"/>
                                    </p:animScale>
                                    <p:animScale>
                                      <p:cBhvr>
                                        <p:cTn id="33" dur="26">
                                          <p:stCondLst>
                                            <p:cond delay="1312"/>
                                          </p:stCondLst>
                                        </p:cTn>
                                        <p:tgtEl>
                                          <p:spTgt spid="2">
                                            <p:txEl>
                                              <p:pRg st="1" end="1"/>
                                            </p:txEl>
                                          </p:spTgt>
                                        </p:tgtEl>
                                      </p:cBhvr>
                                      <p:to x="100000" y="80000"/>
                                    </p:animScale>
                                    <p:animScale>
                                      <p:cBhvr>
                                        <p:cTn id="34" dur="166" decel="50000">
                                          <p:stCondLst>
                                            <p:cond delay="1338"/>
                                          </p:stCondLst>
                                        </p:cTn>
                                        <p:tgtEl>
                                          <p:spTgt spid="2">
                                            <p:txEl>
                                              <p:pRg st="1" end="1"/>
                                            </p:txEl>
                                          </p:spTgt>
                                        </p:tgtEl>
                                      </p:cBhvr>
                                      <p:to x="100000" y="100000"/>
                                    </p:animScale>
                                    <p:animScale>
                                      <p:cBhvr>
                                        <p:cTn id="35" dur="26">
                                          <p:stCondLst>
                                            <p:cond delay="1642"/>
                                          </p:stCondLst>
                                        </p:cTn>
                                        <p:tgtEl>
                                          <p:spTgt spid="2">
                                            <p:txEl>
                                              <p:pRg st="1" end="1"/>
                                            </p:txEl>
                                          </p:spTgt>
                                        </p:tgtEl>
                                      </p:cBhvr>
                                      <p:to x="100000" y="90000"/>
                                    </p:animScale>
                                    <p:animScale>
                                      <p:cBhvr>
                                        <p:cTn id="36" dur="166" decel="50000">
                                          <p:stCondLst>
                                            <p:cond delay="1668"/>
                                          </p:stCondLst>
                                        </p:cTn>
                                        <p:tgtEl>
                                          <p:spTgt spid="2">
                                            <p:txEl>
                                              <p:pRg st="1" end="1"/>
                                            </p:txEl>
                                          </p:spTgt>
                                        </p:tgtEl>
                                      </p:cBhvr>
                                      <p:to x="100000" y="100000"/>
                                    </p:animScale>
                                    <p:animScale>
                                      <p:cBhvr>
                                        <p:cTn id="37" dur="26">
                                          <p:stCondLst>
                                            <p:cond delay="1808"/>
                                          </p:stCondLst>
                                        </p:cTn>
                                        <p:tgtEl>
                                          <p:spTgt spid="2">
                                            <p:txEl>
                                              <p:pRg st="1" end="1"/>
                                            </p:txEl>
                                          </p:spTgt>
                                        </p:tgtEl>
                                      </p:cBhvr>
                                      <p:to x="100000" y="95000"/>
                                    </p:animScale>
                                    <p:animScale>
                                      <p:cBhvr>
                                        <p:cTn id="38" dur="166" decel="50000">
                                          <p:stCondLst>
                                            <p:cond delay="1834"/>
                                          </p:stCondLst>
                                        </p:cTn>
                                        <p:tgtEl>
                                          <p:spTgt spid="2">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2">
                                            <p:txEl>
                                              <p:pRg st="2" end="2"/>
                                            </p:txEl>
                                          </p:spTgt>
                                        </p:tgtEl>
                                        <p:attrNameLst>
                                          <p:attrName>style.visibility</p:attrName>
                                        </p:attrNameLst>
                                      </p:cBhvr>
                                      <p:to>
                                        <p:strVal val="visible"/>
                                      </p:to>
                                    </p:set>
                                    <p:animEffect transition="in" filter="wipe(down)">
                                      <p:cBhvr>
                                        <p:cTn id="41" dur="580">
                                          <p:stCondLst>
                                            <p:cond delay="0"/>
                                          </p:stCondLst>
                                        </p:cTn>
                                        <p:tgtEl>
                                          <p:spTgt spid="2">
                                            <p:txEl>
                                              <p:pRg st="2" end="2"/>
                                            </p:txEl>
                                          </p:spTgt>
                                        </p:tgtEl>
                                      </p:cBhvr>
                                    </p:animEffect>
                                    <p:anim calcmode="lin" valueType="num">
                                      <p:cBhvr>
                                        <p:cTn id="42"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xEl>
                                              <p:pRg st="2" end="2"/>
                                            </p:txEl>
                                          </p:spTgt>
                                        </p:tgtEl>
                                      </p:cBhvr>
                                      <p:to x="100000" y="60000"/>
                                    </p:animScale>
                                    <p:animScale>
                                      <p:cBhvr>
                                        <p:cTn id="48" dur="166" decel="50000">
                                          <p:stCondLst>
                                            <p:cond delay="676"/>
                                          </p:stCondLst>
                                        </p:cTn>
                                        <p:tgtEl>
                                          <p:spTgt spid="2">
                                            <p:txEl>
                                              <p:pRg st="2" end="2"/>
                                            </p:txEl>
                                          </p:spTgt>
                                        </p:tgtEl>
                                      </p:cBhvr>
                                      <p:to x="100000" y="100000"/>
                                    </p:animScale>
                                    <p:animScale>
                                      <p:cBhvr>
                                        <p:cTn id="49" dur="26">
                                          <p:stCondLst>
                                            <p:cond delay="1312"/>
                                          </p:stCondLst>
                                        </p:cTn>
                                        <p:tgtEl>
                                          <p:spTgt spid="2">
                                            <p:txEl>
                                              <p:pRg st="2" end="2"/>
                                            </p:txEl>
                                          </p:spTgt>
                                        </p:tgtEl>
                                      </p:cBhvr>
                                      <p:to x="100000" y="80000"/>
                                    </p:animScale>
                                    <p:animScale>
                                      <p:cBhvr>
                                        <p:cTn id="50" dur="166" decel="50000">
                                          <p:stCondLst>
                                            <p:cond delay="1338"/>
                                          </p:stCondLst>
                                        </p:cTn>
                                        <p:tgtEl>
                                          <p:spTgt spid="2">
                                            <p:txEl>
                                              <p:pRg st="2" end="2"/>
                                            </p:txEl>
                                          </p:spTgt>
                                        </p:tgtEl>
                                      </p:cBhvr>
                                      <p:to x="100000" y="100000"/>
                                    </p:animScale>
                                    <p:animScale>
                                      <p:cBhvr>
                                        <p:cTn id="51" dur="26">
                                          <p:stCondLst>
                                            <p:cond delay="1642"/>
                                          </p:stCondLst>
                                        </p:cTn>
                                        <p:tgtEl>
                                          <p:spTgt spid="2">
                                            <p:txEl>
                                              <p:pRg st="2" end="2"/>
                                            </p:txEl>
                                          </p:spTgt>
                                        </p:tgtEl>
                                      </p:cBhvr>
                                      <p:to x="100000" y="90000"/>
                                    </p:animScale>
                                    <p:animScale>
                                      <p:cBhvr>
                                        <p:cTn id="52" dur="166" decel="50000">
                                          <p:stCondLst>
                                            <p:cond delay="1668"/>
                                          </p:stCondLst>
                                        </p:cTn>
                                        <p:tgtEl>
                                          <p:spTgt spid="2">
                                            <p:txEl>
                                              <p:pRg st="2" end="2"/>
                                            </p:txEl>
                                          </p:spTgt>
                                        </p:tgtEl>
                                      </p:cBhvr>
                                      <p:to x="100000" y="100000"/>
                                    </p:animScale>
                                    <p:animScale>
                                      <p:cBhvr>
                                        <p:cTn id="53" dur="26">
                                          <p:stCondLst>
                                            <p:cond delay="1808"/>
                                          </p:stCondLst>
                                        </p:cTn>
                                        <p:tgtEl>
                                          <p:spTgt spid="2">
                                            <p:txEl>
                                              <p:pRg st="2" end="2"/>
                                            </p:txEl>
                                          </p:spTgt>
                                        </p:tgtEl>
                                      </p:cBhvr>
                                      <p:to x="100000" y="95000"/>
                                    </p:animScale>
                                    <p:animScale>
                                      <p:cBhvr>
                                        <p:cTn id="54" dur="166" decel="50000">
                                          <p:stCondLst>
                                            <p:cond delay="1834"/>
                                          </p:stCondLst>
                                        </p:cTn>
                                        <p:tgtEl>
                                          <p:spTgt spid="2">
                                            <p:txEl>
                                              <p:pRg st="2" end="2"/>
                                            </p:txEl>
                                          </p:spTgt>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2">
                                            <p:txEl>
                                              <p:pRg st="3" end="3"/>
                                            </p:txEl>
                                          </p:spTgt>
                                        </p:tgtEl>
                                        <p:attrNameLst>
                                          <p:attrName>style.visibility</p:attrName>
                                        </p:attrNameLst>
                                      </p:cBhvr>
                                      <p:to>
                                        <p:strVal val="visible"/>
                                      </p:to>
                                    </p:set>
                                    <p:animEffect transition="in" filter="wipe(down)">
                                      <p:cBhvr>
                                        <p:cTn id="57" dur="580">
                                          <p:stCondLst>
                                            <p:cond delay="0"/>
                                          </p:stCondLst>
                                        </p:cTn>
                                        <p:tgtEl>
                                          <p:spTgt spid="2">
                                            <p:txEl>
                                              <p:pRg st="3" end="3"/>
                                            </p:txEl>
                                          </p:spTgt>
                                        </p:tgtEl>
                                      </p:cBhvr>
                                    </p:animEffect>
                                    <p:anim calcmode="lin" valueType="num">
                                      <p:cBhvr>
                                        <p:cTn id="5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2">
                                            <p:txEl>
                                              <p:pRg st="3" end="3"/>
                                            </p:txEl>
                                          </p:spTgt>
                                        </p:tgtEl>
                                      </p:cBhvr>
                                      <p:to x="100000" y="60000"/>
                                    </p:animScale>
                                    <p:animScale>
                                      <p:cBhvr>
                                        <p:cTn id="64" dur="166" decel="50000">
                                          <p:stCondLst>
                                            <p:cond delay="676"/>
                                          </p:stCondLst>
                                        </p:cTn>
                                        <p:tgtEl>
                                          <p:spTgt spid="2">
                                            <p:txEl>
                                              <p:pRg st="3" end="3"/>
                                            </p:txEl>
                                          </p:spTgt>
                                        </p:tgtEl>
                                      </p:cBhvr>
                                      <p:to x="100000" y="100000"/>
                                    </p:animScale>
                                    <p:animScale>
                                      <p:cBhvr>
                                        <p:cTn id="65" dur="26">
                                          <p:stCondLst>
                                            <p:cond delay="1312"/>
                                          </p:stCondLst>
                                        </p:cTn>
                                        <p:tgtEl>
                                          <p:spTgt spid="2">
                                            <p:txEl>
                                              <p:pRg st="3" end="3"/>
                                            </p:txEl>
                                          </p:spTgt>
                                        </p:tgtEl>
                                      </p:cBhvr>
                                      <p:to x="100000" y="80000"/>
                                    </p:animScale>
                                    <p:animScale>
                                      <p:cBhvr>
                                        <p:cTn id="66" dur="166" decel="50000">
                                          <p:stCondLst>
                                            <p:cond delay="1338"/>
                                          </p:stCondLst>
                                        </p:cTn>
                                        <p:tgtEl>
                                          <p:spTgt spid="2">
                                            <p:txEl>
                                              <p:pRg st="3" end="3"/>
                                            </p:txEl>
                                          </p:spTgt>
                                        </p:tgtEl>
                                      </p:cBhvr>
                                      <p:to x="100000" y="100000"/>
                                    </p:animScale>
                                    <p:animScale>
                                      <p:cBhvr>
                                        <p:cTn id="67" dur="26">
                                          <p:stCondLst>
                                            <p:cond delay="1642"/>
                                          </p:stCondLst>
                                        </p:cTn>
                                        <p:tgtEl>
                                          <p:spTgt spid="2">
                                            <p:txEl>
                                              <p:pRg st="3" end="3"/>
                                            </p:txEl>
                                          </p:spTgt>
                                        </p:tgtEl>
                                      </p:cBhvr>
                                      <p:to x="100000" y="90000"/>
                                    </p:animScale>
                                    <p:animScale>
                                      <p:cBhvr>
                                        <p:cTn id="68" dur="166" decel="50000">
                                          <p:stCondLst>
                                            <p:cond delay="1668"/>
                                          </p:stCondLst>
                                        </p:cTn>
                                        <p:tgtEl>
                                          <p:spTgt spid="2">
                                            <p:txEl>
                                              <p:pRg st="3" end="3"/>
                                            </p:txEl>
                                          </p:spTgt>
                                        </p:tgtEl>
                                      </p:cBhvr>
                                      <p:to x="100000" y="100000"/>
                                    </p:animScale>
                                    <p:animScale>
                                      <p:cBhvr>
                                        <p:cTn id="69" dur="26">
                                          <p:stCondLst>
                                            <p:cond delay="1808"/>
                                          </p:stCondLst>
                                        </p:cTn>
                                        <p:tgtEl>
                                          <p:spTgt spid="2">
                                            <p:txEl>
                                              <p:pRg st="3" end="3"/>
                                            </p:txEl>
                                          </p:spTgt>
                                        </p:tgtEl>
                                      </p:cBhvr>
                                      <p:to x="100000" y="95000"/>
                                    </p:animScale>
                                    <p:animScale>
                                      <p:cBhvr>
                                        <p:cTn id="70" dur="166" decel="50000">
                                          <p:stCondLst>
                                            <p:cond delay="1834"/>
                                          </p:stCondLst>
                                        </p:cTn>
                                        <p:tgtEl>
                                          <p:spTgt spid="2">
                                            <p:txEl>
                                              <p:pRg st="3" end="3"/>
                                            </p:txEl>
                                          </p:spTgt>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2">
                                            <p:txEl>
                                              <p:pRg st="4" end="4"/>
                                            </p:txEl>
                                          </p:spTgt>
                                        </p:tgtEl>
                                        <p:attrNameLst>
                                          <p:attrName>style.visibility</p:attrName>
                                        </p:attrNameLst>
                                      </p:cBhvr>
                                      <p:to>
                                        <p:strVal val="visible"/>
                                      </p:to>
                                    </p:set>
                                    <p:animEffect transition="in" filter="wipe(down)">
                                      <p:cBhvr>
                                        <p:cTn id="73" dur="580">
                                          <p:stCondLst>
                                            <p:cond delay="0"/>
                                          </p:stCondLst>
                                        </p:cTn>
                                        <p:tgtEl>
                                          <p:spTgt spid="2">
                                            <p:txEl>
                                              <p:pRg st="4" end="4"/>
                                            </p:txEl>
                                          </p:spTgt>
                                        </p:tgtEl>
                                      </p:cBhvr>
                                    </p:animEffect>
                                    <p:anim calcmode="lin" valueType="num">
                                      <p:cBhvr>
                                        <p:cTn id="74"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2">
                                            <p:txEl>
                                              <p:pRg st="4" end="4"/>
                                            </p:txEl>
                                          </p:spTgt>
                                        </p:tgtEl>
                                      </p:cBhvr>
                                      <p:to x="100000" y="60000"/>
                                    </p:animScale>
                                    <p:animScale>
                                      <p:cBhvr>
                                        <p:cTn id="80" dur="166" decel="50000">
                                          <p:stCondLst>
                                            <p:cond delay="676"/>
                                          </p:stCondLst>
                                        </p:cTn>
                                        <p:tgtEl>
                                          <p:spTgt spid="2">
                                            <p:txEl>
                                              <p:pRg st="4" end="4"/>
                                            </p:txEl>
                                          </p:spTgt>
                                        </p:tgtEl>
                                      </p:cBhvr>
                                      <p:to x="100000" y="100000"/>
                                    </p:animScale>
                                    <p:animScale>
                                      <p:cBhvr>
                                        <p:cTn id="81" dur="26">
                                          <p:stCondLst>
                                            <p:cond delay="1312"/>
                                          </p:stCondLst>
                                        </p:cTn>
                                        <p:tgtEl>
                                          <p:spTgt spid="2">
                                            <p:txEl>
                                              <p:pRg st="4" end="4"/>
                                            </p:txEl>
                                          </p:spTgt>
                                        </p:tgtEl>
                                      </p:cBhvr>
                                      <p:to x="100000" y="80000"/>
                                    </p:animScale>
                                    <p:animScale>
                                      <p:cBhvr>
                                        <p:cTn id="82" dur="166" decel="50000">
                                          <p:stCondLst>
                                            <p:cond delay="1338"/>
                                          </p:stCondLst>
                                        </p:cTn>
                                        <p:tgtEl>
                                          <p:spTgt spid="2">
                                            <p:txEl>
                                              <p:pRg st="4" end="4"/>
                                            </p:txEl>
                                          </p:spTgt>
                                        </p:tgtEl>
                                      </p:cBhvr>
                                      <p:to x="100000" y="100000"/>
                                    </p:animScale>
                                    <p:animScale>
                                      <p:cBhvr>
                                        <p:cTn id="83" dur="26">
                                          <p:stCondLst>
                                            <p:cond delay="1642"/>
                                          </p:stCondLst>
                                        </p:cTn>
                                        <p:tgtEl>
                                          <p:spTgt spid="2">
                                            <p:txEl>
                                              <p:pRg st="4" end="4"/>
                                            </p:txEl>
                                          </p:spTgt>
                                        </p:tgtEl>
                                      </p:cBhvr>
                                      <p:to x="100000" y="90000"/>
                                    </p:animScale>
                                    <p:animScale>
                                      <p:cBhvr>
                                        <p:cTn id="84" dur="166" decel="50000">
                                          <p:stCondLst>
                                            <p:cond delay="1668"/>
                                          </p:stCondLst>
                                        </p:cTn>
                                        <p:tgtEl>
                                          <p:spTgt spid="2">
                                            <p:txEl>
                                              <p:pRg st="4" end="4"/>
                                            </p:txEl>
                                          </p:spTgt>
                                        </p:tgtEl>
                                      </p:cBhvr>
                                      <p:to x="100000" y="100000"/>
                                    </p:animScale>
                                    <p:animScale>
                                      <p:cBhvr>
                                        <p:cTn id="85" dur="26">
                                          <p:stCondLst>
                                            <p:cond delay="1808"/>
                                          </p:stCondLst>
                                        </p:cTn>
                                        <p:tgtEl>
                                          <p:spTgt spid="2">
                                            <p:txEl>
                                              <p:pRg st="4" end="4"/>
                                            </p:txEl>
                                          </p:spTgt>
                                        </p:tgtEl>
                                      </p:cBhvr>
                                      <p:to x="100000" y="95000"/>
                                    </p:animScale>
                                    <p:animScale>
                                      <p:cBhvr>
                                        <p:cTn id="86" dur="166" decel="50000">
                                          <p:stCondLst>
                                            <p:cond delay="1834"/>
                                          </p:stCondLst>
                                        </p:cTn>
                                        <p:tgtEl>
                                          <p:spTgt spid="2">
                                            <p:txEl>
                                              <p:pRg st="4" end="4"/>
                                            </p:txEl>
                                          </p:spTgt>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2">
                                            <p:txEl>
                                              <p:pRg st="5" end="5"/>
                                            </p:txEl>
                                          </p:spTgt>
                                        </p:tgtEl>
                                        <p:attrNameLst>
                                          <p:attrName>style.visibility</p:attrName>
                                        </p:attrNameLst>
                                      </p:cBhvr>
                                      <p:to>
                                        <p:strVal val="visible"/>
                                      </p:to>
                                    </p:set>
                                    <p:animEffect transition="in" filter="wipe(down)">
                                      <p:cBhvr>
                                        <p:cTn id="89" dur="580">
                                          <p:stCondLst>
                                            <p:cond delay="0"/>
                                          </p:stCondLst>
                                        </p:cTn>
                                        <p:tgtEl>
                                          <p:spTgt spid="2">
                                            <p:txEl>
                                              <p:pRg st="5" end="5"/>
                                            </p:txEl>
                                          </p:spTgt>
                                        </p:tgtEl>
                                      </p:cBhvr>
                                    </p:animEffect>
                                    <p:anim calcmode="lin" valueType="num">
                                      <p:cBhvr>
                                        <p:cTn id="90"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2">
                                            <p:txEl>
                                              <p:pRg st="5" end="5"/>
                                            </p:txEl>
                                          </p:spTgt>
                                        </p:tgtEl>
                                      </p:cBhvr>
                                      <p:to x="100000" y="60000"/>
                                    </p:animScale>
                                    <p:animScale>
                                      <p:cBhvr>
                                        <p:cTn id="96" dur="166" decel="50000">
                                          <p:stCondLst>
                                            <p:cond delay="676"/>
                                          </p:stCondLst>
                                        </p:cTn>
                                        <p:tgtEl>
                                          <p:spTgt spid="2">
                                            <p:txEl>
                                              <p:pRg st="5" end="5"/>
                                            </p:txEl>
                                          </p:spTgt>
                                        </p:tgtEl>
                                      </p:cBhvr>
                                      <p:to x="100000" y="100000"/>
                                    </p:animScale>
                                    <p:animScale>
                                      <p:cBhvr>
                                        <p:cTn id="97" dur="26">
                                          <p:stCondLst>
                                            <p:cond delay="1312"/>
                                          </p:stCondLst>
                                        </p:cTn>
                                        <p:tgtEl>
                                          <p:spTgt spid="2">
                                            <p:txEl>
                                              <p:pRg st="5" end="5"/>
                                            </p:txEl>
                                          </p:spTgt>
                                        </p:tgtEl>
                                      </p:cBhvr>
                                      <p:to x="100000" y="80000"/>
                                    </p:animScale>
                                    <p:animScale>
                                      <p:cBhvr>
                                        <p:cTn id="98" dur="166" decel="50000">
                                          <p:stCondLst>
                                            <p:cond delay="1338"/>
                                          </p:stCondLst>
                                        </p:cTn>
                                        <p:tgtEl>
                                          <p:spTgt spid="2">
                                            <p:txEl>
                                              <p:pRg st="5" end="5"/>
                                            </p:txEl>
                                          </p:spTgt>
                                        </p:tgtEl>
                                      </p:cBhvr>
                                      <p:to x="100000" y="100000"/>
                                    </p:animScale>
                                    <p:animScale>
                                      <p:cBhvr>
                                        <p:cTn id="99" dur="26">
                                          <p:stCondLst>
                                            <p:cond delay="1642"/>
                                          </p:stCondLst>
                                        </p:cTn>
                                        <p:tgtEl>
                                          <p:spTgt spid="2">
                                            <p:txEl>
                                              <p:pRg st="5" end="5"/>
                                            </p:txEl>
                                          </p:spTgt>
                                        </p:tgtEl>
                                      </p:cBhvr>
                                      <p:to x="100000" y="90000"/>
                                    </p:animScale>
                                    <p:animScale>
                                      <p:cBhvr>
                                        <p:cTn id="100" dur="166" decel="50000">
                                          <p:stCondLst>
                                            <p:cond delay="1668"/>
                                          </p:stCondLst>
                                        </p:cTn>
                                        <p:tgtEl>
                                          <p:spTgt spid="2">
                                            <p:txEl>
                                              <p:pRg st="5" end="5"/>
                                            </p:txEl>
                                          </p:spTgt>
                                        </p:tgtEl>
                                      </p:cBhvr>
                                      <p:to x="100000" y="100000"/>
                                    </p:animScale>
                                    <p:animScale>
                                      <p:cBhvr>
                                        <p:cTn id="101" dur="26">
                                          <p:stCondLst>
                                            <p:cond delay="1808"/>
                                          </p:stCondLst>
                                        </p:cTn>
                                        <p:tgtEl>
                                          <p:spTgt spid="2">
                                            <p:txEl>
                                              <p:pRg st="5" end="5"/>
                                            </p:txEl>
                                          </p:spTgt>
                                        </p:tgtEl>
                                      </p:cBhvr>
                                      <p:to x="100000" y="95000"/>
                                    </p:animScale>
                                    <p:animScale>
                                      <p:cBhvr>
                                        <p:cTn id="102" dur="166" decel="50000">
                                          <p:stCondLst>
                                            <p:cond delay="1834"/>
                                          </p:stCondLst>
                                        </p:cTn>
                                        <p:tgtEl>
                                          <p:spTgt spid="2">
                                            <p:txEl>
                                              <p:pRg st="5" end="5"/>
                                            </p:txEl>
                                          </p:spTgt>
                                        </p:tgtEl>
                                      </p:cBhvr>
                                      <p:to x="100000" y="100000"/>
                                    </p:animScale>
                                  </p:childTnLst>
                                </p:cTn>
                              </p:par>
                              <p:par>
                                <p:cTn id="103" presetID="26" presetClass="entr" presetSubtype="0" fill="hold" nodeType="withEffect">
                                  <p:stCondLst>
                                    <p:cond delay="0"/>
                                  </p:stCondLst>
                                  <p:childTnLst>
                                    <p:set>
                                      <p:cBhvr>
                                        <p:cTn id="104" dur="1" fill="hold">
                                          <p:stCondLst>
                                            <p:cond delay="0"/>
                                          </p:stCondLst>
                                        </p:cTn>
                                        <p:tgtEl>
                                          <p:spTgt spid="2">
                                            <p:txEl>
                                              <p:pRg st="6" end="6"/>
                                            </p:txEl>
                                          </p:spTgt>
                                        </p:tgtEl>
                                        <p:attrNameLst>
                                          <p:attrName>style.visibility</p:attrName>
                                        </p:attrNameLst>
                                      </p:cBhvr>
                                      <p:to>
                                        <p:strVal val="visible"/>
                                      </p:to>
                                    </p:set>
                                    <p:animEffect transition="in" filter="wipe(down)">
                                      <p:cBhvr>
                                        <p:cTn id="105" dur="580">
                                          <p:stCondLst>
                                            <p:cond delay="0"/>
                                          </p:stCondLst>
                                        </p:cTn>
                                        <p:tgtEl>
                                          <p:spTgt spid="2">
                                            <p:txEl>
                                              <p:pRg st="6" end="6"/>
                                            </p:txEl>
                                          </p:spTgt>
                                        </p:tgtEl>
                                      </p:cBhvr>
                                    </p:animEffect>
                                    <p:anim calcmode="lin" valueType="num">
                                      <p:cBhvr>
                                        <p:cTn id="106"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11" dur="26">
                                          <p:stCondLst>
                                            <p:cond delay="650"/>
                                          </p:stCondLst>
                                        </p:cTn>
                                        <p:tgtEl>
                                          <p:spTgt spid="2">
                                            <p:txEl>
                                              <p:pRg st="6" end="6"/>
                                            </p:txEl>
                                          </p:spTgt>
                                        </p:tgtEl>
                                      </p:cBhvr>
                                      <p:to x="100000" y="60000"/>
                                    </p:animScale>
                                    <p:animScale>
                                      <p:cBhvr>
                                        <p:cTn id="112" dur="166" decel="50000">
                                          <p:stCondLst>
                                            <p:cond delay="676"/>
                                          </p:stCondLst>
                                        </p:cTn>
                                        <p:tgtEl>
                                          <p:spTgt spid="2">
                                            <p:txEl>
                                              <p:pRg st="6" end="6"/>
                                            </p:txEl>
                                          </p:spTgt>
                                        </p:tgtEl>
                                      </p:cBhvr>
                                      <p:to x="100000" y="100000"/>
                                    </p:animScale>
                                    <p:animScale>
                                      <p:cBhvr>
                                        <p:cTn id="113" dur="26">
                                          <p:stCondLst>
                                            <p:cond delay="1312"/>
                                          </p:stCondLst>
                                        </p:cTn>
                                        <p:tgtEl>
                                          <p:spTgt spid="2">
                                            <p:txEl>
                                              <p:pRg st="6" end="6"/>
                                            </p:txEl>
                                          </p:spTgt>
                                        </p:tgtEl>
                                      </p:cBhvr>
                                      <p:to x="100000" y="80000"/>
                                    </p:animScale>
                                    <p:animScale>
                                      <p:cBhvr>
                                        <p:cTn id="114" dur="166" decel="50000">
                                          <p:stCondLst>
                                            <p:cond delay="1338"/>
                                          </p:stCondLst>
                                        </p:cTn>
                                        <p:tgtEl>
                                          <p:spTgt spid="2">
                                            <p:txEl>
                                              <p:pRg st="6" end="6"/>
                                            </p:txEl>
                                          </p:spTgt>
                                        </p:tgtEl>
                                      </p:cBhvr>
                                      <p:to x="100000" y="100000"/>
                                    </p:animScale>
                                    <p:animScale>
                                      <p:cBhvr>
                                        <p:cTn id="115" dur="26">
                                          <p:stCondLst>
                                            <p:cond delay="1642"/>
                                          </p:stCondLst>
                                        </p:cTn>
                                        <p:tgtEl>
                                          <p:spTgt spid="2">
                                            <p:txEl>
                                              <p:pRg st="6" end="6"/>
                                            </p:txEl>
                                          </p:spTgt>
                                        </p:tgtEl>
                                      </p:cBhvr>
                                      <p:to x="100000" y="90000"/>
                                    </p:animScale>
                                    <p:animScale>
                                      <p:cBhvr>
                                        <p:cTn id="116" dur="166" decel="50000">
                                          <p:stCondLst>
                                            <p:cond delay="1668"/>
                                          </p:stCondLst>
                                        </p:cTn>
                                        <p:tgtEl>
                                          <p:spTgt spid="2">
                                            <p:txEl>
                                              <p:pRg st="6" end="6"/>
                                            </p:txEl>
                                          </p:spTgt>
                                        </p:tgtEl>
                                      </p:cBhvr>
                                      <p:to x="100000" y="100000"/>
                                    </p:animScale>
                                    <p:animScale>
                                      <p:cBhvr>
                                        <p:cTn id="117" dur="26">
                                          <p:stCondLst>
                                            <p:cond delay="1808"/>
                                          </p:stCondLst>
                                        </p:cTn>
                                        <p:tgtEl>
                                          <p:spTgt spid="2">
                                            <p:txEl>
                                              <p:pRg st="6" end="6"/>
                                            </p:txEl>
                                          </p:spTgt>
                                        </p:tgtEl>
                                      </p:cBhvr>
                                      <p:to x="100000" y="95000"/>
                                    </p:animScale>
                                    <p:animScale>
                                      <p:cBhvr>
                                        <p:cTn id="118" dur="166" decel="50000">
                                          <p:stCondLst>
                                            <p:cond delay="1834"/>
                                          </p:stCondLst>
                                        </p:cTn>
                                        <p:tgtEl>
                                          <p:spTgt spid="2">
                                            <p:txEl>
                                              <p:pRg st="6" end="6"/>
                                            </p:txEl>
                                          </p:spTgt>
                                        </p:tgtEl>
                                      </p:cBhvr>
                                      <p:to x="100000" y="100000"/>
                                    </p:animScale>
                                  </p:childTnLst>
                                </p:cTn>
                              </p:par>
                              <p:par>
                                <p:cTn id="119" presetID="26" presetClass="entr" presetSubtype="0" fill="hold" nodeType="withEffect">
                                  <p:stCondLst>
                                    <p:cond delay="0"/>
                                  </p:stCondLst>
                                  <p:childTnLst>
                                    <p:set>
                                      <p:cBhvr>
                                        <p:cTn id="120" dur="1" fill="hold">
                                          <p:stCondLst>
                                            <p:cond delay="0"/>
                                          </p:stCondLst>
                                        </p:cTn>
                                        <p:tgtEl>
                                          <p:spTgt spid="2">
                                            <p:txEl>
                                              <p:pRg st="7" end="7"/>
                                            </p:txEl>
                                          </p:spTgt>
                                        </p:tgtEl>
                                        <p:attrNameLst>
                                          <p:attrName>style.visibility</p:attrName>
                                        </p:attrNameLst>
                                      </p:cBhvr>
                                      <p:to>
                                        <p:strVal val="visible"/>
                                      </p:to>
                                    </p:set>
                                    <p:animEffect transition="in" filter="wipe(down)">
                                      <p:cBhvr>
                                        <p:cTn id="121" dur="580">
                                          <p:stCondLst>
                                            <p:cond delay="0"/>
                                          </p:stCondLst>
                                        </p:cTn>
                                        <p:tgtEl>
                                          <p:spTgt spid="2">
                                            <p:txEl>
                                              <p:pRg st="7" end="7"/>
                                            </p:txEl>
                                          </p:spTgt>
                                        </p:tgtEl>
                                      </p:cBhvr>
                                    </p:animEffect>
                                    <p:anim calcmode="lin" valueType="num">
                                      <p:cBhvr>
                                        <p:cTn id="122"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127" dur="26">
                                          <p:stCondLst>
                                            <p:cond delay="650"/>
                                          </p:stCondLst>
                                        </p:cTn>
                                        <p:tgtEl>
                                          <p:spTgt spid="2">
                                            <p:txEl>
                                              <p:pRg st="7" end="7"/>
                                            </p:txEl>
                                          </p:spTgt>
                                        </p:tgtEl>
                                      </p:cBhvr>
                                      <p:to x="100000" y="60000"/>
                                    </p:animScale>
                                    <p:animScale>
                                      <p:cBhvr>
                                        <p:cTn id="128" dur="166" decel="50000">
                                          <p:stCondLst>
                                            <p:cond delay="676"/>
                                          </p:stCondLst>
                                        </p:cTn>
                                        <p:tgtEl>
                                          <p:spTgt spid="2">
                                            <p:txEl>
                                              <p:pRg st="7" end="7"/>
                                            </p:txEl>
                                          </p:spTgt>
                                        </p:tgtEl>
                                      </p:cBhvr>
                                      <p:to x="100000" y="100000"/>
                                    </p:animScale>
                                    <p:animScale>
                                      <p:cBhvr>
                                        <p:cTn id="129" dur="26">
                                          <p:stCondLst>
                                            <p:cond delay="1312"/>
                                          </p:stCondLst>
                                        </p:cTn>
                                        <p:tgtEl>
                                          <p:spTgt spid="2">
                                            <p:txEl>
                                              <p:pRg st="7" end="7"/>
                                            </p:txEl>
                                          </p:spTgt>
                                        </p:tgtEl>
                                      </p:cBhvr>
                                      <p:to x="100000" y="80000"/>
                                    </p:animScale>
                                    <p:animScale>
                                      <p:cBhvr>
                                        <p:cTn id="130" dur="166" decel="50000">
                                          <p:stCondLst>
                                            <p:cond delay="1338"/>
                                          </p:stCondLst>
                                        </p:cTn>
                                        <p:tgtEl>
                                          <p:spTgt spid="2">
                                            <p:txEl>
                                              <p:pRg st="7" end="7"/>
                                            </p:txEl>
                                          </p:spTgt>
                                        </p:tgtEl>
                                      </p:cBhvr>
                                      <p:to x="100000" y="100000"/>
                                    </p:animScale>
                                    <p:animScale>
                                      <p:cBhvr>
                                        <p:cTn id="131" dur="26">
                                          <p:stCondLst>
                                            <p:cond delay="1642"/>
                                          </p:stCondLst>
                                        </p:cTn>
                                        <p:tgtEl>
                                          <p:spTgt spid="2">
                                            <p:txEl>
                                              <p:pRg st="7" end="7"/>
                                            </p:txEl>
                                          </p:spTgt>
                                        </p:tgtEl>
                                      </p:cBhvr>
                                      <p:to x="100000" y="90000"/>
                                    </p:animScale>
                                    <p:animScale>
                                      <p:cBhvr>
                                        <p:cTn id="132" dur="166" decel="50000">
                                          <p:stCondLst>
                                            <p:cond delay="1668"/>
                                          </p:stCondLst>
                                        </p:cTn>
                                        <p:tgtEl>
                                          <p:spTgt spid="2">
                                            <p:txEl>
                                              <p:pRg st="7" end="7"/>
                                            </p:txEl>
                                          </p:spTgt>
                                        </p:tgtEl>
                                      </p:cBhvr>
                                      <p:to x="100000" y="100000"/>
                                    </p:animScale>
                                    <p:animScale>
                                      <p:cBhvr>
                                        <p:cTn id="133" dur="26">
                                          <p:stCondLst>
                                            <p:cond delay="1808"/>
                                          </p:stCondLst>
                                        </p:cTn>
                                        <p:tgtEl>
                                          <p:spTgt spid="2">
                                            <p:txEl>
                                              <p:pRg st="7" end="7"/>
                                            </p:txEl>
                                          </p:spTgt>
                                        </p:tgtEl>
                                      </p:cBhvr>
                                      <p:to x="100000" y="95000"/>
                                    </p:animScale>
                                    <p:animScale>
                                      <p:cBhvr>
                                        <p:cTn id="134" dur="166" decel="50000">
                                          <p:stCondLst>
                                            <p:cond delay="1834"/>
                                          </p:stCondLst>
                                        </p:cTn>
                                        <p:tgtEl>
                                          <p:spTgt spid="2">
                                            <p:txEl>
                                              <p:pRg st="7" end="7"/>
                                            </p:txEl>
                                          </p:spTgt>
                                        </p:tgtEl>
                                      </p:cBhvr>
                                      <p:to x="100000" y="100000"/>
                                    </p:animScale>
                                  </p:childTnLst>
                                </p:cTn>
                              </p:par>
                              <p:par>
                                <p:cTn id="135" presetID="26" presetClass="entr" presetSubtype="0" fill="hold" nodeType="withEffect">
                                  <p:stCondLst>
                                    <p:cond delay="0"/>
                                  </p:stCondLst>
                                  <p:childTnLst>
                                    <p:set>
                                      <p:cBhvr>
                                        <p:cTn id="136" dur="1" fill="hold">
                                          <p:stCondLst>
                                            <p:cond delay="0"/>
                                          </p:stCondLst>
                                        </p:cTn>
                                        <p:tgtEl>
                                          <p:spTgt spid="2">
                                            <p:txEl>
                                              <p:pRg st="8" end="8"/>
                                            </p:txEl>
                                          </p:spTgt>
                                        </p:tgtEl>
                                        <p:attrNameLst>
                                          <p:attrName>style.visibility</p:attrName>
                                        </p:attrNameLst>
                                      </p:cBhvr>
                                      <p:to>
                                        <p:strVal val="visible"/>
                                      </p:to>
                                    </p:set>
                                    <p:animEffect transition="in" filter="wipe(down)">
                                      <p:cBhvr>
                                        <p:cTn id="137" dur="580">
                                          <p:stCondLst>
                                            <p:cond delay="0"/>
                                          </p:stCondLst>
                                        </p:cTn>
                                        <p:tgtEl>
                                          <p:spTgt spid="2">
                                            <p:txEl>
                                              <p:pRg st="8" end="8"/>
                                            </p:txEl>
                                          </p:spTgt>
                                        </p:tgtEl>
                                      </p:cBhvr>
                                    </p:animEffect>
                                    <p:anim calcmode="lin" valueType="num">
                                      <p:cBhvr>
                                        <p:cTn id="138" dur="1822" tmFilter="0,0; 0.14,0.36; 0.43,0.73; 0.71,0.91; 1.0,1.0">
                                          <p:stCondLst>
                                            <p:cond delay="0"/>
                                          </p:stCondLst>
                                        </p:cTn>
                                        <p:tgtEl>
                                          <p:spTgt spid="2">
                                            <p:txEl>
                                              <p:pRg st="8" end="8"/>
                                            </p:txEl>
                                          </p:spTgt>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2">
                                            <p:txEl>
                                              <p:pRg st="8" end="8"/>
                                            </p:txEl>
                                          </p:spTgt>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2">
                                            <p:txEl>
                                              <p:pRg st="8" end="8"/>
                                            </p:txEl>
                                          </p:spTgt>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2">
                                            <p:txEl>
                                              <p:pRg st="8" end="8"/>
                                            </p:txEl>
                                          </p:spTgt>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2">
                                            <p:txEl>
                                              <p:pRg st="8" end="8"/>
                                            </p:txEl>
                                          </p:spTgt>
                                        </p:tgtEl>
                                        <p:attrNameLst>
                                          <p:attrName>ppt_y</p:attrName>
                                        </p:attrNameLst>
                                      </p:cBhvr>
                                      <p:tavLst>
                                        <p:tav tm="0" fmla="#ppt_y-sin(pi*$)/81">
                                          <p:val>
                                            <p:fltVal val="0"/>
                                          </p:val>
                                        </p:tav>
                                        <p:tav tm="100000">
                                          <p:val>
                                            <p:fltVal val="1"/>
                                          </p:val>
                                        </p:tav>
                                      </p:tavLst>
                                    </p:anim>
                                    <p:animScale>
                                      <p:cBhvr>
                                        <p:cTn id="143" dur="26">
                                          <p:stCondLst>
                                            <p:cond delay="650"/>
                                          </p:stCondLst>
                                        </p:cTn>
                                        <p:tgtEl>
                                          <p:spTgt spid="2">
                                            <p:txEl>
                                              <p:pRg st="8" end="8"/>
                                            </p:txEl>
                                          </p:spTgt>
                                        </p:tgtEl>
                                      </p:cBhvr>
                                      <p:to x="100000" y="60000"/>
                                    </p:animScale>
                                    <p:animScale>
                                      <p:cBhvr>
                                        <p:cTn id="144" dur="166" decel="50000">
                                          <p:stCondLst>
                                            <p:cond delay="676"/>
                                          </p:stCondLst>
                                        </p:cTn>
                                        <p:tgtEl>
                                          <p:spTgt spid="2">
                                            <p:txEl>
                                              <p:pRg st="8" end="8"/>
                                            </p:txEl>
                                          </p:spTgt>
                                        </p:tgtEl>
                                      </p:cBhvr>
                                      <p:to x="100000" y="100000"/>
                                    </p:animScale>
                                    <p:animScale>
                                      <p:cBhvr>
                                        <p:cTn id="145" dur="26">
                                          <p:stCondLst>
                                            <p:cond delay="1312"/>
                                          </p:stCondLst>
                                        </p:cTn>
                                        <p:tgtEl>
                                          <p:spTgt spid="2">
                                            <p:txEl>
                                              <p:pRg st="8" end="8"/>
                                            </p:txEl>
                                          </p:spTgt>
                                        </p:tgtEl>
                                      </p:cBhvr>
                                      <p:to x="100000" y="80000"/>
                                    </p:animScale>
                                    <p:animScale>
                                      <p:cBhvr>
                                        <p:cTn id="146" dur="166" decel="50000">
                                          <p:stCondLst>
                                            <p:cond delay="1338"/>
                                          </p:stCondLst>
                                        </p:cTn>
                                        <p:tgtEl>
                                          <p:spTgt spid="2">
                                            <p:txEl>
                                              <p:pRg st="8" end="8"/>
                                            </p:txEl>
                                          </p:spTgt>
                                        </p:tgtEl>
                                      </p:cBhvr>
                                      <p:to x="100000" y="100000"/>
                                    </p:animScale>
                                    <p:animScale>
                                      <p:cBhvr>
                                        <p:cTn id="147" dur="26">
                                          <p:stCondLst>
                                            <p:cond delay="1642"/>
                                          </p:stCondLst>
                                        </p:cTn>
                                        <p:tgtEl>
                                          <p:spTgt spid="2">
                                            <p:txEl>
                                              <p:pRg st="8" end="8"/>
                                            </p:txEl>
                                          </p:spTgt>
                                        </p:tgtEl>
                                      </p:cBhvr>
                                      <p:to x="100000" y="90000"/>
                                    </p:animScale>
                                    <p:animScale>
                                      <p:cBhvr>
                                        <p:cTn id="148" dur="166" decel="50000">
                                          <p:stCondLst>
                                            <p:cond delay="1668"/>
                                          </p:stCondLst>
                                        </p:cTn>
                                        <p:tgtEl>
                                          <p:spTgt spid="2">
                                            <p:txEl>
                                              <p:pRg st="8" end="8"/>
                                            </p:txEl>
                                          </p:spTgt>
                                        </p:tgtEl>
                                      </p:cBhvr>
                                      <p:to x="100000" y="100000"/>
                                    </p:animScale>
                                    <p:animScale>
                                      <p:cBhvr>
                                        <p:cTn id="149" dur="26">
                                          <p:stCondLst>
                                            <p:cond delay="1808"/>
                                          </p:stCondLst>
                                        </p:cTn>
                                        <p:tgtEl>
                                          <p:spTgt spid="2">
                                            <p:txEl>
                                              <p:pRg st="8" end="8"/>
                                            </p:txEl>
                                          </p:spTgt>
                                        </p:tgtEl>
                                      </p:cBhvr>
                                      <p:to x="100000" y="95000"/>
                                    </p:animScale>
                                    <p:animScale>
                                      <p:cBhvr>
                                        <p:cTn id="150" dur="166" decel="50000">
                                          <p:stCondLst>
                                            <p:cond delay="1834"/>
                                          </p:stCondLst>
                                        </p:cTn>
                                        <p:tgtEl>
                                          <p:spTgt spid="2">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4951" y="221526"/>
            <a:ext cx="11792607" cy="5722079"/>
          </a:xfrm>
          <a:prstGeom prst="rect">
            <a:avLst/>
          </a:prstGeom>
        </p:spPr>
        <p:txBody>
          <a:bodyPr wrap="square">
            <a:spAutoFit/>
          </a:bodyPr>
          <a:lstStyle/>
          <a:p>
            <a:pPr>
              <a:spcAft>
                <a:spcPts val="1125"/>
              </a:spcAft>
            </a:pPr>
            <a:r>
              <a:rPr lang="en-US" sz="32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FEATURES/COLUMNS OF THE FIRST 4 JOURNALS</a:t>
            </a:r>
          </a:p>
          <a:p>
            <a:pPr>
              <a:spcAft>
                <a:spcPts val="1125"/>
              </a:spcAft>
            </a:pPr>
            <a:r>
              <a:rPr lang="en-US" sz="3200" b="1" i="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DATE</a:t>
            </a:r>
            <a:r>
              <a:rPr lang="en-US" sz="3200" b="1" i="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 when the transaction took place.</a:t>
            </a:r>
            <a:endParaRPr lang="en-US" sz="4000" b="1" i="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i="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DESCRIPTION: Details of the transaction/ account/name involved in the transaction.</a:t>
            </a:r>
            <a:endParaRPr lang="en-US" sz="4000" b="1" i="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i="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FOLIO: The reference for the corresponding entry where the transaction will be posted e.g. Ledger page number.</a:t>
            </a:r>
            <a:endParaRPr lang="en-US" sz="4000" b="1" i="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i="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INVOICE: the number on the business document (Invoice) which was issued or received.</a:t>
            </a:r>
            <a:endParaRPr lang="en-US" sz="4000" b="1" i="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i="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AMOUNT: The total amount indicated on the business document. </a:t>
            </a:r>
            <a:endParaRPr lang="en-US" sz="4000" b="1" i="1" kern="0" dirty="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Date Placeholder 2"/>
          <p:cNvSpPr>
            <a:spLocks noGrp="1"/>
          </p:cNvSpPr>
          <p:nvPr>
            <p:ph type="dt" sz="half" idx="10"/>
          </p:nvPr>
        </p:nvSpPr>
        <p:spPr/>
        <p:txBody>
          <a:bodyPr/>
          <a:lstStyle/>
          <a:p>
            <a:fld id="{85B12D52-ABB6-4C66-8DE3-EFD454F06D6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42489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80">
                                          <p:stCondLst>
                                            <p:cond delay="0"/>
                                          </p:stCondLst>
                                        </p:cTn>
                                        <p:tgtEl>
                                          <p:spTgt spid="2">
                                            <p:txEl>
                                              <p:pRg st="1" end="1"/>
                                            </p:txEl>
                                          </p:spTgt>
                                        </p:tgtEl>
                                      </p:cBhvr>
                                    </p:animEffect>
                                    <p:anim calcmode="lin" valueType="num">
                                      <p:cBhvr>
                                        <p:cTn id="26"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1" end="1"/>
                                            </p:txEl>
                                          </p:spTgt>
                                        </p:tgtEl>
                                      </p:cBhvr>
                                      <p:to x="100000" y="60000"/>
                                    </p:animScale>
                                    <p:animScale>
                                      <p:cBhvr>
                                        <p:cTn id="32" dur="166" decel="50000">
                                          <p:stCondLst>
                                            <p:cond delay="676"/>
                                          </p:stCondLst>
                                        </p:cTn>
                                        <p:tgtEl>
                                          <p:spTgt spid="2">
                                            <p:txEl>
                                              <p:pRg st="1" end="1"/>
                                            </p:txEl>
                                          </p:spTgt>
                                        </p:tgtEl>
                                      </p:cBhvr>
                                      <p:to x="100000" y="100000"/>
                                    </p:animScale>
                                    <p:animScale>
                                      <p:cBhvr>
                                        <p:cTn id="33" dur="26">
                                          <p:stCondLst>
                                            <p:cond delay="1312"/>
                                          </p:stCondLst>
                                        </p:cTn>
                                        <p:tgtEl>
                                          <p:spTgt spid="2">
                                            <p:txEl>
                                              <p:pRg st="1" end="1"/>
                                            </p:txEl>
                                          </p:spTgt>
                                        </p:tgtEl>
                                      </p:cBhvr>
                                      <p:to x="100000" y="80000"/>
                                    </p:animScale>
                                    <p:animScale>
                                      <p:cBhvr>
                                        <p:cTn id="34" dur="166" decel="50000">
                                          <p:stCondLst>
                                            <p:cond delay="1338"/>
                                          </p:stCondLst>
                                        </p:cTn>
                                        <p:tgtEl>
                                          <p:spTgt spid="2">
                                            <p:txEl>
                                              <p:pRg st="1" end="1"/>
                                            </p:txEl>
                                          </p:spTgt>
                                        </p:tgtEl>
                                      </p:cBhvr>
                                      <p:to x="100000" y="100000"/>
                                    </p:animScale>
                                    <p:animScale>
                                      <p:cBhvr>
                                        <p:cTn id="35" dur="26">
                                          <p:stCondLst>
                                            <p:cond delay="1642"/>
                                          </p:stCondLst>
                                        </p:cTn>
                                        <p:tgtEl>
                                          <p:spTgt spid="2">
                                            <p:txEl>
                                              <p:pRg st="1" end="1"/>
                                            </p:txEl>
                                          </p:spTgt>
                                        </p:tgtEl>
                                      </p:cBhvr>
                                      <p:to x="100000" y="90000"/>
                                    </p:animScale>
                                    <p:animScale>
                                      <p:cBhvr>
                                        <p:cTn id="36" dur="166" decel="50000">
                                          <p:stCondLst>
                                            <p:cond delay="1668"/>
                                          </p:stCondLst>
                                        </p:cTn>
                                        <p:tgtEl>
                                          <p:spTgt spid="2">
                                            <p:txEl>
                                              <p:pRg st="1" end="1"/>
                                            </p:txEl>
                                          </p:spTgt>
                                        </p:tgtEl>
                                      </p:cBhvr>
                                      <p:to x="100000" y="100000"/>
                                    </p:animScale>
                                    <p:animScale>
                                      <p:cBhvr>
                                        <p:cTn id="37" dur="26">
                                          <p:stCondLst>
                                            <p:cond delay="1808"/>
                                          </p:stCondLst>
                                        </p:cTn>
                                        <p:tgtEl>
                                          <p:spTgt spid="2">
                                            <p:txEl>
                                              <p:pRg st="1" end="1"/>
                                            </p:txEl>
                                          </p:spTgt>
                                        </p:tgtEl>
                                      </p:cBhvr>
                                      <p:to x="100000" y="95000"/>
                                    </p:animScale>
                                    <p:animScale>
                                      <p:cBhvr>
                                        <p:cTn id="38" dur="166" decel="50000">
                                          <p:stCondLst>
                                            <p:cond delay="1834"/>
                                          </p:stCondLst>
                                        </p:cTn>
                                        <p:tgtEl>
                                          <p:spTgt spid="2">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2">
                                            <p:txEl>
                                              <p:pRg st="2" end="2"/>
                                            </p:txEl>
                                          </p:spTgt>
                                        </p:tgtEl>
                                        <p:attrNameLst>
                                          <p:attrName>style.visibility</p:attrName>
                                        </p:attrNameLst>
                                      </p:cBhvr>
                                      <p:to>
                                        <p:strVal val="visible"/>
                                      </p:to>
                                    </p:set>
                                    <p:animEffect transition="in" filter="wipe(down)">
                                      <p:cBhvr>
                                        <p:cTn id="41" dur="580">
                                          <p:stCondLst>
                                            <p:cond delay="0"/>
                                          </p:stCondLst>
                                        </p:cTn>
                                        <p:tgtEl>
                                          <p:spTgt spid="2">
                                            <p:txEl>
                                              <p:pRg st="2" end="2"/>
                                            </p:txEl>
                                          </p:spTgt>
                                        </p:tgtEl>
                                      </p:cBhvr>
                                    </p:animEffect>
                                    <p:anim calcmode="lin" valueType="num">
                                      <p:cBhvr>
                                        <p:cTn id="42"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xEl>
                                              <p:pRg st="2" end="2"/>
                                            </p:txEl>
                                          </p:spTgt>
                                        </p:tgtEl>
                                      </p:cBhvr>
                                      <p:to x="100000" y="60000"/>
                                    </p:animScale>
                                    <p:animScale>
                                      <p:cBhvr>
                                        <p:cTn id="48" dur="166" decel="50000">
                                          <p:stCondLst>
                                            <p:cond delay="676"/>
                                          </p:stCondLst>
                                        </p:cTn>
                                        <p:tgtEl>
                                          <p:spTgt spid="2">
                                            <p:txEl>
                                              <p:pRg st="2" end="2"/>
                                            </p:txEl>
                                          </p:spTgt>
                                        </p:tgtEl>
                                      </p:cBhvr>
                                      <p:to x="100000" y="100000"/>
                                    </p:animScale>
                                    <p:animScale>
                                      <p:cBhvr>
                                        <p:cTn id="49" dur="26">
                                          <p:stCondLst>
                                            <p:cond delay="1312"/>
                                          </p:stCondLst>
                                        </p:cTn>
                                        <p:tgtEl>
                                          <p:spTgt spid="2">
                                            <p:txEl>
                                              <p:pRg st="2" end="2"/>
                                            </p:txEl>
                                          </p:spTgt>
                                        </p:tgtEl>
                                      </p:cBhvr>
                                      <p:to x="100000" y="80000"/>
                                    </p:animScale>
                                    <p:animScale>
                                      <p:cBhvr>
                                        <p:cTn id="50" dur="166" decel="50000">
                                          <p:stCondLst>
                                            <p:cond delay="1338"/>
                                          </p:stCondLst>
                                        </p:cTn>
                                        <p:tgtEl>
                                          <p:spTgt spid="2">
                                            <p:txEl>
                                              <p:pRg st="2" end="2"/>
                                            </p:txEl>
                                          </p:spTgt>
                                        </p:tgtEl>
                                      </p:cBhvr>
                                      <p:to x="100000" y="100000"/>
                                    </p:animScale>
                                    <p:animScale>
                                      <p:cBhvr>
                                        <p:cTn id="51" dur="26">
                                          <p:stCondLst>
                                            <p:cond delay="1642"/>
                                          </p:stCondLst>
                                        </p:cTn>
                                        <p:tgtEl>
                                          <p:spTgt spid="2">
                                            <p:txEl>
                                              <p:pRg st="2" end="2"/>
                                            </p:txEl>
                                          </p:spTgt>
                                        </p:tgtEl>
                                      </p:cBhvr>
                                      <p:to x="100000" y="90000"/>
                                    </p:animScale>
                                    <p:animScale>
                                      <p:cBhvr>
                                        <p:cTn id="52" dur="166" decel="50000">
                                          <p:stCondLst>
                                            <p:cond delay="1668"/>
                                          </p:stCondLst>
                                        </p:cTn>
                                        <p:tgtEl>
                                          <p:spTgt spid="2">
                                            <p:txEl>
                                              <p:pRg st="2" end="2"/>
                                            </p:txEl>
                                          </p:spTgt>
                                        </p:tgtEl>
                                      </p:cBhvr>
                                      <p:to x="100000" y="100000"/>
                                    </p:animScale>
                                    <p:animScale>
                                      <p:cBhvr>
                                        <p:cTn id="53" dur="26">
                                          <p:stCondLst>
                                            <p:cond delay="1808"/>
                                          </p:stCondLst>
                                        </p:cTn>
                                        <p:tgtEl>
                                          <p:spTgt spid="2">
                                            <p:txEl>
                                              <p:pRg st="2" end="2"/>
                                            </p:txEl>
                                          </p:spTgt>
                                        </p:tgtEl>
                                      </p:cBhvr>
                                      <p:to x="100000" y="95000"/>
                                    </p:animScale>
                                    <p:animScale>
                                      <p:cBhvr>
                                        <p:cTn id="54" dur="166" decel="50000">
                                          <p:stCondLst>
                                            <p:cond delay="1834"/>
                                          </p:stCondLst>
                                        </p:cTn>
                                        <p:tgtEl>
                                          <p:spTgt spid="2">
                                            <p:txEl>
                                              <p:pRg st="2" end="2"/>
                                            </p:txEl>
                                          </p:spTgt>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2">
                                            <p:txEl>
                                              <p:pRg st="3" end="3"/>
                                            </p:txEl>
                                          </p:spTgt>
                                        </p:tgtEl>
                                        <p:attrNameLst>
                                          <p:attrName>style.visibility</p:attrName>
                                        </p:attrNameLst>
                                      </p:cBhvr>
                                      <p:to>
                                        <p:strVal val="visible"/>
                                      </p:to>
                                    </p:set>
                                    <p:animEffect transition="in" filter="wipe(down)">
                                      <p:cBhvr>
                                        <p:cTn id="57" dur="580">
                                          <p:stCondLst>
                                            <p:cond delay="0"/>
                                          </p:stCondLst>
                                        </p:cTn>
                                        <p:tgtEl>
                                          <p:spTgt spid="2">
                                            <p:txEl>
                                              <p:pRg st="3" end="3"/>
                                            </p:txEl>
                                          </p:spTgt>
                                        </p:tgtEl>
                                      </p:cBhvr>
                                    </p:animEffect>
                                    <p:anim calcmode="lin" valueType="num">
                                      <p:cBhvr>
                                        <p:cTn id="58"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2">
                                            <p:txEl>
                                              <p:pRg st="3" end="3"/>
                                            </p:txEl>
                                          </p:spTgt>
                                        </p:tgtEl>
                                      </p:cBhvr>
                                      <p:to x="100000" y="60000"/>
                                    </p:animScale>
                                    <p:animScale>
                                      <p:cBhvr>
                                        <p:cTn id="64" dur="166" decel="50000">
                                          <p:stCondLst>
                                            <p:cond delay="676"/>
                                          </p:stCondLst>
                                        </p:cTn>
                                        <p:tgtEl>
                                          <p:spTgt spid="2">
                                            <p:txEl>
                                              <p:pRg st="3" end="3"/>
                                            </p:txEl>
                                          </p:spTgt>
                                        </p:tgtEl>
                                      </p:cBhvr>
                                      <p:to x="100000" y="100000"/>
                                    </p:animScale>
                                    <p:animScale>
                                      <p:cBhvr>
                                        <p:cTn id="65" dur="26">
                                          <p:stCondLst>
                                            <p:cond delay="1312"/>
                                          </p:stCondLst>
                                        </p:cTn>
                                        <p:tgtEl>
                                          <p:spTgt spid="2">
                                            <p:txEl>
                                              <p:pRg st="3" end="3"/>
                                            </p:txEl>
                                          </p:spTgt>
                                        </p:tgtEl>
                                      </p:cBhvr>
                                      <p:to x="100000" y="80000"/>
                                    </p:animScale>
                                    <p:animScale>
                                      <p:cBhvr>
                                        <p:cTn id="66" dur="166" decel="50000">
                                          <p:stCondLst>
                                            <p:cond delay="1338"/>
                                          </p:stCondLst>
                                        </p:cTn>
                                        <p:tgtEl>
                                          <p:spTgt spid="2">
                                            <p:txEl>
                                              <p:pRg st="3" end="3"/>
                                            </p:txEl>
                                          </p:spTgt>
                                        </p:tgtEl>
                                      </p:cBhvr>
                                      <p:to x="100000" y="100000"/>
                                    </p:animScale>
                                    <p:animScale>
                                      <p:cBhvr>
                                        <p:cTn id="67" dur="26">
                                          <p:stCondLst>
                                            <p:cond delay="1642"/>
                                          </p:stCondLst>
                                        </p:cTn>
                                        <p:tgtEl>
                                          <p:spTgt spid="2">
                                            <p:txEl>
                                              <p:pRg st="3" end="3"/>
                                            </p:txEl>
                                          </p:spTgt>
                                        </p:tgtEl>
                                      </p:cBhvr>
                                      <p:to x="100000" y="90000"/>
                                    </p:animScale>
                                    <p:animScale>
                                      <p:cBhvr>
                                        <p:cTn id="68" dur="166" decel="50000">
                                          <p:stCondLst>
                                            <p:cond delay="1668"/>
                                          </p:stCondLst>
                                        </p:cTn>
                                        <p:tgtEl>
                                          <p:spTgt spid="2">
                                            <p:txEl>
                                              <p:pRg st="3" end="3"/>
                                            </p:txEl>
                                          </p:spTgt>
                                        </p:tgtEl>
                                      </p:cBhvr>
                                      <p:to x="100000" y="100000"/>
                                    </p:animScale>
                                    <p:animScale>
                                      <p:cBhvr>
                                        <p:cTn id="69" dur="26">
                                          <p:stCondLst>
                                            <p:cond delay="1808"/>
                                          </p:stCondLst>
                                        </p:cTn>
                                        <p:tgtEl>
                                          <p:spTgt spid="2">
                                            <p:txEl>
                                              <p:pRg st="3" end="3"/>
                                            </p:txEl>
                                          </p:spTgt>
                                        </p:tgtEl>
                                      </p:cBhvr>
                                      <p:to x="100000" y="95000"/>
                                    </p:animScale>
                                    <p:animScale>
                                      <p:cBhvr>
                                        <p:cTn id="70" dur="166" decel="50000">
                                          <p:stCondLst>
                                            <p:cond delay="1834"/>
                                          </p:stCondLst>
                                        </p:cTn>
                                        <p:tgtEl>
                                          <p:spTgt spid="2">
                                            <p:txEl>
                                              <p:pRg st="3" end="3"/>
                                            </p:txEl>
                                          </p:spTgt>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2">
                                            <p:txEl>
                                              <p:pRg st="4" end="4"/>
                                            </p:txEl>
                                          </p:spTgt>
                                        </p:tgtEl>
                                        <p:attrNameLst>
                                          <p:attrName>style.visibility</p:attrName>
                                        </p:attrNameLst>
                                      </p:cBhvr>
                                      <p:to>
                                        <p:strVal val="visible"/>
                                      </p:to>
                                    </p:set>
                                    <p:animEffect transition="in" filter="wipe(down)">
                                      <p:cBhvr>
                                        <p:cTn id="73" dur="580">
                                          <p:stCondLst>
                                            <p:cond delay="0"/>
                                          </p:stCondLst>
                                        </p:cTn>
                                        <p:tgtEl>
                                          <p:spTgt spid="2">
                                            <p:txEl>
                                              <p:pRg st="4" end="4"/>
                                            </p:txEl>
                                          </p:spTgt>
                                        </p:tgtEl>
                                      </p:cBhvr>
                                    </p:animEffect>
                                    <p:anim calcmode="lin" valueType="num">
                                      <p:cBhvr>
                                        <p:cTn id="74"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2">
                                            <p:txEl>
                                              <p:pRg st="4" end="4"/>
                                            </p:txEl>
                                          </p:spTgt>
                                        </p:tgtEl>
                                      </p:cBhvr>
                                      <p:to x="100000" y="60000"/>
                                    </p:animScale>
                                    <p:animScale>
                                      <p:cBhvr>
                                        <p:cTn id="80" dur="166" decel="50000">
                                          <p:stCondLst>
                                            <p:cond delay="676"/>
                                          </p:stCondLst>
                                        </p:cTn>
                                        <p:tgtEl>
                                          <p:spTgt spid="2">
                                            <p:txEl>
                                              <p:pRg st="4" end="4"/>
                                            </p:txEl>
                                          </p:spTgt>
                                        </p:tgtEl>
                                      </p:cBhvr>
                                      <p:to x="100000" y="100000"/>
                                    </p:animScale>
                                    <p:animScale>
                                      <p:cBhvr>
                                        <p:cTn id="81" dur="26">
                                          <p:stCondLst>
                                            <p:cond delay="1312"/>
                                          </p:stCondLst>
                                        </p:cTn>
                                        <p:tgtEl>
                                          <p:spTgt spid="2">
                                            <p:txEl>
                                              <p:pRg st="4" end="4"/>
                                            </p:txEl>
                                          </p:spTgt>
                                        </p:tgtEl>
                                      </p:cBhvr>
                                      <p:to x="100000" y="80000"/>
                                    </p:animScale>
                                    <p:animScale>
                                      <p:cBhvr>
                                        <p:cTn id="82" dur="166" decel="50000">
                                          <p:stCondLst>
                                            <p:cond delay="1338"/>
                                          </p:stCondLst>
                                        </p:cTn>
                                        <p:tgtEl>
                                          <p:spTgt spid="2">
                                            <p:txEl>
                                              <p:pRg st="4" end="4"/>
                                            </p:txEl>
                                          </p:spTgt>
                                        </p:tgtEl>
                                      </p:cBhvr>
                                      <p:to x="100000" y="100000"/>
                                    </p:animScale>
                                    <p:animScale>
                                      <p:cBhvr>
                                        <p:cTn id="83" dur="26">
                                          <p:stCondLst>
                                            <p:cond delay="1642"/>
                                          </p:stCondLst>
                                        </p:cTn>
                                        <p:tgtEl>
                                          <p:spTgt spid="2">
                                            <p:txEl>
                                              <p:pRg st="4" end="4"/>
                                            </p:txEl>
                                          </p:spTgt>
                                        </p:tgtEl>
                                      </p:cBhvr>
                                      <p:to x="100000" y="90000"/>
                                    </p:animScale>
                                    <p:animScale>
                                      <p:cBhvr>
                                        <p:cTn id="84" dur="166" decel="50000">
                                          <p:stCondLst>
                                            <p:cond delay="1668"/>
                                          </p:stCondLst>
                                        </p:cTn>
                                        <p:tgtEl>
                                          <p:spTgt spid="2">
                                            <p:txEl>
                                              <p:pRg st="4" end="4"/>
                                            </p:txEl>
                                          </p:spTgt>
                                        </p:tgtEl>
                                      </p:cBhvr>
                                      <p:to x="100000" y="100000"/>
                                    </p:animScale>
                                    <p:animScale>
                                      <p:cBhvr>
                                        <p:cTn id="85" dur="26">
                                          <p:stCondLst>
                                            <p:cond delay="1808"/>
                                          </p:stCondLst>
                                        </p:cTn>
                                        <p:tgtEl>
                                          <p:spTgt spid="2">
                                            <p:txEl>
                                              <p:pRg st="4" end="4"/>
                                            </p:txEl>
                                          </p:spTgt>
                                        </p:tgtEl>
                                      </p:cBhvr>
                                      <p:to x="100000" y="95000"/>
                                    </p:animScale>
                                    <p:animScale>
                                      <p:cBhvr>
                                        <p:cTn id="86" dur="166" decel="50000">
                                          <p:stCondLst>
                                            <p:cond delay="1834"/>
                                          </p:stCondLst>
                                        </p:cTn>
                                        <p:tgtEl>
                                          <p:spTgt spid="2">
                                            <p:txEl>
                                              <p:pRg st="4" end="4"/>
                                            </p:txEl>
                                          </p:spTgt>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2">
                                            <p:txEl>
                                              <p:pRg st="5" end="5"/>
                                            </p:txEl>
                                          </p:spTgt>
                                        </p:tgtEl>
                                        <p:attrNameLst>
                                          <p:attrName>style.visibility</p:attrName>
                                        </p:attrNameLst>
                                      </p:cBhvr>
                                      <p:to>
                                        <p:strVal val="visible"/>
                                      </p:to>
                                    </p:set>
                                    <p:animEffect transition="in" filter="wipe(down)">
                                      <p:cBhvr>
                                        <p:cTn id="89" dur="580">
                                          <p:stCondLst>
                                            <p:cond delay="0"/>
                                          </p:stCondLst>
                                        </p:cTn>
                                        <p:tgtEl>
                                          <p:spTgt spid="2">
                                            <p:txEl>
                                              <p:pRg st="5" end="5"/>
                                            </p:txEl>
                                          </p:spTgt>
                                        </p:tgtEl>
                                      </p:cBhvr>
                                    </p:animEffect>
                                    <p:anim calcmode="lin" valueType="num">
                                      <p:cBhvr>
                                        <p:cTn id="90"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5" dur="26">
                                          <p:stCondLst>
                                            <p:cond delay="650"/>
                                          </p:stCondLst>
                                        </p:cTn>
                                        <p:tgtEl>
                                          <p:spTgt spid="2">
                                            <p:txEl>
                                              <p:pRg st="5" end="5"/>
                                            </p:txEl>
                                          </p:spTgt>
                                        </p:tgtEl>
                                      </p:cBhvr>
                                      <p:to x="100000" y="60000"/>
                                    </p:animScale>
                                    <p:animScale>
                                      <p:cBhvr>
                                        <p:cTn id="96" dur="166" decel="50000">
                                          <p:stCondLst>
                                            <p:cond delay="676"/>
                                          </p:stCondLst>
                                        </p:cTn>
                                        <p:tgtEl>
                                          <p:spTgt spid="2">
                                            <p:txEl>
                                              <p:pRg st="5" end="5"/>
                                            </p:txEl>
                                          </p:spTgt>
                                        </p:tgtEl>
                                      </p:cBhvr>
                                      <p:to x="100000" y="100000"/>
                                    </p:animScale>
                                    <p:animScale>
                                      <p:cBhvr>
                                        <p:cTn id="97" dur="26">
                                          <p:stCondLst>
                                            <p:cond delay="1312"/>
                                          </p:stCondLst>
                                        </p:cTn>
                                        <p:tgtEl>
                                          <p:spTgt spid="2">
                                            <p:txEl>
                                              <p:pRg st="5" end="5"/>
                                            </p:txEl>
                                          </p:spTgt>
                                        </p:tgtEl>
                                      </p:cBhvr>
                                      <p:to x="100000" y="80000"/>
                                    </p:animScale>
                                    <p:animScale>
                                      <p:cBhvr>
                                        <p:cTn id="98" dur="166" decel="50000">
                                          <p:stCondLst>
                                            <p:cond delay="1338"/>
                                          </p:stCondLst>
                                        </p:cTn>
                                        <p:tgtEl>
                                          <p:spTgt spid="2">
                                            <p:txEl>
                                              <p:pRg st="5" end="5"/>
                                            </p:txEl>
                                          </p:spTgt>
                                        </p:tgtEl>
                                      </p:cBhvr>
                                      <p:to x="100000" y="100000"/>
                                    </p:animScale>
                                    <p:animScale>
                                      <p:cBhvr>
                                        <p:cTn id="99" dur="26">
                                          <p:stCondLst>
                                            <p:cond delay="1642"/>
                                          </p:stCondLst>
                                        </p:cTn>
                                        <p:tgtEl>
                                          <p:spTgt spid="2">
                                            <p:txEl>
                                              <p:pRg st="5" end="5"/>
                                            </p:txEl>
                                          </p:spTgt>
                                        </p:tgtEl>
                                      </p:cBhvr>
                                      <p:to x="100000" y="90000"/>
                                    </p:animScale>
                                    <p:animScale>
                                      <p:cBhvr>
                                        <p:cTn id="100" dur="166" decel="50000">
                                          <p:stCondLst>
                                            <p:cond delay="1668"/>
                                          </p:stCondLst>
                                        </p:cTn>
                                        <p:tgtEl>
                                          <p:spTgt spid="2">
                                            <p:txEl>
                                              <p:pRg st="5" end="5"/>
                                            </p:txEl>
                                          </p:spTgt>
                                        </p:tgtEl>
                                      </p:cBhvr>
                                      <p:to x="100000" y="100000"/>
                                    </p:animScale>
                                    <p:animScale>
                                      <p:cBhvr>
                                        <p:cTn id="101" dur="26">
                                          <p:stCondLst>
                                            <p:cond delay="1808"/>
                                          </p:stCondLst>
                                        </p:cTn>
                                        <p:tgtEl>
                                          <p:spTgt spid="2">
                                            <p:txEl>
                                              <p:pRg st="5" end="5"/>
                                            </p:txEl>
                                          </p:spTgt>
                                        </p:tgtEl>
                                      </p:cBhvr>
                                      <p:to x="100000" y="95000"/>
                                    </p:animScale>
                                    <p:animScale>
                                      <p:cBhvr>
                                        <p:cTn id="102"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309" y="177373"/>
            <a:ext cx="11524593" cy="6768520"/>
          </a:xfrm>
          <a:prstGeom prst="rect">
            <a:avLst/>
          </a:prstGeom>
        </p:spPr>
        <p:txBody>
          <a:bodyPr wrap="square">
            <a:spAutoFit/>
          </a:bodyPr>
          <a:lstStyle/>
          <a:p>
            <a:pPr>
              <a:spcAft>
                <a:spcPts val="1125"/>
              </a:spcAft>
            </a:pPr>
            <a:r>
              <a:rPr lang="en-US" sz="3600" b="1" kern="0" dirty="0">
                <a:solidFill>
                  <a:srgbClr val="FF0000"/>
                </a:solidFill>
                <a:latin typeface="Arial" panose="020B0604020202020204" pitchFamily="34" charset="0"/>
                <a:ea typeface="Times New Roman" panose="02020603050405020304" pitchFamily="18" charset="0"/>
                <a:cs typeface="Arial" panose="020B0604020202020204" pitchFamily="34" charset="0"/>
              </a:rPr>
              <a:t>TASK: </a:t>
            </a:r>
            <a:r>
              <a:rPr lang="en-US" sz="3200" b="1" kern="0" dirty="0" smtClean="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Prepare </a:t>
            </a:r>
            <a:r>
              <a:rPr lang="en-US" sz="3200" b="1" kern="0" dirty="0">
                <a:solidFill>
                  <a:schemeClr val="accent2">
                    <a:lumMod val="75000"/>
                  </a:schemeClr>
                </a:solidFill>
                <a:latin typeface="Arial" panose="020B0604020202020204" pitchFamily="34" charset="0"/>
                <a:ea typeface="Times New Roman" panose="02020603050405020304" pitchFamily="18" charset="0"/>
                <a:cs typeface="Arial" panose="020B0604020202020204" pitchFamily="34" charset="0"/>
              </a:rPr>
              <a:t>the necessary Books of Original entry for the following transactions.</a:t>
            </a:r>
            <a:endParaRPr lang="en-US" sz="4000" b="1" kern="0" dirty="0" smtClean="0">
              <a:solidFill>
                <a:schemeClr val="accent2">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1: bought goods on credit from B. Banda at K 4000.00, invoice no. 10201.</a:t>
            </a:r>
            <a:endParaRPr lang="en-US" sz="40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2: sold goods on credit to J. Mary for K 5000.00, invoice no. 20012.</a:t>
            </a:r>
            <a:endParaRPr lang="en-US" sz="40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4: returned goods to B. Banda for K1000.00, Debit Note no. 202.</a:t>
            </a:r>
            <a:endParaRPr lang="en-US" sz="40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32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5: J. Mary returned goods for K 2000.00, credit note no. </a:t>
            </a:r>
            <a:r>
              <a:rPr lang="en-US" sz="32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4002</a:t>
            </a:r>
          </a:p>
          <a:p>
            <a:pPr>
              <a:spcAft>
                <a:spcPts val="1125"/>
              </a:spcAft>
            </a:pPr>
            <a:r>
              <a:rPr lang="en-US" sz="32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rPr>
              <a:t>June 7: Bought goods from B. Jane for K5000, invoice 2003</a:t>
            </a:r>
            <a:endParaRPr lang="en-US" sz="4000" b="1" kern="0" dirty="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Date Placeholder 2"/>
          <p:cNvSpPr>
            <a:spLocks noGrp="1"/>
          </p:cNvSpPr>
          <p:nvPr>
            <p:ph type="dt" sz="half" idx="10"/>
          </p:nvPr>
        </p:nvSpPr>
        <p:spPr/>
        <p:txBody>
          <a:bodyPr/>
          <a:lstStyle/>
          <a:p>
            <a:fld id="{905477D6-A11B-443A-BB35-E149F205572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73722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0309" y="281781"/>
            <a:ext cx="10341736" cy="2062103"/>
          </a:xfrm>
          <a:prstGeom prst="rect">
            <a:avLst/>
          </a:prstGeom>
        </p:spPr>
        <p:txBody>
          <a:bodyPr wrap="square">
            <a:spAutoFit/>
          </a:bodyPr>
          <a:lstStyle/>
          <a:p>
            <a:r>
              <a:rPr lang="en-US" sz="3200" b="1" dirty="0">
                <a:ea typeface="Times New Roman" panose="02020603050405020304" pitchFamily="18" charset="0"/>
              </a:rPr>
              <a:t>The format for the </a:t>
            </a:r>
            <a:r>
              <a:rPr lang="en-US" sz="3200" b="1" dirty="0" smtClean="0">
                <a:ea typeface="Times New Roman" panose="02020603050405020304" pitchFamily="18" charset="0"/>
              </a:rPr>
              <a:t>Purchases Journal – (Day Book).</a:t>
            </a:r>
            <a:endParaRPr lang="en-US" sz="3200" dirty="0">
              <a:ea typeface="Times New Roman" panose="02020603050405020304" pitchFamily="18" charset="0"/>
            </a:endParaRPr>
          </a:p>
          <a:p>
            <a:r>
              <a:rPr lang="en-US" sz="3200" b="1" dirty="0" smtClean="0">
                <a:ea typeface="Times New Roman" panose="02020603050405020304" pitchFamily="18" charset="0"/>
              </a:rPr>
              <a:t>Name </a:t>
            </a:r>
            <a:r>
              <a:rPr lang="en-US" sz="3200" b="1" dirty="0">
                <a:ea typeface="Times New Roman" panose="02020603050405020304" pitchFamily="18" charset="0"/>
              </a:rPr>
              <a:t>of the Business</a:t>
            </a:r>
            <a:r>
              <a:rPr lang="en-US" sz="3200" b="1" dirty="0" smtClean="0">
                <a:ea typeface="Times New Roman" panose="02020603050405020304" pitchFamily="18" charset="0"/>
              </a:rPr>
              <a:t>: </a:t>
            </a:r>
            <a:r>
              <a:rPr lang="en-US" sz="3200" b="1" dirty="0" err="1" smtClean="0">
                <a:ea typeface="Times New Roman" panose="02020603050405020304" pitchFamily="18" charset="0"/>
              </a:rPr>
              <a:t>JK</a:t>
            </a:r>
            <a:endParaRPr lang="en-US" sz="3200" dirty="0">
              <a:ea typeface="Times New Roman" panose="02020603050405020304" pitchFamily="18" charset="0"/>
            </a:endParaRPr>
          </a:p>
          <a:p>
            <a:r>
              <a:rPr lang="en-US" sz="3200" b="1" dirty="0">
                <a:ea typeface="Times New Roman" panose="02020603050405020304" pitchFamily="18" charset="0"/>
              </a:rPr>
              <a:t>Name of the book: </a:t>
            </a:r>
            <a:endParaRPr lang="en-US" sz="3200" dirty="0">
              <a:ea typeface="Times New Roman" panose="02020603050405020304" pitchFamily="18" charset="0"/>
            </a:endParaRPr>
          </a:p>
          <a:p>
            <a:r>
              <a:rPr lang="en-US" sz="3200" b="1" dirty="0">
                <a:ea typeface="Times New Roman" panose="02020603050405020304" pitchFamily="18" charset="0"/>
              </a:rPr>
              <a:t>Period of preparing:</a:t>
            </a:r>
            <a:endParaRPr lang="en-US" sz="3200" dirty="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407251456"/>
              </p:ext>
            </p:extLst>
          </p:nvPr>
        </p:nvGraphicFramePr>
        <p:xfrm>
          <a:off x="373488" y="2717444"/>
          <a:ext cx="11539471" cy="3430932"/>
        </p:xfrm>
        <a:graphic>
          <a:graphicData uri="http://schemas.openxmlformats.org/drawingml/2006/table">
            <a:tbl>
              <a:tblPr firstRow="1" firstCol="1" bandRow="1">
                <a:tableStyleId>{F5AB1C69-6EDB-4FF4-983F-18BD219EF322}</a:tableStyleId>
              </a:tblPr>
              <a:tblGrid>
                <a:gridCol w="1383598">
                  <a:extLst>
                    <a:ext uri="{9D8B030D-6E8A-4147-A177-3AD203B41FA5}">
                      <a16:colId xmlns:a16="http://schemas.microsoft.com/office/drawing/2014/main" val="4102722638"/>
                    </a:ext>
                  </a:extLst>
                </a:gridCol>
                <a:gridCol w="4719364">
                  <a:extLst>
                    <a:ext uri="{9D8B030D-6E8A-4147-A177-3AD203B41FA5}">
                      <a16:colId xmlns:a16="http://schemas.microsoft.com/office/drawing/2014/main" val="1584427205"/>
                    </a:ext>
                  </a:extLst>
                </a:gridCol>
                <a:gridCol w="1221826">
                  <a:extLst>
                    <a:ext uri="{9D8B030D-6E8A-4147-A177-3AD203B41FA5}">
                      <a16:colId xmlns:a16="http://schemas.microsoft.com/office/drawing/2014/main" val="1011543262"/>
                    </a:ext>
                  </a:extLst>
                </a:gridCol>
                <a:gridCol w="2297062">
                  <a:extLst>
                    <a:ext uri="{9D8B030D-6E8A-4147-A177-3AD203B41FA5}">
                      <a16:colId xmlns:a16="http://schemas.microsoft.com/office/drawing/2014/main" val="1574911914"/>
                    </a:ext>
                  </a:extLst>
                </a:gridCol>
                <a:gridCol w="1917621">
                  <a:extLst>
                    <a:ext uri="{9D8B030D-6E8A-4147-A177-3AD203B41FA5}">
                      <a16:colId xmlns:a16="http://schemas.microsoft.com/office/drawing/2014/main" val="2610897349"/>
                    </a:ext>
                  </a:extLst>
                </a:gridCol>
              </a:tblGrid>
              <a:tr h="674853">
                <a:tc>
                  <a:txBody>
                    <a:bodyPr/>
                    <a:lstStyle/>
                    <a:p>
                      <a:pPr marL="0" marR="0">
                        <a:lnSpc>
                          <a:spcPct val="150000"/>
                        </a:lnSpc>
                        <a:spcBef>
                          <a:spcPts val="0"/>
                        </a:spcBef>
                        <a:spcAft>
                          <a:spcPts val="0"/>
                        </a:spcAft>
                      </a:pPr>
                      <a:r>
                        <a:rPr lang="en-US" sz="3200" dirty="0">
                          <a:solidFill>
                            <a:srgbClr val="FF0000"/>
                          </a:solidFill>
                          <a:effectLst/>
                        </a:rPr>
                        <a:t>DATE</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smtClean="0">
                          <a:solidFill>
                            <a:srgbClr val="FF0000"/>
                          </a:solidFill>
                          <a:effectLst/>
                        </a:rPr>
                        <a:t>DESCRIPTION/SUPPLIERS</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FOLIO</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INVOICE no.</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AMOUNT</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77471791"/>
                  </a:ext>
                </a:extLst>
              </a:tr>
              <a:tr h="674853">
                <a:tc>
                  <a:txBody>
                    <a:bodyPr/>
                    <a:lstStyle/>
                    <a:p>
                      <a:pPr marL="0" marR="0">
                        <a:lnSpc>
                          <a:spcPct val="150000"/>
                        </a:lnSpc>
                        <a:spcBef>
                          <a:spcPts val="0"/>
                        </a:spcBef>
                        <a:spcAft>
                          <a:spcPts val="0"/>
                        </a:spcAft>
                      </a:pPr>
                      <a:r>
                        <a:rPr lang="en-US" sz="2800" dirty="0">
                          <a:effectLst/>
                        </a:rPr>
                        <a:t> </a:t>
                      </a:r>
                      <a:r>
                        <a:rPr lang="en-US" sz="2800" dirty="0" smtClean="0">
                          <a:effectLst/>
                        </a:rPr>
                        <a:t>JUNE 1</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B. Banda</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L23</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10201</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K 4000.00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04502762"/>
                  </a:ext>
                </a:extLst>
              </a:tr>
              <a:tr h="674853">
                <a:tc>
                  <a:txBody>
                    <a:bodyPr/>
                    <a:lstStyle/>
                    <a:p>
                      <a:pPr marL="0" marR="0">
                        <a:lnSpc>
                          <a:spcPct val="150000"/>
                        </a:lnSpc>
                        <a:spcBef>
                          <a:spcPts val="0"/>
                        </a:spcBef>
                        <a:spcAft>
                          <a:spcPts val="0"/>
                        </a:spcAft>
                      </a:pPr>
                      <a:r>
                        <a:rPr lang="en-US" sz="2800" dirty="0">
                          <a:effectLst/>
                        </a:rPr>
                        <a:t> </a:t>
                      </a:r>
                      <a:r>
                        <a:rPr lang="en-US" sz="2800" dirty="0" smtClean="0">
                          <a:effectLst/>
                        </a:rPr>
                        <a:t>JUNE 7</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B. Jane</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L23</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2800" dirty="0">
                          <a:effectLst/>
                        </a:rPr>
                        <a:t> </a:t>
                      </a:r>
                      <a:r>
                        <a:rPr lang="en-US" sz="28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rPr>
                        <a:t>2003</a:t>
                      </a:r>
                      <a:endParaRPr lang="en-US" sz="36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b="1" kern="0" dirty="0" smtClean="0">
                          <a:solidFill>
                            <a:srgbClr val="2E74B5"/>
                          </a:solidFill>
                          <a:effectLst/>
                          <a:latin typeface="Arial" panose="020B0604020202020204" pitchFamily="34" charset="0"/>
                          <a:ea typeface="Times New Roman" panose="02020603050405020304" pitchFamily="18" charset="0"/>
                          <a:cs typeface="Arial" panose="020B0604020202020204" pitchFamily="34" charset="0"/>
                        </a:rPr>
                        <a:t>K5000.00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87949020"/>
                  </a:ext>
                </a:extLst>
              </a:tr>
              <a:tr h="674853">
                <a:tc>
                  <a:txBody>
                    <a:bodyPr/>
                    <a:lstStyle/>
                    <a:p>
                      <a:pPr marL="0" marR="0">
                        <a:lnSpc>
                          <a:spcPct val="150000"/>
                        </a:lnSpc>
                        <a:spcBef>
                          <a:spcPts val="0"/>
                        </a:spcBef>
                        <a:spcAft>
                          <a:spcPts val="0"/>
                        </a:spcAft>
                      </a:pPr>
                      <a:r>
                        <a:rPr lang="en-US" sz="2800">
                          <a:effectLst/>
                        </a:rPr>
                        <a:t> </a:t>
                      </a:r>
                      <a:endParaRPr lang="en-US" sz="28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76398849"/>
                  </a:ext>
                </a:extLst>
              </a:tr>
              <a:tr h="674853">
                <a:tc>
                  <a:txBody>
                    <a:bodyPr/>
                    <a:lstStyle/>
                    <a:p>
                      <a:pPr marL="0" marR="0">
                        <a:lnSpc>
                          <a:spcPct val="150000"/>
                        </a:lnSpc>
                        <a:spcBef>
                          <a:spcPts val="0"/>
                        </a:spcBef>
                        <a:spcAft>
                          <a:spcPts val="0"/>
                        </a:spcAft>
                      </a:pPr>
                      <a:r>
                        <a:rPr lang="en-US" sz="2800">
                          <a:effectLst/>
                        </a:rPr>
                        <a:t> </a:t>
                      </a:r>
                      <a:endParaRPr lang="en-US" sz="28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TOTAL</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endParaRPr lang="en-US" sz="28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dirty="0" smtClean="0">
                          <a:effectLst/>
                        </a:rPr>
                        <a:t>K9,000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4042215735"/>
                  </a:ext>
                </a:extLst>
              </a:tr>
            </a:tbl>
          </a:graphicData>
        </a:graphic>
      </p:graphicFrame>
      <p:sp>
        <p:nvSpPr>
          <p:cNvPr id="2" name="Date Placeholder 1"/>
          <p:cNvSpPr>
            <a:spLocks noGrp="1"/>
          </p:cNvSpPr>
          <p:nvPr>
            <p:ph type="dt" sz="half" idx="10"/>
          </p:nvPr>
        </p:nvSpPr>
        <p:spPr/>
        <p:txBody>
          <a:bodyPr/>
          <a:lstStyle/>
          <a:p>
            <a:fld id="{28B1E4F0-4B36-4219-98AB-3151F5FA424C}"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89542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down)">
                                      <p:cBhvr>
                                        <p:cTn id="33" dur="580">
                                          <p:stCondLst>
                                            <p:cond delay="0"/>
                                          </p:stCondLst>
                                        </p:cTn>
                                        <p:tgtEl>
                                          <p:spTgt spid="5"/>
                                        </p:tgtEl>
                                      </p:cBhvr>
                                    </p:animEffect>
                                    <p:anim calcmode="lin" valueType="num">
                                      <p:cBhvr>
                                        <p:cTn id="3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9" dur="26">
                                          <p:stCondLst>
                                            <p:cond delay="650"/>
                                          </p:stCondLst>
                                        </p:cTn>
                                        <p:tgtEl>
                                          <p:spTgt spid="5"/>
                                        </p:tgtEl>
                                      </p:cBhvr>
                                      <p:to x="100000" y="60000"/>
                                    </p:animScale>
                                    <p:animScale>
                                      <p:cBhvr>
                                        <p:cTn id="40" dur="166" decel="50000">
                                          <p:stCondLst>
                                            <p:cond delay="676"/>
                                          </p:stCondLst>
                                        </p:cTn>
                                        <p:tgtEl>
                                          <p:spTgt spid="5"/>
                                        </p:tgtEl>
                                      </p:cBhvr>
                                      <p:to x="100000" y="100000"/>
                                    </p:animScale>
                                    <p:animScale>
                                      <p:cBhvr>
                                        <p:cTn id="41" dur="26">
                                          <p:stCondLst>
                                            <p:cond delay="1312"/>
                                          </p:stCondLst>
                                        </p:cTn>
                                        <p:tgtEl>
                                          <p:spTgt spid="5"/>
                                        </p:tgtEl>
                                      </p:cBhvr>
                                      <p:to x="100000" y="80000"/>
                                    </p:animScale>
                                    <p:animScale>
                                      <p:cBhvr>
                                        <p:cTn id="42" dur="166" decel="50000">
                                          <p:stCondLst>
                                            <p:cond delay="1338"/>
                                          </p:stCondLst>
                                        </p:cTn>
                                        <p:tgtEl>
                                          <p:spTgt spid="5"/>
                                        </p:tgtEl>
                                      </p:cBhvr>
                                      <p:to x="100000" y="100000"/>
                                    </p:animScale>
                                    <p:animScale>
                                      <p:cBhvr>
                                        <p:cTn id="43" dur="26">
                                          <p:stCondLst>
                                            <p:cond delay="1642"/>
                                          </p:stCondLst>
                                        </p:cTn>
                                        <p:tgtEl>
                                          <p:spTgt spid="5"/>
                                        </p:tgtEl>
                                      </p:cBhvr>
                                      <p:to x="100000" y="90000"/>
                                    </p:animScale>
                                    <p:animScale>
                                      <p:cBhvr>
                                        <p:cTn id="44" dur="166" decel="50000">
                                          <p:stCondLst>
                                            <p:cond delay="1668"/>
                                          </p:stCondLst>
                                        </p:cTn>
                                        <p:tgtEl>
                                          <p:spTgt spid="5"/>
                                        </p:tgtEl>
                                      </p:cBhvr>
                                      <p:to x="100000" y="100000"/>
                                    </p:animScale>
                                    <p:animScale>
                                      <p:cBhvr>
                                        <p:cTn id="45" dur="26">
                                          <p:stCondLst>
                                            <p:cond delay="1808"/>
                                          </p:stCondLst>
                                        </p:cTn>
                                        <p:tgtEl>
                                          <p:spTgt spid="5"/>
                                        </p:tgtEl>
                                      </p:cBhvr>
                                      <p:to x="100000" y="95000"/>
                                    </p:animScale>
                                    <p:animScale>
                                      <p:cBhvr>
                                        <p:cTn id="4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30309" y="281781"/>
            <a:ext cx="10341736" cy="2062103"/>
          </a:xfrm>
          <a:prstGeom prst="rect">
            <a:avLst/>
          </a:prstGeom>
        </p:spPr>
        <p:txBody>
          <a:bodyPr wrap="square">
            <a:spAutoFit/>
          </a:bodyPr>
          <a:lstStyle/>
          <a:p>
            <a:r>
              <a:rPr lang="en-US" sz="3200" b="1" dirty="0">
                <a:ea typeface="Times New Roman" panose="02020603050405020304" pitchFamily="18" charset="0"/>
              </a:rPr>
              <a:t>The format for the Sales </a:t>
            </a:r>
            <a:r>
              <a:rPr lang="en-US" sz="3200" b="1" dirty="0" smtClean="0">
                <a:ea typeface="Times New Roman" panose="02020603050405020304" pitchFamily="18" charset="0"/>
              </a:rPr>
              <a:t>Journal (Day Book).</a:t>
            </a:r>
            <a:endParaRPr lang="en-US" sz="3200" dirty="0">
              <a:ea typeface="Times New Roman" panose="02020603050405020304" pitchFamily="18" charset="0"/>
            </a:endParaRPr>
          </a:p>
          <a:p>
            <a:r>
              <a:rPr lang="en-US" sz="3200" b="1" dirty="0" smtClean="0">
                <a:ea typeface="Times New Roman" panose="02020603050405020304" pitchFamily="18" charset="0"/>
              </a:rPr>
              <a:t>Name </a:t>
            </a:r>
            <a:r>
              <a:rPr lang="en-US" sz="3200" b="1" dirty="0">
                <a:ea typeface="Times New Roman" panose="02020603050405020304" pitchFamily="18" charset="0"/>
              </a:rPr>
              <a:t>of the Business</a:t>
            </a:r>
            <a:r>
              <a:rPr lang="en-US" sz="3200" b="1" dirty="0" smtClean="0">
                <a:ea typeface="Times New Roman" panose="02020603050405020304" pitchFamily="18" charset="0"/>
              </a:rPr>
              <a:t>: </a:t>
            </a:r>
            <a:r>
              <a:rPr lang="en-US" sz="3200" b="1" dirty="0" err="1" smtClean="0">
                <a:ea typeface="Times New Roman" panose="02020603050405020304" pitchFamily="18" charset="0"/>
              </a:rPr>
              <a:t>JK</a:t>
            </a:r>
            <a:endParaRPr lang="en-US" sz="3200" dirty="0">
              <a:ea typeface="Times New Roman" panose="02020603050405020304" pitchFamily="18" charset="0"/>
            </a:endParaRPr>
          </a:p>
          <a:p>
            <a:r>
              <a:rPr lang="en-US" sz="3200" b="1" dirty="0">
                <a:ea typeface="Times New Roman" panose="02020603050405020304" pitchFamily="18" charset="0"/>
              </a:rPr>
              <a:t>Name of the book: </a:t>
            </a:r>
            <a:endParaRPr lang="en-US" sz="3200" dirty="0">
              <a:ea typeface="Times New Roman" panose="02020603050405020304" pitchFamily="18" charset="0"/>
            </a:endParaRPr>
          </a:p>
          <a:p>
            <a:r>
              <a:rPr lang="en-US" sz="3200" b="1" dirty="0">
                <a:ea typeface="Times New Roman" panose="02020603050405020304" pitchFamily="18" charset="0"/>
              </a:rPr>
              <a:t>Period of preparing</a:t>
            </a:r>
            <a:r>
              <a:rPr lang="en-US" sz="3200" b="1" dirty="0" smtClean="0">
                <a:ea typeface="Times New Roman" panose="02020603050405020304" pitchFamily="18" charset="0"/>
              </a:rPr>
              <a:t>: </a:t>
            </a:r>
            <a:endParaRPr lang="en-US" sz="3200" dirty="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33788156"/>
              </p:ext>
            </p:extLst>
          </p:nvPr>
        </p:nvGraphicFramePr>
        <p:xfrm>
          <a:off x="373488" y="2717444"/>
          <a:ext cx="11539471" cy="3657600"/>
        </p:xfrm>
        <a:graphic>
          <a:graphicData uri="http://schemas.openxmlformats.org/drawingml/2006/table">
            <a:tbl>
              <a:tblPr firstRow="1" firstCol="1" bandRow="1">
                <a:tableStyleId>{F5AB1C69-6EDB-4FF4-983F-18BD219EF322}</a:tableStyleId>
              </a:tblPr>
              <a:tblGrid>
                <a:gridCol w="1383598">
                  <a:extLst>
                    <a:ext uri="{9D8B030D-6E8A-4147-A177-3AD203B41FA5}">
                      <a16:colId xmlns:a16="http://schemas.microsoft.com/office/drawing/2014/main" val="4102722638"/>
                    </a:ext>
                  </a:extLst>
                </a:gridCol>
                <a:gridCol w="4719364">
                  <a:extLst>
                    <a:ext uri="{9D8B030D-6E8A-4147-A177-3AD203B41FA5}">
                      <a16:colId xmlns:a16="http://schemas.microsoft.com/office/drawing/2014/main" val="1584427205"/>
                    </a:ext>
                  </a:extLst>
                </a:gridCol>
                <a:gridCol w="1221826">
                  <a:extLst>
                    <a:ext uri="{9D8B030D-6E8A-4147-A177-3AD203B41FA5}">
                      <a16:colId xmlns:a16="http://schemas.microsoft.com/office/drawing/2014/main" val="1011543262"/>
                    </a:ext>
                  </a:extLst>
                </a:gridCol>
                <a:gridCol w="2234000">
                  <a:extLst>
                    <a:ext uri="{9D8B030D-6E8A-4147-A177-3AD203B41FA5}">
                      <a16:colId xmlns:a16="http://schemas.microsoft.com/office/drawing/2014/main" val="1574911914"/>
                    </a:ext>
                  </a:extLst>
                </a:gridCol>
                <a:gridCol w="1980683">
                  <a:extLst>
                    <a:ext uri="{9D8B030D-6E8A-4147-A177-3AD203B41FA5}">
                      <a16:colId xmlns:a16="http://schemas.microsoft.com/office/drawing/2014/main" val="2610897349"/>
                    </a:ext>
                  </a:extLst>
                </a:gridCol>
              </a:tblGrid>
              <a:tr h="674853">
                <a:tc>
                  <a:txBody>
                    <a:bodyPr/>
                    <a:lstStyle/>
                    <a:p>
                      <a:pPr marL="0" marR="0">
                        <a:lnSpc>
                          <a:spcPct val="150000"/>
                        </a:lnSpc>
                        <a:spcBef>
                          <a:spcPts val="0"/>
                        </a:spcBef>
                        <a:spcAft>
                          <a:spcPts val="0"/>
                        </a:spcAft>
                      </a:pPr>
                      <a:r>
                        <a:rPr lang="en-US" sz="3200" dirty="0">
                          <a:solidFill>
                            <a:srgbClr val="FF0000"/>
                          </a:solidFill>
                          <a:effectLst/>
                        </a:rPr>
                        <a:t>DATE</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smtClean="0">
                          <a:solidFill>
                            <a:srgbClr val="FF0000"/>
                          </a:solidFill>
                          <a:effectLst/>
                        </a:rPr>
                        <a:t>DESCRIPTION/CUSTOMERS</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FOLIO</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INVOICE no.</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solidFill>
                            <a:srgbClr val="FF0000"/>
                          </a:solidFill>
                          <a:effectLst/>
                        </a:rPr>
                        <a:t>AMOUNT</a:t>
                      </a:r>
                      <a:endParaRPr lang="en-US" sz="3200" dirty="0">
                        <a:solidFill>
                          <a:srgbClr val="FF0000"/>
                        </a:solidFill>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77471791"/>
                  </a:ext>
                </a:extLst>
              </a:tr>
              <a:tr h="674853">
                <a:tc>
                  <a:txBody>
                    <a:bodyPr/>
                    <a:lstStyle/>
                    <a:p>
                      <a:pPr marL="0" marR="0">
                        <a:lnSpc>
                          <a:spcPct val="150000"/>
                        </a:lnSpc>
                        <a:spcBef>
                          <a:spcPts val="0"/>
                        </a:spcBef>
                        <a:spcAft>
                          <a:spcPts val="0"/>
                        </a:spcAft>
                      </a:pPr>
                      <a:r>
                        <a:rPr lang="en-US" sz="3200" dirty="0">
                          <a:effectLst/>
                        </a:rPr>
                        <a:t> </a:t>
                      </a:r>
                      <a:r>
                        <a:rPr lang="en-US" sz="3200" dirty="0" smtClean="0">
                          <a:effectLst/>
                        </a:rPr>
                        <a:t>June</a:t>
                      </a:r>
                      <a:r>
                        <a:rPr lang="en-US" sz="3200" baseline="0" dirty="0" smtClean="0">
                          <a:effectLst/>
                        </a:rPr>
                        <a:t> 2</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smtClean="0">
                          <a:effectLst/>
                        </a:rPr>
                        <a:t>J. Mary</a:t>
                      </a: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smtClean="0">
                          <a:effectLst/>
                        </a:rPr>
                        <a:t>L34</a:t>
                      </a: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20012</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28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K 5000.00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04502762"/>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87949020"/>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76398849"/>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TOTAL</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K5000.00</a:t>
                      </a:r>
                      <a:endParaRPr lang="en-US" sz="3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4042215735"/>
                  </a:ext>
                </a:extLst>
              </a:tr>
            </a:tbl>
          </a:graphicData>
        </a:graphic>
      </p:graphicFrame>
      <p:sp>
        <p:nvSpPr>
          <p:cNvPr id="2" name="Date Placeholder 1"/>
          <p:cNvSpPr>
            <a:spLocks noGrp="1"/>
          </p:cNvSpPr>
          <p:nvPr>
            <p:ph type="dt" sz="half" idx="10"/>
          </p:nvPr>
        </p:nvSpPr>
        <p:spPr/>
        <p:txBody>
          <a:bodyPr/>
          <a:lstStyle/>
          <a:p>
            <a:fld id="{B0744FBE-5A19-4220-89A8-742332C7117C}"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58995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1000"/>
                                        <p:tgtEl>
                                          <p:spTgt spid="4">
                                            <p:txEl>
                                              <p:pRg st="2" end="2"/>
                                            </p:txEl>
                                          </p:spTgt>
                                        </p:tgtEl>
                                      </p:cBhvr>
                                    </p:animEffect>
                                    <p:anim calcmode="lin" valueType="num">
                                      <p:cBhvr>
                                        <p:cTn id="1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1000"/>
                                        <p:tgtEl>
                                          <p:spTgt spid="4">
                                            <p:txEl>
                                              <p:pRg st="3" end="3"/>
                                            </p:txEl>
                                          </p:spTgt>
                                        </p:tgtEl>
                                      </p:cBhvr>
                                    </p:animEffect>
                                    <p:anim calcmode="lin" valueType="num">
                                      <p:cBhvr>
                                        <p:cTn id="2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ipe(down)">
                                      <p:cBhvr>
                                        <p:cTn id="26" dur="580">
                                          <p:stCondLst>
                                            <p:cond delay="0"/>
                                          </p:stCondLst>
                                        </p:cTn>
                                        <p:tgtEl>
                                          <p:spTgt spid="5"/>
                                        </p:tgtEl>
                                      </p:cBhvr>
                                    </p:animEffect>
                                    <p:anim calcmode="lin" valueType="num">
                                      <p:cBhvr>
                                        <p:cTn id="27"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2" dur="26">
                                          <p:stCondLst>
                                            <p:cond delay="650"/>
                                          </p:stCondLst>
                                        </p:cTn>
                                        <p:tgtEl>
                                          <p:spTgt spid="5"/>
                                        </p:tgtEl>
                                      </p:cBhvr>
                                      <p:to x="100000" y="60000"/>
                                    </p:animScale>
                                    <p:animScale>
                                      <p:cBhvr>
                                        <p:cTn id="33" dur="166" decel="50000">
                                          <p:stCondLst>
                                            <p:cond delay="676"/>
                                          </p:stCondLst>
                                        </p:cTn>
                                        <p:tgtEl>
                                          <p:spTgt spid="5"/>
                                        </p:tgtEl>
                                      </p:cBhvr>
                                      <p:to x="100000" y="100000"/>
                                    </p:animScale>
                                    <p:animScale>
                                      <p:cBhvr>
                                        <p:cTn id="34" dur="26">
                                          <p:stCondLst>
                                            <p:cond delay="1312"/>
                                          </p:stCondLst>
                                        </p:cTn>
                                        <p:tgtEl>
                                          <p:spTgt spid="5"/>
                                        </p:tgtEl>
                                      </p:cBhvr>
                                      <p:to x="100000" y="80000"/>
                                    </p:animScale>
                                    <p:animScale>
                                      <p:cBhvr>
                                        <p:cTn id="35" dur="166" decel="50000">
                                          <p:stCondLst>
                                            <p:cond delay="1338"/>
                                          </p:stCondLst>
                                        </p:cTn>
                                        <p:tgtEl>
                                          <p:spTgt spid="5"/>
                                        </p:tgtEl>
                                      </p:cBhvr>
                                      <p:to x="100000" y="100000"/>
                                    </p:animScale>
                                    <p:animScale>
                                      <p:cBhvr>
                                        <p:cTn id="36" dur="26">
                                          <p:stCondLst>
                                            <p:cond delay="1642"/>
                                          </p:stCondLst>
                                        </p:cTn>
                                        <p:tgtEl>
                                          <p:spTgt spid="5"/>
                                        </p:tgtEl>
                                      </p:cBhvr>
                                      <p:to x="100000" y="90000"/>
                                    </p:animScale>
                                    <p:animScale>
                                      <p:cBhvr>
                                        <p:cTn id="37" dur="166" decel="50000">
                                          <p:stCondLst>
                                            <p:cond delay="1668"/>
                                          </p:stCondLst>
                                        </p:cTn>
                                        <p:tgtEl>
                                          <p:spTgt spid="5"/>
                                        </p:tgtEl>
                                      </p:cBhvr>
                                      <p:to x="100000" y="100000"/>
                                    </p:animScale>
                                    <p:animScale>
                                      <p:cBhvr>
                                        <p:cTn id="38" dur="26">
                                          <p:stCondLst>
                                            <p:cond delay="1808"/>
                                          </p:stCondLst>
                                        </p:cTn>
                                        <p:tgtEl>
                                          <p:spTgt spid="5"/>
                                        </p:tgtEl>
                                      </p:cBhvr>
                                      <p:to x="100000" y="95000"/>
                                    </p:animScale>
                                    <p:animScale>
                                      <p:cBhvr>
                                        <p:cTn id="39"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309" y="281781"/>
            <a:ext cx="10341736" cy="2062103"/>
          </a:xfrm>
          <a:prstGeom prst="rect">
            <a:avLst/>
          </a:prstGeom>
        </p:spPr>
        <p:txBody>
          <a:bodyPr wrap="square">
            <a:spAutoFit/>
          </a:bodyPr>
          <a:lstStyle/>
          <a:p>
            <a:r>
              <a:rPr lang="en-US" sz="3200" b="1" dirty="0">
                <a:ea typeface="Times New Roman" panose="02020603050405020304" pitchFamily="18" charset="0"/>
              </a:rPr>
              <a:t>The format for the </a:t>
            </a:r>
            <a:r>
              <a:rPr lang="en-US" sz="3200" b="1" dirty="0" smtClean="0">
                <a:ea typeface="Times New Roman" panose="02020603050405020304" pitchFamily="18" charset="0"/>
              </a:rPr>
              <a:t>Purchases </a:t>
            </a:r>
            <a:r>
              <a:rPr lang="en-US" sz="3200" b="1" dirty="0">
                <a:ea typeface="Times New Roman" panose="02020603050405020304" pitchFamily="18" charset="0"/>
              </a:rPr>
              <a:t>Returns Day </a:t>
            </a:r>
            <a:r>
              <a:rPr lang="en-US" sz="3200" b="1" dirty="0" smtClean="0">
                <a:ea typeface="Times New Roman" panose="02020603050405020304" pitchFamily="18" charset="0"/>
              </a:rPr>
              <a:t>Book </a:t>
            </a:r>
            <a:r>
              <a:rPr lang="en-US" sz="3200" b="1" dirty="0">
                <a:ea typeface="Times New Roman" panose="02020603050405020304" pitchFamily="18" charset="0"/>
              </a:rPr>
              <a:t>(</a:t>
            </a:r>
            <a:r>
              <a:rPr lang="en-US" sz="3200" b="1" dirty="0" smtClean="0">
                <a:ea typeface="Times New Roman" panose="02020603050405020304" pitchFamily="18" charset="0"/>
              </a:rPr>
              <a:t>Journal).</a:t>
            </a:r>
            <a:endParaRPr lang="en-US" sz="3200" dirty="0">
              <a:ea typeface="Times New Roman" panose="02020603050405020304" pitchFamily="18" charset="0"/>
            </a:endParaRPr>
          </a:p>
          <a:p>
            <a:r>
              <a:rPr lang="en-US" sz="3200" b="1" dirty="0">
                <a:ea typeface="Times New Roman" panose="02020603050405020304" pitchFamily="18" charset="0"/>
              </a:rPr>
              <a:t> </a:t>
            </a:r>
            <a:r>
              <a:rPr lang="en-US" sz="3200" b="1" dirty="0" smtClean="0">
                <a:ea typeface="Times New Roman" panose="02020603050405020304" pitchFamily="18" charset="0"/>
              </a:rPr>
              <a:t>Name </a:t>
            </a:r>
            <a:r>
              <a:rPr lang="en-US" sz="3200" b="1" dirty="0">
                <a:ea typeface="Times New Roman" panose="02020603050405020304" pitchFamily="18" charset="0"/>
              </a:rPr>
              <a:t>of the Business:</a:t>
            </a:r>
            <a:endParaRPr lang="en-US" sz="3200" dirty="0">
              <a:ea typeface="Times New Roman" panose="02020603050405020304" pitchFamily="18" charset="0"/>
            </a:endParaRPr>
          </a:p>
          <a:p>
            <a:r>
              <a:rPr lang="en-US" sz="3200" b="1" dirty="0">
                <a:ea typeface="Times New Roman" panose="02020603050405020304" pitchFamily="18" charset="0"/>
              </a:rPr>
              <a:t>Name of the book: </a:t>
            </a:r>
            <a:endParaRPr lang="en-US" sz="3200" dirty="0">
              <a:ea typeface="Times New Roman" panose="02020603050405020304" pitchFamily="18" charset="0"/>
            </a:endParaRPr>
          </a:p>
          <a:p>
            <a:r>
              <a:rPr lang="en-US" sz="3200" b="1" dirty="0">
                <a:ea typeface="Times New Roman" panose="02020603050405020304" pitchFamily="18" charset="0"/>
              </a:rPr>
              <a:t>Period of preparing:</a:t>
            </a:r>
            <a:endParaRPr lang="en-US" sz="3200" dirty="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419355831"/>
              </p:ext>
            </p:extLst>
          </p:nvPr>
        </p:nvGraphicFramePr>
        <p:xfrm>
          <a:off x="373488" y="2717444"/>
          <a:ext cx="11578106" cy="3600933"/>
        </p:xfrm>
        <a:graphic>
          <a:graphicData uri="http://schemas.openxmlformats.org/drawingml/2006/table">
            <a:tbl>
              <a:tblPr firstRow="1" firstCol="1" bandRow="1">
                <a:tableStyleId>{F5AB1C69-6EDB-4FF4-983F-18BD219EF322}</a:tableStyleId>
              </a:tblPr>
              <a:tblGrid>
                <a:gridCol w="1388230">
                  <a:extLst>
                    <a:ext uri="{9D8B030D-6E8A-4147-A177-3AD203B41FA5}">
                      <a16:colId xmlns:a16="http://schemas.microsoft.com/office/drawing/2014/main" val="4102722638"/>
                    </a:ext>
                  </a:extLst>
                </a:gridCol>
                <a:gridCol w="4735165">
                  <a:extLst>
                    <a:ext uri="{9D8B030D-6E8A-4147-A177-3AD203B41FA5}">
                      <a16:colId xmlns:a16="http://schemas.microsoft.com/office/drawing/2014/main" val="1584427205"/>
                    </a:ext>
                  </a:extLst>
                </a:gridCol>
                <a:gridCol w="1225917">
                  <a:extLst>
                    <a:ext uri="{9D8B030D-6E8A-4147-A177-3AD203B41FA5}">
                      <a16:colId xmlns:a16="http://schemas.microsoft.com/office/drawing/2014/main" val="1011543262"/>
                    </a:ext>
                  </a:extLst>
                </a:gridCol>
                <a:gridCol w="2398662">
                  <a:extLst>
                    <a:ext uri="{9D8B030D-6E8A-4147-A177-3AD203B41FA5}">
                      <a16:colId xmlns:a16="http://schemas.microsoft.com/office/drawing/2014/main" val="1574911914"/>
                    </a:ext>
                  </a:extLst>
                </a:gridCol>
                <a:gridCol w="1830132">
                  <a:extLst>
                    <a:ext uri="{9D8B030D-6E8A-4147-A177-3AD203B41FA5}">
                      <a16:colId xmlns:a16="http://schemas.microsoft.com/office/drawing/2014/main" val="2610897349"/>
                    </a:ext>
                  </a:extLst>
                </a:gridCol>
              </a:tblGrid>
              <a:tr h="674853">
                <a:tc>
                  <a:txBody>
                    <a:bodyPr/>
                    <a:lstStyle/>
                    <a:p>
                      <a:pPr marL="0" marR="0">
                        <a:lnSpc>
                          <a:spcPct val="150000"/>
                        </a:lnSpc>
                        <a:spcBef>
                          <a:spcPts val="0"/>
                        </a:spcBef>
                        <a:spcAft>
                          <a:spcPts val="0"/>
                        </a:spcAft>
                      </a:pPr>
                      <a:r>
                        <a:rPr lang="en-US" sz="2800" dirty="0">
                          <a:solidFill>
                            <a:srgbClr val="FF0000"/>
                          </a:solidFill>
                          <a:effectLst/>
                        </a:rPr>
                        <a:t>DATE</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solidFill>
                            <a:srgbClr val="FF0000"/>
                          </a:solidFill>
                          <a:effectLst/>
                        </a:rPr>
                        <a:t>DESCRIPTION/DETAILS</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solidFill>
                            <a:srgbClr val="FF0000"/>
                          </a:solidFill>
                          <a:effectLst/>
                        </a:rPr>
                        <a:t>FOLIO</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00000"/>
                        </a:lnSpc>
                        <a:spcBef>
                          <a:spcPts val="0"/>
                        </a:spcBef>
                        <a:spcAft>
                          <a:spcPts val="0"/>
                        </a:spcAft>
                      </a:pPr>
                      <a:r>
                        <a:rPr lang="en-US" sz="2800" dirty="0" smtClean="0">
                          <a:solidFill>
                            <a:srgbClr val="FF0000"/>
                          </a:solidFill>
                          <a:effectLst/>
                        </a:rPr>
                        <a:t>DEBIT NOTE</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solidFill>
                            <a:srgbClr val="FF0000"/>
                          </a:solidFill>
                          <a:effectLst/>
                        </a:rPr>
                        <a:t>AMOUNT</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77471791"/>
                  </a:ext>
                </a:extLst>
              </a:tr>
              <a:tr h="674853">
                <a:tc>
                  <a:txBody>
                    <a:bodyPr/>
                    <a:lstStyle/>
                    <a:p>
                      <a:pPr marL="0" marR="0">
                        <a:lnSpc>
                          <a:spcPct val="150000"/>
                        </a:lnSpc>
                        <a:spcBef>
                          <a:spcPts val="0"/>
                        </a:spcBef>
                        <a:spcAft>
                          <a:spcPts val="0"/>
                        </a:spcAft>
                      </a:pPr>
                      <a:r>
                        <a:rPr lang="en-US" sz="3200" dirty="0">
                          <a:effectLst/>
                        </a:rPr>
                        <a:t> </a:t>
                      </a:r>
                      <a:r>
                        <a:rPr lang="en-US" sz="3200" dirty="0" smtClean="0">
                          <a:effectLst/>
                        </a:rPr>
                        <a:t>June</a:t>
                      </a:r>
                      <a:r>
                        <a:rPr lang="en-US" sz="3200" baseline="0" dirty="0" smtClean="0">
                          <a:effectLst/>
                        </a:rPr>
                        <a:t> 4</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B.</a:t>
                      </a:r>
                      <a:r>
                        <a:rPr lang="en-US" sz="3200" baseline="0" dirty="0" smtClean="0">
                          <a:effectLst/>
                        </a:rPr>
                        <a:t> Banda</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L38</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202</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28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K1000.00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04502762"/>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87949020"/>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76398849"/>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TOTAL</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K1000.00</a:t>
                      </a:r>
                      <a:endParaRPr lang="en-US" sz="3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4042215735"/>
                  </a:ext>
                </a:extLst>
              </a:tr>
            </a:tbl>
          </a:graphicData>
        </a:graphic>
      </p:graphicFrame>
      <p:sp>
        <p:nvSpPr>
          <p:cNvPr id="4" name="Date Placeholder 3"/>
          <p:cNvSpPr>
            <a:spLocks noGrp="1"/>
          </p:cNvSpPr>
          <p:nvPr>
            <p:ph type="dt" sz="half" idx="10"/>
          </p:nvPr>
        </p:nvSpPr>
        <p:spPr/>
        <p:txBody>
          <a:bodyPr/>
          <a:lstStyle/>
          <a:p>
            <a:fld id="{AAE5A0C0-BBC0-455E-9D0F-F6297CE1629D}"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91264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80">
                                          <p:stCondLst>
                                            <p:cond delay="0"/>
                                          </p:stCondLst>
                                        </p:cTn>
                                        <p:tgtEl>
                                          <p:spTgt spid="3"/>
                                        </p:tgtEl>
                                      </p:cBhvr>
                                    </p:animEffect>
                                    <p:anim calcmode="lin" valueType="num">
                                      <p:cBhvr>
                                        <p:cTn id="27"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2" dur="26">
                                          <p:stCondLst>
                                            <p:cond delay="650"/>
                                          </p:stCondLst>
                                        </p:cTn>
                                        <p:tgtEl>
                                          <p:spTgt spid="3"/>
                                        </p:tgtEl>
                                      </p:cBhvr>
                                      <p:to x="100000" y="60000"/>
                                    </p:animScale>
                                    <p:animScale>
                                      <p:cBhvr>
                                        <p:cTn id="33" dur="166" decel="50000">
                                          <p:stCondLst>
                                            <p:cond delay="676"/>
                                          </p:stCondLst>
                                        </p:cTn>
                                        <p:tgtEl>
                                          <p:spTgt spid="3"/>
                                        </p:tgtEl>
                                      </p:cBhvr>
                                      <p:to x="100000" y="100000"/>
                                    </p:animScale>
                                    <p:animScale>
                                      <p:cBhvr>
                                        <p:cTn id="34" dur="26">
                                          <p:stCondLst>
                                            <p:cond delay="1312"/>
                                          </p:stCondLst>
                                        </p:cTn>
                                        <p:tgtEl>
                                          <p:spTgt spid="3"/>
                                        </p:tgtEl>
                                      </p:cBhvr>
                                      <p:to x="100000" y="80000"/>
                                    </p:animScale>
                                    <p:animScale>
                                      <p:cBhvr>
                                        <p:cTn id="35" dur="166" decel="50000">
                                          <p:stCondLst>
                                            <p:cond delay="1338"/>
                                          </p:stCondLst>
                                        </p:cTn>
                                        <p:tgtEl>
                                          <p:spTgt spid="3"/>
                                        </p:tgtEl>
                                      </p:cBhvr>
                                      <p:to x="100000" y="100000"/>
                                    </p:animScale>
                                    <p:animScale>
                                      <p:cBhvr>
                                        <p:cTn id="36" dur="26">
                                          <p:stCondLst>
                                            <p:cond delay="1642"/>
                                          </p:stCondLst>
                                        </p:cTn>
                                        <p:tgtEl>
                                          <p:spTgt spid="3"/>
                                        </p:tgtEl>
                                      </p:cBhvr>
                                      <p:to x="100000" y="90000"/>
                                    </p:animScale>
                                    <p:animScale>
                                      <p:cBhvr>
                                        <p:cTn id="37" dur="166" decel="50000">
                                          <p:stCondLst>
                                            <p:cond delay="1668"/>
                                          </p:stCondLst>
                                        </p:cTn>
                                        <p:tgtEl>
                                          <p:spTgt spid="3"/>
                                        </p:tgtEl>
                                      </p:cBhvr>
                                      <p:to x="100000" y="100000"/>
                                    </p:animScale>
                                    <p:animScale>
                                      <p:cBhvr>
                                        <p:cTn id="38" dur="26">
                                          <p:stCondLst>
                                            <p:cond delay="1808"/>
                                          </p:stCondLst>
                                        </p:cTn>
                                        <p:tgtEl>
                                          <p:spTgt spid="3"/>
                                        </p:tgtEl>
                                      </p:cBhvr>
                                      <p:to x="100000" y="95000"/>
                                    </p:animScale>
                                    <p:animScale>
                                      <p:cBhvr>
                                        <p:cTn id="39"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7430" y="260968"/>
            <a:ext cx="10315978" cy="6124754"/>
          </a:xfrm>
          <a:prstGeom prst="rect">
            <a:avLst/>
          </a:prstGeom>
        </p:spPr>
        <p:txBody>
          <a:bodyPr wrap="square">
            <a:spAutoFit/>
          </a:bodyPr>
          <a:lstStyle/>
          <a:p>
            <a:r>
              <a:rPr lang="en-US" sz="3200" b="1" dirty="0" smtClean="0">
                <a:solidFill>
                  <a:srgbClr val="FF0000"/>
                </a:solidFill>
                <a:latin typeface="Times New Roman" panose="02020603050405020304" pitchFamily="18" charset="0"/>
                <a:ea typeface="Calibri" panose="020F0502020204030204" pitchFamily="34" charset="0"/>
                <a:cs typeface="COJPHA+Verdana"/>
              </a:rPr>
              <a:t>UNIT 1: INTRODUCTION </a:t>
            </a:r>
            <a:r>
              <a:rPr lang="en-US" sz="3200" b="1" dirty="0">
                <a:solidFill>
                  <a:srgbClr val="FF0000"/>
                </a:solidFill>
                <a:latin typeface="Times New Roman" panose="02020603050405020304" pitchFamily="18" charset="0"/>
                <a:ea typeface="Calibri" panose="020F0502020204030204" pitchFamily="34" charset="0"/>
                <a:cs typeface="COJPHA+Verdana"/>
              </a:rPr>
              <a:t>TO </a:t>
            </a:r>
            <a:r>
              <a:rPr lang="en-US" sz="3200" b="1" dirty="0" smtClean="0">
                <a:solidFill>
                  <a:srgbClr val="FF0000"/>
                </a:solidFill>
                <a:latin typeface="Times New Roman" panose="02020603050405020304" pitchFamily="18" charset="0"/>
                <a:ea typeface="Calibri" panose="020F0502020204030204" pitchFamily="34" charset="0"/>
                <a:cs typeface="COJPHA+Verdana"/>
              </a:rPr>
              <a:t>ACCOUNTING</a:t>
            </a:r>
            <a:endParaRPr lang="en-US" sz="3200" dirty="0">
              <a:solidFill>
                <a:srgbClr val="FF0000"/>
              </a:solidFill>
              <a:latin typeface="COJPHA+Verdana"/>
              <a:ea typeface="Calibri" panose="020F0502020204030204" pitchFamily="34" charset="0"/>
              <a:cs typeface="COJPHA+Verdana"/>
            </a:endParaRPr>
          </a:p>
          <a:p>
            <a:r>
              <a:rPr lang="en-US" sz="2400" dirty="0">
                <a:solidFill>
                  <a:srgbClr val="000000"/>
                </a:solidFill>
                <a:latin typeface="Times New Roman" panose="02020603050405020304" pitchFamily="18" charset="0"/>
                <a:ea typeface="Calibri" panose="020F0502020204030204" pitchFamily="34" charset="0"/>
                <a:cs typeface="COJPHA+Verdana"/>
              </a:rPr>
              <a:t>Accounting is the process of gathering, analyzing, recording, summarizing and reporting the economic value of the business to the stakeholders. An accountant (or bookkeeper) collects documentation, analyses and records this information, categorizes it (i.e. organizes the different bits of information under certain categories), and presents it in specific formats. Accounting information is finally presented in the form of financial statements which are the key reports of a business.</a:t>
            </a:r>
            <a:endParaRPr lang="en-US" sz="2400" dirty="0">
              <a:solidFill>
                <a:srgbClr val="000000"/>
              </a:solidFill>
              <a:latin typeface="COJPHA+Verdana"/>
              <a:ea typeface="Calibri" panose="020F0502020204030204" pitchFamily="34" charset="0"/>
              <a:cs typeface="COJPHA+Verdana"/>
            </a:endParaRPr>
          </a:p>
          <a:p>
            <a:r>
              <a:rPr lang="en-US" sz="2400" b="1" dirty="0">
                <a:latin typeface="Times New Roman" panose="02020603050405020304" pitchFamily="18" charset="0"/>
                <a:ea typeface="Times New Roman" panose="02020603050405020304" pitchFamily="18" charset="0"/>
              </a:rPr>
              <a:t>Bookkeepers</a:t>
            </a:r>
            <a:r>
              <a:rPr lang="en-US" sz="2400" dirty="0">
                <a:latin typeface="Times New Roman" panose="02020603050405020304" pitchFamily="18" charset="0"/>
                <a:ea typeface="Times New Roman" panose="02020603050405020304" pitchFamily="18" charset="0"/>
              </a:rPr>
              <a:t> are usually involved more in </a:t>
            </a:r>
            <a:r>
              <a:rPr lang="en-US" sz="2400" i="1" dirty="0">
                <a:latin typeface="Times New Roman" panose="02020603050405020304" pitchFamily="18" charset="0"/>
                <a:ea typeface="Times New Roman" panose="02020603050405020304" pitchFamily="18" charset="0"/>
              </a:rPr>
              <a:t>data collection and entry</a:t>
            </a:r>
            <a:r>
              <a:rPr lang="en-US" sz="2400" dirty="0">
                <a:latin typeface="Times New Roman" panose="02020603050405020304" pitchFamily="18" charset="0"/>
                <a:ea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rPr>
              <a:t>Accountants</a:t>
            </a:r>
            <a:r>
              <a:rPr lang="en-US" sz="2400" dirty="0">
                <a:latin typeface="Times New Roman" panose="02020603050405020304" pitchFamily="18" charset="0"/>
                <a:ea typeface="Times New Roman" panose="02020603050405020304" pitchFamily="18" charset="0"/>
              </a:rPr>
              <a:t> can fulfill this role too, but more often these days are involved in </a:t>
            </a:r>
            <a:r>
              <a:rPr lang="en-US" sz="2400" i="1" dirty="0">
                <a:latin typeface="Times New Roman" panose="02020603050405020304" pitchFamily="18" charset="0"/>
                <a:ea typeface="Times New Roman" panose="02020603050405020304" pitchFamily="18" charset="0"/>
              </a:rPr>
              <a:t>preparing and presenting financial statements</a:t>
            </a:r>
            <a:r>
              <a:rPr lang="en-US" sz="2400" dirty="0">
                <a:latin typeface="Times New Roman" panose="02020603050405020304" pitchFamily="18" charset="0"/>
                <a:ea typeface="Times New Roman" panose="02020603050405020304" pitchFamily="18" charset="0"/>
              </a:rPr>
              <a:t>, and fulfilling an </a:t>
            </a:r>
            <a:r>
              <a:rPr lang="en-US" sz="2400" i="1" dirty="0">
                <a:latin typeface="Times New Roman" panose="02020603050405020304" pitchFamily="18" charset="0"/>
                <a:ea typeface="Times New Roman" panose="02020603050405020304" pitchFamily="18" charset="0"/>
              </a:rPr>
              <a:t>advisory or consulting role</a:t>
            </a:r>
            <a:r>
              <a:rPr lang="en-US" sz="2400" dirty="0">
                <a:latin typeface="Times New Roman" panose="02020603050405020304" pitchFamily="18" charset="0"/>
                <a:ea typeface="Times New Roman" panose="02020603050405020304" pitchFamily="18" charset="0"/>
              </a:rPr>
              <a:t>. Accountants have even become business strategists, intimately involved in guiding the operations of a business. Accounting in general deals with identifying business activities, like sales to customers, recording these activities, like journalizing, and communicating these activities with people outside the organization with financial statements</a:t>
            </a:r>
            <a:r>
              <a:rPr lang="en-US" sz="2400" dirty="0" smtClean="0">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p:txBody>
      </p:sp>
      <p:sp>
        <p:nvSpPr>
          <p:cNvPr id="3" name="Date Placeholder 2"/>
          <p:cNvSpPr>
            <a:spLocks noGrp="1"/>
          </p:cNvSpPr>
          <p:nvPr>
            <p:ph type="dt" sz="half" idx="10"/>
          </p:nvPr>
        </p:nvSpPr>
        <p:spPr/>
        <p:txBody>
          <a:bodyPr/>
          <a:lstStyle/>
          <a:p>
            <a:fld id="{92A540CE-4432-4A4C-A5D2-3D73C5EFB547}"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8750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30309" y="281781"/>
            <a:ext cx="10341736" cy="2062103"/>
          </a:xfrm>
          <a:prstGeom prst="rect">
            <a:avLst/>
          </a:prstGeom>
        </p:spPr>
        <p:txBody>
          <a:bodyPr wrap="square">
            <a:spAutoFit/>
          </a:bodyPr>
          <a:lstStyle/>
          <a:p>
            <a:r>
              <a:rPr lang="en-US" sz="3200" b="1" dirty="0">
                <a:ea typeface="Times New Roman" panose="02020603050405020304" pitchFamily="18" charset="0"/>
              </a:rPr>
              <a:t>The format for the </a:t>
            </a:r>
            <a:r>
              <a:rPr lang="en-US" sz="3200" b="1" dirty="0" smtClean="0">
                <a:ea typeface="Times New Roman" panose="02020603050405020304" pitchFamily="18" charset="0"/>
              </a:rPr>
              <a:t>Sales </a:t>
            </a:r>
            <a:r>
              <a:rPr lang="en-US" sz="3200" b="1" dirty="0">
                <a:ea typeface="Times New Roman" panose="02020603050405020304" pitchFamily="18" charset="0"/>
              </a:rPr>
              <a:t>Returns </a:t>
            </a:r>
            <a:r>
              <a:rPr lang="en-US" sz="3200" b="1" dirty="0" smtClean="0">
                <a:ea typeface="Times New Roman" panose="02020603050405020304" pitchFamily="18" charset="0"/>
              </a:rPr>
              <a:t>Day Book </a:t>
            </a:r>
            <a:r>
              <a:rPr lang="en-US" sz="3200" b="1" dirty="0">
                <a:ea typeface="Times New Roman" panose="02020603050405020304" pitchFamily="18" charset="0"/>
              </a:rPr>
              <a:t>(</a:t>
            </a:r>
            <a:r>
              <a:rPr lang="en-US" sz="3200" b="1" dirty="0" smtClean="0">
                <a:ea typeface="Times New Roman" panose="02020603050405020304" pitchFamily="18" charset="0"/>
              </a:rPr>
              <a:t>Journal).</a:t>
            </a:r>
            <a:endParaRPr lang="en-US" sz="3200" dirty="0">
              <a:ea typeface="Times New Roman" panose="02020603050405020304" pitchFamily="18" charset="0"/>
            </a:endParaRPr>
          </a:p>
          <a:p>
            <a:r>
              <a:rPr lang="en-US" sz="3200" b="1" dirty="0">
                <a:ea typeface="Times New Roman" panose="02020603050405020304" pitchFamily="18" charset="0"/>
              </a:rPr>
              <a:t> </a:t>
            </a:r>
            <a:r>
              <a:rPr lang="en-US" sz="3200" b="1" dirty="0" smtClean="0">
                <a:ea typeface="Times New Roman" panose="02020603050405020304" pitchFamily="18" charset="0"/>
              </a:rPr>
              <a:t>Name </a:t>
            </a:r>
            <a:r>
              <a:rPr lang="en-US" sz="3200" b="1" dirty="0">
                <a:ea typeface="Times New Roman" panose="02020603050405020304" pitchFamily="18" charset="0"/>
              </a:rPr>
              <a:t>of the Business:</a:t>
            </a:r>
            <a:endParaRPr lang="en-US" sz="3200" dirty="0">
              <a:ea typeface="Times New Roman" panose="02020603050405020304" pitchFamily="18" charset="0"/>
            </a:endParaRPr>
          </a:p>
          <a:p>
            <a:r>
              <a:rPr lang="en-US" sz="3200" b="1" dirty="0">
                <a:ea typeface="Times New Roman" panose="02020603050405020304" pitchFamily="18" charset="0"/>
              </a:rPr>
              <a:t>Name of the book: </a:t>
            </a:r>
            <a:endParaRPr lang="en-US" sz="3200" dirty="0">
              <a:ea typeface="Times New Roman" panose="02020603050405020304" pitchFamily="18" charset="0"/>
            </a:endParaRPr>
          </a:p>
          <a:p>
            <a:r>
              <a:rPr lang="en-US" sz="3200" b="1" dirty="0">
                <a:ea typeface="Times New Roman" panose="02020603050405020304" pitchFamily="18" charset="0"/>
              </a:rPr>
              <a:t>Period of preparing:</a:t>
            </a:r>
            <a:endParaRPr lang="en-US" sz="3200" dirty="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326476898"/>
              </p:ext>
            </p:extLst>
          </p:nvPr>
        </p:nvGraphicFramePr>
        <p:xfrm>
          <a:off x="373488" y="2717444"/>
          <a:ext cx="11578106" cy="3779520"/>
        </p:xfrm>
        <a:graphic>
          <a:graphicData uri="http://schemas.openxmlformats.org/drawingml/2006/table">
            <a:tbl>
              <a:tblPr firstRow="1" firstCol="1" bandRow="1">
                <a:tableStyleId>{F5AB1C69-6EDB-4FF4-983F-18BD219EF322}</a:tableStyleId>
              </a:tblPr>
              <a:tblGrid>
                <a:gridCol w="1388230">
                  <a:extLst>
                    <a:ext uri="{9D8B030D-6E8A-4147-A177-3AD203B41FA5}">
                      <a16:colId xmlns:a16="http://schemas.microsoft.com/office/drawing/2014/main" val="4102722638"/>
                    </a:ext>
                  </a:extLst>
                </a:gridCol>
                <a:gridCol w="4735165">
                  <a:extLst>
                    <a:ext uri="{9D8B030D-6E8A-4147-A177-3AD203B41FA5}">
                      <a16:colId xmlns:a16="http://schemas.microsoft.com/office/drawing/2014/main" val="1584427205"/>
                    </a:ext>
                  </a:extLst>
                </a:gridCol>
                <a:gridCol w="1225917">
                  <a:extLst>
                    <a:ext uri="{9D8B030D-6E8A-4147-A177-3AD203B41FA5}">
                      <a16:colId xmlns:a16="http://schemas.microsoft.com/office/drawing/2014/main" val="1011543262"/>
                    </a:ext>
                  </a:extLst>
                </a:gridCol>
                <a:gridCol w="2351366">
                  <a:extLst>
                    <a:ext uri="{9D8B030D-6E8A-4147-A177-3AD203B41FA5}">
                      <a16:colId xmlns:a16="http://schemas.microsoft.com/office/drawing/2014/main" val="1574911914"/>
                    </a:ext>
                  </a:extLst>
                </a:gridCol>
                <a:gridCol w="1877428">
                  <a:extLst>
                    <a:ext uri="{9D8B030D-6E8A-4147-A177-3AD203B41FA5}">
                      <a16:colId xmlns:a16="http://schemas.microsoft.com/office/drawing/2014/main" val="2610897349"/>
                    </a:ext>
                  </a:extLst>
                </a:gridCol>
              </a:tblGrid>
              <a:tr h="674853">
                <a:tc>
                  <a:txBody>
                    <a:bodyPr/>
                    <a:lstStyle/>
                    <a:p>
                      <a:pPr marL="0" marR="0">
                        <a:lnSpc>
                          <a:spcPct val="150000"/>
                        </a:lnSpc>
                        <a:spcBef>
                          <a:spcPts val="0"/>
                        </a:spcBef>
                        <a:spcAft>
                          <a:spcPts val="0"/>
                        </a:spcAft>
                      </a:pPr>
                      <a:r>
                        <a:rPr lang="en-US" sz="2800" dirty="0">
                          <a:solidFill>
                            <a:srgbClr val="FF0000"/>
                          </a:solidFill>
                          <a:effectLst/>
                        </a:rPr>
                        <a:t>DATE</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smtClean="0">
                          <a:solidFill>
                            <a:srgbClr val="FF0000"/>
                          </a:solidFill>
                          <a:effectLst/>
                        </a:rPr>
                        <a:t>DETAILS</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solidFill>
                            <a:srgbClr val="FF0000"/>
                          </a:solidFill>
                          <a:effectLst/>
                        </a:rPr>
                        <a:t>FOLIO</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00000"/>
                        </a:lnSpc>
                        <a:spcBef>
                          <a:spcPts val="0"/>
                        </a:spcBef>
                        <a:spcAft>
                          <a:spcPts val="0"/>
                        </a:spcAft>
                      </a:pPr>
                      <a:r>
                        <a:rPr lang="en-US" sz="2800" dirty="0" smtClean="0">
                          <a:solidFill>
                            <a:srgbClr val="FF0000"/>
                          </a:solidFill>
                          <a:effectLst/>
                        </a:rPr>
                        <a:t>CREDIT</a:t>
                      </a:r>
                    </a:p>
                    <a:p>
                      <a:pPr marL="0" marR="0">
                        <a:lnSpc>
                          <a:spcPct val="100000"/>
                        </a:lnSpc>
                        <a:spcBef>
                          <a:spcPts val="0"/>
                        </a:spcBef>
                        <a:spcAft>
                          <a:spcPts val="0"/>
                        </a:spcAft>
                      </a:pPr>
                      <a:r>
                        <a:rPr lang="en-US" sz="2800" dirty="0" smtClean="0">
                          <a:solidFill>
                            <a:srgbClr val="FF0000"/>
                          </a:solidFill>
                          <a:effectLst/>
                        </a:rPr>
                        <a:t>NOTE</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2800" dirty="0">
                          <a:solidFill>
                            <a:srgbClr val="FF0000"/>
                          </a:solidFill>
                          <a:effectLst/>
                        </a:rPr>
                        <a:t>AMOUNT</a:t>
                      </a:r>
                      <a:endParaRPr lang="en-US" sz="2800" dirty="0">
                        <a:solidFill>
                          <a:srgbClr val="FF0000"/>
                        </a:solidFill>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77471791"/>
                  </a:ext>
                </a:extLst>
              </a:tr>
              <a:tr h="674853">
                <a:tc>
                  <a:txBody>
                    <a:bodyPr/>
                    <a:lstStyle/>
                    <a:p>
                      <a:pPr marL="0" marR="0">
                        <a:lnSpc>
                          <a:spcPct val="150000"/>
                        </a:lnSpc>
                        <a:spcBef>
                          <a:spcPts val="0"/>
                        </a:spcBef>
                        <a:spcAft>
                          <a:spcPts val="0"/>
                        </a:spcAft>
                      </a:pPr>
                      <a:r>
                        <a:rPr lang="en-US" sz="3200" dirty="0">
                          <a:effectLst/>
                        </a:rPr>
                        <a:t> </a:t>
                      </a:r>
                      <a:r>
                        <a:rPr lang="en-US" sz="3200" dirty="0" smtClean="0">
                          <a:effectLst/>
                        </a:rPr>
                        <a:t>June 5</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J. Mary</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L 40</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sz="3200" dirty="0">
                          <a:effectLst/>
                        </a:rPr>
                        <a:t> </a:t>
                      </a:r>
                      <a:r>
                        <a:rPr lang="en-US" sz="32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4002</a:t>
                      </a:r>
                    </a:p>
                  </a:txBody>
                  <a:tcPr marL="68580" marR="68580" marT="0" marB="0"/>
                </a:tc>
                <a:tc>
                  <a:txBody>
                    <a:bodyPr/>
                    <a:lstStyle/>
                    <a:p>
                      <a:pPr marL="0" marR="0">
                        <a:lnSpc>
                          <a:spcPct val="150000"/>
                        </a:lnSpc>
                        <a:spcBef>
                          <a:spcPts val="0"/>
                        </a:spcBef>
                        <a:spcAft>
                          <a:spcPts val="0"/>
                        </a:spcAft>
                      </a:pPr>
                      <a:r>
                        <a:rPr lang="en-US" sz="2800" dirty="0">
                          <a:effectLst/>
                        </a:rPr>
                        <a:t> </a:t>
                      </a:r>
                      <a:r>
                        <a:rPr lang="en-US" sz="28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K 2000.00</a:t>
                      </a:r>
                      <a:endParaRPr lang="en-US" sz="28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504502762"/>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1487949020"/>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76398849"/>
                  </a:ext>
                </a:extLst>
              </a:tr>
              <a:tr h="674853">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TOTAL</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a:effectLst/>
                        </a:rPr>
                        <a:t> </a:t>
                      </a:r>
                      <a:endParaRPr lang="en-US" sz="320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endParaRPr lang="en-US" sz="3200" dirty="0">
                        <a:effectLst/>
                        <a:latin typeface="Calibri" panose="020F0502020204030204" pitchFamily="34" charset="0"/>
                        <a:ea typeface="Times New Roman" panose="02020603050405020304" pitchFamily="18" charset="0"/>
                      </a:endParaRPr>
                    </a:p>
                  </a:txBody>
                  <a:tcPr marL="68580" marR="68580" marT="0" marB="0"/>
                </a:tc>
                <a:tc>
                  <a:txBody>
                    <a:bodyPr/>
                    <a:lstStyle/>
                    <a:p>
                      <a:pPr marL="0" marR="0">
                        <a:lnSpc>
                          <a:spcPct val="150000"/>
                        </a:lnSpc>
                        <a:spcBef>
                          <a:spcPts val="0"/>
                        </a:spcBef>
                        <a:spcAft>
                          <a:spcPts val="0"/>
                        </a:spcAft>
                      </a:pPr>
                      <a:r>
                        <a:rPr lang="en-US" sz="3200" dirty="0">
                          <a:effectLst/>
                        </a:rPr>
                        <a:t> </a:t>
                      </a:r>
                      <a:r>
                        <a:rPr lang="en-US" sz="3200" dirty="0" smtClean="0">
                          <a:effectLst/>
                        </a:rPr>
                        <a:t>K2000.00</a:t>
                      </a:r>
                      <a:endParaRPr lang="en-US" sz="3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4042215735"/>
                  </a:ext>
                </a:extLst>
              </a:tr>
            </a:tbl>
          </a:graphicData>
        </a:graphic>
      </p:graphicFrame>
      <p:sp>
        <p:nvSpPr>
          <p:cNvPr id="4" name="Date Placeholder 3"/>
          <p:cNvSpPr>
            <a:spLocks noGrp="1"/>
          </p:cNvSpPr>
          <p:nvPr>
            <p:ph type="dt" sz="half" idx="10"/>
          </p:nvPr>
        </p:nvSpPr>
        <p:spPr/>
        <p:txBody>
          <a:bodyPr/>
          <a:lstStyle/>
          <a:p>
            <a:fld id="{50E27637-32A9-4D24-AE2F-778705437AE9}"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272440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1000"/>
                                        <p:tgtEl>
                                          <p:spTgt spid="2">
                                            <p:txEl>
                                              <p:pRg st="2" end="2"/>
                                            </p:txEl>
                                          </p:spTgt>
                                        </p:tgtEl>
                                      </p:cBhvr>
                                    </p:animEffect>
                                    <p:anim calcmode="lin" valueType="num">
                                      <p:cBhvr>
                                        <p:cTn id="1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80">
                                          <p:stCondLst>
                                            <p:cond delay="0"/>
                                          </p:stCondLst>
                                        </p:cTn>
                                        <p:tgtEl>
                                          <p:spTgt spid="3"/>
                                        </p:tgtEl>
                                      </p:cBhvr>
                                    </p:animEffect>
                                    <p:anim calcmode="lin" valueType="num">
                                      <p:cBhvr>
                                        <p:cTn id="27"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2" dur="26">
                                          <p:stCondLst>
                                            <p:cond delay="650"/>
                                          </p:stCondLst>
                                        </p:cTn>
                                        <p:tgtEl>
                                          <p:spTgt spid="3"/>
                                        </p:tgtEl>
                                      </p:cBhvr>
                                      <p:to x="100000" y="60000"/>
                                    </p:animScale>
                                    <p:animScale>
                                      <p:cBhvr>
                                        <p:cTn id="33" dur="166" decel="50000">
                                          <p:stCondLst>
                                            <p:cond delay="676"/>
                                          </p:stCondLst>
                                        </p:cTn>
                                        <p:tgtEl>
                                          <p:spTgt spid="3"/>
                                        </p:tgtEl>
                                      </p:cBhvr>
                                      <p:to x="100000" y="100000"/>
                                    </p:animScale>
                                    <p:animScale>
                                      <p:cBhvr>
                                        <p:cTn id="34" dur="26">
                                          <p:stCondLst>
                                            <p:cond delay="1312"/>
                                          </p:stCondLst>
                                        </p:cTn>
                                        <p:tgtEl>
                                          <p:spTgt spid="3"/>
                                        </p:tgtEl>
                                      </p:cBhvr>
                                      <p:to x="100000" y="80000"/>
                                    </p:animScale>
                                    <p:animScale>
                                      <p:cBhvr>
                                        <p:cTn id="35" dur="166" decel="50000">
                                          <p:stCondLst>
                                            <p:cond delay="1338"/>
                                          </p:stCondLst>
                                        </p:cTn>
                                        <p:tgtEl>
                                          <p:spTgt spid="3"/>
                                        </p:tgtEl>
                                      </p:cBhvr>
                                      <p:to x="100000" y="100000"/>
                                    </p:animScale>
                                    <p:animScale>
                                      <p:cBhvr>
                                        <p:cTn id="36" dur="26">
                                          <p:stCondLst>
                                            <p:cond delay="1642"/>
                                          </p:stCondLst>
                                        </p:cTn>
                                        <p:tgtEl>
                                          <p:spTgt spid="3"/>
                                        </p:tgtEl>
                                      </p:cBhvr>
                                      <p:to x="100000" y="90000"/>
                                    </p:animScale>
                                    <p:animScale>
                                      <p:cBhvr>
                                        <p:cTn id="37" dur="166" decel="50000">
                                          <p:stCondLst>
                                            <p:cond delay="1668"/>
                                          </p:stCondLst>
                                        </p:cTn>
                                        <p:tgtEl>
                                          <p:spTgt spid="3"/>
                                        </p:tgtEl>
                                      </p:cBhvr>
                                      <p:to x="100000" y="100000"/>
                                    </p:animScale>
                                    <p:animScale>
                                      <p:cBhvr>
                                        <p:cTn id="38" dur="26">
                                          <p:stCondLst>
                                            <p:cond delay="1808"/>
                                          </p:stCondLst>
                                        </p:cTn>
                                        <p:tgtEl>
                                          <p:spTgt spid="3"/>
                                        </p:tgtEl>
                                      </p:cBhvr>
                                      <p:to x="100000" y="95000"/>
                                    </p:animScale>
                                    <p:animScale>
                                      <p:cBhvr>
                                        <p:cTn id="39"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189" y="607715"/>
            <a:ext cx="10290219" cy="6073458"/>
          </a:xfrm>
          <a:prstGeom prst="rect">
            <a:avLst/>
          </a:prstGeom>
        </p:spPr>
        <p:txBody>
          <a:bodyPr wrap="square">
            <a:spAutoFit/>
          </a:bodyPr>
          <a:lstStyle/>
          <a:p>
            <a:pPr algn="ctr">
              <a:spcAft>
                <a:spcPts val="1125"/>
              </a:spcAft>
            </a:pPr>
            <a:r>
              <a:rPr lang="en-US" sz="3200" b="1" i="1" kern="0" dirty="0">
                <a:solidFill>
                  <a:srgbClr val="FF0000"/>
                </a:solidFill>
                <a:ea typeface="Times New Roman" panose="02020603050405020304" pitchFamily="18" charset="0"/>
                <a:cs typeface="Times New Roman" panose="02020603050405020304" pitchFamily="18" charset="0"/>
              </a:rPr>
              <a:t>THE CASH BOOK</a:t>
            </a:r>
            <a:endParaRPr lang="en-US" sz="4000" b="1" i="1" kern="0" dirty="0" smtClean="0">
              <a:solidFill>
                <a:srgbClr val="FF0000"/>
              </a:solidFill>
              <a:effectLst/>
              <a:ea typeface="Times New Roman" panose="02020603050405020304" pitchFamily="18" charset="0"/>
              <a:cs typeface="Times New Roman" panose="02020603050405020304" pitchFamily="18" charset="0"/>
            </a:endParaRPr>
          </a:p>
          <a:p>
            <a:pPr>
              <a:spcAft>
                <a:spcPts val="1125"/>
              </a:spcAft>
            </a:pPr>
            <a:r>
              <a:rPr lang="en-US" sz="3200" b="1" kern="0" dirty="0">
                <a:solidFill>
                  <a:srgbClr val="2E74B5"/>
                </a:solidFill>
                <a:ea typeface="Times New Roman" panose="02020603050405020304" pitchFamily="18" charset="0"/>
                <a:cs typeface="Times New Roman" panose="02020603050405020304" pitchFamily="18" charset="0"/>
              </a:rPr>
              <a:t>It is a book where receipts and payments of cash and cheque are recorded. There are three types of cash books. These are;</a:t>
            </a:r>
            <a:endParaRPr lang="en-US" sz="4000" b="1" kern="0" dirty="0" smtClean="0">
              <a:solidFill>
                <a:srgbClr val="2E74B5"/>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3200" b="1" i="1" kern="0" dirty="0">
                <a:solidFill>
                  <a:srgbClr val="2E74B5"/>
                </a:solidFill>
                <a:ea typeface="Times New Roman" panose="02020603050405020304" pitchFamily="18" charset="0"/>
                <a:cs typeface="Times New Roman" panose="02020603050405020304" pitchFamily="18" charset="0"/>
              </a:rPr>
              <a:t>Single column cash book: it records receipts and payments of cash or bank only.</a:t>
            </a:r>
            <a:endParaRPr lang="en-US" sz="4000" b="1" i="1" kern="0" dirty="0" smtClean="0">
              <a:solidFill>
                <a:srgbClr val="2E74B5"/>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3200" b="1" i="1" kern="0" dirty="0">
                <a:solidFill>
                  <a:srgbClr val="2E74B5"/>
                </a:solidFill>
                <a:ea typeface="Times New Roman" panose="02020603050405020304" pitchFamily="18" charset="0"/>
                <a:cs typeface="Times New Roman" panose="02020603050405020304" pitchFamily="18" charset="0"/>
              </a:rPr>
              <a:t>Two (Double) column cash book: records receipts and payment of both cash and bank (cheque). It has the column for cash and another for bank.</a:t>
            </a:r>
            <a:endParaRPr lang="en-US" sz="4000" b="1" i="1" kern="0" dirty="0" smtClean="0">
              <a:solidFill>
                <a:srgbClr val="2E74B5"/>
              </a:solidFill>
              <a:effectLst/>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3200" b="1" i="1" kern="0" dirty="0">
                <a:solidFill>
                  <a:srgbClr val="2E74B5"/>
                </a:solidFill>
                <a:ea typeface="Times New Roman" panose="02020603050405020304" pitchFamily="18" charset="0"/>
                <a:cs typeface="Times New Roman" panose="02020603050405020304" pitchFamily="18" charset="0"/>
              </a:rPr>
              <a:t>Three Column Cash Book: records receipts and payments of cash, bank, and discounts received and allowed.</a:t>
            </a:r>
            <a:endParaRPr lang="en-US" sz="4000" b="1" i="1" kern="0" dirty="0">
              <a:solidFill>
                <a:srgbClr val="2E74B5"/>
              </a:solidFill>
              <a:effectLst/>
              <a:ea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0BFF48CF-FC2E-44FE-9E8C-6EA012DA620D}"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47426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anim calcmode="lin" valueType="num">
                                      <p:cBhvr>
                                        <p:cTn id="13"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anim calcmode="lin" valueType="num">
                                      <p:cBhvr>
                                        <p:cTn id="18"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anim calcmode="lin" valueType="num">
                                      <p:cBhvr>
                                        <p:cTn id="23"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anim calcmode="lin" valueType="num">
                                      <p:cBhvr>
                                        <p:cTn id="28"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3080" y="325587"/>
            <a:ext cx="11559653" cy="5960606"/>
          </a:xfrm>
          <a:prstGeom prst="rect">
            <a:avLst/>
          </a:prstGeom>
        </p:spPr>
        <p:txBody>
          <a:bodyPr wrap="square">
            <a:spAutoFit/>
          </a:bodyPr>
          <a:lstStyle/>
          <a:p>
            <a:pPr>
              <a:spcAft>
                <a:spcPts val="1125"/>
              </a:spcAft>
            </a:pPr>
            <a:r>
              <a:rPr lang="en-US" sz="2800" b="1" i="1" kern="0" dirty="0">
                <a:solidFill>
                  <a:srgbClr val="FF0000"/>
                </a:solidFill>
                <a:latin typeface="Calibri Light" panose="020F0302020204030204" pitchFamily="34" charset="0"/>
                <a:ea typeface="Times New Roman" panose="02020603050405020304" pitchFamily="18" charset="0"/>
                <a:cs typeface="Times New Roman" panose="02020603050405020304" pitchFamily="18" charset="0"/>
              </a:rPr>
              <a:t>RULES WHEN ENTERING IN THE </a:t>
            </a:r>
            <a:r>
              <a:rPr lang="en-US" sz="2800" b="1" i="1" kern="0" dirty="0" smtClean="0">
                <a:solidFill>
                  <a:srgbClr val="FF0000"/>
                </a:solidFill>
                <a:latin typeface="Calibri Light" panose="020F0302020204030204" pitchFamily="34" charset="0"/>
                <a:ea typeface="Times New Roman" panose="02020603050405020304" pitchFamily="18" charset="0"/>
                <a:cs typeface="Times New Roman" panose="02020603050405020304" pitchFamily="18" charset="0"/>
              </a:rPr>
              <a:t>BOOKS OF ACCOUNTS</a:t>
            </a: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All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receipts of cash are </a:t>
            </a: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debited in the cash book.</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indent="-342900">
              <a:spcAft>
                <a:spcPts val="1125"/>
              </a:spcAft>
              <a:buFont typeface="+mj-lt"/>
              <a:buAutoNum type="romanLcPeriod"/>
            </a:pP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All payments of cash are credited in the cash </a:t>
            </a: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book.</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Debit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every increase in assets and receivables, and credit every decrease in assets.</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Credit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all increase in capital and liabilities (loans and notes payables) and debit any decrease.</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Debit any expense incurred.</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Debit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any losses made.</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Credit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any revenue, sales and profits made.</a:t>
            </a:r>
            <a:endParaRPr lang="en-US" sz="3600" b="1" kern="0" dirty="0" smtClean="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1125"/>
              </a:spcAft>
              <a:buFont typeface="+mj-lt"/>
              <a:buAutoNum type="romanLcPeriod"/>
            </a:pP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 Debit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all the discounts allowed and </a:t>
            </a:r>
            <a:r>
              <a:rPr lang="en-US" sz="2800" b="1" i="1" kern="0" dirty="0" smtClean="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credit </a:t>
            </a:r>
            <a:r>
              <a:rPr lang="en-US" sz="2800" b="1" i="1" kern="0" dirty="0">
                <a:solidFill>
                  <a:srgbClr val="2E74B5"/>
                </a:solidFill>
                <a:latin typeface="Calibri Light" panose="020F0302020204030204" pitchFamily="34" charset="0"/>
                <a:ea typeface="Times New Roman" panose="02020603050405020304" pitchFamily="18" charset="0"/>
                <a:cs typeface="Times New Roman" panose="02020603050405020304" pitchFamily="18" charset="0"/>
              </a:rPr>
              <a:t>all the discounts received.</a:t>
            </a:r>
            <a:endParaRPr lang="en-US" sz="3600" b="1" kern="0" dirty="0">
              <a:solidFill>
                <a:srgbClr val="2E74B5"/>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
        <p:nvSpPr>
          <p:cNvPr id="3" name="Date Placeholder 2"/>
          <p:cNvSpPr>
            <a:spLocks noGrp="1"/>
          </p:cNvSpPr>
          <p:nvPr>
            <p:ph type="dt" sz="half" idx="10"/>
          </p:nvPr>
        </p:nvSpPr>
        <p:spPr/>
        <p:txBody>
          <a:bodyPr/>
          <a:lstStyle/>
          <a:p>
            <a:fld id="{14B8AB0E-E0EB-4850-9523-745A75611AF2}"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87655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2">
                                            <p:txEl>
                                              <p:pRg st="6" end="6"/>
                                            </p:txEl>
                                          </p:spTgt>
                                        </p:tgtEl>
                                        <p:attrNameLst>
                                          <p:attrName>style.visibility</p:attrName>
                                        </p:attrNameLst>
                                      </p:cBhvr>
                                      <p:to>
                                        <p:strVal val="visible"/>
                                      </p:to>
                                    </p:set>
                                    <p:animEffect transition="in" filter="wipe(down)">
                                      <p:cBhvr>
                                        <p:cTn id="103" dur="580">
                                          <p:stCondLst>
                                            <p:cond delay="0"/>
                                          </p:stCondLst>
                                        </p:cTn>
                                        <p:tgtEl>
                                          <p:spTgt spid="2">
                                            <p:txEl>
                                              <p:pRg st="6" end="6"/>
                                            </p:txEl>
                                          </p:spTgt>
                                        </p:tgtEl>
                                      </p:cBhvr>
                                    </p:animEffect>
                                    <p:anim calcmode="lin" valueType="num">
                                      <p:cBhvr>
                                        <p:cTn id="104"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2">
                                            <p:txEl>
                                              <p:pRg st="6" end="6"/>
                                            </p:txEl>
                                          </p:spTgt>
                                        </p:tgtEl>
                                      </p:cBhvr>
                                      <p:to x="100000" y="60000"/>
                                    </p:animScale>
                                    <p:animScale>
                                      <p:cBhvr>
                                        <p:cTn id="110" dur="166" decel="50000">
                                          <p:stCondLst>
                                            <p:cond delay="676"/>
                                          </p:stCondLst>
                                        </p:cTn>
                                        <p:tgtEl>
                                          <p:spTgt spid="2">
                                            <p:txEl>
                                              <p:pRg st="6" end="6"/>
                                            </p:txEl>
                                          </p:spTgt>
                                        </p:tgtEl>
                                      </p:cBhvr>
                                      <p:to x="100000" y="100000"/>
                                    </p:animScale>
                                    <p:animScale>
                                      <p:cBhvr>
                                        <p:cTn id="111" dur="26">
                                          <p:stCondLst>
                                            <p:cond delay="1312"/>
                                          </p:stCondLst>
                                        </p:cTn>
                                        <p:tgtEl>
                                          <p:spTgt spid="2">
                                            <p:txEl>
                                              <p:pRg st="6" end="6"/>
                                            </p:txEl>
                                          </p:spTgt>
                                        </p:tgtEl>
                                      </p:cBhvr>
                                      <p:to x="100000" y="80000"/>
                                    </p:animScale>
                                    <p:animScale>
                                      <p:cBhvr>
                                        <p:cTn id="112" dur="166" decel="50000">
                                          <p:stCondLst>
                                            <p:cond delay="1338"/>
                                          </p:stCondLst>
                                        </p:cTn>
                                        <p:tgtEl>
                                          <p:spTgt spid="2">
                                            <p:txEl>
                                              <p:pRg st="6" end="6"/>
                                            </p:txEl>
                                          </p:spTgt>
                                        </p:tgtEl>
                                      </p:cBhvr>
                                      <p:to x="100000" y="100000"/>
                                    </p:animScale>
                                    <p:animScale>
                                      <p:cBhvr>
                                        <p:cTn id="113" dur="26">
                                          <p:stCondLst>
                                            <p:cond delay="1642"/>
                                          </p:stCondLst>
                                        </p:cTn>
                                        <p:tgtEl>
                                          <p:spTgt spid="2">
                                            <p:txEl>
                                              <p:pRg st="6" end="6"/>
                                            </p:txEl>
                                          </p:spTgt>
                                        </p:tgtEl>
                                      </p:cBhvr>
                                      <p:to x="100000" y="90000"/>
                                    </p:animScale>
                                    <p:animScale>
                                      <p:cBhvr>
                                        <p:cTn id="114" dur="166" decel="50000">
                                          <p:stCondLst>
                                            <p:cond delay="1668"/>
                                          </p:stCondLst>
                                        </p:cTn>
                                        <p:tgtEl>
                                          <p:spTgt spid="2">
                                            <p:txEl>
                                              <p:pRg st="6" end="6"/>
                                            </p:txEl>
                                          </p:spTgt>
                                        </p:tgtEl>
                                      </p:cBhvr>
                                      <p:to x="100000" y="100000"/>
                                    </p:animScale>
                                    <p:animScale>
                                      <p:cBhvr>
                                        <p:cTn id="115" dur="26">
                                          <p:stCondLst>
                                            <p:cond delay="1808"/>
                                          </p:stCondLst>
                                        </p:cTn>
                                        <p:tgtEl>
                                          <p:spTgt spid="2">
                                            <p:txEl>
                                              <p:pRg st="6" end="6"/>
                                            </p:txEl>
                                          </p:spTgt>
                                        </p:tgtEl>
                                      </p:cBhvr>
                                      <p:to x="100000" y="95000"/>
                                    </p:animScale>
                                    <p:animScale>
                                      <p:cBhvr>
                                        <p:cTn id="116" dur="166" decel="50000">
                                          <p:stCondLst>
                                            <p:cond delay="1834"/>
                                          </p:stCondLst>
                                        </p:cTn>
                                        <p:tgtEl>
                                          <p:spTgt spid="2">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2">
                                            <p:txEl>
                                              <p:pRg st="7" end="7"/>
                                            </p:txEl>
                                          </p:spTgt>
                                        </p:tgtEl>
                                        <p:attrNameLst>
                                          <p:attrName>style.visibility</p:attrName>
                                        </p:attrNameLst>
                                      </p:cBhvr>
                                      <p:to>
                                        <p:strVal val="visible"/>
                                      </p:to>
                                    </p:set>
                                    <p:animEffect transition="in" filter="wipe(down)">
                                      <p:cBhvr>
                                        <p:cTn id="119" dur="580">
                                          <p:stCondLst>
                                            <p:cond delay="0"/>
                                          </p:stCondLst>
                                        </p:cTn>
                                        <p:tgtEl>
                                          <p:spTgt spid="2">
                                            <p:txEl>
                                              <p:pRg st="7" end="7"/>
                                            </p:txEl>
                                          </p:spTgt>
                                        </p:tgtEl>
                                      </p:cBhvr>
                                    </p:animEffect>
                                    <p:anim calcmode="lin" valueType="num">
                                      <p:cBhvr>
                                        <p:cTn id="120"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2">
                                            <p:txEl>
                                              <p:pRg st="7" end="7"/>
                                            </p:txEl>
                                          </p:spTgt>
                                        </p:tgtEl>
                                      </p:cBhvr>
                                      <p:to x="100000" y="60000"/>
                                    </p:animScale>
                                    <p:animScale>
                                      <p:cBhvr>
                                        <p:cTn id="126" dur="166" decel="50000">
                                          <p:stCondLst>
                                            <p:cond delay="676"/>
                                          </p:stCondLst>
                                        </p:cTn>
                                        <p:tgtEl>
                                          <p:spTgt spid="2">
                                            <p:txEl>
                                              <p:pRg st="7" end="7"/>
                                            </p:txEl>
                                          </p:spTgt>
                                        </p:tgtEl>
                                      </p:cBhvr>
                                      <p:to x="100000" y="100000"/>
                                    </p:animScale>
                                    <p:animScale>
                                      <p:cBhvr>
                                        <p:cTn id="127" dur="26">
                                          <p:stCondLst>
                                            <p:cond delay="1312"/>
                                          </p:stCondLst>
                                        </p:cTn>
                                        <p:tgtEl>
                                          <p:spTgt spid="2">
                                            <p:txEl>
                                              <p:pRg st="7" end="7"/>
                                            </p:txEl>
                                          </p:spTgt>
                                        </p:tgtEl>
                                      </p:cBhvr>
                                      <p:to x="100000" y="80000"/>
                                    </p:animScale>
                                    <p:animScale>
                                      <p:cBhvr>
                                        <p:cTn id="128" dur="166" decel="50000">
                                          <p:stCondLst>
                                            <p:cond delay="1338"/>
                                          </p:stCondLst>
                                        </p:cTn>
                                        <p:tgtEl>
                                          <p:spTgt spid="2">
                                            <p:txEl>
                                              <p:pRg st="7" end="7"/>
                                            </p:txEl>
                                          </p:spTgt>
                                        </p:tgtEl>
                                      </p:cBhvr>
                                      <p:to x="100000" y="100000"/>
                                    </p:animScale>
                                    <p:animScale>
                                      <p:cBhvr>
                                        <p:cTn id="129" dur="26">
                                          <p:stCondLst>
                                            <p:cond delay="1642"/>
                                          </p:stCondLst>
                                        </p:cTn>
                                        <p:tgtEl>
                                          <p:spTgt spid="2">
                                            <p:txEl>
                                              <p:pRg st="7" end="7"/>
                                            </p:txEl>
                                          </p:spTgt>
                                        </p:tgtEl>
                                      </p:cBhvr>
                                      <p:to x="100000" y="90000"/>
                                    </p:animScale>
                                    <p:animScale>
                                      <p:cBhvr>
                                        <p:cTn id="130" dur="166" decel="50000">
                                          <p:stCondLst>
                                            <p:cond delay="1668"/>
                                          </p:stCondLst>
                                        </p:cTn>
                                        <p:tgtEl>
                                          <p:spTgt spid="2">
                                            <p:txEl>
                                              <p:pRg st="7" end="7"/>
                                            </p:txEl>
                                          </p:spTgt>
                                        </p:tgtEl>
                                      </p:cBhvr>
                                      <p:to x="100000" y="100000"/>
                                    </p:animScale>
                                    <p:animScale>
                                      <p:cBhvr>
                                        <p:cTn id="131" dur="26">
                                          <p:stCondLst>
                                            <p:cond delay="1808"/>
                                          </p:stCondLst>
                                        </p:cTn>
                                        <p:tgtEl>
                                          <p:spTgt spid="2">
                                            <p:txEl>
                                              <p:pRg st="7" end="7"/>
                                            </p:txEl>
                                          </p:spTgt>
                                        </p:tgtEl>
                                      </p:cBhvr>
                                      <p:to x="100000" y="95000"/>
                                    </p:animScale>
                                    <p:animScale>
                                      <p:cBhvr>
                                        <p:cTn id="132" dur="166" decel="50000">
                                          <p:stCondLst>
                                            <p:cond delay="1834"/>
                                          </p:stCondLst>
                                        </p:cTn>
                                        <p:tgtEl>
                                          <p:spTgt spid="2">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2">
                                            <p:txEl>
                                              <p:pRg st="8" end="8"/>
                                            </p:txEl>
                                          </p:spTgt>
                                        </p:tgtEl>
                                        <p:attrNameLst>
                                          <p:attrName>style.visibility</p:attrName>
                                        </p:attrNameLst>
                                      </p:cBhvr>
                                      <p:to>
                                        <p:strVal val="visible"/>
                                      </p:to>
                                    </p:set>
                                    <p:animEffect transition="in" filter="wipe(down)">
                                      <p:cBhvr>
                                        <p:cTn id="135" dur="580">
                                          <p:stCondLst>
                                            <p:cond delay="0"/>
                                          </p:stCondLst>
                                        </p:cTn>
                                        <p:tgtEl>
                                          <p:spTgt spid="2">
                                            <p:txEl>
                                              <p:pRg st="8" end="8"/>
                                            </p:txEl>
                                          </p:spTgt>
                                        </p:tgtEl>
                                      </p:cBhvr>
                                    </p:animEffect>
                                    <p:anim calcmode="lin" valueType="num">
                                      <p:cBhvr>
                                        <p:cTn id="136" dur="1822" tmFilter="0,0; 0.14,0.36; 0.43,0.73; 0.71,0.91; 1.0,1.0">
                                          <p:stCondLst>
                                            <p:cond delay="0"/>
                                          </p:stCondLst>
                                        </p:cTn>
                                        <p:tgtEl>
                                          <p:spTgt spid="2">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2">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2">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2">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2">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2">
                                            <p:txEl>
                                              <p:pRg st="8" end="8"/>
                                            </p:txEl>
                                          </p:spTgt>
                                        </p:tgtEl>
                                      </p:cBhvr>
                                      <p:to x="100000" y="60000"/>
                                    </p:animScale>
                                    <p:animScale>
                                      <p:cBhvr>
                                        <p:cTn id="142" dur="166" decel="50000">
                                          <p:stCondLst>
                                            <p:cond delay="676"/>
                                          </p:stCondLst>
                                        </p:cTn>
                                        <p:tgtEl>
                                          <p:spTgt spid="2">
                                            <p:txEl>
                                              <p:pRg st="8" end="8"/>
                                            </p:txEl>
                                          </p:spTgt>
                                        </p:tgtEl>
                                      </p:cBhvr>
                                      <p:to x="100000" y="100000"/>
                                    </p:animScale>
                                    <p:animScale>
                                      <p:cBhvr>
                                        <p:cTn id="143" dur="26">
                                          <p:stCondLst>
                                            <p:cond delay="1312"/>
                                          </p:stCondLst>
                                        </p:cTn>
                                        <p:tgtEl>
                                          <p:spTgt spid="2">
                                            <p:txEl>
                                              <p:pRg st="8" end="8"/>
                                            </p:txEl>
                                          </p:spTgt>
                                        </p:tgtEl>
                                      </p:cBhvr>
                                      <p:to x="100000" y="80000"/>
                                    </p:animScale>
                                    <p:animScale>
                                      <p:cBhvr>
                                        <p:cTn id="144" dur="166" decel="50000">
                                          <p:stCondLst>
                                            <p:cond delay="1338"/>
                                          </p:stCondLst>
                                        </p:cTn>
                                        <p:tgtEl>
                                          <p:spTgt spid="2">
                                            <p:txEl>
                                              <p:pRg st="8" end="8"/>
                                            </p:txEl>
                                          </p:spTgt>
                                        </p:tgtEl>
                                      </p:cBhvr>
                                      <p:to x="100000" y="100000"/>
                                    </p:animScale>
                                    <p:animScale>
                                      <p:cBhvr>
                                        <p:cTn id="145" dur="26">
                                          <p:stCondLst>
                                            <p:cond delay="1642"/>
                                          </p:stCondLst>
                                        </p:cTn>
                                        <p:tgtEl>
                                          <p:spTgt spid="2">
                                            <p:txEl>
                                              <p:pRg st="8" end="8"/>
                                            </p:txEl>
                                          </p:spTgt>
                                        </p:tgtEl>
                                      </p:cBhvr>
                                      <p:to x="100000" y="90000"/>
                                    </p:animScale>
                                    <p:animScale>
                                      <p:cBhvr>
                                        <p:cTn id="146" dur="166" decel="50000">
                                          <p:stCondLst>
                                            <p:cond delay="1668"/>
                                          </p:stCondLst>
                                        </p:cTn>
                                        <p:tgtEl>
                                          <p:spTgt spid="2">
                                            <p:txEl>
                                              <p:pRg st="8" end="8"/>
                                            </p:txEl>
                                          </p:spTgt>
                                        </p:tgtEl>
                                      </p:cBhvr>
                                      <p:to x="100000" y="100000"/>
                                    </p:animScale>
                                    <p:animScale>
                                      <p:cBhvr>
                                        <p:cTn id="147" dur="26">
                                          <p:stCondLst>
                                            <p:cond delay="1808"/>
                                          </p:stCondLst>
                                        </p:cTn>
                                        <p:tgtEl>
                                          <p:spTgt spid="2">
                                            <p:txEl>
                                              <p:pRg st="8" end="8"/>
                                            </p:txEl>
                                          </p:spTgt>
                                        </p:tgtEl>
                                      </p:cBhvr>
                                      <p:to x="100000" y="95000"/>
                                    </p:animScale>
                                    <p:animScale>
                                      <p:cBhvr>
                                        <p:cTn id="148" dur="166" decel="50000">
                                          <p:stCondLst>
                                            <p:cond delay="1834"/>
                                          </p:stCondLst>
                                        </p:cTn>
                                        <p:tgtEl>
                                          <p:spTgt spid="2">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81608912"/>
              </p:ext>
            </p:extLst>
          </p:nvPr>
        </p:nvGraphicFramePr>
        <p:xfrm>
          <a:off x="334851" y="3297010"/>
          <a:ext cx="11153105" cy="3337560"/>
        </p:xfrm>
        <a:graphic>
          <a:graphicData uri="http://schemas.openxmlformats.org/drawingml/2006/table">
            <a:tbl>
              <a:tblPr firstRow="1" bandRow="1">
                <a:tableStyleId>{5C22544A-7EE6-4342-B048-85BDC9FD1C3A}</a:tableStyleId>
              </a:tblPr>
              <a:tblGrid>
                <a:gridCol w="2230621">
                  <a:extLst>
                    <a:ext uri="{9D8B030D-6E8A-4147-A177-3AD203B41FA5}">
                      <a16:colId xmlns:a16="http://schemas.microsoft.com/office/drawing/2014/main" val="20000"/>
                    </a:ext>
                  </a:extLst>
                </a:gridCol>
                <a:gridCol w="2485450">
                  <a:extLst>
                    <a:ext uri="{9D8B030D-6E8A-4147-A177-3AD203B41FA5}">
                      <a16:colId xmlns:a16="http://schemas.microsoft.com/office/drawing/2014/main" val="20001"/>
                    </a:ext>
                  </a:extLst>
                </a:gridCol>
                <a:gridCol w="2305221">
                  <a:extLst>
                    <a:ext uri="{9D8B030D-6E8A-4147-A177-3AD203B41FA5}">
                      <a16:colId xmlns:a16="http://schemas.microsoft.com/office/drawing/2014/main" val="20002"/>
                    </a:ext>
                  </a:extLst>
                </a:gridCol>
                <a:gridCol w="1901192">
                  <a:extLst>
                    <a:ext uri="{9D8B030D-6E8A-4147-A177-3AD203B41FA5}">
                      <a16:colId xmlns:a16="http://schemas.microsoft.com/office/drawing/2014/main" val="20003"/>
                    </a:ext>
                  </a:extLst>
                </a:gridCol>
                <a:gridCol w="2230621">
                  <a:extLst>
                    <a:ext uri="{9D8B030D-6E8A-4147-A177-3AD203B41FA5}">
                      <a16:colId xmlns:a16="http://schemas.microsoft.com/office/drawing/2014/main" val="20004"/>
                    </a:ext>
                  </a:extLst>
                </a:gridCol>
              </a:tblGrid>
              <a:tr h="370840">
                <a:tc>
                  <a:txBody>
                    <a:bodyPr/>
                    <a:lstStyle/>
                    <a:p>
                      <a:r>
                        <a:rPr lang="en-GB" dirty="0" smtClean="0"/>
                        <a:t>DATE</a:t>
                      </a:r>
                      <a:endParaRPr lang="en-GB" dirty="0"/>
                    </a:p>
                  </a:txBody>
                  <a:tcPr/>
                </a:tc>
                <a:tc>
                  <a:txBody>
                    <a:bodyPr/>
                    <a:lstStyle/>
                    <a:p>
                      <a:r>
                        <a:rPr lang="en-GB" dirty="0" smtClean="0"/>
                        <a:t>DETAILS</a:t>
                      </a:r>
                      <a:endParaRPr lang="en-GB" dirty="0"/>
                    </a:p>
                  </a:txBody>
                  <a:tcPr/>
                </a:tc>
                <a:tc>
                  <a:txBody>
                    <a:bodyPr/>
                    <a:lstStyle/>
                    <a:p>
                      <a:r>
                        <a:rPr lang="en-GB" dirty="0" smtClean="0"/>
                        <a:t>FOLIO</a:t>
                      </a:r>
                      <a:endParaRPr lang="en-GB" dirty="0"/>
                    </a:p>
                  </a:txBody>
                  <a:tcPr/>
                </a:tc>
                <a:tc>
                  <a:txBody>
                    <a:bodyPr/>
                    <a:lstStyle/>
                    <a:p>
                      <a:r>
                        <a:rPr lang="en-GB" dirty="0" smtClean="0"/>
                        <a:t>DEBIT</a:t>
                      </a:r>
                      <a:endParaRPr lang="en-GB" dirty="0"/>
                    </a:p>
                  </a:txBody>
                  <a:tcPr/>
                </a:tc>
                <a:tc>
                  <a:txBody>
                    <a:bodyPr/>
                    <a:lstStyle/>
                    <a:p>
                      <a:r>
                        <a:rPr lang="en-GB" dirty="0" smtClean="0"/>
                        <a:t>CREDIT</a:t>
                      </a:r>
                      <a:endParaRPr lang="en-GB" dirty="0"/>
                    </a:p>
                  </a:txBody>
                  <a:tcPr/>
                </a:tc>
                <a:extLst>
                  <a:ext uri="{0D108BD9-81ED-4DB2-BD59-A6C34878D82A}">
                    <a16:rowId xmlns:a16="http://schemas.microsoft.com/office/drawing/2014/main" val="10000"/>
                  </a:ext>
                </a:extLst>
              </a:tr>
              <a:tr h="370840">
                <a:tc>
                  <a:txBody>
                    <a:bodyPr/>
                    <a:lstStyle/>
                    <a:p>
                      <a:r>
                        <a:rPr lang="en-GB" dirty="0" smtClean="0"/>
                        <a:t>June 1</a:t>
                      </a:r>
                      <a:endParaRPr lang="en-GB" dirty="0"/>
                    </a:p>
                  </a:txBody>
                  <a:tcPr/>
                </a:tc>
                <a:tc>
                  <a:txBody>
                    <a:bodyPr/>
                    <a:lstStyle/>
                    <a:p>
                      <a:r>
                        <a:rPr lang="en-GB" dirty="0" smtClean="0"/>
                        <a:t>Capital</a:t>
                      </a:r>
                      <a:endParaRPr lang="en-GB" dirty="0"/>
                    </a:p>
                  </a:txBody>
                  <a:tcPr/>
                </a:tc>
                <a:tc>
                  <a:txBody>
                    <a:bodyPr/>
                    <a:lstStyle/>
                    <a:p>
                      <a:r>
                        <a:rPr lang="en-GB" dirty="0" smtClean="0"/>
                        <a:t>L</a:t>
                      </a:r>
                      <a:endParaRPr lang="en-GB" dirty="0"/>
                    </a:p>
                  </a:txBody>
                  <a:tcPr/>
                </a:tc>
                <a:tc>
                  <a:txBody>
                    <a:bodyPr/>
                    <a:lstStyle/>
                    <a:p>
                      <a:r>
                        <a:rPr lang="en-GB" dirty="0" smtClean="0"/>
                        <a:t>20,000</a:t>
                      </a:r>
                      <a:endParaRPr lang="en-GB" dirty="0"/>
                    </a:p>
                  </a:txBody>
                  <a:tcPr/>
                </a:tc>
                <a:tc>
                  <a:txBody>
                    <a:bodyPr/>
                    <a:lstStyle/>
                    <a:p>
                      <a:endParaRPr lang="en-GB" dirty="0"/>
                    </a:p>
                  </a:txBody>
                  <a:tcPr/>
                </a:tc>
                <a:extLst>
                  <a:ext uri="{0D108BD9-81ED-4DB2-BD59-A6C34878D82A}">
                    <a16:rowId xmlns:a16="http://schemas.microsoft.com/office/drawing/2014/main" val="10001"/>
                  </a:ext>
                </a:extLst>
              </a:tr>
              <a:tr h="370840">
                <a:tc>
                  <a:txBody>
                    <a:bodyPr/>
                    <a:lstStyle/>
                    <a:p>
                      <a:r>
                        <a:rPr lang="en-GB" dirty="0" smtClean="0"/>
                        <a:t>June 2</a:t>
                      </a:r>
                      <a:endParaRPr lang="en-GB" dirty="0"/>
                    </a:p>
                  </a:txBody>
                  <a:tcPr/>
                </a:tc>
                <a:tc>
                  <a:txBody>
                    <a:bodyPr/>
                    <a:lstStyle/>
                    <a:p>
                      <a:r>
                        <a:rPr lang="en-GB" smtClean="0"/>
                        <a:t>Land</a:t>
                      </a:r>
                      <a:endParaRPr lang="en-GB" dirty="0"/>
                    </a:p>
                  </a:txBody>
                  <a:tcPr/>
                </a:tc>
                <a:tc>
                  <a:txBody>
                    <a:bodyPr/>
                    <a:lstStyle/>
                    <a:p>
                      <a:r>
                        <a:rPr lang="en-GB" dirty="0" smtClean="0"/>
                        <a:t>L</a:t>
                      </a:r>
                      <a:endParaRPr lang="en-GB" dirty="0"/>
                    </a:p>
                  </a:txBody>
                  <a:tcPr/>
                </a:tc>
                <a:tc>
                  <a:txBody>
                    <a:bodyPr/>
                    <a:lstStyle/>
                    <a:p>
                      <a:endParaRPr lang="en-GB" dirty="0"/>
                    </a:p>
                  </a:txBody>
                  <a:tcPr/>
                </a:tc>
                <a:tc>
                  <a:txBody>
                    <a:bodyPr/>
                    <a:lstStyle/>
                    <a:p>
                      <a:r>
                        <a:rPr lang="en-GB" dirty="0" smtClean="0"/>
                        <a:t>14,000</a:t>
                      </a:r>
                      <a:endParaRPr lang="en-GB" dirty="0"/>
                    </a:p>
                  </a:txBody>
                  <a:tcPr/>
                </a:tc>
                <a:extLst>
                  <a:ext uri="{0D108BD9-81ED-4DB2-BD59-A6C34878D82A}">
                    <a16:rowId xmlns:a16="http://schemas.microsoft.com/office/drawing/2014/main" val="10002"/>
                  </a:ext>
                </a:extLst>
              </a:tr>
              <a:tr h="370840">
                <a:tc>
                  <a:txBody>
                    <a:bodyPr/>
                    <a:lstStyle/>
                    <a:p>
                      <a:r>
                        <a:rPr lang="en-GB" dirty="0" smtClean="0"/>
                        <a:t>June 3</a:t>
                      </a:r>
                      <a:endParaRPr lang="en-GB" dirty="0"/>
                    </a:p>
                  </a:txBody>
                  <a:tcPr/>
                </a:tc>
                <a:tc>
                  <a:txBody>
                    <a:bodyPr/>
                    <a:lstStyle/>
                    <a:p>
                      <a:r>
                        <a:rPr lang="en-GB" smtClean="0"/>
                        <a:t>Motor Vehicle</a:t>
                      </a:r>
                      <a:endParaRPr lang="en-GB" dirty="0"/>
                    </a:p>
                  </a:txBody>
                  <a:tcPr/>
                </a:tc>
                <a:tc>
                  <a:txBody>
                    <a:bodyPr/>
                    <a:lstStyle/>
                    <a:p>
                      <a:r>
                        <a:rPr lang="en-GB" smtClean="0"/>
                        <a:t>L </a:t>
                      </a:r>
                      <a:endParaRPr lang="en-GB" dirty="0"/>
                    </a:p>
                  </a:txBody>
                  <a:tcPr/>
                </a:tc>
                <a:tc>
                  <a:txBody>
                    <a:bodyPr/>
                    <a:lstStyle/>
                    <a:p>
                      <a:r>
                        <a:rPr lang="en-GB" dirty="0" smtClean="0"/>
                        <a:t>5,000</a:t>
                      </a:r>
                      <a:endParaRPr lang="en-GB" dirty="0"/>
                    </a:p>
                  </a:txBody>
                  <a:tcPr/>
                </a:tc>
                <a:tc>
                  <a:txBody>
                    <a:bodyPr/>
                    <a:lstStyle/>
                    <a:p>
                      <a:endParaRPr lang="en-GB" dirty="0"/>
                    </a:p>
                  </a:txBody>
                  <a:tcPr/>
                </a:tc>
                <a:extLst>
                  <a:ext uri="{0D108BD9-81ED-4DB2-BD59-A6C34878D82A}">
                    <a16:rowId xmlns:a16="http://schemas.microsoft.com/office/drawing/2014/main" val="10003"/>
                  </a:ext>
                </a:extLst>
              </a:tr>
              <a:tr h="370840">
                <a:tc>
                  <a:txBody>
                    <a:bodyPr/>
                    <a:lstStyle/>
                    <a:p>
                      <a:r>
                        <a:rPr lang="en-GB" dirty="0" smtClean="0"/>
                        <a:t>June 4 </a:t>
                      </a:r>
                      <a:endParaRPr lang="en-GB" dirty="0"/>
                    </a:p>
                  </a:txBody>
                  <a:tcPr/>
                </a:tc>
                <a:tc>
                  <a:txBody>
                    <a:bodyPr/>
                    <a:lstStyle/>
                    <a:p>
                      <a:r>
                        <a:rPr lang="en-GB" dirty="0" smtClean="0"/>
                        <a:t>Salaries and Wages</a:t>
                      </a:r>
                      <a:endParaRPr lang="en-GB" dirty="0"/>
                    </a:p>
                  </a:txBody>
                  <a:tcPr/>
                </a:tc>
                <a:tc>
                  <a:txBody>
                    <a:bodyPr/>
                    <a:lstStyle/>
                    <a:p>
                      <a:r>
                        <a:rPr lang="en-GB" dirty="0" smtClean="0"/>
                        <a:t>L </a:t>
                      </a:r>
                      <a:endParaRPr lang="en-GB" dirty="0"/>
                    </a:p>
                  </a:txBody>
                  <a:tcPr/>
                </a:tc>
                <a:tc>
                  <a:txBody>
                    <a:bodyPr/>
                    <a:lstStyle/>
                    <a:p>
                      <a:endParaRPr lang="en-GB" dirty="0"/>
                    </a:p>
                  </a:txBody>
                  <a:tcPr/>
                </a:tc>
                <a:tc>
                  <a:txBody>
                    <a:bodyPr/>
                    <a:lstStyle/>
                    <a:p>
                      <a:r>
                        <a:rPr lang="en-GB" dirty="0" smtClean="0"/>
                        <a:t>1,000</a:t>
                      </a:r>
                      <a:endParaRPr lang="en-GB" dirty="0"/>
                    </a:p>
                  </a:txBody>
                  <a:tcPr/>
                </a:tc>
                <a:extLst>
                  <a:ext uri="{0D108BD9-81ED-4DB2-BD59-A6C34878D82A}">
                    <a16:rowId xmlns:a16="http://schemas.microsoft.com/office/drawing/2014/main" val="10004"/>
                  </a:ext>
                </a:extLst>
              </a:tr>
              <a:tr h="370840">
                <a:tc>
                  <a:txBody>
                    <a:bodyPr/>
                    <a:lstStyle/>
                    <a:p>
                      <a:r>
                        <a:rPr lang="en-GB" dirty="0" smtClean="0"/>
                        <a:t>June 5</a:t>
                      </a:r>
                      <a:endParaRPr lang="en-GB" dirty="0"/>
                    </a:p>
                  </a:txBody>
                  <a:tcPr/>
                </a:tc>
                <a:tc>
                  <a:txBody>
                    <a:bodyPr/>
                    <a:lstStyle/>
                    <a:p>
                      <a:r>
                        <a:rPr lang="en-GB" dirty="0" smtClean="0"/>
                        <a:t>Rent</a:t>
                      </a:r>
                      <a:endParaRPr lang="en-GB" dirty="0"/>
                    </a:p>
                  </a:txBody>
                  <a:tcPr/>
                </a:tc>
                <a:tc>
                  <a:txBody>
                    <a:bodyPr/>
                    <a:lstStyle/>
                    <a:p>
                      <a:endParaRPr lang="en-GB" dirty="0"/>
                    </a:p>
                  </a:txBody>
                  <a:tcPr/>
                </a:tc>
                <a:tc>
                  <a:txBody>
                    <a:bodyPr/>
                    <a:lstStyle/>
                    <a:p>
                      <a:endParaRPr lang="en-GB" dirty="0"/>
                    </a:p>
                  </a:txBody>
                  <a:tcPr/>
                </a:tc>
                <a:tc>
                  <a:txBody>
                    <a:bodyPr/>
                    <a:lstStyle/>
                    <a:p>
                      <a:r>
                        <a:rPr lang="en-GB" dirty="0" smtClean="0"/>
                        <a:t>2,000</a:t>
                      </a:r>
                      <a:endParaRPr lang="en-GB" dirty="0"/>
                    </a:p>
                  </a:txBody>
                  <a:tcPr/>
                </a:tc>
                <a:extLst>
                  <a:ext uri="{0D108BD9-81ED-4DB2-BD59-A6C34878D82A}">
                    <a16:rowId xmlns:a16="http://schemas.microsoft.com/office/drawing/2014/main" val="10005"/>
                  </a:ext>
                </a:extLst>
              </a:tr>
              <a:tr h="370840">
                <a:tc>
                  <a:txBody>
                    <a:bodyPr/>
                    <a:lstStyle/>
                    <a:p>
                      <a:r>
                        <a:rPr lang="en-GB" dirty="0" smtClean="0"/>
                        <a:t>June 30</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Balance </a:t>
                      </a:r>
                    </a:p>
                  </a:txBody>
                  <a:tcPr/>
                </a:tc>
                <a:tc>
                  <a:txBody>
                    <a:bodyPr/>
                    <a:lstStyle/>
                    <a:p>
                      <a:r>
                        <a:rPr lang="en-GB" dirty="0" smtClean="0"/>
                        <a:t>c/d</a:t>
                      </a:r>
                      <a:endParaRPr lang="en-GB" dirty="0"/>
                    </a:p>
                  </a:txBody>
                  <a:tcPr/>
                </a:tc>
                <a:tc>
                  <a:txBody>
                    <a:bodyPr/>
                    <a:lstStyle/>
                    <a:p>
                      <a:endParaRPr lang="en-GB" dirty="0"/>
                    </a:p>
                  </a:txBody>
                  <a:tcPr/>
                </a:tc>
                <a:tc>
                  <a:txBody>
                    <a:bodyPr/>
                    <a:lstStyle/>
                    <a:p>
                      <a:r>
                        <a:rPr lang="en-GB" dirty="0" smtClean="0"/>
                        <a:t>8,000</a:t>
                      </a:r>
                      <a:endParaRPr lang="en-GB" dirty="0"/>
                    </a:p>
                  </a:txBody>
                  <a:tcPr/>
                </a:tc>
                <a:extLst>
                  <a:ext uri="{0D108BD9-81ED-4DB2-BD59-A6C34878D82A}">
                    <a16:rowId xmlns:a16="http://schemas.microsoft.com/office/drawing/2014/main" val="10006"/>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en-GB" dirty="0" smtClean="0"/>
                        <a:t>25,000</a:t>
                      </a:r>
                      <a:endParaRPr lang="en-GB" dirty="0"/>
                    </a:p>
                  </a:txBody>
                  <a:tcPr/>
                </a:tc>
                <a:tc>
                  <a:txBody>
                    <a:bodyPr/>
                    <a:lstStyle/>
                    <a:p>
                      <a:r>
                        <a:rPr lang="en-GB" dirty="0" smtClean="0"/>
                        <a:t>25,000</a:t>
                      </a:r>
                    </a:p>
                  </a:txBody>
                  <a:tcPr/>
                </a:tc>
                <a:extLst>
                  <a:ext uri="{0D108BD9-81ED-4DB2-BD59-A6C34878D82A}">
                    <a16:rowId xmlns:a16="http://schemas.microsoft.com/office/drawing/2014/main" val="10007"/>
                  </a:ext>
                </a:extLst>
              </a:tr>
              <a:tr h="370840">
                <a:tc>
                  <a:txBody>
                    <a:bodyPr/>
                    <a:lstStyle/>
                    <a:p>
                      <a:r>
                        <a:rPr lang="en-GB" dirty="0" smtClean="0"/>
                        <a:t>July 1</a:t>
                      </a:r>
                      <a:endParaRPr lang="en-GB" dirty="0"/>
                    </a:p>
                  </a:txBody>
                  <a:tcPr/>
                </a:tc>
                <a:tc>
                  <a:txBody>
                    <a:bodyPr/>
                    <a:lstStyle/>
                    <a:p>
                      <a:r>
                        <a:rPr lang="en-GB" dirty="0" smtClean="0"/>
                        <a:t>Balance </a:t>
                      </a:r>
                      <a:endParaRPr lang="en-GB" dirty="0"/>
                    </a:p>
                  </a:txBody>
                  <a:tcPr/>
                </a:tc>
                <a:tc>
                  <a:txBody>
                    <a:bodyPr/>
                    <a:lstStyle/>
                    <a:p>
                      <a:r>
                        <a:rPr lang="en-GB" dirty="0" smtClean="0"/>
                        <a:t>b/d</a:t>
                      </a:r>
                      <a:endParaRPr lang="en-GB" dirty="0"/>
                    </a:p>
                  </a:txBody>
                  <a:tcPr/>
                </a:tc>
                <a:tc>
                  <a:txBody>
                    <a:bodyPr/>
                    <a:lstStyle/>
                    <a:p>
                      <a:r>
                        <a:rPr lang="en-GB" dirty="0" smtClean="0"/>
                        <a:t>8,000</a:t>
                      </a:r>
                      <a:endParaRPr lang="en-GB" dirty="0"/>
                    </a:p>
                  </a:txBody>
                  <a:tcPr/>
                </a:tc>
                <a:tc>
                  <a:txBody>
                    <a:bodyPr/>
                    <a:lstStyle/>
                    <a:p>
                      <a:endParaRPr lang="en-GB" dirty="0" smtClean="0"/>
                    </a:p>
                  </a:txBody>
                  <a:tcPr/>
                </a:tc>
                <a:extLst>
                  <a:ext uri="{0D108BD9-81ED-4DB2-BD59-A6C34878D82A}">
                    <a16:rowId xmlns:a16="http://schemas.microsoft.com/office/drawing/2014/main" val="10008"/>
                  </a:ext>
                </a:extLst>
              </a:tr>
            </a:tbl>
          </a:graphicData>
        </a:graphic>
      </p:graphicFrame>
      <p:sp>
        <p:nvSpPr>
          <p:cNvPr id="3" name="Rectangle 2"/>
          <p:cNvSpPr/>
          <p:nvPr/>
        </p:nvSpPr>
        <p:spPr>
          <a:xfrm>
            <a:off x="334851" y="19470"/>
            <a:ext cx="11423560" cy="3154710"/>
          </a:xfrm>
          <a:prstGeom prst="rect">
            <a:avLst/>
          </a:prstGeom>
        </p:spPr>
        <p:txBody>
          <a:bodyPr wrap="square">
            <a:spAutoFit/>
          </a:bodyPr>
          <a:lstStyle/>
          <a:p>
            <a:pPr>
              <a:spcAft>
                <a:spcPts val="1125"/>
              </a:spcAft>
            </a:pPr>
            <a:r>
              <a:rPr lang="en-US" sz="24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TASK 1: SINGLE COLUMN CASH BOOK</a:t>
            </a:r>
            <a:endParaRPr lang="en-US" sz="3200" b="1" kern="0"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Prepare the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Cash Book </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for the following transactions.</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1: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Started the business with K20000 cash </a:t>
            </a:r>
          </a:p>
          <a:p>
            <a:pPr>
              <a:spcAft>
                <a:spcPts val="1125"/>
              </a:spcAft>
            </a:pP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June 2: bought land at </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K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14000.00 cash.</a:t>
            </a:r>
          </a:p>
          <a:p>
            <a:pPr>
              <a:spcAft>
                <a:spcPts val="1125"/>
              </a:spcAft>
            </a:pP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June 3: </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sold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a motor vehicle for </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K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5000.00 cash.</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4: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paid salaries and wages for K1000.00 cash</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5: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paid K2000 for rent by cash</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Date Placeholder 3"/>
          <p:cNvSpPr>
            <a:spLocks noGrp="1"/>
          </p:cNvSpPr>
          <p:nvPr>
            <p:ph type="dt" sz="half" idx="10"/>
          </p:nvPr>
        </p:nvSpPr>
        <p:spPr/>
        <p:txBody>
          <a:bodyPr/>
          <a:lstStyle/>
          <a:p>
            <a:fld id="{FC5698A2-B4DD-420A-9165-7C541C500CA5}" type="datetime1">
              <a:rPr lang="en-US" smtClean="0"/>
              <a:t>12/21/2022</a:t>
            </a:fld>
            <a:endParaRPr lang="en-US" dirty="0"/>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1038387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638" y="73673"/>
            <a:ext cx="10781731" cy="2908489"/>
          </a:xfrm>
          <a:prstGeom prst="rect">
            <a:avLst/>
          </a:prstGeom>
        </p:spPr>
        <p:txBody>
          <a:bodyPr wrap="square">
            <a:spAutoFit/>
          </a:bodyPr>
          <a:lstStyle/>
          <a:p>
            <a:pPr>
              <a:spcAft>
                <a:spcPts val="1125"/>
              </a:spcAft>
            </a:pPr>
            <a:r>
              <a:rPr lang="en-US" sz="20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TASK 2: DOUBLE </a:t>
            </a:r>
            <a:r>
              <a:rPr lang="en-US" sz="2000" b="1" kern="0" dirty="0">
                <a:solidFill>
                  <a:srgbClr val="FF0000"/>
                </a:solidFill>
                <a:latin typeface="Arial" panose="020B0604020202020204" pitchFamily="34" charset="0"/>
                <a:ea typeface="Times New Roman" panose="02020603050405020304" pitchFamily="18" charset="0"/>
                <a:cs typeface="Arial" panose="020B0604020202020204" pitchFamily="34" charset="0"/>
              </a:rPr>
              <a:t>COLUMN CASH BOOK</a:t>
            </a:r>
            <a:endParaRPr lang="en-US" sz="2800" b="1" kern="0"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Prepare the Cash Book for the following transactions.</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1: Started the business with K20000 cash and K10000 in the bank</a:t>
            </a: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2: bought land at K 14000.00 cash.</a:t>
            </a: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3: sold </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a </a:t>
            </a: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motor vehicle for K 5000.00 </a:t>
            </a:r>
            <a:r>
              <a:rPr lang="en-US" b="1" kern="0" dirty="0" err="1" smtClean="0">
                <a:solidFill>
                  <a:srgbClr val="2E74B5"/>
                </a:solidFill>
                <a:latin typeface="Arial" panose="020B0604020202020204" pitchFamily="34" charset="0"/>
                <a:ea typeface="Times New Roman" panose="02020603050405020304" pitchFamily="18" charset="0"/>
                <a:cs typeface="Arial" panose="020B0604020202020204" pitchFamily="34" charset="0"/>
              </a:rPr>
              <a:t>cheque</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4: paid salaries and wages for K1000.00 cash</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5: </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withdrew K5000 from the bank for business use.</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175060237"/>
              </p:ext>
            </p:extLst>
          </p:nvPr>
        </p:nvGraphicFramePr>
        <p:xfrm>
          <a:off x="589547" y="2982162"/>
          <a:ext cx="10491537" cy="3823768"/>
        </p:xfrm>
        <a:graphic>
          <a:graphicData uri="http://schemas.openxmlformats.org/drawingml/2006/table">
            <a:tbl>
              <a:tblPr firstRow="1" bandRow="1">
                <a:tableStyleId>{5C22544A-7EE6-4342-B048-85BDC9FD1C3A}</a:tableStyleId>
              </a:tblPr>
              <a:tblGrid>
                <a:gridCol w="2098307">
                  <a:extLst>
                    <a:ext uri="{9D8B030D-6E8A-4147-A177-3AD203B41FA5}">
                      <a16:colId xmlns:a16="http://schemas.microsoft.com/office/drawing/2014/main" val="20000"/>
                    </a:ext>
                  </a:extLst>
                </a:gridCol>
                <a:gridCol w="2338021">
                  <a:extLst>
                    <a:ext uri="{9D8B030D-6E8A-4147-A177-3AD203B41FA5}">
                      <a16:colId xmlns:a16="http://schemas.microsoft.com/office/drawing/2014/main" val="20001"/>
                    </a:ext>
                  </a:extLst>
                </a:gridCol>
                <a:gridCol w="2028456">
                  <a:extLst>
                    <a:ext uri="{9D8B030D-6E8A-4147-A177-3AD203B41FA5}">
                      <a16:colId xmlns:a16="http://schemas.microsoft.com/office/drawing/2014/main" val="20002"/>
                    </a:ext>
                  </a:extLst>
                </a:gridCol>
                <a:gridCol w="1928446">
                  <a:extLst>
                    <a:ext uri="{9D8B030D-6E8A-4147-A177-3AD203B41FA5}">
                      <a16:colId xmlns:a16="http://schemas.microsoft.com/office/drawing/2014/main" val="20003"/>
                    </a:ext>
                  </a:extLst>
                </a:gridCol>
                <a:gridCol w="2098307">
                  <a:extLst>
                    <a:ext uri="{9D8B030D-6E8A-4147-A177-3AD203B41FA5}">
                      <a16:colId xmlns:a16="http://schemas.microsoft.com/office/drawing/2014/main" val="20004"/>
                    </a:ext>
                  </a:extLst>
                </a:gridCol>
              </a:tblGrid>
              <a:tr h="370840">
                <a:tc>
                  <a:txBody>
                    <a:bodyPr/>
                    <a:lstStyle/>
                    <a:p>
                      <a:r>
                        <a:rPr lang="en-GB" dirty="0" smtClean="0"/>
                        <a:t>DATE</a:t>
                      </a:r>
                      <a:endParaRPr lang="en-GB" dirty="0"/>
                    </a:p>
                  </a:txBody>
                  <a:tcPr/>
                </a:tc>
                <a:tc>
                  <a:txBody>
                    <a:bodyPr/>
                    <a:lstStyle/>
                    <a:p>
                      <a:r>
                        <a:rPr lang="en-GB" dirty="0" smtClean="0"/>
                        <a:t>DETAILS</a:t>
                      </a:r>
                      <a:endParaRPr lang="en-GB" dirty="0"/>
                    </a:p>
                  </a:txBody>
                  <a:tcPr/>
                </a:tc>
                <a:tc>
                  <a:txBody>
                    <a:bodyPr/>
                    <a:lstStyle/>
                    <a:p>
                      <a:r>
                        <a:rPr lang="en-GB" dirty="0" smtClean="0"/>
                        <a:t>FOLIO</a:t>
                      </a:r>
                      <a:endParaRPr lang="en-GB" dirty="0"/>
                    </a:p>
                  </a:txBody>
                  <a:tcPr/>
                </a:tc>
                <a:tc>
                  <a:txBody>
                    <a:bodyPr/>
                    <a:lstStyle/>
                    <a:p>
                      <a:r>
                        <a:rPr lang="en-GB" dirty="0" smtClean="0"/>
                        <a:t>CASH</a:t>
                      </a:r>
                      <a:endParaRPr lang="en-GB" dirty="0"/>
                    </a:p>
                  </a:txBody>
                  <a:tcPr/>
                </a:tc>
                <a:tc>
                  <a:txBody>
                    <a:bodyPr/>
                    <a:lstStyle/>
                    <a:p>
                      <a:r>
                        <a:rPr lang="en-GB" dirty="0" smtClean="0"/>
                        <a:t>BANK</a:t>
                      </a:r>
                      <a:endParaRPr lang="en-GB" dirty="0"/>
                    </a:p>
                  </a:txBody>
                  <a:tcPr/>
                </a:tc>
                <a:extLst>
                  <a:ext uri="{0D108BD9-81ED-4DB2-BD59-A6C34878D82A}">
                    <a16:rowId xmlns:a16="http://schemas.microsoft.com/office/drawing/2014/main" val="10000"/>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en-GB" dirty="0" smtClean="0">
                          <a:solidFill>
                            <a:srgbClr val="FF0000"/>
                          </a:solidFill>
                        </a:rPr>
                        <a:t>DEBIT         CREDIT</a:t>
                      </a:r>
                      <a:endParaRPr lang="en-GB" dirty="0">
                        <a:solidFill>
                          <a:srgbClr val="FF0000"/>
                        </a:solidFill>
                      </a:endParaRPr>
                    </a:p>
                  </a:txBody>
                  <a:tcPr/>
                </a:tc>
                <a:tc>
                  <a:txBody>
                    <a:bodyPr/>
                    <a:lstStyle/>
                    <a:p>
                      <a:r>
                        <a:rPr lang="en-GB" dirty="0" smtClean="0">
                          <a:solidFill>
                            <a:srgbClr val="FF0000"/>
                          </a:solidFill>
                        </a:rPr>
                        <a:t>DEBIT         CREDIT</a:t>
                      </a:r>
                      <a:endParaRPr lang="en-GB" dirty="0">
                        <a:solidFill>
                          <a:srgbClr val="FF0000"/>
                        </a:solidFill>
                      </a:endParaRPr>
                    </a:p>
                  </a:txBody>
                  <a:tcPr/>
                </a:tc>
                <a:extLst>
                  <a:ext uri="{0D108BD9-81ED-4DB2-BD59-A6C34878D82A}">
                    <a16:rowId xmlns:a16="http://schemas.microsoft.com/office/drawing/2014/main" val="10001"/>
                  </a:ext>
                </a:extLst>
              </a:tr>
              <a:tr h="486208">
                <a:tc>
                  <a:txBody>
                    <a:bodyPr/>
                    <a:lstStyle/>
                    <a:p>
                      <a:r>
                        <a:rPr lang="en-GB" dirty="0" smtClean="0"/>
                        <a:t>June 1</a:t>
                      </a:r>
                      <a:endParaRPr lang="en-GB" dirty="0"/>
                    </a:p>
                  </a:txBody>
                  <a:tcPr/>
                </a:tc>
                <a:tc>
                  <a:txBody>
                    <a:bodyPr/>
                    <a:lstStyle/>
                    <a:p>
                      <a:r>
                        <a:rPr lang="en-GB" smtClean="0"/>
                        <a:t>Capital</a:t>
                      </a:r>
                      <a:endParaRPr lang="en-GB" dirty="0"/>
                    </a:p>
                  </a:txBody>
                  <a:tcPr/>
                </a:tc>
                <a:tc>
                  <a:txBody>
                    <a:bodyPr/>
                    <a:lstStyle/>
                    <a:p>
                      <a:r>
                        <a:rPr lang="en-GB" smtClean="0"/>
                        <a:t>L</a:t>
                      </a:r>
                      <a:endParaRPr lang="en-GB" dirty="0" smtClean="0"/>
                    </a:p>
                  </a:txBody>
                  <a:tcPr/>
                </a:tc>
                <a:tc>
                  <a:txBody>
                    <a:bodyPr/>
                    <a:lstStyle/>
                    <a:p>
                      <a:r>
                        <a:rPr lang="en-GB" smtClean="0"/>
                        <a:t> 20,000     </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10,000</a:t>
                      </a:r>
                    </a:p>
                  </a:txBody>
                  <a:tcPr/>
                </a:tc>
                <a:extLst>
                  <a:ext uri="{0D108BD9-81ED-4DB2-BD59-A6C34878D82A}">
                    <a16:rowId xmlns:a16="http://schemas.microsoft.com/office/drawing/2014/main" val="10002"/>
                  </a:ext>
                </a:extLst>
              </a:tr>
              <a:tr h="370840">
                <a:tc>
                  <a:txBody>
                    <a:bodyPr/>
                    <a:lstStyle/>
                    <a:p>
                      <a:r>
                        <a:rPr lang="en-GB" smtClean="0"/>
                        <a:t>June 2</a:t>
                      </a:r>
                      <a:endParaRPr lang="en-GB" dirty="0"/>
                    </a:p>
                  </a:txBody>
                  <a:tcPr/>
                </a:tc>
                <a:tc>
                  <a:txBody>
                    <a:bodyPr/>
                    <a:lstStyle/>
                    <a:p>
                      <a:r>
                        <a:rPr lang="en-GB" smtClean="0"/>
                        <a:t>Land </a:t>
                      </a:r>
                      <a:endParaRPr lang="en-GB" dirty="0" smtClean="0"/>
                    </a:p>
                  </a:txBody>
                  <a:tcPr/>
                </a:tc>
                <a:tc>
                  <a:txBody>
                    <a:bodyPr/>
                    <a:lstStyle/>
                    <a:p>
                      <a:r>
                        <a:rPr lang="en-GB" smtClean="0"/>
                        <a:t>L </a:t>
                      </a:r>
                      <a:endParaRPr lang="en-GB" dirty="0"/>
                    </a:p>
                  </a:txBody>
                  <a:tcPr/>
                </a:tc>
                <a:tc>
                  <a:txBody>
                    <a:bodyPr/>
                    <a:lstStyle/>
                    <a:p>
                      <a:r>
                        <a:rPr lang="en-GB" smtClean="0"/>
                        <a:t>                    14,000</a:t>
                      </a:r>
                      <a:endParaRPr lang="en-GB" dirty="0"/>
                    </a:p>
                  </a:txBody>
                  <a:tcPr/>
                </a:tc>
                <a:tc>
                  <a:txBody>
                    <a:bodyPr/>
                    <a:lstStyle/>
                    <a:p>
                      <a:endParaRPr lang="en-GB" dirty="0"/>
                    </a:p>
                  </a:txBody>
                  <a:tcPr/>
                </a:tc>
                <a:extLst>
                  <a:ext uri="{0D108BD9-81ED-4DB2-BD59-A6C34878D82A}">
                    <a16:rowId xmlns:a16="http://schemas.microsoft.com/office/drawing/2014/main" val="10003"/>
                  </a:ext>
                </a:extLst>
              </a:tr>
              <a:tr h="370840">
                <a:tc>
                  <a:txBody>
                    <a:bodyPr/>
                    <a:lstStyle/>
                    <a:p>
                      <a:r>
                        <a:rPr lang="en-GB" smtClean="0"/>
                        <a:t>June 3</a:t>
                      </a:r>
                      <a:endParaRPr lang="en-GB" dirty="0"/>
                    </a:p>
                  </a:txBody>
                  <a:tcPr/>
                </a:tc>
                <a:tc>
                  <a:txBody>
                    <a:bodyPr/>
                    <a:lstStyle/>
                    <a:p>
                      <a:r>
                        <a:rPr lang="en-GB" smtClean="0"/>
                        <a:t>Motor Vehicle</a:t>
                      </a:r>
                      <a:endParaRPr lang="en-GB" dirty="0"/>
                    </a:p>
                  </a:txBody>
                  <a:tcPr/>
                </a:tc>
                <a:tc>
                  <a:txBody>
                    <a:bodyPr/>
                    <a:lstStyle/>
                    <a:p>
                      <a:r>
                        <a:rPr lang="en-GB" dirty="0" smtClean="0"/>
                        <a:t> L</a:t>
                      </a:r>
                      <a:endParaRPr lang="en-GB" dirty="0"/>
                    </a:p>
                  </a:txBody>
                  <a:tcPr/>
                </a:tc>
                <a:tc>
                  <a:txBody>
                    <a:bodyPr/>
                    <a:lstStyle/>
                    <a:p>
                      <a:endParaRPr lang="en-GB" dirty="0" smtClean="0"/>
                    </a:p>
                  </a:txBody>
                  <a:tcPr/>
                </a:tc>
                <a:tc>
                  <a:txBody>
                    <a:bodyPr/>
                    <a:lstStyle/>
                    <a:p>
                      <a:r>
                        <a:rPr lang="en-GB" smtClean="0"/>
                        <a:t>5,000</a:t>
                      </a:r>
                      <a:endParaRPr lang="en-GB" dirty="0"/>
                    </a:p>
                  </a:txBody>
                  <a:tcPr/>
                </a:tc>
                <a:extLst>
                  <a:ext uri="{0D108BD9-81ED-4DB2-BD59-A6C34878D82A}">
                    <a16:rowId xmlns:a16="http://schemas.microsoft.com/office/drawing/2014/main" val="10004"/>
                  </a:ext>
                </a:extLst>
              </a:tr>
              <a:tr h="370840">
                <a:tc>
                  <a:txBody>
                    <a:bodyPr/>
                    <a:lstStyle/>
                    <a:p>
                      <a:r>
                        <a:rPr lang="en-GB" smtClean="0"/>
                        <a:t>June 4</a:t>
                      </a:r>
                      <a:endParaRPr lang="en-GB" dirty="0"/>
                    </a:p>
                  </a:txBody>
                  <a:tcPr/>
                </a:tc>
                <a:tc>
                  <a:txBody>
                    <a:bodyPr/>
                    <a:lstStyle/>
                    <a:p>
                      <a:r>
                        <a:rPr lang="en-GB" smtClean="0"/>
                        <a:t>Salaries and Wages</a:t>
                      </a:r>
                      <a:endParaRPr lang="en-GB" dirty="0"/>
                    </a:p>
                  </a:txBody>
                  <a:tcPr/>
                </a:tc>
                <a:tc>
                  <a:txBody>
                    <a:bodyPr/>
                    <a:lstStyle/>
                    <a:p>
                      <a:endParaRPr lang="en-GB"/>
                    </a:p>
                  </a:txBody>
                  <a:tcPr/>
                </a:tc>
                <a:tc>
                  <a:txBody>
                    <a:bodyPr/>
                    <a:lstStyle/>
                    <a:p>
                      <a:r>
                        <a:rPr lang="en-GB" smtClean="0"/>
                        <a:t>                    1,000</a:t>
                      </a:r>
                      <a:endParaRPr lang="en-GB" dirty="0"/>
                    </a:p>
                  </a:txBody>
                  <a:tcPr/>
                </a:tc>
                <a:tc>
                  <a:txBody>
                    <a:bodyPr/>
                    <a:lstStyle/>
                    <a:p>
                      <a:endParaRPr lang="en-GB"/>
                    </a:p>
                  </a:txBody>
                  <a:tcPr/>
                </a:tc>
                <a:extLst>
                  <a:ext uri="{0D108BD9-81ED-4DB2-BD59-A6C34878D82A}">
                    <a16:rowId xmlns:a16="http://schemas.microsoft.com/office/drawing/2014/main" val="10005"/>
                  </a:ext>
                </a:extLst>
              </a:tr>
              <a:tr h="370840">
                <a:tc>
                  <a:txBody>
                    <a:bodyPr/>
                    <a:lstStyle/>
                    <a:p>
                      <a:r>
                        <a:rPr lang="en-GB" smtClean="0"/>
                        <a:t>June 5</a:t>
                      </a:r>
                      <a:endParaRPr lang="en-GB" dirty="0"/>
                    </a:p>
                  </a:txBody>
                  <a:tcPr/>
                </a:tc>
                <a:tc>
                  <a:txBody>
                    <a:bodyPr/>
                    <a:lstStyle/>
                    <a:p>
                      <a:r>
                        <a:rPr lang="en-GB" smtClean="0"/>
                        <a:t>Bank/Cash</a:t>
                      </a:r>
                      <a:endParaRPr lang="en-GB" dirty="0"/>
                    </a:p>
                  </a:txBody>
                  <a:tcPr/>
                </a:tc>
                <a:tc>
                  <a:txBody>
                    <a:bodyPr/>
                    <a:lstStyle/>
                    <a:p>
                      <a:endParaRPr lang="en-GB"/>
                    </a:p>
                  </a:txBody>
                  <a:tcPr/>
                </a:tc>
                <a:tc>
                  <a:txBody>
                    <a:bodyPr/>
                    <a:lstStyle/>
                    <a:p>
                      <a:r>
                        <a:rPr lang="en-GB" smtClean="0"/>
                        <a:t>5,000</a:t>
                      </a:r>
                      <a:endParaRPr lang="en-GB" dirty="0"/>
                    </a:p>
                  </a:txBody>
                  <a:tcPr/>
                </a:tc>
                <a:tc>
                  <a:txBody>
                    <a:bodyPr/>
                    <a:lstStyle/>
                    <a:p>
                      <a:r>
                        <a:rPr lang="en-GB" smtClean="0"/>
                        <a:t>                     5,000</a:t>
                      </a:r>
                      <a:endParaRPr lang="en-GB" dirty="0"/>
                    </a:p>
                  </a:txBody>
                  <a:tcPr/>
                </a:tc>
                <a:extLst>
                  <a:ext uri="{0D108BD9-81ED-4DB2-BD59-A6C34878D82A}">
                    <a16:rowId xmlns:a16="http://schemas.microsoft.com/office/drawing/2014/main" val="10006"/>
                  </a:ext>
                </a:extLst>
              </a:tr>
              <a:tr h="370840">
                <a:tc>
                  <a:txBody>
                    <a:bodyPr/>
                    <a:lstStyle/>
                    <a:p>
                      <a:r>
                        <a:rPr lang="en-GB" smtClean="0"/>
                        <a:t>Balance </a:t>
                      </a:r>
                      <a:endParaRPr lang="en-GB" dirty="0"/>
                    </a:p>
                  </a:txBody>
                  <a:tcPr/>
                </a:tc>
                <a:tc>
                  <a:txBody>
                    <a:bodyPr/>
                    <a:lstStyle/>
                    <a:p>
                      <a:endParaRPr lang="en-GB"/>
                    </a:p>
                  </a:txBody>
                  <a:tcPr/>
                </a:tc>
                <a:tc>
                  <a:txBody>
                    <a:bodyPr/>
                    <a:lstStyle/>
                    <a:p>
                      <a:r>
                        <a:rPr lang="en-GB" smtClean="0"/>
                        <a:t>Carried down (c/d)</a:t>
                      </a:r>
                      <a:endParaRPr lang="en-GB" dirty="0"/>
                    </a:p>
                  </a:txBody>
                  <a:tcPr/>
                </a:tc>
                <a:tc>
                  <a:txBody>
                    <a:bodyPr/>
                    <a:lstStyle/>
                    <a:p>
                      <a:r>
                        <a:rPr lang="en-GB" dirty="0" smtClean="0"/>
                        <a:t>                     10,000</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mtClean="0"/>
                        <a:t>                        10,000</a:t>
                      </a:r>
                      <a:endParaRPr lang="en-GB" dirty="0" smtClean="0"/>
                    </a:p>
                  </a:txBody>
                  <a:tcPr/>
                </a:tc>
                <a:extLst>
                  <a:ext uri="{0D108BD9-81ED-4DB2-BD59-A6C34878D82A}">
                    <a16:rowId xmlns:a16="http://schemas.microsoft.com/office/drawing/2014/main" val="10007"/>
                  </a:ext>
                </a:extLst>
              </a:tr>
              <a:tr h="370840">
                <a:tc>
                  <a:txBody>
                    <a:bodyPr/>
                    <a:lstStyle/>
                    <a:p>
                      <a:endParaRPr lang="en-GB" dirty="0"/>
                    </a:p>
                  </a:txBody>
                  <a:tcPr/>
                </a:tc>
                <a:tc>
                  <a:txBody>
                    <a:bodyPr/>
                    <a:lstStyle/>
                    <a:p>
                      <a:endParaRPr lang="en-GB"/>
                    </a:p>
                  </a:txBody>
                  <a:tcPr/>
                </a:tc>
                <a:tc>
                  <a:txBody>
                    <a:bodyPr/>
                    <a:lstStyle/>
                    <a:p>
                      <a:endParaRPr lang="en-GB" dirty="0"/>
                    </a:p>
                  </a:txBody>
                  <a:tcPr/>
                </a:tc>
                <a:tc>
                  <a:txBody>
                    <a:bodyPr/>
                    <a:lstStyle/>
                    <a:p>
                      <a:r>
                        <a:rPr lang="en-GB" smtClean="0"/>
                        <a:t>25,000       25,000</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mtClean="0"/>
                        <a:t>15,000         15,000        </a:t>
                      </a:r>
                      <a:endParaRPr lang="en-GB" dirty="0" smtClean="0"/>
                    </a:p>
                  </a:txBody>
                  <a:tcPr/>
                </a:tc>
                <a:extLst>
                  <a:ext uri="{0D108BD9-81ED-4DB2-BD59-A6C34878D82A}">
                    <a16:rowId xmlns:a16="http://schemas.microsoft.com/office/drawing/2014/main" val="10008"/>
                  </a:ext>
                </a:extLst>
              </a:tr>
              <a:tr h="370840">
                <a:tc>
                  <a:txBody>
                    <a:bodyPr/>
                    <a:lstStyle/>
                    <a:p>
                      <a:r>
                        <a:rPr lang="en-GB" smtClean="0"/>
                        <a:t>Balance</a:t>
                      </a:r>
                      <a:r>
                        <a:rPr lang="en-GB" baseline="0" smtClean="0"/>
                        <a:t> </a:t>
                      </a:r>
                      <a:endParaRPr lang="en-GB" dirty="0"/>
                    </a:p>
                  </a:txBody>
                  <a:tcPr/>
                </a:tc>
                <a:tc>
                  <a:txBody>
                    <a:bodyPr/>
                    <a:lstStyle/>
                    <a:p>
                      <a:endParaRPr lang="en-GB" dirty="0"/>
                    </a:p>
                  </a:txBody>
                  <a:tcPr/>
                </a:tc>
                <a:tc>
                  <a:txBody>
                    <a:bodyPr/>
                    <a:lstStyle/>
                    <a:p>
                      <a:r>
                        <a:rPr lang="en-GB" smtClean="0"/>
                        <a:t>Brought down (b/d)</a:t>
                      </a:r>
                      <a:endParaRPr lang="en-GB" dirty="0"/>
                    </a:p>
                  </a:txBody>
                  <a:tcPr/>
                </a:tc>
                <a:tc>
                  <a:txBody>
                    <a:bodyPr/>
                    <a:lstStyle/>
                    <a:p>
                      <a:r>
                        <a:rPr lang="en-GB" smtClean="0"/>
                        <a:t>10,000</a:t>
                      </a:r>
                      <a:endParaRPr lang="en-GB" dirty="0"/>
                    </a:p>
                  </a:txBody>
                  <a:tcPr/>
                </a:tc>
                <a:tc>
                  <a:txBody>
                    <a:bodyPr/>
                    <a:lstStyle/>
                    <a:p>
                      <a:r>
                        <a:rPr lang="en-GB" dirty="0" smtClean="0"/>
                        <a:t>10,000</a:t>
                      </a:r>
                    </a:p>
                  </a:txBody>
                  <a:tcPr/>
                </a:tc>
                <a:extLst>
                  <a:ext uri="{0D108BD9-81ED-4DB2-BD59-A6C34878D82A}">
                    <a16:rowId xmlns:a16="http://schemas.microsoft.com/office/drawing/2014/main" val="10009"/>
                  </a:ext>
                </a:extLst>
              </a:tr>
            </a:tbl>
          </a:graphicData>
        </a:graphic>
      </p:graphicFrame>
      <p:sp>
        <p:nvSpPr>
          <p:cNvPr id="4" name="Date Placeholder 3"/>
          <p:cNvSpPr>
            <a:spLocks noGrp="1"/>
          </p:cNvSpPr>
          <p:nvPr>
            <p:ph type="dt" sz="half" idx="10"/>
          </p:nvPr>
        </p:nvSpPr>
        <p:spPr/>
        <p:txBody>
          <a:bodyPr/>
          <a:lstStyle/>
          <a:p>
            <a:fld id="{62CF829F-227A-46B5-BBCE-8F26FB549C3A}"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7688350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2638" y="73673"/>
            <a:ext cx="10781731" cy="2939266"/>
          </a:xfrm>
          <a:prstGeom prst="rect">
            <a:avLst/>
          </a:prstGeom>
        </p:spPr>
        <p:txBody>
          <a:bodyPr wrap="square">
            <a:spAutoFit/>
          </a:bodyPr>
          <a:lstStyle/>
          <a:p>
            <a:pPr>
              <a:spcAft>
                <a:spcPts val="1125"/>
              </a:spcAft>
            </a:pPr>
            <a:r>
              <a:rPr lang="en-US" sz="20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TASK 3: 3 </a:t>
            </a:r>
            <a:r>
              <a:rPr lang="en-US" sz="2000" b="1" kern="0" dirty="0">
                <a:solidFill>
                  <a:srgbClr val="FF0000"/>
                </a:solidFill>
                <a:latin typeface="Arial" panose="020B0604020202020204" pitchFamily="34" charset="0"/>
                <a:ea typeface="Times New Roman" panose="02020603050405020304" pitchFamily="18" charset="0"/>
                <a:cs typeface="Arial" panose="020B0604020202020204" pitchFamily="34" charset="0"/>
              </a:rPr>
              <a:t>COLUMN CASH BOOK</a:t>
            </a:r>
            <a:endParaRPr lang="en-US" sz="2800" b="1" kern="0"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FF0000"/>
                </a:solidFill>
                <a:latin typeface="Arial" panose="020B0604020202020204" pitchFamily="34" charset="0"/>
                <a:ea typeface="Times New Roman" panose="02020603050405020304" pitchFamily="18" charset="0"/>
                <a:cs typeface="Arial" panose="020B0604020202020204" pitchFamily="34" charset="0"/>
              </a:rPr>
              <a:t>P</a:t>
            </a:r>
            <a:r>
              <a:rPr lang="en-US" sz="2000" b="1" kern="0" dirty="0">
                <a:solidFill>
                  <a:srgbClr val="FF0000"/>
                </a:solidFill>
                <a:latin typeface="Arial" panose="020B0604020202020204" pitchFamily="34" charset="0"/>
                <a:ea typeface="Times New Roman" panose="02020603050405020304" pitchFamily="18" charset="0"/>
                <a:cs typeface="Arial" panose="020B0604020202020204" pitchFamily="34" charset="0"/>
              </a:rPr>
              <a:t>repare</a:t>
            </a: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 the Cash Book for the following transactions.</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1: Started the business with </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K30000 </a:t>
            </a: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cash and K10000 in the bank</a:t>
            </a: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2: bought land at K 14000.00 cash.</a:t>
            </a: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3: sold goods </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for K20,000.00 </a:t>
            </a:r>
            <a:r>
              <a:rPr lang="en-US" b="1" kern="0" dirty="0" err="1" smtClean="0">
                <a:solidFill>
                  <a:srgbClr val="2E74B5"/>
                </a:solidFill>
                <a:latin typeface="Arial" panose="020B0604020202020204" pitchFamily="34" charset="0"/>
                <a:ea typeface="Times New Roman" panose="02020603050405020304" pitchFamily="18" charset="0"/>
                <a:cs typeface="Arial" panose="020B0604020202020204" pitchFamily="34" charset="0"/>
              </a:rPr>
              <a:t>cheque</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 with 5% discount.</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4: paid salaries and wages for K1000.00 cash</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5: </a:t>
            </a:r>
            <a:r>
              <a:rPr lang="en-US"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bought goods for K10,000.00 cash with 10% discount.</a:t>
            </a:r>
            <a:endParaRPr lang="en-US" sz="24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063413665"/>
              </p:ext>
            </p:extLst>
          </p:nvPr>
        </p:nvGraphicFramePr>
        <p:xfrm>
          <a:off x="293908" y="2982162"/>
          <a:ext cx="11153106" cy="3977640"/>
        </p:xfrm>
        <a:graphic>
          <a:graphicData uri="http://schemas.openxmlformats.org/drawingml/2006/table">
            <a:tbl>
              <a:tblPr firstRow="1" bandRow="1">
                <a:tableStyleId>{5C22544A-7EE6-4342-B048-85BDC9FD1C3A}</a:tableStyleId>
              </a:tblPr>
              <a:tblGrid>
                <a:gridCol w="914910">
                  <a:extLst>
                    <a:ext uri="{9D8B030D-6E8A-4147-A177-3AD203B41FA5}">
                      <a16:colId xmlns:a16="http://schemas.microsoft.com/office/drawing/2014/main" val="20000"/>
                    </a:ext>
                  </a:extLst>
                </a:gridCol>
                <a:gridCol w="2034112">
                  <a:extLst>
                    <a:ext uri="{9D8B030D-6E8A-4147-A177-3AD203B41FA5}">
                      <a16:colId xmlns:a16="http://schemas.microsoft.com/office/drawing/2014/main" val="20001"/>
                    </a:ext>
                  </a:extLst>
                </a:gridCol>
                <a:gridCol w="2052401">
                  <a:extLst>
                    <a:ext uri="{9D8B030D-6E8A-4147-A177-3AD203B41FA5}">
                      <a16:colId xmlns:a16="http://schemas.microsoft.com/office/drawing/2014/main" val="20002"/>
                    </a:ext>
                  </a:extLst>
                </a:gridCol>
                <a:gridCol w="2621616">
                  <a:extLst>
                    <a:ext uri="{9D8B030D-6E8A-4147-A177-3AD203B41FA5}">
                      <a16:colId xmlns:a16="http://schemas.microsoft.com/office/drawing/2014/main" val="20003"/>
                    </a:ext>
                  </a:extLst>
                </a:gridCol>
                <a:gridCol w="1624308">
                  <a:extLst>
                    <a:ext uri="{9D8B030D-6E8A-4147-A177-3AD203B41FA5}">
                      <a16:colId xmlns:a16="http://schemas.microsoft.com/office/drawing/2014/main" val="20004"/>
                    </a:ext>
                  </a:extLst>
                </a:gridCol>
                <a:gridCol w="1905759">
                  <a:extLst>
                    <a:ext uri="{9D8B030D-6E8A-4147-A177-3AD203B41FA5}">
                      <a16:colId xmlns:a16="http://schemas.microsoft.com/office/drawing/2014/main" val="20005"/>
                    </a:ext>
                  </a:extLst>
                </a:gridCol>
              </a:tblGrid>
              <a:tr h="370840">
                <a:tc>
                  <a:txBody>
                    <a:bodyPr/>
                    <a:lstStyle/>
                    <a:p>
                      <a:pPr algn="ctr"/>
                      <a:r>
                        <a:rPr lang="en-GB" dirty="0" smtClean="0"/>
                        <a:t>DATE</a:t>
                      </a:r>
                      <a:endParaRPr lang="en-GB" dirty="0"/>
                    </a:p>
                  </a:txBody>
                  <a:tcPr/>
                </a:tc>
                <a:tc>
                  <a:txBody>
                    <a:bodyPr/>
                    <a:lstStyle/>
                    <a:p>
                      <a:pPr algn="ctr"/>
                      <a:r>
                        <a:rPr lang="en-GB" dirty="0" smtClean="0"/>
                        <a:t>DETAILS</a:t>
                      </a:r>
                      <a:endParaRPr lang="en-GB" dirty="0"/>
                    </a:p>
                  </a:txBody>
                  <a:tcPr/>
                </a:tc>
                <a:tc>
                  <a:txBody>
                    <a:bodyPr/>
                    <a:lstStyle/>
                    <a:p>
                      <a:pPr algn="ctr"/>
                      <a:r>
                        <a:rPr lang="en-GB" dirty="0" smtClean="0"/>
                        <a:t>FOLIO</a:t>
                      </a:r>
                      <a:endParaRPr lang="en-GB" dirty="0"/>
                    </a:p>
                  </a:txBody>
                  <a:tcPr/>
                </a:tc>
                <a:tc>
                  <a:txBody>
                    <a:bodyPr/>
                    <a:lstStyle/>
                    <a:p>
                      <a:pPr algn="ctr"/>
                      <a:r>
                        <a:rPr lang="en-GB" dirty="0" smtClean="0"/>
                        <a:t>DISCOUNTS</a:t>
                      </a:r>
                      <a:endParaRPr lang="en-GB" dirty="0"/>
                    </a:p>
                  </a:txBody>
                  <a:tcPr/>
                </a:tc>
                <a:tc>
                  <a:txBody>
                    <a:bodyPr/>
                    <a:lstStyle/>
                    <a:p>
                      <a:pPr algn="ctr"/>
                      <a:r>
                        <a:rPr lang="en-GB" dirty="0" smtClean="0"/>
                        <a:t>CASH</a:t>
                      </a:r>
                      <a:endParaRPr lang="en-GB" dirty="0"/>
                    </a:p>
                  </a:txBody>
                  <a:tcPr/>
                </a:tc>
                <a:tc>
                  <a:txBody>
                    <a:bodyPr/>
                    <a:lstStyle/>
                    <a:p>
                      <a:pPr algn="ctr"/>
                      <a:r>
                        <a:rPr lang="en-GB" dirty="0" smtClean="0"/>
                        <a:t>BANK</a:t>
                      </a:r>
                      <a:endParaRPr lang="en-GB" dirty="0"/>
                    </a:p>
                  </a:txBody>
                  <a:tcPr/>
                </a:tc>
                <a:extLst>
                  <a:ext uri="{0D108BD9-81ED-4DB2-BD59-A6C34878D82A}">
                    <a16:rowId xmlns:a16="http://schemas.microsoft.com/office/drawing/2014/main" val="10000"/>
                  </a:ext>
                </a:extLst>
              </a:tr>
              <a:tr h="370840">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r>
                        <a:rPr lang="en-GB" dirty="0" smtClean="0">
                          <a:solidFill>
                            <a:srgbClr val="FF0000"/>
                          </a:solidFill>
                        </a:rPr>
                        <a:t>ALLOWED           RECEIVED</a:t>
                      </a:r>
                      <a:endParaRPr lang="en-GB" dirty="0">
                        <a:solidFill>
                          <a:srgbClr val="FF0000"/>
                        </a:solidFill>
                      </a:endParaRPr>
                    </a:p>
                  </a:txBody>
                  <a:tcPr/>
                </a:tc>
                <a:tc>
                  <a:txBody>
                    <a:bodyPr/>
                    <a:lstStyle/>
                    <a:p>
                      <a:r>
                        <a:rPr lang="en-GB" dirty="0" smtClean="0">
                          <a:solidFill>
                            <a:srgbClr val="FF0000"/>
                          </a:solidFill>
                        </a:rPr>
                        <a:t>DEBIT    CREDIT</a:t>
                      </a:r>
                      <a:endParaRPr lang="en-GB" dirty="0">
                        <a:solidFill>
                          <a:srgbClr val="FF0000"/>
                        </a:solidFill>
                      </a:endParaRPr>
                    </a:p>
                  </a:txBody>
                  <a:tcPr/>
                </a:tc>
                <a:tc>
                  <a:txBody>
                    <a:bodyPr/>
                    <a:lstStyle/>
                    <a:p>
                      <a:r>
                        <a:rPr lang="en-GB" dirty="0" smtClean="0">
                          <a:solidFill>
                            <a:srgbClr val="FF0000"/>
                          </a:solidFill>
                        </a:rPr>
                        <a:t>DEBIT         CREDIT</a:t>
                      </a:r>
                      <a:endParaRPr lang="en-GB" dirty="0">
                        <a:solidFill>
                          <a:srgbClr val="FF0000"/>
                        </a:solidFill>
                      </a:endParaRPr>
                    </a:p>
                  </a:txBody>
                  <a:tcPr/>
                </a:tc>
                <a:extLst>
                  <a:ext uri="{0D108BD9-81ED-4DB2-BD59-A6C34878D82A}">
                    <a16:rowId xmlns:a16="http://schemas.microsoft.com/office/drawing/2014/main" val="10001"/>
                  </a:ext>
                </a:extLst>
              </a:tr>
              <a:tr h="370840">
                <a:tc>
                  <a:txBody>
                    <a:bodyPr/>
                    <a:lstStyle/>
                    <a:p>
                      <a:r>
                        <a:rPr lang="en-GB" dirty="0" smtClean="0"/>
                        <a:t>June 1</a:t>
                      </a:r>
                      <a:endParaRPr lang="en-GB" dirty="0"/>
                    </a:p>
                  </a:txBody>
                  <a:tcPr/>
                </a:tc>
                <a:tc>
                  <a:txBody>
                    <a:bodyPr/>
                    <a:lstStyle/>
                    <a:p>
                      <a:r>
                        <a:rPr lang="en-GB" dirty="0" smtClean="0"/>
                        <a:t>Capital</a:t>
                      </a:r>
                      <a:endParaRPr lang="en-GB" dirty="0"/>
                    </a:p>
                  </a:txBody>
                  <a:tcPr/>
                </a:tc>
                <a:tc>
                  <a:txBody>
                    <a:bodyPr/>
                    <a:lstStyle/>
                    <a:p>
                      <a:r>
                        <a:rPr lang="en-GB" dirty="0" smtClean="0"/>
                        <a:t>L</a:t>
                      </a:r>
                      <a:endParaRPr lang="en-GB" dirty="0"/>
                    </a:p>
                  </a:txBody>
                  <a:tcPr/>
                </a:tc>
                <a:tc>
                  <a:txBody>
                    <a:bodyPr/>
                    <a:lstStyle/>
                    <a:p>
                      <a:endParaRPr lang="en-GB" dirty="0"/>
                    </a:p>
                  </a:txBody>
                  <a:tcPr/>
                </a:tc>
                <a:tc>
                  <a:txBody>
                    <a:bodyPr/>
                    <a:lstStyle/>
                    <a:p>
                      <a:r>
                        <a:rPr lang="en-GB" dirty="0" smtClean="0"/>
                        <a:t>30000</a:t>
                      </a:r>
                      <a:endParaRPr lang="en-GB" dirty="0"/>
                    </a:p>
                  </a:txBody>
                  <a:tcPr/>
                </a:tc>
                <a:tc>
                  <a:txBody>
                    <a:bodyPr/>
                    <a:lstStyle/>
                    <a:p>
                      <a:r>
                        <a:rPr lang="en-GB" dirty="0" smtClean="0"/>
                        <a:t>10000</a:t>
                      </a:r>
                      <a:endParaRPr lang="en-GB" dirty="0"/>
                    </a:p>
                  </a:txBody>
                  <a:tcPr/>
                </a:tc>
                <a:extLst>
                  <a:ext uri="{0D108BD9-81ED-4DB2-BD59-A6C34878D82A}">
                    <a16:rowId xmlns:a16="http://schemas.microsoft.com/office/drawing/2014/main" val="10002"/>
                  </a:ext>
                </a:extLst>
              </a:tr>
              <a:tr h="370840">
                <a:tc>
                  <a:txBody>
                    <a:bodyPr/>
                    <a:lstStyle/>
                    <a:p>
                      <a:r>
                        <a:rPr lang="en-GB" dirty="0" smtClean="0"/>
                        <a:t>June 2</a:t>
                      </a:r>
                      <a:endParaRPr lang="en-GB" dirty="0"/>
                    </a:p>
                  </a:txBody>
                  <a:tcPr/>
                </a:tc>
                <a:tc>
                  <a:txBody>
                    <a:bodyPr/>
                    <a:lstStyle/>
                    <a:p>
                      <a:r>
                        <a:rPr lang="en-GB" dirty="0" smtClean="0"/>
                        <a:t>Land</a:t>
                      </a:r>
                      <a:endParaRPr lang="en-GB" dirty="0"/>
                    </a:p>
                  </a:txBody>
                  <a:tcPr/>
                </a:tc>
                <a:tc>
                  <a:txBody>
                    <a:bodyPr/>
                    <a:lstStyle/>
                    <a:p>
                      <a:endParaRPr lang="en-GB" dirty="0"/>
                    </a:p>
                  </a:txBody>
                  <a:tcPr/>
                </a:tc>
                <a:tc>
                  <a:txBody>
                    <a:bodyPr/>
                    <a:lstStyle/>
                    <a:p>
                      <a:endParaRPr lang="en-GB"/>
                    </a:p>
                  </a:txBody>
                  <a:tcPr/>
                </a:tc>
                <a:tc>
                  <a:txBody>
                    <a:bodyPr/>
                    <a:lstStyle/>
                    <a:p>
                      <a:r>
                        <a:rPr lang="en-GB" dirty="0" smtClean="0"/>
                        <a:t>               14000</a:t>
                      </a:r>
                      <a:endParaRPr lang="en-GB" dirty="0"/>
                    </a:p>
                  </a:txBody>
                  <a:tcPr/>
                </a:tc>
                <a:tc>
                  <a:txBody>
                    <a:bodyPr/>
                    <a:lstStyle/>
                    <a:p>
                      <a:endParaRPr lang="en-GB"/>
                    </a:p>
                  </a:txBody>
                  <a:tcPr/>
                </a:tc>
                <a:extLst>
                  <a:ext uri="{0D108BD9-81ED-4DB2-BD59-A6C34878D82A}">
                    <a16:rowId xmlns:a16="http://schemas.microsoft.com/office/drawing/2014/main" val="10003"/>
                  </a:ext>
                </a:extLst>
              </a:tr>
              <a:tr h="370840">
                <a:tc>
                  <a:txBody>
                    <a:bodyPr/>
                    <a:lstStyle/>
                    <a:p>
                      <a:r>
                        <a:rPr lang="en-GB" dirty="0" smtClean="0"/>
                        <a:t>June 3</a:t>
                      </a:r>
                      <a:endParaRPr lang="en-GB" dirty="0"/>
                    </a:p>
                  </a:txBody>
                  <a:tcPr/>
                </a:tc>
                <a:tc>
                  <a:txBody>
                    <a:bodyPr/>
                    <a:lstStyle/>
                    <a:p>
                      <a:r>
                        <a:rPr lang="en-GB" dirty="0" smtClean="0"/>
                        <a:t>Sales</a:t>
                      </a:r>
                      <a:endParaRPr lang="en-GB" dirty="0"/>
                    </a:p>
                  </a:txBody>
                  <a:tcPr/>
                </a:tc>
                <a:tc>
                  <a:txBody>
                    <a:bodyPr/>
                    <a:lstStyle/>
                    <a:p>
                      <a:endParaRPr lang="en-GB"/>
                    </a:p>
                  </a:txBody>
                  <a:tcPr/>
                </a:tc>
                <a:tc>
                  <a:txBody>
                    <a:bodyPr/>
                    <a:lstStyle/>
                    <a:p>
                      <a:r>
                        <a:rPr lang="en-GB" dirty="0" smtClean="0"/>
                        <a:t>1000</a:t>
                      </a:r>
                      <a:endParaRPr lang="en-GB" dirty="0"/>
                    </a:p>
                  </a:txBody>
                  <a:tcPr/>
                </a:tc>
                <a:tc>
                  <a:txBody>
                    <a:bodyPr/>
                    <a:lstStyle/>
                    <a:p>
                      <a:endParaRPr lang="en-GB"/>
                    </a:p>
                  </a:txBody>
                  <a:tcPr/>
                </a:tc>
                <a:tc>
                  <a:txBody>
                    <a:bodyPr/>
                    <a:lstStyle/>
                    <a:p>
                      <a:r>
                        <a:rPr lang="en-GB" dirty="0" smtClean="0"/>
                        <a:t>19000</a:t>
                      </a:r>
                      <a:endParaRPr lang="en-GB" dirty="0"/>
                    </a:p>
                  </a:txBody>
                  <a:tcPr/>
                </a:tc>
                <a:extLst>
                  <a:ext uri="{0D108BD9-81ED-4DB2-BD59-A6C34878D82A}">
                    <a16:rowId xmlns:a16="http://schemas.microsoft.com/office/drawing/2014/main" val="10004"/>
                  </a:ext>
                </a:extLst>
              </a:tr>
              <a:tr h="370840">
                <a:tc>
                  <a:txBody>
                    <a:bodyPr/>
                    <a:lstStyle/>
                    <a:p>
                      <a:r>
                        <a:rPr lang="en-GB" dirty="0" smtClean="0"/>
                        <a:t>June 4</a:t>
                      </a:r>
                      <a:endParaRPr lang="en-GB" dirty="0"/>
                    </a:p>
                  </a:txBody>
                  <a:tcPr/>
                </a:tc>
                <a:tc>
                  <a:txBody>
                    <a:bodyPr/>
                    <a:lstStyle/>
                    <a:p>
                      <a:r>
                        <a:rPr lang="en-GB" dirty="0" smtClean="0"/>
                        <a:t>Salaries and Wages</a:t>
                      </a:r>
                      <a:endParaRPr lang="en-GB" dirty="0"/>
                    </a:p>
                  </a:txBody>
                  <a:tcPr/>
                </a:tc>
                <a:tc>
                  <a:txBody>
                    <a:bodyPr/>
                    <a:lstStyle/>
                    <a:p>
                      <a:endParaRPr lang="en-GB"/>
                    </a:p>
                  </a:txBody>
                  <a:tcPr/>
                </a:tc>
                <a:tc>
                  <a:txBody>
                    <a:bodyPr/>
                    <a:lstStyle/>
                    <a:p>
                      <a:endParaRPr lang="en-GB"/>
                    </a:p>
                  </a:txBody>
                  <a:tcPr/>
                </a:tc>
                <a:tc>
                  <a:txBody>
                    <a:bodyPr/>
                    <a:lstStyle/>
                    <a:p>
                      <a:r>
                        <a:rPr lang="en-GB" dirty="0" smtClean="0"/>
                        <a:t>                1000</a:t>
                      </a:r>
                      <a:endParaRPr lang="en-GB" dirty="0"/>
                    </a:p>
                  </a:txBody>
                  <a:tcPr/>
                </a:tc>
                <a:tc>
                  <a:txBody>
                    <a:bodyPr/>
                    <a:lstStyle/>
                    <a:p>
                      <a:endParaRPr lang="en-GB"/>
                    </a:p>
                  </a:txBody>
                  <a:tcPr/>
                </a:tc>
                <a:extLst>
                  <a:ext uri="{0D108BD9-81ED-4DB2-BD59-A6C34878D82A}">
                    <a16:rowId xmlns:a16="http://schemas.microsoft.com/office/drawing/2014/main" val="10005"/>
                  </a:ext>
                </a:extLst>
              </a:tr>
              <a:tr h="370840">
                <a:tc>
                  <a:txBody>
                    <a:bodyPr/>
                    <a:lstStyle/>
                    <a:p>
                      <a:r>
                        <a:rPr lang="en-GB" dirty="0" smtClean="0"/>
                        <a:t>June 5</a:t>
                      </a:r>
                      <a:endParaRPr lang="en-GB" dirty="0"/>
                    </a:p>
                  </a:txBody>
                  <a:tcPr/>
                </a:tc>
                <a:tc>
                  <a:txBody>
                    <a:bodyPr/>
                    <a:lstStyle/>
                    <a:p>
                      <a:r>
                        <a:rPr lang="en-GB" dirty="0" smtClean="0"/>
                        <a:t>Purchases</a:t>
                      </a:r>
                      <a:endParaRPr lang="en-GB" dirty="0"/>
                    </a:p>
                  </a:txBody>
                  <a:tcPr/>
                </a:tc>
                <a:tc>
                  <a:txBody>
                    <a:bodyPr/>
                    <a:lstStyle/>
                    <a:p>
                      <a:endParaRPr lang="en-GB"/>
                    </a:p>
                  </a:txBody>
                  <a:tcPr/>
                </a:tc>
                <a:tc>
                  <a:txBody>
                    <a:bodyPr/>
                    <a:lstStyle/>
                    <a:p>
                      <a:r>
                        <a:rPr lang="en-GB" dirty="0" smtClean="0"/>
                        <a:t>                              1000</a:t>
                      </a:r>
                      <a:endParaRPr lang="en-GB" dirty="0"/>
                    </a:p>
                  </a:txBody>
                  <a:tcPr/>
                </a:tc>
                <a:tc>
                  <a:txBody>
                    <a:bodyPr/>
                    <a:lstStyle/>
                    <a:p>
                      <a:r>
                        <a:rPr lang="en-GB" dirty="0" smtClean="0"/>
                        <a:t>               9000</a:t>
                      </a:r>
                      <a:endParaRPr lang="en-GB" dirty="0"/>
                    </a:p>
                  </a:txBody>
                  <a:tcPr/>
                </a:tc>
                <a:tc>
                  <a:txBody>
                    <a:bodyPr/>
                    <a:lstStyle/>
                    <a:p>
                      <a:endParaRPr lang="en-GB"/>
                    </a:p>
                  </a:txBody>
                  <a:tcPr/>
                </a:tc>
                <a:extLst>
                  <a:ext uri="{0D108BD9-81ED-4DB2-BD59-A6C34878D82A}">
                    <a16:rowId xmlns:a16="http://schemas.microsoft.com/office/drawing/2014/main" val="10006"/>
                  </a:ext>
                </a:extLst>
              </a:tr>
              <a:tr h="370840">
                <a:tc>
                  <a:txBody>
                    <a:bodyPr/>
                    <a:lstStyle/>
                    <a:p>
                      <a:r>
                        <a:rPr lang="en-GB" dirty="0" smtClean="0"/>
                        <a:t>Balance </a:t>
                      </a:r>
                      <a:endParaRPr lang="en-GB" dirty="0"/>
                    </a:p>
                  </a:txBody>
                  <a:tcPr/>
                </a:tc>
                <a:tc>
                  <a:txBody>
                    <a:bodyPr/>
                    <a:lstStyle/>
                    <a:p>
                      <a:endParaRPr lang="en-GB"/>
                    </a:p>
                  </a:txBody>
                  <a:tcPr/>
                </a:tc>
                <a:tc>
                  <a:txBody>
                    <a:bodyPr/>
                    <a:lstStyle/>
                    <a:p>
                      <a:r>
                        <a:rPr lang="en-GB" b="1" dirty="0" smtClean="0"/>
                        <a:t>Carried down (c/d)</a:t>
                      </a:r>
                      <a:endParaRPr lang="en-GB" b="1" dirty="0"/>
                    </a:p>
                  </a:txBody>
                  <a:tcPr/>
                </a:tc>
                <a:tc>
                  <a:txBody>
                    <a:bodyPr/>
                    <a:lstStyle/>
                    <a:p>
                      <a:endParaRPr lang="en-GB" dirty="0"/>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10007"/>
                  </a:ext>
                </a:extLst>
              </a:tr>
              <a:tr h="370840">
                <a:tc>
                  <a:txBody>
                    <a:bodyPr/>
                    <a:lstStyle/>
                    <a:p>
                      <a:endParaRPr lang="en-GB" dirty="0"/>
                    </a:p>
                  </a:txBody>
                  <a:tcPr/>
                </a:tc>
                <a:tc>
                  <a:txBody>
                    <a:bodyPr/>
                    <a:lstStyle/>
                    <a:p>
                      <a:endParaRPr lang="en-GB"/>
                    </a:p>
                  </a:txBody>
                  <a:tcPr/>
                </a:tc>
                <a:tc>
                  <a:txBody>
                    <a:bodyPr/>
                    <a:lstStyle/>
                    <a:p>
                      <a:endParaRPr lang="en-GB"/>
                    </a:p>
                  </a:txBody>
                  <a:tcPr/>
                </a:tc>
                <a:tc>
                  <a:txBody>
                    <a:bodyPr/>
                    <a:lstStyle/>
                    <a:p>
                      <a:r>
                        <a:rPr lang="en-GB" dirty="0" smtClean="0"/>
                        <a:t>1000                     1000</a:t>
                      </a:r>
                      <a:endParaRPr lang="en-GB" dirty="0"/>
                    </a:p>
                  </a:txBody>
                  <a:tcPr/>
                </a:tc>
                <a:tc>
                  <a:txBody>
                    <a:bodyPr/>
                    <a:lstStyle/>
                    <a:p>
                      <a:endParaRPr lang="en-GB"/>
                    </a:p>
                  </a:txBody>
                  <a:tcPr/>
                </a:tc>
                <a:tc>
                  <a:txBody>
                    <a:bodyPr/>
                    <a:lstStyle/>
                    <a:p>
                      <a:endParaRPr lang="en-GB" dirty="0" smtClean="0"/>
                    </a:p>
                  </a:txBody>
                  <a:tcPr/>
                </a:tc>
                <a:extLst>
                  <a:ext uri="{0D108BD9-81ED-4DB2-BD59-A6C34878D82A}">
                    <a16:rowId xmlns:a16="http://schemas.microsoft.com/office/drawing/2014/main" val="10008"/>
                  </a:ext>
                </a:extLst>
              </a:tr>
              <a:tr h="370840">
                <a:tc>
                  <a:txBody>
                    <a:bodyPr/>
                    <a:lstStyle/>
                    <a:p>
                      <a:r>
                        <a:rPr lang="en-GB" dirty="0" smtClean="0"/>
                        <a:t>Balance</a:t>
                      </a:r>
                      <a:r>
                        <a:rPr lang="en-GB" baseline="0" dirty="0" smtClean="0"/>
                        <a:t> </a:t>
                      </a:r>
                      <a:endParaRPr lang="en-GB" dirty="0"/>
                    </a:p>
                  </a:txBody>
                  <a:tcPr/>
                </a:tc>
                <a:tc>
                  <a:txBody>
                    <a:bodyPr/>
                    <a:lstStyle/>
                    <a:p>
                      <a:endParaRPr lang="en-GB"/>
                    </a:p>
                  </a:txBody>
                  <a:tcPr/>
                </a:tc>
                <a:tc>
                  <a:txBody>
                    <a:bodyPr/>
                    <a:lstStyle/>
                    <a:p>
                      <a:r>
                        <a:rPr lang="en-GB" b="1" dirty="0" smtClean="0"/>
                        <a:t>Brought down (b/d)</a:t>
                      </a:r>
                      <a:endParaRPr lang="en-GB" b="1" dirty="0"/>
                    </a:p>
                  </a:txBody>
                  <a:tcPr/>
                </a:tc>
                <a:tc>
                  <a:txBody>
                    <a:bodyPr/>
                    <a:lstStyle/>
                    <a:p>
                      <a:endParaRPr lang="en-GB" dirty="0"/>
                    </a:p>
                  </a:txBody>
                  <a:tcPr/>
                </a:tc>
                <a:tc>
                  <a:txBody>
                    <a:bodyPr/>
                    <a:lstStyle/>
                    <a:p>
                      <a:endParaRPr lang="en-GB" dirty="0"/>
                    </a:p>
                  </a:txBody>
                  <a:tcPr/>
                </a:tc>
                <a:tc>
                  <a:txBody>
                    <a:bodyPr/>
                    <a:lstStyle/>
                    <a:p>
                      <a:endParaRPr lang="en-GB" dirty="0" smtClean="0"/>
                    </a:p>
                  </a:txBody>
                  <a:tcPr/>
                </a:tc>
                <a:extLst>
                  <a:ext uri="{0D108BD9-81ED-4DB2-BD59-A6C34878D82A}">
                    <a16:rowId xmlns:a16="http://schemas.microsoft.com/office/drawing/2014/main" val="10009"/>
                  </a:ext>
                </a:extLst>
              </a:tr>
            </a:tbl>
          </a:graphicData>
        </a:graphic>
      </p:graphicFrame>
      <p:sp>
        <p:nvSpPr>
          <p:cNvPr id="4" name="Date Placeholder 3"/>
          <p:cNvSpPr>
            <a:spLocks noGrp="1"/>
          </p:cNvSpPr>
          <p:nvPr>
            <p:ph type="dt" sz="half" idx="10"/>
          </p:nvPr>
        </p:nvSpPr>
        <p:spPr/>
        <p:txBody>
          <a:bodyPr/>
          <a:lstStyle/>
          <a:p>
            <a:fld id="{EB229ABE-BB82-4522-B645-3151A1C54368}"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2972806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4851" y="19470"/>
            <a:ext cx="11423560" cy="3154710"/>
          </a:xfrm>
          <a:prstGeom prst="rect">
            <a:avLst/>
          </a:prstGeom>
        </p:spPr>
        <p:txBody>
          <a:bodyPr wrap="square">
            <a:spAutoFit/>
          </a:bodyPr>
          <a:lstStyle/>
          <a:p>
            <a:pPr>
              <a:spcAft>
                <a:spcPts val="1125"/>
              </a:spcAft>
            </a:pPr>
            <a:r>
              <a:rPr lang="en-US" sz="24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TASK 4: GENERAL JOURNAL/JOURNAL PROPER</a:t>
            </a:r>
            <a:endParaRPr lang="en-US" sz="3200" b="1" kern="0"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Prepare </a:t>
            </a:r>
            <a:r>
              <a:rPr lang="en-US" sz="2000" b="1" kern="0">
                <a:solidFill>
                  <a:srgbClr val="2E74B5"/>
                </a:solidFill>
                <a:latin typeface="Arial" panose="020B0604020202020204" pitchFamily="34" charset="0"/>
                <a:ea typeface="Times New Roman" panose="02020603050405020304" pitchFamily="18" charset="0"/>
                <a:cs typeface="Arial" panose="020B0604020202020204" pitchFamily="34" charset="0"/>
              </a:rPr>
              <a:t>the </a:t>
            </a:r>
            <a:r>
              <a:rPr lang="en-US" sz="2000" b="1" kern="0" smtClean="0">
                <a:solidFill>
                  <a:srgbClr val="2E74B5"/>
                </a:solidFill>
                <a:latin typeface="Arial" panose="020B0604020202020204" pitchFamily="34" charset="0"/>
                <a:ea typeface="Times New Roman" panose="02020603050405020304" pitchFamily="18" charset="0"/>
                <a:cs typeface="Arial" panose="020B0604020202020204" pitchFamily="34" charset="0"/>
              </a:rPr>
              <a:t>General </a:t>
            </a:r>
            <a:r>
              <a:rPr lang="en-US" sz="2000" b="1" kern="0" dirty="0" smtClean="0">
                <a:solidFill>
                  <a:srgbClr val="2E74B5"/>
                </a:solidFill>
                <a:latin typeface="Arial" panose="020B0604020202020204" pitchFamily="34" charset="0"/>
                <a:ea typeface="Times New Roman" panose="02020603050405020304" pitchFamily="18" charset="0"/>
                <a:cs typeface="Arial" panose="020B0604020202020204" pitchFamily="34" charset="0"/>
              </a:rPr>
              <a:t>journal for </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the following transactions.</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1: Started the business with K20000 cash and K10000 in the bank</a:t>
            </a: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2: bought land at K 14000.00 cash.</a:t>
            </a: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3: sold a motor vehicle for K 5000.00 </a:t>
            </a:r>
            <a:r>
              <a:rPr lang="en-US" sz="2000" b="1" kern="0" dirty="0" err="1">
                <a:solidFill>
                  <a:srgbClr val="2E74B5"/>
                </a:solidFill>
                <a:latin typeface="Arial" panose="020B0604020202020204" pitchFamily="34" charset="0"/>
                <a:ea typeface="Times New Roman" panose="02020603050405020304" pitchFamily="18" charset="0"/>
                <a:cs typeface="Arial" panose="020B0604020202020204" pitchFamily="34" charset="0"/>
              </a:rPr>
              <a:t>cheque</a:t>
            </a: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4: paid salaries and wages for K1000.00 cash</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a:p>
            <a:pPr>
              <a:spcAft>
                <a:spcPts val="1125"/>
              </a:spcAft>
            </a:pPr>
            <a:r>
              <a:rPr lang="en-US" sz="2000" b="1" kern="0" dirty="0">
                <a:solidFill>
                  <a:srgbClr val="2E74B5"/>
                </a:solidFill>
                <a:latin typeface="Arial" panose="020B0604020202020204" pitchFamily="34" charset="0"/>
                <a:ea typeface="Times New Roman" panose="02020603050405020304" pitchFamily="18" charset="0"/>
                <a:cs typeface="Arial" panose="020B0604020202020204" pitchFamily="34" charset="0"/>
              </a:rPr>
              <a:t>June 5: withdrew K5000 from the bank for business use.</a:t>
            </a:r>
            <a:endParaRPr lang="en-US" sz="2800" b="1" kern="0" dirty="0">
              <a:solidFill>
                <a:srgbClr val="2E74B5"/>
              </a:solidFill>
              <a:latin typeface="Arial" panose="020B0604020202020204" pitchFamily="34" charset="0"/>
              <a:ea typeface="Times New Roman" panose="02020603050405020304" pitchFamily="18"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87167057"/>
              </p:ext>
            </p:extLst>
          </p:nvPr>
        </p:nvGraphicFramePr>
        <p:xfrm>
          <a:off x="334851" y="3058160"/>
          <a:ext cx="10750031" cy="4343400"/>
        </p:xfrm>
        <a:graphic>
          <a:graphicData uri="http://schemas.openxmlformats.org/drawingml/2006/table">
            <a:tbl>
              <a:tblPr firstRow="1" bandRow="1">
                <a:tableStyleId>{5C22544A-7EE6-4342-B048-85BDC9FD1C3A}</a:tableStyleId>
              </a:tblPr>
              <a:tblGrid>
                <a:gridCol w="1029925">
                  <a:extLst>
                    <a:ext uri="{9D8B030D-6E8A-4147-A177-3AD203B41FA5}">
                      <a16:colId xmlns:a16="http://schemas.microsoft.com/office/drawing/2014/main" val="20000"/>
                    </a:ext>
                  </a:extLst>
                </a:gridCol>
                <a:gridCol w="5718412">
                  <a:extLst>
                    <a:ext uri="{9D8B030D-6E8A-4147-A177-3AD203B41FA5}">
                      <a16:colId xmlns:a16="http://schemas.microsoft.com/office/drawing/2014/main" val="20001"/>
                    </a:ext>
                  </a:extLst>
                </a:gridCol>
                <a:gridCol w="1637731">
                  <a:extLst>
                    <a:ext uri="{9D8B030D-6E8A-4147-A177-3AD203B41FA5}">
                      <a16:colId xmlns:a16="http://schemas.microsoft.com/office/drawing/2014/main" val="20002"/>
                    </a:ext>
                  </a:extLst>
                </a:gridCol>
                <a:gridCol w="1269242">
                  <a:extLst>
                    <a:ext uri="{9D8B030D-6E8A-4147-A177-3AD203B41FA5}">
                      <a16:colId xmlns:a16="http://schemas.microsoft.com/office/drawing/2014/main" val="20003"/>
                    </a:ext>
                  </a:extLst>
                </a:gridCol>
                <a:gridCol w="1094721">
                  <a:extLst>
                    <a:ext uri="{9D8B030D-6E8A-4147-A177-3AD203B41FA5}">
                      <a16:colId xmlns:a16="http://schemas.microsoft.com/office/drawing/2014/main" val="20004"/>
                    </a:ext>
                  </a:extLst>
                </a:gridCol>
              </a:tblGrid>
              <a:tr h="370840">
                <a:tc>
                  <a:txBody>
                    <a:bodyPr/>
                    <a:lstStyle/>
                    <a:p>
                      <a:r>
                        <a:rPr lang="en-GB" dirty="0" smtClean="0"/>
                        <a:t>DATE</a:t>
                      </a:r>
                      <a:endParaRPr lang="en-GB" dirty="0"/>
                    </a:p>
                  </a:txBody>
                  <a:tcPr/>
                </a:tc>
                <a:tc>
                  <a:txBody>
                    <a:bodyPr/>
                    <a:lstStyle/>
                    <a:p>
                      <a:r>
                        <a:rPr lang="en-GB" dirty="0" smtClean="0"/>
                        <a:t>DETAILS</a:t>
                      </a:r>
                      <a:endParaRPr lang="en-GB" dirty="0"/>
                    </a:p>
                  </a:txBody>
                  <a:tcPr/>
                </a:tc>
                <a:tc>
                  <a:txBody>
                    <a:bodyPr/>
                    <a:lstStyle/>
                    <a:p>
                      <a:r>
                        <a:rPr lang="en-GB" dirty="0" smtClean="0"/>
                        <a:t>FOLIO</a:t>
                      </a:r>
                      <a:endParaRPr lang="en-GB" dirty="0"/>
                    </a:p>
                  </a:txBody>
                  <a:tcPr/>
                </a:tc>
                <a:tc>
                  <a:txBody>
                    <a:bodyPr/>
                    <a:lstStyle/>
                    <a:p>
                      <a:r>
                        <a:rPr lang="en-GB" dirty="0" smtClean="0"/>
                        <a:t>DEBIT</a:t>
                      </a:r>
                      <a:endParaRPr lang="en-GB" dirty="0"/>
                    </a:p>
                  </a:txBody>
                  <a:tcPr/>
                </a:tc>
                <a:tc>
                  <a:txBody>
                    <a:bodyPr/>
                    <a:lstStyle/>
                    <a:p>
                      <a:r>
                        <a:rPr lang="en-GB" dirty="0" smtClean="0"/>
                        <a:t>CREDIT</a:t>
                      </a:r>
                      <a:endParaRPr lang="en-GB" dirty="0"/>
                    </a:p>
                  </a:txBody>
                  <a:tcPr/>
                </a:tc>
                <a:extLst>
                  <a:ext uri="{0D108BD9-81ED-4DB2-BD59-A6C34878D82A}">
                    <a16:rowId xmlns:a16="http://schemas.microsoft.com/office/drawing/2014/main" val="10000"/>
                  </a:ext>
                </a:extLst>
              </a:tr>
              <a:tr h="370840">
                <a:tc>
                  <a:txBody>
                    <a:bodyPr/>
                    <a:lstStyle/>
                    <a:p>
                      <a:r>
                        <a:rPr lang="en-GB" sz="2000" b="1" dirty="0" smtClean="0"/>
                        <a:t>June 1</a:t>
                      </a:r>
                      <a:endParaRPr lang="en-GB" sz="2000" b="1" dirty="0"/>
                    </a:p>
                  </a:txBody>
                  <a:tcPr/>
                </a:tc>
                <a:tc>
                  <a:txBody>
                    <a:bodyPr/>
                    <a:lstStyle/>
                    <a:p>
                      <a:r>
                        <a:rPr lang="en-GB" sz="2000" b="1" dirty="0" smtClean="0"/>
                        <a:t>Cash</a:t>
                      </a:r>
                      <a:r>
                        <a:rPr lang="en-GB" sz="2000" b="1" baseline="0" dirty="0" smtClean="0"/>
                        <a:t> </a:t>
                      </a:r>
                    </a:p>
                    <a:p>
                      <a:r>
                        <a:rPr lang="en-GB" sz="2000" b="1" baseline="0" dirty="0" smtClean="0"/>
                        <a:t>Bank</a:t>
                      </a:r>
                    </a:p>
                    <a:p>
                      <a:r>
                        <a:rPr lang="en-GB" sz="2000" b="1" baseline="0" dirty="0" smtClean="0"/>
                        <a:t>Capital </a:t>
                      </a:r>
                    </a:p>
                    <a:p>
                      <a:r>
                        <a:rPr lang="en-GB" sz="2000" b="1" baseline="0" dirty="0" smtClean="0"/>
                        <a:t>- To record investment of capital by cash and bank</a:t>
                      </a:r>
                      <a:endParaRPr lang="en-GB" sz="2000" b="1" dirty="0"/>
                    </a:p>
                  </a:txBody>
                  <a:tcPr/>
                </a:tc>
                <a:tc>
                  <a:txBody>
                    <a:bodyPr/>
                    <a:lstStyle/>
                    <a:p>
                      <a:endParaRPr lang="en-GB" sz="2000" b="1"/>
                    </a:p>
                  </a:txBody>
                  <a:tcPr/>
                </a:tc>
                <a:tc>
                  <a:txBody>
                    <a:bodyPr/>
                    <a:lstStyle/>
                    <a:p>
                      <a:r>
                        <a:rPr lang="en-GB" sz="2000" b="1" dirty="0" smtClean="0"/>
                        <a:t>20,000</a:t>
                      </a:r>
                    </a:p>
                    <a:p>
                      <a:r>
                        <a:rPr lang="en-GB" sz="2000" b="1" dirty="0" smtClean="0"/>
                        <a:t>10,000</a:t>
                      </a:r>
                      <a:endParaRPr lang="en-GB" sz="2000" b="1" dirty="0"/>
                    </a:p>
                  </a:txBody>
                  <a:tcPr/>
                </a:tc>
                <a:tc>
                  <a:txBody>
                    <a:bodyPr/>
                    <a:lstStyle/>
                    <a:p>
                      <a:endParaRPr lang="en-GB" sz="2000" b="1" dirty="0" smtClean="0"/>
                    </a:p>
                    <a:p>
                      <a:endParaRPr lang="en-GB" sz="2000" b="1" dirty="0" smtClean="0"/>
                    </a:p>
                    <a:p>
                      <a:r>
                        <a:rPr lang="en-GB" sz="2000" b="1" dirty="0" smtClean="0"/>
                        <a:t>30,000</a:t>
                      </a:r>
                      <a:endParaRPr lang="en-GB" sz="2000" b="1" dirty="0"/>
                    </a:p>
                  </a:txBody>
                  <a:tcPr/>
                </a:tc>
                <a:extLst>
                  <a:ext uri="{0D108BD9-81ED-4DB2-BD59-A6C34878D82A}">
                    <a16:rowId xmlns:a16="http://schemas.microsoft.com/office/drawing/2014/main" val="10001"/>
                  </a:ext>
                </a:extLst>
              </a:tr>
              <a:tr h="370840">
                <a:tc>
                  <a:txBody>
                    <a:bodyPr/>
                    <a:lstStyle/>
                    <a:p>
                      <a:r>
                        <a:rPr lang="en-GB" sz="2000" b="1" dirty="0" smtClean="0"/>
                        <a:t>June 2</a:t>
                      </a:r>
                      <a:endParaRPr lang="en-GB" sz="2000" b="1" dirty="0"/>
                    </a:p>
                  </a:txBody>
                  <a:tcPr/>
                </a:tc>
                <a:tc>
                  <a:txBody>
                    <a:bodyPr/>
                    <a:lstStyle/>
                    <a:p>
                      <a:r>
                        <a:rPr lang="en-GB" sz="2000" b="1" dirty="0" smtClean="0"/>
                        <a:t>Land</a:t>
                      </a:r>
                    </a:p>
                    <a:p>
                      <a:r>
                        <a:rPr lang="en-GB" sz="2000" b="1" dirty="0" smtClean="0"/>
                        <a:t>Cash</a:t>
                      </a:r>
                    </a:p>
                    <a:p>
                      <a:r>
                        <a:rPr lang="en-GB" sz="2000" b="1" dirty="0" smtClean="0"/>
                        <a:t>- To record purchase of land by cash</a:t>
                      </a:r>
                      <a:endParaRPr lang="en-GB" sz="2000" b="1" dirty="0"/>
                    </a:p>
                  </a:txBody>
                  <a:tcPr/>
                </a:tc>
                <a:tc>
                  <a:txBody>
                    <a:bodyPr/>
                    <a:lstStyle/>
                    <a:p>
                      <a:endParaRPr lang="en-GB" sz="2000" b="1" dirty="0"/>
                    </a:p>
                  </a:txBody>
                  <a:tcPr/>
                </a:tc>
                <a:tc>
                  <a:txBody>
                    <a:bodyPr/>
                    <a:lstStyle/>
                    <a:p>
                      <a:r>
                        <a:rPr lang="en-GB" sz="2000" b="1" dirty="0" smtClean="0"/>
                        <a:t>14000</a:t>
                      </a:r>
                      <a:endParaRPr lang="en-GB" sz="2000" b="1" dirty="0"/>
                    </a:p>
                  </a:txBody>
                  <a:tcPr/>
                </a:tc>
                <a:tc>
                  <a:txBody>
                    <a:bodyPr/>
                    <a:lstStyle/>
                    <a:p>
                      <a:endParaRPr lang="en-GB" sz="2000" b="1" dirty="0" smtClean="0"/>
                    </a:p>
                    <a:p>
                      <a:r>
                        <a:rPr lang="en-GB" sz="2000" b="1" dirty="0" smtClean="0"/>
                        <a:t>14000</a:t>
                      </a:r>
                      <a:endParaRPr lang="en-GB" sz="2000" b="1" dirty="0"/>
                    </a:p>
                  </a:txBody>
                  <a:tcPr/>
                </a:tc>
                <a:extLst>
                  <a:ext uri="{0D108BD9-81ED-4DB2-BD59-A6C34878D82A}">
                    <a16:rowId xmlns:a16="http://schemas.microsoft.com/office/drawing/2014/main" val="10002"/>
                  </a:ext>
                </a:extLst>
              </a:tr>
              <a:tr h="370840">
                <a:tc>
                  <a:txBody>
                    <a:bodyPr/>
                    <a:lstStyle/>
                    <a:p>
                      <a:r>
                        <a:rPr lang="en-GB" sz="1800" b="1" dirty="0" smtClean="0"/>
                        <a:t>June 3</a:t>
                      </a:r>
                      <a:endParaRPr lang="en-GB" sz="1800" b="1" dirty="0"/>
                    </a:p>
                  </a:txBody>
                  <a:tcPr/>
                </a:tc>
                <a:tc>
                  <a:txBody>
                    <a:bodyPr/>
                    <a:lstStyle/>
                    <a:p>
                      <a:r>
                        <a:rPr lang="en-GB" sz="1800" b="1" dirty="0" smtClean="0">
                          <a:solidFill>
                            <a:schemeClr val="tx1"/>
                          </a:solidFill>
                        </a:rPr>
                        <a:t>Bank</a:t>
                      </a:r>
                    </a:p>
                    <a:p>
                      <a:r>
                        <a:rPr lang="en-GB" sz="1800" b="1" dirty="0" smtClean="0">
                          <a:solidFill>
                            <a:schemeClr val="tx1"/>
                          </a:solidFill>
                        </a:rPr>
                        <a:t>Motor vehicle</a:t>
                      </a:r>
                    </a:p>
                    <a:p>
                      <a:r>
                        <a:rPr lang="en-GB" sz="1800" b="1" dirty="0" smtClean="0">
                          <a:solidFill>
                            <a:schemeClr val="tx1"/>
                          </a:solidFill>
                        </a:rPr>
                        <a:t>- To record sole of motor vehicle by cheque.</a:t>
                      </a:r>
                      <a:endParaRPr lang="en-GB" sz="1800" b="1" dirty="0">
                        <a:solidFill>
                          <a:schemeClr val="tx1"/>
                        </a:solidFill>
                      </a:endParaRPr>
                    </a:p>
                  </a:txBody>
                  <a:tcPr/>
                </a:tc>
                <a:tc>
                  <a:txBody>
                    <a:bodyPr/>
                    <a:lstStyle/>
                    <a:p>
                      <a:endParaRPr lang="en-GB" sz="1800" b="1"/>
                    </a:p>
                  </a:txBody>
                  <a:tcPr/>
                </a:tc>
                <a:tc>
                  <a:txBody>
                    <a:bodyPr/>
                    <a:lstStyle/>
                    <a:p>
                      <a:r>
                        <a:rPr lang="en-GB" sz="1800" b="1" dirty="0" smtClean="0"/>
                        <a:t>5,000</a:t>
                      </a:r>
                      <a:endParaRPr lang="en-GB" sz="1800" b="1" dirty="0"/>
                    </a:p>
                  </a:txBody>
                  <a:tcPr/>
                </a:tc>
                <a:tc>
                  <a:txBody>
                    <a:bodyPr/>
                    <a:lstStyle/>
                    <a:p>
                      <a:endParaRPr lang="en-GB" sz="1800" b="1" dirty="0" smtClean="0"/>
                    </a:p>
                    <a:p>
                      <a:r>
                        <a:rPr lang="en-GB" sz="1800" b="1" dirty="0" smtClean="0"/>
                        <a:t>5,000</a:t>
                      </a:r>
                      <a:endParaRPr lang="en-GB" sz="1800" b="1" dirty="0"/>
                    </a:p>
                  </a:txBody>
                  <a:tcPr/>
                </a:tc>
                <a:extLst>
                  <a:ext uri="{0D108BD9-81ED-4DB2-BD59-A6C34878D82A}">
                    <a16:rowId xmlns:a16="http://schemas.microsoft.com/office/drawing/2014/main" val="10003"/>
                  </a:ext>
                </a:extLst>
              </a:tr>
              <a:tr h="370840">
                <a:tc>
                  <a:txBody>
                    <a:bodyPr/>
                    <a:lstStyle/>
                    <a:p>
                      <a:endParaRPr lang="en-GB" sz="1800" b="1" dirty="0"/>
                    </a:p>
                  </a:txBody>
                  <a:tcPr/>
                </a:tc>
                <a:tc>
                  <a:txBody>
                    <a:bodyPr/>
                    <a:lstStyle/>
                    <a:p>
                      <a:endParaRPr lang="en-GB" sz="1800" b="1" dirty="0"/>
                    </a:p>
                  </a:txBody>
                  <a:tcPr/>
                </a:tc>
                <a:tc>
                  <a:txBody>
                    <a:bodyPr/>
                    <a:lstStyle/>
                    <a:p>
                      <a:endParaRPr lang="en-GB" sz="1800" b="1"/>
                    </a:p>
                  </a:txBody>
                  <a:tcPr/>
                </a:tc>
                <a:tc>
                  <a:txBody>
                    <a:bodyPr/>
                    <a:lstStyle/>
                    <a:p>
                      <a:endParaRPr lang="en-GB" sz="1800" b="1"/>
                    </a:p>
                  </a:txBody>
                  <a:tcPr/>
                </a:tc>
                <a:tc>
                  <a:txBody>
                    <a:bodyPr/>
                    <a:lstStyle/>
                    <a:p>
                      <a:endParaRPr lang="en-GB" sz="1800" b="1"/>
                    </a:p>
                  </a:txBody>
                  <a:tcPr/>
                </a:tc>
                <a:extLst>
                  <a:ext uri="{0D108BD9-81ED-4DB2-BD59-A6C34878D82A}">
                    <a16:rowId xmlns:a16="http://schemas.microsoft.com/office/drawing/2014/main" val="10004"/>
                  </a:ext>
                </a:extLst>
              </a:tr>
              <a:tr h="370840">
                <a:tc>
                  <a:txBody>
                    <a:bodyPr/>
                    <a:lstStyle/>
                    <a:p>
                      <a:endParaRPr lang="en-GB" sz="1800" b="1" dirty="0"/>
                    </a:p>
                  </a:txBody>
                  <a:tcPr/>
                </a:tc>
                <a:tc>
                  <a:txBody>
                    <a:bodyPr/>
                    <a:lstStyle/>
                    <a:p>
                      <a:endParaRPr lang="en-GB" sz="1800" b="1"/>
                    </a:p>
                  </a:txBody>
                  <a:tcPr/>
                </a:tc>
                <a:tc>
                  <a:txBody>
                    <a:bodyPr/>
                    <a:lstStyle/>
                    <a:p>
                      <a:endParaRPr lang="en-GB" sz="1800" b="1"/>
                    </a:p>
                  </a:txBody>
                  <a:tcPr/>
                </a:tc>
                <a:tc>
                  <a:txBody>
                    <a:bodyPr/>
                    <a:lstStyle/>
                    <a:p>
                      <a:endParaRPr lang="en-GB" sz="1800" b="1" dirty="0"/>
                    </a:p>
                  </a:txBody>
                  <a:tcPr/>
                </a:tc>
                <a:tc>
                  <a:txBody>
                    <a:bodyPr/>
                    <a:lstStyle/>
                    <a:p>
                      <a:endParaRPr lang="en-GB" sz="1800" b="1" dirty="0"/>
                    </a:p>
                  </a:txBody>
                  <a:tcPr/>
                </a:tc>
                <a:extLst>
                  <a:ext uri="{0D108BD9-81ED-4DB2-BD59-A6C34878D82A}">
                    <a16:rowId xmlns:a16="http://schemas.microsoft.com/office/drawing/2014/main" val="10005"/>
                  </a:ext>
                </a:extLst>
              </a:tr>
            </a:tbl>
          </a:graphicData>
        </a:graphic>
      </p:graphicFrame>
      <p:sp>
        <p:nvSpPr>
          <p:cNvPr id="4" name="Date Placeholder 3"/>
          <p:cNvSpPr>
            <a:spLocks noGrp="1"/>
          </p:cNvSpPr>
          <p:nvPr>
            <p:ph type="dt" sz="half" idx="10"/>
          </p:nvPr>
        </p:nvSpPr>
        <p:spPr/>
        <p:txBody>
          <a:bodyPr/>
          <a:lstStyle/>
          <a:p>
            <a:fld id="{4EB6EA0F-AC23-4121-A40D-09D487E54E79}"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4672648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4" name="Rectangle 3"/>
          <p:cNvSpPr/>
          <p:nvPr/>
        </p:nvSpPr>
        <p:spPr>
          <a:xfrm>
            <a:off x="4852845" y="192041"/>
            <a:ext cx="1895071" cy="584775"/>
          </a:xfrm>
          <a:prstGeom prst="rect">
            <a:avLst/>
          </a:prstGeom>
        </p:spPr>
        <p:txBody>
          <a:bodyPr wrap="none">
            <a:spAutoFit/>
          </a:bodyPr>
          <a:lstStyle/>
          <a:p>
            <a:r>
              <a:rPr lang="en-US" sz="3200" b="1" kern="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LEDGER</a:t>
            </a:r>
            <a:endParaRPr lang="en-GB" sz="3200" dirty="0">
              <a:solidFill>
                <a:srgbClr val="FF0000"/>
              </a:solidFill>
            </a:endParaRPr>
          </a:p>
        </p:txBody>
      </p:sp>
      <p:sp>
        <p:nvSpPr>
          <p:cNvPr id="8" name="Rectangle 7"/>
          <p:cNvSpPr/>
          <p:nvPr/>
        </p:nvSpPr>
        <p:spPr>
          <a:xfrm>
            <a:off x="256674" y="849656"/>
            <a:ext cx="11678652" cy="4893647"/>
          </a:xfrm>
          <a:prstGeom prst="rect">
            <a:avLst/>
          </a:prstGeom>
        </p:spPr>
        <p:txBody>
          <a:bodyPr wrap="square">
            <a:spAutoFit/>
          </a:bodyPr>
          <a:lstStyle/>
          <a:p>
            <a:r>
              <a:rPr lang="en-GB" sz="2400" b="1" dirty="0" smtClean="0">
                <a:solidFill>
                  <a:srgbClr val="222222"/>
                </a:solidFill>
                <a:latin typeface="Roboto"/>
              </a:rPr>
              <a:t>A</a:t>
            </a:r>
            <a:r>
              <a:rPr lang="en-GB" sz="2400" b="1" dirty="0">
                <a:solidFill>
                  <a:srgbClr val="222222"/>
                </a:solidFill>
                <a:latin typeface="Roboto"/>
              </a:rPr>
              <a:t> </a:t>
            </a:r>
            <a:r>
              <a:rPr lang="en-GB" sz="2400" b="1" dirty="0">
                <a:solidFill>
                  <a:srgbClr val="FF0000"/>
                </a:solidFill>
                <a:latin typeface="Roboto"/>
              </a:rPr>
              <a:t>L</a:t>
            </a:r>
            <a:r>
              <a:rPr lang="en-GB" sz="2400" b="1" dirty="0" smtClean="0">
                <a:solidFill>
                  <a:srgbClr val="FF0000"/>
                </a:solidFill>
                <a:latin typeface="Roboto"/>
              </a:rPr>
              <a:t>edger</a:t>
            </a:r>
            <a:r>
              <a:rPr lang="en-GB" sz="2400" b="1" dirty="0">
                <a:solidFill>
                  <a:srgbClr val="222222"/>
                </a:solidFill>
                <a:latin typeface="Roboto"/>
              </a:rPr>
              <a:t> is a book where all ledger accounts are maintained in a summarized way. All accounts combined together make a ledger book. </a:t>
            </a:r>
            <a:r>
              <a:rPr lang="en-GB" sz="2400" b="1" dirty="0" smtClean="0">
                <a:solidFill>
                  <a:srgbClr val="222222"/>
                </a:solidFill>
                <a:latin typeface="Roboto"/>
              </a:rPr>
              <a:t>Predominantly, </a:t>
            </a:r>
            <a:r>
              <a:rPr lang="en-GB" sz="2400" b="1" dirty="0">
                <a:solidFill>
                  <a:srgbClr val="222222"/>
                </a:solidFill>
                <a:latin typeface="Roboto"/>
              </a:rPr>
              <a:t>there are 3 different types of ledgers; Sales, Purchase and General ledger.</a:t>
            </a:r>
          </a:p>
          <a:p>
            <a:r>
              <a:rPr lang="en-GB" sz="2400" b="1" dirty="0">
                <a:solidFill>
                  <a:srgbClr val="222222"/>
                </a:solidFill>
                <a:latin typeface="Roboto"/>
              </a:rPr>
              <a:t>A ledger is also known as the principal book of accounts and it forms a permanent record of all business transactions.</a:t>
            </a:r>
          </a:p>
          <a:p>
            <a:r>
              <a:rPr lang="en-GB" sz="2400" dirty="0">
                <a:solidFill>
                  <a:srgbClr val="222222"/>
                </a:solidFill>
                <a:latin typeface="Roboto"/>
              </a:rPr>
              <a:t> </a:t>
            </a:r>
          </a:p>
          <a:p>
            <a:r>
              <a:rPr lang="en-GB" sz="2400" b="1" dirty="0">
                <a:solidFill>
                  <a:srgbClr val="FF0000"/>
                </a:solidFill>
                <a:latin typeface="Roboto"/>
              </a:rPr>
              <a:t>1. Sales Ledger or Debtors’ Ledger</a:t>
            </a:r>
          </a:p>
          <a:p>
            <a:r>
              <a:rPr lang="en-GB" sz="2400" dirty="0">
                <a:solidFill>
                  <a:srgbClr val="222222"/>
                </a:solidFill>
                <a:latin typeface="Roboto"/>
              </a:rPr>
              <a:t>First among different types of ledgers is “Sales or Debtors’ ledger”. It is a grouping of all accounts related to customers to whom goods have been sold </a:t>
            </a:r>
            <a:r>
              <a:rPr lang="en-GB" sz="2400" dirty="0" smtClean="0">
                <a:solidFill>
                  <a:srgbClr val="222222"/>
                </a:solidFill>
                <a:latin typeface="Roboto"/>
              </a:rPr>
              <a:t>to on </a:t>
            </a:r>
            <a:r>
              <a:rPr lang="en-GB" sz="2400" dirty="0">
                <a:solidFill>
                  <a:srgbClr val="222222"/>
                </a:solidFill>
                <a:latin typeface="Roboto"/>
              </a:rPr>
              <a:t>credit (Credit Sales). Sum of all the money owed to a business by their customers is shown here and is termed as </a:t>
            </a:r>
            <a:r>
              <a:rPr lang="en-GB" sz="2400" b="1" dirty="0">
                <a:solidFill>
                  <a:srgbClr val="222222"/>
                </a:solidFill>
                <a:latin typeface="Roboto"/>
              </a:rPr>
              <a:t>Accounts Receivable</a:t>
            </a:r>
            <a:r>
              <a:rPr lang="en-GB" sz="2400" dirty="0">
                <a:solidFill>
                  <a:srgbClr val="222222"/>
                </a:solidFill>
                <a:latin typeface="Roboto"/>
              </a:rPr>
              <a:t>, </a:t>
            </a:r>
            <a:r>
              <a:rPr lang="en-GB" sz="2400" b="1" dirty="0">
                <a:solidFill>
                  <a:srgbClr val="222222"/>
                </a:solidFill>
                <a:latin typeface="Roboto"/>
              </a:rPr>
              <a:t>Trade Debtors</a:t>
            </a:r>
            <a:r>
              <a:rPr lang="en-GB" sz="2400" dirty="0">
                <a:solidFill>
                  <a:srgbClr val="222222"/>
                </a:solidFill>
                <a:latin typeface="Roboto"/>
              </a:rPr>
              <a:t> or </a:t>
            </a:r>
            <a:r>
              <a:rPr lang="en-GB" sz="2400" b="1" dirty="0">
                <a:solidFill>
                  <a:srgbClr val="222222"/>
                </a:solidFill>
                <a:latin typeface="Roboto"/>
              </a:rPr>
              <a:t>Sundry Debtors</a:t>
            </a:r>
            <a:r>
              <a:rPr lang="en-GB" sz="2400" dirty="0">
                <a:solidFill>
                  <a:srgbClr val="222222"/>
                </a:solidFill>
                <a:latin typeface="Roboto"/>
              </a:rPr>
              <a:t>.</a:t>
            </a:r>
          </a:p>
          <a:p>
            <a:r>
              <a:rPr lang="en-GB" sz="2400" dirty="0">
                <a:solidFill>
                  <a:srgbClr val="222222"/>
                </a:solidFill>
                <a:latin typeface="Roboto"/>
              </a:rPr>
              <a:t>The accounts are mostly arranged in alphabetical order, however, nowadays all the ledger accounts are maintained with the help of accounting </a:t>
            </a:r>
            <a:r>
              <a:rPr lang="en-GB" sz="2400" dirty="0" smtClean="0">
                <a:solidFill>
                  <a:srgbClr val="222222"/>
                </a:solidFill>
                <a:latin typeface="Roboto"/>
              </a:rPr>
              <a:t>systems.</a:t>
            </a:r>
            <a:endParaRPr lang="en-GB" sz="2400" b="0" i="0" dirty="0">
              <a:solidFill>
                <a:srgbClr val="222222"/>
              </a:solidFill>
              <a:effectLst/>
              <a:latin typeface="Roboto"/>
            </a:endParaRPr>
          </a:p>
        </p:txBody>
      </p:sp>
    </p:spTree>
    <p:extLst>
      <p:ext uri="{BB962C8B-B14F-4D97-AF65-F5344CB8AC3E}">
        <p14:creationId xmlns:p14="http://schemas.microsoft.com/office/powerpoint/2010/main" val="59203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wipe(down)">
                                      <p:cBhvr>
                                        <p:cTn id="14" dur="580">
                                          <p:stCondLst>
                                            <p:cond delay="0"/>
                                          </p:stCondLst>
                                        </p:cTn>
                                        <p:tgtEl>
                                          <p:spTgt spid="8">
                                            <p:txEl>
                                              <p:pRg st="0" end="0"/>
                                            </p:txEl>
                                          </p:spTgt>
                                        </p:tgtEl>
                                      </p:cBhvr>
                                    </p:animEffect>
                                    <p:anim calcmode="lin" valueType="num">
                                      <p:cBhvr>
                                        <p:cTn id="15" dur="1822" tmFilter="0,0; 0.14,0.36; 0.43,0.73; 0.71,0.91; 1.0,1.0">
                                          <p:stCondLst>
                                            <p:cond delay="0"/>
                                          </p:stCondLst>
                                        </p:cTn>
                                        <p:tgtEl>
                                          <p:spTgt spid="8">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8">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8">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8">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8">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8">
                                            <p:txEl>
                                              <p:pRg st="0" end="0"/>
                                            </p:txEl>
                                          </p:spTgt>
                                        </p:tgtEl>
                                      </p:cBhvr>
                                      <p:to x="100000" y="60000"/>
                                    </p:animScale>
                                    <p:animScale>
                                      <p:cBhvr>
                                        <p:cTn id="21" dur="166" decel="50000">
                                          <p:stCondLst>
                                            <p:cond delay="676"/>
                                          </p:stCondLst>
                                        </p:cTn>
                                        <p:tgtEl>
                                          <p:spTgt spid="8">
                                            <p:txEl>
                                              <p:pRg st="0" end="0"/>
                                            </p:txEl>
                                          </p:spTgt>
                                        </p:tgtEl>
                                      </p:cBhvr>
                                      <p:to x="100000" y="100000"/>
                                    </p:animScale>
                                    <p:animScale>
                                      <p:cBhvr>
                                        <p:cTn id="22" dur="26">
                                          <p:stCondLst>
                                            <p:cond delay="1312"/>
                                          </p:stCondLst>
                                        </p:cTn>
                                        <p:tgtEl>
                                          <p:spTgt spid="8">
                                            <p:txEl>
                                              <p:pRg st="0" end="0"/>
                                            </p:txEl>
                                          </p:spTgt>
                                        </p:tgtEl>
                                      </p:cBhvr>
                                      <p:to x="100000" y="80000"/>
                                    </p:animScale>
                                    <p:animScale>
                                      <p:cBhvr>
                                        <p:cTn id="23" dur="166" decel="50000">
                                          <p:stCondLst>
                                            <p:cond delay="1338"/>
                                          </p:stCondLst>
                                        </p:cTn>
                                        <p:tgtEl>
                                          <p:spTgt spid="8">
                                            <p:txEl>
                                              <p:pRg st="0" end="0"/>
                                            </p:txEl>
                                          </p:spTgt>
                                        </p:tgtEl>
                                      </p:cBhvr>
                                      <p:to x="100000" y="100000"/>
                                    </p:animScale>
                                    <p:animScale>
                                      <p:cBhvr>
                                        <p:cTn id="24" dur="26">
                                          <p:stCondLst>
                                            <p:cond delay="1642"/>
                                          </p:stCondLst>
                                        </p:cTn>
                                        <p:tgtEl>
                                          <p:spTgt spid="8">
                                            <p:txEl>
                                              <p:pRg st="0" end="0"/>
                                            </p:txEl>
                                          </p:spTgt>
                                        </p:tgtEl>
                                      </p:cBhvr>
                                      <p:to x="100000" y="90000"/>
                                    </p:animScale>
                                    <p:animScale>
                                      <p:cBhvr>
                                        <p:cTn id="25" dur="166" decel="50000">
                                          <p:stCondLst>
                                            <p:cond delay="1668"/>
                                          </p:stCondLst>
                                        </p:cTn>
                                        <p:tgtEl>
                                          <p:spTgt spid="8">
                                            <p:txEl>
                                              <p:pRg st="0" end="0"/>
                                            </p:txEl>
                                          </p:spTgt>
                                        </p:tgtEl>
                                      </p:cBhvr>
                                      <p:to x="100000" y="100000"/>
                                    </p:animScale>
                                    <p:animScale>
                                      <p:cBhvr>
                                        <p:cTn id="26" dur="26">
                                          <p:stCondLst>
                                            <p:cond delay="1808"/>
                                          </p:stCondLst>
                                        </p:cTn>
                                        <p:tgtEl>
                                          <p:spTgt spid="8">
                                            <p:txEl>
                                              <p:pRg st="0" end="0"/>
                                            </p:txEl>
                                          </p:spTgt>
                                        </p:tgtEl>
                                      </p:cBhvr>
                                      <p:to x="100000" y="95000"/>
                                    </p:animScale>
                                    <p:animScale>
                                      <p:cBhvr>
                                        <p:cTn id="27" dur="166" decel="50000">
                                          <p:stCondLst>
                                            <p:cond delay="1834"/>
                                          </p:stCondLst>
                                        </p:cTn>
                                        <p:tgtEl>
                                          <p:spTgt spid="8">
                                            <p:txEl>
                                              <p:pRg st="0" end="0"/>
                                            </p:txEl>
                                          </p:spTgt>
                                        </p:tgtEl>
                                      </p:cBhvr>
                                      <p:to x="100000" y="100000"/>
                                    </p:animScale>
                                  </p:childTnLst>
                                </p:cTn>
                              </p:par>
                              <p:par>
                                <p:cTn id="28" presetID="26" presetClass="entr" presetSubtype="0" fill="hold" nodeType="withEffect">
                                  <p:stCondLst>
                                    <p:cond delay="0"/>
                                  </p:stCondLst>
                                  <p:childTnLst>
                                    <p:set>
                                      <p:cBhvr>
                                        <p:cTn id="29" dur="1" fill="hold">
                                          <p:stCondLst>
                                            <p:cond delay="0"/>
                                          </p:stCondLst>
                                        </p:cTn>
                                        <p:tgtEl>
                                          <p:spTgt spid="8">
                                            <p:txEl>
                                              <p:pRg st="1" end="1"/>
                                            </p:txEl>
                                          </p:spTgt>
                                        </p:tgtEl>
                                        <p:attrNameLst>
                                          <p:attrName>style.visibility</p:attrName>
                                        </p:attrNameLst>
                                      </p:cBhvr>
                                      <p:to>
                                        <p:strVal val="visible"/>
                                      </p:to>
                                    </p:set>
                                    <p:animEffect transition="in" filter="wipe(down)">
                                      <p:cBhvr>
                                        <p:cTn id="30" dur="580">
                                          <p:stCondLst>
                                            <p:cond delay="0"/>
                                          </p:stCondLst>
                                        </p:cTn>
                                        <p:tgtEl>
                                          <p:spTgt spid="8">
                                            <p:txEl>
                                              <p:pRg st="1" end="1"/>
                                            </p:txEl>
                                          </p:spTgt>
                                        </p:tgtEl>
                                      </p:cBhvr>
                                    </p:animEffect>
                                    <p:anim calcmode="lin" valueType="num">
                                      <p:cBhvr>
                                        <p:cTn id="31" dur="1822" tmFilter="0,0; 0.14,0.36; 0.43,0.73; 0.71,0.91; 1.0,1.0">
                                          <p:stCondLst>
                                            <p:cond delay="0"/>
                                          </p:stCondLst>
                                        </p:cTn>
                                        <p:tgtEl>
                                          <p:spTgt spid="8">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8">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8">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8">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8">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8">
                                            <p:txEl>
                                              <p:pRg st="1" end="1"/>
                                            </p:txEl>
                                          </p:spTgt>
                                        </p:tgtEl>
                                      </p:cBhvr>
                                      <p:to x="100000" y="60000"/>
                                    </p:animScale>
                                    <p:animScale>
                                      <p:cBhvr>
                                        <p:cTn id="37" dur="166" decel="50000">
                                          <p:stCondLst>
                                            <p:cond delay="676"/>
                                          </p:stCondLst>
                                        </p:cTn>
                                        <p:tgtEl>
                                          <p:spTgt spid="8">
                                            <p:txEl>
                                              <p:pRg st="1" end="1"/>
                                            </p:txEl>
                                          </p:spTgt>
                                        </p:tgtEl>
                                      </p:cBhvr>
                                      <p:to x="100000" y="100000"/>
                                    </p:animScale>
                                    <p:animScale>
                                      <p:cBhvr>
                                        <p:cTn id="38" dur="26">
                                          <p:stCondLst>
                                            <p:cond delay="1312"/>
                                          </p:stCondLst>
                                        </p:cTn>
                                        <p:tgtEl>
                                          <p:spTgt spid="8">
                                            <p:txEl>
                                              <p:pRg st="1" end="1"/>
                                            </p:txEl>
                                          </p:spTgt>
                                        </p:tgtEl>
                                      </p:cBhvr>
                                      <p:to x="100000" y="80000"/>
                                    </p:animScale>
                                    <p:animScale>
                                      <p:cBhvr>
                                        <p:cTn id="39" dur="166" decel="50000">
                                          <p:stCondLst>
                                            <p:cond delay="1338"/>
                                          </p:stCondLst>
                                        </p:cTn>
                                        <p:tgtEl>
                                          <p:spTgt spid="8">
                                            <p:txEl>
                                              <p:pRg st="1" end="1"/>
                                            </p:txEl>
                                          </p:spTgt>
                                        </p:tgtEl>
                                      </p:cBhvr>
                                      <p:to x="100000" y="100000"/>
                                    </p:animScale>
                                    <p:animScale>
                                      <p:cBhvr>
                                        <p:cTn id="40" dur="26">
                                          <p:stCondLst>
                                            <p:cond delay="1642"/>
                                          </p:stCondLst>
                                        </p:cTn>
                                        <p:tgtEl>
                                          <p:spTgt spid="8">
                                            <p:txEl>
                                              <p:pRg st="1" end="1"/>
                                            </p:txEl>
                                          </p:spTgt>
                                        </p:tgtEl>
                                      </p:cBhvr>
                                      <p:to x="100000" y="90000"/>
                                    </p:animScale>
                                    <p:animScale>
                                      <p:cBhvr>
                                        <p:cTn id="41" dur="166" decel="50000">
                                          <p:stCondLst>
                                            <p:cond delay="1668"/>
                                          </p:stCondLst>
                                        </p:cTn>
                                        <p:tgtEl>
                                          <p:spTgt spid="8">
                                            <p:txEl>
                                              <p:pRg st="1" end="1"/>
                                            </p:txEl>
                                          </p:spTgt>
                                        </p:tgtEl>
                                      </p:cBhvr>
                                      <p:to x="100000" y="100000"/>
                                    </p:animScale>
                                    <p:animScale>
                                      <p:cBhvr>
                                        <p:cTn id="42" dur="26">
                                          <p:stCondLst>
                                            <p:cond delay="1808"/>
                                          </p:stCondLst>
                                        </p:cTn>
                                        <p:tgtEl>
                                          <p:spTgt spid="8">
                                            <p:txEl>
                                              <p:pRg st="1" end="1"/>
                                            </p:txEl>
                                          </p:spTgt>
                                        </p:tgtEl>
                                      </p:cBhvr>
                                      <p:to x="100000" y="95000"/>
                                    </p:animScale>
                                    <p:animScale>
                                      <p:cBhvr>
                                        <p:cTn id="43" dur="166" decel="50000">
                                          <p:stCondLst>
                                            <p:cond delay="1834"/>
                                          </p:stCondLst>
                                        </p:cTn>
                                        <p:tgtEl>
                                          <p:spTgt spid="8">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nodeType="clickEffect">
                                  <p:stCondLst>
                                    <p:cond delay="0"/>
                                  </p:stCondLst>
                                  <p:childTnLst>
                                    <p:set>
                                      <p:cBhvr>
                                        <p:cTn id="47" dur="1" fill="hold">
                                          <p:stCondLst>
                                            <p:cond delay="0"/>
                                          </p:stCondLst>
                                        </p:cTn>
                                        <p:tgtEl>
                                          <p:spTgt spid="8">
                                            <p:txEl>
                                              <p:pRg st="3" end="3"/>
                                            </p:txEl>
                                          </p:spTgt>
                                        </p:tgtEl>
                                        <p:attrNameLst>
                                          <p:attrName>style.visibility</p:attrName>
                                        </p:attrNameLst>
                                      </p:cBhvr>
                                      <p:to>
                                        <p:strVal val="visible"/>
                                      </p:to>
                                    </p:set>
                                    <p:animEffect transition="in" filter="wipe(down)">
                                      <p:cBhvr>
                                        <p:cTn id="48" dur="580">
                                          <p:stCondLst>
                                            <p:cond delay="0"/>
                                          </p:stCondLst>
                                        </p:cTn>
                                        <p:tgtEl>
                                          <p:spTgt spid="8">
                                            <p:txEl>
                                              <p:pRg st="3" end="3"/>
                                            </p:txEl>
                                          </p:spTgt>
                                        </p:tgtEl>
                                      </p:cBhvr>
                                    </p:animEffect>
                                    <p:anim calcmode="lin" valueType="num">
                                      <p:cBhvr>
                                        <p:cTn id="49" dur="1822" tmFilter="0,0; 0.14,0.36; 0.43,0.73; 0.71,0.91; 1.0,1.0">
                                          <p:stCondLst>
                                            <p:cond delay="0"/>
                                          </p:stCondLst>
                                        </p:cTn>
                                        <p:tgtEl>
                                          <p:spTgt spid="8">
                                            <p:txEl>
                                              <p:pRg st="3" end="3"/>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8">
                                            <p:txEl>
                                              <p:pRg st="3" end="3"/>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8">
                                            <p:txEl>
                                              <p:pRg st="3" end="3"/>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8">
                                            <p:txEl>
                                              <p:pRg st="3" end="3"/>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8">
                                            <p:txEl>
                                              <p:pRg st="3" end="3"/>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8">
                                            <p:txEl>
                                              <p:pRg st="3" end="3"/>
                                            </p:txEl>
                                          </p:spTgt>
                                        </p:tgtEl>
                                      </p:cBhvr>
                                      <p:to x="100000" y="60000"/>
                                    </p:animScale>
                                    <p:animScale>
                                      <p:cBhvr>
                                        <p:cTn id="55" dur="166" decel="50000">
                                          <p:stCondLst>
                                            <p:cond delay="676"/>
                                          </p:stCondLst>
                                        </p:cTn>
                                        <p:tgtEl>
                                          <p:spTgt spid="8">
                                            <p:txEl>
                                              <p:pRg st="3" end="3"/>
                                            </p:txEl>
                                          </p:spTgt>
                                        </p:tgtEl>
                                      </p:cBhvr>
                                      <p:to x="100000" y="100000"/>
                                    </p:animScale>
                                    <p:animScale>
                                      <p:cBhvr>
                                        <p:cTn id="56" dur="26">
                                          <p:stCondLst>
                                            <p:cond delay="1312"/>
                                          </p:stCondLst>
                                        </p:cTn>
                                        <p:tgtEl>
                                          <p:spTgt spid="8">
                                            <p:txEl>
                                              <p:pRg st="3" end="3"/>
                                            </p:txEl>
                                          </p:spTgt>
                                        </p:tgtEl>
                                      </p:cBhvr>
                                      <p:to x="100000" y="80000"/>
                                    </p:animScale>
                                    <p:animScale>
                                      <p:cBhvr>
                                        <p:cTn id="57" dur="166" decel="50000">
                                          <p:stCondLst>
                                            <p:cond delay="1338"/>
                                          </p:stCondLst>
                                        </p:cTn>
                                        <p:tgtEl>
                                          <p:spTgt spid="8">
                                            <p:txEl>
                                              <p:pRg st="3" end="3"/>
                                            </p:txEl>
                                          </p:spTgt>
                                        </p:tgtEl>
                                      </p:cBhvr>
                                      <p:to x="100000" y="100000"/>
                                    </p:animScale>
                                    <p:animScale>
                                      <p:cBhvr>
                                        <p:cTn id="58" dur="26">
                                          <p:stCondLst>
                                            <p:cond delay="1642"/>
                                          </p:stCondLst>
                                        </p:cTn>
                                        <p:tgtEl>
                                          <p:spTgt spid="8">
                                            <p:txEl>
                                              <p:pRg st="3" end="3"/>
                                            </p:txEl>
                                          </p:spTgt>
                                        </p:tgtEl>
                                      </p:cBhvr>
                                      <p:to x="100000" y="90000"/>
                                    </p:animScale>
                                    <p:animScale>
                                      <p:cBhvr>
                                        <p:cTn id="59" dur="166" decel="50000">
                                          <p:stCondLst>
                                            <p:cond delay="1668"/>
                                          </p:stCondLst>
                                        </p:cTn>
                                        <p:tgtEl>
                                          <p:spTgt spid="8">
                                            <p:txEl>
                                              <p:pRg st="3" end="3"/>
                                            </p:txEl>
                                          </p:spTgt>
                                        </p:tgtEl>
                                      </p:cBhvr>
                                      <p:to x="100000" y="100000"/>
                                    </p:animScale>
                                    <p:animScale>
                                      <p:cBhvr>
                                        <p:cTn id="60" dur="26">
                                          <p:stCondLst>
                                            <p:cond delay="1808"/>
                                          </p:stCondLst>
                                        </p:cTn>
                                        <p:tgtEl>
                                          <p:spTgt spid="8">
                                            <p:txEl>
                                              <p:pRg st="3" end="3"/>
                                            </p:txEl>
                                          </p:spTgt>
                                        </p:tgtEl>
                                      </p:cBhvr>
                                      <p:to x="100000" y="95000"/>
                                    </p:animScale>
                                    <p:animScale>
                                      <p:cBhvr>
                                        <p:cTn id="61" dur="166" decel="50000">
                                          <p:stCondLst>
                                            <p:cond delay="1834"/>
                                          </p:stCondLst>
                                        </p:cTn>
                                        <p:tgtEl>
                                          <p:spTgt spid="8">
                                            <p:txEl>
                                              <p:pRg st="3" end="3"/>
                                            </p:txEl>
                                          </p:spTgt>
                                        </p:tgtEl>
                                      </p:cBhvr>
                                      <p:to x="100000" y="100000"/>
                                    </p:animScale>
                                  </p:childTnLst>
                                </p:cTn>
                              </p:par>
                              <p:par>
                                <p:cTn id="62" presetID="26" presetClass="entr" presetSubtype="0" fill="hold" nodeType="withEffect">
                                  <p:stCondLst>
                                    <p:cond delay="0"/>
                                  </p:stCondLst>
                                  <p:childTnLst>
                                    <p:set>
                                      <p:cBhvr>
                                        <p:cTn id="63" dur="1" fill="hold">
                                          <p:stCondLst>
                                            <p:cond delay="0"/>
                                          </p:stCondLst>
                                        </p:cTn>
                                        <p:tgtEl>
                                          <p:spTgt spid="8">
                                            <p:txEl>
                                              <p:pRg st="4" end="4"/>
                                            </p:txEl>
                                          </p:spTgt>
                                        </p:tgtEl>
                                        <p:attrNameLst>
                                          <p:attrName>style.visibility</p:attrName>
                                        </p:attrNameLst>
                                      </p:cBhvr>
                                      <p:to>
                                        <p:strVal val="visible"/>
                                      </p:to>
                                    </p:set>
                                    <p:animEffect transition="in" filter="wipe(down)">
                                      <p:cBhvr>
                                        <p:cTn id="64" dur="580">
                                          <p:stCondLst>
                                            <p:cond delay="0"/>
                                          </p:stCondLst>
                                        </p:cTn>
                                        <p:tgtEl>
                                          <p:spTgt spid="8">
                                            <p:txEl>
                                              <p:pRg st="4" end="4"/>
                                            </p:txEl>
                                          </p:spTgt>
                                        </p:tgtEl>
                                      </p:cBhvr>
                                    </p:animEffect>
                                    <p:anim calcmode="lin" valueType="num">
                                      <p:cBhvr>
                                        <p:cTn id="65" dur="1822" tmFilter="0,0; 0.14,0.36; 0.43,0.73; 0.71,0.91; 1.0,1.0">
                                          <p:stCondLst>
                                            <p:cond delay="0"/>
                                          </p:stCondLst>
                                        </p:cTn>
                                        <p:tgtEl>
                                          <p:spTgt spid="8">
                                            <p:txEl>
                                              <p:pRg st="4" end="4"/>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8">
                                            <p:txEl>
                                              <p:pRg st="4" end="4"/>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8">
                                            <p:txEl>
                                              <p:pRg st="4" end="4"/>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8">
                                            <p:txEl>
                                              <p:pRg st="4" end="4"/>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8">
                                            <p:txEl>
                                              <p:pRg st="4" end="4"/>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8">
                                            <p:txEl>
                                              <p:pRg st="4" end="4"/>
                                            </p:txEl>
                                          </p:spTgt>
                                        </p:tgtEl>
                                      </p:cBhvr>
                                      <p:to x="100000" y="60000"/>
                                    </p:animScale>
                                    <p:animScale>
                                      <p:cBhvr>
                                        <p:cTn id="71" dur="166" decel="50000">
                                          <p:stCondLst>
                                            <p:cond delay="676"/>
                                          </p:stCondLst>
                                        </p:cTn>
                                        <p:tgtEl>
                                          <p:spTgt spid="8">
                                            <p:txEl>
                                              <p:pRg st="4" end="4"/>
                                            </p:txEl>
                                          </p:spTgt>
                                        </p:tgtEl>
                                      </p:cBhvr>
                                      <p:to x="100000" y="100000"/>
                                    </p:animScale>
                                    <p:animScale>
                                      <p:cBhvr>
                                        <p:cTn id="72" dur="26">
                                          <p:stCondLst>
                                            <p:cond delay="1312"/>
                                          </p:stCondLst>
                                        </p:cTn>
                                        <p:tgtEl>
                                          <p:spTgt spid="8">
                                            <p:txEl>
                                              <p:pRg st="4" end="4"/>
                                            </p:txEl>
                                          </p:spTgt>
                                        </p:tgtEl>
                                      </p:cBhvr>
                                      <p:to x="100000" y="80000"/>
                                    </p:animScale>
                                    <p:animScale>
                                      <p:cBhvr>
                                        <p:cTn id="73" dur="166" decel="50000">
                                          <p:stCondLst>
                                            <p:cond delay="1338"/>
                                          </p:stCondLst>
                                        </p:cTn>
                                        <p:tgtEl>
                                          <p:spTgt spid="8">
                                            <p:txEl>
                                              <p:pRg st="4" end="4"/>
                                            </p:txEl>
                                          </p:spTgt>
                                        </p:tgtEl>
                                      </p:cBhvr>
                                      <p:to x="100000" y="100000"/>
                                    </p:animScale>
                                    <p:animScale>
                                      <p:cBhvr>
                                        <p:cTn id="74" dur="26">
                                          <p:stCondLst>
                                            <p:cond delay="1642"/>
                                          </p:stCondLst>
                                        </p:cTn>
                                        <p:tgtEl>
                                          <p:spTgt spid="8">
                                            <p:txEl>
                                              <p:pRg st="4" end="4"/>
                                            </p:txEl>
                                          </p:spTgt>
                                        </p:tgtEl>
                                      </p:cBhvr>
                                      <p:to x="100000" y="90000"/>
                                    </p:animScale>
                                    <p:animScale>
                                      <p:cBhvr>
                                        <p:cTn id="75" dur="166" decel="50000">
                                          <p:stCondLst>
                                            <p:cond delay="1668"/>
                                          </p:stCondLst>
                                        </p:cTn>
                                        <p:tgtEl>
                                          <p:spTgt spid="8">
                                            <p:txEl>
                                              <p:pRg st="4" end="4"/>
                                            </p:txEl>
                                          </p:spTgt>
                                        </p:tgtEl>
                                      </p:cBhvr>
                                      <p:to x="100000" y="100000"/>
                                    </p:animScale>
                                    <p:animScale>
                                      <p:cBhvr>
                                        <p:cTn id="76" dur="26">
                                          <p:stCondLst>
                                            <p:cond delay="1808"/>
                                          </p:stCondLst>
                                        </p:cTn>
                                        <p:tgtEl>
                                          <p:spTgt spid="8">
                                            <p:txEl>
                                              <p:pRg st="4" end="4"/>
                                            </p:txEl>
                                          </p:spTgt>
                                        </p:tgtEl>
                                      </p:cBhvr>
                                      <p:to x="100000" y="95000"/>
                                    </p:animScale>
                                    <p:animScale>
                                      <p:cBhvr>
                                        <p:cTn id="77" dur="166" decel="50000">
                                          <p:stCondLst>
                                            <p:cond delay="1834"/>
                                          </p:stCondLst>
                                        </p:cTn>
                                        <p:tgtEl>
                                          <p:spTgt spid="8">
                                            <p:txEl>
                                              <p:pRg st="4" end="4"/>
                                            </p:txEl>
                                          </p:spTgt>
                                        </p:tgtEl>
                                      </p:cBhvr>
                                      <p:to x="100000" y="100000"/>
                                    </p:animScale>
                                  </p:childTnLst>
                                </p:cTn>
                              </p:par>
                              <p:par>
                                <p:cTn id="78" presetID="26" presetClass="entr" presetSubtype="0" fill="hold" nodeType="withEffect">
                                  <p:stCondLst>
                                    <p:cond delay="0"/>
                                  </p:stCondLst>
                                  <p:childTnLst>
                                    <p:set>
                                      <p:cBhvr>
                                        <p:cTn id="79" dur="1" fill="hold">
                                          <p:stCondLst>
                                            <p:cond delay="0"/>
                                          </p:stCondLst>
                                        </p:cTn>
                                        <p:tgtEl>
                                          <p:spTgt spid="8">
                                            <p:txEl>
                                              <p:pRg st="5" end="5"/>
                                            </p:txEl>
                                          </p:spTgt>
                                        </p:tgtEl>
                                        <p:attrNameLst>
                                          <p:attrName>style.visibility</p:attrName>
                                        </p:attrNameLst>
                                      </p:cBhvr>
                                      <p:to>
                                        <p:strVal val="visible"/>
                                      </p:to>
                                    </p:set>
                                    <p:animEffect transition="in" filter="wipe(down)">
                                      <p:cBhvr>
                                        <p:cTn id="80" dur="580">
                                          <p:stCondLst>
                                            <p:cond delay="0"/>
                                          </p:stCondLst>
                                        </p:cTn>
                                        <p:tgtEl>
                                          <p:spTgt spid="8">
                                            <p:txEl>
                                              <p:pRg st="5" end="5"/>
                                            </p:txEl>
                                          </p:spTgt>
                                        </p:tgtEl>
                                      </p:cBhvr>
                                    </p:animEffect>
                                    <p:anim calcmode="lin" valueType="num">
                                      <p:cBhvr>
                                        <p:cTn id="81" dur="1822" tmFilter="0,0; 0.14,0.36; 0.43,0.73; 0.71,0.91; 1.0,1.0">
                                          <p:stCondLst>
                                            <p:cond delay="0"/>
                                          </p:stCondLst>
                                        </p:cTn>
                                        <p:tgtEl>
                                          <p:spTgt spid="8">
                                            <p:txEl>
                                              <p:pRg st="5" end="5"/>
                                            </p:txEl>
                                          </p:spTgt>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8">
                                            <p:txEl>
                                              <p:pRg st="5" end="5"/>
                                            </p:txEl>
                                          </p:spTgt>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8">
                                            <p:txEl>
                                              <p:pRg st="5" end="5"/>
                                            </p:txEl>
                                          </p:spTgt>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8">
                                            <p:txEl>
                                              <p:pRg st="5" end="5"/>
                                            </p:txEl>
                                          </p:spTgt>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8">
                                            <p:txEl>
                                              <p:pRg st="5" end="5"/>
                                            </p:txEl>
                                          </p:spTgt>
                                        </p:tgtEl>
                                        <p:attrNameLst>
                                          <p:attrName>ppt_y</p:attrName>
                                        </p:attrNameLst>
                                      </p:cBhvr>
                                      <p:tavLst>
                                        <p:tav tm="0" fmla="#ppt_y-sin(pi*$)/81">
                                          <p:val>
                                            <p:fltVal val="0"/>
                                          </p:val>
                                        </p:tav>
                                        <p:tav tm="100000">
                                          <p:val>
                                            <p:fltVal val="1"/>
                                          </p:val>
                                        </p:tav>
                                      </p:tavLst>
                                    </p:anim>
                                    <p:animScale>
                                      <p:cBhvr>
                                        <p:cTn id="86" dur="26">
                                          <p:stCondLst>
                                            <p:cond delay="650"/>
                                          </p:stCondLst>
                                        </p:cTn>
                                        <p:tgtEl>
                                          <p:spTgt spid="8">
                                            <p:txEl>
                                              <p:pRg st="5" end="5"/>
                                            </p:txEl>
                                          </p:spTgt>
                                        </p:tgtEl>
                                      </p:cBhvr>
                                      <p:to x="100000" y="60000"/>
                                    </p:animScale>
                                    <p:animScale>
                                      <p:cBhvr>
                                        <p:cTn id="87" dur="166" decel="50000">
                                          <p:stCondLst>
                                            <p:cond delay="676"/>
                                          </p:stCondLst>
                                        </p:cTn>
                                        <p:tgtEl>
                                          <p:spTgt spid="8">
                                            <p:txEl>
                                              <p:pRg st="5" end="5"/>
                                            </p:txEl>
                                          </p:spTgt>
                                        </p:tgtEl>
                                      </p:cBhvr>
                                      <p:to x="100000" y="100000"/>
                                    </p:animScale>
                                    <p:animScale>
                                      <p:cBhvr>
                                        <p:cTn id="88" dur="26">
                                          <p:stCondLst>
                                            <p:cond delay="1312"/>
                                          </p:stCondLst>
                                        </p:cTn>
                                        <p:tgtEl>
                                          <p:spTgt spid="8">
                                            <p:txEl>
                                              <p:pRg st="5" end="5"/>
                                            </p:txEl>
                                          </p:spTgt>
                                        </p:tgtEl>
                                      </p:cBhvr>
                                      <p:to x="100000" y="80000"/>
                                    </p:animScale>
                                    <p:animScale>
                                      <p:cBhvr>
                                        <p:cTn id="89" dur="166" decel="50000">
                                          <p:stCondLst>
                                            <p:cond delay="1338"/>
                                          </p:stCondLst>
                                        </p:cTn>
                                        <p:tgtEl>
                                          <p:spTgt spid="8">
                                            <p:txEl>
                                              <p:pRg st="5" end="5"/>
                                            </p:txEl>
                                          </p:spTgt>
                                        </p:tgtEl>
                                      </p:cBhvr>
                                      <p:to x="100000" y="100000"/>
                                    </p:animScale>
                                    <p:animScale>
                                      <p:cBhvr>
                                        <p:cTn id="90" dur="26">
                                          <p:stCondLst>
                                            <p:cond delay="1642"/>
                                          </p:stCondLst>
                                        </p:cTn>
                                        <p:tgtEl>
                                          <p:spTgt spid="8">
                                            <p:txEl>
                                              <p:pRg st="5" end="5"/>
                                            </p:txEl>
                                          </p:spTgt>
                                        </p:tgtEl>
                                      </p:cBhvr>
                                      <p:to x="100000" y="90000"/>
                                    </p:animScale>
                                    <p:animScale>
                                      <p:cBhvr>
                                        <p:cTn id="91" dur="166" decel="50000">
                                          <p:stCondLst>
                                            <p:cond delay="1668"/>
                                          </p:stCondLst>
                                        </p:cTn>
                                        <p:tgtEl>
                                          <p:spTgt spid="8">
                                            <p:txEl>
                                              <p:pRg st="5" end="5"/>
                                            </p:txEl>
                                          </p:spTgt>
                                        </p:tgtEl>
                                      </p:cBhvr>
                                      <p:to x="100000" y="100000"/>
                                    </p:animScale>
                                    <p:animScale>
                                      <p:cBhvr>
                                        <p:cTn id="92" dur="26">
                                          <p:stCondLst>
                                            <p:cond delay="1808"/>
                                          </p:stCondLst>
                                        </p:cTn>
                                        <p:tgtEl>
                                          <p:spTgt spid="8">
                                            <p:txEl>
                                              <p:pRg st="5" end="5"/>
                                            </p:txEl>
                                          </p:spTgt>
                                        </p:tgtEl>
                                      </p:cBhvr>
                                      <p:to x="100000" y="95000"/>
                                    </p:animScale>
                                    <p:animScale>
                                      <p:cBhvr>
                                        <p:cTn id="93" dur="166" decel="50000">
                                          <p:stCondLst>
                                            <p:cond delay="1834"/>
                                          </p:stCondLst>
                                        </p:cTn>
                                        <p:tgtEl>
                                          <p:spTgt spid="8">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561474" y="158878"/>
            <a:ext cx="10688052" cy="4832092"/>
          </a:xfrm>
          <a:prstGeom prst="rect">
            <a:avLst/>
          </a:prstGeom>
        </p:spPr>
        <p:txBody>
          <a:bodyPr wrap="square">
            <a:spAutoFit/>
          </a:bodyPr>
          <a:lstStyle/>
          <a:p>
            <a:r>
              <a:rPr lang="en-GB" sz="2800" b="1" dirty="0">
                <a:solidFill>
                  <a:srgbClr val="FF0000"/>
                </a:solidFill>
                <a:latin typeface="Roboto"/>
              </a:rPr>
              <a:t>2. Purchase Ledger or Creditors’ </a:t>
            </a:r>
            <a:r>
              <a:rPr lang="en-GB" sz="2800" b="1" dirty="0" smtClean="0">
                <a:solidFill>
                  <a:srgbClr val="FF0000"/>
                </a:solidFill>
                <a:latin typeface="Roboto"/>
              </a:rPr>
              <a:t>Ledger</a:t>
            </a:r>
          </a:p>
          <a:p>
            <a:endParaRPr lang="en-GB" sz="2800" b="1" dirty="0">
              <a:solidFill>
                <a:srgbClr val="272930"/>
              </a:solidFill>
              <a:latin typeface="Roboto"/>
            </a:endParaRPr>
          </a:p>
          <a:p>
            <a:r>
              <a:rPr lang="en-GB" sz="2800" dirty="0">
                <a:solidFill>
                  <a:srgbClr val="222222"/>
                </a:solidFill>
                <a:latin typeface="Roboto"/>
              </a:rPr>
              <a:t>It is a grouping of all accounts related to sellers from whom goods have been purchased on credit (Credit Purchases). Sum of all the money owed by a business to their sellers is shown here and is termed as </a:t>
            </a:r>
            <a:r>
              <a:rPr lang="en-GB" sz="2800" b="1" dirty="0">
                <a:solidFill>
                  <a:srgbClr val="222222"/>
                </a:solidFill>
                <a:latin typeface="Roboto"/>
              </a:rPr>
              <a:t>Accounts Payable, Trade Creditors</a:t>
            </a:r>
            <a:r>
              <a:rPr lang="en-GB" sz="2800" dirty="0">
                <a:solidFill>
                  <a:srgbClr val="222222"/>
                </a:solidFill>
                <a:latin typeface="Roboto"/>
              </a:rPr>
              <a:t> or </a:t>
            </a:r>
            <a:r>
              <a:rPr lang="en-GB" sz="2800" b="1" dirty="0">
                <a:solidFill>
                  <a:srgbClr val="222222"/>
                </a:solidFill>
                <a:latin typeface="Roboto"/>
              </a:rPr>
              <a:t>Sundry Creditors</a:t>
            </a:r>
            <a:r>
              <a:rPr lang="en-GB" sz="2800" dirty="0" smtClean="0">
                <a:solidFill>
                  <a:srgbClr val="222222"/>
                </a:solidFill>
                <a:latin typeface="Roboto"/>
              </a:rPr>
              <a:t>.</a:t>
            </a:r>
          </a:p>
          <a:p>
            <a:endParaRPr lang="en-GB" sz="2800" dirty="0">
              <a:solidFill>
                <a:srgbClr val="222222"/>
              </a:solidFill>
              <a:latin typeface="Roboto"/>
            </a:endParaRPr>
          </a:p>
          <a:p>
            <a:r>
              <a:rPr lang="en-GB" sz="2800" dirty="0">
                <a:solidFill>
                  <a:srgbClr val="222222"/>
                </a:solidFill>
                <a:latin typeface="Roboto"/>
              </a:rPr>
              <a:t>The total monetary amount inside the purchase ledger is shown in the </a:t>
            </a:r>
            <a:r>
              <a:rPr lang="en-GB" sz="2800" b="1" dirty="0" smtClean="0">
                <a:solidFill>
                  <a:srgbClr val="FF0000"/>
                </a:solidFill>
                <a:latin typeface="Roboto"/>
              </a:rPr>
              <a:t>Trial balance</a:t>
            </a:r>
            <a:r>
              <a:rPr lang="en-GB" sz="2800" dirty="0">
                <a:solidFill>
                  <a:srgbClr val="222222"/>
                </a:solidFill>
                <a:latin typeface="Roboto"/>
              </a:rPr>
              <a:t> and the balance sheet at its appropriate place.</a:t>
            </a:r>
          </a:p>
          <a:p>
            <a:pPr algn="ctr"/>
            <a:r>
              <a:rPr lang="en-GB" sz="2800" i="1" dirty="0">
                <a:solidFill>
                  <a:srgbClr val="222222"/>
                </a:solidFill>
                <a:latin typeface="Roboto"/>
              </a:rPr>
              <a:t>Cash Sales and Cash Purchases are </a:t>
            </a:r>
            <a:r>
              <a:rPr lang="en-GB" sz="2800" i="1" dirty="0" smtClean="0">
                <a:solidFill>
                  <a:srgbClr val="222222"/>
                </a:solidFill>
                <a:latin typeface="Roboto"/>
              </a:rPr>
              <a:t>recorded in </a:t>
            </a:r>
            <a:r>
              <a:rPr lang="en-GB" sz="2800" i="1" dirty="0">
                <a:solidFill>
                  <a:srgbClr val="222222"/>
                </a:solidFill>
                <a:latin typeface="Roboto"/>
              </a:rPr>
              <a:t>the Cash Book.</a:t>
            </a:r>
            <a:endParaRPr lang="en-GB" sz="2800" b="0" i="0" dirty="0">
              <a:solidFill>
                <a:srgbClr val="222222"/>
              </a:solidFill>
              <a:effectLst/>
              <a:latin typeface="Roboto"/>
            </a:endParaRPr>
          </a:p>
        </p:txBody>
      </p:sp>
    </p:spTree>
    <p:extLst>
      <p:ext uri="{BB962C8B-B14F-4D97-AF65-F5344CB8AC3E}">
        <p14:creationId xmlns:p14="http://schemas.microsoft.com/office/powerpoint/2010/main" val="281561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animEffect transition="in" filter="wipe(down)">
                                      <p:cBhvr>
                                        <p:cTn id="25" dur="580">
                                          <p:stCondLst>
                                            <p:cond delay="0"/>
                                          </p:stCondLst>
                                        </p:cTn>
                                        <p:tgtEl>
                                          <p:spTgt spid="7">
                                            <p:txEl>
                                              <p:pRg st="2" end="2"/>
                                            </p:txEl>
                                          </p:spTgt>
                                        </p:tgtEl>
                                      </p:cBhvr>
                                    </p:animEffect>
                                    <p:anim calcmode="lin" valueType="num">
                                      <p:cBhvr>
                                        <p:cTn id="26" dur="1822" tmFilter="0,0; 0.14,0.36; 0.43,0.73; 0.71,0.91; 1.0,1.0">
                                          <p:stCondLst>
                                            <p:cond delay="0"/>
                                          </p:stCondLst>
                                        </p:cTn>
                                        <p:tgtEl>
                                          <p:spTgt spid="7">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xEl>
                                              <p:pRg st="2" end="2"/>
                                            </p:txEl>
                                          </p:spTgt>
                                        </p:tgtEl>
                                      </p:cBhvr>
                                      <p:to x="100000" y="60000"/>
                                    </p:animScale>
                                    <p:animScale>
                                      <p:cBhvr>
                                        <p:cTn id="32" dur="166" decel="50000">
                                          <p:stCondLst>
                                            <p:cond delay="676"/>
                                          </p:stCondLst>
                                        </p:cTn>
                                        <p:tgtEl>
                                          <p:spTgt spid="7">
                                            <p:txEl>
                                              <p:pRg st="2" end="2"/>
                                            </p:txEl>
                                          </p:spTgt>
                                        </p:tgtEl>
                                      </p:cBhvr>
                                      <p:to x="100000" y="100000"/>
                                    </p:animScale>
                                    <p:animScale>
                                      <p:cBhvr>
                                        <p:cTn id="33" dur="26">
                                          <p:stCondLst>
                                            <p:cond delay="1312"/>
                                          </p:stCondLst>
                                        </p:cTn>
                                        <p:tgtEl>
                                          <p:spTgt spid="7">
                                            <p:txEl>
                                              <p:pRg st="2" end="2"/>
                                            </p:txEl>
                                          </p:spTgt>
                                        </p:tgtEl>
                                      </p:cBhvr>
                                      <p:to x="100000" y="80000"/>
                                    </p:animScale>
                                    <p:animScale>
                                      <p:cBhvr>
                                        <p:cTn id="34" dur="166" decel="50000">
                                          <p:stCondLst>
                                            <p:cond delay="1338"/>
                                          </p:stCondLst>
                                        </p:cTn>
                                        <p:tgtEl>
                                          <p:spTgt spid="7">
                                            <p:txEl>
                                              <p:pRg st="2" end="2"/>
                                            </p:txEl>
                                          </p:spTgt>
                                        </p:tgtEl>
                                      </p:cBhvr>
                                      <p:to x="100000" y="100000"/>
                                    </p:animScale>
                                    <p:animScale>
                                      <p:cBhvr>
                                        <p:cTn id="35" dur="26">
                                          <p:stCondLst>
                                            <p:cond delay="1642"/>
                                          </p:stCondLst>
                                        </p:cTn>
                                        <p:tgtEl>
                                          <p:spTgt spid="7">
                                            <p:txEl>
                                              <p:pRg st="2" end="2"/>
                                            </p:txEl>
                                          </p:spTgt>
                                        </p:tgtEl>
                                      </p:cBhvr>
                                      <p:to x="100000" y="90000"/>
                                    </p:animScale>
                                    <p:animScale>
                                      <p:cBhvr>
                                        <p:cTn id="36" dur="166" decel="50000">
                                          <p:stCondLst>
                                            <p:cond delay="1668"/>
                                          </p:stCondLst>
                                        </p:cTn>
                                        <p:tgtEl>
                                          <p:spTgt spid="7">
                                            <p:txEl>
                                              <p:pRg st="2" end="2"/>
                                            </p:txEl>
                                          </p:spTgt>
                                        </p:tgtEl>
                                      </p:cBhvr>
                                      <p:to x="100000" y="100000"/>
                                    </p:animScale>
                                    <p:animScale>
                                      <p:cBhvr>
                                        <p:cTn id="37" dur="26">
                                          <p:stCondLst>
                                            <p:cond delay="1808"/>
                                          </p:stCondLst>
                                        </p:cTn>
                                        <p:tgtEl>
                                          <p:spTgt spid="7">
                                            <p:txEl>
                                              <p:pRg st="2" end="2"/>
                                            </p:txEl>
                                          </p:spTgt>
                                        </p:tgtEl>
                                      </p:cBhvr>
                                      <p:to x="100000" y="95000"/>
                                    </p:animScale>
                                    <p:animScale>
                                      <p:cBhvr>
                                        <p:cTn id="38" dur="166" decel="50000">
                                          <p:stCondLst>
                                            <p:cond delay="1834"/>
                                          </p:stCondLst>
                                        </p:cTn>
                                        <p:tgtEl>
                                          <p:spTgt spid="7">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7">
                                            <p:txEl>
                                              <p:pRg st="4" end="4"/>
                                            </p:txEl>
                                          </p:spTgt>
                                        </p:tgtEl>
                                        <p:attrNameLst>
                                          <p:attrName>style.visibility</p:attrName>
                                        </p:attrNameLst>
                                      </p:cBhvr>
                                      <p:to>
                                        <p:strVal val="visible"/>
                                      </p:to>
                                    </p:set>
                                    <p:animEffect transition="in" filter="wipe(down)">
                                      <p:cBhvr>
                                        <p:cTn id="43" dur="580">
                                          <p:stCondLst>
                                            <p:cond delay="0"/>
                                          </p:stCondLst>
                                        </p:cTn>
                                        <p:tgtEl>
                                          <p:spTgt spid="7">
                                            <p:txEl>
                                              <p:pRg st="4" end="4"/>
                                            </p:txEl>
                                          </p:spTgt>
                                        </p:tgtEl>
                                      </p:cBhvr>
                                    </p:animEffect>
                                    <p:anim calcmode="lin" valueType="num">
                                      <p:cBhvr>
                                        <p:cTn id="44" dur="1822" tmFilter="0,0; 0.14,0.36; 0.43,0.73; 0.71,0.91; 1.0,1.0">
                                          <p:stCondLst>
                                            <p:cond delay="0"/>
                                          </p:stCondLst>
                                        </p:cTn>
                                        <p:tgtEl>
                                          <p:spTgt spid="7">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7">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7">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7">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7">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7">
                                            <p:txEl>
                                              <p:pRg st="4" end="4"/>
                                            </p:txEl>
                                          </p:spTgt>
                                        </p:tgtEl>
                                      </p:cBhvr>
                                      <p:to x="100000" y="60000"/>
                                    </p:animScale>
                                    <p:animScale>
                                      <p:cBhvr>
                                        <p:cTn id="50" dur="166" decel="50000">
                                          <p:stCondLst>
                                            <p:cond delay="676"/>
                                          </p:stCondLst>
                                        </p:cTn>
                                        <p:tgtEl>
                                          <p:spTgt spid="7">
                                            <p:txEl>
                                              <p:pRg st="4" end="4"/>
                                            </p:txEl>
                                          </p:spTgt>
                                        </p:tgtEl>
                                      </p:cBhvr>
                                      <p:to x="100000" y="100000"/>
                                    </p:animScale>
                                    <p:animScale>
                                      <p:cBhvr>
                                        <p:cTn id="51" dur="26">
                                          <p:stCondLst>
                                            <p:cond delay="1312"/>
                                          </p:stCondLst>
                                        </p:cTn>
                                        <p:tgtEl>
                                          <p:spTgt spid="7">
                                            <p:txEl>
                                              <p:pRg st="4" end="4"/>
                                            </p:txEl>
                                          </p:spTgt>
                                        </p:tgtEl>
                                      </p:cBhvr>
                                      <p:to x="100000" y="80000"/>
                                    </p:animScale>
                                    <p:animScale>
                                      <p:cBhvr>
                                        <p:cTn id="52" dur="166" decel="50000">
                                          <p:stCondLst>
                                            <p:cond delay="1338"/>
                                          </p:stCondLst>
                                        </p:cTn>
                                        <p:tgtEl>
                                          <p:spTgt spid="7">
                                            <p:txEl>
                                              <p:pRg st="4" end="4"/>
                                            </p:txEl>
                                          </p:spTgt>
                                        </p:tgtEl>
                                      </p:cBhvr>
                                      <p:to x="100000" y="100000"/>
                                    </p:animScale>
                                    <p:animScale>
                                      <p:cBhvr>
                                        <p:cTn id="53" dur="26">
                                          <p:stCondLst>
                                            <p:cond delay="1642"/>
                                          </p:stCondLst>
                                        </p:cTn>
                                        <p:tgtEl>
                                          <p:spTgt spid="7">
                                            <p:txEl>
                                              <p:pRg st="4" end="4"/>
                                            </p:txEl>
                                          </p:spTgt>
                                        </p:tgtEl>
                                      </p:cBhvr>
                                      <p:to x="100000" y="90000"/>
                                    </p:animScale>
                                    <p:animScale>
                                      <p:cBhvr>
                                        <p:cTn id="54" dur="166" decel="50000">
                                          <p:stCondLst>
                                            <p:cond delay="1668"/>
                                          </p:stCondLst>
                                        </p:cTn>
                                        <p:tgtEl>
                                          <p:spTgt spid="7">
                                            <p:txEl>
                                              <p:pRg st="4" end="4"/>
                                            </p:txEl>
                                          </p:spTgt>
                                        </p:tgtEl>
                                      </p:cBhvr>
                                      <p:to x="100000" y="100000"/>
                                    </p:animScale>
                                    <p:animScale>
                                      <p:cBhvr>
                                        <p:cTn id="55" dur="26">
                                          <p:stCondLst>
                                            <p:cond delay="1808"/>
                                          </p:stCondLst>
                                        </p:cTn>
                                        <p:tgtEl>
                                          <p:spTgt spid="7">
                                            <p:txEl>
                                              <p:pRg st="4" end="4"/>
                                            </p:txEl>
                                          </p:spTgt>
                                        </p:tgtEl>
                                      </p:cBhvr>
                                      <p:to x="100000" y="95000"/>
                                    </p:animScale>
                                    <p:animScale>
                                      <p:cBhvr>
                                        <p:cTn id="56" dur="166" decel="50000">
                                          <p:stCondLst>
                                            <p:cond delay="1834"/>
                                          </p:stCondLst>
                                        </p:cTn>
                                        <p:tgtEl>
                                          <p:spTgt spid="7">
                                            <p:txEl>
                                              <p:pRg st="4" end="4"/>
                                            </p:txEl>
                                          </p:spTgt>
                                        </p:tgtEl>
                                      </p:cBhvr>
                                      <p:to x="100000" y="100000"/>
                                    </p:animScale>
                                  </p:childTnLst>
                                </p:cTn>
                              </p:par>
                              <p:par>
                                <p:cTn id="57" presetID="26" presetClass="entr" presetSubtype="0" fill="hold" nodeType="withEffect">
                                  <p:stCondLst>
                                    <p:cond delay="0"/>
                                  </p:stCondLst>
                                  <p:childTnLst>
                                    <p:set>
                                      <p:cBhvr>
                                        <p:cTn id="58" dur="1" fill="hold">
                                          <p:stCondLst>
                                            <p:cond delay="0"/>
                                          </p:stCondLst>
                                        </p:cTn>
                                        <p:tgtEl>
                                          <p:spTgt spid="7">
                                            <p:txEl>
                                              <p:pRg st="5" end="5"/>
                                            </p:txEl>
                                          </p:spTgt>
                                        </p:tgtEl>
                                        <p:attrNameLst>
                                          <p:attrName>style.visibility</p:attrName>
                                        </p:attrNameLst>
                                      </p:cBhvr>
                                      <p:to>
                                        <p:strVal val="visible"/>
                                      </p:to>
                                    </p:set>
                                    <p:animEffect transition="in" filter="wipe(down)">
                                      <p:cBhvr>
                                        <p:cTn id="59" dur="580">
                                          <p:stCondLst>
                                            <p:cond delay="0"/>
                                          </p:stCondLst>
                                        </p:cTn>
                                        <p:tgtEl>
                                          <p:spTgt spid="7">
                                            <p:txEl>
                                              <p:pRg st="5" end="5"/>
                                            </p:txEl>
                                          </p:spTgt>
                                        </p:tgtEl>
                                      </p:cBhvr>
                                    </p:animEffect>
                                    <p:anim calcmode="lin" valueType="num">
                                      <p:cBhvr>
                                        <p:cTn id="60" dur="1822" tmFilter="0,0; 0.14,0.36; 0.43,0.73; 0.71,0.91; 1.0,1.0">
                                          <p:stCondLst>
                                            <p:cond delay="0"/>
                                          </p:stCondLst>
                                        </p:cTn>
                                        <p:tgtEl>
                                          <p:spTgt spid="7">
                                            <p:txEl>
                                              <p:pRg st="5" end="5"/>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7">
                                            <p:txEl>
                                              <p:pRg st="5" end="5"/>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7">
                                            <p:txEl>
                                              <p:pRg st="5" end="5"/>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7">
                                            <p:txEl>
                                              <p:pRg st="5" end="5"/>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7">
                                            <p:txEl>
                                              <p:pRg st="5" end="5"/>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7">
                                            <p:txEl>
                                              <p:pRg st="5" end="5"/>
                                            </p:txEl>
                                          </p:spTgt>
                                        </p:tgtEl>
                                      </p:cBhvr>
                                      <p:to x="100000" y="60000"/>
                                    </p:animScale>
                                    <p:animScale>
                                      <p:cBhvr>
                                        <p:cTn id="66" dur="166" decel="50000">
                                          <p:stCondLst>
                                            <p:cond delay="676"/>
                                          </p:stCondLst>
                                        </p:cTn>
                                        <p:tgtEl>
                                          <p:spTgt spid="7">
                                            <p:txEl>
                                              <p:pRg st="5" end="5"/>
                                            </p:txEl>
                                          </p:spTgt>
                                        </p:tgtEl>
                                      </p:cBhvr>
                                      <p:to x="100000" y="100000"/>
                                    </p:animScale>
                                    <p:animScale>
                                      <p:cBhvr>
                                        <p:cTn id="67" dur="26">
                                          <p:stCondLst>
                                            <p:cond delay="1312"/>
                                          </p:stCondLst>
                                        </p:cTn>
                                        <p:tgtEl>
                                          <p:spTgt spid="7">
                                            <p:txEl>
                                              <p:pRg st="5" end="5"/>
                                            </p:txEl>
                                          </p:spTgt>
                                        </p:tgtEl>
                                      </p:cBhvr>
                                      <p:to x="100000" y="80000"/>
                                    </p:animScale>
                                    <p:animScale>
                                      <p:cBhvr>
                                        <p:cTn id="68" dur="166" decel="50000">
                                          <p:stCondLst>
                                            <p:cond delay="1338"/>
                                          </p:stCondLst>
                                        </p:cTn>
                                        <p:tgtEl>
                                          <p:spTgt spid="7">
                                            <p:txEl>
                                              <p:pRg st="5" end="5"/>
                                            </p:txEl>
                                          </p:spTgt>
                                        </p:tgtEl>
                                      </p:cBhvr>
                                      <p:to x="100000" y="100000"/>
                                    </p:animScale>
                                    <p:animScale>
                                      <p:cBhvr>
                                        <p:cTn id="69" dur="26">
                                          <p:stCondLst>
                                            <p:cond delay="1642"/>
                                          </p:stCondLst>
                                        </p:cTn>
                                        <p:tgtEl>
                                          <p:spTgt spid="7">
                                            <p:txEl>
                                              <p:pRg st="5" end="5"/>
                                            </p:txEl>
                                          </p:spTgt>
                                        </p:tgtEl>
                                      </p:cBhvr>
                                      <p:to x="100000" y="90000"/>
                                    </p:animScale>
                                    <p:animScale>
                                      <p:cBhvr>
                                        <p:cTn id="70" dur="166" decel="50000">
                                          <p:stCondLst>
                                            <p:cond delay="1668"/>
                                          </p:stCondLst>
                                        </p:cTn>
                                        <p:tgtEl>
                                          <p:spTgt spid="7">
                                            <p:txEl>
                                              <p:pRg st="5" end="5"/>
                                            </p:txEl>
                                          </p:spTgt>
                                        </p:tgtEl>
                                      </p:cBhvr>
                                      <p:to x="100000" y="100000"/>
                                    </p:animScale>
                                    <p:animScale>
                                      <p:cBhvr>
                                        <p:cTn id="71" dur="26">
                                          <p:stCondLst>
                                            <p:cond delay="1808"/>
                                          </p:stCondLst>
                                        </p:cTn>
                                        <p:tgtEl>
                                          <p:spTgt spid="7">
                                            <p:txEl>
                                              <p:pRg st="5" end="5"/>
                                            </p:txEl>
                                          </p:spTgt>
                                        </p:tgtEl>
                                      </p:cBhvr>
                                      <p:to x="100000" y="95000"/>
                                    </p:animScale>
                                    <p:animScale>
                                      <p:cBhvr>
                                        <p:cTn id="72" dur="166" decel="50000">
                                          <p:stCondLst>
                                            <p:cond delay="1834"/>
                                          </p:stCondLst>
                                        </p:cTn>
                                        <p:tgtEl>
                                          <p:spTgt spid="7">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320842" y="335846"/>
            <a:ext cx="11566358" cy="6001643"/>
          </a:xfrm>
          <a:prstGeom prst="rect">
            <a:avLst/>
          </a:prstGeom>
        </p:spPr>
        <p:txBody>
          <a:bodyPr wrap="square">
            <a:spAutoFit/>
          </a:bodyPr>
          <a:lstStyle/>
          <a:p>
            <a:r>
              <a:rPr lang="en-GB" sz="2400" b="1" dirty="0">
                <a:solidFill>
                  <a:srgbClr val="FF0000"/>
                </a:solidFill>
                <a:latin typeface="Roboto"/>
              </a:rPr>
              <a:t>3. General Ledger</a:t>
            </a:r>
          </a:p>
          <a:p>
            <a:r>
              <a:rPr lang="en-GB" sz="2400" dirty="0" smtClean="0"/>
              <a:t>A </a:t>
            </a:r>
            <a:r>
              <a:rPr lang="en-GB" sz="2400" dirty="0"/>
              <a:t>general ledger or GL is a </a:t>
            </a:r>
            <a:r>
              <a:rPr lang="en-GB" sz="2400" dirty="0" smtClean="0"/>
              <a:t>permanently centralized </a:t>
            </a:r>
            <a:r>
              <a:rPr lang="en-GB" sz="2400" dirty="0"/>
              <a:t>compilation for all the ledger accounts of a business. It contains all </a:t>
            </a:r>
            <a:r>
              <a:rPr lang="en-GB" sz="2400" dirty="0" smtClean="0"/>
              <a:t>the </a:t>
            </a:r>
            <a:r>
              <a:rPr lang="en-GB" sz="2400" b="1" dirty="0" smtClean="0">
                <a:solidFill>
                  <a:srgbClr val="FF0000"/>
                </a:solidFill>
              </a:rPr>
              <a:t>5 types/sets </a:t>
            </a:r>
            <a:r>
              <a:rPr lang="en-GB" sz="2400" b="1" dirty="0">
                <a:solidFill>
                  <a:srgbClr val="FF0000"/>
                </a:solidFill>
              </a:rPr>
              <a:t>of accounts </a:t>
            </a:r>
            <a:r>
              <a:rPr lang="en-GB" sz="2400" dirty="0"/>
              <a:t>which can be found in an organization </a:t>
            </a:r>
            <a:r>
              <a:rPr lang="en-GB" sz="2400" dirty="0" smtClean="0"/>
              <a:t>namely; </a:t>
            </a:r>
            <a:r>
              <a:rPr lang="en-GB" sz="2400" b="1" dirty="0">
                <a:solidFill>
                  <a:srgbClr val="FF0000"/>
                </a:solidFill>
              </a:rPr>
              <a:t>assets, liabilities, capital or equity, </a:t>
            </a:r>
            <a:r>
              <a:rPr lang="en-GB" sz="2400" b="1" dirty="0" smtClean="0">
                <a:solidFill>
                  <a:srgbClr val="FF0000"/>
                </a:solidFill>
              </a:rPr>
              <a:t>revenues and expenses</a:t>
            </a:r>
            <a:r>
              <a:rPr lang="en-GB" sz="2400" b="1" dirty="0">
                <a:solidFill>
                  <a:srgbClr val="FF0000"/>
                </a:solidFill>
              </a:rPr>
              <a:t>.</a:t>
            </a:r>
          </a:p>
          <a:p>
            <a:r>
              <a:rPr lang="en-GB" sz="2400" dirty="0" smtClean="0"/>
              <a:t>As </a:t>
            </a:r>
            <a:r>
              <a:rPr lang="en-GB" sz="2400" dirty="0"/>
              <a:t>per traditional or UK style accounting, GL consists of all nominal &amp; real accounts necessary to prepare financials for a company. E.g. Building, Office equipment, Furniture and so on</a:t>
            </a:r>
            <a:r>
              <a:rPr lang="en-GB" sz="2400" dirty="0" smtClean="0"/>
              <a:t>.</a:t>
            </a:r>
          </a:p>
          <a:p>
            <a:r>
              <a:rPr lang="en-GB" sz="2400" b="1" dirty="0" smtClean="0">
                <a:solidFill>
                  <a:srgbClr val="FF0000"/>
                </a:solidFill>
              </a:rPr>
              <a:t>Nominal </a:t>
            </a:r>
            <a:r>
              <a:rPr lang="en-GB" sz="2400" b="1" dirty="0">
                <a:solidFill>
                  <a:srgbClr val="FF0000"/>
                </a:solidFill>
              </a:rPr>
              <a:t>Ledger </a:t>
            </a:r>
            <a:r>
              <a:rPr lang="en-GB" sz="2400" dirty="0"/>
              <a:t>–  As the name suggests it contains all nominal accounts i.e. expense, losses, incomes and gains. Examples – Salaries, Sales, Purchases, Returns Inward/Outward, Rent, Stationery, Insurance, Depreciation, etc.</a:t>
            </a:r>
          </a:p>
          <a:p>
            <a:r>
              <a:rPr lang="en-GB" sz="2400" b="1" dirty="0" smtClean="0">
                <a:solidFill>
                  <a:srgbClr val="FF0000"/>
                </a:solidFill>
              </a:rPr>
              <a:t>Private Ledger </a:t>
            </a:r>
            <a:r>
              <a:rPr lang="en-GB" sz="2400" dirty="0" smtClean="0"/>
              <a:t>– </a:t>
            </a:r>
            <a:r>
              <a:rPr lang="en-GB" sz="2400" dirty="0"/>
              <a:t>Private ledger consists of accounts which are confidential in nature such as capital, drawings, salaries, etc. These accounts are only accessible by selected individuals</a:t>
            </a:r>
            <a:r>
              <a:rPr lang="en-GB" sz="2400" dirty="0" smtClean="0"/>
              <a:t>.</a:t>
            </a:r>
          </a:p>
          <a:p>
            <a:r>
              <a:rPr lang="en-GB" sz="2400" b="1" dirty="0">
                <a:solidFill>
                  <a:srgbClr val="FF0000"/>
                </a:solidFill>
              </a:rPr>
              <a:t>Entry rules to apply are;</a:t>
            </a:r>
            <a:endParaRPr lang="en-GB" sz="2400" dirty="0">
              <a:solidFill>
                <a:srgbClr val="FF0000"/>
              </a:solidFill>
            </a:endParaRPr>
          </a:p>
          <a:p>
            <a:r>
              <a:rPr lang="en-GB" sz="2400" dirty="0"/>
              <a:t>Debit what comes in, Credit what goes out.</a:t>
            </a:r>
          </a:p>
          <a:p>
            <a:r>
              <a:rPr lang="en-GB" sz="2400" dirty="0"/>
              <a:t>Debit the receiver, Credit the giver.</a:t>
            </a:r>
          </a:p>
          <a:p>
            <a:r>
              <a:rPr lang="en-GB" sz="2400" dirty="0"/>
              <a:t>Debit all expenses, Credit all income</a:t>
            </a:r>
            <a:r>
              <a:rPr lang="en-GB" sz="2400" dirty="0" smtClean="0"/>
              <a:t>.</a:t>
            </a:r>
            <a:endParaRPr lang="en-GB" sz="2400" dirty="0"/>
          </a:p>
        </p:txBody>
      </p:sp>
    </p:spTree>
    <p:extLst>
      <p:ext uri="{BB962C8B-B14F-4D97-AF65-F5344CB8AC3E}">
        <p14:creationId xmlns:p14="http://schemas.microsoft.com/office/powerpoint/2010/main" val="395304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80">
                                          <p:stCondLst>
                                            <p:cond delay="0"/>
                                          </p:stCondLst>
                                        </p:cTn>
                                        <p:tgtEl>
                                          <p:spTgt spid="7">
                                            <p:txEl>
                                              <p:pRg st="0" end="0"/>
                                            </p:txEl>
                                          </p:spTgt>
                                        </p:tgtEl>
                                      </p:cBhvr>
                                    </p:animEffect>
                                    <p:anim calcmode="lin" valueType="num">
                                      <p:cBhvr>
                                        <p:cTn id="8" dur="1822" tmFilter="0,0; 0.14,0.36; 0.43,0.73; 0.71,0.91; 1.0,1.0">
                                          <p:stCondLst>
                                            <p:cond delay="0"/>
                                          </p:stCondLst>
                                        </p:cTn>
                                        <p:tgtEl>
                                          <p:spTgt spid="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xEl>
                                              <p:pRg st="0" end="0"/>
                                            </p:txEl>
                                          </p:spTgt>
                                        </p:tgtEl>
                                      </p:cBhvr>
                                      <p:to x="100000" y="60000"/>
                                    </p:animScale>
                                    <p:animScale>
                                      <p:cBhvr>
                                        <p:cTn id="14" dur="166" decel="50000">
                                          <p:stCondLst>
                                            <p:cond delay="676"/>
                                          </p:stCondLst>
                                        </p:cTn>
                                        <p:tgtEl>
                                          <p:spTgt spid="7">
                                            <p:txEl>
                                              <p:pRg st="0" end="0"/>
                                            </p:txEl>
                                          </p:spTgt>
                                        </p:tgtEl>
                                      </p:cBhvr>
                                      <p:to x="100000" y="100000"/>
                                    </p:animScale>
                                    <p:animScale>
                                      <p:cBhvr>
                                        <p:cTn id="15" dur="26">
                                          <p:stCondLst>
                                            <p:cond delay="1312"/>
                                          </p:stCondLst>
                                        </p:cTn>
                                        <p:tgtEl>
                                          <p:spTgt spid="7">
                                            <p:txEl>
                                              <p:pRg st="0" end="0"/>
                                            </p:txEl>
                                          </p:spTgt>
                                        </p:tgtEl>
                                      </p:cBhvr>
                                      <p:to x="100000" y="80000"/>
                                    </p:animScale>
                                    <p:animScale>
                                      <p:cBhvr>
                                        <p:cTn id="16" dur="166" decel="50000">
                                          <p:stCondLst>
                                            <p:cond delay="1338"/>
                                          </p:stCondLst>
                                        </p:cTn>
                                        <p:tgtEl>
                                          <p:spTgt spid="7">
                                            <p:txEl>
                                              <p:pRg st="0" end="0"/>
                                            </p:txEl>
                                          </p:spTgt>
                                        </p:tgtEl>
                                      </p:cBhvr>
                                      <p:to x="100000" y="100000"/>
                                    </p:animScale>
                                    <p:animScale>
                                      <p:cBhvr>
                                        <p:cTn id="17" dur="26">
                                          <p:stCondLst>
                                            <p:cond delay="1642"/>
                                          </p:stCondLst>
                                        </p:cTn>
                                        <p:tgtEl>
                                          <p:spTgt spid="7">
                                            <p:txEl>
                                              <p:pRg st="0" end="0"/>
                                            </p:txEl>
                                          </p:spTgt>
                                        </p:tgtEl>
                                      </p:cBhvr>
                                      <p:to x="100000" y="90000"/>
                                    </p:animScale>
                                    <p:animScale>
                                      <p:cBhvr>
                                        <p:cTn id="18" dur="166" decel="50000">
                                          <p:stCondLst>
                                            <p:cond delay="1668"/>
                                          </p:stCondLst>
                                        </p:cTn>
                                        <p:tgtEl>
                                          <p:spTgt spid="7">
                                            <p:txEl>
                                              <p:pRg st="0" end="0"/>
                                            </p:txEl>
                                          </p:spTgt>
                                        </p:tgtEl>
                                      </p:cBhvr>
                                      <p:to x="100000" y="100000"/>
                                    </p:animScale>
                                    <p:animScale>
                                      <p:cBhvr>
                                        <p:cTn id="19" dur="26">
                                          <p:stCondLst>
                                            <p:cond delay="1808"/>
                                          </p:stCondLst>
                                        </p:cTn>
                                        <p:tgtEl>
                                          <p:spTgt spid="7">
                                            <p:txEl>
                                              <p:pRg st="0" end="0"/>
                                            </p:txEl>
                                          </p:spTgt>
                                        </p:tgtEl>
                                      </p:cBhvr>
                                      <p:to x="100000" y="95000"/>
                                    </p:animScale>
                                    <p:animScale>
                                      <p:cBhvr>
                                        <p:cTn id="20" dur="166" decel="50000">
                                          <p:stCondLst>
                                            <p:cond delay="1834"/>
                                          </p:stCondLst>
                                        </p:cTn>
                                        <p:tgtEl>
                                          <p:spTgt spid="7">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Effect transition="in" filter="wipe(down)">
                                      <p:cBhvr>
                                        <p:cTn id="25" dur="580">
                                          <p:stCondLst>
                                            <p:cond delay="0"/>
                                          </p:stCondLst>
                                        </p:cTn>
                                        <p:tgtEl>
                                          <p:spTgt spid="7">
                                            <p:txEl>
                                              <p:pRg st="1" end="1"/>
                                            </p:txEl>
                                          </p:spTgt>
                                        </p:tgtEl>
                                      </p:cBhvr>
                                    </p:animEffect>
                                    <p:anim calcmode="lin" valueType="num">
                                      <p:cBhvr>
                                        <p:cTn id="26" dur="1822" tmFilter="0,0; 0.14,0.36; 0.43,0.73; 0.71,0.91; 1.0,1.0">
                                          <p:stCondLst>
                                            <p:cond delay="0"/>
                                          </p:stCondLst>
                                        </p:cTn>
                                        <p:tgtEl>
                                          <p:spTgt spid="7">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xEl>
                                              <p:pRg st="1" end="1"/>
                                            </p:txEl>
                                          </p:spTgt>
                                        </p:tgtEl>
                                      </p:cBhvr>
                                      <p:to x="100000" y="60000"/>
                                    </p:animScale>
                                    <p:animScale>
                                      <p:cBhvr>
                                        <p:cTn id="32" dur="166" decel="50000">
                                          <p:stCondLst>
                                            <p:cond delay="676"/>
                                          </p:stCondLst>
                                        </p:cTn>
                                        <p:tgtEl>
                                          <p:spTgt spid="7">
                                            <p:txEl>
                                              <p:pRg st="1" end="1"/>
                                            </p:txEl>
                                          </p:spTgt>
                                        </p:tgtEl>
                                      </p:cBhvr>
                                      <p:to x="100000" y="100000"/>
                                    </p:animScale>
                                    <p:animScale>
                                      <p:cBhvr>
                                        <p:cTn id="33" dur="26">
                                          <p:stCondLst>
                                            <p:cond delay="1312"/>
                                          </p:stCondLst>
                                        </p:cTn>
                                        <p:tgtEl>
                                          <p:spTgt spid="7">
                                            <p:txEl>
                                              <p:pRg st="1" end="1"/>
                                            </p:txEl>
                                          </p:spTgt>
                                        </p:tgtEl>
                                      </p:cBhvr>
                                      <p:to x="100000" y="80000"/>
                                    </p:animScale>
                                    <p:animScale>
                                      <p:cBhvr>
                                        <p:cTn id="34" dur="166" decel="50000">
                                          <p:stCondLst>
                                            <p:cond delay="1338"/>
                                          </p:stCondLst>
                                        </p:cTn>
                                        <p:tgtEl>
                                          <p:spTgt spid="7">
                                            <p:txEl>
                                              <p:pRg st="1" end="1"/>
                                            </p:txEl>
                                          </p:spTgt>
                                        </p:tgtEl>
                                      </p:cBhvr>
                                      <p:to x="100000" y="100000"/>
                                    </p:animScale>
                                    <p:animScale>
                                      <p:cBhvr>
                                        <p:cTn id="35" dur="26">
                                          <p:stCondLst>
                                            <p:cond delay="1642"/>
                                          </p:stCondLst>
                                        </p:cTn>
                                        <p:tgtEl>
                                          <p:spTgt spid="7">
                                            <p:txEl>
                                              <p:pRg st="1" end="1"/>
                                            </p:txEl>
                                          </p:spTgt>
                                        </p:tgtEl>
                                      </p:cBhvr>
                                      <p:to x="100000" y="90000"/>
                                    </p:animScale>
                                    <p:animScale>
                                      <p:cBhvr>
                                        <p:cTn id="36" dur="166" decel="50000">
                                          <p:stCondLst>
                                            <p:cond delay="1668"/>
                                          </p:stCondLst>
                                        </p:cTn>
                                        <p:tgtEl>
                                          <p:spTgt spid="7">
                                            <p:txEl>
                                              <p:pRg st="1" end="1"/>
                                            </p:txEl>
                                          </p:spTgt>
                                        </p:tgtEl>
                                      </p:cBhvr>
                                      <p:to x="100000" y="100000"/>
                                    </p:animScale>
                                    <p:animScale>
                                      <p:cBhvr>
                                        <p:cTn id="37" dur="26">
                                          <p:stCondLst>
                                            <p:cond delay="1808"/>
                                          </p:stCondLst>
                                        </p:cTn>
                                        <p:tgtEl>
                                          <p:spTgt spid="7">
                                            <p:txEl>
                                              <p:pRg st="1" end="1"/>
                                            </p:txEl>
                                          </p:spTgt>
                                        </p:tgtEl>
                                      </p:cBhvr>
                                      <p:to x="100000" y="95000"/>
                                    </p:animScale>
                                    <p:animScale>
                                      <p:cBhvr>
                                        <p:cTn id="38" dur="166" decel="50000">
                                          <p:stCondLst>
                                            <p:cond delay="1834"/>
                                          </p:stCondLst>
                                        </p:cTn>
                                        <p:tgtEl>
                                          <p:spTgt spid="7">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7">
                                            <p:txEl>
                                              <p:pRg st="2" end="2"/>
                                            </p:txEl>
                                          </p:spTgt>
                                        </p:tgtEl>
                                        <p:attrNameLst>
                                          <p:attrName>style.visibility</p:attrName>
                                        </p:attrNameLst>
                                      </p:cBhvr>
                                      <p:to>
                                        <p:strVal val="visible"/>
                                      </p:to>
                                    </p:set>
                                    <p:animEffect transition="in" filter="wipe(down)">
                                      <p:cBhvr>
                                        <p:cTn id="41" dur="580">
                                          <p:stCondLst>
                                            <p:cond delay="0"/>
                                          </p:stCondLst>
                                        </p:cTn>
                                        <p:tgtEl>
                                          <p:spTgt spid="7">
                                            <p:txEl>
                                              <p:pRg st="2" end="2"/>
                                            </p:txEl>
                                          </p:spTgt>
                                        </p:tgtEl>
                                      </p:cBhvr>
                                    </p:animEffect>
                                    <p:anim calcmode="lin" valueType="num">
                                      <p:cBhvr>
                                        <p:cTn id="42" dur="1822" tmFilter="0,0; 0.14,0.36; 0.43,0.73; 0.71,0.91; 1.0,1.0">
                                          <p:stCondLst>
                                            <p:cond delay="0"/>
                                          </p:stCondLst>
                                        </p:cTn>
                                        <p:tgtEl>
                                          <p:spTgt spid="7">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7">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7">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7">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7">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7">
                                            <p:txEl>
                                              <p:pRg st="2" end="2"/>
                                            </p:txEl>
                                          </p:spTgt>
                                        </p:tgtEl>
                                      </p:cBhvr>
                                      <p:to x="100000" y="60000"/>
                                    </p:animScale>
                                    <p:animScale>
                                      <p:cBhvr>
                                        <p:cTn id="48" dur="166" decel="50000">
                                          <p:stCondLst>
                                            <p:cond delay="676"/>
                                          </p:stCondLst>
                                        </p:cTn>
                                        <p:tgtEl>
                                          <p:spTgt spid="7">
                                            <p:txEl>
                                              <p:pRg st="2" end="2"/>
                                            </p:txEl>
                                          </p:spTgt>
                                        </p:tgtEl>
                                      </p:cBhvr>
                                      <p:to x="100000" y="100000"/>
                                    </p:animScale>
                                    <p:animScale>
                                      <p:cBhvr>
                                        <p:cTn id="49" dur="26">
                                          <p:stCondLst>
                                            <p:cond delay="1312"/>
                                          </p:stCondLst>
                                        </p:cTn>
                                        <p:tgtEl>
                                          <p:spTgt spid="7">
                                            <p:txEl>
                                              <p:pRg st="2" end="2"/>
                                            </p:txEl>
                                          </p:spTgt>
                                        </p:tgtEl>
                                      </p:cBhvr>
                                      <p:to x="100000" y="80000"/>
                                    </p:animScale>
                                    <p:animScale>
                                      <p:cBhvr>
                                        <p:cTn id="50" dur="166" decel="50000">
                                          <p:stCondLst>
                                            <p:cond delay="1338"/>
                                          </p:stCondLst>
                                        </p:cTn>
                                        <p:tgtEl>
                                          <p:spTgt spid="7">
                                            <p:txEl>
                                              <p:pRg st="2" end="2"/>
                                            </p:txEl>
                                          </p:spTgt>
                                        </p:tgtEl>
                                      </p:cBhvr>
                                      <p:to x="100000" y="100000"/>
                                    </p:animScale>
                                    <p:animScale>
                                      <p:cBhvr>
                                        <p:cTn id="51" dur="26">
                                          <p:stCondLst>
                                            <p:cond delay="1642"/>
                                          </p:stCondLst>
                                        </p:cTn>
                                        <p:tgtEl>
                                          <p:spTgt spid="7">
                                            <p:txEl>
                                              <p:pRg st="2" end="2"/>
                                            </p:txEl>
                                          </p:spTgt>
                                        </p:tgtEl>
                                      </p:cBhvr>
                                      <p:to x="100000" y="90000"/>
                                    </p:animScale>
                                    <p:animScale>
                                      <p:cBhvr>
                                        <p:cTn id="52" dur="166" decel="50000">
                                          <p:stCondLst>
                                            <p:cond delay="1668"/>
                                          </p:stCondLst>
                                        </p:cTn>
                                        <p:tgtEl>
                                          <p:spTgt spid="7">
                                            <p:txEl>
                                              <p:pRg st="2" end="2"/>
                                            </p:txEl>
                                          </p:spTgt>
                                        </p:tgtEl>
                                      </p:cBhvr>
                                      <p:to x="100000" y="100000"/>
                                    </p:animScale>
                                    <p:animScale>
                                      <p:cBhvr>
                                        <p:cTn id="53" dur="26">
                                          <p:stCondLst>
                                            <p:cond delay="1808"/>
                                          </p:stCondLst>
                                        </p:cTn>
                                        <p:tgtEl>
                                          <p:spTgt spid="7">
                                            <p:txEl>
                                              <p:pRg st="2" end="2"/>
                                            </p:txEl>
                                          </p:spTgt>
                                        </p:tgtEl>
                                      </p:cBhvr>
                                      <p:to x="100000" y="95000"/>
                                    </p:animScale>
                                    <p:animScale>
                                      <p:cBhvr>
                                        <p:cTn id="54" dur="166" decel="50000">
                                          <p:stCondLst>
                                            <p:cond delay="1834"/>
                                          </p:stCondLst>
                                        </p:cTn>
                                        <p:tgtEl>
                                          <p:spTgt spid="7">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nodeType="clickEffect">
                                  <p:stCondLst>
                                    <p:cond delay="0"/>
                                  </p:stCondLst>
                                  <p:childTnLst>
                                    <p:set>
                                      <p:cBhvr>
                                        <p:cTn id="58" dur="1" fill="hold">
                                          <p:stCondLst>
                                            <p:cond delay="0"/>
                                          </p:stCondLst>
                                        </p:cTn>
                                        <p:tgtEl>
                                          <p:spTgt spid="7">
                                            <p:txEl>
                                              <p:pRg st="3" end="3"/>
                                            </p:txEl>
                                          </p:spTgt>
                                        </p:tgtEl>
                                        <p:attrNameLst>
                                          <p:attrName>style.visibility</p:attrName>
                                        </p:attrNameLst>
                                      </p:cBhvr>
                                      <p:to>
                                        <p:strVal val="visible"/>
                                      </p:to>
                                    </p:set>
                                    <p:animEffect transition="in" filter="wipe(down)">
                                      <p:cBhvr>
                                        <p:cTn id="59" dur="580">
                                          <p:stCondLst>
                                            <p:cond delay="0"/>
                                          </p:stCondLst>
                                        </p:cTn>
                                        <p:tgtEl>
                                          <p:spTgt spid="7">
                                            <p:txEl>
                                              <p:pRg st="3" end="3"/>
                                            </p:txEl>
                                          </p:spTgt>
                                        </p:tgtEl>
                                      </p:cBhvr>
                                    </p:animEffect>
                                    <p:anim calcmode="lin" valueType="num">
                                      <p:cBhvr>
                                        <p:cTn id="60" dur="1822" tmFilter="0,0; 0.14,0.36; 0.43,0.73; 0.71,0.91; 1.0,1.0">
                                          <p:stCondLst>
                                            <p:cond delay="0"/>
                                          </p:stCondLst>
                                        </p:cTn>
                                        <p:tgtEl>
                                          <p:spTgt spid="7">
                                            <p:txEl>
                                              <p:pRg st="3" end="3"/>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7">
                                            <p:txEl>
                                              <p:pRg st="3" end="3"/>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7">
                                            <p:txEl>
                                              <p:pRg st="3" end="3"/>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7">
                                            <p:txEl>
                                              <p:pRg st="3" end="3"/>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7">
                                            <p:txEl>
                                              <p:pRg st="3" end="3"/>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7">
                                            <p:txEl>
                                              <p:pRg st="3" end="3"/>
                                            </p:txEl>
                                          </p:spTgt>
                                        </p:tgtEl>
                                      </p:cBhvr>
                                      <p:to x="100000" y="60000"/>
                                    </p:animScale>
                                    <p:animScale>
                                      <p:cBhvr>
                                        <p:cTn id="66" dur="166" decel="50000">
                                          <p:stCondLst>
                                            <p:cond delay="676"/>
                                          </p:stCondLst>
                                        </p:cTn>
                                        <p:tgtEl>
                                          <p:spTgt spid="7">
                                            <p:txEl>
                                              <p:pRg st="3" end="3"/>
                                            </p:txEl>
                                          </p:spTgt>
                                        </p:tgtEl>
                                      </p:cBhvr>
                                      <p:to x="100000" y="100000"/>
                                    </p:animScale>
                                    <p:animScale>
                                      <p:cBhvr>
                                        <p:cTn id="67" dur="26">
                                          <p:stCondLst>
                                            <p:cond delay="1312"/>
                                          </p:stCondLst>
                                        </p:cTn>
                                        <p:tgtEl>
                                          <p:spTgt spid="7">
                                            <p:txEl>
                                              <p:pRg st="3" end="3"/>
                                            </p:txEl>
                                          </p:spTgt>
                                        </p:tgtEl>
                                      </p:cBhvr>
                                      <p:to x="100000" y="80000"/>
                                    </p:animScale>
                                    <p:animScale>
                                      <p:cBhvr>
                                        <p:cTn id="68" dur="166" decel="50000">
                                          <p:stCondLst>
                                            <p:cond delay="1338"/>
                                          </p:stCondLst>
                                        </p:cTn>
                                        <p:tgtEl>
                                          <p:spTgt spid="7">
                                            <p:txEl>
                                              <p:pRg st="3" end="3"/>
                                            </p:txEl>
                                          </p:spTgt>
                                        </p:tgtEl>
                                      </p:cBhvr>
                                      <p:to x="100000" y="100000"/>
                                    </p:animScale>
                                    <p:animScale>
                                      <p:cBhvr>
                                        <p:cTn id="69" dur="26">
                                          <p:stCondLst>
                                            <p:cond delay="1642"/>
                                          </p:stCondLst>
                                        </p:cTn>
                                        <p:tgtEl>
                                          <p:spTgt spid="7">
                                            <p:txEl>
                                              <p:pRg st="3" end="3"/>
                                            </p:txEl>
                                          </p:spTgt>
                                        </p:tgtEl>
                                      </p:cBhvr>
                                      <p:to x="100000" y="90000"/>
                                    </p:animScale>
                                    <p:animScale>
                                      <p:cBhvr>
                                        <p:cTn id="70" dur="166" decel="50000">
                                          <p:stCondLst>
                                            <p:cond delay="1668"/>
                                          </p:stCondLst>
                                        </p:cTn>
                                        <p:tgtEl>
                                          <p:spTgt spid="7">
                                            <p:txEl>
                                              <p:pRg st="3" end="3"/>
                                            </p:txEl>
                                          </p:spTgt>
                                        </p:tgtEl>
                                      </p:cBhvr>
                                      <p:to x="100000" y="100000"/>
                                    </p:animScale>
                                    <p:animScale>
                                      <p:cBhvr>
                                        <p:cTn id="71" dur="26">
                                          <p:stCondLst>
                                            <p:cond delay="1808"/>
                                          </p:stCondLst>
                                        </p:cTn>
                                        <p:tgtEl>
                                          <p:spTgt spid="7">
                                            <p:txEl>
                                              <p:pRg st="3" end="3"/>
                                            </p:txEl>
                                          </p:spTgt>
                                        </p:tgtEl>
                                      </p:cBhvr>
                                      <p:to x="100000" y="95000"/>
                                    </p:animScale>
                                    <p:animScale>
                                      <p:cBhvr>
                                        <p:cTn id="72" dur="166" decel="50000">
                                          <p:stCondLst>
                                            <p:cond delay="1834"/>
                                          </p:stCondLst>
                                        </p:cTn>
                                        <p:tgtEl>
                                          <p:spTgt spid="7">
                                            <p:txEl>
                                              <p:pRg st="3" end="3"/>
                                            </p:txEl>
                                          </p:spTgt>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nodeType="clickEffect">
                                  <p:stCondLst>
                                    <p:cond delay="0"/>
                                  </p:stCondLst>
                                  <p:childTnLst>
                                    <p:set>
                                      <p:cBhvr>
                                        <p:cTn id="76" dur="1" fill="hold">
                                          <p:stCondLst>
                                            <p:cond delay="0"/>
                                          </p:stCondLst>
                                        </p:cTn>
                                        <p:tgtEl>
                                          <p:spTgt spid="7">
                                            <p:txEl>
                                              <p:pRg st="4" end="4"/>
                                            </p:txEl>
                                          </p:spTgt>
                                        </p:tgtEl>
                                        <p:attrNameLst>
                                          <p:attrName>style.visibility</p:attrName>
                                        </p:attrNameLst>
                                      </p:cBhvr>
                                      <p:to>
                                        <p:strVal val="visible"/>
                                      </p:to>
                                    </p:set>
                                    <p:animEffect transition="in" filter="wipe(down)">
                                      <p:cBhvr>
                                        <p:cTn id="77" dur="580">
                                          <p:stCondLst>
                                            <p:cond delay="0"/>
                                          </p:stCondLst>
                                        </p:cTn>
                                        <p:tgtEl>
                                          <p:spTgt spid="7">
                                            <p:txEl>
                                              <p:pRg st="4" end="4"/>
                                            </p:txEl>
                                          </p:spTgt>
                                        </p:tgtEl>
                                      </p:cBhvr>
                                    </p:animEffect>
                                    <p:anim calcmode="lin" valueType="num">
                                      <p:cBhvr>
                                        <p:cTn id="78" dur="1822" tmFilter="0,0; 0.14,0.36; 0.43,0.73; 0.71,0.91; 1.0,1.0">
                                          <p:stCondLst>
                                            <p:cond delay="0"/>
                                          </p:stCondLst>
                                        </p:cTn>
                                        <p:tgtEl>
                                          <p:spTgt spid="7">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7">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7">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7">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7">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7">
                                            <p:txEl>
                                              <p:pRg st="4" end="4"/>
                                            </p:txEl>
                                          </p:spTgt>
                                        </p:tgtEl>
                                      </p:cBhvr>
                                      <p:to x="100000" y="60000"/>
                                    </p:animScale>
                                    <p:animScale>
                                      <p:cBhvr>
                                        <p:cTn id="84" dur="166" decel="50000">
                                          <p:stCondLst>
                                            <p:cond delay="676"/>
                                          </p:stCondLst>
                                        </p:cTn>
                                        <p:tgtEl>
                                          <p:spTgt spid="7">
                                            <p:txEl>
                                              <p:pRg st="4" end="4"/>
                                            </p:txEl>
                                          </p:spTgt>
                                        </p:tgtEl>
                                      </p:cBhvr>
                                      <p:to x="100000" y="100000"/>
                                    </p:animScale>
                                    <p:animScale>
                                      <p:cBhvr>
                                        <p:cTn id="85" dur="26">
                                          <p:stCondLst>
                                            <p:cond delay="1312"/>
                                          </p:stCondLst>
                                        </p:cTn>
                                        <p:tgtEl>
                                          <p:spTgt spid="7">
                                            <p:txEl>
                                              <p:pRg st="4" end="4"/>
                                            </p:txEl>
                                          </p:spTgt>
                                        </p:tgtEl>
                                      </p:cBhvr>
                                      <p:to x="100000" y="80000"/>
                                    </p:animScale>
                                    <p:animScale>
                                      <p:cBhvr>
                                        <p:cTn id="86" dur="166" decel="50000">
                                          <p:stCondLst>
                                            <p:cond delay="1338"/>
                                          </p:stCondLst>
                                        </p:cTn>
                                        <p:tgtEl>
                                          <p:spTgt spid="7">
                                            <p:txEl>
                                              <p:pRg st="4" end="4"/>
                                            </p:txEl>
                                          </p:spTgt>
                                        </p:tgtEl>
                                      </p:cBhvr>
                                      <p:to x="100000" y="100000"/>
                                    </p:animScale>
                                    <p:animScale>
                                      <p:cBhvr>
                                        <p:cTn id="87" dur="26">
                                          <p:stCondLst>
                                            <p:cond delay="1642"/>
                                          </p:stCondLst>
                                        </p:cTn>
                                        <p:tgtEl>
                                          <p:spTgt spid="7">
                                            <p:txEl>
                                              <p:pRg st="4" end="4"/>
                                            </p:txEl>
                                          </p:spTgt>
                                        </p:tgtEl>
                                      </p:cBhvr>
                                      <p:to x="100000" y="90000"/>
                                    </p:animScale>
                                    <p:animScale>
                                      <p:cBhvr>
                                        <p:cTn id="88" dur="166" decel="50000">
                                          <p:stCondLst>
                                            <p:cond delay="1668"/>
                                          </p:stCondLst>
                                        </p:cTn>
                                        <p:tgtEl>
                                          <p:spTgt spid="7">
                                            <p:txEl>
                                              <p:pRg st="4" end="4"/>
                                            </p:txEl>
                                          </p:spTgt>
                                        </p:tgtEl>
                                      </p:cBhvr>
                                      <p:to x="100000" y="100000"/>
                                    </p:animScale>
                                    <p:animScale>
                                      <p:cBhvr>
                                        <p:cTn id="89" dur="26">
                                          <p:stCondLst>
                                            <p:cond delay="1808"/>
                                          </p:stCondLst>
                                        </p:cTn>
                                        <p:tgtEl>
                                          <p:spTgt spid="7">
                                            <p:txEl>
                                              <p:pRg st="4" end="4"/>
                                            </p:txEl>
                                          </p:spTgt>
                                        </p:tgtEl>
                                      </p:cBhvr>
                                      <p:to x="100000" y="95000"/>
                                    </p:animScale>
                                    <p:animScale>
                                      <p:cBhvr>
                                        <p:cTn id="90" dur="166" decel="50000">
                                          <p:stCondLst>
                                            <p:cond delay="1834"/>
                                          </p:stCondLst>
                                        </p:cTn>
                                        <p:tgtEl>
                                          <p:spTgt spid="7">
                                            <p:txEl>
                                              <p:pRg st="4" end="4"/>
                                            </p:txEl>
                                          </p:spTgt>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nodeType="clickEffect">
                                  <p:stCondLst>
                                    <p:cond delay="0"/>
                                  </p:stCondLst>
                                  <p:childTnLst>
                                    <p:set>
                                      <p:cBhvr>
                                        <p:cTn id="94" dur="1" fill="hold">
                                          <p:stCondLst>
                                            <p:cond delay="0"/>
                                          </p:stCondLst>
                                        </p:cTn>
                                        <p:tgtEl>
                                          <p:spTgt spid="7">
                                            <p:txEl>
                                              <p:pRg st="5" end="5"/>
                                            </p:txEl>
                                          </p:spTgt>
                                        </p:tgtEl>
                                        <p:attrNameLst>
                                          <p:attrName>style.visibility</p:attrName>
                                        </p:attrNameLst>
                                      </p:cBhvr>
                                      <p:to>
                                        <p:strVal val="visible"/>
                                      </p:to>
                                    </p:set>
                                    <p:animEffect transition="in" filter="wipe(down)">
                                      <p:cBhvr>
                                        <p:cTn id="95" dur="580">
                                          <p:stCondLst>
                                            <p:cond delay="0"/>
                                          </p:stCondLst>
                                        </p:cTn>
                                        <p:tgtEl>
                                          <p:spTgt spid="7">
                                            <p:txEl>
                                              <p:pRg st="5" end="5"/>
                                            </p:txEl>
                                          </p:spTgt>
                                        </p:tgtEl>
                                      </p:cBhvr>
                                    </p:animEffect>
                                    <p:anim calcmode="lin" valueType="num">
                                      <p:cBhvr>
                                        <p:cTn id="96" dur="1822" tmFilter="0,0; 0.14,0.36; 0.43,0.73; 0.71,0.91; 1.0,1.0">
                                          <p:stCondLst>
                                            <p:cond delay="0"/>
                                          </p:stCondLst>
                                        </p:cTn>
                                        <p:tgtEl>
                                          <p:spTgt spid="7">
                                            <p:txEl>
                                              <p:pRg st="5" end="5"/>
                                            </p:txEl>
                                          </p:spTgt>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7">
                                            <p:txEl>
                                              <p:pRg st="5" end="5"/>
                                            </p:txEl>
                                          </p:spTgt>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7">
                                            <p:txEl>
                                              <p:pRg st="5" end="5"/>
                                            </p:txEl>
                                          </p:spTgt>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7">
                                            <p:txEl>
                                              <p:pRg st="5" end="5"/>
                                            </p:txEl>
                                          </p:spTgt>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7">
                                            <p:txEl>
                                              <p:pRg st="5" end="5"/>
                                            </p:txEl>
                                          </p:spTgt>
                                        </p:tgtEl>
                                        <p:attrNameLst>
                                          <p:attrName>ppt_y</p:attrName>
                                        </p:attrNameLst>
                                      </p:cBhvr>
                                      <p:tavLst>
                                        <p:tav tm="0" fmla="#ppt_y-sin(pi*$)/81">
                                          <p:val>
                                            <p:fltVal val="0"/>
                                          </p:val>
                                        </p:tav>
                                        <p:tav tm="100000">
                                          <p:val>
                                            <p:fltVal val="1"/>
                                          </p:val>
                                        </p:tav>
                                      </p:tavLst>
                                    </p:anim>
                                    <p:animScale>
                                      <p:cBhvr>
                                        <p:cTn id="101" dur="26">
                                          <p:stCondLst>
                                            <p:cond delay="650"/>
                                          </p:stCondLst>
                                        </p:cTn>
                                        <p:tgtEl>
                                          <p:spTgt spid="7">
                                            <p:txEl>
                                              <p:pRg st="5" end="5"/>
                                            </p:txEl>
                                          </p:spTgt>
                                        </p:tgtEl>
                                      </p:cBhvr>
                                      <p:to x="100000" y="60000"/>
                                    </p:animScale>
                                    <p:animScale>
                                      <p:cBhvr>
                                        <p:cTn id="102" dur="166" decel="50000">
                                          <p:stCondLst>
                                            <p:cond delay="676"/>
                                          </p:stCondLst>
                                        </p:cTn>
                                        <p:tgtEl>
                                          <p:spTgt spid="7">
                                            <p:txEl>
                                              <p:pRg st="5" end="5"/>
                                            </p:txEl>
                                          </p:spTgt>
                                        </p:tgtEl>
                                      </p:cBhvr>
                                      <p:to x="100000" y="100000"/>
                                    </p:animScale>
                                    <p:animScale>
                                      <p:cBhvr>
                                        <p:cTn id="103" dur="26">
                                          <p:stCondLst>
                                            <p:cond delay="1312"/>
                                          </p:stCondLst>
                                        </p:cTn>
                                        <p:tgtEl>
                                          <p:spTgt spid="7">
                                            <p:txEl>
                                              <p:pRg st="5" end="5"/>
                                            </p:txEl>
                                          </p:spTgt>
                                        </p:tgtEl>
                                      </p:cBhvr>
                                      <p:to x="100000" y="80000"/>
                                    </p:animScale>
                                    <p:animScale>
                                      <p:cBhvr>
                                        <p:cTn id="104" dur="166" decel="50000">
                                          <p:stCondLst>
                                            <p:cond delay="1338"/>
                                          </p:stCondLst>
                                        </p:cTn>
                                        <p:tgtEl>
                                          <p:spTgt spid="7">
                                            <p:txEl>
                                              <p:pRg st="5" end="5"/>
                                            </p:txEl>
                                          </p:spTgt>
                                        </p:tgtEl>
                                      </p:cBhvr>
                                      <p:to x="100000" y="100000"/>
                                    </p:animScale>
                                    <p:animScale>
                                      <p:cBhvr>
                                        <p:cTn id="105" dur="26">
                                          <p:stCondLst>
                                            <p:cond delay="1642"/>
                                          </p:stCondLst>
                                        </p:cTn>
                                        <p:tgtEl>
                                          <p:spTgt spid="7">
                                            <p:txEl>
                                              <p:pRg st="5" end="5"/>
                                            </p:txEl>
                                          </p:spTgt>
                                        </p:tgtEl>
                                      </p:cBhvr>
                                      <p:to x="100000" y="90000"/>
                                    </p:animScale>
                                    <p:animScale>
                                      <p:cBhvr>
                                        <p:cTn id="106" dur="166" decel="50000">
                                          <p:stCondLst>
                                            <p:cond delay="1668"/>
                                          </p:stCondLst>
                                        </p:cTn>
                                        <p:tgtEl>
                                          <p:spTgt spid="7">
                                            <p:txEl>
                                              <p:pRg st="5" end="5"/>
                                            </p:txEl>
                                          </p:spTgt>
                                        </p:tgtEl>
                                      </p:cBhvr>
                                      <p:to x="100000" y="100000"/>
                                    </p:animScale>
                                    <p:animScale>
                                      <p:cBhvr>
                                        <p:cTn id="107" dur="26">
                                          <p:stCondLst>
                                            <p:cond delay="1808"/>
                                          </p:stCondLst>
                                        </p:cTn>
                                        <p:tgtEl>
                                          <p:spTgt spid="7">
                                            <p:txEl>
                                              <p:pRg st="5" end="5"/>
                                            </p:txEl>
                                          </p:spTgt>
                                        </p:tgtEl>
                                      </p:cBhvr>
                                      <p:to x="100000" y="95000"/>
                                    </p:animScale>
                                    <p:animScale>
                                      <p:cBhvr>
                                        <p:cTn id="108" dur="166" decel="50000">
                                          <p:stCondLst>
                                            <p:cond delay="1834"/>
                                          </p:stCondLst>
                                        </p:cTn>
                                        <p:tgtEl>
                                          <p:spTgt spid="7">
                                            <p:txEl>
                                              <p:pRg st="5" end="5"/>
                                            </p:txEl>
                                          </p:spTgt>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26" presetClass="entr" presetSubtype="0" fill="hold" nodeType="clickEffect">
                                  <p:stCondLst>
                                    <p:cond delay="0"/>
                                  </p:stCondLst>
                                  <p:childTnLst>
                                    <p:set>
                                      <p:cBhvr>
                                        <p:cTn id="112" dur="1" fill="hold">
                                          <p:stCondLst>
                                            <p:cond delay="0"/>
                                          </p:stCondLst>
                                        </p:cTn>
                                        <p:tgtEl>
                                          <p:spTgt spid="7">
                                            <p:txEl>
                                              <p:pRg st="6" end="6"/>
                                            </p:txEl>
                                          </p:spTgt>
                                        </p:tgtEl>
                                        <p:attrNameLst>
                                          <p:attrName>style.visibility</p:attrName>
                                        </p:attrNameLst>
                                      </p:cBhvr>
                                      <p:to>
                                        <p:strVal val="visible"/>
                                      </p:to>
                                    </p:set>
                                    <p:animEffect transition="in" filter="wipe(down)">
                                      <p:cBhvr>
                                        <p:cTn id="113" dur="580">
                                          <p:stCondLst>
                                            <p:cond delay="0"/>
                                          </p:stCondLst>
                                        </p:cTn>
                                        <p:tgtEl>
                                          <p:spTgt spid="7">
                                            <p:txEl>
                                              <p:pRg st="6" end="6"/>
                                            </p:txEl>
                                          </p:spTgt>
                                        </p:tgtEl>
                                      </p:cBhvr>
                                    </p:animEffect>
                                    <p:anim calcmode="lin" valueType="num">
                                      <p:cBhvr>
                                        <p:cTn id="114" dur="1822" tmFilter="0,0; 0.14,0.36; 0.43,0.73; 0.71,0.91; 1.0,1.0">
                                          <p:stCondLst>
                                            <p:cond delay="0"/>
                                          </p:stCondLst>
                                        </p:cTn>
                                        <p:tgtEl>
                                          <p:spTgt spid="7">
                                            <p:txEl>
                                              <p:pRg st="6" end="6"/>
                                            </p:txEl>
                                          </p:spTgt>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7">
                                            <p:txEl>
                                              <p:pRg st="6" end="6"/>
                                            </p:txEl>
                                          </p:spTgt>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7">
                                            <p:txEl>
                                              <p:pRg st="6" end="6"/>
                                            </p:txEl>
                                          </p:spTgt>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7">
                                            <p:txEl>
                                              <p:pRg st="6" end="6"/>
                                            </p:txEl>
                                          </p:spTgt>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7">
                                            <p:txEl>
                                              <p:pRg st="6" end="6"/>
                                            </p:txEl>
                                          </p:spTgt>
                                        </p:tgtEl>
                                        <p:attrNameLst>
                                          <p:attrName>ppt_y</p:attrName>
                                        </p:attrNameLst>
                                      </p:cBhvr>
                                      <p:tavLst>
                                        <p:tav tm="0" fmla="#ppt_y-sin(pi*$)/81">
                                          <p:val>
                                            <p:fltVal val="0"/>
                                          </p:val>
                                        </p:tav>
                                        <p:tav tm="100000">
                                          <p:val>
                                            <p:fltVal val="1"/>
                                          </p:val>
                                        </p:tav>
                                      </p:tavLst>
                                    </p:anim>
                                    <p:animScale>
                                      <p:cBhvr>
                                        <p:cTn id="119" dur="26">
                                          <p:stCondLst>
                                            <p:cond delay="650"/>
                                          </p:stCondLst>
                                        </p:cTn>
                                        <p:tgtEl>
                                          <p:spTgt spid="7">
                                            <p:txEl>
                                              <p:pRg st="6" end="6"/>
                                            </p:txEl>
                                          </p:spTgt>
                                        </p:tgtEl>
                                      </p:cBhvr>
                                      <p:to x="100000" y="60000"/>
                                    </p:animScale>
                                    <p:animScale>
                                      <p:cBhvr>
                                        <p:cTn id="120" dur="166" decel="50000">
                                          <p:stCondLst>
                                            <p:cond delay="676"/>
                                          </p:stCondLst>
                                        </p:cTn>
                                        <p:tgtEl>
                                          <p:spTgt spid="7">
                                            <p:txEl>
                                              <p:pRg st="6" end="6"/>
                                            </p:txEl>
                                          </p:spTgt>
                                        </p:tgtEl>
                                      </p:cBhvr>
                                      <p:to x="100000" y="100000"/>
                                    </p:animScale>
                                    <p:animScale>
                                      <p:cBhvr>
                                        <p:cTn id="121" dur="26">
                                          <p:stCondLst>
                                            <p:cond delay="1312"/>
                                          </p:stCondLst>
                                        </p:cTn>
                                        <p:tgtEl>
                                          <p:spTgt spid="7">
                                            <p:txEl>
                                              <p:pRg st="6" end="6"/>
                                            </p:txEl>
                                          </p:spTgt>
                                        </p:tgtEl>
                                      </p:cBhvr>
                                      <p:to x="100000" y="80000"/>
                                    </p:animScale>
                                    <p:animScale>
                                      <p:cBhvr>
                                        <p:cTn id="122" dur="166" decel="50000">
                                          <p:stCondLst>
                                            <p:cond delay="1338"/>
                                          </p:stCondLst>
                                        </p:cTn>
                                        <p:tgtEl>
                                          <p:spTgt spid="7">
                                            <p:txEl>
                                              <p:pRg st="6" end="6"/>
                                            </p:txEl>
                                          </p:spTgt>
                                        </p:tgtEl>
                                      </p:cBhvr>
                                      <p:to x="100000" y="100000"/>
                                    </p:animScale>
                                    <p:animScale>
                                      <p:cBhvr>
                                        <p:cTn id="123" dur="26">
                                          <p:stCondLst>
                                            <p:cond delay="1642"/>
                                          </p:stCondLst>
                                        </p:cTn>
                                        <p:tgtEl>
                                          <p:spTgt spid="7">
                                            <p:txEl>
                                              <p:pRg st="6" end="6"/>
                                            </p:txEl>
                                          </p:spTgt>
                                        </p:tgtEl>
                                      </p:cBhvr>
                                      <p:to x="100000" y="90000"/>
                                    </p:animScale>
                                    <p:animScale>
                                      <p:cBhvr>
                                        <p:cTn id="124" dur="166" decel="50000">
                                          <p:stCondLst>
                                            <p:cond delay="1668"/>
                                          </p:stCondLst>
                                        </p:cTn>
                                        <p:tgtEl>
                                          <p:spTgt spid="7">
                                            <p:txEl>
                                              <p:pRg st="6" end="6"/>
                                            </p:txEl>
                                          </p:spTgt>
                                        </p:tgtEl>
                                      </p:cBhvr>
                                      <p:to x="100000" y="100000"/>
                                    </p:animScale>
                                    <p:animScale>
                                      <p:cBhvr>
                                        <p:cTn id="125" dur="26">
                                          <p:stCondLst>
                                            <p:cond delay="1808"/>
                                          </p:stCondLst>
                                        </p:cTn>
                                        <p:tgtEl>
                                          <p:spTgt spid="7">
                                            <p:txEl>
                                              <p:pRg st="6" end="6"/>
                                            </p:txEl>
                                          </p:spTgt>
                                        </p:tgtEl>
                                      </p:cBhvr>
                                      <p:to x="100000" y="95000"/>
                                    </p:animScale>
                                    <p:animScale>
                                      <p:cBhvr>
                                        <p:cTn id="126" dur="166" decel="50000">
                                          <p:stCondLst>
                                            <p:cond delay="1834"/>
                                          </p:stCondLst>
                                        </p:cTn>
                                        <p:tgtEl>
                                          <p:spTgt spid="7">
                                            <p:txEl>
                                              <p:pRg st="6" end="6"/>
                                            </p:txEl>
                                          </p:spTgt>
                                        </p:tgtEl>
                                      </p:cBhvr>
                                      <p:to x="100000" y="100000"/>
                                    </p:animScale>
                                  </p:childTnLst>
                                </p:cTn>
                              </p:par>
                              <p:par>
                                <p:cTn id="127" presetID="26" presetClass="entr" presetSubtype="0" fill="hold" nodeType="withEffect">
                                  <p:stCondLst>
                                    <p:cond delay="0"/>
                                  </p:stCondLst>
                                  <p:childTnLst>
                                    <p:set>
                                      <p:cBhvr>
                                        <p:cTn id="128" dur="1" fill="hold">
                                          <p:stCondLst>
                                            <p:cond delay="0"/>
                                          </p:stCondLst>
                                        </p:cTn>
                                        <p:tgtEl>
                                          <p:spTgt spid="7">
                                            <p:txEl>
                                              <p:pRg st="7" end="7"/>
                                            </p:txEl>
                                          </p:spTgt>
                                        </p:tgtEl>
                                        <p:attrNameLst>
                                          <p:attrName>style.visibility</p:attrName>
                                        </p:attrNameLst>
                                      </p:cBhvr>
                                      <p:to>
                                        <p:strVal val="visible"/>
                                      </p:to>
                                    </p:set>
                                    <p:animEffect transition="in" filter="wipe(down)">
                                      <p:cBhvr>
                                        <p:cTn id="129" dur="580">
                                          <p:stCondLst>
                                            <p:cond delay="0"/>
                                          </p:stCondLst>
                                        </p:cTn>
                                        <p:tgtEl>
                                          <p:spTgt spid="7">
                                            <p:txEl>
                                              <p:pRg st="7" end="7"/>
                                            </p:txEl>
                                          </p:spTgt>
                                        </p:tgtEl>
                                      </p:cBhvr>
                                    </p:animEffect>
                                    <p:anim calcmode="lin" valueType="num">
                                      <p:cBhvr>
                                        <p:cTn id="130" dur="1822" tmFilter="0,0; 0.14,0.36; 0.43,0.73; 0.71,0.91; 1.0,1.0">
                                          <p:stCondLst>
                                            <p:cond delay="0"/>
                                          </p:stCondLst>
                                        </p:cTn>
                                        <p:tgtEl>
                                          <p:spTgt spid="7">
                                            <p:txEl>
                                              <p:pRg st="7" end="7"/>
                                            </p:txEl>
                                          </p:spTgt>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7">
                                            <p:txEl>
                                              <p:pRg st="7" end="7"/>
                                            </p:txEl>
                                          </p:spTgt>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7">
                                            <p:txEl>
                                              <p:pRg st="7" end="7"/>
                                            </p:txEl>
                                          </p:spTgt>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7">
                                            <p:txEl>
                                              <p:pRg st="7" end="7"/>
                                            </p:txEl>
                                          </p:spTgt>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7">
                                            <p:txEl>
                                              <p:pRg st="7" end="7"/>
                                            </p:txEl>
                                          </p:spTgt>
                                        </p:tgtEl>
                                        <p:attrNameLst>
                                          <p:attrName>ppt_y</p:attrName>
                                        </p:attrNameLst>
                                      </p:cBhvr>
                                      <p:tavLst>
                                        <p:tav tm="0" fmla="#ppt_y-sin(pi*$)/81">
                                          <p:val>
                                            <p:fltVal val="0"/>
                                          </p:val>
                                        </p:tav>
                                        <p:tav tm="100000">
                                          <p:val>
                                            <p:fltVal val="1"/>
                                          </p:val>
                                        </p:tav>
                                      </p:tavLst>
                                    </p:anim>
                                    <p:animScale>
                                      <p:cBhvr>
                                        <p:cTn id="135" dur="26">
                                          <p:stCondLst>
                                            <p:cond delay="650"/>
                                          </p:stCondLst>
                                        </p:cTn>
                                        <p:tgtEl>
                                          <p:spTgt spid="7">
                                            <p:txEl>
                                              <p:pRg st="7" end="7"/>
                                            </p:txEl>
                                          </p:spTgt>
                                        </p:tgtEl>
                                      </p:cBhvr>
                                      <p:to x="100000" y="60000"/>
                                    </p:animScale>
                                    <p:animScale>
                                      <p:cBhvr>
                                        <p:cTn id="136" dur="166" decel="50000">
                                          <p:stCondLst>
                                            <p:cond delay="676"/>
                                          </p:stCondLst>
                                        </p:cTn>
                                        <p:tgtEl>
                                          <p:spTgt spid="7">
                                            <p:txEl>
                                              <p:pRg st="7" end="7"/>
                                            </p:txEl>
                                          </p:spTgt>
                                        </p:tgtEl>
                                      </p:cBhvr>
                                      <p:to x="100000" y="100000"/>
                                    </p:animScale>
                                    <p:animScale>
                                      <p:cBhvr>
                                        <p:cTn id="137" dur="26">
                                          <p:stCondLst>
                                            <p:cond delay="1312"/>
                                          </p:stCondLst>
                                        </p:cTn>
                                        <p:tgtEl>
                                          <p:spTgt spid="7">
                                            <p:txEl>
                                              <p:pRg st="7" end="7"/>
                                            </p:txEl>
                                          </p:spTgt>
                                        </p:tgtEl>
                                      </p:cBhvr>
                                      <p:to x="100000" y="80000"/>
                                    </p:animScale>
                                    <p:animScale>
                                      <p:cBhvr>
                                        <p:cTn id="138" dur="166" decel="50000">
                                          <p:stCondLst>
                                            <p:cond delay="1338"/>
                                          </p:stCondLst>
                                        </p:cTn>
                                        <p:tgtEl>
                                          <p:spTgt spid="7">
                                            <p:txEl>
                                              <p:pRg st="7" end="7"/>
                                            </p:txEl>
                                          </p:spTgt>
                                        </p:tgtEl>
                                      </p:cBhvr>
                                      <p:to x="100000" y="100000"/>
                                    </p:animScale>
                                    <p:animScale>
                                      <p:cBhvr>
                                        <p:cTn id="139" dur="26">
                                          <p:stCondLst>
                                            <p:cond delay="1642"/>
                                          </p:stCondLst>
                                        </p:cTn>
                                        <p:tgtEl>
                                          <p:spTgt spid="7">
                                            <p:txEl>
                                              <p:pRg st="7" end="7"/>
                                            </p:txEl>
                                          </p:spTgt>
                                        </p:tgtEl>
                                      </p:cBhvr>
                                      <p:to x="100000" y="90000"/>
                                    </p:animScale>
                                    <p:animScale>
                                      <p:cBhvr>
                                        <p:cTn id="140" dur="166" decel="50000">
                                          <p:stCondLst>
                                            <p:cond delay="1668"/>
                                          </p:stCondLst>
                                        </p:cTn>
                                        <p:tgtEl>
                                          <p:spTgt spid="7">
                                            <p:txEl>
                                              <p:pRg st="7" end="7"/>
                                            </p:txEl>
                                          </p:spTgt>
                                        </p:tgtEl>
                                      </p:cBhvr>
                                      <p:to x="100000" y="100000"/>
                                    </p:animScale>
                                    <p:animScale>
                                      <p:cBhvr>
                                        <p:cTn id="141" dur="26">
                                          <p:stCondLst>
                                            <p:cond delay="1808"/>
                                          </p:stCondLst>
                                        </p:cTn>
                                        <p:tgtEl>
                                          <p:spTgt spid="7">
                                            <p:txEl>
                                              <p:pRg st="7" end="7"/>
                                            </p:txEl>
                                          </p:spTgt>
                                        </p:tgtEl>
                                      </p:cBhvr>
                                      <p:to x="100000" y="95000"/>
                                    </p:animScale>
                                    <p:animScale>
                                      <p:cBhvr>
                                        <p:cTn id="142" dur="166" decel="50000">
                                          <p:stCondLst>
                                            <p:cond delay="1834"/>
                                          </p:stCondLst>
                                        </p:cTn>
                                        <p:tgtEl>
                                          <p:spTgt spid="7">
                                            <p:txEl>
                                              <p:pRg st="7" end="7"/>
                                            </p:txEl>
                                          </p:spTgt>
                                        </p:tgtEl>
                                      </p:cBhvr>
                                      <p:to x="100000" y="100000"/>
                                    </p:animScale>
                                  </p:childTnLst>
                                </p:cTn>
                              </p:par>
                              <p:par>
                                <p:cTn id="143" presetID="26" presetClass="entr" presetSubtype="0" fill="hold" nodeType="withEffect">
                                  <p:stCondLst>
                                    <p:cond delay="0"/>
                                  </p:stCondLst>
                                  <p:childTnLst>
                                    <p:set>
                                      <p:cBhvr>
                                        <p:cTn id="144" dur="1" fill="hold">
                                          <p:stCondLst>
                                            <p:cond delay="0"/>
                                          </p:stCondLst>
                                        </p:cTn>
                                        <p:tgtEl>
                                          <p:spTgt spid="7">
                                            <p:txEl>
                                              <p:pRg st="8" end="8"/>
                                            </p:txEl>
                                          </p:spTgt>
                                        </p:tgtEl>
                                        <p:attrNameLst>
                                          <p:attrName>style.visibility</p:attrName>
                                        </p:attrNameLst>
                                      </p:cBhvr>
                                      <p:to>
                                        <p:strVal val="visible"/>
                                      </p:to>
                                    </p:set>
                                    <p:animEffect transition="in" filter="wipe(down)">
                                      <p:cBhvr>
                                        <p:cTn id="145" dur="580">
                                          <p:stCondLst>
                                            <p:cond delay="0"/>
                                          </p:stCondLst>
                                        </p:cTn>
                                        <p:tgtEl>
                                          <p:spTgt spid="7">
                                            <p:txEl>
                                              <p:pRg st="8" end="8"/>
                                            </p:txEl>
                                          </p:spTgt>
                                        </p:tgtEl>
                                      </p:cBhvr>
                                    </p:animEffect>
                                    <p:anim calcmode="lin" valueType="num">
                                      <p:cBhvr>
                                        <p:cTn id="146" dur="1822" tmFilter="0,0; 0.14,0.36; 0.43,0.73; 0.71,0.91; 1.0,1.0">
                                          <p:stCondLst>
                                            <p:cond delay="0"/>
                                          </p:stCondLst>
                                        </p:cTn>
                                        <p:tgtEl>
                                          <p:spTgt spid="7">
                                            <p:txEl>
                                              <p:pRg st="8" end="8"/>
                                            </p:txEl>
                                          </p:spTgt>
                                        </p:tgtEl>
                                        <p:attrNameLst>
                                          <p:attrName>ppt_x</p:attrName>
                                        </p:attrNameLst>
                                      </p:cBhvr>
                                      <p:tavLst>
                                        <p:tav tm="0">
                                          <p:val>
                                            <p:strVal val="#ppt_x-0.25"/>
                                          </p:val>
                                        </p:tav>
                                        <p:tav tm="100000">
                                          <p:val>
                                            <p:strVal val="#ppt_x"/>
                                          </p:val>
                                        </p:tav>
                                      </p:tavLst>
                                    </p:anim>
                                    <p:anim calcmode="lin" valueType="num">
                                      <p:cBhvr>
                                        <p:cTn id="147" dur="664" tmFilter="0.0,0.0; 0.25,0.07; 0.50,0.2; 0.75,0.467; 1.0,1.0">
                                          <p:stCondLst>
                                            <p:cond delay="0"/>
                                          </p:stCondLst>
                                        </p:cTn>
                                        <p:tgtEl>
                                          <p:spTgt spid="7">
                                            <p:txEl>
                                              <p:pRg st="8" end="8"/>
                                            </p:txEl>
                                          </p:spTgt>
                                        </p:tgtEl>
                                        <p:attrNameLst>
                                          <p:attrName>ppt_y</p:attrName>
                                        </p:attrNameLst>
                                      </p:cBhvr>
                                      <p:tavLst>
                                        <p:tav tm="0" fmla="#ppt_y-sin(pi*$)/3">
                                          <p:val>
                                            <p:fltVal val="0.5"/>
                                          </p:val>
                                        </p:tav>
                                        <p:tav tm="100000">
                                          <p:val>
                                            <p:fltVal val="1"/>
                                          </p:val>
                                        </p:tav>
                                      </p:tavLst>
                                    </p:anim>
                                    <p:anim calcmode="lin" valueType="num">
                                      <p:cBhvr>
                                        <p:cTn id="148" dur="664" tmFilter="0, 0; 0.125,0.2665; 0.25,0.4; 0.375,0.465; 0.5,0.5;  0.625,0.535; 0.75,0.6; 0.875,0.7335; 1,1">
                                          <p:stCondLst>
                                            <p:cond delay="664"/>
                                          </p:stCondLst>
                                        </p:cTn>
                                        <p:tgtEl>
                                          <p:spTgt spid="7">
                                            <p:txEl>
                                              <p:pRg st="8" end="8"/>
                                            </p:txEl>
                                          </p:spTgt>
                                        </p:tgtEl>
                                        <p:attrNameLst>
                                          <p:attrName>ppt_y</p:attrName>
                                        </p:attrNameLst>
                                      </p:cBhvr>
                                      <p:tavLst>
                                        <p:tav tm="0" fmla="#ppt_y-sin(pi*$)/9">
                                          <p:val>
                                            <p:fltVal val="0"/>
                                          </p:val>
                                        </p:tav>
                                        <p:tav tm="100000">
                                          <p:val>
                                            <p:fltVal val="1"/>
                                          </p:val>
                                        </p:tav>
                                      </p:tavLst>
                                    </p:anim>
                                    <p:anim calcmode="lin" valueType="num">
                                      <p:cBhvr>
                                        <p:cTn id="149" dur="332" tmFilter="0, 0; 0.125,0.2665; 0.25,0.4; 0.375,0.465; 0.5,0.5;  0.625,0.535; 0.75,0.6; 0.875,0.7335; 1,1">
                                          <p:stCondLst>
                                            <p:cond delay="1324"/>
                                          </p:stCondLst>
                                        </p:cTn>
                                        <p:tgtEl>
                                          <p:spTgt spid="7">
                                            <p:txEl>
                                              <p:pRg st="8" end="8"/>
                                            </p:txEl>
                                          </p:spTgt>
                                        </p:tgtEl>
                                        <p:attrNameLst>
                                          <p:attrName>ppt_y</p:attrName>
                                        </p:attrNameLst>
                                      </p:cBhvr>
                                      <p:tavLst>
                                        <p:tav tm="0" fmla="#ppt_y-sin(pi*$)/27">
                                          <p:val>
                                            <p:fltVal val="0"/>
                                          </p:val>
                                        </p:tav>
                                        <p:tav tm="100000">
                                          <p:val>
                                            <p:fltVal val="1"/>
                                          </p:val>
                                        </p:tav>
                                      </p:tavLst>
                                    </p:anim>
                                    <p:anim calcmode="lin" valueType="num">
                                      <p:cBhvr>
                                        <p:cTn id="150" dur="164" tmFilter="0, 0; 0.125,0.2665; 0.25,0.4; 0.375,0.465; 0.5,0.5;  0.625,0.535; 0.75,0.6; 0.875,0.7335; 1,1">
                                          <p:stCondLst>
                                            <p:cond delay="1656"/>
                                          </p:stCondLst>
                                        </p:cTn>
                                        <p:tgtEl>
                                          <p:spTgt spid="7">
                                            <p:txEl>
                                              <p:pRg st="8" end="8"/>
                                            </p:txEl>
                                          </p:spTgt>
                                        </p:tgtEl>
                                        <p:attrNameLst>
                                          <p:attrName>ppt_y</p:attrName>
                                        </p:attrNameLst>
                                      </p:cBhvr>
                                      <p:tavLst>
                                        <p:tav tm="0" fmla="#ppt_y-sin(pi*$)/81">
                                          <p:val>
                                            <p:fltVal val="0"/>
                                          </p:val>
                                        </p:tav>
                                        <p:tav tm="100000">
                                          <p:val>
                                            <p:fltVal val="1"/>
                                          </p:val>
                                        </p:tav>
                                      </p:tavLst>
                                    </p:anim>
                                    <p:animScale>
                                      <p:cBhvr>
                                        <p:cTn id="151" dur="26">
                                          <p:stCondLst>
                                            <p:cond delay="650"/>
                                          </p:stCondLst>
                                        </p:cTn>
                                        <p:tgtEl>
                                          <p:spTgt spid="7">
                                            <p:txEl>
                                              <p:pRg st="8" end="8"/>
                                            </p:txEl>
                                          </p:spTgt>
                                        </p:tgtEl>
                                      </p:cBhvr>
                                      <p:to x="100000" y="60000"/>
                                    </p:animScale>
                                    <p:animScale>
                                      <p:cBhvr>
                                        <p:cTn id="152" dur="166" decel="50000">
                                          <p:stCondLst>
                                            <p:cond delay="676"/>
                                          </p:stCondLst>
                                        </p:cTn>
                                        <p:tgtEl>
                                          <p:spTgt spid="7">
                                            <p:txEl>
                                              <p:pRg st="8" end="8"/>
                                            </p:txEl>
                                          </p:spTgt>
                                        </p:tgtEl>
                                      </p:cBhvr>
                                      <p:to x="100000" y="100000"/>
                                    </p:animScale>
                                    <p:animScale>
                                      <p:cBhvr>
                                        <p:cTn id="153" dur="26">
                                          <p:stCondLst>
                                            <p:cond delay="1312"/>
                                          </p:stCondLst>
                                        </p:cTn>
                                        <p:tgtEl>
                                          <p:spTgt spid="7">
                                            <p:txEl>
                                              <p:pRg st="8" end="8"/>
                                            </p:txEl>
                                          </p:spTgt>
                                        </p:tgtEl>
                                      </p:cBhvr>
                                      <p:to x="100000" y="80000"/>
                                    </p:animScale>
                                    <p:animScale>
                                      <p:cBhvr>
                                        <p:cTn id="154" dur="166" decel="50000">
                                          <p:stCondLst>
                                            <p:cond delay="1338"/>
                                          </p:stCondLst>
                                        </p:cTn>
                                        <p:tgtEl>
                                          <p:spTgt spid="7">
                                            <p:txEl>
                                              <p:pRg st="8" end="8"/>
                                            </p:txEl>
                                          </p:spTgt>
                                        </p:tgtEl>
                                      </p:cBhvr>
                                      <p:to x="100000" y="100000"/>
                                    </p:animScale>
                                    <p:animScale>
                                      <p:cBhvr>
                                        <p:cTn id="155" dur="26">
                                          <p:stCondLst>
                                            <p:cond delay="1642"/>
                                          </p:stCondLst>
                                        </p:cTn>
                                        <p:tgtEl>
                                          <p:spTgt spid="7">
                                            <p:txEl>
                                              <p:pRg st="8" end="8"/>
                                            </p:txEl>
                                          </p:spTgt>
                                        </p:tgtEl>
                                      </p:cBhvr>
                                      <p:to x="100000" y="90000"/>
                                    </p:animScale>
                                    <p:animScale>
                                      <p:cBhvr>
                                        <p:cTn id="156" dur="166" decel="50000">
                                          <p:stCondLst>
                                            <p:cond delay="1668"/>
                                          </p:stCondLst>
                                        </p:cTn>
                                        <p:tgtEl>
                                          <p:spTgt spid="7">
                                            <p:txEl>
                                              <p:pRg st="8" end="8"/>
                                            </p:txEl>
                                          </p:spTgt>
                                        </p:tgtEl>
                                      </p:cBhvr>
                                      <p:to x="100000" y="100000"/>
                                    </p:animScale>
                                    <p:animScale>
                                      <p:cBhvr>
                                        <p:cTn id="157" dur="26">
                                          <p:stCondLst>
                                            <p:cond delay="1808"/>
                                          </p:stCondLst>
                                        </p:cTn>
                                        <p:tgtEl>
                                          <p:spTgt spid="7">
                                            <p:txEl>
                                              <p:pRg st="8" end="8"/>
                                            </p:txEl>
                                          </p:spTgt>
                                        </p:tgtEl>
                                      </p:cBhvr>
                                      <p:to x="100000" y="95000"/>
                                    </p:animScale>
                                    <p:animScale>
                                      <p:cBhvr>
                                        <p:cTn id="158" dur="166" decel="50000">
                                          <p:stCondLst>
                                            <p:cond delay="1834"/>
                                          </p:stCondLst>
                                        </p:cTn>
                                        <p:tgtEl>
                                          <p:spTgt spid="7">
                                            <p:txEl>
                                              <p:pRg st="8" end="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2581" y="510691"/>
            <a:ext cx="11050074" cy="6001643"/>
          </a:xfrm>
          <a:prstGeom prst="rect">
            <a:avLst/>
          </a:prstGeom>
        </p:spPr>
        <p:txBody>
          <a:bodyPr wrap="square">
            <a:spAutoFit/>
          </a:bodyPr>
          <a:lstStyle/>
          <a:p>
            <a:pPr marL="342900" indent="-342900">
              <a:buFont typeface="Arial" panose="020B0604020202020204" pitchFamily="34" charset="0"/>
              <a:buChar char="•"/>
            </a:pPr>
            <a:r>
              <a:rPr lang="en-US" sz="2800" dirty="0" smtClean="0">
                <a:latin typeface="Times New Roman" panose="02020603050405020304" pitchFamily="18" charset="0"/>
                <a:ea typeface="SimSun" panose="02010600030101010101" pitchFamily="2" charset="-122"/>
              </a:rPr>
              <a:t>Financial accounting, however, is a subsection of the general field of accounting that focuses on gathering and compiling data in order to present it to external users in a usable form. </a:t>
            </a:r>
          </a:p>
          <a:p>
            <a:pPr marL="342900" indent="-342900">
              <a:buFont typeface="Arial" panose="020B0604020202020204" pitchFamily="34" charset="0"/>
              <a:buChar char="•"/>
            </a:pPr>
            <a:r>
              <a:rPr lang="en-US" sz="2800" dirty="0" smtClean="0">
                <a:latin typeface="Times New Roman" panose="02020603050405020304" pitchFamily="18" charset="0"/>
                <a:ea typeface="SimSun" panose="02010600030101010101" pitchFamily="2" charset="-122"/>
              </a:rPr>
              <a:t>Basically, financial accounting's main purpose is to provide useful, financial information to people or groups outside of companies often called external users. </a:t>
            </a:r>
          </a:p>
          <a:p>
            <a:pPr marL="342900" indent="-342900">
              <a:buFont typeface="Arial" panose="020B0604020202020204" pitchFamily="34" charset="0"/>
              <a:buChar char="•"/>
            </a:pPr>
            <a:r>
              <a:rPr lang="en-US" sz="2800" i="1" dirty="0" smtClean="0">
                <a:latin typeface="Times New Roman" panose="02020603050405020304" pitchFamily="18" charset="0"/>
                <a:ea typeface="SimSun" panose="02010600030101010101" pitchFamily="2" charset="-122"/>
              </a:rPr>
              <a:t>Financial accounting is the periodic reporting of a company's financial position and the results of operations to external parties through financial statements</a:t>
            </a:r>
            <a:r>
              <a:rPr lang="en-US" sz="2800" dirty="0" smtClean="0">
                <a:latin typeface="Times New Roman" panose="02020603050405020304" pitchFamily="18" charset="0"/>
                <a:ea typeface="SimSun" panose="02010600030101010101" pitchFamily="2" charset="-122"/>
              </a:rPr>
              <a:t>, which ordinarily include; </a:t>
            </a:r>
          </a:p>
          <a:p>
            <a:pPr marL="342900" marR="0" lvl="0" indent="-342900">
              <a:spcBef>
                <a:spcPts val="0"/>
              </a:spcBef>
              <a:spcAft>
                <a:spcPts val="800"/>
              </a:spcAft>
              <a:buFont typeface="+mj-lt"/>
              <a:buAutoNum type="alphaLcPeriod"/>
            </a:pPr>
            <a:r>
              <a:rPr lang="en-US" sz="2800" b="1" i="1" dirty="0" smtClean="0">
                <a:solidFill>
                  <a:srgbClr val="C00000"/>
                </a:solidFill>
                <a:latin typeface="Times New Roman" panose="02020603050405020304" pitchFamily="18" charset="0"/>
                <a:ea typeface="SimSun" panose="02010600030101010101" pitchFamily="2" charset="-122"/>
              </a:rPr>
              <a:t>the balance sheet (statement of financial condition), </a:t>
            </a:r>
          </a:p>
          <a:p>
            <a:pPr marL="342900" marR="0" lvl="0" indent="-342900">
              <a:spcBef>
                <a:spcPts val="0"/>
              </a:spcBef>
              <a:spcAft>
                <a:spcPts val="800"/>
              </a:spcAft>
              <a:buFont typeface="+mj-lt"/>
              <a:buAutoNum type="alphaLcPeriod"/>
            </a:pPr>
            <a:r>
              <a:rPr lang="en-US" sz="2800" b="1" i="1" dirty="0" smtClean="0">
                <a:solidFill>
                  <a:srgbClr val="C00000"/>
                </a:solidFill>
                <a:latin typeface="Times New Roman" panose="02020603050405020304" pitchFamily="18" charset="0"/>
                <a:ea typeface="SimSun" panose="02010600030101010101" pitchFamily="2" charset="-122"/>
              </a:rPr>
              <a:t>income statement (the trading, profit and loss statement, or P &amp; L), </a:t>
            </a:r>
          </a:p>
          <a:p>
            <a:pPr marL="342900" marR="0" lvl="0" indent="-342900">
              <a:spcBef>
                <a:spcPts val="0"/>
              </a:spcBef>
              <a:spcAft>
                <a:spcPts val="800"/>
              </a:spcAft>
              <a:buFont typeface="+mj-lt"/>
              <a:buAutoNum type="alphaLcPeriod"/>
            </a:pPr>
            <a:r>
              <a:rPr lang="en-US" sz="2800" b="1" i="1" dirty="0" smtClean="0">
                <a:solidFill>
                  <a:srgbClr val="C00000"/>
                </a:solidFill>
                <a:latin typeface="Times New Roman" panose="02020603050405020304" pitchFamily="18" charset="0"/>
                <a:ea typeface="SimSun" panose="02010600030101010101" pitchFamily="2" charset="-122"/>
              </a:rPr>
              <a:t>statement of cash flows and </a:t>
            </a:r>
          </a:p>
          <a:p>
            <a:pPr marL="342900" marR="0" lvl="0" indent="-342900">
              <a:spcBef>
                <a:spcPts val="0"/>
              </a:spcBef>
              <a:spcAft>
                <a:spcPts val="800"/>
              </a:spcAft>
              <a:buFont typeface="+mj-lt"/>
              <a:buAutoNum type="alphaLcPeriod"/>
            </a:pPr>
            <a:r>
              <a:rPr lang="en-US" sz="2800" b="1" i="1" dirty="0" smtClean="0">
                <a:solidFill>
                  <a:srgbClr val="C00000"/>
                </a:solidFill>
                <a:latin typeface="Times New Roman" panose="02020603050405020304" pitchFamily="18" charset="0"/>
                <a:ea typeface="SimSun" panose="02010600030101010101" pitchFamily="2" charset="-122"/>
              </a:rPr>
              <a:t>the statement of changes in owners' equity. </a:t>
            </a:r>
          </a:p>
        </p:txBody>
      </p:sp>
      <p:sp>
        <p:nvSpPr>
          <p:cNvPr id="3" name="Date Placeholder 2"/>
          <p:cNvSpPr>
            <a:spLocks noGrp="1"/>
          </p:cNvSpPr>
          <p:nvPr>
            <p:ph type="dt" sz="half" idx="10"/>
          </p:nvPr>
        </p:nvSpPr>
        <p:spPr/>
        <p:txBody>
          <a:bodyPr/>
          <a:lstStyle/>
          <a:p>
            <a:fld id="{CF2A20E0-4E37-4010-B300-4C57C1689238}"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253959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2">
                                            <p:txEl>
                                              <p:pRg st="6" end="6"/>
                                            </p:txEl>
                                          </p:spTgt>
                                        </p:tgtEl>
                                        <p:attrNameLst>
                                          <p:attrName>style.visibility</p:attrName>
                                        </p:attrNameLst>
                                      </p:cBhvr>
                                      <p:to>
                                        <p:strVal val="visible"/>
                                      </p:to>
                                    </p:set>
                                    <p:animEffect transition="in" filter="wipe(down)">
                                      <p:cBhvr>
                                        <p:cTn id="103" dur="580">
                                          <p:stCondLst>
                                            <p:cond delay="0"/>
                                          </p:stCondLst>
                                        </p:cTn>
                                        <p:tgtEl>
                                          <p:spTgt spid="2">
                                            <p:txEl>
                                              <p:pRg st="6" end="6"/>
                                            </p:txEl>
                                          </p:spTgt>
                                        </p:tgtEl>
                                      </p:cBhvr>
                                    </p:animEffect>
                                    <p:anim calcmode="lin" valueType="num">
                                      <p:cBhvr>
                                        <p:cTn id="104"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2">
                                            <p:txEl>
                                              <p:pRg st="6" end="6"/>
                                            </p:txEl>
                                          </p:spTgt>
                                        </p:tgtEl>
                                      </p:cBhvr>
                                      <p:to x="100000" y="60000"/>
                                    </p:animScale>
                                    <p:animScale>
                                      <p:cBhvr>
                                        <p:cTn id="110" dur="166" decel="50000">
                                          <p:stCondLst>
                                            <p:cond delay="676"/>
                                          </p:stCondLst>
                                        </p:cTn>
                                        <p:tgtEl>
                                          <p:spTgt spid="2">
                                            <p:txEl>
                                              <p:pRg st="6" end="6"/>
                                            </p:txEl>
                                          </p:spTgt>
                                        </p:tgtEl>
                                      </p:cBhvr>
                                      <p:to x="100000" y="100000"/>
                                    </p:animScale>
                                    <p:animScale>
                                      <p:cBhvr>
                                        <p:cTn id="111" dur="26">
                                          <p:stCondLst>
                                            <p:cond delay="1312"/>
                                          </p:stCondLst>
                                        </p:cTn>
                                        <p:tgtEl>
                                          <p:spTgt spid="2">
                                            <p:txEl>
                                              <p:pRg st="6" end="6"/>
                                            </p:txEl>
                                          </p:spTgt>
                                        </p:tgtEl>
                                      </p:cBhvr>
                                      <p:to x="100000" y="80000"/>
                                    </p:animScale>
                                    <p:animScale>
                                      <p:cBhvr>
                                        <p:cTn id="112" dur="166" decel="50000">
                                          <p:stCondLst>
                                            <p:cond delay="1338"/>
                                          </p:stCondLst>
                                        </p:cTn>
                                        <p:tgtEl>
                                          <p:spTgt spid="2">
                                            <p:txEl>
                                              <p:pRg st="6" end="6"/>
                                            </p:txEl>
                                          </p:spTgt>
                                        </p:tgtEl>
                                      </p:cBhvr>
                                      <p:to x="100000" y="100000"/>
                                    </p:animScale>
                                    <p:animScale>
                                      <p:cBhvr>
                                        <p:cTn id="113" dur="26">
                                          <p:stCondLst>
                                            <p:cond delay="1642"/>
                                          </p:stCondLst>
                                        </p:cTn>
                                        <p:tgtEl>
                                          <p:spTgt spid="2">
                                            <p:txEl>
                                              <p:pRg st="6" end="6"/>
                                            </p:txEl>
                                          </p:spTgt>
                                        </p:tgtEl>
                                      </p:cBhvr>
                                      <p:to x="100000" y="90000"/>
                                    </p:animScale>
                                    <p:animScale>
                                      <p:cBhvr>
                                        <p:cTn id="114" dur="166" decel="50000">
                                          <p:stCondLst>
                                            <p:cond delay="1668"/>
                                          </p:stCondLst>
                                        </p:cTn>
                                        <p:tgtEl>
                                          <p:spTgt spid="2">
                                            <p:txEl>
                                              <p:pRg st="6" end="6"/>
                                            </p:txEl>
                                          </p:spTgt>
                                        </p:tgtEl>
                                      </p:cBhvr>
                                      <p:to x="100000" y="100000"/>
                                    </p:animScale>
                                    <p:animScale>
                                      <p:cBhvr>
                                        <p:cTn id="115" dur="26">
                                          <p:stCondLst>
                                            <p:cond delay="1808"/>
                                          </p:stCondLst>
                                        </p:cTn>
                                        <p:tgtEl>
                                          <p:spTgt spid="2">
                                            <p:txEl>
                                              <p:pRg st="6" end="6"/>
                                            </p:txEl>
                                          </p:spTgt>
                                        </p:tgtEl>
                                      </p:cBhvr>
                                      <p:to x="100000" y="95000"/>
                                    </p:animScale>
                                    <p:animScale>
                                      <p:cBhvr>
                                        <p:cTn id="116" dur="166" decel="50000">
                                          <p:stCondLst>
                                            <p:cond delay="1834"/>
                                          </p:stCondLst>
                                        </p:cTn>
                                        <p:tgtEl>
                                          <p:spTgt spid="2">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320842" y="335846"/>
            <a:ext cx="11566358" cy="461665"/>
          </a:xfrm>
          <a:prstGeom prst="rect">
            <a:avLst/>
          </a:prstGeom>
        </p:spPr>
        <p:txBody>
          <a:bodyPr wrap="square">
            <a:spAutoFit/>
          </a:bodyPr>
          <a:lstStyle/>
          <a:p>
            <a:pPr algn="ctr"/>
            <a:r>
              <a:rPr lang="en-GB" sz="2400" b="1" dirty="0" smtClean="0">
                <a:solidFill>
                  <a:srgbClr val="FF0000"/>
                </a:solidFill>
                <a:latin typeface="Roboto"/>
              </a:rPr>
              <a:t>EXAMPLES OF LEDGER ACCOUNTS</a:t>
            </a:r>
            <a:endParaRPr lang="en-GB" sz="2400" b="1" dirty="0">
              <a:solidFill>
                <a:srgbClr val="FF0000"/>
              </a:solidFill>
              <a:latin typeface="Roboto"/>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1" y="808454"/>
            <a:ext cx="10736178" cy="5547896"/>
          </a:xfrm>
          <a:prstGeom prst="rect">
            <a:avLst/>
          </a:prstGeom>
        </p:spPr>
      </p:pic>
    </p:spTree>
    <p:extLst>
      <p:ext uri="{BB962C8B-B14F-4D97-AF65-F5344CB8AC3E}">
        <p14:creationId xmlns:p14="http://schemas.microsoft.com/office/powerpoint/2010/main" val="189474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anim calcmode="lin" valueType="num">
                                      <p:cBhvr>
                                        <p:cTn id="15" dur="2000" fill="hold"/>
                                        <p:tgtEl>
                                          <p:spTgt spid="5"/>
                                        </p:tgtEl>
                                        <p:attrNameLst>
                                          <p:attrName>ppt_w</p:attrName>
                                        </p:attrNameLst>
                                      </p:cBhvr>
                                      <p:tavLst>
                                        <p:tav tm="0" fmla="#ppt_w*sin(2.5*pi*$)">
                                          <p:val>
                                            <p:fltVal val="0"/>
                                          </p:val>
                                        </p:tav>
                                        <p:tav tm="100000">
                                          <p:val>
                                            <p:fltVal val="1"/>
                                          </p:val>
                                        </p:tav>
                                      </p:tavLst>
                                    </p:anim>
                                    <p:anim calcmode="lin" valueType="num">
                                      <p:cBhvr>
                                        <p:cTn id="16"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320842" y="335846"/>
            <a:ext cx="11566358" cy="461665"/>
          </a:xfrm>
          <a:prstGeom prst="rect">
            <a:avLst/>
          </a:prstGeom>
        </p:spPr>
        <p:txBody>
          <a:bodyPr wrap="square">
            <a:spAutoFit/>
          </a:bodyPr>
          <a:lstStyle/>
          <a:p>
            <a:pPr algn="ctr"/>
            <a:r>
              <a:rPr lang="en-GB" sz="2400" b="1" dirty="0" smtClean="0">
                <a:solidFill>
                  <a:srgbClr val="FF0000"/>
                </a:solidFill>
                <a:latin typeface="Roboto"/>
              </a:rPr>
              <a:t>EXAMPLES OF LEDGER ACCOUNTS</a:t>
            </a:r>
            <a:endParaRPr lang="en-GB" sz="2400" b="1" dirty="0">
              <a:solidFill>
                <a:srgbClr val="FF0000"/>
              </a:solidFill>
              <a:latin typeface="Roboto"/>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961624"/>
            <a:ext cx="10644963" cy="5394726"/>
          </a:xfrm>
          <a:prstGeom prst="rect">
            <a:avLst/>
          </a:prstGeom>
        </p:spPr>
      </p:pic>
    </p:spTree>
    <p:extLst>
      <p:ext uri="{BB962C8B-B14F-4D97-AF65-F5344CB8AC3E}">
        <p14:creationId xmlns:p14="http://schemas.microsoft.com/office/powerpoint/2010/main" val="67142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ppt_w</p:attrName>
                                        </p:attrNameLst>
                                      </p:cBhvr>
                                      <p:tavLst>
                                        <p:tav tm="0" fmla="#ppt_w*sin(2.5*pi*$)">
                                          <p:val>
                                            <p:fltVal val="0"/>
                                          </p:val>
                                        </p:tav>
                                        <p:tav tm="100000">
                                          <p:val>
                                            <p:fltVal val="1"/>
                                          </p:val>
                                        </p:tav>
                                      </p:tavLst>
                                    </p:anim>
                                    <p:anim calcmode="lin" valueType="num">
                                      <p:cBhvr>
                                        <p:cTn id="16"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320842" y="335846"/>
            <a:ext cx="11566358" cy="461665"/>
          </a:xfrm>
          <a:prstGeom prst="rect">
            <a:avLst/>
          </a:prstGeom>
        </p:spPr>
        <p:txBody>
          <a:bodyPr wrap="square">
            <a:spAutoFit/>
          </a:bodyPr>
          <a:lstStyle/>
          <a:p>
            <a:pPr algn="ctr"/>
            <a:r>
              <a:rPr lang="en-GB" sz="2400" b="1" dirty="0" smtClean="0">
                <a:solidFill>
                  <a:srgbClr val="FF0000"/>
                </a:solidFill>
                <a:latin typeface="Roboto"/>
              </a:rPr>
              <a:t>EXAMPLES OF LEDGER ACCOUNTS</a:t>
            </a:r>
            <a:endParaRPr lang="en-GB" sz="2400" b="1" dirty="0">
              <a:solidFill>
                <a:srgbClr val="FF0000"/>
              </a:solidFill>
              <a:latin typeface="Roboto"/>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0495" y="914401"/>
            <a:ext cx="10539663" cy="5441950"/>
          </a:xfrm>
          <a:prstGeom prst="rect">
            <a:avLst/>
          </a:prstGeom>
        </p:spPr>
      </p:pic>
    </p:spTree>
    <p:extLst>
      <p:ext uri="{BB962C8B-B14F-4D97-AF65-F5344CB8AC3E}">
        <p14:creationId xmlns:p14="http://schemas.microsoft.com/office/powerpoint/2010/main" val="2594525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fltVal val="0"/>
                                          </p:val>
                                        </p:tav>
                                        <p:tav tm="100000">
                                          <p:val>
                                            <p:strVal val="#ppt_h"/>
                                          </p:val>
                                        </p:tav>
                                      </p:tavLst>
                                    </p:anim>
                                    <p:anim calcmode="lin" valueType="num">
                                      <p:cBhvr>
                                        <p:cTn id="16" dur="1000" fill="hold"/>
                                        <p:tgtEl>
                                          <p:spTgt spid="4"/>
                                        </p:tgtEl>
                                        <p:attrNameLst>
                                          <p:attrName>style.rotation</p:attrName>
                                        </p:attrNameLst>
                                      </p:cBhvr>
                                      <p:tavLst>
                                        <p:tav tm="0">
                                          <p:val>
                                            <p:fltVal val="90"/>
                                          </p:val>
                                        </p:tav>
                                        <p:tav tm="100000">
                                          <p:val>
                                            <p:fltVal val="0"/>
                                          </p:val>
                                        </p:tav>
                                      </p:tavLst>
                                    </p:anim>
                                    <p:animEffect transition="in" filter="fade">
                                      <p:cBhvr>
                                        <p:cTn id="1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7" name="Rectangle 6"/>
          <p:cNvSpPr/>
          <p:nvPr/>
        </p:nvSpPr>
        <p:spPr>
          <a:xfrm>
            <a:off x="320842" y="218281"/>
            <a:ext cx="11566358" cy="523220"/>
          </a:xfrm>
          <a:prstGeom prst="rect">
            <a:avLst/>
          </a:prstGeom>
        </p:spPr>
        <p:txBody>
          <a:bodyPr wrap="square">
            <a:spAutoFit/>
          </a:bodyPr>
          <a:lstStyle/>
          <a:p>
            <a:pPr algn="ctr"/>
            <a:r>
              <a:rPr lang="en-GB" sz="2800" b="1" dirty="0" smtClean="0">
                <a:solidFill>
                  <a:srgbClr val="FF0000"/>
                </a:solidFill>
                <a:latin typeface="Roboto"/>
              </a:rPr>
              <a:t>TASK</a:t>
            </a:r>
            <a:endParaRPr lang="en-GB" sz="2800" b="1" dirty="0">
              <a:solidFill>
                <a:srgbClr val="FF0000"/>
              </a:solidFill>
              <a:latin typeface="Roboto"/>
            </a:endParaRPr>
          </a:p>
        </p:txBody>
      </p:sp>
      <p:sp>
        <p:nvSpPr>
          <p:cNvPr id="5" name="Rectangle 4"/>
          <p:cNvSpPr/>
          <p:nvPr/>
        </p:nvSpPr>
        <p:spPr>
          <a:xfrm>
            <a:off x="320842" y="816372"/>
            <a:ext cx="11566357" cy="5632311"/>
          </a:xfrm>
          <a:prstGeom prst="rect">
            <a:avLst/>
          </a:prstGeom>
        </p:spPr>
        <p:txBody>
          <a:bodyPr wrap="square">
            <a:spAutoFit/>
          </a:bodyPr>
          <a:lstStyle/>
          <a:p>
            <a:r>
              <a:rPr lang="en-GB" sz="2400" dirty="0" smtClean="0">
                <a:solidFill>
                  <a:srgbClr val="000000"/>
                </a:solidFill>
                <a:latin typeface="Frutiger-Roman"/>
              </a:rPr>
              <a:t>Prepare the </a:t>
            </a:r>
            <a:r>
              <a:rPr lang="en-GB" sz="2400" dirty="0">
                <a:solidFill>
                  <a:srgbClr val="000000"/>
                </a:solidFill>
                <a:latin typeface="Frutiger-Roman"/>
              </a:rPr>
              <a:t>necessary accounts for the month of May from the following information</a:t>
            </a:r>
          </a:p>
          <a:p>
            <a:r>
              <a:rPr lang="en-GB" sz="2400" dirty="0">
                <a:solidFill>
                  <a:srgbClr val="000000"/>
                </a:solidFill>
                <a:latin typeface="Frutiger-Roman"/>
              </a:rPr>
              <a:t>relating to a small printing firm. Then balance off the accounts and extract a trial </a:t>
            </a:r>
            <a:r>
              <a:rPr lang="en-GB" sz="2400" dirty="0" smtClean="0">
                <a:solidFill>
                  <a:srgbClr val="000000"/>
                </a:solidFill>
                <a:latin typeface="Frutiger-Roman"/>
              </a:rPr>
              <a:t>balance as </a:t>
            </a:r>
            <a:r>
              <a:rPr lang="en-GB" sz="2400" dirty="0">
                <a:solidFill>
                  <a:srgbClr val="000000"/>
                </a:solidFill>
                <a:latin typeface="Frutiger-Roman"/>
              </a:rPr>
              <a:t>at 31 May </a:t>
            </a:r>
            <a:r>
              <a:rPr lang="en-GB" sz="2400" dirty="0" smtClean="0">
                <a:solidFill>
                  <a:srgbClr val="000000"/>
                </a:solidFill>
                <a:latin typeface="Frutiger-Roman"/>
              </a:rPr>
              <a:t>2020. </a:t>
            </a:r>
          </a:p>
          <a:p>
            <a:r>
              <a:rPr lang="en-GB" sz="2400" dirty="0" smtClean="0">
                <a:solidFill>
                  <a:srgbClr val="000000"/>
                </a:solidFill>
                <a:latin typeface="Frutiger-Roman"/>
              </a:rPr>
              <a:t>May </a:t>
            </a:r>
            <a:r>
              <a:rPr lang="en-GB" sz="2400" dirty="0">
                <a:solidFill>
                  <a:srgbClr val="000000"/>
                </a:solidFill>
                <a:latin typeface="Frutiger-Roman"/>
              </a:rPr>
              <a:t>1 Started in business with capital in cash of £800 and £2,200 in the bank.</a:t>
            </a:r>
          </a:p>
          <a:p>
            <a:r>
              <a:rPr lang="en-GB" sz="2400" i="1" dirty="0">
                <a:solidFill>
                  <a:srgbClr val="000000"/>
                </a:solidFill>
                <a:latin typeface="GraphHelveticaGreek-Medium"/>
              </a:rPr>
              <a:t>== </a:t>
            </a:r>
            <a:r>
              <a:rPr lang="en-GB" sz="2400" dirty="0">
                <a:solidFill>
                  <a:srgbClr val="000000"/>
                </a:solidFill>
                <a:latin typeface="Frutiger-Roman"/>
              </a:rPr>
              <a:t>2 Bought goods on credit from the </a:t>
            </a:r>
            <a:r>
              <a:rPr lang="en-GB" sz="2400" dirty="0" smtClean="0">
                <a:solidFill>
                  <a:srgbClr val="000000"/>
                </a:solidFill>
                <a:latin typeface="Frutiger-Roman"/>
              </a:rPr>
              <a:t>following: </a:t>
            </a:r>
            <a:r>
              <a:rPr lang="en-GB" sz="2400" dirty="0">
                <a:solidFill>
                  <a:srgbClr val="000000"/>
                </a:solidFill>
                <a:latin typeface="Frutiger-Roman"/>
              </a:rPr>
              <a:t>J Ward £610; P Green £214;</a:t>
            </a:r>
          </a:p>
          <a:p>
            <a:r>
              <a:rPr lang="en-GB" sz="2400" dirty="0" smtClean="0">
                <a:solidFill>
                  <a:srgbClr val="000000"/>
                </a:solidFill>
                <a:latin typeface="Frutiger-Roman"/>
              </a:rPr>
              <a:t>	M </a:t>
            </a:r>
            <a:r>
              <a:rPr lang="en-GB" sz="2400" dirty="0">
                <a:solidFill>
                  <a:srgbClr val="000000"/>
                </a:solidFill>
                <a:latin typeface="Frutiger-Roman"/>
              </a:rPr>
              <a:t>Taylor £174; S </a:t>
            </a:r>
            <a:r>
              <a:rPr lang="en-GB" sz="2400" dirty="0" err="1">
                <a:solidFill>
                  <a:srgbClr val="000000"/>
                </a:solidFill>
                <a:latin typeface="Frutiger-Roman"/>
              </a:rPr>
              <a:t>Gemmill</a:t>
            </a:r>
            <a:r>
              <a:rPr lang="en-GB" sz="2400" dirty="0">
                <a:solidFill>
                  <a:srgbClr val="000000"/>
                </a:solidFill>
                <a:latin typeface="Frutiger-Roman"/>
              </a:rPr>
              <a:t> £345; P Tone £542.</a:t>
            </a:r>
          </a:p>
          <a:p>
            <a:r>
              <a:rPr lang="en-GB" sz="2400" i="1" dirty="0">
                <a:solidFill>
                  <a:srgbClr val="000000"/>
                </a:solidFill>
                <a:latin typeface="GraphHelveticaGreek-Medium"/>
              </a:rPr>
              <a:t>== </a:t>
            </a:r>
            <a:r>
              <a:rPr lang="en-GB" sz="2400" dirty="0">
                <a:solidFill>
                  <a:srgbClr val="000000"/>
                </a:solidFill>
                <a:latin typeface="Frutiger-Roman"/>
              </a:rPr>
              <a:t>4 Sold goods on credit to: J Sharpe £340; G Boycott £720; F </a:t>
            </a:r>
            <a:r>
              <a:rPr lang="en-GB" sz="2400" dirty="0" err="1">
                <a:solidFill>
                  <a:srgbClr val="000000"/>
                </a:solidFill>
                <a:latin typeface="Frutiger-Roman"/>
              </a:rPr>
              <a:t>Titmus</a:t>
            </a:r>
            <a:r>
              <a:rPr lang="en-GB" sz="2400" dirty="0">
                <a:solidFill>
                  <a:srgbClr val="000000"/>
                </a:solidFill>
                <a:latin typeface="Frutiger-Roman"/>
              </a:rPr>
              <a:t> £1,152.</a:t>
            </a:r>
          </a:p>
          <a:p>
            <a:r>
              <a:rPr lang="en-GB" sz="2400" i="1" dirty="0">
                <a:solidFill>
                  <a:srgbClr val="000000"/>
                </a:solidFill>
                <a:latin typeface="GraphHelveticaGreek-Medium"/>
              </a:rPr>
              <a:t>== </a:t>
            </a:r>
            <a:r>
              <a:rPr lang="en-GB" sz="2400" dirty="0">
                <a:solidFill>
                  <a:srgbClr val="000000"/>
                </a:solidFill>
                <a:latin typeface="Frutiger-Roman"/>
              </a:rPr>
              <a:t>6 Paid rent by cash £180.</a:t>
            </a:r>
          </a:p>
          <a:p>
            <a:r>
              <a:rPr lang="en-GB" sz="2400" i="1" dirty="0">
                <a:solidFill>
                  <a:srgbClr val="000000"/>
                </a:solidFill>
                <a:latin typeface="GraphHelveticaGreek-Medium"/>
              </a:rPr>
              <a:t>== </a:t>
            </a:r>
            <a:r>
              <a:rPr lang="en-GB" sz="2400" dirty="0">
                <a:solidFill>
                  <a:srgbClr val="000000"/>
                </a:solidFill>
                <a:latin typeface="Frutiger-Roman"/>
              </a:rPr>
              <a:t>9 J Sharpe paid us his account by cheque £340.</a:t>
            </a:r>
          </a:p>
          <a:p>
            <a:r>
              <a:rPr lang="en-GB" sz="2400" i="1" dirty="0">
                <a:solidFill>
                  <a:srgbClr val="000000"/>
                </a:solidFill>
                <a:latin typeface="GraphHelveticaGreek-Medium"/>
              </a:rPr>
              <a:t>== </a:t>
            </a:r>
            <a:r>
              <a:rPr lang="en-GB" sz="2400" dirty="0">
                <a:solidFill>
                  <a:srgbClr val="000000"/>
                </a:solidFill>
                <a:latin typeface="Frutiger-Roman"/>
              </a:rPr>
              <a:t>10 F </a:t>
            </a:r>
            <a:r>
              <a:rPr lang="en-GB" sz="2400" dirty="0" err="1">
                <a:solidFill>
                  <a:srgbClr val="000000"/>
                </a:solidFill>
                <a:latin typeface="Frutiger-Roman"/>
              </a:rPr>
              <a:t>Titmus</a:t>
            </a:r>
            <a:r>
              <a:rPr lang="en-GB" sz="2400" dirty="0">
                <a:solidFill>
                  <a:srgbClr val="000000"/>
                </a:solidFill>
                <a:latin typeface="Frutiger-Roman"/>
              </a:rPr>
              <a:t> paid us £1,000 by cheque.</a:t>
            </a:r>
          </a:p>
          <a:p>
            <a:r>
              <a:rPr lang="en-GB" sz="2400" i="1" dirty="0">
                <a:solidFill>
                  <a:srgbClr val="000000"/>
                </a:solidFill>
                <a:latin typeface="GraphHelveticaGreek-Medium"/>
              </a:rPr>
              <a:t>== </a:t>
            </a:r>
            <a:r>
              <a:rPr lang="en-GB" sz="2400" dirty="0">
                <a:solidFill>
                  <a:srgbClr val="000000"/>
                </a:solidFill>
                <a:latin typeface="Frutiger-Roman"/>
              </a:rPr>
              <a:t>12 We paid the following by cheque: M Taylor £174; J Ward £610.</a:t>
            </a:r>
          </a:p>
          <a:p>
            <a:r>
              <a:rPr lang="en-GB" sz="2400" i="1" dirty="0">
                <a:solidFill>
                  <a:srgbClr val="000000"/>
                </a:solidFill>
                <a:latin typeface="GraphHelveticaGreek-Medium"/>
              </a:rPr>
              <a:t>== </a:t>
            </a:r>
            <a:r>
              <a:rPr lang="en-GB" sz="2400" dirty="0">
                <a:solidFill>
                  <a:srgbClr val="000000"/>
                </a:solidFill>
                <a:latin typeface="Frutiger-Roman"/>
              </a:rPr>
              <a:t>15 Paid carriage by cash £38.</a:t>
            </a:r>
          </a:p>
          <a:p>
            <a:r>
              <a:rPr lang="en-GB" sz="2400" i="1" dirty="0">
                <a:solidFill>
                  <a:srgbClr val="000000"/>
                </a:solidFill>
                <a:latin typeface="GraphHelveticaGreek-Medium"/>
              </a:rPr>
              <a:t>== </a:t>
            </a:r>
            <a:r>
              <a:rPr lang="en-GB" sz="2400" dirty="0">
                <a:solidFill>
                  <a:srgbClr val="000000"/>
                </a:solidFill>
                <a:latin typeface="Frutiger-Roman"/>
              </a:rPr>
              <a:t>18 Bought goods on credit from P Green £291; S </a:t>
            </a:r>
            <a:r>
              <a:rPr lang="en-GB" sz="2400" dirty="0" err="1">
                <a:solidFill>
                  <a:srgbClr val="000000"/>
                </a:solidFill>
                <a:latin typeface="Frutiger-Roman"/>
              </a:rPr>
              <a:t>Gemmill</a:t>
            </a:r>
            <a:r>
              <a:rPr lang="en-GB" sz="2400" dirty="0">
                <a:solidFill>
                  <a:srgbClr val="000000"/>
                </a:solidFill>
                <a:latin typeface="Frutiger-Roman"/>
              </a:rPr>
              <a:t> £940.</a:t>
            </a:r>
          </a:p>
          <a:p>
            <a:r>
              <a:rPr lang="en-GB" sz="2400" i="1" dirty="0">
                <a:solidFill>
                  <a:srgbClr val="000000"/>
                </a:solidFill>
                <a:latin typeface="GraphHelveticaGreek-Medium"/>
              </a:rPr>
              <a:t>== </a:t>
            </a:r>
            <a:r>
              <a:rPr lang="en-GB" sz="2400" dirty="0">
                <a:solidFill>
                  <a:srgbClr val="000000"/>
                </a:solidFill>
                <a:latin typeface="Frutiger-Roman"/>
              </a:rPr>
              <a:t>21 Sold goods on credit to G Boycott £810.</a:t>
            </a:r>
          </a:p>
          <a:p>
            <a:r>
              <a:rPr lang="en-GB" sz="2400" i="1" dirty="0">
                <a:solidFill>
                  <a:srgbClr val="000000"/>
                </a:solidFill>
                <a:latin typeface="GraphHelveticaGreek-Medium"/>
              </a:rPr>
              <a:t>== </a:t>
            </a:r>
            <a:r>
              <a:rPr lang="en-GB" sz="2400" dirty="0">
                <a:solidFill>
                  <a:srgbClr val="000000"/>
                </a:solidFill>
                <a:latin typeface="Frutiger-Roman"/>
              </a:rPr>
              <a:t>31 Paid rent by cheque £230.</a:t>
            </a:r>
            <a:endParaRPr lang="en-GB" sz="6000" dirty="0"/>
          </a:p>
        </p:txBody>
      </p:sp>
    </p:spTree>
    <p:extLst>
      <p:ext uri="{BB962C8B-B14F-4D97-AF65-F5344CB8AC3E}">
        <p14:creationId xmlns:p14="http://schemas.microsoft.com/office/powerpoint/2010/main" val="4285270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884" y="226170"/>
            <a:ext cx="11518231" cy="6186309"/>
          </a:xfrm>
          <a:prstGeom prst="rect">
            <a:avLst/>
          </a:prstGeom>
        </p:spPr>
        <p:txBody>
          <a:bodyPr wrap="square">
            <a:spAutoFit/>
          </a:bodyPr>
          <a:lstStyle/>
          <a:p>
            <a:pPr algn="ctr"/>
            <a:r>
              <a:rPr lang="en-US" sz="3200" b="1" dirty="0" smtClean="0">
                <a:solidFill>
                  <a:srgbClr val="FF0000"/>
                </a:solidFill>
              </a:rPr>
              <a:t>TRIAL BALANCE (TB)</a:t>
            </a:r>
          </a:p>
          <a:p>
            <a:pPr marL="457200" indent="-457200">
              <a:buFont typeface="Arial" panose="020B0604020202020204" pitchFamily="34" charset="0"/>
              <a:buChar char="•"/>
            </a:pPr>
            <a:r>
              <a:rPr lang="en-US" sz="2800" dirty="0" smtClean="0"/>
              <a:t>A trial balance is a report that lists the ending balances of each account in the chart of accounts. </a:t>
            </a:r>
          </a:p>
          <a:p>
            <a:pPr marL="457200" indent="-457200">
              <a:buFont typeface="Arial" panose="020B0604020202020204" pitchFamily="34" charset="0"/>
              <a:buChar char="•"/>
            </a:pPr>
            <a:r>
              <a:rPr lang="en-US" sz="2800" dirty="0" smtClean="0"/>
              <a:t>Bookkeepers and accountants use this report to consolidate all of the T-accounts into one document and double check that all transactions were recorded in proper journal entry format.</a:t>
            </a:r>
          </a:p>
          <a:p>
            <a:pPr marL="457200" indent="-457200">
              <a:buFont typeface="Arial" panose="020B0604020202020204" pitchFamily="34" charset="0"/>
              <a:buChar char="•"/>
            </a:pPr>
            <a:r>
              <a:rPr lang="en-US" sz="2800" dirty="0" smtClean="0"/>
              <a:t>Bookkeepers typically scan the year-end trial balance for posting errors to ensure that the proper accounts were debited and credited while posting journal entries. </a:t>
            </a:r>
          </a:p>
          <a:p>
            <a:pPr marL="457200" indent="-457200">
              <a:buFont typeface="Arial" panose="020B0604020202020204" pitchFamily="34" charset="0"/>
              <a:buChar char="•"/>
            </a:pPr>
            <a:r>
              <a:rPr lang="en-US" sz="2800" dirty="0" smtClean="0"/>
              <a:t>Internal accountants, on the other hand, tend to look at global trends of each account. For instance, they might notice that accounts receivable increased drastically over the year and look into the details to see why. </a:t>
            </a:r>
          </a:p>
          <a:p>
            <a:pPr marL="457200" indent="-457200">
              <a:buFont typeface="Arial" panose="020B0604020202020204" pitchFamily="34" charset="0"/>
              <a:buChar char="•"/>
            </a:pPr>
            <a:r>
              <a:rPr lang="en-US" sz="2800" dirty="0" smtClean="0"/>
              <a:t>Tax accountants and auditors also use this report to prepare tax returns and begin the audit process. </a:t>
            </a:r>
            <a:endParaRPr lang="en-US" sz="2800" dirty="0"/>
          </a:p>
        </p:txBody>
      </p:sp>
      <p:sp>
        <p:nvSpPr>
          <p:cNvPr id="2" name="Date Placeholder 1"/>
          <p:cNvSpPr>
            <a:spLocks noGrp="1"/>
          </p:cNvSpPr>
          <p:nvPr>
            <p:ph type="dt" sz="half" idx="10"/>
          </p:nvPr>
        </p:nvSpPr>
        <p:spPr/>
        <p:txBody>
          <a:bodyPr/>
          <a:lstStyle/>
          <a:p>
            <a:fld id="{A77D0823-832D-4530-9E63-86D92BD9D5A7}"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954959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4" name="Rectangle 3"/>
          <p:cNvSpPr/>
          <p:nvPr/>
        </p:nvSpPr>
        <p:spPr>
          <a:xfrm>
            <a:off x="409073" y="114450"/>
            <a:ext cx="11530378" cy="6063198"/>
          </a:xfrm>
          <a:prstGeom prst="rect">
            <a:avLst/>
          </a:prstGeom>
        </p:spPr>
        <p:txBody>
          <a:bodyPr wrap="square">
            <a:spAutoFit/>
          </a:bodyPr>
          <a:lstStyle/>
          <a:p>
            <a:pPr algn="ctr"/>
            <a:r>
              <a:rPr lang="en-GB" sz="2800" b="1" dirty="0">
                <a:solidFill>
                  <a:srgbClr val="FF0000"/>
                </a:solidFill>
                <a:latin typeface="Roboto"/>
              </a:rPr>
              <a:t>What are the errors that do not affect trial balance</a:t>
            </a:r>
            <a:r>
              <a:rPr lang="en-GB" sz="2800" b="1" dirty="0" smtClean="0">
                <a:solidFill>
                  <a:srgbClr val="FF0000"/>
                </a:solidFill>
                <a:latin typeface="Roboto"/>
              </a:rPr>
              <a:t>?</a:t>
            </a:r>
          </a:p>
          <a:p>
            <a:r>
              <a:rPr lang="en-GB" sz="2400" dirty="0" smtClean="0">
                <a:latin typeface="Roboto"/>
              </a:rPr>
              <a:t>Trial </a:t>
            </a:r>
            <a:r>
              <a:rPr lang="en-GB" sz="2400" dirty="0">
                <a:latin typeface="Roboto"/>
              </a:rPr>
              <a:t>balance is prepared when transactions posted into the accounts are balanced up. </a:t>
            </a:r>
            <a:r>
              <a:rPr lang="en-GB" sz="2400" dirty="0" smtClean="0">
                <a:latin typeface="Roboto"/>
              </a:rPr>
              <a:t>It is </a:t>
            </a:r>
            <a:r>
              <a:rPr lang="en-GB" sz="2400" dirty="0">
                <a:latin typeface="Roboto"/>
              </a:rPr>
              <a:t>prepared to check the accuracy of those posted transaction. It is normal sometimes that some errors may be apparent but despite this, they may not affect the trial balance. </a:t>
            </a:r>
            <a:r>
              <a:rPr lang="en-GB" sz="2400" dirty="0" smtClean="0">
                <a:latin typeface="Roboto"/>
              </a:rPr>
              <a:t>Different </a:t>
            </a:r>
            <a:r>
              <a:rPr lang="en-GB" sz="2400" dirty="0">
                <a:latin typeface="Roboto"/>
              </a:rPr>
              <a:t>types of errors which don t affect the trial </a:t>
            </a:r>
            <a:r>
              <a:rPr lang="en-GB" sz="2400" dirty="0" smtClean="0">
                <a:latin typeface="Roboto"/>
              </a:rPr>
              <a:t>balance are;</a:t>
            </a:r>
            <a:endParaRPr lang="en-GB" sz="2400" dirty="0">
              <a:latin typeface="Roboto"/>
            </a:endParaRPr>
          </a:p>
          <a:p>
            <a:r>
              <a:rPr lang="en-GB" sz="2400" b="1" dirty="0" err="1" smtClean="0">
                <a:latin typeface="Roboto"/>
              </a:rPr>
              <a:t>i</a:t>
            </a:r>
            <a:r>
              <a:rPr lang="en-GB" sz="2400" b="1" dirty="0" smtClean="0">
                <a:latin typeface="Roboto"/>
              </a:rPr>
              <a:t>. Error </a:t>
            </a:r>
            <a:r>
              <a:rPr lang="en-GB" sz="2400" b="1" dirty="0">
                <a:latin typeface="Roboto"/>
              </a:rPr>
              <a:t>of </a:t>
            </a:r>
            <a:r>
              <a:rPr lang="en-GB" sz="2400" b="1" dirty="0" smtClean="0">
                <a:latin typeface="Roboto"/>
              </a:rPr>
              <a:t>omission: </a:t>
            </a:r>
            <a:r>
              <a:rPr lang="en-GB" sz="2400" dirty="0" smtClean="0">
                <a:latin typeface="Roboto"/>
              </a:rPr>
              <a:t>Where </a:t>
            </a:r>
            <a:r>
              <a:rPr lang="en-GB" sz="2400" dirty="0">
                <a:latin typeface="Roboto"/>
              </a:rPr>
              <a:t>in the full transaction is omitted from the books of accounts.</a:t>
            </a:r>
          </a:p>
          <a:p>
            <a:r>
              <a:rPr lang="en-GB" sz="2400" b="1" dirty="0" smtClean="0">
                <a:latin typeface="Roboto"/>
              </a:rPr>
              <a:t>ii. Error </a:t>
            </a:r>
            <a:r>
              <a:rPr lang="en-GB" sz="2400" b="1" dirty="0">
                <a:latin typeface="Roboto"/>
              </a:rPr>
              <a:t>of </a:t>
            </a:r>
            <a:r>
              <a:rPr lang="en-GB" sz="2400" b="1" dirty="0" smtClean="0">
                <a:latin typeface="Roboto"/>
              </a:rPr>
              <a:t>commission: </a:t>
            </a:r>
            <a:r>
              <a:rPr lang="en-GB" sz="2400" dirty="0" smtClean="0">
                <a:latin typeface="Roboto"/>
              </a:rPr>
              <a:t>Where </a:t>
            </a:r>
            <a:r>
              <a:rPr lang="en-GB" sz="2400" dirty="0">
                <a:latin typeface="Roboto"/>
              </a:rPr>
              <a:t>we have entered the correct amounts but in wrong </a:t>
            </a:r>
            <a:r>
              <a:rPr lang="en-GB" sz="2400" dirty="0" smtClean="0">
                <a:latin typeface="Roboto"/>
              </a:rPr>
              <a:t>person’s </a:t>
            </a:r>
            <a:r>
              <a:rPr lang="en-GB" sz="2400" dirty="0">
                <a:latin typeface="Roboto"/>
              </a:rPr>
              <a:t>account.</a:t>
            </a:r>
          </a:p>
          <a:p>
            <a:r>
              <a:rPr lang="en-GB" sz="2400" b="1" dirty="0" smtClean="0">
                <a:latin typeface="Roboto"/>
              </a:rPr>
              <a:t>iii. Error </a:t>
            </a:r>
            <a:r>
              <a:rPr lang="en-GB" sz="2400" b="1" dirty="0">
                <a:latin typeface="Roboto"/>
              </a:rPr>
              <a:t>of </a:t>
            </a:r>
            <a:r>
              <a:rPr lang="en-GB" sz="2400" b="1" dirty="0" smtClean="0">
                <a:latin typeface="Roboto"/>
              </a:rPr>
              <a:t>principle: </a:t>
            </a:r>
            <a:r>
              <a:rPr lang="en-GB" sz="2400" dirty="0" smtClean="0">
                <a:latin typeface="Roboto"/>
              </a:rPr>
              <a:t>This </a:t>
            </a:r>
            <a:r>
              <a:rPr lang="en-GB" sz="2400" dirty="0">
                <a:latin typeface="Roboto"/>
              </a:rPr>
              <a:t>type of error takes place when an item is entered in wrong head or class of accounts.</a:t>
            </a:r>
          </a:p>
          <a:p>
            <a:r>
              <a:rPr lang="en-GB" sz="2400" b="1" dirty="0" smtClean="0">
                <a:latin typeface="Roboto"/>
              </a:rPr>
              <a:t>iv. Error </a:t>
            </a:r>
            <a:r>
              <a:rPr lang="en-GB" sz="2400" b="1" dirty="0">
                <a:latin typeface="Roboto"/>
              </a:rPr>
              <a:t>of </a:t>
            </a:r>
            <a:r>
              <a:rPr lang="en-GB" sz="2400" b="1" dirty="0" smtClean="0">
                <a:latin typeface="Roboto"/>
              </a:rPr>
              <a:t>compensation: </a:t>
            </a:r>
            <a:r>
              <a:rPr lang="en-GB" sz="2400" dirty="0" smtClean="0">
                <a:latin typeface="Roboto"/>
              </a:rPr>
              <a:t>Are errors </a:t>
            </a:r>
            <a:r>
              <a:rPr lang="en-GB" sz="2400" dirty="0">
                <a:latin typeface="Roboto"/>
              </a:rPr>
              <a:t>which cancel the effects of each other.</a:t>
            </a:r>
          </a:p>
          <a:p>
            <a:r>
              <a:rPr lang="en-GB" sz="2400" b="1" dirty="0" smtClean="0">
                <a:latin typeface="Roboto"/>
              </a:rPr>
              <a:t>v. Error </a:t>
            </a:r>
            <a:r>
              <a:rPr lang="en-GB" sz="2400" b="1" dirty="0">
                <a:latin typeface="Roboto"/>
              </a:rPr>
              <a:t>of complete reversal of </a:t>
            </a:r>
            <a:r>
              <a:rPr lang="en-GB" sz="2400" b="1" dirty="0" smtClean="0">
                <a:latin typeface="Roboto"/>
              </a:rPr>
              <a:t>entries: </a:t>
            </a:r>
            <a:r>
              <a:rPr lang="en-GB" sz="2400" dirty="0" smtClean="0">
                <a:latin typeface="Roboto"/>
              </a:rPr>
              <a:t>These </a:t>
            </a:r>
            <a:r>
              <a:rPr lang="en-GB" sz="2400" dirty="0">
                <a:latin typeface="Roboto"/>
              </a:rPr>
              <a:t>errors occur when we debit and credit the two or more aspects of a transaction wrongly using correct figures or amounts.</a:t>
            </a:r>
          </a:p>
          <a:p>
            <a:r>
              <a:rPr lang="en-GB" sz="2400" b="1" dirty="0" smtClean="0">
                <a:latin typeface="Roboto"/>
              </a:rPr>
              <a:t>vi. Error </a:t>
            </a:r>
            <a:r>
              <a:rPr lang="en-GB" sz="2400" b="1" dirty="0">
                <a:latin typeface="Roboto"/>
              </a:rPr>
              <a:t>of original </a:t>
            </a:r>
            <a:r>
              <a:rPr lang="en-GB" sz="2400" b="1" dirty="0" smtClean="0">
                <a:latin typeface="Roboto"/>
              </a:rPr>
              <a:t>entry: </a:t>
            </a:r>
            <a:r>
              <a:rPr lang="en-GB" sz="2400" dirty="0" smtClean="0">
                <a:latin typeface="Roboto"/>
              </a:rPr>
              <a:t>Entering </a:t>
            </a:r>
            <a:r>
              <a:rPr lang="en-GB" sz="2400" dirty="0">
                <a:latin typeface="Roboto"/>
              </a:rPr>
              <a:t>wrong original figure or amount in an accounts</a:t>
            </a:r>
            <a:r>
              <a:rPr lang="en-GB" sz="2400" dirty="0" smtClean="0">
                <a:latin typeface="Roboto"/>
              </a:rPr>
              <a:t>.</a:t>
            </a:r>
            <a:endParaRPr lang="en-GB" sz="2400" dirty="0">
              <a:latin typeface="Roboto"/>
            </a:endParaRPr>
          </a:p>
        </p:txBody>
      </p:sp>
    </p:spTree>
    <p:extLst>
      <p:ext uri="{BB962C8B-B14F-4D97-AF65-F5344CB8AC3E}">
        <p14:creationId xmlns:p14="http://schemas.microsoft.com/office/powerpoint/2010/main" val="12987222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6" name="Rectangle 5"/>
          <p:cNvSpPr/>
          <p:nvPr/>
        </p:nvSpPr>
        <p:spPr>
          <a:xfrm>
            <a:off x="192505" y="117693"/>
            <a:ext cx="11839074" cy="6801862"/>
          </a:xfrm>
          <a:prstGeom prst="rect">
            <a:avLst/>
          </a:prstGeom>
        </p:spPr>
        <p:txBody>
          <a:bodyPr wrap="square">
            <a:spAutoFit/>
          </a:bodyPr>
          <a:lstStyle/>
          <a:p>
            <a:r>
              <a:rPr lang="en-GB" sz="2800" b="1" dirty="0" smtClean="0">
                <a:solidFill>
                  <a:srgbClr val="FF0000"/>
                </a:solidFill>
              </a:rPr>
              <a:t>EXAMPLES OF ERRORS</a:t>
            </a:r>
            <a:r>
              <a:rPr lang="en-GB" sz="2400" dirty="0"/>
              <a:t/>
            </a:r>
            <a:br>
              <a:rPr lang="en-GB" sz="2400" dirty="0"/>
            </a:br>
            <a:r>
              <a:rPr lang="en-GB" sz="2400" b="1" dirty="0"/>
              <a:t>Constructing a journal entry and including a suitable </a:t>
            </a:r>
            <a:r>
              <a:rPr lang="en-GB" sz="2400" b="1" dirty="0" smtClean="0"/>
              <a:t>narrative</a:t>
            </a:r>
            <a:r>
              <a:rPr lang="en-GB" sz="2400" b="1" dirty="0"/>
              <a:t> </a:t>
            </a:r>
            <a:r>
              <a:rPr lang="en-GB" sz="2400" b="1" dirty="0" smtClean="0"/>
              <a:t>and posting </a:t>
            </a:r>
            <a:r>
              <a:rPr lang="en-GB" sz="2400" b="1" dirty="0"/>
              <a:t>the journal entries to the ledger accounts </a:t>
            </a:r>
            <a:r>
              <a:rPr lang="en-GB" sz="2400" b="1" dirty="0" smtClean="0"/>
              <a:t>is the best way to </a:t>
            </a:r>
            <a:r>
              <a:rPr lang="en-GB" sz="2400" b="1" dirty="0"/>
              <a:t>correct the </a:t>
            </a:r>
            <a:r>
              <a:rPr lang="en-GB" sz="2400" b="1" dirty="0" smtClean="0"/>
              <a:t>errors. Examples of errors;</a:t>
            </a:r>
            <a:r>
              <a:rPr lang="en-GB" sz="2400" dirty="0"/>
              <a:t/>
            </a:r>
            <a:br>
              <a:rPr lang="en-GB" sz="2400" dirty="0"/>
            </a:br>
            <a:endParaRPr lang="en-GB" sz="2400" dirty="0"/>
          </a:p>
          <a:p>
            <a:r>
              <a:rPr lang="en-GB" sz="2400" b="1" dirty="0" smtClean="0"/>
              <a:t>Error </a:t>
            </a:r>
            <a:r>
              <a:rPr lang="en-GB" sz="2400" b="1" dirty="0"/>
              <a:t>of </a:t>
            </a:r>
            <a:r>
              <a:rPr lang="en-GB" sz="2400" b="1" dirty="0" smtClean="0"/>
              <a:t>omission: </a:t>
            </a:r>
            <a:r>
              <a:rPr lang="en-GB" sz="2400" dirty="0" smtClean="0"/>
              <a:t>A </a:t>
            </a:r>
            <a:r>
              <a:rPr lang="en-GB" sz="2400" dirty="0"/>
              <a:t>sale of </a:t>
            </a:r>
            <a:r>
              <a:rPr lang="en-GB" sz="2400" dirty="0" smtClean="0"/>
              <a:t>K59 000 </a:t>
            </a:r>
            <a:r>
              <a:rPr lang="en-GB" sz="2400" dirty="0"/>
              <a:t>worth of goods to E. George has been completely omitted from the books</a:t>
            </a:r>
            <a:br>
              <a:rPr lang="en-GB" sz="2400" dirty="0"/>
            </a:br>
            <a:r>
              <a:rPr lang="en-GB" sz="2400" b="1" dirty="0" smtClean="0"/>
              <a:t>Error </a:t>
            </a:r>
            <a:r>
              <a:rPr lang="en-GB" sz="2400" b="1" dirty="0"/>
              <a:t>of </a:t>
            </a:r>
            <a:r>
              <a:rPr lang="en-GB" sz="2400" b="1" dirty="0" smtClean="0"/>
              <a:t>commission: </a:t>
            </a:r>
            <a:r>
              <a:rPr lang="en-GB" sz="2400" dirty="0" smtClean="0"/>
              <a:t>A </a:t>
            </a:r>
            <a:r>
              <a:rPr lang="en-GB" sz="2400" dirty="0"/>
              <a:t>purchase of </a:t>
            </a:r>
            <a:r>
              <a:rPr lang="en-GB" sz="2400" dirty="0" smtClean="0"/>
              <a:t>K44 000 </a:t>
            </a:r>
            <a:r>
              <a:rPr lang="en-GB" sz="2400" dirty="0"/>
              <a:t>worth of goods from C. Simons on 4 September was entered in error in C. Simpson’s account. The error was found on 30 September</a:t>
            </a:r>
            <a:r>
              <a:rPr lang="en-GB" sz="2400" dirty="0" smtClean="0"/>
              <a:t>.</a:t>
            </a:r>
            <a:endParaRPr lang="en-GB" sz="2400" dirty="0"/>
          </a:p>
          <a:p>
            <a:r>
              <a:rPr lang="en-GB" sz="2400" b="1" dirty="0" smtClean="0"/>
              <a:t>Error </a:t>
            </a:r>
            <a:r>
              <a:rPr lang="en-GB" sz="2400" b="1" dirty="0"/>
              <a:t>of </a:t>
            </a:r>
            <a:r>
              <a:rPr lang="en-GB" sz="2400" b="1" dirty="0" smtClean="0"/>
              <a:t>principle</a:t>
            </a:r>
            <a:r>
              <a:rPr lang="en-GB" sz="2400" dirty="0" smtClean="0"/>
              <a:t>: The </a:t>
            </a:r>
            <a:r>
              <a:rPr lang="en-GB" sz="2400" dirty="0"/>
              <a:t>purchase of a machine for </a:t>
            </a:r>
            <a:r>
              <a:rPr lang="en-GB" sz="2400" dirty="0" smtClean="0"/>
              <a:t>K200 000 </a:t>
            </a:r>
            <a:r>
              <a:rPr lang="en-GB" sz="2400" dirty="0"/>
              <a:t>is debited to the purchases account instead of being debited to a machinery account.</a:t>
            </a:r>
            <a:br>
              <a:rPr lang="en-GB" sz="2400" dirty="0"/>
            </a:br>
            <a:r>
              <a:rPr lang="en-GB" sz="2400" b="1" dirty="0" smtClean="0"/>
              <a:t>Compensating error</a:t>
            </a:r>
            <a:r>
              <a:rPr lang="en-GB" sz="2400" dirty="0" smtClean="0"/>
              <a:t>: In </a:t>
            </a:r>
            <a:r>
              <a:rPr lang="en-GB" sz="2400" dirty="0"/>
              <a:t>the cash book, the amount of cash sales transferred to the sales account was overstated by </a:t>
            </a:r>
            <a:r>
              <a:rPr lang="en-GB" sz="2400" dirty="0" smtClean="0"/>
              <a:t>K20 000 and </a:t>
            </a:r>
            <a:r>
              <a:rPr lang="en-GB" sz="2400" dirty="0"/>
              <a:t>the amount transferred to the wages account was also overstated by </a:t>
            </a:r>
            <a:r>
              <a:rPr lang="en-GB" sz="2400" dirty="0" smtClean="0"/>
              <a:t>K20 000.</a:t>
            </a:r>
            <a:r>
              <a:rPr lang="en-GB" sz="2400" dirty="0"/>
              <a:t/>
            </a:r>
            <a:br>
              <a:rPr lang="en-GB" sz="2400" dirty="0"/>
            </a:br>
            <a:r>
              <a:rPr lang="en-GB" sz="2400" b="1" dirty="0" smtClean="0"/>
              <a:t>Error </a:t>
            </a:r>
            <a:r>
              <a:rPr lang="en-GB" sz="2400" b="1" dirty="0"/>
              <a:t>of original </a:t>
            </a:r>
            <a:r>
              <a:rPr lang="en-GB" sz="2400" b="1" dirty="0" smtClean="0"/>
              <a:t>entry</a:t>
            </a:r>
            <a:r>
              <a:rPr lang="en-GB" sz="2400" dirty="0" smtClean="0"/>
              <a:t>: A </a:t>
            </a:r>
            <a:r>
              <a:rPr lang="en-GB" sz="2400" dirty="0"/>
              <a:t>sale of </a:t>
            </a:r>
            <a:r>
              <a:rPr lang="en-GB" sz="2400" dirty="0" smtClean="0"/>
              <a:t>K38 000 to </a:t>
            </a:r>
            <a:r>
              <a:rPr lang="en-GB" sz="2400" dirty="0"/>
              <a:t>A. </a:t>
            </a:r>
            <a:r>
              <a:rPr lang="en-GB" sz="2400" dirty="0" err="1"/>
              <a:t>Smailes</a:t>
            </a:r>
            <a:r>
              <a:rPr lang="en-GB" sz="2400" dirty="0"/>
              <a:t> was entered in the books as </a:t>
            </a:r>
            <a:r>
              <a:rPr lang="en-GB" sz="2400" dirty="0" smtClean="0"/>
              <a:t>K28 000.</a:t>
            </a:r>
            <a:r>
              <a:rPr lang="en-GB" sz="2400" dirty="0"/>
              <a:t/>
            </a:r>
            <a:br>
              <a:rPr lang="en-GB" sz="2400" dirty="0"/>
            </a:br>
            <a:r>
              <a:rPr lang="en-GB" sz="2400" b="1" dirty="0" smtClean="0"/>
              <a:t>Complete </a:t>
            </a:r>
            <a:r>
              <a:rPr lang="en-GB" sz="2400" b="1" dirty="0"/>
              <a:t>reversal of </a:t>
            </a:r>
            <a:r>
              <a:rPr lang="en-GB" sz="2400" b="1" dirty="0" smtClean="0"/>
              <a:t>entries</a:t>
            </a:r>
            <a:r>
              <a:rPr lang="en-GB" sz="2400" dirty="0" smtClean="0"/>
              <a:t>: A </a:t>
            </a:r>
            <a:r>
              <a:rPr lang="en-GB" sz="2400" dirty="0"/>
              <a:t>payment of cash of </a:t>
            </a:r>
            <a:r>
              <a:rPr lang="en-GB" sz="2400" dirty="0" smtClean="0"/>
              <a:t>K16 000 to </a:t>
            </a:r>
            <a:r>
              <a:rPr lang="en-GB" sz="2400" dirty="0"/>
              <a:t>M. Dickson was entered on the receipts side of the cash book in error and credited to M. Dickson’s account.</a:t>
            </a:r>
            <a:br>
              <a:rPr lang="en-GB" sz="2400" dirty="0"/>
            </a:br>
            <a:r>
              <a:rPr lang="en-GB" sz="2400" b="1" dirty="0" smtClean="0"/>
              <a:t>Transposition error</a:t>
            </a:r>
            <a:r>
              <a:rPr lang="en-GB" sz="2400" dirty="0" smtClean="0"/>
              <a:t>: A </a:t>
            </a:r>
            <a:r>
              <a:rPr lang="en-GB" sz="2400" dirty="0"/>
              <a:t>credit purchase from P. </a:t>
            </a:r>
            <a:r>
              <a:rPr lang="en-GB" sz="2400" dirty="0" err="1"/>
              <a:t>Maclaran</a:t>
            </a:r>
            <a:r>
              <a:rPr lang="en-GB" sz="2400" dirty="0"/>
              <a:t> costing </a:t>
            </a:r>
            <a:r>
              <a:rPr lang="en-GB" sz="2400" dirty="0" smtClean="0"/>
              <a:t>K56 000 </a:t>
            </a:r>
            <a:r>
              <a:rPr lang="en-GB" sz="2400" dirty="0"/>
              <a:t>was entered in the books as </a:t>
            </a:r>
            <a:r>
              <a:rPr lang="en-GB" sz="2400" dirty="0" smtClean="0"/>
              <a:t>K65 000.</a:t>
            </a:r>
            <a:endParaRPr lang="en-GB" sz="2400" dirty="0"/>
          </a:p>
        </p:txBody>
      </p:sp>
    </p:spTree>
    <p:extLst>
      <p:ext uri="{BB962C8B-B14F-4D97-AF65-F5344CB8AC3E}">
        <p14:creationId xmlns:p14="http://schemas.microsoft.com/office/powerpoint/2010/main" val="142251653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13743-2A62-49CD-B93C-0C6FD3C0A883}"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
        <p:nvSpPr>
          <p:cNvPr id="6" name="Rectangle 5"/>
          <p:cNvSpPr/>
          <p:nvPr/>
        </p:nvSpPr>
        <p:spPr>
          <a:xfrm>
            <a:off x="192505" y="117693"/>
            <a:ext cx="11839074" cy="1077218"/>
          </a:xfrm>
          <a:prstGeom prst="rect">
            <a:avLst/>
          </a:prstGeom>
        </p:spPr>
        <p:txBody>
          <a:bodyPr wrap="square">
            <a:spAutoFit/>
          </a:bodyPr>
          <a:lstStyle/>
          <a:p>
            <a:pPr algn="ctr"/>
            <a:r>
              <a:rPr lang="en-GB" sz="2800" b="1" dirty="0" smtClean="0">
                <a:solidFill>
                  <a:srgbClr val="FF0000"/>
                </a:solidFill>
              </a:rPr>
              <a:t>PREPARARTION OF THE TRIAL BALANCE</a:t>
            </a:r>
          </a:p>
          <a:p>
            <a:pPr algn="ctr"/>
            <a:r>
              <a:rPr lang="en-GB" sz="3600" b="1" i="1" dirty="0" smtClean="0">
                <a:solidFill>
                  <a:srgbClr val="C00000"/>
                </a:solidFill>
              </a:rPr>
              <a:t>Guiding points</a:t>
            </a:r>
            <a:endParaRPr lang="en-GB" sz="3200" i="1" dirty="0">
              <a:solidFill>
                <a:srgbClr val="C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2357800357"/>
              </p:ext>
            </p:extLst>
          </p:nvPr>
        </p:nvGraphicFramePr>
        <p:xfrm>
          <a:off x="822673" y="1503438"/>
          <a:ext cx="10578737" cy="3931920"/>
        </p:xfrm>
        <a:graphic>
          <a:graphicData uri="http://schemas.openxmlformats.org/drawingml/2006/table">
            <a:tbl>
              <a:tblPr firstRow="1" bandRow="1">
                <a:tableStyleId>{327F97BB-C833-4FB7-BDE5-3F7075034690}</a:tableStyleId>
              </a:tblPr>
              <a:tblGrid>
                <a:gridCol w="2414452">
                  <a:extLst>
                    <a:ext uri="{9D8B030D-6E8A-4147-A177-3AD203B41FA5}">
                      <a16:colId xmlns:a16="http://schemas.microsoft.com/office/drawing/2014/main" val="3486397789"/>
                    </a:ext>
                  </a:extLst>
                </a:gridCol>
                <a:gridCol w="5055326">
                  <a:extLst>
                    <a:ext uri="{9D8B030D-6E8A-4147-A177-3AD203B41FA5}">
                      <a16:colId xmlns:a16="http://schemas.microsoft.com/office/drawing/2014/main" val="2707856912"/>
                    </a:ext>
                  </a:extLst>
                </a:gridCol>
                <a:gridCol w="1502228">
                  <a:extLst>
                    <a:ext uri="{9D8B030D-6E8A-4147-A177-3AD203B41FA5}">
                      <a16:colId xmlns:a16="http://schemas.microsoft.com/office/drawing/2014/main" val="4438982"/>
                    </a:ext>
                  </a:extLst>
                </a:gridCol>
                <a:gridCol w="1606731">
                  <a:extLst>
                    <a:ext uri="{9D8B030D-6E8A-4147-A177-3AD203B41FA5}">
                      <a16:colId xmlns:a16="http://schemas.microsoft.com/office/drawing/2014/main" val="1198810949"/>
                    </a:ext>
                  </a:extLst>
                </a:gridCol>
              </a:tblGrid>
              <a:tr h="370840">
                <a:tc>
                  <a:txBody>
                    <a:bodyPr/>
                    <a:lstStyle/>
                    <a:p>
                      <a:r>
                        <a:rPr lang="en-GB" sz="2400" dirty="0" smtClean="0"/>
                        <a:t>TYPE</a:t>
                      </a:r>
                      <a:endParaRPr lang="en-GB" sz="2400" dirty="0">
                        <a:solidFill>
                          <a:schemeClr val="bg1"/>
                        </a:solidFill>
                      </a:endParaRPr>
                    </a:p>
                  </a:txBody>
                  <a:tcPr/>
                </a:tc>
                <a:tc>
                  <a:txBody>
                    <a:bodyPr/>
                    <a:lstStyle/>
                    <a:p>
                      <a:r>
                        <a:rPr lang="en-GB" sz="2400" dirty="0" smtClean="0"/>
                        <a:t>ACCOUNTS</a:t>
                      </a:r>
                      <a:endParaRPr lang="en-GB" sz="2400" dirty="0">
                        <a:solidFill>
                          <a:schemeClr val="bg1"/>
                        </a:solidFill>
                      </a:endParaRPr>
                    </a:p>
                  </a:txBody>
                  <a:tcPr/>
                </a:tc>
                <a:tc>
                  <a:txBody>
                    <a:bodyPr/>
                    <a:lstStyle/>
                    <a:p>
                      <a:r>
                        <a:rPr lang="en-GB" sz="2400" dirty="0" smtClean="0"/>
                        <a:t>DEBIT</a:t>
                      </a:r>
                      <a:endParaRPr lang="en-GB" sz="2400" dirty="0">
                        <a:solidFill>
                          <a:schemeClr val="bg1"/>
                        </a:solidFill>
                      </a:endParaRPr>
                    </a:p>
                  </a:txBody>
                  <a:tcPr/>
                </a:tc>
                <a:tc>
                  <a:txBody>
                    <a:bodyPr/>
                    <a:lstStyle/>
                    <a:p>
                      <a:r>
                        <a:rPr lang="en-GB" sz="2400" dirty="0" smtClean="0"/>
                        <a:t>CREDIT</a:t>
                      </a:r>
                      <a:endParaRPr lang="en-GB" sz="2400" dirty="0">
                        <a:solidFill>
                          <a:schemeClr val="bg1"/>
                        </a:solidFill>
                      </a:endParaRPr>
                    </a:p>
                  </a:txBody>
                  <a:tcPr/>
                </a:tc>
                <a:extLst>
                  <a:ext uri="{0D108BD9-81ED-4DB2-BD59-A6C34878D82A}">
                    <a16:rowId xmlns:a16="http://schemas.microsoft.com/office/drawing/2014/main" val="1917439802"/>
                  </a:ext>
                </a:extLst>
              </a:tr>
              <a:tr h="370840">
                <a:tc>
                  <a:txBody>
                    <a:bodyPr/>
                    <a:lstStyle/>
                    <a:p>
                      <a:r>
                        <a:rPr lang="en-GB" sz="2400" dirty="0" smtClean="0"/>
                        <a:t>ASSETS</a:t>
                      </a:r>
                      <a:endParaRPr lang="en-GB" sz="2400" dirty="0"/>
                    </a:p>
                  </a:txBody>
                  <a:tcPr/>
                </a:tc>
                <a:tc>
                  <a:txBody>
                    <a:bodyPr/>
                    <a:lstStyle/>
                    <a:p>
                      <a:r>
                        <a:rPr lang="en-GB" sz="2400" dirty="0" smtClean="0"/>
                        <a:t>CASH (in hand</a:t>
                      </a:r>
                      <a:r>
                        <a:rPr lang="en-GB" sz="2400" baseline="0" dirty="0" smtClean="0"/>
                        <a:t> and bank</a:t>
                      </a:r>
                      <a:r>
                        <a:rPr lang="en-GB" sz="2400" dirty="0" smtClean="0"/>
                        <a:t>)</a:t>
                      </a:r>
                      <a:endParaRPr lang="en-GB" sz="2400" dirty="0"/>
                    </a:p>
                  </a:txBody>
                  <a:tcPr/>
                </a:tc>
                <a:tc>
                  <a:txBody>
                    <a:bodyPr/>
                    <a:lstStyle/>
                    <a:p>
                      <a:pPr marL="285750" indent="-285750">
                        <a:buFont typeface="Wingdings" panose="05000000000000000000" pitchFamily="2" charset="2"/>
                        <a:buChar char="ü"/>
                      </a:pPr>
                      <a:r>
                        <a:rPr lang="en-GB" sz="2400" dirty="0" smtClean="0"/>
                        <a:t>***</a:t>
                      </a:r>
                      <a:endParaRPr lang="en-GB" sz="2400" dirty="0"/>
                    </a:p>
                  </a:txBody>
                  <a:tcPr/>
                </a:tc>
                <a:tc>
                  <a:txBody>
                    <a:bodyPr/>
                    <a:lstStyle/>
                    <a:p>
                      <a:endParaRPr lang="en-GB" sz="2400"/>
                    </a:p>
                  </a:txBody>
                  <a:tcPr/>
                </a:tc>
                <a:extLst>
                  <a:ext uri="{0D108BD9-81ED-4DB2-BD59-A6C34878D82A}">
                    <a16:rowId xmlns:a16="http://schemas.microsoft.com/office/drawing/2014/main" val="3668330387"/>
                  </a:ext>
                </a:extLst>
              </a:tr>
              <a:tr h="370840">
                <a:tc>
                  <a:txBody>
                    <a:bodyPr/>
                    <a:lstStyle/>
                    <a:p>
                      <a:r>
                        <a:rPr lang="en-GB" sz="2400" dirty="0" smtClean="0"/>
                        <a:t>ASSETS</a:t>
                      </a:r>
                      <a:endParaRPr lang="en-GB" sz="2400" dirty="0"/>
                    </a:p>
                  </a:txBody>
                  <a:tcPr/>
                </a:tc>
                <a:tc>
                  <a:txBody>
                    <a:bodyPr/>
                    <a:lstStyle/>
                    <a:p>
                      <a:r>
                        <a:rPr lang="en-GB" sz="2400" dirty="0" smtClean="0"/>
                        <a:t>SUPPLIERS (Purchases/stock)</a:t>
                      </a:r>
                      <a:endParaRPr lang="en-GB" sz="2400" dirty="0"/>
                    </a:p>
                  </a:txBody>
                  <a:tcPr/>
                </a:tc>
                <a:tc>
                  <a:txBody>
                    <a:bodyPr/>
                    <a:lstStyle/>
                    <a:p>
                      <a:pPr marL="285750" indent="-285750">
                        <a:buFont typeface="Wingdings" panose="05000000000000000000" pitchFamily="2" charset="2"/>
                        <a:buChar char="ü"/>
                      </a:pPr>
                      <a:r>
                        <a:rPr lang="en-GB" sz="2400" dirty="0" smtClean="0"/>
                        <a:t>***</a:t>
                      </a:r>
                      <a:endParaRPr lang="en-GB" sz="2400" dirty="0"/>
                    </a:p>
                  </a:txBody>
                  <a:tcPr/>
                </a:tc>
                <a:tc>
                  <a:txBody>
                    <a:bodyPr/>
                    <a:lstStyle/>
                    <a:p>
                      <a:endParaRPr lang="en-GB" sz="2400"/>
                    </a:p>
                  </a:txBody>
                  <a:tcPr/>
                </a:tc>
                <a:extLst>
                  <a:ext uri="{0D108BD9-81ED-4DB2-BD59-A6C34878D82A}">
                    <a16:rowId xmlns:a16="http://schemas.microsoft.com/office/drawing/2014/main" val="3822925889"/>
                  </a:ext>
                </a:extLst>
              </a:tr>
              <a:tr h="370840">
                <a:tc>
                  <a:txBody>
                    <a:bodyPr/>
                    <a:lstStyle/>
                    <a:p>
                      <a:r>
                        <a:rPr lang="en-GB" sz="2400" dirty="0" smtClean="0"/>
                        <a:t>ASSETS</a:t>
                      </a:r>
                      <a:endParaRPr lang="en-GB" sz="2400" dirty="0"/>
                    </a:p>
                  </a:txBody>
                  <a:tcPr/>
                </a:tc>
                <a:tc>
                  <a:txBody>
                    <a:bodyPr/>
                    <a:lstStyle/>
                    <a:p>
                      <a:r>
                        <a:rPr lang="en-GB" sz="2400" dirty="0" smtClean="0"/>
                        <a:t>PLANT</a:t>
                      </a:r>
                      <a:r>
                        <a:rPr lang="en-GB" sz="2400" baseline="0" dirty="0" smtClean="0"/>
                        <a:t> &amp; </a:t>
                      </a:r>
                      <a:r>
                        <a:rPr lang="en-GB" sz="2400" dirty="0" smtClean="0"/>
                        <a:t>EQUIPMENT (Anything bought for business use)</a:t>
                      </a:r>
                      <a:endParaRPr lang="en-GB" sz="2400" dirty="0"/>
                    </a:p>
                  </a:txBody>
                  <a:tcPr/>
                </a:tc>
                <a:tc>
                  <a:txBody>
                    <a:bodyPr/>
                    <a:lstStyle/>
                    <a:p>
                      <a:pPr marL="285750" indent="-285750">
                        <a:buFont typeface="Wingdings" panose="05000000000000000000" pitchFamily="2" charset="2"/>
                        <a:buChar char="ü"/>
                      </a:pPr>
                      <a:r>
                        <a:rPr lang="en-GB" sz="2400" dirty="0" smtClean="0"/>
                        <a:t>***</a:t>
                      </a:r>
                      <a:endParaRPr lang="en-GB" sz="2400" dirty="0"/>
                    </a:p>
                  </a:txBody>
                  <a:tcPr/>
                </a:tc>
                <a:tc>
                  <a:txBody>
                    <a:bodyPr/>
                    <a:lstStyle/>
                    <a:p>
                      <a:endParaRPr lang="en-GB" sz="2400"/>
                    </a:p>
                  </a:txBody>
                  <a:tcPr/>
                </a:tc>
                <a:extLst>
                  <a:ext uri="{0D108BD9-81ED-4DB2-BD59-A6C34878D82A}">
                    <a16:rowId xmlns:a16="http://schemas.microsoft.com/office/drawing/2014/main" val="887544911"/>
                  </a:ext>
                </a:extLst>
              </a:tr>
              <a:tr h="370840">
                <a:tc>
                  <a:txBody>
                    <a:bodyPr/>
                    <a:lstStyle/>
                    <a:p>
                      <a:r>
                        <a:rPr lang="en-GB" sz="2400" dirty="0" smtClean="0"/>
                        <a:t>EXPENSES </a:t>
                      </a:r>
                      <a:endParaRPr lang="en-GB" sz="2400" dirty="0"/>
                    </a:p>
                  </a:txBody>
                  <a:tcPr/>
                </a:tc>
                <a:tc>
                  <a:txBody>
                    <a:bodyPr/>
                    <a:lstStyle/>
                    <a:p>
                      <a:r>
                        <a:rPr lang="en-GB" sz="2400" dirty="0" smtClean="0"/>
                        <a:t>COST OF SALES &amp; LAUNDRY COSTS</a:t>
                      </a:r>
                      <a:endParaRPr lang="en-GB" sz="2400" dirty="0"/>
                    </a:p>
                  </a:txBody>
                  <a:tcPr/>
                </a:tc>
                <a:tc>
                  <a:txBody>
                    <a:bodyPr/>
                    <a:lstStyle/>
                    <a:p>
                      <a:pPr marL="285750" indent="-285750">
                        <a:buFont typeface="Wingdings" panose="05000000000000000000" pitchFamily="2" charset="2"/>
                        <a:buChar char="ü"/>
                      </a:pPr>
                      <a:r>
                        <a:rPr lang="en-GB" sz="2400" dirty="0" smtClean="0"/>
                        <a:t>***</a:t>
                      </a:r>
                      <a:endParaRPr lang="en-GB" sz="2400" dirty="0"/>
                    </a:p>
                  </a:txBody>
                  <a:tcPr/>
                </a:tc>
                <a:tc>
                  <a:txBody>
                    <a:bodyPr/>
                    <a:lstStyle/>
                    <a:p>
                      <a:endParaRPr lang="en-GB" sz="2400"/>
                    </a:p>
                  </a:txBody>
                  <a:tcPr/>
                </a:tc>
                <a:extLst>
                  <a:ext uri="{0D108BD9-81ED-4DB2-BD59-A6C34878D82A}">
                    <a16:rowId xmlns:a16="http://schemas.microsoft.com/office/drawing/2014/main" val="3825379223"/>
                  </a:ext>
                </a:extLst>
              </a:tr>
              <a:tr h="370840">
                <a:tc>
                  <a:txBody>
                    <a:bodyPr/>
                    <a:lstStyle/>
                    <a:p>
                      <a:r>
                        <a:rPr lang="en-GB" sz="2400" dirty="0" smtClean="0"/>
                        <a:t>LIABILITIES </a:t>
                      </a:r>
                      <a:endParaRPr lang="en-GB"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400" dirty="0" smtClean="0"/>
                        <a:t>ACCOUNTS/LOANS</a:t>
                      </a:r>
                      <a:r>
                        <a:rPr lang="en-GB" sz="2400" baseline="0" dirty="0" smtClean="0"/>
                        <a:t> </a:t>
                      </a:r>
                      <a:r>
                        <a:rPr lang="en-GB" sz="2400" dirty="0" smtClean="0"/>
                        <a:t>PAYABLE</a:t>
                      </a:r>
                    </a:p>
                  </a:txBody>
                  <a:tcPr/>
                </a:tc>
                <a:tc>
                  <a:txBody>
                    <a:bodyPr/>
                    <a:lstStyle/>
                    <a:p>
                      <a:endParaRPr lang="en-GB" sz="2400"/>
                    </a:p>
                  </a:txBody>
                  <a:tcPr/>
                </a:tc>
                <a:tc>
                  <a:txBody>
                    <a:bodyPr/>
                    <a:lstStyle/>
                    <a:p>
                      <a:pPr marL="285750" indent="-285750">
                        <a:buFont typeface="Wingdings" panose="05000000000000000000" pitchFamily="2" charset="2"/>
                        <a:buChar char="ü"/>
                      </a:pPr>
                      <a:r>
                        <a:rPr lang="en-GB" sz="2400" dirty="0" smtClean="0"/>
                        <a:t>***</a:t>
                      </a:r>
                      <a:endParaRPr lang="en-GB" sz="2400" dirty="0"/>
                    </a:p>
                  </a:txBody>
                  <a:tcPr/>
                </a:tc>
                <a:extLst>
                  <a:ext uri="{0D108BD9-81ED-4DB2-BD59-A6C34878D82A}">
                    <a16:rowId xmlns:a16="http://schemas.microsoft.com/office/drawing/2014/main" val="789374095"/>
                  </a:ext>
                </a:extLst>
              </a:tr>
              <a:tr h="370840">
                <a:tc>
                  <a:txBody>
                    <a:bodyPr/>
                    <a:lstStyle/>
                    <a:p>
                      <a:r>
                        <a:rPr lang="en-GB" sz="2400" dirty="0" smtClean="0"/>
                        <a:t>OWNER’S EQUITY/REVENUE </a:t>
                      </a:r>
                      <a:endParaRPr lang="en-GB" sz="2400" dirty="0"/>
                    </a:p>
                  </a:txBody>
                  <a:tcPr/>
                </a:tc>
                <a:tc>
                  <a:txBody>
                    <a:bodyPr/>
                    <a:lstStyle/>
                    <a:p>
                      <a:r>
                        <a:rPr lang="en-GB" sz="2400" dirty="0" smtClean="0"/>
                        <a:t>OWNER’S EQUITY &amp; REVENUES/SALES</a:t>
                      </a:r>
                      <a:endParaRPr lang="en-GB" sz="2400" dirty="0"/>
                    </a:p>
                  </a:txBody>
                  <a:tcPr/>
                </a:tc>
                <a:tc>
                  <a:txBody>
                    <a:bodyPr/>
                    <a:lstStyle/>
                    <a:p>
                      <a:endParaRPr lang="en-GB" sz="2400" dirty="0"/>
                    </a:p>
                  </a:txBody>
                  <a:tcPr/>
                </a:tc>
                <a:tc>
                  <a:txBody>
                    <a:bodyPr/>
                    <a:lstStyle/>
                    <a:p>
                      <a:pPr marL="285750" indent="-285750">
                        <a:buFont typeface="Wingdings" panose="05000000000000000000" pitchFamily="2" charset="2"/>
                        <a:buChar char="ü"/>
                      </a:pPr>
                      <a:r>
                        <a:rPr lang="en-GB" sz="2400" dirty="0" smtClean="0"/>
                        <a:t>***</a:t>
                      </a:r>
                    </a:p>
                  </a:txBody>
                  <a:tcPr/>
                </a:tc>
                <a:extLst>
                  <a:ext uri="{0D108BD9-81ED-4DB2-BD59-A6C34878D82A}">
                    <a16:rowId xmlns:a16="http://schemas.microsoft.com/office/drawing/2014/main" val="3396437259"/>
                  </a:ext>
                </a:extLst>
              </a:tr>
            </a:tbl>
          </a:graphicData>
        </a:graphic>
      </p:graphicFrame>
    </p:spTree>
    <p:extLst>
      <p:ext uri="{BB962C8B-B14F-4D97-AF65-F5344CB8AC3E}">
        <p14:creationId xmlns:p14="http://schemas.microsoft.com/office/powerpoint/2010/main" val="373259368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6220" y="0"/>
            <a:ext cx="9890974" cy="6863417"/>
          </a:xfrm>
          <a:prstGeom prst="rect">
            <a:avLst/>
          </a:prstGeom>
        </p:spPr>
        <p:txBody>
          <a:bodyPr wrap="square">
            <a:spAutoFit/>
          </a:bodyPr>
          <a:lstStyle/>
          <a:p>
            <a:r>
              <a:rPr lang="en-US" sz="2800" b="1" dirty="0" smtClean="0">
                <a:solidFill>
                  <a:srgbClr val="FF0000"/>
                </a:solidFill>
                <a:latin typeface="Times New Roman" panose="02020603050405020304" pitchFamily="18" charset="0"/>
                <a:ea typeface="Times New Roman" panose="02020603050405020304" pitchFamily="18" charset="0"/>
              </a:rPr>
              <a:t>DEMO: PREPARATION OF THE TRIAL BALANCE</a:t>
            </a:r>
          </a:p>
          <a:p>
            <a:r>
              <a:rPr lang="en-US" sz="2800" b="1" dirty="0" smtClean="0">
                <a:solidFill>
                  <a:srgbClr val="FF0000"/>
                </a:solidFill>
                <a:latin typeface="Times New Roman" panose="02020603050405020304" pitchFamily="18" charset="0"/>
                <a:ea typeface="Times New Roman" panose="02020603050405020304" pitchFamily="18" charset="0"/>
              </a:rPr>
              <a:t>Example: </a:t>
            </a:r>
            <a:r>
              <a:rPr lang="en-US" sz="2400" b="1" dirty="0" smtClean="0">
                <a:latin typeface="Times New Roman" panose="02020603050405020304" pitchFamily="18" charset="0"/>
                <a:ea typeface="SimSun" panose="02010600030101010101" pitchFamily="2" charset="-122"/>
              </a:rPr>
              <a:t>From </a:t>
            </a:r>
            <a:r>
              <a:rPr lang="en-US" sz="2400" b="1" dirty="0">
                <a:latin typeface="Times New Roman" panose="02020603050405020304" pitchFamily="18" charset="0"/>
                <a:ea typeface="SimSun" panose="02010600030101010101" pitchFamily="2" charset="-122"/>
              </a:rPr>
              <a:t>the following list of balances extracted from the ledger</a:t>
            </a:r>
            <a:r>
              <a:rPr lang="en-US" sz="2400" dirty="0">
                <a:latin typeface="Times New Roman" panose="02020603050405020304" pitchFamily="18" charset="0"/>
                <a:ea typeface="SimSun" panose="02010600030101010101" pitchFamily="2" charset="-122"/>
              </a:rPr>
              <a:t>, </a:t>
            </a:r>
          </a:p>
          <a:p>
            <a:r>
              <a:rPr lang="en-US" sz="2400" b="1" dirty="0">
                <a:latin typeface="Times New Roman" panose="02020603050405020304" pitchFamily="18" charset="0"/>
                <a:ea typeface="SimSun" panose="02010600030101010101" pitchFamily="2" charset="-122"/>
              </a:rPr>
              <a:t>prepare the </a:t>
            </a:r>
            <a:r>
              <a:rPr lang="en-US" sz="2400" b="1" dirty="0" smtClean="0">
                <a:latin typeface="Times New Roman" panose="02020603050405020304" pitchFamily="18" charset="0"/>
                <a:ea typeface="SimSun" panose="02010600030101010101" pitchFamily="2" charset="-122"/>
              </a:rPr>
              <a:t>Trial Balance (TB).</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Cash 			   </a:t>
            </a:r>
            <a:r>
              <a:rPr lang="en-US" sz="2400" dirty="0" smtClean="0">
                <a:latin typeface="Times New Roman" panose="02020603050405020304" pitchFamily="18" charset="0"/>
                <a:ea typeface="SimSun" panose="02010600030101010101" pitchFamily="2" charset="-122"/>
              </a:rPr>
              <a:t>$ </a:t>
            </a:r>
            <a:r>
              <a:rPr lang="en-US" sz="2400" dirty="0">
                <a:latin typeface="Times New Roman" panose="02020603050405020304" pitchFamily="18" charset="0"/>
                <a:ea typeface="SimSun" panose="02010600030101010101" pitchFamily="2" charset="-122"/>
              </a:rPr>
              <a:t>32,800</a:t>
            </a:r>
          </a:p>
          <a:p>
            <a:r>
              <a:rPr lang="en-US" sz="2400" dirty="0">
                <a:latin typeface="Times New Roman" panose="02020603050405020304" pitchFamily="18" charset="0"/>
                <a:ea typeface="SimSun" panose="02010600030101010101" pitchFamily="2" charset="-122"/>
              </a:rPr>
              <a:t>Accounts receivable	           </a:t>
            </a:r>
            <a:r>
              <a:rPr lang="en-US" sz="2400" dirty="0" smtClean="0">
                <a:latin typeface="Times New Roman" panose="02020603050405020304" pitchFamily="18" charset="0"/>
                <a:ea typeface="SimSun" panose="02010600030101010101" pitchFamily="2" charset="-122"/>
              </a:rPr>
              <a:t>300</a:t>
            </a:r>
            <a:endParaRPr lang="en-US" sz="2400" dirty="0">
              <a:latin typeface="Times New Roman" panose="02020603050405020304" pitchFamily="18" charset="0"/>
              <a:ea typeface="SimSun" panose="02010600030101010101" pitchFamily="2" charset="-122"/>
            </a:endParaRPr>
          </a:p>
          <a:p>
            <a:r>
              <a:rPr lang="en-US" sz="2400" dirty="0">
                <a:latin typeface="Times New Roman" panose="02020603050405020304" pitchFamily="18" charset="0"/>
                <a:ea typeface="SimSun" panose="02010600030101010101" pitchFamily="2" charset="-122"/>
              </a:rPr>
              <a:t>Inventory		       39,800</a:t>
            </a:r>
          </a:p>
          <a:p>
            <a:r>
              <a:rPr lang="en-US" sz="2400" dirty="0">
                <a:latin typeface="Times New Roman" panose="02020603050405020304" pitchFamily="18" charset="0"/>
                <a:ea typeface="SimSun" panose="02010600030101010101" pitchFamily="2" charset="-122"/>
              </a:rPr>
              <a:t>Leasehold Improvement  100,000</a:t>
            </a:r>
          </a:p>
          <a:p>
            <a:r>
              <a:rPr lang="en-US" sz="2400" dirty="0">
                <a:latin typeface="Times New Roman" panose="02020603050405020304" pitchFamily="18" charset="0"/>
                <a:ea typeface="SimSun" panose="02010600030101010101" pitchFamily="2" charset="-122"/>
              </a:rPr>
              <a:t>Accounts Payable	       49,000</a:t>
            </a:r>
          </a:p>
          <a:p>
            <a:r>
              <a:rPr lang="en-US" sz="2400" dirty="0">
                <a:latin typeface="Times New Roman" panose="02020603050405020304" pitchFamily="18" charset="0"/>
                <a:ea typeface="SimSun" panose="02010600030101010101" pitchFamily="2" charset="-122"/>
              </a:rPr>
              <a:t>Long-term liabilities	       99,500</a:t>
            </a:r>
          </a:p>
          <a:p>
            <a:r>
              <a:rPr lang="en-US" sz="2400" dirty="0">
                <a:latin typeface="Times New Roman" panose="02020603050405020304" pitchFamily="18" charset="0"/>
                <a:ea typeface="SimSun" panose="02010600030101010101" pitchFamily="2" charset="-122"/>
              </a:rPr>
              <a:t>Common Stock	       10,000</a:t>
            </a:r>
          </a:p>
          <a:p>
            <a:r>
              <a:rPr lang="en-US" sz="2400" dirty="0">
                <a:latin typeface="Times New Roman" panose="02020603050405020304" pitchFamily="18" charset="0"/>
                <a:ea typeface="SimSun" panose="02010600030101010101" pitchFamily="2" charset="-122"/>
              </a:rPr>
              <a:t>Dividends		         1,000</a:t>
            </a:r>
          </a:p>
          <a:p>
            <a:r>
              <a:rPr lang="en-US" sz="2400" dirty="0">
                <a:latin typeface="Times New Roman" panose="02020603050405020304" pitchFamily="18" charset="0"/>
                <a:ea typeface="SimSun" panose="02010600030101010101" pitchFamily="2" charset="-122"/>
              </a:rPr>
              <a:t>Revenues 		       27,800</a:t>
            </a:r>
          </a:p>
          <a:p>
            <a:r>
              <a:rPr lang="en-US" sz="2400" dirty="0">
                <a:latin typeface="Times New Roman" panose="02020603050405020304" pitchFamily="18" charset="0"/>
                <a:ea typeface="SimSun" panose="02010600030101010101" pitchFamily="2" charset="-122"/>
              </a:rPr>
              <a:t>Cost of goods sold	       10,200</a:t>
            </a:r>
          </a:p>
          <a:p>
            <a:r>
              <a:rPr lang="en-US" sz="2400" dirty="0">
                <a:latin typeface="Times New Roman" panose="02020603050405020304" pitchFamily="18" charset="0"/>
                <a:ea typeface="SimSun" panose="02010600030101010101" pitchFamily="2" charset="-122"/>
              </a:rPr>
              <a:t>Rent Expenses		            500</a:t>
            </a:r>
          </a:p>
          <a:p>
            <a:r>
              <a:rPr lang="en-US" sz="2400" dirty="0">
                <a:latin typeface="Times New Roman" panose="02020603050405020304" pitchFamily="18" charset="0"/>
                <a:ea typeface="SimSun" panose="02010600030101010101" pitchFamily="2" charset="-122"/>
              </a:rPr>
              <a:t>Supplies Expenses		500</a:t>
            </a:r>
          </a:p>
          <a:p>
            <a:r>
              <a:rPr lang="en-US" sz="2400" dirty="0">
                <a:latin typeface="Times New Roman" panose="02020603050405020304" pitchFamily="18" charset="0"/>
                <a:ea typeface="SimSun" panose="02010600030101010101" pitchFamily="2" charset="-122"/>
              </a:rPr>
              <a:t>Utilities Expenses 		200</a:t>
            </a:r>
          </a:p>
          <a:p>
            <a:r>
              <a:rPr lang="en-US" sz="2400" dirty="0">
                <a:latin typeface="Times New Roman" panose="02020603050405020304" pitchFamily="18" charset="0"/>
                <a:ea typeface="SimSun" panose="02010600030101010101" pitchFamily="2" charset="-122"/>
              </a:rPr>
              <a:t>Wages Expenses 		500</a:t>
            </a:r>
          </a:p>
          <a:p>
            <a:r>
              <a:rPr lang="en-US" sz="2400" dirty="0">
                <a:latin typeface="Times New Roman" panose="02020603050405020304" pitchFamily="18" charset="0"/>
                <a:ea typeface="SimSun" panose="02010600030101010101" pitchFamily="2" charset="-122"/>
              </a:rPr>
              <a:t>Interest Expenses		500</a:t>
            </a:r>
          </a:p>
        </p:txBody>
      </p:sp>
      <p:sp>
        <p:nvSpPr>
          <p:cNvPr id="3" name="Date Placeholder 2"/>
          <p:cNvSpPr>
            <a:spLocks noGrp="1"/>
          </p:cNvSpPr>
          <p:nvPr>
            <p:ph type="dt" sz="half" idx="10"/>
          </p:nvPr>
        </p:nvSpPr>
        <p:spPr/>
        <p:txBody>
          <a:bodyPr/>
          <a:lstStyle/>
          <a:p>
            <a:fld id="{0C45A511-D8C2-459D-9386-2B4BD190BF85}"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50732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
                                            <p:txEl>
                                              <p:pRg st="3" end="3"/>
                                            </p:txEl>
                                          </p:spTgt>
                                        </p:tgtEl>
                                        <p:attrNameLst>
                                          <p:attrName>style.visibility</p:attrName>
                                        </p:attrNameLst>
                                      </p:cBhvr>
                                      <p:to>
                                        <p:strVal val="visible"/>
                                      </p:to>
                                    </p:set>
                                    <p:animEffect transition="in" filter="fade">
                                      <p:cBhvr>
                                        <p:cTn id="26" dur="1000"/>
                                        <p:tgtEl>
                                          <p:spTgt spid="2">
                                            <p:txEl>
                                              <p:pRg st="3" end="3"/>
                                            </p:txEl>
                                          </p:spTgt>
                                        </p:tgtEl>
                                      </p:cBhvr>
                                    </p:animEffect>
                                    <p:anim calcmode="lin" valueType="num">
                                      <p:cBhvr>
                                        <p:cTn id="27"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1000"/>
                                        <p:tgtEl>
                                          <p:spTgt spid="2">
                                            <p:txEl>
                                              <p:pRg st="4" end="4"/>
                                            </p:txEl>
                                          </p:spTgt>
                                        </p:tgtEl>
                                      </p:cBhvr>
                                    </p:animEffect>
                                    <p:anim calcmode="lin" valueType="num">
                                      <p:cBhvr>
                                        <p:cTn id="3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5" end="5"/>
                                            </p:txEl>
                                          </p:spTgt>
                                        </p:tgtEl>
                                        <p:attrNameLst>
                                          <p:attrName>style.visibility</p:attrName>
                                        </p:attrNameLst>
                                      </p:cBhvr>
                                      <p:to>
                                        <p:strVal val="visible"/>
                                      </p:to>
                                    </p:set>
                                    <p:animEffect transition="in" filter="fade">
                                      <p:cBhvr>
                                        <p:cTn id="36" dur="1000"/>
                                        <p:tgtEl>
                                          <p:spTgt spid="2">
                                            <p:txEl>
                                              <p:pRg st="5" end="5"/>
                                            </p:txEl>
                                          </p:spTgt>
                                        </p:tgtEl>
                                      </p:cBhvr>
                                    </p:animEffect>
                                    <p:anim calcmode="lin" valueType="num">
                                      <p:cBhvr>
                                        <p:cTn id="37"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Effect transition="in" filter="fade">
                                      <p:cBhvr>
                                        <p:cTn id="41" dur="1000"/>
                                        <p:tgtEl>
                                          <p:spTgt spid="2">
                                            <p:txEl>
                                              <p:pRg st="6" end="6"/>
                                            </p:txEl>
                                          </p:spTgt>
                                        </p:tgtEl>
                                      </p:cBhvr>
                                    </p:animEffect>
                                    <p:anim calcmode="lin" valueType="num">
                                      <p:cBhvr>
                                        <p:cTn id="42"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7" end="7"/>
                                            </p:txEl>
                                          </p:spTgt>
                                        </p:tgtEl>
                                        <p:attrNameLst>
                                          <p:attrName>style.visibility</p:attrName>
                                        </p:attrNameLst>
                                      </p:cBhvr>
                                      <p:to>
                                        <p:strVal val="visible"/>
                                      </p:to>
                                    </p:set>
                                    <p:animEffect transition="in" filter="fade">
                                      <p:cBhvr>
                                        <p:cTn id="46" dur="1000"/>
                                        <p:tgtEl>
                                          <p:spTgt spid="2">
                                            <p:txEl>
                                              <p:pRg st="7" end="7"/>
                                            </p:txEl>
                                          </p:spTgt>
                                        </p:tgtEl>
                                      </p:cBhvr>
                                    </p:animEffect>
                                    <p:anim calcmode="lin" valueType="num">
                                      <p:cBhvr>
                                        <p:cTn id="4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7" end="7"/>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Effect transition="in" filter="fade">
                                      <p:cBhvr>
                                        <p:cTn id="51" dur="1000"/>
                                        <p:tgtEl>
                                          <p:spTgt spid="2">
                                            <p:txEl>
                                              <p:pRg st="8" end="8"/>
                                            </p:txEl>
                                          </p:spTgt>
                                        </p:tgtEl>
                                      </p:cBhvr>
                                    </p:animEffect>
                                    <p:anim calcmode="lin" valueType="num">
                                      <p:cBhvr>
                                        <p:cTn id="5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8" end="8"/>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2">
                                            <p:txEl>
                                              <p:pRg st="9" end="9"/>
                                            </p:txEl>
                                          </p:spTgt>
                                        </p:tgtEl>
                                        <p:attrNameLst>
                                          <p:attrName>style.visibility</p:attrName>
                                        </p:attrNameLst>
                                      </p:cBhvr>
                                      <p:to>
                                        <p:strVal val="visible"/>
                                      </p:to>
                                    </p:set>
                                    <p:animEffect transition="in" filter="fade">
                                      <p:cBhvr>
                                        <p:cTn id="56" dur="1000"/>
                                        <p:tgtEl>
                                          <p:spTgt spid="2">
                                            <p:txEl>
                                              <p:pRg st="9" end="9"/>
                                            </p:txEl>
                                          </p:spTgt>
                                        </p:tgtEl>
                                      </p:cBhvr>
                                    </p:animEffect>
                                    <p:anim calcmode="lin" valueType="num">
                                      <p:cBhvr>
                                        <p:cTn id="57"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9" end="9"/>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Effect transition="in" filter="fade">
                                      <p:cBhvr>
                                        <p:cTn id="61" dur="1000"/>
                                        <p:tgtEl>
                                          <p:spTgt spid="2">
                                            <p:txEl>
                                              <p:pRg st="10" end="10"/>
                                            </p:txEl>
                                          </p:spTgt>
                                        </p:tgtEl>
                                      </p:cBhvr>
                                    </p:animEffect>
                                    <p:anim calcmode="lin" valueType="num">
                                      <p:cBhvr>
                                        <p:cTn id="62"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63" dur="1000" fill="hold"/>
                                        <p:tgtEl>
                                          <p:spTgt spid="2">
                                            <p:txEl>
                                              <p:pRg st="10" end="10"/>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2">
                                            <p:txEl>
                                              <p:pRg st="11" end="11"/>
                                            </p:txEl>
                                          </p:spTgt>
                                        </p:tgtEl>
                                        <p:attrNameLst>
                                          <p:attrName>style.visibility</p:attrName>
                                        </p:attrNameLst>
                                      </p:cBhvr>
                                      <p:to>
                                        <p:strVal val="visible"/>
                                      </p:to>
                                    </p:set>
                                    <p:animEffect transition="in" filter="fade">
                                      <p:cBhvr>
                                        <p:cTn id="66" dur="1000"/>
                                        <p:tgtEl>
                                          <p:spTgt spid="2">
                                            <p:txEl>
                                              <p:pRg st="11" end="11"/>
                                            </p:txEl>
                                          </p:spTgt>
                                        </p:tgtEl>
                                      </p:cBhvr>
                                    </p:animEffect>
                                    <p:anim calcmode="lin" valueType="num">
                                      <p:cBhvr>
                                        <p:cTn id="67"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68" dur="1000" fill="hold"/>
                                        <p:tgtEl>
                                          <p:spTgt spid="2">
                                            <p:txEl>
                                              <p:pRg st="11" end="11"/>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2">
                                            <p:txEl>
                                              <p:pRg st="12" end="12"/>
                                            </p:txEl>
                                          </p:spTgt>
                                        </p:tgtEl>
                                        <p:attrNameLst>
                                          <p:attrName>style.visibility</p:attrName>
                                        </p:attrNameLst>
                                      </p:cBhvr>
                                      <p:to>
                                        <p:strVal val="visible"/>
                                      </p:to>
                                    </p:set>
                                    <p:animEffect transition="in" filter="fade">
                                      <p:cBhvr>
                                        <p:cTn id="71" dur="1000"/>
                                        <p:tgtEl>
                                          <p:spTgt spid="2">
                                            <p:txEl>
                                              <p:pRg st="12" end="12"/>
                                            </p:txEl>
                                          </p:spTgt>
                                        </p:tgtEl>
                                      </p:cBhvr>
                                    </p:animEffect>
                                    <p:anim calcmode="lin" valueType="num">
                                      <p:cBhvr>
                                        <p:cTn id="72"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73" dur="1000" fill="hold"/>
                                        <p:tgtEl>
                                          <p:spTgt spid="2">
                                            <p:txEl>
                                              <p:pRg st="12" end="12"/>
                                            </p:txEl>
                                          </p:spTgt>
                                        </p:tgtEl>
                                        <p:attrNameLst>
                                          <p:attrName>ppt_y</p:attrName>
                                        </p:attrNameLst>
                                      </p:cBhvr>
                                      <p:tavLst>
                                        <p:tav tm="0">
                                          <p:val>
                                            <p:strVal val="#ppt_y+.1"/>
                                          </p:val>
                                        </p:tav>
                                        <p:tav tm="100000">
                                          <p:val>
                                            <p:strVal val="#ppt_y"/>
                                          </p:val>
                                        </p:tav>
                                      </p:tavLst>
                                    </p:anim>
                                  </p:childTnLst>
                                </p:cTn>
                              </p:par>
                              <p:par>
                                <p:cTn id="74" presetID="42" presetClass="entr" presetSubtype="0" fill="hold" nodeType="withEffect">
                                  <p:stCondLst>
                                    <p:cond delay="0"/>
                                  </p:stCondLst>
                                  <p:childTnLst>
                                    <p:set>
                                      <p:cBhvr>
                                        <p:cTn id="75" dur="1" fill="hold">
                                          <p:stCondLst>
                                            <p:cond delay="0"/>
                                          </p:stCondLst>
                                        </p:cTn>
                                        <p:tgtEl>
                                          <p:spTgt spid="2">
                                            <p:txEl>
                                              <p:pRg st="13" end="13"/>
                                            </p:txEl>
                                          </p:spTgt>
                                        </p:tgtEl>
                                        <p:attrNameLst>
                                          <p:attrName>style.visibility</p:attrName>
                                        </p:attrNameLst>
                                      </p:cBhvr>
                                      <p:to>
                                        <p:strVal val="visible"/>
                                      </p:to>
                                    </p:set>
                                    <p:animEffect transition="in" filter="fade">
                                      <p:cBhvr>
                                        <p:cTn id="76" dur="1000"/>
                                        <p:tgtEl>
                                          <p:spTgt spid="2">
                                            <p:txEl>
                                              <p:pRg st="13" end="13"/>
                                            </p:txEl>
                                          </p:spTgt>
                                        </p:tgtEl>
                                      </p:cBhvr>
                                    </p:animEffect>
                                    <p:anim calcmode="lin" valueType="num">
                                      <p:cBhvr>
                                        <p:cTn id="77"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78" dur="1000" fill="hold"/>
                                        <p:tgtEl>
                                          <p:spTgt spid="2">
                                            <p:txEl>
                                              <p:pRg st="13" end="13"/>
                                            </p:txEl>
                                          </p:spTgt>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2">
                                            <p:txEl>
                                              <p:pRg st="14" end="14"/>
                                            </p:txEl>
                                          </p:spTgt>
                                        </p:tgtEl>
                                        <p:attrNameLst>
                                          <p:attrName>style.visibility</p:attrName>
                                        </p:attrNameLst>
                                      </p:cBhvr>
                                      <p:to>
                                        <p:strVal val="visible"/>
                                      </p:to>
                                    </p:set>
                                    <p:animEffect transition="in" filter="fade">
                                      <p:cBhvr>
                                        <p:cTn id="81" dur="1000"/>
                                        <p:tgtEl>
                                          <p:spTgt spid="2">
                                            <p:txEl>
                                              <p:pRg st="14" end="14"/>
                                            </p:txEl>
                                          </p:spTgt>
                                        </p:tgtEl>
                                      </p:cBhvr>
                                    </p:animEffect>
                                    <p:anim calcmode="lin" valueType="num">
                                      <p:cBhvr>
                                        <p:cTn id="82"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83" dur="1000" fill="hold"/>
                                        <p:tgtEl>
                                          <p:spTgt spid="2">
                                            <p:txEl>
                                              <p:pRg st="14" end="14"/>
                                            </p:txEl>
                                          </p:spTgt>
                                        </p:tgtEl>
                                        <p:attrNameLst>
                                          <p:attrName>ppt_y</p:attrName>
                                        </p:attrNameLst>
                                      </p:cBhvr>
                                      <p:tavLst>
                                        <p:tav tm="0">
                                          <p:val>
                                            <p:strVal val="#ppt_y+.1"/>
                                          </p:val>
                                        </p:tav>
                                        <p:tav tm="100000">
                                          <p:val>
                                            <p:strVal val="#ppt_y"/>
                                          </p:val>
                                        </p:tav>
                                      </p:tavLst>
                                    </p:anim>
                                  </p:childTnLst>
                                </p:cTn>
                              </p:par>
                              <p:par>
                                <p:cTn id="84" presetID="42" presetClass="entr" presetSubtype="0" fill="hold" nodeType="withEffect">
                                  <p:stCondLst>
                                    <p:cond delay="0"/>
                                  </p:stCondLst>
                                  <p:childTnLst>
                                    <p:set>
                                      <p:cBhvr>
                                        <p:cTn id="85" dur="1" fill="hold">
                                          <p:stCondLst>
                                            <p:cond delay="0"/>
                                          </p:stCondLst>
                                        </p:cTn>
                                        <p:tgtEl>
                                          <p:spTgt spid="2">
                                            <p:txEl>
                                              <p:pRg st="15" end="15"/>
                                            </p:txEl>
                                          </p:spTgt>
                                        </p:tgtEl>
                                        <p:attrNameLst>
                                          <p:attrName>style.visibility</p:attrName>
                                        </p:attrNameLst>
                                      </p:cBhvr>
                                      <p:to>
                                        <p:strVal val="visible"/>
                                      </p:to>
                                    </p:set>
                                    <p:animEffect transition="in" filter="fade">
                                      <p:cBhvr>
                                        <p:cTn id="86" dur="1000"/>
                                        <p:tgtEl>
                                          <p:spTgt spid="2">
                                            <p:txEl>
                                              <p:pRg st="15" end="15"/>
                                            </p:txEl>
                                          </p:spTgt>
                                        </p:tgtEl>
                                      </p:cBhvr>
                                    </p:animEffect>
                                    <p:anim calcmode="lin" valueType="num">
                                      <p:cBhvr>
                                        <p:cTn id="87"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88" dur="1000" fill="hold"/>
                                        <p:tgtEl>
                                          <p:spTgt spid="2">
                                            <p:txEl>
                                              <p:pRg st="15" end="15"/>
                                            </p:txEl>
                                          </p:spTgt>
                                        </p:tgtEl>
                                        <p:attrNameLst>
                                          <p:attrName>ppt_y</p:attrName>
                                        </p:attrNameLst>
                                      </p:cBhvr>
                                      <p:tavLst>
                                        <p:tav tm="0">
                                          <p:val>
                                            <p:strVal val="#ppt_y+.1"/>
                                          </p:val>
                                        </p:tav>
                                        <p:tav tm="100000">
                                          <p:val>
                                            <p:strVal val="#ppt_y"/>
                                          </p:val>
                                        </p:tav>
                                      </p:tavLst>
                                    </p:anim>
                                  </p:childTnLst>
                                </p:cTn>
                              </p:par>
                              <p:par>
                                <p:cTn id="89" presetID="42" presetClass="entr" presetSubtype="0" fill="hold" nodeType="withEffect">
                                  <p:stCondLst>
                                    <p:cond delay="0"/>
                                  </p:stCondLst>
                                  <p:childTnLst>
                                    <p:set>
                                      <p:cBhvr>
                                        <p:cTn id="90" dur="1" fill="hold">
                                          <p:stCondLst>
                                            <p:cond delay="0"/>
                                          </p:stCondLst>
                                        </p:cTn>
                                        <p:tgtEl>
                                          <p:spTgt spid="2">
                                            <p:txEl>
                                              <p:pRg st="16" end="16"/>
                                            </p:txEl>
                                          </p:spTgt>
                                        </p:tgtEl>
                                        <p:attrNameLst>
                                          <p:attrName>style.visibility</p:attrName>
                                        </p:attrNameLst>
                                      </p:cBhvr>
                                      <p:to>
                                        <p:strVal val="visible"/>
                                      </p:to>
                                    </p:set>
                                    <p:animEffect transition="in" filter="fade">
                                      <p:cBhvr>
                                        <p:cTn id="91" dur="1000"/>
                                        <p:tgtEl>
                                          <p:spTgt spid="2">
                                            <p:txEl>
                                              <p:pRg st="16" end="16"/>
                                            </p:txEl>
                                          </p:spTgt>
                                        </p:tgtEl>
                                      </p:cBhvr>
                                    </p:animEffect>
                                    <p:anim calcmode="lin" valueType="num">
                                      <p:cBhvr>
                                        <p:cTn id="92"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6" end="16"/>
                                            </p:txEl>
                                          </p:spTgt>
                                        </p:tgtEl>
                                        <p:attrNameLst>
                                          <p:attrName>ppt_y</p:attrName>
                                        </p:attrNameLst>
                                      </p:cBhvr>
                                      <p:tavLst>
                                        <p:tav tm="0">
                                          <p:val>
                                            <p:strVal val="#ppt_y+.1"/>
                                          </p:val>
                                        </p:tav>
                                        <p:tav tm="100000">
                                          <p:val>
                                            <p:strVal val="#ppt_y"/>
                                          </p:val>
                                        </p:tav>
                                      </p:tavLst>
                                    </p:anim>
                                  </p:childTnLst>
                                </p:cTn>
                              </p:par>
                              <p:par>
                                <p:cTn id="94" presetID="42" presetClass="entr" presetSubtype="0" fill="hold" nodeType="withEffect">
                                  <p:stCondLst>
                                    <p:cond delay="0"/>
                                  </p:stCondLst>
                                  <p:childTnLst>
                                    <p:set>
                                      <p:cBhvr>
                                        <p:cTn id="95" dur="1" fill="hold">
                                          <p:stCondLst>
                                            <p:cond delay="0"/>
                                          </p:stCondLst>
                                        </p:cTn>
                                        <p:tgtEl>
                                          <p:spTgt spid="2">
                                            <p:txEl>
                                              <p:pRg st="17" end="17"/>
                                            </p:txEl>
                                          </p:spTgt>
                                        </p:tgtEl>
                                        <p:attrNameLst>
                                          <p:attrName>style.visibility</p:attrName>
                                        </p:attrNameLst>
                                      </p:cBhvr>
                                      <p:to>
                                        <p:strVal val="visible"/>
                                      </p:to>
                                    </p:set>
                                    <p:animEffect transition="in" filter="fade">
                                      <p:cBhvr>
                                        <p:cTn id="96" dur="1000"/>
                                        <p:tgtEl>
                                          <p:spTgt spid="2">
                                            <p:txEl>
                                              <p:pRg st="17" end="17"/>
                                            </p:txEl>
                                          </p:spTgt>
                                        </p:tgtEl>
                                      </p:cBhvr>
                                    </p:animEffect>
                                    <p:anim calcmode="lin" valueType="num">
                                      <p:cBhvr>
                                        <p:cTn id="97" dur="1000" fill="hold"/>
                                        <p:tgtEl>
                                          <p:spTgt spid="2">
                                            <p:txEl>
                                              <p:pRg st="17" end="17"/>
                                            </p:txEl>
                                          </p:spTgt>
                                        </p:tgtEl>
                                        <p:attrNameLst>
                                          <p:attrName>ppt_x</p:attrName>
                                        </p:attrNameLst>
                                      </p:cBhvr>
                                      <p:tavLst>
                                        <p:tav tm="0">
                                          <p:val>
                                            <p:strVal val="#ppt_x"/>
                                          </p:val>
                                        </p:tav>
                                        <p:tav tm="100000">
                                          <p:val>
                                            <p:strVal val="#ppt_x"/>
                                          </p:val>
                                        </p:tav>
                                      </p:tavLst>
                                    </p:anim>
                                    <p:anim calcmode="lin" valueType="num">
                                      <p:cBhvr>
                                        <p:cTn id="98" dur="1000" fill="hold"/>
                                        <p:tgtEl>
                                          <p:spTgt spid="2">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589" y="193183"/>
            <a:ext cx="11806990" cy="1631216"/>
          </a:xfrm>
          <a:prstGeom prst="rect">
            <a:avLst/>
          </a:prstGeom>
        </p:spPr>
        <p:txBody>
          <a:bodyPr wrap="square">
            <a:spAutoFit/>
          </a:bodyPr>
          <a:lstStyle/>
          <a:p>
            <a:pPr>
              <a:spcAft>
                <a:spcPts val="1500"/>
              </a:spcAft>
            </a:pPr>
            <a:r>
              <a:rPr lang="en-US" sz="2800" b="1" dirty="0" smtClean="0">
                <a:solidFill>
                  <a:srgbClr val="FF0000"/>
                </a:solidFill>
                <a:latin typeface="Times New Roman" panose="02020603050405020304" pitchFamily="18" charset="0"/>
                <a:ea typeface="Times New Roman" panose="02020603050405020304" pitchFamily="18" charset="0"/>
              </a:rPr>
              <a:t>SOLUTION: </a:t>
            </a:r>
            <a:r>
              <a:rPr lang="en-US" sz="2400" dirty="0" smtClean="0">
                <a:latin typeface="Times New Roman" panose="02020603050405020304" pitchFamily="18" charset="0"/>
                <a:ea typeface="Times New Roman" panose="02020603050405020304" pitchFamily="18" charset="0"/>
              </a:rPr>
              <a:t>Here’s </a:t>
            </a:r>
            <a:r>
              <a:rPr lang="en-US" sz="2400" dirty="0">
                <a:latin typeface="Times New Roman" panose="02020603050405020304" pitchFamily="18" charset="0"/>
                <a:ea typeface="Times New Roman" panose="02020603050405020304" pitchFamily="18" charset="0"/>
              </a:rPr>
              <a:t>an example of a trial balance. As you can see, the report has a heading that identifies the </a:t>
            </a:r>
            <a:r>
              <a:rPr lang="en-US" sz="2400" dirty="0" smtClean="0">
                <a:latin typeface="Times New Roman" panose="02020603050405020304" pitchFamily="18" charset="0"/>
                <a:ea typeface="Times New Roman" panose="02020603050405020304" pitchFamily="18" charset="0"/>
              </a:rPr>
              <a:t>company reporting, name of the company, </a:t>
            </a:r>
            <a:r>
              <a:rPr lang="en-US" sz="2400" dirty="0">
                <a:latin typeface="Times New Roman" panose="02020603050405020304" pitchFamily="18" charset="0"/>
                <a:ea typeface="Times New Roman" panose="02020603050405020304" pitchFamily="18" charset="0"/>
              </a:rPr>
              <a:t>and date </a:t>
            </a:r>
            <a:r>
              <a:rPr lang="en-US" sz="2400" dirty="0" smtClean="0">
                <a:latin typeface="Times New Roman" panose="02020603050405020304" pitchFamily="18" charset="0"/>
                <a:ea typeface="Times New Roman" panose="02020603050405020304" pitchFamily="18" charset="0"/>
              </a:rPr>
              <a:t>when </a:t>
            </a:r>
            <a:r>
              <a:rPr lang="en-US" sz="2400" dirty="0">
                <a:latin typeface="Times New Roman" panose="02020603050405020304" pitchFamily="18" charset="0"/>
                <a:ea typeface="Times New Roman" panose="02020603050405020304" pitchFamily="18" charset="0"/>
              </a:rPr>
              <a:t>it was </a:t>
            </a:r>
            <a:r>
              <a:rPr lang="en-US" sz="2400" dirty="0" smtClean="0">
                <a:latin typeface="Times New Roman" panose="02020603050405020304" pitchFamily="18" charset="0"/>
                <a:ea typeface="Times New Roman" panose="02020603050405020304" pitchFamily="18" charset="0"/>
              </a:rPr>
              <a:t>prepared. </a:t>
            </a:r>
            <a:r>
              <a:rPr lang="en-US" sz="2400" dirty="0">
                <a:latin typeface="Times New Roman" panose="02020603050405020304" pitchFamily="18" charset="0"/>
                <a:ea typeface="Times New Roman" panose="02020603050405020304" pitchFamily="18" charset="0"/>
              </a:rPr>
              <a:t>The accounts (details/description) are listed on the left with the balances under the debit and credit columns</a:t>
            </a:r>
            <a:r>
              <a:rPr lang="en-US" sz="2400" dirty="0" smtClean="0">
                <a:latin typeface="Times New Roman" panose="02020603050405020304" pitchFamily="18" charset="0"/>
                <a:ea typeface="Times New Roman" panose="02020603050405020304" pitchFamily="18" charset="0"/>
              </a:rPr>
              <a:t>. </a:t>
            </a:r>
            <a:r>
              <a:rPr lang="en-US" sz="2400" b="1" dirty="0"/>
              <a:t>The debit and credit columns must equal each other totaling a zero balance</a:t>
            </a:r>
            <a:r>
              <a:rPr lang="en-US" sz="2400" b="1" dirty="0" smtClean="0"/>
              <a:t>.</a:t>
            </a:r>
            <a:endParaRPr lang="en-US" sz="2400" dirty="0">
              <a:latin typeface="Times New Roman" panose="02020603050405020304" pitchFamily="18" charset="0"/>
              <a:ea typeface="Times New Roman" panose="02020603050405020304" pitchFamily="18" charset="0"/>
            </a:endParaRPr>
          </a:p>
        </p:txBody>
      </p:sp>
      <p:pic>
        <p:nvPicPr>
          <p:cNvPr id="3" name="Picture 2" descr="Trial Balance"/>
          <p:cNvPicPr/>
          <p:nvPr/>
        </p:nvPicPr>
        <p:blipFill>
          <a:blip r:embed="rId2">
            <a:extLst>
              <a:ext uri="{28A0092B-C50C-407E-A947-70E740481C1C}">
                <a14:useLocalDpi xmlns:a14="http://schemas.microsoft.com/office/drawing/2010/main" val="0"/>
              </a:ext>
            </a:extLst>
          </a:blip>
          <a:srcRect/>
          <a:stretch>
            <a:fillRect/>
          </a:stretch>
        </p:blipFill>
        <p:spPr bwMode="auto">
          <a:xfrm>
            <a:off x="641685" y="1824399"/>
            <a:ext cx="11149262" cy="4897075"/>
          </a:xfrm>
          <a:prstGeom prst="rect">
            <a:avLst/>
          </a:prstGeom>
          <a:noFill/>
          <a:ln>
            <a:noFill/>
          </a:ln>
        </p:spPr>
      </p:pic>
      <p:sp>
        <p:nvSpPr>
          <p:cNvPr id="4" name="Date Placeholder 3"/>
          <p:cNvSpPr>
            <a:spLocks noGrp="1"/>
          </p:cNvSpPr>
          <p:nvPr>
            <p:ph type="dt" sz="half" idx="10"/>
          </p:nvPr>
        </p:nvSpPr>
        <p:spPr/>
        <p:txBody>
          <a:bodyPr/>
          <a:lstStyle/>
          <a:p>
            <a:fld id="{C061776F-538B-482B-AEC0-3098C0212F8F}"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97566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990" y="179048"/>
            <a:ext cx="10615334" cy="6494085"/>
          </a:xfrm>
          <a:prstGeom prst="rect">
            <a:avLst/>
          </a:prstGeom>
        </p:spPr>
        <p:txBody>
          <a:bodyPr wrap="square">
            <a:spAutoFit/>
          </a:bodyPr>
          <a:lstStyle/>
          <a:p>
            <a:r>
              <a:rPr lang="en-US" sz="3200" b="1" dirty="0" smtClean="0">
                <a:solidFill>
                  <a:srgbClr val="FF0000"/>
                </a:solidFill>
                <a:latin typeface="Times New Roman" panose="02020603050405020304" pitchFamily="18" charset="0"/>
                <a:ea typeface="SimSun" panose="02010600030101010101" pitchFamily="2" charset="-122"/>
              </a:rPr>
              <a:t>Users of the Accounting information/Financial statements</a:t>
            </a:r>
          </a:p>
          <a:p>
            <a:endParaRPr lang="en-US" sz="3200" dirty="0" smtClean="0">
              <a:latin typeface="Times New Roman" panose="02020603050405020304" pitchFamily="18" charset="0"/>
              <a:ea typeface="SimSun" panose="02010600030101010101" pitchFamily="2" charset="-122"/>
            </a:endParaRPr>
          </a:p>
          <a:p>
            <a:pPr marL="514350" indent="-514350">
              <a:buAutoNum type="arabicPeriod"/>
            </a:pPr>
            <a:r>
              <a:rPr lang="en-US" sz="3200" b="1" i="1" dirty="0" smtClean="0">
                <a:latin typeface="Times New Roman" panose="02020603050405020304" pitchFamily="18" charset="0"/>
                <a:ea typeface="SimSun" panose="02010600030101010101" pitchFamily="2" charset="-122"/>
              </a:rPr>
              <a:t>suppliers of capital - e.g., shareholders, </a:t>
            </a:r>
          </a:p>
          <a:p>
            <a:pPr marL="514350" indent="-514350">
              <a:buAutoNum type="arabicPeriod"/>
            </a:pPr>
            <a:r>
              <a:rPr lang="en-US" sz="3200" b="1" i="1" dirty="0" smtClean="0">
                <a:latin typeface="Times New Roman" panose="02020603050405020304" pitchFamily="18" charset="0"/>
                <a:ea typeface="SimSun" panose="02010600030101010101" pitchFamily="2" charset="-122"/>
              </a:rPr>
              <a:t>Lenders like bondholders </a:t>
            </a:r>
            <a:r>
              <a:rPr lang="en-US" sz="3200" b="1" i="1" dirty="0">
                <a:latin typeface="Times New Roman" panose="02020603050405020304" pitchFamily="18" charset="0"/>
                <a:ea typeface="SimSun" panose="02010600030101010101" pitchFamily="2" charset="-122"/>
              </a:rPr>
              <a:t>and banks </a:t>
            </a:r>
            <a:endParaRPr lang="en-US" sz="3200" b="1" i="1" dirty="0" smtClean="0">
              <a:latin typeface="Times New Roman" panose="02020603050405020304" pitchFamily="18" charset="0"/>
              <a:ea typeface="SimSun" panose="02010600030101010101" pitchFamily="2" charset="-122"/>
            </a:endParaRPr>
          </a:p>
          <a:p>
            <a:pPr marL="514350" indent="-514350">
              <a:buAutoNum type="arabicPeriod"/>
            </a:pPr>
            <a:r>
              <a:rPr lang="en-US" sz="3200" b="1" i="1" dirty="0" smtClean="0">
                <a:latin typeface="Times New Roman" panose="02020603050405020304" pitchFamily="18" charset="0"/>
                <a:ea typeface="SimSun" panose="02010600030101010101" pitchFamily="2" charset="-122"/>
              </a:rPr>
              <a:t>Customers</a:t>
            </a:r>
          </a:p>
          <a:p>
            <a:pPr marL="514350" indent="-514350">
              <a:buAutoNum type="arabicPeriod"/>
            </a:pPr>
            <a:r>
              <a:rPr lang="en-US" sz="3200" b="1" i="1" dirty="0" smtClean="0">
                <a:latin typeface="Times New Roman" panose="02020603050405020304" pitchFamily="18" charset="0"/>
                <a:ea typeface="SimSun" panose="02010600030101010101" pitchFamily="2" charset="-122"/>
              </a:rPr>
              <a:t>Suppliers </a:t>
            </a:r>
          </a:p>
          <a:p>
            <a:pPr marL="514350" indent="-514350">
              <a:buAutoNum type="arabicPeriod"/>
            </a:pPr>
            <a:r>
              <a:rPr lang="en-US" sz="3200" b="1" i="1" dirty="0" smtClean="0">
                <a:latin typeface="Times New Roman" panose="02020603050405020304" pitchFamily="18" charset="0"/>
                <a:ea typeface="SimSun" panose="02010600030101010101" pitchFamily="2" charset="-122"/>
              </a:rPr>
              <a:t>Government </a:t>
            </a:r>
            <a:r>
              <a:rPr lang="en-US" sz="3200" b="1" i="1" dirty="0">
                <a:latin typeface="Times New Roman" panose="02020603050405020304" pitchFamily="18" charset="0"/>
                <a:ea typeface="SimSun" panose="02010600030101010101" pitchFamily="2" charset="-122"/>
              </a:rPr>
              <a:t>agencies (e.g. </a:t>
            </a:r>
            <a:r>
              <a:rPr lang="en-US" sz="3200" b="1" i="1" dirty="0" err="1">
                <a:latin typeface="Times New Roman" panose="02020603050405020304" pitchFamily="18" charset="0"/>
                <a:ea typeface="SimSun" panose="02010600030101010101" pitchFamily="2" charset="-122"/>
              </a:rPr>
              <a:t>Z.R.A</a:t>
            </a:r>
            <a:r>
              <a:rPr lang="en-US" sz="3200" b="1" i="1" dirty="0">
                <a:latin typeface="Times New Roman" panose="02020603050405020304" pitchFamily="18" charset="0"/>
                <a:ea typeface="SimSun" panose="02010600030101010101" pitchFamily="2" charset="-122"/>
              </a:rPr>
              <a:t> for </a:t>
            </a:r>
            <a:r>
              <a:rPr lang="en-US" sz="3200" b="1" i="1" dirty="0" smtClean="0">
                <a:latin typeface="Times New Roman" panose="02020603050405020304" pitchFamily="18" charset="0"/>
                <a:ea typeface="SimSun" panose="02010600030101010101" pitchFamily="2" charset="-122"/>
              </a:rPr>
              <a:t>tax, </a:t>
            </a:r>
            <a:r>
              <a:rPr lang="en-US" sz="3200" b="1" i="1" dirty="0" err="1" smtClean="0">
                <a:latin typeface="Times New Roman" panose="02020603050405020304" pitchFamily="18" charset="0"/>
                <a:ea typeface="SimSun" panose="02010600030101010101" pitchFamily="2" charset="-122"/>
              </a:rPr>
              <a:t>PACRA</a:t>
            </a:r>
            <a:r>
              <a:rPr lang="en-US" sz="3200" b="1" i="1" dirty="0" smtClean="0">
                <a:latin typeface="Times New Roman" panose="02020603050405020304" pitchFamily="18" charset="0"/>
                <a:ea typeface="SimSun" panose="02010600030101010101" pitchFamily="2" charset="-122"/>
              </a:rPr>
              <a:t>) </a:t>
            </a:r>
            <a:r>
              <a:rPr lang="en-US" sz="3200" b="1" i="1" dirty="0">
                <a:latin typeface="Times New Roman" panose="02020603050405020304" pitchFamily="18" charset="0"/>
                <a:ea typeface="SimSun" panose="02010600030101010101" pitchFamily="2" charset="-122"/>
              </a:rPr>
              <a:t>and policymakers. </a:t>
            </a:r>
            <a:endParaRPr lang="en-US" sz="3200" b="1" i="1" dirty="0" smtClean="0">
              <a:latin typeface="Times New Roman" panose="02020603050405020304" pitchFamily="18" charset="0"/>
              <a:ea typeface="SimSun" panose="02010600030101010101" pitchFamily="2" charset="-122"/>
            </a:endParaRPr>
          </a:p>
          <a:p>
            <a:pPr marL="514350" indent="-514350">
              <a:buAutoNum type="arabicPeriod"/>
            </a:pPr>
            <a:r>
              <a:rPr lang="en-US" sz="3200" b="1" i="1" dirty="0" smtClean="0">
                <a:latin typeface="Times New Roman" panose="02020603050405020304" pitchFamily="18" charset="0"/>
                <a:ea typeface="SimSun" panose="02010600030101010101" pitchFamily="2" charset="-122"/>
              </a:rPr>
              <a:t>Employees </a:t>
            </a:r>
          </a:p>
          <a:p>
            <a:pPr marL="457200" indent="-457200">
              <a:buFont typeface="Arial" panose="020B0604020202020204" pitchFamily="34" charset="0"/>
              <a:buChar char="•"/>
            </a:pPr>
            <a:r>
              <a:rPr lang="en-US" sz="3200" dirty="0" smtClean="0">
                <a:latin typeface="Times New Roman" panose="02020603050405020304" pitchFamily="18" charset="0"/>
                <a:ea typeface="SimSun" panose="02010600030101010101" pitchFamily="2" charset="-122"/>
              </a:rPr>
              <a:t>The </a:t>
            </a:r>
            <a:r>
              <a:rPr lang="en-US" sz="3200" dirty="0">
                <a:latin typeface="Times New Roman" panose="02020603050405020304" pitchFamily="18" charset="0"/>
                <a:ea typeface="SimSun" panose="02010600030101010101" pitchFamily="2" charset="-122"/>
              </a:rPr>
              <a:t>key concept here is that external users must be able to understand and use this financial information when they are making decisions about the company. </a:t>
            </a:r>
            <a:endParaRPr lang="en-US" sz="3200" dirty="0" smtClean="0">
              <a:latin typeface="Times New Roman" panose="02020603050405020304" pitchFamily="18" charset="0"/>
              <a:ea typeface="SimSun" panose="02010600030101010101" pitchFamily="2" charset="-122"/>
            </a:endParaRPr>
          </a:p>
          <a:p>
            <a:pPr marL="457200" indent="-457200">
              <a:buFont typeface="Arial" panose="020B0604020202020204" pitchFamily="34" charset="0"/>
              <a:buChar char="•"/>
            </a:pPr>
            <a:r>
              <a:rPr lang="en-US" sz="3200" dirty="0" smtClean="0">
                <a:latin typeface="Times New Roman" panose="02020603050405020304" pitchFamily="18" charset="0"/>
                <a:ea typeface="SimSun" panose="02010600030101010101" pitchFamily="2" charset="-122"/>
              </a:rPr>
              <a:t>If </a:t>
            </a:r>
            <a:r>
              <a:rPr lang="en-US" sz="3200" dirty="0">
                <a:latin typeface="Times New Roman" panose="02020603050405020304" pitchFamily="18" charset="0"/>
                <a:ea typeface="SimSun" panose="02010600030101010101" pitchFamily="2" charset="-122"/>
              </a:rPr>
              <a:t>the information cannot be used, it is worthless.</a:t>
            </a:r>
            <a:endParaRPr lang="en-US" sz="3200" dirty="0"/>
          </a:p>
        </p:txBody>
      </p:sp>
      <p:sp>
        <p:nvSpPr>
          <p:cNvPr id="3" name="Date Placeholder 2"/>
          <p:cNvSpPr>
            <a:spLocks noGrp="1"/>
          </p:cNvSpPr>
          <p:nvPr>
            <p:ph type="dt" sz="half" idx="10"/>
          </p:nvPr>
        </p:nvSpPr>
        <p:spPr/>
        <p:txBody>
          <a:bodyPr/>
          <a:lstStyle/>
          <a:p>
            <a:fld id="{C991510C-E326-4487-A130-74C18EB59AF3}"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866831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wipe(down)">
                                      <p:cBhvr>
                                        <p:cTn id="25" dur="580">
                                          <p:stCondLst>
                                            <p:cond delay="0"/>
                                          </p:stCondLst>
                                        </p:cTn>
                                        <p:tgtEl>
                                          <p:spTgt spid="2">
                                            <p:txEl>
                                              <p:pRg st="2" end="2"/>
                                            </p:txEl>
                                          </p:spTgt>
                                        </p:tgtEl>
                                      </p:cBhvr>
                                    </p:animEffect>
                                    <p:anim calcmode="lin" valueType="num">
                                      <p:cBhvr>
                                        <p:cTn id="26"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2" end="2"/>
                                            </p:txEl>
                                          </p:spTgt>
                                        </p:tgtEl>
                                      </p:cBhvr>
                                      <p:to x="100000" y="60000"/>
                                    </p:animScale>
                                    <p:animScale>
                                      <p:cBhvr>
                                        <p:cTn id="32" dur="166" decel="50000">
                                          <p:stCondLst>
                                            <p:cond delay="676"/>
                                          </p:stCondLst>
                                        </p:cTn>
                                        <p:tgtEl>
                                          <p:spTgt spid="2">
                                            <p:txEl>
                                              <p:pRg st="2" end="2"/>
                                            </p:txEl>
                                          </p:spTgt>
                                        </p:tgtEl>
                                      </p:cBhvr>
                                      <p:to x="100000" y="100000"/>
                                    </p:animScale>
                                    <p:animScale>
                                      <p:cBhvr>
                                        <p:cTn id="33" dur="26">
                                          <p:stCondLst>
                                            <p:cond delay="1312"/>
                                          </p:stCondLst>
                                        </p:cTn>
                                        <p:tgtEl>
                                          <p:spTgt spid="2">
                                            <p:txEl>
                                              <p:pRg st="2" end="2"/>
                                            </p:txEl>
                                          </p:spTgt>
                                        </p:tgtEl>
                                      </p:cBhvr>
                                      <p:to x="100000" y="80000"/>
                                    </p:animScale>
                                    <p:animScale>
                                      <p:cBhvr>
                                        <p:cTn id="34" dur="166" decel="50000">
                                          <p:stCondLst>
                                            <p:cond delay="1338"/>
                                          </p:stCondLst>
                                        </p:cTn>
                                        <p:tgtEl>
                                          <p:spTgt spid="2">
                                            <p:txEl>
                                              <p:pRg st="2" end="2"/>
                                            </p:txEl>
                                          </p:spTgt>
                                        </p:tgtEl>
                                      </p:cBhvr>
                                      <p:to x="100000" y="100000"/>
                                    </p:animScale>
                                    <p:animScale>
                                      <p:cBhvr>
                                        <p:cTn id="35" dur="26">
                                          <p:stCondLst>
                                            <p:cond delay="1642"/>
                                          </p:stCondLst>
                                        </p:cTn>
                                        <p:tgtEl>
                                          <p:spTgt spid="2">
                                            <p:txEl>
                                              <p:pRg st="2" end="2"/>
                                            </p:txEl>
                                          </p:spTgt>
                                        </p:tgtEl>
                                      </p:cBhvr>
                                      <p:to x="100000" y="90000"/>
                                    </p:animScale>
                                    <p:animScale>
                                      <p:cBhvr>
                                        <p:cTn id="36" dur="166" decel="50000">
                                          <p:stCondLst>
                                            <p:cond delay="1668"/>
                                          </p:stCondLst>
                                        </p:cTn>
                                        <p:tgtEl>
                                          <p:spTgt spid="2">
                                            <p:txEl>
                                              <p:pRg st="2" end="2"/>
                                            </p:txEl>
                                          </p:spTgt>
                                        </p:tgtEl>
                                      </p:cBhvr>
                                      <p:to x="100000" y="100000"/>
                                    </p:animScale>
                                    <p:animScale>
                                      <p:cBhvr>
                                        <p:cTn id="37" dur="26">
                                          <p:stCondLst>
                                            <p:cond delay="1808"/>
                                          </p:stCondLst>
                                        </p:cTn>
                                        <p:tgtEl>
                                          <p:spTgt spid="2">
                                            <p:txEl>
                                              <p:pRg st="2" end="2"/>
                                            </p:txEl>
                                          </p:spTgt>
                                        </p:tgtEl>
                                      </p:cBhvr>
                                      <p:to x="100000" y="95000"/>
                                    </p:animScale>
                                    <p:animScale>
                                      <p:cBhvr>
                                        <p:cTn id="38" dur="166" decel="50000">
                                          <p:stCondLst>
                                            <p:cond delay="1834"/>
                                          </p:stCondLst>
                                        </p:cTn>
                                        <p:tgtEl>
                                          <p:spTgt spid="2">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2">
                                            <p:txEl>
                                              <p:pRg st="3" end="3"/>
                                            </p:txEl>
                                          </p:spTgt>
                                        </p:tgtEl>
                                        <p:attrNameLst>
                                          <p:attrName>style.visibility</p:attrName>
                                        </p:attrNameLst>
                                      </p:cBhvr>
                                      <p:to>
                                        <p:strVal val="visible"/>
                                      </p:to>
                                    </p:set>
                                    <p:animEffect transition="in" filter="wipe(down)">
                                      <p:cBhvr>
                                        <p:cTn id="43" dur="580">
                                          <p:stCondLst>
                                            <p:cond delay="0"/>
                                          </p:stCondLst>
                                        </p:cTn>
                                        <p:tgtEl>
                                          <p:spTgt spid="2">
                                            <p:txEl>
                                              <p:pRg st="3" end="3"/>
                                            </p:txEl>
                                          </p:spTgt>
                                        </p:tgtEl>
                                      </p:cBhvr>
                                    </p:animEffect>
                                    <p:anim calcmode="lin" valueType="num">
                                      <p:cBhvr>
                                        <p:cTn id="44"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xEl>
                                              <p:pRg st="3" end="3"/>
                                            </p:txEl>
                                          </p:spTgt>
                                        </p:tgtEl>
                                      </p:cBhvr>
                                      <p:to x="100000" y="60000"/>
                                    </p:animScale>
                                    <p:animScale>
                                      <p:cBhvr>
                                        <p:cTn id="50" dur="166" decel="50000">
                                          <p:stCondLst>
                                            <p:cond delay="676"/>
                                          </p:stCondLst>
                                        </p:cTn>
                                        <p:tgtEl>
                                          <p:spTgt spid="2">
                                            <p:txEl>
                                              <p:pRg st="3" end="3"/>
                                            </p:txEl>
                                          </p:spTgt>
                                        </p:tgtEl>
                                      </p:cBhvr>
                                      <p:to x="100000" y="100000"/>
                                    </p:animScale>
                                    <p:animScale>
                                      <p:cBhvr>
                                        <p:cTn id="51" dur="26">
                                          <p:stCondLst>
                                            <p:cond delay="1312"/>
                                          </p:stCondLst>
                                        </p:cTn>
                                        <p:tgtEl>
                                          <p:spTgt spid="2">
                                            <p:txEl>
                                              <p:pRg st="3" end="3"/>
                                            </p:txEl>
                                          </p:spTgt>
                                        </p:tgtEl>
                                      </p:cBhvr>
                                      <p:to x="100000" y="80000"/>
                                    </p:animScale>
                                    <p:animScale>
                                      <p:cBhvr>
                                        <p:cTn id="52" dur="166" decel="50000">
                                          <p:stCondLst>
                                            <p:cond delay="1338"/>
                                          </p:stCondLst>
                                        </p:cTn>
                                        <p:tgtEl>
                                          <p:spTgt spid="2">
                                            <p:txEl>
                                              <p:pRg st="3" end="3"/>
                                            </p:txEl>
                                          </p:spTgt>
                                        </p:tgtEl>
                                      </p:cBhvr>
                                      <p:to x="100000" y="100000"/>
                                    </p:animScale>
                                    <p:animScale>
                                      <p:cBhvr>
                                        <p:cTn id="53" dur="26">
                                          <p:stCondLst>
                                            <p:cond delay="1642"/>
                                          </p:stCondLst>
                                        </p:cTn>
                                        <p:tgtEl>
                                          <p:spTgt spid="2">
                                            <p:txEl>
                                              <p:pRg st="3" end="3"/>
                                            </p:txEl>
                                          </p:spTgt>
                                        </p:tgtEl>
                                      </p:cBhvr>
                                      <p:to x="100000" y="90000"/>
                                    </p:animScale>
                                    <p:animScale>
                                      <p:cBhvr>
                                        <p:cTn id="54" dur="166" decel="50000">
                                          <p:stCondLst>
                                            <p:cond delay="1668"/>
                                          </p:stCondLst>
                                        </p:cTn>
                                        <p:tgtEl>
                                          <p:spTgt spid="2">
                                            <p:txEl>
                                              <p:pRg st="3" end="3"/>
                                            </p:txEl>
                                          </p:spTgt>
                                        </p:tgtEl>
                                      </p:cBhvr>
                                      <p:to x="100000" y="100000"/>
                                    </p:animScale>
                                    <p:animScale>
                                      <p:cBhvr>
                                        <p:cTn id="55" dur="26">
                                          <p:stCondLst>
                                            <p:cond delay="1808"/>
                                          </p:stCondLst>
                                        </p:cTn>
                                        <p:tgtEl>
                                          <p:spTgt spid="2">
                                            <p:txEl>
                                              <p:pRg st="3" end="3"/>
                                            </p:txEl>
                                          </p:spTgt>
                                        </p:tgtEl>
                                      </p:cBhvr>
                                      <p:to x="100000" y="95000"/>
                                    </p:animScale>
                                    <p:animScale>
                                      <p:cBhvr>
                                        <p:cTn id="56" dur="166" decel="50000">
                                          <p:stCondLst>
                                            <p:cond delay="1834"/>
                                          </p:stCondLst>
                                        </p:cTn>
                                        <p:tgtEl>
                                          <p:spTgt spid="2">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2">
                                            <p:txEl>
                                              <p:pRg st="4" end="4"/>
                                            </p:txEl>
                                          </p:spTgt>
                                        </p:tgtEl>
                                        <p:attrNameLst>
                                          <p:attrName>style.visibility</p:attrName>
                                        </p:attrNameLst>
                                      </p:cBhvr>
                                      <p:to>
                                        <p:strVal val="visible"/>
                                      </p:to>
                                    </p:set>
                                    <p:animEffect transition="in" filter="wipe(down)">
                                      <p:cBhvr>
                                        <p:cTn id="61" dur="580">
                                          <p:stCondLst>
                                            <p:cond delay="0"/>
                                          </p:stCondLst>
                                        </p:cTn>
                                        <p:tgtEl>
                                          <p:spTgt spid="2">
                                            <p:txEl>
                                              <p:pRg st="4" end="4"/>
                                            </p:txEl>
                                          </p:spTgt>
                                        </p:tgtEl>
                                      </p:cBhvr>
                                    </p:animEffect>
                                    <p:anim calcmode="lin" valueType="num">
                                      <p:cBhvr>
                                        <p:cTn id="6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2">
                                            <p:txEl>
                                              <p:pRg st="4" end="4"/>
                                            </p:txEl>
                                          </p:spTgt>
                                        </p:tgtEl>
                                      </p:cBhvr>
                                      <p:to x="100000" y="60000"/>
                                    </p:animScale>
                                    <p:animScale>
                                      <p:cBhvr>
                                        <p:cTn id="68" dur="166" decel="50000">
                                          <p:stCondLst>
                                            <p:cond delay="676"/>
                                          </p:stCondLst>
                                        </p:cTn>
                                        <p:tgtEl>
                                          <p:spTgt spid="2">
                                            <p:txEl>
                                              <p:pRg st="4" end="4"/>
                                            </p:txEl>
                                          </p:spTgt>
                                        </p:tgtEl>
                                      </p:cBhvr>
                                      <p:to x="100000" y="100000"/>
                                    </p:animScale>
                                    <p:animScale>
                                      <p:cBhvr>
                                        <p:cTn id="69" dur="26">
                                          <p:stCondLst>
                                            <p:cond delay="1312"/>
                                          </p:stCondLst>
                                        </p:cTn>
                                        <p:tgtEl>
                                          <p:spTgt spid="2">
                                            <p:txEl>
                                              <p:pRg st="4" end="4"/>
                                            </p:txEl>
                                          </p:spTgt>
                                        </p:tgtEl>
                                      </p:cBhvr>
                                      <p:to x="100000" y="80000"/>
                                    </p:animScale>
                                    <p:animScale>
                                      <p:cBhvr>
                                        <p:cTn id="70" dur="166" decel="50000">
                                          <p:stCondLst>
                                            <p:cond delay="1338"/>
                                          </p:stCondLst>
                                        </p:cTn>
                                        <p:tgtEl>
                                          <p:spTgt spid="2">
                                            <p:txEl>
                                              <p:pRg st="4" end="4"/>
                                            </p:txEl>
                                          </p:spTgt>
                                        </p:tgtEl>
                                      </p:cBhvr>
                                      <p:to x="100000" y="100000"/>
                                    </p:animScale>
                                    <p:animScale>
                                      <p:cBhvr>
                                        <p:cTn id="71" dur="26">
                                          <p:stCondLst>
                                            <p:cond delay="1642"/>
                                          </p:stCondLst>
                                        </p:cTn>
                                        <p:tgtEl>
                                          <p:spTgt spid="2">
                                            <p:txEl>
                                              <p:pRg st="4" end="4"/>
                                            </p:txEl>
                                          </p:spTgt>
                                        </p:tgtEl>
                                      </p:cBhvr>
                                      <p:to x="100000" y="90000"/>
                                    </p:animScale>
                                    <p:animScale>
                                      <p:cBhvr>
                                        <p:cTn id="72" dur="166" decel="50000">
                                          <p:stCondLst>
                                            <p:cond delay="1668"/>
                                          </p:stCondLst>
                                        </p:cTn>
                                        <p:tgtEl>
                                          <p:spTgt spid="2">
                                            <p:txEl>
                                              <p:pRg st="4" end="4"/>
                                            </p:txEl>
                                          </p:spTgt>
                                        </p:tgtEl>
                                      </p:cBhvr>
                                      <p:to x="100000" y="100000"/>
                                    </p:animScale>
                                    <p:animScale>
                                      <p:cBhvr>
                                        <p:cTn id="73" dur="26">
                                          <p:stCondLst>
                                            <p:cond delay="1808"/>
                                          </p:stCondLst>
                                        </p:cTn>
                                        <p:tgtEl>
                                          <p:spTgt spid="2">
                                            <p:txEl>
                                              <p:pRg st="4" end="4"/>
                                            </p:txEl>
                                          </p:spTgt>
                                        </p:tgtEl>
                                      </p:cBhvr>
                                      <p:to x="100000" y="95000"/>
                                    </p:animScale>
                                    <p:animScale>
                                      <p:cBhvr>
                                        <p:cTn id="74" dur="166" decel="50000">
                                          <p:stCondLst>
                                            <p:cond delay="1834"/>
                                          </p:stCondLst>
                                        </p:cTn>
                                        <p:tgtEl>
                                          <p:spTgt spid="2">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2">
                                            <p:txEl>
                                              <p:pRg st="5" end="5"/>
                                            </p:txEl>
                                          </p:spTgt>
                                        </p:tgtEl>
                                        <p:attrNameLst>
                                          <p:attrName>style.visibility</p:attrName>
                                        </p:attrNameLst>
                                      </p:cBhvr>
                                      <p:to>
                                        <p:strVal val="visible"/>
                                      </p:to>
                                    </p:set>
                                    <p:animEffect transition="in" filter="wipe(down)">
                                      <p:cBhvr>
                                        <p:cTn id="79" dur="580">
                                          <p:stCondLst>
                                            <p:cond delay="0"/>
                                          </p:stCondLst>
                                        </p:cTn>
                                        <p:tgtEl>
                                          <p:spTgt spid="2">
                                            <p:txEl>
                                              <p:pRg st="5" end="5"/>
                                            </p:txEl>
                                          </p:spTgt>
                                        </p:tgtEl>
                                      </p:cBhvr>
                                    </p:animEffect>
                                    <p:anim calcmode="lin" valueType="num">
                                      <p:cBhvr>
                                        <p:cTn id="80"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2">
                                            <p:txEl>
                                              <p:pRg st="5" end="5"/>
                                            </p:txEl>
                                          </p:spTgt>
                                        </p:tgtEl>
                                      </p:cBhvr>
                                      <p:to x="100000" y="60000"/>
                                    </p:animScale>
                                    <p:animScale>
                                      <p:cBhvr>
                                        <p:cTn id="86" dur="166" decel="50000">
                                          <p:stCondLst>
                                            <p:cond delay="676"/>
                                          </p:stCondLst>
                                        </p:cTn>
                                        <p:tgtEl>
                                          <p:spTgt spid="2">
                                            <p:txEl>
                                              <p:pRg st="5" end="5"/>
                                            </p:txEl>
                                          </p:spTgt>
                                        </p:tgtEl>
                                      </p:cBhvr>
                                      <p:to x="100000" y="100000"/>
                                    </p:animScale>
                                    <p:animScale>
                                      <p:cBhvr>
                                        <p:cTn id="87" dur="26">
                                          <p:stCondLst>
                                            <p:cond delay="1312"/>
                                          </p:stCondLst>
                                        </p:cTn>
                                        <p:tgtEl>
                                          <p:spTgt spid="2">
                                            <p:txEl>
                                              <p:pRg st="5" end="5"/>
                                            </p:txEl>
                                          </p:spTgt>
                                        </p:tgtEl>
                                      </p:cBhvr>
                                      <p:to x="100000" y="80000"/>
                                    </p:animScale>
                                    <p:animScale>
                                      <p:cBhvr>
                                        <p:cTn id="88" dur="166" decel="50000">
                                          <p:stCondLst>
                                            <p:cond delay="1338"/>
                                          </p:stCondLst>
                                        </p:cTn>
                                        <p:tgtEl>
                                          <p:spTgt spid="2">
                                            <p:txEl>
                                              <p:pRg st="5" end="5"/>
                                            </p:txEl>
                                          </p:spTgt>
                                        </p:tgtEl>
                                      </p:cBhvr>
                                      <p:to x="100000" y="100000"/>
                                    </p:animScale>
                                    <p:animScale>
                                      <p:cBhvr>
                                        <p:cTn id="89" dur="26">
                                          <p:stCondLst>
                                            <p:cond delay="1642"/>
                                          </p:stCondLst>
                                        </p:cTn>
                                        <p:tgtEl>
                                          <p:spTgt spid="2">
                                            <p:txEl>
                                              <p:pRg st="5" end="5"/>
                                            </p:txEl>
                                          </p:spTgt>
                                        </p:tgtEl>
                                      </p:cBhvr>
                                      <p:to x="100000" y="90000"/>
                                    </p:animScale>
                                    <p:animScale>
                                      <p:cBhvr>
                                        <p:cTn id="90" dur="166" decel="50000">
                                          <p:stCondLst>
                                            <p:cond delay="1668"/>
                                          </p:stCondLst>
                                        </p:cTn>
                                        <p:tgtEl>
                                          <p:spTgt spid="2">
                                            <p:txEl>
                                              <p:pRg st="5" end="5"/>
                                            </p:txEl>
                                          </p:spTgt>
                                        </p:tgtEl>
                                      </p:cBhvr>
                                      <p:to x="100000" y="100000"/>
                                    </p:animScale>
                                    <p:animScale>
                                      <p:cBhvr>
                                        <p:cTn id="91" dur="26">
                                          <p:stCondLst>
                                            <p:cond delay="1808"/>
                                          </p:stCondLst>
                                        </p:cTn>
                                        <p:tgtEl>
                                          <p:spTgt spid="2">
                                            <p:txEl>
                                              <p:pRg st="5" end="5"/>
                                            </p:txEl>
                                          </p:spTgt>
                                        </p:tgtEl>
                                      </p:cBhvr>
                                      <p:to x="100000" y="95000"/>
                                    </p:animScale>
                                    <p:animScale>
                                      <p:cBhvr>
                                        <p:cTn id="92" dur="166" decel="50000">
                                          <p:stCondLst>
                                            <p:cond delay="1834"/>
                                          </p:stCondLst>
                                        </p:cTn>
                                        <p:tgtEl>
                                          <p:spTgt spid="2">
                                            <p:txEl>
                                              <p:pRg st="5" end="5"/>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2">
                                            <p:txEl>
                                              <p:pRg st="6" end="6"/>
                                            </p:txEl>
                                          </p:spTgt>
                                        </p:tgtEl>
                                        <p:attrNameLst>
                                          <p:attrName>style.visibility</p:attrName>
                                        </p:attrNameLst>
                                      </p:cBhvr>
                                      <p:to>
                                        <p:strVal val="visible"/>
                                      </p:to>
                                    </p:set>
                                    <p:animEffect transition="in" filter="wipe(down)">
                                      <p:cBhvr>
                                        <p:cTn id="97" dur="580">
                                          <p:stCondLst>
                                            <p:cond delay="0"/>
                                          </p:stCondLst>
                                        </p:cTn>
                                        <p:tgtEl>
                                          <p:spTgt spid="2">
                                            <p:txEl>
                                              <p:pRg st="6" end="6"/>
                                            </p:txEl>
                                          </p:spTgt>
                                        </p:tgtEl>
                                      </p:cBhvr>
                                    </p:animEffect>
                                    <p:anim calcmode="lin" valueType="num">
                                      <p:cBhvr>
                                        <p:cTn id="98"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2">
                                            <p:txEl>
                                              <p:pRg st="6" end="6"/>
                                            </p:txEl>
                                          </p:spTgt>
                                        </p:tgtEl>
                                      </p:cBhvr>
                                      <p:to x="100000" y="60000"/>
                                    </p:animScale>
                                    <p:animScale>
                                      <p:cBhvr>
                                        <p:cTn id="104" dur="166" decel="50000">
                                          <p:stCondLst>
                                            <p:cond delay="676"/>
                                          </p:stCondLst>
                                        </p:cTn>
                                        <p:tgtEl>
                                          <p:spTgt spid="2">
                                            <p:txEl>
                                              <p:pRg st="6" end="6"/>
                                            </p:txEl>
                                          </p:spTgt>
                                        </p:tgtEl>
                                      </p:cBhvr>
                                      <p:to x="100000" y="100000"/>
                                    </p:animScale>
                                    <p:animScale>
                                      <p:cBhvr>
                                        <p:cTn id="105" dur="26">
                                          <p:stCondLst>
                                            <p:cond delay="1312"/>
                                          </p:stCondLst>
                                        </p:cTn>
                                        <p:tgtEl>
                                          <p:spTgt spid="2">
                                            <p:txEl>
                                              <p:pRg st="6" end="6"/>
                                            </p:txEl>
                                          </p:spTgt>
                                        </p:tgtEl>
                                      </p:cBhvr>
                                      <p:to x="100000" y="80000"/>
                                    </p:animScale>
                                    <p:animScale>
                                      <p:cBhvr>
                                        <p:cTn id="106" dur="166" decel="50000">
                                          <p:stCondLst>
                                            <p:cond delay="1338"/>
                                          </p:stCondLst>
                                        </p:cTn>
                                        <p:tgtEl>
                                          <p:spTgt spid="2">
                                            <p:txEl>
                                              <p:pRg st="6" end="6"/>
                                            </p:txEl>
                                          </p:spTgt>
                                        </p:tgtEl>
                                      </p:cBhvr>
                                      <p:to x="100000" y="100000"/>
                                    </p:animScale>
                                    <p:animScale>
                                      <p:cBhvr>
                                        <p:cTn id="107" dur="26">
                                          <p:stCondLst>
                                            <p:cond delay="1642"/>
                                          </p:stCondLst>
                                        </p:cTn>
                                        <p:tgtEl>
                                          <p:spTgt spid="2">
                                            <p:txEl>
                                              <p:pRg st="6" end="6"/>
                                            </p:txEl>
                                          </p:spTgt>
                                        </p:tgtEl>
                                      </p:cBhvr>
                                      <p:to x="100000" y="90000"/>
                                    </p:animScale>
                                    <p:animScale>
                                      <p:cBhvr>
                                        <p:cTn id="108" dur="166" decel="50000">
                                          <p:stCondLst>
                                            <p:cond delay="1668"/>
                                          </p:stCondLst>
                                        </p:cTn>
                                        <p:tgtEl>
                                          <p:spTgt spid="2">
                                            <p:txEl>
                                              <p:pRg st="6" end="6"/>
                                            </p:txEl>
                                          </p:spTgt>
                                        </p:tgtEl>
                                      </p:cBhvr>
                                      <p:to x="100000" y="100000"/>
                                    </p:animScale>
                                    <p:animScale>
                                      <p:cBhvr>
                                        <p:cTn id="109" dur="26">
                                          <p:stCondLst>
                                            <p:cond delay="1808"/>
                                          </p:stCondLst>
                                        </p:cTn>
                                        <p:tgtEl>
                                          <p:spTgt spid="2">
                                            <p:txEl>
                                              <p:pRg st="6" end="6"/>
                                            </p:txEl>
                                          </p:spTgt>
                                        </p:tgtEl>
                                      </p:cBhvr>
                                      <p:to x="100000" y="95000"/>
                                    </p:animScale>
                                    <p:animScale>
                                      <p:cBhvr>
                                        <p:cTn id="110" dur="166" decel="50000">
                                          <p:stCondLst>
                                            <p:cond delay="1834"/>
                                          </p:stCondLst>
                                        </p:cTn>
                                        <p:tgtEl>
                                          <p:spTgt spid="2">
                                            <p:txEl>
                                              <p:pRg st="6" end="6"/>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nodeType="clickEffect">
                                  <p:stCondLst>
                                    <p:cond delay="0"/>
                                  </p:stCondLst>
                                  <p:childTnLst>
                                    <p:set>
                                      <p:cBhvr>
                                        <p:cTn id="114" dur="1" fill="hold">
                                          <p:stCondLst>
                                            <p:cond delay="0"/>
                                          </p:stCondLst>
                                        </p:cTn>
                                        <p:tgtEl>
                                          <p:spTgt spid="2">
                                            <p:txEl>
                                              <p:pRg st="7" end="7"/>
                                            </p:txEl>
                                          </p:spTgt>
                                        </p:tgtEl>
                                        <p:attrNameLst>
                                          <p:attrName>style.visibility</p:attrName>
                                        </p:attrNameLst>
                                      </p:cBhvr>
                                      <p:to>
                                        <p:strVal val="visible"/>
                                      </p:to>
                                    </p:set>
                                    <p:animEffect transition="in" filter="wipe(down)">
                                      <p:cBhvr>
                                        <p:cTn id="115" dur="580">
                                          <p:stCondLst>
                                            <p:cond delay="0"/>
                                          </p:stCondLst>
                                        </p:cTn>
                                        <p:tgtEl>
                                          <p:spTgt spid="2">
                                            <p:txEl>
                                              <p:pRg st="7" end="7"/>
                                            </p:txEl>
                                          </p:spTgt>
                                        </p:tgtEl>
                                      </p:cBhvr>
                                    </p:animEffect>
                                    <p:anim calcmode="lin" valueType="num">
                                      <p:cBhvr>
                                        <p:cTn id="116"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2">
                                            <p:txEl>
                                              <p:pRg st="7" end="7"/>
                                            </p:txEl>
                                          </p:spTgt>
                                        </p:tgtEl>
                                      </p:cBhvr>
                                      <p:to x="100000" y="60000"/>
                                    </p:animScale>
                                    <p:animScale>
                                      <p:cBhvr>
                                        <p:cTn id="122" dur="166" decel="50000">
                                          <p:stCondLst>
                                            <p:cond delay="676"/>
                                          </p:stCondLst>
                                        </p:cTn>
                                        <p:tgtEl>
                                          <p:spTgt spid="2">
                                            <p:txEl>
                                              <p:pRg st="7" end="7"/>
                                            </p:txEl>
                                          </p:spTgt>
                                        </p:tgtEl>
                                      </p:cBhvr>
                                      <p:to x="100000" y="100000"/>
                                    </p:animScale>
                                    <p:animScale>
                                      <p:cBhvr>
                                        <p:cTn id="123" dur="26">
                                          <p:stCondLst>
                                            <p:cond delay="1312"/>
                                          </p:stCondLst>
                                        </p:cTn>
                                        <p:tgtEl>
                                          <p:spTgt spid="2">
                                            <p:txEl>
                                              <p:pRg st="7" end="7"/>
                                            </p:txEl>
                                          </p:spTgt>
                                        </p:tgtEl>
                                      </p:cBhvr>
                                      <p:to x="100000" y="80000"/>
                                    </p:animScale>
                                    <p:animScale>
                                      <p:cBhvr>
                                        <p:cTn id="124" dur="166" decel="50000">
                                          <p:stCondLst>
                                            <p:cond delay="1338"/>
                                          </p:stCondLst>
                                        </p:cTn>
                                        <p:tgtEl>
                                          <p:spTgt spid="2">
                                            <p:txEl>
                                              <p:pRg st="7" end="7"/>
                                            </p:txEl>
                                          </p:spTgt>
                                        </p:tgtEl>
                                      </p:cBhvr>
                                      <p:to x="100000" y="100000"/>
                                    </p:animScale>
                                    <p:animScale>
                                      <p:cBhvr>
                                        <p:cTn id="125" dur="26">
                                          <p:stCondLst>
                                            <p:cond delay="1642"/>
                                          </p:stCondLst>
                                        </p:cTn>
                                        <p:tgtEl>
                                          <p:spTgt spid="2">
                                            <p:txEl>
                                              <p:pRg st="7" end="7"/>
                                            </p:txEl>
                                          </p:spTgt>
                                        </p:tgtEl>
                                      </p:cBhvr>
                                      <p:to x="100000" y="90000"/>
                                    </p:animScale>
                                    <p:animScale>
                                      <p:cBhvr>
                                        <p:cTn id="126" dur="166" decel="50000">
                                          <p:stCondLst>
                                            <p:cond delay="1668"/>
                                          </p:stCondLst>
                                        </p:cTn>
                                        <p:tgtEl>
                                          <p:spTgt spid="2">
                                            <p:txEl>
                                              <p:pRg st="7" end="7"/>
                                            </p:txEl>
                                          </p:spTgt>
                                        </p:tgtEl>
                                      </p:cBhvr>
                                      <p:to x="100000" y="100000"/>
                                    </p:animScale>
                                    <p:animScale>
                                      <p:cBhvr>
                                        <p:cTn id="127" dur="26">
                                          <p:stCondLst>
                                            <p:cond delay="1808"/>
                                          </p:stCondLst>
                                        </p:cTn>
                                        <p:tgtEl>
                                          <p:spTgt spid="2">
                                            <p:txEl>
                                              <p:pRg st="7" end="7"/>
                                            </p:txEl>
                                          </p:spTgt>
                                        </p:tgtEl>
                                      </p:cBhvr>
                                      <p:to x="100000" y="95000"/>
                                    </p:animScale>
                                    <p:animScale>
                                      <p:cBhvr>
                                        <p:cTn id="128" dur="166" decel="50000">
                                          <p:stCondLst>
                                            <p:cond delay="1834"/>
                                          </p:stCondLst>
                                        </p:cTn>
                                        <p:tgtEl>
                                          <p:spTgt spid="2">
                                            <p:txEl>
                                              <p:pRg st="7" end="7"/>
                                            </p:txEl>
                                          </p:spTgt>
                                        </p:tgtEl>
                                      </p:cBhvr>
                                      <p:to x="100000" y="100000"/>
                                    </p:animScale>
                                  </p:childTnLst>
                                </p:cTn>
                              </p:par>
                              <p:par>
                                <p:cTn id="129" presetID="26" presetClass="entr" presetSubtype="0" fill="hold" nodeType="withEffect">
                                  <p:stCondLst>
                                    <p:cond delay="0"/>
                                  </p:stCondLst>
                                  <p:childTnLst>
                                    <p:set>
                                      <p:cBhvr>
                                        <p:cTn id="130" dur="1" fill="hold">
                                          <p:stCondLst>
                                            <p:cond delay="0"/>
                                          </p:stCondLst>
                                        </p:cTn>
                                        <p:tgtEl>
                                          <p:spTgt spid="2">
                                            <p:txEl>
                                              <p:pRg st="8" end="8"/>
                                            </p:txEl>
                                          </p:spTgt>
                                        </p:tgtEl>
                                        <p:attrNameLst>
                                          <p:attrName>style.visibility</p:attrName>
                                        </p:attrNameLst>
                                      </p:cBhvr>
                                      <p:to>
                                        <p:strVal val="visible"/>
                                      </p:to>
                                    </p:set>
                                    <p:animEffect transition="in" filter="wipe(down)">
                                      <p:cBhvr>
                                        <p:cTn id="131" dur="580">
                                          <p:stCondLst>
                                            <p:cond delay="0"/>
                                          </p:stCondLst>
                                        </p:cTn>
                                        <p:tgtEl>
                                          <p:spTgt spid="2">
                                            <p:txEl>
                                              <p:pRg st="8" end="8"/>
                                            </p:txEl>
                                          </p:spTgt>
                                        </p:tgtEl>
                                      </p:cBhvr>
                                    </p:animEffect>
                                    <p:anim calcmode="lin" valueType="num">
                                      <p:cBhvr>
                                        <p:cTn id="132" dur="1822" tmFilter="0,0; 0.14,0.36; 0.43,0.73; 0.71,0.91; 1.0,1.0">
                                          <p:stCondLst>
                                            <p:cond delay="0"/>
                                          </p:stCondLst>
                                        </p:cTn>
                                        <p:tgtEl>
                                          <p:spTgt spid="2">
                                            <p:txEl>
                                              <p:pRg st="8" end="8"/>
                                            </p:txEl>
                                          </p:spTgt>
                                        </p:tgtEl>
                                        <p:attrNameLst>
                                          <p:attrName>ppt_x</p:attrName>
                                        </p:attrNameLst>
                                      </p:cBhvr>
                                      <p:tavLst>
                                        <p:tav tm="0">
                                          <p:val>
                                            <p:strVal val="#ppt_x-0.25"/>
                                          </p:val>
                                        </p:tav>
                                        <p:tav tm="100000">
                                          <p:val>
                                            <p:strVal val="#ppt_x"/>
                                          </p:val>
                                        </p:tav>
                                      </p:tavLst>
                                    </p:anim>
                                    <p:anim calcmode="lin" valueType="num">
                                      <p:cBhvr>
                                        <p:cTn id="133" dur="664" tmFilter="0.0,0.0; 0.25,0.07; 0.50,0.2; 0.75,0.467; 1.0,1.0">
                                          <p:stCondLst>
                                            <p:cond delay="0"/>
                                          </p:stCondLst>
                                        </p:cTn>
                                        <p:tgtEl>
                                          <p:spTgt spid="2">
                                            <p:txEl>
                                              <p:pRg st="8" end="8"/>
                                            </p:txEl>
                                          </p:spTgt>
                                        </p:tgtEl>
                                        <p:attrNameLst>
                                          <p:attrName>ppt_y</p:attrName>
                                        </p:attrNameLst>
                                      </p:cBhvr>
                                      <p:tavLst>
                                        <p:tav tm="0" fmla="#ppt_y-sin(pi*$)/3">
                                          <p:val>
                                            <p:fltVal val="0.5"/>
                                          </p:val>
                                        </p:tav>
                                        <p:tav tm="100000">
                                          <p:val>
                                            <p:fltVal val="1"/>
                                          </p:val>
                                        </p:tav>
                                      </p:tavLst>
                                    </p:anim>
                                    <p:anim calcmode="lin" valueType="num">
                                      <p:cBhvr>
                                        <p:cTn id="134" dur="664" tmFilter="0, 0; 0.125,0.2665; 0.25,0.4; 0.375,0.465; 0.5,0.5;  0.625,0.535; 0.75,0.6; 0.875,0.7335; 1,1">
                                          <p:stCondLst>
                                            <p:cond delay="664"/>
                                          </p:stCondLst>
                                        </p:cTn>
                                        <p:tgtEl>
                                          <p:spTgt spid="2">
                                            <p:txEl>
                                              <p:pRg st="8" end="8"/>
                                            </p:txEl>
                                          </p:spTgt>
                                        </p:tgtEl>
                                        <p:attrNameLst>
                                          <p:attrName>ppt_y</p:attrName>
                                        </p:attrNameLst>
                                      </p:cBhvr>
                                      <p:tavLst>
                                        <p:tav tm="0" fmla="#ppt_y-sin(pi*$)/9">
                                          <p:val>
                                            <p:fltVal val="0"/>
                                          </p:val>
                                        </p:tav>
                                        <p:tav tm="100000">
                                          <p:val>
                                            <p:fltVal val="1"/>
                                          </p:val>
                                        </p:tav>
                                      </p:tavLst>
                                    </p:anim>
                                    <p:anim calcmode="lin" valueType="num">
                                      <p:cBhvr>
                                        <p:cTn id="135" dur="332" tmFilter="0, 0; 0.125,0.2665; 0.25,0.4; 0.375,0.465; 0.5,0.5;  0.625,0.535; 0.75,0.6; 0.875,0.7335; 1,1">
                                          <p:stCondLst>
                                            <p:cond delay="1324"/>
                                          </p:stCondLst>
                                        </p:cTn>
                                        <p:tgtEl>
                                          <p:spTgt spid="2">
                                            <p:txEl>
                                              <p:pRg st="8" end="8"/>
                                            </p:txEl>
                                          </p:spTgt>
                                        </p:tgtEl>
                                        <p:attrNameLst>
                                          <p:attrName>ppt_y</p:attrName>
                                        </p:attrNameLst>
                                      </p:cBhvr>
                                      <p:tavLst>
                                        <p:tav tm="0" fmla="#ppt_y-sin(pi*$)/27">
                                          <p:val>
                                            <p:fltVal val="0"/>
                                          </p:val>
                                        </p:tav>
                                        <p:tav tm="100000">
                                          <p:val>
                                            <p:fltVal val="1"/>
                                          </p:val>
                                        </p:tav>
                                      </p:tavLst>
                                    </p:anim>
                                    <p:anim calcmode="lin" valueType="num">
                                      <p:cBhvr>
                                        <p:cTn id="136" dur="164" tmFilter="0, 0; 0.125,0.2665; 0.25,0.4; 0.375,0.465; 0.5,0.5;  0.625,0.535; 0.75,0.6; 0.875,0.7335; 1,1">
                                          <p:stCondLst>
                                            <p:cond delay="1656"/>
                                          </p:stCondLst>
                                        </p:cTn>
                                        <p:tgtEl>
                                          <p:spTgt spid="2">
                                            <p:txEl>
                                              <p:pRg st="8" end="8"/>
                                            </p:txEl>
                                          </p:spTgt>
                                        </p:tgtEl>
                                        <p:attrNameLst>
                                          <p:attrName>ppt_y</p:attrName>
                                        </p:attrNameLst>
                                      </p:cBhvr>
                                      <p:tavLst>
                                        <p:tav tm="0" fmla="#ppt_y-sin(pi*$)/81">
                                          <p:val>
                                            <p:fltVal val="0"/>
                                          </p:val>
                                        </p:tav>
                                        <p:tav tm="100000">
                                          <p:val>
                                            <p:fltVal val="1"/>
                                          </p:val>
                                        </p:tav>
                                      </p:tavLst>
                                    </p:anim>
                                    <p:animScale>
                                      <p:cBhvr>
                                        <p:cTn id="137" dur="26">
                                          <p:stCondLst>
                                            <p:cond delay="650"/>
                                          </p:stCondLst>
                                        </p:cTn>
                                        <p:tgtEl>
                                          <p:spTgt spid="2">
                                            <p:txEl>
                                              <p:pRg st="8" end="8"/>
                                            </p:txEl>
                                          </p:spTgt>
                                        </p:tgtEl>
                                      </p:cBhvr>
                                      <p:to x="100000" y="60000"/>
                                    </p:animScale>
                                    <p:animScale>
                                      <p:cBhvr>
                                        <p:cTn id="138" dur="166" decel="50000">
                                          <p:stCondLst>
                                            <p:cond delay="676"/>
                                          </p:stCondLst>
                                        </p:cTn>
                                        <p:tgtEl>
                                          <p:spTgt spid="2">
                                            <p:txEl>
                                              <p:pRg st="8" end="8"/>
                                            </p:txEl>
                                          </p:spTgt>
                                        </p:tgtEl>
                                      </p:cBhvr>
                                      <p:to x="100000" y="100000"/>
                                    </p:animScale>
                                    <p:animScale>
                                      <p:cBhvr>
                                        <p:cTn id="139" dur="26">
                                          <p:stCondLst>
                                            <p:cond delay="1312"/>
                                          </p:stCondLst>
                                        </p:cTn>
                                        <p:tgtEl>
                                          <p:spTgt spid="2">
                                            <p:txEl>
                                              <p:pRg st="8" end="8"/>
                                            </p:txEl>
                                          </p:spTgt>
                                        </p:tgtEl>
                                      </p:cBhvr>
                                      <p:to x="100000" y="80000"/>
                                    </p:animScale>
                                    <p:animScale>
                                      <p:cBhvr>
                                        <p:cTn id="140" dur="166" decel="50000">
                                          <p:stCondLst>
                                            <p:cond delay="1338"/>
                                          </p:stCondLst>
                                        </p:cTn>
                                        <p:tgtEl>
                                          <p:spTgt spid="2">
                                            <p:txEl>
                                              <p:pRg st="8" end="8"/>
                                            </p:txEl>
                                          </p:spTgt>
                                        </p:tgtEl>
                                      </p:cBhvr>
                                      <p:to x="100000" y="100000"/>
                                    </p:animScale>
                                    <p:animScale>
                                      <p:cBhvr>
                                        <p:cTn id="141" dur="26">
                                          <p:stCondLst>
                                            <p:cond delay="1642"/>
                                          </p:stCondLst>
                                        </p:cTn>
                                        <p:tgtEl>
                                          <p:spTgt spid="2">
                                            <p:txEl>
                                              <p:pRg st="8" end="8"/>
                                            </p:txEl>
                                          </p:spTgt>
                                        </p:tgtEl>
                                      </p:cBhvr>
                                      <p:to x="100000" y="90000"/>
                                    </p:animScale>
                                    <p:animScale>
                                      <p:cBhvr>
                                        <p:cTn id="142" dur="166" decel="50000">
                                          <p:stCondLst>
                                            <p:cond delay="1668"/>
                                          </p:stCondLst>
                                        </p:cTn>
                                        <p:tgtEl>
                                          <p:spTgt spid="2">
                                            <p:txEl>
                                              <p:pRg st="8" end="8"/>
                                            </p:txEl>
                                          </p:spTgt>
                                        </p:tgtEl>
                                      </p:cBhvr>
                                      <p:to x="100000" y="100000"/>
                                    </p:animScale>
                                    <p:animScale>
                                      <p:cBhvr>
                                        <p:cTn id="143" dur="26">
                                          <p:stCondLst>
                                            <p:cond delay="1808"/>
                                          </p:stCondLst>
                                        </p:cTn>
                                        <p:tgtEl>
                                          <p:spTgt spid="2">
                                            <p:txEl>
                                              <p:pRg st="8" end="8"/>
                                            </p:txEl>
                                          </p:spTgt>
                                        </p:tgtEl>
                                      </p:cBhvr>
                                      <p:to x="100000" y="95000"/>
                                    </p:animScale>
                                    <p:animScale>
                                      <p:cBhvr>
                                        <p:cTn id="144" dur="166" decel="50000">
                                          <p:stCondLst>
                                            <p:cond delay="1834"/>
                                          </p:stCondLst>
                                        </p:cTn>
                                        <p:tgtEl>
                                          <p:spTgt spid="2">
                                            <p:txEl>
                                              <p:pRg st="8" end="8"/>
                                            </p:txEl>
                                          </p:spTgt>
                                        </p:tgtEl>
                                      </p:cBhvr>
                                      <p:to x="100000" y="100000"/>
                                    </p:animScale>
                                  </p:childTnLst>
                                </p:cTn>
                              </p:par>
                              <p:par>
                                <p:cTn id="145" presetID="26" presetClass="entr" presetSubtype="0" fill="hold" nodeType="withEffect">
                                  <p:stCondLst>
                                    <p:cond delay="0"/>
                                  </p:stCondLst>
                                  <p:childTnLst>
                                    <p:set>
                                      <p:cBhvr>
                                        <p:cTn id="146" dur="1" fill="hold">
                                          <p:stCondLst>
                                            <p:cond delay="0"/>
                                          </p:stCondLst>
                                        </p:cTn>
                                        <p:tgtEl>
                                          <p:spTgt spid="2">
                                            <p:txEl>
                                              <p:pRg st="9" end="9"/>
                                            </p:txEl>
                                          </p:spTgt>
                                        </p:tgtEl>
                                        <p:attrNameLst>
                                          <p:attrName>style.visibility</p:attrName>
                                        </p:attrNameLst>
                                      </p:cBhvr>
                                      <p:to>
                                        <p:strVal val="visible"/>
                                      </p:to>
                                    </p:set>
                                    <p:animEffect transition="in" filter="wipe(down)">
                                      <p:cBhvr>
                                        <p:cTn id="147" dur="580">
                                          <p:stCondLst>
                                            <p:cond delay="0"/>
                                          </p:stCondLst>
                                        </p:cTn>
                                        <p:tgtEl>
                                          <p:spTgt spid="2">
                                            <p:txEl>
                                              <p:pRg st="9" end="9"/>
                                            </p:txEl>
                                          </p:spTgt>
                                        </p:tgtEl>
                                      </p:cBhvr>
                                    </p:animEffect>
                                    <p:anim calcmode="lin" valueType="num">
                                      <p:cBhvr>
                                        <p:cTn id="148" dur="1822" tmFilter="0,0; 0.14,0.36; 0.43,0.73; 0.71,0.91; 1.0,1.0">
                                          <p:stCondLst>
                                            <p:cond delay="0"/>
                                          </p:stCondLst>
                                        </p:cTn>
                                        <p:tgtEl>
                                          <p:spTgt spid="2">
                                            <p:txEl>
                                              <p:pRg st="9" end="9"/>
                                            </p:txEl>
                                          </p:spTgt>
                                        </p:tgtEl>
                                        <p:attrNameLst>
                                          <p:attrName>ppt_x</p:attrName>
                                        </p:attrNameLst>
                                      </p:cBhvr>
                                      <p:tavLst>
                                        <p:tav tm="0">
                                          <p:val>
                                            <p:strVal val="#ppt_x-0.25"/>
                                          </p:val>
                                        </p:tav>
                                        <p:tav tm="100000">
                                          <p:val>
                                            <p:strVal val="#ppt_x"/>
                                          </p:val>
                                        </p:tav>
                                      </p:tavLst>
                                    </p:anim>
                                    <p:anim calcmode="lin" valueType="num">
                                      <p:cBhvr>
                                        <p:cTn id="149" dur="664" tmFilter="0.0,0.0; 0.25,0.07; 0.50,0.2; 0.75,0.467; 1.0,1.0">
                                          <p:stCondLst>
                                            <p:cond delay="0"/>
                                          </p:stCondLst>
                                        </p:cTn>
                                        <p:tgtEl>
                                          <p:spTgt spid="2">
                                            <p:txEl>
                                              <p:pRg st="9" end="9"/>
                                            </p:txEl>
                                          </p:spTgt>
                                        </p:tgtEl>
                                        <p:attrNameLst>
                                          <p:attrName>ppt_y</p:attrName>
                                        </p:attrNameLst>
                                      </p:cBhvr>
                                      <p:tavLst>
                                        <p:tav tm="0" fmla="#ppt_y-sin(pi*$)/3">
                                          <p:val>
                                            <p:fltVal val="0.5"/>
                                          </p:val>
                                        </p:tav>
                                        <p:tav tm="100000">
                                          <p:val>
                                            <p:fltVal val="1"/>
                                          </p:val>
                                        </p:tav>
                                      </p:tavLst>
                                    </p:anim>
                                    <p:anim calcmode="lin" valueType="num">
                                      <p:cBhvr>
                                        <p:cTn id="150" dur="664" tmFilter="0, 0; 0.125,0.2665; 0.25,0.4; 0.375,0.465; 0.5,0.5;  0.625,0.535; 0.75,0.6; 0.875,0.7335; 1,1">
                                          <p:stCondLst>
                                            <p:cond delay="664"/>
                                          </p:stCondLst>
                                        </p:cTn>
                                        <p:tgtEl>
                                          <p:spTgt spid="2">
                                            <p:txEl>
                                              <p:pRg st="9" end="9"/>
                                            </p:txEl>
                                          </p:spTgt>
                                        </p:tgtEl>
                                        <p:attrNameLst>
                                          <p:attrName>ppt_y</p:attrName>
                                        </p:attrNameLst>
                                      </p:cBhvr>
                                      <p:tavLst>
                                        <p:tav tm="0" fmla="#ppt_y-sin(pi*$)/9">
                                          <p:val>
                                            <p:fltVal val="0"/>
                                          </p:val>
                                        </p:tav>
                                        <p:tav tm="100000">
                                          <p:val>
                                            <p:fltVal val="1"/>
                                          </p:val>
                                        </p:tav>
                                      </p:tavLst>
                                    </p:anim>
                                    <p:anim calcmode="lin" valueType="num">
                                      <p:cBhvr>
                                        <p:cTn id="151" dur="332" tmFilter="0, 0; 0.125,0.2665; 0.25,0.4; 0.375,0.465; 0.5,0.5;  0.625,0.535; 0.75,0.6; 0.875,0.7335; 1,1">
                                          <p:stCondLst>
                                            <p:cond delay="1324"/>
                                          </p:stCondLst>
                                        </p:cTn>
                                        <p:tgtEl>
                                          <p:spTgt spid="2">
                                            <p:txEl>
                                              <p:pRg st="9" end="9"/>
                                            </p:txEl>
                                          </p:spTgt>
                                        </p:tgtEl>
                                        <p:attrNameLst>
                                          <p:attrName>ppt_y</p:attrName>
                                        </p:attrNameLst>
                                      </p:cBhvr>
                                      <p:tavLst>
                                        <p:tav tm="0" fmla="#ppt_y-sin(pi*$)/27">
                                          <p:val>
                                            <p:fltVal val="0"/>
                                          </p:val>
                                        </p:tav>
                                        <p:tav tm="100000">
                                          <p:val>
                                            <p:fltVal val="1"/>
                                          </p:val>
                                        </p:tav>
                                      </p:tavLst>
                                    </p:anim>
                                    <p:anim calcmode="lin" valueType="num">
                                      <p:cBhvr>
                                        <p:cTn id="152" dur="164" tmFilter="0, 0; 0.125,0.2665; 0.25,0.4; 0.375,0.465; 0.5,0.5;  0.625,0.535; 0.75,0.6; 0.875,0.7335; 1,1">
                                          <p:stCondLst>
                                            <p:cond delay="1656"/>
                                          </p:stCondLst>
                                        </p:cTn>
                                        <p:tgtEl>
                                          <p:spTgt spid="2">
                                            <p:txEl>
                                              <p:pRg st="9" end="9"/>
                                            </p:txEl>
                                          </p:spTgt>
                                        </p:tgtEl>
                                        <p:attrNameLst>
                                          <p:attrName>ppt_y</p:attrName>
                                        </p:attrNameLst>
                                      </p:cBhvr>
                                      <p:tavLst>
                                        <p:tav tm="0" fmla="#ppt_y-sin(pi*$)/81">
                                          <p:val>
                                            <p:fltVal val="0"/>
                                          </p:val>
                                        </p:tav>
                                        <p:tav tm="100000">
                                          <p:val>
                                            <p:fltVal val="1"/>
                                          </p:val>
                                        </p:tav>
                                      </p:tavLst>
                                    </p:anim>
                                    <p:animScale>
                                      <p:cBhvr>
                                        <p:cTn id="153" dur="26">
                                          <p:stCondLst>
                                            <p:cond delay="650"/>
                                          </p:stCondLst>
                                        </p:cTn>
                                        <p:tgtEl>
                                          <p:spTgt spid="2">
                                            <p:txEl>
                                              <p:pRg st="9" end="9"/>
                                            </p:txEl>
                                          </p:spTgt>
                                        </p:tgtEl>
                                      </p:cBhvr>
                                      <p:to x="100000" y="60000"/>
                                    </p:animScale>
                                    <p:animScale>
                                      <p:cBhvr>
                                        <p:cTn id="154" dur="166" decel="50000">
                                          <p:stCondLst>
                                            <p:cond delay="676"/>
                                          </p:stCondLst>
                                        </p:cTn>
                                        <p:tgtEl>
                                          <p:spTgt spid="2">
                                            <p:txEl>
                                              <p:pRg st="9" end="9"/>
                                            </p:txEl>
                                          </p:spTgt>
                                        </p:tgtEl>
                                      </p:cBhvr>
                                      <p:to x="100000" y="100000"/>
                                    </p:animScale>
                                    <p:animScale>
                                      <p:cBhvr>
                                        <p:cTn id="155" dur="26">
                                          <p:stCondLst>
                                            <p:cond delay="1312"/>
                                          </p:stCondLst>
                                        </p:cTn>
                                        <p:tgtEl>
                                          <p:spTgt spid="2">
                                            <p:txEl>
                                              <p:pRg st="9" end="9"/>
                                            </p:txEl>
                                          </p:spTgt>
                                        </p:tgtEl>
                                      </p:cBhvr>
                                      <p:to x="100000" y="80000"/>
                                    </p:animScale>
                                    <p:animScale>
                                      <p:cBhvr>
                                        <p:cTn id="156" dur="166" decel="50000">
                                          <p:stCondLst>
                                            <p:cond delay="1338"/>
                                          </p:stCondLst>
                                        </p:cTn>
                                        <p:tgtEl>
                                          <p:spTgt spid="2">
                                            <p:txEl>
                                              <p:pRg st="9" end="9"/>
                                            </p:txEl>
                                          </p:spTgt>
                                        </p:tgtEl>
                                      </p:cBhvr>
                                      <p:to x="100000" y="100000"/>
                                    </p:animScale>
                                    <p:animScale>
                                      <p:cBhvr>
                                        <p:cTn id="157" dur="26">
                                          <p:stCondLst>
                                            <p:cond delay="1642"/>
                                          </p:stCondLst>
                                        </p:cTn>
                                        <p:tgtEl>
                                          <p:spTgt spid="2">
                                            <p:txEl>
                                              <p:pRg st="9" end="9"/>
                                            </p:txEl>
                                          </p:spTgt>
                                        </p:tgtEl>
                                      </p:cBhvr>
                                      <p:to x="100000" y="90000"/>
                                    </p:animScale>
                                    <p:animScale>
                                      <p:cBhvr>
                                        <p:cTn id="158" dur="166" decel="50000">
                                          <p:stCondLst>
                                            <p:cond delay="1668"/>
                                          </p:stCondLst>
                                        </p:cTn>
                                        <p:tgtEl>
                                          <p:spTgt spid="2">
                                            <p:txEl>
                                              <p:pRg st="9" end="9"/>
                                            </p:txEl>
                                          </p:spTgt>
                                        </p:tgtEl>
                                      </p:cBhvr>
                                      <p:to x="100000" y="100000"/>
                                    </p:animScale>
                                    <p:animScale>
                                      <p:cBhvr>
                                        <p:cTn id="159" dur="26">
                                          <p:stCondLst>
                                            <p:cond delay="1808"/>
                                          </p:stCondLst>
                                        </p:cTn>
                                        <p:tgtEl>
                                          <p:spTgt spid="2">
                                            <p:txEl>
                                              <p:pRg st="9" end="9"/>
                                            </p:txEl>
                                          </p:spTgt>
                                        </p:tgtEl>
                                      </p:cBhvr>
                                      <p:to x="100000" y="95000"/>
                                    </p:animScale>
                                    <p:animScale>
                                      <p:cBhvr>
                                        <p:cTn id="160" dur="166" decel="50000">
                                          <p:stCondLst>
                                            <p:cond delay="1834"/>
                                          </p:stCondLst>
                                        </p:cTn>
                                        <p:tgtEl>
                                          <p:spTgt spid="2">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56620" y="117693"/>
            <a:ext cx="9453093" cy="6740307"/>
          </a:xfrm>
          <a:prstGeom prst="rect">
            <a:avLst/>
          </a:prstGeom>
        </p:spPr>
        <p:txBody>
          <a:bodyPr wrap="square">
            <a:spAutoFit/>
          </a:bodyPr>
          <a:lstStyle/>
          <a:p>
            <a:pPr algn="ct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ACTIVITY (DEMO)</a:t>
            </a:r>
            <a:endPar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algn="just"/>
            <a:r>
              <a:rPr lang="en-US" sz="2000" b="1" dirty="0">
                <a:latin typeface="Tahoma" panose="020B0604030504040204" pitchFamily="34" charset="0"/>
                <a:ea typeface="Tahoma" panose="020B0604030504040204" pitchFamily="34" charset="0"/>
                <a:cs typeface="Tahoma" panose="020B0604030504040204" pitchFamily="34" charset="0"/>
              </a:rPr>
              <a:t>ARONZO ENTERPRISES </a:t>
            </a:r>
            <a:r>
              <a:rPr lang="en-US" sz="2000" b="1" dirty="0" smtClean="0">
                <a:latin typeface="Tahoma" panose="020B0604030504040204" pitchFamily="34" charset="0"/>
                <a:ea typeface="Tahoma" panose="020B0604030504040204" pitchFamily="34" charset="0"/>
                <a:cs typeface="Tahoma" panose="020B0604030504040204" pitchFamily="34" charset="0"/>
              </a:rPr>
              <a:t>traded from </a:t>
            </a:r>
            <a:r>
              <a:rPr lang="en-US" sz="2000" b="1" dirty="0">
                <a:latin typeface="Tahoma" panose="020B0604030504040204" pitchFamily="34" charset="0"/>
                <a:ea typeface="Tahoma" panose="020B0604030504040204" pitchFamily="34" charset="0"/>
                <a:cs typeface="Tahoma" panose="020B0604030504040204" pitchFamily="34" charset="0"/>
              </a:rPr>
              <a:t>July, </a:t>
            </a:r>
            <a:r>
              <a:rPr lang="en-US" sz="2000" b="1" dirty="0" smtClean="0">
                <a:latin typeface="Tahoma" panose="020B0604030504040204" pitchFamily="34" charset="0"/>
                <a:ea typeface="Tahoma" panose="020B0604030504040204" pitchFamily="34" charset="0"/>
                <a:cs typeface="Tahoma" panose="020B0604030504040204" pitchFamily="34" charset="0"/>
              </a:rPr>
              <a:t>2019 </a:t>
            </a:r>
            <a:r>
              <a:rPr lang="en-US" sz="2000" b="1" dirty="0">
                <a:latin typeface="Tahoma" panose="020B0604030504040204" pitchFamily="34" charset="0"/>
                <a:ea typeface="Tahoma" panose="020B0604030504040204" pitchFamily="34" charset="0"/>
                <a:cs typeface="Tahoma" panose="020B0604030504040204" pitchFamily="34" charset="0"/>
              </a:rPr>
              <a:t>to June, </a:t>
            </a:r>
            <a:r>
              <a:rPr lang="en-US" sz="2000" b="1" dirty="0" smtClean="0">
                <a:latin typeface="Tahoma" panose="020B0604030504040204" pitchFamily="34" charset="0"/>
                <a:ea typeface="Tahoma" panose="020B0604030504040204" pitchFamily="34" charset="0"/>
                <a:cs typeface="Tahoma" panose="020B0604030504040204" pitchFamily="34" charset="0"/>
              </a:rPr>
              <a:t>2020 </a:t>
            </a:r>
            <a:r>
              <a:rPr lang="en-US" sz="2000" b="1" dirty="0">
                <a:latin typeface="Tahoma" panose="020B0604030504040204" pitchFamily="34" charset="0"/>
                <a:ea typeface="Tahoma" panose="020B0604030504040204" pitchFamily="34" charset="0"/>
                <a:cs typeface="Tahoma" panose="020B0604030504040204" pitchFamily="34" charset="0"/>
              </a:rPr>
              <a:t>and below is the list of the balances.	</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K</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Capital at start 1 July </a:t>
            </a:r>
            <a:r>
              <a:rPr lang="en-US" sz="2400" dirty="0" smtClean="0">
                <a:latin typeface="Tahoma" panose="020B0604030504040204" pitchFamily="34" charset="0"/>
                <a:ea typeface="Tahoma" panose="020B0604030504040204" pitchFamily="34" charset="0"/>
                <a:cs typeface="Tahoma" panose="020B0604030504040204" pitchFamily="34" charset="0"/>
              </a:rPr>
              <a:t>2019</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121,900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Trade payables					  19,000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Sales							</a:t>
            </a:r>
            <a:r>
              <a:rPr lang="en-US" sz="2400" dirty="0" smtClean="0">
                <a:latin typeface="Tahoma" panose="020B0604030504040204" pitchFamily="34" charset="0"/>
                <a:ea typeface="Tahoma" panose="020B0604030504040204" pitchFamily="34" charset="0"/>
                <a:cs typeface="Tahoma" panose="020B0604030504040204" pitchFamily="34" charset="0"/>
              </a:rPr>
              <a:t>280,000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Returns outwards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13,000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Discounts allowed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2,000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Discounts received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1,500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Fixtures and fittings @ cost			</a:t>
            </a:r>
            <a:r>
              <a:rPr lang="en-US" sz="2400" dirty="0" smtClean="0">
                <a:latin typeface="Tahoma" panose="020B0604030504040204" pitchFamily="34" charset="0"/>
                <a:ea typeface="Tahoma" panose="020B0604030504040204" pitchFamily="34" charset="0"/>
                <a:cs typeface="Tahoma" panose="020B0604030504040204" pitchFamily="34" charset="0"/>
              </a:rPr>
              <a:t>120,000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Depreciation fixtures &amp; fittings			  12,000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Trade receivables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24,000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Inventory 1 July </a:t>
            </a:r>
            <a:r>
              <a:rPr lang="en-US" sz="2400" dirty="0" smtClean="0">
                <a:latin typeface="Tahoma" panose="020B0604030504040204" pitchFamily="34" charset="0"/>
                <a:ea typeface="Tahoma" panose="020B0604030504040204" pitchFamily="34" charset="0"/>
                <a:cs typeface="Tahoma" panose="020B0604030504040204" pitchFamily="34" charset="0"/>
              </a:rPr>
              <a:t>2019</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50,000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Purchases						</a:t>
            </a:r>
            <a:r>
              <a:rPr lang="en-US" sz="2400" dirty="0" smtClean="0">
                <a:latin typeface="Tahoma" panose="020B0604030504040204" pitchFamily="34" charset="0"/>
                <a:ea typeface="Tahoma" panose="020B0604030504040204" pitchFamily="34" charset="0"/>
                <a:cs typeface="Tahoma" panose="020B0604030504040204" pitchFamily="34" charset="0"/>
              </a:rPr>
              <a:t>135,000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Returns inwards					    5,000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Carriage outwards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4,000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Drawings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18,000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Carriage inwards					</a:t>
            </a:r>
            <a:r>
              <a:rPr lang="en-US" sz="2400" dirty="0" smtClean="0">
                <a:latin typeface="Tahoma" panose="020B0604030504040204" pitchFamily="34" charset="0"/>
                <a:ea typeface="Tahoma" panose="020B0604030504040204" pitchFamily="34" charset="0"/>
                <a:cs typeface="Tahoma" panose="020B0604030504040204" pitchFamily="34" charset="0"/>
              </a:rPr>
              <a:t>  11,000</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
        <p:nvSpPr>
          <p:cNvPr id="3" name="Date Placeholder 2"/>
          <p:cNvSpPr>
            <a:spLocks noGrp="1"/>
          </p:cNvSpPr>
          <p:nvPr>
            <p:ph type="dt" sz="half" idx="10"/>
          </p:nvPr>
        </p:nvSpPr>
        <p:spPr/>
        <p:txBody>
          <a:bodyPr/>
          <a:lstStyle/>
          <a:p>
            <a:fld id="{7E05D79A-2588-46C2-B58F-04452B366030}"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23420236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494" y="238945"/>
            <a:ext cx="9247030" cy="6432530"/>
          </a:xfrm>
          <a:prstGeom prst="rect">
            <a:avLst/>
          </a:prstGeom>
        </p:spPr>
        <p:txBody>
          <a:bodyPr wrap="square">
            <a:spAutoFit/>
          </a:bodyPr>
          <a:lstStyle/>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Rent							    7,000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Rates							    8,000</a:t>
            </a:r>
          </a:p>
          <a:p>
            <a:pPr marL="914400" marR="0" algn="just">
              <a:spcBef>
                <a:spcPts val="0"/>
              </a:spcBef>
              <a:spcAft>
                <a:spcPts val="0"/>
              </a:spcAft>
            </a:pPr>
            <a:r>
              <a:rPr lang="en-US" sz="2400" dirty="0" smtClean="0">
                <a:latin typeface="Arial" panose="020B0604020202020204" pitchFamily="34" charset="0"/>
                <a:ea typeface="SimSun" panose="02010600030101010101" pitchFamily="2" charset="-122"/>
                <a:cs typeface="Arial" panose="020B0604020202020204" pitchFamily="34" charset="0"/>
              </a:rPr>
              <a:t>Insurance</a:t>
            </a:r>
            <a:r>
              <a:rPr lang="en-US" sz="2400" dirty="0">
                <a:latin typeface="Arial" panose="020B0604020202020204" pitchFamily="34" charset="0"/>
                <a:ea typeface="SimSun" panose="02010600030101010101" pitchFamily="2" charset="-122"/>
                <a:cs typeface="Arial" panose="020B0604020202020204" pitchFamily="34" charset="0"/>
              </a:rPr>
              <a:t>						  10,000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Heating &amp; lighting 					  12,000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Postage						       500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Stationery						       700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Telephone						       400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Advertising						    5,000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Salaries &amp; wages					  35,000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Bad debts						    1,500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Cash in bank						    6,000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Cash in hand						       300</a:t>
            </a: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5 year loan from </a:t>
            </a:r>
            <a:r>
              <a:rPr lang="en-US" sz="2400" dirty="0" smtClean="0">
                <a:latin typeface="Arial" panose="020B0604020202020204" pitchFamily="34" charset="0"/>
                <a:ea typeface="SimSun" panose="02010600030101010101" pitchFamily="2" charset="-122"/>
                <a:cs typeface="Arial" panose="020B0604020202020204" pitchFamily="34" charset="0"/>
              </a:rPr>
              <a:t>Banda</a:t>
            </a:r>
            <a:r>
              <a:rPr lang="en-US" sz="2400" dirty="0">
                <a:latin typeface="Arial" panose="020B0604020202020204" pitchFamily="34" charset="0"/>
                <a:ea typeface="SimSun" panose="02010600030101010101" pitchFamily="2" charset="-122"/>
                <a:cs typeface="Arial" panose="020B0604020202020204" pitchFamily="34" charset="0"/>
              </a:rPr>
              <a:t>				  </a:t>
            </a:r>
            <a:r>
              <a:rPr lang="en-US" sz="2400" dirty="0" smtClean="0">
                <a:latin typeface="Arial" panose="020B0604020202020204" pitchFamily="34" charset="0"/>
                <a:ea typeface="SimSun" panose="02010600030101010101" pitchFamily="2" charset="-122"/>
                <a:cs typeface="Arial" panose="020B0604020202020204" pitchFamily="34" charset="0"/>
              </a:rPr>
              <a:t>32,000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Inventory at 30 June </a:t>
            </a:r>
            <a:r>
              <a:rPr lang="en-US" sz="2400" dirty="0" smtClean="0">
                <a:latin typeface="Arial" panose="020B0604020202020204" pitchFamily="34" charset="0"/>
                <a:ea typeface="SimSun" panose="02010600030101010101" pitchFamily="2" charset="-122"/>
                <a:cs typeface="Arial" panose="020B0604020202020204" pitchFamily="34" charset="0"/>
              </a:rPr>
              <a:t>2020</a:t>
            </a:r>
            <a:r>
              <a:rPr lang="en-US" sz="2400" dirty="0">
                <a:latin typeface="Arial" panose="020B0604020202020204" pitchFamily="34" charset="0"/>
                <a:ea typeface="SimSun" panose="02010600030101010101" pitchFamily="2" charset="-122"/>
                <a:cs typeface="Arial" panose="020B0604020202020204" pitchFamily="34" charset="0"/>
              </a:rPr>
              <a:t>				  </a:t>
            </a:r>
            <a:r>
              <a:rPr lang="en-US" sz="2400" dirty="0" smtClean="0">
                <a:latin typeface="Arial" panose="020B0604020202020204" pitchFamily="34" charset="0"/>
                <a:ea typeface="SimSun" panose="02010600030101010101" pitchFamily="2" charset="-122"/>
                <a:cs typeface="Arial" panose="020B0604020202020204" pitchFamily="34" charset="0"/>
              </a:rPr>
              <a:t>17,000</a:t>
            </a:r>
          </a:p>
          <a:p>
            <a:pPr marL="914400" marR="0" algn="just">
              <a:spcBef>
                <a:spcPts val="0"/>
              </a:spcBef>
              <a:spcAft>
                <a:spcPts val="0"/>
              </a:spcAft>
            </a:pPr>
            <a:endParaRPr lang="en-US" sz="2000" dirty="0" smtClean="0">
              <a:latin typeface="Arial" panose="020B0604020202020204" pitchFamily="34" charset="0"/>
              <a:ea typeface="SimSun" panose="02010600030101010101" pitchFamily="2" charset="-122"/>
              <a:cs typeface="Arial" panose="020B0604020202020204" pitchFamily="34" charset="0"/>
            </a:endParaRPr>
          </a:p>
          <a:p>
            <a:r>
              <a:rPr lang="en-US" sz="2800" b="1" dirty="0" smtClean="0">
                <a:solidFill>
                  <a:srgbClr val="FF0000"/>
                </a:solidFill>
                <a:latin typeface="Arial" panose="020B0604020202020204" pitchFamily="34" charset="0"/>
                <a:cs typeface="Arial" panose="020B0604020202020204" pitchFamily="34" charset="0"/>
              </a:rPr>
              <a:t>Required: Prepare </a:t>
            </a:r>
            <a:r>
              <a:rPr lang="en-US" sz="2800" b="1" dirty="0">
                <a:solidFill>
                  <a:srgbClr val="FF0000"/>
                </a:solidFill>
                <a:latin typeface="Arial" panose="020B0604020202020204" pitchFamily="34" charset="0"/>
                <a:cs typeface="Arial" panose="020B0604020202020204" pitchFamily="34" charset="0"/>
              </a:rPr>
              <a:t>the Trial Balance as at 30</a:t>
            </a:r>
            <a:r>
              <a:rPr lang="en-US" sz="2800" b="1" baseline="30000" dirty="0">
                <a:solidFill>
                  <a:srgbClr val="FF0000"/>
                </a:solidFill>
                <a:latin typeface="Arial" panose="020B0604020202020204" pitchFamily="34" charset="0"/>
                <a:cs typeface="Arial" panose="020B0604020202020204" pitchFamily="34" charset="0"/>
              </a:rPr>
              <a:t>th</a:t>
            </a:r>
            <a:r>
              <a:rPr lang="en-US" sz="2800" b="1" dirty="0">
                <a:solidFill>
                  <a:srgbClr val="FF0000"/>
                </a:solidFill>
                <a:latin typeface="Arial" panose="020B0604020202020204" pitchFamily="34" charset="0"/>
                <a:cs typeface="Arial" panose="020B0604020202020204" pitchFamily="34" charset="0"/>
              </a:rPr>
              <a:t> June, </a:t>
            </a:r>
            <a:r>
              <a:rPr lang="en-US" sz="2800" b="1" dirty="0" smtClean="0">
                <a:solidFill>
                  <a:srgbClr val="FF0000"/>
                </a:solidFill>
                <a:latin typeface="Arial" panose="020B0604020202020204" pitchFamily="34" charset="0"/>
                <a:cs typeface="Arial" panose="020B0604020202020204" pitchFamily="34" charset="0"/>
              </a:rPr>
              <a:t>2020. (10 Marks) </a:t>
            </a:r>
            <a:endParaRPr lang="en-US" sz="2800" b="1" dirty="0">
              <a:solidFill>
                <a:srgbClr val="FF0000"/>
              </a:solidFill>
              <a:latin typeface="Arial" panose="020B060402020202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E84CB402-1FF6-4009-8F1C-E2A4AFD273A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4158299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9515" y="165834"/>
            <a:ext cx="9453093" cy="6555641"/>
          </a:xfrm>
          <a:prstGeom prst="rect">
            <a:avLst/>
          </a:prstGeom>
        </p:spPr>
        <p:txBody>
          <a:bodyPr wrap="square">
            <a:spAutoFit/>
          </a:bodyPr>
          <a:lstStyle/>
          <a:p>
            <a:pPr algn="ctr"/>
            <a:r>
              <a:rPr lang="en-US" sz="2000" b="1" dirty="0" smtClean="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THE TRIAL BALANCE FOR </a:t>
            </a:r>
            <a:endParaRPr lang="en-US" sz="20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endParaRPr>
          </a:p>
          <a:p>
            <a:pPr algn="ctr"/>
            <a:r>
              <a:rPr lang="en-US" sz="2000" b="1" dirty="0" err="1">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ARONZO</a:t>
            </a:r>
            <a:r>
              <a:rPr lang="en-US" sz="2000"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 ENTERPRISES </a:t>
            </a:r>
            <a:r>
              <a:rPr lang="en-US" sz="2000" b="1" dirty="0" smtClean="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FOR THE YEAR 2017</a:t>
            </a:r>
          </a:p>
          <a:p>
            <a:pPr algn="just"/>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b="1" dirty="0" smtClean="0">
                <a:solidFill>
                  <a:srgbClr val="7030A0"/>
                </a:solidFill>
                <a:latin typeface="Tahoma" panose="020B0604030504040204" pitchFamily="34" charset="0"/>
                <a:ea typeface="Tahoma" panose="020B0604030504040204" pitchFamily="34" charset="0"/>
                <a:cs typeface="Tahoma" panose="020B0604030504040204" pitchFamily="34" charset="0"/>
              </a:rPr>
              <a:t>DETAILS			DEBIT		CREDIT   </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Capital    			</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121,900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Trade </a:t>
            </a:r>
            <a:r>
              <a:rPr lang="en-US" sz="2400" dirty="0" smtClean="0">
                <a:latin typeface="Tahoma" panose="020B0604030504040204" pitchFamily="34" charset="0"/>
                <a:ea typeface="Tahoma" panose="020B0604030504040204" pitchFamily="34" charset="0"/>
                <a:cs typeface="Tahoma" panose="020B0604030504040204" pitchFamily="34" charset="0"/>
              </a:rPr>
              <a:t>payables</a:t>
            </a:r>
            <a:r>
              <a:rPr lang="en-US" sz="2400" dirty="0">
                <a:latin typeface="Tahoma" panose="020B0604030504040204" pitchFamily="34" charset="0"/>
                <a:ea typeface="Tahoma" panose="020B0604030504040204" pitchFamily="34" charset="0"/>
                <a:cs typeface="Tahoma" panose="020B0604030504040204" pitchFamily="34" charset="0"/>
              </a:rPr>
              <a:t>					  19,000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Sales							</a:t>
            </a:r>
            <a:r>
              <a:rPr lang="en-US" sz="2400" dirty="0" smtClean="0">
                <a:latin typeface="Tahoma" panose="020B0604030504040204" pitchFamily="34" charset="0"/>
                <a:ea typeface="Tahoma" panose="020B0604030504040204" pitchFamily="34" charset="0"/>
                <a:cs typeface="Tahoma" panose="020B0604030504040204" pitchFamily="34" charset="0"/>
              </a:rPr>
              <a:t>280,000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Returns outwards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13,000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Discounts allowed			</a:t>
            </a:r>
            <a:r>
              <a:rPr lang="en-US" sz="2400" dirty="0" smtClean="0">
                <a:latin typeface="Tahoma" panose="020B0604030504040204" pitchFamily="34" charset="0"/>
                <a:ea typeface="Tahoma" panose="020B0604030504040204" pitchFamily="34" charset="0"/>
                <a:cs typeface="Tahoma" panose="020B0604030504040204" pitchFamily="34" charset="0"/>
              </a:rPr>
              <a:t>2,000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Discounts received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1,500</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Fixtures and fittings @ cost	</a:t>
            </a:r>
            <a:r>
              <a:rPr lang="en-US" sz="2400" dirty="0" smtClean="0">
                <a:latin typeface="Tahoma" panose="020B0604030504040204" pitchFamily="34" charset="0"/>
                <a:ea typeface="Tahoma" panose="020B0604030504040204" pitchFamily="34" charset="0"/>
                <a:cs typeface="Tahoma" panose="020B0604030504040204" pitchFamily="34" charset="0"/>
              </a:rPr>
              <a:t>120,000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Depreciation fixtures &amp; fittings	</a:t>
            </a:r>
            <a:r>
              <a:rPr lang="en-US" sz="2400" dirty="0" smtClean="0">
                <a:latin typeface="Tahoma" panose="020B0604030504040204" pitchFamily="34" charset="0"/>
                <a:ea typeface="Tahoma" panose="020B0604030504040204" pitchFamily="34" charset="0"/>
                <a:cs typeface="Tahoma" panose="020B0604030504040204" pitchFamily="34" charset="0"/>
              </a:rPr>
              <a:t>12,000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Trade receivables			</a:t>
            </a:r>
            <a:r>
              <a:rPr lang="en-US" sz="2400" dirty="0" smtClean="0">
                <a:latin typeface="Tahoma" panose="020B0604030504040204" pitchFamily="34" charset="0"/>
                <a:ea typeface="Tahoma" panose="020B0604030504040204" pitchFamily="34" charset="0"/>
                <a:cs typeface="Tahoma" panose="020B0604030504040204" pitchFamily="34" charset="0"/>
              </a:rPr>
              <a:t>24,000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Inventory 1 July 2016		</a:t>
            </a:r>
            <a:r>
              <a:rPr lang="en-US" sz="2400" dirty="0" smtClean="0">
                <a:latin typeface="Tahoma" panose="020B0604030504040204" pitchFamily="34" charset="0"/>
                <a:ea typeface="Tahoma" panose="020B0604030504040204" pitchFamily="34" charset="0"/>
                <a:cs typeface="Tahoma" panose="020B0604030504040204" pitchFamily="34" charset="0"/>
              </a:rPr>
              <a:t>50,000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Purchases				</a:t>
            </a:r>
            <a:r>
              <a:rPr lang="en-US" sz="2400" dirty="0" smtClean="0">
                <a:latin typeface="Tahoma" panose="020B0604030504040204" pitchFamily="34" charset="0"/>
                <a:ea typeface="Tahoma" panose="020B0604030504040204" pitchFamily="34" charset="0"/>
                <a:cs typeface="Tahoma" panose="020B0604030504040204" pitchFamily="34" charset="0"/>
              </a:rPr>
              <a:t>135,000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Returns inwards			</a:t>
            </a:r>
            <a:r>
              <a:rPr lang="en-US" sz="2400" dirty="0" smtClean="0">
                <a:latin typeface="Tahoma" panose="020B0604030504040204" pitchFamily="34" charset="0"/>
                <a:ea typeface="Tahoma" panose="020B0604030504040204" pitchFamily="34" charset="0"/>
                <a:cs typeface="Tahoma" panose="020B0604030504040204" pitchFamily="34" charset="0"/>
              </a:rPr>
              <a:t>5,000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Carriage outwards			</a:t>
            </a:r>
            <a:r>
              <a:rPr lang="en-US" sz="2400" dirty="0" smtClean="0">
                <a:latin typeface="Tahoma" panose="020B0604030504040204" pitchFamily="34" charset="0"/>
                <a:ea typeface="Tahoma" panose="020B0604030504040204" pitchFamily="34" charset="0"/>
                <a:cs typeface="Tahoma" panose="020B0604030504040204" pitchFamily="34" charset="0"/>
              </a:rPr>
              <a:t>4,000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Drawings				</a:t>
            </a:r>
            <a:r>
              <a:rPr lang="en-US" sz="2400" dirty="0" smtClean="0">
                <a:latin typeface="Tahoma" panose="020B0604030504040204" pitchFamily="34" charset="0"/>
                <a:ea typeface="Tahoma" panose="020B0604030504040204" pitchFamily="34" charset="0"/>
                <a:cs typeface="Tahoma" panose="020B0604030504040204" pitchFamily="34" charset="0"/>
              </a:rPr>
              <a:t>18,000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Carriage inwards			</a:t>
            </a:r>
            <a:r>
              <a:rPr lang="en-US" sz="2400" dirty="0" smtClean="0">
                <a:latin typeface="Tahoma" panose="020B0604030504040204" pitchFamily="34" charset="0"/>
                <a:ea typeface="Tahoma" panose="020B0604030504040204" pitchFamily="34" charset="0"/>
                <a:cs typeface="Tahoma" panose="020B0604030504040204" pitchFamily="34" charset="0"/>
              </a:rPr>
              <a:t>11,000</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
        <p:nvSpPr>
          <p:cNvPr id="3" name="Date Placeholder 2"/>
          <p:cNvSpPr>
            <a:spLocks noGrp="1"/>
          </p:cNvSpPr>
          <p:nvPr>
            <p:ph type="dt" sz="half" idx="10"/>
          </p:nvPr>
        </p:nvSpPr>
        <p:spPr/>
        <p:txBody>
          <a:bodyPr/>
          <a:lstStyle/>
          <a:p>
            <a:fld id="{7E05D79A-2588-46C2-B58F-04452B366030}"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57191555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556" y="160567"/>
            <a:ext cx="10583495" cy="5262979"/>
          </a:xfrm>
          <a:prstGeom prst="rect">
            <a:avLst/>
          </a:prstGeom>
        </p:spPr>
        <p:txBody>
          <a:bodyPr wrap="square">
            <a:spAutoFit/>
          </a:bodyPr>
          <a:lstStyle/>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Rent					</a:t>
            </a:r>
            <a:r>
              <a:rPr lang="en-US" sz="2400" dirty="0" smtClean="0">
                <a:latin typeface="Arial" panose="020B0604020202020204" pitchFamily="34" charset="0"/>
                <a:ea typeface="SimSun" panose="02010600030101010101" pitchFamily="2" charset="-122"/>
                <a:cs typeface="Arial" panose="020B0604020202020204" pitchFamily="34" charset="0"/>
              </a:rPr>
              <a:t>7,000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Rates					</a:t>
            </a:r>
            <a:r>
              <a:rPr lang="en-US" sz="2400" dirty="0" smtClean="0">
                <a:latin typeface="Arial" panose="020B0604020202020204" pitchFamily="34" charset="0"/>
                <a:ea typeface="SimSun" panose="02010600030101010101" pitchFamily="2" charset="-122"/>
                <a:cs typeface="Arial" panose="020B0604020202020204" pitchFamily="34" charset="0"/>
              </a:rPr>
              <a:t>8,000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smtClean="0">
                <a:latin typeface="Arial" panose="020B0604020202020204" pitchFamily="34" charset="0"/>
                <a:ea typeface="SimSun" panose="02010600030101010101" pitchFamily="2" charset="-122"/>
                <a:cs typeface="Arial" panose="020B0604020202020204" pitchFamily="34" charset="0"/>
              </a:rPr>
              <a:t>Insurance</a:t>
            </a:r>
            <a:r>
              <a:rPr lang="en-US" sz="2400" dirty="0">
                <a:latin typeface="Arial" panose="020B0604020202020204" pitchFamily="34" charset="0"/>
                <a:ea typeface="SimSun" panose="02010600030101010101" pitchFamily="2" charset="-122"/>
                <a:cs typeface="Arial" panose="020B0604020202020204" pitchFamily="34" charset="0"/>
              </a:rPr>
              <a:t>				</a:t>
            </a:r>
            <a:r>
              <a:rPr lang="en-US" sz="2400" dirty="0" smtClean="0">
                <a:latin typeface="Arial" panose="020B0604020202020204" pitchFamily="34" charset="0"/>
                <a:ea typeface="SimSun" panose="02010600030101010101" pitchFamily="2" charset="-122"/>
                <a:cs typeface="Arial" panose="020B0604020202020204" pitchFamily="34" charset="0"/>
              </a:rPr>
              <a:t>10,000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Heating &amp; lighting 			</a:t>
            </a:r>
            <a:r>
              <a:rPr lang="en-US" sz="2400" dirty="0" smtClean="0">
                <a:latin typeface="Arial" panose="020B0604020202020204" pitchFamily="34" charset="0"/>
                <a:ea typeface="SimSun" panose="02010600030101010101" pitchFamily="2" charset="-122"/>
                <a:cs typeface="Arial" panose="020B0604020202020204" pitchFamily="34" charset="0"/>
              </a:rPr>
              <a:t>12,000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Postage				</a:t>
            </a:r>
            <a:r>
              <a:rPr lang="en-US" sz="2400" dirty="0" smtClean="0">
                <a:latin typeface="Arial" panose="020B0604020202020204" pitchFamily="34" charset="0"/>
                <a:ea typeface="SimSun" panose="02010600030101010101" pitchFamily="2" charset="-122"/>
                <a:cs typeface="Arial" panose="020B0604020202020204" pitchFamily="34" charset="0"/>
              </a:rPr>
              <a:t>500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Stationery				</a:t>
            </a:r>
            <a:r>
              <a:rPr lang="en-US" sz="2400" dirty="0" smtClean="0">
                <a:latin typeface="Arial" panose="020B0604020202020204" pitchFamily="34" charset="0"/>
                <a:ea typeface="SimSun" panose="02010600030101010101" pitchFamily="2" charset="-122"/>
                <a:cs typeface="Arial" panose="020B0604020202020204" pitchFamily="34" charset="0"/>
              </a:rPr>
              <a:t>700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Telephone				</a:t>
            </a:r>
            <a:r>
              <a:rPr lang="en-US" sz="2400" dirty="0" smtClean="0">
                <a:latin typeface="Arial" panose="020B0604020202020204" pitchFamily="34" charset="0"/>
                <a:ea typeface="SimSun" panose="02010600030101010101" pitchFamily="2" charset="-122"/>
                <a:cs typeface="Arial" panose="020B0604020202020204" pitchFamily="34" charset="0"/>
              </a:rPr>
              <a:t>400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Advertising				</a:t>
            </a:r>
            <a:r>
              <a:rPr lang="en-US" sz="2400" dirty="0" smtClean="0">
                <a:latin typeface="Arial" panose="020B0604020202020204" pitchFamily="34" charset="0"/>
                <a:ea typeface="SimSun" panose="02010600030101010101" pitchFamily="2" charset="-122"/>
                <a:cs typeface="Arial" panose="020B0604020202020204" pitchFamily="34" charset="0"/>
              </a:rPr>
              <a:t>5,000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Salaries &amp; wages			</a:t>
            </a:r>
            <a:r>
              <a:rPr lang="en-US" sz="2400" dirty="0" smtClean="0">
                <a:latin typeface="Arial" panose="020B0604020202020204" pitchFamily="34" charset="0"/>
                <a:ea typeface="SimSun" panose="02010600030101010101" pitchFamily="2" charset="-122"/>
                <a:cs typeface="Arial" panose="020B0604020202020204" pitchFamily="34" charset="0"/>
              </a:rPr>
              <a:t>35,000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Bad debts				</a:t>
            </a:r>
            <a:r>
              <a:rPr lang="en-US" sz="2400" dirty="0" smtClean="0">
                <a:latin typeface="Arial" panose="020B0604020202020204" pitchFamily="34" charset="0"/>
                <a:ea typeface="SimSun" panose="02010600030101010101" pitchFamily="2" charset="-122"/>
                <a:cs typeface="Arial" panose="020B0604020202020204" pitchFamily="34" charset="0"/>
              </a:rPr>
              <a:t>1,500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Cash in bank				</a:t>
            </a:r>
            <a:r>
              <a:rPr lang="en-US" sz="2400" dirty="0" smtClean="0">
                <a:latin typeface="Arial" panose="020B0604020202020204" pitchFamily="34" charset="0"/>
                <a:ea typeface="SimSun" panose="02010600030101010101" pitchFamily="2" charset="-122"/>
                <a:cs typeface="Arial" panose="020B0604020202020204" pitchFamily="34" charset="0"/>
              </a:rPr>
              <a:t>6,000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Cash in hand				</a:t>
            </a:r>
            <a:r>
              <a:rPr lang="en-US" sz="2400" dirty="0" smtClean="0">
                <a:latin typeface="Arial" panose="020B0604020202020204" pitchFamily="34" charset="0"/>
                <a:ea typeface="SimSun" panose="02010600030101010101" pitchFamily="2" charset="-122"/>
                <a:cs typeface="Arial" panose="020B0604020202020204" pitchFamily="34" charset="0"/>
              </a:rPr>
              <a:t>300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5 year loan from Banda				  </a:t>
            </a:r>
            <a:r>
              <a:rPr lang="en-US" sz="2400" dirty="0" smtClean="0">
                <a:latin typeface="Arial" panose="020B0604020202020204" pitchFamily="34" charset="0"/>
                <a:ea typeface="SimSun" panose="02010600030101010101" pitchFamily="2" charset="-122"/>
                <a:cs typeface="Arial" panose="020B0604020202020204" pitchFamily="34" charset="0"/>
              </a:rPr>
              <a:t>32,000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b="1" dirty="0" smtClean="0">
                <a:latin typeface="Arial" panose="020B0604020202020204" pitchFamily="34" charset="0"/>
                <a:ea typeface="SimSun" panose="02010600030101010101" pitchFamily="2" charset="-122"/>
                <a:cs typeface="Arial" panose="020B0604020202020204" pitchFamily="34" charset="0"/>
              </a:rPr>
              <a:t>TOTAL			</a:t>
            </a:r>
            <a:r>
              <a:rPr lang="en-US" sz="2400" b="1" dirty="0">
                <a:latin typeface="Arial" panose="020B0604020202020204" pitchFamily="34" charset="0"/>
                <a:ea typeface="SimSun" panose="02010600030101010101" pitchFamily="2" charset="-122"/>
                <a:cs typeface="Arial" panose="020B0604020202020204" pitchFamily="34" charset="0"/>
              </a:rPr>
              <a:t> </a:t>
            </a:r>
            <a:r>
              <a:rPr lang="en-US" sz="2400" b="1" dirty="0" smtClean="0">
                <a:latin typeface="Arial" panose="020B0604020202020204" pitchFamily="34" charset="0"/>
                <a:ea typeface="SimSun" panose="02010600030101010101" pitchFamily="2" charset="-122"/>
                <a:cs typeface="Arial" panose="020B0604020202020204" pitchFamily="34" charset="0"/>
              </a:rPr>
              <a:t>       467,400		467,400 </a:t>
            </a:r>
            <a:r>
              <a:rPr lang="en-US" sz="24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(10 MARKS</a:t>
            </a:r>
            <a:r>
              <a:rPr lang="en-US" sz="2400" b="1" dirty="0" smtClean="0">
                <a:latin typeface="Arial" panose="020B0604020202020204" pitchFamily="34" charset="0"/>
                <a:ea typeface="SimSun" panose="02010600030101010101" pitchFamily="2" charset="-122"/>
                <a:cs typeface="Arial" panose="020B0604020202020204" pitchFamily="34" charset="0"/>
              </a:rPr>
              <a:t>)</a:t>
            </a:r>
            <a:endParaRPr lang="en-US" sz="2000" b="1" dirty="0" smtClean="0">
              <a:latin typeface="Arial" panose="020B0604020202020204" pitchFamily="34" charset="0"/>
              <a:ea typeface="SimSun" panose="02010600030101010101" pitchFamily="2" charset="-122"/>
              <a:cs typeface="Arial" panose="020B0604020202020204" pitchFamily="34" charset="0"/>
            </a:endParaRPr>
          </a:p>
        </p:txBody>
      </p:sp>
      <p:sp>
        <p:nvSpPr>
          <p:cNvPr id="3" name="Date Placeholder 2"/>
          <p:cNvSpPr>
            <a:spLocks noGrp="1"/>
          </p:cNvSpPr>
          <p:nvPr>
            <p:ph type="dt" sz="half" idx="10"/>
          </p:nvPr>
        </p:nvSpPr>
        <p:spPr/>
        <p:txBody>
          <a:bodyPr/>
          <a:lstStyle/>
          <a:p>
            <a:fld id="{E84CB402-1FF6-4009-8F1C-E2A4AFD273A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
        <p:nvSpPr>
          <p:cNvPr id="5" name="Rectangle 4"/>
          <p:cNvSpPr/>
          <p:nvPr/>
        </p:nvSpPr>
        <p:spPr>
          <a:xfrm>
            <a:off x="518160" y="5523249"/>
            <a:ext cx="11155680" cy="1015663"/>
          </a:xfrm>
          <a:prstGeom prst="rect">
            <a:avLst/>
          </a:prstGeom>
        </p:spPr>
        <p:txBody>
          <a:bodyPr wrap="square">
            <a:spAutoFit/>
          </a:bodyPr>
          <a:lstStyle/>
          <a:p>
            <a:pPr marL="914400" marR="0" algn="just">
              <a:spcBef>
                <a:spcPts val="0"/>
              </a:spcBef>
              <a:spcAft>
                <a:spcPts val="0"/>
              </a:spcAft>
            </a:pPr>
            <a:r>
              <a:rPr lang="en-US" sz="20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Note: </a:t>
            </a:r>
            <a:r>
              <a:rPr lang="en-US" sz="2000" b="1" i="1" dirty="0" smtClean="0">
                <a:solidFill>
                  <a:srgbClr val="7030A0"/>
                </a:solidFill>
                <a:latin typeface="Arial" panose="020B0604020202020204" pitchFamily="34" charset="0"/>
                <a:ea typeface="SimSun" panose="02010600030101010101" pitchFamily="2" charset="-122"/>
                <a:cs typeface="Arial" panose="020B0604020202020204" pitchFamily="34" charset="0"/>
              </a:rPr>
              <a:t>The closing Inventory </a:t>
            </a:r>
            <a:r>
              <a:rPr lang="en-US" sz="2000" b="1" i="1" dirty="0">
                <a:solidFill>
                  <a:srgbClr val="7030A0"/>
                </a:solidFill>
                <a:latin typeface="Arial" panose="020B0604020202020204" pitchFamily="34" charset="0"/>
                <a:ea typeface="SimSun" panose="02010600030101010101" pitchFamily="2" charset="-122"/>
                <a:cs typeface="Arial" panose="020B0604020202020204" pitchFamily="34" charset="0"/>
              </a:rPr>
              <a:t>at 30 June </a:t>
            </a:r>
            <a:r>
              <a:rPr lang="en-US" sz="2000" b="1" i="1" dirty="0" smtClean="0">
                <a:solidFill>
                  <a:srgbClr val="7030A0"/>
                </a:solidFill>
                <a:latin typeface="Arial" panose="020B0604020202020204" pitchFamily="34" charset="0"/>
                <a:ea typeface="SimSun" panose="02010600030101010101" pitchFamily="2" charset="-122"/>
                <a:cs typeface="Arial" panose="020B0604020202020204" pitchFamily="34" charset="0"/>
              </a:rPr>
              <a:t>2020 </a:t>
            </a:r>
            <a:r>
              <a:rPr lang="en-US" sz="2000" b="1" i="1" smtClean="0">
                <a:solidFill>
                  <a:srgbClr val="7030A0"/>
                </a:solidFill>
                <a:latin typeface="Arial" panose="020B0604020202020204" pitchFamily="34" charset="0"/>
                <a:ea typeface="SimSun" panose="02010600030101010101" pitchFamily="2" charset="-122"/>
                <a:cs typeface="Arial" panose="020B0604020202020204" pitchFamily="34" charset="0"/>
              </a:rPr>
              <a:t>of K17,000 </a:t>
            </a:r>
            <a:r>
              <a:rPr lang="en-US" sz="2000" b="1" i="1" dirty="0" smtClean="0">
                <a:solidFill>
                  <a:srgbClr val="7030A0"/>
                </a:solidFill>
                <a:latin typeface="Arial" panose="020B0604020202020204" pitchFamily="34" charset="0"/>
                <a:ea typeface="SimSun" panose="02010600030101010101" pitchFamily="2" charset="-122"/>
                <a:cs typeface="Arial" panose="020B0604020202020204" pitchFamily="34" charset="0"/>
              </a:rPr>
              <a:t>shows the balance of unsold goods from opening stock and purchases. Its not a TB item and will appear under notes to be used when preparing the Balance Sheet.</a:t>
            </a:r>
            <a:endParaRPr lang="en-US" sz="2000" b="1" i="1" dirty="0">
              <a:solidFill>
                <a:srgbClr val="7030A0"/>
              </a:solidFill>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353797169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4" y="165834"/>
            <a:ext cx="11172238" cy="5755422"/>
          </a:xfrm>
          <a:prstGeom prst="rect">
            <a:avLst/>
          </a:prstGeom>
        </p:spPr>
        <p:txBody>
          <a:bodyPr wrap="square">
            <a:spAutoFit/>
          </a:bodyPr>
          <a:lstStyle/>
          <a:p>
            <a:pPr algn="ctr"/>
            <a:r>
              <a:rPr lang="en-US" sz="2800" b="1" dirty="0">
                <a:solidFill>
                  <a:srgbClr val="FF0000"/>
                </a:solidFill>
                <a:latin typeface="Times New Roman" panose="02020603050405020304" pitchFamily="18" charset="0"/>
                <a:ea typeface="SimSun" panose="02010600030101010101" pitchFamily="2" charset="-122"/>
              </a:rPr>
              <a:t>THE FINANCIAL STATEMENTS</a:t>
            </a:r>
          </a:p>
          <a:p>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1. THE </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INCOME </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STATEMENT</a:t>
            </a:r>
          </a:p>
          <a:p>
            <a:pPr marL="342900" indent="-342900">
              <a:buFont typeface="Arial" panose="020B0604020202020204" pitchFamily="34" charset="0"/>
              <a:buChar char="•"/>
            </a:pPr>
            <a:r>
              <a:rPr lang="en-US" sz="2400" dirty="0" smtClean="0">
                <a:latin typeface="Tahoma" panose="020B0604030504040204" pitchFamily="34" charset="0"/>
                <a:ea typeface="Tahoma" panose="020B0604030504040204" pitchFamily="34" charset="0"/>
                <a:cs typeface="Tahoma" panose="020B0604030504040204" pitchFamily="34" charset="0"/>
              </a:rPr>
              <a:t>The </a:t>
            </a:r>
            <a:r>
              <a:rPr lang="en-US" sz="2400" dirty="0">
                <a:latin typeface="Tahoma" panose="020B0604030504040204" pitchFamily="34" charset="0"/>
                <a:ea typeface="Tahoma" panose="020B0604030504040204" pitchFamily="34" charset="0"/>
                <a:cs typeface="Tahoma" panose="020B0604030504040204" pitchFamily="34" charset="0"/>
              </a:rPr>
              <a:t>Income Statement (also known as the </a:t>
            </a:r>
            <a:r>
              <a:rPr lang="en-US" sz="2400" b="1" u="sng" dirty="0" smtClean="0">
                <a:latin typeface="Tahoma" panose="020B0604030504040204" pitchFamily="34" charset="0"/>
                <a:ea typeface="Tahoma" panose="020B0604030504040204" pitchFamily="34" charset="0"/>
                <a:cs typeface="Tahoma" panose="020B0604030504040204" pitchFamily="34" charset="0"/>
              </a:rPr>
              <a:t>Trading, </a:t>
            </a:r>
            <a:r>
              <a:rPr lang="en-US" sz="2400" b="1" u="sng" dirty="0">
                <a:latin typeface="Tahoma" panose="020B0604030504040204" pitchFamily="34" charset="0"/>
                <a:ea typeface="Tahoma" panose="020B0604030504040204" pitchFamily="34" charset="0"/>
                <a:cs typeface="Tahoma" panose="020B0604030504040204" pitchFamily="34" charset="0"/>
              </a:rPr>
              <a:t>Profit and Loss </a:t>
            </a:r>
            <a:r>
              <a:rPr lang="en-US" sz="2400" b="1" u="sng" dirty="0" smtClean="0">
                <a:latin typeface="Tahoma" panose="020B0604030504040204" pitchFamily="34" charset="0"/>
                <a:ea typeface="Tahoma" panose="020B0604030504040204" pitchFamily="34" charset="0"/>
                <a:cs typeface="Tahoma" panose="020B0604030504040204" pitchFamily="34" charset="0"/>
              </a:rPr>
              <a:t>Account </a:t>
            </a:r>
            <a:r>
              <a:rPr lang="en-US" sz="2400" b="1" dirty="0">
                <a:latin typeface="Tahoma" panose="020B0604030504040204" pitchFamily="34" charset="0"/>
                <a:ea typeface="Tahoma" panose="020B0604030504040204" pitchFamily="34" charset="0"/>
                <a:cs typeface="Tahoma" panose="020B0604030504040204" pitchFamily="34" charset="0"/>
              </a:rPr>
              <a:t>T.P&amp;L) </a:t>
            </a:r>
            <a:r>
              <a:rPr lang="en-US" sz="2400" dirty="0">
                <a:latin typeface="Tahoma" panose="020B0604030504040204" pitchFamily="34" charset="0"/>
                <a:ea typeface="Tahoma" panose="020B0604030504040204" pitchFamily="34" charset="0"/>
                <a:cs typeface="Tahoma" panose="020B0604030504040204" pitchFamily="34" charset="0"/>
              </a:rPr>
              <a:t>tells you both the </a:t>
            </a:r>
            <a:r>
              <a:rPr lang="en-US" sz="2400"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2"/>
              </a:rPr>
              <a:t>earnings</a:t>
            </a:r>
            <a:r>
              <a:rPr lang="en-US" sz="2400" dirty="0">
                <a:latin typeface="Tahoma" panose="020B0604030504040204" pitchFamily="34" charset="0"/>
                <a:ea typeface="Tahoma" panose="020B0604030504040204" pitchFamily="34" charset="0"/>
                <a:cs typeface="Tahoma" panose="020B0604030504040204" pitchFamily="34" charset="0"/>
              </a:rPr>
              <a:t> and </a:t>
            </a:r>
            <a:r>
              <a:rPr lang="en-US" sz="2400"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3"/>
              </a:rPr>
              <a:t>profitability</a:t>
            </a:r>
            <a:r>
              <a:rPr lang="en-US" sz="2400" dirty="0">
                <a:latin typeface="Tahoma" panose="020B0604030504040204" pitchFamily="34" charset="0"/>
                <a:ea typeface="Tahoma" panose="020B0604030504040204" pitchFamily="34" charset="0"/>
                <a:cs typeface="Tahoma" panose="020B0604030504040204" pitchFamily="34" charset="0"/>
              </a:rPr>
              <a:t> of a </a:t>
            </a:r>
            <a:r>
              <a:rPr lang="en-US" sz="2400" dirty="0" smtClean="0">
                <a:latin typeface="Tahoma" panose="020B0604030504040204" pitchFamily="34" charset="0"/>
                <a:ea typeface="Tahoma" panose="020B0604030504040204" pitchFamily="34" charset="0"/>
                <a:cs typeface="Tahoma" panose="020B0604030504040204" pitchFamily="34" charset="0"/>
              </a:rPr>
              <a:t>business made as a result of trading. </a:t>
            </a:r>
          </a:p>
          <a:p>
            <a:pPr marL="342900" indent="-342900">
              <a:buFont typeface="Arial" panose="020B0604020202020204" pitchFamily="34" charset="0"/>
              <a:buChar char="•"/>
            </a:pPr>
            <a:r>
              <a:rPr lang="en-US" sz="2400" dirty="0" smtClean="0">
                <a:latin typeface="Tahoma" panose="020B0604030504040204" pitchFamily="34" charset="0"/>
                <a:ea typeface="Tahoma" panose="020B0604030504040204" pitchFamily="34" charset="0"/>
                <a:cs typeface="Tahoma" panose="020B0604030504040204" pitchFamily="34" charset="0"/>
              </a:rPr>
              <a:t>The </a:t>
            </a:r>
            <a:r>
              <a:rPr lang="en-US" sz="2400" dirty="0">
                <a:latin typeface="Tahoma" panose="020B0604030504040204" pitchFamily="34" charset="0"/>
                <a:ea typeface="Tahoma" panose="020B0604030504040204" pitchFamily="34" charset="0"/>
                <a:cs typeface="Tahoma" panose="020B0604030504040204" pitchFamily="34" charset="0"/>
              </a:rPr>
              <a:t>T.P&amp;L is always for a specific period of time, such as a month, a quarter or a year.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US" sz="2400" dirty="0" smtClean="0">
                <a:latin typeface="Tahoma" panose="020B0604030504040204" pitchFamily="34" charset="0"/>
                <a:ea typeface="Tahoma" panose="020B0604030504040204" pitchFamily="34" charset="0"/>
                <a:cs typeface="Tahoma" panose="020B0604030504040204" pitchFamily="34" charset="0"/>
              </a:rPr>
              <a:t>Periodic </a:t>
            </a:r>
            <a:r>
              <a:rPr lang="en-US" sz="2400" dirty="0">
                <a:latin typeface="Tahoma" panose="020B0604030504040204" pitchFamily="34" charset="0"/>
                <a:ea typeface="Tahoma" panose="020B0604030504040204" pitchFamily="34" charset="0"/>
                <a:cs typeface="Tahoma" panose="020B0604030504040204" pitchFamily="34" charset="0"/>
              </a:rPr>
              <a:t>income statements are essential, because they allow users to compare results for the company over time and to the results of other firms for the same period.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US" sz="2400" dirty="0" smtClean="0">
                <a:latin typeface="Tahoma" panose="020B0604030504040204" pitchFamily="34" charset="0"/>
                <a:ea typeface="Tahoma" panose="020B0604030504040204" pitchFamily="34" charset="0"/>
                <a:cs typeface="Tahoma" panose="020B0604030504040204" pitchFamily="34" charset="0"/>
              </a:rPr>
              <a:t>Depending </a:t>
            </a:r>
            <a:r>
              <a:rPr lang="en-US" sz="2400" dirty="0">
                <a:latin typeface="Tahoma" panose="020B0604030504040204" pitchFamily="34" charset="0"/>
                <a:ea typeface="Tahoma" panose="020B0604030504040204" pitchFamily="34" charset="0"/>
                <a:cs typeface="Tahoma" panose="020B0604030504040204" pitchFamily="34" charset="0"/>
              </a:rPr>
              <a:t>on the industry, year over year comparisons that eliminate seasonal variables may be especially useful.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342900" indent="-342900">
              <a:buFont typeface="Arial" panose="020B0604020202020204" pitchFamily="34" charset="0"/>
              <a:buChar char="•"/>
            </a:pPr>
            <a:r>
              <a:rPr lang="en-US" sz="2400" dirty="0" smtClean="0">
                <a:latin typeface="Tahoma" panose="020B0604030504040204" pitchFamily="34" charset="0"/>
                <a:ea typeface="Tahoma" panose="020B0604030504040204" pitchFamily="34" charset="0"/>
                <a:cs typeface="Tahoma" panose="020B0604030504040204" pitchFamily="34" charset="0"/>
              </a:rPr>
              <a:t>This </a:t>
            </a:r>
            <a:r>
              <a:rPr lang="en-US" sz="2400" dirty="0">
                <a:latin typeface="Tahoma" panose="020B0604030504040204" pitchFamily="34" charset="0"/>
                <a:ea typeface="Tahoma" panose="020B0604030504040204" pitchFamily="34" charset="0"/>
                <a:cs typeface="Tahoma" panose="020B0604030504040204" pitchFamily="34" charset="0"/>
              </a:rPr>
              <a:t>section of the income statement is used to compute the key profitability ratios of </a:t>
            </a:r>
            <a:r>
              <a:rPr lang="en-US" sz="2400"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4"/>
              </a:rPr>
              <a:t>gross margin</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5"/>
              </a:rPr>
              <a:t>operating margin</a:t>
            </a:r>
            <a:r>
              <a:rPr lang="en-US" sz="2400" dirty="0">
                <a:latin typeface="Tahoma" panose="020B0604030504040204" pitchFamily="34" charset="0"/>
                <a:ea typeface="Tahoma" panose="020B0604030504040204" pitchFamily="34" charset="0"/>
                <a:cs typeface="Tahoma" panose="020B0604030504040204" pitchFamily="34" charset="0"/>
              </a:rPr>
              <a:t>, and pretax margin that help readers assess the ability of the company to generate income from its activities. </a:t>
            </a:r>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
        <p:nvSpPr>
          <p:cNvPr id="3" name="Date Placeholder 2"/>
          <p:cNvSpPr>
            <a:spLocks noGrp="1"/>
          </p:cNvSpPr>
          <p:nvPr>
            <p:ph type="dt" sz="half" idx="10"/>
          </p:nvPr>
        </p:nvSpPr>
        <p:spPr/>
        <p:txBody>
          <a:bodyPr/>
          <a:lstStyle/>
          <a:p>
            <a:fld id="{E52ABEBC-3E87-4161-9C0C-B540A98454FA}"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555353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Effect transition="in" filter="fade">
                                      <p:cBhvr>
                                        <p:cTn id="19" dur="1000"/>
                                        <p:tgtEl>
                                          <p:spTgt spid="2">
                                            <p:txEl>
                                              <p:pRg st="2" end="2"/>
                                            </p:txEl>
                                          </p:spTgt>
                                        </p:tgtEl>
                                      </p:cBhvr>
                                    </p:animEffect>
                                    <p:anim calcmode="lin" valueType="num">
                                      <p:cBhvr>
                                        <p:cTn id="20"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fade">
                                      <p:cBhvr>
                                        <p:cTn id="24" dur="1000"/>
                                        <p:tgtEl>
                                          <p:spTgt spid="2">
                                            <p:txEl>
                                              <p:pRg st="3" end="3"/>
                                            </p:txEl>
                                          </p:spTgt>
                                        </p:tgtEl>
                                      </p:cBhvr>
                                    </p:animEffect>
                                    <p:anim calcmode="lin" valueType="num">
                                      <p:cBhvr>
                                        <p:cTn id="2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fade">
                                      <p:cBhvr>
                                        <p:cTn id="29" dur="1000"/>
                                        <p:tgtEl>
                                          <p:spTgt spid="2">
                                            <p:txEl>
                                              <p:pRg st="4" end="4"/>
                                            </p:txEl>
                                          </p:spTgt>
                                        </p:tgtEl>
                                      </p:cBhvr>
                                    </p:animEffect>
                                    <p:anim calcmode="lin" valueType="num">
                                      <p:cBhvr>
                                        <p:cTn id="30"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2">
                                            <p:txEl>
                                              <p:pRg st="5" end="5"/>
                                            </p:txEl>
                                          </p:spTgt>
                                        </p:tgtEl>
                                        <p:attrNameLst>
                                          <p:attrName>style.visibility</p:attrName>
                                        </p:attrNameLst>
                                      </p:cBhvr>
                                      <p:to>
                                        <p:strVal val="visible"/>
                                      </p:to>
                                    </p:set>
                                    <p:animEffect transition="in" filter="fade">
                                      <p:cBhvr>
                                        <p:cTn id="34" dur="1000"/>
                                        <p:tgtEl>
                                          <p:spTgt spid="2">
                                            <p:txEl>
                                              <p:pRg st="5" end="5"/>
                                            </p:txEl>
                                          </p:spTgt>
                                        </p:tgtEl>
                                      </p:cBhvr>
                                    </p:animEffect>
                                    <p:anim calcmode="lin" valueType="num">
                                      <p:cBhvr>
                                        <p:cTn id="35"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fade">
                                      <p:cBhvr>
                                        <p:cTn id="39" dur="1000"/>
                                        <p:tgtEl>
                                          <p:spTgt spid="2">
                                            <p:txEl>
                                              <p:pRg st="6" end="6"/>
                                            </p:txEl>
                                          </p:spTgt>
                                        </p:tgtEl>
                                      </p:cBhvr>
                                    </p:animEffect>
                                    <p:anim calcmode="lin" valueType="num">
                                      <p:cBhvr>
                                        <p:cTn id="4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1074" y="165834"/>
            <a:ext cx="11172238" cy="6617196"/>
          </a:xfrm>
          <a:prstGeom prst="rect">
            <a:avLst/>
          </a:prstGeom>
        </p:spPr>
        <p:txBody>
          <a:bodyPr wrap="square">
            <a:spAutoFit/>
          </a:bodyPr>
          <a:lstStyle/>
          <a:p>
            <a:pPr algn="ct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KEY POINTS IN </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INCOME </a:t>
            </a:r>
            <a:r>
              <a:rPr lang="en-US" sz="28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STATEMENT PREPARATION </a:t>
            </a:r>
          </a:p>
          <a:p>
            <a:pPr marL="514350" indent="-514350">
              <a:lnSpc>
                <a:spcPct val="150000"/>
              </a:lnSpc>
              <a:buFont typeface="+mj-lt"/>
              <a:buAutoNum type="romanLcPeriod"/>
            </a:pPr>
            <a:r>
              <a:rPr lang="en-US" sz="2400" dirty="0" smtClean="0">
                <a:latin typeface="Tahoma" panose="020B0604030504040204" pitchFamily="34" charset="0"/>
                <a:ea typeface="Tahoma" panose="020B0604030504040204" pitchFamily="34" charset="0"/>
                <a:cs typeface="Tahoma" panose="020B0604030504040204" pitchFamily="34" charset="0"/>
              </a:rPr>
              <a:t>The</a:t>
            </a:r>
            <a:r>
              <a:rPr lang="en-US" sz="2400" b="1" dirty="0" smtClean="0">
                <a:latin typeface="Tahoma" panose="020B0604030504040204" pitchFamily="34" charset="0"/>
                <a:ea typeface="Tahoma" panose="020B0604030504040204" pitchFamily="34" charset="0"/>
                <a:cs typeface="Tahoma" panose="020B0604030504040204" pitchFamily="34" charset="0"/>
              </a:rPr>
              <a:t> Income Statement </a:t>
            </a:r>
            <a:r>
              <a:rPr lang="en-US" sz="2400" dirty="0" smtClean="0">
                <a:latin typeface="Tahoma" panose="020B0604030504040204" pitchFamily="34" charset="0"/>
                <a:ea typeface="Tahoma" panose="020B0604030504040204" pitchFamily="34" charset="0"/>
                <a:cs typeface="Tahoma" panose="020B0604030504040204" pitchFamily="34" charset="0"/>
              </a:rPr>
              <a:t>is the statement prepared to show the profitability of the firm for a certain trading period. </a:t>
            </a:r>
          </a:p>
          <a:p>
            <a:pPr marL="514350" indent="-514350">
              <a:lnSpc>
                <a:spcPct val="150000"/>
              </a:lnSpc>
              <a:buFont typeface="+mj-lt"/>
              <a:buAutoNum type="romanLcPeriod"/>
            </a:pPr>
            <a:r>
              <a:rPr lang="en-US" sz="2400" dirty="0" smtClean="0">
                <a:latin typeface="Tahoma" panose="020B0604030504040204" pitchFamily="34" charset="0"/>
                <a:ea typeface="Tahoma" panose="020B0604030504040204" pitchFamily="34" charset="0"/>
                <a:cs typeface="Tahoma" panose="020B0604030504040204" pitchFamily="34" charset="0"/>
              </a:rPr>
              <a:t>It is made up of 2 parts; the Trading and Profit and Loss Accounts.</a:t>
            </a:r>
          </a:p>
          <a:p>
            <a:pPr marL="342900" indent="-342900">
              <a:lnSpc>
                <a:spcPct val="150000"/>
              </a:lnSpc>
              <a:buFontTx/>
              <a:buChar char="-"/>
            </a:pPr>
            <a:r>
              <a:rPr lang="en-US" sz="2400" dirty="0" smtClean="0">
                <a:latin typeface="Tahoma" panose="020B0604030504040204" pitchFamily="34" charset="0"/>
                <a:ea typeface="Tahoma" panose="020B0604030504040204" pitchFamily="34" charset="0"/>
                <a:cs typeface="Tahoma" panose="020B0604030504040204" pitchFamily="34" charset="0"/>
              </a:rPr>
              <a:t>The Trading shows how the business traded (sales less cost of goods sold) to find the </a:t>
            </a:r>
            <a:r>
              <a:rPr lang="en-US" sz="2400" b="1" dirty="0" smtClean="0">
                <a:latin typeface="Tahoma" panose="020B0604030504040204" pitchFamily="34" charset="0"/>
                <a:ea typeface="Tahoma" panose="020B0604030504040204" pitchFamily="34" charset="0"/>
                <a:cs typeface="Tahoma" panose="020B0604030504040204" pitchFamily="34" charset="0"/>
              </a:rPr>
              <a:t>Gross Profit.</a:t>
            </a:r>
          </a:p>
          <a:p>
            <a:pPr marL="342900" indent="-342900">
              <a:lnSpc>
                <a:spcPct val="150000"/>
              </a:lnSpc>
              <a:buFontTx/>
              <a:buChar char="-"/>
            </a:pPr>
            <a:r>
              <a:rPr lang="en-US" sz="2400" dirty="0" smtClean="0">
                <a:latin typeface="Tahoma" panose="020B0604030504040204" pitchFamily="34" charset="0"/>
                <a:ea typeface="Tahoma" panose="020B0604030504040204" pitchFamily="34" charset="0"/>
                <a:cs typeface="Tahoma" panose="020B0604030504040204" pitchFamily="34" charset="0"/>
              </a:rPr>
              <a:t>The Profit and Loss Account is prepared to find the profit or loss made out of the trading for a given period.</a:t>
            </a:r>
          </a:p>
          <a:p>
            <a:pPr>
              <a:lnSpc>
                <a:spcPct val="150000"/>
              </a:lnSpc>
            </a:pPr>
            <a:r>
              <a:rPr lang="en-US" sz="2400" b="1" dirty="0" smtClean="0">
                <a:latin typeface="Tahoma" panose="020B0604030504040204" pitchFamily="34" charset="0"/>
                <a:ea typeface="Tahoma" panose="020B0604030504040204" pitchFamily="34" charset="0"/>
                <a:cs typeface="Tahoma" panose="020B0604030504040204" pitchFamily="34" charset="0"/>
              </a:rPr>
              <a:t>iii. Gross </a:t>
            </a:r>
            <a:r>
              <a:rPr lang="en-US" sz="2400" b="1" dirty="0">
                <a:latin typeface="Tahoma" panose="020B0604030504040204" pitchFamily="34" charset="0"/>
                <a:ea typeface="Tahoma" panose="020B0604030504040204" pitchFamily="34" charset="0"/>
                <a:cs typeface="Tahoma" panose="020B0604030504040204" pitchFamily="34" charset="0"/>
              </a:rPr>
              <a:t>Profit</a:t>
            </a:r>
            <a:r>
              <a:rPr lang="en-US" sz="2400" dirty="0">
                <a:latin typeface="Tahoma" panose="020B0604030504040204" pitchFamily="34" charset="0"/>
                <a:ea typeface="Tahoma" panose="020B0604030504040204" pitchFamily="34" charset="0"/>
                <a:cs typeface="Tahoma" panose="020B0604030504040204" pitchFamily="34" charset="0"/>
              </a:rPr>
              <a:t> (Net Sales – Cost of goods </a:t>
            </a:r>
            <a:r>
              <a:rPr lang="en-US" sz="2400" dirty="0" smtClean="0">
                <a:latin typeface="Tahoma" panose="020B0604030504040204" pitchFamily="34" charset="0"/>
                <a:ea typeface="Tahoma" panose="020B0604030504040204" pitchFamily="34" charset="0"/>
                <a:cs typeface="Tahoma" panose="020B0604030504040204" pitchFamily="34" charset="0"/>
              </a:rPr>
              <a:t>sold).</a:t>
            </a:r>
          </a:p>
          <a:p>
            <a:pPr>
              <a:lnSpc>
                <a:spcPct val="150000"/>
              </a:lnSpc>
            </a:pPr>
            <a:r>
              <a:rPr lang="en-US" sz="2400" b="1" dirty="0" smtClean="0">
                <a:latin typeface="Tahoma" panose="020B0604030504040204" pitchFamily="34" charset="0"/>
                <a:ea typeface="Tahoma" panose="020B0604030504040204" pitchFamily="34" charset="0"/>
                <a:cs typeface="Tahoma" panose="020B0604030504040204" pitchFamily="34" charset="0"/>
              </a:rPr>
              <a:t>iv. Net Profit or Loss</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(Gross profit - Expenses).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lnSpc>
                <a:spcPct val="150000"/>
              </a:lnSpc>
            </a:pPr>
            <a:r>
              <a:rPr lang="en-US" sz="2400" dirty="0" smtClean="0">
                <a:latin typeface="Tahoma" panose="020B0604030504040204" pitchFamily="34" charset="0"/>
                <a:ea typeface="Tahoma" panose="020B0604030504040204" pitchFamily="34" charset="0"/>
                <a:cs typeface="Tahoma" panose="020B0604030504040204" pitchFamily="34" charset="0"/>
              </a:rPr>
              <a:t>v. The </a:t>
            </a:r>
            <a:r>
              <a:rPr lang="en-US" sz="2400" dirty="0">
                <a:latin typeface="Tahoma" panose="020B0604030504040204" pitchFamily="34" charset="0"/>
                <a:ea typeface="Tahoma" panose="020B0604030504040204" pitchFamily="34" charset="0"/>
                <a:cs typeface="Tahoma" panose="020B0604030504040204" pitchFamily="34" charset="0"/>
              </a:rPr>
              <a:t>Income Statement is all about the total income incurred in a given period minus all the expenses for the period</a:t>
            </a:r>
            <a:r>
              <a:rPr lang="en-US" sz="2400" dirty="0" smtClean="0">
                <a:latin typeface="Tahoma" panose="020B0604030504040204" pitchFamily="34" charset="0"/>
                <a:ea typeface="Tahoma" panose="020B0604030504040204" pitchFamily="34" charset="0"/>
                <a:cs typeface="Tahoma" panose="020B0604030504040204" pitchFamily="34" charset="0"/>
              </a:rPr>
              <a:t>.</a:t>
            </a:r>
          </a:p>
        </p:txBody>
      </p:sp>
      <p:sp>
        <p:nvSpPr>
          <p:cNvPr id="3" name="Date Placeholder 2"/>
          <p:cNvSpPr>
            <a:spLocks noGrp="1"/>
          </p:cNvSpPr>
          <p:nvPr>
            <p:ph type="dt" sz="half" idx="10"/>
          </p:nvPr>
        </p:nvSpPr>
        <p:spPr/>
        <p:txBody>
          <a:bodyPr/>
          <a:lstStyle/>
          <a:p>
            <a:fld id="{E52ABEBC-3E87-4161-9C0C-B540A98454FA}"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637094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1000"/>
                                        <p:tgtEl>
                                          <p:spTgt spid="2">
                                            <p:txEl>
                                              <p:pRg st="6" end="6"/>
                                            </p:txEl>
                                          </p:spTgt>
                                        </p:tgtEl>
                                      </p:cBhvr>
                                    </p:animEffect>
                                    <p:anim calcmode="lin" valueType="num">
                                      <p:cBhvr>
                                        <p:cTn id="38"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6" end="6"/>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1000"/>
                                        <p:tgtEl>
                                          <p:spTgt spid="2">
                                            <p:txEl>
                                              <p:pRg st="7" end="7"/>
                                            </p:txEl>
                                          </p:spTgt>
                                        </p:tgtEl>
                                      </p:cBhvr>
                                    </p:animEffect>
                                    <p:anim calcmode="lin" valueType="num">
                                      <p:cBhvr>
                                        <p:cTn id="43"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4589" y="193183"/>
            <a:ext cx="11806990" cy="523220"/>
          </a:xfrm>
          <a:prstGeom prst="rect">
            <a:avLst/>
          </a:prstGeom>
        </p:spPr>
        <p:txBody>
          <a:bodyPr wrap="square">
            <a:spAutoFit/>
          </a:bodyPr>
          <a:lstStyle/>
          <a:p>
            <a:pPr>
              <a:spcAft>
                <a:spcPts val="1500"/>
              </a:spcAft>
            </a:pPr>
            <a:r>
              <a:rPr lang="en-US" sz="2800" b="1" dirty="0" smtClean="0">
                <a:solidFill>
                  <a:srgbClr val="FF0000"/>
                </a:solidFill>
                <a:latin typeface="Times New Roman" panose="02020603050405020304" pitchFamily="18" charset="0"/>
                <a:ea typeface="Times New Roman" panose="02020603050405020304" pitchFamily="18" charset="0"/>
              </a:rPr>
              <a:t>DEMO: Here’s </a:t>
            </a:r>
            <a:r>
              <a:rPr lang="en-US" sz="2800" b="1" dirty="0">
                <a:solidFill>
                  <a:srgbClr val="FF0000"/>
                </a:solidFill>
                <a:latin typeface="Times New Roman" panose="02020603050405020304" pitchFamily="18" charset="0"/>
                <a:ea typeface="Times New Roman" panose="02020603050405020304" pitchFamily="18" charset="0"/>
              </a:rPr>
              <a:t>an example of a trial balance. </a:t>
            </a:r>
            <a:r>
              <a:rPr lang="en-US" sz="2800" b="1" dirty="0" smtClean="0">
                <a:solidFill>
                  <a:srgbClr val="FF0000"/>
                </a:solidFill>
                <a:latin typeface="Times New Roman" panose="02020603050405020304" pitchFamily="18" charset="0"/>
                <a:ea typeface="Times New Roman" panose="02020603050405020304" pitchFamily="18" charset="0"/>
              </a:rPr>
              <a:t>Prepare the Income Statement </a:t>
            </a:r>
            <a:endParaRPr lang="en-US" sz="2800" b="1" dirty="0">
              <a:solidFill>
                <a:srgbClr val="FF0000"/>
              </a:solidFill>
              <a:latin typeface="Times New Roman" panose="02020603050405020304" pitchFamily="18" charset="0"/>
              <a:ea typeface="Times New Roman" panose="02020603050405020304" pitchFamily="18" charset="0"/>
            </a:endParaRPr>
          </a:p>
        </p:txBody>
      </p:sp>
      <p:pic>
        <p:nvPicPr>
          <p:cNvPr id="3" name="Picture 2" descr="Trial Balance"/>
          <p:cNvPicPr/>
          <p:nvPr/>
        </p:nvPicPr>
        <p:blipFill>
          <a:blip r:embed="rId2">
            <a:extLst>
              <a:ext uri="{28A0092B-C50C-407E-A947-70E740481C1C}">
                <a14:useLocalDpi xmlns:a14="http://schemas.microsoft.com/office/drawing/2010/main" val="0"/>
              </a:ext>
            </a:extLst>
          </a:blip>
          <a:srcRect/>
          <a:stretch>
            <a:fillRect/>
          </a:stretch>
        </p:blipFill>
        <p:spPr bwMode="auto">
          <a:xfrm>
            <a:off x="521369" y="716403"/>
            <a:ext cx="11149262" cy="5775837"/>
          </a:xfrm>
          <a:prstGeom prst="rect">
            <a:avLst/>
          </a:prstGeom>
          <a:noFill/>
          <a:ln>
            <a:noFill/>
          </a:ln>
        </p:spPr>
      </p:pic>
      <p:sp>
        <p:nvSpPr>
          <p:cNvPr id="4" name="Date Placeholder 3"/>
          <p:cNvSpPr>
            <a:spLocks noGrp="1"/>
          </p:cNvSpPr>
          <p:nvPr>
            <p:ph type="dt" sz="half" idx="10"/>
          </p:nvPr>
        </p:nvSpPr>
        <p:spPr/>
        <p:txBody>
          <a:bodyPr/>
          <a:lstStyle/>
          <a:p>
            <a:fld id="{C061776F-538B-482B-AEC0-3098C0212F8F}"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6063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5839" y="117693"/>
            <a:ext cx="9418321" cy="6370975"/>
          </a:xfrm>
          <a:prstGeom prst="rect">
            <a:avLst/>
          </a:prstGeom>
        </p:spPr>
        <p:txBody>
          <a:bodyPr wrap="square">
            <a:spAutoFit/>
          </a:bodyPr>
          <a:lstStyle/>
          <a:p>
            <a:pPr algn="ctr"/>
            <a:r>
              <a:rPr lang="en-US" sz="2400" b="1" dirty="0" smtClean="0">
                <a:solidFill>
                  <a:srgbClr val="FF0000"/>
                </a:solidFill>
                <a:latin typeface="Times New Roman" panose="02020603050405020304" pitchFamily="18" charset="0"/>
                <a:ea typeface="Times New Roman" panose="02020603050405020304" pitchFamily="18" charset="0"/>
              </a:rPr>
              <a:t>DEMO: SOLUTION</a:t>
            </a:r>
          </a:p>
          <a:p>
            <a:pPr algn="ctr"/>
            <a:endParaRPr lang="en-US" sz="2400" b="1" dirty="0" smtClean="0">
              <a:solidFill>
                <a:srgbClr val="FF0000"/>
              </a:solidFill>
              <a:latin typeface="Times New Roman" panose="02020603050405020304" pitchFamily="18" charset="0"/>
              <a:ea typeface="Times New Roman" panose="02020603050405020304" pitchFamily="18" charset="0"/>
            </a:endParaRPr>
          </a:p>
          <a:p>
            <a:pPr algn="ctr"/>
            <a:r>
              <a:rPr lang="en-US" sz="2400" b="1" dirty="0" smtClean="0">
                <a:solidFill>
                  <a:srgbClr val="FF0000"/>
                </a:solidFill>
                <a:latin typeface="Times New Roman" panose="02020603050405020304" pitchFamily="18" charset="0"/>
                <a:ea typeface="Times New Roman" panose="02020603050405020304" pitchFamily="18" charset="0"/>
              </a:rPr>
              <a:t>Paul’s Guitar Shop, </a:t>
            </a:r>
            <a:r>
              <a:rPr lang="en-US" sz="2400" b="1" dirty="0" err="1" smtClean="0">
                <a:solidFill>
                  <a:srgbClr val="FF0000"/>
                </a:solidFill>
                <a:latin typeface="Times New Roman" panose="02020603050405020304" pitchFamily="18" charset="0"/>
                <a:ea typeface="Times New Roman" panose="02020603050405020304" pitchFamily="18" charset="0"/>
              </a:rPr>
              <a:t>Inc’s</a:t>
            </a:r>
            <a:r>
              <a:rPr lang="en-US" sz="2400" b="1" dirty="0" smtClean="0">
                <a:solidFill>
                  <a:srgbClr val="FF0000"/>
                </a:solidFill>
                <a:latin typeface="Times New Roman" panose="02020603050405020304" pitchFamily="18" charset="0"/>
                <a:ea typeface="Times New Roman" panose="02020603050405020304" pitchFamily="18" charset="0"/>
              </a:rPr>
              <a:t> Income Statement for the year ending 2015</a:t>
            </a:r>
          </a:p>
          <a:p>
            <a:r>
              <a:rPr lang="en-US" sz="2400" b="1" dirty="0" smtClean="0">
                <a:latin typeface="Times New Roman" panose="02020603050405020304" pitchFamily="18" charset="0"/>
                <a:ea typeface="Times New Roman" panose="02020603050405020304" pitchFamily="18" charset="0"/>
              </a:rPr>
              <a:t>			</a:t>
            </a:r>
          </a:p>
          <a:p>
            <a:r>
              <a:rPr lang="en-US" sz="2400" b="1" dirty="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				$		$	         $	</a:t>
            </a:r>
          </a:p>
          <a:p>
            <a:r>
              <a:rPr lang="en-US" sz="2400" b="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Revenue		  				    27,800</a:t>
            </a:r>
          </a:p>
          <a:p>
            <a:r>
              <a:rPr lang="en-US" sz="2400" dirty="0" smtClean="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rPr>
              <a:t>Cost of Goods </a:t>
            </a:r>
            <a:r>
              <a:rPr lang="en-US" sz="2400" dirty="0" smtClean="0">
                <a:latin typeface="Times New Roman" panose="02020603050405020304" pitchFamily="18" charset="0"/>
                <a:ea typeface="Times New Roman" panose="02020603050405020304" pitchFamily="18" charset="0"/>
              </a:rPr>
              <a:t>Sold</a:t>
            </a:r>
            <a:r>
              <a:rPr lang="en-US" sz="2400" b="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		  </a:t>
            </a:r>
            <a:r>
              <a:rPr lang="en-US" sz="2400" u="sng" dirty="0" smtClean="0">
                <a:latin typeface="Times New Roman" panose="02020603050405020304" pitchFamily="18" charset="0"/>
                <a:ea typeface="Times New Roman" panose="02020603050405020304" pitchFamily="18" charset="0"/>
              </a:rPr>
              <a:t>(10,200)</a:t>
            </a:r>
          </a:p>
          <a:p>
            <a:r>
              <a:rPr lang="en-US" sz="2400" dirty="0" smtClean="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Gross Profit						    17,600</a:t>
            </a:r>
          </a:p>
          <a:p>
            <a:r>
              <a:rPr lang="en-US" sz="2400" b="1" dirty="0" smtClean="0">
                <a:latin typeface="Times New Roman" panose="02020603050405020304" pitchFamily="18" charset="0"/>
                <a:ea typeface="Times New Roman" panose="02020603050405020304" pitchFamily="18" charset="0"/>
              </a:rPr>
              <a:t>	</a:t>
            </a:r>
          </a:p>
          <a:p>
            <a:r>
              <a:rPr lang="en-US" sz="2400" b="1" dirty="0" smtClean="0">
                <a:latin typeface="Times New Roman" panose="02020603050405020304" pitchFamily="18" charset="0"/>
                <a:ea typeface="Times New Roman" panose="02020603050405020304" pitchFamily="18" charset="0"/>
              </a:rPr>
              <a:t>Less Expenses </a:t>
            </a:r>
          </a:p>
          <a:p>
            <a:r>
              <a:rPr lang="en-US" sz="2400" b="1"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Rent expense					500</a:t>
            </a:r>
          </a:p>
          <a:p>
            <a:r>
              <a:rPr lang="en-US" sz="2400" dirty="0" smtClean="0">
                <a:latin typeface="Times New Roman" panose="02020603050405020304" pitchFamily="18" charset="0"/>
                <a:ea typeface="Times New Roman" panose="02020603050405020304" pitchFamily="18" charset="0"/>
              </a:rPr>
              <a:t>	Supplies Expense 				500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Utility Expense				200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Wages Expense 				500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Interest Expense 				500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Total Expenses 					   (</a:t>
            </a:r>
            <a:r>
              <a:rPr lang="en-US" sz="2400" u="sng" dirty="0" smtClean="0">
                <a:latin typeface="Times New Roman" panose="02020603050405020304" pitchFamily="18" charset="0"/>
                <a:ea typeface="Times New Roman" panose="02020603050405020304" pitchFamily="18" charset="0"/>
              </a:rPr>
              <a:t>2,200)</a:t>
            </a:r>
          </a:p>
          <a:p>
            <a:r>
              <a:rPr lang="en-US" sz="2400" b="1" dirty="0" smtClean="0">
                <a:latin typeface="Times New Roman" panose="02020603050405020304" pitchFamily="18" charset="0"/>
                <a:ea typeface="Times New Roman" panose="02020603050405020304" pitchFamily="18" charset="0"/>
              </a:rPr>
              <a:t>Net Profit 							    15,400</a:t>
            </a:r>
          </a:p>
        </p:txBody>
      </p:sp>
      <p:sp>
        <p:nvSpPr>
          <p:cNvPr id="4" name="Date Placeholder 3"/>
          <p:cNvSpPr>
            <a:spLocks noGrp="1"/>
          </p:cNvSpPr>
          <p:nvPr>
            <p:ph type="dt" sz="half" idx="10"/>
          </p:nvPr>
        </p:nvSpPr>
        <p:spPr/>
        <p:txBody>
          <a:bodyPr/>
          <a:lstStyle/>
          <a:p>
            <a:fld id="{C061776F-538B-482B-AEC0-3098C0212F8F}" type="datetime1">
              <a:rPr lang="en-US" smtClean="0"/>
              <a:t>12/21/2022</a:t>
            </a:fld>
            <a:endParaRPr lang="en-US" dirty="0"/>
          </a:p>
        </p:txBody>
      </p:sp>
      <p:sp>
        <p:nvSpPr>
          <p:cNvPr id="5" name="Footer Placeholder 4"/>
          <p:cNvSpPr>
            <a:spLocks noGrp="1"/>
          </p:cNvSpPr>
          <p:nvPr>
            <p:ph type="ftr" sz="quarter" idx="11"/>
          </p:nvPr>
        </p:nvSpPr>
        <p:spPr/>
        <p:txBody>
          <a:bodyPr/>
          <a:lstStyle/>
          <a:p>
            <a:r>
              <a:rPr lang="en-US" dirty="0" smtClean="0"/>
              <a:t>A. D. SIKALUMBI</a:t>
            </a:r>
            <a:endParaRPr lang="en-US" dirty="0"/>
          </a:p>
        </p:txBody>
      </p:sp>
    </p:spTree>
    <p:extLst>
      <p:ext uri="{BB962C8B-B14F-4D97-AF65-F5344CB8AC3E}">
        <p14:creationId xmlns:p14="http://schemas.microsoft.com/office/powerpoint/2010/main" val="2721929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1000"/>
                                        <p:tgtEl>
                                          <p:spTgt spid="2">
                                            <p:txEl>
                                              <p:pRg st="8" end="8"/>
                                            </p:txEl>
                                          </p:spTgt>
                                        </p:tgtEl>
                                      </p:cBhvr>
                                    </p:animEffect>
                                    <p:anim calcmode="lin" valueType="num">
                                      <p:cBhvr>
                                        <p:cTn id="5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Effect transition="in" filter="fade">
                                      <p:cBhvr>
                                        <p:cTn id="63" dur="1000"/>
                                        <p:tgtEl>
                                          <p:spTgt spid="2">
                                            <p:txEl>
                                              <p:pRg st="9" end="9"/>
                                            </p:txEl>
                                          </p:spTgt>
                                        </p:tgtEl>
                                      </p:cBhvr>
                                    </p:animEffect>
                                    <p:anim calcmode="lin" valueType="num">
                                      <p:cBhvr>
                                        <p:cTn id="64"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Effect transition="in" filter="fade">
                                      <p:cBhvr>
                                        <p:cTn id="70" dur="1000"/>
                                        <p:tgtEl>
                                          <p:spTgt spid="2">
                                            <p:txEl>
                                              <p:pRg st="10" end="10"/>
                                            </p:txEl>
                                          </p:spTgt>
                                        </p:tgtEl>
                                      </p:cBhvr>
                                    </p:animEffect>
                                    <p:anim calcmode="lin" valueType="num">
                                      <p:cBhvr>
                                        <p:cTn id="71"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1" end="11"/>
                                            </p:txEl>
                                          </p:spTgt>
                                        </p:tgtEl>
                                        <p:attrNameLst>
                                          <p:attrName>style.visibility</p:attrName>
                                        </p:attrNameLst>
                                      </p:cBhvr>
                                      <p:to>
                                        <p:strVal val="visible"/>
                                      </p:to>
                                    </p:set>
                                    <p:animEffect transition="in" filter="fade">
                                      <p:cBhvr>
                                        <p:cTn id="77" dur="1000"/>
                                        <p:tgtEl>
                                          <p:spTgt spid="2">
                                            <p:txEl>
                                              <p:pRg st="11" end="11"/>
                                            </p:txEl>
                                          </p:spTgt>
                                        </p:tgtEl>
                                      </p:cBhvr>
                                    </p:animEffect>
                                    <p:anim calcmode="lin" valueType="num">
                                      <p:cBhvr>
                                        <p:cTn id="78"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2" end="12"/>
                                            </p:txEl>
                                          </p:spTgt>
                                        </p:tgtEl>
                                        <p:attrNameLst>
                                          <p:attrName>style.visibility</p:attrName>
                                        </p:attrNameLst>
                                      </p:cBhvr>
                                      <p:to>
                                        <p:strVal val="visible"/>
                                      </p:to>
                                    </p:set>
                                    <p:animEffect transition="in" filter="fade">
                                      <p:cBhvr>
                                        <p:cTn id="84" dur="1000"/>
                                        <p:tgtEl>
                                          <p:spTgt spid="2">
                                            <p:txEl>
                                              <p:pRg st="12" end="12"/>
                                            </p:txEl>
                                          </p:spTgt>
                                        </p:tgtEl>
                                      </p:cBhvr>
                                    </p:animEffect>
                                    <p:anim calcmode="lin" valueType="num">
                                      <p:cBhvr>
                                        <p:cTn id="85"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
                                            <p:txEl>
                                              <p:pRg st="13" end="13"/>
                                            </p:txEl>
                                          </p:spTgt>
                                        </p:tgtEl>
                                        <p:attrNameLst>
                                          <p:attrName>style.visibility</p:attrName>
                                        </p:attrNameLst>
                                      </p:cBhvr>
                                      <p:to>
                                        <p:strVal val="visible"/>
                                      </p:to>
                                    </p:set>
                                    <p:animEffect transition="in" filter="fade">
                                      <p:cBhvr>
                                        <p:cTn id="91" dur="1000"/>
                                        <p:tgtEl>
                                          <p:spTgt spid="2">
                                            <p:txEl>
                                              <p:pRg st="13" end="13"/>
                                            </p:txEl>
                                          </p:spTgt>
                                        </p:tgtEl>
                                      </p:cBhvr>
                                    </p:animEffect>
                                    <p:anim calcmode="lin" valueType="num">
                                      <p:cBhvr>
                                        <p:cTn id="92"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2">
                                            <p:txEl>
                                              <p:pRg st="14" end="14"/>
                                            </p:txEl>
                                          </p:spTgt>
                                        </p:tgtEl>
                                        <p:attrNameLst>
                                          <p:attrName>style.visibility</p:attrName>
                                        </p:attrNameLst>
                                      </p:cBhvr>
                                      <p:to>
                                        <p:strVal val="visible"/>
                                      </p:to>
                                    </p:set>
                                    <p:animEffect transition="in" filter="fade">
                                      <p:cBhvr>
                                        <p:cTn id="98" dur="1000"/>
                                        <p:tgtEl>
                                          <p:spTgt spid="2">
                                            <p:txEl>
                                              <p:pRg st="14" end="14"/>
                                            </p:txEl>
                                          </p:spTgt>
                                        </p:tgtEl>
                                      </p:cBhvr>
                                    </p:animEffect>
                                    <p:anim calcmode="lin" valueType="num">
                                      <p:cBhvr>
                                        <p:cTn id="99"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100" dur="10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2">
                                            <p:txEl>
                                              <p:pRg st="15" end="15"/>
                                            </p:txEl>
                                          </p:spTgt>
                                        </p:tgtEl>
                                        <p:attrNameLst>
                                          <p:attrName>style.visibility</p:attrName>
                                        </p:attrNameLst>
                                      </p:cBhvr>
                                      <p:to>
                                        <p:strVal val="visible"/>
                                      </p:to>
                                    </p:set>
                                    <p:animEffect transition="in" filter="fade">
                                      <p:cBhvr>
                                        <p:cTn id="105" dur="1000"/>
                                        <p:tgtEl>
                                          <p:spTgt spid="2">
                                            <p:txEl>
                                              <p:pRg st="15" end="15"/>
                                            </p:txEl>
                                          </p:spTgt>
                                        </p:tgtEl>
                                      </p:cBhvr>
                                    </p:animEffect>
                                    <p:anim calcmode="lin" valueType="num">
                                      <p:cBhvr>
                                        <p:cTn id="106"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107" dur="1000" fill="hold"/>
                                        <p:tgtEl>
                                          <p:spTgt spid="2">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2">
                                            <p:txEl>
                                              <p:pRg st="16" end="16"/>
                                            </p:txEl>
                                          </p:spTgt>
                                        </p:tgtEl>
                                        <p:attrNameLst>
                                          <p:attrName>style.visibility</p:attrName>
                                        </p:attrNameLst>
                                      </p:cBhvr>
                                      <p:to>
                                        <p:strVal val="visible"/>
                                      </p:to>
                                    </p:set>
                                    <p:animEffect transition="in" filter="fade">
                                      <p:cBhvr>
                                        <p:cTn id="112" dur="1000"/>
                                        <p:tgtEl>
                                          <p:spTgt spid="2">
                                            <p:txEl>
                                              <p:pRg st="16" end="16"/>
                                            </p:txEl>
                                          </p:spTgt>
                                        </p:tgtEl>
                                      </p:cBhvr>
                                    </p:animEffect>
                                    <p:anim calcmode="lin" valueType="num">
                                      <p:cBhvr>
                                        <p:cTn id="113"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114"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5839" y="117693"/>
            <a:ext cx="9418321" cy="6740307"/>
          </a:xfrm>
          <a:prstGeom prst="rect">
            <a:avLst/>
          </a:prstGeom>
        </p:spPr>
        <p:txBody>
          <a:bodyPr wrap="square">
            <a:spAutoFit/>
          </a:bodyPr>
          <a:lstStyle/>
          <a:p>
            <a:pPr algn="ctr"/>
            <a:r>
              <a:rPr lang="en-US" sz="2400" b="1" dirty="0" smtClean="0">
                <a:solidFill>
                  <a:srgbClr val="FF0000"/>
                </a:solidFill>
                <a:latin typeface="Times New Roman" panose="02020603050405020304" pitchFamily="18" charset="0"/>
                <a:ea typeface="Times New Roman" panose="02020603050405020304" pitchFamily="18" charset="0"/>
              </a:rPr>
              <a:t>DEMO: SOLUTION</a:t>
            </a:r>
          </a:p>
          <a:p>
            <a:pPr algn="ctr"/>
            <a:r>
              <a:rPr lang="en-US" sz="2400" b="1" dirty="0" smtClean="0">
                <a:solidFill>
                  <a:srgbClr val="FF0000"/>
                </a:solidFill>
                <a:latin typeface="Times New Roman" panose="02020603050405020304" pitchFamily="18" charset="0"/>
                <a:ea typeface="Times New Roman" panose="02020603050405020304" pitchFamily="18" charset="0"/>
              </a:rPr>
              <a:t>Paul’s Guitar Shop, </a:t>
            </a:r>
            <a:r>
              <a:rPr lang="en-US" sz="2400" b="1" dirty="0" err="1" smtClean="0">
                <a:solidFill>
                  <a:srgbClr val="FF0000"/>
                </a:solidFill>
                <a:latin typeface="Times New Roman" panose="02020603050405020304" pitchFamily="18" charset="0"/>
                <a:ea typeface="Times New Roman" panose="02020603050405020304" pitchFamily="18" charset="0"/>
              </a:rPr>
              <a:t>Inc’s</a:t>
            </a:r>
            <a:r>
              <a:rPr lang="en-US" sz="2400" b="1" dirty="0" smtClean="0">
                <a:solidFill>
                  <a:srgbClr val="FF0000"/>
                </a:solidFill>
                <a:latin typeface="Times New Roman" panose="02020603050405020304" pitchFamily="18" charset="0"/>
                <a:ea typeface="Times New Roman" panose="02020603050405020304" pitchFamily="18" charset="0"/>
              </a:rPr>
              <a:t> Balance Sheet for the year ending 2015</a:t>
            </a:r>
          </a:p>
          <a:p>
            <a:r>
              <a:rPr lang="en-US" sz="2400" b="1" dirty="0" smtClean="0">
                <a:latin typeface="Times New Roman" panose="02020603050405020304" pitchFamily="18" charset="0"/>
                <a:ea typeface="Times New Roman" panose="02020603050405020304" pitchFamily="18" charset="0"/>
              </a:rPr>
              <a:t>Long term Assets			$		$		$	</a:t>
            </a:r>
          </a:p>
          <a:p>
            <a:r>
              <a:rPr lang="en-US" sz="2400" b="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Leasehold improvement				  100,000</a:t>
            </a:r>
          </a:p>
          <a:p>
            <a:r>
              <a:rPr lang="en-US" sz="2400" b="1" dirty="0" smtClean="0">
                <a:latin typeface="Times New Roman" panose="02020603050405020304" pitchFamily="18" charset="0"/>
                <a:ea typeface="Times New Roman" panose="02020603050405020304" pitchFamily="18" charset="0"/>
              </a:rPr>
              <a:t>Current Assets</a:t>
            </a:r>
          </a:p>
          <a:p>
            <a:r>
              <a:rPr lang="en-US" sz="2400" dirty="0" smtClean="0">
                <a:latin typeface="Times New Roman" panose="02020603050405020304" pitchFamily="18" charset="0"/>
                <a:ea typeface="Times New Roman" panose="02020603050405020304" pitchFamily="18" charset="0"/>
              </a:rPr>
              <a:t>	Inventory 				39,800</a:t>
            </a:r>
          </a:p>
          <a:p>
            <a:r>
              <a:rPr lang="en-US" sz="2400" dirty="0" smtClean="0">
                <a:latin typeface="Times New Roman" panose="02020603050405020304" pitchFamily="18" charset="0"/>
                <a:ea typeface="Times New Roman" panose="02020603050405020304" pitchFamily="18" charset="0"/>
              </a:rPr>
              <a:t>	Cash receivable			     300</a:t>
            </a:r>
          </a:p>
          <a:p>
            <a:r>
              <a:rPr lang="en-US" sz="2400" b="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Cash 					32,000		    </a:t>
            </a:r>
            <a:r>
              <a:rPr lang="en-US" sz="2400" u="sng" dirty="0" smtClean="0">
                <a:latin typeface="Times New Roman" panose="02020603050405020304" pitchFamily="18" charset="0"/>
                <a:ea typeface="Times New Roman" panose="02020603050405020304" pitchFamily="18" charset="0"/>
              </a:rPr>
              <a:t>72,900</a:t>
            </a:r>
          </a:p>
          <a:p>
            <a:r>
              <a:rPr lang="en-US" sz="2400" dirty="0" smtClean="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Total Assets</a:t>
            </a:r>
            <a:r>
              <a:rPr lang="en-US" sz="2400" dirty="0" smtClean="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172,900</a:t>
            </a:r>
          </a:p>
          <a:p>
            <a:r>
              <a:rPr lang="en-US" sz="2400" b="1" dirty="0" smtClean="0">
                <a:latin typeface="Times New Roman" panose="02020603050405020304" pitchFamily="18" charset="0"/>
                <a:ea typeface="Times New Roman" panose="02020603050405020304" pitchFamily="18" charset="0"/>
              </a:rPr>
              <a:t>Liabilities </a:t>
            </a:r>
          </a:p>
          <a:p>
            <a:r>
              <a:rPr lang="en-US" sz="2400" b="1"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Long term liability 			99,500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Payable				49,000</a:t>
            </a:r>
          </a:p>
          <a:p>
            <a:r>
              <a:rPr lang="en-US" sz="2400" dirty="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Total Liabilities 					    148,500</a:t>
            </a:r>
          </a:p>
          <a:p>
            <a:r>
              <a:rPr lang="en-US" sz="2400" b="1" dirty="0" smtClean="0">
                <a:latin typeface="Times New Roman" panose="02020603050405020304" pitchFamily="18" charset="0"/>
                <a:ea typeface="Times New Roman" panose="02020603050405020304" pitchFamily="18" charset="0"/>
              </a:rPr>
              <a:t>Financed by:</a:t>
            </a:r>
          </a:p>
          <a:p>
            <a:r>
              <a:rPr lang="en-US" sz="2400" b="1" dirty="0" smtClean="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Common stock	      10,000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Add: Net profit	      </a:t>
            </a:r>
            <a:r>
              <a:rPr lang="en-US" sz="2400" u="sng" dirty="0" smtClean="0">
                <a:latin typeface="Times New Roman" panose="02020603050405020304" pitchFamily="18" charset="0"/>
                <a:ea typeface="Times New Roman" panose="02020603050405020304" pitchFamily="18" charset="0"/>
              </a:rPr>
              <a:t>15,400</a:t>
            </a:r>
            <a:r>
              <a:rPr lang="en-US" sz="2400" dirty="0" smtClean="0">
                <a:latin typeface="Times New Roman" panose="02020603050405020304" pitchFamily="18" charset="0"/>
                <a:ea typeface="Times New Roman" panose="02020603050405020304" pitchFamily="18" charset="0"/>
              </a:rPr>
              <a:t>	25,400</a:t>
            </a:r>
          </a:p>
          <a:p>
            <a:r>
              <a:rPr lang="en-US" sz="2400" dirty="0">
                <a:latin typeface="Times New Roman" panose="02020603050405020304" pitchFamily="18" charset="0"/>
                <a:ea typeface="Times New Roman" panose="02020603050405020304" pitchFamily="18" charset="0"/>
              </a:rPr>
              <a:t>	</a:t>
            </a:r>
            <a:r>
              <a:rPr lang="en-US" sz="2400" dirty="0" smtClean="0">
                <a:latin typeface="Times New Roman" panose="02020603050405020304" pitchFamily="18" charset="0"/>
                <a:ea typeface="Times New Roman" panose="02020603050405020304" pitchFamily="18" charset="0"/>
              </a:rPr>
              <a:t>Less: Dividends 		</a:t>
            </a:r>
            <a:r>
              <a:rPr lang="en-US" sz="2400" dirty="0">
                <a:latin typeface="Times New Roman" panose="02020603050405020304" pitchFamily="18" charset="0"/>
                <a:ea typeface="Times New Roman" panose="02020603050405020304" pitchFamily="18" charset="0"/>
              </a:rPr>
              <a:t>	</a:t>
            </a:r>
            <a:r>
              <a:rPr lang="en-US" sz="2400" u="sng" dirty="0" smtClean="0">
                <a:latin typeface="Times New Roman" panose="02020603050405020304" pitchFamily="18" charset="0"/>
                <a:ea typeface="Times New Roman" panose="02020603050405020304" pitchFamily="18" charset="0"/>
              </a:rPr>
              <a:t>(1,000)</a:t>
            </a:r>
            <a:endParaRPr lang="en-US" sz="2400" u="sng" dirty="0">
              <a:latin typeface="Times New Roman" panose="02020603050405020304" pitchFamily="18" charset="0"/>
              <a:ea typeface="Times New Roman" panose="02020603050405020304" pitchFamily="18" charset="0"/>
            </a:endParaRPr>
          </a:p>
          <a:p>
            <a:r>
              <a:rPr lang="en-US" sz="2400" dirty="0" smtClean="0">
                <a:latin typeface="Times New Roman" panose="02020603050405020304" pitchFamily="18" charset="0"/>
                <a:ea typeface="Times New Roman" panose="02020603050405020304" pitchFamily="18" charset="0"/>
              </a:rPr>
              <a:t>	</a:t>
            </a:r>
            <a:r>
              <a:rPr lang="en-US" sz="2400" b="1" dirty="0" smtClean="0">
                <a:latin typeface="Times New Roman" panose="02020603050405020304" pitchFamily="18" charset="0"/>
                <a:ea typeface="Times New Roman" panose="02020603050405020304" pitchFamily="18" charset="0"/>
              </a:rPr>
              <a:t>Net Capital 						    24,400</a:t>
            </a:r>
          </a:p>
        </p:txBody>
      </p:sp>
      <p:sp>
        <p:nvSpPr>
          <p:cNvPr id="4" name="Date Placeholder 3"/>
          <p:cNvSpPr>
            <a:spLocks noGrp="1"/>
          </p:cNvSpPr>
          <p:nvPr>
            <p:ph type="dt" sz="half" idx="10"/>
          </p:nvPr>
        </p:nvSpPr>
        <p:spPr/>
        <p:txBody>
          <a:bodyPr/>
          <a:lstStyle/>
          <a:p>
            <a:fld id="{C061776F-538B-482B-AEC0-3098C0212F8F}" type="datetime1">
              <a:rPr lang="en-US" smtClean="0"/>
              <a:t>12/21/2022</a:t>
            </a:fld>
            <a:endParaRPr lang="en-US" dirty="0"/>
          </a:p>
        </p:txBody>
      </p:sp>
      <p:sp>
        <p:nvSpPr>
          <p:cNvPr id="5" name="Footer Placeholder 4"/>
          <p:cNvSpPr>
            <a:spLocks noGrp="1"/>
          </p:cNvSpPr>
          <p:nvPr>
            <p:ph type="ftr" sz="quarter" idx="11"/>
          </p:nvPr>
        </p:nvSpPr>
        <p:spPr/>
        <p:txBody>
          <a:bodyPr/>
          <a:lstStyle/>
          <a:p>
            <a:r>
              <a:rPr lang="en-US" dirty="0" smtClean="0"/>
              <a:t>A. D. SIKALUMBI</a:t>
            </a:r>
            <a:endParaRPr lang="en-US" dirty="0"/>
          </a:p>
        </p:txBody>
      </p:sp>
    </p:spTree>
    <p:extLst>
      <p:ext uri="{BB962C8B-B14F-4D97-AF65-F5344CB8AC3E}">
        <p14:creationId xmlns:p14="http://schemas.microsoft.com/office/powerpoint/2010/main" val="2294472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Effect transition="in" filter="fade">
                                      <p:cBhvr>
                                        <p:cTn id="56" dur="1000"/>
                                        <p:tgtEl>
                                          <p:spTgt spid="2">
                                            <p:txEl>
                                              <p:pRg st="7" end="7"/>
                                            </p:txEl>
                                          </p:spTgt>
                                        </p:tgtEl>
                                      </p:cBhvr>
                                    </p:animEffect>
                                    <p:anim calcmode="lin" valueType="num">
                                      <p:cBhvr>
                                        <p:cTn id="57"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8" end="8"/>
                                            </p:txEl>
                                          </p:spTgt>
                                        </p:tgtEl>
                                        <p:attrNameLst>
                                          <p:attrName>style.visibility</p:attrName>
                                        </p:attrNameLst>
                                      </p:cBhvr>
                                      <p:to>
                                        <p:strVal val="visible"/>
                                      </p:to>
                                    </p:set>
                                    <p:animEffect transition="in" filter="fade">
                                      <p:cBhvr>
                                        <p:cTn id="63" dur="1000"/>
                                        <p:tgtEl>
                                          <p:spTgt spid="2">
                                            <p:txEl>
                                              <p:pRg st="8" end="8"/>
                                            </p:txEl>
                                          </p:spTgt>
                                        </p:tgtEl>
                                      </p:cBhvr>
                                    </p:animEffect>
                                    <p:anim calcmode="lin" valueType="num">
                                      <p:cBhvr>
                                        <p:cTn id="64"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9" end="9"/>
                                            </p:txEl>
                                          </p:spTgt>
                                        </p:tgtEl>
                                        <p:attrNameLst>
                                          <p:attrName>style.visibility</p:attrName>
                                        </p:attrNameLst>
                                      </p:cBhvr>
                                      <p:to>
                                        <p:strVal val="visible"/>
                                      </p:to>
                                    </p:set>
                                    <p:animEffect transition="in" filter="fade">
                                      <p:cBhvr>
                                        <p:cTn id="70" dur="1000"/>
                                        <p:tgtEl>
                                          <p:spTgt spid="2">
                                            <p:txEl>
                                              <p:pRg st="9" end="9"/>
                                            </p:txEl>
                                          </p:spTgt>
                                        </p:tgtEl>
                                      </p:cBhvr>
                                    </p:animEffect>
                                    <p:anim calcmode="lin" valueType="num">
                                      <p:cBhvr>
                                        <p:cTn id="71"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0" end="10"/>
                                            </p:txEl>
                                          </p:spTgt>
                                        </p:tgtEl>
                                        <p:attrNameLst>
                                          <p:attrName>style.visibility</p:attrName>
                                        </p:attrNameLst>
                                      </p:cBhvr>
                                      <p:to>
                                        <p:strVal val="visible"/>
                                      </p:to>
                                    </p:set>
                                    <p:animEffect transition="in" filter="fade">
                                      <p:cBhvr>
                                        <p:cTn id="77" dur="1000"/>
                                        <p:tgtEl>
                                          <p:spTgt spid="2">
                                            <p:txEl>
                                              <p:pRg st="10" end="10"/>
                                            </p:txEl>
                                          </p:spTgt>
                                        </p:tgtEl>
                                      </p:cBhvr>
                                    </p:animEffect>
                                    <p:anim calcmode="lin" valueType="num">
                                      <p:cBhvr>
                                        <p:cTn id="78"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1" end="11"/>
                                            </p:txEl>
                                          </p:spTgt>
                                        </p:tgtEl>
                                        <p:attrNameLst>
                                          <p:attrName>style.visibility</p:attrName>
                                        </p:attrNameLst>
                                      </p:cBhvr>
                                      <p:to>
                                        <p:strVal val="visible"/>
                                      </p:to>
                                    </p:set>
                                    <p:animEffect transition="in" filter="fade">
                                      <p:cBhvr>
                                        <p:cTn id="84" dur="1000"/>
                                        <p:tgtEl>
                                          <p:spTgt spid="2">
                                            <p:txEl>
                                              <p:pRg st="11" end="11"/>
                                            </p:txEl>
                                          </p:spTgt>
                                        </p:tgtEl>
                                      </p:cBhvr>
                                    </p:animEffect>
                                    <p:anim calcmode="lin" valueType="num">
                                      <p:cBhvr>
                                        <p:cTn id="85"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
                                            <p:txEl>
                                              <p:pRg st="12" end="12"/>
                                            </p:txEl>
                                          </p:spTgt>
                                        </p:tgtEl>
                                        <p:attrNameLst>
                                          <p:attrName>style.visibility</p:attrName>
                                        </p:attrNameLst>
                                      </p:cBhvr>
                                      <p:to>
                                        <p:strVal val="visible"/>
                                      </p:to>
                                    </p:set>
                                    <p:animEffect transition="in" filter="fade">
                                      <p:cBhvr>
                                        <p:cTn id="91" dur="1000"/>
                                        <p:tgtEl>
                                          <p:spTgt spid="2">
                                            <p:txEl>
                                              <p:pRg st="12" end="12"/>
                                            </p:txEl>
                                          </p:spTgt>
                                        </p:tgtEl>
                                      </p:cBhvr>
                                    </p:animEffect>
                                    <p:anim calcmode="lin" valueType="num">
                                      <p:cBhvr>
                                        <p:cTn id="92"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nodeType="clickEffect">
                                  <p:stCondLst>
                                    <p:cond delay="0"/>
                                  </p:stCondLst>
                                  <p:childTnLst>
                                    <p:set>
                                      <p:cBhvr>
                                        <p:cTn id="97" dur="1" fill="hold">
                                          <p:stCondLst>
                                            <p:cond delay="0"/>
                                          </p:stCondLst>
                                        </p:cTn>
                                        <p:tgtEl>
                                          <p:spTgt spid="2">
                                            <p:txEl>
                                              <p:pRg st="13" end="13"/>
                                            </p:txEl>
                                          </p:spTgt>
                                        </p:tgtEl>
                                        <p:attrNameLst>
                                          <p:attrName>style.visibility</p:attrName>
                                        </p:attrNameLst>
                                      </p:cBhvr>
                                      <p:to>
                                        <p:strVal val="visible"/>
                                      </p:to>
                                    </p:set>
                                    <p:animEffect transition="in" filter="fade">
                                      <p:cBhvr>
                                        <p:cTn id="98" dur="1000"/>
                                        <p:tgtEl>
                                          <p:spTgt spid="2">
                                            <p:txEl>
                                              <p:pRg st="13" end="13"/>
                                            </p:txEl>
                                          </p:spTgt>
                                        </p:tgtEl>
                                      </p:cBhvr>
                                    </p:animEffect>
                                    <p:anim calcmode="lin" valueType="num">
                                      <p:cBhvr>
                                        <p:cTn id="99"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100"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nodeType="clickEffect">
                                  <p:stCondLst>
                                    <p:cond delay="0"/>
                                  </p:stCondLst>
                                  <p:childTnLst>
                                    <p:set>
                                      <p:cBhvr>
                                        <p:cTn id="104" dur="1" fill="hold">
                                          <p:stCondLst>
                                            <p:cond delay="0"/>
                                          </p:stCondLst>
                                        </p:cTn>
                                        <p:tgtEl>
                                          <p:spTgt spid="2">
                                            <p:txEl>
                                              <p:pRg st="14" end="14"/>
                                            </p:txEl>
                                          </p:spTgt>
                                        </p:tgtEl>
                                        <p:attrNameLst>
                                          <p:attrName>style.visibility</p:attrName>
                                        </p:attrNameLst>
                                      </p:cBhvr>
                                      <p:to>
                                        <p:strVal val="visible"/>
                                      </p:to>
                                    </p:set>
                                    <p:animEffect transition="in" filter="fade">
                                      <p:cBhvr>
                                        <p:cTn id="105" dur="1000"/>
                                        <p:tgtEl>
                                          <p:spTgt spid="2">
                                            <p:txEl>
                                              <p:pRg st="14" end="14"/>
                                            </p:txEl>
                                          </p:spTgt>
                                        </p:tgtEl>
                                      </p:cBhvr>
                                    </p:animEffect>
                                    <p:anim calcmode="lin" valueType="num">
                                      <p:cBhvr>
                                        <p:cTn id="106" dur="1000" fill="hold"/>
                                        <p:tgtEl>
                                          <p:spTgt spid="2">
                                            <p:txEl>
                                              <p:pRg st="14" end="14"/>
                                            </p:txEl>
                                          </p:spTgt>
                                        </p:tgtEl>
                                        <p:attrNameLst>
                                          <p:attrName>ppt_x</p:attrName>
                                        </p:attrNameLst>
                                      </p:cBhvr>
                                      <p:tavLst>
                                        <p:tav tm="0">
                                          <p:val>
                                            <p:strVal val="#ppt_x"/>
                                          </p:val>
                                        </p:tav>
                                        <p:tav tm="100000">
                                          <p:val>
                                            <p:strVal val="#ppt_x"/>
                                          </p:val>
                                        </p:tav>
                                      </p:tavLst>
                                    </p:anim>
                                    <p:anim calcmode="lin" valueType="num">
                                      <p:cBhvr>
                                        <p:cTn id="107" dur="1000" fill="hold"/>
                                        <p:tgtEl>
                                          <p:spTgt spid="2">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nodeType="clickEffect">
                                  <p:stCondLst>
                                    <p:cond delay="0"/>
                                  </p:stCondLst>
                                  <p:childTnLst>
                                    <p:set>
                                      <p:cBhvr>
                                        <p:cTn id="111" dur="1" fill="hold">
                                          <p:stCondLst>
                                            <p:cond delay="0"/>
                                          </p:stCondLst>
                                        </p:cTn>
                                        <p:tgtEl>
                                          <p:spTgt spid="2">
                                            <p:txEl>
                                              <p:pRg st="15" end="15"/>
                                            </p:txEl>
                                          </p:spTgt>
                                        </p:tgtEl>
                                        <p:attrNameLst>
                                          <p:attrName>style.visibility</p:attrName>
                                        </p:attrNameLst>
                                      </p:cBhvr>
                                      <p:to>
                                        <p:strVal val="visible"/>
                                      </p:to>
                                    </p:set>
                                    <p:animEffect transition="in" filter="fade">
                                      <p:cBhvr>
                                        <p:cTn id="112" dur="1000"/>
                                        <p:tgtEl>
                                          <p:spTgt spid="2">
                                            <p:txEl>
                                              <p:pRg st="15" end="15"/>
                                            </p:txEl>
                                          </p:spTgt>
                                        </p:tgtEl>
                                      </p:cBhvr>
                                    </p:animEffect>
                                    <p:anim calcmode="lin" valueType="num">
                                      <p:cBhvr>
                                        <p:cTn id="113" dur="1000" fill="hold"/>
                                        <p:tgtEl>
                                          <p:spTgt spid="2">
                                            <p:txEl>
                                              <p:pRg st="15" end="15"/>
                                            </p:txEl>
                                          </p:spTgt>
                                        </p:tgtEl>
                                        <p:attrNameLst>
                                          <p:attrName>ppt_x</p:attrName>
                                        </p:attrNameLst>
                                      </p:cBhvr>
                                      <p:tavLst>
                                        <p:tav tm="0">
                                          <p:val>
                                            <p:strVal val="#ppt_x"/>
                                          </p:val>
                                        </p:tav>
                                        <p:tav tm="100000">
                                          <p:val>
                                            <p:strVal val="#ppt_x"/>
                                          </p:val>
                                        </p:tav>
                                      </p:tavLst>
                                    </p:anim>
                                    <p:anim calcmode="lin" valueType="num">
                                      <p:cBhvr>
                                        <p:cTn id="114" dur="1000" fill="hold"/>
                                        <p:tgtEl>
                                          <p:spTgt spid="2">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nodeType="clickEffect">
                                  <p:stCondLst>
                                    <p:cond delay="0"/>
                                  </p:stCondLst>
                                  <p:childTnLst>
                                    <p:set>
                                      <p:cBhvr>
                                        <p:cTn id="118" dur="1" fill="hold">
                                          <p:stCondLst>
                                            <p:cond delay="0"/>
                                          </p:stCondLst>
                                        </p:cTn>
                                        <p:tgtEl>
                                          <p:spTgt spid="2">
                                            <p:txEl>
                                              <p:pRg st="16" end="16"/>
                                            </p:txEl>
                                          </p:spTgt>
                                        </p:tgtEl>
                                        <p:attrNameLst>
                                          <p:attrName>style.visibility</p:attrName>
                                        </p:attrNameLst>
                                      </p:cBhvr>
                                      <p:to>
                                        <p:strVal val="visible"/>
                                      </p:to>
                                    </p:set>
                                    <p:animEffect transition="in" filter="fade">
                                      <p:cBhvr>
                                        <p:cTn id="119" dur="1000"/>
                                        <p:tgtEl>
                                          <p:spTgt spid="2">
                                            <p:txEl>
                                              <p:pRg st="16" end="16"/>
                                            </p:txEl>
                                          </p:spTgt>
                                        </p:tgtEl>
                                      </p:cBhvr>
                                    </p:animEffect>
                                    <p:anim calcmode="lin" valueType="num">
                                      <p:cBhvr>
                                        <p:cTn id="120" dur="1000" fill="hold"/>
                                        <p:tgtEl>
                                          <p:spTgt spid="2">
                                            <p:txEl>
                                              <p:pRg st="16" end="16"/>
                                            </p:txEl>
                                          </p:spTgt>
                                        </p:tgtEl>
                                        <p:attrNameLst>
                                          <p:attrName>ppt_x</p:attrName>
                                        </p:attrNameLst>
                                      </p:cBhvr>
                                      <p:tavLst>
                                        <p:tav tm="0">
                                          <p:val>
                                            <p:strVal val="#ppt_x"/>
                                          </p:val>
                                        </p:tav>
                                        <p:tav tm="100000">
                                          <p:val>
                                            <p:strVal val="#ppt_x"/>
                                          </p:val>
                                        </p:tav>
                                      </p:tavLst>
                                    </p:anim>
                                    <p:anim calcmode="lin" valueType="num">
                                      <p:cBhvr>
                                        <p:cTn id="121" dur="1000" fill="hold"/>
                                        <p:tgtEl>
                                          <p:spTgt spid="2">
                                            <p:txEl>
                                              <p:pRg st="16" end="16"/>
                                            </p:txEl>
                                          </p:spTgt>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nodeType="clickEffect">
                                  <p:stCondLst>
                                    <p:cond delay="0"/>
                                  </p:stCondLst>
                                  <p:childTnLst>
                                    <p:set>
                                      <p:cBhvr>
                                        <p:cTn id="125" dur="1" fill="hold">
                                          <p:stCondLst>
                                            <p:cond delay="0"/>
                                          </p:stCondLst>
                                        </p:cTn>
                                        <p:tgtEl>
                                          <p:spTgt spid="2">
                                            <p:txEl>
                                              <p:pRg st="17" end="17"/>
                                            </p:txEl>
                                          </p:spTgt>
                                        </p:tgtEl>
                                        <p:attrNameLst>
                                          <p:attrName>style.visibility</p:attrName>
                                        </p:attrNameLst>
                                      </p:cBhvr>
                                      <p:to>
                                        <p:strVal val="visible"/>
                                      </p:to>
                                    </p:set>
                                    <p:animEffect transition="in" filter="fade">
                                      <p:cBhvr>
                                        <p:cTn id="126" dur="1000"/>
                                        <p:tgtEl>
                                          <p:spTgt spid="2">
                                            <p:txEl>
                                              <p:pRg st="17" end="17"/>
                                            </p:txEl>
                                          </p:spTgt>
                                        </p:tgtEl>
                                      </p:cBhvr>
                                    </p:animEffect>
                                    <p:anim calcmode="lin" valueType="num">
                                      <p:cBhvr>
                                        <p:cTn id="127" dur="1000" fill="hold"/>
                                        <p:tgtEl>
                                          <p:spTgt spid="2">
                                            <p:txEl>
                                              <p:pRg st="17" end="17"/>
                                            </p:txEl>
                                          </p:spTgt>
                                        </p:tgtEl>
                                        <p:attrNameLst>
                                          <p:attrName>ppt_x</p:attrName>
                                        </p:attrNameLst>
                                      </p:cBhvr>
                                      <p:tavLst>
                                        <p:tav tm="0">
                                          <p:val>
                                            <p:strVal val="#ppt_x"/>
                                          </p:val>
                                        </p:tav>
                                        <p:tav tm="100000">
                                          <p:val>
                                            <p:strVal val="#ppt_x"/>
                                          </p:val>
                                        </p:tav>
                                      </p:tavLst>
                                    </p:anim>
                                    <p:anim calcmode="lin" valueType="num">
                                      <p:cBhvr>
                                        <p:cTn id="128" dur="1000" fill="hold"/>
                                        <p:tgtEl>
                                          <p:spTgt spid="2">
                                            <p:txEl>
                                              <p:pRg st="17" end="1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194" y="117693"/>
            <a:ext cx="11325497" cy="6740307"/>
          </a:xfrm>
          <a:prstGeom prst="rect">
            <a:avLst/>
          </a:prstGeom>
        </p:spPr>
        <p:txBody>
          <a:bodyPr wrap="square">
            <a:spAutoFit/>
          </a:bodyPr>
          <a:lstStyle/>
          <a:p>
            <a:pPr algn="ctr"/>
            <a:r>
              <a:rPr lang="en-US"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ACTIVITY (DEMO 2: INCOME STATEMENT)</a:t>
            </a:r>
            <a:endPar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algn="just"/>
            <a:r>
              <a:rPr lang="en-US" sz="2400" b="1" dirty="0">
                <a:latin typeface="Tahoma" panose="020B0604030504040204" pitchFamily="34" charset="0"/>
                <a:ea typeface="Tahoma" panose="020B0604030504040204" pitchFamily="34" charset="0"/>
                <a:cs typeface="Tahoma" panose="020B0604030504040204" pitchFamily="34" charset="0"/>
              </a:rPr>
              <a:t>ARONZO ENTERPRISES </a:t>
            </a:r>
            <a:r>
              <a:rPr lang="en-US" sz="2400" b="1" dirty="0" smtClean="0">
                <a:latin typeface="Tahoma" panose="020B0604030504040204" pitchFamily="34" charset="0"/>
                <a:ea typeface="Tahoma" panose="020B0604030504040204" pitchFamily="34" charset="0"/>
                <a:cs typeface="Tahoma" panose="020B0604030504040204" pitchFamily="34" charset="0"/>
              </a:rPr>
              <a:t>traded from </a:t>
            </a:r>
            <a:r>
              <a:rPr lang="en-US" sz="2400" b="1" dirty="0">
                <a:latin typeface="Tahoma" panose="020B0604030504040204" pitchFamily="34" charset="0"/>
                <a:ea typeface="Tahoma" panose="020B0604030504040204" pitchFamily="34" charset="0"/>
                <a:cs typeface="Tahoma" panose="020B0604030504040204" pitchFamily="34" charset="0"/>
              </a:rPr>
              <a:t>July, </a:t>
            </a:r>
            <a:r>
              <a:rPr lang="en-US" sz="2400" b="1" dirty="0" smtClean="0">
                <a:latin typeface="Tahoma" panose="020B0604030504040204" pitchFamily="34" charset="0"/>
                <a:ea typeface="Tahoma" panose="020B0604030504040204" pitchFamily="34" charset="0"/>
                <a:cs typeface="Tahoma" panose="020B0604030504040204" pitchFamily="34" charset="0"/>
              </a:rPr>
              <a:t>2019 </a:t>
            </a:r>
            <a:r>
              <a:rPr lang="en-US" sz="2400" b="1" dirty="0">
                <a:latin typeface="Tahoma" panose="020B0604030504040204" pitchFamily="34" charset="0"/>
                <a:ea typeface="Tahoma" panose="020B0604030504040204" pitchFamily="34" charset="0"/>
                <a:cs typeface="Tahoma" panose="020B0604030504040204" pitchFamily="34" charset="0"/>
              </a:rPr>
              <a:t>to June, </a:t>
            </a:r>
            <a:r>
              <a:rPr lang="en-US" sz="2400" b="1" dirty="0" smtClean="0">
                <a:latin typeface="Tahoma" panose="020B0604030504040204" pitchFamily="34" charset="0"/>
                <a:ea typeface="Tahoma" panose="020B0604030504040204" pitchFamily="34" charset="0"/>
                <a:cs typeface="Tahoma" panose="020B0604030504040204" pitchFamily="34" charset="0"/>
              </a:rPr>
              <a:t>2020 </a:t>
            </a:r>
            <a:r>
              <a:rPr lang="en-US" sz="2400" b="1" dirty="0">
                <a:latin typeface="Tahoma" panose="020B0604030504040204" pitchFamily="34" charset="0"/>
                <a:ea typeface="Tahoma" panose="020B0604030504040204" pitchFamily="34" charset="0"/>
                <a:cs typeface="Tahoma" panose="020B0604030504040204" pitchFamily="34" charset="0"/>
              </a:rPr>
              <a:t>and below is the list of the balances.	</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K		K		K</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smtClean="0">
                <a:latin typeface="Tahoma" panose="020B0604030504040204" pitchFamily="34" charset="0"/>
                <a:ea typeface="Tahoma" panose="020B0604030504040204" pitchFamily="34" charset="0"/>
                <a:cs typeface="Tahoma" panose="020B0604030504040204" pitchFamily="34" charset="0"/>
              </a:rPr>
              <a:t>Sales</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280,000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algn="just"/>
            <a:r>
              <a:rPr lang="en-US" sz="2400" dirty="0">
                <a:latin typeface="Tahoma" panose="020B0604030504040204" pitchFamily="34" charset="0"/>
                <a:ea typeface="Tahoma" panose="020B0604030504040204" pitchFamily="34" charset="0"/>
                <a:cs typeface="Tahoma" panose="020B0604030504040204" pitchFamily="34" charset="0"/>
              </a:rPr>
              <a:t>Less: Returns </a:t>
            </a:r>
            <a:r>
              <a:rPr lang="en-US" sz="2400" dirty="0" smtClean="0">
                <a:latin typeface="Tahoma" panose="020B0604030504040204" pitchFamily="34" charset="0"/>
                <a:ea typeface="Tahoma" panose="020B0604030504040204" pitchFamily="34" charset="0"/>
                <a:cs typeface="Tahoma" panose="020B0604030504040204" pitchFamily="34" charset="0"/>
              </a:rPr>
              <a:t>inwards</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(5,000)</a:t>
            </a:r>
          </a:p>
          <a:p>
            <a:pPr marL="914400" algn="just"/>
            <a:r>
              <a:rPr lang="en-US" sz="2400" b="1" dirty="0" smtClean="0">
                <a:latin typeface="Tahoma" panose="020B0604030504040204" pitchFamily="34" charset="0"/>
                <a:ea typeface="Tahoma" panose="020B0604030504040204" pitchFamily="34" charset="0"/>
                <a:cs typeface="Tahoma" panose="020B0604030504040204" pitchFamily="34" charset="0"/>
              </a:rPr>
              <a:t>Net Sale 								275,000</a:t>
            </a:r>
          </a:p>
          <a:p>
            <a:pPr marL="914400" algn="just"/>
            <a:endParaRPr lang="en-US" sz="2400" b="1" u="sng" dirty="0" smtClean="0">
              <a:latin typeface="Tahoma" panose="020B0604030504040204" pitchFamily="34" charset="0"/>
              <a:ea typeface="Tahoma" panose="020B0604030504040204" pitchFamily="34" charset="0"/>
              <a:cs typeface="Tahoma" panose="020B0604030504040204" pitchFamily="34" charset="0"/>
            </a:endParaRPr>
          </a:p>
          <a:p>
            <a:pPr marL="914400" algn="just"/>
            <a:r>
              <a:rPr lang="en-US" sz="2400" b="1" u="sng" dirty="0" smtClean="0">
                <a:latin typeface="Tahoma" panose="020B0604030504040204" pitchFamily="34" charset="0"/>
                <a:ea typeface="Tahoma" panose="020B0604030504040204" pitchFamily="34" charset="0"/>
                <a:cs typeface="Tahoma" panose="020B0604030504040204" pitchFamily="34" charset="0"/>
              </a:rPr>
              <a:t>Cost of Goods Sold</a:t>
            </a: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Opening Inventory </a:t>
            </a:r>
            <a:r>
              <a:rPr lang="en-US" sz="2400" dirty="0">
                <a:latin typeface="Tahoma" panose="020B0604030504040204" pitchFamily="34" charset="0"/>
                <a:ea typeface="Tahoma" panose="020B0604030504040204" pitchFamily="34" charset="0"/>
                <a:cs typeface="Tahoma" panose="020B0604030504040204" pitchFamily="34" charset="0"/>
              </a:rPr>
              <a:t>1 July 2019			50,000</a:t>
            </a:r>
          </a:p>
          <a:p>
            <a:pPr marL="914400" algn="just"/>
            <a:r>
              <a:rPr lang="en-US" sz="2400" b="1" dirty="0" smtClean="0">
                <a:latin typeface="Tahoma" panose="020B0604030504040204" pitchFamily="34" charset="0"/>
                <a:ea typeface="Tahoma" panose="020B0604030504040204" pitchFamily="34" charset="0"/>
                <a:cs typeface="Tahoma" panose="020B0604030504040204" pitchFamily="34" charset="0"/>
              </a:rPr>
              <a:t>Add</a:t>
            </a:r>
            <a:r>
              <a:rPr lang="en-US" sz="2400" dirty="0" smtClean="0">
                <a:latin typeface="Tahoma" panose="020B0604030504040204" pitchFamily="34" charset="0"/>
                <a:ea typeface="Tahoma" panose="020B0604030504040204" pitchFamily="34" charset="0"/>
                <a:cs typeface="Tahoma" panose="020B0604030504040204" pitchFamily="34" charset="0"/>
              </a:rPr>
              <a:t>: Purchases</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135,000</a:t>
            </a: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	Carriage </a:t>
            </a:r>
            <a:r>
              <a:rPr lang="en-US" sz="2400" dirty="0">
                <a:latin typeface="Tahoma" panose="020B0604030504040204" pitchFamily="34" charset="0"/>
                <a:ea typeface="Tahoma" panose="020B0604030504040204" pitchFamily="34" charset="0"/>
                <a:cs typeface="Tahoma" panose="020B0604030504040204" pitchFamily="34" charset="0"/>
              </a:rPr>
              <a:t>inwards				  11,000</a:t>
            </a:r>
          </a:p>
          <a:p>
            <a:pPr marL="914400" algn="just"/>
            <a:r>
              <a:rPr lang="en-US" sz="2400" b="1" dirty="0" smtClean="0">
                <a:latin typeface="Tahoma" panose="020B0604030504040204" pitchFamily="34" charset="0"/>
                <a:ea typeface="Tahoma" panose="020B0604030504040204" pitchFamily="34" charset="0"/>
                <a:cs typeface="Tahoma" panose="020B0604030504040204" pitchFamily="34" charset="0"/>
              </a:rPr>
              <a:t>Less</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Returns outwards			</a:t>
            </a:r>
            <a:r>
              <a:rPr lang="en-US" sz="2400" dirty="0" smtClean="0">
                <a:latin typeface="Tahoma" panose="020B0604030504040204" pitchFamily="34" charset="0"/>
                <a:ea typeface="Tahoma" panose="020B0604030504040204" pitchFamily="34" charset="0"/>
                <a:cs typeface="Tahoma" panose="020B0604030504040204" pitchFamily="34" charset="0"/>
              </a:rPr>
              <a:t>	(13,000)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Cost of Goods Available for Sale			183,000</a:t>
            </a: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Less: Closing inventory				</a:t>
            </a:r>
            <a:r>
              <a:rPr lang="en-US" sz="2400" u="sng" dirty="0" smtClean="0">
                <a:latin typeface="Tahoma" panose="020B0604030504040204" pitchFamily="34" charset="0"/>
                <a:ea typeface="Tahoma" panose="020B0604030504040204" pitchFamily="34" charset="0"/>
                <a:cs typeface="Tahoma" panose="020B0604030504040204" pitchFamily="34" charset="0"/>
              </a:rPr>
              <a:t>(17,000)</a:t>
            </a: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Cost of goods sold							(</a:t>
            </a:r>
            <a:r>
              <a:rPr lang="en-US" sz="2400" u="sng" dirty="0" smtClean="0">
                <a:latin typeface="Tahoma" panose="020B0604030504040204" pitchFamily="34" charset="0"/>
                <a:ea typeface="Tahoma" panose="020B0604030504040204" pitchFamily="34" charset="0"/>
                <a:cs typeface="Tahoma" panose="020B0604030504040204" pitchFamily="34" charset="0"/>
              </a:rPr>
              <a:t>166,000)</a:t>
            </a:r>
          </a:p>
          <a:p>
            <a:pPr marL="914400" algn="just"/>
            <a:r>
              <a:rPr lang="en-US" sz="2400" b="1" dirty="0" smtClean="0">
                <a:latin typeface="Tahoma" panose="020B0604030504040204" pitchFamily="34" charset="0"/>
                <a:ea typeface="Tahoma" panose="020B0604030504040204" pitchFamily="34" charset="0"/>
                <a:cs typeface="Tahoma" panose="020B0604030504040204" pitchFamily="34" charset="0"/>
              </a:rPr>
              <a:t>Gross Profit								109,000</a:t>
            </a:r>
            <a:endParaRPr lang="en-US" sz="2400" b="1" dirty="0">
              <a:latin typeface="Tahoma" panose="020B0604030504040204" pitchFamily="34" charset="0"/>
              <a:ea typeface="Tahoma" panose="020B0604030504040204" pitchFamily="34" charset="0"/>
              <a:cs typeface="Tahoma" panose="020B0604030504040204" pitchFamily="34" charset="0"/>
            </a:endParaRPr>
          </a:p>
          <a:p>
            <a:pPr marL="914400" algn="just"/>
            <a:r>
              <a:rPr lang="en-US" sz="2400" dirty="0" smtClean="0">
                <a:latin typeface="Tahoma" panose="020B0604030504040204" pitchFamily="34" charset="0"/>
                <a:ea typeface="Tahoma" panose="020B0604030504040204" pitchFamily="34" charset="0"/>
                <a:cs typeface="Tahoma" panose="020B0604030504040204" pitchFamily="34" charset="0"/>
              </a:rPr>
              <a:t>Add: Discounts </a:t>
            </a:r>
            <a:r>
              <a:rPr lang="en-US" sz="2400" dirty="0">
                <a:latin typeface="Tahoma" panose="020B0604030504040204" pitchFamily="34" charset="0"/>
                <a:ea typeface="Tahoma" panose="020B0604030504040204" pitchFamily="34" charset="0"/>
                <a:cs typeface="Tahoma" panose="020B0604030504040204" pitchFamily="34" charset="0"/>
              </a:rPr>
              <a:t>received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u="sng" dirty="0">
                <a:latin typeface="Tahoma" panose="020B0604030504040204" pitchFamily="34" charset="0"/>
                <a:ea typeface="Tahoma" panose="020B0604030504040204" pitchFamily="34" charset="0"/>
                <a:cs typeface="Tahoma" panose="020B0604030504040204" pitchFamily="34" charset="0"/>
              </a:rPr>
              <a:t>    </a:t>
            </a:r>
            <a:r>
              <a:rPr lang="en-US" sz="2400" u="sng" dirty="0" smtClean="0">
                <a:latin typeface="Tahoma" panose="020B0604030504040204" pitchFamily="34" charset="0"/>
                <a:ea typeface="Tahoma" panose="020B0604030504040204" pitchFamily="34" charset="0"/>
                <a:cs typeface="Tahoma" panose="020B0604030504040204" pitchFamily="34" charset="0"/>
              </a:rPr>
              <a:t>1,500</a:t>
            </a:r>
          </a:p>
          <a:p>
            <a:pPr marL="914400" algn="just"/>
            <a:r>
              <a:rPr lang="en-US" sz="2400" dirty="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							</a:t>
            </a:r>
            <a:r>
              <a:rPr lang="en-US" sz="2400" smtClean="0">
                <a:latin typeface="Tahoma" panose="020B0604030504040204" pitchFamily="34" charset="0"/>
                <a:ea typeface="Tahoma" panose="020B0604030504040204" pitchFamily="34" charset="0"/>
                <a:cs typeface="Tahoma" panose="020B0604030504040204" pitchFamily="34" charset="0"/>
              </a:rPr>
              <a:t>	</a:t>
            </a:r>
            <a:r>
              <a:rPr lang="en-US" sz="2400" b="1" smtClean="0">
                <a:latin typeface="Tahoma" panose="020B0604030504040204" pitchFamily="34" charset="0"/>
                <a:ea typeface="Tahoma" panose="020B0604030504040204" pitchFamily="34" charset="0"/>
                <a:cs typeface="Tahoma" panose="020B0604030504040204" pitchFamily="34" charset="0"/>
              </a:rPr>
              <a:t>110,500</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3" name="Date Placeholder 2"/>
          <p:cNvSpPr>
            <a:spLocks noGrp="1"/>
          </p:cNvSpPr>
          <p:nvPr>
            <p:ph type="dt" sz="half" idx="10"/>
          </p:nvPr>
        </p:nvSpPr>
        <p:spPr/>
        <p:txBody>
          <a:bodyPr/>
          <a:lstStyle/>
          <a:p>
            <a:fld id="{7E05D79A-2588-46C2-B58F-04452B366030}"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706099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0461" y="390736"/>
            <a:ext cx="10637949" cy="5816977"/>
          </a:xfrm>
          <a:prstGeom prst="rect">
            <a:avLst/>
          </a:prstGeom>
        </p:spPr>
        <p:txBody>
          <a:bodyPr wrap="square">
            <a:spAutoFit/>
          </a:bodyPr>
          <a:lstStyle/>
          <a:p>
            <a:pPr>
              <a:lnSpc>
                <a:spcPct val="150000"/>
              </a:lnSpc>
            </a:pPr>
            <a:r>
              <a:rPr lang="en-US" sz="2400" b="1" dirty="0">
                <a:latin typeface="Times New Roman" panose="02020603050405020304" pitchFamily="18" charset="0"/>
                <a:ea typeface="SimSun" panose="02010600030101010101" pitchFamily="2" charset="-122"/>
              </a:rPr>
              <a:t>DOUBLE ENTRY ACCOUNTING </a:t>
            </a:r>
            <a:endParaRPr lang="en-US" sz="2400" dirty="0">
              <a:latin typeface="Times New Roman" panose="02020603050405020304" pitchFamily="18" charset="0"/>
              <a:ea typeface="SimSun" panose="02010600030101010101" pitchFamily="2" charset="-122"/>
            </a:endParaRPr>
          </a:p>
          <a:p>
            <a:pPr marL="342900" indent="-342900">
              <a:lnSpc>
                <a:spcPct val="150000"/>
              </a:lnSpc>
              <a:buFont typeface="Arial" panose="020B0604020202020204" pitchFamily="34" charset="0"/>
              <a:buChar char="•"/>
            </a:pPr>
            <a:r>
              <a:rPr lang="en-US" sz="2400" b="1" dirty="0">
                <a:latin typeface="Times New Roman" panose="02020603050405020304" pitchFamily="18" charset="0"/>
                <a:ea typeface="Times New Roman" panose="02020603050405020304" pitchFamily="18" charset="0"/>
              </a:rPr>
              <a:t>Double entry</a:t>
            </a:r>
            <a:r>
              <a:rPr lang="en-US" sz="2400" dirty="0">
                <a:latin typeface="Times New Roman" panose="02020603050405020304" pitchFamily="18" charset="0"/>
                <a:ea typeface="Times New Roman" panose="02020603050405020304" pitchFamily="18" charset="0"/>
              </a:rPr>
              <a:t> literally means </a:t>
            </a:r>
            <a:r>
              <a:rPr lang="en-US" sz="2400" i="1" dirty="0">
                <a:latin typeface="Times New Roman" panose="02020603050405020304" pitchFamily="18" charset="0"/>
                <a:ea typeface="Times New Roman" panose="02020603050405020304" pitchFamily="18" charset="0"/>
              </a:rPr>
              <a:t>two entries</a:t>
            </a:r>
            <a:r>
              <a:rPr lang="en-US" sz="2400" dirty="0">
                <a:latin typeface="Times New Roman" panose="02020603050405020304" pitchFamily="18" charset="0"/>
                <a:ea typeface="Times New Roman" panose="02020603050405020304" pitchFamily="18" charset="0"/>
              </a:rPr>
              <a:t> being made in one transaction and we literally make </a:t>
            </a:r>
            <a:r>
              <a:rPr lang="en-US" sz="2400" i="1" dirty="0">
                <a:latin typeface="Times New Roman" panose="02020603050405020304" pitchFamily="18" charset="0"/>
                <a:ea typeface="Times New Roman" panose="02020603050405020304" pitchFamily="18" charset="0"/>
              </a:rPr>
              <a:t>two</a:t>
            </a:r>
            <a:r>
              <a:rPr lang="en-US" sz="2400" dirty="0">
                <a:latin typeface="Times New Roman" panose="02020603050405020304" pitchFamily="18" charset="0"/>
                <a:ea typeface="Times New Roman" panose="02020603050405020304" pitchFamily="18" charset="0"/>
              </a:rPr>
              <a:t> entries; a </a:t>
            </a:r>
            <a:r>
              <a:rPr lang="en-US" sz="2400" b="1" dirty="0">
                <a:latin typeface="Times New Roman" panose="02020603050405020304" pitchFamily="18" charset="0"/>
                <a:ea typeface="Times New Roman" panose="02020603050405020304" pitchFamily="18" charset="0"/>
              </a:rPr>
              <a:t>debit entry </a:t>
            </a:r>
            <a:r>
              <a:rPr lang="en-US" sz="2400" dirty="0">
                <a:latin typeface="Times New Roman" panose="02020603050405020304" pitchFamily="18" charset="0"/>
                <a:ea typeface="Times New Roman" panose="02020603050405020304" pitchFamily="18" charset="0"/>
              </a:rPr>
              <a:t>and a </a:t>
            </a:r>
            <a:r>
              <a:rPr lang="en-US" sz="2400" b="1" dirty="0">
                <a:latin typeface="Times New Roman" panose="02020603050405020304" pitchFamily="18" charset="0"/>
                <a:ea typeface="Times New Roman" panose="02020603050405020304" pitchFamily="18" charset="0"/>
              </a:rPr>
              <a:t>credit</a:t>
            </a:r>
            <a:r>
              <a:rPr lang="en-US" sz="2400" dirty="0">
                <a:latin typeface="Times New Roman" panose="02020603050405020304" pitchFamily="18" charset="0"/>
                <a:ea typeface="Times New Roman" panose="02020603050405020304" pitchFamily="18" charset="0"/>
              </a:rPr>
              <a:t> entry. </a:t>
            </a:r>
          </a:p>
          <a:p>
            <a:pPr marL="342900"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Double entry accounting, also called double entry bookkeeping, is the accounting system that requires every business transaction or event to be recorded in at least two accounts. This is the same concept behind the accounting equation. Every debit that is recorded must be matched with a credit entry. </a:t>
            </a:r>
            <a:endParaRPr lang="en-US" sz="2400" dirty="0" smtClean="0">
              <a:latin typeface="Times New Roman" panose="02020603050405020304" pitchFamily="18" charset="0"/>
              <a:ea typeface="SimSun" panose="02010600030101010101" pitchFamily="2" charset="-122"/>
            </a:endParaRPr>
          </a:p>
          <a:p>
            <a:pPr marL="342900" indent="-342900">
              <a:buFont typeface="Arial" panose="020B0604020202020204" pitchFamily="34" charset="0"/>
              <a:buChar char="•"/>
            </a:pPr>
            <a:r>
              <a:rPr lang="en-US" sz="2400" dirty="0" smtClean="0">
                <a:latin typeface="Times New Roman" panose="02020603050405020304" pitchFamily="18" charset="0"/>
                <a:ea typeface="SimSun" panose="02010600030101010101" pitchFamily="2" charset="-122"/>
              </a:rPr>
              <a:t>In </a:t>
            </a:r>
            <a:r>
              <a:rPr lang="en-US" sz="2400" dirty="0">
                <a:latin typeface="Times New Roman" panose="02020603050405020304" pitchFamily="18" charset="0"/>
                <a:ea typeface="SimSun" panose="02010600030101010101" pitchFamily="2" charset="-122"/>
              </a:rPr>
              <a:t>other words, debits and credits must always be equal in every accounting transaction and in their total. </a:t>
            </a:r>
            <a:endParaRPr lang="en-US" sz="2400" dirty="0" smtClean="0">
              <a:latin typeface="Times New Roman" panose="02020603050405020304" pitchFamily="18" charset="0"/>
              <a:ea typeface="SimSun" panose="02010600030101010101" pitchFamily="2" charset="-122"/>
            </a:endParaRPr>
          </a:p>
          <a:p>
            <a:pPr marL="342900" indent="-342900">
              <a:buFont typeface="Arial" panose="020B0604020202020204" pitchFamily="34" charset="0"/>
              <a:buChar char="•"/>
            </a:pPr>
            <a:r>
              <a:rPr lang="en-US" sz="2400" dirty="0" smtClean="0">
                <a:latin typeface="Times New Roman" panose="02020603050405020304" pitchFamily="18" charset="0"/>
                <a:ea typeface="SimSun" panose="02010600030101010101" pitchFamily="2" charset="-122"/>
              </a:rPr>
              <a:t>Every </a:t>
            </a:r>
            <a:r>
              <a:rPr lang="en-US" sz="2400" dirty="0">
                <a:latin typeface="Times New Roman" panose="02020603050405020304" pitchFamily="18" charset="0"/>
                <a:ea typeface="SimSun" panose="02010600030101010101" pitchFamily="2" charset="-122"/>
              </a:rPr>
              <a:t>modern accounting system is built on the double entry bookkeeping concept because every business transaction affects at least two different accounts. </a:t>
            </a:r>
            <a:endParaRPr lang="en-US" sz="2400" dirty="0" smtClean="0">
              <a:latin typeface="Times New Roman" panose="02020603050405020304" pitchFamily="18" charset="0"/>
              <a:ea typeface="SimSun" panose="02010600030101010101" pitchFamily="2" charset="-122"/>
            </a:endParaRPr>
          </a:p>
          <a:p>
            <a:pPr marL="342900" indent="-342900">
              <a:buFont typeface="Arial" panose="020B0604020202020204" pitchFamily="34" charset="0"/>
              <a:buChar char="•"/>
            </a:pPr>
            <a:r>
              <a:rPr lang="en-US" sz="2400" dirty="0" smtClean="0">
                <a:latin typeface="Times New Roman" panose="02020603050405020304" pitchFamily="18" charset="0"/>
                <a:ea typeface="SimSun" panose="02010600030101010101" pitchFamily="2" charset="-122"/>
              </a:rPr>
              <a:t>For </a:t>
            </a:r>
            <a:r>
              <a:rPr lang="en-US" sz="2400" dirty="0">
                <a:latin typeface="Times New Roman" panose="02020603050405020304" pitchFamily="18" charset="0"/>
                <a:ea typeface="SimSun" panose="02010600030101010101" pitchFamily="2" charset="-122"/>
              </a:rPr>
              <a:t>example, when a company takes out a loan from a bank, it receives cash from the loan and also creates a liability that it must repay in the future. This single transaction affects both the asset accounts and the liabilities accounts</a:t>
            </a:r>
            <a:endParaRPr lang="en-US" sz="2400" dirty="0"/>
          </a:p>
        </p:txBody>
      </p:sp>
      <p:sp>
        <p:nvSpPr>
          <p:cNvPr id="3" name="Date Placeholder 2"/>
          <p:cNvSpPr>
            <a:spLocks noGrp="1"/>
          </p:cNvSpPr>
          <p:nvPr>
            <p:ph type="dt" sz="half" idx="10"/>
          </p:nvPr>
        </p:nvSpPr>
        <p:spPr/>
        <p:txBody>
          <a:bodyPr/>
          <a:lstStyle/>
          <a:p>
            <a:fld id="{166D5B85-D988-4C94-814E-F0B4717B4C82}"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047107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36556" y="160567"/>
            <a:ext cx="10583495" cy="6740307"/>
          </a:xfrm>
          <a:prstGeom prst="rect">
            <a:avLst/>
          </a:prstGeom>
        </p:spPr>
        <p:txBody>
          <a:bodyPr wrap="square">
            <a:spAutoFit/>
          </a:bodyPr>
          <a:lstStyle/>
          <a:p>
            <a:pPr marL="914400" marR="0" algn="just">
              <a:spcBef>
                <a:spcPts val="0"/>
              </a:spcBef>
              <a:spcAft>
                <a:spcPts val="0"/>
              </a:spcAft>
            </a:pPr>
            <a:r>
              <a:rPr lang="en-US" sz="2400" b="1" dirty="0">
                <a:latin typeface="Tahoma" panose="020B0604030504040204" pitchFamily="34" charset="0"/>
                <a:ea typeface="Tahoma" panose="020B0604030504040204" pitchFamily="34" charset="0"/>
                <a:cs typeface="Tahoma" panose="020B0604030504040204" pitchFamily="34" charset="0"/>
              </a:rPr>
              <a:t>Less: Expenses</a:t>
            </a: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Discounts allowed				</a:t>
            </a:r>
            <a:r>
              <a:rPr lang="en-US" sz="2400" dirty="0" smtClean="0">
                <a:latin typeface="Tahoma" panose="020B0604030504040204" pitchFamily="34" charset="0"/>
                <a:ea typeface="Tahoma" panose="020B0604030504040204" pitchFamily="34" charset="0"/>
                <a:cs typeface="Tahoma" panose="020B0604030504040204" pitchFamily="34" charset="0"/>
              </a:rPr>
              <a:t>2,000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Depreciation fixtures &amp; fittings		</a:t>
            </a:r>
            <a:r>
              <a:rPr lang="en-US" sz="2400" dirty="0" smtClean="0">
                <a:latin typeface="Tahoma" panose="020B0604030504040204" pitchFamily="34" charset="0"/>
                <a:ea typeface="Tahoma" panose="020B0604030504040204" pitchFamily="34" charset="0"/>
                <a:cs typeface="Tahoma" panose="020B0604030504040204" pitchFamily="34" charset="0"/>
              </a:rPr>
              <a:t>12,000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Carriage outwards				</a:t>
            </a:r>
            <a:r>
              <a:rPr lang="en-US" sz="2400" dirty="0" smtClean="0">
                <a:latin typeface="Tahoma" panose="020B0604030504040204" pitchFamily="34" charset="0"/>
                <a:ea typeface="Tahoma" panose="020B0604030504040204" pitchFamily="34" charset="0"/>
                <a:cs typeface="Tahoma" panose="020B0604030504040204" pitchFamily="34" charset="0"/>
              </a:rPr>
              <a:t>4,000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a:latin typeface="Tahoma" panose="020B0604030504040204" pitchFamily="34" charset="0"/>
                <a:ea typeface="Tahoma" panose="020B0604030504040204" pitchFamily="34" charset="0"/>
                <a:cs typeface="Tahoma" panose="020B0604030504040204" pitchFamily="34" charset="0"/>
              </a:rPr>
              <a:t>Drawings					</a:t>
            </a:r>
            <a:r>
              <a:rPr lang="en-US" sz="2400" dirty="0" smtClean="0">
                <a:latin typeface="Tahoma" panose="020B0604030504040204" pitchFamily="34" charset="0"/>
                <a:ea typeface="Tahoma" panose="020B0604030504040204" pitchFamily="34" charset="0"/>
                <a:cs typeface="Tahoma" panose="020B0604030504040204" pitchFamily="34" charset="0"/>
              </a:rPr>
              <a:t>18,000</a:t>
            </a:r>
            <a:endParaRPr lang="en-US" sz="24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400" dirty="0" smtClean="0">
                <a:latin typeface="Arial" panose="020B0604020202020204" pitchFamily="34" charset="0"/>
                <a:ea typeface="SimSun" panose="02010600030101010101" pitchFamily="2" charset="-122"/>
                <a:cs typeface="Arial" panose="020B0604020202020204" pitchFamily="34" charset="0"/>
              </a:rPr>
              <a:t>Rent</a:t>
            </a:r>
            <a:r>
              <a:rPr lang="en-US" sz="2400" dirty="0">
                <a:latin typeface="Arial" panose="020B0604020202020204" pitchFamily="34" charset="0"/>
                <a:ea typeface="SimSun" panose="02010600030101010101" pitchFamily="2" charset="-122"/>
                <a:cs typeface="Arial" panose="020B0604020202020204" pitchFamily="34" charset="0"/>
              </a:rPr>
              <a:t>					</a:t>
            </a:r>
            <a:r>
              <a:rPr lang="en-US" sz="2400" dirty="0" smtClean="0">
                <a:latin typeface="Arial" panose="020B0604020202020204" pitchFamily="34" charset="0"/>
                <a:ea typeface="SimSun" panose="02010600030101010101" pitchFamily="2" charset="-122"/>
                <a:cs typeface="Arial" panose="020B0604020202020204" pitchFamily="34" charset="0"/>
              </a:rPr>
              <a:t>	7,000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Rates					</a:t>
            </a:r>
            <a:r>
              <a:rPr lang="en-US" sz="2400" dirty="0" smtClean="0">
                <a:latin typeface="Arial" panose="020B0604020202020204" pitchFamily="34" charset="0"/>
                <a:ea typeface="SimSun" panose="02010600030101010101" pitchFamily="2" charset="-122"/>
                <a:cs typeface="Arial" panose="020B0604020202020204" pitchFamily="34" charset="0"/>
              </a:rPr>
              <a:t>	8,000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smtClean="0">
                <a:latin typeface="Arial" panose="020B0604020202020204" pitchFamily="34" charset="0"/>
                <a:ea typeface="SimSun" panose="02010600030101010101" pitchFamily="2" charset="-122"/>
                <a:cs typeface="Arial" panose="020B0604020202020204" pitchFamily="34" charset="0"/>
              </a:rPr>
              <a:t>Insurance</a:t>
            </a:r>
            <a:r>
              <a:rPr lang="en-US" sz="2400" dirty="0">
                <a:latin typeface="Arial" panose="020B0604020202020204" pitchFamily="34" charset="0"/>
                <a:ea typeface="SimSun" panose="02010600030101010101" pitchFamily="2" charset="-122"/>
                <a:cs typeface="Arial" panose="020B0604020202020204" pitchFamily="34" charset="0"/>
              </a:rPr>
              <a:t>				</a:t>
            </a:r>
            <a:r>
              <a:rPr lang="en-US" sz="2400" dirty="0" smtClean="0">
                <a:latin typeface="Arial" panose="020B0604020202020204" pitchFamily="34" charset="0"/>
                <a:ea typeface="SimSun" panose="02010600030101010101" pitchFamily="2" charset="-122"/>
                <a:cs typeface="Arial" panose="020B0604020202020204" pitchFamily="34" charset="0"/>
              </a:rPr>
              <a:t>	10,000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Heating &amp; lighting 			</a:t>
            </a:r>
            <a:r>
              <a:rPr lang="en-US" sz="2400" dirty="0" smtClean="0">
                <a:latin typeface="Arial" panose="020B0604020202020204" pitchFamily="34" charset="0"/>
                <a:ea typeface="SimSun" panose="02010600030101010101" pitchFamily="2" charset="-122"/>
                <a:cs typeface="Arial" panose="020B0604020202020204" pitchFamily="34" charset="0"/>
              </a:rPr>
              <a:t>	12,000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Postage				</a:t>
            </a:r>
            <a:r>
              <a:rPr lang="en-US" sz="2400" dirty="0" smtClean="0">
                <a:latin typeface="Arial" panose="020B0604020202020204" pitchFamily="34" charset="0"/>
                <a:ea typeface="SimSun" panose="02010600030101010101" pitchFamily="2" charset="-122"/>
                <a:cs typeface="Arial" panose="020B0604020202020204" pitchFamily="34" charset="0"/>
              </a:rPr>
              <a:t>	500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Stationery				</a:t>
            </a:r>
            <a:r>
              <a:rPr lang="en-US" sz="2400" dirty="0" smtClean="0">
                <a:latin typeface="Arial" panose="020B0604020202020204" pitchFamily="34" charset="0"/>
                <a:ea typeface="SimSun" panose="02010600030101010101" pitchFamily="2" charset="-122"/>
                <a:cs typeface="Arial" panose="020B0604020202020204" pitchFamily="34" charset="0"/>
              </a:rPr>
              <a:t>	700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Telephone				</a:t>
            </a:r>
            <a:r>
              <a:rPr lang="en-US" sz="2400" dirty="0" smtClean="0">
                <a:latin typeface="Arial" panose="020B0604020202020204" pitchFamily="34" charset="0"/>
                <a:ea typeface="SimSun" panose="02010600030101010101" pitchFamily="2" charset="-122"/>
                <a:cs typeface="Arial" panose="020B0604020202020204" pitchFamily="34" charset="0"/>
              </a:rPr>
              <a:t>	400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Advertising				</a:t>
            </a:r>
            <a:r>
              <a:rPr lang="en-US" sz="2400" dirty="0" smtClean="0">
                <a:latin typeface="Arial" panose="020B0604020202020204" pitchFamily="34" charset="0"/>
                <a:ea typeface="SimSun" panose="02010600030101010101" pitchFamily="2" charset="-122"/>
                <a:cs typeface="Arial" panose="020B0604020202020204" pitchFamily="34" charset="0"/>
              </a:rPr>
              <a:t>	5,000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Salaries &amp; wages			</a:t>
            </a:r>
            <a:r>
              <a:rPr lang="en-US" sz="2400" dirty="0" smtClean="0">
                <a:latin typeface="Arial" panose="020B0604020202020204" pitchFamily="34" charset="0"/>
                <a:ea typeface="SimSun" panose="02010600030101010101" pitchFamily="2" charset="-122"/>
                <a:cs typeface="Arial" panose="020B0604020202020204" pitchFamily="34" charset="0"/>
              </a:rPr>
              <a:t>	35,000</a:t>
            </a:r>
            <a:endParaRPr lang="en-US" sz="24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dirty="0">
                <a:latin typeface="Arial" panose="020B0604020202020204" pitchFamily="34" charset="0"/>
                <a:ea typeface="SimSun" panose="02010600030101010101" pitchFamily="2" charset="-122"/>
                <a:cs typeface="Arial" panose="020B0604020202020204" pitchFamily="34" charset="0"/>
              </a:rPr>
              <a:t>Bad debts				</a:t>
            </a:r>
            <a:r>
              <a:rPr lang="en-US" sz="2400" dirty="0" smtClean="0">
                <a:latin typeface="Arial" panose="020B0604020202020204" pitchFamily="34" charset="0"/>
                <a:ea typeface="SimSun" panose="02010600030101010101" pitchFamily="2" charset="-122"/>
                <a:cs typeface="Arial" panose="020B0604020202020204" pitchFamily="34" charset="0"/>
              </a:rPr>
              <a:t>	</a:t>
            </a:r>
            <a:r>
              <a:rPr lang="en-US" sz="2400" u="sng" dirty="0" smtClean="0">
                <a:latin typeface="Arial" panose="020B0604020202020204" pitchFamily="34" charset="0"/>
                <a:ea typeface="SimSun" panose="02010600030101010101" pitchFamily="2" charset="-122"/>
                <a:cs typeface="Arial" panose="020B0604020202020204" pitchFamily="34" charset="0"/>
              </a:rPr>
              <a:t>1,500</a:t>
            </a:r>
            <a:endParaRPr lang="en-US" sz="2400" u="sng"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b="1" dirty="0" smtClean="0">
                <a:latin typeface="Arial" panose="020B0604020202020204" pitchFamily="34" charset="0"/>
                <a:ea typeface="SimSun" panose="02010600030101010101" pitchFamily="2" charset="-122"/>
                <a:cs typeface="Arial" panose="020B0604020202020204" pitchFamily="34" charset="0"/>
              </a:rPr>
              <a:t>Total expenses 						</a:t>
            </a:r>
            <a:r>
              <a:rPr lang="en-US" sz="2400" u="sng" dirty="0" smtClean="0">
                <a:latin typeface="Arial" panose="020B0604020202020204" pitchFamily="34" charset="0"/>
                <a:ea typeface="SimSun" panose="02010600030101010101" pitchFamily="2" charset="-122"/>
                <a:cs typeface="Arial" panose="020B0604020202020204" pitchFamily="34" charset="0"/>
              </a:rPr>
              <a:t>116,100</a:t>
            </a:r>
            <a:endParaRPr lang="en-US" sz="2400" u="sng"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400" b="1" dirty="0" smtClean="0">
                <a:latin typeface="Arial" panose="020B0604020202020204" pitchFamily="34" charset="0"/>
                <a:ea typeface="SimSun" panose="02010600030101010101" pitchFamily="2" charset="-122"/>
                <a:cs typeface="Arial" panose="020B0604020202020204" pitchFamily="34" charset="0"/>
              </a:rPr>
              <a:t>Net Profit 							  8,600</a:t>
            </a:r>
          </a:p>
          <a:p>
            <a:pPr marL="914400" marR="0" algn="just">
              <a:spcBef>
                <a:spcPts val="0"/>
              </a:spcBef>
              <a:spcAft>
                <a:spcPts val="0"/>
              </a:spcAft>
            </a:pPr>
            <a:r>
              <a:rPr lang="en-US" sz="24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								(10 MARKS)</a:t>
            </a:r>
            <a:endParaRPr lang="en-US" sz="2000" b="1" dirty="0" smtClean="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3" name="Date Placeholder 2"/>
          <p:cNvSpPr>
            <a:spLocks noGrp="1"/>
          </p:cNvSpPr>
          <p:nvPr>
            <p:ph type="dt" sz="half" idx="10"/>
          </p:nvPr>
        </p:nvSpPr>
        <p:spPr/>
        <p:txBody>
          <a:bodyPr/>
          <a:lstStyle/>
          <a:p>
            <a:fld id="{E84CB402-1FF6-4009-8F1C-E2A4AFD273A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08658267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17693"/>
            <a:ext cx="10604863" cy="7602081"/>
          </a:xfrm>
          <a:prstGeom prst="rect">
            <a:avLst/>
          </a:prstGeom>
        </p:spPr>
        <p:txBody>
          <a:bodyPr wrap="square">
            <a:spAutoFit/>
          </a:bodyPr>
          <a:lstStyle/>
          <a:p>
            <a:pPr algn="ctr"/>
            <a:r>
              <a:rPr lang="en-US"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ACTIVITY (DEMO: BALANCE SHEET)</a:t>
            </a:r>
            <a:endPar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algn="just"/>
            <a:r>
              <a:rPr lang="en-US" sz="2000" b="1" dirty="0">
                <a:latin typeface="Tahoma" panose="020B0604030504040204" pitchFamily="34" charset="0"/>
                <a:ea typeface="Tahoma" panose="020B0604030504040204" pitchFamily="34" charset="0"/>
                <a:cs typeface="Tahoma" panose="020B0604030504040204" pitchFamily="34" charset="0"/>
              </a:rPr>
              <a:t>ARONZO </a:t>
            </a:r>
            <a:r>
              <a:rPr lang="en-US" sz="2000" b="1" dirty="0" smtClean="0">
                <a:latin typeface="Tahoma" panose="020B0604030504040204" pitchFamily="34" charset="0"/>
                <a:ea typeface="Tahoma" panose="020B0604030504040204" pitchFamily="34" charset="0"/>
                <a:cs typeface="Tahoma" panose="020B0604030504040204" pitchFamily="34" charset="0"/>
              </a:rPr>
              <a:t>ENTERPRISES’ BALANCE SHEET AS OF JUNE, 2020.</a:t>
            </a:r>
            <a:r>
              <a:rPr lang="en-US" sz="2000" b="1" dirty="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400" dirty="0" smtClean="0">
                <a:latin typeface="Tahoma" panose="020B0604030504040204" pitchFamily="34" charset="0"/>
                <a:ea typeface="Tahoma" panose="020B0604030504040204" pitchFamily="34" charset="0"/>
                <a:cs typeface="Tahoma" panose="020B0604030504040204" pitchFamily="34" charset="0"/>
              </a:rPr>
              <a:t>K	      K		K</a:t>
            </a:r>
            <a:endParaRPr lang="en-US" sz="2400" dirty="0">
              <a:latin typeface="Tahoma" panose="020B0604030504040204" pitchFamily="34" charset="0"/>
              <a:ea typeface="Tahoma" panose="020B0604030504040204" pitchFamily="34" charset="0"/>
              <a:cs typeface="Tahoma" panose="020B0604030504040204" pitchFamily="34" charset="0"/>
            </a:endParaRPr>
          </a:p>
          <a:p>
            <a:pPr algn="just"/>
            <a:r>
              <a:rPr lang="en-US" sz="2000" b="1" dirty="0" smtClean="0">
                <a:latin typeface="Tahoma" panose="020B0604030504040204" pitchFamily="34" charset="0"/>
                <a:ea typeface="Tahoma" panose="020B0604030504040204" pitchFamily="34" charset="0"/>
                <a:cs typeface="Tahoma" panose="020B0604030504040204" pitchFamily="34" charset="0"/>
              </a:rPr>
              <a:t>	Long term Assets</a:t>
            </a: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Fixtures </a:t>
            </a:r>
            <a:r>
              <a:rPr lang="en-US" sz="2000" dirty="0">
                <a:latin typeface="Tahoma" panose="020B0604030504040204" pitchFamily="34" charset="0"/>
                <a:ea typeface="Tahoma" panose="020B0604030504040204" pitchFamily="34" charset="0"/>
                <a:cs typeface="Tahoma" panose="020B0604030504040204" pitchFamily="34" charset="0"/>
              </a:rPr>
              <a:t>and fittings @ cost			</a:t>
            </a:r>
            <a:r>
              <a:rPr lang="en-US" sz="2000" dirty="0" smtClean="0">
                <a:latin typeface="Tahoma" panose="020B0604030504040204" pitchFamily="34" charset="0"/>
                <a:ea typeface="Tahoma" panose="020B0604030504040204" pitchFamily="34" charset="0"/>
                <a:cs typeface="Tahoma" panose="020B0604030504040204" pitchFamily="34" charset="0"/>
              </a:rPr>
              <a:t>120,000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b="1" dirty="0" smtClean="0">
                <a:latin typeface="Tahoma" panose="020B0604030504040204" pitchFamily="34" charset="0"/>
                <a:ea typeface="Tahoma" panose="020B0604030504040204" pitchFamily="34" charset="0"/>
                <a:cs typeface="Tahoma" panose="020B0604030504040204" pitchFamily="34" charset="0"/>
              </a:rPr>
              <a:t>Less</a:t>
            </a:r>
            <a:r>
              <a:rPr lang="en-US" sz="2000" dirty="0" smtClean="0">
                <a:latin typeface="Tahoma" panose="020B0604030504040204" pitchFamily="34" charset="0"/>
                <a:ea typeface="Tahoma" panose="020B0604030504040204" pitchFamily="34" charset="0"/>
                <a:cs typeface="Tahoma" panose="020B0604030504040204" pitchFamily="34" charset="0"/>
              </a:rPr>
              <a:t>: Depreciation </a:t>
            </a:r>
            <a:r>
              <a:rPr lang="en-US" sz="2000" dirty="0">
                <a:latin typeface="Tahoma" panose="020B0604030504040204" pitchFamily="34" charset="0"/>
                <a:ea typeface="Tahoma" panose="020B0604030504040204" pitchFamily="34" charset="0"/>
                <a:cs typeface="Tahoma" panose="020B0604030504040204" pitchFamily="34" charset="0"/>
              </a:rPr>
              <a:t>fixtures &amp; fittings		</a:t>
            </a:r>
            <a:r>
              <a:rPr lang="en-US" sz="2000" dirty="0" smtClean="0">
                <a:latin typeface="Tahoma" panose="020B0604030504040204" pitchFamily="34" charset="0"/>
                <a:ea typeface="Tahoma" panose="020B0604030504040204" pitchFamily="34" charset="0"/>
                <a:cs typeface="Tahoma" panose="020B0604030504040204" pitchFamily="34" charset="0"/>
              </a:rPr>
              <a:t>(12,000)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Total fixed assets							108,000</a:t>
            </a:r>
          </a:p>
          <a:p>
            <a:pPr marL="914400" marR="0" algn="just">
              <a:spcBef>
                <a:spcPts val="0"/>
              </a:spcBef>
              <a:spcAft>
                <a:spcPts val="0"/>
              </a:spcAft>
            </a:pPr>
            <a:r>
              <a:rPr lang="en-US" sz="2000" b="1" dirty="0" smtClean="0">
                <a:latin typeface="Tahoma" panose="020B0604030504040204" pitchFamily="34" charset="0"/>
                <a:ea typeface="Tahoma" panose="020B0604030504040204" pitchFamily="34" charset="0"/>
                <a:cs typeface="Tahoma" panose="020B0604030504040204" pitchFamily="34" charset="0"/>
              </a:rPr>
              <a:t>Current Assets</a:t>
            </a:r>
          </a:p>
          <a:p>
            <a:pPr marL="914400" algn="just"/>
            <a:r>
              <a:rPr lang="en-US" sz="2000" dirty="0">
                <a:latin typeface="Arial" panose="020B0604020202020204" pitchFamily="34" charset="0"/>
                <a:ea typeface="SimSun" panose="02010600030101010101" pitchFamily="2" charset="-122"/>
                <a:cs typeface="Arial" panose="020B0604020202020204" pitchFamily="34" charset="0"/>
              </a:rPr>
              <a:t>Inventory at 30 June 2020		</a:t>
            </a:r>
            <a:r>
              <a:rPr lang="en-US" sz="2000" dirty="0" smtClean="0">
                <a:latin typeface="Arial" panose="020B0604020202020204" pitchFamily="34" charset="0"/>
                <a:ea typeface="SimSun" panose="02010600030101010101" pitchFamily="2" charset="-122"/>
                <a:cs typeface="Arial" panose="020B0604020202020204" pitchFamily="34" charset="0"/>
              </a:rPr>
              <a:t>	17,000</a:t>
            </a:r>
            <a:endParaRPr lang="en-US" sz="2000" dirty="0">
              <a:latin typeface="Arial" panose="020B0604020202020204" pitchFamily="34" charset="0"/>
              <a:ea typeface="SimSun" panose="02010600030101010101" pitchFamily="2" charset="-122"/>
              <a:cs typeface="Arial" panose="020B0604020202020204" pitchFamily="34" charset="0"/>
            </a:endParaRP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Trade </a:t>
            </a:r>
            <a:r>
              <a:rPr lang="en-US" sz="2000" dirty="0">
                <a:latin typeface="Tahoma" panose="020B0604030504040204" pitchFamily="34" charset="0"/>
                <a:ea typeface="Tahoma" panose="020B0604030504040204" pitchFamily="34" charset="0"/>
                <a:cs typeface="Tahoma" panose="020B0604030504040204" pitchFamily="34" charset="0"/>
              </a:rPr>
              <a:t>receivables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dirty="0" smtClean="0">
                <a:latin typeface="Tahoma" panose="020B0604030504040204" pitchFamily="34" charset="0"/>
                <a:ea typeface="Tahoma" panose="020B0604030504040204" pitchFamily="34" charset="0"/>
                <a:cs typeface="Tahoma" panose="020B0604030504040204" pitchFamily="34" charset="0"/>
              </a:rPr>
              <a:t>24,000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Cash in bank					</a:t>
            </a:r>
            <a:r>
              <a:rPr lang="en-US" sz="2000" dirty="0" smtClean="0">
                <a:latin typeface="Arial" panose="020B0604020202020204" pitchFamily="34" charset="0"/>
                <a:ea typeface="SimSun" panose="02010600030101010101" pitchFamily="2" charset="-122"/>
                <a:cs typeface="Arial" panose="020B0604020202020204" pitchFamily="34" charset="0"/>
              </a:rPr>
              <a:t>  </a:t>
            </a:r>
            <a:r>
              <a:rPr lang="en-US" sz="2000" dirty="0">
                <a:latin typeface="Arial" panose="020B0604020202020204" pitchFamily="34" charset="0"/>
                <a:ea typeface="SimSun" panose="02010600030101010101" pitchFamily="2" charset="-122"/>
                <a:cs typeface="Arial" panose="020B0604020202020204" pitchFamily="34" charset="0"/>
              </a:rPr>
              <a:t>6,000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Cash in hand					</a:t>
            </a:r>
            <a:r>
              <a:rPr lang="en-US" sz="2000" dirty="0" smtClean="0">
                <a:latin typeface="Arial" panose="020B0604020202020204" pitchFamily="34" charset="0"/>
                <a:ea typeface="SimSun" panose="02010600030101010101" pitchFamily="2" charset="-122"/>
                <a:cs typeface="Arial" panose="020B0604020202020204" pitchFamily="34" charset="0"/>
              </a:rPr>
              <a:t>     </a:t>
            </a:r>
            <a:r>
              <a:rPr lang="en-US" sz="2000" dirty="0">
                <a:latin typeface="Arial" panose="020B0604020202020204" pitchFamily="34" charset="0"/>
                <a:ea typeface="SimSun" panose="02010600030101010101" pitchFamily="2" charset="-122"/>
                <a:cs typeface="Arial" panose="020B0604020202020204" pitchFamily="34" charset="0"/>
              </a:rPr>
              <a:t>300</a:t>
            </a:r>
          </a:p>
          <a:p>
            <a:pPr marL="914400" algn="just"/>
            <a:r>
              <a:rPr lang="en-US" sz="2000" b="1" dirty="0" smtClean="0">
                <a:latin typeface="Tahoma" panose="020B0604030504040204" pitchFamily="34" charset="0"/>
                <a:ea typeface="Tahoma" panose="020B0604030504040204" pitchFamily="34" charset="0"/>
                <a:cs typeface="Tahoma" panose="020B0604030504040204" pitchFamily="34" charset="0"/>
              </a:rPr>
              <a:t>Total current assets							</a:t>
            </a:r>
            <a:r>
              <a:rPr lang="en-US" sz="2000" u="sng" dirty="0" smtClean="0">
                <a:latin typeface="Tahoma" panose="020B0604030504040204" pitchFamily="34" charset="0"/>
                <a:ea typeface="Tahoma" panose="020B0604030504040204" pitchFamily="34" charset="0"/>
                <a:cs typeface="Tahoma" panose="020B0604030504040204" pitchFamily="34" charset="0"/>
              </a:rPr>
              <a:t>47,300</a:t>
            </a:r>
          </a:p>
          <a:p>
            <a:pPr marL="914400" algn="just"/>
            <a:r>
              <a:rPr lang="en-US" sz="2000" b="1" dirty="0" smtClean="0">
                <a:latin typeface="Tahoma" panose="020B0604030504040204" pitchFamily="34" charset="0"/>
                <a:ea typeface="Tahoma" panose="020B0604030504040204" pitchFamily="34" charset="0"/>
                <a:cs typeface="Tahoma" panose="020B0604030504040204" pitchFamily="34" charset="0"/>
              </a:rPr>
              <a:t>Total Net Assets							155,300</a:t>
            </a:r>
            <a:endParaRPr lang="en-US" sz="2000" b="1" dirty="0">
              <a:latin typeface="Tahoma" panose="020B0604030504040204" pitchFamily="34" charset="0"/>
              <a:ea typeface="Tahoma" panose="020B0604030504040204" pitchFamily="34" charset="0"/>
              <a:cs typeface="Tahoma" panose="020B0604030504040204" pitchFamily="34" charset="0"/>
            </a:endParaRPr>
          </a:p>
          <a:p>
            <a:pPr marL="914400" algn="just"/>
            <a:r>
              <a:rPr lang="en-US" sz="2000" b="1" dirty="0" smtClean="0">
                <a:latin typeface="Tahoma" panose="020B0604030504040204" pitchFamily="34" charset="0"/>
                <a:ea typeface="Tahoma" panose="020B0604030504040204" pitchFamily="34" charset="0"/>
                <a:cs typeface="Tahoma" panose="020B0604030504040204" pitchFamily="34" charset="0"/>
              </a:rPr>
              <a:t>Liabilities </a:t>
            </a:r>
          </a:p>
          <a:p>
            <a:pPr marL="914400" algn="just"/>
            <a:r>
              <a:rPr lang="en-US" sz="2000" dirty="0">
                <a:latin typeface="Arial" panose="020B0604020202020204" pitchFamily="34" charset="0"/>
                <a:ea typeface="SimSun" panose="02010600030101010101" pitchFamily="2" charset="-122"/>
                <a:cs typeface="Arial" panose="020B0604020202020204" pitchFamily="34" charset="0"/>
              </a:rPr>
              <a:t>5 year loan from Banda				  32,000</a:t>
            </a:r>
          </a:p>
          <a:p>
            <a:pPr marL="914400" algn="just"/>
            <a:r>
              <a:rPr lang="en-US" sz="2000" dirty="0" smtClean="0">
                <a:latin typeface="Tahoma" panose="020B0604030504040204" pitchFamily="34" charset="0"/>
                <a:ea typeface="Tahoma" panose="020B0604030504040204" pitchFamily="34" charset="0"/>
                <a:cs typeface="Tahoma" panose="020B0604030504040204" pitchFamily="34" charset="0"/>
              </a:rPr>
              <a:t>Trade </a:t>
            </a:r>
            <a:r>
              <a:rPr lang="en-US" sz="2000" dirty="0">
                <a:latin typeface="Tahoma" panose="020B0604030504040204" pitchFamily="34" charset="0"/>
                <a:ea typeface="Tahoma" panose="020B0604030504040204" pitchFamily="34" charset="0"/>
                <a:cs typeface="Tahoma" panose="020B0604030504040204" pitchFamily="34" charset="0"/>
              </a:rPr>
              <a:t>payables					  </a:t>
            </a:r>
            <a:r>
              <a:rPr lang="en-US" sz="2000" u="sng" dirty="0">
                <a:latin typeface="Tahoma" panose="020B0604030504040204" pitchFamily="34" charset="0"/>
                <a:ea typeface="Tahoma" panose="020B0604030504040204" pitchFamily="34" charset="0"/>
                <a:cs typeface="Tahoma" panose="020B0604030504040204" pitchFamily="34" charset="0"/>
              </a:rPr>
              <a:t>19,000</a:t>
            </a:r>
          </a:p>
          <a:p>
            <a:pPr marL="914400" algn="just"/>
            <a:r>
              <a:rPr lang="en-US" sz="2000" dirty="0" smtClean="0">
                <a:latin typeface="Tahoma" panose="020B0604030504040204" pitchFamily="34" charset="0"/>
                <a:ea typeface="Tahoma" panose="020B0604030504040204" pitchFamily="34" charset="0"/>
                <a:cs typeface="Tahoma" panose="020B0604030504040204" pitchFamily="34" charset="0"/>
              </a:rPr>
              <a:t>Total Liabilities								51,000</a:t>
            </a:r>
          </a:p>
          <a:p>
            <a:pPr marL="914400" algn="just"/>
            <a:r>
              <a:rPr lang="en-US" sz="2000" b="1" dirty="0" smtClean="0">
                <a:latin typeface="Tahoma" panose="020B0604030504040204" pitchFamily="34" charset="0"/>
                <a:ea typeface="Tahoma" panose="020B0604030504040204" pitchFamily="34" charset="0"/>
                <a:cs typeface="Tahoma" panose="020B0604030504040204" pitchFamily="34" charset="0"/>
              </a:rPr>
              <a:t>Financed by: </a:t>
            </a:r>
          </a:p>
          <a:p>
            <a:pPr marL="914400" algn="just"/>
            <a:r>
              <a:rPr lang="en-US" sz="2000" dirty="0" smtClean="0">
                <a:latin typeface="Tahoma" panose="020B0604030504040204" pitchFamily="34" charset="0"/>
                <a:ea typeface="Tahoma" panose="020B0604030504040204" pitchFamily="34" charset="0"/>
                <a:cs typeface="Tahoma" panose="020B0604030504040204" pitchFamily="34" charset="0"/>
              </a:rPr>
              <a:t>Capital </a:t>
            </a:r>
            <a:r>
              <a:rPr lang="en-US" sz="2000" dirty="0">
                <a:latin typeface="Tahoma" panose="020B0604030504040204" pitchFamily="34" charset="0"/>
                <a:ea typeface="Tahoma" panose="020B0604030504040204" pitchFamily="34" charset="0"/>
                <a:cs typeface="Tahoma" panose="020B0604030504040204" pitchFamily="34" charset="0"/>
              </a:rPr>
              <a:t>at start 1 July 2019			</a:t>
            </a:r>
            <a:r>
              <a:rPr lang="en-US" sz="2000" dirty="0" smtClean="0">
                <a:latin typeface="Tahoma" panose="020B0604030504040204" pitchFamily="34" charset="0"/>
                <a:ea typeface="Tahoma" panose="020B0604030504040204" pitchFamily="34" charset="0"/>
                <a:cs typeface="Tahoma" panose="020B0604030504040204" pitchFamily="34" charset="0"/>
              </a:rPr>
              <a:t>121,900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Add: Net profit Drawings</a:t>
            </a:r>
            <a:r>
              <a:rPr lang="en-US" sz="2000" dirty="0">
                <a:latin typeface="Tahoma" panose="020B0604030504040204" pitchFamily="34" charset="0"/>
                <a:ea typeface="Tahoma" panose="020B0604030504040204" pitchFamily="34" charset="0"/>
                <a:cs typeface="Tahoma" panose="020B0604030504040204" pitchFamily="34" charset="0"/>
              </a:rPr>
              <a:t>			</a:t>
            </a:r>
            <a:r>
              <a:rPr lang="en-US" sz="2000" u="sng" dirty="0" smtClean="0">
                <a:latin typeface="Tahoma" panose="020B0604030504040204" pitchFamily="34" charset="0"/>
                <a:ea typeface="Tahoma" panose="020B0604030504040204" pitchFamily="34" charset="0"/>
                <a:cs typeface="Tahoma" panose="020B0604030504040204" pitchFamily="34" charset="0"/>
              </a:rPr>
              <a:t>  8,600</a:t>
            </a: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						</a:t>
            </a:r>
          </a:p>
          <a:p>
            <a:pPr marL="914400" algn="just"/>
            <a:r>
              <a:rPr lang="en-US" sz="2000" dirty="0" smtClean="0">
                <a:latin typeface="Tahoma" panose="020B0604030504040204" pitchFamily="34" charset="0"/>
                <a:ea typeface="Tahoma" panose="020B0604030504040204" pitchFamily="34" charset="0"/>
                <a:cs typeface="Tahoma" panose="020B0604030504040204" pitchFamily="34" charset="0"/>
              </a:rPr>
              <a:t>Less: Drawings					 18,000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smtClean="0">
                <a:latin typeface="Tahoma" panose="020B0604030504040204" pitchFamily="34" charset="0"/>
                <a:ea typeface="Tahoma" panose="020B0604030504040204" pitchFamily="34" charset="0"/>
                <a:cs typeface="Tahoma" panose="020B0604030504040204" pitchFamily="34" charset="0"/>
              </a:rPr>
              <a:t>Net Capital 								130,500</a:t>
            </a:r>
          </a:p>
        </p:txBody>
      </p:sp>
      <p:sp>
        <p:nvSpPr>
          <p:cNvPr id="3" name="Date Placeholder 2"/>
          <p:cNvSpPr>
            <a:spLocks noGrp="1"/>
          </p:cNvSpPr>
          <p:nvPr>
            <p:ph type="dt" sz="half" idx="10"/>
          </p:nvPr>
        </p:nvSpPr>
        <p:spPr/>
        <p:txBody>
          <a:bodyPr/>
          <a:lstStyle/>
          <a:p>
            <a:fld id="{7E05D79A-2588-46C2-B58F-04452B366030}" type="datetime1">
              <a:rPr lang="en-US" smtClean="0"/>
              <a:t>12/21/2022</a:t>
            </a:fld>
            <a:endParaRPr lang="en-US"/>
          </a:p>
        </p:txBody>
      </p:sp>
      <p:sp>
        <p:nvSpPr>
          <p:cNvPr id="4" name="Footer Placeholder 3"/>
          <p:cNvSpPr>
            <a:spLocks noGrp="1"/>
          </p:cNvSpPr>
          <p:nvPr>
            <p:ph type="ftr" sz="quarter" idx="11"/>
          </p:nvPr>
        </p:nvSpPr>
        <p:spPr/>
        <p:txBody>
          <a:bodyPr/>
          <a:lstStyle/>
          <a:p>
            <a:r>
              <a:rPr lang="en-US" dirty="0" smtClean="0"/>
              <a:t>A. D. SIKALUMBI</a:t>
            </a:r>
            <a:endParaRPr lang="en-US" dirty="0"/>
          </a:p>
        </p:txBody>
      </p:sp>
    </p:spTree>
    <p:extLst>
      <p:ext uri="{BB962C8B-B14F-4D97-AF65-F5344CB8AC3E}">
        <p14:creationId xmlns:p14="http://schemas.microsoft.com/office/powerpoint/2010/main" val="91209599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7124" y="152099"/>
            <a:ext cx="10895526" cy="3108543"/>
          </a:xfrm>
          <a:prstGeom prst="rect">
            <a:avLst/>
          </a:prstGeom>
        </p:spPr>
        <p:txBody>
          <a:bodyPr wrap="square">
            <a:spAutoFit/>
          </a:bodyPr>
          <a:lstStyle/>
          <a:p>
            <a:r>
              <a:rPr lang="en-US" sz="2800" b="1" dirty="0" smtClean="0">
                <a:solidFill>
                  <a:srgbClr val="FF0000"/>
                </a:solidFill>
                <a:latin typeface="Times New Roman" panose="02020603050405020304" pitchFamily="18" charset="0"/>
                <a:ea typeface="SimSun" panose="02010600030101010101" pitchFamily="2" charset="-122"/>
              </a:rPr>
              <a:t>2. THE BALANCE SHEET (STATEMENT OF FINANCIAL POSITION)</a:t>
            </a:r>
          </a:p>
          <a:p>
            <a:pPr marL="342900" lvl="0" indent="-342900">
              <a:buFont typeface="Wingdings" panose="05000000000000000000" pitchFamily="2" charset="2"/>
              <a:buChar char="ü"/>
            </a:pPr>
            <a:r>
              <a:rPr lang="en-US" sz="2800" dirty="0"/>
              <a:t>Assets are items that provide probable future economic benefits </a:t>
            </a:r>
          </a:p>
          <a:p>
            <a:pPr marL="342900" lvl="0" indent="-342900">
              <a:buFont typeface="Wingdings" panose="05000000000000000000" pitchFamily="2" charset="2"/>
              <a:buChar char="ü"/>
            </a:pPr>
            <a:r>
              <a:rPr lang="en-US" sz="2800" dirty="0"/>
              <a:t>Liabilities are obligations of the firm that will be settled by using assets </a:t>
            </a:r>
          </a:p>
          <a:p>
            <a:pPr marL="342900" lvl="0" indent="-342900">
              <a:buFont typeface="Wingdings" panose="05000000000000000000" pitchFamily="2" charset="2"/>
              <a:buChar char="ü"/>
            </a:pPr>
            <a:r>
              <a:rPr lang="en-US" sz="2800" dirty="0"/>
              <a:t>Equity (variously called </a:t>
            </a:r>
            <a:r>
              <a:rPr lang="en-US" sz="2800" u="sng" dirty="0">
                <a:hlinkClick r:id="rId2"/>
              </a:rPr>
              <a:t>stockholders equity</a:t>
            </a:r>
            <a:r>
              <a:rPr lang="en-US" sz="2800" dirty="0"/>
              <a:t>, shareowners equity or owners’ equity) is the residual interest that remains after you subtract liabilities from </a:t>
            </a:r>
            <a:r>
              <a:rPr lang="en-US" sz="2800" dirty="0" smtClean="0"/>
              <a:t>assets.</a:t>
            </a:r>
            <a:endParaRPr lang="en-US" sz="2800" dirty="0"/>
          </a:p>
        </p:txBody>
      </p:sp>
      <p:pic>
        <p:nvPicPr>
          <p:cNvPr id="6" name="Picture 5" descr="Accounting Equation"/>
          <p:cNvPicPr/>
          <p:nvPr/>
        </p:nvPicPr>
        <p:blipFill>
          <a:blip r:embed="rId3">
            <a:extLst>
              <a:ext uri="{28A0092B-C50C-407E-A947-70E740481C1C}">
                <a14:useLocalDpi xmlns:a14="http://schemas.microsoft.com/office/drawing/2010/main" val="0"/>
              </a:ext>
            </a:extLst>
          </a:blip>
          <a:srcRect/>
          <a:stretch>
            <a:fillRect/>
          </a:stretch>
        </p:blipFill>
        <p:spPr bwMode="auto">
          <a:xfrm>
            <a:off x="1081457" y="4077905"/>
            <a:ext cx="9710671" cy="1611347"/>
          </a:xfrm>
          <a:prstGeom prst="rect">
            <a:avLst/>
          </a:prstGeom>
          <a:noFill/>
          <a:ln>
            <a:noFill/>
          </a:ln>
        </p:spPr>
      </p:pic>
      <p:sp>
        <p:nvSpPr>
          <p:cNvPr id="3" name="Date Placeholder 2"/>
          <p:cNvSpPr>
            <a:spLocks noGrp="1"/>
          </p:cNvSpPr>
          <p:nvPr>
            <p:ph type="dt" sz="half" idx="10"/>
          </p:nvPr>
        </p:nvSpPr>
        <p:spPr/>
        <p:txBody>
          <a:bodyPr/>
          <a:lstStyle/>
          <a:p>
            <a:fld id="{54DC3543-1189-44D0-A339-C1E72BEA1E5C}"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904101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1000"/>
                                        <p:tgtEl>
                                          <p:spTgt spid="6"/>
                                        </p:tgtEl>
                                      </p:cBhvr>
                                    </p:animEffect>
                                    <p:anim calcmode="lin" valueType="num">
                                      <p:cBhvr>
                                        <p:cTn id="26" dur="1000" fill="hold"/>
                                        <p:tgtEl>
                                          <p:spTgt spid="6"/>
                                        </p:tgtEl>
                                        <p:attrNameLst>
                                          <p:attrName>ppt_x</p:attrName>
                                        </p:attrNameLst>
                                      </p:cBhvr>
                                      <p:tavLst>
                                        <p:tav tm="0">
                                          <p:val>
                                            <p:strVal val="#ppt_x"/>
                                          </p:val>
                                        </p:tav>
                                        <p:tav tm="100000">
                                          <p:val>
                                            <p:strVal val="#ppt_x"/>
                                          </p:val>
                                        </p:tav>
                                      </p:tavLst>
                                    </p:anim>
                                    <p:anim calcmode="lin" valueType="num">
                                      <p:cBhvr>
                                        <p:cTn id="2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cdn-5.accounting-basics-for-students.com/images/Financial_position3_500.jpg"/>
          <p:cNvPicPr/>
          <p:nvPr/>
        </p:nvPicPr>
        <p:blipFill>
          <a:blip r:embed="rId2">
            <a:extLst>
              <a:ext uri="{28A0092B-C50C-407E-A947-70E740481C1C}">
                <a14:useLocalDpi xmlns:a14="http://schemas.microsoft.com/office/drawing/2010/main" val="0"/>
              </a:ext>
            </a:extLst>
          </a:blip>
          <a:srcRect/>
          <a:stretch>
            <a:fillRect/>
          </a:stretch>
        </p:blipFill>
        <p:spPr bwMode="auto">
          <a:xfrm>
            <a:off x="2228042" y="5351929"/>
            <a:ext cx="8113690" cy="1190537"/>
          </a:xfrm>
          <a:prstGeom prst="rect">
            <a:avLst/>
          </a:prstGeom>
          <a:noFill/>
          <a:ln>
            <a:noFill/>
          </a:ln>
        </p:spPr>
      </p:pic>
      <p:pic>
        <p:nvPicPr>
          <p:cNvPr id="3" name="Picture 2" descr="http://cdn-3.accounting-basics-for-students.com/images/Financial_position2_500.jpg"/>
          <p:cNvPicPr/>
          <p:nvPr/>
        </p:nvPicPr>
        <p:blipFill>
          <a:blip r:embed="rId3">
            <a:extLst>
              <a:ext uri="{28A0092B-C50C-407E-A947-70E740481C1C}">
                <a14:useLocalDpi xmlns:a14="http://schemas.microsoft.com/office/drawing/2010/main" val="0"/>
              </a:ext>
            </a:extLst>
          </a:blip>
          <a:srcRect/>
          <a:stretch>
            <a:fillRect/>
          </a:stretch>
        </p:blipFill>
        <p:spPr bwMode="auto">
          <a:xfrm>
            <a:off x="2228042" y="3751730"/>
            <a:ext cx="7920507" cy="1219492"/>
          </a:xfrm>
          <a:prstGeom prst="rect">
            <a:avLst/>
          </a:prstGeom>
          <a:noFill/>
          <a:ln>
            <a:noFill/>
          </a:ln>
        </p:spPr>
      </p:pic>
      <p:pic>
        <p:nvPicPr>
          <p:cNvPr id="4" name="Picture 3" descr="http://cdn-5.accounting-basics-for-students.com/images/Financial_position1_500.jpg"/>
          <p:cNvPicPr/>
          <p:nvPr/>
        </p:nvPicPr>
        <p:blipFill>
          <a:blip r:embed="rId4">
            <a:extLst>
              <a:ext uri="{28A0092B-C50C-407E-A947-70E740481C1C}">
                <a14:useLocalDpi xmlns:a14="http://schemas.microsoft.com/office/drawing/2010/main" val="0"/>
              </a:ext>
            </a:extLst>
          </a:blip>
          <a:srcRect/>
          <a:stretch>
            <a:fillRect/>
          </a:stretch>
        </p:blipFill>
        <p:spPr bwMode="auto">
          <a:xfrm>
            <a:off x="2228042" y="1883675"/>
            <a:ext cx="7920507" cy="1325992"/>
          </a:xfrm>
          <a:prstGeom prst="rect">
            <a:avLst/>
          </a:prstGeom>
          <a:noFill/>
          <a:ln>
            <a:noFill/>
          </a:ln>
        </p:spPr>
      </p:pic>
      <p:sp>
        <p:nvSpPr>
          <p:cNvPr id="5" name="Rectangle 4"/>
          <p:cNvSpPr/>
          <p:nvPr/>
        </p:nvSpPr>
        <p:spPr>
          <a:xfrm>
            <a:off x="1358153" y="548861"/>
            <a:ext cx="9668436" cy="954107"/>
          </a:xfrm>
          <a:prstGeom prst="rect">
            <a:avLst/>
          </a:prstGeom>
        </p:spPr>
        <p:txBody>
          <a:bodyPr wrap="square">
            <a:spAutoFit/>
          </a:bodyPr>
          <a:lstStyle/>
          <a:p>
            <a:pPr lvl="0"/>
            <a:r>
              <a:rPr lang="en-US" sz="2800" b="1" dirty="0" smtClean="0">
                <a:solidFill>
                  <a:srgbClr val="7030A0"/>
                </a:solidFill>
              </a:rPr>
              <a:t>FROM THE FOLLOWING, WHICH BUSINESS IS MORE VIABLE THAN THE OTHER? DEFEND YOUR ANSWER.</a:t>
            </a:r>
            <a:endParaRPr lang="en-US" sz="2800" b="1" dirty="0">
              <a:solidFill>
                <a:srgbClr val="7030A0"/>
              </a:solidFill>
            </a:endParaRPr>
          </a:p>
        </p:txBody>
      </p:sp>
      <p:sp>
        <p:nvSpPr>
          <p:cNvPr id="6" name="Date Placeholder 5"/>
          <p:cNvSpPr>
            <a:spLocks noGrp="1"/>
          </p:cNvSpPr>
          <p:nvPr>
            <p:ph type="dt" sz="half" idx="10"/>
          </p:nvPr>
        </p:nvSpPr>
        <p:spPr/>
        <p:txBody>
          <a:bodyPr/>
          <a:lstStyle/>
          <a:p>
            <a:fld id="{F9384BFE-92CC-4434-A4C2-487923AE96EE}" type="datetime1">
              <a:rPr lang="en-US" smtClean="0"/>
              <a:t>12/21/2022</a:t>
            </a:fld>
            <a:endParaRPr lang="en-US"/>
          </a:p>
        </p:txBody>
      </p:sp>
      <p:sp>
        <p:nvSpPr>
          <p:cNvPr id="7" name="Footer Placeholder 6"/>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621591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3" presetClass="exit" presetSubtype="32" fill="hold" nodeType="clickEffect">
                                  <p:stCondLst>
                                    <p:cond delay="0"/>
                                  </p:stCondLst>
                                  <p:childTnLst>
                                    <p:anim calcmode="lin" valueType="num">
                                      <p:cBhvr>
                                        <p:cTn id="34" dur="500"/>
                                        <p:tgtEl>
                                          <p:spTgt spid="5">
                                            <p:txEl>
                                              <p:pRg st="0" end="0"/>
                                            </p:txEl>
                                          </p:spTgt>
                                        </p:tgtEl>
                                        <p:attrNameLst>
                                          <p:attrName>ppt_w</p:attrName>
                                        </p:attrNameLst>
                                      </p:cBhvr>
                                      <p:tavLst>
                                        <p:tav tm="0">
                                          <p:val>
                                            <p:strVal val="ppt_w"/>
                                          </p:val>
                                        </p:tav>
                                        <p:tav tm="100000">
                                          <p:val>
                                            <p:fltVal val="0"/>
                                          </p:val>
                                        </p:tav>
                                      </p:tavLst>
                                    </p:anim>
                                    <p:anim calcmode="lin" valueType="num">
                                      <p:cBhvr>
                                        <p:cTn id="35" dur="500"/>
                                        <p:tgtEl>
                                          <p:spTgt spid="5">
                                            <p:txEl>
                                              <p:pRg st="0" end="0"/>
                                            </p:txEl>
                                          </p:spTgt>
                                        </p:tgtEl>
                                        <p:attrNameLst>
                                          <p:attrName>ppt_h</p:attrName>
                                        </p:attrNameLst>
                                      </p:cBhvr>
                                      <p:tavLst>
                                        <p:tav tm="0">
                                          <p:val>
                                            <p:strVal val="ppt_h"/>
                                          </p:val>
                                        </p:tav>
                                        <p:tav tm="100000">
                                          <p:val>
                                            <p:fltVal val="0"/>
                                          </p:val>
                                        </p:tav>
                                      </p:tavLst>
                                    </p:anim>
                                    <p:animEffect transition="out" filter="fade">
                                      <p:cBhvr>
                                        <p:cTn id="36" dur="500"/>
                                        <p:tgtEl>
                                          <p:spTgt spid="5">
                                            <p:txEl>
                                              <p:pRg st="0" end="0"/>
                                            </p:txEl>
                                          </p:spTgt>
                                        </p:tgtEl>
                                      </p:cBhvr>
                                    </p:animEffect>
                                    <p:set>
                                      <p:cBhvr>
                                        <p:cTn id="37" dur="1" fill="hold">
                                          <p:stCondLst>
                                            <p:cond delay="499"/>
                                          </p:stCondLst>
                                        </p:cTn>
                                        <p:tgtEl>
                                          <p:spTgt spid="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1977" y="0"/>
            <a:ext cx="10496282" cy="6932667"/>
          </a:xfrm>
          <a:prstGeom prst="rect">
            <a:avLst/>
          </a:prstGeom>
        </p:spPr>
        <p:txBody>
          <a:bodyPr wrap="square">
            <a:spAutoFit/>
          </a:bodyPr>
          <a:lstStyle/>
          <a:p>
            <a:pPr algn="ctr"/>
            <a:r>
              <a:rPr lang="en-US" sz="2400" dirty="0" smtClean="0">
                <a:solidFill>
                  <a:srgbClr val="FF0000"/>
                </a:solidFill>
                <a:latin typeface="Arial Black" panose="020B0A04020102020204" pitchFamily="34" charset="0"/>
                <a:ea typeface="Times New Roman" panose="02020603050405020304" pitchFamily="18" charset="0"/>
              </a:rPr>
              <a:t>ASSETS</a:t>
            </a:r>
            <a:endParaRPr lang="en-US" sz="3600" dirty="0" smtClean="0">
              <a:solidFill>
                <a:srgbClr val="FF0000"/>
              </a:solidFill>
              <a:latin typeface="Arial Black" panose="020B0A04020102020204" pitchFamily="34" charset="0"/>
              <a:ea typeface="Times New Roman" panose="02020603050405020304" pitchFamily="18" charset="0"/>
            </a:endParaRPr>
          </a:p>
          <a:p>
            <a:pPr>
              <a:spcAft>
                <a:spcPts val="1500"/>
              </a:spcAft>
            </a:pPr>
            <a:r>
              <a:rPr lang="en-US" sz="2400" dirty="0" smtClean="0">
                <a:latin typeface="Arial Black" panose="020B0A04020102020204" pitchFamily="34" charset="0"/>
                <a:ea typeface="Times New Roman" panose="02020603050405020304" pitchFamily="18" charset="0"/>
              </a:rPr>
              <a:t>An </a:t>
            </a:r>
            <a:r>
              <a:rPr lang="en-US" sz="2400" dirty="0">
                <a:latin typeface="Arial Black" panose="020B0A04020102020204" pitchFamily="34" charset="0"/>
                <a:ea typeface="Times New Roman" panose="02020603050405020304" pitchFamily="18" charset="0"/>
              </a:rPr>
              <a:t>asset is a resource that is owned or controlled by the company to be used for future benefits. Some assets are tangible like cash while others are theoretical or intangible like goodwill or copyrights. Another common asset is a receivable. This is a promise to be paid from another party. Receivables arise when a company provides a service or sells a product to someone on credit. All of these assets are resources that a company can use for future benefits. Here are some common examples of assets: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smtClean="0">
                <a:latin typeface="Arial Black" panose="020B0A04020102020204" pitchFamily="34" charset="0"/>
                <a:ea typeface="SimSun" panose="02010600030101010101" pitchFamily="2" charset="-122"/>
              </a:rPr>
              <a:t>Cash and bank</a:t>
            </a:r>
            <a:endParaRPr lang="en-US" sz="2400" dirty="0">
              <a:latin typeface="Arial Black" panose="020B0A04020102020204" pitchFamily="34" charset="0"/>
              <a:ea typeface="SimSun" panose="02010600030101010101" pitchFamily="2" charset="-122"/>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Accounts Receivable</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Prepaid Expenses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Vehicles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smtClean="0">
                <a:latin typeface="Arial Black" panose="020B0A04020102020204" pitchFamily="34" charset="0"/>
                <a:ea typeface="SimSun" panose="02010600030101010101" pitchFamily="2" charset="-122"/>
              </a:rPr>
              <a:t>Buildings/equipment </a:t>
            </a:r>
            <a:endParaRPr lang="en-US" sz="2400" dirty="0">
              <a:latin typeface="Arial Black" panose="020B0A04020102020204" pitchFamily="34" charset="0"/>
              <a:ea typeface="SimSun" panose="02010600030101010101" pitchFamily="2" charset="-122"/>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Goodwill</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Copyrights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Patents</a:t>
            </a:r>
          </a:p>
        </p:txBody>
      </p:sp>
      <p:sp>
        <p:nvSpPr>
          <p:cNvPr id="3" name="Date Placeholder 2"/>
          <p:cNvSpPr>
            <a:spLocks noGrp="1"/>
          </p:cNvSpPr>
          <p:nvPr>
            <p:ph type="dt" sz="half" idx="10"/>
          </p:nvPr>
        </p:nvSpPr>
        <p:spPr/>
        <p:txBody>
          <a:bodyPr/>
          <a:lstStyle/>
          <a:p>
            <a:fld id="{FA6FBB2D-7024-44FC-8C67-C7758863CCAB}"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468396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493" y="377958"/>
            <a:ext cx="10328856" cy="6070893"/>
          </a:xfrm>
          <a:prstGeom prst="rect">
            <a:avLst/>
          </a:prstGeom>
        </p:spPr>
        <p:txBody>
          <a:bodyPr wrap="square">
            <a:spAutoFit/>
          </a:bodyPr>
          <a:lstStyle/>
          <a:p>
            <a:pPr algn="ctr"/>
            <a:r>
              <a:rPr lang="en-US" sz="2800" b="1" dirty="0" smtClean="0">
                <a:solidFill>
                  <a:srgbClr val="FF0000"/>
                </a:solidFill>
                <a:latin typeface="Arial Black" panose="020B0A04020102020204" pitchFamily="34" charset="0"/>
                <a:ea typeface="Times New Roman" panose="02020603050405020304" pitchFamily="18" charset="0"/>
              </a:rPr>
              <a:t>LIABILITIES</a:t>
            </a:r>
          </a:p>
          <a:p>
            <a:pPr>
              <a:spcAft>
                <a:spcPts val="1500"/>
              </a:spcAft>
            </a:pPr>
            <a:r>
              <a:rPr lang="en-US" sz="2000" dirty="0" smtClean="0">
                <a:latin typeface="Arial Black" panose="020B0A04020102020204" pitchFamily="34" charset="0"/>
                <a:ea typeface="Times New Roman" panose="02020603050405020304" pitchFamily="18" charset="0"/>
              </a:rPr>
              <a:t>A </a:t>
            </a:r>
            <a:r>
              <a:rPr lang="en-US" sz="2000" dirty="0">
                <a:latin typeface="Arial Black" panose="020B0A04020102020204" pitchFamily="34" charset="0"/>
                <a:ea typeface="Times New Roman" panose="02020603050405020304" pitchFamily="18" charset="0"/>
              </a:rPr>
              <a:t>liability, in its simplest terms, is an amount of money owed to another person or organization. Said a different way, liabilities are creditors' claims on company assets because this is the amount of assets creditors would own if the company liquidated. A common form of liability is a payable. Payables are the opposite of receivables. When a company purchases goods or services from other companies on credit, a payable is recorded to show that the company promises to pay the other companies for their assets. Here are some examples of some of the most common liabilities: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Accounts payable</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Bank loans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Lines of Credit</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Personal Loans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Officer Loans</a:t>
            </a:r>
          </a:p>
          <a:p>
            <a:pPr marL="342900" indent="-342900">
              <a:buFont typeface="Arial" panose="020B0604020202020204" pitchFamily="34" charset="0"/>
              <a:buChar char="•"/>
            </a:pPr>
            <a:r>
              <a:rPr lang="en-US" sz="2400" dirty="0">
                <a:latin typeface="Arial Black" panose="020B0A04020102020204" pitchFamily="34" charset="0"/>
                <a:ea typeface="SimSun" panose="02010600030101010101" pitchFamily="2" charset="-122"/>
              </a:rPr>
              <a:t>Unearned </a:t>
            </a:r>
            <a:r>
              <a:rPr lang="en-US" sz="2400" dirty="0" smtClean="0">
                <a:latin typeface="Arial Black" panose="020B0A04020102020204" pitchFamily="34" charset="0"/>
                <a:ea typeface="SimSun" panose="02010600030101010101" pitchFamily="2" charset="-122"/>
              </a:rPr>
              <a:t>income</a:t>
            </a:r>
          </a:p>
          <a:p>
            <a:pPr marL="342900" indent="-342900">
              <a:buFont typeface="Arial" panose="020B0604020202020204" pitchFamily="34" charset="0"/>
              <a:buChar char="•"/>
            </a:pPr>
            <a:r>
              <a:rPr lang="en-US" sz="2400" dirty="0" smtClean="0">
                <a:latin typeface="Arial Black" panose="020B0A04020102020204" pitchFamily="34" charset="0"/>
                <a:ea typeface="SimSun" panose="02010600030101010101" pitchFamily="2" charset="-122"/>
              </a:rPr>
              <a:t>Accruals </a:t>
            </a:r>
            <a:endParaRPr lang="en-US" sz="2400" dirty="0">
              <a:latin typeface="Arial Black" panose="020B0A04020102020204" pitchFamily="34" charset="0"/>
            </a:endParaRPr>
          </a:p>
        </p:txBody>
      </p:sp>
      <p:sp>
        <p:nvSpPr>
          <p:cNvPr id="3" name="Date Placeholder 2"/>
          <p:cNvSpPr>
            <a:spLocks noGrp="1"/>
          </p:cNvSpPr>
          <p:nvPr>
            <p:ph type="dt" sz="half" idx="10"/>
          </p:nvPr>
        </p:nvSpPr>
        <p:spPr/>
        <p:txBody>
          <a:bodyPr/>
          <a:lstStyle/>
          <a:p>
            <a:fld id="{A9164210-F5E2-4D10-8E18-FC490C07ED5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88867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1673" y="458607"/>
            <a:ext cx="10882648" cy="5947782"/>
          </a:xfrm>
          <a:prstGeom prst="rect">
            <a:avLst/>
          </a:prstGeom>
        </p:spPr>
        <p:txBody>
          <a:bodyPr wrap="square">
            <a:spAutoFit/>
          </a:bodyPr>
          <a:lstStyle/>
          <a:p>
            <a:r>
              <a:rPr lang="en-US" sz="3200" b="1" dirty="0" smtClean="0">
                <a:solidFill>
                  <a:srgbClr val="FF0000"/>
                </a:solidFill>
                <a:latin typeface="Arial Black" panose="020B0A04020102020204" pitchFamily="34" charset="0"/>
                <a:ea typeface="Times New Roman" panose="02020603050405020304" pitchFamily="18" charset="0"/>
              </a:rPr>
              <a:t>EQUITY</a:t>
            </a:r>
            <a:r>
              <a:rPr lang="en-US" sz="2400" b="1" dirty="0" smtClean="0">
                <a:latin typeface="Arial Black" panose="020B0A04020102020204" pitchFamily="34" charset="0"/>
                <a:ea typeface="Times New Roman" panose="02020603050405020304" pitchFamily="18" charset="0"/>
              </a:rPr>
              <a:t> </a:t>
            </a:r>
            <a:r>
              <a:rPr lang="en-US" sz="2400" b="1" dirty="0">
                <a:latin typeface="Arial Black" panose="020B0A04020102020204" pitchFamily="34" charset="0"/>
                <a:ea typeface="Times New Roman" panose="02020603050405020304" pitchFamily="18" charset="0"/>
              </a:rPr>
              <a:t>– also knowns as Capital</a:t>
            </a:r>
            <a:endParaRPr lang="en-US" sz="3600" b="1" dirty="0">
              <a:latin typeface="Arial Black" panose="020B0A04020102020204" pitchFamily="34" charset="0"/>
              <a:ea typeface="Times New Roman" panose="02020603050405020304" pitchFamily="18" charset="0"/>
            </a:endParaRPr>
          </a:p>
          <a:p>
            <a:pPr>
              <a:spcAft>
                <a:spcPts val="1500"/>
              </a:spcAft>
            </a:pPr>
            <a:r>
              <a:rPr lang="en-US" sz="2400" dirty="0">
                <a:latin typeface="Arial Black" panose="020B0A04020102020204" pitchFamily="34" charset="0"/>
                <a:ea typeface="Times New Roman" panose="02020603050405020304" pitchFamily="18" charset="0"/>
              </a:rPr>
              <a:t>Equity represents the portion of company assets that shareholders or partners own. In other words, the shareholders or partners own the remainder of assets once all of the liabilities are paid off. Owners can increase their ownership share by contributing money to the company or decrease equity by withdrawing company funds. Likewise, revenues increase equity while expenses decrease equity. Here are some common equity accounts: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Owner's Capital</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Owner's Withdrawals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Revenues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Expenses</a:t>
            </a: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a:latin typeface="Arial Black" panose="020B0A04020102020204" pitchFamily="34" charset="0"/>
                <a:ea typeface="SimSun" panose="02010600030101010101" pitchFamily="2" charset="-122"/>
              </a:rPr>
              <a:t>Common </a:t>
            </a:r>
            <a:r>
              <a:rPr lang="en-US" sz="2400" dirty="0" smtClean="0">
                <a:latin typeface="Arial Black" panose="020B0A04020102020204" pitchFamily="34" charset="0"/>
                <a:ea typeface="SimSun" panose="02010600030101010101" pitchFamily="2" charset="-122"/>
              </a:rPr>
              <a:t>stock/preference stock</a:t>
            </a:r>
            <a:endParaRPr lang="en-US" sz="2400" dirty="0">
              <a:latin typeface="Arial Black" panose="020B0A04020102020204" pitchFamily="34" charset="0"/>
              <a:ea typeface="SimSun" panose="02010600030101010101" pitchFamily="2" charset="-122"/>
            </a:endParaRPr>
          </a:p>
          <a:p>
            <a:pPr marL="342900" marR="0" lvl="0" indent="-342900">
              <a:spcBef>
                <a:spcPts val="0"/>
              </a:spcBef>
              <a:spcAft>
                <a:spcPts val="0"/>
              </a:spcAft>
              <a:buSzPts val="1000"/>
              <a:buFont typeface="Symbol" panose="05050102010706020507" pitchFamily="18" charset="2"/>
              <a:buChar char=""/>
              <a:tabLst>
                <a:tab pos="457200" algn="l"/>
              </a:tabLst>
            </a:pPr>
            <a:r>
              <a:rPr lang="en-US" sz="2400" dirty="0" smtClean="0">
                <a:latin typeface="Arial Black" panose="020B0A04020102020204" pitchFamily="34" charset="0"/>
                <a:ea typeface="SimSun" panose="02010600030101010101" pitchFamily="2" charset="-122"/>
              </a:rPr>
              <a:t>Paid-In </a:t>
            </a:r>
            <a:r>
              <a:rPr lang="en-US" sz="2400" dirty="0">
                <a:latin typeface="Arial Black" panose="020B0A04020102020204" pitchFamily="34" charset="0"/>
                <a:ea typeface="SimSun" panose="02010600030101010101" pitchFamily="2" charset="-122"/>
              </a:rPr>
              <a:t>Capital</a:t>
            </a:r>
            <a:endParaRPr lang="en-US" sz="2400" dirty="0">
              <a:latin typeface="Arial Black" panose="020B0A04020102020204" pitchFamily="34" charset="0"/>
            </a:endParaRPr>
          </a:p>
        </p:txBody>
      </p:sp>
      <p:sp>
        <p:nvSpPr>
          <p:cNvPr id="3" name="Date Placeholder 2"/>
          <p:cNvSpPr>
            <a:spLocks noGrp="1"/>
          </p:cNvSpPr>
          <p:nvPr>
            <p:ph type="dt" sz="half" idx="10"/>
          </p:nvPr>
        </p:nvSpPr>
        <p:spPr/>
        <p:txBody>
          <a:bodyPr/>
          <a:lstStyle/>
          <a:p>
            <a:fld id="{479A3509-737A-4DCB-8915-7A5FBF1A59FD}"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511470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33341" y="360843"/>
            <a:ext cx="10341735" cy="3239348"/>
          </a:xfrm>
          <a:prstGeom prst="rect">
            <a:avLst/>
          </a:prstGeom>
        </p:spPr>
        <p:txBody>
          <a:bodyPr wrap="square">
            <a:spAutoFit/>
          </a:bodyPr>
          <a:lstStyle/>
          <a:p>
            <a:r>
              <a:rPr lang="en-US" sz="2400" b="1" dirty="0">
                <a:solidFill>
                  <a:srgbClr val="FF0000"/>
                </a:solidFill>
                <a:latin typeface="Times New Roman" panose="02020603050405020304" pitchFamily="18" charset="0"/>
                <a:ea typeface="Times New Roman" panose="02020603050405020304" pitchFamily="18" charset="0"/>
              </a:rPr>
              <a:t>Example</a:t>
            </a:r>
            <a:endParaRPr lang="en-US" sz="3600" b="1" dirty="0">
              <a:solidFill>
                <a:srgbClr val="FF0000"/>
              </a:solidFill>
              <a:latin typeface="Times New Roman" panose="02020603050405020304" pitchFamily="18" charset="0"/>
              <a:ea typeface="Times New Roman" panose="02020603050405020304" pitchFamily="18" charset="0"/>
            </a:endParaRPr>
          </a:p>
          <a:p>
            <a:pPr>
              <a:spcAft>
                <a:spcPts val="1500"/>
              </a:spcAft>
            </a:pPr>
            <a:r>
              <a:rPr lang="en-US" sz="2400" dirty="0">
                <a:solidFill>
                  <a:srgbClr val="FF0000"/>
                </a:solidFill>
                <a:latin typeface="Times New Roman" panose="02020603050405020304" pitchFamily="18" charset="0"/>
                <a:ea typeface="Times New Roman" panose="02020603050405020304" pitchFamily="18" charset="0"/>
              </a:rPr>
              <a:t>Let's take a look at the formation of a company to illustrate how the accounting equation works in a business </a:t>
            </a:r>
            <a:r>
              <a:rPr lang="en-US" sz="2400" dirty="0" smtClean="0">
                <a:solidFill>
                  <a:srgbClr val="FF0000"/>
                </a:solidFill>
                <a:latin typeface="Times New Roman" panose="02020603050405020304" pitchFamily="18" charset="0"/>
                <a:ea typeface="Times New Roman" panose="02020603050405020304" pitchFamily="18" charset="0"/>
              </a:rPr>
              <a:t>situation.</a:t>
            </a:r>
          </a:p>
          <a:p>
            <a:pPr>
              <a:spcAft>
                <a:spcPts val="1500"/>
              </a:spcAft>
            </a:pPr>
            <a:r>
              <a:rPr lang="en-US" sz="2400" dirty="0" smtClean="0">
                <a:solidFill>
                  <a:srgbClr val="FF0000"/>
                </a:solidFill>
                <a:latin typeface="Times New Roman" panose="02020603050405020304" pitchFamily="18" charset="0"/>
                <a:ea typeface="Times New Roman" panose="02020603050405020304" pitchFamily="18" charset="0"/>
              </a:rPr>
              <a:t>Betty </a:t>
            </a:r>
            <a:r>
              <a:rPr lang="en-US" sz="2400" dirty="0">
                <a:solidFill>
                  <a:srgbClr val="FF0000"/>
                </a:solidFill>
                <a:latin typeface="Times New Roman" panose="02020603050405020304" pitchFamily="18" charset="0"/>
                <a:ea typeface="Times New Roman" panose="02020603050405020304" pitchFamily="18" charset="0"/>
              </a:rPr>
              <a:t>is an entrepreneur who wants to start a company selling speakers for car stereo systems. After saving up money for a year, Betty decides it is time to officially start his business. She forms Speakers, Inc. and contributes $100,000 to the company. This business transaction increases company cash and increases equity by the same amount.</a:t>
            </a:r>
          </a:p>
        </p:txBody>
      </p:sp>
      <p:pic>
        <p:nvPicPr>
          <p:cNvPr id="3" name="Picture 2" descr="Accounting Equation Formula"/>
          <p:cNvPicPr/>
          <p:nvPr/>
        </p:nvPicPr>
        <p:blipFill>
          <a:blip r:embed="rId2">
            <a:extLst>
              <a:ext uri="{28A0092B-C50C-407E-A947-70E740481C1C}">
                <a14:useLocalDpi xmlns:a14="http://schemas.microsoft.com/office/drawing/2010/main" val="0"/>
              </a:ext>
            </a:extLst>
          </a:blip>
          <a:srcRect/>
          <a:stretch>
            <a:fillRect/>
          </a:stretch>
        </p:blipFill>
        <p:spPr bwMode="auto">
          <a:xfrm>
            <a:off x="1803042" y="3928056"/>
            <a:ext cx="9169758" cy="2318198"/>
          </a:xfrm>
          <a:prstGeom prst="rect">
            <a:avLst/>
          </a:prstGeom>
          <a:noFill/>
          <a:ln>
            <a:noFill/>
          </a:ln>
        </p:spPr>
      </p:pic>
      <p:sp>
        <p:nvSpPr>
          <p:cNvPr id="4" name="Date Placeholder 3"/>
          <p:cNvSpPr>
            <a:spLocks noGrp="1"/>
          </p:cNvSpPr>
          <p:nvPr>
            <p:ph type="dt" sz="half" idx="10"/>
          </p:nvPr>
        </p:nvSpPr>
        <p:spPr/>
        <p:txBody>
          <a:bodyPr/>
          <a:lstStyle/>
          <a:p>
            <a:fld id="{5A02A288-8F4C-4E40-B7F2-75AB784ACEA8}"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2703622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000"/>
                                        <p:tgtEl>
                                          <p:spTgt spid="3"/>
                                        </p:tgtEl>
                                      </p:cBhvr>
                                    </p:animEffect>
                                    <p:anim calcmode="lin" valueType="num">
                                      <p:cBhvr>
                                        <p:cTn id="25" dur="1000" fill="hold"/>
                                        <p:tgtEl>
                                          <p:spTgt spid="3"/>
                                        </p:tgtEl>
                                        <p:attrNameLst>
                                          <p:attrName>ppt_x</p:attrName>
                                        </p:attrNameLst>
                                      </p:cBhvr>
                                      <p:tavLst>
                                        <p:tav tm="0">
                                          <p:val>
                                            <p:strVal val="#ppt_x"/>
                                          </p:val>
                                        </p:tav>
                                        <p:tav tm="100000">
                                          <p:val>
                                            <p:strVal val="#ppt_x"/>
                                          </p:val>
                                        </p:tav>
                                      </p:tavLst>
                                    </p:anim>
                                    <p:anim calcmode="lin" valueType="num">
                                      <p:cBhvr>
                                        <p:cTn id="2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09104" y="220429"/>
            <a:ext cx="8963696" cy="461665"/>
          </a:xfrm>
          <a:prstGeom prst="rect">
            <a:avLst/>
          </a:prstGeom>
        </p:spPr>
        <p:txBody>
          <a:bodyPr wrap="square">
            <a:spAutoFit/>
          </a:bodyPr>
          <a:lstStyle/>
          <a:p>
            <a:r>
              <a:rPr lang="en-US" sz="24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ASSETS = LIABILITIES + OWNERS EQUITY, OR A=</a:t>
            </a:r>
            <a:r>
              <a:rPr lang="en-US" sz="2400" b="1"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L+OE</a:t>
            </a:r>
            <a:endParaRPr lang="en-US" sz="2400"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210613" y="888156"/>
            <a:ext cx="10251583" cy="5632311"/>
          </a:xfrm>
          <a:prstGeom prst="rect">
            <a:avLst/>
          </a:prstGeom>
        </p:spPr>
        <p:txBody>
          <a:bodyPr wrap="square">
            <a:spAutoFit/>
          </a:bodyPr>
          <a:lstStyle/>
          <a:p>
            <a:endParaRPr lang="en-US" sz="2400" b="1" dirty="0" smtClean="0">
              <a:latin typeface="Tahoma" panose="020B0604030504040204" pitchFamily="34" charset="0"/>
              <a:ea typeface="Tahoma" panose="020B0604030504040204" pitchFamily="34" charset="0"/>
              <a:cs typeface="Tahoma" panose="020B0604030504040204" pitchFamily="34" charset="0"/>
            </a:endParaRPr>
          </a:p>
          <a:p>
            <a:r>
              <a:rPr lang="en-US" sz="2400" b="1" dirty="0" smtClean="0">
                <a:latin typeface="Tahoma" panose="020B0604030504040204" pitchFamily="34" charset="0"/>
                <a:ea typeface="Tahoma" panose="020B0604030504040204" pitchFamily="34" charset="0"/>
                <a:cs typeface="Tahoma" panose="020B0604030504040204" pitchFamily="34" charset="0"/>
              </a:rPr>
              <a:t>ASSETS</a:t>
            </a: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Assets are broken down into current and noncurrent (or long-term). Assets are listed from top to bottom in order of decreasing </a:t>
            </a:r>
            <a:r>
              <a:rPr lang="en-US" sz="2400"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2"/>
              </a:rPr>
              <a:t>liquidity</a:t>
            </a:r>
            <a:r>
              <a:rPr lang="en-US" sz="2400" dirty="0">
                <a:latin typeface="Tahoma" panose="020B0604030504040204" pitchFamily="34" charset="0"/>
                <a:ea typeface="Tahoma" panose="020B0604030504040204" pitchFamily="34" charset="0"/>
                <a:cs typeface="Tahoma" panose="020B0604030504040204" pitchFamily="34" charset="0"/>
              </a:rPr>
              <a:t>, i.e., how fast they can be converted to cash. </a:t>
            </a:r>
            <a:br>
              <a:rPr lang="en-US" sz="2400" dirty="0">
                <a:latin typeface="Tahoma" panose="020B0604030504040204" pitchFamily="34" charset="0"/>
                <a:ea typeface="Tahoma" panose="020B0604030504040204" pitchFamily="34" charset="0"/>
                <a:cs typeface="Tahoma" panose="020B0604030504040204" pitchFamily="34" charset="0"/>
              </a:rPr>
            </a:br>
            <a:r>
              <a:rPr lang="en-US" sz="2400" b="1" dirty="0">
                <a:latin typeface="Tahoma" panose="020B0604030504040204" pitchFamily="34" charset="0"/>
                <a:ea typeface="Tahoma" panose="020B0604030504040204" pitchFamily="34" charset="0"/>
                <a:cs typeface="Tahoma" panose="020B0604030504040204" pitchFamily="34" charset="0"/>
              </a:rPr>
              <a:t>a. Current assets</a:t>
            </a: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Current assets are cash and other assets that are expected to be used during the normal operating cycle of the business, usually one year. They typically include </a:t>
            </a:r>
            <a:r>
              <a:rPr lang="en-US" sz="2400" b="1" i="1" dirty="0">
                <a:latin typeface="Tahoma" panose="020B0604030504040204" pitchFamily="34" charset="0"/>
                <a:ea typeface="Tahoma" panose="020B0604030504040204" pitchFamily="34" charset="0"/>
                <a:cs typeface="Tahoma" panose="020B0604030504040204" pitchFamily="34" charset="0"/>
              </a:rPr>
              <a:t>cash and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3"/>
              </a:rPr>
              <a:t>cash equivalents</a:t>
            </a:r>
            <a:r>
              <a:rPr lang="en-US" sz="2400" b="1" i="1" dirty="0">
                <a:latin typeface="Tahoma" panose="020B0604030504040204" pitchFamily="34" charset="0"/>
                <a:ea typeface="Tahoma" panose="020B0604030504040204" pitchFamily="34" charset="0"/>
                <a:cs typeface="Tahoma" panose="020B0604030504040204" pitchFamily="34" charset="0"/>
              </a:rPr>
              <a:t>,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4"/>
              </a:rPr>
              <a:t>short-term investments</a:t>
            </a:r>
            <a:r>
              <a:rPr lang="en-US" sz="2400" b="1" i="1" dirty="0">
                <a:latin typeface="Tahoma" panose="020B0604030504040204" pitchFamily="34" charset="0"/>
                <a:ea typeface="Tahoma" panose="020B0604030504040204" pitchFamily="34" charset="0"/>
                <a:cs typeface="Tahoma" panose="020B0604030504040204" pitchFamily="34" charset="0"/>
              </a:rPr>
              <a:t>,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5"/>
              </a:rPr>
              <a:t>accounts receivables</a:t>
            </a:r>
            <a:r>
              <a:rPr lang="en-US" sz="2400" b="1" i="1" dirty="0">
                <a:latin typeface="Tahoma" panose="020B0604030504040204" pitchFamily="34" charset="0"/>
                <a:ea typeface="Tahoma" panose="020B0604030504040204" pitchFamily="34" charset="0"/>
                <a:cs typeface="Tahoma" panose="020B0604030504040204" pitchFamily="34" charset="0"/>
              </a:rPr>
              <a:t>,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6"/>
              </a:rPr>
              <a:t>inventory</a:t>
            </a:r>
            <a:r>
              <a:rPr lang="en-US" sz="2400" b="1" i="1" dirty="0">
                <a:latin typeface="Tahoma" panose="020B0604030504040204" pitchFamily="34" charset="0"/>
                <a:ea typeface="Tahoma" panose="020B0604030504040204" pitchFamily="34" charset="0"/>
                <a:cs typeface="Tahoma" panose="020B0604030504040204" pitchFamily="34" charset="0"/>
              </a:rPr>
              <a:t> and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7"/>
              </a:rPr>
              <a:t>prepaid expense</a:t>
            </a:r>
            <a:r>
              <a:rPr lang="en-US" sz="2400" dirty="0">
                <a:latin typeface="Tahoma" panose="020B0604030504040204" pitchFamily="34" charset="0"/>
                <a:ea typeface="Tahoma" panose="020B0604030504040204" pitchFamily="34" charset="0"/>
                <a:cs typeface="Tahoma" panose="020B0604030504040204" pitchFamily="34" charset="0"/>
              </a:rPr>
              <a:t>. </a:t>
            </a:r>
          </a:p>
          <a:p>
            <a:r>
              <a:rPr lang="en-US" sz="2400" b="1" dirty="0">
                <a:latin typeface="Tahoma" panose="020B0604030504040204" pitchFamily="34" charset="0"/>
                <a:ea typeface="Tahoma" panose="020B0604030504040204" pitchFamily="34" charset="0"/>
                <a:cs typeface="Tahoma" panose="020B0604030504040204" pitchFamily="34" charset="0"/>
              </a:rPr>
              <a:t>b. Non-Current assets</a:t>
            </a: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dirty="0">
                <a:latin typeface="Tahoma" panose="020B0604030504040204" pitchFamily="34" charset="0"/>
                <a:ea typeface="Tahoma" panose="020B0604030504040204" pitchFamily="34" charset="0"/>
                <a:cs typeface="Tahoma" panose="020B0604030504040204" pitchFamily="34" charset="0"/>
              </a:rPr>
              <a:t>Noncurrent assets will not be realized in full within one year. They typically include </a:t>
            </a:r>
            <a:r>
              <a:rPr lang="en-US" sz="2400" b="1" i="1" dirty="0">
                <a:latin typeface="Tahoma" panose="020B0604030504040204" pitchFamily="34" charset="0"/>
                <a:ea typeface="Tahoma" panose="020B0604030504040204" pitchFamily="34" charset="0"/>
                <a:cs typeface="Tahoma" panose="020B0604030504040204" pitchFamily="34" charset="0"/>
              </a:rPr>
              <a:t>long-term investments: property, plant and equipment; </a:t>
            </a:r>
            <a:r>
              <a:rPr lang="en-US" sz="2400" b="1" i="1" u="sng" dirty="0">
                <a:solidFill>
                  <a:srgbClr val="0000FF"/>
                </a:solidFill>
                <a:latin typeface="Tahoma" panose="020B0604030504040204" pitchFamily="34" charset="0"/>
                <a:ea typeface="Tahoma" panose="020B0604030504040204" pitchFamily="34" charset="0"/>
                <a:cs typeface="Tahoma" panose="020B0604030504040204" pitchFamily="34" charset="0"/>
                <a:hlinkClick r:id="rId8"/>
              </a:rPr>
              <a:t>intangible assets</a:t>
            </a:r>
            <a:r>
              <a:rPr lang="en-US" sz="2400" b="1" i="1" dirty="0">
                <a:latin typeface="Tahoma" panose="020B0604030504040204" pitchFamily="34" charset="0"/>
                <a:ea typeface="Tahoma" panose="020B0604030504040204" pitchFamily="34" charset="0"/>
                <a:cs typeface="Tahoma" panose="020B0604030504040204" pitchFamily="34" charset="0"/>
              </a:rPr>
              <a:t> and other assets.</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
        <p:nvSpPr>
          <p:cNvPr id="4" name="Date Placeholder 3"/>
          <p:cNvSpPr>
            <a:spLocks noGrp="1"/>
          </p:cNvSpPr>
          <p:nvPr>
            <p:ph type="dt" sz="half" idx="10"/>
          </p:nvPr>
        </p:nvSpPr>
        <p:spPr/>
        <p:txBody>
          <a:bodyPr/>
          <a:lstStyle/>
          <a:p>
            <a:fld id="{63AB3C8D-5F87-4254-90CC-86FC24619966}" type="datetime1">
              <a:rPr lang="en-US" smtClean="0"/>
              <a:t>12/21/2022</a:t>
            </a:fld>
            <a:endParaRPr lang="en-US"/>
          </a:p>
        </p:txBody>
      </p:sp>
      <p:sp>
        <p:nvSpPr>
          <p:cNvPr id="5" name="Footer Placeholder 4"/>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30569876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6220" y="223929"/>
            <a:ext cx="10457645" cy="6370975"/>
          </a:xfrm>
          <a:prstGeom prst="rect">
            <a:avLst/>
          </a:prstGeom>
        </p:spPr>
        <p:txBody>
          <a:bodyPr wrap="square">
            <a:spAutoFit/>
          </a:bodyPr>
          <a:lstStyle/>
          <a:p>
            <a:r>
              <a:rPr lang="en-US" sz="2400" b="1" dirty="0">
                <a:solidFill>
                  <a:srgbClr val="FF0000"/>
                </a:solidFill>
                <a:latin typeface="Arial" panose="020B0604020202020204" pitchFamily="34" charset="0"/>
                <a:ea typeface="SimSun" panose="02010600030101010101" pitchFamily="2" charset="-122"/>
                <a:cs typeface="Arial" panose="020B0604020202020204" pitchFamily="34" charset="0"/>
              </a:rPr>
              <a:t>LIABILITIES</a:t>
            </a:r>
            <a:r>
              <a:rPr lang="en-US" sz="2400" dirty="0">
                <a:latin typeface="Arial" panose="020B0604020202020204" pitchFamily="34" charset="0"/>
                <a:ea typeface="SimSun" panose="02010600030101010101" pitchFamily="2" charset="-122"/>
                <a:cs typeface="Arial" panose="020B0604020202020204" pitchFamily="34" charset="0"/>
              </a:rPr>
              <a:t/>
            </a:r>
            <a:br>
              <a:rPr lang="en-US" sz="2400" dirty="0">
                <a:latin typeface="Arial" panose="020B0604020202020204" pitchFamily="34" charset="0"/>
                <a:ea typeface="SimSun" panose="02010600030101010101" pitchFamily="2" charset="-122"/>
                <a:cs typeface="Arial" panose="020B0604020202020204" pitchFamily="34" charset="0"/>
              </a:rPr>
            </a:br>
            <a:r>
              <a:rPr lang="en-US" sz="2400" dirty="0">
                <a:latin typeface="Arial" panose="020B0604020202020204" pitchFamily="34" charset="0"/>
                <a:ea typeface="SimSun" panose="02010600030101010101" pitchFamily="2" charset="-122"/>
                <a:cs typeface="Arial" panose="020B0604020202020204" pitchFamily="34" charset="0"/>
              </a:rPr>
              <a:t>Liabilities are listed in order of expected payment. Obligations expected to be satisfied within one year are current liabilities. They include </a:t>
            </a:r>
            <a:r>
              <a:rPr lang="en-US" sz="2400" b="1" i="1" u="sng" dirty="0">
                <a:solidFill>
                  <a:srgbClr val="0000FF"/>
                </a:solidFill>
                <a:latin typeface="Arial" panose="020B0604020202020204" pitchFamily="34" charset="0"/>
                <a:ea typeface="SimSun" panose="02010600030101010101" pitchFamily="2" charset="-122"/>
                <a:cs typeface="Arial" panose="020B0604020202020204" pitchFamily="34" charset="0"/>
                <a:hlinkClick r:id="rId2"/>
              </a:rPr>
              <a:t>accounts payable</a:t>
            </a:r>
            <a:r>
              <a:rPr lang="en-US" sz="2400" b="1" i="1" dirty="0">
                <a:latin typeface="Arial" panose="020B0604020202020204" pitchFamily="34" charset="0"/>
                <a:ea typeface="SimSun" panose="02010600030101010101" pitchFamily="2" charset="-122"/>
                <a:cs typeface="Arial" panose="020B0604020202020204" pitchFamily="34" charset="0"/>
              </a:rPr>
              <a:t>, trade notes payable, advances and deposits, current portion of long-term debt and </a:t>
            </a:r>
            <a:r>
              <a:rPr lang="en-US" sz="2400" b="1" i="1" u="sng" dirty="0">
                <a:solidFill>
                  <a:srgbClr val="0000FF"/>
                </a:solidFill>
                <a:latin typeface="Arial" panose="020B0604020202020204" pitchFamily="34" charset="0"/>
                <a:ea typeface="SimSun" panose="02010600030101010101" pitchFamily="2" charset="-122"/>
                <a:cs typeface="Arial" panose="020B0604020202020204" pitchFamily="34" charset="0"/>
                <a:hlinkClick r:id="rId3"/>
              </a:rPr>
              <a:t>accrued expenses</a:t>
            </a:r>
            <a:r>
              <a:rPr lang="en-US" sz="2400" dirty="0">
                <a:latin typeface="Arial" panose="020B0604020202020204" pitchFamily="34" charset="0"/>
                <a:ea typeface="SimSun" panose="02010600030101010101" pitchFamily="2" charset="-122"/>
                <a:cs typeface="Arial" panose="020B0604020202020204" pitchFamily="34" charset="0"/>
              </a:rPr>
              <a:t>. Noncurrent liabilities include </a:t>
            </a:r>
            <a:r>
              <a:rPr lang="en-US" sz="2400" b="1" i="1" dirty="0">
                <a:latin typeface="Arial" panose="020B0604020202020204" pitchFamily="34" charset="0"/>
                <a:ea typeface="SimSun" panose="02010600030101010101" pitchFamily="2" charset="-122"/>
                <a:cs typeface="Arial" panose="020B0604020202020204" pitchFamily="34" charset="0"/>
              </a:rPr>
              <a:t>bonds payable and other forms of long-term capital</a:t>
            </a:r>
            <a:r>
              <a:rPr lang="en-US" sz="2400" b="1" i="1" dirty="0" smtClean="0">
                <a:latin typeface="Arial" panose="020B0604020202020204" pitchFamily="34" charset="0"/>
                <a:ea typeface="SimSun" panose="02010600030101010101" pitchFamily="2" charset="-122"/>
                <a:cs typeface="Arial" panose="020B0604020202020204" pitchFamily="34" charset="0"/>
              </a:rPr>
              <a:t>.</a:t>
            </a:r>
          </a:p>
          <a:p>
            <a:endParaRPr lang="en-US" sz="2400" b="1" i="1" dirty="0" smtClean="0">
              <a:latin typeface="Arial" panose="020B0604020202020204" pitchFamily="34" charset="0"/>
              <a:ea typeface="SimSun" panose="02010600030101010101" pitchFamily="2" charset="-122"/>
              <a:cs typeface="Arial" panose="020B0604020202020204" pitchFamily="34" charset="0"/>
            </a:endParaRPr>
          </a:p>
          <a:p>
            <a:r>
              <a:rPr lang="en-US" sz="2400" b="1" dirty="0">
                <a:solidFill>
                  <a:srgbClr val="FF0000"/>
                </a:solidFill>
                <a:latin typeface="Arial" panose="020B0604020202020204" pitchFamily="34" charset="0"/>
                <a:cs typeface="Arial" panose="020B0604020202020204" pitchFamily="34" charset="0"/>
              </a:rPr>
              <a:t>CAPITAL OR OWNERS’ EQUITY</a:t>
            </a:r>
            <a:r>
              <a:rPr lang="en-US" sz="2400" dirty="0">
                <a:latin typeface="Arial" panose="020B0604020202020204" pitchFamily="34" charset="0"/>
                <a:cs typeface="Arial" panose="020B0604020202020204" pitchFamily="34" charset="0"/>
              </a:rPr>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The structure of the owners' equity section depends on whether the entity is an individual, a partnership or a corporation. Assuming it's a corporation, the section will include </a:t>
            </a:r>
            <a:r>
              <a:rPr lang="en-US" sz="2400" b="1" i="1" dirty="0">
                <a:latin typeface="Arial" panose="020B0604020202020204" pitchFamily="34" charset="0"/>
                <a:cs typeface="Arial" panose="020B0604020202020204" pitchFamily="34" charset="0"/>
              </a:rPr>
              <a:t>capital stock, additional paid-in capital, </a:t>
            </a:r>
            <a:r>
              <a:rPr lang="en-US" sz="2400" b="1" i="1" u="sng" dirty="0">
                <a:latin typeface="Arial" panose="020B0604020202020204" pitchFamily="34" charset="0"/>
                <a:cs typeface="Arial" panose="020B0604020202020204" pitchFamily="34" charset="0"/>
                <a:hlinkClick r:id="rId4"/>
              </a:rPr>
              <a:t>retained earnings</a:t>
            </a:r>
            <a:r>
              <a:rPr lang="en-US" sz="2400" b="1" i="1" dirty="0">
                <a:latin typeface="Arial" panose="020B0604020202020204" pitchFamily="34" charset="0"/>
                <a:cs typeface="Arial" panose="020B0604020202020204" pitchFamily="34" charset="0"/>
              </a:rPr>
              <a:t>, accumulated other comprehensive income and </a:t>
            </a:r>
            <a:r>
              <a:rPr lang="en-US" sz="2400" b="1" i="1" u="sng" dirty="0">
                <a:latin typeface="Arial" panose="020B0604020202020204" pitchFamily="34" charset="0"/>
                <a:cs typeface="Arial" panose="020B0604020202020204" pitchFamily="34" charset="0"/>
                <a:hlinkClick r:id="rId5"/>
              </a:rPr>
              <a:t>treasury stock</a:t>
            </a:r>
            <a:r>
              <a:rPr lang="en-US" sz="2400" b="1" i="1"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Balance sheet data can be used to compute key indicators that reveal the company's financial structure and its ability to meet its obligations. These include </a:t>
            </a:r>
            <a:r>
              <a:rPr lang="en-US" sz="2400" u="sng" dirty="0">
                <a:latin typeface="Arial" panose="020B0604020202020204" pitchFamily="34" charset="0"/>
                <a:cs typeface="Arial" panose="020B0604020202020204" pitchFamily="34" charset="0"/>
                <a:hlinkClick r:id="rId6"/>
              </a:rPr>
              <a:t>working capital</a:t>
            </a:r>
            <a:r>
              <a:rPr lang="en-US" sz="2400" dirty="0">
                <a:latin typeface="Arial" panose="020B0604020202020204" pitchFamily="34" charset="0"/>
                <a:cs typeface="Arial" panose="020B0604020202020204" pitchFamily="34" charset="0"/>
              </a:rPr>
              <a:t>, </a:t>
            </a:r>
            <a:r>
              <a:rPr lang="en-US" sz="2400" u="sng" dirty="0">
                <a:latin typeface="Arial" panose="020B0604020202020204" pitchFamily="34" charset="0"/>
                <a:cs typeface="Arial" panose="020B0604020202020204" pitchFamily="34" charset="0"/>
                <a:hlinkClick r:id="rId7"/>
              </a:rPr>
              <a:t>current ratio</a:t>
            </a:r>
            <a:r>
              <a:rPr lang="en-US" sz="2400" dirty="0">
                <a:latin typeface="Arial" panose="020B0604020202020204" pitchFamily="34" charset="0"/>
                <a:cs typeface="Arial" panose="020B0604020202020204" pitchFamily="34" charset="0"/>
              </a:rPr>
              <a:t>, </a:t>
            </a:r>
            <a:r>
              <a:rPr lang="en-US" sz="2400" u="sng" dirty="0">
                <a:latin typeface="Arial" panose="020B0604020202020204" pitchFamily="34" charset="0"/>
                <a:cs typeface="Arial" panose="020B0604020202020204" pitchFamily="34" charset="0"/>
                <a:hlinkClick r:id="rId8"/>
              </a:rPr>
              <a:t>quick ratio</a:t>
            </a:r>
            <a:r>
              <a:rPr lang="en-US" sz="2400" dirty="0">
                <a:latin typeface="Arial" panose="020B0604020202020204" pitchFamily="34" charset="0"/>
                <a:cs typeface="Arial" panose="020B0604020202020204" pitchFamily="34" charset="0"/>
              </a:rPr>
              <a:t>, </a:t>
            </a:r>
            <a:r>
              <a:rPr lang="en-US" sz="2400" u="sng" dirty="0">
                <a:latin typeface="Arial" panose="020B0604020202020204" pitchFamily="34" charset="0"/>
                <a:cs typeface="Arial" panose="020B0604020202020204" pitchFamily="34" charset="0"/>
                <a:hlinkClick r:id="rId9"/>
              </a:rPr>
              <a:t>debt-equity ratio</a:t>
            </a:r>
            <a:r>
              <a:rPr lang="en-US" sz="2400" dirty="0">
                <a:latin typeface="Arial" panose="020B0604020202020204" pitchFamily="34" charset="0"/>
                <a:cs typeface="Arial" panose="020B0604020202020204" pitchFamily="34" charset="0"/>
              </a:rPr>
              <a:t> and </a:t>
            </a:r>
            <a:r>
              <a:rPr lang="en-US" sz="2400" u="sng" dirty="0">
                <a:latin typeface="Arial" panose="020B0604020202020204" pitchFamily="34" charset="0"/>
                <a:cs typeface="Arial" panose="020B0604020202020204" pitchFamily="34" charset="0"/>
                <a:hlinkClick r:id="rId10"/>
              </a:rPr>
              <a:t>debt-to-capital ratio</a:t>
            </a:r>
            <a:r>
              <a:rPr lang="en-US" sz="2400" dirty="0">
                <a:latin typeface="Arial" panose="020B0604020202020204" pitchFamily="34" charset="0"/>
                <a:cs typeface="Arial" panose="020B0604020202020204" pitchFamily="34" charset="0"/>
              </a:rPr>
              <a:t>. </a:t>
            </a:r>
          </a:p>
        </p:txBody>
      </p:sp>
      <p:sp>
        <p:nvSpPr>
          <p:cNvPr id="3" name="Date Placeholder 2"/>
          <p:cNvSpPr>
            <a:spLocks noGrp="1"/>
          </p:cNvSpPr>
          <p:nvPr>
            <p:ph type="dt" sz="half" idx="10"/>
          </p:nvPr>
        </p:nvSpPr>
        <p:spPr/>
        <p:txBody>
          <a:bodyPr/>
          <a:lstStyle/>
          <a:p>
            <a:fld id="{482B3AE0-2758-4399-9861-773BF84B107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864313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1000"/>
                                        <p:tgtEl>
                                          <p:spTgt spid="2">
                                            <p:txEl>
                                              <p:pRg st="3" end="3"/>
                                            </p:txEl>
                                          </p:spTgt>
                                        </p:tgtEl>
                                      </p:cBhvr>
                                    </p:animEffect>
                                    <p:anim calcmode="lin" valueType="num">
                                      <p:cBhvr>
                                        <p:cTn id="2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81825" y="491217"/>
            <a:ext cx="10354614" cy="2246769"/>
          </a:xfrm>
          <a:prstGeom prst="rect">
            <a:avLst/>
          </a:prstGeom>
        </p:spPr>
        <p:txBody>
          <a:bodyPr wrap="square">
            <a:spAutoFit/>
          </a:bodyPr>
          <a:lstStyle/>
          <a:p>
            <a:r>
              <a:rPr lang="en-US" sz="2800" b="1" i="1" u="sng" dirty="0" smtClean="0">
                <a:solidFill>
                  <a:srgbClr val="FF0000"/>
                </a:solidFill>
                <a:latin typeface="Times New Roman" panose="02020603050405020304" pitchFamily="18" charset="0"/>
                <a:ea typeface="Times New Roman" panose="02020603050405020304" pitchFamily="18" charset="0"/>
              </a:rPr>
              <a:t>Accounting Equation</a:t>
            </a:r>
          </a:p>
          <a:p>
            <a:r>
              <a:rPr lang="en-US" sz="2800" b="1" i="1" u="sng" dirty="0" smtClean="0">
                <a:solidFill>
                  <a:srgbClr val="FF0000"/>
                </a:solidFill>
                <a:latin typeface="Times New Roman" panose="02020603050405020304" pitchFamily="18" charset="0"/>
                <a:ea typeface="Times New Roman" panose="02020603050405020304" pitchFamily="18" charset="0"/>
              </a:rPr>
              <a:t>Example</a:t>
            </a:r>
            <a:endParaRPr lang="en-US" sz="2800" b="1" i="1" u="sng" dirty="0">
              <a:solidFill>
                <a:srgbClr val="FF0000"/>
              </a:solidFill>
              <a:latin typeface="Times New Roman" panose="02020603050405020304" pitchFamily="18" charset="0"/>
              <a:ea typeface="Times New Roman" panose="02020603050405020304" pitchFamily="18" charset="0"/>
            </a:endParaRPr>
          </a:p>
          <a:p>
            <a:pPr>
              <a:spcAft>
                <a:spcPts val="1500"/>
              </a:spcAft>
            </a:pPr>
            <a:r>
              <a:rPr lang="en-US" sz="2800" b="1" i="1" dirty="0">
                <a:latin typeface="Times New Roman" panose="02020603050405020304" pitchFamily="18" charset="0"/>
                <a:ea typeface="Times New Roman" panose="02020603050405020304" pitchFamily="18" charset="0"/>
              </a:rPr>
              <a:t>Let's take a look at the accounting equation to illustrate the double entry system. Here is the equation with examples of how debits and </a:t>
            </a:r>
            <a:r>
              <a:rPr lang="en-US" sz="2800" b="1" i="1" dirty="0" smtClean="0">
                <a:latin typeface="Times New Roman" panose="02020603050405020304" pitchFamily="18" charset="0"/>
                <a:ea typeface="Times New Roman" panose="02020603050405020304" pitchFamily="18" charset="0"/>
              </a:rPr>
              <a:t>credits </a:t>
            </a:r>
            <a:r>
              <a:rPr lang="en-US" sz="2800" b="1" i="1" dirty="0">
                <a:latin typeface="Times New Roman" panose="02020603050405020304" pitchFamily="18" charset="0"/>
                <a:ea typeface="Times New Roman" panose="02020603050405020304" pitchFamily="18" charset="0"/>
              </a:rPr>
              <a:t>affect all of the accounts.</a:t>
            </a:r>
          </a:p>
        </p:txBody>
      </p:sp>
      <p:pic>
        <p:nvPicPr>
          <p:cNvPr id="6" name="Picture 5" descr="Double Entry Accounting"/>
          <p:cNvPicPr/>
          <p:nvPr/>
        </p:nvPicPr>
        <p:blipFill>
          <a:blip r:embed="rId2">
            <a:extLst>
              <a:ext uri="{28A0092B-C50C-407E-A947-70E740481C1C}">
                <a14:useLocalDpi xmlns:a14="http://schemas.microsoft.com/office/drawing/2010/main" val="0"/>
              </a:ext>
            </a:extLst>
          </a:blip>
          <a:srcRect/>
          <a:stretch>
            <a:fillRect/>
          </a:stretch>
        </p:blipFill>
        <p:spPr bwMode="auto">
          <a:xfrm>
            <a:off x="1249250" y="3058121"/>
            <a:ext cx="10019764" cy="3247658"/>
          </a:xfrm>
          <a:prstGeom prst="rect">
            <a:avLst/>
          </a:prstGeom>
          <a:noFill/>
          <a:ln>
            <a:noFill/>
          </a:ln>
        </p:spPr>
      </p:pic>
      <p:sp>
        <p:nvSpPr>
          <p:cNvPr id="2" name="Date Placeholder 1"/>
          <p:cNvSpPr>
            <a:spLocks noGrp="1"/>
          </p:cNvSpPr>
          <p:nvPr>
            <p:ph type="dt" sz="half" idx="10"/>
          </p:nvPr>
        </p:nvSpPr>
        <p:spPr/>
        <p:txBody>
          <a:bodyPr/>
          <a:lstStyle/>
          <a:p>
            <a:fld id="{C7ED61B8-F60B-4FC1-87AE-313DA3A34ECC}"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277441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80">
                                          <p:stCondLst>
                                            <p:cond delay="0"/>
                                          </p:stCondLst>
                                        </p:cTn>
                                        <p:tgtEl>
                                          <p:spTgt spid="4">
                                            <p:txEl>
                                              <p:pRg st="0" end="0"/>
                                            </p:txEl>
                                          </p:spTgt>
                                        </p:tgtEl>
                                      </p:cBhvr>
                                    </p:animEffect>
                                    <p:anim calcmode="lin" valueType="num">
                                      <p:cBhvr>
                                        <p:cTn id="8"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xEl>
                                              <p:pRg st="0" end="0"/>
                                            </p:txEl>
                                          </p:spTgt>
                                        </p:tgtEl>
                                      </p:cBhvr>
                                      <p:to x="100000" y="60000"/>
                                    </p:animScale>
                                    <p:animScale>
                                      <p:cBhvr>
                                        <p:cTn id="14" dur="166" decel="50000">
                                          <p:stCondLst>
                                            <p:cond delay="676"/>
                                          </p:stCondLst>
                                        </p:cTn>
                                        <p:tgtEl>
                                          <p:spTgt spid="4">
                                            <p:txEl>
                                              <p:pRg st="0" end="0"/>
                                            </p:txEl>
                                          </p:spTgt>
                                        </p:tgtEl>
                                      </p:cBhvr>
                                      <p:to x="100000" y="100000"/>
                                    </p:animScale>
                                    <p:animScale>
                                      <p:cBhvr>
                                        <p:cTn id="15" dur="26">
                                          <p:stCondLst>
                                            <p:cond delay="1312"/>
                                          </p:stCondLst>
                                        </p:cTn>
                                        <p:tgtEl>
                                          <p:spTgt spid="4">
                                            <p:txEl>
                                              <p:pRg st="0" end="0"/>
                                            </p:txEl>
                                          </p:spTgt>
                                        </p:tgtEl>
                                      </p:cBhvr>
                                      <p:to x="100000" y="80000"/>
                                    </p:animScale>
                                    <p:animScale>
                                      <p:cBhvr>
                                        <p:cTn id="16" dur="166" decel="50000">
                                          <p:stCondLst>
                                            <p:cond delay="1338"/>
                                          </p:stCondLst>
                                        </p:cTn>
                                        <p:tgtEl>
                                          <p:spTgt spid="4">
                                            <p:txEl>
                                              <p:pRg st="0" end="0"/>
                                            </p:txEl>
                                          </p:spTgt>
                                        </p:tgtEl>
                                      </p:cBhvr>
                                      <p:to x="100000" y="100000"/>
                                    </p:animScale>
                                    <p:animScale>
                                      <p:cBhvr>
                                        <p:cTn id="17" dur="26">
                                          <p:stCondLst>
                                            <p:cond delay="1642"/>
                                          </p:stCondLst>
                                        </p:cTn>
                                        <p:tgtEl>
                                          <p:spTgt spid="4">
                                            <p:txEl>
                                              <p:pRg st="0" end="0"/>
                                            </p:txEl>
                                          </p:spTgt>
                                        </p:tgtEl>
                                      </p:cBhvr>
                                      <p:to x="100000" y="90000"/>
                                    </p:animScale>
                                    <p:animScale>
                                      <p:cBhvr>
                                        <p:cTn id="18" dur="166" decel="50000">
                                          <p:stCondLst>
                                            <p:cond delay="1668"/>
                                          </p:stCondLst>
                                        </p:cTn>
                                        <p:tgtEl>
                                          <p:spTgt spid="4">
                                            <p:txEl>
                                              <p:pRg st="0" end="0"/>
                                            </p:txEl>
                                          </p:spTgt>
                                        </p:tgtEl>
                                      </p:cBhvr>
                                      <p:to x="100000" y="100000"/>
                                    </p:animScale>
                                    <p:animScale>
                                      <p:cBhvr>
                                        <p:cTn id="19" dur="26">
                                          <p:stCondLst>
                                            <p:cond delay="1808"/>
                                          </p:stCondLst>
                                        </p:cTn>
                                        <p:tgtEl>
                                          <p:spTgt spid="4">
                                            <p:txEl>
                                              <p:pRg st="0" end="0"/>
                                            </p:txEl>
                                          </p:spTgt>
                                        </p:tgtEl>
                                      </p:cBhvr>
                                      <p:to x="100000" y="95000"/>
                                    </p:animScale>
                                    <p:animScale>
                                      <p:cBhvr>
                                        <p:cTn id="20" dur="166" decel="50000">
                                          <p:stCondLst>
                                            <p:cond delay="1834"/>
                                          </p:stCondLst>
                                        </p:cTn>
                                        <p:tgtEl>
                                          <p:spTgt spid="4">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wipe(down)">
                                      <p:cBhvr>
                                        <p:cTn id="25" dur="580">
                                          <p:stCondLst>
                                            <p:cond delay="0"/>
                                          </p:stCondLst>
                                        </p:cTn>
                                        <p:tgtEl>
                                          <p:spTgt spid="4">
                                            <p:txEl>
                                              <p:pRg st="1" end="1"/>
                                            </p:txEl>
                                          </p:spTgt>
                                        </p:tgtEl>
                                      </p:cBhvr>
                                    </p:animEffect>
                                    <p:anim calcmode="lin" valueType="num">
                                      <p:cBhvr>
                                        <p:cTn id="26"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xEl>
                                              <p:pRg st="1" end="1"/>
                                            </p:txEl>
                                          </p:spTgt>
                                        </p:tgtEl>
                                      </p:cBhvr>
                                      <p:to x="100000" y="60000"/>
                                    </p:animScale>
                                    <p:animScale>
                                      <p:cBhvr>
                                        <p:cTn id="32" dur="166" decel="50000">
                                          <p:stCondLst>
                                            <p:cond delay="676"/>
                                          </p:stCondLst>
                                        </p:cTn>
                                        <p:tgtEl>
                                          <p:spTgt spid="4">
                                            <p:txEl>
                                              <p:pRg st="1" end="1"/>
                                            </p:txEl>
                                          </p:spTgt>
                                        </p:tgtEl>
                                      </p:cBhvr>
                                      <p:to x="100000" y="100000"/>
                                    </p:animScale>
                                    <p:animScale>
                                      <p:cBhvr>
                                        <p:cTn id="33" dur="26">
                                          <p:stCondLst>
                                            <p:cond delay="1312"/>
                                          </p:stCondLst>
                                        </p:cTn>
                                        <p:tgtEl>
                                          <p:spTgt spid="4">
                                            <p:txEl>
                                              <p:pRg st="1" end="1"/>
                                            </p:txEl>
                                          </p:spTgt>
                                        </p:tgtEl>
                                      </p:cBhvr>
                                      <p:to x="100000" y="80000"/>
                                    </p:animScale>
                                    <p:animScale>
                                      <p:cBhvr>
                                        <p:cTn id="34" dur="166" decel="50000">
                                          <p:stCondLst>
                                            <p:cond delay="1338"/>
                                          </p:stCondLst>
                                        </p:cTn>
                                        <p:tgtEl>
                                          <p:spTgt spid="4">
                                            <p:txEl>
                                              <p:pRg st="1" end="1"/>
                                            </p:txEl>
                                          </p:spTgt>
                                        </p:tgtEl>
                                      </p:cBhvr>
                                      <p:to x="100000" y="100000"/>
                                    </p:animScale>
                                    <p:animScale>
                                      <p:cBhvr>
                                        <p:cTn id="35" dur="26">
                                          <p:stCondLst>
                                            <p:cond delay="1642"/>
                                          </p:stCondLst>
                                        </p:cTn>
                                        <p:tgtEl>
                                          <p:spTgt spid="4">
                                            <p:txEl>
                                              <p:pRg st="1" end="1"/>
                                            </p:txEl>
                                          </p:spTgt>
                                        </p:tgtEl>
                                      </p:cBhvr>
                                      <p:to x="100000" y="90000"/>
                                    </p:animScale>
                                    <p:animScale>
                                      <p:cBhvr>
                                        <p:cTn id="36" dur="166" decel="50000">
                                          <p:stCondLst>
                                            <p:cond delay="1668"/>
                                          </p:stCondLst>
                                        </p:cTn>
                                        <p:tgtEl>
                                          <p:spTgt spid="4">
                                            <p:txEl>
                                              <p:pRg st="1" end="1"/>
                                            </p:txEl>
                                          </p:spTgt>
                                        </p:tgtEl>
                                      </p:cBhvr>
                                      <p:to x="100000" y="100000"/>
                                    </p:animScale>
                                    <p:animScale>
                                      <p:cBhvr>
                                        <p:cTn id="37" dur="26">
                                          <p:stCondLst>
                                            <p:cond delay="1808"/>
                                          </p:stCondLst>
                                        </p:cTn>
                                        <p:tgtEl>
                                          <p:spTgt spid="4">
                                            <p:txEl>
                                              <p:pRg st="1" end="1"/>
                                            </p:txEl>
                                          </p:spTgt>
                                        </p:tgtEl>
                                      </p:cBhvr>
                                      <p:to x="100000" y="95000"/>
                                    </p:animScale>
                                    <p:animScale>
                                      <p:cBhvr>
                                        <p:cTn id="38" dur="166" decel="50000">
                                          <p:stCondLst>
                                            <p:cond delay="1834"/>
                                          </p:stCondLst>
                                        </p:cTn>
                                        <p:tgtEl>
                                          <p:spTgt spid="4">
                                            <p:txEl>
                                              <p:pRg st="1" end="1"/>
                                            </p:txEl>
                                          </p:spTgt>
                                        </p:tgtEl>
                                      </p:cBhvr>
                                      <p:to x="100000" y="100000"/>
                                    </p:animScale>
                                  </p:childTnLst>
                                </p:cTn>
                              </p:par>
                              <p:par>
                                <p:cTn id="39" presetID="26" presetClass="entr" presetSubtype="0" fill="hold" nodeType="with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Effect transition="in" filter="wipe(down)">
                                      <p:cBhvr>
                                        <p:cTn id="41" dur="580">
                                          <p:stCondLst>
                                            <p:cond delay="0"/>
                                          </p:stCondLst>
                                        </p:cTn>
                                        <p:tgtEl>
                                          <p:spTgt spid="4">
                                            <p:txEl>
                                              <p:pRg st="2" end="2"/>
                                            </p:txEl>
                                          </p:spTgt>
                                        </p:tgtEl>
                                      </p:cBhvr>
                                    </p:animEffect>
                                    <p:anim calcmode="lin" valueType="num">
                                      <p:cBhvr>
                                        <p:cTn id="42" dur="1822" tmFilter="0,0; 0.14,0.36; 0.43,0.73; 0.71,0.91; 1.0,1.0">
                                          <p:stCondLst>
                                            <p:cond delay="0"/>
                                          </p:stCondLst>
                                        </p:cTn>
                                        <p:tgtEl>
                                          <p:spTgt spid="4">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4">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4">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4">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4">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4">
                                            <p:txEl>
                                              <p:pRg st="2" end="2"/>
                                            </p:txEl>
                                          </p:spTgt>
                                        </p:tgtEl>
                                      </p:cBhvr>
                                      <p:to x="100000" y="60000"/>
                                    </p:animScale>
                                    <p:animScale>
                                      <p:cBhvr>
                                        <p:cTn id="48" dur="166" decel="50000">
                                          <p:stCondLst>
                                            <p:cond delay="676"/>
                                          </p:stCondLst>
                                        </p:cTn>
                                        <p:tgtEl>
                                          <p:spTgt spid="4">
                                            <p:txEl>
                                              <p:pRg st="2" end="2"/>
                                            </p:txEl>
                                          </p:spTgt>
                                        </p:tgtEl>
                                      </p:cBhvr>
                                      <p:to x="100000" y="100000"/>
                                    </p:animScale>
                                    <p:animScale>
                                      <p:cBhvr>
                                        <p:cTn id="49" dur="26">
                                          <p:stCondLst>
                                            <p:cond delay="1312"/>
                                          </p:stCondLst>
                                        </p:cTn>
                                        <p:tgtEl>
                                          <p:spTgt spid="4">
                                            <p:txEl>
                                              <p:pRg st="2" end="2"/>
                                            </p:txEl>
                                          </p:spTgt>
                                        </p:tgtEl>
                                      </p:cBhvr>
                                      <p:to x="100000" y="80000"/>
                                    </p:animScale>
                                    <p:animScale>
                                      <p:cBhvr>
                                        <p:cTn id="50" dur="166" decel="50000">
                                          <p:stCondLst>
                                            <p:cond delay="1338"/>
                                          </p:stCondLst>
                                        </p:cTn>
                                        <p:tgtEl>
                                          <p:spTgt spid="4">
                                            <p:txEl>
                                              <p:pRg st="2" end="2"/>
                                            </p:txEl>
                                          </p:spTgt>
                                        </p:tgtEl>
                                      </p:cBhvr>
                                      <p:to x="100000" y="100000"/>
                                    </p:animScale>
                                    <p:animScale>
                                      <p:cBhvr>
                                        <p:cTn id="51" dur="26">
                                          <p:stCondLst>
                                            <p:cond delay="1642"/>
                                          </p:stCondLst>
                                        </p:cTn>
                                        <p:tgtEl>
                                          <p:spTgt spid="4">
                                            <p:txEl>
                                              <p:pRg st="2" end="2"/>
                                            </p:txEl>
                                          </p:spTgt>
                                        </p:tgtEl>
                                      </p:cBhvr>
                                      <p:to x="100000" y="90000"/>
                                    </p:animScale>
                                    <p:animScale>
                                      <p:cBhvr>
                                        <p:cTn id="52" dur="166" decel="50000">
                                          <p:stCondLst>
                                            <p:cond delay="1668"/>
                                          </p:stCondLst>
                                        </p:cTn>
                                        <p:tgtEl>
                                          <p:spTgt spid="4">
                                            <p:txEl>
                                              <p:pRg st="2" end="2"/>
                                            </p:txEl>
                                          </p:spTgt>
                                        </p:tgtEl>
                                      </p:cBhvr>
                                      <p:to x="100000" y="100000"/>
                                    </p:animScale>
                                    <p:animScale>
                                      <p:cBhvr>
                                        <p:cTn id="53" dur="26">
                                          <p:stCondLst>
                                            <p:cond delay="1808"/>
                                          </p:stCondLst>
                                        </p:cTn>
                                        <p:tgtEl>
                                          <p:spTgt spid="4">
                                            <p:txEl>
                                              <p:pRg st="2" end="2"/>
                                            </p:txEl>
                                          </p:spTgt>
                                        </p:tgtEl>
                                      </p:cBhvr>
                                      <p:to x="100000" y="95000"/>
                                    </p:animScale>
                                    <p:animScale>
                                      <p:cBhvr>
                                        <p:cTn id="54" dur="166" decel="50000">
                                          <p:stCondLst>
                                            <p:cond delay="1834"/>
                                          </p:stCondLst>
                                        </p:cTn>
                                        <p:tgtEl>
                                          <p:spTgt spid="4">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nodeType="clickEffect">
                                  <p:stCondLst>
                                    <p:cond delay="0"/>
                                  </p:stCondLst>
                                  <p:childTnLst>
                                    <p:set>
                                      <p:cBhvr>
                                        <p:cTn id="58" dur="1" fill="hold">
                                          <p:stCondLst>
                                            <p:cond delay="0"/>
                                          </p:stCondLst>
                                        </p:cTn>
                                        <p:tgtEl>
                                          <p:spTgt spid="6"/>
                                        </p:tgtEl>
                                        <p:attrNameLst>
                                          <p:attrName>style.visibility</p:attrName>
                                        </p:attrNameLst>
                                      </p:cBhvr>
                                      <p:to>
                                        <p:strVal val="visible"/>
                                      </p:to>
                                    </p:set>
                                    <p:animEffect transition="in" filter="wipe(down)">
                                      <p:cBhvr>
                                        <p:cTn id="59" dur="580">
                                          <p:stCondLst>
                                            <p:cond delay="0"/>
                                          </p:stCondLst>
                                        </p:cTn>
                                        <p:tgtEl>
                                          <p:spTgt spid="6"/>
                                        </p:tgtEl>
                                      </p:cBhvr>
                                    </p:animEffect>
                                    <p:anim calcmode="lin" valueType="num">
                                      <p:cBhvr>
                                        <p:cTn id="6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5" dur="26">
                                          <p:stCondLst>
                                            <p:cond delay="650"/>
                                          </p:stCondLst>
                                        </p:cTn>
                                        <p:tgtEl>
                                          <p:spTgt spid="6"/>
                                        </p:tgtEl>
                                      </p:cBhvr>
                                      <p:to x="100000" y="60000"/>
                                    </p:animScale>
                                    <p:animScale>
                                      <p:cBhvr>
                                        <p:cTn id="66" dur="166" decel="50000">
                                          <p:stCondLst>
                                            <p:cond delay="676"/>
                                          </p:stCondLst>
                                        </p:cTn>
                                        <p:tgtEl>
                                          <p:spTgt spid="6"/>
                                        </p:tgtEl>
                                      </p:cBhvr>
                                      <p:to x="100000" y="100000"/>
                                    </p:animScale>
                                    <p:animScale>
                                      <p:cBhvr>
                                        <p:cTn id="67" dur="26">
                                          <p:stCondLst>
                                            <p:cond delay="1312"/>
                                          </p:stCondLst>
                                        </p:cTn>
                                        <p:tgtEl>
                                          <p:spTgt spid="6"/>
                                        </p:tgtEl>
                                      </p:cBhvr>
                                      <p:to x="100000" y="80000"/>
                                    </p:animScale>
                                    <p:animScale>
                                      <p:cBhvr>
                                        <p:cTn id="68" dur="166" decel="50000">
                                          <p:stCondLst>
                                            <p:cond delay="1338"/>
                                          </p:stCondLst>
                                        </p:cTn>
                                        <p:tgtEl>
                                          <p:spTgt spid="6"/>
                                        </p:tgtEl>
                                      </p:cBhvr>
                                      <p:to x="100000" y="100000"/>
                                    </p:animScale>
                                    <p:animScale>
                                      <p:cBhvr>
                                        <p:cTn id="69" dur="26">
                                          <p:stCondLst>
                                            <p:cond delay="1642"/>
                                          </p:stCondLst>
                                        </p:cTn>
                                        <p:tgtEl>
                                          <p:spTgt spid="6"/>
                                        </p:tgtEl>
                                      </p:cBhvr>
                                      <p:to x="100000" y="90000"/>
                                    </p:animScale>
                                    <p:animScale>
                                      <p:cBhvr>
                                        <p:cTn id="70" dur="166" decel="50000">
                                          <p:stCondLst>
                                            <p:cond delay="1668"/>
                                          </p:stCondLst>
                                        </p:cTn>
                                        <p:tgtEl>
                                          <p:spTgt spid="6"/>
                                        </p:tgtEl>
                                      </p:cBhvr>
                                      <p:to x="100000" y="100000"/>
                                    </p:animScale>
                                    <p:animScale>
                                      <p:cBhvr>
                                        <p:cTn id="71" dur="26">
                                          <p:stCondLst>
                                            <p:cond delay="1808"/>
                                          </p:stCondLst>
                                        </p:cTn>
                                        <p:tgtEl>
                                          <p:spTgt spid="6"/>
                                        </p:tgtEl>
                                      </p:cBhvr>
                                      <p:to x="100000" y="95000"/>
                                    </p:animScale>
                                    <p:animScale>
                                      <p:cBhvr>
                                        <p:cTn id="72"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7431" y="398229"/>
            <a:ext cx="9453093" cy="6063198"/>
          </a:xfrm>
          <a:prstGeom prst="rect">
            <a:avLst/>
          </a:prstGeom>
        </p:spPr>
        <p:txBody>
          <a:bodyPr wrap="square">
            <a:spAutoFit/>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TASK</a:t>
            </a:r>
            <a:endParaRPr lang="en-US" sz="2800" dirty="0">
              <a:solidFill>
                <a:srgbClr val="FF0000"/>
              </a:solidFill>
              <a:latin typeface="Tahoma" panose="020B0604030504040204" pitchFamily="34" charset="0"/>
              <a:ea typeface="Tahoma" panose="020B0604030504040204" pitchFamily="34" charset="0"/>
              <a:cs typeface="Tahoma" panose="020B0604030504040204" pitchFamily="34" charset="0"/>
            </a:endParaRPr>
          </a:p>
          <a:p>
            <a:pPr algn="just"/>
            <a:r>
              <a:rPr lang="en-US" sz="2000" dirty="0" err="1">
                <a:latin typeface="Tahoma" panose="020B0604030504040204" pitchFamily="34" charset="0"/>
                <a:ea typeface="Tahoma" panose="020B0604030504040204" pitchFamily="34" charset="0"/>
                <a:cs typeface="Tahoma" panose="020B0604030504040204" pitchFamily="34" charset="0"/>
              </a:rPr>
              <a:t>ARONZO</a:t>
            </a:r>
            <a:r>
              <a:rPr lang="en-US" sz="2000" dirty="0">
                <a:latin typeface="Tahoma" panose="020B0604030504040204" pitchFamily="34" charset="0"/>
                <a:ea typeface="Tahoma" panose="020B0604030504040204" pitchFamily="34" charset="0"/>
                <a:cs typeface="Tahoma" panose="020B0604030504040204" pitchFamily="34" charset="0"/>
              </a:rPr>
              <a:t> ENTERPRISES </a:t>
            </a:r>
            <a:r>
              <a:rPr lang="en-US" sz="2000" dirty="0" smtClean="0">
                <a:latin typeface="Tahoma" panose="020B0604030504040204" pitchFamily="34" charset="0"/>
                <a:ea typeface="Tahoma" panose="020B0604030504040204" pitchFamily="34" charset="0"/>
                <a:cs typeface="Tahoma" panose="020B0604030504040204" pitchFamily="34" charset="0"/>
              </a:rPr>
              <a:t>traded from </a:t>
            </a:r>
            <a:r>
              <a:rPr lang="en-US" sz="2000" dirty="0">
                <a:latin typeface="Tahoma" panose="020B0604030504040204" pitchFamily="34" charset="0"/>
                <a:ea typeface="Tahoma" panose="020B0604030504040204" pitchFamily="34" charset="0"/>
                <a:cs typeface="Tahoma" panose="020B0604030504040204" pitchFamily="34" charset="0"/>
              </a:rPr>
              <a:t>July, 2016 to June, 2017 and below is the list of the balances.					   						  K</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Capital at start 1 July 2016				</a:t>
            </a:r>
            <a:r>
              <a:rPr lang="en-US" sz="2000" dirty="0" smtClean="0">
                <a:latin typeface="Tahoma" panose="020B0604030504040204" pitchFamily="34" charset="0"/>
                <a:ea typeface="Tahoma" panose="020B0604030504040204" pitchFamily="34" charset="0"/>
                <a:cs typeface="Tahoma" panose="020B0604030504040204" pitchFamily="34" charset="0"/>
              </a:rPr>
              <a:t>121,900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Trade payables						  19,000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Sales							</a:t>
            </a:r>
            <a:r>
              <a:rPr lang="en-US" sz="2000" dirty="0" smtClean="0">
                <a:latin typeface="Tahoma" panose="020B0604030504040204" pitchFamily="34" charset="0"/>
                <a:ea typeface="Tahoma" panose="020B0604030504040204" pitchFamily="34" charset="0"/>
                <a:cs typeface="Tahoma" panose="020B0604030504040204" pitchFamily="34" charset="0"/>
              </a:rPr>
              <a:t>280,000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Returns outwards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13,000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Discounts allowed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2,000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Discounts received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1,500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Fixtures and fittings @ cost				</a:t>
            </a:r>
            <a:r>
              <a:rPr lang="en-US" sz="2000" dirty="0" smtClean="0">
                <a:latin typeface="Tahoma" panose="020B0604030504040204" pitchFamily="34" charset="0"/>
                <a:ea typeface="Tahoma" panose="020B0604030504040204" pitchFamily="34" charset="0"/>
                <a:cs typeface="Tahoma" panose="020B0604030504040204" pitchFamily="34" charset="0"/>
              </a:rPr>
              <a:t>120,000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Depreciation fixtures &amp; fittings				  12,000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Trade receivables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24,000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Inventory 1 July 2016					</a:t>
            </a:r>
            <a:r>
              <a:rPr lang="en-US" sz="2000" dirty="0" smtClean="0">
                <a:latin typeface="Tahoma" panose="020B0604030504040204" pitchFamily="34" charset="0"/>
                <a:ea typeface="Tahoma" panose="020B0604030504040204" pitchFamily="34" charset="0"/>
                <a:cs typeface="Tahoma" panose="020B0604030504040204" pitchFamily="34" charset="0"/>
              </a:rPr>
              <a:t>50,000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Purchases						</a:t>
            </a:r>
            <a:r>
              <a:rPr lang="en-US" sz="2000" dirty="0" smtClean="0">
                <a:latin typeface="Tahoma" panose="020B0604030504040204" pitchFamily="34" charset="0"/>
                <a:ea typeface="Tahoma" panose="020B0604030504040204" pitchFamily="34" charset="0"/>
                <a:cs typeface="Tahoma" panose="020B0604030504040204" pitchFamily="34" charset="0"/>
              </a:rPr>
              <a:t>135,000</a:t>
            </a:r>
            <a:endParaRPr lang="en-US" sz="2000" dirty="0">
              <a:latin typeface="Tahoma" panose="020B0604030504040204" pitchFamily="34" charset="0"/>
              <a:ea typeface="Tahoma" panose="020B0604030504040204" pitchFamily="34" charset="0"/>
              <a:cs typeface="Tahoma" panose="020B0604030504040204" pitchFamily="34" charset="0"/>
            </a:endParaRP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Returns inwards						    5,000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Carriage outwards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4,000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Drawings						</a:t>
            </a:r>
            <a:r>
              <a:rPr lang="en-US" sz="2000" dirty="0" smtClean="0">
                <a:latin typeface="Tahoma" panose="020B0604030504040204" pitchFamily="34" charset="0"/>
                <a:ea typeface="Tahoma" panose="020B0604030504040204" pitchFamily="34" charset="0"/>
                <a:cs typeface="Tahoma" panose="020B0604030504040204" pitchFamily="34" charset="0"/>
              </a:rPr>
              <a:t>  </a:t>
            </a:r>
            <a:r>
              <a:rPr lang="en-US" sz="2000" dirty="0">
                <a:latin typeface="Tahoma" panose="020B0604030504040204" pitchFamily="34" charset="0"/>
                <a:ea typeface="Tahoma" panose="020B0604030504040204" pitchFamily="34" charset="0"/>
                <a:cs typeface="Tahoma" panose="020B0604030504040204" pitchFamily="34" charset="0"/>
              </a:rPr>
              <a:t>18,000</a:t>
            </a:r>
          </a:p>
          <a:p>
            <a:pPr marL="914400" marR="0" algn="just">
              <a:spcBef>
                <a:spcPts val="0"/>
              </a:spcBef>
              <a:spcAft>
                <a:spcPts val="0"/>
              </a:spcAft>
            </a:pPr>
            <a:r>
              <a:rPr lang="en-US" sz="2000" dirty="0">
                <a:latin typeface="Tahoma" panose="020B0604030504040204" pitchFamily="34" charset="0"/>
                <a:ea typeface="Tahoma" panose="020B0604030504040204" pitchFamily="34" charset="0"/>
                <a:cs typeface="Tahoma" panose="020B0604030504040204" pitchFamily="34" charset="0"/>
              </a:rPr>
              <a:t>Carriage inwards					</a:t>
            </a:r>
            <a:r>
              <a:rPr lang="en-US" sz="2000" dirty="0" smtClean="0">
                <a:latin typeface="Tahoma" panose="020B0604030504040204" pitchFamily="34" charset="0"/>
                <a:ea typeface="Tahoma" panose="020B0604030504040204" pitchFamily="34" charset="0"/>
                <a:cs typeface="Tahoma" panose="020B0604030504040204" pitchFamily="34" charset="0"/>
              </a:rPr>
              <a:t>  11,000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3" name="Date Placeholder 2"/>
          <p:cNvSpPr>
            <a:spLocks noGrp="1"/>
          </p:cNvSpPr>
          <p:nvPr>
            <p:ph type="dt" sz="half" idx="10"/>
          </p:nvPr>
        </p:nvSpPr>
        <p:spPr/>
        <p:txBody>
          <a:bodyPr/>
          <a:lstStyle/>
          <a:p>
            <a:fld id="{7E05D79A-2588-46C2-B58F-04452B366030}"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106820848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23494" y="238945"/>
            <a:ext cx="9247030" cy="6247864"/>
          </a:xfrm>
          <a:prstGeom prst="rect">
            <a:avLst/>
          </a:prstGeom>
        </p:spPr>
        <p:txBody>
          <a:bodyPr wrap="square">
            <a:spAutoFit/>
          </a:bodyPr>
          <a:lstStyle/>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Rent							    7,000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Rates							    8,000</a:t>
            </a:r>
          </a:p>
          <a:p>
            <a:pPr marL="914400" marR="0" algn="just">
              <a:spcBef>
                <a:spcPts val="0"/>
              </a:spcBef>
              <a:spcAft>
                <a:spcPts val="0"/>
              </a:spcAft>
            </a:pPr>
            <a:r>
              <a:rPr lang="en-US" sz="2000" dirty="0" smtClean="0">
                <a:latin typeface="Arial" panose="020B0604020202020204" pitchFamily="34" charset="0"/>
                <a:ea typeface="SimSun" panose="02010600030101010101" pitchFamily="2" charset="-122"/>
                <a:cs typeface="Arial" panose="020B0604020202020204" pitchFamily="34" charset="0"/>
              </a:rPr>
              <a:t>Insurance</a:t>
            </a:r>
            <a:r>
              <a:rPr lang="en-US" sz="2000" dirty="0">
                <a:latin typeface="Arial" panose="020B0604020202020204" pitchFamily="34" charset="0"/>
                <a:ea typeface="SimSun" panose="02010600030101010101" pitchFamily="2" charset="-122"/>
                <a:cs typeface="Arial" panose="020B0604020202020204" pitchFamily="34" charset="0"/>
              </a:rPr>
              <a:t>						  10,000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Heating &amp; lighting 					  12,000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Postage						       500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Stationery						       700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Telephone						       400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Advertising						    5,000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Salaries &amp; wages					  35,000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Bad debts						    1,500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Cash in bank						    6,000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Cash in hand						       300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5 year loan from Banda					  20,000</a:t>
            </a:r>
          </a:p>
          <a:p>
            <a:pPr marL="914400" marR="0" algn="just">
              <a:spcBef>
                <a:spcPts val="0"/>
              </a:spcBef>
              <a:spcAft>
                <a:spcPts val="0"/>
              </a:spcAft>
            </a:pPr>
            <a:r>
              <a:rPr lang="en-US" sz="2000" dirty="0">
                <a:latin typeface="Arial" panose="020B0604020202020204" pitchFamily="34" charset="0"/>
                <a:ea typeface="SimSun" panose="02010600030101010101" pitchFamily="2" charset="-122"/>
                <a:cs typeface="Arial" panose="020B0604020202020204" pitchFamily="34" charset="0"/>
              </a:rPr>
              <a:t>Inventory at 30 June 2017				  </a:t>
            </a:r>
            <a:r>
              <a:rPr lang="en-US" sz="2000" dirty="0" smtClean="0">
                <a:latin typeface="Arial" panose="020B0604020202020204" pitchFamily="34" charset="0"/>
                <a:ea typeface="SimSun" panose="02010600030101010101" pitchFamily="2" charset="-122"/>
                <a:cs typeface="Arial" panose="020B0604020202020204" pitchFamily="34" charset="0"/>
              </a:rPr>
              <a:t>17,000</a:t>
            </a:r>
          </a:p>
          <a:p>
            <a:pPr marL="914400" marR="0" algn="just">
              <a:spcBef>
                <a:spcPts val="0"/>
              </a:spcBef>
              <a:spcAft>
                <a:spcPts val="0"/>
              </a:spcAft>
            </a:pPr>
            <a:endParaRPr lang="en-US" sz="2000" dirty="0" smtClean="0">
              <a:latin typeface="Arial" panose="020B0604020202020204" pitchFamily="34" charset="0"/>
              <a:ea typeface="SimSun" panose="02010600030101010101" pitchFamily="2" charset="-122"/>
              <a:cs typeface="Arial" panose="020B0604020202020204" pitchFamily="34" charset="0"/>
            </a:endParaRPr>
          </a:p>
          <a:p>
            <a:r>
              <a:rPr lang="en-US" sz="2000" b="1" dirty="0">
                <a:solidFill>
                  <a:srgbClr val="FF0000"/>
                </a:solidFill>
                <a:latin typeface="Arial" panose="020B0604020202020204" pitchFamily="34" charset="0"/>
                <a:cs typeface="Arial" panose="020B0604020202020204" pitchFamily="34" charset="0"/>
              </a:rPr>
              <a:t>Required:</a:t>
            </a:r>
          </a:p>
          <a:p>
            <a:pPr lvl="1"/>
            <a:r>
              <a:rPr lang="en-US" sz="2000" b="1" dirty="0" smtClean="0">
                <a:solidFill>
                  <a:srgbClr val="FF0000"/>
                </a:solidFill>
                <a:latin typeface="Arial" panose="020B0604020202020204" pitchFamily="34" charset="0"/>
                <a:cs typeface="Arial" panose="020B0604020202020204" pitchFamily="34" charset="0"/>
              </a:rPr>
              <a:t>a. Prepare </a:t>
            </a:r>
            <a:r>
              <a:rPr lang="en-US" sz="2000" b="1" dirty="0">
                <a:solidFill>
                  <a:srgbClr val="FF0000"/>
                </a:solidFill>
                <a:latin typeface="Arial" panose="020B0604020202020204" pitchFamily="34" charset="0"/>
                <a:cs typeface="Arial" panose="020B0604020202020204" pitchFamily="34" charset="0"/>
              </a:rPr>
              <a:t>the Trial Balance as at 30</a:t>
            </a:r>
            <a:r>
              <a:rPr lang="en-US" sz="2000" b="1" baseline="30000" dirty="0">
                <a:solidFill>
                  <a:srgbClr val="FF0000"/>
                </a:solidFill>
                <a:latin typeface="Arial" panose="020B0604020202020204" pitchFamily="34" charset="0"/>
                <a:cs typeface="Arial" panose="020B0604020202020204" pitchFamily="34" charset="0"/>
              </a:rPr>
              <a:t>th</a:t>
            </a:r>
            <a:r>
              <a:rPr lang="en-US" sz="2000" b="1" dirty="0">
                <a:solidFill>
                  <a:srgbClr val="FF0000"/>
                </a:solidFill>
                <a:latin typeface="Arial" panose="020B0604020202020204" pitchFamily="34" charset="0"/>
                <a:cs typeface="Arial" panose="020B0604020202020204" pitchFamily="34" charset="0"/>
              </a:rPr>
              <a:t> June, 2017</a:t>
            </a:r>
            <a:r>
              <a:rPr lang="en-US" sz="2000" b="1" dirty="0" smtClean="0">
                <a:solidFill>
                  <a:srgbClr val="FF0000"/>
                </a:solidFill>
                <a:latin typeface="Arial" panose="020B0604020202020204" pitchFamily="34" charset="0"/>
                <a:cs typeface="Arial" panose="020B0604020202020204" pitchFamily="34" charset="0"/>
              </a:rPr>
              <a:t>. (10 Marks) </a:t>
            </a:r>
            <a:endParaRPr lang="en-US" sz="2000" b="1" dirty="0">
              <a:solidFill>
                <a:srgbClr val="FF0000"/>
              </a:solidFill>
              <a:latin typeface="Arial" panose="020B0604020202020204" pitchFamily="34" charset="0"/>
              <a:cs typeface="Arial" panose="020B0604020202020204" pitchFamily="34" charset="0"/>
            </a:endParaRPr>
          </a:p>
          <a:p>
            <a:pPr lvl="1"/>
            <a:r>
              <a:rPr lang="en-US" sz="2000" b="1" dirty="0" smtClean="0">
                <a:solidFill>
                  <a:srgbClr val="FF0000"/>
                </a:solidFill>
                <a:latin typeface="Arial" panose="020B0604020202020204" pitchFamily="34" charset="0"/>
                <a:cs typeface="Arial" panose="020B0604020202020204" pitchFamily="34" charset="0"/>
              </a:rPr>
              <a:t>b. Prepare </a:t>
            </a:r>
            <a:r>
              <a:rPr lang="en-US" sz="2000" b="1" dirty="0">
                <a:solidFill>
                  <a:srgbClr val="FF0000"/>
                </a:solidFill>
                <a:latin typeface="Arial" panose="020B0604020202020204" pitchFamily="34" charset="0"/>
                <a:cs typeface="Arial" panose="020B0604020202020204" pitchFamily="34" charset="0"/>
              </a:rPr>
              <a:t>income statement for the year end 30 June 2017</a:t>
            </a:r>
            <a:r>
              <a:rPr lang="en-US" sz="2000" b="1" dirty="0" smtClean="0">
                <a:solidFill>
                  <a:srgbClr val="FF0000"/>
                </a:solidFill>
                <a:latin typeface="Arial" panose="020B0604020202020204" pitchFamily="34" charset="0"/>
                <a:cs typeface="Arial" panose="020B0604020202020204" pitchFamily="34" charset="0"/>
              </a:rPr>
              <a:t>.</a:t>
            </a:r>
            <a:r>
              <a:rPr lang="en-US" sz="2000" b="1" dirty="0">
                <a:solidFill>
                  <a:srgbClr val="FF0000"/>
                </a:solidFill>
                <a:latin typeface="Arial" panose="020B0604020202020204" pitchFamily="34" charset="0"/>
                <a:cs typeface="Arial" panose="020B0604020202020204" pitchFamily="34" charset="0"/>
              </a:rPr>
              <a:t> (10 Marks) </a:t>
            </a:r>
          </a:p>
          <a:p>
            <a:pPr lvl="1"/>
            <a:r>
              <a:rPr lang="en-US" sz="2000" b="1" dirty="0" smtClean="0">
                <a:solidFill>
                  <a:srgbClr val="FF0000"/>
                </a:solidFill>
                <a:latin typeface="Arial" panose="020B0604020202020204" pitchFamily="34" charset="0"/>
                <a:cs typeface="Arial" panose="020B0604020202020204" pitchFamily="34" charset="0"/>
              </a:rPr>
              <a:t>c. Prepare </a:t>
            </a:r>
            <a:r>
              <a:rPr lang="en-US" sz="2000" b="1" dirty="0">
                <a:solidFill>
                  <a:srgbClr val="FF0000"/>
                </a:solidFill>
                <a:latin typeface="Arial" panose="020B0604020202020204" pitchFamily="34" charset="0"/>
                <a:cs typeface="Arial" panose="020B0604020202020204" pitchFamily="34" charset="0"/>
              </a:rPr>
              <a:t>the Balance Sheet as at that date</a:t>
            </a:r>
            <a:r>
              <a:rPr lang="en-US" sz="2000" b="1" dirty="0" smtClean="0">
                <a:solidFill>
                  <a:srgbClr val="FF0000"/>
                </a:solidFill>
                <a:latin typeface="Arial" panose="020B0604020202020204" pitchFamily="34" charset="0"/>
                <a:cs typeface="Arial" panose="020B0604020202020204" pitchFamily="34" charset="0"/>
              </a:rPr>
              <a:t>.</a:t>
            </a:r>
            <a:r>
              <a:rPr lang="en-US" sz="2000" b="1" dirty="0">
                <a:solidFill>
                  <a:srgbClr val="FF0000"/>
                </a:solidFill>
                <a:latin typeface="Arial" panose="020B0604020202020204" pitchFamily="34" charset="0"/>
                <a:cs typeface="Arial" panose="020B0604020202020204" pitchFamily="34" charset="0"/>
              </a:rPr>
              <a:t> (10 Marks) </a:t>
            </a:r>
          </a:p>
          <a:p>
            <a:pPr marL="914400" marR="0" algn="just">
              <a:spcBef>
                <a:spcPts val="0"/>
              </a:spcBef>
              <a:spcAft>
                <a:spcPts val="0"/>
              </a:spcAft>
            </a:pPr>
            <a:r>
              <a:rPr lang="en-US" sz="2000" b="1" dirty="0" smtClean="0">
                <a:solidFill>
                  <a:srgbClr val="FF0000"/>
                </a:solidFill>
                <a:latin typeface="Arial" panose="020B0604020202020204" pitchFamily="34" charset="0"/>
                <a:ea typeface="SimSun" panose="02010600030101010101" pitchFamily="2" charset="-122"/>
                <a:cs typeface="Arial" panose="020B0604020202020204" pitchFamily="34" charset="0"/>
              </a:rPr>
              <a:t>TOTAL MARKS: 30 MARKS</a:t>
            </a:r>
            <a:endParaRPr lang="en-US" sz="2000" b="1" dirty="0">
              <a:solidFill>
                <a:srgbClr val="FF0000"/>
              </a:solidFill>
              <a:latin typeface="Arial" panose="020B0604020202020204" pitchFamily="34" charset="0"/>
              <a:ea typeface="SimSun" panose="02010600030101010101" pitchFamily="2" charset="-122"/>
              <a:cs typeface="Arial" panose="020B0604020202020204" pitchFamily="34" charset="0"/>
            </a:endParaRPr>
          </a:p>
        </p:txBody>
      </p:sp>
      <p:sp>
        <p:nvSpPr>
          <p:cNvPr id="3" name="Date Placeholder 2"/>
          <p:cNvSpPr>
            <a:spLocks noGrp="1"/>
          </p:cNvSpPr>
          <p:nvPr>
            <p:ph type="dt" sz="half" idx="10"/>
          </p:nvPr>
        </p:nvSpPr>
        <p:spPr/>
        <p:txBody>
          <a:bodyPr/>
          <a:lstStyle/>
          <a:p>
            <a:fld id="{E84CB402-1FF6-4009-8F1C-E2A4AFD273AF}"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45147256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8"/>
          <p:cNvSpPr>
            <a:spLocks noChangeArrowheads="1"/>
          </p:cNvSpPr>
          <p:nvPr/>
        </p:nvSpPr>
        <p:spPr bwMode="auto">
          <a:xfrm>
            <a:off x="1214651" y="2651427"/>
            <a:ext cx="10522424"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spcBef>
                <a:spcPct val="0"/>
              </a:spcBef>
              <a:spcAft>
                <a:spcPct val="0"/>
              </a:spcAft>
              <a:buClrTx/>
              <a:buSzTx/>
              <a:buFontTx/>
              <a:buNone/>
              <a:tabLst/>
            </a:pPr>
            <a:r>
              <a:rPr kumimoji="0" lang="en-US" altLang="zh-CN" sz="4800" b="1" i="1" u="none" strike="noStrike" cap="none" normalizeH="0" baseline="0" dirty="0" smtClean="0">
                <a:ln>
                  <a:noFill/>
                </a:ln>
                <a:solidFill>
                  <a:srgbClr val="7030A0"/>
                </a:solidFill>
                <a:effectLst/>
                <a:latin typeface="Arial Black" panose="020B0A04020102020204" pitchFamily="34" charset="0"/>
                <a:ea typeface="Times New Roman" panose="02020603050405020304" pitchFamily="18" charset="0"/>
              </a:rPr>
              <a:t>‘THERE FELICITATION AFTER LUCUBRATION’</a:t>
            </a:r>
            <a:endParaRPr kumimoji="0" lang="en-US" altLang="zh-CN" sz="4800" b="1" i="1" u="none" strike="noStrike" cap="none" normalizeH="0" baseline="0" dirty="0" smtClean="0">
              <a:ln>
                <a:noFill/>
              </a:ln>
              <a:solidFill>
                <a:srgbClr val="7030A0"/>
              </a:solidFill>
              <a:effectLst/>
              <a:latin typeface="Arial Black" panose="020B0A04020102020204" pitchFamily="34" charset="0"/>
              <a:ea typeface="Times New Roman" panose="02020603050405020304" pitchFamily="18" charset="0"/>
            </a:endParaRPr>
          </a:p>
        </p:txBody>
      </p:sp>
      <p:sp>
        <p:nvSpPr>
          <p:cNvPr id="2" name="Date Placeholder 1"/>
          <p:cNvSpPr>
            <a:spLocks noGrp="1"/>
          </p:cNvSpPr>
          <p:nvPr>
            <p:ph type="dt" sz="half" idx="10"/>
          </p:nvPr>
        </p:nvSpPr>
        <p:spPr/>
        <p:txBody>
          <a:bodyPr/>
          <a:lstStyle/>
          <a:p>
            <a:fld id="{6FF2850D-36AC-40DB-984B-6719F9332D95}" type="datetime1">
              <a:rPr lang="en-US" smtClean="0"/>
              <a:t>12/21/2022</a:t>
            </a:fld>
            <a:endParaRPr lang="en-US"/>
          </a:p>
        </p:txBody>
      </p:sp>
      <p:sp>
        <p:nvSpPr>
          <p:cNvPr id="3" name="Footer Placeholder 2"/>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372274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1978" y="546557"/>
            <a:ext cx="10161431" cy="5262979"/>
          </a:xfrm>
          <a:prstGeom prst="rect">
            <a:avLst/>
          </a:prstGeom>
        </p:spPr>
        <p:txBody>
          <a:bodyPr wrap="square">
            <a:spAutoFit/>
          </a:bodyPr>
          <a:lstStyle/>
          <a:p>
            <a:pPr marL="342900" indent="-342900">
              <a:buFont typeface="Arial" panose="020B0604020202020204" pitchFamily="34" charset="0"/>
              <a:buChar char="•"/>
            </a:pPr>
            <a:r>
              <a:rPr lang="en-US" sz="2400" dirty="0">
                <a:latin typeface="Times New Roman" panose="02020603050405020304" pitchFamily="18" charset="0"/>
                <a:ea typeface="SimSun" panose="02010600030101010101" pitchFamily="2" charset="-122"/>
              </a:rPr>
              <a:t>As you can see from the equation, assets always have to equal liabilities plus equity (capital). In other words, overall debits must always equal overall credits. For example, if an asset account is increased (debited), either a liability or equity account must be increased (credited) for the same amount.</a:t>
            </a:r>
          </a:p>
          <a:p>
            <a:pPr marL="342900" indent="-342900">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This is always the case except for when a business transaction only affects one side of the accounting equation. For example, if a restaurant purchases a new delivery vehicle for cash, the cash account is decreased by the cash disbursement and increased by the receipt of the new vehicle. This transaction does not affect the liability or </a:t>
            </a:r>
            <a:r>
              <a:rPr lang="en-US" sz="2400" dirty="0">
                <a:latin typeface="Times New Roman" panose="02020603050405020304" pitchFamily="18" charset="0"/>
                <a:ea typeface="Times New Roman" panose="02020603050405020304" pitchFamily="18" charset="0"/>
                <a:hlinkClick r:id="rId2"/>
              </a:rPr>
              <a:t>equity accounts</a:t>
            </a:r>
            <a:r>
              <a:rPr lang="en-US" sz="2400" dirty="0">
                <a:latin typeface="Times New Roman" panose="02020603050405020304" pitchFamily="18" charset="0"/>
                <a:ea typeface="Times New Roman" panose="02020603050405020304" pitchFamily="18" charset="0"/>
              </a:rPr>
              <a:t>, but it does affect two different assets accounts. Thus, assets are decreased and immediately increased resulting in a net effect of zero. The concept of double entry accounting is the basis for recording business transaction and journal entries. </a:t>
            </a:r>
          </a:p>
          <a:p>
            <a:pPr marL="342900" indent="-342900">
              <a:buFont typeface="Arial" panose="020B0604020202020204" pitchFamily="34" charset="0"/>
              <a:buChar char="•"/>
            </a:pPr>
            <a:r>
              <a:rPr lang="en-US" sz="2400" dirty="0">
                <a:latin typeface="Times New Roman" panose="02020603050405020304" pitchFamily="18" charset="0"/>
                <a:ea typeface="Times New Roman" panose="02020603050405020304" pitchFamily="18" charset="0"/>
              </a:rPr>
              <a:t>Now that we have talked about the double entry bookkeeping system, let's move on to recording journal entries.</a:t>
            </a:r>
          </a:p>
        </p:txBody>
      </p:sp>
      <p:sp>
        <p:nvSpPr>
          <p:cNvPr id="3" name="Date Placeholder 2"/>
          <p:cNvSpPr>
            <a:spLocks noGrp="1"/>
          </p:cNvSpPr>
          <p:nvPr>
            <p:ph type="dt" sz="half" idx="10"/>
          </p:nvPr>
        </p:nvSpPr>
        <p:spPr/>
        <p:txBody>
          <a:bodyPr/>
          <a:lstStyle/>
          <a:p>
            <a:fld id="{929063B8-D4B7-4E48-A16F-F17779D782EA}"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429055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48495" y="824820"/>
            <a:ext cx="9401578" cy="4175502"/>
          </a:xfrm>
          <a:prstGeom prst="rect">
            <a:avLst/>
          </a:prstGeom>
        </p:spPr>
        <p:txBody>
          <a:bodyPr wrap="square">
            <a:spAutoFit/>
          </a:bodyPr>
          <a:lstStyle/>
          <a:p>
            <a:pPr algn="ctr">
              <a:lnSpc>
                <a:spcPct val="150000"/>
              </a:lnSpc>
            </a:pPr>
            <a:r>
              <a:rPr lang="en-US" sz="3600" b="1" dirty="0" smtClean="0">
                <a:solidFill>
                  <a:srgbClr val="FF0000"/>
                </a:solidFill>
                <a:latin typeface="Times New Roman" panose="02020603050405020304" pitchFamily="18" charset="0"/>
                <a:ea typeface="SimSun" panose="02010600030101010101" pitchFamily="2" charset="-122"/>
              </a:rPr>
              <a:t>UNIT 2: BUSINESS TRANSACTIONS</a:t>
            </a:r>
          </a:p>
          <a:p>
            <a:pPr>
              <a:lnSpc>
                <a:spcPct val="150000"/>
              </a:lnSpc>
            </a:pPr>
            <a:r>
              <a:rPr lang="en-US" sz="3600" b="1" dirty="0" smtClean="0">
                <a:solidFill>
                  <a:srgbClr val="FF0000"/>
                </a:solidFill>
                <a:latin typeface="Times New Roman" panose="02020603050405020304" pitchFamily="18" charset="0"/>
                <a:ea typeface="SimSun" panose="02010600030101010101" pitchFamily="2" charset="-122"/>
              </a:rPr>
              <a:t>OBJECTIVES</a:t>
            </a:r>
            <a:r>
              <a:rPr lang="en-US" sz="3600" b="1" dirty="0">
                <a:solidFill>
                  <a:srgbClr val="FF0000"/>
                </a:solidFill>
                <a:latin typeface="Times New Roman" panose="02020603050405020304" pitchFamily="18" charset="0"/>
                <a:ea typeface="SimSun" panose="02010600030101010101" pitchFamily="2" charset="-122"/>
              </a:rPr>
              <a:t>:</a:t>
            </a:r>
            <a:endParaRPr lang="en-US" sz="3600" dirty="0">
              <a:solidFill>
                <a:srgbClr val="FF0000"/>
              </a:solidFill>
              <a:latin typeface="Times New Roman" panose="02020603050405020304" pitchFamily="18" charset="0"/>
              <a:ea typeface="SimSun" panose="02010600030101010101" pitchFamily="2" charset="-122"/>
            </a:endParaRPr>
          </a:p>
          <a:p>
            <a:pPr marL="342900" marR="0" lvl="0" indent="-342900">
              <a:lnSpc>
                <a:spcPct val="150000"/>
              </a:lnSpc>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Define business transactions.</a:t>
            </a:r>
          </a:p>
          <a:p>
            <a:pPr marL="342900" marR="0" lvl="0" indent="-342900">
              <a:lnSpc>
                <a:spcPct val="150000"/>
              </a:lnSpc>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State three types of business transactions.</a:t>
            </a:r>
          </a:p>
          <a:p>
            <a:pPr marL="342900" marR="0" lvl="0" indent="-342900">
              <a:lnSpc>
                <a:spcPct val="150000"/>
              </a:lnSpc>
              <a:spcBef>
                <a:spcPts val="0"/>
              </a:spcBef>
              <a:spcAft>
                <a:spcPts val="800"/>
              </a:spcAft>
              <a:buFont typeface="Times New Roman" panose="02020603050405020304" pitchFamily="18" charset="0"/>
              <a:buChar char="-"/>
            </a:pPr>
            <a:r>
              <a:rPr lang="en-US" sz="3200" dirty="0">
                <a:latin typeface="Times New Roman" panose="02020603050405020304" pitchFamily="18" charset="0"/>
                <a:ea typeface="Calibri" panose="020F0502020204030204" pitchFamily="34" charset="0"/>
              </a:rPr>
              <a:t>Discuss the three types of business transactions</a:t>
            </a:r>
            <a:r>
              <a:rPr lang="en-US" dirty="0">
                <a:latin typeface="Times New Roman" panose="02020603050405020304" pitchFamily="18" charset="0"/>
                <a:ea typeface="Calibri" panose="020F0502020204030204" pitchFamily="34" charset="0"/>
              </a:rPr>
              <a:t>.</a:t>
            </a:r>
          </a:p>
        </p:txBody>
      </p:sp>
      <p:sp>
        <p:nvSpPr>
          <p:cNvPr id="3" name="Date Placeholder 2"/>
          <p:cNvSpPr>
            <a:spLocks noGrp="1"/>
          </p:cNvSpPr>
          <p:nvPr>
            <p:ph type="dt" sz="half" idx="10"/>
          </p:nvPr>
        </p:nvSpPr>
        <p:spPr/>
        <p:txBody>
          <a:bodyPr/>
          <a:lstStyle/>
          <a:p>
            <a:fld id="{2AB97A7A-09B1-4385-A4A9-2A897081F5CB}" type="datetime1">
              <a:rPr lang="en-US" smtClean="0"/>
              <a:t>12/21/2022</a:t>
            </a:fld>
            <a:endParaRPr lang="en-US"/>
          </a:p>
        </p:txBody>
      </p:sp>
      <p:sp>
        <p:nvSpPr>
          <p:cNvPr id="4" name="Footer Placeholder 3"/>
          <p:cNvSpPr>
            <a:spLocks noGrp="1"/>
          </p:cNvSpPr>
          <p:nvPr>
            <p:ph type="ftr" sz="quarter" idx="11"/>
          </p:nvPr>
        </p:nvSpPr>
        <p:spPr/>
        <p:txBody>
          <a:bodyPr/>
          <a:lstStyle/>
          <a:p>
            <a:r>
              <a:rPr lang="en-US" smtClean="0"/>
              <a:t>A. D. SIKALUMBI</a:t>
            </a:r>
            <a:endParaRPr lang="en-US"/>
          </a:p>
        </p:txBody>
      </p:sp>
    </p:spTree>
    <p:extLst>
      <p:ext uri="{BB962C8B-B14F-4D97-AF65-F5344CB8AC3E}">
        <p14:creationId xmlns:p14="http://schemas.microsoft.com/office/powerpoint/2010/main" val="522803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anim calcmode="lin" valueType="num">
                                      <p:cBhvr>
                                        <p:cTn id="13"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anim calcmode="lin" valueType="num">
                                      <p:cBhvr>
                                        <p:cTn id="18"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2" end="2"/>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anim calcmode="lin" valueType="num">
                                      <p:cBhvr>
                                        <p:cTn id="23"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3" end="3"/>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anim calcmode="lin" valueType="num">
                                      <p:cBhvr>
                                        <p:cTn id="28"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4602</TotalTime>
  <Words>4557</Words>
  <Application>Microsoft Office PowerPoint</Application>
  <PresentationFormat>Widescreen</PresentationFormat>
  <Paragraphs>980</Paragraphs>
  <Slides>72</Slides>
  <Notes>1</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72</vt:i4>
      </vt:variant>
    </vt:vector>
  </HeadingPairs>
  <TitlesOfParts>
    <vt:vector size="86" baseType="lpstr">
      <vt:lpstr>SimSun</vt:lpstr>
      <vt:lpstr>Arial</vt:lpstr>
      <vt:lpstr>Arial Black</vt:lpstr>
      <vt:lpstr>Calibri</vt:lpstr>
      <vt:lpstr>Calibri Light</vt:lpstr>
      <vt:lpstr>COJPHA+Verdana</vt:lpstr>
      <vt:lpstr>Frutiger-Roman</vt:lpstr>
      <vt:lpstr>GraphHelveticaGreek-Medium</vt:lpstr>
      <vt:lpstr>Roboto</vt:lpstr>
      <vt:lpstr>Symbol</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MANAGEMENT</dc:title>
  <dc:creator>D</dc:creator>
  <cp:lastModifiedBy>HP</cp:lastModifiedBy>
  <cp:revision>193</cp:revision>
  <dcterms:created xsi:type="dcterms:W3CDTF">2017-08-27T20:06:32Z</dcterms:created>
  <dcterms:modified xsi:type="dcterms:W3CDTF">2022-12-21T15:34:04Z</dcterms:modified>
</cp:coreProperties>
</file>