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3" r:id="rId3"/>
    <p:sldId id="257" r:id="rId4"/>
    <p:sldId id="296" r:id="rId5"/>
    <p:sldId id="297" r:id="rId6"/>
    <p:sldId id="258" r:id="rId7"/>
    <p:sldId id="294" r:id="rId8"/>
    <p:sldId id="259" r:id="rId9"/>
    <p:sldId id="298" r:id="rId10"/>
    <p:sldId id="260" r:id="rId11"/>
    <p:sldId id="261" r:id="rId12"/>
    <p:sldId id="264" r:id="rId13"/>
    <p:sldId id="265" r:id="rId14"/>
    <p:sldId id="266" r:id="rId15"/>
    <p:sldId id="267" r:id="rId16"/>
    <p:sldId id="295" r:id="rId17"/>
    <p:sldId id="268" r:id="rId18"/>
    <p:sldId id="269" r:id="rId19"/>
    <p:sldId id="270" r:id="rId20"/>
    <p:sldId id="262" r:id="rId21"/>
    <p:sldId id="271" r:id="rId22"/>
    <p:sldId id="273" r:id="rId23"/>
    <p:sldId id="27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9" r:id="rId37"/>
    <p:sldId id="288" r:id="rId38"/>
    <p:sldId id="290" r:id="rId39"/>
    <p:sldId id="291" r:id="rId40"/>
    <p:sldId id="292" r:id="rId41"/>
    <p:sldId id="29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4822D-CDA8-42CA-AF3A-352D7C77CC2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2A367C-03A8-43B7-987F-3642775E6DE5}">
      <dgm:prSet phldrT="[Text]"/>
      <dgm:spPr/>
      <dgm:t>
        <a:bodyPr/>
        <a:lstStyle/>
        <a:p>
          <a:r>
            <a:rPr lang="en-GB" b="1" dirty="0" smtClean="0"/>
            <a:t>1.HEALH, EDUCATION &amp; ENVIROMENT</a:t>
          </a:r>
          <a:endParaRPr lang="en-GB" b="1" dirty="0"/>
        </a:p>
      </dgm:t>
    </dgm:pt>
    <dgm:pt modelId="{CFA323EB-E9A3-4893-8C11-C64BFA2E1A67}" type="parTrans" cxnId="{0E9C7567-5101-4446-BEC8-E098E5FF03D4}">
      <dgm:prSet/>
      <dgm:spPr/>
      <dgm:t>
        <a:bodyPr/>
        <a:lstStyle/>
        <a:p>
          <a:endParaRPr lang="en-GB"/>
        </a:p>
      </dgm:t>
    </dgm:pt>
    <dgm:pt modelId="{F3D8A991-0B92-4EA1-B90D-448EED1BD1A4}" type="sibTrans" cxnId="{0E9C7567-5101-4446-BEC8-E098E5FF03D4}">
      <dgm:prSet/>
      <dgm:spPr/>
      <dgm:t>
        <a:bodyPr/>
        <a:lstStyle/>
        <a:p>
          <a:endParaRPr lang="en-GB"/>
        </a:p>
      </dgm:t>
    </dgm:pt>
    <dgm:pt modelId="{8526E079-95EC-4DDF-B95D-75277A2C57CB}">
      <dgm:prSet phldrT="[Text]"/>
      <dgm:spPr/>
      <dgm:t>
        <a:bodyPr/>
        <a:lstStyle/>
        <a:p>
          <a:r>
            <a:rPr lang="en-GB" b="1" dirty="0" smtClean="0"/>
            <a:t>2. WEALTH CREATION</a:t>
          </a:r>
          <a:endParaRPr lang="en-GB" b="1" dirty="0"/>
        </a:p>
      </dgm:t>
    </dgm:pt>
    <dgm:pt modelId="{F255A9A5-5007-465B-8FF8-422F712511D4}" type="parTrans" cxnId="{6B8FFEFF-537B-4AB0-A816-EAF42316CC8B}">
      <dgm:prSet/>
      <dgm:spPr/>
      <dgm:t>
        <a:bodyPr/>
        <a:lstStyle/>
        <a:p>
          <a:endParaRPr lang="en-GB"/>
        </a:p>
      </dgm:t>
    </dgm:pt>
    <dgm:pt modelId="{A25A0A00-0579-4523-A20D-F4E78EFD2AA3}" type="sibTrans" cxnId="{6B8FFEFF-537B-4AB0-A816-EAF42316CC8B}">
      <dgm:prSet/>
      <dgm:spPr/>
      <dgm:t>
        <a:bodyPr/>
        <a:lstStyle/>
        <a:p>
          <a:endParaRPr lang="en-GB"/>
        </a:p>
      </dgm:t>
    </dgm:pt>
    <dgm:pt modelId="{3F9130E5-1D2D-44E7-9BFB-9B1034EAFFC6}">
      <dgm:prSet phldrT="[Text]"/>
      <dgm:spPr/>
      <dgm:t>
        <a:bodyPr/>
        <a:lstStyle/>
        <a:p>
          <a:r>
            <a:rPr lang="en-GB" dirty="0" smtClean="0"/>
            <a:t>3</a:t>
          </a:r>
          <a:r>
            <a:rPr lang="en-GB" b="1" dirty="0" smtClean="0"/>
            <a:t>. GOOD GOVERNANCE</a:t>
          </a:r>
          <a:endParaRPr lang="en-GB" b="1" dirty="0"/>
        </a:p>
      </dgm:t>
    </dgm:pt>
    <dgm:pt modelId="{295EFE2C-F2CF-4E9B-964D-64916292CEC3}" type="parTrans" cxnId="{94106CFC-5B54-450A-B42F-4DC6BC2589F0}">
      <dgm:prSet/>
      <dgm:spPr/>
      <dgm:t>
        <a:bodyPr/>
        <a:lstStyle/>
        <a:p>
          <a:endParaRPr lang="en-GB"/>
        </a:p>
      </dgm:t>
    </dgm:pt>
    <dgm:pt modelId="{97E7F95D-7B98-4033-9E8B-0A505C6FA27C}" type="sibTrans" cxnId="{94106CFC-5B54-450A-B42F-4DC6BC2589F0}">
      <dgm:prSet/>
      <dgm:spPr/>
      <dgm:t>
        <a:bodyPr/>
        <a:lstStyle/>
        <a:p>
          <a:endParaRPr lang="en-GB"/>
        </a:p>
      </dgm:t>
    </dgm:pt>
    <dgm:pt modelId="{D7BCA729-95D4-468B-89C5-28401644FDAC}" type="pres">
      <dgm:prSet presAssocID="{1994822D-CDA8-42CA-AF3A-352D7C77CC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B4C19B-211C-48C6-ADEC-50D2850DE781}" type="pres">
      <dgm:prSet presAssocID="{7E2A367C-03A8-43B7-987F-3642775E6DE5}" presName="node" presStyleLbl="node1" presStyleIdx="0" presStyleCnt="3" custRadScaleRad="102381" custRadScaleInc="12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280921-4116-4E88-BC58-A2BD367312A3}" type="pres">
      <dgm:prSet presAssocID="{7E2A367C-03A8-43B7-987F-3642775E6DE5}" presName="spNode" presStyleCnt="0"/>
      <dgm:spPr/>
      <dgm:t>
        <a:bodyPr/>
        <a:lstStyle/>
        <a:p>
          <a:endParaRPr lang="en-US"/>
        </a:p>
      </dgm:t>
    </dgm:pt>
    <dgm:pt modelId="{1148E68E-099F-4FA0-9D01-0696F6951453}" type="pres">
      <dgm:prSet presAssocID="{F3D8A991-0B92-4EA1-B90D-448EED1BD1A4}" presName="sibTrans" presStyleLbl="sibTrans1D1" presStyleIdx="0" presStyleCnt="3"/>
      <dgm:spPr/>
      <dgm:t>
        <a:bodyPr/>
        <a:lstStyle/>
        <a:p>
          <a:endParaRPr lang="en-GB"/>
        </a:p>
      </dgm:t>
    </dgm:pt>
    <dgm:pt modelId="{1D1E23CF-629A-47A3-A6A2-92B20F3DCC47}" type="pres">
      <dgm:prSet presAssocID="{8526E079-95EC-4DDF-B95D-75277A2C57CB}" presName="node" presStyleLbl="node1" presStyleIdx="1" presStyleCnt="3" custRadScaleRad="116977" custRadScaleInc="-9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CA3CEA-99E8-4B1E-B261-CBE73A350C07}" type="pres">
      <dgm:prSet presAssocID="{8526E079-95EC-4DDF-B95D-75277A2C57CB}" presName="spNode" presStyleCnt="0"/>
      <dgm:spPr/>
      <dgm:t>
        <a:bodyPr/>
        <a:lstStyle/>
        <a:p>
          <a:endParaRPr lang="en-US"/>
        </a:p>
      </dgm:t>
    </dgm:pt>
    <dgm:pt modelId="{54FB5271-8609-43F0-9218-B387BFFD582E}" type="pres">
      <dgm:prSet presAssocID="{A25A0A00-0579-4523-A20D-F4E78EFD2AA3}" presName="sibTrans" presStyleLbl="sibTrans1D1" presStyleIdx="1" presStyleCnt="3"/>
      <dgm:spPr/>
      <dgm:t>
        <a:bodyPr/>
        <a:lstStyle/>
        <a:p>
          <a:endParaRPr lang="en-GB"/>
        </a:p>
      </dgm:t>
    </dgm:pt>
    <dgm:pt modelId="{38FEBE7D-E587-42F7-B262-5AC6D5C72F9E}" type="pres">
      <dgm:prSet presAssocID="{3F9130E5-1D2D-44E7-9BFB-9B1034EAFFC6}" presName="node" presStyleLbl="node1" presStyleIdx="2" presStyleCnt="3" custRadScaleRad="95876" custRadScaleInc="41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F5B64E-94BC-4798-97B5-91A4FC6C7130}" type="pres">
      <dgm:prSet presAssocID="{3F9130E5-1D2D-44E7-9BFB-9B1034EAFFC6}" presName="spNode" presStyleCnt="0"/>
      <dgm:spPr/>
      <dgm:t>
        <a:bodyPr/>
        <a:lstStyle/>
        <a:p>
          <a:endParaRPr lang="en-US"/>
        </a:p>
      </dgm:t>
    </dgm:pt>
    <dgm:pt modelId="{7FE9E7A3-F4B6-439C-98B8-C1DCAFCD7A23}" type="pres">
      <dgm:prSet presAssocID="{97E7F95D-7B98-4033-9E8B-0A505C6FA27C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9816354B-22C0-4CB5-AF95-F4E74E38A601}" type="presOf" srcId="{A25A0A00-0579-4523-A20D-F4E78EFD2AA3}" destId="{54FB5271-8609-43F0-9218-B387BFFD582E}" srcOrd="0" destOrd="0" presId="urn:microsoft.com/office/officeart/2005/8/layout/cycle5"/>
    <dgm:cxn modelId="{7DA03223-CBCF-4930-BED1-BF7C4A1DDC05}" type="presOf" srcId="{3F9130E5-1D2D-44E7-9BFB-9B1034EAFFC6}" destId="{38FEBE7D-E587-42F7-B262-5AC6D5C72F9E}" srcOrd="0" destOrd="0" presId="urn:microsoft.com/office/officeart/2005/8/layout/cycle5"/>
    <dgm:cxn modelId="{A1F47E39-E6CC-4275-8AE4-EC5867CE49E7}" type="presOf" srcId="{7E2A367C-03A8-43B7-987F-3642775E6DE5}" destId="{BFB4C19B-211C-48C6-ADEC-50D2850DE781}" srcOrd="0" destOrd="0" presId="urn:microsoft.com/office/officeart/2005/8/layout/cycle5"/>
    <dgm:cxn modelId="{7DE99DB5-EB5B-4F0B-809A-5251D997740B}" type="presOf" srcId="{97E7F95D-7B98-4033-9E8B-0A505C6FA27C}" destId="{7FE9E7A3-F4B6-439C-98B8-C1DCAFCD7A23}" srcOrd="0" destOrd="0" presId="urn:microsoft.com/office/officeart/2005/8/layout/cycle5"/>
    <dgm:cxn modelId="{8A9389CB-2E45-4558-AB9A-D189925A2579}" type="presOf" srcId="{1994822D-CDA8-42CA-AF3A-352D7C77CC20}" destId="{D7BCA729-95D4-468B-89C5-28401644FDAC}" srcOrd="0" destOrd="0" presId="urn:microsoft.com/office/officeart/2005/8/layout/cycle5"/>
    <dgm:cxn modelId="{6B8FFEFF-537B-4AB0-A816-EAF42316CC8B}" srcId="{1994822D-CDA8-42CA-AF3A-352D7C77CC20}" destId="{8526E079-95EC-4DDF-B95D-75277A2C57CB}" srcOrd="1" destOrd="0" parTransId="{F255A9A5-5007-465B-8FF8-422F712511D4}" sibTransId="{A25A0A00-0579-4523-A20D-F4E78EFD2AA3}"/>
    <dgm:cxn modelId="{BD505FA4-57E5-4684-A0EF-38DC98089C74}" type="presOf" srcId="{8526E079-95EC-4DDF-B95D-75277A2C57CB}" destId="{1D1E23CF-629A-47A3-A6A2-92B20F3DCC47}" srcOrd="0" destOrd="0" presId="urn:microsoft.com/office/officeart/2005/8/layout/cycle5"/>
    <dgm:cxn modelId="{8ACBC549-CAD3-41BC-86B0-906E472B2DCF}" type="presOf" srcId="{F3D8A991-0B92-4EA1-B90D-448EED1BD1A4}" destId="{1148E68E-099F-4FA0-9D01-0696F6951453}" srcOrd="0" destOrd="0" presId="urn:microsoft.com/office/officeart/2005/8/layout/cycle5"/>
    <dgm:cxn modelId="{94106CFC-5B54-450A-B42F-4DC6BC2589F0}" srcId="{1994822D-CDA8-42CA-AF3A-352D7C77CC20}" destId="{3F9130E5-1D2D-44E7-9BFB-9B1034EAFFC6}" srcOrd="2" destOrd="0" parTransId="{295EFE2C-F2CF-4E9B-964D-64916292CEC3}" sibTransId="{97E7F95D-7B98-4033-9E8B-0A505C6FA27C}"/>
    <dgm:cxn modelId="{0E9C7567-5101-4446-BEC8-E098E5FF03D4}" srcId="{1994822D-CDA8-42CA-AF3A-352D7C77CC20}" destId="{7E2A367C-03A8-43B7-987F-3642775E6DE5}" srcOrd="0" destOrd="0" parTransId="{CFA323EB-E9A3-4893-8C11-C64BFA2E1A67}" sibTransId="{F3D8A991-0B92-4EA1-B90D-448EED1BD1A4}"/>
    <dgm:cxn modelId="{76F4E642-F958-4E50-9420-8A7ADEAAEE41}" type="presParOf" srcId="{D7BCA729-95D4-468B-89C5-28401644FDAC}" destId="{BFB4C19B-211C-48C6-ADEC-50D2850DE781}" srcOrd="0" destOrd="0" presId="urn:microsoft.com/office/officeart/2005/8/layout/cycle5"/>
    <dgm:cxn modelId="{D7F41E9D-C142-4F44-802C-EEF86C0F714B}" type="presParOf" srcId="{D7BCA729-95D4-468B-89C5-28401644FDAC}" destId="{F9280921-4116-4E88-BC58-A2BD367312A3}" srcOrd="1" destOrd="0" presId="urn:microsoft.com/office/officeart/2005/8/layout/cycle5"/>
    <dgm:cxn modelId="{77BF3B86-0182-42D3-8049-AD7BBF314E75}" type="presParOf" srcId="{D7BCA729-95D4-468B-89C5-28401644FDAC}" destId="{1148E68E-099F-4FA0-9D01-0696F6951453}" srcOrd="2" destOrd="0" presId="urn:microsoft.com/office/officeart/2005/8/layout/cycle5"/>
    <dgm:cxn modelId="{5087EFE4-2B5C-4EB9-A877-8E9DA9954054}" type="presParOf" srcId="{D7BCA729-95D4-468B-89C5-28401644FDAC}" destId="{1D1E23CF-629A-47A3-A6A2-92B20F3DCC47}" srcOrd="3" destOrd="0" presId="urn:microsoft.com/office/officeart/2005/8/layout/cycle5"/>
    <dgm:cxn modelId="{0FC6F935-1CA2-4FDD-919F-D627F696136D}" type="presParOf" srcId="{D7BCA729-95D4-468B-89C5-28401644FDAC}" destId="{87CA3CEA-99E8-4B1E-B261-CBE73A350C07}" srcOrd="4" destOrd="0" presId="urn:microsoft.com/office/officeart/2005/8/layout/cycle5"/>
    <dgm:cxn modelId="{55C60E02-BBE0-4DE0-933A-745B763DBBC9}" type="presParOf" srcId="{D7BCA729-95D4-468B-89C5-28401644FDAC}" destId="{54FB5271-8609-43F0-9218-B387BFFD582E}" srcOrd="5" destOrd="0" presId="urn:microsoft.com/office/officeart/2005/8/layout/cycle5"/>
    <dgm:cxn modelId="{FF3F7BFB-BC6E-478F-8943-61D10478087D}" type="presParOf" srcId="{D7BCA729-95D4-468B-89C5-28401644FDAC}" destId="{38FEBE7D-E587-42F7-B262-5AC6D5C72F9E}" srcOrd="6" destOrd="0" presId="urn:microsoft.com/office/officeart/2005/8/layout/cycle5"/>
    <dgm:cxn modelId="{A1CE7C9C-6BE8-4776-835C-9BF2220FF015}" type="presParOf" srcId="{D7BCA729-95D4-468B-89C5-28401644FDAC}" destId="{3EF5B64E-94BC-4798-97B5-91A4FC6C7130}" srcOrd="7" destOrd="0" presId="urn:microsoft.com/office/officeart/2005/8/layout/cycle5"/>
    <dgm:cxn modelId="{EA7357A5-C593-464D-9105-20F840C5E0BF}" type="presParOf" srcId="{D7BCA729-95D4-468B-89C5-28401644FDAC}" destId="{7FE9E7A3-F4B6-439C-98B8-C1DCAFCD7A23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020B4-CC3A-4C8D-A158-04A5335BFDB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1C3C429-4A09-4102-B28D-F57E6809A0E6}" type="pres">
      <dgm:prSet presAssocID="{5BC020B4-CC3A-4C8D-A158-04A5335BFD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B6B52B78-2869-4583-B61E-9310937FDFD8}" type="presOf" srcId="{5BC020B4-CC3A-4C8D-A158-04A5335BFDBD}" destId="{B1C3C429-4A09-4102-B28D-F57E6809A0E6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4C19B-211C-48C6-ADEC-50D2850DE781}">
      <dsp:nvSpPr>
        <dsp:cNvPr id="0" name=""/>
        <dsp:cNvSpPr/>
      </dsp:nvSpPr>
      <dsp:spPr>
        <a:xfrm>
          <a:off x="3864048" y="0"/>
          <a:ext cx="2122617" cy="1379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1.HEALH, EDUCATION &amp; ENVIROMENT</a:t>
          </a:r>
          <a:endParaRPr lang="en-GB" sz="2400" b="1" kern="1200" dirty="0"/>
        </a:p>
      </dsp:txBody>
      <dsp:txXfrm>
        <a:off x="3931399" y="67351"/>
        <a:ext cx="1987915" cy="1244999"/>
      </dsp:txXfrm>
    </dsp:sp>
    <dsp:sp modelId="{1148E68E-099F-4FA0-9D01-0696F6951453}">
      <dsp:nvSpPr>
        <dsp:cNvPr id="0" name=""/>
        <dsp:cNvSpPr/>
      </dsp:nvSpPr>
      <dsp:spPr>
        <a:xfrm>
          <a:off x="3213285" y="897162"/>
          <a:ext cx="3681528" cy="3681528"/>
        </a:xfrm>
        <a:custGeom>
          <a:avLst/>
          <a:gdLst/>
          <a:ahLst/>
          <a:cxnLst/>
          <a:rect l="0" t="0" r="0" b="0"/>
          <a:pathLst>
            <a:path>
              <a:moveTo>
                <a:pt x="3074617" y="474740"/>
              </a:moveTo>
              <a:arcTo wR="1840764" hR="1840764" stAng="18725384" swAng="226808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E23CF-629A-47A3-A6A2-92B20F3DCC47}">
      <dsp:nvSpPr>
        <dsp:cNvPr id="0" name=""/>
        <dsp:cNvSpPr/>
      </dsp:nvSpPr>
      <dsp:spPr>
        <a:xfrm>
          <a:off x="5629251" y="2787401"/>
          <a:ext cx="2122617" cy="1379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2. WEALTH CREATION</a:t>
          </a:r>
          <a:endParaRPr lang="en-GB" sz="2400" b="1" kern="1200" dirty="0"/>
        </a:p>
      </dsp:txBody>
      <dsp:txXfrm>
        <a:off x="5696602" y="2854752"/>
        <a:ext cx="1987915" cy="1244999"/>
      </dsp:txXfrm>
    </dsp:sp>
    <dsp:sp modelId="{54FB5271-8609-43F0-9218-B387BFFD582E}">
      <dsp:nvSpPr>
        <dsp:cNvPr id="0" name=""/>
        <dsp:cNvSpPr/>
      </dsp:nvSpPr>
      <dsp:spPr>
        <a:xfrm>
          <a:off x="3241942" y="831239"/>
          <a:ext cx="3681528" cy="3681528"/>
        </a:xfrm>
        <a:custGeom>
          <a:avLst/>
          <a:gdLst/>
          <a:ahLst/>
          <a:cxnLst/>
          <a:rect l="0" t="0" r="0" b="0"/>
          <a:pathLst>
            <a:path>
              <a:moveTo>
                <a:pt x="2514039" y="3553982"/>
              </a:moveTo>
              <a:arcTo wR="1840764" hR="1840764" stAng="4112745" swAng="289894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EBE7D-E587-42F7-B262-5AC6D5C72F9E}">
      <dsp:nvSpPr>
        <dsp:cNvPr id="0" name=""/>
        <dsp:cNvSpPr/>
      </dsp:nvSpPr>
      <dsp:spPr>
        <a:xfrm>
          <a:off x="2141636" y="2679559"/>
          <a:ext cx="2122617" cy="1379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3</a:t>
          </a:r>
          <a:r>
            <a:rPr lang="en-GB" sz="2400" b="1" kern="1200" dirty="0" smtClean="0"/>
            <a:t>. GOOD GOVERNANCE</a:t>
          </a:r>
          <a:endParaRPr lang="en-GB" sz="2400" b="1" kern="1200" dirty="0"/>
        </a:p>
      </dsp:txBody>
      <dsp:txXfrm>
        <a:off x="2208987" y="2746910"/>
        <a:ext cx="1987915" cy="1244999"/>
      </dsp:txXfrm>
    </dsp:sp>
    <dsp:sp modelId="{7FE9E7A3-F4B6-439C-98B8-C1DCAFCD7A23}">
      <dsp:nvSpPr>
        <dsp:cNvPr id="0" name=""/>
        <dsp:cNvSpPr/>
      </dsp:nvSpPr>
      <dsp:spPr>
        <a:xfrm>
          <a:off x="2986681" y="639258"/>
          <a:ext cx="3681528" cy="3681528"/>
        </a:xfrm>
        <a:custGeom>
          <a:avLst/>
          <a:gdLst/>
          <a:ahLst/>
          <a:cxnLst/>
          <a:rect l="0" t="0" r="0" b="0"/>
          <a:pathLst>
            <a:path>
              <a:moveTo>
                <a:pt x="10199" y="1647254"/>
              </a:moveTo>
              <a:arcTo wR="1840764" hR="1840764" stAng="11162061" swAng="240898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8EFCF-2829-498E-BEA8-3E6368632D9A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12121-E992-4384-AC8B-88872BED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9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B352E-E4D6-41A1-9C68-2FFAF1B54C82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6A1CD-E46E-48E6-94BA-00B8C066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43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Production of goods</a:t>
            </a:r>
            <a:r>
              <a:rPr lang="en-US" baseline="0" dirty="0" smtClean="0"/>
              <a:t> and services provides sustainable revenue needed to pump into developmental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42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4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2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9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4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 information system is at its best when it provides maximum satisfaction to its users with minimum cost and within a very short time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3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information system is the best, which provides maximum satisfaction to the users with minimum cost within a very short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A1CD-E46E-48E6-94BA-00B8C066295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035E7-0071-4EC3-81CF-28C02F077720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BE86D-FB15-4B60-B34C-7F0F6AEFFD7F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6EDD4-C759-429D-AFD3-085D892A158B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BF9DC-69CF-4519-8D81-E935F3DD1467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41D81-8B68-41D0-8D91-E035BD4FDD3C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18A4-E789-47F1-994D-E213104B8292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dark)">
  <p:cSld name="Title slide (dark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6011" y="992767"/>
            <a:ext cx="960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296000" y="3778833"/>
            <a:ext cx="960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3733">
                <a:solidFill>
                  <a:srgbClr val="707D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02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1245433" y="593367"/>
            <a:ext cx="960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1245433" y="1536633"/>
            <a:ext cx="960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9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C3E52-1510-4CBF-9FF7-6C5519FDDD53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ED39-3A1F-4E84-B997-78BC801177B8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38BA3-F3EA-493A-97AA-106930427DD5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B3B24-9217-4D90-9B57-8288B5214825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D7B35-9A3D-4C66-A3CE-E7310CA82877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32333-BB83-46B2-8F40-4DB1DA684B31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B839C-BDD7-44AC-B4E7-7EEFAEB6E6B1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75412-9D46-4436-9FD9-45ABFD2FF3C6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32941-CBA4-4157-B741-77BD1C5710A0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E073-6A37-4A60-8A03-E4F13B58CAC0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678EB-C233-4263-ACAF-8D05A6A43E97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DD097-15CC-4055-9D4C-4B472E258A20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1D1C-3D5F-4287-A706-5B5B6CF71922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E3FB9-36D8-4A40-81D8-48995A7C9AE3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2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F54DA-5231-4A8B-99CC-D3CA4B0A7E9B}" type="datetime1">
              <a:rPr kumimoji="0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0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F8B5-A675-4674-B1A1-F845C55C99FF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1B770-3188-4E24-A3D4-AC2541C769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BE555-4B3A-443E-A157-C9D5E5CCA92A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1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3" y="875212"/>
            <a:ext cx="11338560" cy="3605348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INFORMATION SYSTEMS </a:t>
            </a:r>
            <a:br>
              <a:rPr lang="en-GB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THE ROLE OF INFORMATION IN DEVELOPMENT</a:t>
            </a:r>
            <a:endParaRPr lang="en-GB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6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794294"/>
            <a:ext cx="11976100" cy="4520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M</a:t>
            </a:r>
            <a:r>
              <a:rPr lang="en-GB" sz="2800" dirty="0" smtClean="0"/>
              <a:t>anufacturing industry is key in attaining meaningful development.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600" dirty="0" smtClean="0"/>
              <a:t>It </a:t>
            </a:r>
            <a:r>
              <a:rPr lang="en-GB" sz="2600" u="sng" dirty="0" smtClean="0"/>
              <a:t>converts</a:t>
            </a:r>
            <a:r>
              <a:rPr lang="en-GB" sz="2600" dirty="0" smtClean="0"/>
              <a:t> natural resources (land, minerals</a:t>
            </a:r>
            <a:r>
              <a:rPr lang="en-GB" sz="2600" dirty="0"/>
              <a:t>,</a:t>
            </a:r>
            <a:r>
              <a:rPr lang="en-GB" sz="2600" dirty="0" smtClean="0"/>
              <a:t> vegetation) &amp; man-made resources into </a:t>
            </a:r>
            <a:r>
              <a:rPr lang="en-GB" sz="2600" u="sng" dirty="0" smtClean="0"/>
              <a:t>goods &amp; services  used by communities &amp; for trade.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The industry however  does not always  make the best use (</a:t>
            </a:r>
            <a:r>
              <a:rPr lang="en-GB" sz="2800" i="1" dirty="0" smtClean="0"/>
              <a:t>effective</a:t>
            </a:r>
            <a:r>
              <a:rPr lang="en-GB" sz="2800" dirty="0" smtClean="0"/>
              <a:t>) of  resources; there is a </a:t>
            </a:r>
            <a:r>
              <a:rPr lang="en-GB" sz="2800" u="sng" dirty="0" smtClean="0"/>
              <a:t>lot of wastage during the conversion processes</a:t>
            </a:r>
            <a:r>
              <a:rPr lang="en-GB" sz="28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Thus for </a:t>
            </a:r>
            <a:r>
              <a:rPr lang="en-GB" sz="2800" i="1" dirty="0" smtClean="0"/>
              <a:t>effective utilization of resources in the industry</a:t>
            </a:r>
            <a:r>
              <a:rPr lang="en-GB" sz="2800" dirty="0" smtClean="0"/>
              <a:t>, there is need for INFORMATION such as: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b="1" i="1" dirty="0" smtClean="0"/>
              <a:t>Identifying information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b="1" i="1" dirty="0" smtClean="0"/>
              <a:t>Exploitation information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b="1" i="1" dirty="0" smtClean="0"/>
              <a:t>Trade information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16085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3526"/>
            <a:ext cx="12192000" cy="4710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i="1" dirty="0" smtClean="0"/>
              <a:t>1. Identifying Information</a:t>
            </a:r>
            <a:r>
              <a:rPr lang="en-GB" sz="2800" dirty="0" smtClean="0"/>
              <a:t>: to ID the natural resources  available &amp; establish where their location, e.g. info on how to ID minerals </a:t>
            </a:r>
            <a:r>
              <a:rPr lang="en-GB" sz="2800" dirty="0"/>
              <a:t>&amp;</a:t>
            </a:r>
            <a:r>
              <a:rPr lang="en-GB" sz="2800" dirty="0" smtClean="0"/>
              <a:t> where they might be found in the country.</a:t>
            </a:r>
          </a:p>
          <a:p>
            <a:pPr marL="0" indent="0">
              <a:buNone/>
            </a:pPr>
            <a:r>
              <a:rPr lang="en-GB" sz="2800" b="1" i="1" dirty="0" smtClean="0"/>
              <a:t>2. Exploitation information</a:t>
            </a:r>
            <a:r>
              <a:rPr lang="en-GB" sz="2800" dirty="0" smtClean="0"/>
              <a:t>: to help </a:t>
            </a:r>
            <a:r>
              <a:rPr lang="en-GB" sz="2800" u="sng" dirty="0" smtClean="0"/>
              <a:t>exploit</a:t>
            </a:r>
            <a:r>
              <a:rPr lang="en-GB" sz="2800" dirty="0" smtClean="0"/>
              <a:t> resources once identified &amp; how to process them  into products. e.g. how to best </a:t>
            </a:r>
            <a:r>
              <a:rPr lang="en-GB" sz="2800" b="1" dirty="0" smtClean="0"/>
              <a:t>dig/ extract </a:t>
            </a:r>
            <a:r>
              <a:rPr lang="en-GB" sz="2800" dirty="0" smtClean="0"/>
              <a:t>&amp;</a:t>
            </a:r>
            <a:r>
              <a:rPr lang="en-GB" sz="2800" b="1" dirty="0" smtClean="0"/>
              <a:t> process </a:t>
            </a:r>
            <a:r>
              <a:rPr lang="en-GB" sz="2800" dirty="0" smtClean="0"/>
              <a:t>minerals like copper. </a:t>
            </a:r>
          </a:p>
          <a:p>
            <a:pPr marL="0" indent="0">
              <a:buNone/>
            </a:pPr>
            <a:r>
              <a:rPr lang="en-GB" sz="2800" b="1" i="1" dirty="0" smtClean="0"/>
              <a:t>3</a:t>
            </a:r>
            <a:r>
              <a:rPr lang="en-GB" sz="2800" b="1" i="1" dirty="0"/>
              <a:t>. Trade </a:t>
            </a:r>
            <a:r>
              <a:rPr lang="en-GB" sz="2800" b="1" i="1" dirty="0" smtClean="0"/>
              <a:t>information</a:t>
            </a:r>
            <a:r>
              <a:rPr lang="en-GB" sz="2800" b="1" dirty="0" smtClean="0"/>
              <a:t>: </a:t>
            </a:r>
            <a:r>
              <a:rPr lang="en-GB" sz="2800" dirty="0" smtClean="0"/>
              <a:t>Concerned with </a:t>
            </a:r>
            <a:r>
              <a:rPr lang="en-GB" sz="2800" dirty="0"/>
              <a:t>the </a:t>
            </a:r>
            <a:r>
              <a:rPr lang="en-GB" sz="2800" dirty="0" smtClean="0"/>
              <a:t>sale/trade </a:t>
            </a:r>
            <a:r>
              <a:rPr lang="en-GB" sz="2800" dirty="0"/>
              <a:t>of </a:t>
            </a:r>
            <a:r>
              <a:rPr lang="en-GB" sz="2800" dirty="0" smtClean="0"/>
              <a:t> those products. Information useful in deciding </a:t>
            </a:r>
            <a:r>
              <a:rPr lang="en-GB" sz="2800" u="sng" dirty="0" smtClean="0"/>
              <a:t>where &amp; when  to sell, for how much</a:t>
            </a:r>
            <a:r>
              <a:rPr lang="en-GB" sz="2800" dirty="0" smtClean="0"/>
              <a:t>, whether </a:t>
            </a:r>
            <a:r>
              <a:rPr lang="en-GB" sz="2800" dirty="0"/>
              <a:t>to sell locally or </a:t>
            </a:r>
            <a:r>
              <a:rPr lang="en-GB" sz="2800" dirty="0" smtClean="0"/>
              <a:t>abroad, etc.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600" dirty="0" smtClean="0"/>
              <a:t>Info </a:t>
            </a:r>
            <a:r>
              <a:rPr lang="en-GB" sz="2600" dirty="0"/>
              <a:t>d</a:t>
            </a:r>
            <a:r>
              <a:rPr lang="en-GB" sz="2600" dirty="0" smtClean="0"/>
              <a:t>etermines the success/ </a:t>
            </a:r>
            <a:r>
              <a:rPr lang="en-GB" sz="2600" dirty="0"/>
              <a:t>failure </a:t>
            </a:r>
            <a:r>
              <a:rPr lang="en-GB" sz="2600" dirty="0" smtClean="0"/>
              <a:t>of efforts to </a:t>
            </a:r>
            <a:r>
              <a:rPr lang="en-GB" sz="2600" dirty="0"/>
              <a:t>make money e.g. prices, demand for </a:t>
            </a:r>
            <a:r>
              <a:rPr lang="en-GB" sz="2600" dirty="0" smtClean="0"/>
              <a:t>products, marketing strategies, trade policies/regulation, etc.</a:t>
            </a:r>
          </a:p>
        </p:txBody>
      </p:sp>
    </p:spTree>
    <p:extLst>
      <p:ext uri="{BB962C8B-B14F-4D97-AF65-F5344CB8AC3E}">
        <p14:creationId xmlns:p14="http://schemas.microsoft.com/office/powerpoint/2010/main" val="11478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681318"/>
            <a:ext cx="9404723" cy="1093694"/>
          </a:xfrm>
        </p:spPr>
        <p:txBody>
          <a:bodyPr/>
          <a:lstStyle/>
          <a:p>
            <a:pPr algn="ctr"/>
            <a:r>
              <a:rPr lang="en-GB" b="1" dirty="0" smtClean="0"/>
              <a:t>SUSTAINABLE DEVELOPMENT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1907177"/>
            <a:ext cx="11521440" cy="431074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dirty="0" smtClean="0"/>
              <a:t>Qstn. </a:t>
            </a:r>
            <a:r>
              <a:rPr lang="en-GB" sz="2800" dirty="0" smtClean="0"/>
              <a:t>: what is sustainable development?</a:t>
            </a:r>
          </a:p>
          <a:p>
            <a:pPr marL="0" indent="0">
              <a:buNone/>
            </a:pPr>
            <a:r>
              <a:rPr lang="en-GB" sz="2800" b="1" dirty="0"/>
              <a:t>	</a:t>
            </a:r>
            <a:r>
              <a:rPr lang="en-GB" sz="2800" b="1" dirty="0" smtClean="0"/>
              <a:t>Ans.</a:t>
            </a:r>
            <a:r>
              <a:rPr lang="en-GB" sz="2800" dirty="0" smtClean="0"/>
              <a:t>: </a:t>
            </a:r>
            <a:r>
              <a:rPr lang="en-GB" sz="2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development strategy that doesn’t deplete the natural resources at the 		expense or detriment of  future generations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2 types of resources:</a:t>
            </a:r>
          </a:p>
          <a:p>
            <a:pPr lvl="2"/>
            <a:r>
              <a:rPr lang="en-GB" sz="2800" dirty="0" smtClean="0"/>
              <a:t>Renewable resources….</a:t>
            </a:r>
            <a:r>
              <a:rPr lang="en-GB" sz="2800" i="1" dirty="0" smtClean="0"/>
              <a:t>which ones come to mind?</a:t>
            </a:r>
          </a:p>
          <a:p>
            <a:pPr lvl="2"/>
            <a:r>
              <a:rPr lang="en-GB" sz="2800" dirty="0" smtClean="0"/>
              <a:t>Non-renewable resources…. </a:t>
            </a:r>
            <a:r>
              <a:rPr lang="en-GB" sz="2800" i="1" dirty="0" smtClean="0"/>
              <a:t>Can you list a few?</a:t>
            </a:r>
          </a:p>
          <a:p>
            <a:pPr lvl="2"/>
            <a:endParaRPr lang="en-GB" sz="2800" i="1" dirty="0"/>
          </a:p>
          <a:p>
            <a:pPr marL="87313" lvl="2" indent="0"/>
            <a:r>
              <a:rPr lang="en-GB" sz="2800" dirty="0" smtClean="0"/>
              <a:t>Need information to </a:t>
            </a:r>
            <a:r>
              <a:rPr lang="en-GB" sz="2800" dirty="0" smtClean="0">
                <a:solidFill>
                  <a:srgbClr val="C00000"/>
                </a:solidFill>
              </a:rPr>
              <a:t>identify, exploit </a:t>
            </a:r>
            <a:r>
              <a:rPr lang="en-GB" sz="2800" dirty="0" smtClean="0">
                <a:solidFill>
                  <a:schemeClr val="tx1"/>
                </a:solidFill>
              </a:rPr>
              <a:t>and </a:t>
            </a:r>
            <a:r>
              <a:rPr lang="en-GB" sz="2800" dirty="0" smtClean="0">
                <a:solidFill>
                  <a:srgbClr val="C00000"/>
                </a:solidFill>
              </a:rPr>
              <a:t>market </a:t>
            </a:r>
            <a:r>
              <a:rPr lang="en-GB" sz="2800" dirty="0" smtClean="0">
                <a:solidFill>
                  <a:schemeClr val="tx1"/>
                </a:solidFill>
              </a:rPr>
              <a:t>the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smtClean="0"/>
              <a:t>renewable and non-renewable resources are available in communities.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71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90" y="376528"/>
            <a:ext cx="9404723" cy="1130300"/>
          </a:xfrm>
        </p:spPr>
        <p:txBody>
          <a:bodyPr/>
          <a:lstStyle/>
          <a:p>
            <a:pPr algn="ctr"/>
            <a:r>
              <a:rPr lang="en-GB" b="1" dirty="0" smtClean="0"/>
              <a:t>1.  Renewable Resources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4294"/>
            <a:ext cx="12192000" cy="452024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/>
              <a:t>Renewable resources e.g. fish, air, land, water</a:t>
            </a:r>
            <a:r>
              <a:rPr lang="en-GB" sz="3000" dirty="0"/>
              <a:t>,  plant life, wildlife, </a:t>
            </a:r>
            <a:r>
              <a:rPr lang="en-GB" sz="3000" dirty="0" smtClean="0"/>
              <a:t>etc</a:t>
            </a:r>
            <a:r>
              <a:rPr lang="en-GB" sz="3000" dirty="0"/>
              <a:t>.</a:t>
            </a:r>
            <a:endParaRPr lang="en-GB" sz="3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</a:rPr>
              <a:t>What information is available concerning these resources</a:t>
            </a:r>
            <a:r>
              <a:rPr lang="en-GB" sz="2800" dirty="0" smtClean="0"/>
              <a:t>? e.g.: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500" b="1" i="1" dirty="0" smtClean="0"/>
              <a:t>Fish</a:t>
            </a:r>
            <a:r>
              <a:rPr lang="en-GB" sz="2500" dirty="0" smtClean="0"/>
              <a:t>: </a:t>
            </a:r>
            <a:r>
              <a:rPr lang="en-GB" sz="2000" dirty="0" smtClean="0"/>
              <a:t>which species &amp; where are they found in Zambia? Fish life-cycle? Info on growing, processing it,  prices, trade regulations, etc. Aqua-culture would be unsustainable without such info…e.g. role of fish-ban (Dec-March).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500" b="1" i="1" dirty="0" smtClean="0"/>
              <a:t>Mukula trees</a:t>
            </a:r>
            <a:r>
              <a:rPr lang="en-GB" sz="1600" dirty="0" smtClean="0"/>
              <a:t>: </a:t>
            </a:r>
            <a:r>
              <a:rPr lang="en-GB" sz="2400" dirty="0"/>
              <a:t>“</a:t>
            </a:r>
            <a:r>
              <a:rPr lang="en-GB" sz="2000" dirty="0"/>
              <a:t>Rosewood” trees on demand on </a:t>
            </a:r>
            <a:r>
              <a:rPr lang="en-GB" sz="2000" dirty="0" smtClean="0"/>
              <a:t>Asian </a:t>
            </a:r>
            <a:r>
              <a:rPr lang="en-GB" sz="2000" dirty="0"/>
              <a:t>market, they are very </a:t>
            </a:r>
            <a:r>
              <a:rPr lang="en-GB" sz="2000" dirty="0" smtClean="0"/>
              <a:t>rare. where in Zambia are they found? how can they be processed? Trade regulations?.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500" b="1" i="1" dirty="0" smtClean="0"/>
              <a:t>Water &amp; Land</a:t>
            </a:r>
            <a:r>
              <a:rPr lang="en-GB" sz="2500" dirty="0" smtClean="0"/>
              <a:t>: </a:t>
            </a:r>
            <a:r>
              <a:rPr lang="en-GB" sz="2000" dirty="0" smtClean="0"/>
              <a:t>info on its many uses, location, how best to use them for development,  regulations affecting their use…etc.? </a:t>
            </a:r>
          </a:p>
        </p:txBody>
      </p:sp>
    </p:spTree>
    <p:extLst>
      <p:ext uri="{BB962C8B-B14F-4D97-AF65-F5344CB8AC3E}">
        <p14:creationId xmlns:p14="http://schemas.microsoft.com/office/powerpoint/2010/main" val="39917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9906"/>
          </a:xfrm>
        </p:spPr>
        <p:txBody>
          <a:bodyPr/>
          <a:lstStyle/>
          <a:p>
            <a:pPr algn="ctr"/>
            <a:r>
              <a:rPr lang="en-GB" b="1" dirty="0" smtClean="0"/>
              <a:t>2. </a:t>
            </a:r>
            <a:r>
              <a:rPr lang="en-GB" dirty="0" smtClean="0"/>
              <a:t>Non-renewable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4294"/>
            <a:ext cx="12192000" cy="45029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Minerals like Copper, precious s stones, energy </a:t>
            </a:r>
            <a:r>
              <a:rPr lang="en-GB" sz="3000" dirty="0" smtClean="0"/>
              <a:t>(solar/thermal/fossil</a:t>
            </a:r>
            <a:r>
              <a:rPr lang="en-GB" sz="3000" dirty="0"/>
              <a:t>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3000" dirty="0" smtClean="0"/>
              <a:t>What </a:t>
            </a:r>
            <a:r>
              <a:rPr lang="en-GB" sz="3000" dirty="0"/>
              <a:t>information is available concerning </a:t>
            </a:r>
            <a:r>
              <a:rPr lang="en-GB" sz="3000" dirty="0" smtClean="0"/>
              <a:t>non-renewable (finite) resources?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2"/>
                </a:solidFill>
              </a:rPr>
              <a:t>Is </a:t>
            </a:r>
            <a:r>
              <a:rPr lang="en-GB" sz="3600" dirty="0">
                <a:solidFill>
                  <a:schemeClr val="accent2"/>
                </a:solidFill>
              </a:rPr>
              <a:t>i</a:t>
            </a:r>
            <a:r>
              <a:rPr lang="en-GB" sz="3600" dirty="0" smtClean="0">
                <a:solidFill>
                  <a:schemeClr val="accent2"/>
                </a:solidFill>
              </a:rPr>
              <a:t>nfo available on how we can recoup maximum benefits from such resources and pass those benefits on to posterity</a:t>
            </a:r>
            <a:r>
              <a:rPr lang="en-GB" sz="3600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000" i="1" dirty="0" smtClean="0">
                <a:latin typeface="Agency FB" panose="020B0503020202020204" pitchFamily="34" charset="0"/>
              </a:rPr>
              <a:t>Since these sources will eventually be depleted, </a:t>
            </a:r>
            <a:r>
              <a:rPr lang="en-GB" sz="3000" i="1" u="sng" dirty="0" smtClean="0">
                <a:latin typeface="Agency FB" panose="020B0503020202020204" pitchFamily="34" charset="0"/>
              </a:rPr>
              <a:t>proceeds of e.g. value-added copper sales </a:t>
            </a:r>
            <a:r>
              <a:rPr lang="en-GB" sz="3000" i="1" u="sng" dirty="0">
                <a:latin typeface="Agency FB" panose="020B0503020202020204" pitchFamily="34" charset="0"/>
              </a:rPr>
              <a:t>c</a:t>
            </a:r>
            <a:r>
              <a:rPr lang="en-GB" sz="3000" i="1" u="sng" dirty="0" smtClean="0">
                <a:latin typeface="Agency FB" panose="020B0503020202020204" pitchFamily="34" charset="0"/>
              </a:rPr>
              <a:t>an be invested in infrastructure development projects that future generations can benefit from.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887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201705"/>
            <a:ext cx="10917997" cy="116989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SUSTAINABLE SOCIO-ECONOMIC GROWTH CYCLE</a:t>
            </a:r>
            <a:endParaRPr lang="en-GB" b="1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504984"/>
              </p:ext>
            </p:extLst>
          </p:nvPr>
        </p:nvGraphicFramePr>
        <p:xfrm>
          <a:off x="1416984" y="1738626"/>
          <a:ext cx="9512300" cy="462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/>
          <p:cNvSpPr/>
          <p:nvPr/>
        </p:nvSpPr>
        <p:spPr>
          <a:xfrm>
            <a:off x="5509745" y="3373378"/>
            <a:ext cx="2003612" cy="980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INFORMATION</a:t>
            </a:r>
            <a:endParaRPr lang="en-GB" sz="1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72904" y="4170915"/>
            <a:ext cx="338417" cy="327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03709" y="2994991"/>
            <a:ext cx="1" cy="37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40243" y="4087916"/>
            <a:ext cx="413683" cy="30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452718"/>
            <a:ext cx="11281893" cy="1079868"/>
          </a:xfrm>
        </p:spPr>
        <p:txBody>
          <a:bodyPr/>
          <a:lstStyle/>
          <a:p>
            <a:r>
              <a:rPr lang="en-GB" sz="3200" b="1" dirty="0" smtClean="0"/>
              <a:t>THE ROLE OF INFORMATION IN THE SOCIO-ECONOMIC GROWTH CYCLE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2053086"/>
            <a:ext cx="11179834" cy="38160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Scholars agree that information has a </a:t>
            </a:r>
            <a:r>
              <a:rPr lang="en-GB" sz="3600" u="sng" dirty="0"/>
              <a:t>positive influence </a:t>
            </a:r>
            <a:r>
              <a:rPr lang="en-GB" sz="3600" dirty="0"/>
              <a:t>on </a:t>
            </a:r>
            <a:r>
              <a:rPr lang="en-GB" sz="3600" dirty="0" smtClean="0"/>
              <a:t>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It is seen to empowers citizens to make informed decisions in their  day to day lives and in their spheres of influence.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2"/>
                </a:solidFill>
              </a:rPr>
              <a:t>Development is dependant on the </a:t>
            </a:r>
            <a:r>
              <a:rPr lang="en-GB" sz="3600" b="1" dirty="0" smtClean="0">
                <a:solidFill>
                  <a:schemeClr val="accent2"/>
                </a:solidFill>
              </a:rPr>
              <a:t>effective</a:t>
            </a:r>
            <a:r>
              <a:rPr lang="en-GB" sz="3600" dirty="0" smtClean="0">
                <a:solidFill>
                  <a:schemeClr val="accent2"/>
                </a:solidFill>
              </a:rPr>
              <a:t> </a:t>
            </a:r>
            <a:r>
              <a:rPr lang="en-GB" sz="3600" dirty="0">
                <a:solidFill>
                  <a:schemeClr val="accent2"/>
                </a:solidFill>
              </a:rPr>
              <a:t>&amp;</a:t>
            </a:r>
            <a:r>
              <a:rPr lang="en-GB" sz="3600" dirty="0" smtClean="0">
                <a:solidFill>
                  <a:schemeClr val="accent2"/>
                </a:solidFill>
              </a:rPr>
              <a:t> </a:t>
            </a:r>
            <a:r>
              <a:rPr lang="en-GB" sz="3600" b="1" dirty="0" smtClean="0">
                <a:solidFill>
                  <a:schemeClr val="accent2"/>
                </a:solidFill>
              </a:rPr>
              <a:t>efficient </a:t>
            </a:r>
            <a:r>
              <a:rPr lang="en-GB" sz="3600" dirty="0" smtClean="0">
                <a:solidFill>
                  <a:schemeClr val="accent2"/>
                </a:solidFill>
              </a:rPr>
              <a:t>use of information</a:t>
            </a:r>
            <a:r>
              <a:rPr lang="en-GB" sz="3600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7" y="604903"/>
            <a:ext cx="11706896" cy="891988"/>
          </a:xfrm>
        </p:spPr>
        <p:txBody>
          <a:bodyPr/>
          <a:lstStyle/>
          <a:p>
            <a:pPr algn="ctr"/>
            <a:r>
              <a:rPr lang="en-GB" b="1" dirty="0" smtClean="0"/>
              <a:t>1a</a:t>
            </a:r>
            <a:r>
              <a:rPr lang="en-GB" dirty="0"/>
              <a:t>.</a:t>
            </a:r>
            <a:r>
              <a:rPr lang="en-GB" dirty="0" smtClean="0"/>
              <a:t>Role of information in Health &amp; Nutrition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1546"/>
            <a:ext cx="11990231" cy="452024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Healthy nation is a wealthy </a:t>
            </a:r>
            <a:r>
              <a:rPr lang="en-GB" sz="2800" dirty="0" smtClean="0"/>
              <a:t>nation. Mentally </a:t>
            </a:r>
            <a:r>
              <a:rPr lang="en-GB" sz="2800" dirty="0"/>
              <a:t>&amp;</a:t>
            </a:r>
            <a:r>
              <a:rPr lang="en-GB" sz="2800" dirty="0" smtClean="0"/>
              <a:t>physically  fit citizens are most likely to be productive.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Indicators of healthy nation: </a:t>
            </a:r>
            <a:r>
              <a:rPr lang="en-GB" sz="2800" dirty="0" smtClean="0">
                <a:solidFill>
                  <a:srgbClr val="FF0000"/>
                </a:solidFill>
              </a:rPr>
              <a:t>increased availability </a:t>
            </a:r>
            <a:r>
              <a:rPr lang="en-GB" sz="2800" dirty="0" smtClean="0"/>
              <a:t>&amp; </a:t>
            </a:r>
            <a:r>
              <a:rPr lang="en-GB" sz="2800" dirty="0" smtClean="0">
                <a:solidFill>
                  <a:srgbClr val="FF0000"/>
                </a:solidFill>
              </a:rPr>
              <a:t>access to relevant health facilities</a:t>
            </a:r>
            <a:r>
              <a:rPr lang="en-GB" sz="2800" dirty="0" smtClean="0">
                <a:solidFill>
                  <a:schemeClr val="tx1"/>
                </a:solidFill>
              </a:rPr>
              <a:t>, </a:t>
            </a:r>
            <a:r>
              <a:rPr lang="en-GB" sz="2800" dirty="0" smtClean="0">
                <a:solidFill>
                  <a:srgbClr val="FF0000"/>
                </a:solidFill>
              </a:rPr>
              <a:t>adequate personnel </a:t>
            </a:r>
            <a:r>
              <a:rPr lang="en-GB" sz="2800" dirty="0" smtClean="0">
                <a:solidFill>
                  <a:schemeClr val="tx1"/>
                </a:solidFill>
              </a:rPr>
              <a:t>&amp;</a:t>
            </a:r>
            <a:r>
              <a:rPr lang="en-GB" sz="2800" dirty="0" smtClean="0">
                <a:solidFill>
                  <a:srgbClr val="FF0000"/>
                </a:solidFill>
              </a:rPr>
              <a:t> treatment</a:t>
            </a:r>
            <a:r>
              <a:rPr lang="en-GB" sz="2800" dirty="0" smtClean="0">
                <a:solidFill>
                  <a:schemeClr val="tx1"/>
                </a:solidFill>
              </a:rPr>
              <a:t>,</a:t>
            </a:r>
            <a:r>
              <a:rPr lang="en-GB" sz="2800" dirty="0" smtClean="0">
                <a:solidFill>
                  <a:srgbClr val="FF0000"/>
                </a:solidFill>
              </a:rPr>
              <a:t> good nutrition</a:t>
            </a:r>
            <a:r>
              <a:rPr lang="en-GB" sz="2800" dirty="0" smtClean="0"/>
              <a:t>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What information is needed to help keep/improve people’s health &amp; nutrition?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800" u="sng" dirty="0" smtClean="0">
                <a:solidFill>
                  <a:schemeClr val="accent2"/>
                </a:solidFill>
              </a:rPr>
              <a:t>Preventive info</a:t>
            </a:r>
            <a:r>
              <a:rPr lang="en-GB" sz="2800" dirty="0" smtClean="0"/>
              <a:t>: how to prevent diseases: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what preventive info is needed? Is this info being provided? by who? how? when?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800" u="sng" dirty="0" smtClean="0">
                <a:solidFill>
                  <a:schemeClr val="accent2"/>
                </a:solidFill>
              </a:rPr>
              <a:t>Curative info</a:t>
            </a:r>
            <a:r>
              <a:rPr lang="en-GB" sz="2800" dirty="0" smtClean="0"/>
              <a:t>: how to cure/treat diseases: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 helps people decide on treatment options/where to go for treatment.  Is this information being provided? by who? how?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57318" cy="1100311"/>
          </a:xfrm>
        </p:spPr>
        <p:txBody>
          <a:bodyPr/>
          <a:lstStyle/>
          <a:p>
            <a:pPr algn="ctr"/>
            <a:r>
              <a:rPr lang="en-GB" dirty="0" smtClean="0"/>
              <a:t>1b.Role of information in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2536"/>
            <a:ext cx="12103099" cy="4627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Qstn</a:t>
            </a:r>
            <a:r>
              <a:rPr lang="en-GB" sz="2800" dirty="0" smtClean="0"/>
              <a:t>: What is education?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 smtClean="0"/>
              <a:t>Ans</a:t>
            </a:r>
            <a:r>
              <a:rPr lang="en-GB" sz="2000" dirty="0" smtClean="0"/>
              <a:t>: Acquisition of knowledge (theory), skills </a:t>
            </a:r>
            <a:r>
              <a:rPr lang="en-GB" sz="2000" i="1" dirty="0" smtClean="0"/>
              <a:t>(practice</a:t>
            </a:r>
            <a:r>
              <a:rPr lang="en-GB" sz="2000" dirty="0" smtClean="0"/>
              <a:t>) and values (ethics, attitudes).Education helps people work productively in society.</a:t>
            </a:r>
            <a:r>
              <a:rPr lang="en-GB" sz="2000" dirty="0"/>
              <a:t> </a:t>
            </a: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Development in education is measured in terms of literacy levels, enrolment &amp; progression rates, infrastructure, 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Indicators: improvement in </a:t>
            </a:r>
            <a:r>
              <a:rPr lang="en-GB" sz="2800" dirty="0" smtClean="0">
                <a:solidFill>
                  <a:schemeClr val="accent2"/>
                </a:solidFill>
              </a:rPr>
              <a:t>availability </a:t>
            </a:r>
            <a:r>
              <a:rPr lang="en-GB" sz="2800" dirty="0" smtClean="0">
                <a:solidFill>
                  <a:schemeClr val="tx1"/>
                </a:solidFill>
              </a:rPr>
              <a:t>&amp;</a:t>
            </a:r>
            <a:r>
              <a:rPr lang="en-GB" sz="2800" dirty="0" smtClean="0">
                <a:solidFill>
                  <a:schemeClr val="accent2"/>
                </a:solidFill>
              </a:rPr>
              <a:t> access to educational institutions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chemeClr val="accent2"/>
                </a:solidFill>
              </a:rPr>
              <a:t>policies that support acquisition</a:t>
            </a:r>
            <a:r>
              <a:rPr lang="en-GB" sz="2800" dirty="0" smtClean="0"/>
              <a:t> &amp; </a:t>
            </a:r>
            <a:r>
              <a:rPr lang="en-GB" sz="2800" dirty="0" smtClean="0">
                <a:solidFill>
                  <a:schemeClr val="accent2"/>
                </a:solidFill>
              </a:rPr>
              <a:t>retention of good k/ledge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chemeClr val="accent2"/>
                </a:solidFill>
              </a:rPr>
              <a:t>skill &amp; values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What information do people need to improve issues in education?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e.g. information on availability of programmes of interest to aid decisions/choices;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where they are offered;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what level; how is it offered; duration; 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availability of information on the subject/content </a:t>
            </a:r>
            <a:r>
              <a:rPr lang="en-GB" sz="2000" dirty="0"/>
              <a:t>(</a:t>
            </a:r>
            <a:r>
              <a:rPr lang="en-GB" sz="2000" dirty="0" smtClean="0"/>
              <a:t>from various info providers)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1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1546" cy="1042253"/>
          </a:xfrm>
        </p:spPr>
        <p:txBody>
          <a:bodyPr/>
          <a:lstStyle/>
          <a:p>
            <a:r>
              <a:rPr lang="en-GB" b="1" dirty="0" smtClean="0"/>
              <a:t>1c.  </a:t>
            </a:r>
            <a:r>
              <a:rPr lang="en-GB" dirty="0" smtClean="0"/>
              <a:t>Role of Information in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4" y="1716505"/>
            <a:ext cx="11990805" cy="51414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dirty="0" smtClean="0"/>
              <a:t>Qstn</a:t>
            </a:r>
            <a:r>
              <a:rPr lang="en-GB" sz="2800" dirty="0" smtClean="0"/>
              <a:t>: what is the environment? </a:t>
            </a:r>
            <a:r>
              <a:rPr lang="en-GB" sz="2800" b="1" dirty="0" err="1" smtClean="0"/>
              <a:t>Ans</a:t>
            </a:r>
            <a:r>
              <a:rPr lang="en-GB" sz="2800" b="1" dirty="0" smtClean="0"/>
              <a:t>: </a:t>
            </a:r>
            <a:r>
              <a:rPr lang="en-GB" sz="2800" dirty="0" smtClean="0"/>
              <a:t>everything around us</a:t>
            </a:r>
          </a:p>
          <a:p>
            <a:r>
              <a:rPr lang="en-GB" sz="2800" dirty="0" smtClean="0"/>
              <a:t>People can interact with environment </a:t>
            </a:r>
            <a:r>
              <a:rPr lang="en-GB" sz="2800" u="sng" dirty="0" smtClean="0"/>
              <a:t>Productively</a:t>
            </a:r>
            <a:r>
              <a:rPr lang="en-GB" sz="2800" dirty="0" smtClean="0"/>
              <a:t> or </a:t>
            </a:r>
            <a:r>
              <a:rPr lang="en-GB" sz="2800" u="sng" dirty="0" smtClean="0"/>
              <a:t>Unproductively</a:t>
            </a:r>
          </a:p>
          <a:p>
            <a:pPr lvl="1"/>
            <a:r>
              <a:rPr lang="en-GB" sz="2800" dirty="0" smtClean="0"/>
              <a:t> e.g. cholera issues influenced by waste management, issues of climate change influenced by soil erosion etc. from </a:t>
            </a:r>
            <a:r>
              <a:rPr lang="en-GB" sz="2800" dirty="0" err="1" smtClean="0"/>
              <a:t>chitemene</a:t>
            </a:r>
            <a:r>
              <a:rPr lang="en-GB" sz="2800" dirty="0" smtClean="0"/>
              <a:t> system,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accent2"/>
                </a:solidFill>
              </a:rPr>
              <a:t>Info is key in </a:t>
            </a:r>
            <a:r>
              <a:rPr lang="en-GB" sz="2800" b="1" i="1" dirty="0" smtClean="0">
                <a:solidFill>
                  <a:schemeClr val="accent2"/>
                </a:solidFill>
              </a:rPr>
              <a:t>ensuring productive interactions &amp; mitigating unproductive interactions</a:t>
            </a:r>
            <a:r>
              <a:rPr lang="en-GB" sz="2800" dirty="0" smtClean="0">
                <a:solidFill>
                  <a:schemeClr val="accent2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What kind of info do communities need to maintain a sustainable environment?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Who is providing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How is it being provided?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When is it being provided?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Where is it being provided?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How is it helping the community interact productively with their environment?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71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14" y="687850"/>
            <a:ext cx="9404723" cy="882596"/>
          </a:xfrm>
        </p:spPr>
        <p:txBody>
          <a:bodyPr/>
          <a:lstStyle/>
          <a:p>
            <a:pPr algn="ctr"/>
            <a:r>
              <a:rPr lang="en-GB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2026920"/>
            <a:ext cx="11988800" cy="41779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/>
              <a:t>This course is titled </a:t>
            </a:r>
            <a:r>
              <a:rPr lang="en-GB" sz="3000" i="1" u="sng" dirty="0" smtClean="0"/>
              <a:t>Research in Development Information Systems &amp; Services</a:t>
            </a:r>
            <a:r>
              <a:rPr lang="en-GB" sz="3000" i="1" dirty="0" smtClean="0"/>
              <a:t> </a:t>
            </a:r>
            <a:r>
              <a:rPr lang="en-GB" sz="3000" dirty="0" smtClean="0"/>
              <a:t>and as such the </a:t>
            </a:r>
            <a:r>
              <a:rPr lang="en-GB" sz="3000" dirty="0" smtClean="0">
                <a:solidFill>
                  <a:srgbClr val="C00000"/>
                </a:solidFill>
              </a:rPr>
              <a:t>research has a strong information bias</a:t>
            </a:r>
            <a:r>
              <a:rPr lang="en-GB" sz="3000" dirty="0" smtClean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 smtClean="0"/>
              <a:t>i.e. looking at issues/situations/problems arising out of information creation, processing and/or utilization (</a:t>
            </a:r>
            <a:r>
              <a:rPr lang="en-GB" sz="2400" b="1" i="1" u="sng" dirty="0" smtClean="0"/>
              <a:t>or lack thereof</a:t>
            </a:r>
            <a:r>
              <a:rPr lang="en-GB" sz="2400" dirty="0" smtClean="0"/>
              <a:t>) in &amp; by various information systems in our communities.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/>
              <a:t>We </a:t>
            </a:r>
            <a:r>
              <a:rPr lang="en-GB" sz="3000" dirty="0"/>
              <a:t>have so far </a:t>
            </a:r>
            <a:r>
              <a:rPr lang="en-GB" sz="3000" dirty="0" smtClean="0"/>
              <a:t>looked </a:t>
            </a:r>
            <a:r>
              <a:rPr lang="en-GB" sz="3000" dirty="0"/>
              <a:t>at Research Proposal </a:t>
            </a:r>
            <a:r>
              <a:rPr lang="en-GB" sz="3000" dirty="0" smtClean="0"/>
              <a:t>development &amp;  how to address Research problems using </a:t>
            </a:r>
            <a:r>
              <a:rPr lang="en-GB" sz="3000" dirty="0"/>
              <a:t>the Systems’ Approach to Information M</a:t>
            </a:r>
            <a:r>
              <a:rPr lang="en-GB" sz="3000" dirty="0" smtClean="0"/>
              <a:t>gmt.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 smtClean="0"/>
              <a:t> So we now turn our focus towards the development aspect of the course and the role that information plays in development.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2518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71" y="394660"/>
            <a:ext cx="10189029" cy="128899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2</a:t>
            </a:r>
            <a:r>
              <a:rPr lang="en-GB" dirty="0" smtClean="0"/>
              <a:t>. ROLE OF INFORMATION IN WEALTH</a:t>
            </a:r>
            <a:br>
              <a:rPr lang="en-GB" dirty="0" smtClean="0"/>
            </a:br>
            <a:r>
              <a:rPr lang="en-GB" dirty="0" smtClean="0"/>
              <a:t>CREATION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3656"/>
            <a:ext cx="12192000" cy="5174343"/>
          </a:xfrm>
        </p:spPr>
        <p:txBody>
          <a:bodyPr>
            <a:normAutofit fontScale="62500" lnSpcReduction="20000"/>
          </a:bodyPr>
          <a:lstStyle/>
          <a:p>
            <a:r>
              <a:rPr lang="en-GB" sz="4400" dirty="0">
                <a:latin typeface="+mn-lt"/>
                <a:ea typeface="Calibri" panose="020F0502020204030204" pitchFamily="34" charset="0"/>
              </a:rPr>
              <a:t>Wealth creation </a:t>
            </a:r>
            <a:r>
              <a:rPr lang="en-GB" sz="4400" dirty="0" smtClean="0">
                <a:latin typeface="+mn-lt"/>
                <a:ea typeface="Calibri" panose="020F0502020204030204" pitchFamily="34" charset="0"/>
              </a:rPr>
              <a:t>involves income generation &amp; accumulation </a:t>
            </a:r>
            <a:r>
              <a:rPr lang="en-GB" sz="4400" dirty="0">
                <a:latin typeface="+mn-lt"/>
                <a:ea typeface="Calibri" panose="020F0502020204030204" pitchFamily="34" charset="0"/>
              </a:rPr>
              <a:t>of </a:t>
            </a:r>
            <a:r>
              <a:rPr lang="en-GB" sz="4400" dirty="0" smtClean="0">
                <a:latin typeface="+mn-lt"/>
                <a:ea typeface="Calibri" panose="020F0502020204030204" pitchFamily="34" charset="0"/>
              </a:rPr>
              <a:t>assets, </a:t>
            </a:r>
            <a:r>
              <a:rPr lang="en-GB" sz="4400" dirty="0">
                <a:latin typeface="+mn-lt"/>
                <a:ea typeface="Calibri" panose="020F0502020204030204" pitchFamily="34" charset="0"/>
              </a:rPr>
              <a:t>resulting in economic </a:t>
            </a:r>
            <a:r>
              <a:rPr lang="en-GB" sz="4400" dirty="0" smtClean="0">
                <a:latin typeface="+mn-lt"/>
                <a:ea typeface="Calibri" panose="020F0502020204030204" pitchFamily="34" charset="0"/>
              </a:rPr>
              <a:t>growth. </a:t>
            </a:r>
          </a:p>
          <a:p>
            <a:r>
              <a:rPr lang="en-GB" sz="4400" dirty="0" smtClean="0">
                <a:latin typeface="+mn-lt"/>
              </a:rPr>
              <a:t>It </a:t>
            </a:r>
            <a:r>
              <a:rPr lang="en-GB" sz="4400" dirty="0">
                <a:latin typeface="+mn-lt"/>
              </a:rPr>
              <a:t>is evidenced by improved living standards of individuals &amp; communities; and Increased GDP at national </a:t>
            </a:r>
            <a:r>
              <a:rPr lang="en-GB" sz="4400" dirty="0" smtClean="0"/>
              <a:t>level </a:t>
            </a:r>
          </a:p>
          <a:p>
            <a:r>
              <a:rPr lang="en-GB" sz="4200" dirty="0" smtClean="0"/>
              <a:t>Gross </a:t>
            </a:r>
            <a:r>
              <a:rPr lang="en-GB" sz="4200" dirty="0"/>
              <a:t>D</a:t>
            </a:r>
            <a:r>
              <a:rPr lang="en-GB" sz="4200" dirty="0" smtClean="0"/>
              <a:t>omestic Product (GDP) measures the total </a:t>
            </a:r>
            <a:r>
              <a:rPr lang="en-GB" sz="4200" dirty="0"/>
              <a:t>economic value of all final goods </a:t>
            </a:r>
            <a:r>
              <a:rPr lang="en-GB" sz="4200" dirty="0" smtClean="0"/>
              <a:t>&amp; </a:t>
            </a:r>
            <a:r>
              <a:rPr lang="en-GB" sz="4200" dirty="0"/>
              <a:t>services produced within a country’s borders during a specific period of </a:t>
            </a:r>
            <a:r>
              <a:rPr lang="en-GB" sz="4200" dirty="0" smtClean="0"/>
              <a:t>time. Increasing GDP = economic growth.</a:t>
            </a:r>
          </a:p>
          <a:p>
            <a:r>
              <a:rPr lang="en-GB" sz="4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Increase in GDP growth is </a:t>
            </a:r>
            <a:r>
              <a:rPr lang="en-GB" sz="4200" b="1" i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dependant on increased production of goods &amp; services &amp; local and international trade/commerce.</a:t>
            </a:r>
            <a:r>
              <a:rPr lang="en-GB" sz="4200" dirty="0" smtClean="0">
                <a:latin typeface="+mn-lt"/>
                <a:cs typeface="Aharoni" panose="02010803020104030203" pitchFamily="2" charset="-79"/>
              </a:rPr>
              <a:t> </a:t>
            </a:r>
            <a:endParaRPr lang="en-GB" sz="4200" dirty="0">
              <a:latin typeface="+mn-lt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3600" b="1" i="1" dirty="0" err="1" smtClean="0">
                <a:solidFill>
                  <a:schemeClr val="accent2"/>
                </a:solidFill>
              </a:rPr>
              <a:t>Infor</a:t>
            </a:r>
            <a:r>
              <a:rPr lang="en-GB" sz="3600" b="1" i="1" dirty="0" smtClean="0">
                <a:solidFill>
                  <a:schemeClr val="accent2"/>
                </a:solidFill>
              </a:rPr>
              <a:t> is critical in making sound decisions</a:t>
            </a:r>
            <a:r>
              <a:rPr lang="en-GB" sz="3600" i="1" dirty="0" smtClean="0">
                <a:solidFill>
                  <a:schemeClr val="accent2"/>
                </a:solidFill>
              </a:rPr>
              <a:t> about resources &amp; their utilization</a:t>
            </a:r>
            <a:r>
              <a:rPr lang="en-GB" sz="3600" i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400" dirty="0" smtClean="0"/>
              <a:t> What kind of info is needed/available to enhance wealth creation?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400" dirty="0" smtClean="0"/>
              <a:t>Who is providing it? How is it provided?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400" dirty="0" smtClean="0"/>
              <a:t>When is it provided?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400" dirty="0" smtClean="0"/>
              <a:t>where is it provided?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400" dirty="0" smtClean="0"/>
              <a:t>How it is helping in making sound decisions?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41291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89432"/>
            <a:ext cx="9789660" cy="1350682"/>
          </a:xfrm>
        </p:spPr>
        <p:txBody>
          <a:bodyPr/>
          <a:lstStyle/>
          <a:p>
            <a:pPr algn="ctr"/>
            <a:r>
              <a:rPr lang="en-GB" b="1" dirty="0" smtClean="0"/>
              <a:t>3. </a:t>
            </a:r>
            <a:r>
              <a:rPr lang="en-GB" dirty="0" smtClean="0"/>
              <a:t>ROLE OF INFORMATION IN GOOD 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0743"/>
            <a:ext cx="12085320" cy="4477657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3200" dirty="0"/>
              <a:t> </a:t>
            </a:r>
            <a:r>
              <a:rPr lang="en-GB" sz="3200" b="1" dirty="0"/>
              <a:t>Governance</a:t>
            </a:r>
            <a:r>
              <a:rPr lang="en-GB" sz="3200" dirty="0"/>
              <a:t> is "the process of </a:t>
            </a:r>
            <a:r>
              <a:rPr lang="en-GB" sz="3200" dirty="0" smtClean="0"/>
              <a:t>decision-making &amp; </a:t>
            </a:r>
            <a:r>
              <a:rPr lang="en-GB" sz="3200" dirty="0"/>
              <a:t>the process by which decisions are implemented (or not implemented</a:t>
            </a:r>
            <a:r>
              <a:rPr lang="en-GB" sz="3200" dirty="0" smtClean="0"/>
              <a:t>)". (U.N.)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Governance </a:t>
            </a:r>
            <a:r>
              <a:rPr lang="en-GB" sz="3200" dirty="0"/>
              <a:t>is all of the processes of </a:t>
            </a:r>
            <a:r>
              <a:rPr lang="en-GB" sz="3200" dirty="0" smtClean="0"/>
              <a:t>governing, and this can be </a:t>
            </a:r>
            <a:r>
              <a:rPr lang="en-GB" sz="3200" dirty="0"/>
              <a:t>in many contexts  e.g.  corporate governance, environmental governance, national governance, </a:t>
            </a:r>
            <a:r>
              <a:rPr lang="en-GB" sz="3200" dirty="0" smtClean="0"/>
              <a:t>local </a:t>
            </a:r>
            <a:r>
              <a:rPr lang="en-GB" sz="3200" dirty="0"/>
              <a:t>governance, or international governance, </a:t>
            </a:r>
            <a:r>
              <a:rPr lang="en-GB" sz="3200" dirty="0" smtClean="0"/>
              <a:t>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It can be </a:t>
            </a:r>
            <a:r>
              <a:rPr lang="en-GB" sz="3200" dirty="0"/>
              <a:t>u</a:t>
            </a:r>
            <a:r>
              <a:rPr lang="en-GB" sz="3200" dirty="0" smtClean="0"/>
              <a:t>ndertaken </a:t>
            </a:r>
            <a:r>
              <a:rPr lang="en-GB" sz="3200" dirty="0"/>
              <a:t>by a government, a market or a network, over a social </a:t>
            </a:r>
            <a:r>
              <a:rPr lang="en-GB" sz="3200" dirty="0" smtClean="0"/>
              <a:t>system (family</a:t>
            </a:r>
            <a:r>
              <a:rPr lang="en-GB" sz="3200" dirty="0"/>
              <a:t>, tribe, formal or informal organization, a territory or across territories</a:t>
            </a:r>
            <a:r>
              <a:rPr lang="en-GB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44842"/>
            <a:ext cx="9662695" cy="3737811"/>
          </a:xfrm>
        </p:spPr>
        <p:txBody>
          <a:bodyPr/>
          <a:lstStyle/>
          <a:p>
            <a:r>
              <a:rPr lang="en-GB" sz="3600" dirty="0"/>
              <a:t>The key is </a:t>
            </a:r>
            <a:r>
              <a:rPr lang="en-GB" sz="3600" b="1" dirty="0"/>
              <a:t>PROCESS </a:t>
            </a:r>
          </a:p>
          <a:p>
            <a:pPr lvl="1"/>
            <a:r>
              <a:rPr lang="en-GB" sz="3600" dirty="0" smtClean="0"/>
              <a:t>Good process + bad decision= </a:t>
            </a:r>
            <a:r>
              <a:rPr lang="en-GB" sz="3600" u="sng" dirty="0"/>
              <a:t>Good </a:t>
            </a:r>
            <a:r>
              <a:rPr lang="en-GB" sz="3600" u="sng" dirty="0" smtClean="0"/>
              <a:t>governance</a:t>
            </a:r>
            <a:r>
              <a:rPr lang="en-GB" sz="3600" dirty="0"/>
              <a:t>.</a:t>
            </a:r>
          </a:p>
          <a:p>
            <a:pPr lvl="1"/>
            <a:r>
              <a:rPr lang="en-GB" sz="3600" dirty="0" smtClean="0"/>
              <a:t>Bad process + good decision =  </a:t>
            </a:r>
            <a:r>
              <a:rPr lang="en-GB" sz="3600" u="sng" dirty="0" smtClean="0"/>
              <a:t>Bad governance</a:t>
            </a:r>
            <a:r>
              <a:rPr lang="en-GB" sz="3600" dirty="0" smtClean="0"/>
              <a:t>.</a:t>
            </a:r>
            <a:endParaRPr lang="en-GB" sz="3600" dirty="0"/>
          </a:p>
          <a:p>
            <a:pPr lvl="2"/>
            <a:r>
              <a:rPr lang="en-GB" sz="3600" dirty="0" smtClean="0"/>
              <a:t>E.g. constitution review process…</a:t>
            </a:r>
          </a:p>
          <a:p>
            <a:pPr marL="93663" lvl="2" indent="0">
              <a:buNone/>
            </a:pPr>
            <a:r>
              <a:rPr lang="en-GB" sz="3600" b="1" dirty="0" smtClean="0"/>
              <a:t>What </a:t>
            </a:r>
            <a:r>
              <a:rPr lang="en-GB" sz="3600" b="1" dirty="0"/>
              <a:t>matters is the </a:t>
            </a:r>
            <a:r>
              <a:rPr lang="en-GB" sz="3600" b="1" dirty="0" smtClean="0"/>
              <a:t>process</a:t>
            </a:r>
            <a:r>
              <a:rPr lang="en-GB" sz="3600" dirty="0" smtClean="0"/>
              <a:t>.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1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3202" cy="940653"/>
          </a:xfrm>
        </p:spPr>
        <p:txBody>
          <a:bodyPr/>
          <a:lstStyle/>
          <a:p>
            <a:r>
              <a:rPr lang="en-GB" b="1" dirty="0" smtClean="0"/>
              <a:t>Characteristics of Good Governance</a:t>
            </a:r>
            <a:endParaRPr lang="en-GB" b="1" dirty="0"/>
          </a:p>
        </p:txBody>
      </p:sp>
      <p:pic>
        <p:nvPicPr>
          <p:cNvPr id="1026" name="Picture 2" descr="https://www.gdrc.org/u-gov/escap-image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1798627"/>
            <a:ext cx="8646695" cy="455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9"/>
            <a:ext cx="9653588" cy="82998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</a:t>
            </a:r>
            <a:r>
              <a:rPr lang="en-GB" b="1" dirty="0" smtClean="0"/>
              <a:t>. Good Governance: Participation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8589"/>
            <a:ext cx="11887200" cy="4637697"/>
          </a:xfrm>
        </p:spPr>
        <p:txBody>
          <a:bodyPr>
            <a:noAutofit/>
          </a:bodyPr>
          <a:lstStyle/>
          <a:p>
            <a:r>
              <a:rPr lang="en-GB" sz="2600" dirty="0" smtClean="0"/>
              <a:t>Direct or Indirect participation by those involved (both </a:t>
            </a:r>
            <a:r>
              <a:rPr lang="en-GB" sz="2600" dirty="0"/>
              <a:t>men </a:t>
            </a:r>
            <a:r>
              <a:rPr lang="en-GB" sz="2600" dirty="0" smtClean="0"/>
              <a:t>&amp; women) </a:t>
            </a:r>
            <a:r>
              <a:rPr lang="en-GB" sz="2600" dirty="0"/>
              <a:t>is a key cornerstone of good governance</a:t>
            </a:r>
            <a:r>
              <a:rPr lang="en-GB" sz="2600" dirty="0" smtClean="0"/>
              <a:t>.</a:t>
            </a:r>
          </a:p>
          <a:p>
            <a:r>
              <a:rPr lang="en-GB" sz="2600" dirty="0" smtClean="0"/>
              <a:t>It might not necessarily </a:t>
            </a:r>
            <a:r>
              <a:rPr lang="en-GB" sz="2600" dirty="0"/>
              <a:t>mean that the concerns of the most vulnerable in society would be taken into consideration in decision making</a:t>
            </a:r>
            <a:r>
              <a:rPr lang="en-GB" sz="2600" dirty="0" smtClean="0"/>
              <a:t>.</a:t>
            </a:r>
          </a:p>
          <a:p>
            <a:r>
              <a:rPr lang="en-GB" sz="2600" dirty="0" smtClean="0">
                <a:solidFill>
                  <a:schemeClr val="accent2"/>
                </a:solidFill>
              </a:rPr>
              <a:t>The idea here is that they would have been given opportunity to participate</a:t>
            </a:r>
            <a:r>
              <a:rPr lang="en-GB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kind of info is </a:t>
            </a:r>
            <a:r>
              <a:rPr lang="en-GB" sz="2000" dirty="0" smtClean="0"/>
              <a:t>needed/available for people to participate? </a:t>
            </a:r>
            <a:r>
              <a:rPr lang="en-GB" sz="2000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Who is providing it? How is it provided?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When is it provided?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where is it provided?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How it is helping in making  </a:t>
            </a:r>
            <a:r>
              <a:rPr lang="en-GB" sz="2000" dirty="0" smtClean="0"/>
              <a:t>people/communities participate?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3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26789" cy="104225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</a:t>
            </a:r>
            <a:r>
              <a:rPr lang="en-GB" b="1" dirty="0" smtClean="0"/>
              <a:t>. Good Governance: Rule Of Law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6505"/>
            <a:ext cx="10921775" cy="4640752"/>
          </a:xfrm>
        </p:spPr>
        <p:txBody>
          <a:bodyPr>
            <a:noAutofit/>
          </a:bodyPr>
          <a:lstStyle/>
          <a:p>
            <a:r>
              <a:rPr lang="en-GB" sz="2800" dirty="0" smtClean="0"/>
              <a:t>Working within the confines of the law, which are to be applied/enforced impartially. </a:t>
            </a:r>
          </a:p>
          <a:p>
            <a:r>
              <a:rPr lang="en-GB" sz="2800" dirty="0" smtClean="0"/>
              <a:t>Ensuring the protection of human rights of all concerned, especially  the vulnerable/minorities </a:t>
            </a:r>
          </a:p>
          <a:p>
            <a:r>
              <a:rPr lang="en-GB" sz="2800" dirty="0" smtClean="0"/>
              <a:t>Existence of &amp; an impartial &amp; incorruptible judiciary &amp; police force facilitates good governance.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What kind of info is </a:t>
            </a: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needed/available to enhance the rule of law?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Who is providing it? How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When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where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How it is helping </a:t>
            </a: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in enforcing the rule of law?</a:t>
            </a:r>
            <a:endParaRPr lang="en-GB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27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78" y="266700"/>
            <a:ext cx="10958122" cy="9144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. Good Governance: Transparency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341718"/>
            <a:ext cx="11364686" cy="5043040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means </a:t>
            </a:r>
            <a:r>
              <a:rPr lang="en-GB" sz="3200" dirty="0"/>
              <a:t>that decisions taken &amp;</a:t>
            </a:r>
            <a:r>
              <a:rPr lang="en-GB" sz="3200" dirty="0" smtClean="0"/>
              <a:t>their </a:t>
            </a:r>
            <a:r>
              <a:rPr lang="en-GB" sz="3200" dirty="0"/>
              <a:t>enforcement are done in a manner that follows rules </a:t>
            </a:r>
            <a:r>
              <a:rPr lang="en-GB" sz="3200" dirty="0" smtClean="0"/>
              <a:t>&amp; regulations</a:t>
            </a:r>
            <a:r>
              <a:rPr lang="en-GB" sz="3200" dirty="0"/>
              <a:t>. </a:t>
            </a:r>
            <a:endParaRPr lang="en-GB" sz="3200" dirty="0" smtClean="0"/>
          </a:p>
          <a:p>
            <a:r>
              <a:rPr lang="en-GB" sz="3200" dirty="0" smtClean="0"/>
              <a:t>has to do with ensuring that sufficient information </a:t>
            </a:r>
            <a:r>
              <a:rPr lang="en-GB" sz="3200" dirty="0"/>
              <a:t>is </a:t>
            </a:r>
            <a:r>
              <a:rPr lang="en-GB" sz="3200" dirty="0" smtClean="0"/>
              <a:t>made freely </a:t>
            </a:r>
            <a:r>
              <a:rPr lang="en-GB" sz="3200" dirty="0"/>
              <a:t>available &amp;</a:t>
            </a:r>
            <a:r>
              <a:rPr lang="en-GB" sz="3200" dirty="0" smtClean="0"/>
              <a:t> </a:t>
            </a:r>
            <a:r>
              <a:rPr lang="en-GB" sz="3200" dirty="0"/>
              <a:t>directly accessible to those </a:t>
            </a:r>
            <a:r>
              <a:rPr lang="en-GB" sz="3200" dirty="0" smtClean="0"/>
              <a:t>to be </a:t>
            </a:r>
            <a:r>
              <a:rPr lang="en-GB" sz="3200" dirty="0"/>
              <a:t>affected by such decisions and their enforcement. </a:t>
            </a:r>
            <a:endParaRPr lang="en-GB" sz="3200" dirty="0" smtClean="0"/>
          </a:p>
          <a:p>
            <a:endParaRPr lang="en-GB" sz="2800" dirty="0" smtClean="0"/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kind of info is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needed/available to enhance transparency?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Who is providing it? How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When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where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How it is helping in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enhancing transparency?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149708" cy="111061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</a:t>
            </a:r>
            <a:r>
              <a:rPr lang="en-GB" b="1" dirty="0" smtClean="0"/>
              <a:t>. Good governance: Accountability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409700"/>
            <a:ext cx="11791950" cy="4991099"/>
          </a:xfrm>
        </p:spPr>
        <p:txBody>
          <a:bodyPr>
            <a:normAutofit/>
          </a:bodyPr>
          <a:lstStyle/>
          <a:p>
            <a:r>
              <a:rPr lang="en-GB" sz="3000" dirty="0" smtClean="0"/>
              <a:t>Institutions are expected to be answerable/accountable to their publics and stakeholders (so its  not just for govt.)</a:t>
            </a:r>
          </a:p>
          <a:p>
            <a:r>
              <a:rPr lang="en-GB" sz="3000" dirty="0" smtClean="0"/>
              <a:t> Organizations/institutions area generally </a:t>
            </a:r>
            <a:r>
              <a:rPr lang="en-GB" sz="3000" dirty="0"/>
              <a:t>accountable to those who will be affected by </a:t>
            </a:r>
            <a:r>
              <a:rPr lang="en-GB" sz="3000" dirty="0" smtClean="0"/>
              <a:t>the </a:t>
            </a:r>
            <a:r>
              <a:rPr lang="en-GB" sz="3000" dirty="0"/>
              <a:t>decisions or </a:t>
            </a:r>
            <a:r>
              <a:rPr lang="en-GB" sz="3000" dirty="0" smtClean="0"/>
              <a:t>actions.</a:t>
            </a:r>
          </a:p>
          <a:p>
            <a:r>
              <a:rPr lang="en-GB" sz="3000" dirty="0" smtClean="0"/>
              <a:t>Accountability </a:t>
            </a:r>
            <a:r>
              <a:rPr lang="en-GB" sz="3000" dirty="0"/>
              <a:t>cannot be enforced without transparency and the rule of law</a:t>
            </a:r>
            <a:r>
              <a:rPr lang="en-GB" sz="3000" dirty="0" smtClean="0"/>
              <a:t>.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What kind of info is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needed/available to improve accountability?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Who is providing it? How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When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where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How it is helping in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improving accountability?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4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19432"/>
            <a:ext cx="10238199" cy="123381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</a:t>
            </a:r>
            <a:r>
              <a:rPr lang="en-GB" b="1" dirty="0" smtClean="0"/>
              <a:t>. Good Governance: Responsiveness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34" y="1700849"/>
            <a:ext cx="11683666" cy="466131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Requires that all stakeholders’ needs are met or served within </a:t>
            </a:r>
            <a:r>
              <a:rPr lang="en-GB" sz="2800" dirty="0"/>
              <a:t>a reasonable timeframe.</a:t>
            </a:r>
          </a:p>
          <a:p>
            <a:r>
              <a:rPr lang="en-GB" sz="2800" dirty="0" smtClean="0"/>
              <a:t>has to do with knowing their needs &amp; making decisions and implementing them in a manner that meets those needs</a:t>
            </a:r>
          </a:p>
          <a:p>
            <a:pPr marL="0" indent="0">
              <a:buNone/>
            </a:pPr>
            <a:endParaRPr lang="en-GB" sz="2800" dirty="0" smtClean="0"/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What kind of info is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needed/available to improve responsiveness?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Who is providing it? How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When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where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How it is helping in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enhancing responsiveness?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28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380407"/>
            <a:ext cx="11565228" cy="88451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f. Good governance: Consensus oriented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120"/>
            <a:ext cx="12085320" cy="4663440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There </a:t>
            </a:r>
            <a:r>
              <a:rPr lang="en-GB" sz="2400" dirty="0"/>
              <a:t>are several actors </a:t>
            </a:r>
            <a:r>
              <a:rPr lang="en-GB" sz="2400" dirty="0" smtClean="0"/>
              <a:t>&amp; as </a:t>
            </a:r>
            <a:r>
              <a:rPr lang="en-GB" sz="2400" dirty="0"/>
              <a:t>many view points in a given society</a:t>
            </a:r>
            <a:r>
              <a:rPr lang="en-GB" sz="2400" dirty="0" smtClean="0"/>
              <a:t>. So there is need for broad </a:t>
            </a:r>
            <a:r>
              <a:rPr lang="en-GB" sz="2400" dirty="0"/>
              <a:t>consensus </a:t>
            </a:r>
            <a:r>
              <a:rPr lang="en-GB" sz="2400" dirty="0" smtClean="0"/>
              <a:t>on </a:t>
            </a:r>
            <a:r>
              <a:rPr lang="en-GB" sz="2400" dirty="0"/>
              <a:t>what is in the best interest of the whole community and how this can be achieved. </a:t>
            </a:r>
            <a:endParaRPr lang="en-GB" sz="2400" dirty="0" smtClean="0"/>
          </a:p>
          <a:p>
            <a:r>
              <a:rPr lang="en-GB" sz="2400" dirty="0" smtClean="0"/>
              <a:t>It </a:t>
            </a:r>
            <a:r>
              <a:rPr lang="en-GB" sz="2400" dirty="0"/>
              <a:t>also requires a broad and long-term perspective on what is needed for sustainable human development and how to achieve the goals of such development. </a:t>
            </a:r>
            <a:endParaRPr lang="en-GB" sz="2400" dirty="0" smtClean="0"/>
          </a:p>
          <a:p>
            <a:r>
              <a:rPr lang="en-GB" sz="2400" dirty="0" smtClean="0"/>
              <a:t>This </a:t>
            </a:r>
            <a:r>
              <a:rPr lang="en-GB" sz="2400" dirty="0"/>
              <a:t>can only result from an understanding of the historical, cultural and social contexts of a given society or community</a:t>
            </a:r>
            <a:r>
              <a:rPr lang="en-GB" sz="2400" dirty="0" smtClean="0"/>
              <a:t>.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kind of info is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needed/available to improve consensus?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Who is providing it? How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When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where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How it is helping in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building consensus?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03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91" y="517971"/>
            <a:ext cx="9404723" cy="892177"/>
          </a:xfrm>
        </p:spPr>
        <p:txBody>
          <a:bodyPr/>
          <a:lstStyle/>
          <a:p>
            <a:pPr algn="ctr"/>
            <a:r>
              <a:rPr lang="en-GB" b="1" dirty="0" smtClean="0"/>
              <a:t>DEFINITIONS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7840"/>
            <a:ext cx="12192000" cy="5090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000" dirty="0" smtClean="0"/>
              <a:t>Development </a:t>
            </a:r>
            <a:r>
              <a:rPr lang="en-GB" sz="3000" dirty="0"/>
              <a:t>in its simplest terms can be defined as </a:t>
            </a:r>
            <a:r>
              <a:rPr lang="en-GB" sz="3000" dirty="0" smtClean="0"/>
              <a:t>“</a:t>
            </a:r>
            <a:r>
              <a:rPr lang="en-GB" sz="3000" i="1" dirty="0" smtClean="0"/>
              <a:t>bringing </a:t>
            </a:r>
            <a:r>
              <a:rPr lang="en-GB" sz="3000" i="1" dirty="0"/>
              <a:t>about social change that allows people to achieve their human potential</a:t>
            </a:r>
            <a:r>
              <a:rPr lang="en-GB" sz="3000" i="1" dirty="0" smtClean="0"/>
              <a:t>.” </a:t>
            </a:r>
            <a:r>
              <a:rPr lang="en-GB" sz="3000" dirty="0" smtClean="0"/>
              <a:t> </a:t>
            </a:r>
            <a:r>
              <a:rPr lang="en-GB" dirty="0" smtClean="0"/>
              <a:t>(SOAS University London, 2014)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“…</a:t>
            </a:r>
            <a:r>
              <a:rPr lang="en-US" sz="3000" dirty="0"/>
              <a:t>Development is a multidimensional undertaking to achieve a higher quality of life for all people.” </a:t>
            </a:r>
            <a:r>
              <a:rPr lang="en-US" sz="3200" dirty="0"/>
              <a:t>	</a:t>
            </a:r>
            <a:r>
              <a:rPr lang="en-US" sz="3200" dirty="0" smtClean="0"/>
              <a:t>					</a:t>
            </a:r>
            <a:r>
              <a:rPr lang="en-US" sz="2400" dirty="0" smtClean="0"/>
              <a:t>(United Nations, 2022)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 smtClean="0"/>
              <a:t>“Development is a </a:t>
            </a:r>
            <a:r>
              <a:rPr lang="en-GB" sz="3000" dirty="0"/>
              <a:t>multi-dimensional process involving the </a:t>
            </a:r>
            <a:r>
              <a:rPr lang="en-GB" sz="3000" dirty="0" smtClean="0"/>
              <a:t>re-organization </a:t>
            </a:r>
            <a:r>
              <a:rPr lang="en-GB" sz="3000" dirty="0"/>
              <a:t>and </a:t>
            </a:r>
            <a:r>
              <a:rPr lang="en-GB" sz="3000" dirty="0" smtClean="0"/>
              <a:t>re-orientation </a:t>
            </a:r>
            <a:r>
              <a:rPr lang="en-GB" sz="3000" dirty="0"/>
              <a:t>of the entire economic and social </a:t>
            </a:r>
            <a:r>
              <a:rPr lang="en-GB" sz="3000" dirty="0" smtClean="0"/>
              <a:t>systems.” </a:t>
            </a:r>
            <a:r>
              <a:rPr lang="en-GB" sz="3200" dirty="0" smtClean="0"/>
              <a:t>	</a:t>
            </a:r>
            <a:r>
              <a:rPr lang="en-GB" sz="2400" dirty="0" smtClean="0"/>
              <a:t>(</a:t>
            </a:r>
            <a:r>
              <a:rPr lang="en-GB" sz="2400" dirty="0" err="1" smtClean="0"/>
              <a:t>Todaro</a:t>
            </a:r>
            <a:r>
              <a:rPr lang="en-GB" sz="2400" dirty="0" smtClean="0"/>
              <a:t> ,1981)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84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</a:t>
            </a:r>
            <a:r>
              <a:rPr lang="en-GB" b="1" dirty="0" smtClean="0"/>
              <a:t>. Equity </a:t>
            </a:r>
            <a:r>
              <a:rPr lang="en-GB" b="1" dirty="0"/>
              <a:t>and inclusiveness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19" y="1737360"/>
            <a:ext cx="11741396" cy="464892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society’s well being depends on ensuring that all its members feel that they have a stake in it and do not feel excluded from the mainstream of society. </a:t>
            </a:r>
            <a:endParaRPr lang="en-GB" sz="2800" dirty="0" smtClean="0"/>
          </a:p>
          <a:p>
            <a:r>
              <a:rPr lang="en-GB" sz="2800" dirty="0" smtClean="0"/>
              <a:t>This </a:t>
            </a:r>
            <a:r>
              <a:rPr lang="en-GB" sz="2800" dirty="0"/>
              <a:t>requires </a:t>
            </a:r>
            <a:r>
              <a:rPr lang="en-GB" sz="2800" dirty="0" smtClean="0"/>
              <a:t>that all </a:t>
            </a:r>
            <a:r>
              <a:rPr lang="en-GB" sz="2800" dirty="0"/>
              <a:t>groups, </a:t>
            </a:r>
            <a:r>
              <a:rPr lang="en-GB" sz="2800" dirty="0" smtClean="0"/>
              <a:t>especially the </a:t>
            </a:r>
            <a:r>
              <a:rPr lang="en-GB" sz="2800" dirty="0"/>
              <a:t>vulnerable, have opportunities to improve or maintain their well being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What kind of info is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needed/available to improve equity and inclusiveness?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Who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is providing it? How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When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where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How it is helping in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fostering equity &amp; inclusiveness?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4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36" y="518160"/>
            <a:ext cx="9404723" cy="94023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h. Effectiveness &amp;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6994"/>
            <a:ext cx="12192000" cy="4729848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Refers to producing </a:t>
            </a:r>
            <a:r>
              <a:rPr lang="en-GB" sz="3200" dirty="0"/>
              <a:t>results that meet </a:t>
            </a:r>
            <a:r>
              <a:rPr lang="en-GB" sz="3200" dirty="0" smtClean="0"/>
              <a:t>society’s needs in a timely manner using best </a:t>
            </a:r>
            <a:r>
              <a:rPr lang="en-GB" sz="3200" dirty="0"/>
              <a:t>use of </a:t>
            </a:r>
            <a:r>
              <a:rPr lang="en-GB" sz="3200" dirty="0" smtClean="0"/>
              <a:t>resources. </a:t>
            </a:r>
          </a:p>
          <a:p>
            <a:r>
              <a:rPr lang="en-GB" sz="3200" dirty="0" smtClean="0"/>
              <a:t>Includes sustainable use of natural resources and the protection of the environment.</a:t>
            </a:r>
          </a:p>
          <a:p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kind of info is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needed/available to improve effectiveness and efficiency?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Who is providing it? How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When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where is it provided? 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How it is helping in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enhancing efficiency &amp; effectiveness?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ACD433"/>
              </a:buClr>
            </a:pPr>
            <a:endParaRPr lang="en-GB" sz="2800" dirty="0">
              <a:solidFill>
                <a:prstClr val="white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42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33818"/>
            <a:ext cx="12063662" cy="4636353"/>
          </a:xfrm>
        </p:spPr>
        <p:txBody>
          <a:bodyPr>
            <a:normAutofit/>
          </a:bodyPr>
          <a:lstStyle/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These 8 characterise governance in all areas, i.e. Health, Education &amp; Environment for  the attainment of development. Information plays a critical role in attaining development.</a:t>
            </a:r>
          </a:p>
          <a:p>
            <a:pPr marL="0" indent="0" algn="ctr">
              <a:buNone/>
            </a:pPr>
            <a:r>
              <a:rPr lang="en-GB" sz="3600" b="1" u="sng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Qstn</a:t>
            </a:r>
            <a:r>
              <a:rPr lang="en-GB" sz="36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GB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GB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your assessment, is Zambia a developed country? YES/NO???</a:t>
            </a:r>
          </a:p>
          <a:p>
            <a:pPr marL="0" indent="0" algn="ctr">
              <a:buNone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GB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 not, in which specific areas discussed so far are things not going well?  What problems exist</a:t>
            </a:r>
            <a:r>
              <a:rPr lang="en-GB" sz="3600" dirty="0" smtClean="0">
                <a:latin typeface="Agency FB" panose="020B0503020202020204" pitchFamily="34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26" y="418011"/>
            <a:ext cx="11116492" cy="1366224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THEN IS INFORMATION???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2" y="1784235"/>
            <a:ext cx="11978640" cy="426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Information defined:</a:t>
            </a:r>
          </a:p>
          <a:p>
            <a:r>
              <a:rPr lang="en-GB" sz="3000" dirty="0" err="1" smtClean="0"/>
              <a:t>Kaniki</a:t>
            </a:r>
            <a:r>
              <a:rPr lang="en-GB" sz="3000" dirty="0" smtClean="0"/>
              <a:t>, (2003): </a:t>
            </a:r>
            <a:r>
              <a:rPr lang="en-GB" sz="3000" dirty="0" smtClean="0">
                <a:solidFill>
                  <a:schemeClr val="accent2"/>
                </a:solidFill>
              </a:rPr>
              <a:t>facts, ideas, imaginative works of the mind and that has </a:t>
            </a:r>
            <a:r>
              <a:rPr lang="en-GB" sz="3000" i="1" dirty="0" smtClean="0">
                <a:solidFill>
                  <a:schemeClr val="accent2"/>
                </a:solidFill>
              </a:rPr>
              <a:t>the potential to be useful in decision making, problem solving, answering questions and that which reduces uncertainty </a:t>
            </a:r>
          </a:p>
          <a:p>
            <a:endParaRPr lang="en-GB" sz="3000" dirty="0" smtClean="0"/>
          </a:p>
          <a:p>
            <a:r>
              <a:rPr lang="en-US" sz="3000" dirty="0" smtClean="0"/>
              <a:t>Lundu</a:t>
            </a:r>
            <a:r>
              <a:rPr lang="en-US" sz="3000" dirty="0"/>
              <a:t>, </a:t>
            </a:r>
            <a:r>
              <a:rPr lang="en-US" sz="3000" dirty="0" smtClean="0"/>
              <a:t>(1998):  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intelligence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and knowledge that </a:t>
            </a:r>
            <a:r>
              <a:rPr lang="en-US" sz="3000" b="1" i="1" dirty="0">
                <a:solidFill>
                  <a:schemeClr val="bg2">
                    <a:lumMod val="50000"/>
                  </a:schemeClr>
                </a:solidFill>
              </a:rPr>
              <a:t>contributes </a:t>
            </a:r>
            <a:r>
              <a:rPr lang="en-US" sz="3000" i="1" dirty="0">
                <a:solidFill>
                  <a:schemeClr val="bg2">
                    <a:lumMod val="50000"/>
                  </a:schemeClr>
                </a:solidFill>
              </a:rPr>
              <a:t>to the social, economic, cultural and political well being of </a:t>
            </a:r>
            <a:r>
              <a:rPr lang="en-US" sz="3000" i="1" dirty="0" smtClean="0">
                <a:solidFill>
                  <a:schemeClr val="bg2">
                    <a:lumMod val="50000"/>
                  </a:schemeClr>
                </a:solidFill>
              </a:rPr>
              <a:t>society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Thus information is key in people’s (individuals &amp; communities) lives.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34296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5" y="44626"/>
            <a:ext cx="11988800" cy="74780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RECEPTION &amp; USE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304728"/>
              </p:ext>
            </p:extLst>
          </p:nvPr>
        </p:nvGraphicFramePr>
        <p:xfrm>
          <a:off x="754145" y="792433"/>
          <a:ext cx="10639569" cy="569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653604" y="942507"/>
            <a:ext cx="2321480" cy="704295"/>
          </a:xfrm>
          <a:prstGeom prst="round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814344" y="1509026"/>
            <a:ext cx="1" cy="463466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3496" y="1881053"/>
            <a:ext cx="1637211" cy="539235"/>
          </a:xfrm>
          <a:prstGeom prst="round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UNFORMED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090057" y="1972492"/>
            <a:ext cx="4829890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43895" y="1782852"/>
            <a:ext cx="1320269" cy="494353"/>
          </a:xfrm>
          <a:prstGeom prst="round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DATA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44696" y="2987250"/>
            <a:ext cx="1771100" cy="581962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NOT RECEIEVED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19947" y="2987250"/>
            <a:ext cx="1700029" cy="581962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RECEIEVED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Connector 38"/>
          <p:cNvCxnSpPr>
            <a:stCxn id="37" idx="1"/>
          </p:cNvCxnSpPr>
          <p:nvPr/>
        </p:nvCxnSpPr>
        <p:spPr>
          <a:xfrm flipH="1">
            <a:off x="3614057" y="3278231"/>
            <a:ext cx="3305890" cy="7781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643909" y="4130342"/>
            <a:ext cx="2253178" cy="674976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NOT COMPREHENDED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233688" y="4211727"/>
            <a:ext cx="2173056" cy="674976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COMPREHENDED DATA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701241" y="4436956"/>
            <a:ext cx="1659975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9397464" y="5618370"/>
            <a:ext cx="1436915" cy="50081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88894" y="5599660"/>
            <a:ext cx="1741714" cy="53482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IRRELEVANT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Straight Connector 58"/>
          <p:cNvCxnSpPr>
            <a:stCxn id="56" idx="3"/>
          </p:cNvCxnSpPr>
          <p:nvPr/>
        </p:nvCxnSpPr>
        <p:spPr>
          <a:xfrm flipV="1">
            <a:off x="8730608" y="5789623"/>
            <a:ext cx="685134" cy="77447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538330" y="2255987"/>
            <a:ext cx="32850" cy="79143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571180" y="3613333"/>
            <a:ext cx="1" cy="85449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9002332" y="4886703"/>
            <a:ext cx="71524" cy="98036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51" y="713975"/>
            <a:ext cx="9404723" cy="906182"/>
          </a:xfrm>
        </p:spPr>
        <p:txBody>
          <a:bodyPr/>
          <a:lstStyle/>
          <a:p>
            <a:r>
              <a:rPr lang="en-GB" b="1" dirty="0" smtClean="0"/>
              <a:t>Information Reception &amp; Use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7360"/>
            <a:ext cx="12191999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 smtClean="0"/>
              <a:t>For info to be received, it has to be created in the industries. Researchers should then ask: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3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 smtClean="0"/>
              <a:t>Who is creating the information? who are the beneficiaries?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 smtClean="0"/>
              <a:t>When info is not received, Ask why? ID reasons  &amp; address them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 smtClean="0"/>
              <a:t>When information isn’t u/stand, ask Why &amp; consider repackaging the </a:t>
            </a:r>
            <a:r>
              <a:rPr lang="en-GB" sz="3000" dirty="0" err="1" smtClean="0"/>
              <a:t>infor</a:t>
            </a:r>
            <a:r>
              <a:rPr lang="en-GB" sz="3000" dirty="0" smtClean="0"/>
              <a:t>.</a:t>
            </a:r>
            <a:endParaRPr lang="en-GB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 smtClean="0"/>
              <a:t>When relevant information is not used, ID reasons &amp;devise strategies to try to “convince” them otherwise.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0116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1383"/>
          </a:xfrm>
        </p:spPr>
        <p:txBody>
          <a:bodyPr/>
          <a:lstStyle/>
          <a:p>
            <a:r>
              <a:rPr lang="en-GB" b="1" dirty="0" smtClean="0"/>
              <a:t>Information Reception &amp; Use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45895"/>
            <a:ext cx="10648661" cy="3416968"/>
          </a:xfrm>
        </p:spPr>
        <p:txBody>
          <a:bodyPr/>
          <a:lstStyle/>
          <a:p>
            <a:r>
              <a:rPr lang="en-GB" sz="3600" dirty="0" smtClean="0"/>
              <a:t>At national level, this highlights the need </a:t>
            </a:r>
            <a:r>
              <a:rPr lang="en-GB" sz="3600" dirty="0"/>
              <a:t>to </a:t>
            </a:r>
            <a:r>
              <a:rPr lang="en-GB" sz="3600" dirty="0" smtClean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3600" dirty="0" smtClean="0"/>
              <a:t>ID </a:t>
            </a:r>
            <a:r>
              <a:rPr lang="en-GB" sz="3600" dirty="0"/>
              <a:t>beneficiaries info needs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3600" dirty="0"/>
              <a:t>acquire the info they need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3600" dirty="0"/>
              <a:t>organise it in a manner that will facilitate access</a:t>
            </a:r>
          </a:p>
          <a:p>
            <a:r>
              <a:rPr lang="en-GB" sz="2800" dirty="0" smtClean="0"/>
              <a:t>A national information policy is seen as being able to do this.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87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66670"/>
            <a:ext cx="9404723" cy="1043189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INFORMATION POLICY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8" y="1844842"/>
            <a:ext cx="10586433" cy="389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NIP defined:</a:t>
            </a:r>
          </a:p>
          <a:p>
            <a:r>
              <a:rPr lang="en-GB" sz="3200" dirty="0"/>
              <a:t>“</a:t>
            </a:r>
            <a:r>
              <a:rPr lang="en-GB" sz="3200" i="1" dirty="0"/>
              <a:t>National Information Policy is a set of decisions or tasks by a government appropriate to laws and regulations, to direct the harmonic development of information transfer activities, in order to satisfy the information needs of the country</a:t>
            </a:r>
            <a:r>
              <a:rPr lang="en-GB" sz="3200" dirty="0" smtClean="0"/>
              <a:t>.”</a:t>
            </a:r>
          </a:p>
          <a:p>
            <a:pPr marL="0" indent="0">
              <a:buNone/>
            </a:pPr>
            <a:r>
              <a:rPr lang="en-GB" sz="2400" dirty="0" smtClean="0"/>
              <a:t>	(</a:t>
            </a:r>
            <a:r>
              <a:rPr lang="en-GB" sz="2400" b="1" dirty="0" smtClean="0"/>
              <a:t>UNISIST</a:t>
            </a:r>
            <a:r>
              <a:rPr lang="en-GB" sz="2400" dirty="0" smtClean="0"/>
              <a:t>- United </a:t>
            </a:r>
            <a:r>
              <a:rPr lang="en-GB" sz="2400" dirty="0"/>
              <a:t>Nations International </a:t>
            </a:r>
            <a:r>
              <a:rPr lang="en-GB" sz="2400" dirty="0" smtClean="0"/>
              <a:t>Scientific  Information </a:t>
            </a:r>
            <a:r>
              <a:rPr lang="en-GB" sz="2400" dirty="0"/>
              <a:t>System)</a:t>
            </a:r>
          </a:p>
        </p:txBody>
      </p:sp>
    </p:spTree>
    <p:extLst>
      <p:ext uri="{BB962C8B-B14F-4D97-AF65-F5344CB8AC3E}">
        <p14:creationId xmlns:p14="http://schemas.microsoft.com/office/powerpoint/2010/main" val="5979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5052"/>
            <a:ext cx="10058400" cy="39440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A NIP therefore can be said to be a document that ID information needed in a country and makes it available. </a:t>
            </a:r>
            <a:endParaRPr lang="en-GB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And </a:t>
            </a:r>
            <a:r>
              <a:rPr lang="en-GB" sz="3200" dirty="0"/>
              <a:t>because information is a national resource, a NIP is important as it provides guidance and strategies for the use of information for development.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8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NIP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53" y="2017294"/>
            <a:ext cx="11373853" cy="400250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NIP aim at:</a:t>
            </a:r>
          </a:p>
          <a:p>
            <a:pPr lvl="1"/>
            <a:r>
              <a:rPr lang="en-GB" sz="2800" dirty="0"/>
              <a:t>Ensuring the optimum utilization of information in  a country</a:t>
            </a:r>
          </a:p>
          <a:p>
            <a:pPr lvl="1"/>
            <a:r>
              <a:rPr lang="en-GB" sz="2800" dirty="0"/>
              <a:t>Ensuring the availability of adequate information at individual, community and national </a:t>
            </a:r>
            <a:r>
              <a:rPr lang="en-GB" sz="2800" dirty="0" smtClean="0"/>
              <a:t>level.</a:t>
            </a:r>
            <a:endParaRPr lang="en-GB" sz="2800" dirty="0"/>
          </a:p>
          <a:p>
            <a:pPr lvl="1"/>
            <a:r>
              <a:rPr lang="en-GB" sz="2800" dirty="0"/>
              <a:t>Provision of information resources to meet current and future  needs of a nation</a:t>
            </a:r>
          </a:p>
          <a:p>
            <a:pPr lvl="1"/>
            <a:r>
              <a:rPr lang="en-GB" sz="2800" dirty="0"/>
              <a:t>Promotion  of national and international information exchange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54083" y="441960"/>
            <a:ext cx="10058400" cy="11621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590" y="1737359"/>
            <a:ext cx="3423805" cy="25603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ED39-3A1F-4E84-B997-78BC801177B8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35" y="1737360"/>
            <a:ext cx="4979323" cy="47224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68" y="1737359"/>
            <a:ext cx="3351415" cy="24536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700" y="4191000"/>
            <a:ext cx="4891780" cy="22687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28513" y="611479"/>
            <a:ext cx="6961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Rural Development???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88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A NIP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37360"/>
            <a:ext cx="12054840" cy="435864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2600" dirty="0"/>
              <a:t>It works out the information needs of different social, professional </a:t>
            </a:r>
            <a:r>
              <a:rPr lang="en-GB" sz="2600" dirty="0" smtClean="0"/>
              <a:t>groups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600" dirty="0" smtClean="0"/>
              <a:t>It </a:t>
            </a:r>
            <a:r>
              <a:rPr lang="en-GB" sz="2600" dirty="0"/>
              <a:t>identifies priorities in those groups, </a:t>
            </a:r>
            <a:r>
              <a:rPr lang="en-GB" sz="2600" dirty="0" smtClean="0"/>
              <a:t>e.g. </a:t>
            </a:r>
            <a:r>
              <a:rPr lang="en-GB" sz="2600" dirty="0"/>
              <a:t>in agriculture information on fish farming, conservation farming </a:t>
            </a:r>
            <a:r>
              <a:rPr lang="en-GB" sz="2600" dirty="0" smtClean="0"/>
              <a:t>etc., </a:t>
            </a:r>
            <a:r>
              <a:rPr lang="en-GB" sz="2600" dirty="0"/>
              <a:t>in education, info to enhance literacy STEM (science, tech, </a:t>
            </a:r>
            <a:r>
              <a:rPr lang="en-GB" sz="2600" dirty="0" smtClean="0"/>
              <a:t>maths)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600" dirty="0" smtClean="0"/>
              <a:t>It </a:t>
            </a:r>
            <a:r>
              <a:rPr lang="en-GB" sz="2600" dirty="0"/>
              <a:t>decides which information systems is needed in that area (e.g. school libs in education) and the services </a:t>
            </a:r>
            <a:r>
              <a:rPr lang="en-GB" sz="2600" dirty="0" smtClean="0"/>
              <a:t>required.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600" dirty="0" smtClean="0"/>
              <a:t>It </a:t>
            </a:r>
            <a:r>
              <a:rPr lang="en-GB" sz="2600" dirty="0"/>
              <a:t>keeps a close eye on the capacity of that information system, decides what measures are needed to make sure that that information system continues providing the information needed.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71400" lvl="8" indent="0">
              <a:buNone/>
            </a:pPr>
            <a:r>
              <a:rPr lang="en-US" sz="4800" dirty="0" smtClean="0"/>
              <a:t>		</a:t>
            </a:r>
          </a:p>
          <a:p>
            <a:pPr marL="1471400" lvl="8" indent="0">
              <a:buNone/>
            </a:pPr>
            <a:endParaRPr lang="en-US" sz="4800" dirty="0"/>
          </a:p>
          <a:p>
            <a:pPr marL="1471400" lvl="8" indent="0">
              <a:buNone/>
            </a:pPr>
            <a:r>
              <a:rPr lang="en-US" sz="4800" dirty="0" smtClean="0"/>
              <a:t>			END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ED39-3A1F-4E84-B997-78BC801177B8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Development?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32333-BB83-46B2-8F40-4DB1DA684B31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0050" y="1783080"/>
            <a:ext cx="3897918" cy="4541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0914"/>
          <a:stretch/>
        </p:blipFill>
        <p:spPr>
          <a:xfrm>
            <a:off x="64770" y="1783080"/>
            <a:ext cx="3870960" cy="22368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0050"/>
            <a:ext cx="4076700" cy="211455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67622" y="1783080"/>
            <a:ext cx="3824377" cy="2638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621" y="4556760"/>
            <a:ext cx="3824377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31" y="544158"/>
            <a:ext cx="9404723" cy="9987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6474"/>
            <a:ext cx="12192000" cy="45981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Development is a </a:t>
            </a:r>
            <a:r>
              <a:rPr lang="en-GB" sz="3200" u="sng" dirty="0" smtClean="0"/>
              <a:t>value</a:t>
            </a:r>
            <a:r>
              <a:rPr lang="en-GB" sz="3200" dirty="0" smtClean="0"/>
              <a:t> word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Varies as each have a list of desirable attributes, which when attained amount to development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/>
              <a:t>e</a:t>
            </a:r>
            <a:r>
              <a:rPr lang="en-GB" sz="3000" dirty="0" smtClean="0"/>
              <a:t>.g. Two communities will view development differently:</a:t>
            </a:r>
          </a:p>
          <a:p>
            <a:pPr lvl="2"/>
            <a:r>
              <a:rPr lang="en-GB" sz="2800" i="1" dirty="0" smtClean="0"/>
              <a:t>Rural community </a:t>
            </a:r>
            <a:r>
              <a:rPr lang="en-GB" sz="2800" dirty="0" smtClean="0"/>
              <a:t>- might mean access to the basic necessities of life</a:t>
            </a:r>
          </a:p>
          <a:p>
            <a:pPr lvl="4"/>
            <a:r>
              <a:rPr lang="en-GB" sz="2000" dirty="0" smtClean="0"/>
              <a:t>e.g., basic healthcare, good road network, education opportunities, clean water,  etc.</a:t>
            </a:r>
          </a:p>
          <a:p>
            <a:pPr lvl="4"/>
            <a:endParaRPr lang="en-GB" sz="2000" dirty="0" smtClean="0"/>
          </a:p>
          <a:p>
            <a:pPr lvl="2"/>
            <a:r>
              <a:rPr lang="en-GB" sz="2800" i="1" dirty="0" smtClean="0"/>
              <a:t>Urban community </a:t>
            </a:r>
            <a:r>
              <a:rPr lang="en-GB" sz="2800" dirty="0" smtClean="0"/>
              <a:t>- might mean enjoying certain freedoms &amp; improved access to certain amenities</a:t>
            </a:r>
          </a:p>
          <a:p>
            <a:pPr lvl="4"/>
            <a:r>
              <a:rPr lang="en-GB" sz="1800" dirty="0" smtClean="0"/>
              <a:t>E.g., modern airport facilities, recreation facilities, access to quality internet service, convenient transportation, etc.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405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3225"/>
          </a:xfrm>
        </p:spPr>
        <p:txBody>
          <a:bodyPr/>
          <a:lstStyle/>
          <a:p>
            <a:pPr algn="ctr"/>
            <a:r>
              <a:rPr lang="en-GB" dirty="0" smtClean="0"/>
              <a:t>Attributes of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522" y="1893261"/>
            <a:ext cx="7328507" cy="336091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Income</a:t>
            </a:r>
          </a:p>
          <a:p>
            <a:r>
              <a:rPr lang="en-GB" sz="3600" dirty="0" smtClean="0"/>
              <a:t>Access </a:t>
            </a:r>
            <a:r>
              <a:rPr lang="en-GB" sz="3600" dirty="0"/>
              <a:t>to Resources</a:t>
            </a:r>
          </a:p>
          <a:p>
            <a:r>
              <a:rPr lang="en-GB" sz="3600" dirty="0" smtClean="0"/>
              <a:t>Health</a:t>
            </a:r>
            <a:endParaRPr lang="en-GB" sz="3600" dirty="0"/>
          </a:p>
          <a:p>
            <a:r>
              <a:rPr lang="en-GB" sz="3600" dirty="0" smtClean="0"/>
              <a:t>Education</a:t>
            </a:r>
          </a:p>
          <a:p>
            <a:r>
              <a:rPr lang="en-GB" sz="3600" dirty="0" smtClean="0"/>
              <a:t>Good Policies/Governance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6" y="914400"/>
            <a:ext cx="10856685" cy="759125"/>
          </a:xfrm>
        </p:spPr>
        <p:txBody>
          <a:bodyPr/>
          <a:lstStyle/>
          <a:p>
            <a:pPr algn="ctr"/>
            <a:r>
              <a:rPr lang="en-GB" sz="4000" dirty="0" smtClean="0"/>
              <a:t>So think about it…..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683" y="1789611"/>
            <a:ext cx="10377488" cy="4542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i="1" dirty="0" smtClean="0"/>
              <a:t>Q.</a:t>
            </a:r>
            <a:r>
              <a:rPr lang="en-GB" sz="2800" b="1" dirty="0" smtClean="0"/>
              <a:t>: </a:t>
            </a:r>
            <a:r>
              <a:rPr lang="en-GB" sz="3100" dirty="0" smtClean="0"/>
              <a:t>What do we need to attain development?</a:t>
            </a:r>
          </a:p>
          <a:p>
            <a:pPr marL="0" indent="0" algn="ctr">
              <a:buNone/>
            </a:pPr>
            <a:r>
              <a:rPr lang="en-GB" sz="3100" b="1" i="1" dirty="0" smtClean="0"/>
              <a:t>Answers</a:t>
            </a:r>
            <a:r>
              <a:rPr lang="en-GB" sz="3100" i="1" dirty="0" smtClean="0"/>
              <a:t>: ..................</a:t>
            </a:r>
          </a:p>
          <a:p>
            <a:pPr marL="0" indent="0" algn="ctr">
              <a:buNone/>
            </a:pPr>
            <a:endParaRPr lang="en-GB" sz="3100" i="1" dirty="0" smtClean="0"/>
          </a:p>
          <a:p>
            <a:pPr marL="0" indent="0">
              <a:buNone/>
            </a:pPr>
            <a:r>
              <a:rPr lang="en-GB" sz="3100" b="1" i="1" dirty="0" smtClean="0"/>
              <a:t>Q.</a:t>
            </a:r>
            <a:r>
              <a:rPr lang="en-GB" sz="3100" b="1" dirty="0" smtClean="0"/>
              <a:t>: </a:t>
            </a:r>
            <a:r>
              <a:rPr lang="en-GB" sz="3100" dirty="0" smtClean="0"/>
              <a:t>Where is this money supposed to come from?</a:t>
            </a:r>
          </a:p>
          <a:p>
            <a:pPr marL="0" indent="0" algn="ctr">
              <a:buNone/>
            </a:pPr>
            <a:r>
              <a:rPr lang="en-GB" sz="3100" b="1" i="1" dirty="0" smtClean="0"/>
              <a:t>Answers:………..</a:t>
            </a:r>
            <a:r>
              <a:rPr lang="en-GB" sz="3100" i="1" dirty="0" smtClean="0"/>
              <a:t>…….</a:t>
            </a:r>
            <a:endParaRPr lang="en-GB" sz="3100" dirty="0" smtClean="0"/>
          </a:p>
          <a:p>
            <a:pPr marL="0" indent="0" algn="ctr">
              <a:buNone/>
            </a:pPr>
            <a:endParaRPr lang="en-GB" sz="3100" dirty="0" smtClean="0"/>
          </a:p>
          <a:p>
            <a:pPr marL="0" indent="0">
              <a:buNone/>
            </a:pPr>
            <a:r>
              <a:rPr lang="en-GB" sz="3100" b="1" i="1" dirty="0" smtClean="0"/>
              <a:t>Q.</a:t>
            </a:r>
            <a:r>
              <a:rPr lang="en-GB" sz="3100" dirty="0" smtClean="0"/>
              <a:t>: Where do </a:t>
            </a:r>
            <a:r>
              <a:rPr lang="en-GB" sz="3100" i="1" u="sng" dirty="0" smtClean="0"/>
              <a:t>those</a:t>
            </a:r>
            <a:r>
              <a:rPr lang="en-GB" sz="3100" dirty="0" smtClean="0"/>
              <a:t> sources of money get it from?</a:t>
            </a:r>
          </a:p>
          <a:p>
            <a:pPr marL="0" indent="0" algn="ctr">
              <a:buNone/>
            </a:pPr>
            <a:r>
              <a:rPr lang="en-GB" sz="3100" b="1" dirty="0" smtClean="0"/>
              <a:t>Answer</a:t>
            </a:r>
            <a:r>
              <a:rPr lang="en-GB" sz="3100" dirty="0" smtClean="0"/>
              <a:t>: Its generated from .....</a:t>
            </a:r>
          </a:p>
          <a:p>
            <a:pPr marL="0" indent="0">
              <a:buNone/>
            </a:pPr>
            <a:endParaRPr lang="en-GB" sz="31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26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6"/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…The Manufacturing Industry</a:t>
            </a:r>
            <a:endParaRPr lang="en-US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ED39-3A1F-4E84-B997-78BC801177B8}" type="slidenum">
              <a:rPr kumimoji="0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5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30428</TotalTime>
  <Words>2522</Words>
  <Application>Microsoft Office PowerPoint</Application>
  <PresentationFormat>Widescreen</PresentationFormat>
  <Paragraphs>276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Agency FB</vt:lpstr>
      <vt:lpstr>Aharoni</vt:lpstr>
      <vt:lpstr>Andalus</vt:lpstr>
      <vt:lpstr>Arial</vt:lpstr>
      <vt:lpstr>Calibri</vt:lpstr>
      <vt:lpstr>Calibri Light</vt:lpstr>
      <vt:lpstr>Wingdings</vt:lpstr>
      <vt:lpstr>Retrospect</vt:lpstr>
      <vt:lpstr>DEVELOPMENT INFORMATION SYSTEMS  &amp; THE ROLE OF INFORMATION IN DEVELOPMENT</vt:lpstr>
      <vt:lpstr>INTRODUCTION</vt:lpstr>
      <vt:lpstr>DEFINITIONS</vt:lpstr>
      <vt:lpstr> </vt:lpstr>
      <vt:lpstr>Urban Development?</vt:lpstr>
      <vt:lpstr>PowerPoint Presentation</vt:lpstr>
      <vt:lpstr>Attributes of Development</vt:lpstr>
      <vt:lpstr>So think about it…..</vt:lpstr>
      <vt:lpstr>PowerPoint Presentation</vt:lpstr>
      <vt:lpstr>PowerPoint Presentation</vt:lpstr>
      <vt:lpstr>PowerPoint Presentation</vt:lpstr>
      <vt:lpstr>SUSTAINABLE DEVELOPMENT</vt:lpstr>
      <vt:lpstr>1.  Renewable Resources</vt:lpstr>
      <vt:lpstr>2. Non-renewable Resources</vt:lpstr>
      <vt:lpstr>SUSTAINABLE SOCIO-ECONOMIC GROWTH CYCLE</vt:lpstr>
      <vt:lpstr>THE ROLE OF INFORMATION IN THE SOCIO-ECONOMIC GROWTH CYCLE</vt:lpstr>
      <vt:lpstr>1a.Role of information in Health &amp; Nutrition</vt:lpstr>
      <vt:lpstr>1b.Role of information in Education</vt:lpstr>
      <vt:lpstr>1c.  Role of Information in Environment</vt:lpstr>
      <vt:lpstr>2. ROLE OF INFORMATION IN WEALTH CREATION</vt:lpstr>
      <vt:lpstr>3. ROLE OF INFORMATION IN GOOD GOVERNANCE</vt:lpstr>
      <vt:lpstr>PowerPoint Presentation</vt:lpstr>
      <vt:lpstr>Characteristics of Good Governance</vt:lpstr>
      <vt:lpstr>a. Good Governance: Participation </vt:lpstr>
      <vt:lpstr>b. Good Governance: Rule Of Law </vt:lpstr>
      <vt:lpstr>c. Good Governance: Transparency </vt:lpstr>
      <vt:lpstr>d. Good governance: Accountability </vt:lpstr>
      <vt:lpstr>e. Good Governance: Responsiveness </vt:lpstr>
      <vt:lpstr>    f. Good governance: Consensus oriented</vt:lpstr>
      <vt:lpstr>g. Equity and inclusiveness </vt:lpstr>
      <vt:lpstr>      h. Effectiveness &amp; efficiency</vt:lpstr>
      <vt:lpstr>PowerPoint Presentation</vt:lpstr>
      <vt:lpstr>WHAT THEN IS INFORMATION???</vt:lpstr>
      <vt:lpstr>INFORMATION RECEPTION &amp; USE</vt:lpstr>
      <vt:lpstr>Information Reception &amp; Use</vt:lpstr>
      <vt:lpstr>Information Reception &amp; Use</vt:lpstr>
      <vt:lpstr>NATIONAL INFORMATION POLICY</vt:lpstr>
      <vt:lpstr>PowerPoint Presentation</vt:lpstr>
      <vt:lpstr>NIP GOALS</vt:lpstr>
      <vt:lpstr>HOW A NIP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HE ROLE  OF INFORMATION IN DEVELOPMENT</dc:title>
  <dc:creator>kaoma daka</dc:creator>
  <cp:lastModifiedBy>StevenD</cp:lastModifiedBy>
  <cp:revision>226</cp:revision>
  <cp:lastPrinted>2018-06-11T10:10:30Z</cp:lastPrinted>
  <dcterms:created xsi:type="dcterms:W3CDTF">2018-05-08T11:41:13Z</dcterms:created>
  <dcterms:modified xsi:type="dcterms:W3CDTF">2023-05-10T08:03:54Z</dcterms:modified>
</cp:coreProperties>
</file>