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69" r:id="rId2"/>
    <p:sldId id="290" r:id="rId3"/>
    <p:sldId id="292" r:id="rId4"/>
    <p:sldId id="294" r:id="rId5"/>
    <p:sldId id="296" r:id="rId6"/>
    <p:sldId id="295" r:id="rId7"/>
    <p:sldId id="297" r:id="rId8"/>
    <p:sldId id="305" r:id="rId9"/>
    <p:sldId id="307" r:id="rId10"/>
    <p:sldId id="308" r:id="rId11"/>
    <p:sldId id="298" r:id="rId12"/>
    <p:sldId id="299" r:id="rId13"/>
    <p:sldId id="300" r:id="rId14"/>
    <p:sldId id="302" r:id="rId15"/>
    <p:sldId id="301" r:id="rId16"/>
    <p:sldId id="303" r:id="rId17"/>
    <p:sldId id="291" r:id="rId18"/>
    <p:sldId id="304" r:id="rId19"/>
    <p:sldId id="306" r:id="rId20"/>
    <p:sldId id="309" r:id="rId21"/>
    <p:sldId id="310" r:id="rId22"/>
    <p:sldId id="311" r:id="rId23"/>
    <p:sldId id="312" r:id="rId24"/>
    <p:sldId id="313" r:id="rId25"/>
    <p:sldId id="314" r:id="rId26"/>
    <p:sldId id="315" r:id="rId27"/>
    <p:sldId id="268" r:id="rId28"/>
    <p:sldId id="316"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78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5115C9-FCC0-4CB4-96CC-068878400C80}" type="datetimeFigureOut">
              <a:rPr lang="en-GB" smtClean="0"/>
              <a:t>24/05/2022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8EFBDE-C0EB-43B8-B458-4E6E8C3C206A}" type="slidenum">
              <a:rPr lang="en-GB" smtClean="0"/>
              <a:t>‹#›</a:t>
            </a:fld>
            <a:endParaRPr lang="en-GB"/>
          </a:p>
        </p:txBody>
      </p:sp>
    </p:spTree>
    <p:extLst>
      <p:ext uri="{BB962C8B-B14F-4D97-AF65-F5344CB8AC3E}">
        <p14:creationId xmlns:p14="http://schemas.microsoft.com/office/powerpoint/2010/main" val="1384364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12E137E-971F-4A5A-A1A5-C814056ADBA8}" type="datetimeFigureOut">
              <a:rPr lang="en-GB" smtClean="0"/>
              <a:t>24/05/2022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3357C7-2B60-4407-B012-399B9488BABB}" type="slidenum">
              <a:rPr lang="en-GB" smtClean="0"/>
              <a:t>‹#›</a:t>
            </a:fld>
            <a:endParaRPr lang="en-GB"/>
          </a:p>
        </p:txBody>
      </p:sp>
    </p:spTree>
    <p:extLst>
      <p:ext uri="{BB962C8B-B14F-4D97-AF65-F5344CB8AC3E}">
        <p14:creationId xmlns:p14="http://schemas.microsoft.com/office/powerpoint/2010/main" val="991244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12E137E-971F-4A5A-A1A5-C814056ADBA8}" type="datetimeFigureOut">
              <a:rPr lang="en-GB" smtClean="0"/>
              <a:t>24/05/2022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3357C7-2B60-4407-B012-399B9488BABB}" type="slidenum">
              <a:rPr lang="en-GB" smtClean="0"/>
              <a:t>‹#›</a:t>
            </a:fld>
            <a:endParaRPr lang="en-GB"/>
          </a:p>
        </p:txBody>
      </p:sp>
    </p:spTree>
    <p:extLst>
      <p:ext uri="{BB962C8B-B14F-4D97-AF65-F5344CB8AC3E}">
        <p14:creationId xmlns:p14="http://schemas.microsoft.com/office/powerpoint/2010/main" val="2962881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12E137E-971F-4A5A-A1A5-C814056ADBA8}" type="datetimeFigureOut">
              <a:rPr lang="en-GB" smtClean="0"/>
              <a:t>24/05/2022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3357C7-2B60-4407-B012-399B9488BABB}" type="slidenum">
              <a:rPr lang="en-GB" smtClean="0"/>
              <a:t>‹#›</a:t>
            </a:fld>
            <a:endParaRPr lang="en-GB"/>
          </a:p>
        </p:txBody>
      </p:sp>
    </p:spTree>
    <p:extLst>
      <p:ext uri="{BB962C8B-B14F-4D97-AF65-F5344CB8AC3E}">
        <p14:creationId xmlns:p14="http://schemas.microsoft.com/office/powerpoint/2010/main" val="1868027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12E137E-971F-4A5A-A1A5-C814056ADBA8}" type="datetimeFigureOut">
              <a:rPr lang="en-GB" smtClean="0"/>
              <a:t>24/05/2022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3357C7-2B60-4407-B012-399B9488BABB}" type="slidenum">
              <a:rPr lang="en-GB" smtClean="0"/>
              <a:t>‹#›</a:t>
            </a:fld>
            <a:endParaRPr lang="en-GB"/>
          </a:p>
        </p:txBody>
      </p:sp>
    </p:spTree>
    <p:extLst>
      <p:ext uri="{BB962C8B-B14F-4D97-AF65-F5344CB8AC3E}">
        <p14:creationId xmlns:p14="http://schemas.microsoft.com/office/powerpoint/2010/main" val="1256236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12E137E-971F-4A5A-A1A5-C814056ADBA8}" type="datetimeFigureOut">
              <a:rPr lang="en-GB" smtClean="0"/>
              <a:t>24/05/2022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3357C7-2B60-4407-B012-399B9488BABB}" type="slidenum">
              <a:rPr lang="en-GB" smtClean="0"/>
              <a:t>‹#›</a:t>
            </a:fld>
            <a:endParaRPr lang="en-GB"/>
          </a:p>
        </p:txBody>
      </p:sp>
    </p:spTree>
    <p:extLst>
      <p:ext uri="{BB962C8B-B14F-4D97-AF65-F5344CB8AC3E}">
        <p14:creationId xmlns:p14="http://schemas.microsoft.com/office/powerpoint/2010/main" val="828565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12E137E-971F-4A5A-A1A5-C814056ADBA8}" type="datetimeFigureOut">
              <a:rPr lang="en-GB" smtClean="0"/>
              <a:t>24/05/2022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3357C7-2B60-4407-B012-399B9488BABB}" type="slidenum">
              <a:rPr lang="en-GB" smtClean="0"/>
              <a:t>‹#›</a:t>
            </a:fld>
            <a:endParaRPr lang="en-GB"/>
          </a:p>
        </p:txBody>
      </p:sp>
    </p:spTree>
    <p:extLst>
      <p:ext uri="{BB962C8B-B14F-4D97-AF65-F5344CB8AC3E}">
        <p14:creationId xmlns:p14="http://schemas.microsoft.com/office/powerpoint/2010/main" val="644465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12E137E-971F-4A5A-A1A5-C814056ADBA8}" type="datetimeFigureOut">
              <a:rPr lang="en-GB" smtClean="0"/>
              <a:t>24/05/2022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A3357C7-2B60-4407-B012-399B9488BABB}" type="slidenum">
              <a:rPr lang="en-GB" smtClean="0"/>
              <a:t>‹#›</a:t>
            </a:fld>
            <a:endParaRPr lang="en-GB"/>
          </a:p>
        </p:txBody>
      </p:sp>
    </p:spTree>
    <p:extLst>
      <p:ext uri="{BB962C8B-B14F-4D97-AF65-F5344CB8AC3E}">
        <p14:creationId xmlns:p14="http://schemas.microsoft.com/office/powerpoint/2010/main" val="2927540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12E137E-971F-4A5A-A1A5-C814056ADBA8}" type="datetimeFigureOut">
              <a:rPr lang="en-GB" smtClean="0"/>
              <a:t>24/05/2022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A3357C7-2B60-4407-B012-399B9488BABB}" type="slidenum">
              <a:rPr lang="en-GB" smtClean="0"/>
              <a:t>‹#›</a:t>
            </a:fld>
            <a:endParaRPr lang="en-GB"/>
          </a:p>
        </p:txBody>
      </p:sp>
    </p:spTree>
    <p:extLst>
      <p:ext uri="{BB962C8B-B14F-4D97-AF65-F5344CB8AC3E}">
        <p14:creationId xmlns:p14="http://schemas.microsoft.com/office/powerpoint/2010/main" val="1165611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2E137E-971F-4A5A-A1A5-C814056ADBA8}" type="datetimeFigureOut">
              <a:rPr lang="en-GB" smtClean="0"/>
              <a:t>24/05/2022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A3357C7-2B60-4407-B012-399B9488BABB}" type="slidenum">
              <a:rPr lang="en-GB" smtClean="0"/>
              <a:t>‹#›</a:t>
            </a:fld>
            <a:endParaRPr lang="en-GB"/>
          </a:p>
        </p:txBody>
      </p:sp>
    </p:spTree>
    <p:extLst>
      <p:ext uri="{BB962C8B-B14F-4D97-AF65-F5344CB8AC3E}">
        <p14:creationId xmlns:p14="http://schemas.microsoft.com/office/powerpoint/2010/main" val="3573128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12E137E-971F-4A5A-A1A5-C814056ADBA8}" type="datetimeFigureOut">
              <a:rPr lang="en-GB" smtClean="0"/>
              <a:t>24/05/2022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3357C7-2B60-4407-B012-399B9488BABB}" type="slidenum">
              <a:rPr lang="en-GB" smtClean="0"/>
              <a:t>‹#›</a:t>
            </a:fld>
            <a:endParaRPr lang="en-GB"/>
          </a:p>
        </p:txBody>
      </p:sp>
    </p:spTree>
    <p:extLst>
      <p:ext uri="{BB962C8B-B14F-4D97-AF65-F5344CB8AC3E}">
        <p14:creationId xmlns:p14="http://schemas.microsoft.com/office/powerpoint/2010/main" val="2106948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12E137E-971F-4A5A-A1A5-C814056ADBA8}" type="datetimeFigureOut">
              <a:rPr lang="en-GB" smtClean="0"/>
              <a:t>24/05/2022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3357C7-2B60-4407-B012-399B9488BABB}" type="slidenum">
              <a:rPr lang="en-GB" smtClean="0"/>
              <a:t>‹#›</a:t>
            </a:fld>
            <a:endParaRPr lang="en-GB"/>
          </a:p>
        </p:txBody>
      </p:sp>
    </p:spTree>
    <p:extLst>
      <p:ext uri="{BB962C8B-B14F-4D97-AF65-F5344CB8AC3E}">
        <p14:creationId xmlns:p14="http://schemas.microsoft.com/office/powerpoint/2010/main" val="2203908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2E137E-971F-4A5A-A1A5-C814056ADBA8}" type="datetimeFigureOut">
              <a:rPr lang="en-GB" smtClean="0"/>
              <a:t>24/05/2022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3357C7-2B60-4407-B012-399B9488BABB}" type="slidenum">
              <a:rPr lang="en-GB" smtClean="0"/>
              <a:t>‹#›</a:t>
            </a:fld>
            <a:endParaRPr lang="en-GB"/>
          </a:p>
        </p:txBody>
      </p:sp>
    </p:spTree>
    <p:extLst>
      <p:ext uri="{BB962C8B-B14F-4D97-AF65-F5344CB8AC3E}">
        <p14:creationId xmlns:p14="http://schemas.microsoft.com/office/powerpoint/2010/main" val="386764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8" Type="http://schemas.openxmlformats.org/officeDocument/2006/relationships/hyperlink" Target="http://www.senate.gov/" TargetMode="External"/><Relationship Id="rId3" Type="http://schemas.openxmlformats.org/officeDocument/2006/relationships/slide" Target="slide9.xml"/><Relationship Id="rId7" Type="http://schemas.openxmlformats.org/officeDocument/2006/relationships/slide" Target="slide8.xml"/><Relationship Id="rId2" Type="http://schemas.openxmlformats.org/officeDocument/2006/relationships/slide" Target="slide11.xml"/><Relationship Id="rId1" Type="http://schemas.openxmlformats.org/officeDocument/2006/relationships/slideLayout" Target="../slideLayouts/slideLayout4.xml"/><Relationship Id="rId6" Type="http://schemas.openxmlformats.org/officeDocument/2006/relationships/slide" Target="slide13.xml"/><Relationship Id="rId11" Type="http://schemas.openxmlformats.org/officeDocument/2006/relationships/image" Target="../media/image3.jpeg"/><Relationship Id="rId5" Type="http://schemas.openxmlformats.org/officeDocument/2006/relationships/slide" Target="slide10.xml"/><Relationship Id="rId10" Type="http://schemas.openxmlformats.org/officeDocument/2006/relationships/image" Target="../media/image2.jpeg"/><Relationship Id="rId4" Type="http://schemas.openxmlformats.org/officeDocument/2006/relationships/slide" Target="slide12.xml"/><Relationship Id="rId9" Type="http://schemas.openxmlformats.org/officeDocument/2006/relationships/image" Target="../media/image1.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37360"/>
            <a:ext cx="11353800" cy="3474719"/>
          </a:xfrm>
        </p:spPr>
        <p:txBody>
          <a:bodyPr>
            <a:normAutofit/>
          </a:bodyPr>
          <a:lstStyle/>
          <a:p>
            <a:pPr algn="ctr">
              <a:defRPr/>
            </a:pPr>
            <a:r>
              <a:rPr lang="en-US" sz="4000" b="1" dirty="0">
                <a:solidFill>
                  <a:srgbClr val="000000"/>
                </a:solidFill>
                <a:latin typeface="Bookman Old Style" panose="02050604050505020204" pitchFamily="18" charset="0"/>
              </a:rPr>
              <a:t>Separation of Powers Checks and Balances</a:t>
            </a:r>
            <a:endParaRPr lang="en-US" sz="4000" b="1" dirty="0">
              <a:solidFill>
                <a:srgbClr val="000000"/>
              </a:solidFill>
              <a:latin typeface="Bookman Old Style" panose="02050604050505020204" pitchFamily="18" charset="0"/>
            </a:endParaRPr>
          </a:p>
        </p:txBody>
      </p:sp>
    </p:spTree>
    <p:extLst>
      <p:ext uri="{BB962C8B-B14F-4D97-AF65-F5344CB8AC3E}">
        <p14:creationId xmlns:p14="http://schemas.microsoft.com/office/powerpoint/2010/main" val="712268549"/>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039600" cy="651164"/>
          </a:xfrm>
        </p:spPr>
        <p:txBody>
          <a:bodyPr>
            <a:normAutofit/>
          </a:bodyPr>
          <a:lstStyle/>
          <a:p>
            <a:pPr algn="ctr">
              <a:defRPr/>
            </a:pPr>
            <a:r>
              <a:rPr lang="en-US" sz="2800" b="1" dirty="0" smtClean="0">
                <a:solidFill>
                  <a:srgbClr val="000000"/>
                </a:solidFill>
                <a:latin typeface="Bookman Old Style" panose="02050604050505020204" pitchFamily="18" charset="0"/>
              </a:rPr>
              <a:t>Fusion of power in Zambia</a:t>
            </a:r>
            <a:endParaRPr lang="en-US" sz="2800" b="1" dirty="0">
              <a:solidFill>
                <a:srgbClr val="000000"/>
              </a:solidFill>
              <a:latin typeface="Bookman Old Style" panose="02050604050505020204" pitchFamily="18" charset="0"/>
            </a:endParaRPr>
          </a:p>
        </p:txBody>
      </p:sp>
      <p:sp>
        <p:nvSpPr>
          <p:cNvPr id="5" name="Content Placeholder 4"/>
          <p:cNvSpPr>
            <a:spLocks noGrp="1"/>
          </p:cNvSpPr>
          <p:nvPr>
            <p:ph sz="half" idx="1"/>
          </p:nvPr>
        </p:nvSpPr>
        <p:spPr>
          <a:xfrm>
            <a:off x="0" y="651164"/>
            <a:ext cx="12039600" cy="6206835"/>
          </a:xfrm>
        </p:spPr>
        <p:txBody>
          <a:bodyPr>
            <a:normAutofit lnSpcReduction="10000"/>
          </a:bodyPr>
          <a:lstStyle/>
          <a:p>
            <a:pPr algn="just">
              <a:buFont typeface="Wingdings" panose="05000000000000000000" pitchFamily="2" charset="2"/>
              <a:buChar char="q"/>
              <a:defRPr/>
            </a:pPr>
            <a:r>
              <a:rPr lang="en-US" b="1" dirty="0">
                <a:latin typeface="Bookman Old Style" panose="02050604050505020204" pitchFamily="18" charset="0"/>
              </a:rPr>
              <a:t>Executive and Judiciary</a:t>
            </a:r>
          </a:p>
          <a:p>
            <a:pPr marL="514350" indent="-514350" algn="just">
              <a:buFont typeface="+mj-lt"/>
              <a:buAutoNum type="arabicPeriod"/>
              <a:defRPr/>
            </a:pPr>
            <a:r>
              <a:rPr lang="en-US" dirty="0">
                <a:latin typeface="Bookman Old Style" panose="02050604050505020204" pitchFamily="18" charset="0"/>
              </a:rPr>
              <a:t>T</a:t>
            </a:r>
            <a:r>
              <a:rPr lang="en-US" dirty="0" smtClean="0">
                <a:latin typeface="Bookman Old Style" panose="02050604050505020204" pitchFamily="18" charset="0"/>
              </a:rPr>
              <a:t>he </a:t>
            </a:r>
            <a:r>
              <a:rPr lang="en-US" dirty="0">
                <a:latin typeface="Bookman Old Style" panose="02050604050505020204" pitchFamily="18" charset="0"/>
              </a:rPr>
              <a:t>prerogative is part of the common law. Judges actually define the existence and scope of the prerogative. </a:t>
            </a:r>
            <a:endParaRPr lang="en-US" dirty="0" smtClean="0">
              <a:latin typeface="Bookman Old Style" panose="02050604050505020204" pitchFamily="18" charset="0"/>
            </a:endParaRPr>
          </a:p>
          <a:p>
            <a:pPr marL="514350" indent="-514350" algn="just">
              <a:buFont typeface="+mj-lt"/>
              <a:buAutoNum type="arabicPeriod"/>
              <a:defRPr/>
            </a:pPr>
            <a:r>
              <a:rPr lang="en-US" dirty="0" smtClean="0">
                <a:latin typeface="Bookman Old Style" panose="02050604050505020204" pitchFamily="18" charset="0"/>
              </a:rPr>
              <a:t>The </a:t>
            </a:r>
            <a:r>
              <a:rPr lang="en-US" dirty="0">
                <a:latin typeface="Bookman Old Style" panose="02050604050505020204" pitchFamily="18" charset="0"/>
              </a:rPr>
              <a:t>Attorney General and the Solicitor General are members of the </a:t>
            </a:r>
            <a:r>
              <a:rPr lang="en-US" dirty="0" smtClean="0">
                <a:latin typeface="Bookman Old Style" panose="02050604050505020204" pitchFamily="18" charset="0"/>
              </a:rPr>
              <a:t>executive branch of government</a:t>
            </a:r>
            <a:r>
              <a:rPr lang="en-US" dirty="0">
                <a:latin typeface="Bookman Old Style" panose="02050604050505020204" pitchFamily="18" charset="0"/>
              </a:rPr>
              <a:t>. The Law Officers duty is to advise the government and ministers. </a:t>
            </a:r>
            <a:endParaRPr lang="en-US" dirty="0" smtClean="0">
              <a:latin typeface="Bookman Old Style" panose="02050604050505020204" pitchFamily="18" charset="0"/>
            </a:endParaRPr>
          </a:p>
          <a:p>
            <a:pPr marL="514350" indent="-514350" algn="just">
              <a:buFont typeface="+mj-lt"/>
              <a:buAutoNum type="arabicPeriod"/>
              <a:defRPr/>
            </a:pPr>
            <a:r>
              <a:rPr lang="en-US" dirty="0" smtClean="0">
                <a:latin typeface="Bookman Old Style" panose="02050604050505020204" pitchFamily="18" charset="0"/>
              </a:rPr>
              <a:t>Judicial </a:t>
            </a:r>
            <a:r>
              <a:rPr lang="en-US" dirty="0">
                <a:latin typeface="Bookman Old Style" panose="02050604050505020204" pitchFamily="18" charset="0"/>
              </a:rPr>
              <a:t>review is a way that can be exercised by the courts to ensure that executive do not abused their powers and as a means to uphold the rule of law. Judicial review by the courts as a way of checking on executive is also said to be a kind of overlap between the judiciary and the executive. </a:t>
            </a:r>
            <a:endParaRPr lang="en-US" dirty="0" smtClean="0">
              <a:latin typeface="Bookman Old Style" panose="02050604050505020204" pitchFamily="18" charset="0"/>
            </a:endParaRPr>
          </a:p>
          <a:p>
            <a:pPr marL="514350" indent="-514350" algn="just">
              <a:buFont typeface="+mj-lt"/>
              <a:buAutoNum type="arabicPeriod"/>
              <a:defRPr/>
            </a:pPr>
            <a:r>
              <a:rPr lang="en-US" dirty="0" smtClean="0">
                <a:latin typeface="Bookman Old Style" panose="02050604050505020204" pitchFamily="18" charset="0"/>
              </a:rPr>
              <a:t>The </a:t>
            </a:r>
            <a:r>
              <a:rPr lang="en-US" dirty="0">
                <a:latin typeface="Bookman Old Style" panose="02050604050505020204" pitchFamily="18" charset="0"/>
              </a:rPr>
              <a:t>interference of executive in judiciary can be seen in the powers of the executive to appoint judges</a:t>
            </a:r>
            <a:r>
              <a:rPr lang="en-US" dirty="0" smtClean="0">
                <a:latin typeface="Bookman Old Style" panose="02050604050505020204" pitchFamily="18" charset="0"/>
              </a:rPr>
              <a:t>. The </a:t>
            </a:r>
            <a:r>
              <a:rPr lang="en-US" dirty="0">
                <a:latin typeface="Bookman Old Style" panose="02050604050505020204" pitchFamily="18" charset="0"/>
              </a:rPr>
              <a:t>executive in </a:t>
            </a:r>
            <a:r>
              <a:rPr lang="en-US" dirty="0" smtClean="0">
                <a:latin typeface="Bookman Old Style" panose="02050604050505020204" pitchFamily="18" charset="0"/>
              </a:rPr>
              <a:t>appoints </a:t>
            </a:r>
            <a:r>
              <a:rPr lang="en-US" dirty="0">
                <a:latin typeface="Bookman Old Style" panose="02050604050505020204" pitchFamily="18" charset="0"/>
              </a:rPr>
              <a:t>judges for </a:t>
            </a:r>
            <a:r>
              <a:rPr lang="en-US" dirty="0" smtClean="0">
                <a:latin typeface="Bookman Old Style" panose="02050604050505020204" pitchFamily="18" charset="0"/>
              </a:rPr>
              <a:t>Constitutional Supreme court, Court</a:t>
            </a:r>
            <a:r>
              <a:rPr lang="en-US" dirty="0">
                <a:latin typeface="Bookman Old Style" panose="02050604050505020204" pitchFamily="18" charset="0"/>
              </a:rPr>
              <a:t>, Court of Appeal and of High Courts. Members of the judiciary have a great link with the </a:t>
            </a:r>
            <a:r>
              <a:rPr lang="en-US" dirty="0" smtClean="0">
                <a:latin typeface="Bookman Old Style" panose="02050604050505020204" pitchFamily="18" charset="0"/>
              </a:rPr>
              <a:t>executive</a:t>
            </a:r>
            <a:endParaRPr lang="en-US" dirty="0">
              <a:latin typeface="Bookman Old Style" panose="02050604050505020204" pitchFamily="18" charset="0"/>
            </a:endParaRPr>
          </a:p>
        </p:txBody>
      </p:sp>
    </p:spTree>
    <p:extLst>
      <p:ext uri="{BB962C8B-B14F-4D97-AF65-F5344CB8AC3E}">
        <p14:creationId xmlns:p14="http://schemas.microsoft.com/office/powerpoint/2010/main" val="27205375"/>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039600" cy="651164"/>
          </a:xfrm>
        </p:spPr>
        <p:txBody>
          <a:bodyPr>
            <a:normAutofit/>
          </a:bodyPr>
          <a:lstStyle/>
          <a:p>
            <a:pPr algn="ctr">
              <a:defRPr/>
            </a:pPr>
            <a:r>
              <a:rPr lang="en-US" sz="2800" b="1" dirty="0">
                <a:solidFill>
                  <a:srgbClr val="000000"/>
                </a:solidFill>
                <a:latin typeface="Bookman Old Style" panose="02050604050505020204" pitchFamily="18" charset="0"/>
              </a:rPr>
              <a:t>Advantages of applying the principles of Separation of Powers</a:t>
            </a:r>
          </a:p>
        </p:txBody>
      </p:sp>
      <p:sp>
        <p:nvSpPr>
          <p:cNvPr id="5" name="Content Placeholder 4"/>
          <p:cNvSpPr>
            <a:spLocks noGrp="1"/>
          </p:cNvSpPr>
          <p:nvPr>
            <p:ph sz="half" idx="1"/>
          </p:nvPr>
        </p:nvSpPr>
        <p:spPr>
          <a:xfrm>
            <a:off x="0" y="651164"/>
            <a:ext cx="12039600" cy="6206835"/>
          </a:xfrm>
        </p:spPr>
        <p:txBody>
          <a:bodyPr>
            <a:normAutofit lnSpcReduction="10000"/>
          </a:bodyPr>
          <a:lstStyle/>
          <a:p>
            <a:pPr marL="514350" indent="-514350" algn="just">
              <a:buFont typeface="+mj-lt"/>
              <a:buAutoNum type="arabicPeriod"/>
              <a:defRPr/>
            </a:pPr>
            <a:r>
              <a:rPr lang="en-US" dirty="0" smtClean="0">
                <a:latin typeface="Bookman Old Style" panose="02050604050505020204" pitchFamily="18" charset="0"/>
              </a:rPr>
              <a:t>Separation </a:t>
            </a:r>
            <a:r>
              <a:rPr lang="en-US" dirty="0">
                <a:latin typeface="Bookman Old Style" panose="02050604050505020204" pitchFamily="18" charset="0"/>
              </a:rPr>
              <a:t>of powers is a mechanism for restraining governmental power rather than achieving clear institutional and functional separation. Indeed, as </a:t>
            </a:r>
            <a:r>
              <a:rPr lang="en-US" dirty="0" err="1">
                <a:latin typeface="Bookman Old Style" panose="02050604050505020204" pitchFamily="18" charset="0"/>
              </a:rPr>
              <a:t>Barendt</a:t>
            </a:r>
            <a:r>
              <a:rPr lang="en-US" dirty="0">
                <a:latin typeface="Bookman Old Style" panose="02050604050505020204" pitchFamily="18" charset="0"/>
              </a:rPr>
              <a:t> has suggested, it is for this reason that ‘separation of powers in some form is arguably the essence of constitutionalism’.</a:t>
            </a:r>
          </a:p>
          <a:p>
            <a:pPr marL="514350" indent="-514350" algn="just">
              <a:buFont typeface="+mj-lt"/>
              <a:buAutoNum type="arabicPeriod"/>
              <a:defRPr/>
            </a:pPr>
            <a:r>
              <a:rPr lang="en-US" dirty="0" smtClean="0">
                <a:latin typeface="Bookman Old Style" panose="02050604050505020204" pitchFamily="18" charset="0"/>
              </a:rPr>
              <a:t>The </a:t>
            </a:r>
            <a:r>
              <a:rPr lang="en-US" dirty="0">
                <a:latin typeface="Bookman Old Style" panose="02050604050505020204" pitchFamily="18" charset="0"/>
              </a:rPr>
              <a:t>avoidance of concentrations of governmental power might serve to protect the individual from suffering under an oppressive regime; it might also serve the aims of good governance more generally.</a:t>
            </a:r>
          </a:p>
          <a:p>
            <a:pPr marL="514350" indent="-514350" algn="just">
              <a:buFont typeface="+mj-lt"/>
              <a:buAutoNum type="arabicPeriod"/>
              <a:defRPr/>
            </a:pPr>
            <a:r>
              <a:rPr lang="en-US" dirty="0" smtClean="0">
                <a:latin typeface="Bookman Old Style" panose="02050604050505020204" pitchFamily="18" charset="0"/>
              </a:rPr>
              <a:t>Writers </a:t>
            </a:r>
            <a:r>
              <a:rPr lang="en-US" dirty="0">
                <a:latin typeface="Bookman Old Style" panose="02050604050505020204" pitchFamily="18" charset="0"/>
              </a:rPr>
              <a:t>have placed greater emphasis on the ability of separated powers not only to protect freedom, but primarily to act as a tool of institutional efficiency. In his discussion of Locke’s Second Treatise on Government, Barber has written that: Locke was advocating a form of separation of powers not in order to slow down the running of the state but in order to ensure that it ran well. Powers were</a:t>
            </a:r>
            <a:endParaRPr lang="en-US" sz="2400" dirty="0">
              <a:latin typeface="Bookman Old Style" panose="02050604050505020204" pitchFamily="18" charset="0"/>
            </a:endParaRPr>
          </a:p>
        </p:txBody>
      </p:sp>
    </p:spTree>
    <p:extLst>
      <p:ext uri="{BB962C8B-B14F-4D97-AF65-F5344CB8AC3E}">
        <p14:creationId xmlns:p14="http://schemas.microsoft.com/office/powerpoint/2010/main" val="3582381069"/>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039600" cy="651164"/>
          </a:xfrm>
        </p:spPr>
        <p:txBody>
          <a:bodyPr>
            <a:normAutofit/>
          </a:bodyPr>
          <a:lstStyle/>
          <a:p>
            <a:pPr algn="ctr">
              <a:defRPr/>
            </a:pPr>
            <a:r>
              <a:rPr lang="en-US" sz="2800" b="1" dirty="0">
                <a:solidFill>
                  <a:srgbClr val="000000"/>
                </a:solidFill>
                <a:latin typeface="Bookman Old Style" panose="02050604050505020204" pitchFamily="18" charset="0"/>
              </a:rPr>
              <a:t>Advantages of applying the principles of Separation of Powers</a:t>
            </a:r>
          </a:p>
        </p:txBody>
      </p:sp>
      <p:sp>
        <p:nvSpPr>
          <p:cNvPr id="5" name="Content Placeholder 4"/>
          <p:cNvSpPr>
            <a:spLocks noGrp="1"/>
          </p:cNvSpPr>
          <p:nvPr>
            <p:ph sz="half" idx="1"/>
          </p:nvPr>
        </p:nvSpPr>
        <p:spPr>
          <a:xfrm>
            <a:off x="0" y="651164"/>
            <a:ext cx="12039600" cy="6206835"/>
          </a:xfrm>
        </p:spPr>
        <p:txBody>
          <a:bodyPr>
            <a:normAutofit lnSpcReduction="10000"/>
          </a:bodyPr>
          <a:lstStyle/>
          <a:p>
            <a:pPr marL="514350" indent="-514350" algn="just">
              <a:buFont typeface="+mj-lt"/>
              <a:buAutoNum type="arabicPeriod"/>
              <a:defRPr/>
            </a:pPr>
            <a:r>
              <a:rPr lang="en-US" b="1" dirty="0" smtClean="0">
                <a:latin typeface="Bookman Old Style" panose="02050604050505020204" pitchFamily="18" charset="0"/>
              </a:rPr>
              <a:t>Constitutionalism: </a:t>
            </a:r>
            <a:r>
              <a:rPr lang="en-US" dirty="0" smtClean="0">
                <a:latin typeface="Bookman Old Style" panose="02050604050505020204" pitchFamily="18" charset="0"/>
              </a:rPr>
              <a:t>Separation </a:t>
            </a:r>
            <a:r>
              <a:rPr lang="en-US" dirty="0">
                <a:latin typeface="Bookman Old Style" panose="02050604050505020204" pitchFamily="18" charset="0"/>
              </a:rPr>
              <a:t>of powers is a mechanism for restraining governmental power rather than achieving clear institutional and functional separation. Indeed, as </a:t>
            </a:r>
            <a:r>
              <a:rPr lang="en-US" dirty="0" err="1">
                <a:latin typeface="Bookman Old Style" panose="02050604050505020204" pitchFamily="18" charset="0"/>
              </a:rPr>
              <a:t>Barendt</a:t>
            </a:r>
            <a:r>
              <a:rPr lang="en-US" dirty="0">
                <a:latin typeface="Bookman Old Style" panose="02050604050505020204" pitchFamily="18" charset="0"/>
              </a:rPr>
              <a:t> has suggested, it is for this reason that ‘separation of powers in some form is arguably the essence of constitutionalism’.</a:t>
            </a:r>
          </a:p>
          <a:p>
            <a:pPr marL="514350" indent="-514350" algn="just">
              <a:buFont typeface="+mj-lt"/>
              <a:buAutoNum type="arabicPeriod"/>
              <a:defRPr/>
            </a:pPr>
            <a:r>
              <a:rPr lang="en-US" b="1" dirty="0" smtClean="0">
                <a:latin typeface="Bookman Old Style" panose="02050604050505020204" pitchFamily="18" charset="0"/>
              </a:rPr>
              <a:t>Protection </a:t>
            </a:r>
            <a:r>
              <a:rPr lang="en-US" b="1" dirty="0">
                <a:latin typeface="Bookman Old Style" panose="02050604050505020204" pitchFamily="18" charset="0"/>
              </a:rPr>
              <a:t>of Liberty and Rights: </a:t>
            </a:r>
            <a:r>
              <a:rPr lang="en-US" dirty="0" smtClean="0">
                <a:latin typeface="Bookman Old Style" panose="02050604050505020204" pitchFamily="18" charset="0"/>
              </a:rPr>
              <a:t>avoidance of concentrations of governmental power might serve to protect the individual from suffering under an oppressive regime; it might also serve the aims of good governance more generally.</a:t>
            </a:r>
          </a:p>
          <a:p>
            <a:pPr marL="514350" indent="-514350" algn="just">
              <a:buFont typeface="+mj-lt"/>
              <a:buAutoNum type="arabicPeriod"/>
              <a:defRPr/>
            </a:pPr>
            <a:r>
              <a:rPr lang="en-US" b="1" dirty="0" smtClean="0">
                <a:latin typeface="Bookman Old Style" panose="02050604050505020204" pitchFamily="18" charset="0"/>
              </a:rPr>
              <a:t>Institutional efficiency: </a:t>
            </a:r>
            <a:r>
              <a:rPr lang="en-US" dirty="0" smtClean="0">
                <a:latin typeface="Bookman Old Style" panose="02050604050505020204" pitchFamily="18" charset="0"/>
              </a:rPr>
              <a:t>Writers have placed greater emphasis on the ability of separated powers not only to protect freedom, but primarily to act as a tool of institutional efficiency</a:t>
            </a:r>
            <a:r>
              <a:rPr lang="en-US" dirty="0">
                <a:latin typeface="Bookman Old Style" panose="02050604050505020204" pitchFamily="18" charset="0"/>
              </a:rPr>
              <a:t>. The functions that are involved in governance can often be enormous for one arm of government to perform. So, separation of powers helps to reduce the workload on any particular arm of government.. </a:t>
            </a:r>
            <a:r>
              <a:rPr lang="en-US" dirty="0" smtClean="0">
                <a:latin typeface="Bookman Old Style" panose="02050604050505020204" pitchFamily="18" charset="0"/>
              </a:rPr>
              <a:t>Powers </a:t>
            </a:r>
            <a:r>
              <a:rPr lang="en-US" dirty="0">
                <a:latin typeface="Bookman Old Style" panose="02050604050505020204" pitchFamily="18" charset="0"/>
              </a:rPr>
              <a:t>were divided in order to facilitate the purposes for which the state existed. </a:t>
            </a:r>
            <a:endParaRPr lang="en-US" sz="2400" dirty="0">
              <a:latin typeface="Bookman Old Style" panose="02050604050505020204" pitchFamily="18" charset="0"/>
            </a:endParaRPr>
          </a:p>
        </p:txBody>
      </p:sp>
    </p:spTree>
    <p:extLst>
      <p:ext uri="{BB962C8B-B14F-4D97-AF65-F5344CB8AC3E}">
        <p14:creationId xmlns:p14="http://schemas.microsoft.com/office/powerpoint/2010/main" val="3515091355"/>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039600" cy="651164"/>
          </a:xfrm>
        </p:spPr>
        <p:txBody>
          <a:bodyPr>
            <a:normAutofit/>
          </a:bodyPr>
          <a:lstStyle/>
          <a:p>
            <a:pPr algn="ctr">
              <a:defRPr/>
            </a:pPr>
            <a:r>
              <a:rPr lang="en-US" sz="2800" b="1" dirty="0">
                <a:solidFill>
                  <a:srgbClr val="000000"/>
                </a:solidFill>
                <a:latin typeface="Bookman Old Style" panose="02050604050505020204" pitchFamily="18" charset="0"/>
              </a:rPr>
              <a:t>Advantages of applying the principles of Separation of Powers</a:t>
            </a:r>
          </a:p>
        </p:txBody>
      </p:sp>
      <p:sp>
        <p:nvSpPr>
          <p:cNvPr id="5" name="Content Placeholder 4"/>
          <p:cNvSpPr>
            <a:spLocks noGrp="1"/>
          </p:cNvSpPr>
          <p:nvPr>
            <p:ph sz="half" idx="1"/>
          </p:nvPr>
        </p:nvSpPr>
        <p:spPr>
          <a:xfrm>
            <a:off x="0" y="651164"/>
            <a:ext cx="12039600" cy="6206835"/>
          </a:xfrm>
        </p:spPr>
        <p:txBody>
          <a:bodyPr>
            <a:normAutofit fontScale="92500" lnSpcReduction="10000"/>
          </a:bodyPr>
          <a:lstStyle/>
          <a:p>
            <a:pPr marL="514350" indent="-514350" algn="just">
              <a:buFont typeface="+mj-lt"/>
              <a:buAutoNum type="arabicPeriod" startAt="4"/>
              <a:defRPr/>
            </a:pPr>
            <a:r>
              <a:rPr lang="en-US" b="1" dirty="0" smtClean="0">
                <a:latin typeface="Bookman Old Style" panose="02050604050505020204" pitchFamily="18" charset="0"/>
              </a:rPr>
              <a:t>Promotes </a:t>
            </a:r>
            <a:r>
              <a:rPr lang="en-US" b="1" dirty="0">
                <a:latin typeface="Bookman Old Style" panose="02050604050505020204" pitchFamily="18" charset="0"/>
              </a:rPr>
              <a:t>Order in Governance</a:t>
            </a:r>
            <a:r>
              <a:rPr lang="en-US" b="1" dirty="0" smtClean="0">
                <a:latin typeface="Bookman Old Style" panose="02050604050505020204" pitchFamily="18" charset="0"/>
              </a:rPr>
              <a:t>: </a:t>
            </a:r>
            <a:r>
              <a:rPr lang="en-US" dirty="0" smtClean="0">
                <a:latin typeface="Bookman Old Style" panose="02050604050505020204" pitchFamily="18" charset="0"/>
              </a:rPr>
              <a:t>All </a:t>
            </a:r>
            <a:r>
              <a:rPr lang="en-US" dirty="0">
                <a:latin typeface="Bookman Old Style" panose="02050604050505020204" pitchFamily="18" charset="0"/>
              </a:rPr>
              <a:t>the three arms of government are allocated their separate functions. A strict application of the principle would ensure that each performs its role and that only. This ensures that there is order in the management of the state</a:t>
            </a:r>
            <a:r>
              <a:rPr lang="en-US" dirty="0" smtClean="0">
                <a:latin typeface="Bookman Old Style" panose="02050604050505020204" pitchFamily="18" charset="0"/>
              </a:rPr>
              <a:t>.</a:t>
            </a:r>
          </a:p>
          <a:p>
            <a:pPr marL="514350" indent="-514350" algn="just">
              <a:buFont typeface="+mj-lt"/>
              <a:buAutoNum type="arabicPeriod" startAt="4"/>
              <a:defRPr/>
            </a:pPr>
            <a:r>
              <a:rPr lang="en-US" b="1" dirty="0">
                <a:latin typeface="Bookman Old Style" panose="02050604050505020204" pitchFamily="18" charset="0"/>
              </a:rPr>
              <a:t>Prevents Abuse of </a:t>
            </a:r>
            <a:r>
              <a:rPr lang="en-US" b="1" dirty="0" smtClean="0">
                <a:latin typeface="Bookman Old Style" panose="02050604050505020204" pitchFamily="18" charset="0"/>
              </a:rPr>
              <a:t>Power: </a:t>
            </a:r>
            <a:r>
              <a:rPr lang="en-US" dirty="0" smtClean="0">
                <a:latin typeface="Bookman Old Style" panose="02050604050505020204" pitchFamily="18" charset="0"/>
              </a:rPr>
              <a:t>As powers are distributed among different departments, these departments enjoy only limited powers which prevents rise of dictatorship. The </a:t>
            </a:r>
            <a:r>
              <a:rPr lang="en-US" dirty="0">
                <a:latin typeface="Bookman Old Style" panose="02050604050505020204" pitchFamily="18" charset="0"/>
              </a:rPr>
              <a:t>concept is good in the sense that it is able to check tyranny on the part of those in government. The concept ensures that too much power is not concentrated in one arm of government. This prevents the temptation of abuse of power</a:t>
            </a:r>
            <a:r>
              <a:rPr lang="en-US" dirty="0" smtClean="0">
                <a:latin typeface="Bookman Old Style" panose="02050604050505020204" pitchFamily="18" charset="0"/>
              </a:rPr>
              <a:t>.</a:t>
            </a:r>
          </a:p>
          <a:p>
            <a:pPr marL="514350" indent="-514350" algn="just">
              <a:buFont typeface="+mj-lt"/>
              <a:buAutoNum type="arabicPeriod" startAt="4"/>
              <a:defRPr/>
            </a:pPr>
            <a:r>
              <a:rPr lang="en-US" b="1" dirty="0">
                <a:latin typeface="Bookman Old Style" panose="02050604050505020204" pitchFamily="18" charset="0"/>
              </a:rPr>
              <a:t>Ensures Judicial Independence: </a:t>
            </a:r>
            <a:r>
              <a:rPr lang="en-US" dirty="0">
                <a:latin typeface="Bookman Old Style" panose="02050604050505020204" pitchFamily="18" charset="0"/>
              </a:rPr>
              <a:t>Judicial independence is the concept that the judiciary should be independent from the other branches of government. In almost every constitution, the judiciary is clothed with the powers to have the final say in all constitutional disputes and to be able to declare null and void the actions of the other arms of government. The concept of separation of powers helps to strengthen the independence the judiciary has to perform its functions.</a:t>
            </a:r>
            <a:endParaRPr lang="en-US" sz="2400" dirty="0">
              <a:latin typeface="Bookman Old Style" panose="02050604050505020204" pitchFamily="18" charset="0"/>
            </a:endParaRPr>
          </a:p>
        </p:txBody>
      </p:sp>
    </p:spTree>
    <p:extLst>
      <p:ext uri="{BB962C8B-B14F-4D97-AF65-F5344CB8AC3E}">
        <p14:creationId xmlns:p14="http://schemas.microsoft.com/office/powerpoint/2010/main" val="589995373"/>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039600" cy="651164"/>
          </a:xfrm>
        </p:spPr>
        <p:txBody>
          <a:bodyPr>
            <a:normAutofit/>
          </a:bodyPr>
          <a:lstStyle/>
          <a:p>
            <a:pPr algn="ctr">
              <a:defRPr/>
            </a:pPr>
            <a:r>
              <a:rPr lang="en-US" sz="2800" b="1" dirty="0" smtClean="0">
                <a:solidFill>
                  <a:srgbClr val="000000"/>
                </a:solidFill>
                <a:latin typeface="Bookman Old Style" panose="02050604050505020204" pitchFamily="18" charset="0"/>
              </a:rPr>
              <a:t>Principles </a:t>
            </a:r>
            <a:r>
              <a:rPr lang="en-US" sz="2800" b="1" dirty="0">
                <a:solidFill>
                  <a:srgbClr val="000000"/>
                </a:solidFill>
                <a:latin typeface="Bookman Old Style" panose="02050604050505020204" pitchFamily="18" charset="0"/>
              </a:rPr>
              <a:t>of Separation of Powers</a:t>
            </a:r>
          </a:p>
        </p:txBody>
      </p:sp>
      <p:sp>
        <p:nvSpPr>
          <p:cNvPr id="5" name="Content Placeholder 4"/>
          <p:cNvSpPr>
            <a:spLocks noGrp="1"/>
          </p:cNvSpPr>
          <p:nvPr>
            <p:ph sz="half" idx="1"/>
          </p:nvPr>
        </p:nvSpPr>
        <p:spPr>
          <a:xfrm>
            <a:off x="0" y="651164"/>
            <a:ext cx="12039600" cy="6206835"/>
          </a:xfrm>
        </p:spPr>
        <p:txBody>
          <a:bodyPr>
            <a:normAutofit/>
          </a:bodyPr>
          <a:lstStyle/>
          <a:p>
            <a:pPr algn="just">
              <a:buFont typeface="Wingdings" panose="05000000000000000000" pitchFamily="2" charset="2"/>
              <a:buChar char="q"/>
              <a:defRPr/>
            </a:pPr>
            <a:r>
              <a:rPr lang="en-US" dirty="0" smtClean="0">
                <a:latin typeface="Bookman Old Style" panose="02050604050505020204" pitchFamily="18" charset="0"/>
              </a:rPr>
              <a:t> This </a:t>
            </a:r>
            <a:r>
              <a:rPr lang="en-US" dirty="0">
                <a:latin typeface="Bookman Old Style" panose="02050604050505020204" pitchFamily="18" charset="0"/>
              </a:rPr>
              <a:t>theory, though adopted by most countries, has not escaped criticism. It has been criticized not only as impossible but also as undesirable. </a:t>
            </a:r>
            <a:endParaRPr lang="en-US" dirty="0" smtClean="0">
              <a:latin typeface="Bookman Old Style" panose="02050604050505020204" pitchFamily="18" charset="0"/>
            </a:endParaRPr>
          </a:p>
          <a:p>
            <a:pPr algn="just">
              <a:buFont typeface="Wingdings" panose="05000000000000000000" pitchFamily="2" charset="2"/>
              <a:buChar char="q"/>
              <a:defRPr/>
            </a:pPr>
            <a:endParaRPr lang="en-US" dirty="0">
              <a:latin typeface="Bookman Old Style" panose="02050604050505020204" pitchFamily="18" charset="0"/>
            </a:endParaRPr>
          </a:p>
          <a:p>
            <a:pPr algn="just">
              <a:buFont typeface="Wingdings" panose="05000000000000000000" pitchFamily="2" charset="2"/>
              <a:buChar char="q"/>
              <a:defRPr/>
            </a:pPr>
            <a:r>
              <a:rPr lang="en-US" dirty="0" smtClean="0">
                <a:latin typeface="Bookman Old Style" panose="02050604050505020204" pitchFamily="18" charset="0"/>
              </a:rPr>
              <a:t>According </a:t>
            </a:r>
            <a:r>
              <a:rPr lang="en-US" dirty="0">
                <a:latin typeface="Bookman Old Style" panose="02050604050505020204" pitchFamily="18" charset="0"/>
              </a:rPr>
              <a:t>to Sabine, “Montes was guilty of oversimplification. He united his theory to a hasty and superficial analysis of the constitutional principles of liberty.” Finer said that it was futile to rigidly apply the theory of separation of powers to modern conditions. </a:t>
            </a:r>
            <a:endParaRPr lang="en-US" dirty="0" smtClean="0">
              <a:latin typeface="Bookman Old Style" panose="02050604050505020204" pitchFamily="18" charset="0"/>
            </a:endParaRPr>
          </a:p>
          <a:p>
            <a:pPr algn="just">
              <a:buFont typeface="Wingdings" panose="05000000000000000000" pitchFamily="2" charset="2"/>
              <a:buChar char="q"/>
              <a:defRPr/>
            </a:pPr>
            <a:endParaRPr lang="en-US" dirty="0">
              <a:latin typeface="Bookman Old Style" panose="02050604050505020204" pitchFamily="18" charset="0"/>
            </a:endParaRPr>
          </a:p>
          <a:p>
            <a:pPr algn="just">
              <a:buFont typeface="Wingdings" panose="05000000000000000000" pitchFamily="2" charset="2"/>
              <a:buChar char="q"/>
              <a:defRPr/>
            </a:pPr>
            <a:r>
              <a:rPr lang="en-US" dirty="0" smtClean="0">
                <a:latin typeface="Bookman Old Style" panose="02050604050505020204" pitchFamily="18" charset="0"/>
              </a:rPr>
              <a:t>The </a:t>
            </a:r>
            <a:r>
              <a:rPr lang="en-US" dirty="0">
                <a:latin typeface="Bookman Old Style" panose="02050604050505020204" pitchFamily="18" charset="0"/>
              </a:rPr>
              <a:t>theory of separation of powers has been attacked on the following grounds.</a:t>
            </a:r>
            <a:endParaRPr lang="en-US" sz="2400" dirty="0">
              <a:latin typeface="Bookman Old Style" panose="02050604050505020204" pitchFamily="18" charset="0"/>
            </a:endParaRPr>
          </a:p>
        </p:txBody>
      </p:sp>
    </p:spTree>
    <p:extLst>
      <p:ext uri="{BB962C8B-B14F-4D97-AF65-F5344CB8AC3E}">
        <p14:creationId xmlns:p14="http://schemas.microsoft.com/office/powerpoint/2010/main" val="793336157"/>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039600" cy="651164"/>
          </a:xfrm>
        </p:spPr>
        <p:txBody>
          <a:bodyPr>
            <a:normAutofit/>
          </a:bodyPr>
          <a:lstStyle/>
          <a:p>
            <a:pPr algn="ctr">
              <a:defRPr/>
            </a:pPr>
            <a:r>
              <a:rPr lang="en-US" sz="2800" b="1" dirty="0" smtClean="0">
                <a:solidFill>
                  <a:srgbClr val="000000"/>
                </a:solidFill>
                <a:latin typeface="Bookman Old Style" panose="02050604050505020204" pitchFamily="18" charset="0"/>
              </a:rPr>
              <a:t>Disadvantages of </a:t>
            </a:r>
            <a:r>
              <a:rPr lang="en-US" sz="2800" b="1" dirty="0">
                <a:solidFill>
                  <a:srgbClr val="000000"/>
                </a:solidFill>
                <a:latin typeface="Bookman Old Style" panose="02050604050505020204" pitchFamily="18" charset="0"/>
              </a:rPr>
              <a:t>Separation of Powers</a:t>
            </a:r>
          </a:p>
        </p:txBody>
      </p:sp>
      <p:sp>
        <p:nvSpPr>
          <p:cNvPr id="5" name="Content Placeholder 4"/>
          <p:cNvSpPr>
            <a:spLocks noGrp="1"/>
          </p:cNvSpPr>
          <p:nvPr>
            <p:ph sz="half" idx="1"/>
          </p:nvPr>
        </p:nvSpPr>
        <p:spPr>
          <a:xfrm>
            <a:off x="0" y="651164"/>
            <a:ext cx="12039600" cy="6206835"/>
          </a:xfrm>
        </p:spPr>
        <p:txBody>
          <a:bodyPr>
            <a:normAutofit fontScale="92500"/>
          </a:bodyPr>
          <a:lstStyle/>
          <a:p>
            <a:pPr marL="514350" indent="-514350" algn="just">
              <a:buFont typeface="+mj-lt"/>
              <a:buAutoNum type="arabicPeriod"/>
              <a:defRPr/>
            </a:pPr>
            <a:r>
              <a:rPr lang="en-US" b="1" dirty="0">
                <a:latin typeface="Bookman Old Style" panose="02050604050505020204" pitchFamily="18" charset="0"/>
              </a:rPr>
              <a:t>Not Fully Attainable</a:t>
            </a:r>
            <a:r>
              <a:rPr lang="en-US" b="1" dirty="0" smtClean="0">
                <a:latin typeface="Bookman Old Style" panose="02050604050505020204" pitchFamily="18" charset="0"/>
              </a:rPr>
              <a:t>: </a:t>
            </a:r>
            <a:r>
              <a:rPr lang="en-US" dirty="0">
                <a:latin typeface="Bookman Old Style" panose="02050604050505020204" pitchFamily="18" charset="0"/>
              </a:rPr>
              <a:t>The executive has some role in rule-making, and the legislature also performs some judicial functions. For example, impeachment which is judicial in nature is done by the legislature</a:t>
            </a:r>
            <a:r>
              <a:rPr lang="en-US" dirty="0" smtClean="0">
                <a:latin typeface="Bookman Old Style" panose="02050604050505020204" pitchFamily="18" charset="0"/>
              </a:rPr>
              <a:t>.</a:t>
            </a:r>
          </a:p>
          <a:p>
            <a:pPr marL="514350" indent="-514350" algn="just">
              <a:buFont typeface="+mj-lt"/>
              <a:buAutoNum type="arabicPeriod"/>
              <a:defRPr/>
            </a:pPr>
            <a:r>
              <a:rPr lang="en-US" b="1" dirty="0">
                <a:latin typeface="Bookman Old Style" panose="02050604050505020204" pitchFamily="18" charset="0"/>
              </a:rPr>
              <a:t>Administrative Complications</a:t>
            </a:r>
            <a:r>
              <a:rPr lang="en-US" b="1" dirty="0" smtClean="0">
                <a:latin typeface="Bookman Old Style" panose="02050604050505020204" pitchFamily="18" charset="0"/>
              </a:rPr>
              <a:t>: </a:t>
            </a:r>
            <a:r>
              <a:rPr lang="en-US" dirty="0">
                <a:latin typeface="Bookman Old Style" panose="02050604050505020204" pitchFamily="18" charset="0"/>
              </a:rPr>
              <a:t>It becomes difficult to forge cooperation, coordination and harmony among the organs of government. The smooth working of modern governments demands not so much separation of powers as a “co-ordination” of powers..</a:t>
            </a:r>
            <a:endParaRPr lang="en-US" dirty="0" smtClean="0">
              <a:latin typeface="Bookman Old Style" panose="02050604050505020204" pitchFamily="18" charset="0"/>
            </a:endParaRPr>
          </a:p>
          <a:p>
            <a:pPr marL="514350" indent="-514350" algn="just">
              <a:buFont typeface="+mj-lt"/>
              <a:buAutoNum type="arabicPeriod"/>
              <a:defRPr/>
            </a:pPr>
            <a:r>
              <a:rPr lang="en-US" b="1" dirty="0">
                <a:latin typeface="Bookman Old Style" panose="02050604050505020204" pitchFamily="18" charset="0"/>
              </a:rPr>
              <a:t>Could Lead to Confusion and Deadlock:: </a:t>
            </a:r>
            <a:r>
              <a:rPr lang="en-US" dirty="0">
                <a:latin typeface="Bookman Old Style" panose="02050604050505020204" pitchFamily="18" charset="0"/>
              </a:rPr>
              <a:t>Separation of powers sometimes leads to jealousy, suspicion and friction among the organs of government. While producing disharmony and confusion, it may paralyze the administration. As a result, the administration often fails to take quick decisions even at a time of crisis. According to Finer, the theory of separation of powers throws “governments into alternating conditions of coma and convulsion.” Another scholar is of the view that “separation of powers means confusion of powers.”</a:t>
            </a:r>
            <a:endParaRPr lang="en-US" sz="2400" dirty="0">
              <a:latin typeface="Bookman Old Style" panose="02050604050505020204" pitchFamily="18" charset="0"/>
            </a:endParaRPr>
          </a:p>
        </p:txBody>
      </p:sp>
    </p:spTree>
    <p:extLst>
      <p:ext uri="{BB962C8B-B14F-4D97-AF65-F5344CB8AC3E}">
        <p14:creationId xmlns:p14="http://schemas.microsoft.com/office/powerpoint/2010/main" val="3867450449"/>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039600" cy="651164"/>
          </a:xfrm>
        </p:spPr>
        <p:txBody>
          <a:bodyPr>
            <a:normAutofit/>
          </a:bodyPr>
          <a:lstStyle/>
          <a:p>
            <a:pPr algn="ctr">
              <a:defRPr/>
            </a:pPr>
            <a:r>
              <a:rPr lang="en-US" sz="2800" b="1" dirty="0" smtClean="0">
                <a:solidFill>
                  <a:srgbClr val="000000"/>
                </a:solidFill>
                <a:latin typeface="Bookman Old Style" panose="02050604050505020204" pitchFamily="18" charset="0"/>
              </a:rPr>
              <a:t>Disadvantages of </a:t>
            </a:r>
            <a:r>
              <a:rPr lang="en-US" sz="2800" b="1" dirty="0">
                <a:solidFill>
                  <a:srgbClr val="000000"/>
                </a:solidFill>
                <a:latin typeface="Bookman Old Style" panose="02050604050505020204" pitchFamily="18" charset="0"/>
              </a:rPr>
              <a:t>Separation of Powers</a:t>
            </a:r>
          </a:p>
        </p:txBody>
      </p:sp>
      <p:sp>
        <p:nvSpPr>
          <p:cNvPr id="5" name="Content Placeholder 4"/>
          <p:cNvSpPr>
            <a:spLocks noGrp="1"/>
          </p:cNvSpPr>
          <p:nvPr>
            <p:ph sz="half" idx="1"/>
          </p:nvPr>
        </p:nvSpPr>
        <p:spPr>
          <a:xfrm>
            <a:off x="0" y="651164"/>
            <a:ext cx="12039600" cy="6206835"/>
          </a:xfrm>
        </p:spPr>
        <p:txBody>
          <a:bodyPr>
            <a:normAutofit fontScale="92500"/>
          </a:bodyPr>
          <a:lstStyle/>
          <a:p>
            <a:pPr marL="514350" indent="-514350" algn="just">
              <a:buFont typeface="+mj-lt"/>
              <a:buAutoNum type="arabicPeriod" startAt="4"/>
              <a:defRPr/>
            </a:pPr>
            <a:r>
              <a:rPr lang="en-US" b="1" dirty="0">
                <a:latin typeface="Bookman Old Style" panose="02050604050505020204" pitchFamily="18" charset="0"/>
              </a:rPr>
              <a:t>Inequality of Powers</a:t>
            </a:r>
            <a:r>
              <a:rPr lang="en-US" b="1" dirty="0" smtClean="0">
                <a:latin typeface="Bookman Old Style" panose="02050604050505020204" pitchFamily="18" charset="0"/>
              </a:rPr>
              <a:t>: </a:t>
            </a:r>
            <a:r>
              <a:rPr lang="en-US" dirty="0">
                <a:latin typeface="Bookman Old Style" panose="02050604050505020204" pitchFamily="18" charset="0"/>
              </a:rPr>
              <a:t>This theory is based on the principle of equality of powers, but this principle is flawed. In the parliamentary system, the legislature which represents the people is most powerful while the executive is most powerful in the presidential system</a:t>
            </a:r>
            <a:r>
              <a:rPr lang="en-US" dirty="0" smtClean="0">
                <a:latin typeface="Bookman Old Style" panose="02050604050505020204" pitchFamily="18" charset="0"/>
              </a:rPr>
              <a:t>.</a:t>
            </a:r>
          </a:p>
          <a:p>
            <a:pPr marL="514350" indent="-514350" algn="just">
              <a:buFont typeface="+mj-lt"/>
              <a:buAutoNum type="arabicPeriod" startAt="4"/>
              <a:defRPr/>
            </a:pPr>
            <a:r>
              <a:rPr lang="en-US" b="1" dirty="0">
                <a:latin typeface="Bookman Old Style" panose="02050604050505020204" pitchFamily="18" charset="0"/>
              </a:rPr>
              <a:t>Not the Sole Factor of Liberty</a:t>
            </a:r>
            <a:r>
              <a:rPr lang="en-US" b="1" dirty="0" smtClean="0">
                <a:latin typeface="Bookman Old Style" panose="02050604050505020204" pitchFamily="18" charset="0"/>
              </a:rPr>
              <a:t>: </a:t>
            </a:r>
            <a:r>
              <a:rPr lang="en-US" dirty="0">
                <a:latin typeface="Bookman Old Style" panose="02050604050505020204" pitchFamily="18" charset="0"/>
              </a:rPr>
              <a:t>Separation of powers may contribute to liberty, but it is not the only factor of liberty. Liberty also depends a lot on the psyche of people, their outlook, their political awareness, customs and traditions, fundamental rights, rule of law, independence of judiciary and economic equality</a:t>
            </a:r>
            <a:r>
              <a:rPr lang="en-US" dirty="0" smtClean="0">
                <a:latin typeface="Bookman Old Style" panose="02050604050505020204" pitchFamily="18" charset="0"/>
              </a:rPr>
              <a:t>.</a:t>
            </a:r>
          </a:p>
          <a:p>
            <a:pPr marL="514350" indent="-514350" algn="just">
              <a:buFont typeface="+mj-lt"/>
              <a:buAutoNum type="arabicPeriod" startAt="4"/>
              <a:defRPr/>
            </a:pPr>
            <a:r>
              <a:rPr lang="en-US" b="1" dirty="0">
                <a:latin typeface="Bookman Old Style" panose="02050604050505020204" pitchFamily="18" charset="0"/>
              </a:rPr>
              <a:t>Could Disturb the Balance of Power</a:t>
            </a:r>
            <a:r>
              <a:rPr lang="en-US" b="1" dirty="0" smtClean="0">
                <a:latin typeface="Bookman Old Style" panose="02050604050505020204" pitchFamily="18" charset="0"/>
              </a:rPr>
              <a:t>: </a:t>
            </a:r>
            <a:r>
              <a:rPr lang="en-US" dirty="0">
                <a:latin typeface="Bookman Old Style" panose="02050604050505020204" pitchFamily="18" charset="0"/>
              </a:rPr>
              <a:t>The government, performing various important functions, has become increasingly powerful. Besides being the problem-solver and crisis-manager, it is also required to provide welfare for the people. All this has made the executive very powerful, and has disturbed the balance among the three organs of government. Planning, security and welfare demand not so much separation of powers as their “fusion”.</a:t>
            </a:r>
            <a:endParaRPr lang="en-US" sz="2400" dirty="0">
              <a:latin typeface="Bookman Old Style" panose="02050604050505020204" pitchFamily="18" charset="0"/>
            </a:endParaRPr>
          </a:p>
        </p:txBody>
      </p:sp>
    </p:spTree>
    <p:extLst>
      <p:ext uri="{BB962C8B-B14F-4D97-AF65-F5344CB8AC3E}">
        <p14:creationId xmlns:p14="http://schemas.microsoft.com/office/powerpoint/2010/main" val="2921832441"/>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1353800" cy="651164"/>
          </a:xfrm>
        </p:spPr>
        <p:txBody>
          <a:bodyPr>
            <a:normAutofit/>
          </a:bodyPr>
          <a:lstStyle/>
          <a:p>
            <a:pPr algn="ctr">
              <a:defRPr/>
            </a:pPr>
            <a:r>
              <a:rPr lang="en-US" sz="2800" b="1" dirty="0" smtClean="0">
                <a:solidFill>
                  <a:srgbClr val="000000"/>
                </a:solidFill>
                <a:latin typeface="Bookman Old Style" panose="02050604050505020204" pitchFamily="18" charset="0"/>
              </a:rPr>
              <a:t>Checks and Balances</a:t>
            </a:r>
            <a:endParaRPr lang="en-US" sz="2800" dirty="0">
              <a:solidFill>
                <a:srgbClr val="000000"/>
              </a:solidFill>
              <a:latin typeface="Bookman Old Style" panose="02050604050505020204" pitchFamily="18" charset="0"/>
            </a:endParaRPr>
          </a:p>
        </p:txBody>
      </p:sp>
      <p:sp>
        <p:nvSpPr>
          <p:cNvPr id="5" name="Content Placeholder 4"/>
          <p:cNvSpPr>
            <a:spLocks noGrp="1"/>
          </p:cNvSpPr>
          <p:nvPr>
            <p:ph sz="half" idx="1"/>
          </p:nvPr>
        </p:nvSpPr>
        <p:spPr>
          <a:xfrm>
            <a:off x="0" y="651164"/>
            <a:ext cx="12039600" cy="6206835"/>
          </a:xfrm>
        </p:spPr>
        <p:txBody>
          <a:bodyPr>
            <a:normAutofit/>
          </a:bodyPr>
          <a:lstStyle/>
          <a:p>
            <a:pPr algn="just">
              <a:buFont typeface="Wingdings" charset="0"/>
              <a:buChar char="§"/>
              <a:defRPr/>
            </a:pPr>
            <a:endParaRPr lang="en-US" dirty="0">
              <a:latin typeface="Bookman Old Style" panose="02050604050505020204" pitchFamily="18" charset="0"/>
            </a:endParaRPr>
          </a:p>
          <a:p>
            <a:pPr algn="just">
              <a:buFont typeface="Wingdings" charset="0"/>
              <a:buChar char="§"/>
              <a:defRPr/>
            </a:pPr>
            <a:endParaRPr lang="en-US" dirty="0" smtClean="0">
              <a:latin typeface="Bookman Old Style" panose="02050604050505020204" pitchFamily="18" charset="0"/>
            </a:endParaRPr>
          </a:p>
          <a:p>
            <a:pPr algn="just">
              <a:buFont typeface="Wingdings" charset="0"/>
              <a:buChar char="§"/>
              <a:defRPr/>
            </a:pPr>
            <a:endParaRPr lang="en-US" sz="2400" dirty="0">
              <a:latin typeface="Bookman Old Style" panose="02050604050505020204" pitchFamily="18" charset="0"/>
            </a:endParaRPr>
          </a:p>
        </p:txBody>
      </p:sp>
      <p:grpSp>
        <p:nvGrpSpPr>
          <p:cNvPr id="4" name="Group 3"/>
          <p:cNvGrpSpPr/>
          <p:nvPr/>
        </p:nvGrpSpPr>
        <p:grpSpPr>
          <a:xfrm>
            <a:off x="205740" y="651163"/>
            <a:ext cx="11833860" cy="6111203"/>
            <a:chOff x="-34506" y="746797"/>
            <a:chExt cx="9192548" cy="6111203"/>
          </a:xfrm>
        </p:grpSpPr>
        <p:sp>
          <p:nvSpPr>
            <p:cNvPr id="6" name="Down Arrow 5">
              <a:hlinkClick r:id="rId2" action="ppaction://hlinksldjump"/>
            </p:cNvPr>
            <p:cNvSpPr/>
            <p:nvPr/>
          </p:nvSpPr>
          <p:spPr>
            <a:xfrm rot="18824415">
              <a:off x="6120322" y="2795176"/>
              <a:ext cx="729066" cy="2050243"/>
            </a:xfrm>
            <a:prstGeom prst="downArrow">
              <a:avLst/>
            </a:prstGeom>
            <a:solidFill>
              <a:srgbClr val="4F81BD"/>
            </a:solidFill>
            <a:ln w="25400" cap="flat" cmpd="sng" algn="ctr">
              <a:solidFill>
                <a:srgbClr val="4F81BD"/>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a:ea typeface="+mn-ea"/>
                <a:cs typeface="+mn-cs"/>
              </a:endParaRPr>
            </a:p>
          </p:txBody>
        </p:sp>
        <p:sp>
          <p:nvSpPr>
            <p:cNvPr id="7" name="Down Arrow 6">
              <a:hlinkClick r:id="rId3" action="ppaction://hlinksldjump"/>
            </p:cNvPr>
            <p:cNvSpPr/>
            <p:nvPr/>
          </p:nvSpPr>
          <p:spPr>
            <a:xfrm rot="5400000">
              <a:off x="4177355" y="3998819"/>
              <a:ext cx="694849" cy="3487366"/>
            </a:xfrm>
            <a:prstGeom prst="downArrow">
              <a:avLst/>
            </a:prstGeom>
            <a:solidFill>
              <a:srgbClr val="00B050"/>
            </a:solidFill>
            <a:ln w="2540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a:ea typeface="+mn-ea"/>
                <a:cs typeface="+mn-cs"/>
              </a:endParaRPr>
            </a:p>
          </p:txBody>
        </p:sp>
        <p:sp>
          <p:nvSpPr>
            <p:cNvPr id="8" name="Down Arrow 7">
              <a:hlinkClick r:id="rId4" action="ppaction://hlinksldjump"/>
            </p:cNvPr>
            <p:cNvSpPr/>
            <p:nvPr/>
          </p:nvSpPr>
          <p:spPr>
            <a:xfrm rot="16200000">
              <a:off x="4221787" y="4766892"/>
              <a:ext cx="694849" cy="3487366"/>
            </a:xfrm>
            <a:prstGeom prst="downArrow">
              <a:avLst/>
            </a:prstGeom>
            <a:solidFill>
              <a:srgbClr val="FF0000"/>
            </a:solidFill>
            <a:ln w="25400" cap="flat" cmpd="sng" algn="ctr">
              <a:solidFill>
                <a:srgbClr val="FF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a:ea typeface="+mn-ea"/>
                <a:cs typeface="+mn-cs"/>
              </a:endParaRPr>
            </a:p>
          </p:txBody>
        </p:sp>
        <p:sp>
          <p:nvSpPr>
            <p:cNvPr id="9" name="Down Arrow 8">
              <a:hlinkClick r:id="rId5" action="ppaction://hlinksldjump"/>
            </p:cNvPr>
            <p:cNvSpPr/>
            <p:nvPr/>
          </p:nvSpPr>
          <p:spPr>
            <a:xfrm rot="2650373">
              <a:off x="1557380" y="1464101"/>
              <a:ext cx="788937" cy="3487366"/>
            </a:xfrm>
            <a:prstGeom prst="downArrow">
              <a:avLst/>
            </a:prstGeom>
            <a:solidFill>
              <a:srgbClr val="4F81BD"/>
            </a:solidFill>
            <a:ln w="25400" cap="flat" cmpd="sng" algn="ctr">
              <a:solidFill>
                <a:srgbClr val="4F81BD"/>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a:ea typeface="+mn-ea"/>
                <a:cs typeface="+mn-cs"/>
              </a:endParaRPr>
            </a:p>
          </p:txBody>
        </p:sp>
        <p:sp>
          <p:nvSpPr>
            <p:cNvPr id="10" name="Down Arrow 9">
              <a:hlinkClick r:id="rId6" action="ppaction://hlinksldjump"/>
            </p:cNvPr>
            <p:cNvSpPr/>
            <p:nvPr/>
          </p:nvSpPr>
          <p:spPr>
            <a:xfrm rot="13411381">
              <a:off x="2427328" y="2842645"/>
              <a:ext cx="694849" cy="1780836"/>
            </a:xfrm>
            <a:prstGeom prst="downArrow">
              <a:avLst/>
            </a:prstGeom>
            <a:solidFill>
              <a:srgbClr val="FF0000"/>
            </a:solidFill>
            <a:ln w="25400" cap="flat" cmpd="sng" algn="ctr">
              <a:solidFill>
                <a:srgbClr val="FF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a:ea typeface="+mn-ea"/>
                <a:cs typeface="+mn-cs"/>
              </a:endParaRPr>
            </a:p>
          </p:txBody>
        </p:sp>
        <p:sp>
          <p:nvSpPr>
            <p:cNvPr id="11" name="Down Arrow 10">
              <a:hlinkClick r:id="rId7" action="ppaction://hlinksldjump"/>
            </p:cNvPr>
            <p:cNvSpPr/>
            <p:nvPr/>
          </p:nvSpPr>
          <p:spPr>
            <a:xfrm rot="8140378">
              <a:off x="6728710" y="1430174"/>
              <a:ext cx="694849" cy="3477115"/>
            </a:xfrm>
            <a:prstGeom prst="downArrow">
              <a:avLst/>
            </a:prstGeom>
            <a:solidFill>
              <a:srgbClr val="00B050"/>
            </a:solidFill>
            <a:ln w="2540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a:ea typeface="+mn-ea"/>
                <a:cs typeface="+mn-cs"/>
              </a:endParaRPr>
            </a:p>
          </p:txBody>
        </p:sp>
        <p:sp>
          <p:nvSpPr>
            <p:cNvPr id="12" name="Rounded Rectangle 11">
              <a:hlinkClick r:id="rId8"/>
            </p:cNvPr>
            <p:cNvSpPr/>
            <p:nvPr/>
          </p:nvSpPr>
          <p:spPr>
            <a:xfrm>
              <a:off x="6948242" y="6172200"/>
              <a:ext cx="2209800" cy="685800"/>
            </a:xfrm>
            <a:prstGeom prst="roundRect">
              <a:avLst/>
            </a:prstGeom>
            <a:solidFill>
              <a:srgbClr val="00B050"/>
            </a:solidFill>
            <a:ln w="2540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prstClr val="white"/>
                  </a:solidFill>
                  <a:effectLst/>
                  <a:uLnTx/>
                  <a:uFillTx/>
                  <a:latin typeface="Baskerville Old Face" pitchFamily="18" charset="0"/>
                  <a:ea typeface="+mn-ea"/>
                  <a:cs typeface="+mn-cs"/>
                </a:rPr>
                <a:t>Legislative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prstClr val="white"/>
                  </a:solidFill>
                  <a:effectLst/>
                  <a:uLnTx/>
                  <a:uFillTx/>
                  <a:latin typeface="Baskerville Old Face" pitchFamily="18" charset="0"/>
                  <a:ea typeface="+mn-ea"/>
                  <a:cs typeface="+mn-cs"/>
                </a:rPr>
                <a:t>Branch</a:t>
              </a:r>
            </a:p>
          </p:txBody>
        </p:sp>
        <p:sp>
          <p:nvSpPr>
            <p:cNvPr id="13" name="Rounded Rectangle 12"/>
            <p:cNvSpPr/>
            <p:nvPr/>
          </p:nvSpPr>
          <p:spPr>
            <a:xfrm>
              <a:off x="3428998" y="2354058"/>
              <a:ext cx="2209800" cy="685800"/>
            </a:xfrm>
            <a:prstGeom prst="roundRect">
              <a:avLst/>
            </a:prstGeom>
            <a:solidFill>
              <a:srgbClr val="4F81BD"/>
            </a:solidFill>
            <a:ln w="25400" cap="flat" cmpd="sng" algn="ctr">
              <a:solidFill>
                <a:srgbClr val="4F81B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prstClr val="white"/>
                  </a:solidFill>
                  <a:effectLst/>
                  <a:uLnTx/>
                  <a:uFillTx/>
                  <a:latin typeface="Baskerville Old Face" pitchFamily="18" charset="0"/>
                  <a:ea typeface="+mn-ea"/>
                  <a:cs typeface="+mn-cs"/>
                </a:rPr>
                <a:t>Executive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prstClr val="white"/>
                  </a:solidFill>
                  <a:effectLst/>
                  <a:uLnTx/>
                  <a:uFillTx/>
                  <a:latin typeface="Baskerville Old Face" pitchFamily="18" charset="0"/>
                  <a:ea typeface="+mn-ea"/>
                  <a:cs typeface="+mn-cs"/>
                </a:rPr>
                <a:t>Branch</a:t>
              </a:r>
            </a:p>
          </p:txBody>
        </p:sp>
        <p:sp>
          <p:nvSpPr>
            <p:cNvPr id="14" name="Rounded Rectangle 13"/>
            <p:cNvSpPr/>
            <p:nvPr/>
          </p:nvSpPr>
          <p:spPr>
            <a:xfrm>
              <a:off x="0" y="6172200"/>
              <a:ext cx="2209800" cy="685800"/>
            </a:xfrm>
            <a:prstGeom prst="roundRect">
              <a:avLst/>
            </a:prstGeom>
            <a:solidFill>
              <a:srgbClr val="FF0000"/>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prstClr val="white"/>
                  </a:solidFill>
                  <a:effectLst/>
                  <a:uLnTx/>
                  <a:uFillTx/>
                  <a:latin typeface="Baskerville Old Face" pitchFamily="18" charset="0"/>
                  <a:ea typeface="+mn-ea"/>
                  <a:cs typeface="+mn-cs"/>
                </a:rPr>
                <a:t>Judicial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prstClr val="white"/>
                  </a:solidFill>
                  <a:effectLst/>
                  <a:uLnTx/>
                  <a:uFillTx/>
                  <a:latin typeface="Baskerville Old Face" pitchFamily="18" charset="0"/>
                  <a:ea typeface="+mn-ea"/>
                  <a:cs typeface="+mn-cs"/>
                </a:rPr>
                <a:t>Branch</a:t>
              </a:r>
            </a:p>
          </p:txBody>
        </p:sp>
        <p:pic>
          <p:nvPicPr>
            <p:cNvPr id="15" name="Picture 14" descr="Government in Zambia"/>
            <p:cNvPicPr/>
            <p:nvPr/>
          </p:nvPicPr>
          <p:blipFill>
            <a:blip r:embed="rId9">
              <a:extLst>
                <a:ext uri="{28A0092B-C50C-407E-A947-70E740481C1C}">
                  <a14:useLocalDpi xmlns:a14="http://schemas.microsoft.com/office/drawing/2010/main" val="0"/>
                </a:ext>
              </a:extLst>
            </a:blip>
            <a:srcRect/>
            <a:stretch>
              <a:fillRect/>
            </a:stretch>
          </p:blipFill>
          <p:spPr bwMode="auto">
            <a:xfrm>
              <a:off x="6948242" y="4617956"/>
              <a:ext cx="2209800" cy="1471971"/>
            </a:xfrm>
            <a:prstGeom prst="rect">
              <a:avLst/>
            </a:prstGeom>
            <a:noFill/>
            <a:ln>
              <a:noFill/>
            </a:ln>
          </p:spPr>
        </p:pic>
        <p:pic>
          <p:nvPicPr>
            <p:cNvPr id="16" name="Picture 15" descr="Judiciary | Zambian High Commission"/>
            <p:cNvPicPr/>
            <p:nvPr/>
          </p:nvPicPr>
          <p:blipFill>
            <a:blip r:embed="rId10">
              <a:extLst>
                <a:ext uri="{28A0092B-C50C-407E-A947-70E740481C1C}">
                  <a14:useLocalDpi xmlns:a14="http://schemas.microsoft.com/office/drawing/2010/main" val="0"/>
                </a:ext>
              </a:extLst>
            </a:blip>
            <a:srcRect/>
            <a:stretch>
              <a:fillRect/>
            </a:stretch>
          </p:blipFill>
          <p:spPr bwMode="auto">
            <a:xfrm>
              <a:off x="-34506" y="4617957"/>
              <a:ext cx="2209800" cy="1471970"/>
            </a:xfrm>
            <a:prstGeom prst="rect">
              <a:avLst/>
            </a:prstGeom>
            <a:noFill/>
            <a:ln>
              <a:noFill/>
            </a:ln>
          </p:spPr>
        </p:pic>
        <p:pic>
          <p:nvPicPr>
            <p:cNvPr id="17" name="Picture 16" descr="http://www.daily-mail.co.zm/wp-content/uploads/2021/12/State-House.jpg"/>
            <p:cNvPicPr/>
            <p:nvPr/>
          </p:nvPicPr>
          <p:blipFill>
            <a:blip r:embed="rId11">
              <a:extLst>
                <a:ext uri="{28A0092B-C50C-407E-A947-70E740481C1C}">
                  <a14:useLocalDpi xmlns:a14="http://schemas.microsoft.com/office/drawing/2010/main" val="0"/>
                </a:ext>
              </a:extLst>
            </a:blip>
            <a:srcRect/>
            <a:stretch>
              <a:fillRect/>
            </a:stretch>
          </p:blipFill>
          <p:spPr bwMode="auto">
            <a:xfrm>
              <a:off x="3449821" y="746797"/>
              <a:ext cx="2188977" cy="1534038"/>
            </a:xfrm>
            <a:prstGeom prst="rect">
              <a:avLst/>
            </a:prstGeom>
            <a:noFill/>
            <a:ln>
              <a:noFill/>
            </a:ln>
          </p:spPr>
        </p:pic>
      </p:grpSp>
    </p:spTree>
    <p:extLst>
      <p:ext uri="{BB962C8B-B14F-4D97-AF65-F5344CB8AC3E}">
        <p14:creationId xmlns:p14="http://schemas.microsoft.com/office/powerpoint/2010/main" val="1545678057"/>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039600" cy="651164"/>
          </a:xfrm>
        </p:spPr>
        <p:txBody>
          <a:bodyPr>
            <a:normAutofit/>
          </a:bodyPr>
          <a:lstStyle/>
          <a:p>
            <a:pPr algn="ctr">
              <a:defRPr/>
            </a:pPr>
            <a:r>
              <a:rPr lang="en-US" sz="2800" b="1" dirty="0">
                <a:solidFill>
                  <a:srgbClr val="000000"/>
                </a:solidFill>
                <a:latin typeface="Bookman Old Style" panose="02050604050505020204" pitchFamily="18" charset="0"/>
              </a:rPr>
              <a:t>Checks and balances</a:t>
            </a:r>
          </a:p>
        </p:txBody>
      </p:sp>
      <p:sp>
        <p:nvSpPr>
          <p:cNvPr id="5" name="Content Placeholder 4"/>
          <p:cNvSpPr>
            <a:spLocks noGrp="1"/>
          </p:cNvSpPr>
          <p:nvPr>
            <p:ph sz="half" idx="1"/>
          </p:nvPr>
        </p:nvSpPr>
        <p:spPr>
          <a:xfrm>
            <a:off x="0" y="651164"/>
            <a:ext cx="12039600" cy="6206835"/>
          </a:xfrm>
        </p:spPr>
        <p:txBody>
          <a:bodyPr>
            <a:normAutofit/>
          </a:bodyPr>
          <a:lstStyle/>
          <a:p>
            <a:pPr algn="just">
              <a:buFont typeface="Wingdings" panose="05000000000000000000" pitchFamily="2" charset="2"/>
              <a:buChar char="q"/>
              <a:defRPr/>
            </a:pPr>
            <a:r>
              <a:rPr lang="en-US" sz="2400" dirty="0">
                <a:latin typeface="Bookman Old Style" panose="02050604050505020204" pitchFamily="18" charset="0"/>
              </a:rPr>
              <a:t>In the liberal sense, separation of powers means there could be overlaps in functions and personnel between the three organs but there should also be checks and balances between the three </a:t>
            </a:r>
            <a:r>
              <a:rPr lang="en-US" sz="2400" dirty="0" smtClean="0">
                <a:latin typeface="Bookman Old Style" panose="02050604050505020204" pitchFamily="18" charset="0"/>
              </a:rPr>
              <a:t>organs</a:t>
            </a:r>
          </a:p>
          <a:p>
            <a:pPr algn="just">
              <a:buFont typeface="Wingdings" panose="05000000000000000000" pitchFamily="2" charset="2"/>
              <a:buChar char="q"/>
              <a:defRPr/>
            </a:pPr>
            <a:r>
              <a:rPr lang="en-US" sz="2400" dirty="0" smtClean="0">
                <a:latin typeface="Bookman Old Style" panose="02050604050505020204" pitchFamily="18" charset="0"/>
              </a:rPr>
              <a:t>The </a:t>
            </a:r>
            <a:r>
              <a:rPr lang="en-US" sz="2400" dirty="0">
                <a:latin typeface="Bookman Old Style" panose="02050604050505020204" pitchFamily="18" charset="0"/>
              </a:rPr>
              <a:t>principle of government under which separate branches are empowered to prevent actions by other branches and are induced to share power. Checks and balances are applied primarily in constitutional governments. They are of fundamental importance in tripartite governments, such as that of the </a:t>
            </a:r>
            <a:r>
              <a:rPr lang="en-US" sz="2400" dirty="0" smtClean="0">
                <a:latin typeface="Bookman Old Style" panose="02050604050505020204" pitchFamily="18" charset="0"/>
              </a:rPr>
              <a:t>Zambia, </a:t>
            </a:r>
            <a:r>
              <a:rPr lang="en-US" sz="2400" dirty="0">
                <a:latin typeface="Bookman Old Style" panose="02050604050505020204" pitchFamily="18" charset="0"/>
              </a:rPr>
              <a:t>which separate powers among legislative, executive, and judicial branches</a:t>
            </a:r>
            <a:r>
              <a:rPr lang="en-US" sz="2400" dirty="0" smtClean="0">
                <a:latin typeface="Bookman Old Style" panose="02050604050505020204" pitchFamily="18" charset="0"/>
              </a:rPr>
              <a:t>.</a:t>
            </a:r>
          </a:p>
          <a:p>
            <a:pPr algn="just">
              <a:buFont typeface="Wingdings" panose="05000000000000000000" pitchFamily="2" charset="2"/>
              <a:buChar char="q"/>
              <a:defRPr/>
            </a:pPr>
            <a:r>
              <a:rPr lang="en-US" sz="2400" dirty="0">
                <a:latin typeface="Bookman Old Style" panose="02050604050505020204" pitchFamily="18" charset="0"/>
              </a:rPr>
              <a:t>This is the notion that constitutional devices can prevent any power within a nation from becoming absolute by being balanced against or checked by, another source of power within that same nation. The powers of the government should be so divided and balanced among several bodies so </a:t>
            </a:r>
            <a:r>
              <a:rPr lang="en-US" sz="2400" dirty="0" smtClean="0">
                <a:latin typeface="Bookman Old Style" panose="02050604050505020204" pitchFamily="18" charset="0"/>
              </a:rPr>
              <a:t>that none </a:t>
            </a:r>
            <a:r>
              <a:rPr lang="en-US" sz="2400" dirty="0">
                <a:latin typeface="Bookman Old Style" panose="02050604050505020204" pitchFamily="18" charset="0"/>
              </a:rPr>
              <a:t>could transcend their legal limits without being effectively checked or restrained by the others. </a:t>
            </a:r>
            <a:endParaRPr lang="en-US" sz="2400" dirty="0" smtClean="0">
              <a:latin typeface="Bookman Old Style" panose="02050604050505020204" pitchFamily="18" charset="0"/>
            </a:endParaRPr>
          </a:p>
        </p:txBody>
      </p:sp>
    </p:spTree>
    <p:extLst>
      <p:ext uri="{BB962C8B-B14F-4D97-AF65-F5344CB8AC3E}">
        <p14:creationId xmlns:p14="http://schemas.microsoft.com/office/powerpoint/2010/main" val="2226904998"/>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039600" cy="651164"/>
          </a:xfrm>
        </p:spPr>
        <p:txBody>
          <a:bodyPr>
            <a:normAutofit/>
          </a:bodyPr>
          <a:lstStyle/>
          <a:p>
            <a:pPr algn="ctr">
              <a:defRPr/>
            </a:pPr>
            <a:r>
              <a:rPr lang="en-US" sz="2800" b="1" dirty="0">
                <a:solidFill>
                  <a:srgbClr val="000000"/>
                </a:solidFill>
                <a:latin typeface="Bookman Old Style" panose="02050604050505020204" pitchFamily="18" charset="0"/>
              </a:rPr>
              <a:t>Checks and balances</a:t>
            </a:r>
          </a:p>
        </p:txBody>
      </p:sp>
      <p:sp>
        <p:nvSpPr>
          <p:cNvPr id="5" name="Content Placeholder 4"/>
          <p:cNvSpPr>
            <a:spLocks noGrp="1"/>
          </p:cNvSpPr>
          <p:nvPr>
            <p:ph sz="half" idx="1"/>
          </p:nvPr>
        </p:nvSpPr>
        <p:spPr>
          <a:xfrm>
            <a:off x="0" y="651164"/>
            <a:ext cx="12039600" cy="6206835"/>
          </a:xfrm>
        </p:spPr>
        <p:txBody>
          <a:bodyPr>
            <a:normAutofit/>
          </a:bodyPr>
          <a:lstStyle/>
          <a:p>
            <a:pPr algn="just">
              <a:buFont typeface="Wingdings" panose="05000000000000000000" pitchFamily="2" charset="2"/>
              <a:buChar char="q"/>
              <a:defRPr/>
            </a:pPr>
            <a:r>
              <a:rPr lang="en-US" sz="2400" dirty="0" smtClean="0">
                <a:latin typeface="Bookman Old Style" panose="02050604050505020204" pitchFamily="18" charset="0"/>
              </a:rPr>
              <a:t>The </a:t>
            </a:r>
            <a:r>
              <a:rPr lang="en-US" sz="2400" dirty="0">
                <a:latin typeface="Bookman Old Style" panose="02050604050505020204" pitchFamily="18" charset="0"/>
              </a:rPr>
              <a:t>branches of government, when “separated”, may legitimately check or act upon each other and indeed are separated precisely so that they may exercise such checks. The justification for separation of powers is the underlying concepts of checks and balances. Checks and balances is concerned with balancing the powers of one organ of the government against another through a system of mutual checks</a:t>
            </a:r>
            <a:r>
              <a:rPr lang="en-US" sz="2400" dirty="0" smtClean="0">
                <a:latin typeface="Bookman Old Style" panose="02050604050505020204" pitchFamily="18" charset="0"/>
              </a:rPr>
              <a:t>.</a:t>
            </a:r>
          </a:p>
          <a:p>
            <a:pPr algn="just">
              <a:buFont typeface="Wingdings" panose="05000000000000000000" pitchFamily="2" charset="2"/>
              <a:buChar char="q"/>
              <a:defRPr/>
            </a:pPr>
            <a:endParaRPr lang="en-US" sz="2400" dirty="0">
              <a:latin typeface="Bookman Old Style" panose="02050604050505020204" pitchFamily="18" charset="0"/>
            </a:endParaRPr>
          </a:p>
          <a:p>
            <a:pPr algn="just">
              <a:buFont typeface="Wingdings" panose="05000000000000000000" pitchFamily="2" charset="2"/>
              <a:buChar char="q"/>
              <a:defRPr/>
            </a:pPr>
            <a:r>
              <a:rPr lang="en-US" sz="2400" dirty="0">
                <a:latin typeface="Bookman Old Style" panose="02050604050505020204" pitchFamily="18" charset="0"/>
              </a:rPr>
              <a:t>Checks and balances, principle of government under which separate branches are empowered to prevent actions by other branches and are induced to share power. Checks and balances are applied primarily in constitutional governments.</a:t>
            </a:r>
            <a:endParaRPr lang="en-US" sz="2400" dirty="0">
              <a:latin typeface="Bookman Old Style" panose="02050604050505020204" pitchFamily="18" charset="0"/>
            </a:endParaRPr>
          </a:p>
        </p:txBody>
      </p:sp>
    </p:spTree>
    <p:extLst>
      <p:ext uri="{BB962C8B-B14F-4D97-AF65-F5344CB8AC3E}">
        <p14:creationId xmlns:p14="http://schemas.microsoft.com/office/powerpoint/2010/main" val="1533321013"/>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1353800" cy="651164"/>
          </a:xfrm>
        </p:spPr>
        <p:txBody>
          <a:bodyPr>
            <a:normAutofit/>
          </a:bodyPr>
          <a:lstStyle/>
          <a:p>
            <a:pPr algn="ctr">
              <a:defRPr/>
            </a:pPr>
            <a:r>
              <a:rPr lang="en-US" sz="2800" b="1" dirty="0">
                <a:solidFill>
                  <a:srgbClr val="000000"/>
                </a:solidFill>
                <a:latin typeface="Bookman Old Style" panose="02050604050505020204" pitchFamily="18" charset="0"/>
              </a:rPr>
              <a:t>Separation of Powers</a:t>
            </a:r>
            <a:endParaRPr lang="en-US" sz="2800" dirty="0">
              <a:solidFill>
                <a:srgbClr val="000000"/>
              </a:solidFill>
              <a:latin typeface="Bookman Old Style" panose="02050604050505020204" pitchFamily="18" charset="0"/>
            </a:endParaRPr>
          </a:p>
        </p:txBody>
      </p:sp>
      <p:sp>
        <p:nvSpPr>
          <p:cNvPr id="5" name="Content Placeholder 4"/>
          <p:cNvSpPr>
            <a:spLocks noGrp="1"/>
          </p:cNvSpPr>
          <p:nvPr>
            <p:ph sz="half" idx="1"/>
          </p:nvPr>
        </p:nvSpPr>
        <p:spPr>
          <a:xfrm>
            <a:off x="0" y="651164"/>
            <a:ext cx="12039600" cy="6206835"/>
          </a:xfrm>
        </p:spPr>
        <p:txBody>
          <a:bodyPr>
            <a:normAutofit fontScale="92500"/>
          </a:bodyPr>
          <a:lstStyle/>
          <a:p>
            <a:pPr algn="just">
              <a:buFont typeface="Wingdings" panose="05000000000000000000" pitchFamily="2" charset="2"/>
              <a:buChar char="q"/>
              <a:defRPr/>
            </a:pPr>
            <a:r>
              <a:rPr lang="en-US" dirty="0">
                <a:latin typeface="Bookman Old Style" panose="02050604050505020204" pitchFamily="18" charset="0"/>
              </a:rPr>
              <a:t>Although the concept is famous in the United States, most governments use this principle today. “Bipartite” and tripartite” systems are common. Their roots stretch back all the way to Aristotle’s “mixed governments” from his Politics. Learn more about the types of governments and the philosophers as </a:t>
            </a:r>
            <a:r>
              <a:rPr lang="en-US" dirty="0" smtClean="0">
                <a:latin typeface="Bookman Old Style" panose="02050604050505020204" pitchFamily="18" charset="0"/>
              </a:rPr>
              <a:t>historians</a:t>
            </a:r>
            <a:endParaRPr lang="en-US" dirty="0">
              <a:latin typeface="Bookman Old Style" panose="02050604050505020204" pitchFamily="18" charset="0"/>
            </a:endParaRPr>
          </a:p>
          <a:p>
            <a:pPr algn="just">
              <a:buFont typeface="Wingdings" panose="05000000000000000000" pitchFamily="2" charset="2"/>
              <a:buChar char="q"/>
              <a:defRPr/>
            </a:pPr>
            <a:r>
              <a:rPr lang="en-US" dirty="0">
                <a:latin typeface="Bookman Old Style" panose="02050604050505020204" pitchFamily="18" charset="0"/>
              </a:rPr>
              <a:t>In Montesquieu’s famous espousal of the doctrine, separation of powers </a:t>
            </a:r>
            <a:r>
              <a:rPr lang="en-US" dirty="0" smtClean="0">
                <a:latin typeface="Bookman Old Style" panose="02050604050505020204" pitchFamily="18" charset="0"/>
              </a:rPr>
              <a:t>was a </a:t>
            </a:r>
            <a:r>
              <a:rPr lang="en-US" dirty="0">
                <a:latin typeface="Bookman Old Style" panose="02050604050505020204" pitchFamily="18" charset="0"/>
              </a:rPr>
              <a:t>safeguard for individual liberty:</a:t>
            </a:r>
          </a:p>
          <a:p>
            <a:pPr algn="just">
              <a:buFont typeface="Wingdings" panose="05000000000000000000" pitchFamily="2" charset="2"/>
              <a:buChar char="q"/>
              <a:defRPr/>
            </a:pPr>
            <a:r>
              <a:rPr lang="en-US" dirty="0" smtClean="0">
                <a:latin typeface="Bookman Old Style" panose="02050604050505020204" pitchFamily="18" charset="0"/>
              </a:rPr>
              <a:t>When </a:t>
            </a:r>
            <a:r>
              <a:rPr lang="en-US" dirty="0">
                <a:latin typeface="Bookman Old Style" panose="02050604050505020204" pitchFamily="18" charset="0"/>
              </a:rPr>
              <a:t>the legislative and executive powers are vested in the same person, or in the same body of magistrates, there can be no liberty; because apprehensions may arise, lest the same monarch or senates should enact tyrannical laws to execute them in a tyrannical manner.</a:t>
            </a:r>
          </a:p>
          <a:p>
            <a:pPr algn="just">
              <a:buFont typeface="Wingdings" panose="05000000000000000000" pitchFamily="2" charset="2"/>
              <a:buChar char="q"/>
              <a:defRPr/>
            </a:pPr>
            <a:r>
              <a:rPr lang="en-US" dirty="0" smtClean="0">
                <a:latin typeface="Bookman Old Style" panose="02050604050505020204" pitchFamily="18" charset="0"/>
              </a:rPr>
              <a:t>There </a:t>
            </a:r>
            <a:r>
              <a:rPr lang="en-US" dirty="0">
                <a:latin typeface="Bookman Old Style" panose="02050604050505020204" pitchFamily="18" charset="0"/>
              </a:rPr>
              <a:t>is no liberty if the power of judging is not separated from the legislative and executive. If it were joined with the legislative, the life and liberty of the subject would be exposed to arbitrary control; for the judge would then be the legislator. If it were joined to the executive power, the judge might behave with violence and oppression</a:t>
            </a:r>
            <a:endParaRPr lang="en-US" dirty="0" smtClean="0">
              <a:latin typeface="Bookman Old Style" panose="02050604050505020204" pitchFamily="18" charset="0"/>
            </a:endParaRPr>
          </a:p>
          <a:p>
            <a:pPr algn="just">
              <a:buFont typeface="Wingdings" charset="0"/>
              <a:buChar char="§"/>
              <a:defRPr/>
            </a:pPr>
            <a:endParaRPr lang="en-US" dirty="0">
              <a:latin typeface="Bookman Old Style" panose="02050604050505020204" pitchFamily="18" charset="0"/>
            </a:endParaRPr>
          </a:p>
          <a:p>
            <a:pPr algn="just">
              <a:buFont typeface="Wingdings" charset="0"/>
              <a:buChar char="§"/>
              <a:defRPr/>
            </a:pPr>
            <a:endParaRPr lang="en-US" dirty="0" smtClean="0">
              <a:latin typeface="Bookman Old Style" panose="02050604050505020204" pitchFamily="18" charset="0"/>
            </a:endParaRPr>
          </a:p>
          <a:p>
            <a:pPr algn="just">
              <a:buFont typeface="Wingdings" charset="0"/>
              <a:buChar char="§"/>
              <a:defRPr/>
            </a:pPr>
            <a:endParaRPr lang="en-US" sz="2400" dirty="0">
              <a:latin typeface="Bookman Old Style" panose="02050604050505020204" pitchFamily="18" charset="0"/>
            </a:endParaRPr>
          </a:p>
        </p:txBody>
      </p:sp>
    </p:spTree>
    <p:extLst>
      <p:ext uri="{BB962C8B-B14F-4D97-AF65-F5344CB8AC3E}">
        <p14:creationId xmlns:p14="http://schemas.microsoft.com/office/powerpoint/2010/main" val="911279529"/>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039600" cy="651164"/>
          </a:xfrm>
        </p:spPr>
        <p:txBody>
          <a:bodyPr>
            <a:normAutofit/>
          </a:bodyPr>
          <a:lstStyle/>
          <a:p>
            <a:pPr algn="ctr">
              <a:defRPr/>
            </a:pPr>
            <a:r>
              <a:rPr lang="en-US" sz="2800" b="1" dirty="0">
                <a:solidFill>
                  <a:srgbClr val="000000"/>
                </a:solidFill>
                <a:latin typeface="Bookman Old Style" panose="02050604050505020204" pitchFamily="18" charset="0"/>
              </a:rPr>
              <a:t>How the Legislature Checks on the Executive</a:t>
            </a:r>
          </a:p>
        </p:txBody>
      </p:sp>
      <p:sp>
        <p:nvSpPr>
          <p:cNvPr id="5" name="Content Placeholder 4"/>
          <p:cNvSpPr>
            <a:spLocks noGrp="1"/>
          </p:cNvSpPr>
          <p:nvPr>
            <p:ph sz="half" idx="1"/>
          </p:nvPr>
        </p:nvSpPr>
        <p:spPr>
          <a:xfrm>
            <a:off x="0" y="651164"/>
            <a:ext cx="12039600" cy="6206835"/>
          </a:xfrm>
        </p:spPr>
        <p:txBody>
          <a:bodyPr>
            <a:normAutofit fontScale="92500" lnSpcReduction="10000"/>
          </a:bodyPr>
          <a:lstStyle/>
          <a:p>
            <a:pPr marL="457200" indent="-457200" algn="just">
              <a:buFont typeface="+mj-lt"/>
              <a:buAutoNum type="arabicPeriod"/>
              <a:defRPr/>
            </a:pPr>
            <a:r>
              <a:rPr lang="en-US" sz="2400" dirty="0" smtClean="0">
                <a:latin typeface="Bookman Old Style" panose="02050604050505020204" pitchFamily="18" charset="0"/>
              </a:rPr>
              <a:t>The </a:t>
            </a:r>
            <a:r>
              <a:rPr lang="en-US" sz="2400" dirty="0">
                <a:latin typeface="Bookman Old Style" panose="02050604050505020204" pitchFamily="18" charset="0"/>
              </a:rPr>
              <a:t>legislature approve/ratifies the presidential appointment</a:t>
            </a:r>
          </a:p>
          <a:p>
            <a:pPr marL="457200" indent="-457200" algn="just">
              <a:buFont typeface="+mj-lt"/>
              <a:buAutoNum type="arabicPeriod"/>
              <a:defRPr/>
            </a:pPr>
            <a:r>
              <a:rPr lang="en-US" sz="2400" dirty="0" smtClean="0">
                <a:latin typeface="Bookman Old Style" panose="02050604050505020204" pitchFamily="18" charset="0"/>
              </a:rPr>
              <a:t>The </a:t>
            </a:r>
            <a:r>
              <a:rPr lang="en-US" sz="2400" dirty="0">
                <a:latin typeface="Bookman Old Style" panose="02050604050505020204" pitchFamily="18" charset="0"/>
              </a:rPr>
              <a:t>legislature </a:t>
            </a:r>
            <a:r>
              <a:rPr lang="en-US" sz="2400" dirty="0" err="1">
                <a:latin typeface="Bookman Old Style" panose="02050604050505020204" pitchFamily="18" charset="0"/>
              </a:rPr>
              <a:t>criticises</a:t>
            </a:r>
            <a:r>
              <a:rPr lang="en-US" sz="2400" dirty="0">
                <a:latin typeface="Bookman Old Style" panose="02050604050505020204" pitchFamily="18" charset="0"/>
              </a:rPr>
              <a:t> the executive through parliamentary debates</a:t>
            </a:r>
          </a:p>
          <a:p>
            <a:pPr marL="457200" indent="-457200" algn="just">
              <a:buFont typeface="+mj-lt"/>
              <a:buAutoNum type="arabicPeriod"/>
              <a:defRPr/>
            </a:pPr>
            <a:r>
              <a:rPr lang="en-US" sz="2400" dirty="0" smtClean="0">
                <a:latin typeface="Bookman Old Style" panose="02050604050505020204" pitchFamily="18" charset="0"/>
              </a:rPr>
              <a:t>The </a:t>
            </a:r>
            <a:r>
              <a:rPr lang="en-US" sz="2400" dirty="0">
                <a:latin typeface="Bookman Old Style" panose="02050604050505020204" pitchFamily="18" charset="0"/>
              </a:rPr>
              <a:t>legislature also checks on the executive through the </a:t>
            </a:r>
            <a:r>
              <a:rPr lang="en-US" sz="2400" dirty="0" err="1">
                <a:latin typeface="Bookman Old Style" panose="02050604050505020204" pitchFamily="18" charset="0"/>
              </a:rPr>
              <a:t>specialised</a:t>
            </a:r>
            <a:r>
              <a:rPr lang="en-US" sz="2400" dirty="0">
                <a:latin typeface="Bookman Old Style" panose="02050604050505020204" pitchFamily="18" charset="0"/>
              </a:rPr>
              <a:t> committees of parliamentary committees</a:t>
            </a:r>
          </a:p>
          <a:p>
            <a:pPr marL="457200" indent="-457200" algn="just">
              <a:buFont typeface="+mj-lt"/>
              <a:buAutoNum type="arabicPeriod"/>
              <a:defRPr/>
            </a:pPr>
            <a:r>
              <a:rPr lang="en-US" sz="2400" dirty="0" smtClean="0">
                <a:latin typeface="Bookman Old Style" panose="02050604050505020204" pitchFamily="18" charset="0"/>
              </a:rPr>
              <a:t>In </a:t>
            </a:r>
            <a:r>
              <a:rPr lang="en-US" sz="2400" dirty="0">
                <a:latin typeface="Bookman Old Style" panose="02050604050505020204" pitchFamily="18" charset="0"/>
              </a:rPr>
              <a:t>the National Assembly, by a resolution of two-thirds of the Members of Parliament, may move a motion for the impeachment of the President alleging that the President has committed: (a) a violation of a provision of this Constitution or other law; (b) a crime under international law; or (c) gross misconduct.</a:t>
            </a:r>
          </a:p>
          <a:p>
            <a:pPr marL="457200" indent="-457200" algn="just">
              <a:buFont typeface="+mj-lt"/>
              <a:buAutoNum type="arabicPeriod"/>
              <a:defRPr/>
            </a:pPr>
            <a:r>
              <a:rPr lang="en-US" sz="2400" dirty="0" smtClean="0">
                <a:latin typeface="Bookman Old Style" panose="02050604050505020204" pitchFamily="18" charset="0"/>
              </a:rPr>
              <a:t>Other </a:t>
            </a:r>
            <a:r>
              <a:rPr lang="en-US" sz="2400" dirty="0">
                <a:latin typeface="Bookman Old Style" panose="02050604050505020204" pitchFamily="18" charset="0"/>
              </a:rPr>
              <a:t>platforms include the vice presidents session for oral questions and answers</a:t>
            </a:r>
          </a:p>
          <a:p>
            <a:pPr marL="457200" indent="-457200" algn="just">
              <a:buFont typeface="+mj-lt"/>
              <a:buAutoNum type="arabicPeriod"/>
              <a:defRPr/>
            </a:pPr>
            <a:r>
              <a:rPr lang="en-US" sz="2400" dirty="0" smtClean="0">
                <a:latin typeface="Bookman Old Style" panose="02050604050505020204" pitchFamily="18" charset="0"/>
              </a:rPr>
              <a:t>With </a:t>
            </a:r>
            <a:r>
              <a:rPr lang="en-US" sz="2400" dirty="0">
                <a:latin typeface="Bookman Old Style" panose="02050604050505020204" pitchFamily="18" charset="0"/>
              </a:rPr>
              <a:t>a two thirds majority, parliament can force the president into signing a bill into law</a:t>
            </a:r>
          </a:p>
          <a:p>
            <a:pPr marL="457200" indent="-457200" algn="just">
              <a:buFont typeface="+mj-lt"/>
              <a:buAutoNum type="arabicPeriod"/>
              <a:defRPr/>
            </a:pPr>
            <a:r>
              <a:rPr lang="en-US" sz="2400" dirty="0" smtClean="0">
                <a:latin typeface="Bookman Old Style" panose="02050604050505020204" pitchFamily="18" charset="0"/>
              </a:rPr>
              <a:t>With </a:t>
            </a:r>
            <a:r>
              <a:rPr lang="en-US" sz="2400" dirty="0">
                <a:latin typeface="Bookman Old Style" panose="02050604050505020204" pitchFamily="18" charset="0"/>
              </a:rPr>
              <a:t>a two-thirds majority vote, the Zambian parliament can institute or force a committee of enquiry to hire 3 doctors to access the president’s ability to perform his duties (A medical board shall consist of not less than three persons selected from among persons who are registered as health practitioners). The constitution reads, A Member of Parliament, supported by at least one third of the Members of Parliament, may move a motion for the investigation of the physical or mental capacity of the President to perform executive functions.</a:t>
            </a:r>
            <a:endParaRPr lang="en-US" sz="2400" dirty="0">
              <a:latin typeface="Bookman Old Style" panose="02050604050505020204" pitchFamily="18" charset="0"/>
            </a:endParaRPr>
          </a:p>
        </p:txBody>
      </p:sp>
    </p:spTree>
    <p:extLst>
      <p:ext uri="{BB962C8B-B14F-4D97-AF65-F5344CB8AC3E}">
        <p14:creationId xmlns:p14="http://schemas.microsoft.com/office/powerpoint/2010/main" val="2095529345"/>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039600" cy="651164"/>
          </a:xfrm>
        </p:spPr>
        <p:txBody>
          <a:bodyPr>
            <a:normAutofit/>
          </a:bodyPr>
          <a:lstStyle/>
          <a:p>
            <a:pPr algn="ctr">
              <a:defRPr/>
            </a:pPr>
            <a:r>
              <a:rPr lang="en-US" sz="2800" b="1" dirty="0">
                <a:solidFill>
                  <a:srgbClr val="000000"/>
                </a:solidFill>
                <a:latin typeface="Bookman Old Style" panose="02050604050505020204" pitchFamily="18" charset="0"/>
              </a:rPr>
              <a:t>How the executive Checks the Legislature</a:t>
            </a:r>
          </a:p>
        </p:txBody>
      </p:sp>
      <p:sp>
        <p:nvSpPr>
          <p:cNvPr id="5" name="Content Placeholder 4"/>
          <p:cNvSpPr>
            <a:spLocks noGrp="1"/>
          </p:cNvSpPr>
          <p:nvPr>
            <p:ph sz="half" idx="1"/>
          </p:nvPr>
        </p:nvSpPr>
        <p:spPr>
          <a:xfrm>
            <a:off x="0" y="651164"/>
            <a:ext cx="12039600" cy="6206835"/>
          </a:xfrm>
        </p:spPr>
        <p:txBody>
          <a:bodyPr>
            <a:normAutofit fontScale="85000" lnSpcReduction="20000"/>
          </a:bodyPr>
          <a:lstStyle/>
          <a:p>
            <a:pPr marL="457200" indent="-457200" algn="just">
              <a:buFont typeface="+mj-lt"/>
              <a:buAutoNum type="arabicPeriod"/>
              <a:defRPr/>
            </a:pPr>
            <a:r>
              <a:rPr lang="en-US" sz="2400" dirty="0">
                <a:latin typeface="Bookman Old Style" panose="02050604050505020204" pitchFamily="18" charset="0"/>
              </a:rPr>
              <a:t>The executive checks the legislature through the president’s powers to veto any bill. The president can send back a bill to parliament for further debate before he can sign it into law. Using a statutory instrument, the president has power make regulations to give effect to the provisions of an Act.</a:t>
            </a:r>
          </a:p>
          <a:p>
            <a:pPr marL="457200" indent="-457200" algn="just">
              <a:buFont typeface="+mj-lt"/>
              <a:buAutoNum type="arabicPeriod"/>
              <a:defRPr/>
            </a:pPr>
            <a:r>
              <a:rPr lang="en-US" sz="2400" dirty="0" smtClean="0">
                <a:latin typeface="Bookman Old Style" panose="02050604050505020204" pitchFamily="18" charset="0"/>
              </a:rPr>
              <a:t>The </a:t>
            </a:r>
            <a:r>
              <a:rPr lang="en-US" sz="2400" dirty="0">
                <a:latin typeface="Bookman Old Style" panose="02050604050505020204" pitchFamily="18" charset="0"/>
              </a:rPr>
              <a:t>other may be through the president’s powers to dissolve parliament and call for fresh elections. (the President may dissolve Parliament if the Executive cannot effectively govern the Republic due to the failure of the</a:t>
            </a:r>
          </a:p>
          <a:p>
            <a:pPr marL="457200" indent="-457200" algn="just">
              <a:buFont typeface="+mj-lt"/>
              <a:buAutoNum type="arabicPeriod"/>
              <a:defRPr/>
            </a:pPr>
            <a:r>
              <a:rPr lang="en-US" sz="2400" dirty="0">
                <a:latin typeface="Bookman Old Style" panose="02050604050505020204" pitchFamily="18" charset="0"/>
              </a:rPr>
              <a:t>National Assembly to objectively and reasonably carry out its legislative function.</a:t>
            </a:r>
          </a:p>
          <a:p>
            <a:pPr marL="457200" indent="-457200" algn="just">
              <a:buFont typeface="+mj-lt"/>
              <a:buAutoNum type="arabicPeriod"/>
              <a:defRPr/>
            </a:pPr>
            <a:r>
              <a:rPr lang="en-US" sz="2400" dirty="0" smtClean="0">
                <a:latin typeface="Bookman Old Style" panose="02050604050505020204" pitchFamily="18" charset="0"/>
              </a:rPr>
              <a:t>The </a:t>
            </a:r>
            <a:r>
              <a:rPr lang="en-US" sz="2400" dirty="0">
                <a:latin typeface="Bookman Old Style" panose="02050604050505020204" pitchFamily="18" charset="0"/>
              </a:rPr>
              <a:t>president can nominate up to eight members and influence the composing of parliament. In this case, the president can add people of </a:t>
            </a:r>
            <a:r>
              <a:rPr lang="en-US" sz="2400" dirty="0" err="1">
                <a:latin typeface="Bookman Old Style" panose="02050604050505020204" pitchFamily="18" charset="0"/>
              </a:rPr>
              <a:t>specialised</a:t>
            </a:r>
            <a:r>
              <a:rPr lang="en-US" sz="2400" dirty="0">
                <a:latin typeface="Bookman Old Style" panose="02050604050505020204" pitchFamily="18" charset="0"/>
              </a:rPr>
              <a:t> skills, or gender, age, tribe etc.</a:t>
            </a:r>
          </a:p>
          <a:p>
            <a:pPr marL="457200" indent="-457200" algn="just">
              <a:buFont typeface="+mj-lt"/>
              <a:buAutoNum type="arabicPeriod"/>
              <a:defRPr/>
            </a:pPr>
            <a:r>
              <a:rPr lang="en-US" sz="2400" dirty="0" smtClean="0">
                <a:latin typeface="Bookman Old Style" panose="02050604050505020204" pitchFamily="18" charset="0"/>
              </a:rPr>
              <a:t>The </a:t>
            </a:r>
            <a:r>
              <a:rPr lang="en-US" sz="2400" dirty="0">
                <a:latin typeface="Bookman Old Style" panose="02050604050505020204" pitchFamily="18" charset="0"/>
              </a:rPr>
              <a:t>President, or two-thirds of the Members of Parliament, may, in writing, request the Speaker to summon a sitting of the National Assembly. In other words, the president has the power to ask national Assembly to convene and debate a matter of national interest.</a:t>
            </a:r>
          </a:p>
          <a:p>
            <a:pPr marL="457200" indent="-457200" algn="just">
              <a:buFont typeface="+mj-lt"/>
              <a:buAutoNum type="arabicPeriod"/>
              <a:defRPr/>
            </a:pPr>
            <a:r>
              <a:rPr lang="en-US" sz="2400" dirty="0" smtClean="0">
                <a:latin typeface="Bookman Old Style" panose="02050604050505020204" pitchFamily="18" charset="0"/>
              </a:rPr>
              <a:t>The </a:t>
            </a:r>
            <a:r>
              <a:rPr lang="en-US" sz="2400" dirty="0">
                <a:latin typeface="Bookman Old Style" panose="02050604050505020204" pitchFamily="18" charset="0"/>
              </a:rPr>
              <a:t>President may, due to a state of war, state of public emergency or threatened state of public emergency, after the dissolution of Parliament and before the holding of general elections, recall the National Assembly that was dissolved.</a:t>
            </a:r>
          </a:p>
          <a:p>
            <a:pPr marL="457200" indent="-457200" algn="just">
              <a:buFont typeface="+mj-lt"/>
              <a:buAutoNum type="arabicPeriod"/>
              <a:defRPr/>
            </a:pPr>
            <a:r>
              <a:rPr lang="en-US" sz="2400" dirty="0" smtClean="0">
                <a:latin typeface="Bookman Old Style" panose="02050604050505020204" pitchFamily="18" charset="0"/>
              </a:rPr>
              <a:t>The </a:t>
            </a:r>
            <a:r>
              <a:rPr lang="en-US" sz="2400" dirty="0">
                <a:latin typeface="Bookman Old Style" panose="02050604050505020204" pitchFamily="18" charset="0"/>
              </a:rPr>
              <a:t>President may, in consultation with the Speaker, prorogue or discontinue a session of Parliament by proclamation or announcement.</a:t>
            </a:r>
          </a:p>
          <a:p>
            <a:pPr marL="457200" indent="-457200" algn="just">
              <a:buFont typeface="+mj-lt"/>
              <a:buAutoNum type="arabicPeriod"/>
              <a:defRPr/>
            </a:pPr>
            <a:r>
              <a:rPr lang="en-US" sz="2400" dirty="0" smtClean="0">
                <a:latin typeface="Bookman Old Style" panose="02050604050505020204" pitchFamily="18" charset="0"/>
              </a:rPr>
              <a:t>Where </a:t>
            </a:r>
            <a:r>
              <a:rPr lang="en-US" sz="2400" dirty="0">
                <a:latin typeface="Bookman Old Style" panose="02050604050505020204" pitchFamily="18" charset="0"/>
              </a:rPr>
              <a:t>the National Assemble refuses to ratify a measure or an appointment for the third time, that appointment takes effect. Where the National Assembly refuses or delays the ratification of the measure or appointment for the third time, that measure or appointment shall take effect.</a:t>
            </a:r>
            <a:endParaRPr lang="en-US" sz="2400" dirty="0">
              <a:latin typeface="Bookman Old Style" panose="02050604050505020204" pitchFamily="18" charset="0"/>
            </a:endParaRPr>
          </a:p>
        </p:txBody>
      </p:sp>
    </p:spTree>
    <p:extLst>
      <p:ext uri="{BB962C8B-B14F-4D97-AF65-F5344CB8AC3E}">
        <p14:creationId xmlns:p14="http://schemas.microsoft.com/office/powerpoint/2010/main" val="1659670489"/>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039600" cy="651164"/>
          </a:xfrm>
        </p:spPr>
        <p:txBody>
          <a:bodyPr>
            <a:normAutofit/>
          </a:bodyPr>
          <a:lstStyle/>
          <a:p>
            <a:pPr algn="ctr">
              <a:defRPr/>
            </a:pPr>
            <a:r>
              <a:rPr lang="en-US" sz="2800" b="1" dirty="0">
                <a:solidFill>
                  <a:srgbClr val="000000"/>
                </a:solidFill>
                <a:latin typeface="Bookman Old Style" panose="02050604050505020204" pitchFamily="18" charset="0"/>
              </a:rPr>
              <a:t>How the executive checks on the Judiciary</a:t>
            </a:r>
          </a:p>
        </p:txBody>
      </p:sp>
      <p:sp>
        <p:nvSpPr>
          <p:cNvPr id="5" name="Content Placeholder 4"/>
          <p:cNvSpPr>
            <a:spLocks noGrp="1"/>
          </p:cNvSpPr>
          <p:nvPr>
            <p:ph sz="half" idx="1"/>
          </p:nvPr>
        </p:nvSpPr>
        <p:spPr>
          <a:xfrm>
            <a:off x="0" y="651164"/>
            <a:ext cx="12039600" cy="6206835"/>
          </a:xfrm>
        </p:spPr>
        <p:txBody>
          <a:bodyPr>
            <a:normAutofit/>
          </a:bodyPr>
          <a:lstStyle/>
          <a:p>
            <a:pPr marL="457200" indent="-457200" algn="just">
              <a:buFont typeface="+mj-lt"/>
              <a:buAutoNum type="arabicPeriod"/>
              <a:defRPr/>
            </a:pPr>
            <a:r>
              <a:rPr lang="en-US" dirty="0" smtClean="0">
                <a:latin typeface="Bookman Old Style" panose="02050604050505020204" pitchFamily="18" charset="0"/>
              </a:rPr>
              <a:t>The </a:t>
            </a:r>
            <a:r>
              <a:rPr lang="en-US" dirty="0">
                <a:latin typeface="Bookman Old Style" panose="02050604050505020204" pitchFamily="18" charset="0"/>
              </a:rPr>
              <a:t>president is empowered to appoint a commission of enquiry to probe any misconduct in the judiciary. i.e. if the judges are abusing their powers, the president is mandated to have a commission of enquiry to probe the issue</a:t>
            </a:r>
          </a:p>
          <a:p>
            <a:pPr marL="457200" indent="-457200" algn="just">
              <a:buFont typeface="+mj-lt"/>
              <a:buAutoNum type="arabicPeriod"/>
              <a:defRPr/>
            </a:pPr>
            <a:r>
              <a:rPr lang="en-US" dirty="0" smtClean="0">
                <a:latin typeface="Bookman Old Style" panose="02050604050505020204" pitchFamily="18" charset="0"/>
              </a:rPr>
              <a:t>The </a:t>
            </a:r>
            <a:r>
              <a:rPr lang="en-US" dirty="0">
                <a:latin typeface="Bookman Old Style" panose="02050604050505020204" pitchFamily="18" charset="0"/>
              </a:rPr>
              <a:t>executive can come up with statutory instruments, memos and circulars which may be a check on the judge</a:t>
            </a:r>
          </a:p>
          <a:p>
            <a:pPr marL="457200" indent="-457200" algn="just">
              <a:buFont typeface="+mj-lt"/>
              <a:buAutoNum type="arabicPeriod"/>
              <a:defRPr/>
            </a:pPr>
            <a:r>
              <a:rPr lang="en-US" dirty="0" smtClean="0">
                <a:latin typeface="Bookman Old Style" panose="02050604050505020204" pitchFamily="18" charset="0"/>
              </a:rPr>
              <a:t>Through </a:t>
            </a:r>
            <a:r>
              <a:rPr lang="en-US" dirty="0">
                <a:latin typeface="Bookman Old Style" panose="02050604050505020204" pitchFamily="18" charset="0"/>
              </a:rPr>
              <a:t>his power of prerogative of mercy, the president has the power to change the verdict or to pardon an offender. The constitution reads: The President may, on the advice of the Advisory Committee (a) conditionally or unconditionally, pardon a person convicted of an offence; (b) substitute a less severe form of punishment imposed on a person by a court; or (c) remit the whole or part of a fine, penalty or forfeiture.</a:t>
            </a:r>
            <a:endParaRPr lang="en-US" dirty="0">
              <a:latin typeface="Bookman Old Style" panose="02050604050505020204" pitchFamily="18" charset="0"/>
            </a:endParaRPr>
          </a:p>
        </p:txBody>
      </p:sp>
    </p:spTree>
    <p:extLst>
      <p:ext uri="{BB962C8B-B14F-4D97-AF65-F5344CB8AC3E}">
        <p14:creationId xmlns:p14="http://schemas.microsoft.com/office/powerpoint/2010/main" val="3044226657"/>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039600" cy="651164"/>
          </a:xfrm>
        </p:spPr>
        <p:txBody>
          <a:bodyPr>
            <a:normAutofit/>
          </a:bodyPr>
          <a:lstStyle/>
          <a:p>
            <a:pPr algn="ctr">
              <a:defRPr/>
            </a:pPr>
            <a:r>
              <a:rPr lang="en-US" sz="2800" b="1" dirty="0">
                <a:solidFill>
                  <a:srgbClr val="000000"/>
                </a:solidFill>
                <a:latin typeface="Bookman Old Style" panose="02050604050505020204" pitchFamily="18" charset="0"/>
              </a:rPr>
              <a:t>How the judiciary Checks on the Executive</a:t>
            </a:r>
          </a:p>
        </p:txBody>
      </p:sp>
      <p:sp>
        <p:nvSpPr>
          <p:cNvPr id="5" name="Content Placeholder 4"/>
          <p:cNvSpPr>
            <a:spLocks noGrp="1"/>
          </p:cNvSpPr>
          <p:nvPr>
            <p:ph sz="half" idx="1"/>
          </p:nvPr>
        </p:nvSpPr>
        <p:spPr>
          <a:xfrm>
            <a:off x="0" y="651164"/>
            <a:ext cx="12039600" cy="6206835"/>
          </a:xfrm>
        </p:spPr>
        <p:txBody>
          <a:bodyPr>
            <a:normAutofit fontScale="85000" lnSpcReduction="20000"/>
          </a:bodyPr>
          <a:lstStyle/>
          <a:p>
            <a:pPr marL="457200" indent="-457200" algn="just">
              <a:buFont typeface="+mj-lt"/>
              <a:buAutoNum type="arabicPeriod"/>
              <a:defRPr/>
            </a:pPr>
            <a:r>
              <a:rPr lang="en-US" sz="2400" dirty="0" smtClean="0">
                <a:latin typeface="Bookman Old Style" panose="02050604050505020204" pitchFamily="18" charset="0"/>
              </a:rPr>
              <a:t>Through </a:t>
            </a:r>
            <a:r>
              <a:rPr lang="en-US" sz="2400" dirty="0">
                <a:latin typeface="Bookman Old Style" panose="02050604050505020204" pitchFamily="18" charset="0"/>
              </a:rPr>
              <a:t>judicial reviews, the power to review executive or government action to determine its compliance with the constitution. </a:t>
            </a:r>
            <a:r>
              <a:rPr lang="en-US" sz="2400" dirty="0" smtClean="0">
                <a:latin typeface="Bookman Old Style" panose="02050604050505020204" pitchFamily="18" charset="0"/>
              </a:rPr>
              <a:t>Sadly they cant enforce they interpreted. Judicial </a:t>
            </a:r>
            <a:r>
              <a:rPr lang="en-US" sz="2400" dirty="0">
                <a:latin typeface="Bookman Old Style" panose="02050604050505020204" pitchFamily="18" charset="0"/>
              </a:rPr>
              <a:t>Interpretation, which is the power to determine the validity and meaning of executive agency regulations. It is the preserve of the con court to provide interpretation of the constitution other than the bill of </a:t>
            </a:r>
            <a:r>
              <a:rPr lang="en-US" sz="2400" dirty="0" smtClean="0">
                <a:latin typeface="Bookman Old Style" panose="02050604050505020204" pitchFamily="18" charset="0"/>
              </a:rPr>
              <a:t>rights</a:t>
            </a:r>
            <a:endParaRPr lang="en-US" sz="2400" dirty="0">
              <a:latin typeface="Bookman Old Style" panose="02050604050505020204" pitchFamily="18" charset="0"/>
            </a:endParaRPr>
          </a:p>
          <a:p>
            <a:pPr marL="457200" indent="-457200" algn="just">
              <a:buFont typeface="+mj-lt"/>
              <a:buAutoNum type="arabicPeriod"/>
              <a:defRPr/>
            </a:pPr>
            <a:r>
              <a:rPr lang="en-US" sz="2400" dirty="0" smtClean="0">
                <a:latin typeface="Bookman Old Style" panose="02050604050505020204" pitchFamily="18" charset="0"/>
              </a:rPr>
              <a:t>Issuing </a:t>
            </a:r>
            <a:r>
              <a:rPr lang="en-US" sz="2400" dirty="0">
                <a:latin typeface="Bookman Old Style" panose="02050604050505020204" pitchFamily="18" charset="0"/>
              </a:rPr>
              <a:t>of injunctions’ and Restraining order</a:t>
            </a:r>
          </a:p>
          <a:p>
            <a:pPr marL="457200" indent="-457200" algn="just">
              <a:buFont typeface="+mj-lt"/>
              <a:buAutoNum type="arabicPeriod"/>
              <a:defRPr/>
            </a:pPr>
            <a:r>
              <a:rPr lang="en-US" sz="2400" dirty="0" smtClean="0">
                <a:latin typeface="Bookman Old Style" panose="02050604050505020204" pitchFamily="18" charset="0"/>
              </a:rPr>
              <a:t>Judicial </a:t>
            </a:r>
            <a:r>
              <a:rPr lang="en-US" sz="2400" dirty="0">
                <a:latin typeface="Bookman Old Style" panose="02050604050505020204" pitchFamily="18" charset="0"/>
              </a:rPr>
              <a:t>immunity: judges cannot be fired by the president. Judicial immunity appears to be an umbrella under which efficiency in performance by the judiciary cannot be questioned. Coupled with the power of contempt of court, courts seem to be out of the ambit of criticism, transparency and accountability. For the same reason, courts cannot be questioned about their share or contribution to delays in the administration of justice. Judicial immunity seems to have been misplaced in relation to expeditious disposal of cases.</a:t>
            </a:r>
          </a:p>
          <a:p>
            <a:pPr marL="457200" indent="-457200" algn="just">
              <a:buFont typeface="+mj-lt"/>
              <a:buAutoNum type="arabicPeriod"/>
              <a:defRPr/>
            </a:pPr>
            <a:r>
              <a:rPr lang="en-US" sz="2400" dirty="0" smtClean="0">
                <a:latin typeface="Bookman Old Style" panose="02050604050505020204" pitchFamily="18" charset="0"/>
              </a:rPr>
              <a:t>Writ </a:t>
            </a:r>
            <a:r>
              <a:rPr lang="en-US" sz="2400" dirty="0">
                <a:latin typeface="Bookman Old Style" panose="02050604050505020204" pitchFamily="18" charset="0"/>
              </a:rPr>
              <a:t>of prohibition is a court order preventing a government official from doing something prohibited by law.</a:t>
            </a:r>
          </a:p>
          <a:p>
            <a:pPr marL="457200" indent="-457200" algn="just">
              <a:buFont typeface="+mj-lt"/>
              <a:buAutoNum type="arabicPeriod"/>
              <a:defRPr/>
            </a:pPr>
            <a:r>
              <a:rPr lang="en-US" sz="2400" dirty="0" smtClean="0">
                <a:latin typeface="Bookman Old Style" panose="02050604050505020204" pitchFamily="18" charset="0"/>
              </a:rPr>
              <a:t>Mandamus </a:t>
            </a:r>
            <a:r>
              <a:rPr lang="en-US" sz="2400" dirty="0">
                <a:latin typeface="Bookman Old Style" panose="02050604050505020204" pitchFamily="18" charset="0"/>
              </a:rPr>
              <a:t>is a judicial remedy in the form of an order from the court to any government, corporation, or public authority to do some specific act which the body is obliged to do and which is a nature of public duty, and in certain cases one of statutory duty</a:t>
            </a:r>
          </a:p>
          <a:p>
            <a:pPr marL="457200" indent="-457200" algn="just">
              <a:buFont typeface="+mj-lt"/>
              <a:buAutoNum type="arabicPeriod"/>
              <a:defRPr/>
            </a:pPr>
            <a:r>
              <a:rPr lang="en-US" sz="2400" dirty="0" smtClean="0">
                <a:latin typeface="Bookman Old Style" panose="02050604050505020204" pitchFamily="18" charset="0"/>
              </a:rPr>
              <a:t>Habeas </a:t>
            </a:r>
            <a:r>
              <a:rPr lang="en-US" sz="2400" dirty="0">
                <a:latin typeface="Bookman Old Style" panose="02050604050505020204" pitchFamily="18" charset="0"/>
              </a:rPr>
              <a:t>corpus: the writ requiring a person under arrest to brought before a judge or court especially to secure the persons release unless lawful grounds are shown for their detention. The procedure that prisoners can use to get released if they are being held in violation of the law. The writ requires a jailer to bring the prisoner before court where a judge can set the prisoner free if he or she is being held in violation of the constitutional rights</a:t>
            </a:r>
            <a:endParaRPr lang="en-US" sz="2400" dirty="0">
              <a:latin typeface="Bookman Old Style" panose="02050604050505020204" pitchFamily="18" charset="0"/>
            </a:endParaRPr>
          </a:p>
        </p:txBody>
      </p:sp>
    </p:spTree>
    <p:extLst>
      <p:ext uri="{BB962C8B-B14F-4D97-AF65-F5344CB8AC3E}">
        <p14:creationId xmlns:p14="http://schemas.microsoft.com/office/powerpoint/2010/main" val="1662104417"/>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039600" cy="651164"/>
          </a:xfrm>
        </p:spPr>
        <p:txBody>
          <a:bodyPr>
            <a:normAutofit/>
          </a:bodyPr>
          <a:lstStyle/>
          <a:p>
            <a:pPr algn="ctr">
              <a:defRPr/>
            </a:pPr>
            <a:r>
              <a:rPr lang="en-US" sz="2800" b="1" dirty="0">
                <a:solidFill>
                  <a:srgbClr val="000000"/>
                </a:solidFill>
                <a:latin typeface="Bookman Old Style" panose="02050604050505020204" pitchFamily="18" charset="0"/>
              </a:rPr>
              <a:t>How the legislature Checks on the Judiciary</a:t>
            </a:r>
          </a:p>
        </p:txBody>
      </p:sp>
      <p:sp>
        <p:nvSpPr>
          <p:cNvPr id="5" name="Content Placeholder 4"/>
          <p:cNvSpPr>
            <a:spLocks noGrp="1"/>
          </p:cNvSpPr>
          <p:nvPr>
            <p:ph sz="half" idx="1"/>
          </p:nvPr>
        </p:nvSpPr>
        <p:spPr>
          <a:xfrm>
            <a:off x="0" y="651164"/>
            <a:ext cx="12039600" cy="6206835"/>
          </a:xfrm>
        </p:spPr>
        <p:txBody>
          <a:bodyPr>
            <a:normAutofit/>
          </a:bodyPr>
          <a:lstStyle/>
          <a:p>
            <a:pPr marL="457200" indent="-457200" algn="just">
              <a:buFont typeface="+mj-lt"/>
              <a:buAutoNum type="arabicPeriod"/>
              <a:defRPr/>
            </a:pPr>
            <a:r>
              <a:rPr lang="en-US" dirty="0" smtClean="0">
                <a:latin typeface="Bookman Old Style" panose="02050604050505020204" pitchFamily="18" charset="0"/>
              </a:rPr>
              <a:t>The </a:t>
            </a:r>
            <a:r>
              <a:rPr lang="en-US" dirty="0">
                <a:latin typeface="Bookman Old Style" panose="02050604050505020204" pitchFamily="18" charset="0"/>
              </a:rPr>
              <a:t>legislature checks on judiciary through enactment of laws, which gives guidance on the operations of the </a:t>
            </a:r>
            <a:r>
              <a:rPr lang="en-US" dirty="0" smtClean="0">
                <a:latin typeface="Bookman Old Style" panose="02050604050505020204" pitchFamily="18" charset="0"/>
              </a:rPr>
              <a:t>judiciary</a:t>
            </a:r>
          </a:p>
          <a:p>
            <a:pPr marL="457200" indent="-457200" algn="just">
              <a:buFont typeface="+mj-lt"/>
              <a:buAutoNum type="arabicPeriod"/>
              <a:defRPr/>
            </a:pPr>
            <a:endParaRPr lang="en-US" dirty="0">
              <a:latin typeface="Bookman Old Style" panose="02050604050505020204" pitchFamily="18" charset="0"/>
            </a:endParaRPr>
          </a:p>
          <a:p>
            <a:pPr marL="457200" indent="-457200" algn="just">
              <a:buFont typeface="+mj-lt"/>
              <a:buAutoNum type="arabicPeriod"/>
              <a:defRPr/>
            </a:pPr>
            <a:r>
              <a:rPr lang="en-US" dirty="0" smtClean="0">
                <a:latin typeface="Bookman Old Style" panose="02050604050505020204" pitchFamily="18" charset="0"/>
              </a:rPr>
              <a:t>The </a:t>
            </a:r>
            <a:r>
              <a:rPr lang="en-US" dirty="0">
                <a:latin typeface="Bookman Old Style" panose="02050604050505020204" pitchFamily="18" charset="0"/>
              </a:rPr>
              <a:t>legislative branch must approve the president’s choice of judges to the judicial </a:t>
            </a:r>
            <a:r>
              <a:rPr lang="en-US" dirty="0" smtClean="0">
                <a:latin typeface="Bookman Old Style" panose="02050604050505020204" pitchFamily="18" charset="0"/>
              </a:rPr>
              <a:t>branch</a:t>
            </a:r>
          </a:p>
          <a:p>
            <a:pPr marL="457200" indent="-457200" algn="just">
              <a:buFont typeface="+mj-lt"/>
              <a:buAutoNum type="arabicPeriod"/>
              <a:defRPr/>
            </a:pPr>
            <a:endParaRPr lang="en-US" dirty="0">
              <a:latin typeface="Bookman Old Style" panose="02050604050505020204" pitchFamily="18" charset="0"/>
            </a:endParaRPr>
          </a:p>
          <a:p>
            <a:pPr marL="457200" indent="-457200" algn="just">
              <a:buFont typeface="+mj-lt"/>
              <a:buAutoNum type="arabicPeriod"/>
              <a:defRPr/>
            </a:pPr>
            <a:r>
              <a:rPr lang="en-US" dirty="0" smtClean="0">
                <a:latin typeface="Bookman Old Style" panose="02050604050505020204" pitchFamily="18" charset="0"/>
              </a:rPr>
              <a:t>Parliament </a:t>
            </a:r>
            <a:r>
              <a:rPr lang="en-US" dirty="0">
                <a:latin typeface="Bookman Old Style" panose="02050604050505020204" pitchFamily="18" charset="0"/>
              </a:rPr>
              <a:t>may propose constitutional amendments to overturn judicial decisions, can change the courts </a:t>
            </a:r>
            <a:r>
              <a:rPr lang="en-US" dirty="0" smtClean="0">
                <a:latin typeface="Bookman Old Style" panose="02050604050505020204" pitchFamily="18" charset="0"/>
              </a:rPr>
              <a:t>jurisdiction</a:t>
            </a:r>
          </a:p>
          <a:p>
            <a:pPr marL="457200" indent="-457200" algn="just">
              <a:buFont typeface="+mj-lt"/>
              <a:buAutoNum type="arabicPeriod"/>
              <a:defRPr/>
            </a:pPr>
            <a:endParaRPr lang="en-US" sz="1000" dirty="0">
              <a:latin typeface="Bookman Old Style" panose="02050604050505020204" pitchFamily="18" charset="0"/>
            </a:endParaRPr>
          </a:p>
          <a:p>
            <a:pPr marL="457200" indent="-457200" algn="just">
              <a:buFont typeface="+mj-lt"/>
              <a:buAutoNum type="arabicPeriod"/>
              <a:defRPr/>
            </a:pPr>
            <a:r>
              <a:rPr lang="en-US" dirty="0" smtClean="0">
                <a:latin typeface="Bookman Old Style" panose="02050604050505020204" pitchFamily="18" charset="0"/>
              </a:rPr>
              <a:t>Parliamentary </a:t>
            </a:r>
            <a:r>
              <a:rPr lang="en-US" dirty="0">
                <a:latin typeface="Bookman Old Style" panose="02050604050505020204" pitchFamily="18" charset="0"/>
              </a:rPr>
              <a:t>privilege, gives parliament the freedom to determine and deal with internal proceedings. Internal proceedings or procedures of the house are not amenable to the jurisdiction of the court as such, one cannot use the court process to stop the internal process of the national assembly.</a:t>
            </a:r>
            <a:endParaRPr lang="en-US" dirty="0">
              <a:latin typeface="Bookman Old Style" panose="02050604050505020204" pitchFamily="18" charset="0"/>
            </a:endParaRPr>
          </a:p>
        </p:txBody>
      </p:sp>
    </p:spTree>
    <p:extLst>
      <p:ext uri="{BB962C8B-B14F-4D97-AF65-F5344CB8AC3E}">
        <p14:creationId xmlns:p14="http://schemas.microsoft.com/office/powerpoint/2010/main" val="4128692009"/>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039600" cy="651164"/>
          </a:xfrm>
        </p:spPr>
        <p:txBody>
          <a:bodyPr>
            <a:normAutofit/>
          </a:bodyPr>
          <a:lstStyle/>
          <a:p>
            <a:pPr algn="ctr">
              <a:defRPr/>
            </a:pPr>
            <a:r>
              <a:rPr lang="en-US" sz="2800" b="1" dirty="0">
                <a:solidFill>
                  <a:srgbClr val="000000"/>
                </a:solidFill>
                <a:latin typeface="Bookman Old Style" panose="02050604050505020204" pitchFamily="18" charset="0"/>
              </a:rPr>
              <a:t>How the Judiciary Checks on the legislature</a:t>
            </a:r>
          </a:p>
        </p:txBody>
      </p:sp>
      <p:sp>
        <p:nvSpPr>
          <p:cNvPr id="5" name="Content Placeholder 4"/>
          <p:cNvSpPr>
            <a:spLocks noGrp="1"/>
          </p:cNvSpPr>
          <p:nvPr>
            <p:ph sz="half" idx="1"/>
          </p:nvPr>
        </p:nvSpPr>
        <p:spPr>
          <a:xfrm>
            <a:off x="0" y="651164"/>
            <a:ext cx="12039600" cy="6206835"/>
          </a:xfrm>
        </p:spPr>
        <p:txBody>
          <a:bodyPr>
            <a:normAutofit/>
          </a:bodyPr>
          <a:lstStyle/>
          <a:p>
            <a:pPr marL="457200" indent="-457200" algn="just">
              <a:buFont typeface="+mj-lt"/>
              <a:buAutoNum type="arabicPeriod"/>
              <a:defRPr/>
            </a:pPr>
            <a:r>
              <a:rPr lang="en-US" dirty="0" smtClean="0">
                <a:latin typeface="Bookman Old Style" panose="02050604050505020204" pitchFamily="18" charset="0"/>
              </a:rPr>
              <a:t>The </a:t>
            </a:r>
            <a:r>
              <a:rPr lang="en-US" dirty="0">
                <a:latin typeface="Bookman Old Style" panose="02050604050505020204" pitchFamily="18" charset="0"/>
              </a:rPr>
              <a:t>judiciary can declare certain laws made by the legislature is null and void</a:t>
            </a:r>
          </a:p>
          <a:p>
            <a:pPr marL="457200" indent="-457200" algn="just">
              <a:buFont typeface="+mj-lt"/>
              <a:buAutoNum type="arabicPeriod"/>
              <a:defRPr/>
            </a:pPr>
            <a:r>
              <a:rPr lang="en-US" dirty="0" smtClean="0">
                <a:latin typeface="Bookman Old Style" panose="02050604050505020204" pitchFamily="18" charset="0"/>
              </a:rPr>
              <a:t>The </a:t>
            </a:r>
            <a:r>
              <a:rPr lang="en-US" dirty="0">
                <a:latin typeface="Bookman Old Style" panose="02050604050505020204" pitchFamily="18" charset="0"/>
              </a:rPr>
              <a:t>judiciary through the application of the rule of law can rule that a MP has abrogated the law and be </a:t>
            </a:r>
            <a:r>
              <a:rPr lang="en-US" dirty="0" smtClean="0">
                <a:latin typeface="Bookman Old Style" panose="02050604050505020204" pitchFamily="18" charset="0"/>
              </a:rPr>
              <a:t>prosecuted</a:t>
            </a:r>
          </a:p>
          <a:p>
            <a:pPr marL="457200" indent="-457200" algn="just">
              <a:buFont typeface="+mj-lt"/>
              <a:buAutoNum type="arabicPeriod"/>
              <a:defRPr/>
            </a:pPr>
            <a:endParaRPr lang="en-US" dirty="0" smtClean="0">
              <a:latin typeface="Bookman Old Style" panose="02050604050505020204" pitchFamily="18" charset="0"/>
            </a:endParaRPr>
          </a:p>
          <a:p>
            <a:pPr algn="just">
              <a:buFont typeface="Wingdings" panose="05000000000000000000" pitchFamily="2" charset="2"/>
              <a:buChar char="q"/>
              <a:defRPr/>
            </a:pPr>
            <a:r>
              <a:rPr lang="en-US" b="1" dirty="0">
                <a:latin typeface="Bookman Old Style" panose="02050604050505020204" pitchFamily="18" charset="0"/>
              </a:rPr>
              <a:t>Chiefs and Legislature (separation of Powers)</a:t>
            </a:r>
          </a:p>
          <a:p>
            <a:pPr marL="457200" indent="-457200" algn="just">
              <a:buFont typeface="+mj-lt"/>
              <a:buAutoNum type="arabicPeriod"/>
              <a:defRPr/>
            </a:pPr>
            <a:r>
              <a:rPr lang="en-US" dirty="0" smtClean="0">
                <a:latin typeface="Bookman Old Style" panose="02050604050505020204" pitchFamily="18" charset="0"/>
              </a:rPr>
              <a:t>A </a:t>
            </a:r>
            <a:r>
              <a:rPr lang="en-US" dirty="0">
                <a:latin typeface="Bookman Old Style" panose="02050604050505020204" pitchFamily="18" charset="0"/>
              </a:rPr>
              <a:t>chief may seek and hold a public office. A chief who seeks to hold office in a political party or election or appointment to a State office, except that of </a:t>
            </a:r>
            <a:r>
              <a:rPr lang="en-US" dirty="0" err="1">
                <a:latin typeface="Bookman Old Style" panose="02050604050505020204" pitchFamily="18" charset="0"/>
              </a:rPr>
              <a:t>councillor</a:t>
            </a:r>
            <a:r>
              <a:rPr lang="en-US" dirty="0">
                <a:latin typeface="Bookman Old Style" panose="02050604050505020204" pitchFamily="18" charset="0"/>
              </a:rPr>
              <a:t>, shall abdicate or relinquish the chief’s throne.</a:t>
            </a:r>
            <a:endParaRPr lang="en-US" dirty="0">
              <a:latin typeface="Bookman Old Style" panose="02050604050505020204" pitchFamily="18" charset="0"/>
            </a:endParaRPr>
          </a:p>
        </p:txBody>
      </p:sp>
    </p:spTree>
    <p:extLst>
      <p:ext uri="{BB962C8B-B14F-4D97-AF65-F5344CB8AC3E}">
        <p14:creationId xmlns:p14="http://schemas.microsoft.com/office/powerpoint/2010/main" val="717626760"/>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039600" cy="651164"/>
          </a:xfrm>
        </p:spPr>
        <p:txBody>
          <a:bodyPr>
            <a:normAutofit/>
          </a:bodyPr>
          <a:lstStyle/>
          <a:p>
            <a:pPr algn="ctr">
              <a:defRPr/>
            </a:pPr>
            <a:r>
              <a:rPr lang="en-US" sz="2800" b="1" dirty="0" smtClean="0">
                <a:solidFill>
                  <a:srgbClr val="000000"/>
                </a:solidFill>
                <a:latin typeface="Bookman Old Style" panose="02050604050505020204" pitchFamily="18" charset="0"/>
              </a:rPr>
              <a:t>Importance of Checks</a:t>
            </a:r>
            <a:endParaRPr lang="en-US" sz="2800" b="1" dirty="0">
              <a:solidFill>
                <a:srgbClr val="000000"/>
              </a:solidFill>
              <a:latin typeface="Bookman Old Style" panose="02050604050505020204" pitchFamily="18" charset="0"/>
            </a:endParaRPr>
          </a:p>
        </p:txBody>
      </p:sp>
      <p:sp>
        <p:nvSpPr>
          <p:cNvPr id="5" name="Content Placeholder 4"/>
          <p:cNvSpPr>
            <a:spLocks noGrp="1"/>
          </p:cNvSpPr>
          <p:nvPr>
            <p:ph sz="half" idx="1"/>
          </p:nvPr>
        </p:nvSpPr>
        <p:spPr>
          <a:xfrm>
            <a:off x="0" y="651164"/>
            <a:ext cx="12039600" cy="6206835"/>
          </a:xfrm>
        </p:spPr>
        <p:txBody>
          <a:bodyPr>
            <a:normAutofit fontScale="92500" lnSpcReduction="20000"/>
          </a:bodyPr>
          <a:lstStyle/>
          <a:p>
            <a:pPr marL="457200" indent="-457200" algn="just">
              <a:buFont typeface="+mj-lt"/>
              <a:buAutoNum type="arabicPeriod"/>
              <a:defRPr/>
            </a:pPr>
            <a:r>
              <a:rPr lang="en-US" dirty="0" smtClean="0">
                <a:latin typeface="Bookman Old Style" panose="02050604050505020204" pitchFamily="18" charset="0"/>
              </a:rPr>
              <a:t>Without judicial </a:t>
            </a:r>
            <a:r>
              <a:rPr lang="en-US" dirty="0">
                <a:latin typeface="Bookman Old Style" panose="02050604050505020204" pitchFamily="18" charset="0"/>
              </a:rPr>
              <a:t>review, there could be laws or regulations that are not constitutional but still in </a:t>
            </a:r>
            <a:r>
              <a:rPr lang="en-US" dirty="0" smtClean="0">
                <a:latin typeface="Bookman Old Style" panose="02050604050505020204" pitchFamily="18" charset="0"/>
              </a:rPr>
              <a:t>effect. There </a:t>
            </a:r>
            <a:r>
              <a:rPr lang="en-US" dirty="0">
                <a:latin typeface="Bookman Old Style" panose="02050604050505020204" pitchFamily="18" charset="0"/>
              </a:rPr>
              <a:t>could </a:t>
            </a:r>
            <a:r>
              <a:rPr lang="en-US" dirty="0" smtClean="0">
                <a:latin typeface="Bookman Old Style" panose="02050604050505020204" pitchFamily="18" charset="0"/>
              </a:rPr>
              <a:t>also be </a:t>
            </a:r>
            <a:r>
              <a:rPr lang="en-US" dirty="0">
                <a:latin typeface="Bookman Old Style" panose="02050604050505020204" pitchFamily="18" charset="0"/>
              </a:rPr>
              <a:t>many mistakes in the laws of our government that the judicial branch can look over and determine that they should be thrown out or revised so that it fair</a:t>
            </a:r>
            <a:r>
              <a:rPr lang="en-US" dirty="0" smtClean="0">
                <a:latin typeface="Bookman Old Style" panose="02050604050505020204" pitchFamily="18" charset="0"/>
              </a:rPr>
              <a:t>.</a:t>
            </a:r>
          </a:p>
          <a:p>
            <a:pPr marL="457200" indent="-457200" algn="just">
              <a:buFont typeface="+mj-lt"/>
              <a:buAutoNum type="arabicPeriod"/>
              <a:defRPr/>
            </a:pPr>
            <a:r>
              <a:rPr lang="en-US" dirty="0">
                <a:latin typeface="Bookman Old Style" panose="02050604050505020204" pitchFamily="18" charset="0"/>
              </a:rPr>
              <a:t>If the government did not have </a:t>
            </a:r>
            <a:r>
              <a:rPr lang="en-US" dirty="0" smtClean="0">
                <a:latin typeface="Bookman Old Style" panose="02050604050505020204" pitchFamily="18" charset="0"/>
              </a:rPr>
              <a:t>checks, different </a:t>
            </a:r>
            <a:r>
              <a:rPr lang="en-US" dirty="0">
                <a:latin typeface="Bookman Old Style" panose="02050604050505020204" pitchFamily="18" charset="0"/>
              </a:rPr>
              <a:t>branches of government would not be able to work together to maintain a stable government. If one branch of government had total control </a:t>
            </a:r>
            <a:r>
              <a:rPr lang="en-US" dirty="0" smtClean="0">
                <a:latin typeface="Bookman Old Style" panose="02050604050505020204" pitchFamily="18" charset="0"/>
              </a:rPr>
              <a:t>or more </a:t>
            </a:r>
            <a:r>
              <a:rPr lang="en-US" dirty="0">
                <a:latin typeface="Bookman Old Style" panose="02050604050505020204" pitchFamily="18" charset="0"/>
              </a:rPr>
              <a:t>control over another branch it would not be constitutional</a:t>
            </a:r>
            <a:r>
              <a:rPr lang="en-US" dirty="0" smtClean="0">
                <a:latin typeface="Bookman Old Style" panose="02050604050505020204" pitchFamily="18" charset="0"/>
              </a:rPr>
              <a:t>.</a:t>
            </a:r>
          </a:p>
          <a:p>
            <a:pPr marL="457200" indent="-457200" algn="just">
              <a:buFont typeface="+mj-lt"/>
              <a:buAutoNum type="arabicPeriod"/>
              <a:defRPr/>
            </a:pPr>
            <a:r>
              <a:rPr lang="en-US" dirty="0">
                <a:latin typeface="Bookman Old Style" panose="02050604050505020204" pitchFamily="18" charset="0"/>
              </a:rPr>
              <a:t>If the branches of government check themselves they would probably be more biased. But since someone from outside of there branch is the one to check there powers I believe it is much more fair</a:t>
            </a:r>
            <a:r>
              <a:rPr lang="en-US" dirty="0" smtClean="0">
                <a:latin typeface="Bookman Old Style" panose="02050604050505020204" pitchFamily="18" charset="0"/>
              </a:rPr>
              <a:t>.</a:t>
            </a:r>
          </a:p>
          <a:p>
            <a:pPr marL="457200" indent="-457200" algn="just">
              <a:buFont typeface="+mj-lt"/>
              <a:buAutoNum type="arabicPeriod"/>
              <a:defRPr/>
            </a:pPr>
            <a:r>
              <a:rPr lang="en-US" dirty="0">
                <a:latin typeface="Bookman Old Style" panose="02050604050505020204" pitchFamily="18" charset="0"/>
              </a:rPr>
              <a:t>The most important power the executive branch has over the others is the power to veto. The executive branch has the power over the legislative branch to call important sessions of </a:t>
            </a:r>
            <a:r>
              <a:rPr lang="en-US" dirty="0" smtClean="0">
                <a:latin typeface="Bookman Old Style" panose="02050604050505020204" pitchFamily="18" charset="0"/>
              </a:rPr>
              <a:t>parliament.</a:t>
            </a:r>
          </a:p>
          <a:p>
            <a:pPr marL="457200" indent="-457200" algn="just">
              <a:buFont typeface="+mj-lt"/>
              <a:buAutoNum type="arabicPeriod"/>
              <a:defRPr/>
            </a:pPr>
            <a:r>
              <a:rPr lang="en-US" dirty="0">
                <a:latin typeface="Bookman Old Style" panose="02050604050505020204" pitchFamily="18" charset="0"/>
              </a:rPr>
              <a:t>The legislative branch </a:t>
            </a:r>
            <a:r>
              <a:rPr lang="en-US" dirty="0" smtClean="0">
                <a:latin typeface="Bookman Old Style" panose="02050604050505020204" pitchFamily="18" charset="0"/>
              </a:rPr>
              <a:t>has </a:t>
            </a:r>
            <a:r>
              <a:rPr lang="en-US" dirty="0">
                <a:latin typeface="Bookman Old Style" panose="02050604050505020204" pitchFamily="18" charset="0"/>
              </a:rPr>
              <a:t>the power to remove the president from </a:t>
            </a:r>
            <a:r>
              <a:rPr lang="en-US" dirty="0" smtClean="0">
                <a:latin typeface="Bookman Old Style" panose="02050604050505020204" pitchFamily="18" charset="0"/>
              </a:rPr>
              <a:t>office if </a:t>
            </a:r>
            <a:r>
              <a:rPr lang="en-US" dirty="0">
                <a:latin typeface="Bookman Old Style" panose="02050604050505020204" pitchFamily="18" charset="0"/>
              </a:rPr>
              <a:t>they believe the president is not doing his or job the right way. This is called impeachment. The legislative branch also has “the power of the purse”, which means that they control how money in spent in the government.</a:t>
            </a:r>
            <a:endParaRPr lang="en-US" dirty="0">
              <a:latin typeface="Bookman Old Style" panose="02050604050505020204" pitchFamily="18" charset="0"/>
            </a:endParaRPr>
          </a:p>
        </p:txBody>
      </p:sp>
    </p:spTree>
    <p:extLst>
      <p:ext uri="{BB962C8B-B14F-4D97-AF65-F5344CB8AC3E}">
        <p14:creationId xmlns:p14="http://schemas.microsoft.com/office/powerpoint/2010/main" val="2804974816"/>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838200" y="0"/>
            <a:ext cx="10515600" cy="512618"/>
          </a:xfrm>
        </p:spPr>
        <p:txBody>
          <a:bodyPr>
            <a:normAutofit/>
          </a:bodyPr>
          <a:lstStyle/>
          <a:p>
            <a:pPr algn="ctr" eaLnBrk="1" hangingPunct="1">
              <a:defRPr/>
            </a:pPr>
            <a:r>
              <a:rPr lang="en-US" sz="2800" b="1" dirty="0" smtClean="0">
                <a:solidFill>
                  <a:srgbClr val="000000"/>
                </a:solidFill>
                <a:latin typeface="Bookman Old Style" panose="02050604050505020204" pitchFamily="18" charset="0"/>
                <a:ea typeface="ＭＳ Ｐゴシック" pitchFamily="34" charset="-128"/>
              </a:rPr>
              <a:t>Question</a:t>
            </a:r>
          </a:p>
        </p:txBody>
      </p:sp>
      <p:sp>
        <p:nvSpPr>
          <p:cNvPr id="22531" name="Rectangle 3"/>
          <p:cNvSpPr>
            <a:spLocks noGrp="1" noRot="1" noChangeArrowheads="1"/>
          </p:cNvSpPr>
          <p:nvPr>
            <p:ph type="body" idx="1"/>
          </p:nvPr>
        </p:nvSpPr>
        <p:spPr>
          <a:xfrm>
            <a:off x="0" y="512618"/>
            <a:ext cx="12192000" cy="6345382"/>
          </a:xfrm>
        </p:spPr>
        <p:txBody>
          <a:bodyPr>
            <a:normAutofit/>
          </a:bodyPr>
          <a:lstStyle/>
          <a:p>
            <a:pPr marL="514350" indent="-514350">
              <a:buFont typeface="+mj-lt"/>
              <a:buAutoNum type="arabicPeriod"/>
              <a:defRPr/>
            </a:pPr>
            <a:r>
              <a:rPr lang="en-US" dirty="0" smtClean="0">
                <a:latin typeface="Bookman Old Style" panose="02050604050505020204" pitchFamily="18" charset="0"/>
                <a:ea typeface="ＭＳ Ｐゴシック" pitchFamily="34" charset="-128"/>
              </a:rPr>
              <a:t>Using practical examples and think </a:t>
            </a:r>
            <a:r>
              <a:rPr lang="en-US" dirty="0">
                <a:latin typeface="Bookman Old Style" panose="02050604050505020204" pitchFamily="18" charset="0"/>
                <a:ea typeface="ＭＳ Ｐゴシック" pitchFamily="34" charset="-128"/>
              </a:rPr>
              <a:t>about the other principles of </a:t>
            </a:r>
            <a:r>
              <a:rPr lang="en-US" dirty="0" smtClean="0">
                <a:latin typeface="Bookman Old Style" panose="02050604050505020204" pitchFamily="18" charset="0"/>
                <a:ea typeface="ＭＳ Ｐゴシック" pitchFamily="34" charset="-128"/>
              </a:rPr>
              <a:t>democracy, why </a:t>
            </a:r>
            <a:r>
              <a:rPr lang="en-US" dirty="0">
                <a:latin typeface="Bookman Old Style" panose="02050604050505020204" pitchFamily="18" charset="0"/>
                <a:ea typeface="ＭＳ Ｐゴシック" pitchFamily="34" charset="-128"/>
              </a:rPr>
              <a:t>is it important to separate the powers of the government?  </a:t>
            </a:r>
            <a:endParaRPr lang="en-US" dirty="0" smtClean="0">
              <a:latin typeface="Bookman Old Style" panose="02050604050505020204" pitchFamily="18" charset="0"/>
              <a:ea typeface="ＭＳ Ｐゴシック" pitchFamily="34" charset="-128"/>
            </a:endParaRPr>
          </a:p>
          <a:p>
            <a:pPr marL="514350" indent="-514350">
              <a:buFont typeface="+mj-lt"/>
              <a:buAutoNum type="arabicPeriod"/>
              <a:defRPr/>
            </a:pPr>
            <a:r>
              <a:rPr lang="en-US" dirty="0" smtClean="0">
                <a:latin typeface="Bookman Old Style" panose="02050604050505020204" pitchFamily="18" charset="0"/>
                <a:ea typeface="ＭＳ Ｐゴシック" pitchFamily="34" charset="-128"/>
              </a:rPr>
              <a:t>What do the branches of government check and balance against each other?</a:t>
            </a:r>
          </a:p>
          <a:p>
            <a:pPr marL="514350" indent="-514350">
              <a:buFont typeface="+mj-lt"/>
              <a:buAutoNum type="arabicPeriod"/>
              <a:defRPr/>
            </a:pPr>
            <a:r>
              <a:rPr lang="en-US" dirty="0" smtClean="0">
                <a:latin typeface="Bookman Old Style" panose="02050604050505020204" pitchFamily="18" charset="0"/>
                <a:ea typeface="ＭＳ Ｐゴシック" pitchFamily="34" charset="-128"/>
              </a:rPr>
              <a:t>Using the roles and checks of the three branches of government, which branch of government do you think is power and why?</a:t>
            </a:r>
          </a:p>
          <a:p>
            <a:pPr marL="514350" indent="-514350">
              <a:buFont typeface="+mj-lt"/>
              <a:buAutoNum type="arabicPeriod"/>
              <a:defRPr/>
            </a:pPr>
            <a:r>
              <a:rPr lang="en-US" dirty="0">
                <a:latin typeface="Bookman Old Style" panose="02050604050505020204" pitchFamily="18" charset="0"/>
                <a:ea typeface="ＭＳ Ｐゴシック" pitchFamily="34" charset="-128"/>
              </a:rPr>
              <a:t> What checks do each branch of government (including the President) have on the bureaucracy</a:t>
            </a:r>
            <a:r>
              <a:rPr lang="en-US" dirty="0" smtClean="0">
                <a:latin typeface="Bookman Old Style" panose="02050604050505020204" pitchFamily="18" charset="0"/>
                <a:ea typeface="ＭＳ Ｐゴシック" pitchFamily="34" charset="-128"/>
              </a:rPr>
              <a:t>?</a:t>
            </a:r>
          </a:p>
          <a:p>
            <a:pPr marL="514350" indent="-514350">
              <a:buFont typeface="+mj-lt"/>
              <a:buAutoNum type="arabicPeriod"/>
              <a:defRPr/>
            </a:pPr>
            <a:r>
              <a:rPr lang="en-US" dirty="0" smtClean="0">
                <a:latin typeface="Bookman Old Style" panose="02050604050505020204" pitchFamily="18" charset="0"/>
                <a:ea typeface="ＭＳ Ｐゴシック" pitchFamily="34" charset="-128"/>
              </a:rPr>
              <a:t>Using practical example, how </a:t>
            </a:r>
            <a:r>
              <a:rPr lang="en-US" dirty="0">
                <a:latin typeface="Bookman Old Style" panose="02050604050505020204" pitchFamily="18" charset="0"/>
                <a:ea typeface="ＭＳ Ｐゴシック" pitchFamily="34" charset="-128"/>
              </a:rPr>
              <a:t>does </a:t>
            </a:r>
            <a:r>
              <a:rPr lang="en-US" dirty="0" smtClean="0">
                <a:latin typeface="Bookman Old Style" panose="02050604050505020204" pitchFamily="18" charset="0"/>
                <a:ea typeface="ＭＳ Ｐゴシック" pitchFamily="34" charset="-128"/>
              </a:rPr>
              <a:t>parliament provide </a:t>
            </a:r>
            <a:r>
              <a:rPr lang="en-US" dirty="0">
                <a:latin typeface="Bookman Old Style" panose="02050604050505020204" pitchFamily="18" charset="0"/>
                <a:ea typeface="ＭＳ Ｐゴシック" pitchFamily="34" charset="-128"/>
              </a:rPr>
              <a:t>checks and balances </a:t>
            </a:r>
            <a:r>
              <a:rPr lang="en-US" dirty="0" smtClean="0">
                <a:latin typeface="Bookman Old Style" panose="02050604050505020204" pitchFamily="18" charset="0"/>
                <a:ea typeface="ＭＳ Ｐゴシック" pitchFamily="34" charset="-128"/>
              </a:rPr>
              <a:t>when government is broken into three branches i.e. the judicial, </a:t>
            </a:r>
            <a:r>
              <a:rPr lang="en-US" dirty="0">
                <a:latin typeface="Bookman Old Style" panose="02050604050505020204" pitchFamily="18" charset="0"/>
                <a:ea typeface="ＭＳ Ｐゴシック" pitchFamily="34" charset="-128"/>
              </a:rPr>
              <a:t>executive, and legislative</a:t>
            </a:r>
            <a:r>
              <a:rPr lang="en-US" dirty="0" smtClean="0">
                <a:latin typeface="Bookman Old Style" panose="02050604050505020204" pitchFamily="18" charset="0"/>
                <a:ea typeface="ＭＳ Ｐゴシック" pitchFamily="34" charset="-128"/>
              </a:rPr>
              <a:t>?</a:t>
            </a:r>
          </a:p>
          <a:p>
            <a:pPr marL="514350" indent="-514350">
              <a:buFont typeface="+mj-lt"/>
              <a:buAutoNum type="arabicPeriod"/>
              <a:defRPr/>
            </a:pPr>
            <a:r>
              <a:rPr lang="en-US" dirty="0">
                <a:latin typeface="Bookman Old Style" panose="02050604050505020204" pitchFamily="18" charset="0"/>
                <a:ea typeface="ＭＳ Ｐゴシック" pitchFamily="34" charset="-128"/>
              </a:rPr>
              <a:t>What is the relationship between separation of powers and checks and balances</a:t>
            </a:r>
            <a:r>
              <a:rPr lang="en-US" dirty="0" smtClean="0">
                <a:latin typeface="Bookman Old Style" panose="02050604050505020204" pitchFamily="18" charset="0"/>
                <a:ea typeface="ＭＳ Ｐゴシック" pitchFamily="34" charset="-128"/>
              </a:rPr>
              <a:t>?</a:t>
            </a:r>
            <a:endParaRPr lang="en-US" dirty="0">
              <a:latin typeface="Bookman Old Style" panose="02050604050505020204" pitchFamily="18" charset="0"/>
              <a:ea typeface="ＭＳ Ｐゴシック" pitchFamily="34" charset="-128"/>
            </a:endParaRPr>
          </a:p>
          <a:p>
            <a:pPr eaLnBrk="1" hangingPunct="1">
              <a:defRPr/>
            </a:pPr>
            <a:endParaRPr lang="en-US" dirty="0">
              <a:latin typeface="Bookman Old Style" panose="02050604050505020204" pitchFamily="18" charset="0"/>
              <a:ea typeface="ＭＳ Ｐゴシック" pitchFamily="34" charset="-128"/>
            </a:endParaRPr>
          </a:p>
        </p:txBody>
      </p:sp>
    </p:spTree>
    <p:extLst>
      <p:ext uri="{BB962C8B-B14F-4D97-AF65-F5344CB8AC3E}">
        <p14:creationId xmlns:p14="http://schemas.microsoft.com/office/powerpoint/2010/main" val="3177618086"/>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838200" y="0"/>
            <a:ext cx="10515600" cy="512618"/>
          </a:xfrm>
        </p:spPr>
        <p:txBody>
          <a:bodyPr>
            <a:normAutofit/>
          </a:bodyPr>
          <a:lstStyle/>
          <a:p>
            <a:pPr algn="ctr" eaLnBrk="1" hangingPunct="1">
              <a:defRPr/>
            </a:pPr>
            <a:r>
              <a:rPr lang="en-US" sz="2800" b="1" dirty="0" smtClean="0">
                <a:solidFill>
                  <a:srgbClr val="000000"/>
                </a:solidFill>
                <a:latin typeface="Bookman Old Style" panose="02050604050505020204" pitchFamily="18" charset="0"/>
                <a:ea typeface="ＭＳ Ｐゴシック" pitchFamily="34" charset="-128"/>
              </a:rPr>
              <a:t>Question</a:t>
            </a:r>
          </a:p>
        </p:txBody>
      </p:sp>
      <p:sp>
        <p:nvSpPr>
          <p:cNvPr id="22531" name="Rectangle 3"/>
          <p:cNvSpPr>
            <a:spLocks noGrp="1" noRot="1" noChangeArrowheads="1"/>
          </p:cNvSpPr>
          <p:nvPr>
            <p:ph type="body" idx="1"/>
          </p:nvPr>
        </p:nvSpPr>
        <p:spPr>
          <a:xfrm>
            <a:off x="0" y="512618"/>
            <a:ext cx="12192000" cy="6345382"/>
          </a:xfrm>
        </p:spPr>
        <p:txBody>
          <a:bodyPr>
            <a:normAutofit/>
          </a:bodyPr>
          <a:lstStyle/>
          <a:p>
            <a:pPr marL="514350" indent="-514350">
              <a:buFont typeface="+mj-lt"/>
              <a:buAutoNum type="arabicPeriod" startAt="7"/>
              <a:defRPr/>
            </a:pPr>
            <a:r>
              <a:rPr lang="en-US" dirty="0">
                <a:latin typeface="Bookman Old Style" panose="02050604050505020204" pitchFamily="18" charset="0"/>
                <a:ea typeface="ＭＳ Ｐゴシック" pitchFamily="34" charset="-128"/>
              </a:rPr>
              <a:t>Draw a concept map showing the different checks and balances that each of the three branches have.</a:t>
            </a:r>
          </a:p>
          <a:p>
            <a:pPr marL="514350" indent="-514350">
              <a:buFont typeface="+mj-lt"/>
              <a:buAutoNum type="arabicPeriod" startAt="7"/>
              <a:defRPr/>
            </a:pPr>
            <a:r>
              <a:rPr lang="en-US" dirty="0" smtClean="0">
                <a:latin typeface="Bookman Old Style" panose="02050604050505020204" pitchFamily="18" charset="0"/>
                <a:ea typeface="ＭＳ Ｐゴシック" pitchFamily="34" charset="-128"/>
              </a:rPr>
              <a:t>Imagine </a:t>
            </a:r>
            <a:r>
              <a:rPr lang="en-US" dirty="0">
                <a:latin typeface="Bookman Old Style" panose="02050604050505020204" pitchFamily="18" charset="0"/>
                <a:ea typeface="ＭＳ Ｐゴシック" pitchFamily="34" charset="-128"/>
              </a:rPr>
              <a:t>what would happen if </a:t>
            </a:r>
            <a:r>
              <a:rPr lang="en-US" dirty="0" smtClean="0">
                <a:latin typeface="Bookman Old Style" panose="02050604050505020204" pitchFamily="18" charset="0"/>
                <a:ea typeface="ＭＳ Ｐゴシック" pitchFamily="34" charset="-128"/>
              </a:rPr>
              <a:t>check and balances </a:t>
            </a:r>
            <a:r>
              <a:rPr lang="en-US" dirty="0">
                <a:latin typeface="Bookman Old Style" panose="02050604050505020204" pitchFamily="18" charset="0"/>
                <a:ea typeface="ＭＳ Ｐゴシック" pitchFamily="34" charset="-128"/>
              </a:rPr>
              <a:t>did not </a:t>
            </a:r>
            <a:r>
              <a:rPr lang="en-US" dirty="0" smtClean="0">
                <a:latin typeface="Bookman Old Style" panose="02050604050505020204" pitchFamily="18" charset="0"/>
                <a:ea typeface="ＭＳ Ｐゴシック" pitchFamily="34" charset="-128"/>
              </a:rPr>
              <a:t>exist and explain </a:t>
            </a:r>
            <a:r>
              <a:rPr lang="en-US" dirty="0">
                <a:latin typeface="Bookman Old Style" panose="02050604050505020204" pitchFamily="18" charset="0"/>
                <a:ea typeface="ＭＳ Ｐゴシック" pitchFamily="34" charset="-128"/>
              </a:rPr>
              <a:t>the potential consequences of not having </a:t>
            </a:r>
            <a:r>
              <a:rPr lang="en-US" dirty="0" smtClean="0">
                <a:latin typeface="Bookman Old Style" panose="02050604050505020204" pitchFamily="18" charset="0"/>
                <a:ea typeface="ＭＳ Ｐゴシック" pitchFamily="34" charset="-128"/>
              </a:rPr>
              <a:t>checks </a:t>
            </a:r>
            <a:r>
              <a:rPr lang="en-US" dirty="0">
                <a:latin typeface="Bookman Old Style" panose="02050604050505020204" pitchFamily="18" charset="0"/>
                <a:ea typeface="ＭＳ Ｐゴシック" pitchFamily="34" charset="-128"/>
              </a:rPr>
              <a:t>in place.</a:t>
            </a:r>
          </a:p>
          <a:p>
            <a:pPr marL="514350" indent="-514350">
              <a:buFont typeface="+mj-lt"/>
              <a:buAutoNum type="arabicPeriod" startAt="7"/>
              <a:defRPr/>
            </a:pPr>
            <a:r>
              <a:rPr lang="en-US" dirty="0" smtClean="0">
                <a:latin typeface="Bookman Old Style" panose="02050604050505020204" pitchFamily="18" charset="0"/>
                <a:ea typeface="ＭＳ Ｐゴシック" pitchFamily="34" charset="-128"/>
              </a:rPr>
              <a:t>Which </a:t>
            </a:r>
            <a:r>
              <a:rPr lang="en-US" dirty="0">
                <a:latin typeface="Bookman Old Style" panose="02050604050505020204" pitchFamily="18" charset="0"/>
                <a:ea typeface="ＭＳ Ｐゴシック" pitchFamily="34" charset="-128"/>
              </a:rPr>
              <a:t>example of checks and balances is most important? Explain your arguments.</a:t>
            </a:r>
          </a:p>
          <a:p>
            <a:pPr marL="514350" indent="-514350">
              <a:buFont typeface="+mj-lt"/>
              <a:buAutoNum type="arabicPeriod" startAt="7"/>
              <a:defRPr/>
            </a:pPr>
            <a:r>
              <a:rPr lang="en-US" dirty="0">
                <a:latin typeface="Bookman Old Style" panose="02050604050505020204" pitchFamily="18" charset="0"/>
                <a:ea typeface="ＭＳ Ｐゴシック" pitchFamily="34" charset="-128"/>
              </a:rPr>
              <a:t>Which branch (if any) do you think is the weakest? Explain your answer</a:t>
            </a:r>
            <a:endParaRPr lang="en-US" dirty="0">
              <a:latin typeface="Bookman Old Style" panose="02050604050505020204" pitchFamily="18" charset="0"/>
              <a:ea typeface="ＭＳ Ｐゴシック" pitchFamily="34" charset="-128"/>
            </a:endParaRPr>
          </a:p>
        </p:txBody>
      </p:sp>
    </p:spTree>
    <p:extLst>
      <p:ext uri="{BB962C8B-B14F-4D97-AF65-F5344CB8AC3E}">
        <p14:creationId xmlns:p14="http://schemas.microsoft.com/office/powerpoint/2010/main" val="1361976328"/>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1353800" cy="651164"/>
          </a:xfrm>
        </p:spPr>
        <p:txBody>
          <a:bodyPr>
            <a:normAutofit/>
          </a:bodyPr>
          <a:lstStyle/>
          <a:p>
            <a:pPr algn="ctr">
              <a:defRPr/>
            </a:pPr>
            <a:r>
              <a:rPr lang="en-US" sz="2800" b="1" dirty="0">
                <a:solidFill>
                  <a:srgbClr val="000000"/>
                </a:solidFill>
                <a:latin typeface="Bookman Old Style" panose="02050604050505020204" pitchFamily="18" charset="0"/>
              </a:rPr>
              <a:t>Separation of Powers</a:t>
            </a:r>
            <a:endParaRPr lang="en-US" sz="2800" dirty="0">
              <a:solidFill>
                <a:srgbClr val="000000"/>
              </a:solidFill>
              <a:latin typeface="Bookman Old Style" panose="02050604050505020204" pitchFamily="18" charset="0"/>
            </a:endParaRPr>
          </a:p>
        </p:txBody>
      </p:sp>
      <p:sp>
        <p:nvSpPr>
          <p:cNvPr id="5" name="Content Placeholder 4"/>
          <p:cNvSpPr>
            <a:spLocks noGrp="1"/>
          </p:cNvSpPr>
          <p:nvPr>
            <p:ph sz="half" idx="1"/>
          </p:nvPr>
        </p:nvSpPr>
        <p:spPr>
          <a:xfrm>
            <a:off x="0" y="651164"/>
            <a:ext cx="12039600" cy="6206835"/>
          </a:xfrm>
        </p:spPr>
        <p:txBody>
          <a:bodyPr>
            <a:normAutofit/>
          </a:bodyPr>
          <a:lstStyle/>
          <a:p>
            <a:pPr algn="just">
              <a:buFont typeface="Wingdings" panose="05000000000000000000" pitchFamily="2" charset="2"/>
              <a:buChar char="q"/>
              <a:defRPr/>
            </a:pPr>
            <a:r>
              <a:rPr lang="en-US" dirty="0">
                <a:latin typeface="Bookman Old Style" panose="02050604050505020204" pitchFamily="18" charset="0"/>
              </a:rPr>
              <a:t>There would be an end to everything, if the same man, or the same body, whether of the nobles or of the people, were to exercise those three powers, that of enacting laws, that of executing public affairs, and that of trying crimes or individual causes.</a:t>
            </a:r>
          </a:p>
          <a:p>
            <a:pPr algn="just">
              <a:buFont typeface="Wingdings" panose="05000000000000000000" pitchFamily="2" charset="2"/>
              <a:buChar char="q"/>
              <a:defRPr/>
            </a:pPr>
            <a:r>
              <a:rPr lang="en-US" dirty="0" smtClean="0">
                <a:latin typeface="Bookman Old Style" panose="02050604050505020204" pitchFamily="18" charset="0"/>
              </a:rPr>
              <a:t>Montesquieu </a:t>
            </a:r>
            <a:r>
              <a:rPr lang="en-US" dirty="0">
                <a:latin typeface="Bookman Old Style" panose="02050604050505020204" pitchFamily="18" charset="0"/>
              </a:rPr>
              <a:t>started from a rather gloomy view of human nature, in which he saw man as exhibiting a general tendency towards evil, a tendency that manifests itself in selfishness, pride, envy, and the seeking after power.</a:t>
            </a:r>
          </a:p>
          <a:p>
            <a:pPr algn="just">
              <a:buFont typeface="Wingdings" panose="05000000000000000000" pitchFamily="2" charset="2"/>
              <a:buChar char="q"/>
              <a:defRPr/>
            </a:pPr>
            <a:r>
              <a:rPr lang="en-US" dirty="0" smtClean="0">
                <a:latin typeface="Bookman Old Style" panose="02050604050505020204" pitchFamily="18" charset="0"/>
              </a:rPr>
              <a:t>Man</a:t>
            </a:r>
            <a:r>
              <a:rPr lang="en-US" dirty="0">
                <a:latin typeface="Bookman Old Style" panose="02050604050505020204" pitchFamily="18" charset="0"/>
              </a:rPr>
              <a:t>, though a reasoning animal, is led by his desires into immoderate acts.</a:t>
            </a:r>
          </a:p>
          <a:p>
            <a:pPr algn="just">
              <a:buFont typeface="Wingdings" panose="05000000000000000000" pitchFamily="2" charset="2"/>
              <a:buChar char="q"/>
              <a:defRPr/>
            </a:pPr>
            <a:r>
              <a:rPr lang="en-US" dirty="0" smtClean="0">
                <a:latin typeface="Bookman Old Style" panose="02050604050505020204" pitchFamily="18" charset="0"/>
              </a:rPr>
              <a:t>In </a:t>
            </a:r>
            <a:r>
              <a:rPr lang="en-US" dirty="0">
                <a:latin typeface="Bookman Old Style" panose="02050604050505020204" pitchFamily="18" charset="0"/>
              </a:rPr>
              <a:t>the realm of politics this is of the greatest consequence: “Constant experience shows us that every man invested with power is apt to abuse it, and to carry his authority as far as it will go.”</a:t>
            </a:r>
            <a:endParaRPr lang="en-US" dirty="0">
              <a:latin typeface="Bookman Old Style" panose="02050604050505020204" pitchFamily="18" charset="0"/>
            </a:endParaRPr>
          </a:p>
          <a:p>
            <a:pPr algn="just">
              <a:buFont typeface="Wingdings" charset="0"/>
              <a:buChar char="§"/>
              <a:defRPr/>
            </a:pPr>
            <a:endParaRPr lang="en-US" dirty="0" smtClean="0">
              <a:latin typeface="Bookman Old Style" panose="02050604050505020204" pitchFamily="18" charset="0"/>
            </a:endParaRPr>
          </a:p>
          <a:p>
            <a:pPr algn="just">
              <a:buFont typeface="Wingdings" charset="0"/>
              <a:buChar char="§"/>
              <a:defRPr/>
            </a:pPr>
            <a:endParaRPr lang="en-US" sz="2400" dirty="0">
              <a:latin typeface="Bookman Old Style" panose="02050604050505020204" pitchFamily="18" charset="0"/>
            </a:endParaRPr>
          </a:p>
        </p:txBody>
      </p:sp>
    </p:spTree>
    <p:extLst>
      <p:ext uri="{BB962C8B-B14F-4D97-AF65-F5344CB8AC3E}">
        <p14:creationId xmlns:p14="http://schemas.microsoft.com/office/powerpoint/2010/main" val="1312782650"/>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1353800" cy="651164"/>
          </a:xfrm>
        </p:spPr>
        <p:txBody>
          <a:bodyPr>
            <a:normAutofit/>
          </a:bodyPr>
          <a:lstStyle/>
          <a:p>
            <a:pPr algn="ctr">
              <a:defRPr/>
            </a:pPr>
            <a:r>
              <a:rPr lang="en-US" sz="2800" b="1" dirty="0">
                <a:solidFill>
                  <a:srgbClr val="000000"/>
                </a:solidFill>
                <a:latin typeface="Bookman Old Style" panose="02050604050505020204" pitchFamily="18" charset="0"/>
              </a:rPr>
              <a:t>Separation of Powers</a:t>
            </a:r>
            <a:endParaRPr lang="en-US" sz="2800" dirty="0">
              <a:solidFill>
                <a:srgbClr val="000000"/>
              </a:solidFill>
              <a:latin typeface="Bookman Old Style" panose="02050604050505020204" pitchFamily="18" charset="0"/>
            </a:endParaRPr>
          </a:p>
        </p:txBody>
      </p:sp>
      <p:sp>
        <p:nvSpPr>
          <p:cNvPr id="5" name="Content Placeholder 4"/>
          <p:cNvSpPr>
            <a:spLocks noGrp="1"/>
          </p:cNvSpPr>
          <p:nvPr>
            <p:ph sz="half" idx="1"/>
          </p:nvPr>
        </p:nvSpPr>
        <p:spPr>
          <a:xfrm>
            <a:off x="0" y="651164"/>
            <a:ext cx="12039600" cy="6206835"/>
          </a:xfrm>
        </p:spPr>
        <p:txBody>
          <a:bodyPr>
            <a:normAutofit fontScale="77500" lnSpcReduction="20000"/>
          </a:bodyPr>
          <a:lstStyle/>
          <a:p>
            <a:pPr algn="just">
              <a:buFont typeface="Wingdings" panose="05000000000000000000" pitchFamily="2" charset="2"/>
              <a:buChar char="q"/>
              <a:defRPr/>
            </a:pPr>
            <a:r>
              <a:rPr lang="en-US" dirty="0">
                <a:latin typeface="Bookman Old Style" panose="02050604050505020204" pitchFamily="18" charset="0"/>
              </a:rPr>
              <a:t>However, this tendency towards the abuse of power can be moderated by the constitution of the government and by the laws, for, although by no means a starry-eyed utopian, Montesquieu, like the Greeks, believed that the nature of the State’s constitution is of the greatest consequence</a:t>
            </a:r>
            <a:r>
              <a:rPr lang="en-US" dirty="0" smtClean="0">
                <a:latin typeface="Bookman Old Style" panose="02050604050505020204" pitchFamily="18" charset="0"/>
              </a:rPr>
              <a:t>.</a:t>
            </a:r>
          </a:p>
          <a:p>
            <a:pPr algn="just">
              <a:buFont typeface="Wingdings" panose="05000000000000000000" pitchFamily="2" charset="2"/>
              <a:buChar char="q"/>
              <a:defRPr/>
            </a:pPr>
            <a:r>
              <a:rPr lang="en-US" dirty="0">
                <a:latin typeface="Bookman Old Style" panose="02050604050505020204" pitchFamily="18" charset="0"/>
              </a:rPr>
              <a:t>pure doctrine’ of the separation of powers might be formulated in a way that each of the branches will be a check on the others and no single group of people will be able to control the machinery of the State.</a:t>
            </a:r>
          </a:p>
          <a:p>
            <a:pPr algn="just">
              <a:buFont typeface="Wingdings" panose="05000000000000000000" pitchFamily="2" charset="2"/>
              <a:buChar char="q"/>
              <a:defRPr/>
            </a:pPr>
            <a:r>
              <a:rPr lang="en-US" dirty="0">
                <a:latin typeface="Bookman Old Style" panose="02050604050505020204" pitchFamily="18" charset="0"/>
              </a:rPr>
              <a:t>It is clear that various different systems of governance embrace to a greater or lesser degree both the division of governmental power among three institutionally distinct branches of state and the ability of those branches to</a:t>
            </a:r>
          </a:p>
          <a:p>
            <a:pPr algn="just">
              <a:buFont typeface="Wingdings" panose="05000000000000000000" pitchFamily="2" charset="2"/>
              <a:buChar char="q"/>
              <a:defRPr/>
            </a:pPr>
            <a:r>
              <a:rPr lang="en-US" dirty="0">
                <a:latin typeface="Bookman Old Style" panose="02050604050505020204" pitchFamily="18" charset="0"/>
              </a:rPr>
              <a:t>exercise a degree of coercive power over each other. Separation of powers is as commonly invoked as a mechanism for restraining and limiting governmental power as it is relied upon as a mechanism for dividing and allocating such power.</a:t>
            </a:r>
          </a:p>
          <a:p>
            <a:pPr algn="just">
              <a:buFont typeface="Wingdings" panose="05000000000000000000" pitchFamily="2" charset="2"/>
              <a:buChar char="q"/>
              <a:defRPr/>
            </a:pPr>
            <a:r>
              <a:rPr lang="en-US" dirty="0">
                <a:latin typeface="Bookman Old Style" panose="02050604050505020204" pitchFamily="18" charset="0"/>
              </a:rPr>
              <a:t>In a functional sense, such a theory presupposes that all governmental actions can be neatly placed in either the legislative, executive, or judicial category, and that each branch of government may not exercise power, which falls outside those corresponding with its own function.</a:t>
            </a:r>
          </a:p>
          <a:p>
            <a:pPr algn="just">
              <a:buFont typeface="Wingdings" panose="05000000000000000000" pitchFamily="2" charset="2"/>
              <a:buChar char="q"/>
              <a:defRPr/>
            </a:pPr>
            <a:r>
              <a:rPr lang="en-US" dirty="0">
                <a:latin typeface="Bookman Old Style" panose="02050604050505020204" pitchFamily="18" charset="0"/>
              </a:rPr>
              <a:t>As such, the ‘pure’ theory makes no allowances for governmental activities, which are not easily categorized, or over which there is debate about which of the three branches is most apt to exercise them. Institutionally, the ‘pure’ theory demands a complete separation of each of the three branches; no person or group of persons may be a member of more than one branch.</a:t>
            </a:r>
            <a:endParaRPr lang="en-US" dirty="0" smtClean="0">
              <a:latin typeface="Bookman Old Style" panose="02050604050505020204" pitchFamily="18" charset="0"/>
            </a:endParaRPr>
          </a:p>
          <a:p>
            <a:pPr algn="just">
              <a:buFont typeface="Wingdings" charset="0"/>
              <a:buChar char="§"/>
              <a:defRPr/>
            </a:pPr>
            <a:endParaRPr lang="en-US" sz="2400" dirty="0">
              <a:latin typeface="Bookman Old Style" panose="02050604050505020204" pitchFamily="18" charset="0"/>
            </a:endParaRPr>
          </a:p>
        </p:txBody>
      </p:sp>
    </p:spTree>
    <p:extLst>
      <p:ext uri="{BB962C8B-B14F-4D97-AF65-F5344CB8AC3E}">
        <p14:creationId xmlns:p14="http://schemas.microsoft.com/office/powerpoint/2010/main" val="1440369659"/>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039600" cy="651164"/>
          </a:xfrm>
        </p:spPr>
        <p:txBody>
          <a:bodyPr>
            <a:normAutofit fontScale="90000"/>
          </a:bodyPr>
          <a:lstStyle/>
          <a:p>
            <a:pPr algn="ctr">
              <a:defRPr/>
            </a:pPr>
            <a:r>
              <a:rPr lang="en-US" sz="2800" b="1" dirty="0">
                <a:solidFill>
                  <a:srgbClr val="000000"/>
                </a:solidFill>
                <a:latin typeface="Bookman Old Style" panose="02050604050505020204" pitchFamily="18" charset="0"/>
              </a:rPr>
              <a:t>The strict doctrine of separation of powers has a variety of meaning; it means at least four different things:</a:t>
            </a:r>
          </a:p>
        </p:txBody>
      </p:sp>
      <p:sp>
        <p:nvSpPr>
          <p:cNvPr id="5" name="Content Placeholder 4"/>
          <p:cNvSpPr>
            <a:spLocks noGrp="1"/>
          </p:cNvSpPr>
          <p:nvPr>
            <p:ph sz="half" idx="1"/>
          </p:nvPr>
        </p:nvSpPr>
        <p:spPr>
          <a:xfrm>
            <a:off x="0" y="651164"/>
            <a:ext cx="12039600" cy="6206835"/>
          </a:xfrm>
        </p:spPr>
        <p:txBody>
          <a:bodyPr>
            <a:normAutofit lnSpcReduction="10000"/>
          </a:bodyPr>
          <a:lstStyle/>
          <a:p>
            <a:pPr marL="514350" indent="-514350" algn="just">
              <a:buFont typeface="+mj-lt"/>
              <a:buAutoNum type="arabicPeriod"/>
              <a:defRPr/>
            </a:pPr>
            <a:r>
              <a:rPr lang="en-US" b="1" dirty="0" err="1" smtClean="0">
                <a:latin typeface="Bookman Old Style" panose="02050604050505020204" pitchFamily="18" charset="0"/>
              </a:rPr>
              <a:t>Trias</a:t>
            </a:r>
            <a:r>
              <a:rPr lang="en-US" b="1" dirty="0" smtClean="0">
                <a:latin typeface="Bookman Old Style" panose="02050604050505020204" pitchFamily="18" charset="0"/>
              </a:rPr>
              <a:t> </a:t>
            </a:r>
            <a:r>
              <a:rPr lang="en-US" b="1" dirty="0" err="1" smtClean="0">
                <a:latin typeface="Bookman Old Style" panose="02050604050505020204" pitchFamily="18" charset="0"/>
              </a:rPr>
              <a:t>Politica</a:t>
            </a:r>
            <a:r>
              <a:rPr lang="en-US" b="1" dirty="0" smtClean="0">
                <a:latin typeface="Bookman Old Style" panose="02050604050505020204" pitchFamily="18" charset="0"/>
              </a:rPr>
              <a:t> or separation of branches: </a:t>
            </a:r>
            <a:r>
              <a:rPr lang="en-US" dirty="0" smtClean="0">
                <a:latin typeface="Bookman Old Style" panose="02050604050505020204" pitchFamily="18" charset="0"/>
              </a:rPr>
              <a:t>It </a:t>
            </a:r>
            <a:r>
              <a:rPr lang="en-US" dirty="0">
                <a:latin typeface="Bookman Old Style" panose="02050604050505020204" pitchFamily="18" charset="0"/>
              </a:rPr>
              <a:t>is essential for the establishment and maintenance of political liberty that the government be divided into three branches or departments, the legislature, the executive, and the judiciary. To each of these branches there is a corresponding feature of government, legislative, executive or judicial</a:t>
            </a:r>
            <a:r>
              <a:rPr lang="en-US" dirty="0" smtClean="0">
                <a:latin typeface="Bookman Old Style" panose="02050604050505020204" pitchFamily="18" charset="0"/>
              </a:rPr>
              <a:t>.</a:t>
            </a:r>
          </a:p>
          <a:p>
            <a:pPr marL="514350" indent="-514350" algn="just">
              <a:buFont typeface="+mj-lt"/>
              <a:buAutoNum type="arabicPeriod"/>
              <a:defRPr/>
            </a:pPr>
            <a:endParaRPr lang="en-US" dirty="0">
              <a:latin typeface="Bookman Old Style" panose="02050604050505020204" pitchFamily="18" charset="0"/>
            </a:endParaRPr>
          </a:p>
          <a:p>
            <a:pPr marL="514350" indent="-514350" algn="just">
              <a:buFont typeface="+mj-lt"/>
              <a:buAutoNum type="arabicPeriod"/>
              <a:defRPr/>
            </a:pPr>
            <a:r>
              <a:rPr lang="en-US" b="1" dirty="0" smtClean="0">
                <a:latin typeface="Bookman Old Style" panose="02050604050505020204" pitchFamily="18" charset="0"/>
              </a:rPr>
              <a:t>Separation of persons</a:t>
            </a:r>
            <a:r>
              <a:rPr lang="en-US" dirty="0" smtClean="0">
                <a:latin typeface="Bookman Old Style" panose="02050604050505020204" pitchFamily="18" charset="0"/>
              </a:rPr>
              <a:t>: the </a:t>
            </a:r>
            <a:r>
              <a:rPr lang="en-US" dirty="0">
                <a:latin typeface="Bookman Old Style" panose="02050604050505020204" pitchFamily="18" charset="0"/>
              </a:rPr>
              <a:t>persons who compose these three agencies of government must be kept separate and distinct, no individual being allowed to be at the same time a member of more than one branch. The same people should not form part or more than one of the three organs of government. For examples, ministers should not sit in parliament. In very basic terms, therefore, a strict separation of powers holds that the legislative, executive and judicial arms should be separate of each other, in respect of both their functions and their personnel</a:t>
            </a:r>
            <a:r>
              <a:rPr lang="en-US" dirty="0" smtClean="0">
                <a:latin typeface="Bookman Old Style" panose="02050604050505020204" pitchFamily="18" charset="0"/>
              </a:rPr>
              <a:t>.</a:t>
            </a:r>
            <a:endParaRPr lang="en-US" dirty="0">
              <a:latin typeface="Bookman Old Style" panose="02050604050505020204" pitchFamily="18" charset="0"/>
            </a:endParaRPr>
          </a:p>
        </p:txBody>
      </p:sp>
    </p:spTree>
    <p:extLst>
      <p:ext uri="{BB962C8B-B14F-4D97-AF65-F5344CB8AC3E}">
        <p14:creationId xmlns:p14="http://schemas.microsoft.com/office/powerpoint/2010/main" val="3298120102"/>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039600" cy="651164"/>
          </a:xfrm>
        </p:spPr>
        <p:txBody>
          <a:bodyPr>
            <a:normAutofit fontScale="90000"/>
          </a:bodyPr>
          <a:lstStyle/>
          <a:p>
            <a:pPr algn="ctr">
              <a:defRPr/>
            </a:pPr>
            <a:r>
              <a:rPr lang="en-US" sz="2800" b="1" dirty="0">
                <a:solidFill>
                  <a:srgbClr val="000000"/>
                </a:solidFill>
                <a:latin typeface="Bookman Old Style" panose="02050604050505020204" pitchFamily="18" charset="0"/>
              </a:rPr>
              <a:t>The strict doctrine of separation of powers has a variety of meaning; it means at least four different things:</a:t>
            </a:r>
          </a:p>
        </p:txBody>
      </p:sp>
      <p:sp>
        <p:nvSpPr>
          <p:cNvPr id="5" name="Content Placeholder 4"/>
          <p:cNvSpPr>
            <a:spLocks noGrp="1"/>
          </p:cNvSpPr>
          <p:nvPr>
            <p:ph sz="half" idx="1"/>
          </p:nvPr>
        </p:nvSpPr>
        <p:spPr>
          <a:xfrm>
            <a:off x="0" y="651164"/>
            <a:ext cx="12039600" cy="6206835"/>
          </a:xfrm>
        </p:spPr>
        <p:txBody>
          <a:bodyPr>
            <a:normAutofit lnSpcReduction="10000"/>
          </a:bodyPr>
          <a:lstStyle/>
          <a:p>
            <a:pPr marL="514350" indent="-514350" algn="just">
              <a:buFont typeface="+mj-lt"/>
              <a:buAutoNum type="arabicPeriod" startAt="3"/>
              <a:defRPr/>
            </a:pPr>
            <a:r>
              <a:rPr lang="en-US" b="1" dirty="0" smtClean="0">
                <a:latin typeface="Bookman Old Style" panose="02050604050505020204" pitchFamily="18" charset="0"/>
              </a:rPr>
              <a:t>Separation of functions: </a:t>
            </a:r>
            <a:r>
              <a:rPr lang="en-US" dirty="0" smtClean="0">
                <a:latin typeface="Bookman Old Style" panose="02050604050505020204" pitchFamily="18" charset="0"/>
              </a:rPr>
              <a:t>Each </a:t>
            </a:r>
            <a:r>
              <a:rPr lang="en-US" dirty="0">
                <a:latin typeface="Bookman Old Style" panose="02050604050505020204" pitchFamily="18" charset="0"/>
              </a:rPr>
              <a:t>branch of government must be confined to the exercise of its own function and not allowed to encroach upon the functions of the other branches. No organ of the government should control /interfere with the work of another. For example, the judiciary should be independent of the executive and vice versa.</a:t>
            </a:r>
          </a:p>
          <a:p>
            <a:pPr marL="0" indent="0" algn="just">
              <a:buNone/>
              <a:defRPr/>
            </a:pPr>
            <a:endParaRPr lang="en-US" dirty="0" smtClean="0">
              <a:latin typeface="Bookman Old Style" panose="02050604050505020204" pitchFamily="18" charset="0"/>
            </a:endParaRPr>
          </a:p>
          <a:p>
            <a:pPr marL="514350" indent="-514350" algn="just">
              <a:buFont typeface="+mj-lt"/>
              <a:buAutoNum type="arabicPeriod" startAt="4"/>
              <a:defRPr/>
            </a:pPr>
            <a:r>
              <a:rPr lang="en-US" b="1" dirty="0" smtClean="0">
                <a:latin typeface="Bookman Old Style" panose="02050604050505020204" pitchFamily="18" charset="0"/>
              </a:rPr>
              <a:t>Automated checks: </a:t>
            </a:r>
            <a:r>
              <a:rPr lang="en-US" dirty="0" smtClean="0">
                <a:latin typeface="Bookman Old Style" panose="02050604050505020204" pitchFamily="18" charset="0"/>
              </a:rPr>
              <a:t>the </a:t>
            </a:r>
            <a:r>
              <a:rPr lang="en-US" dirty="0">
                <a:latin typeface="Bookman Old Style" panose="02050604050505020204" pitchFamily="18" charset="0"/>
              </a:rPr>
              <a:t>pure theory version of separation of powers also seems to dismiss the notion that the three branches might actively check the actions of each other appearing to suggest that the very fact of separation is sufficient to ‘establish and maintain liberty’. For example, judicial review of primary legislation violates the separation of powers for the reason that it involves the judiciary disturbing the functional autonomy of the legislative branch. No organ of government should exercise the functions of another.</a:t>
            </a:r>
            <a:endParaRPr lang="en-US" sz="2400" dirty="0">
              <a:latin typeface="Bookman Old Style" panose="02050604050505020204" pitchFamily="18" charset="0"/>
            </a:endParaRPr>
          </a:p>
        </p:txBody>
      </p:sp>
    </p:spTree>
    <p:extLst>
      <p:ext uri="{BB962C8B-B14F-4D97-AF65-F5344CB8AC3E}">
        <p14:creationId xmlns:p14="http://schemas.microsoft.com/office/powerpoint/2010/main" val="3928994109"/>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039600" cy="651164"/>
          </a:xfrm>
        </p:spPr>
        <p:txBody>
          <a:bodyPr>
            <a:normAutofit/>
          </a:bodyPr>
          <a:lstStyle/>
          <a:p>
            <a:pPr algn="ctr">
              <a:defRPr/>
            </a:pPr>
            <a:r>
              <a:rPr lang="en-US" sz="2800" b="1" dirty="0" smtClean="0">
                <a:solidFill>
                  <a:srgbClr val="000000"/>
                </a:solidFill>
                <a:latin typeface="Bookman Old Style" panose="02050604050505020204" pitchFamily="18" charset="0"/>
              </a:rPr>
              <a:t>Separation of power in Practice</a:t>
            </a:r>
            <a:endParaRPr lang="en-US" sz="2800" b="1" dirty="0">
              <a:solidFill>
                <a:srgbClr val="000000"/>
              </a:solidFill>
              <a:latin typeface="Bookman Old Style" panose="02050604050505020204" pitchFamily="18" charset="0"/>
            </a:endParaRPr>
          </a:p>
        </p:txBody>
      </p:sp>
      <p:sp>
        <p:nvSpPr>
          <p:cNvPr id="5" name="Content Placeholder 4"/>
          <p:cNvSpPr>
            <a:spLocks noGrp="1"/>
          </p:cNvSpPr>
          <p:nvPr>
            <p:ph sz="half" idx="1"/>
          </p:nvPr>
        </p:nvSpPr>
        <p:spPr>
          <a:xfrm>
            <a:off x="0" y="651164"/>
            <a:ext cx="12039600" cy="6206835"/>
          </a:xfrm>
        </p:spPr>
        <p:txBody>
          <a:bodyPr>
            <a:normAutofit/>
          </a:bodyPr>
          <a:lstStyle/>
          <a:p>
            <a:pPr algn="just">
              <a:buFont typeface="Wingdings" panose="05000000000000000000" pitchFamily="2" charset="2"/>
              <a:buChar char="q"/>
              <a:defRPr/>
            </a:pPr>
            <a:r>
              <a:rPr lang="en-US" dirty="0" smtClean="0">
                <a:latin typeface="Bookman Old Style" panose="02050604050505020204" pitchFamily="18" charset="0"/>
              </a:rPr>
              <a:t>Any </a:t>
            </a:r>
            <a:r>
              <a:rPr lang="en-US" dirty="0">
                <a:latin typeface="Bookman Old Style" panose="02050604050505020204" pitchFamily="18" charset="0"/>
              </a:rPr>
              <a:t>‘interference’ by one branch of government with the functions or activities of another would infringe the separation of powers. Cheryl Saunders bluntly put it: ‘complete separation is impossible</a:t>
            </a:r>
            <a:r>
              <a:rPr lang="en-US" dirty="0" smtClean="0">
                <a:latin typeface="Bookman Old Style" panose="02050604050505020204" pitchFamily="18" charset="0"/>
              </a:rPr>
              <a:t>’.</a:t>
            </a:r>
          </a:p>
          <a:p>
            <a:pPr algn="just">
              <a:buFont typeface="Wingdings" panose="05000000000000000000" pitchFamily="2" charset="2"/>
              <a:buChar char="q"/>
              <a:defRPr/>
            </a:pPr>
            <a:endParaRPr lang="en-US" dirty="0">
              <a:latin typeface="Bookman Old Style" panose="02050604050505020204" pitchFamily="18" charset="0"/>
            </a:endParaRPr>
          </a:p>
          <a:p>
            <a:pPr algn="just">
              <a:buFont typeface="Wingdings" panose="05000000000000000000" pitchFamily="2" charset="2"/>
              <a:buChar char="q"/>
              <a:defRPr/>
            </a:pPr>
            <a:r>
              <a:rPr lang="en-US" dirty="0" smtClean="0">
                <a:latin typeface="Bookman Old Style" panose="02050604050505020204" pitchFamily="18" charset="0"/>
              </a:rPr>
              <a:t>Therefore</a:t>
            </a:r>
            <a:r>
              <a:rPr lang="en-US" dirty="0">
                <a:latin typeface="Bookman Old Style" panose="02050604050505020204" pitchFamily="18" charset="0"/>
              </a:rPr>
              <a:t>, in practice, separation of powers </a:t>
            </a:r>
            <a:r>
              <a:rPr lang="en-US" dirty="0" err="1">
                <a:latin typeface="Bookman Old Style" panose="02050604050505020204" pitchFamily="18" charset="0"/>
              </a:rPr>
              <a:t>emphasises</a:t>
            </a:r>
            <a:r>
              <a:rPr lang="en-US" dirty="0">
                <a:latin typeface="Bookman Old Style" panose="02050604050505020204" pitchFamily="18" charset="0"/>
              </a:rPr>
              <a:t> that powers of the three branches of government should be limited, and that each branch should be allowed a role in holding the others to account. Of course, the avoidance of concentrations of power remains vital to this modified view.</a:t>
            </a:r>
            <a:endParaRPr lang="en-US" sz="2400" dirty="0">
              <a:latin typeface="Bookman Old Style" panose="02050604050505020204" pitchFamily="18" charset="0"/>
            </a:endParaRPr>
          </a:p>
        </p:txBody>
      </p:sp>
    </p:spTree>
    <p:extLst>
      <p:ext uri="{BB962C8B-B14F-4D97-AF65-F5344CB8AC3E}">
        <p14:creationId xmlns:p14="http://schemas.microsoft.com/office/powerpoint/2010/main" val="2006464264"/>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039600" cy="651164"/>
          </a:xfrm>
        </p:spPr>
        <p:txBody>
          <a:bodyPr>
            <a:normAutofit/>
          </a:bodyPr>
          <a:lstStyle/>
          <a:p>
            <a:pPr algn="ctr">
              <a:defRPr/>
            </a:pPr>
            <a:r>
              <a:rPr lang="en-US" sz="2800" b="1" dirty="0" smtClean="0">
                <a:solidFill>
                  <a:srgbClr val="000000"/>
                </a:solidFill>
                <a:latin typeface="Bookman Old Style" panose="02050604050505020204" pitchFamily="18" charset="0"/>
              </a:rPr>
              <a:t>Fusion of power in Zambia</a:t>
            </a:r>
            <a:endParaRPr lang="en-US" sz="2800" b="1" dirty="0">
              <a:solidFill>
                <a:srgbClr val="000000"/>
              </a:solidFill>
              <a:latin typeface="Bookman Old Style" panose="02050604050505020204" pitchFamily="18" charset="0"/>
            </a:endParaRPr>
          </a:p>
        </p:txBody>
      </p:sp>
      <p:sp>
        <p:nvSpPr>
          <p:cNvPr id="5" name="Content Placeholder 4"/>
          <p:cNvSpPr>
            <a:spLocks noGrp="1"/>
          </p:cNvSpPr>
          <p:nvPr>
            <p:ph sz="half" idx="1"/>
          </p:nvPr>
        </p:nvSpPr>
        <p:spPr>
          <a:xfrm>
            <a:off x="0" y="651164"/>
            <a:ext cx="12039600" cy="6206835"/>
          </a:xfrm>
        </p:spPr>
        <p:txBody>
          <a:bodyPr>
            <a:normAutofit/>
          </a:bodyPr>
          <a:lstStyle/>
          <a:p>
            <a:pPr algn="just">
              <a:buFont typeface="Wingdings" panose="05000000000000000000" pitchFamily="2" charset="2"/>
              <a:buChar char="q"/>
              <a:defRPr/>
            </a:pPr>
            <a:r>
              <a:rPr lang="en-US" b="1" dirty="0">
                <a:latin typeface="Bookman Old Style" panose="02050604050505020204" pitchFamily="18" charset="0"/>
              </a:rPr>
              <a:t>Executive and Legislature</a:t>
            </a:r>
          </a:p>
          <a:p>
            <a:pPr marL="514350" indent="-514350" algn="just">
              <a:buFont typeface="+mj-lt"/>
              <a:buAutoNum type="arabicPeriod"/>
              <a:defRPr/>
            </a:pPr>
            <a:r>
              <a:rPr lang="en-US" dirty="0" smtClean="0">
                <a:latin typeface="Bookman Old Style" panose="02050604050505020204" pitchFamily="18" charset="0"/>
              </a:rPr>
              <a:t>The President, vice president </a:t>
            </a:r>
            <a:r>
              <a:rPr lang="en-US" dirty="0">
                <a:latin typeface="Bookman Old Style" panose="02050604050505020204" pitchFamily="18" charset="0"/>
              </a:rPr>
              <a:t>Ministers and the ministers of the </a:t>
            </a:r>
            <a:r>
              <a:rPr lang="en-US" dirty="0" smtClean="0">
                <a:latin typeface="Bookman Old Style" panose="02050604050505020204" pitchFamily="18" charset="0"/>
              </a:rPr>
              <a:t>cabinet and of </a:t>
            </a:r>
            <a:r>
              <a:rPr lang="en-US" dirty="0">
                <a:latin typeface="Bookman Old Style" panose="02050604050505020204" pitchFamily="18" charset="0"/>
              </a:rPr>
              <a:t>Parliament. The powers of government are </a:t>
            </a:r>
            <a:r>
              <a:rPr lang="en-US" dirty="0" err="1">
                <a:latin typeface="Bookman Old Style" panose="02050604050505020204" pitchFamily="18" charset="0"/>
              </a:rPr>
              <a:t>scrutinised</a:t>
            </a:r>
            <a:r>
              <a:rPr lang="en-US" dirty="0">
                <a:latin typeface="Bookman Old Style" panose="02050604050505020204" pitchFamily="18" charset="0"/>
              </a:rPr>
              <a:t> by the Parliament. </a:t>
            </a:r>
            <a:r>
              <a:rPr lang="en-US" dirty="0" smtClean="0">
                <a:latin typeface="Bookman Old Style" panose="02050604050505020204" pitchFamily="18" charset="0"/>
              </a:rPr>
              <a:t>The </a:t>
            </a:r>
            <a:r>
              <a:rPr lang="en-US" dirty="0">
                <a:latin typeface="Bookman Old Style" panose="02050604050505020204" pitchFamily="18" charset="0"/>
              </a:rPr>
              <a:t>operating period for the government depends on Parliament. </a:t>
            </a:r>
            <a:endParaRPr lang="en-US" dirty="0" smtClean="0">
              <a:latin typeface="Bookman Old Style" panose="02050604050505020204" pitchFamily="18" charset="0"/>
            </a:endParaRPr>
          </a:p>
          <a:p>
            <a:pPr marL="514350" indent="-514350" algn="just">
              <a:buFont typeface="+mj-lt"/>
              <a:buAutoNum type="arabicPeriod"/>
              <a:defRPr/>
            </a:pPr>
            <a:r>
              <a:rPr lang="en-US" dirty="0" smtClean="0">
                <a:latin typeface="Bookman Old Style" panose="02050604050505020204" pitchFamily="18" charset="0"/>
              </a:rPr>
              <a:t>We </a:t>
            </a:r>
            <a:r>
              <a:rPr lang="en-US" dirty="0">
                <a:latin typeface="Bookman Old Style" panose="02050604050505020204" pitchFamily="18" charset="0"/>
              </a:rPr>
              <a:t>can also see the interference of executive in parliament through delegated legislation as the legislative functions is exercised by the executive and not the parliament. </a:t>
            </a:r>
            <a:endParaRPr lang="en-US" dirty="0" smtClean="0">
              <a:latin typeface="Bookman Old Style" panose="02050604050505020204" pitchFamily="18" charset="0"/>
            </a:endParaRPr>
          </a:p>
          <a:p>
            <a:pPr marL="514350" indent="-514350" algn="just">
              <a:buFont typeface="+mj-lt"/>
              <a:buAutoNum type="arabicPeriod"/>
              <a:defRPr/>
            </a:pPr>
            <a:r>
              <a:rPr lang="en-US" dirty="0" smtClean="0">
                <a:latin typeface="Bookman Old Style" panose="02050604050505020204" pitchFamily="18" charset="0"/>
              </a:rPr>
              <a:t>Parliament can impeach the president and against </a:t>
            </a:r>
            <a:r>
              <a:rPr lang="en-US" dirty="0">
                <a:latin typeface="Bookman Old Style" panose="02050604050505020204" pitchFamily="18" charset="0"/>
              </a:rPr>
              <a:t>any government policy can result in the downfall of the </a:t>
            </a:r>
            <a:r>
              <a:rPr lang="en-US" dirty="0" smtClean="0">
                <a:latin typeface="Bookman Old Style" panose="02050604050505020204" pitchFamily="18" charset="0"/>
              </a:rPr>
              <a:t>government. They approve appointments etc.</a:t>
            </a:r>
            <a:endParaRPr lang="en-US" dirty="0">
              <a:latin typeface="Bookman Old Style" panose="02050604050505020204" pitchFamily="18" charset="0"/>
            </a:endParaRPr>
          </a:p>
        </p:txBody>
      </p:sp>
    </p:spTree>
    <p:extLst>
      <p:ext uri="{BB962C8B-B14F-4D97-AF65-F5344CB8AC3E}">
        <p14:creationId xmlns:p14="http://schemas.microsoft.com/office/powerpoint/2010/main" val="1854524815"/>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039600" cy="651164"/>
          </a:xfrm>
        </p:spPr>
        <p:txBody>
          <a:bodyPr>
            <a:normAutofit/>
          </a:bodyPr>
          <a:lstStyle/>
          <a:p>
            <a:pPr algn="ctr">
              <a:defRPr/>
            </a:pPr>
            <a:r>
              <a:rPr lang="en-US" sz="2800" b="1" dirty="0" smtClean="0">
                <a:solidFill>
                  <a:srgbClr val="000000"/>
                </a:solidFill>
                <a:latin typeface="Bookman Old Style" panose="02050604050505020204" pitchFamily="18" charset="0"/>
              </a:rPr>
              <a:t>Fusion of power in Zambia</a:t>
            </a:r>
            <a:endParaRPr lang="en-US" sz="2800" b="1" dirty="0">
              <a:solidFill>
                <a:srgbClr val="000000"/>
              </a:solidFill>
              <a:latin typeface="Bookman Old Style" panose="02050604050505020204" pitchFamily="18" charset="0"/>
            </a:endParaRPr>
          </a:p>
        </p:txBody>
      </p:sp>
      <p:sp>
        <p:nvSpPr>
          <p:cNvPr id="5" name="Content Placeholder 4"/>
          <p:cNvSpPr>
            <a:spLocks noGrp="1"/>
          </p:cNvSpPr>
          <p:nvPr>
            <p:ph sz="half" idx="1"/>
          </p:nvPr>
        </p:nvSpPr>
        <p:spPr>
          <a:xfrm>
            <a:off x="0" y="651164"/>
            <a:ext cx="12039600" cy="6206835"/>
          </a:xfrm>
        </p:spPr>
        <p:txBody>
          <a:bodyPr>
            <a:normAutofit fontScale="85000" lnSpcReduction="10000"/>
          </a:bodyPr>
          <a:lstStyle/>
          <a:p>
            <a:pPr algn="just">
              <a:buFont typeface="Wingdings" panose="05000000000000000000" pitchFamily="2" charset="2"/>
              <a:buChar char="q"/>
              <a:defRPr/>
            </a:pPr>
            <a:r>
              <a:rPr lang="en-US" b="1" dirty="0">
                <a:latin typeface="Bookman Old Style" panose="02050604050505020204" pitchFamily="18" charset="0"/>
              </a:rPr>
              <a:t>Legislature and Judiciary</a:t>
            </a:r>
          </a:p>
          <a:p>
            <a:pPr marL="514350" indent="-514350" algn="just">
              <a:buFont typeface="+mj-lt"/>
              <a:buAutoNum type="arabicPeriod"/>
              <a:defRPr/>
            </a:pPr>
            <a:r>
              <a:rPr lang="en-US" dirty="0" smtClean="0">
                <a:latin typeface="Bookman Old Style" panose="02050604050505020204" pitchFamily="18" charset="0"/>
              </a:rPr>
              <a:t>Parliament </a:t>
            </a:r>
            <a:r>
              <a:rPr lang="en-US" dirty="0">
                <a:latin typeface="Bookman Old Style" panose="02050604050505020204" pitchFamily="18" charset="0"/>
              </a:rPr>
              <a:t>is not allowed to discuss certain issues </a:t>
            </a:r>
            <a:r>
              <a:rPr lang="en-US" dirty="0" smtClean="0">
                <a:latin typeface="Bookman Old Style" panose="02050604050505020204" pitchFamily="18" charset="0"/>
              </a:rPr>
              <a:t>that are in court </a:t>
            </a:r>
            <a:r>
              <a:rPr lang="en-US" dirty="0">
                <a:latin typeface="Bookman Old Style" panose="02050604050505020204" pitchFamily="18" charset="0"/>
              </a:rPr>
              <a:t>for trial. </a:t>
            </a:r>
            <a:endParaRPr lang="en-US" dirty="0" smtClean="0">
              <a:latin typeface="Bookman Old Style" panose="02050604050505020204" pitchFamily="18" charset="0"/>
            </a:endParaRPr>
          </a:p>
          <a:p>
            <a:pPr marL="514350" indent="-514350" algn="just">
              <a:buFont typeface="+mj-lt"/>
              <a:buAutoNum type="arabicPeriod"/>
              <a:defRPr/>
            </a:pPr>
            <a:r>
              <a:rPr lang="en-US" dirty="0" smtClean="0">
                <a:latin typeface="Bookman Old Style" panose="02050604050505020204" pitchFamily="18" charset="0"/>
              </a:rPr>
              <a:t>Parliament </a:t>
            </a:r>
            <a:r>
              <a:rPr lang="en-US" dirty="0">
                <a:latin typeface="Bookman Old Style" panose="02050604050505020204" pitchFamily="18" charset="0"/>
              </a:rPr>
              <a:t>also cannot </a:t>
            </a:r>
            <a:r>
              <a:rPr lang="en-US" dirty="0" err="1">
                <a:latin typeface="Bookman Old Style" panose="02050604050505020204" pitchFamily="18" charset="0"/>
              </a:rPr>
              <a:t>criticise</a:t>
            </a:r>
            <a:r>
              <a:rPr lang="en-US" dirty="0">
                <a:latin typeface="Bookman Old Style" panose="02050604050505020204" pitchFamily="18" charset="0"/>
              </a:rPr>
              <a:t> judges. </a:t>
            </a:r>
            <a:endParaRPr lang="en-US" dirty="0" smtClean="0">
              <a:latin typeface="Bookman Old Style" panose="02050604050505020204" pitchFamily="18" charset="0"/>
            </a:endParaRPr>
          </a:p>
          <a:p>
            <a:pPr marL="514350" indent="-514350" algn="just">
              <a:buFont typeface="+mj-lt"/>
              <a:buAutoNum type="arabicPeriod"/>
              <a:defRPr/>
            </a:pPr>
            <a:r>
              <a:rPr lang="en-US" dirty="0" smtClean="0">
                <a:latin typeface="Bookman Old Style" panose="02050604050505020204" pitchFamily="18" charset="0"/>
              </a:rPr>
              <a:t>Parliament </a:t>
            </a:r>
            <a:r>
              <a:rPr lang="en-US" dirty="0">
                <a:latin typeface="Bookman Old Style" panose="02050604050505020204" pitchFamily="18" charset="0"/>
              </a:rPr>
              <a:t>can dismiss any court decision through legislation and judiciary is supposed to interpret the legislations passed by the legislature. </a:t>
            </a:r>
            <a:endParaRPr lang="en-US" dirty="0" smtClean="0">
              <a:latin typeface="Bookman Old Style" panose="02050604050505020204" pitchFamily="18" charset="0"/>
            </a:endParaRPr>
          </a:p>
          <a:p>
            <a:pPr marL="514350" indent="-514350" algn="just">
              <a:buFont typeface="+mj-lt"/>
              <a:buAutoNum type="arabicPeriod"/>
              <a:defRPr/>
            </a:pPr>
            <a:r>
              <a:rPr lang="en-US" dirty="0" smtClean="0">
                <a:latin typeface="Bookman Old Style" panose="02050604050505020204" pitchFamily="18" charset="0"/>
              </a:rPr>
              <a:t>Judges </a:t>
            </a:r>
            <a:r>
              <a:rPr lang="en-US" dirty="0">
                <a:latin typeface="Bookman Old Style" panose="02050604050505020204" pitchFamily="18" charset="0"/>
              </a:rPr>
              <a:t>are also said to play the function of legislature by applying the doctrine of precedent and by interpreting statutes through statutory interpretations. </a:t>
            </a:r>
            <a:r>
              <a:rPr lang="en-US" dirty="0" smtClean="0">
                <a:latin typeface="Bookman Old Style" panose="02050604050505020204" pitchFamily="18" charset="0"/>
              </a:rPr>
              <a:t>Basically </a:t>
            </a:r>
            <a:r>
              <a:rPr lang="en-US" dirty="0">
                <a:latin typeface="Bookman Old Style" panose="02050604050505020204" pitchFamily="18" charset="0"/>
              </a:rPr>
              <a:t>judges gives meaning to statutes passed by legislature and the meaning given might not be what was intended in the first place. </a:t>
            </a:r>
            <a:r>
              <a:rPr lang="en-US" dirty="0" smtClean="0">
                <a:latin typeface="Bookman Old Style" panose="02050604050505020204" pitchFamily="18" charset="0"/>
              </a:rPr>
              <a:t>Therefore</a:t>
            </a:r>
            <a:r>
              <a:rPr lang="en-US" dirty="0">
                <a:latin typeface="Bookman Old Style" panose="02050604050505020204" pitchFamily="18" charset="0"/>
              </a:rPr>
              <a:t>, judges are also said to make law and in cases where there is no law for certain areas, with such cases before them; judges would have to come up with a reasonable new principles</a:t>
            </a:r>
            <a:r>
              <a:rPr lang="en-US" dirty="0" smtClean="0">
                <a:latin typeface="Bookman Old Style" panose="02050604050505020204" pitchFamily="18" charset="0"/>
              </a:rPr>
              <a:t>.</a:t>
            </a:r>
            <a:r>
              <a:rPr lang="en-US" dirty="0">
                <a:latin typeface="Bookman Old Style" panose="02050604050505020204" pitchFamily="18" charset="0"/>
              </a:rPr>
              <a:t> The judiciary is said to perform functions of legislature through judicial precedent</a:t>
            </a:r>
          </a:p>
          <a:p>
            <a:pPr marL="514350" indent="-514350" algn="just">
              <a:buFont typeface="+mj-lt"/>
              <a:buAutoNum type="arabicPeriod"/>
              <a:defRPr/>
            </a:pPr>
            <a:r>
              <a:rPr lang="en-US" dirty="0" smtClean="0">
                <a:latin typeface="Bookman Old Style" panose="02050604050505020204" pitchFamily="18" charset="0"/>
              </a:rPr>
              <a:t>There </a:t>
            </a:r>
            <a:r>
              <a:rPr lang="en-US" dirty="0">
                <a:latin typeface="Bookman Old Style" panose="02050604050505020204" pitchFamily="18" charset="0"/>
              </a:rPr>
              <a:t>is no overlap in personnel between the legislature and the judiciary but there is overlap in functions. </a:t>
            </a:r>
            <a:endParaRPr lang="en-US" dirty="0" smtClean="0">
              <a:latin typeface="Bookman Old Style" panose="02050604050505020204" pitchFamily="18" charset="0"/>
            </a:endParaRPr>
          </a:p>
          <a:p>
            <a:pPr marL="514350" indent="-514350" algn="just">
              <a:buFont typeface="+mj-lt"/>
              <a:buAutoNum type="arabicPeriod"/>
              <a:defRPr/>
            </a:pPr>
            <a:r>
              <a:rPr lang="en-US" dirty="0" smtClean="0">
                <a:latin typeface="Bookman Old Style" panose="02050604050505020204" pitchFamily="18" charset="0"/>
              </a:rPr>
              <a:t>Courts </a:t>
            </a:r>
            <a:r>
              <a:rPr lang="en-US" dirty="0">
                <a:latin typeface="Bookman Old Style" panose="02050604050505020204" pitchFamily="18" charset="0"/>
              </a:rPr>
              <a:t>cannot question the validity of any proceedings in parliament or by any committees</a:t>
            </a:r>
            <a:r>
              <a:rPr lang="en-US" dirty="0" smtClean="0">
                <a:latin typeface="Bookman Old Style" panose="02050604050505020204" pitchFamily="18" charset="0"/>
              </a:rPr>
              <a:t>.</a:t>
            </a:r>
          </a:p>
        </p:txBody>
      </p:sp>
    </p:spTree>
    <p:extLst>
      <p:ext uri="{BB962C8B-B14F-4D97-AF65-F5344CB8AC3E}">
        <p14:creationId xmlns:p14="http://schemas.microsoft.com/office/powerpoint/2010/main" val="1479450894"/>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1191</TotalTime>
  <Words>4462</Words>
  <Application>Microsoft Office PowerPoint</Application>
  <PresentationFormat>Widescreen</PresentationFormat>
  <Paragraphs>152</Paragraphs>
  <Slides>28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ＭＳ Ｐゴシック</vt:lpstr>
      <vt:lpstr>Arial</vt:lpstr>
      <vt:lpstr>Baskerville Old Face</vt:lpstr>
      <vt:lpstr>Bookman Old Style</vt:lpstr>
      <vt:lpstr>Calibri</vt:lpstr>
      <vt:lpstr>Calibri Light</vt:lpstr>
      <vt:lpstr>Wingdings</vt:lpstr>
      <vt:lpstr>Office Theme</vt:lpstr>
      <vt:lpstr>Separation of Powers Checks and Balances</vt:lpstr>
      <vt:lpstr>Separation of Powers</vt:lpstr>
      <vt:lpstr>Separation of Powers</vt:lpstr>
      <vt:lpstr>Separation of Powers</vt:lpstr>
      <vt:lpstr>The strict doctrine of separation of powers has a variety of meaning; it means at least four different things:</vt:lpstr>
      <vt:lpstr>The strict doctrine of separation of powers has a variety of meaning; it means at least four different things:</vt:lpstr>
      <vt:lpstr>Separation of power in Practice</vt:lpstr>
      <vt:lpstr>Fusion of power in Zambia</vt:lpstr>
      <vt:lpstr>Fusion of power in Zambia</vt:lpstr>
      <vt:lpstr>Fusion of power in Zambia</vt:lpstr>
      <vt:lpstr>Advantages of applying the principles of Separation of Powers</vt:lpstr>
      <vt:lpstr>Advantages of applying the principles of Separation of Powers</vt:lpstr>
      <vt:lpstr>Advantages of applying the principles of Separation of Powers</vt:lpstr>
      <vt:lpstr>Principles of Separation of Powers</vt:lpstr>
      <vt:lpstr>Disadvantages of Separation of Powers</vt:lpstr>
      <vt:lpstr>Disadvantages of Separation of Powers</vt:lpstr>
      <vt:lpstr>Checks and Balances</vt:lpstr>
      <vt:lpstr>Checks and balances</vt:lpstr>
      <vt:lpstr>Checks and balances</vt:lpstr>
      <vt:lpstr>How the Legislature Checks on the Executive</vt:lpstr>
      <vt:lpstr>How the executive Checks the Legislature</vt:lpstr>
      <vt:lpstr>How the executive checks on the Judiciary</vt:lpstr>
      <vt:lpstr>How the judiciary Checks on the Executive</vt:lpstr>
      <vt:lpstr>How the legislature Checks on the Judiciary</vt:lpstr>
      <vt:lpstr>How the Judiciary Checks on the legislature</vt:lpstr>
      <vt:lpstr>Importance of Checks</vt:lpstr>
      <vt:lpstr>Question</vt:lpstr>
      <vt:lpstr>Question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Bureaucracy -</dc:title>
  <dc:creator>Tambulani</dc:creator>
  <cp:lastModifiedBy>Tambulani</cp:lastModifiedBy>
  <cp:revision>89</cp:revision>
  <dcterms:created xsi:type="dcterms:W3CDTF">2022-05-09T20:10:41Z</dcterms:created>
  <dcterms:modified xsi:type="dcterms:W3CDTF">2022-05-24T10:07:30Z</dcterms:modified>
</cp:coreProperties>
</file>