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316" r:id="rId2"/>
    <p:sldId id="317" r:id="rId3"/>
    <p:sldId id="318" r:id="rId4"/>
    <p:sldId id="319" r:id="rId5"/>
    <p:sldId id="320" r:id="rId6"/>
    <p:sldId id="321" r:id="rId7"/>
    <p:sldId id="322"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69" d="100"/>
          <a:sy n="69" d="100"/>
        </p:scale>
        <p:origin x="780" y="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C8F394-E6EA-4541-A9BB-070D9F3C0832}"/>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950FA2AB-0883-4424-9FED-F23199199E3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099EF848-A4C2-4679-BBF2-1A51ADFEF907}"/>
              </a:ext>
            </a:extLst>
          </p:cNvPr>
          <p:cNvSpPr>
            <a:spLocks noGrp="1"/>
          </p:cNvSpPr>
          <p:nvPr>
            <p:ph type="dt" sz="half" idx="10"/>
          </p:nvPr>
        </p:nvSpPr>
        <p:spPr/>
        <p:txBody>
          <a:bodyPr/>
          <a:lstStyle/>
          <a:p>
            <a:fld id="{EEED9354-7BBA-47A3-8971-57F1B45C0FE7}" type="datetimeFigureOut">
              <a:rPr lang="en-GB" smtClean="0"/>
              <a:t>13/04/2021</a:t>
            </a:fld>
            <a:endParaRPr lang="en-GB"/>
          </a:p>
        </p:txBody>
      </p:sp>
      <p:sp>
        <p:nvSpPr>
          <p:cNvPr id="5" name="Footer Placeholder 4">
            <a:extLst>
              <a:ext uri="{FF2B5EF4-FFF2-40B4-BE49-F238E27FC236}">
                <a16:creationId xmlns:a16="http://schemas.microsoft.com/office/drawing/2014/main" id="{5AECB55A-5062-4034-9164-4B31010BE24E}"/>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A6C1BD15-0166-4826-A6B1-B95B6C1272CE}"/>
              </a:ext>
            </a:extLst>
          </p:cNvPr>
          <p:cNvSpPr>
            <a:spLocks noGrp="1"/>
          </p:cNvSpPr>
          <p:nvPr>
            <p:ph type="sldNum" sz="quarter" idx="12"/>
          </p:nvPr>
        </p:nvSpPr>
        <p:spPr/>
        <p:txBody>
          <a:bodyPr/>
          <a:lstStyle/>
          <a:p>
            <a:fld id="{A2C7E595-F64B-4C5E-856E-499D98605D25}" type="slidenum">
              <a:rPr lang="en-GB" smtClean="0"/>
              <a:t>‹#›</a:t>
            </a:fld>
            <a:endParaRPr lang="en-GB"/>
          </a:p>
        </p:txBody>
      </p:sp>
    </p:spTree>
    <p:extLst>
      <p:ext uri="{BB962C8B-B14F-4D97-AF65-F5344CB8AC3E}">
        <p14:creationId xmlns:p14="http://schemas.microsoft.com/office/powerpoint/2010/main" val="37292289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791421-633C-4A7D-A68B-A7BF714266C8}"/>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F4D67A65-B3A7-440C-8D40-48DB8C8F7B42}"/>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5E889D3E-B048-4D95-B7D5-424258D956E0}"/>
              </a:ext>
            </a:extLst>
          </p:cNvPr>
          <p:cNvSpPr>
            <a:spLocks noGrp="1"/>
          </p:cNvSpPr>
          <p:nvPr>
            <p:ph type="dt" sz="half" idx="10"/>
          </p:nvPr>
        </p:nvSpPr>
        <p:spPr/>
        <p:txBody>
          <a:bodyPr/>
          <a:lstStyle/>
          <a:p>
            <a:fld id="{EEED9354-7BBA-47A3-8971-57F1B45C0FE7}" type="datetimeFigureOut">
              <a:rPr lang="en-GB" smtClean="0"/>
              <a:t>13/04/2021</a:t>
            </a:fld>
            <a:endParaRPr lang="en-GB"/>
          </a:p>
        </p:txBody>
      </p:sp>
      <p:sp>
        <p:nvSpPr>
          <p:cNvPr id="5" name="Footer Placeholder 4">
            <a:extLst>
              <a:ext uri="{FF2B5EF4-FFF2-40B4-BE49-F238E27FC236}">
                <a16:creationId xmlns:a16="http://schemas.microsoft.com/office/drawing/2014/main" id="{D5F63D52-2045-437A-B1F3-46C78BA43C83}"/>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E4E8E128-9F01-4B26-B794-D974BA0235D4}"/>
              </a:ext>
            </a:extLst>
          </p:cNvPr>
          <p:cNvSpPr>
            <a:spLocks noGrp="1"/>
          </p:cNvSpPr>
          <p:nvPr>
            <p:ph type="sldNum" sz="quarter" idx="12"/>
          </p:nvPr>
        </p:nvSpPr>
        <p:spPr/>
        <p:txBody>
          <a:bodyPr/>
          <a:lstStyle/>
          <a:p>
            <a:fld id="{A2C7E595-F64B-4C5E-856E-499D98605D25}" type="slidenum">
              <a:rPr lang="en-GB" smtClean="0"/>
              <a:t>‹#›</a:t>
            </a:fld>
            <a:endParaRPr lang="en-GB"/>
          </a:p>
        </p:txBody>
      </p:sp>
    </p:spTree>
    <p:extLst>
      <p:ext uri="{BB962C8B-B14F-4D97-AF65-F5344CB8AC3E}">
        <p14:creationId xmlns:p14="http://schemas.microsoft.com/office/powerpoint/2010/main" val="292606276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A4133690-D189-4923-91F8-37E128E6C2B1}"/>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B792A281-C922-4ED1-BAD4-387A59B4788C}"/>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4AC207C7-CB9D-4CC2-A703-4ACA9F415DBF}"/>
              </a:ext>
            </a:extLst>
          </p:cNvPr>
          <p:cNvSpPr>
            <a:spLocks noGrp="1"/>
          </p:cNvSpPr>
          <p:nvPr>
            <p:ph type="dt" sz="half" idx="10"/>
          </p:nvPr>
        </p:nvSpPr>
        <p:spPr/>
        <p:txBody>
          <a:bodyPr/>
          <a:lstStyle/>
          <a:p>
            <a:fld id="{EEED9354-7BBA-47A3-8971-57F1B45C0FE7}" type="datetimeFigureOut">
              <a:rPr lang="en-GB" smtClean="0"/>
              <a:t>13/04/2021</a:t>
            </a:fld>
            <a:endParaRPr lang="en-GB"/>
          </a:p>
        </p:txBody>
      </p:sp>
      <p:sp>
        <p:nvSpPr>
          <p:cNvPr id="5" name="Footer Placeholder 4">
            <a:extLst>
              <a:ext uri="{FF2B5EF4-FFF2-40B4-BE49-F238E27FC236}">
                <a16:creationId xmlns:a16="http://schemas.microsoft.com/office/drawing/2014/main" id="{A6D8CA13-9B37-4B0F-A8C1-F9E776278552}"/>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F5DC833C-D515-4F9C-97B2-9486D7B0CF97}"/>
              </a:ext>
            </a:extLst>
          </p:cNvPr>
          <p:cNvSpPr>
            <a:spLocks noGrp="1"/>
          </p:cNvSpPr>
          <p:nvPr>
            <p:ph type="sldNum" sz="quarter" idx="12"/>
          </p:nvPr>
        </p:nvSpPr>
        <p:spPr/>
        <p:txBody>
          <a:bodyPr/>
          <a:lstStyle/>
          <a:p>
            <a:fld id="{A2C7E595-F64B-4C5E-856E-499D98605D25}" type="slidenum">
              <a:rPr lang="en-GB" smtClean="0"/>
              <a:t>‹#›</a:t>
            </a:fld>
            <a:endParaRPr lang="en-GB"/>
          </a:p>
        </p:txBody>
      </p:sp>
    </p:spTree>
    <p:extLst>
      <p:ext uri="{BB962C8B-B14F-4D97-AF65-F5344CB8AC3E}">
        <p14:creationId xmlns:p14="http://schemas.microsoft.com/office/powerpoint/2010/main" val="35399234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AA1916-A21E-4B49-9093-8BE0A3903B63}"/>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52D70F27-770E-4055-BFEF-7EE3EE8326C0}"/>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9E8C7C4D-4160-4C52-BD64-36B83BC508F1}"/>
              </a:ext>
            </a:extLst>
          </p:cNvPr>
          <p:cNvSpPr>
            <a:spLocks noGrp="1"/>
          </p:cNvSpPr>
          <p:nvPr>
            <p:ph type="dt" sz="half" idx="10"/>
          </p:nvPr>
        </p:nvSpPr>
        <p:spPr/>
        <p:txBody>
          <a:bodyPr/>
          <a:lstStyle/>
          <a:p>
            <a:fld id="{EEED9354-7BBA-47A3-8971-57F1B45C0FE7}" type="datetimeFigureOut">
              <a:rPr lang="en-GB" smtClean="0"/>
              <a:t>13/04/2021</a:t>
            </a:fld>
            <a:endParaRPr lang="en-GB"/>
          </a:p>
        </p:txBody>
      </p:sp>
      <p:sp>
        <p:nvSpPr>
          <p:cNvPr id="5" name="Footer Placeholder 4">
            <a:extLst>
              <a:ext uri="{FF2B5EF4-FFF2-40B4-BE49-F238E27FC236}">
                <a16:creationId xmlns:a16="http://schemas.microsoft.com/office/drawing/2014/main" id="{47B6FC47-5E58-40EC-9905-A448DD1C3AFA}"/>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010A05AE-9A2E-49B0-BE0D-3B4543ECF293}"/>
              </a:ext>
            </a:extLst>
          </p:cNvPr>
          <p:cNvSpPr>
            <a:spLocks noGrp="1"/>
          </p:cNvSpPr>
          <p:nvPr>
            <p:ph type="sldNum" sz="quarter" idx="12"/>
          </p:nvPr>
        </p:nvSpPr>
        <p:spPr/>
        <p:txBody>
          <a:bodyPr/>
          <a:lstStyle/>
          <a:p>
            <a:fld id="{A2C7E595-F64B-4C5E-856E-499D98605D25}" type="slidenum">
              <a:rPr lang="en-GB" smtClean="0"/>
              <a:t>‹#›</a:t>
            </a:fld>
            <a:endParaRPr lang="en-GB"/>
          </a:p>
        </p:txBody>
      </p:sp>
    </p:spTree>
    <p:extLst>
      <p:ext uri="{BB962C8B-B14F-4D97-AF65-F5344CB8AC3E}">
        <p14:creationId xmlns:p14="http://schemas.microsoft.com/office/powerpoint/2010/main" val="37872876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3AD04C-DB76-40B6-88CF-96ADE306EAFD}"/>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116B53AD-8D0B-47FD-BDD9-A6BDC3839F61}"/>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754E8C08-620E-443E-949B-296B8E4F34FB}"/>
              </a:ext>
            </a:extLst>
          </p:cNvPr>
          <p:cNvSpPr>
            <a:spLocks noGrp="1"/>
          </p:cNvSpPr>
          <p:nvPr>
            <p:ph type="dt" sz="half" idx="10"/>
          </p:nvPr>
        </p:nvSpPr>
        <p:spPr/>
        <p:txBody>
          <a:bodyPr/>
          <a:lstStyle/>
          <a:p>
            <a:fld id="{EEED9354-7BBA-47A3-8971-57F1B45C0FE7}" type="datetimeFigureOut">
              <a:rPr lang="en-GB" smtClean="0"/>
              <a:t>13/04/2021</a:t>
            </a:fld>
            <a:endParaRPr lang="en-GB"/>
          </a:p>
        </p:txBody>
      </p:sp>
      <p:sp>
        <p:nvSpPr>
          <p:cNvPr id="5" name="Footer Placeholder 4">
            <a:extLst>
              <a:ext uri="{FF2B5EF4-FFF2-40B4-BE49-F238E27FC236}">
                <a16:creationId xmlns:a16="http://schemas.microsoft.com/office/drawing/2014/main" id="{66A67655-F50D-4E58-8A95-872E6DF8C111}"/>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A155EC98-FD93-4923-89DD-20924CF1539A}"/>
              </a:ext>
            </a:extLst>
          </p:cNvPr>
          <p:cNvSpPr>
            <a:spLocks noGrp="1"/>
          </p:cNvSpPr>
          <p:nvPr>
            <p:ph type="sldNum" sz="quarter" idx="12"/>
          </p:nvPr>
        </p:nvSpPr>
        <p:spPr/>
        <p:txBody>
          <a:bodyPr/>
          <a:lstStyle/>
          <a:p>
            <a:fld id="{A2C7E595-F64B-4C5E-856E-499D98605D25}" type="slidenum">
              <a:rPr lang="en-GB" smtClean="0"/>
              <a:t>‹#›</a:t>
            </a:fld>
            <a:endParaRPr lang="en-GB"/>
          </a:p>
        </p:txBody>
      </p:sp>
    </p:spTree>
    <p:extLst>
      <p:ext uri="{BB962C8B-B14F-4D97-AF65-F5344CB8AC3E}">
        <p14:creationId xmlns:p14="http://schemas.microsoft.com/office/powerpoint/2010/main" val="278889881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61486D-D706-4A99-90EC-10134FB1BFE7}"/>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64429F1F-D65E-46FC-A4A9-5FEEAB1F5B81}"/>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DD9A48A0-B436-4FD8-8F71-8BC37CE4C340}"/>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524413D3-57C6-41D2-8D52-587E80B19FC8}"/>
              </a:ext>
            </a:extLst>
          </p:cNvPr>
          <p:cNvSpPr>
            <a:spLocks noGrp="1"/>
          </p:cNvSpPr>
          <p:nvPr>
            <p:ph type="dt" sz="half" idx="10"/>
          </p:nvPr>
        </p:nvSpPr>
        <p:spPr/>
        <p:txBody>
          <a:bodyPr/>
          <a:lstStyle/>
          <a:p>
            <a:fld id="{EEED9354-7BBA-47A3-8971-57F1B45C0FE7}" type="datetimeFigureOut">
              <a:rPr lang="en-GB" smtClean="0"/>
              <a:t>13/04/2021</a:t>
            </a:fld>
            <a:endParaRPr lang="en-GB"/>
          </a:p>
        </p:txBody>
      </p:sp>
      <p:sp>
        <p:nvSpPr>
          <p:cNvPr id="6" name="Footer Placeholder 5">
            <a:extLst>
              <a:ext uri="{FF2B5EF4-FFF2-40B4-BE49-F238E27FC236}">
                <a16:creationId xmlns:a16="http://schemas.microsoft.com/office/drawing/2014/main" id="{EBE7E3B5-1E48-46EB-8C2A-99D0BCFCB588}"/>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43E1AF5E-09AE-43E5-AC65-191124773B79}"/>
              </a:ext>
            </a:extLst>
          </p:cNvPr>
          <p:cNvSpPr>
            <a:spLocks noGrp="1"/>
          </p:cNvSpPr>
          <p:nvPr>
            <p:ph type="sldNum" sz="quarter" idx="12"/>
          </p:nvPr>
        </p:nvSpPr>
        <p:spPr/>
        <p:txBody>
          <a:bodyPr/>
          <a:lstStyle/>
          <a:p>
            <a:fld id="{A2C7E595-F64B-4C5E-856E-499D98605D25}" type="slidenum">
              <a:rPr lang="en-GB" smtClean="0"/>
              <a:t>‹#›</a:t>
            </a:fld>
            <a:endParaRPr lang="en-GB"/>
          </a:p>
        </p:txBody>
      </p:sp>
    </p:spTree>
    <p:extLst>
      <p:ext uri="{BB962C8B-B14F-4D97-AF65-F5344CB8AC3E}">
        <p14:creationId xmlns:p14="http://schemas.microsoft.com/office/powerpoint/2010/main" val="415968797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F754DD-DA21-4FAF-95C0-C5EDF44C8304}"/>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0075F7F5-E160-412F-BA86-402A87A50C8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0DFDEBEA-7890-477C-AC7B-7806EFD88359}"/>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31D8B106-A445-4C0F-ADA9-D573B88A9E8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41DB26B2-DB82-4E55-8926-8EEB94D9E160}"/>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D184D7EF-439B-45E4-9C80-77B46CE0B8F6}"/>
              </a:ext>
            </a:extLst>
          </p:cNvPr>
          <p:cNvSpPr>
            <a:spLocks noGrp="1"/>
          </p:cNvSpPr>
          <p:nvPr>
            <p:ph type="dt" sz="half" idx="10"/>
          </p:nvPr>
        </p:nvSpPr>
        <p:spPr/>
        <p:txBody>
          <a:bodyPr/>
          <a:lstStyle/>
          <a:p>
            <a:fld id="{EEED9354-7BBA-47A3-8971-57F1B45C0FE7}" type="datetimeFigureOut">
              <a:rPr lang="en-GB" smtClean="0"/>
              <a:t>13/04/2021</a:t>
            </a:fld>
            <a:endParaRPr lang="en-GB"/>
          </a:p>
        </p:txBody>
      </p:sp>
      <p:sp>
        <p:nvSpPr>
          <p:cNvPr id="8" name="Footer Placeholder 7">
            <a:extLst>
              <a:ext uri="{FF2B5EF4-FFF2-40B4-BE49-F238E27FC236}">
                <a16:creationId xmlns:a16="http://schemas.microsoft.com/office/drawing/2014/main" id="{DF7110A9-3689-46C6-BDB1-5F4B5FCA7B54}"/>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5ED7F8B0-7DCE-401A-BF12-213AD09C4DD8}"/>
              </a:ext>
            </a:extLst>
          </p:cNvPr>
          <p:cNvSpPr>
            <a:spLocks noGrp="1"/>
          </p:cNvSpPr>
          <p:nvPr>
            <p:ph type="sldNum" sz="quarter" idx="12"/>
          </p:nvPr>
        </p:nvSpPr>
        <p:spPr/>
        <p:txBody>
          <a:bodyPr/>
          <a:lstStyle/>
          <a:p>
            <a:fld id="{A2C7E595-F64B-4C5E-856E-499D98605D25}" type="slidenum">
              <a:rPr lang="en-GB" smtClean="0"/>
              <a:t>‹#›</a:t>
            </a:fld>
            <a:endParaRPr lang="en-GB"/>
          </a:p>
        </p:txBody>
      </p:sp>
    </p:spTree>
    <p:extLst>
      <p:ext uri="{BB962C8B-B14F-4D97-AF65-F5344CB8AC3E}">
        <p14:creationId xmlns:p14="http://schemas.microsoft.com/office/powerpoint/2010/main" val="6920126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EAB865-59A9-4B43-89B0-200562CCAFE8}"/>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2F844CEF-8702-4E87-9CE6-43679EEDC331}"/>
              </a:ext>
            </a:extLst>
          </p:cNvPr>
          <p:cNvSpPr>
            <a:spLocks noGrp="1"/>
          </p:cNvSpPr>
          <p:nvPr>
            <p:ph type="dt" sz="half" idx="10"/>
          </p:nvPr>
        </p:nvSpPr>
        <p:spPr/>
        <p:txBody>
          <a:bodyPr/>
          <a:lstStyle/>
          <a:p>
            <a:fld id="{EEED9354-7BBA-47A3-8971-57F1B45C0FE7}" type="datetimeFigureOut">
              <a:rPr lang="en-GB" smtClean="0"/>
              <a:t>13/04/2021</a:t>
            </a:fld>
            <a:endParaRPr lang="en-GB"/>
          </a:p>
        </p:txBody>
      </p:sp>
      <p:sp>
        <p:nvSpPr>
          <p:cNvPr id="4" name="Footer Placeholder 3">
            <a:extLst>
              <a:ext uri="{FF2B5EF4-FFF2-40B4-BE49-F238E27FC236}">
                <a16:creationId xmlns:a16="http://schemas.microsoft.com/office/drawing/2014/main" id="{8355DB90-6837-47BD-87B8-8119FB636CD7}"/>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CB9A2D95-A6B5-4DC6-9839-B5EB06C355D9}"/>
              </a:ext>
            </a:extLst>
          </p:cNvPr>
          <p:cNvSpPr>
            <a:spLocks noGrp="1"/>
          </p:cNvSpPr>
          <p:nvPr>
            <p:ph type="sldNum" sz="quarter" idx="12"/>
          </p:nvPr>
        </p:nvSpPr>
        <p:spPr/>
        <p:txBody>
          <a:bodyPr/>
          <a:lstStyle/>
          <a:p>
            <a:fld id="{A2C7E595-F64B-4C5E-856E-499D98605D25}" type="slidenum">
              <a:rPr lang="en-GB" smtClean="0"/>
              <a:t>‹#›</a:t>
            </a:fld>
            <a:endParaRPr lang="en-GB"/>
          </a:p>
        </p:txBody>
      </p:sp>
    </p:spTree>
    <p:extLst>
      <p:ext uri="{BB962C8B-B14F-4D97-AF65-F5344CB8AC3E}">
        <p14:creationId xmlns:p14="http://schemas.microsoft.com/office/powerpoint/2010/main" val="5479927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5936C75C-5129-4142-B6CD-E0E10269B46F}"/>
              </a:ext>
            </a:extLst>
          </p:cNvPr>
          <p:cNvSpPr>
            <a:spLocks noGrp="1"/>
          </p:cNvSpPr>
          <p:nvPr>
            <p:ph type="dt" sz="half" idx="10"/>
          </p:nvPr>
        </p:nvSpPr>
        <p:spPr/>
        <p:txBody>
          <a:bodyPr/>
          <a:lstStyle/>
          <a:p>
            <a:fld id="{EEED9354-7BBA-47A3-8971-57F1B45C0FE7}" type="datetimeFigureOut">
              <a:rPr lang="en-GB" smtClean="0"/>
              <a:t>13/04/2021</a:t>
            </a:fld>
            <a:endParaRPr lang="en-GB"/>
          </a:p>
        </p:txBody>
      </p:sp>
      <p:sp>
        <p:nvSpPr>
          <p:cNvPr id="3" name="Footer Placeholder 2">
            <a:extLst>
              <a:ext uri="{FF2B5EF4-FFF2-40B4-BE49-F238E27FC236}">
                <a16:creationId xmlns:a16="http://schemas.microsoft.com/office/drawing/2014/main" id="{960FD588-C84F-4B8E-ACF1-E14A728F77F5}"/>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1D0D1FA9-BCB6-43D8-900D-FA8329263A3A}"/>
              </a:ext>
            </a:extLst>
          </p:cNvPr>
          <p:cNvSpPr>
            <a:spLocks noGrp="1"/>
          </p:cNvSpPr>
          <p:nvPr>
            <p:ph type="sldNum" sz="quarter" idx="12"/>
          </p:nvPr>
        </p:nvSpPr>
        <p:spPr/>
        <p:txBody>
          <a:bodyPr/>
          <a:lstStyle/>
          <a:p>
            <a:fld id="{A2C7E595-F64B-4C5E-856E-499D98605D25}" type="slidenum">
              <a:rPr lang="en-GB" smtClean="0"/>
              <a:t>‹#›</a:t>
            </a:fld>
            <a:endParaRPr lang="en-GB"/>
          </a:p>
        </p:txBody>
      </p:sp>
    </p:spTree>
    <p:extLst>
      <p:ext uri="{BB962C8B-B14F-4D97-AF65-F5344CB8AC3E}">
        <p14:creationId xmlns:p14="http://schemas.microsoft.com/office/powerpoint/2010/main" val="37050659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7392AA-1327-459D-A5AF-8DC9709E53A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19B2B06F-4D45-404E-9D6A-72EA5F18033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88153883-EB2E-4A66-B0BC-BA5067D056C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E73F3A7-7523-449B-94D1-AF39AFFCE647}"/>
              </a:ext>
            </a:extLst>
          </p:cNvPr>
          <p:cNvSpPr>
            <a:spLocks noGrp="1"/>
          </p:cNvSpPr>
          <p:nvPr>
            <p:ph type="dt" sz="half" idx="10"/>
          </p:nvPr>
        </p:nvSpPr>
        <p:spPr/>
        <p:txBody>
          <a:bodyPr/>
          <a:lstStyle/>
          <a:p>
            <a:fld id="{EEED9354-7BBA-47A3-8971-57F1B45C0FE7}" type="datetimeFigureOut">
              <a:rPr lang="en-GB" smtClean="0"/>
              <a:t>13/04/2021</a:t>
            </a:fld>
            <a:endParaRPr lang="en-GB"/>
          </a:p>
        </p:txBody>
      </p:sp>
      <p:sp>
        <p:nvSpPr>
          <p:cNvPr id="6" name="Footer Placeholder 5">
            <a:extLst>
              <a:ext uri="{FF2B5EF4-FFF2-40B4-BE49-F238E27FC236}">
                <a16:creationId xmlns:a16="http://schemas.microsoft.com/office/drawing/2014/main" id="{ECF291CF-045D-45A9-81E1-AEBEF674ED01}"/>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5796FF7E-7DC6-4A9C-833A-6B14F5D14B39}"/>
              </a:ext>
            </a:extLst>
          </p:cNvPr>
          <p:cNvSpPr>
            <a:spLocks noGrp="1"/>
          </p:cNvSpPr>
          <p:nvPr>
            <p:ph type="sldNum" sz="quarter" idx="12"/>
          </p:nvPr>
        </p:nvSpPr>
        <p:spPr/>
        <p:txBody>
          <a:bodyPr/>
          <a:lstStyle/>
          <a:p>
            <a:fld id="{A2C7E595-F64B-4C5E-856E-499D98605D25}" type="slidenum">
              <a:rPr lang="en-GB" smtClean="0"/>
              <a:t>‹#›</a:t>
            </a:fld>
            <a:endParaRPr lang="en-GB"/>
          </a:p>
        </p:txBody>
      </p:sp>
    </p:spTree>
    <p:extLst>
      <p:ext uri="{BB962C8B-B14F-4D97-AF65-F5344CB8AC3E}">
        <p14:creationId xmlns:p14="http://schemas.microsoft.com/office/powerpoint/2010/main" val="39990250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DDD268-0786-4AC9-9132-0CC97208F5D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85CB2EF1-BD8A-498D-B665-B4B97A7C3E9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F3A6CA7C-4F63-4E3D-8992-5EB5819C3D1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8E13B21-A8D9-421F-B28A-F5887B0856EE}"/>
              </a:ext>
            </a:extLst>
          </p:cNvPr>
          <p:cNvSpPr>
            <a:spLocks noGrp="1"/>
          </p:cNvSpPr>
          <p:nvPr>
            <p:ph type="dt" sz="half" idx="10"/>
          </p:nvPr>
        </p:nvSpPr>
        <p:spPr/>
        <p:txBody>
          <a:bodyPr/>
          <a:lstStyle/>
          <a:p>
            <a:fld id="{EEED9354-7BBA-47A3-8971-57F1B45C0FE7}" type="datetimeFigureOut">
              <a:rPr lang="en-GB" smtClean="0"/>
              <a:t>13/04/2021</a:t>
            </a:fld>
            <a:endParaRPr lang="en-GB"/>
          </a:p>
        </p:txBody>
      </p:sp>
      <p:sp>
        <p:nvSpPr>
          <p:cNvPr id="6" name="Footer Placeholder 5">
            <a:extLst>
              <a:ext uri="{FF2B5EF4-FFF2-40B4-BE49-F238E27FC236}">
                <a16:creationId xmlns:a16="http://schemas.microsoft.com/office/drawing/2014/main" id="{E2E2AC48-5F3A-4423-A327-64F47E952BB6}"/>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2B56F5D0-0285-4D37-A025-0EE2E428CE3E}"/>
              </a:ext>
            </a:extLst>
          </p:cNvPr>
          <p:cNvSpPr>
            <a:spLocks noGrp="1"/>
          </p:cNvSpPr>
          <p:nvPr>
            <p:ph type="sldNum" sz="quarter" idx="12"/>
          </p:nvPr>
        </p:nvSpPr>
        <p:spPr/>
        <p:txBody>
          <a:bodyPr/>
          <a:lstStyle/>
          <a:p>
            <a:fld id="{A2C7E595-F64B-4C5E-856E-499D98605D25}" type="slidenum">
              <a:rPr lang="en-GB" smtClean="0"/>
              <a:t>‹#›</a:t>
            </a:fld>
            <a:endParaRPr lang="en-GB"/>
          </a:p>
        </p:txBody>
      </p:sp>
    </p:spTree>
    <p:extLst>
      <p:ext uri="{BB962C8B-B14F-4D97-AF65-F5344CB8AC3E}">
        <p14:creationId xmlns:p14="http://schemas.microsoft.com/office/powerpoint/2010/main" val="32480788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30C8809-3C76-40BA-AFB1-E2EF3C6F79D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405FFC2E-C4C7-4DDC-86DB-4FE6DDFA2E5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2810649F-4454-46A9-9E45-5504E41D3DB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EED9354-7BBA-47A3-8971-57F1B45C0FE7}" type="datetimeFigureOut">
              <a:rPr lang="en-GB" smtClean="0"/>
              <a:t>13/04/2021</a:t>
            </a:fld>
            <a:endParaRPr lang="en-GB"/>
          </a:p>
        </p:txBody>
      </p:sp>
      <p:sp>
        <p:nvSpPr>
          <p:cNvPr id="5" name="Footer Placeholder 4">
            <a:extLst>
              <a:ext uri="{FF2B5EF4-FFF2-40B4-BE49-F238E27FC236}">
                <a16:creationId xmlns:a16="http://schemas.microsoft.com/office/drawing/2014/main" id="{E2E11A89-4BC7-4432-B31E-90C3154F8EB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263537E9-2D5D-407B-A7C4-523640A1C71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2C7E595-F64B-4C5E-856E-499D98605D25}" type="slidenum">
              <a:rPr lang="en-GB" smtClean="0"/>
              <a:t>‹#›</a:t>
            </a:fld>
            <a:endParaRPr lang="en-GB"/>
          </a:p>
        </p:txBody>
      </p:sp>
    </p:spTree>
    <p:extLst>
      <p:ext uri="{BB962C8B-B14F-4D97-AF65-F5344CB8AC3E}">
        <p14:creationId xmlns:p14="http://schemas.microsoft.com/office/powerpoint/2010/main" val="218401622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0"/>
            <a:ext cx="12192000" cy="601579"/>
          </a:xfrm>
        </p:spPr>
        <p:txBody>
          <a:bodyPr>
            <a:normAutofit/>
          </a:bodyPr>
          <a:lstStyle/>
          <a:p>
            <a:r>
              <a:rPr lang="en-US" sz="2800" dirty="0">
                <a:effectLst>
                  <a:outerShdw blurRad="38100" dist="38100" dir="2700000" algn="tl">
                    <a:srgbClr val="000000">
                      <a:alpha val="43137"/>
                    </a:srgbClr>
                  </a:outerShdw>
                </a:effectLst>
                <a:latin typeface="Tw Cen MT Condensed Extra Bold" panose="020B0803020202020204" pitchFamily="34" charset="0"/>
              </a:rPr>
              <a:t>THE JUDICIARY</a:t>
            </a:r>
          </a:p>
        </p:txBody>
      </p:sp>
      <p:sp>
        <p:nvSpPr>
          <p:cNvPr id="3" name="Subtitle 2"/>
          <p:cNvSpPr>
            <a:spLocks noGrp="1"/>
          </p:cNvSpPr>
          <p:nvPr>
            <p:ph type="subTitle" idx="1"/>
          </p:nvPr>
        </p:nvSpPr>
        <p:spPr>
          <a:xfrm>
            <a:off x="0" y="540218"/>
            <a:ext cx="12192000" cy="6317782"/>
          </a:xfrm>
        </p:spPr>
        <p:txBody>
          <a:bodyPr>
            <a:normAutofit/>
          </a:bodyPr>
          <a:lstStyle/>
          <a:p>
            <a:pPr marL="514350" indent="-514350" algn="l">
              <a:buFont typeface="Wingdings" panose="05000000000000000000" pitchFamily="2" charset="2"/>
              <a:buChar char="q"/>
            </a:pPr>
            <a:r>
              <a:rPr lang="en-US" dirty="0">
                <a:latin typeface="Berlin Sans FB" panose="020E0602020502020306" pitchFamily="34" charset="0"/>
              </a:rPr>
              <a:t>The judiciary is responsible for interpreting the law. The judiciary is an </a:t>
            </a:r>
            <a:r>
              <a:rPr lang="en-US" dirty="0" err="1">
                <a:latin typeface="Berlin Sans FB" panose="020E0602020502020306" pitchFamily="34" charset="0"/>
              </a:rPr>
              <a:t>organisation</a:t>
            </a:r>
            <a:r>
              <a:rPr lang="en-US" dirty="0">
                <a:latin typeface="Berlin Sans FB" panose="020E0602020502020306" pitchFamily="34" charset="0"/>
              </a:rPr>
              <a:t> of the state responsible for interpreting the law. Article 91 of the Zambian constitution provides for the creation of the judiciary. </a:t>
            </a:r>
          </a:p>
          <a:p>
            <a:pPr marL="514350" indent="-514350" algn="l">
              <a:buFont typeface="Wingdings" panose="05000000000000000000" pitchFamily="2" charset="2"/>
              <a:buChar char="q"/>
            </a:pPr>
            <a:endParaRPr lang="en-US" sz="1000" dirty="0">
              <a:latin typeface="Berlin Sans FB" panose="020E0602020502020306" pitchFamily="34" charset="0"/>
            </a:endParaRPr>
          </a:p>
          <a:p>
            <a:pPr marL="514350" indent="-514350" algn="l">
              <a:buFont typeface="Wingdings" panose="05000000000000000000" pitchFamily="2" charset="2"/>
              <a:buChar char="q"/>
            </a:pPr>
            <a:r>
              <a:rPr lang="en-US" sz="2000" dirty="0">
                <a:latin typeface="Berlin Sans FB" panose="020E0602020502020306" pitchFamily="34" charset="0"/>
              </a:rPr>
              <a:t>The Judiciary shall consist of the superior courts and the (a) subordinate courts; (b) small claims courts; (c) local courts; and (d) courts, as prescribed. The judiciary is the guardian of the rights of citizens and it protects those rights from all possibilities of individuals and state establishments. </a:t>
            </a:r>
          </a:p>
          <a:p>
            <a:pPr marL="514350" indent="-514350" algn="l">
              <a:buFont typeface="Wingdings" panose="05000000000000000000" pitchFamily="2" charset="2"/>
              <a:buChar char="q"/>
            </a:pPr>
            <a:endParaRPr lang="en-US" sz="1000" dirty="0">
              <a:latin typeface="Berlin Sans FB" panose="020E0602020502020306" pitchFamily="34" charset="0"/>
            </a:endParaRPr>
          </a:p>
          <a:p>
            <a:pPr marL="514350" indent="-514350" algn="just">
              <a:buFont typeface="Wingdings" panose="05000000000000000000" pitchFamily="2" charset="2"/>
              <a:buChar char="q"/>
            </a:pPr>
            <a:r>
              <a:rPr lang="en-US" dirty="0">
                <a:latin typeface="Berlin Sans FB" panose="020E0602020502020306" pitchFamily="34" charset="0"/>
              </a:rPr>
              <a:t>The Supreme Court and Constitutional Court rank equivalently. A decision of the Constitutional Court is not appealable to the Supreme Court</a:t>
            </a:r>
            <a:r>
              <a:rPr lang="en-US" sz="2000" dirty="0">
                <a:latin typeface="Berlin Sans FB" panose="020E0602020502020306" pitchFamily="34" charset="0"/>
              </a:rPr>
              <a:t>.</a:t>
            </a:r>
          </a:p>
        </p:txBody>
      </p:sp>
      <p:graphicFrame>
        <p:nvGraphicFramePr>
          <p:cNvPr id="5" name="Table 4">
            <a:extLst>
              <a:ext uri="{FF2B5EF4-FFF2-40B4-BE49-F238E27FC236}">
                <a16:creationId xmlns:a16="http://schemas.microsoft.com/office/drawing/2014/main" id="{2C5FB2B1-3F79-4A66-9B1F-3FEC9A9C70A0}"/>
              </a:ext>
            </a:extLst>
          </p:cNvPr>
          <p:cNvGraphicFramePr>
            <a:graphicFrameLocks noGrp="1"/>
          </p:cNvGraphicFramePr>
          <p:nvPr/>
        </p:nvGraphicFramePr>
        <p:xfrm>
          <a:off x="554182" y="3865924"/>
          <a:ext cx="10210800" cy="2881240"/>
        </p:xfrm>
        <a:graphic>
          <a:graphicData uri="http://schemas.openxmlformats.org/drawingml/2006/table">
            <a:tbl>
              <a:tblPr firstRow="1" firstCol="1" bandRow="1"/>
              <a:tblGrid>
                <a:gridCol w="5105400">
                  <a:extLst>
                    <a:ext uri="{9D8B030D-6E8A-4147-A177-3AD203B41FA5}">
                      <a16:colId xmlns:a16="http://schemas.microsoft.com/office/drawing/2014/main" val="1061112029"/>
                    </a:ext>
                  </a:extLst>
                </a:gridCol>
                <a:gridCol w="5105400">
                  <a:extLst>
                    <a:ext uri="{9D8B030D-6E8A-4147-A177-3AD203B41FA5}">
                      <a16:colId xmlns:a16="http://schemas.microsoft.com/office/drawing/2014/main" val="2579524346"/>
                    </a:ext>
                  </a:extLst>
                </a:gridCol>
              </a:tblGrid>
              <a:tr h="361560">
                <a:tc gridSpan="2">
                  <a:txBody>
                    <a:bodyPr/>
                    <a:lstStyle/>
                    <a:p>
                      <a:pPr marL="457200" algn="ctr">
                        <a:lnSpc>
                          <a:spcPct val="107000"/>
                        </a:lnSpc>
                        <a:spcAft>
                          <a:spcPts val="1000"/>
                        </a:spcAft>
                      </a:pPr>
                      <a:r>
                        <a:rPr lang="en-GB" sz="2000" b="1" dirty="0">
                          <a:effectLst/>
                          <a:latin typeface="Garamond" panose="02020404030301010803" pitchFamily="18" charset="0"/>
                          <a:ea typeface="Garamond" panose="02020404030301010803" pitchFamily="18" charset="0"/>
                          <a:cs typeface="Garamond" panose="02020404030301010803" pitchFamily="18" charset="0"/>
                        </a:rPr>
                        <a:t>SUPERIOR COURTS</a:t>
                      </a:r>
                      <a:endParaRPr lang="en-ZM" sz="20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a:noFill/>
                    </a:lnL>
                    <a:lnR>
                      <a:noFill/>
                    </a:lnR>
                    <a:lnT>
                      <a:noFill/>
                    </a:lnT>
                    <a:lnB>
                      <a:noFill/>
                    </a:lnB>
                    <a:solidFill>
                      <a:schemeClr val="accent6">
                        <a:lumMod val="75000"/>
                      </a:schemeClr>
                    </a:solidFill>
                  </a:tcPr>
                </a:tc>
                <a:tc hMerge="1">
                  <a:txBody>
                    <a:bodyPr/>
                    <a:lstStyle/>
                    <a:p>
                      <a:endParaRPr lang="en-GB"/>
                    </a:p>
                  </a:txBody>
                  <a:tcPr/>
                </a:tc>
                <a:extLst>
                  <a:ext uri="{0D108BD9-81ED-4DB2-BD59-A6C34878D82A}">
                    <a16:rowId xmlns:a16="http://schemas.microsoft.com/office/drawing/2014/main" val="148391698"/>
                  </a:ext>
                </a:extLst>
              </a:tr>
              <a:tr h="289517">
                <a:tc>
                  <a:txBody>
                    <a:bodyPr/>
                    <a:lstStyle/>
                    <a:p>
                      <a:pPr marL="457200" algn="ctr">
                        <a:lnSpc>
                          <a:spcPct val="107000"/>
                        </a:lnSpc>
                        <a:spcAft>
                          <a:spcPts val="1000"/>
                        </a:spcAft>
                      </a:pPr>
                      <a:r>
                        <a:rPr lang="en-GB" sz="2000" b="1" dirty="0">
                          <a:solidFill>
                            <a:srgbClr val="000000"/>
                          </a:solidFill>
                          <a:effectLst/>
                          <a:latin typeface="Garamond" panose="02020404030301010803" pitchFamily="18" charset="0"/>
                          <a:ea typeface="Garamond" panose="02020404030301010803" pitchFamily="18" charset="0"/>
                          <a:cs typeface="Garamond" panose="02020404030301010803" pitchFamily="18" charset="0"/>
                        </a:rPr>
                        <a:t>The Supreme Court of Zambia;</a:t>
                      </a:r>
                      <a:endParaRPr lang="en-ZM" sz="20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a:noFill/>
                    </a:lnL>
                    <a:lnR>
                      <a:noFill/>
                    </a:lnR>
                    <a:lnT>
                      <a:noFill/>
                    </a:lnT>
                    <a:lnB>
                      <a:noFill/>
                    </a:lnB>
                    <a:solidFill>
                      <a:srgbClr val="00B0F0"/>
                    </a:solidFill>
                  </a:tcPr>
                </a:tc>
                <a:tc>
                  <a:txBody>
                    <a:bodyPr/>
                    <a:lstStyle/>
                    <a:p>
                      <a:pPr marL="457200" algn="ctr">
                        <a:lnSpc>
                          <a:spcPct val="107000"/>
                        </a:lnSpc>
                        <a:spcAft>
                          <a:spcPts val="1000"/>
                        </a:spcAft>
                      </a:pPr>
                      <a:r>
                        <a:rPr lang="en-GB" sz="2000" b="1" dirty="0">
                          <a:solidFill>
                            <a:srgbClr val="000000"/>
                          </a:solidFill>
                          <a:effectLst/>
                          <a:latin typeface="Garamond" panose="02020404030301010803" pitchFamily="18" charset="0"/>
                          <a:ea typeface="Garamond" panose="02020404030301010803" pitchFamily="18" charset="0"/>
                          <a:cs typeface="Garamond" panose="02020404030301010803" pitchFamily="18" charset="0"/>
                        </a:rPr>
                        <a:t>The Constitutional Court of Zambia;</a:t>
                      </a:r>
                      <a:endParaRPr lang="en-ZM" sz="20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a:noFill/>
                    </a:lnL>
                    <a:lnR>
                      <a:noFill/>
                    </a:lnR>
                    <a:lnT>
                      <a:noFill/>
                    </a:lnT>
                    <a:lnB>
                      <a:noFill/>
                    </a:lnB>
                    <a:solidFill>
                      <a:schemeClr val="accent1">
                        <a:lumMod val="75000"/>
                      </a:schemeClr>
                    </a:solidFill>
                  </a:tcPr>
                </a:tc>
                <a:extLst>
                  <a:ext uri="{0D108BD9-81ED-4DB2-BD59-A6C34878D82A}">
                    <a16:rowId xmlns:a16="http://schemas.microsoft.com/office/drawing/2014/main" val="1819509977"/>
                  </a:ext>
                </a:extLst>
              </a:tr>
              <a:tr h="289517">
                <a:tc gridSpan="2">
                  <a:txBody>
                    <a:bodyPr/>
                    <a:lstStyle/>
                    <a:p>
                      <a:pPr marL="457200" algn="ctr">
                        <a:lnSpc>
                          <a:spcPct val="107000"/>
                        </a:lnSpc>
                        <a:spcAft>
                          <a:spcPts val="1000"/>
                        </a:spcAft>
                      </a:pPr>
                      <a:r>
                        <a:rPr lang="en-GB" sz="2000" b="1" dirty="0">
                          <a:solidFill>
                            <a:srgbClr val="000000"/>
                          </a:solidFill>
                          <a:effectLst/>
                          <a:latin typeface="Garamond" panose="02020404030301010803" pitchFamily="18" charset="0"/>
                          <a:ea typeface="Garamond" panose="02020404030301010803" pitchFamily="18" charset="0"/>
                          <a:cs typeface="Garamond" panose="02020404030301010803" pitchFamily="18" charset="0"/>
                        </a:rPr>
                        <a:t>The Court of Appeal;</a:t>
                      </a:r>
                      <a:endParaRPr lang="en-ZM" sz="20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a:noFill/>
                    </a:lnL>
                    <a:lnR>
                      <a:noFill/>
                    </a:lnR>
                    <a:lnT>
                      <a:noFill/>
                    </a:lnT>
                    <a:lnB>
                      <a:noFill/>
                    </a:lnB>
                    <a:solidFill>
                      <a:srgbClr val="8EAADB"/>
                    </a:solidFill>
                  </a:tcPr>
                </a:tc>
                <a:tc hMerge="1">
                  <a:txBody>
                    <a:bodyPr/>
                    <a:lstStyle/>
                    <a:p>
                      <a:endParaRPr lang="en-GB"/>
                    </a:p>
                  </a:txBody>
                  <a:tcPr/>
                </a:tc>
                <a:extLst>
                  <a:ext uri="{0D108BD9-81ED-4DB2-BD59-A6C34878D82A}">
                    <a16:rowId xmlns:a16="http://schemas.microsoft.com/office/drawing/2014/main" val="1425977746"/>
                  </a:ext>
                </a:extLst>
              </a:tr>
              <a:tr h="310668">
                <a:tc gridSpan="2">
                  <a:txBody>
                    <a:bodyPr/>
                    <a:lstStyle/>
                    <a:p>
                      <a:pPr marL="457200" algn="ctr">
                        <a:lnSpc>
                          <a:spcPct val="107000"/>
                        </a:lnSpc>
                        <a:spcAft>
                          <a:spcPts val="1000"/>
                        </a:spcAft>
                      </a:pPr>
                      <a:r>
                        <a:rPr lang="en-GB" sz="2000" b="1">
                          <a:solidFill>
                            <a:srgbClr val="000000"/>
                          </a:solidFill>
                          <a:effectLst/>
                          <a:latin typeface="Garamond" panose="02020404030301010803" pitchFamily="18" charset="0"/>
                          <a:ea typeface="Garamond" panose="02020404030301010803" pitchFamily="18" charset="0"/>
                          <a:cs typeface="Garamond" panose="02020404030301010803" pitchFamily="18" charset="0"/>
                        </a:rPr>
                        <a:t>The High Court of Zambia;</a:t>
                      </a:r>
                      <a:endParaRPr lang="en-ZM" sz="20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a:noFill/>
                    </a:lnL>
                    <a:lnR>
                      <a:noFill/>
                    </a:lnR>
                    <a:lnT>
                      <a:noFill/>
                    </a:lnT>
                    <a:lnB>
                      <a:noFill/>
                    </a:lnB>
                    <a:solidFill>
                      <a:srgbClr val="8EAADB"/>
                    </a:solidFill>
                  </a:tcPr>
                </a:tc>
                <a:tc hMerge="1">
                  <a:txBody>
                    <a:bodyPr/>
                    <a:lstStyle/>
                    <a:p>
                      <a:endParaRPr lang="en-GB"/>
                    </a:p>
                  </a:txBody>
                  <a:tcPr/>
                </a:tc>
                <a:extLst>
                  <a:ext uri="{0D108BD9-81ED-4DB2-BD59-A6C34878D82A}">
                    <a16:rowId xmlns:a16="http://schemas.microsoft.com/office/drawing/2014/main" val="3895688420"/>
                  </a:ext>
                </a:extLst>
              </a:tr>
              <a:tr h="289517">
                <a:tc gridSpan="2">
                  <a:txBody>
                    <a:bodyPr/>
                    <a:lstStyle/>
                    <a:p>
                      <a:pPr marL="457200" algn="ctr">
                        <a:lnSpc>
                          <a:spcPct val="107000"/>
                        </a:lnSpc>
                        <a:spcAft>
                          <a:spcPts val="1000"/>
                        </a:spcAft>
                      </a:pPr>
                      <a:r>
                        <a:rPr lang="en-GB" sz="2000" b="1" dirty="0">
                          <a:effectLst/>
                          <a:latin typeface="Garamond" panose="02020404030301010803" pitchFamily="18" charset="0"/>
                          <a:ea typeface="Garamond" panose="02020404030301010803" pitchFamily="18" charset="0"/>
                          <a:cs typeface="Garamond" panose="02020404030301010803" pitchFamily="18" charset="0"/>
                        </a:rPr>
                        <a:t>LOWER COURTS</a:t>
                      </a:r>
                      <a:endParaRPr lang="en-ZM" sz="20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a:noFill/>
                    </a:lnL>
                    <a:lnR>
                      <a:noFill/>
                    </a:lnR>
                    <a:lnT>
                      <a:noFill/>
                    </a:lnT>
                    <a:lnB>
                      <a:noFill/>
                    </a:lnB>
                    <a:solidFill>
                      <a:schemeClr val="accent6">
                        <a:lumMod val="75000"/>
                      </a:schemeClr>
                    </a:solidFill>
                  </a:tcPr>
                </a:tc>
                <a:tc hMerge="1">
                  <a:txBody>
                    <a:bodyPr/>
                    <a:lstStyle/>
                    <a:p>
                      <a:endParaRPr lang="en-GB"/>
                    </a:p>
                  </a:txBody>
                  <a:tcPr/>
                </a:tc>
                <a:extLst>
                  <a:ext uri="{0D108BD9-81ED-4DB2-BD59-A6C34878D82A}">
                    <a16:rowId xmlns:a16="http://schemas.microsoft.com/office/drawing/2014/main" val="3429002004"/>
                  </a:ext>
                </a:extLst>
              </a:tr>
              <a:tr h="289517">
                <a:tc gridSpan="2">
                  <a:txBody>
                    <a:bodyPr/>
                    <a:lstStyle/>
                    <a:p>
                      <a:pPr marL="457200" algn="ctr">
                        <a:lnSpc>
                          <a:spcPct val="107000"/>
                        </a:lnSpc>
                        <a:spcAft>
                          <a:spcPts val="1000"/>
                        </a:spcAft>
                      </a:pPr>
                      <a:r>
                        <a:rPr lang="en-GB" sz="2000" b="1">
                          <a:solidFill>
                            <a:srgbClr val="000000"/>
                          </a:solidFill>
                          <a:effectLst/>
                          <a:latin typeface="Garamond" panose="02020404030301010803" pitchFamily="18" charset="0"/>
                          <a:ea typeface="Garamond" panose="02020404030301010803" pitchFamily="18" charset="0"/>
                          <a:cs typeface="Garamond" panose="02020404030301010803" pitchFamily="18" charset="0"/>
                        </a:rPr>
                        <a:t>The Subordinate Court;</a:t>
                      </a:r>
                      <a:endParaRPr lang="en-ZM" sz="20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a:noFill/>
                    </a:lnL>
                    <a:lnR>
                      <a:noFill/>
                    </a:lnR>
                    <a:lnT>
                      <a:noFill/>
                    </a:lnT>
                    <a:lnB>
                      <a:noFill/>
                    </a:lnB>
                    <a:solidFill>
                      <a:srgbClr val="B4C6E7"/>
                    </a:solidFill>
                  </a:tcPr>
                </a:tc>
                <a:tc hMerge="1">
                  <a:txBody>
                    <a:bodyPr/>
                    <a:lstStyle/>
                    <a:p>
                      <a:endParaRPr lang="en-GB"/>
                    </a:p>
                  </a:txBody>
                  <a:tcPr/>
                </a:tc>
                <a:extLst>
                  <a:ext uri="{0D108BD9-81ED-4DB2-BD59-A6C34878D82A}">
                    <a16:rowId xmlns:a16="http://schemas.microsoft.com/office/drawing/2014/main" val="3093775304"/>
                  </a:ext>
                </a:extLst>
              </a:tr>
              <a:tr h="289517">
                <a:tc gridSpan="2">
                  <a:txBody>
                    <a:bodyPr/>
                    <a:lstStyle/>
                    <a:p>
                      <a:pPr marL="457200" algn="ctr">
                        <a:lnSpc>
                          <a:spcPct val="107000"/>
                        </a:lnSpc>
                        <a:spcAft>
                          <a:spcPts val="1000"/>
                        </a:spcAft>
                      </a:pPr>
                      <a:r>
                        <a:rPr lang="en-GB" sz="2000" b="1">
                          <a:solidFill>
                            <a:srgbClr val="000000"/>
                          </a:solidFill>
                          <a:effectLst/>
                          <a:latin typeface="Garamond" panose="02020404030301010803" pitchFamily="18" charset="0"/>
                          <a:ea typeface="Garamond" panose="02020404030301010803" pitchFamily="18" charset="0"/>
                          <a:cs typeface="Garamond" panose="02020404030301010803" pitchFamily="18" charset="0"/>
                        </a:rPr>
                        <a:t>The Small Claims Court;</a:t>
                      </a:r>
                      <a:endParaRPr lang="en-ZM" sz="20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a:noFill/>
                    </a:lnL>
                    <a:lnR>
                      <a:noFill/>
                    </a:lnR>
                    <a:lnT>
                      <a:noFill/>
                    </a:lnT>
                    <a:lnB>
                      <a:noFill/>
                    </a:lnB>
                    <a:solidFill>
                      <a:srgbClr val="B4C6E7"/>
                    </a:solidFill>
                  </a:tcPr>
                </a:tc>
                <a:tc hMerge="1">
                  <a:txBody>
                    <a:bodyPr/>
                    <a:lstStyle/>
                    <a:p>
                      <a:endParaRPr lang="en-GB"/>
                    </a:p>
                  </a:txBody>
                  <a:tcPr/>
                </a:tc>
                <a:extLst>
                  <a:ext uri="{0D108BD9-81ED-4DB2-BD59-A6C34878D82A}">
                    <a16:rowId xmlns:a16="http://schemas.microsoft.com/office/drawing/2014/main" val="865420077"/>
                  </a:ext>
                </a:extLst>
              </a:tr>
              <a:tr h="289517">
                <a:tc gridSpan="2">
                  <a:txBody>
                    <a:bodyPr/>
                    <a:lstStyle/>
                    <a:p>
                      <a:pPr marL="457200" algn="ctr">
                        <a:lnSpc>
                          <a:spcPct val="107000"/>
                        </a:lnSpc>
                        <a:spcAft>
                          <a:spcPts val="1000"/>
                        </a:spcAft>
                      </a:pPr>
                      <a:r>
                        <a:rPr lang="en-GB" sz="2000" b="1">
                          <a:solidFill>
                            <a:srgbClr val="000000"/>
                          </a:solidFill>
                          <a:effectLst/>
                          <a:latin typeface="Garamond" panose="02020404030301010803" pitchFamily="18" charset="0"/>
                          <a:ea typeface="Garamond" panose="02020404030301010803" pitchFamily="18" charset="0"/>
                          <a:cs typeface="Garamond" panose="02020404030301010803" pitchFamily="18" charset="0"/>
                        </a:rPr>
                        <a:t>The Local Court; and</a:t>
                      </a:r>
                      <a:endParaRPr lang="en-ZM" sz="20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a:noFill/>
                    </a:lnL>
                    <a:lnR>
                      <a:noFill/>
                    </a:lnR>
                    <a:lnT>
                      <a:noFill/>
                    </a:lnT>
                    <a:lnB>
                      <a:noFill/>
                    </a:lnB>
                    <a:solidFill>
                      <a:srgbClr val="B4C6E7"/>
                    </a:solidFill>
                  </a:tcPr>
                </a:tc>
                <a:tc hMerge="1">
                  <a:txBody>
                    <a:bodyPr/>
                    <a:lstStyle/>
                    <a:p>
                      <a:endParaRPr lang="en-GB"/>
                    </a:p>
                  </a:txBody>
                  <a:tcPr/>
                </a:tc>
                <a:extLst>
                  <a:ext uri="{0D108BD9-81ED-4DB2-BD59-A6C34878D82A}">
                    <a16:rowId xmlns:a16="http://schemas.microsoft.com/office/drawing/2014/main" val="4055213279"/>
                  </a:ext>
                </a:extLst>
              </a:tr>
              <a:tr h="289517">
                <a:tc gridSpan="2">
                  <a:txBody>
                    <a:bodyPr/>
                    <a:lstStyle/>
                    <a:p>
                      <a:pPr marL="457200" algn="ctr">
                        <a:lnSpc>
                          <a:spcPct val="107000"/>
                        </a:lnSpc>
                        <a:spcAft>
                          <a:spcPts val="1000"/>
                        </a:spcAft>
                      </a:pPr>
                      <a:r>
                        <a:rPr lang="en-GB" sz="2000" b="1" dirty="0">
                          <a:solidFill>
                            <a:srgbClr val="000000"/>
                          </a:solidFill>
                          <a:effectLst/>
                          <a:latin typeface="Garamond" panose="02020404030301010803" pitchFamily="18" charset="0"/>
                          <a:ea typeface="Garamond" panose="02020404030301010803" pitchFamily="18" charset="0"/>
                          <a:cs typeface="Garamond" panose="02020404030301010803" pitchFamily="18" charset="0"/>
                        </a:rPr>
                        <a:t>Courts as prescribed</a:t>
                      </a:r>
                      <a:endParaRPr lang="en-ZM" sz="20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a:noFill/>
                    </a:lnL>
                    <a:lnR>
                      <a:noFill/>
                    </a:lnR>
                    <a:lnT>
                      <a:noFill/>
                    </a:lnT>
                    <a:lnB>
                      <a:noFill/>
                    </a:lnB>
                    <a:solidFill>
                      <a:srgbClr val="B4C6E7"/>
                    </a:solidFill>
                  </a:tcPr>
                </a:tc>
                <a:tc hMerge="1">
                  <a:txBody>
                    <a:bodyPr/>
                    <a:lstStyle/>
                    <a:p>
                      <a:endParaRPr lang="en-GB"/>
                    </a:p>
                  </a:txBody>
                  <a:tcPr/>
                </a:tc>
                <a:extLst>
                  <a:ext uri="{0D108BD9-81ED-4DB2-BD59-A6C34878D82A}">
                    <a16:rowId xmlns:a16="http://schemas.microsoft.com/office/drawing/2014/main" val="3575249531"/>
                  </a:ext>
                </a:extLst>
              </a:tr>
            </a:tbl>
          </a:graphicData>
        </a:graphic>
      </p:graphicFrame>
    </p:spTree>
    <p:extLst>
      <p:ext uri="{BB962C8B-B14F-4D97-AF65-F5344CB8AC3E}">
        <p14:creationId xmlns:p14="http://schemas.microsoft.com/office/powerpoint/2010/main" val="156634676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0"/>
            <a:ext cx="12192000" cy="601579"/>
          </a:xfrm>
        </p:spPr>
        <p:txBody>
          <a:bodyPr>
            <a:normAutofit/>
          </a:bodyPr>
          <a:lstStyle/>
          <a:p>
            <a:r>
              <a:rPr lang="en-US" sz="2800" dirty="0">
                <a:effectLst>
                  <a:outerShdw blurRad="38100" dist="38100" dir="2700000" algn="tl">
                    <a:srgbClr val="000000">
                      <a:alpha val="43137"/>
                    </a:srgbClr>
                  </a:outerShdw>
                </a:effectLst>
                <a:latin typeface="Tw Cen MT Condensed Extra Bold" panose="020B0803020202020204" pitchFamily="34" charset="0"/>
              </a:rPr>
              <a:t>Judiciary continued…</a:t>
            </a:r>
          </a:p>
        </p:txBody>
      </p:sp>
      <p:sp>
        <p:nvSpPr>
          <p:cNvPr id="3" name="Subtitle 2"/>
          <p:cNvSpPr>
            <a:spLocks noGrp="1"/>
          </p:cNvSpPr>
          <p:nvPr>
            <p:ph type="subTitle" idx="1"/>
          </p:nvPr>
        </p:nvSpPr>
        <p:spPr>
          <a:xfrm>
            <a:off x="0" y="540218"/>
            <a:ext cx="12192000" cy="6317782"/>
          </a:xfrm>
        </p:spPr>
        <p:txBody>
          <a:bodyPr>
            <a:normAutofit fontScale="85000" lnSpcReduction="20000"/>
          </a:bodyPr>
          <a:lstStyle/>
          <a:p>
            <a:pPr marL="514350" indent="-514350" algn="l">
              <a:buFont typeface="+mj-lt"/>
              <a:buAutoNum type="alphaLcParenR"/>
            </a:pPr>
            <a:endParaRPr lang="en-US" sz="2800" dirty="0">
              <a:latin typeface="Berlin Sans FB" panose="020E0602020502020306" pitchFamily="34" charset="0"/>
            </a:endParaRPr>
          </a:p>
          <a:p>
            <a:pPr marL="514350" indent="-514350" algn="just">
              <a:buFont typeface="Wingdings" panose="05000000000000000000" pitchFamily="2" charset="2"/>
              <a:buChar char="q"/>
            </a:pPr>
            <a:r>
              <a:rPr lang="en-US" sz="2800" dirty="0">
                <a:latin typeface="Berlin Sans FB" panose="020E0602020502020306" pitchFamily="34" charset="0"/>
              </a:rPr>
              <a:t>There is established the Supreme Court which consists of (a) the Chief Justice; (b) the Deputy Chief Justice; and (c) eleven other judges or a higher number of judges, as prescribed.</a:t>
            </a:r>
          </a:p>
          <a:p>
            <a:pPr marL="514350" indent="-514350" algn="just">
              <a:buFont typeface="+mj-lt"/>
              <a:buAutoNum type="alphaLcParenR"/>
            </a:pPr>
            <a:endParaRPr lang="en-US" sz="2800" dirty="0">
              <a:latin typeface="Berlin Sans FB" panose="020E0602020502020306" pitchFamily="34" charset="0"/>
            </a:endParaRPr>
          </a:p>
          <a:p>
            <a:pPr marL="514350" indent="-514350" algn="just">
              <a:buFont typeface="Wingdings" panose="05000000000000000000" pitchFamily="2" charset="2"/>
              <a:buChar char="q"/>
            </a:pPr>
            <a:r>
              <a:rPr lang="en-US" sz="2800" dirty="0">
                <a:latin typeface="Berlin Sans FB" panose="020E0602020502020306" pitchFamily="34" charset="0"/>
              </a:rPr>
              <a:t>There is established the Constitutional Court which consists of (a) the President of the Constitutional Court; (b) the Deputy President of the Constitutional Court; and (c) eleven other judges or a higher number of judges, as prescribed.</a:t>
            </a:r>
          </a:p>
          <a:p>
            <a:pPr marL="971550" lvl="1" indent="-514350" algn="l">
              <a:buFont typeface="+mj-lt"/>
              <a:buAutoNum type="alphaLcParenR"/>
            </a:pPr>
            <a:endParaRPr lang="en-US" sz="2400" dirty="0">
              <a:latin typeface="Berlin Sans FB" panose="020E0602020502020306" pitchFamily="34" charset="0"/>
            </a:endParaRPr>
          </a:p>
          <a:p>
            <a:pPr marL="457200" indent="-457200" algn="l">
              <a:buFont typeface="Wingdings" panose="05000000000000000000" pitchFamily="2" charset="2"/>
              <a:buChar char="q"/>
            </a:pPr>
            <a:r>
              <a:rPr lang="en-US" sz="2800" b="1" dirty="0">
                <a:latin typeface="Berlin Sans FB" panose="020E0602020502020306" pitchFamily="34" charset="0"/>
              </a:rPr>
              <a:t>Constitutional court deals with</a:t>
            </a:r>
          </a:p>
          <a:p>
            <a:pPr marL="514350" indent="-514350" algn="l">
              <a:buFont typeface="+mj-lt"/>
              <a:buAutoNum type="alphaLcParenR"/>
            </a:pPr>
            <a:r>
              <a:rPr lang="en-US" sz="2800" dirty="0">
                <a:latin typeface="Berlin Sans FB" panose="020E0602020502020306" pitchFamily="34" charset="0"/>
              </a:rPr>
              <a:t>a matter relating to the interpretation of this Constitution;</a:t>
            </a:r>
          </a:p>
          <a:p>
            <a:pPr marL="514350" indent="-514350" algn="l">
              <a:buFont typeface="+mj-lt"/>
              <a:buAutoNum type="alphaLcParenR"/>
            </a:pPr>
            <a:endParaRPr lang="en-US" sz="2800" dirty="0">
              <a:latin typeface="Berlin Sans FB" panose="020E0602020502020306" pitchFamily="34" charset="0"/>
            </a:endParaRPr>
          </a:p>
          <a:p>
            <a:pPr marL="514350" indent="-514350" algn="l">
              <a:buFont typeface="+mj-lt"/>
              <a:buAutoNum type="alphaLcParenR"/>
            </a:pPr>
            <a:r>
              <a:rPr lang="en-US" sz="2800" dirty="0">
                <a:latin typeface="Berlin Sans FB" panose="020E0602020502020306" pitchFamily="34" charset="0"/>
              </a:rPr>
              <a:t>a matter relating to a violation or contravention of this Constitution;</a:t>
            </a:r>
          </a:p>
          <a:p>
            <a:pPr marL="514350" indent="-514350" algn="l">
              <a:buFont typeface="+mj-lt"/>
              <a:buAutoNum type="alphaLcParenR"/>
            </a:pPr>
            <a:endParaRPr lang="en-US" sz="2800" dirty="0">
              <a:latin typeface="Berlin Sans FB" panose="020E0602020502020306" pitchFamily="34" charset="0"/>
            </a:endParaRPr>
          </a:p>
          <a:p>
            <a:pPr marL="514350" indent="-514350" algn="l">
              <a:buFont typeface="+mj-lt"/>
              <a:buAutoNum type="alphaLcParenR"/>
            </a:pPr>
            <a:r>
              <a:rPr lang="en-US" sz="2800" dirty="0">
                <a:latin typeface="Berlin Sans FB" panose="020E0602020502020306" pitchFamily="34" charset="0"/>
              </a:rPr>
              <a:t>a matter relating to the President, Vice-President or an election of a President;</a:t>
            </a:r>
          </a:p>
          <a:p>
            <a:pPr marL="514350" indent="-514350" algn="l">
              <a:buFont typeface="+mj-lt"/>
              <a:buAutoNum type="alphaLcParenR"/>
            </a:pPr>
            <a:endParaRPr lang="en-US" sz="2800" dirty="0">
              <a:latin typeface="Berlin Sans FB" panose="020E0602020502020306" pitchFamily="34" charset="0"/>
            </a:endParaRPr>
          </a:p>
          <a:p>
            <a:pPr marL="514350" indent="-514350" algn="l">
              <a:buFont typeface="+mj-lt"/>
              <a:buAutoNum type="alphaLcParenR"/>
            </a:pPr>
            <a:r>
              <a:rPr lang="en-US" sz="2800" dirty="0">
                <a:latin typeface="Berlin Sans FB" panose="020E0602020502020306" pitchFamily="34" charset="0"/>
              </a:rPr>
              <a:t>appeals relating to election of Members of Parliament and </a:t>
            </a:r>
            <a:r>
              <a:rPr lang="en-US" sz="2800" dirty="0" err="1">
                <a:latin typeface="Berlin Sans FB" panose="020E0602020502020306" pitchFamily="34" charset="0"/>
              </a:rPr>
              <a:t>councillors</a:t>
            </a:r>
            <a:r>
              <a:rPr lang="en-US" sz="2800" dirty="0">
                <a:latin typeface="Berlin Sans FB" panose="020E0602020502020306" pitchFamily="34" charset="0"/>
              </a:rPr>
              <a:t>; </a:t>
            </a:r>
          </a:p>
        </p:txBody>
      </p:sp>
    </p:spTree>
    <p:extLst>
      <p:ext uri="{BB962C8B-B14F-4D97-AF65-F5344CB8AC3E}">
        <p14:creationId xmlns:p14="http://schemas.microsoft.com/office/powerpoint/2010/main" val="205674404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0"/>
            <a:ext cx="12192000" cy="601579"/>
          </a:xfrm>
        </p:spPr>
        <p:txBody>
          <a:bodyPr>
            <a:normAutofit/>
          </a:bodyPr>
          <a:lstStyle/>
          <a:p>
            <a:r>
              <a:rPr lang="en-US" sz="2800" dirty="0">
                <a:effectLst>
                  <a:outerShdw blurRad="38100" dist="38100" dir="2700000" algn="tl">
                    <a:srgbClr val="000000">
                      <a:alpha val="43137"/>
                    </a:srgbClr>
                  </a:outerShdw>
                </a:effectLst>
                <a:latin typeface="Tw Cen MT Condensed Extra Bold" panose="020B0803020202020204" pitchFamily="34" charset="0"/>
              </a:rPr>
              <a:t>Functions of the Judiciary</a:t>
            </a:r>
          </a:p>
        </p:txBody>
      </p:sp>
      <p:sp>
        <p:nvSpPr>
          <p:cNvPr id="3" name="Subtitle 2"/>
          <p:cNvSpPr>
            <a:spLocks noGrp="1"/>
          </p:cNvSpPr>
          <p:nvPr>
            <p:ph type="subTitle" idx="1"/>
          </p:nvPr>
        </p:nvSpPr>
        <p:spPr>
          <a:xfrm>
            <a:off x="0" y="540218"/>
            <a:ext cx="12192000" cy="6317782"/>
          </a:xfrm>
        </p:spPr>
        <p:txBody>
          <a:bodyPr>
            <a:normAutofit/>
          </a:bodyPr>
          <a:lstStyle/>
          <a:p>
            <a:pPr marL="514350" indent="-514350" algn="l">
              <a:buFont typeface="+mj-lt"/>
              <a:buAutoNum type="arabicParenR"/>
            </a:pPr>
            <a:r>
              <a:rPr lang="en-US" sz="2800" b="1" dirty="0">
                <a:latin typeface="Berlin Sans FB" panose="020E0602020502020306" pitchFamily="34" charset="0"/>
              </a:rPr>
              <a:t>The chief function of the judiciary is to administer justice. </a:t>
            </a:r>
          </a:p>
          <a:p>
            <a:pPr marL="457200" indent="-457200" algn="just">
              <a:buFont typeface="Wingdings" panose="05000000000000000000" pitchFamily="2" charset="2"/>
              <a:buChar char="q"/>
            </a:pPr>
            <a:r>
              <a:rPr lang="en-US" sz="2800" dirty="0">
                <a:latin typeface="Berlin Sans FB" panose="020E0602020502020306" pitchFamily="34" charset="0"/>
              </a:rPr>
              <a:t>Administer justice through resolving disputes between individuals (</a:t>
            </a:r>
            <a:r>
              <a:rPr lang="en-US" sz="2800" dirty="0" err="1">
                <a:latin typeface="Berlin Sans FB" panose="020E0602020502020306" pitchFamily="34" charset="0"/>
              </a:rPr>
              <a:t>Chewe</a:t>
            </a:r>
            <a:r>
              <a:rPr lang="en-US" sz="2800" dirty="0">
                <a:latin typeface="Berlin Sans FB" panose="020E0602020502020306" pitchFamily="34" charset="0"/>
              </a:rPr>
              <a:t> vs </a:t>
            </a:r>
            <a:r>
              <a:rPr lang="en-US" sz="2800" dirty="0" err="1">
                <a:latin typeface="Berlin Sans FB" panose="020E0602020502020306" pitchFamily="34" charset="0"/>
              </a:rPr>
              <a:t>Hachitapika</a:t>
            </a:r>
            <a:r>
              <a:rPr lang="en-US" sz="2800" dirty="0">
                <a:latin typeface="Berlin Sans FB" panose="020E0602020502020306" pitchFamily="34" charset="0"/>
              </a:rPr>
              <a:t>) and between the state and individuals (The People vs Chanda)</a:t>
            </a:r>
          </a:p>
          <a:p>
            <a:pPr marL="457200" indent="-457200" algn="just">
              <a:buFont typeface="Wingdings" panose="05000000000000000000" pitchFamily="2" charset="2"/>
              <a:buChar char="q"/>
            </a:pPr>
            <a:endParaRPr lang="en-US" sz="2800" dirty="0">
              <a:latin typeface="Berlin Sans FB" panose="020E0602020502020306" pitchFamily="34" charset="0"/>
            </a:endParaRPr>
          </a:p>
          <a:p>
            <a:pPr marL="514350" indent="-514350" algn="just">
              <a:buFont typeface="+mj-lt"/>
              <a:buAutoNum type="arabicParenR" startAt="2"/>
            </a:pPr>
            <a:r>
              <a:rPr lang="en-US" sz="2800" b="1" dirty="0">
                <a:latin typeface="Berlin Sans FB" panose="020E0602020502020306" pitchFamily="34" charset="0"/>
              </a:rPr>
              <a:t>Courts perform the function of investigating and determining facts. </a:t>
            </a:r>
          </a:p>
          <a:p>
            <a:pPr marL="514350" indent="-514350" algn="just">
              <a:buFont typeface="Wingdings" panose="05000000000000000000" pitchFamily="2" charset="2"/>
              <a:buChar char="q"/>
            </a:pPr>
            <a:r>
              <a:rPr lang="en-US" sz="2800" dirty="0">
                <a:latin typeface="Berlin Sans FB" panose="020E0602020502020306" pitchFamily="34" charset="0"/>
              </a:rPr>
              <a:t>In the greater majority of the cases coming before courts of law whether civil or criminal, the law is clear and no legal issue is presented.</a:t>
            </a:r>
          </a:p>
          <a:p>
            <a:pPr algn="just"/>
            <a:r>
              <a:rPr lang="en-US" sz="2800" dirty="0">
                <a:latin typeface="Berlin Sans FB" panose="020E0602020502020306" pitchFamily="34" charset="0"/>
              </a:rPr>
              <a:t> </a:t>
            </a:r>
          </a:p>
          <a:p>
            <a:pPr marL="514350" indent="-514350" algn="just">
              <a:buFont typeface="Wingdings" panose="05000000000000000000" pitchFamily="2" charset="2"/>
              <a:buChar char="q"/>
            </a:pPr>
            <a:r>
              <a:rPr lang="en-US" sz="2800" dirty="0">
                <a:latin typeface="Berlin Sans FB" panose="020E0602020502020306" pitchFamily="34" charset="0"/>
              </a:rPr>
              <a:t>The function of courts in all such cases is to supply and determine facts according to the required procedure. </a:t>
            </a:r>
          </a:p>
          <a:p>
            <a:pPr marL="514350" indent="-514350" algn="just">
              <a:buFont typeface="Wingdings" panose="05000000000000000000" pitchFamily="2" charset="2"/>
              <a:buChar char="q"/>
            </a:pPr>
            <a:endParaRPr lang="en-US" sz="2800" dirty="0">
              <a:latin typeface="Berlin Sans FB" panose="020E0602020502020306" pitchFamily="34" charset="0"/>
            </a:endParaRPr>
          </a:p>
          <a:p>
            <a:pPr marL="514350" indent="-514350" algn="just">
              <a:buFont typeface="Wingdings" panose="05000000000000000000" pitchFamily="2" charset="2"/>
              <a:buChar char="q"/>
            </a:pPr>
            <a:r>
              <a:rPr lang="en-US" sz="2800" dirty="0">
                <a:latin typeface="Berlin Sans FB" panose="020E0602020502020306" pitchFamily="34" charset="0"/>
              </a:rPr>
              <a:t>The procedure is that parties involved in a case should produce evidence. </a:t>
            </a:r>
          </a:p>
          <a:p>
            <a:pPr marL="514350" indent="-514350" algn="l">
              <a:buFont typeface="+mj-lt"/>
              <a:buAutoNum type="arabicParenR" startAt="2"/>
            </a:pPr>
            <a:endParaRPr lang="en-US" sz="2800" dirty="0">
              <a:latin typeface="Berlin Sans FB" panose="020E0602020502020306" pitchFamily="34" charset="0"/>
            </a:endParaRPr>
          </a:p>
        </p:txBody>
      </p:sp>
    </p:spTree>
    <p:extLst>
      <p:ext uri="{BB962C8B-B14F-4D97-AF65-F5344CB8AC3E}">
        <p14:creationId xmlns:p14="http://schemas.microsoft.com/office/powerpoint/2010/main" val="273080427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0"/>
            <a:ext cx="12192000" cy="601579"/>
          </a:xfrm>
        </p:spPr>
        <p:txBody>
          <a:bodyPr>
            <a:normAutofit/>
          </a:bodyPr>
          <a:lstStyle/>
          <a:p>
            <a:r>
              <a:rPr lang="en-US" sz="2800" dirty="0">
                <a:effectLst>
                  <a:outerShdw blurRad="38100" dist="38100" dir="2700000" algn="tl">
                    <a:srgbClr val="000000">
                      <a:alpha val="43137"/>
                    </a:srgbClr>
                  </a:outerShdw>
                </a:effectLst>
                <a:latin typeface="Tw Cen MT Condensed Extra Bold" panose="020B0803020202020204" pitchFamily="34" charset="0"/>
              </a:rPr>
              <a:t>Functions of the Judiciary</a:t>
            </a:r>
          </a:p>
        </p:txBody>
      </p:sp>
      <p:sp>
        <p:nvSpPr>
          <p:cNvPr id="3" name="Subtitle 2"/>
          <p:cNvSpPr>
            <a:spLocks noGrp="1"/>
          </p:cNvSpPr>
          <p:nvPr>
            <p:ph type="subTitle" idx="1"/>
          </p:nvPr>
        </p:nvSpPr>
        <p:spPr>
          <a:xfrm>
            <a:off x="0" y="540218"/>
            <a:ext cx="12192000" cy="6317782"/>
          </a:xfrm>
        </p:spPr>
        <p:txBody>
          <a:bodyPr>
            <a:normAutofit/>
          </a:bodyPr>
          <a:lstStyle/>
          <a:p>
            <a:pPr marL="514350" indent="-514350" algn="l">
              <a:buFont typeface="+mj-lt"/>
              <a:buAutoNum type="arabicParenR" startAt="3"/>
            </a:pPr>
            <a:r>
              <a:rPr lang="en-US" sz="2800" b="1" dirty="0">
                <a:latin typeface="Berlin Sans FB" panose="020E0602020502020306" pitchFamily="34" charset="0"/>
              </a:rPr>
              <a:t>Preventing transgression of the law is another court function. </a:t>
            </a:r>
          </a:p>
          <a:p>
            <a:pPr marL="514350" indent="-514350" algn="just">
              <a:buFont typeface="Wingdings" panose="05000000000000000000" pitchFamily="2" charset="2"/>
              <a:buChar char="q"/>
            </a:pPr>
            <a:r>
              <a:rPr lang="en-US" sz="2800" dirty="0">
                <a:latin typeface="Berlin Sans FB" panose="020E0602020502020306" pitchFamily="34" charset="0"/>
              </a:rPr>
              <a:t>The courts interpret the constitution and laws of Zambia. </a:t>
            </a:r>
          </a:p>
          <a:p>
            <a:pPr marL="514350" indent="-514350" algn="just">
              <a:buFont typeface="Wingdings" panose="05000000000000000000" pitchFamily="2" charset="2"/>
              <a:buChar char="q"/>
            </a:pPr>
            <a:endParaRPr lang="en-US" sz="2800" dirty="0">
              <a:latin typeface="Berlin Sans FB" panose="020E0602020502020306" pitchFamily="34" charset="0"/>
            </a:endParaRPr>
          </a:p>
          <a:p>
            <a:pPr marL="514350" indent="-514350" algn="just">
              <a:buFont typeface="Wingdings" panose="05000000000000000000" pitchFamily="2" charset="2"/>
              <a:buChar char="q"/>
            </a:pPr>
            <a:r>
              <a:rPr lang="en-US" sz="2800" dirty="0">
                <a:latin typeface="Berlin Sans FB" panose="020E0602020502020306" pitchFamily="34" charset="0"/>
              </a:rPr>
              <a:t>This done because it’s been </a:t>
            </a:r>
            <a:r>
              <a:rPr lang="en-GB" sz="2800" dirty="0">
                <a:latin typeface="Berlin Sans FB" panose="020E0602020502020306" pitchFamily="34" charset="0"/>
              </a:rPr>
              <a:t>realised</a:t>
            </a:r>
            <a:r>
              <a:rPr lang="en-US" sz="2800" dirty="0">
                <a:latin typeface="Berlin Sans FB" panose="020E0602020502020306" pitchFamily="34" charset="0"/>
              </a:rPr>
              <a:t> that it isn’t necessary for private parties to wait until the rights have been actually violated before they could appeal to the courts for protection. </a:t>
            </a:r>
          </a:p>
          <a:p>
            <a:pPr marL="514350" indent="-514350" algn="just">
              <a:buFont typeface="Wingdings" panose="05000000000000000000" pitchFamily="2" charset="2"/>
              <a:buChar char="q"/>
            </a:pPr>
            <a:endParaRPr lang="en-US" sz="2800" dirty="0">
              <a:latin typeface="Berlin Sans FB" panose="020E0602020502020306" pitchFamily="34" charset="0"/>
            </a:endParaRPr>
          </a:p>
          <a:p>
            <a:pPr marL="514350" indent="-514350" algn="just">
              <a:buFont typeface="Wingdings" panose="05000000000000000000" pitchFamily="2" charset="2"/>
              <a:buChar char="q"/>
            </a:pPr>
            <a:r>
              <a:rPr lang="en-US" sz="2800" dirty="0">
                <a:latin typeface="Berlin Sans FB" panose="020E0602020502020306" pitchFamily="34" charset="0"/>
              </a:rPr>
              <a:t>If individuals have reason to believe government has violated their rights, they could appeal to courts and the courts would issue orders at least restraining commissions/</a:t>
            </a:r>
            <a:r>
              <a:rPr lang="en-GB" sz="2800" dirty="0">
                <a:latin typeface="Berlin Sans FB" panose="020E0602020502020306" pitchFamily="34" charset="0"/>
              </a:rPr>
              <a:t>occurrences</a:t>
            </a:r>
            <a:r>
              <a:rPr lang="en-US" sz="2800" dirty="0">
                <a:latin typeface="Berlin Sans FB" panose="020E0602020502020306" pitchFamily="34" charset="0"/>
              </a:rPr>
              <a:t>.</a:t>
            </a:r>
          </a:p>
          <a:p>
            <a:pPr marL="514350" indent="-514350" algn="just">
              <a:buFont typeface="Wingdings" panose="05000000000000000000" pitchFamily="2" charset="2"/>
              <a:buChar char="q"/>
            </a:pPr>
            <a:endParaRPr lang="en-US" sz="2800" dirty="0">
              <a:latin typeface="Berlin Sans FB" panose="020E0602020502020306" pitchFamily="34" charset="0"/>
            </a:endParaRPr>
          </a:p>
          <a:p>
            <a:pPr marL="514350" indent="-514350" algn="just">
              <a:buFont typeface="Wingdings" panose="05000000000000000000" pitchFamily="2" charset="2"/>
              <a:buChar char="q"/>
            </a:pPr>
            <a:r>
              <a:rPr lang="en-US" sz="2800" dirty="0">
                <a:latin typeface="Berlin Sans FB" panose="020E0602020502020306" pitchFamily="34" charset="0"/>
              </a:rPr>
              <a:t>Human rights: The judiciary protects human rights of individuals and groups. </a:t>
            </a:r>
          </a:p>
          <a:p>
            <a:pPr marL="514350" indent="-514350" algn="l">
              <a:buFont typeface="+mj-lt"/>
              <a:buAutoNum type="arabicParenR" startAt="3"/>
            </a:pPr>
            <a:endParaRPr lang="en-US" sz="2800" dirty="0">
              <a:latin typeface="Berlin Sans FB" panose="020E0602020502020306" pitchFamily="34" charset="0"/>
            </a:endParaRPr>
          </a:p>
        </p:txBody>
      </p:sp>
    </p:spTree>
    <p:extLst>
      <p:ext uri="{BB962C8B-B14F-4D97-AF65-F5344CB8AC3E}">
        <p14:creationId xmlns:p14="http://schemas.microsoft.com/office/powerpoint/2010/main" val="367520011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0"/>
            <a:ext cx="12192000" cy="601579"/>
          </a:xfrm>
        </p:spPr>
        <p:txBody>
          <a:bodyPr>
            <a:normAutofit/>
          </a:bodyPr>
          <a:lstStyle/>
          <a:p>
            <a:r>
              <a:rPr lang="en-US" sz="2800" dirty="0">
                <a:effectLst>
                  <a:outerShdw blurRad="38100" dist="38100" dir="2700000" algn="tl">
                    <a:srgbClr val="000000">
                      <a:alpha val="43137"/>
                    </a:srgbClr>
                  </a:outerShdw>
                </a:effectLst>
                <a:latin typeface="Tw Cen MT Condensed Extra Bold" panose="020B0803020202020204" pitchFamily="34" charset="0"/>
              </a:rPr>
              <a:t>Functions of the Judiciary</a:t>
            </a:r>
          </a:p>
        </p:txBody>
      </p:sp>
      <p:sp>
        <p:nvSpPr>
          <p:cNvPr id="3" name="Subtitle 2"/>
          <p:cNvSpPr>
            <a:spLocks noGrp="1"/>
          </p:cNvSpPr>
          <p:nvPr>
            <p:ph type="subTitle" idx="1"/>
          </p:nvPr>
        </p:nvSpPr>
        <p:spPr>
          <a:xfrm>
            <a:off x="0" y="540218"/>
            <a:ext cx="12192000" cy="6317782"/>
          </a:xfrm>
        </p:spPr>
        <p:txBody>
          <a:bodyPr>
            <a:normAutofit lnSpcReduction="10000"/>
          </a:bodyPr>
          <a:lstStyle/>
          <a:p>
            <a:pPr marL="514350" indent="-514350" algn="l">
              <a:buFont typeface="+mj-lt"/>
              <a:buAutoNum type="arabicParenR" startAt="4"/>
            </a:pPr>
            <a:r>
              <a:rPr lang="en-US" sz="2800" b="1" dirty="0">
                <a:latin typeface="Berlin Sans FB" panose="020E0602020502020306" pitchFamily="34" charset="0"/>
              </a:rPr>
              <a:t>The judiciary is also the guardian of the constitution. </a:t>
            </a:r>
          </a:p>
          <a:p>
            <a:pPr marL="514350" indent="-514350" algn="just">
              <a:buFont typeface="Wingdings" panose="05000000000000000000" pitchFamily="2" charset="2"/>
              <a:buChar char="q"/>
            </a:pPr>
            <a:r>
              <a:rPr lang="en-US" sz="2800" dirty="0">
                <a:latin typeface="Berlin Sans FB" panose="020E0602020502020306" pitchFamily="34" charset="0"/>
              </a:rPr>
              <a:t>Safeguards the constitution and upholds democratic principles.</a:t>
            </a:r>
          </a:p>
          <a:p>
            <a:pPr marL="514350" indent="-514350" algn="just">
              <a:buFont typeface="Wingdings" panose="05000000000000000000" pitchFamily="2" charset="2"/>
              <a:buChar char="q"/>
            </a:pPr>
            <a:endParaRPr lang="en-US" sz="2800" dirty="0">
              <a:latin typeface="Berlin Sans FB" panose="020E0602020502020306" pitchFamily="34" charset="0"/>
            </a:endParaRPr>
          </a:p>
          <a:p>
            <a:pPr marL="514350" indent="-514350" algn="just">
              <a:buFont typeface="Wingdings" panose="05000000000000000000" pitchFamily="2" charset="2"/>
              <a:buChar char="q"/>
            </a:pPr>
            <a:r>
              <a:rPr lang="en-US" sz="2800" dirty="0">
                <a:latin typeface="Berlin Sans FB" panose="020E0602020502020306" pitchFamily="34" charset="0"/>
              </a:rPr>
              <a:t>The constitution creates various organs of government and assigns to them powers and responsibilities. </a:t>
            </a:r>
          </a:p>
          <a:p>
            <a:pPr marL="514350" indent="-514350" algn="just">
              <a:buFont typeface="Wingdings" panose="05000000000000000000" pitchFamily="2" charset="2"/>
              <a:buChar char="q"/>
            </a:pPr>
            <a:endParaRPr lang="en-US" sz="2800" dirty="0">
              <a:latin typeface="Berlin Sans FB" panose="020E0602020502020306" pitchFamily="34" charset="0"/>
            </a:endParaRPr>
          </a:p>
          <a:p>
            <a:pPr marL="514350" indent="-514350" algn="just">
              <a:buFont typeface="Wingdings" panose="05000000000000000000" pitchFamily="2" charset="2"/>
              <a:buChar char="q"/>
            </a:pPr>
            <a:r>
              <a:rPr lang="en-US" sz="2800" dirty="0">
                <a:latin typeface="Berlin Sans FB" panose="020E0602020502020306" pitchFamily="34" charset="0"/>
              </a:rPr>
              <a:t>Courts in this case help in explaining whether government agencies have transgressed the provisions of the constitution. </a:t>
            </a:r>
          </a:p>
          <a:p>
            <a:pPr marL="514350" indent="-514350" algn="just">
              <a:buFont typeface="Wingdings" panose="05000000000000000000" pitchFamily="2" charset="2"/>
              <a:buChar char="q"/>
            </a:pPr>
            <a:endParaRPr lang="en-US" sz="2800" dirty="0">
              <a:latin typeface="Berlin Sans FB" panose="020E0602020502020306" pitchFamily="34" charset="0"/>
            </a:endParaRPr>
          </a:p>
          <a:p>
            <a:pPr marL="514350" indent="-514350" algn="just">
              <a:buFont typeface="Wingdings" panose="05000000000000000000" pitchFamily="2" charset="2"/>
              <a:buChar char="q"/>
            </a:pPr>
            <a:r>
              <a:rPr lang="en-US" sz="2800" dirty="0">
                <a:latin typeface="Berlin Sans FB" panose="020E0602020502020306" pitchFamily="34" charset="0"/>
              </a:rPr>
              <a:t>Judicial review denotes the power of the courts of a country to examine the actions of the legislative, executive, and administrative arms of the government and to determine whether such actions are consistent with the Constitution. Actions judged inconsistent are declared unconstitutional and, therefore, null and void.</a:t>
            </a:r>
          </a:p>
          <a:p>
            <a:pPr marL="514350" indent="-514350" algn="l">
              <a:buFont typeface="+mj-lt"/>
              <a:buAutoNum type="arabicParenR" startAt="3"/>
            </a:pPr>
            <a:endParaRPr lang="en-US" sz="2800" dirty="0">
              <a:latin typeface="+mj-lt"/>
            </a:endParaRPr>
          </a:p>
        </p:txBody>
      </p:sp>
    </p:spTree>
    <p:extLst>
      <p:ext uri="{BB962C8B-B14F-4D97-AF65-F5344CB8AC3E}">
        <p14:creationId xmlns:p14="http://schemas.microsoft.com/office/powerpoint/2010/main" val="239452840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0"/>
            <a:ext cx="12192000" cy="601579"/>
          </a:xfrm>
        </p:spPr>
        <p:txBody>
          <a:bodyPr>
            <a:normAutofit/>
          </a:bodyPr>
          <a:lstStyle/>
          <a:p>
            <a:r>
              <a:rPr lang="en-US" sz="2800" dirty="0">
                <a:effectLst>
                  <a:outerShdw blurRad="38100" dist="38100" dir="2700000" algn="tl">
                    <a:srgbClr val="000000">
                      <a:alpha val="43137"/>
                    </a:srgbClr>
                  </a:outerShdw>
                </a:effectLst>
                <a:latin typeface="Tw Cen MT Condensed Extra Bold" panose="020B0803020202020204" pitchFamily="34" charset="0"/>
              </a:rPr>
              <a:t>Functions of the Judiciary</a:t>
            </a:r>
          </a:p>
        </p:txBody>
      </p:sp>
      <p:sp>
        <p:nvSpPr>
          <p:cNvPr id="3" name="Subtitle 2"/>
          <p:cNvSpPr>
            <a:spLocks noGrp="1"/>
          </p:cNvSpPr>
          <p:nvPr>
            <p:ph type="subTitle" idx="1"/>
          </p:nvPr>
        </p:nvSpPr>
        <p:spPr>
          <a:xfrm>
            <a:off x="0" y="540218"/>
            <a:ext cx="12192000" cy="6317782"/>
          </a:xfrm>
        </p:spPr>
        <p:txBody>
          <a:bodyPr>
            <a:normAutofit/>
          </a:bodyPr>
          <a:lstStyle/>
          <a:p>
            <a:pPr marL="514350" indent="-514350" algn="l">
              <a:buFont typeface="+mj-lt"/>
              <a:buAutoNum type="arabicParenR" startAt="4"/>
            </a:pPr>
            <a:r>
              <a:rPr lang="en-US" sz="2800" b="1" dirty="0">
                <a:latin typeface="Berlin Sans FB" panose="020E0602020502020306" pitchFamily="34" charset="0"/>
              </a:rPr>
              <a:t>Rule of Law</a:t>
            </a:r>
          </a:p>
          <a:p>
            <a:pPr marL="514350" indent="-514350" algn="just">
              <a:buFont typeface="Wingdings" panose="05000000000000000000" pitchFamily="2" charset="2"/>
              <a:buChar char="q"/>
            </a:pPr>
            <a:r>
              <a:rPr lang="en-US" sz="2800" dirty="0">
                <a:latin typeface="Berlin Sans FB" panose="020E0602020502020306" pitchFamily="34" charset="0"/>
              </a:rPr>
              <a:t>Promote the rule of law and contribute to the maintenance of order in society. </a:t>
            </a:r>
          </a:p>
          <a:p>
            <a:pPr marL="514350" indent="-514350" algn="just">
              <a:buFont typeface="Wingdings" panose="05000000000000000000" pitchFamily="2" charset="2"/>
              <a:buChar char="q"/>
            </a:pPr>
            <a:endParaRPr lang="en-US" sz="2800" dirty="0">
              <a:latin typeface="Berlin Sans FB" panose="020E0602020502020306" pitchFamily="34" charset="0"/>
            </a:endParaRPr>
          </a:p>
          <a:p>
            <a:pPr marL="514350" indent="-514350" algn="just">
              <a:buFont typeface="Wingdings" panose="05000000000000000000" pitchFamily="2" charset="2"/>
              <a:buChar char="q"/>
            </a:pPr>
            <a:r>
              <a:rPr lang="en-US" sz="2800" dirty="0">
                <a:latin typeface="Berlin Sans FB" panose="020E0602020502020306" pitchFamily="34" charset="0"/>
              </a:rPr>
              <a:t>The aim of the rule of law is to limit and check the arbitrary, oppressive, and despotic tendencies of power, and to ensure the equal treatment and protection of all citizens irrespective of race, tribe, class, status, religion, place of origin, or political persuasion. </a:t>
            </a:r>
          </a:p>
          <a:p>
            <a:pPr marL="514350" indent="-514350" algn="just">
              <a:buFont typeface="Wingdings" panose="05000000000000000000" pitchFamily="2" charset="2"/>
              <a:buChar char="q"/>
            </a:pPr>
            <a:endParaRPr lang="en-US" sz="2800" dirty="0">
              <a:latin typeface="Berlin Sans FB" panose="020E0602020502020306" pitchFamily="34" charset="0"/>
            </a:endParaRPr>
          </a:p>
          <a:p>
            <a:pPr marL="514350" indent="-514350" algn="just">
              <a:buFont typeface="Wingdings" panose="05000000000000000000" pitchFamily="2" charset="2"/>
              <a:buChar char="q"/>
            </a:pPr>
            <a:r>
              <a:rPr lang="en-US" sz="2800" dirty="0">
                <a:latin typeface="Berlin Sans FB" panose="020E0602020502020306" pitchFamily="34" charset="0"/>
              </a:rPr>
              <a:t>It implies a legal framework that is fair, impartial (particularly in regard to human rights, public security and safety), and that legitimizes state actions. </a:t>
            </a:r>
          </a:p>
          <a:p>
            <a:pPr marL="514350" indent="-514350" algn="l">
              <a:buFont typeface="+mj-lt"/>
              <a:buAutoNum type="arabicParenR" startAt="3"/>
            </a:pPr>
            <a:endParaRPr lang="en-US" sz="2800" dirty="0">
              <a:latin typeface="Berlin Sans FB" panose="020E0602020502020306" pitchFamily="34" charset="0"/>
            </a:endParaRPr>
          </a:p>
        </p:txBody>
      </p:sp>
    </p:spTree>
    <p:extLst>
      <p:ext uri="{BB962C8B-B14F-4D97-AF65-F5344CB8AC3E}">
        <p14:creationId xmlns:p14="http://schemas.microsoft.com/office/powerpoint/2010/main" val="244546532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0"/>
            <a:ext cx="12192000" cy="601579"/>
          </a:xfrm>
        </p:spPr>
        <p:txBody>
          <a:bodyPr>
            <a:normAutofit/>
          </a:bodyPr>
          <a:lstStyle/>
          <a:p>
            <a:r>
              <a:rPr lang="en-US" sz="2800" dirty="0">
                <a:effectLst>
                  <a:outerShdw blurRad="38100" dist="38100" dir="2700000" algn="tl">
                    <a:srgbClr val="000000">
                      <a:alpha val="43137"/>
                    </a:srgbClr>
                  </a:outerShdw>
                </a:effectLst>
                <a:latin typeface="Tw Cen MT Condensed Extra Bold" panose="020B0803020202020204" pitchFamily="34" charset="0"/>
              </a:rPr>
              <a:t>Functions of the Judiciary</a:t>
            </a:r>
          </a:p>
        </p:txBody>
      </p:sp>
      <p:sp>
        <p:nvSpPr>
          <p:cNvPr id="3" name="Subtitle 2"/>
          <p:cNvSpPr>
            <a:spLocks noGrp="1"/>
          </p:cNvSpPr>
          <p:nvPr>
            <p:ph type="subTitle" idx="1"/>
          </p:nvPr>
        </p:nvSpPr>
        <p:spPr>
          <a:xfrm>
            <a:off x="0" y="540218"/>
            <a:ext cx="12192000" cy="6317782"/>
          </a:xfrm>
        </p:spPr>
        <p:txBody>
          <a:bodyPr>
            <a:normAutofit/>
          </a:bodyPr>
          <a:lstStyle/>
          <a:p>
            <a:pPr marL="514350" indent="-514350" algn="l">
              <a:buFont typeface="+mj-lt"/>
              <a:buAutoNum type="arabicParenR" startAt="5"/>
            </a:pPr>
            <a:r>
              <a:rPr lang="en-US" sz="2800" b="1" dirty="0">
                <a:latin typeface="Berlin Sans FB" panose="020E0602020502020306" pitchFamily="34" charset="0"/>
              </a:rPr>
              <a:t>Miscellaneous Functions</a:t>
            </a:r>
          </a:p>
          <a:p>
            <a:pPr marL="514350" indent="-514350" algn="just">
              <a:buFont typeface="Wingdings" panose="05000000000000000000" pitchFamily="2" charset="2"/>
              <a:buChar char="q"/>
            </a:pPr>
            <a:r>
              <a:rPr lang="en-US" sz="2800" dirty="0">
                <a:latin typeface="Berlin Sans FB" panose="020E0602020502020306" pitchFamily="34" charset="0"/>
              </a:rPr>
              <a:t>The judiciary can also perform a variety of miscellaneous functions. </a:t>
            </a:r>
          </a:p>
          <a:p>
            <a:pPr marL="514350" indent="-514350" algn="just">
              <a:buFont typeface="Wingdings" panose="05000000000000000000" pitchFamily="2" charset="2"/>
              <a:buChar char="q"/>
            </a:pPr>
            <a:endParaRPr lang="en-US" sz="2800" dirty="0">
              <a:latin typeface="Berlin Sans FB" panose="020E0602020502020306" pitchFamily="34" charset="0"/>
            </a:endParaRPr>
          </a:p>
          <a:p>
            <a:pPr marL="514350" indent="-514350" algn="just">
              <a:buFont typeface="Wingdings" panose="05000000000000000000" pitchFamily="2" charset="2"/>
              <a:buChar char="q"/>
            </a:pPr>
            <a:r>
              <a:rPr lang="en-US" sz="2800" dirty="0">
                <a:latin typeface="Berlin Sans FB" panose="020E0602020502020306" pitchFamily="34" charset="0"/>
              </a:rPr>
              <a:t>These functions may not be judicial in character but have been assigned to the courts as a matter of economy and convenience. </a:t>
            </a:r>
          </a:p>
          <a:p>
            <a:pPr marL="514350" indent="-514350" algn="just">
              <a:buFont typeface="Wingdings" panose="05000000000000000000" pitchFamily="2" charset="2"/>
              <a:buChar char="q"/>
            </a:pPr>
            <a:endParaRPr lang="en-US" sz="2800" dirty="0">
              <a:latin typeface="Berlin Sans FB" panose="020E0602020502020306" pitchFamily="34" charset="0"/>
            </a:endParaRPr>
          </a:p>
          <a:p>
            <a:pPr marL="514350" indent="-514350" algn="just">
              <a:buFont typeface="Wingdings" panose="05000000000000000000" pitchFamily="2" charset="2"/>
              <a:buChar char="q"/>
            </a:pPr>
            <a:r>
              <a:rPr lang="en-US" sz="2800" dirty="0">
                <a:latin typeface="Berlin Sans FB" panose="020E0602020502020306" pitchFamily="34" charset="0"/>
              </a:rPr>
              <a:t>In many cases were the ownership use/rights in property are in dispute courts may take over administration of such property pending the final settlement. </a:t>
            </a:r>
          </a:p>
          <a:p>
            <a:pPr marL="514350" indent="-514350" algn="just">
              <a:buFont typeface="Wingdings" panose="05000000000000000000" pitchFamily="2" charset="2"/>
              <a:buChar char="q"/>
            </a:pPr>
            <a:endParaRPr lang="en-US" sz="2800" dirty="0">
              <a:latin typeface="Berlin Sans FB" panose="020E0602020502020306" pitchFamily="34" charset="0"/>
            </a:endParaRPr>
          </a:p>
          <a:p>
            <a:pPr marL="514350" indent="-514350" algn="just">
              <a:buFont typeface="Wingdings" panose="05000000000000000000" pitchFamily="2" charset="2"/>
              <a:buChar char="q"/>
            </a:pPr>
            <a:r>
              <a:rPr lang="en-US" sz="2800" dirty="0">
                <a:latin typeface="Berlin Sans FB" panose="020E0602020502020306" pitchFamily="34" charset="0"/>
              </a:rPr>
              <a:t>In cases were cooperation’s have failed to live up to the financial obligations, the courts appoint a receiver/administrator to take over the property and administer it, subject to its orders. </a:t>
            </a:r>
          </a:p>
        </p:txBody>
      </p:sp>
    </p:spTree>
    <p:extLst>
      <p:ext uri="{BB962C8B-B14F-4D97-AF65-F5344CB8AC3E}">
        <p14:creationId xmlns:p14="http://schemas.microsoft.com/office/powerpoint/2010/main" val="59696944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836</Words>
  <Application>Microsoft Office PowerPoint</Application>
  <PresentationFormat>Widescreen</PresentationFormat>
  <Paragraphs>74</Paragraphs>
  <Slides>7</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7</vt:i4>
      </vt:variant>
    </vt:vector>
  </HeadingPairs>
  <TitlesOfParts>
    <vt:vector size="15" baseType="lpstr">
      <vt:lpstr>Arial</vt:lpstr>
      <vt:lpstr>Berlin Sans FB</vt:lpstr>
      <vt:lpstr>Calibri</vt:lpstr>
      <vt:lpstr>Calibri Light</vt:lpstr>
      <vt:lpstr>Garamond</vt:lpstr>
      <vt:lpstr>Tw Cen MT Condensed Extra Bold</vt:lpstr>
      <vt:lpstr>Wingdings</vt:lpstr>
      <vt:lpstr>Office Theme</vt:lpstr>
      <vt:lpstr>THE JUDICIARY</vt:lpstr>
      <vt:lpstr>Judiciary continued…</vt:lpstr>
      <vt:lpstr>Functions of the Judiciary</vt:lpstr>
      <vt:lpstr>Functions of the Judiciary</vt:lpstr>
      <vt:lpstr>Functions of the Judiciary</vt:lpstr>
      <vt:lpstr>Functions of the Judiciary</vt:lpstr>
      <vt:lpstr>Functions of the Judiciary</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JUDICIARY</dc:title>
  <dc:creator>Tambulani</dc:creator>
  <cp:lastModifiedBy>Tambulani</cp:lastModifiedBy>
  <cp:revision>1</cp:revision>
  <dcterms:created xsi:type="dcterms:W3CDTF">2021-04-13T10:10:31Z</dcterms:created>
  <dcterms:modified xsi:type="dcterms:W3CDTF">2021-04-13T10:10:37Z</dcterms:modified>
</cp:coreProperties>
</file>