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69" r:id="rId2"/>
    <p:sldId id="258" r:id="rId3"/>
    <p:sldId id="263" r:id="rId4"/>
    <p:sldId id="265" r:id="rId5"/>
    <p:sldId id="270" r:id="rId6"/>
    <p:sldId id="266" r:id="rId7"/>
    <p:sldId id="267" r:id="rId8"/>
    <p:sldId id="271" r:id="rId9"/>
    <p:sldId id="275" r:id="rId10"/>
    <p:sldId id="272" r:id="rId11"/>
    <p:sldId id="273" r:id="rId12"/>
    <p:sldId id="276" r:id="rId13"/>
    <p:sldId id="277" r:id="rId14"/>
    <p:sldId id="278" r:id="rId15"/>
    <p:sldId id="280" r:id="rId16"/>
    <p:sldId id="281" r:id="rId17"/>
    <p:sldId id="282" r:id="rId18"/>
    <p:sldId id="283" r:id="rId19"/>
    <p:sldId id="284" r:id="rId20"/>
    <p:sldId id="285" r:id="rId21"/>
    <p:sldId id="286" r:id="rId22"/>
    <p:sldId id="288" r:id="rId23"/>
    <p:sldId id="287" r:id="rId24"/>
    <p:sldId id="290" r:id="rId25"/>
    <p:sldId id="291" r:id="rId26"/>
    <p:sldId id="292" r:id="rId27"/>
    <p:sldId id="293" r:id="rId28"/>
    <p:sldId id="295" r:id="rId29"/>
    <p:sldId id="299" r:id="rId30"/>
    <p:sldId id="298" r:id="rId31"/>
    <p:sldId id="297" r:id="rId32"/>
    <p:sldId id="289" r:id="rId33"/>
    <p:sldId id="26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5115C9-FCC0-4CB4-96CC-068878400C80}" type="datetimeFigureOut">
              <a:rPr lang="en-GB" smtClean="0"/>
              <a:t>10/05/2022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8EFBDE-C0EB-43B8-B458-4E6E8C3C206A}" type="slidenum">
              <a:rPr lang="en-GB" smtClean="0"/>
              <a:t>‹#›</a:t>
            </a:fld>
            <a:endParaRPr lang="en-GB"/>
          </a:p>
        </p:txBody>
      </p:sp>
    </p:spTree>
    <p:extLst>
      <p:ext uri="{BB962C8B-B14F-4D97-AF65-F5344CB8AC3E}">
        <p14:creationId xmlns:p14="http://schemas.microsoft.com/office/powerpoint/2010/main" val="138436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panose="020B0604020202020204" pitchFamily="34" charset="0"/>
            </a:endParaRPr>
          </a:p>
        </p:txBody>
      </p:sp>
    </p:spTree>
    <p:extLst>
      <p:ext uri="{BB962C8B-B14F-4D97-AF65-F5344CB8AC3E}">
        <p14:creationId xmlns:p14="http://schemas.microsoft.com/office/powerpoint/2010/main" val="1405256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panose="020B0604020202020204" pitchFamily="34" charset="0"/>
            </a:endParaRPr>
          </a:p>
        </p:txBody>
      </p:sp>
    </p:spTree>
    <p:extLst>
      <p:ext uri="{BB962C8B-B14F-4D97-AF65-F5344CB8AC3E}">
        <p14:creationId xmlns:p14="http://schemas.microsoft.com/office/powerpoint/2010/main" val="944240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12E137E-971F-4A5A-A1A5-C814056ADBA8}" type="datetimeFigureOut">
              <a:rPr lang="en-GB" smtClean="0"/>
              <a:t>10/05/2022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991244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2E137E-971F-4A5A-A1A5-C814056ADBA8}" type="datetimeFigureOut">
              <a:rPr lang="en-GB" smtClean="0"/>
              <a:t>10/05/2022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2962881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2E137E-971F-4A5A-A1A5-C814056ADBA8}" type="datetimeFigureOut">
              <a:rPr lang="en-GB" smtClean="0"/>
              <a:t>10/05/2022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1868027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02167" y="228601"/>
            <a:ext cx="11347451"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02168" y="1676401"/>
            <a:ext cx="5592233"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1" y="1676400"/>
            <a:ext cx="5592233" cy="2135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1" y="3963989"/>
            <a:ext cx="5592233" cy="2135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fld id="{1AFF5116-B3F9-44DD-95D9-AE3104099C2A}" type="slidenum">
              <a:rPr lang="en-US" altLang="en-US"/>
              <a:pPr/>
              <a:t>‹#›</a:t>
            </a:fld>
            <a:endParaRPr lang="en-US" altLang="en-US"/>
          </a:p>
        </p:txBody>
      </p:sp>
    </p:spTree>
    <p:extLst>
      <p:ext uri="{BB962C8B-B14F-4D97-AF65-F5344CB8AC3E}">
        <p14:creationId xmlns:p14="http://schemas.microsoft.com/office/powerpoint/2010/main" val="6060732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914400" y="1981200"/>
            <a:ext cx="5080000" cy="4114800"/>
          </a:xfrm>
        </p:spPr>
        <p:txBody>
          <a:bodyPr/>
          <a:lstStyle/>
          <a:p>
            <a:pPr lvl="0"/>
            <a:endParaRPr lang="en-US" noProof="0" smtClean="0"/>
          </a:p>
        </p:txBody>
      </p:sp>
      <p:sp>
        <p:nvSpPr>
          <p:cNvPr id="4" name="Text Placeholder 3"/>
          <p:cNvSpPr>
            <a:spLocks noGrp="1"/>
          </p:cNvSpPr>
          <p:nvPr>
            <p:ph type="body" sz="half" idx="2"/>
          </p:nvPr>
        </p:nvSpPr>
        <p:spPr>
          <a:xfrm>
            <a:off x="61976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28"/>
          <p:cNvSpPr>
            <a:spLocks noGrp="1" noChangeArrowheads="1"/>
          </p:cNvSpPr>
          <p:nvPr>
            <p:ph type="dt" sz="half" idx="10"/>
          </p:nvPr>
        </p:nvSpPr>
        <p:spPr/>
        <p:txBody>
          <a:bodyPr/>
          <a:lstStyle>
            <a:lvl1pPr>
              <a:defRPr/>
            </a:lvl1pPr>
          </a:lstStyle>
          <a:p>
            <a:pPr>
              <a:defRPr/>
            </a:pPr>
            <a:endParaRPr lang="en-US"/>
          </a:p>
        </p:txBody>
      </p:sp>
      <p:sp>
        <p:nvSpPr>
          <p:cNvPr id="6" name="Rectangle 1029"/>
          <p:cNvSpPr>
            <a:spLocks noGrp="1" noChangeArrowheads="1"/>
          </p:cNvSpPr>
          <p:nvPr>
            <p:ph type="ftr" sz="quarter" idx="11"/>
          </p:nvPr>
        </p:nvSpPr>
        <p:spPr/>
        <p:txBody>
          <a:bodyPr/>
          <a:lstStyle>
            <a:lvl1pPr algn="l">
              <a:defRPr/>
            </a:lvl1pPr>
          </a:lstStyle>
          <a:p>
            <a:pPr>
              <a:defRPr/>
            </a:pPr>
            <a:endParaRPr lang="en-US"/>
          </a:p>
        </p:txBody>
      </p:sp>
      <p:sp>
        <p:nvSpPr>
          <p:cNvPr id="7" name="Rectangle 1030"/>
          <p:cNvSpPr>
            <a:spLocks noGrp="1" noChangeArrowheads="1"/>
          </p:cNvSpPr>
          <p:nvPr>
            <p:ph type="sldNum" sz="quarter" idx="12"/>
          </p:nvPr>
        </p:nvSpPr>
        <p:spPr/>
        <p:txBody>
          <a:bodyPr/>
          <a:lstStyle>
            <a:lvl1pPr>
              <a:defRPr/>
            </a:lvl1pPr>
          </a:lstStyle>
          <a:p>
            <a:fld id="{448ABB7D-7679-467B-A04E-5C32FB15EDDC}" type="slidenum">
              <a:rPr lang="en-US" altLang="en-US"/>
              <a:pPr/>
              <a:t>‹#›</a:t>
            </a:fld>
            <a:endParaRPr lang="en-US" altLang="en-US"/>
          </a:p>
        </p:txBody>
      </p:sp>
    </p:spTree>
    <p:extLst>
      <p:ext uri="{BB962C8B-B14F-4D97-AF65-F5344CB8AC3E}">
        <p14:creationId xmlns:p14="http://schemas.microsoft.com/office/powerpoint/2010/main" val="2637943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2E137E-971F-4A5A-A1A5-C814056ADBA8}" type="datetimeFigureOut">
              <a:rPr lang="en-GB" smtClean="0"/>
              <a:t>10/05/2022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1256236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2E137E-971F-4A5A-A1A5-C814056ADBA8}" type="datetimeFigureOut">
              <a:rPr lang="en-GB" smtClean="0"/>
              <a:t>10/05/2022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828565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12E137E-971F-4A5A-A1A5-C814056ADBA8}" type="datetimeFigureOut">
              <a:rPr lang="en-GB" smtClean="0"/>
              <a:t>10/05/2022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644465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12E137E-971F-4A5A-A1A5-C814056ADBA8}" type="datetimeFigureOut">
              <a:rPr lang="en-GB" smtClean="0"/>
              <a:t>10/05/2022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2927540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12E137E-971F-4A5A-A1A5-C814056ADBA8}" type="datetimeFigureOut">
              <a:rPr lang="en-GB" smtClean="0"/>
              <a:t>10/05/2022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1165611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E137E-971F-4A5A-A1A5-C814056ADBA8}" type="datetimeFigureOut">
              <a:rPr lang="en-GB" smtClean="0"/>
              <a:t>10/05/2022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357312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2E137E-971F-4A5A-A1A5-C814056ADBA8}" type="datetimeFigureOut">
              <a:rPr lang="en-GB" smtClean="0"/>
              <a:t>10/05/2022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2106948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2E137E-971F-4A5A-A1A5-C814056ADBA8}" type="datetimeFigureOut">
              <a:rPr lang="en-GB" smtClean="0"/>
              <a:t>10/05/2022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3357C7-2B60-4407-B012-399B9488BABB}" type="slidenum">
              <a:rPr lang="en-GB" smtClean="0"/>
              <a:t>‹#›</a:t>
            </a:fld>
            <a:endParaRPr lang="en-GB"/>
          </a:p>
        </p:txBody>
      </p:sp>
    </p:spTree>
    <p:extLst>
      <p:ext uri="{BB962C8B-B14F-4D97-AF65-F5344CB8AC3E}">
        <p14:creationId xmlns:p14="http://schemas.microsoft.com/office/powerpoint/2010/main" val="2203908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2E137E-971F-4A5A-A1A5-C814056ADBA8}" type="datetimeFigureOut">
              <a:rPr lang="en-GB" smtClean="0"/>
              <a:t>10/05/2022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357C7-2B60-4407-B012-399B9488BABB}" type="slidenum">
              <a:rPr lang="en-GB" smtClean="0"/>
              <a:t>‹#›</a:t>
            </a:fld>
            <a:endParaRPr lang="en-GB"/>
          </a:p>
        </p:txBody>
      </p:sp>
    </p:spTree>
    <p:extLst>
      <p:ext uri="{BB962C8B-B14F-4D97-AF65-F5344CB8AC3E}">
        <p14:creationId xmlns:p14="http://schemas.microsoft.com/office/powerpoint/2010/main" val="386764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651164"/>
          </a:xfrm>
        </p:spPr>
        <p:txBody>
          <a:bodyPr>
            <a:normAutofit/>
          </a:bodyPr>
          <a:lstStyle/>
          <a:p>
            <a:pPr algn="ctr">
              <a:defRPr/>
            </a:pPr>
            <a:r>
              <a:rPr lang="en-US" sz="2800" b="1" dirty="0">
                <a:solidFill>
                  <a:srgbClr val="000000"/>
                </a:solidFill>
                <a:latin typeface="Bookman Old Style" panose="02050604050505020204" pitchFamily="18" charset="0"/>
              </a:rPr>
              <a:t>The concept of A</a:t>
            </a:r>
            <a:r>
              <a:rPr lang="en-US" sz="2800" b="1" dirty="0" smtClean="0">
                <a:solidFill>
                  <a:srgbClr val="000000"/>
                </a:solidFill>
                <a:latin typeface="Bookman Old Style" panose="02050604050505020204" pitchFamily="18" charset="0"/>
              </a:rPr>
              <a:t>uthority</a:t>
            </a:r>
            <a:endParaRPr lang="en-US" sz="2800"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39600" cy="6206835"/>
          </a:xfrm>
        </p:spPr>
        <p:txBody>
          <a:bodyPr>
            <a:normAutofit/>
          </a:bodyPr>
          <a:lstStyle/>
          <a:p>
            <a:pPr algn="just">
              <a:buFont typeface="Wingdings" charset="0"/>
              <a:buChar char="§"/>
              <a:defRPr/>
            </a:pPr>
            <a:r>
              <a:rPr lang="en-US" dirty="0" smtClean="0">
                <a:latin typeface="Bookman Old Style" panose="02050604050505020204" pitchFamily="18" charset="0"/>
              </a:rPr>
              <a:t>Authority </a:t>
            </a:r>
            <a:r>
              <a:rPr lang="en-US" dirty="0">
                <a:latin typeface="Bookman Old Style" panose="02050604050505020204" pitchFamily="18" charset="0"/>
              </a:rPr>
              <a:t>is the right or official permission to use power to issue commands in order to control the </a:t>
            </a:r>
            <a:r>
              <a:rPr lang="en-US" dirty="0" err="1">
                <a:latin typeface="Bookman Old Style" panose="02050604050505020204" pitchFamily="18" charset="0"/>
              </a:rPr>
              <a:t>behaviour</a:t>
            </a:r>
            <a:r>
              <a:rPr lang="en-US" dirty="0">
                <a:latin typeface="Bookman Old Style" panose="02050604050505020204" pitchFamily="18" charset="0"/>
              </a:rPr>
              <a:t> of the followership. Official permission is granted largely in </a:t>
            </a:r>
            <a:r>
              <a:rPr lang="en-GB" dirty="0" smtClean="0">
                <a:latin typeface="Bookman Old Style" panose="02050604050505020204" pitchFamily="18" charset="0"/>
              </a:rPr>
              <a:t>three</a:t>
            </a:r>
            <a:r>
              <a:rPr lang="en-US" dirty="0" smtClean="0">
                <a:latin typeface="Bookman Old Style" panose="02050604050505020204" pitchFamily="18" charset="0"/>
              </a:rPr>
              <a:t> </a:t>
            </a:r>
            <a:r>
              <a:rPr lang="en-US" dirty="0">
                <a:latin typeface="Bookman Old Style" panose="02050604050505020204" pitchFamily="18" charset="0"/>
              </a:rPr>
              <a:t>ways as follows:</a:t>
            </a:r>
          </a:p>
          <a:p>
            <a:pPr algn="just">
              <a:buFont typeface="Wingdings" charset="0"/>
              <a:buChar char="§"/>
              <a:defRPr/>
            </a:pPr>
            <a:endParaRPr lang="en-US" sz="1000" dirty="0" smtClean="0">
              <a:latin typeface="Bookman Old Style" panose="02050604050505020204" pitchFamily="18" charset="0"/>
            </a:endParaRPr>
          </a:p>
          <a:p>
            <a:pPr algn="just">
              <a:buFont typeface="Wingdings" charset="0"/>
              <a:buChar char="§"/>
              <a:defRPr/>
            </a:pPr>
            <a:r>
              <a:rPr lang="en-US" b="1" dirty="0" smtClean="0">
                <a:latin typeface="Bookman Old Style" panose="02050604050505020204" pitchFamily="18" charset="0"/>
              </a:rPr>
              <a:t>Legal-Rational </a:t>
            </a:r>
            <a:r>
              <a:rPr lang="en-US" b="1" dirty="0">
                <a:latin typeface="Bookman Old Style" panose="02050604050505020204" pitchFamily="18" charset="0"/>
              </a:rPr>
              <a:t>Authority</a:t>
            </a:r>
          </a:p>
          <a:p>
            <a:pPr algn="just">
              <a:buFont typeface="Wingdings" charset="0"/>
              <a:buChar char="§"/>
              <a:defRPr/>
            </a:pPr>
            <a:r>
              <a:rPr lang="en-US" dirty="0">
                <a:latin typeface="Bookman Old Style" panose="02050604050505020204" pitchFamily="18" charset="0"/>
              </a:rPr>
              <a:t>This is authority granted to the political elite, for instance, through following the rules in the constitution, the highest law of the country</a:t>
            </a:r>
            <a:r>
              <a:rPr lang="en-US" dirty="0" smtClean="0">
                <a:latin typeface="Bookman Old Style" panose="02050604050505020204" pitchFamily="18" charset="0"/>
              </a:rPr>
              <a:t>.</a:t>
            </a:r>
          </a:p>
          <a:p>
            <a:pPr algn="just">
              <a:buFont typeface="Wingdings" charset="0"/>
              <a:buChar char="§"/>
              <a:defRPr/>
            </a:pPr>
            <a:endParaRPr lang="en-US" sz="1000" dirty="0">
              <a:latin typeface="Bookman Old Style" panose="02050604050505020204" pitchFamily="18" charset="0"/>
            </a:endParaRPr>
          </a:p>
          <a:p>
            <a:pPr algn="just">
              <a:buFont typeface="Wingdings" charset="0"/>
              <a:buChar char="§"/>
              <a:defRPr/>
            </a:pPr>
            <a:r>
              <a:rPr lang="en-US" dirty="0">
                <a:latin typeface="Bookman Old Style" panose="02050604050505020204" pitchFamily="18" charset="0"/>
              </a:rPr>
              <a:t>Rational authority is </a:t>
            </a:r>
            <a:r>
              <a:rPr lang="en-GB" dirty="0" smtClean="0">
                <a:latin typeface="Bookman Old Style" panose="02050604050505020204" pitchFamily="18" charset="0"/>
              </a:rPr>
              <a:t>derived</a:t>
            </a:r>
            <a:r>
              <a:rPr lang="en-US" dirty="0" smtClean="0">
                <a:latin typeface="Bookman Old Style" panose="02050604050505020204" pitchFamily="18" charset="0"/>
              </a:rPr>
              <a:t> </a:t>
            </a:r>
            <a:r>
              <a:rPr lang="en-US" dirty="0">
                <a:latin typeface="Bookman Old Style" panose="02050604050505020204" pitchFamily="18" charset="0"/>
              </a:rPr>
              <a:t>from the ability of the leadership to make reasoned policy decisions, largely resulting from training </a:t>
            </a:r>
            <a:r>
              <a:rPr lang="en-US" dirty="0" smtClean="0">
                <a:latin typeface="Bookman Old Style" panose="02050604050505020204" pitchFamily="18" charset="0"/>
              </a:rPr>
              <a:t>in the </a:t>
            </a:r>
            <a:r>
              <a:rPr lang="en-US" dirty="0">
                <a:latin typeface="Bookman Old Style" panose="02050604050505020204" pitchFamily="18" charset="0"/>
              </a:rPr>
              <a:t>techniques of decision making. In other words, modern education is vital for rational leadership</a:t>
            </a:r>
            <a:r>
              <a:rPr lang="en-US" dirty="0" smtClean="0">
                <a:latin typeface="Bookman Old Style" panose="02050604050505020204" pitchFamily="18" charset="0"/>
              </a:rPr>
              <a:t>.</a:t>
            </a:r>
          </a:p>
          <a:p>
            <a:pPr algn="just">
              <a:buFont typeface="Wingdings" charset="0"/>
              <a:buChar char="§"/>
              <a:defRPr/>
            </a:pPr>
            <a:endParaRPr lang="en-US" sz="1000" dirty="0" smtClean="0">
              <a:latin typeface="Bookman Old Style" panose="02050604050505020204" pitchFamily="18" charset="0"/>
            </a:endParaRPr>
          </a:p>
          <a:p>
            <a:pPr algn="just">
              <a:buFont typeface="Wingdings" charset="0"/>
              <a:buChar char="§"/>
              <a:defRPr/>
            </a:pPr>
            <a:r>
              <a:rPr lang="en-US" dirty="0" smtClean="0">
                <a:latin typeface="Bookman Old Style" panose="02050604050505020204" pitchFamily="18" charset="0"/>
              </a:rPr>
              <a:t>The purest form of legal rational authority is called bureaucracy</a:t>
            </a:r>
            <a:endParaRPr lang="en-US" dirty="0">
              <a:latin typeface="Bookman Old Style" panose="02050604050505020204" pitchFamily="18" charset="0"/>
            </a:endParaRPr>
          </a:p>
          <a:p>
            <a:pPr algn="just">
              <a:buFont typeface="Wingdings" charset="0"/>
              <a:buChar char="§"/>
              <a:defRPr/>
            </a:pPr>
            <a:endParaRPr lang="en-US" dirty="0">
              <a:latin typeface="Bookman Old Style" panose="02050604050505020204" pitchFamily="18" charset="0"/>
            </a:endParaRPr>
          </a:p>
          <a:p>
            <a:pPr algn="just">
              <a:buFont typeface="Wingdings" charset="0"/>
              <a:buChar char="§"/>
              <a:defRPr/>
            </a:pPr>
            <a:endParaRPr lang="en-US" dirty="0" smtClean="0">
              <a:latin typeface="Bookman Old Style" panose="02050604050505020204" pitchFamily="18" charset="0"/>
            </a:endParaRPr>
          </a:p>
          <a:p>
            <a:pPr algn="just">
              <a:buFont typeface="Wingdings" charset="0"/>
              <a:buChar char="§"/>
              <a:defRPr/>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71226854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838200"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Traditional </a:t>
            </a:r>
            <a:r>
              <a:rPr lang="en-US" sz="2800" b="1" dirty="0" smtClean="0">
                <a:solidFill>
                  <a:srgbClr val="000000"/>
                </a:solidFill>
                <a:latin typeface="Bookman Old Style" panose="02050604050505020204" pitchFamily="18" charset="0"/>
                <a:ea typeface="ＭＳ Ｐゴシック" pitchFamily="34" charset="-128"/>
              </a:rPr>
              <a:t>authority</a:t>
            </a:r>
          </a:p>
        </p:txBody>
      </p:sp>
      <p:sp>
        <p:nvSpPr>
          <p:cNvPr id="22531" name="Rectangle 3"/>
          <p:cNvSpPr>
            <a:spLocks noGrp="1" noRot="1" noChangeArrowheads="1"/>
          </p:cNvSpPr>
          <p:nvPr>
            <p:ph type="body" idx="1"/>
          </p:nvPr>
        </p:nvSpPr>
        <p:spPr>
          <a:xfrm>
            <a:off x="0" y="429491"/>
            <a:ext cx="12067309" cy="6428509"/>
          </a:xfrm>
        </p:spPr>
        <p:txBody>
          <a:bodyPr>
            <a:normAutofit lnSpcReduction="10000"/>
          </a:bodyPr>
          <a:lstStyle/>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Chieftainship has persistence as a form </a:t>
            </a:r>
            <a:r>
              <a:rPr lang="en-US" dirty="0">
                <a:latin typeface="Bookman Old Style" panose="02050604050505020204" pitchFamily="18" charset="0"/>
                <a:ea typeface="ＭＳ Ｐゴシック" pitchFamily="34" charset="-128"/>
              </a:rPr>
              <a:t>of traditional </a:t>
            </a:r>
            <a:r>
              <a:rPr lang="en-US" dirty="0" smtClean="0">
                <a:latin typeface="Bookman Old Style" panose="02050604050505020204" pitchFamily="18" charset="0"/>
                <a:ea typeface="ＭＳ Ｐゴシック" pitchFamily="34" charset="-128"/>
              </a:rPr>
              <a:t>authority</a:t>
            </a:r>
          </a:p>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The </a:t>
            </a:r>
            <a:r>
              <a:rPr lang="en-US" dirty="0">
                <a:latin typeface="Bookman Old Style" panose="02050604050505020204" pitchFamily="18" charset="0"/>
                <a:ea typeface="ＭＳ Ｐゴシック" pitchFamily="34" charset="-128"/>
              </a:rPr>
              <a:t>system of government in Zambia is then based on two types of authority, the one bureaucratic and Western in character and the other traditional and indigenous</a:t>
            </a:r>
            <a:r>
              <a:rPr lang="en-US"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Bureaucratic </a:t>
            </a:r>
            <a:r>
              <a:rPr lang="en-US" dirty="0">
                <a:latin typeface="Bookman Old Style" panose="02050604050505020204" pitchFamily="18" charset="0"/>
                <a:ea typeface="ＭＳ Ｐゴシック" pitchFamily="34" charset="-128"/>
              </a:rPr>
              <a:t>institutions emanate from the central government and the urban </a:t>
            </a:r>
            <a:r>
              <a:rPr lang="en-US" dirty="0" err="1">
                <a:latin typeface="Bookman Old Style" panose="02050604050505020204" pitchFamily="18" charset="0"/>
                <a:ea typeface="ＭＳ Ｐゴシック" pitchFamily="34" charset="-128"/>
              </a:rPr>
              <a:t>centres</a:t>
            </a:r>
            <a:r>
              <a:rPr lang="en-US" dirty="0">
                <a:latin typeface="Bookman Old Style" panose="02050604050505020204" pitchFamily="18" charset="0"/>
                <a:ea typeface="ＭＳ Ｐゴシック" pitchFamily="34" charset="-128"/>
              </a:rPr>
              <a:t>, but at the level of the Districts, they confront and give way to institutions which are substantially indigenous and rural</a:t>
            </a:r>
            <a:r>
              <a:rPr lang="en-US"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dirty="0">
                <a:latin typeface="Bookman Old Style" panose="02050604050505020204" pitchFamily="18" charset="0"/>
                <a:ea typeface="ＭＳ Ｐゴシック" pitchFamily="34" charset="-128"/>
              </a:rPr>
              <a:t> </a:t>
            </a:r>
            <a:r>
              <a:rPr lang="en-US" dirty="0" smtClean="0">
                <a:latin typeface="Bookman Old Style" panose="02050604050505020204" pitchFamily="18" charset="0"/>
                <a:ea typeface="ＭＳ Ｐゴシック" pitchFamily="34" charset="-128"/>
              </a:rPr>
              <a:t>In Zambia, government recognize the important role that traditional leaders play in spearheading the implementation of developmental projects in chiefdoms.</a:t>
            </a:r>
          </a:p>
          <a:p>
            <a:pPr algn="just">
              <a:buFont typeface="Wingdings" panose="05000000000000000000" pitchFamily="2" charset="2"/>
              <a:buChar char="q"/>
              <a:defRPr/>
            </a:pPr>
            <a:r>
              <a:rPr lang="en-US" dirty="0">
                <a:latin typeface="Bookman Old Style" panose="02050604050505020204" pitchFamily="18" charset="0"/>
                <a:ea typeface="ＭＳ Ｐゴシック" pitchFamily="34" charset="-128"/>
              </a:rPr>
              <a:t>The chiefs ensure effective coordination and representation of </a:t>
            </a:r>
            <a:r>
              <a:rPr lang="en-US" dirty="0" err="1">
                <a:latin typeface="Bookman Old Style" panose="02050604050505020204" pitchFamily="18" charset="0"/>
                <a:ea typeface="ＭＳ Ｐゴシック" pitchFamily="34" charset="-128"/>
              </a:rPr>
              <a:t>programmes</a:t>
            </a:r>
            <a:r>
              <a:rPr lang="en-US" dirty="0">
                <a:latin typeface="Bookman Old Style" panose="02050604050505020204" pitchFamily="18" charset="0"/>
                <a:ea typeface="ＭＳ Ｐゴシック" pitchFamily="34" charset="-128"/>
              </a:rPr>
              <a:t> for the different cultural groupings in the chiefdoms throughout the country.</a:t>
            </a:r>
          </a:p>
          <a:p>
            <a:pPr algn="just">
              <a:buFont typeface="Wingdings" panose="05000000000000000000" pitchFamily="2" charset="2"/>
              <a:buChar char="q"/>
              <a:defRPr/>
            </a:pPr>
            <a:r>
              <a:rPr lang="en-US" dirty="0">
                <a:latin typeface="Bookman Old Style" panose="02050604050505020204" pitchFamily="18" charset="0"/>
                <a:ea typeface="ＭＳ Ｐゴシック" pitchFamily="34" charset="-128"/>
              </a:rPr>
              <a:t>Further, the chiefs manage and administer justice through traditional </a:t>
            </a:r>
            <a:r>
              <a:rPr lang="en-US" dirty="0" smtClean="0">
                <a:latin typeface="Bookman Old Style" panose="02050604050505020204" pitchFamily="18" charset="0"/>
                <a:ea typeface="ＭＳ Ｐゴシック" pitchFamily="34" charset="-128"/>
              </a:rPr>
              <a:t>courts</a:t>
            </a:r>
            <a:endParaRPr lang="en-US"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34093568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838200"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Traditional </a:t>
            </a:r>
            <a:r>
              <a:rPr lang="en-US" sz="2800" b="1" dirty="0" smtClean="0">
                <a:solidFill>
                  <a:srgbClr val="000000"/>
                </a:solidFill>
                <a:latin typeface="Bookman Old Style" panose="02050604050505020204" pitchFamily="18" charset="0"/>
                <a:ea typeface="ＭＳ Ｐゴシック" pitchFamily="34" charset="-128"/>
              </a:rPr>
              <a:t>authority</a:t>
            </a:r>
          </a:p>
        </p:txBody>
      </p:sp>
      <p:sp>
        <p:nvSpPr>
          <p:cNvPr id="22531" name="Rectangle 3"/>
          <p:cNvSpPr>
            <a:spLocks noGrp="1" noRot="1" noChangeArrowheads="1"/>
          </p:cNvSpPr>
          <p:nvPr>
            <p:ph type="body" idx="1"/>
          </p:nvPr>
        </p:nvSpPr>
        <p:spPr>
          <a:xfrm>
            <a:off x="0" y="512618"/>
            <a:ext cx="12067309" cy="6192982"/>
          </a:xfrm>
        </p:spPr>
        <p:txBody>
          <a:bodyPr>
            <a:normAutofit/>
          </a:bodyPr>
          <a:lstStyle/>
          <a:p>
            <a:pPr algn="just">
              <a:buFont typeface="Wingdings" panose="05000000000000000000" pitchFamily="2" charset="2"/>
              <a:buChar char="q"/>
              <a:defRPr/>
            </a:pPr>
            <a:r>
              <a:rPr lang="en-US" dirty="0">
                <a:latin typeface="Bookman Old Style" panose="02050604050505020204" pitchFamily="18" charset="0"/>
                <a:ea typeface="ＭＳ Ｐゴシック" pitchFamily="34" charset="-128"/>
              </a:rPr>
              <a:t>  Chiefs come together to discuss matters affecting them through the house of a chiefs which has a membership that increased from 3 chiefs to 5 chiefs per province thereby bringing the total representation from 30 to 50 members. The House of Chiefs shall consist of five chiefs from </a:t>
            </a:r>
            <a:r>
              <a:rPr lang="en-US" dirty="0" smtClean="0">
                <a:latin typeface="Bookman Old Style" panose="02050604050505020204" pitchFamily="18" charset="0"/>
                <a:ea typeface="ＭＳ Ｐゴシック" pitchFamily="34" charset="-128"/>
              </a:rPr>
              <a:t>each province</a:t>
            </a:r>
            <a:r>
              <a:rPr lang="en-US" dirty="0">
                <a:latin typeface="Bookman Old Style" panose="02050604050505020204" pitchFamily="18" charset="0"/>
                <a:ea typeface="ＭＳ Ｐゴシック" pitchFamily="34" charset="-128"/>
              </a:rPr>
              <a:t>, elected by the chiefs in a </a:t>
            </a:r>
            <a:r>
              <a:rPr lang="en-US" dirty="0" smtClean="0">
                <a:latin typeface="Bookman Old Style" panose="02050604050505020204" pitchFamily="18" charset="0"/>
                <a:ea typeface="ＭＳ Ｐゴシック" pitchFamily="34" charset="-128"/>
              </a:rPr>
              <a:t>Province.</a:t>
            </a:r>
            <a:endParaRPr lang="en-US" dirty="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A member of the house of chiefs hold office for a term of five years and are eligible for election for a further term of five years. </a:t>
            </a:r>
          </a:p>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The house of chiefs is an advisory body on traditional. Customary and any other matters referred to it by the president.</a:t>
            </a:r>
          </a:p>
        </p:txBody>
      </p:sp>
    </p:spTree>
    <p:extLst>
      <p:ext uri="{BB962C8B-B14F-4D97-AF65-F5344CB8AC3E}">
        <p14:creationId xmlns:p14="http://schemas.microsoft.com/office/powerpoint/2010/main" val="39498099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838200" y="0"/>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Functions of the House of Chiefs</a:t>
            </a:r>
          </a:p>
        </p:txBody>
      </p:sp>
      <p:sp>
        <p:nvSpPr>
          <p:cNvPr id="22531" name="Rectangle 3"/>
          <p:cNvSpPr>
            <a:spLocks noGrp="1" noRot="1" noChangeArrowheads="1"/>
          </p:cNvSpPr>
          <p:nvPr>
            <p:ph type="body" idx="1"/>
          </p:nvPr>
        </p:nvSpPr>
        <p:spPr>
          <a:xfrm>
            <a:off x="0" y="512618"/>
            <a:ext cx="12067309" cy="6192982"/>
          </a:xfrm>
        </p:spPr>
        <p:txBody>
          <a:bodyPr>
            <a:normAutofit fontScale="92500"/>
          </a:bodyPr>
          <a:lstStyle/>
          <a:p>
            <a:pPr marL="514350" indent="-514350" algn="just">
              <a:buFont typeface="+mj-lt"/>
              <a:buAutoNum type="arabicPeriod"/>
              <a:defRPr/>
            </a:pPr>
            <a:r>
              <a:rPr lang="en-US" dirty="0">
                <a:latin typeface="Bookman Old Style" panose="02050604050505020204" pitchFamily="18" charset="0"/>
                <a:ea typeface="ＭＳ Ｐゴシック" pitchFamily="34" charset="-128"/>
              </a:rPr>
              <a:t>C</a:t>
            </a:r>
            <a:r>
              <a:rPr lang="en-US" dirty="0" smtClean="0">
                <a:latin typeface="Bookman Old Style" panose="02050604050505020204" pitchFamily="18" charset="0"/>
                <a:ea typeface="ＭＳ Ｐゴシック" pitchFamily="34" charset="-128"/>
              </a:rPr>
              <a:t>onsider </a:t>
            </a:r>
            <a:r>
              <a:rPr lang="en-US" dirty="0">
                <a:latin typeface="Bookman Old Style" panose="02050604050505020204" pitchFamily="18" charset="0"/>
                <a:ea typeface="ＭＳ Ｐゴシック" pitchFamily="34" charset="-128"/>
              </a:rPr>
              <a:t>and discuss a Bill relating to custom or </a:t>
            </a:r>
            <a:r>
              <a:rPr lang="en-US" dirty="0" smtClean="0">
                <a:latin typeface="Bookman Old Style" panose="02050604050505020204" pitchFamily="18" charset="0"/>
                <a:ea typeface="ＭＳ Ｐゴシック" pitchFamily="34" charset="-128"/>
              </a:rPr>
              <a:t>tradition referred </a:t>
            </a:r>
            <a:r>
              <a:rPr lang="en-US" dirty="0">
                <a:latin typeface="Bookman Old Style" panose="02050604050505020204" pitchFamily="18" charset="0"/>
                <a:ea typeface="ＭＳ Ｐゴシック" pitchFamily="34" charset="-128"/>
              </a:rPr>
              <a:t>to it by the President, before the Bill </a:t>
            </a:r>
            <a:r>
              <a:rPr lang="en-US" dirty="0" smtClean="0">
                <a:latin typeface="Bookman Old Style" panose="02050604050505020204" pitchFamily="18" charset="0"/>
                <a:ea typeface="ＭＳ Ｐゴシック" pitchFamily="34" charset="-128"/>
              </a:rPr>
              <a:t>is introduced </a:t>
            </a:r>
            <a:r>
              <a:rPr lang="en-US" dirty="0">
                <a:latin typeface="Bookman Old Style" panose="02050604050505020204" pitchFamily="18" charset="0"/>
                <a:ea typeface="ＭＳ Ｐゴシック" pitchFamily="34" charset="-128"/>
              </a:rPr>
              <a:t>into the National </a:t>
            </a:r>
            <a:r>
              <a:rPr lang="en-US" dirty="0" smtClean="0">
                <a:latin typeface="Bookman Old Style" panose="02050604050505020204" pitchFamily="18" charset="0"/>
                <a:ea typeface="ＭＳ Ｐゴシック" pitchFamily="34" charset="-128"/>
              </a:rPr>
              <a:t>Assembly. The </a:t>
            </a:r>
            <a:r>
              <a:rPr lang="en-US" dirty="0">
                <a:latin typeface="Bookman Old Style" panose="02050604050505020204" pitchFamily="18" charset="0"/>
                <a:ea typeface="ＭＳ Ｐゴシック" pitchFamily="34" charset="-128"/>
              </a:rPr>
              <a:t>house of chiefs has linkage with parliament in its deliberations on bills relating to customs or </a:t>
            </a:r>
            <a:r>
              <a:rPr lang="en-US" dirty="0" smtClean="0">
                <a:latin typeface="Bookman Old Style" panose="02050604050505020204" pitchFamily="18" charset="0"/>
                <a:ea typeface="ＭＳ Ｐゴシック" pitchFamily="34" charset="-128"/>
              </a:rPr>
              <a:t>traditions.</a:t>
            </a:r>
            <a:endParaRPr lang="en-US" dirty="0">
              <a:latin typeface="Bookman Old Style" panose="02050604050505020204" pitchFamily="18" charset="0"/>
              <a:ea typeface="ＭＳ Ｐゴシック" pitchFamily="34" charset="-128"/>
            </a:endParaRPr>
          </a:p>
          <a:p>
            <a:pPr marL="514350" indent="-514350" algn="just">
              <a:buFont typeface="+mj-lt"/>
              <a:buAutoNum type="arabicPeriod"/>
              <a:defRPr/>
            </a:pPr>
            <a:r>
              <a:rPr lang="en-US" dirty="0">
                <a:latin typeface="Bookman Old Style" panose="02050604050505020204" pitchFamily="18" charset="0"/>
                <a:ea typeface="ＭＳ Ｐゴシック" pitchFamily="34" charset="-128"/>
              </a:rPr>
              <a:t>I</a:t>
            </a:r>
            <a:r>
              <a:rPr lang="en-US" dirty="0" smtClean="0">
                <a:latin typeface="Bookman Old Style" panose="02050604050505020204" pitchFamily="18" charset="0"/>
                <a:ea typeface="ＭＳ Ｐゴシック" pitchFamily="34" charset="-128"/>
              </a:rPr>
              <a:t>nitiate</a:t>
            </a:r>
            <a:r>
              <a:rPr lang="en-US" dirty="0">
                <a:latin typeface="Bookman Old Style" panose="02050604050505020204" pitchFamily="18" charset="0"/>
                <a:ea typeface="ＭＳ Ｐゴシック" pitchFamily="34" charset="-128"/>
              </a:rPr>
              <a:t>, discuss and make recommendations to the </a:t>
            </a:r>
            <a:r>
              <a:rPr lang="en-US" dirty="0" smtClean="0">
                <a:latin typeface="Bookman Old Style" panose="02050604050505020204" pitchFamily="18" charset="0"/>
                <a:ea typeface="ＭＳ Ｐゴシック" pitchFamily="34" charset="-128"/>
              </a:rPr>
              <a:t>National Assembly </a:t>
            </a:r>
            <a:r>
              <a:rPr lang="en-US" dirty="0">
                <a:latin typeface="Bookman Old Style" panose="02050604050505020204" pitchFamily="18" charset="0"/>
                <a:ea typeface="ＭＳ Ｐゴシック" pitchFamily="34" charset="-128"/>
              </a:rPr>
              <a:t>regarding socio-economic development in </a:t>
            </a:r>
            <a:r>
              <a:rPr lang="en-US" dirty="0" smtClean="0">
                <a:latin typeface="Bookman Old Style" panose="02050604050505020204" pitchFamily="18" charset="0"/>
                <a:ea typeface="ＭＳ Ｐゴシック" pitchFamily="34" charset="-128"/>
              </a:rPr>
              <a:t>the Province</a:t>
            </a:r>
            <a:r>
              <a:rPr lang="en-US" dirty="0">
                <a:latin typeface="Bookman Old Style" panose="02050604050505020204" pitchFamily="18" charset="0"/>
                <a:ea typeface="ＭＳ Ｐゴシック" pitchFamily="34" charset="-128"/>
              </a:rPr>
              <a:t>;</a:t>
            </a:r>
          </a:p>
          <a:p>
            <a:pPr marL="514350" indent="-514350" algn="just">
              <a:buFont typeface="+mj-lt"/>
              <a:buAutoNum type="arabicPeriod"/>
              <a:defRPr/>
            </a:pPr>
            <a:r>
              <a:rPr lang="en-US" dirty="0">
                <a:latin typeface="Bookman Old Style" panose="02050604050505020204" pitchFamily="18" charset="0"/>
                <a:ea typeface="ＭＳ Ｐゴシック" pitchFamily="34" charset="-128"/>
              </a:rPr>
              <a:t>I</a:t>
            </a:r>
            <a:r>
              <a:rPr lang="en-US" dirty="0" smtClean="0">
                <a:latin typeface="Bookman Old Style" panose="02050604050505020204" pitchFamily="18" charset="0"/>
                <a:ea typeface="ＭＳ Ｐゴシック" pitchFamily="34" charset="-128"/>
              </a:rPr>
              <a:t>nitiate</a:t>
            </a:r>
            <a:r>
              <a:rPr lang="en-US" dirty="0">
                <a:latin typeface="Bookman Old Style" panose="02050604050505020204" pitchFamily="18" charset="0"/>
                <a:ea typeface="ＭＳ Ｐゴシック" pitchFamily="34" charset="-128"/>
              </a:rPr>
              <a:t>, discuss and decide on matters relating to </a:t>
            </a:r>
            <a:r>
              <a:rPr lang="en-US" dirty="0" smtClean="0">
                <a:latin typeface="Bookman Old Style" panose="02050604050505020204" pitchFamily="18" charset="0"/>
                <a:ea typeface="ＭＳ Ｐゴシック" pitchFamily="34" charset="-128"/>
              </a:rPr>
              <a:t>customary law </a:t>
            </a:r>
            <a:r>
              <a:rPr lang="en-US" dirty="0">
                <a:latin typeface="Bookman Old Style" panose="02050604050505020204" pitchFamily="18" charset="0"/>
                <a:ea typeface="ＭＳ Ｐゴシック" pitchFamily="34" charset="-128"/>
              </a:rPr>
              <a:t>and practice;</a:t>
            </a:r>
          </a:p>
          <a:p>
            <a:pPr marL="514350" indent="-514350" algn="just">
              <a:buFont typeface="+mj-lt"/>
              <a:buAutoNum type="arabicPeriod"/>
              <a:defRPr/>
            </a:pPr>
            <a:r>
              <a:rPr lang="en-US" dirty="0">
                <a:latin typeface="Bookman Old Style" panose="02050604050505020204" pitchFamily="18" charset="0"/>
                <a:ea typeface="ＭＳ Ｐゴシック" pitchFamily="34" charset="-128"/>
              </a:rPr>
              <a:t>I</a:t>
            </a:r>
            <a:r>
              <a:rPr lang="en-US" dirty="0" smtClean="0">
                <a:latin typeface="Bookman Old Style" panose="02050604050505020204" pitchFamily="18" charset="0"/>
                <a:ea typeface="ＭＳ Ｐゴシック" pitchFamily="34" charset="-128"/>
              </a:rPr>
              <a:t>nitiate</a:t>
            </a:r>
            <a:r>
              <a:rPr lang="en-US" dirty="0">
                <a:latin typeface="Bookman Old Style" panose="02050604050505020204" pitchFamily="18" charset="0"/>
                <a:ea typeface="ＭＳ Ｐゴシック" pitchFamily="34" charset="-128"/>
              </a:rPr>
              <a:t>, discuss and make recommendations to a </a:t>
            </a:r>
            <a:r>
              <a:rPr lang="en-US" dirty="0" smtClean="0">
                <a:latin typeface="Bookman Old Style" panose="02050604050505020204" pitchFamily="18" charset="0"/>
                <a:ea typeface="ＭＳ Ｐゴシック" pitchFamily="34" charset="-128"/>
              </a:rPr>
              <a:t>local authority </a:t>
            </a:r>
            <a:r>
              <a:rPr lang="en-US" dirty="0">
                <a:latin typeface="Bookman Old Style" panose="02050604050505020204" pitchFamily="18" charset="0"/>
                <a:ea typeface="ＭＳ Ｐゴシック" pitchFamily="34" charset="-128"/>
              </a:rPr>
              <a:t>regarding the welfare of communities in a </a:t>
            </a:r>
            <a:r>
              <a:rPr lang="en-US" dirty="0" smtClean="0">
                <a:latin typeface="Bookman Old Style" panose="02050604050505020204" pitchFamily="18" charset="0"/>
                <a:ea typeface="ＭＳ Ｐゴシック" pitchFamily="34" charset="-128"/>
              </a:rPr>
              <a:t>local authority</a:t>
            </a:r>
            <a:r>
              <a:rPr lang="en-US" dirty="0">
                <a:latin typeface="Bookman Old Style" panose="02050604050505020204" pitchFamily="18" charset="0"/>
                <a:ea typeface="ＭＳ Ｐゴシック" pitchFamily="34" charset="-128"/>
              </a:rPr>
              <a:t>;</a:t>
            </a:r>
          </a:p>
          <a:p>
            <a:pPr marL="514350" indent="-514350" algn="just">
              <a:buFont typeface="+mj-lt"/>
              <a:buAutoNum type="arabicPeriod"/>
              <a:defRPr/>
            </a:pPr>
            <a:r>
              <a:rPr lang="en-US" dirty="0">
                <a:latin typeface="Bookman Old Style" panose="02050604050505020204" pitchFamily="18" charset="0"/>
                <a:ea typeface="ＭＳ Ｐゴシック" pitchFamily="34" charset="-128"/>
              </a:rPr>
              <a:t>M</a:t>
            </a:r>
            <a:r>
              <a:rPr lang="en-US" dirty="0" smtClean="0">
                <a:latin typeface="Bookman Old Style" panose="02050604050505020204" pitchFamily="18" charset="0"/>
                <a:ea typeface="ＭＳ Ｐゴシック" pitchFamily="34" charset="-128"/>
              </a:rPr>
              <a:t>ake </a:t>
            </a:r>
            <a:r>
              <a:rPr lang="en-US" dirty="0">
                <a:latin typeface="Bookman Old Style" panose="02050604050505020204" pitchFamily="18" charset="0"/>
                <a:ea typeface="ＭＳ Ｐゴシック" pitchFamily="34" charset="-128"/>
              </a:rPr>
              <a:t>proposals on areas in customary law that </a:t>
            </a:r>
            <a:r>
              <a:rPr lang="en-US" dirty="0" smtClean="0">
                <a:latin typeface="Bookman Old Style" panose="02050604050505020204" pitchFamily="18" charset="0"/>
                <a:ea typeface="ＭＳ Ｐゴシック" pitchFamily="34" charset="-128"/>
              </a:rPr>
              <a:t>require codification</a:t>
            </a:r>
            <a:r>
              <a:rPr lang="en-US" dirty="0">
                <a:latin typeface="Bookman Old Style" panose="02050604050505020204" pitchFamily="18" charset="0"/>
                <a:ea typeface="ＭＳ Ｐゴシック" pitchFamily="34" charset="-128"/>
              </a:rPr>
              <a:t>;</a:t>
            </a:r>
          </a:p>
          <a:p>
            <a:pPr marL="514350" indent="-514350" algn="just">
              <a:buFont typeface="+mj-lt"/>
              <a:buAutoNum type="arabicPeriod"/>
              <a:defRPr/>
            </a:pPr>
            <a:r>
              <a:rPr lang="en-US" dirty="0">
                <a:latin typeface="Bookman Old Style" panose="02050604050505020204" pitchFamily="18" charset="0"/>
                <a:ea typeface="ＭＳ Ｐゴシック" pitchFamily="34" charset="-128"/>
              </a:rPr>
              <a:t>A</a:t>
            </a:r>
            <a:r>
              <a:rPr lang="en-US" dirty="0" smtClean="0">
                <a:latin typeface="Bookman Old Style" panose="02050604050505020204" pitchFamily="18" charset="0"/>
                <a:ea typeface="ＭＳ Ｐゴシック" pitchFamily="34" charset="-128"/>
              </a:rPr>
              <a:t>dvise </a:t>
            </a:r>
            <a:r>
              <a:rPr lang="en-US" dirty="0">
                <a:latin typeface="Bookman Old Style" panose="02050604050505020204" pitchFamily="18" charset="0"/>
                <a:ea typeface="ＭＳ Ｐゴシック" pitchFamily="34" charset="-128"/>
              </a:rPr>
              <a:t>the Government on traditional and </a:t>
            </a:r>
            <a:r>
              <a:rPr lang="en-US" dirty="0" smtClean="0">
                <a:latin typeface="Bookman Old Style" panose="02050604050505020204" pitchFamily="18" charset="0"/>
                <a:ea typeface="ＭＳ Ｐゴシック" pitchFamily="34" charset="-128"/>
              </a:rPr>
              <a:t>customary matters</a:t>
            </a:r>
            <a:r>
              <a:rPr lang="en-US" dirty="0">
                <a:latin typeface="Bookman Old Style" panose="02050604050505020204" pitchFamily="18" charset="0"/>
                <a:ea typeface="ＭＳ Ｐゴシック" pitchFamily="34" charset="-128"/>
              </a:rPr>
              <a:t>; and</a:t>
            </a:r>
          </a:p>
          <a:p>
            <a:pPr marL="514350" indent="-514350" algn="just">
              <a:buFont typeface="+mj-lt"/>
              <a:buAutoNum type="arabicPeriod"/>
              <a:defRPr/>
            </a:pPr>
            <a:r>
              <a:rPr lang="en-US" dirty="0" smtClean="0">
                <a:latin typeface="Bookman Old Style" panose="02050604050505020204" pitchFamily="18" charset="0"/>
                <a:ea typeface="ＭＳ Ｐゴシック" pitchFamily="34" charset="-128"/>
              </a:rPr>
              <a:t>Perform </a:t>
            </a:r>
            <a:r>
              <a:rPr lang="en-US" dirty="0">
                <a:latin typeface="Bookman Old Style" panose="02050604050505020204" pitchFamily="18" charset="0"/>
                <a:ea typeface="ＭＳ Ｐゴシック" pitchFamily="34" charset="-128"/>
              </a:rPr>
              <a:t>other functions as prescribed.</a:t>
            </a:r>
          </a:p>
        </p:txBody>
      </p:sp>
    </p:spTree>
    <p:extLst>
      <p:ext uri="{BB962C8B-B14F-4D97-AF65-F5344CB8AC3E}">
        <p14:creationId xmlns:p14="http://schemas.microsoft.com/office/powerpoint/2010/main" val="276376846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110836"/>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Advantages of Traditional Authority</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401782"/>
            <a:ext cx="12067309" cy="7190509"/>
          </a:xfrm>
        </p:spPr>
        <p:txBody>
          <a:bodyPr>
            <a:normAutofit fontScale="92500" lnSpcReduction="20000"/>
          </a:bodyPr>
          <a:lstStyle/>
          <a:p>
            <a:pPr marL="514350" indent="-514350" algn="just">
              <a:buFont typeface="+mj-lt"/>
              <a:buAutoNum type="arabicPeriod"/>
              <a:defRPr/>
            </a:pPr>
            <a:r>
              <a:rPr lang="en-US" dirty="0" smtClean="0">
                <a:latin typeface="Bookman Old Style" panose="02050604050505020204" pitchFamily="18" charset="0"/>
                <a:ea typeface="ＭＳ Ｐゴシック" pitchFamily="34" charset="-128"/>
              </a:rPr>
              <a:t>It </a:t>
            </a:r>
            <a:r>
              <a:rPr lang="en-US" dirty="0">
                <a:latin typeface="Bookman Old Style" panose="02050604050505020204" pitchFamily="18" charset="0"/>
                <a:ea typeface="ＭＳ Ｐゴシック" pitchFamily="34" charset="-128"/>
              </a:rPr>
              <a:t>leads to national identity. Chiefs are the custodians of the origin of people. On the national registration card, people are required to provide the details of their chief and village. This helps in reducing changes of illegal registration because the government can verify the origins of people from the chiefs.</a:t>
            </a:r>
          </a:p>
          <a:p>
            <a:pPr marL="514350" indent="-514350" algn="just">
              <a:buFont typeface="+mj-lt"/>
              <a:buAutoNum type="arabicPeriod"/>
              <a:defRPr/>
            </a:pPr>
            <a:r>
              <a:rPr lang="en-US" dirty="0" smtClean="0">
                <a:latin typeface="Bookman Old Style" panose="02050604050505020204" pitchFamily="18" charset="0"/>
                <a:ea typeface="ＭＳ Ｐゴシック" pitchFamily="34" charset="-128"/>
              </a:rPr>
              <a:t>It </a:t>
            </a:r>
            <a:r>
              <a:rPr lang="en-US" dirty="0">
                <a:latin typeface="Bookman Old Style" panose="02050604050505020204" pitchFamily="18" charset="0"/>
                <a:ea typeface="ＭＳ Ｐゴシック" pitchFamily="34" charset="-128"/>
              </a:rPr>
              <a:t>commands a high level of legitimacy because the leader is accepted by the followership because people share the same beliefs, values and culture.</a:t>
            </a:r>
          </a:p>
          <a:p>
            <a:pPr marL="514350" indent="-514350" algn="just">
              <a:buFont typeface="+mj-lt"/>
              <a:buAutoNum type="arabicPeriod"/>
              <a:defRPr/>
            </a:pPr>
            <a:r>
              <a:rPr lang="en-US" dirty="0" smtClean="0">
                <a:latin typeface="Bookman Old Style" panose="02050604050505020204" pitchFamily="18" charset="0"/>
                <a:ea typeface="ＭＳ Ｐゴシック" pitchFamily="34" charset="-128"/>
              </a:rPr>
              <a:t>It </a:t>
            </a:r>
            <a:r>
              <a:rPr lang="en-US" dirty="0">
                <a:latin typeface="Bookman Old Style" panose="02050604050505020204" pitchFamily="18" charset="0"/>
                <a:ea typeface="ＭＳ Ｐゴシック" pitchFamily="34" charset="-128"/>
              </a:rPr>
              <a:t>is cheap and cost effective. There no elections or the recruitment. Not everyone in traditional leadership is paid an allowance or salary</a:t>
            </a:r>
            <a:r>
              <a:rPr lang="en-US" dirty="0" smtClean="0">
                <a:latin typeface="Bookman Old Style" panose="02050604050505020204" pitchFamily="18" charset="0"/>
                <a:ea typeface="ＭＳ Ｐゴシック" pitchFamily="34" charset="-128"/>
              </a:rPr>
              <a:t>.</a:t>
            </a:r>
            <a:endParaRPr lang="en-US" dirty="0">
              <a:latin typeface="Bookman Old Style" panose="02050604050505020204" pitchFamily="18" charset="0"/>
              <a:ea typeface="ＭＳ Ｐゴシック" pitchFamily="34" charset="-128"/>
            </a:endParaRPr>
          </a:p>
          <a:p>
            <a:pPr marL="514350" indent="-514350" algn="just">
              <a:buFont typeface="+mj-lt"/>
              <a:buAutoNum type="arabicPeriod"/>
              <a:defRPr/>
            </a:pPr>
            <a:r>
              <a:rPr lang="en-US" dirty="0" smtClean="0">
                <a:latin typeface="Bookman Old Style" panose="02050604050505020204" pitchFamily="18" charset="0"/>
                <a:ea typeface="ＭＳ Ｐゴシック" pitchFamily="34" charset="-128"/>
              </a:rPr>
              <a:t>Because </a:t>
            </a:r>
            <a:r>
              <a:rPr lang="en-US" dirty="0">
                <a:latin typeface="Bookman Old Style" panose="02050604050505020204" pitchFamily="18" charset="0"/>
                <a:ea typeface="ＭＳ Ｐゴシック" pitchFamily="34" charset="-128"/>
              </a:rPr>
              <a:t>it is based on heredity, it ensures continuity of office. It does not involve a power vacuum such as were we have no district commissioner when a new government comes into office.</a:t>
            </a:r>
          </a:p>
          <a:p>
            <a:pPr marL="514350" indent="-514350" algn="just">
              <a:buFont typeface="+mj-lt"/>
              <a:buAutoNum type="arabicPeriod"/>
              <a:defRPr/>
            </a:pPr>
            <a:r>
              <a:rPr lang="en-US" dirty="0" smtClean="0">
                <a:latin typeface="Bookman Old Style" panose="02050604050505020204" pitchFamily="18" charset="0"/>
                <a:ea typeface="ＭＳ Ｐゴシック" pitchFamily="34" charset="-128"/>
              </a:rPr>
              <a:t>Local </a:t>
            </a:r>
            <a:r>
              <a:rPr lang="en-US" dirty="0">
                <a:latin typeface="Bookman Old Style" panose="02050604050505020204" pitchFamily="18" charset="0"/>
                <a:ea typeface="ＭＳ Ｐゴシック" pitchFamily="34" charset="-128"/>
              </a:rPr>
              <a:t>agents of development. Local leadership involves identification of local problems which can be transmitted to the local district administration.</a:t>
            </a:r>
          </a:p>
          <a:p>
            <a:pPr marL="514350" indent="-514350" algn="just">
              <a:buFont typeface="+mj-lt"/>
              <a:buAutoNum type="arabicPeriod"/>
              <a:defRPr/>
            </a:pPr>
            <a:r>
              <a:rPr lang="en-US" dirty="0" smtClean="0">
                <a:latin typeface="Bookman Old Style" panose="02050604050505020204" pitchFamily="18" charset="0"/>
                <a:ea typeface="ＭＳ Ｐゴシック" pitchFamily="34" charset="-128"/>
              </a:rPr>
              <a:t>People </a:t>
            </a:r>
            <a:r>
              <a:rPr lang="en-US" dirty="0">
                <a:latin typeface="Bookman Old Style" panose="02050604050505020204" pitchFamily="18" charset="0"/>
                <a:ea typeface="ＭＳ Ｐゴシック" pitchFamily="34" charset="-128"/>
              </a:rPr>
              <a:t>are closer to the chief and headmen than their district administrator who is more delineated due to the social class and artefacts such as houses they live in. The chief may have children or relatives who may have married from the village and hence loyalty is not only based on chiefs position but also because of the family ties.</a:t>
            </a:r>
          </a:p>
        </p:txBody>
      </p:sp>
    </p:spTree>
    <p:extLst>
      <p:ext uri="{BB962C8B-B14F-4D97-AF65-F5344CB8AC3E}">
        <p14:creationId xmlns:p14="http://schemas.microsoft.com/office/powerpoint/2010/main" val="269976965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110836"/>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Disadvantages </a:t>
            </a:r>
            <a:r>
              <a:rPr lang="en-US" sz="2800" b="1" dirty="0">
                <a:solidFill>
                  <a:srgbClr val="000000"/>
                </a:solidFill>
                <a:latin typeface="Bookman Old Style" panose="02050604050505020204" pitchFamily="18" charset="0"/>
                <a:ea typeface="ＭＳ Ｐゴシック" pitchFamily="34" charset="-128"/>
              </a:rPr>
              <a:t>of Traditional Authority</a:t>
            </a:r>
          </a:p>
        </p:txBody>
      </p:sp>
      <p:sp>
        <p:nvSpPr>
          <p:cNvPr id="22531" name="Rectangle 3"/>
          <p:cNvSpPr>
            <a:spLocks noGrp="1" noRot="1" noChangeArrowheads="1"/>
          </p:cNvSpPr>
          <p:nvPr>
            <p:ph type="body" idx="1"/>
          </p:nvPr>
        </p:nvSpPr>
        <p:spPr>
          <a:xfrm>
            <a:off x="0" y="401782"/>
            <a:ext cx="11998036" cy="6456218"/>
          </a:xfrm>
        </p:spPr>
        <p:txBody>
          <a:bodyPr>
            <a:noAutofit/>
          </a:bodyPr>
          <a:lstStyle/>
          <a:p>
            <a:pPr marL="514350" indent="-514350" algn="just">
              <a:buFont typeface="+mj-lt"/>
              <a:buAutoNum type="arabicPeriod"/>
              <a:defRPr/>
            </a:pPr>
            <a:r>
              <a:rPr lang="en-US" sz="2200" dirty="0" smtClean="0">
                <a:latin typeface="Bookman Old Style" panose="02050604050505020204" pitchFamily="18" charset="0"/>
                <a:ea typeface="ＭＳ Ｐゴシック" pitchFamily="34" charset="-128"/>
              </a:rPr>
              <a:t>Traditional </a:t>
            </a:r>
            <a:r>
              <a:rPr lang="en-US" sz="2200" dirty="0">
                <a:latin typeface="Bookman Old Style" panose="02050604050505020204" pitchFamily="18" charset="0"/>
                <a:ea typeface="ＭＳ Ｐゴシック" pitchFamily="34" charset="-128"/>
              </a:rPr>
              <a:t>authority fuses power because the chief is the lawmaker, law interpreter, and law enforcer. </a:t>
            </a:r>
            <a:endParaRPr lang="en-US" sz="2200" dirty="0" smtClean="0">
              <a:latin typeface="Bookman Old Style" panose="02050604050505020204" pitchFamily="18" charset="0"/>
              <a:ea typeface="ＭＳ Ｐゴシック" pitchFamily="34" charset="-128"/>
            </a:endParaRPr>
          </a:p>
          <a:p>
            <a:pPr marL="514350" indent="-514350" algn="just">
              <a:buFont typeface="+mj-lt"/>
              <a:buAutoNum type="arabicPeriod"/>
              <a:defRPr/>
            </a:pPr>
            <a:r>
              <a:rPr lang="en-US" sz="2200" dirty="0" smtClean="0">
                <a:latin typeface="Bookman Old Style" panose="02050604050505020204" pitchFamily="18" charset="0"/>
                <a:ea typeface="ＭＳ Ｐゴシック" pitchFamily="34" charset="-128"/>
              </a:rPr>
              <a:t>This </a:t>
            </a:r>
            <a:r>
              <a:rPr lang="en-US" sz="2200" dirty="0">
                <a:latin typeface="Bookman Old Style" panose="02050604050505020204" pitchFamily="18" charset="0"/>
                <a:ea typeface="ＭＳ Ｐゴシック" pitchFamily="34" charset="-128"/>
              </a:rPr>
              <a:t>type of authority is based on heredity or lineage to the throne and as such, if a person </a:t>
            </a:r>
            <a:r>
              <a:rPr lang="en-US" sz="2200" dirty="0" smtClean="0">
                <a:latin typeface="Bookman Old Style" panose="02050604050505020204" pitchFamily="18" charset="0"/>
                <a:ea typeface="ＭＳ Ｐゴシック" pitchFamily="34" charset="-128"/>
              </a:rPr>
              <a:t>needs to </a:t>
            </a:r>
            <a:r>
              <a:rPr lang="en-US" sz="2200" dirty="0">
                <a:latin typeface="Bookman Old Style" panose="02050604050505020204" pitchFamily="18" charset="0"/>
                <a:ea typeface="ＭＳ Ｐゴシック" pitchFamily="34" charset="-128"/>
              </a:rPr>
              <a:t>belong to the lineage </a:t>
            </a:r>
            <a:r>
              <a:rPr lang="en-US" sz="2200" dirty="0" smtClean="0">
                <a:latin typeface="Bookman Old Style" panose="02050604050505020204" pitchFamily="18" charset="0"/>
                <a:ea typeface="ＭＳ Ｐゴシック" pitchFamily="34" charset="-128"/>
              </a:rPr>
              <a:t>throne take </a:t>
            </a:r>
            <a:r>
              <a:rPr lang="en-US" sz="2200" dirty="0">
                <a:latin typeface="Bookman Old Style" panose="02050604050505020204" pitchFamily="18" charset="0"/>
                <a:ea typeface="ＭＳ Ｐゴシック" pitchFamily="34" charset="-128"/>
              </a:rPr>
              <a:t>up the leadership roles.</a:t>
            </a:r>
          </a:p>
          <a:p>
            <a:pPr marL="514350" indent="-514350" algn="just">
              <a:buFont typeface="+mj-lt"/>
              <a:buAutoNum type="arabicPeriod"/>
              <a:defRPr/>
            </a:pPr>
            <a:r>
              <a:rPr lang="en-US" sz="2200" dirty="0" smtClean="0">
                <a:latin typeface="Bookman Old Style" panose="02050604050505020204" pitchFamily="18" charset="0"/>
                <a:ea typeface="ＭＳ Ｐゴシック" pitchFamily="34" charset="-128"/>
              </a:rPr>
              <a:t>Traditional </a:t>
            </a:r>
            <a:r>
              <a:rPr lang="en-US" sz="2200" dirty="0">
                <a:latin typeface="Bookman Old Style" panose="02050604050505020204" pitchFamily="18" charset="0"/>
                <a:ea typeface="ＭＳ Ｐゴシック" pitchFamily="34" charset="-128"/>
              </a:rPr>
              <a:t>leaders sometimes hinder developments because they control 60% of the land mass in Zambia. </a:t>
            </a:r>
            <a:endParaRPr lang="en-US" sz="2200" dirty="0" smtClean="0">
              <a:latin typeface="Bookman Old Style" panose="02050604050505020204" pitchFamily="18" charset="0"/>
              <a:ea typeface="ＭＳ Ｐゴシック" pitchFamily="34" charset="-128"/>
            </a:endParaRPr>
          </a:p>
          <a:p>
            <a:pPr marL="514350" indent="-514350" algn="just">
              <a:buFont typeface="+mj-lt"/>
              <a:buAutoNum type="arabicPeriod"/>
              <a:defRPr/>
            </a:pPr>
            <a:r>
              <a:rPr lang="en-US" sz="2200" dirty="0" smtClean="0">
                <a:latin typeface="Bookman Old Style" panose="02050604050505020204" pitchFamily="18" charset="0"/>
                <a:ea typeface="ＭＳ Ｐゴシック" pitchFamily="34" charset="-128"/>
              </a:rPr>
              <a:t>Traditional </a:t>
            </a:r>
            <a:r>
              <a:rPr lang="en-US" sz="2200" dirty="0">
                <a:latin typeface="Bookman Old Style" panose="02050604050505020204" pitchFamily="18" charset="0"/>
                <a:ea typeface="ＭＳ Ｐゴシック" pitchFamily="34" charset="-128"/>
              </a:rPr>
              <a:t>leaders are usually easy ground for corruption and acquisition of land even by foreigners. They are fewer procedures in acquiring traditional land as compared to government land.</a:t>
            </a:r>
          </a:p>
          <a:p>
            <a:pPr marL="514350" indent="-514350" algn="just">
              <a:buFont typeface="+mj-lt"/>
              <a:buAutoNum type="arabicPeriod"/>
              <a:defRPr/>
            </a:pPr>
            <a:r>
              <a:rPr lang="en-US" sz="2200" dirty="0" smtClean="0">
                <a:latin typeface="Bookman Old Style" panose="02050604050505020204" pitchFamily="18" charset="0"/>
                <a:ea typeface="ＭＳ Ｐゴシック" pitchFamily="34" charset="-128"/>
              </a:rPr>
              <a:t>It </a:t>
            </a:r>
            <a:r>
              <a:rPr lang="en-US" sz="2200" dirty="0">
                <a:latin typeface="Bookman Old Style" panose="02050604050505020204" pitchFamily="18" charset="0"/>
                <a:ea typeface="ＭＳ Ｐゴシック" pitchFamily="34" charset="-128"/>
              </a:rPr>
              <a:t>does not emphasize educational qualifications.</a:t>
            </a:r>
          </a:p>
          <a:p>
            <a:pPr marL="514350" indent="-514350" algn="just">
              <a:buFont typeface="+mj-lt"/>
              <a:buAutoNum type="arabicPeriod"/>
              <a:defRPr/>
            </a:pPr>
            <a:r>
              <a:rPr lang="en-US" sz="2200" dirty="0" smtClean="0">
                <a:latin typeface="Bookman Old Style" panose="02050604050505020204" pitchFamily="18" charset="0"/>
                <a:ea typeface="ＭＳ Ｐゴシック" pitchFamily="34" charset="-128"/>
              </a:rPr>
              <a:t>It </a:t>
            </a:r>
            <a:r>
              <a:rPr lang="en-US" sz="2200" dirty="0">
                <a:latin typeface="Bookman Old Style" panose="02050604050505020204" pitchFamily="18" charset="0"/>
                <a:ea typeface="ＭＳ Ｐゴシック" pitchFamily="34" charset="-128"/>
              </a:rPr>
              <a:t>does not a set period of service and hence a chief will be office until the time of his death.</a:t>
            </a:r>
          </a:p>
          <a:p>
            <a:pPr marL="514350" indent="-514350" algn="just">
              <a:buFont typeface="+mj-lt"/>
              <a:buAutoNum type="arabicPeriod"/>
              <a:defRPr/>
            </a:pPr>
            <a:r>
              <a:rPr lang="en-US" sz="2200" dirty="0" smtClean="0">
                <a:latin typeface="Bookman Old Style" panose="02050604050505020204" pitchFamily="18" charset="0"/>
                <a:ea typeface="ＭＳ Ｐゴシック" pitchFamily="34" charset="-128"/>
              </a:rPr>
              <a:t>Followers </a:t>
            </a:r>
            <a:r>
              <a:rPr lang="en-US" sz="2200" dirty="0">
                <a:latin typeface="Bookman Old Style" panose="02050604050505020204" pitchFamily="18" charset="0"/>
                <a:ea typeface="ＭＳ Ｐゴシック" pitchFamily="34" charset="-128"/>
              </a:rPr>
              <a:t>of a leader will low levels of education who makes embarrassing decisions are shared with its followers.</a:t>
            </a:r>
          </a:p>
          <a:p>
            <a:pPr marL="514350" indent="-514350" algn="just">
              <a:buFont typeface="+mj-lt"/>
              <a:buAutoNum type="arabicPeriod"/>
              <a:defRPr/>
            </a:pPr>
            <a:r>
              <a:rPr lang="en-US" sz="2200" dirty="0" smtClean="0">
                <a:latin typeface="Bookman Old Style" panose="02050604050505020204" pitchFamily="18" charset="0"/>
                <a:ea typeface="ＭＳ Ｐゴシック" pitchFamily="34" charset="-128"/>
              </a:rPr>
              <a:t>Governance </a:t>
            </a:r>
            <a:r>
              <a:rPr lang="en-US" sz="2200" dirty="0">
                <a:latin typeface="Bookman Old Style" panose="02050604050505020204" pitchFamily="18" charset="0"/>
                <a:ea typeface="ＭＳ Ｐゴシック" pitchFamily="34" charset="-128"/>
              </a:rPr>
              <a:t>is not codified. Traditional authority is based on oracle knowledge as such it is unwritten. Therefore, application of justice is sometimes very inconsistent because different people may be treated different if the oracle remembers something different.</a:t>
            </a:r>
          </a:p>
        </p:txBody>
      </p:sp>
    </p:spTree>
    <p:extLst>
      <p:ext uri="{BB962C8B-B14F-4D97-AF65-F5344CB8AC3E}">
        <p14:creationId xmlns:p14="http://schemas.microsoft.com/office/powerpoint/2010/main" val="96977344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Charismatic </a:t>
            </a:r>
            <a:r>
              <a:rPr lang="en-US" sz="2800" b="1" dirty="0" smtClean="0">
                <a:solidFill>
                  <a:srgbClr val="000000"/>
                </a:solidFill>
                <a:latin typeface="Bookman Old Style" panose="02050604050505020204" pitchFamily="18" charset="0"/>
                <a:ea typeface="ＭＳ Ｐゴシック" pitchFamily="34" charset="-128"/>
              </a:rPr>
              <a:t>Authority</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401782"/>
            <a:ext cx="11998036" cy="6456218"/>
          </a:xfrm>
        </p:spPr>
        <p:txBody>
          <a:bodyPr>
            <a:noAutofit/>
          </a:bodyPr>
          <a:lstStyle/>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Charisma </a:t>
            </a:r>
            <a:r>
              <a:rPr lang="en-US" sz="2200" dirty="0">
                <a:latin typeface="Bookman Old Style" panose="02050604050505020204" pitchFamily="18" charset="0"/>
                <a:ea typeface="ＭＳ Ｐゴシック" pitchFamily="34" charset="-128"/>
              </a:rPr>
              <a:t>refers to the qualities of those who possess, or are believed to possess, powers of leadership either as a virtue of exceptional personality or derived from some unusual inspiration such as a magical, divine, or diabolical source, powers not possessed by the ordinary person (Weber 1947). Charismatic authority is characterized by certain gifts or talents some individuals may have. For instance, some individuals have a fine, attractive and commanding personality.</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Oratory </a:t>
            </a:r>
            <a:r>
              <a:rPr lang="en-US" sz="2200" dirty="0">
                <a:latin typeface="Bookman Old Style" panose="02050604050505020204" pitchFamily="18" charset="0"/>
                <a:ea typeface="ＭＳ Ｐゴシック" pitchFamily="34" charset="-128"/>
              </a:rPr>
              <a:t>in public speech, or performance in magic or witch-craft or sporting area which makes people marvel at you and become willing and ready to listen to you and do as you would like them to do are other attributes of charisma.</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Charismatic </a:t>
            </a:r>
            <a:r>
              <a:rPr lang="en-US" sz="2200" dirty="0">
                <a:latin typeface="Bookman Old Style" panose="02050604050505020204" pitchFamily="18" charset="0"/>
                <a:ea typeface="ＭＳ Ｐゴシック" pitchFamily="34" charset="-128"/>
              </a:rPr>
              <a:t>authority encourages conformity by convincing group members that the person in the position of authority possesses some unique qualities and the authority should thus be obeyed. Authority of this type exists only as long as the charismatic person exists and with that person’s demise the authority simply disappears or may transform into traditional authority passed through a line of successors. Adolf Hitler, Mahatma Gandhi, Martin Luther King Jr., Jesus Christ, Muhammad, and Buddha.</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The </a:t>
            </a:r>
            <a:r>
              <a:rPr lang="en-US" sz="2200" dirty="0">
                <a:latin typeface="Bookman Old Style" panose="02050604050505020204" pitchFamily="18" charset="0"/>
                <a:ea typeface="ＭＳ Ｐゴシック" pitchFamily="34" charset="-128"/>
              </a:rPr>
              <a:t>charismatic leader says ‘‘it is written, but I say unto you,’’ as Jesus said. What the charismatic leader says overrides and replaces any written rule. Charismatic authority originates in the extraordinary qualities of the person holding this authority, not in another source, such as the will of the people.</a:t>
            </a:r>
          </a:p>
        </p:txBody>
      </p:sp>
    </p:spTree>
    <p:extLst>
      <p:ext uri="{BB962C8B-B14F-4D97-AF65-F5344CB8AC3E}">
        <p14:creationId xmlns:p14="http://schemas.microsoft.com/office/powerpoint/2010/main" val="219630938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Advantages Charismatic Authority</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401782"/>
            <a:ext cx="11998036" cy="6456218"/>
          </a:xfrm>
        </p:spPr>
        <p:txBody>
          <a:bodyPr>
            <a:noAutofit/>
          </a:bodyPr>
          <a:lstStyle/>
          <a:p>
            <a:pPr marL="457200" indent="-457200" algn="just">
              <a:buFont typeface="+mj-lt"/>
              <a:buAutoNum type="arabicPeriod"/>
              <a:defRPr/>
            </a:pPr>
            <a:r>
              <a:rPr lang="en-US" sz="2200" dirty="0">
                <a:latin typeface="Bookman Old Style" panose="02050604050505020204" pitchFamily="18" charset="0"/>
                <a:ea typeface="ＭＳ Ｐゴシック" pitchFamily="34" charset="-128"/>
              </a:rPr>
              <a:t> </a:t>
            </a:r>
            <a:r>
              <a:rPr lang="en-US" sz="2200" dirty="0" smtClean="0">
                <a:latin typeface="Bookman Old Style" panose="02050604050505020204" pitchFamily="18" charset="0"/>
                <a:ea typeface="ＭＳ Ｐゴシック" pitchFamily="34" charset="-128"/>
              </a:rPr>
              <a:t>Because </a:t>
            </a:r>
            <a:r>
              <a:rPr lang="en-US" sz="2200" dirty="0">
                <a:latin typeface="Bookman Old Style" panose="02050604050505020204" pitchFamily="18" charset="0"/>
                <a:ea typeface="ＭＳ Ｐゴシック" pitchFamily="34" charset="-128"/>
              </a:rPr>
              <a:t>it commands a lot of legitimacy, it is easier to implement </a:t>
            </a:r>
            <a:r>
              <a:rPr lang="en-US" sz="2200" dirty="0" err="1">
                <a:latin typeface="Bookman Old Style" panose="02050604050505020204" pitchFamily="18" charset="0"/>
                <a:ea typeface="ＭＳ Ｐゴシック" pitchFamily="34" charset="-128"/>
              </a:rPr>
              <a:t>programmes</a:t>
            </a:r>
            <a:r>
              <a:rPr lang="en-US" sz="2200" dirty="0">
                <a:latin typeface="Bookman Old Style" panose="02050604050505020204" pitchFamily="18" charset="0"/>
                <a:ea typeface="ＭＳ Ｐゴシック" pitchFamily="34" charset="-128"/>
              </a:rPr>
              <a:t> because the followership believe in the leader </a:t>
            </a:r>
            <a:endParaRPr lang="en-US" sz="2200" dirty="0" smtClean="0">
              <a:latin typeface="Bookman Old Style" panose="02050604050505020204" pitchFamily="18" charset="0"/>
              <a:ea typeface="ＭＳ Ｐゴシック" pitchFamily="34" charset="-128"/>
            </a:endParaRPr>
          </a:p>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 A </a:t>
            </a:r>
            <a:r>
              <a:rPr lang="en-US" sz="2200" dirty="0">
                <a:latin typeface="Bookman Old Style" panose="02050604050505020204" pitchFamily="18" charset="0"/>
                <a:ea typeface="ＭＳ Ｐゴシック" pitchFamily="34" charset="-128"/>
              </a:rPr>
              <a:t>charismatic leader may capitalize on the claims made for him: he need never explain </a:t>
            </a:r>
            <a:r>
              <a:rPr lang="en-US" sz="2200" dirty="0" smtClean="0">
                <a:latin typeface="Bookman Old Style" panose="02050604050505020204" pitchFamily="18" charset="0"/>
                <a:ea typeface="ＭＳ Ｐゴシック" pitchFamily="34" charset="-128"/>
              </a:rPr>
              <a:t>himself (Praise Singers)</a:t>
            </a:r>
          </a:p>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It </a:t>
            </a:r>
            <a:r>
              <a:rPr lang="en-US" sz="2200" dirty="0">
                <a:latin typeface="Bookman Old Style" panose="02050604050505020204" pitchFamily="18" charset="0"/>
                <a:ea typeface="ＭＳ Ｐゴシック" pitchFamily="34" charset="-128"/>
              </a:rPr>
              <a:t>is a leadership style which creates an emotional appeal: People are inspired by charismatic leaders because they see a chance to reach their own dreams. </a:t>
            </a:r>
            <a:endParaRPr lang="en-US" sz="2200" dirty="0" smtClean="0">
              <a:latin typeface="Bookman Old Style" panose="02050604050505020204" pitchFamily="18" charset="0"/>
              <a:ea typeface="ＭＳ Ｐゴシック" pitchFamily="34" charset="-128"/>
            </a:endParaRPr>
          </a:p>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It </a:t>
            </a:r>
            <a:r>
              <a:rPr lang="en-US" sz="2200" dirty="0">
                <a:latin typeface="Bookman Old Style" panose="02050604050505020204" pitchFamily="18" charset="0"/>
                <a:ea typeface="ＭＳ Ｐゴシック" pitchFamily="34" charset="-128"/>
              </a:rPr>
              <a:t>gives people a chance to think differently: When a charismatic leader shares their vision, it gives people a chance to think differently about a specific subject. </a:t>
            </a:r>
            <a:endParaRPr lang="en-US" sz="2200" dirty="0" smtClean="0">
              <a:latin typeface="Bookman Old Style" panose="02050604050505020204" pitchFamily="18" charset="0"/>
              <a:ea typeface="ＭＳ Ｐゴシック" pitchFamily="34" charset="-128"/>
            </a:endParaRPr>
          </a:p>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It </a:t>
            </a:r>
            <a:r>
              <a:rPr lang="en-US" sz="2200" dirty="0">
                <a:latin typeface="Bookman Old Style" panose="02050604050505020204" pitchFamily="18" charset="0"/>
                <a:ea typeface="ＭＳ Ｐゴシック" pitchFamily="34" charset="-128"/>
              </a:rPr>
              <a:t>decreases turnover rates within an organization: Employers often seek out charismatic leaders when they are struggling with high attrition rates. </a:t>
            </a:r>
            <a:endParaRPr lang="en-US" sz="2200" dirty="0" smtClean="0">
              <a:latin typeface="Bookman Old Style" panose="02050604050505020204" pitchFamily="18" charset="0"/>
              <a:ea typeface="ＭＳ Ｐゴシック" pitchFamily="34" charset="-128"/>
            </a:endParaRPr>
          </a:p>
          <a:p>
            <a:pPr marL="457200" indent="-457200" algn="just">
              <a:buFont typeface="+mj-lt"/>
              <a:buAutoNum type="arabicPeriod"/>
              <a:defRPr/>
            </a:pPr>
            <a:r>
              <a:rPr lang="en-US" sz="2200" dirty="0">
                <a:latin typeface="Bookman Old Style" panose="02050604050505020204" pitchFamily="18" charset="0"/>
                <a:ea typeface="ＭＳ Ｐゴシック" pitchFamily="34" charset="-128"/>
              </a:rPr>
              <a:t>It can be used to create a positive impact on society: One of the best examples of a positive charismatic leader is Martin Luther King Jr. His goal was to help create change in society by shifting how people thought about specific people, laws, and circumstances. </a:t>
            </a:r>
          </a:p>
          <a:p>
            <a:pPr marL="457200" indent="-457200" algn="just">
              <a:buFont typeface="+mj-lt"/>
              <a:buAutoNum type="arabicPeriod"/>
              <a:defRPr/>
            </a:pPr>
            <a:r>
              <a:rPr lang="en-US" sz="2200" dirty="0">
                <a:latin typeface="Bookman Old Style" panose="02050604050505020204" pitchFamily="18" charset="0"/>
                <a:ea typeface="ＭＳ Ｐゴシック" pitchFamily="34" charset="-128"/>
              </a:rPr>
              <a:t>It creates a shared identity: When people share an identity as a group, it can turn the impossible into something that is possible to achieve. This can create a push toward large changes being made in a short time period.</a:t>
            </a:r>
          </a:p>
          <a:p>
            <a:pPr marL="457200" indent="-457200" algn="just">
              <a:buFont typeface="+mj-lt"/>
              <a:buAutoNum type="arabicPeriod"/>
              <a:defRPr/>
            </a:pPr>
            <a:endParaRPr lang="en-US" sz="2200" dirty="0" smtClean="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271360837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Disadvantages Charismatic Authority</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401782"/>
            <a:ext cx="11998036" cy="6456218"/>
          </a:xfrm>
        </p:spPr>
        <p:txBody>
          <a:bodyPr>
            <a:noAutofit/>
          </a:bodyPr>
          <a:lstStyle/>
          <a:p>
            <a:pPr marL="457200" indent="-457200" algn="just">
              <a:buFont typeface="+mj-lt"/>
              <a:buAutoNum type="arabicPeriod"/>
              <a:defRPr/>
            </a:pPr>
            <a:r>
              <a:rPr lang="en-US" sz="2200" dirty="0">
                <a:latin typeface="Bookman Old Style" panose="02050604050505020204" pitchFamily="18" charset="0"/>
                <a:ea typeface="ＭＳ Ｐゴシック" pitchFamily="34" charset="-128"/>
              </a:rPr>
              <a:t>Charisma often fades with the passage of time, so that sooner or later an individual who attracted attention may lose that impressive following. If the followers lose faith, the leader is left with no power of command. For this reason the charismatic leader’s position is precarious. </a:t>
            </a:r>
            <a:endParaRPr lang="en-US" sz="2200" dirty="0" smtClean="0">
              <a:latin typeface="Bookman Old Style" panose="02050604050505020204" pitchFamily="18" charset="0"/>
              <a:ea typeface="ＭＳ Ｐゴシック" pitchFamily="34" charset="-128"/>
            </a:endParaRPr>
          </a:p>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A </a:t>
            </a:r>
            <a:r>
              <a:rPr lang="en-US" sz="2200" dirty="0">
                <a:latin typeface="Bookman Old Style" panose="02050604050505020204" pitchFamily="18" charset="0"/>
                <a:ea typeface="ＭＳ Ｐゴシック" pitchFamily="34" charset="-128"/>
              </a:rPr>
              <a:t>charismatic leader may die, and the followership may be without an equally charismatic successor, resulting in social dis-integration.</a:t>
            </a:r>
          </a:p>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Some </a:t>
            </a:r>
            <a:r>
              <a:rPr lang="en-US" sz="2200" dirty="0">
                <a:latin typeface="Bookman Old Style" panose="02050604050505020204" pitchFamily="18" charset="0"/>
                <a:ea typeface="ＭＳ Ｐゴシック" pitchFamily="34" charset="-128"/>
              </a:rPr>
              <a:t>leaders have used their charisma for misrule, for instance despotism. The all pervading charismatic authority has frequently proved to be a license for exemption from external moral restraint allowing the charismatic leader to indulge in sexual, financial, or violent excess. Hitler is one reference to such kind of leadership</a:t>
            </a:r>
            <a:r>
              <a:rPr lang="en-US" sz="2200" dirty="0" smtClean="0">
                <a:latin typeface="Bookman Old Style" panose="02050604050505020204" pitchFamily="18" charset="0"/>
                <a:ea typeface="ＭＳ Ｐゴシック" pitchFamily="34" charset="-128"/>
              </a:rPr>
              <a:t>.</a:t>
            </a:r>
          </a:p>
          <a:p>
            <a:pPr marL="457200" indent="-457200" algn="just">
              <a:buFont typeface="+mj-lt"/>
              <a:buAutoNum type="arabicPeriod"/>
              <a:defRPr/>
            </a:pPr>
            <a:r>
              <a:rPr lang="en-US" sz="2200" dirty="0">
                <a:latin typeface="Bookman Old Style" panose="02050604050505020204" pitchFamily="18" charset="0"/>
                <a:ea typeface="ＭＳ Ｐゴシック" pitchFamily="34" charset="-128"/>
              </a:rPr>
              <a:t>It is not a leadership style which fits into a rigid structure: Charismatic leaders tend to pursue their own vision at the expense of any rules or regulations that may be in place. </a:t>
            </a:r>
            <a:r>
              <a:rPr lang="en-US" sz="2200" dirty="0" smtClean="0">
                <a:latin typeface="Bookman Old Style" panose="02050604050505020204" pitchFamily="18" charset="0"/>
                <a:ea typeface="ＭＳ Ｐゴシック" pitchFamily="34" charset="-128"/>
              </a:rPr>
              <a:t>From </a:t>
            </a:r>
            <a:r>
              <a:rPr lang="en-US" sz="2200" dirty="0">
                <a:latin typeface="Bookman Old Style" panose="02050604050505020204" pitchFamily="18" charset="0"/>
                <a:ea typeface="ＭＳ Ｐゴシック" pitchFamily="34" charset="-128"/>
              </a:rPr>
              <a:t>an organizational standpoint, however, </a:t>
            </a:r>
            <a:r>
              <a:rPr lang="en-US" sz="2200" dirty="0" smtClean="0">
                <a:latin typeface="Bookman Old Style" panose="02050604050505020204" pitchFamily="18" charset="0"/>
                <a:ea typeface="ＭＳ Ｐゴシック" pitchFamily="34" charset="-128"/>
              </a:rPr>
              <a:t>There </a:t>
            </a:r>
            <a:r>
              <a:rPr lang="en-US" sz="2200" dirty="0">
                <a:latin typeface="Bookman Old Style" panose="02050604050505020204" pitchFamily="18" charset="0"/>
                <a:ea typeface="ＭＳ Ｐゴシック" pitchFamily="34" charset="-128"/>
              </a:rPr>
              <a:t>may be rigid regulations or processes that must be followed and these leaders may choose on their own to go in a different direction</a:t>
            </a:r>
            <a:r>
              <a:rPr lang="en-US" sz="2200" dirty="0" smtClean="0">
                <a:latin typeface="Bookman Old Style" panose="02050604050505020204" pitchFamily="18" charset="0"/>
                <a:ea typeface="ＭＳ Ｐゴシック" pitchFamily="34" charset="-128"/>
              </a:rPr>
              <a:t>.</a:t>
            </a:r>
          </a:p>
          <a:p>
            <a:pPr marL="457200" indent="-457200" algn="just">
              <a:buFont typeface="+mj-lt"/>
              <a:buAutoNum type="arabicPeriod"/>
              <a:defRPr/>
            </a:pPr>
            <a:r>
              <a:rPr lang="en-US" sz="2200" dirty="0">
                <a:latin typeface="Bookman Old Style" panose="02050604050505020204" pitchFamily="18" charset="0"/>
                <a:ea typeface="ＭＳ Ｐゴシック" pitchFamily="34" charset="-128"/>
              </a:rPr>
              <a:t>Charismatic leadership is the least stable because it is unpredictable and a leaders commands are often unfathomable (a leader whose inspiration is divide requires faith to understand</a:t>
            </a:r>
            <a:r>
              <a:rPr lang="en-US" sz="2200" dirty="0" smtClean="0">
                <a:latin typeface="Bookman Old Style" panose="02050604050505020204" pitchFamily="18" charset="0"/>
                <a:ea typeface="ＭＳ Ｐゴシック" pitchFamily="34" charset="-128"/>
              </a:rPr>
              <a:t>)</a:t>
            </a: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323332738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Legitimacy and Sovereignty</a:t>
            </a:r>
          </a:p>
        </p:txBody>
      </p:sp>
      <p:sp>
        <p:nvSpPr>
          <p:cNvPr id="22531" name="Rectangle 3"/>
          <p:cNvSpPr>
            <a:spLocks noGrp="1" noRot="1" noChangeArrowheads="1"/>
          </p:cNvSpPr>
          <p:nvPr>
            <p:ph type="body" idx="1"/>
          </p:nvPr>
        </p:nvSpPr>
        <p:spPr>
          <a:xfrm>
            <a:off x="0" y="512618"/>
            <a:ext cx="11998036" cy="6345382"/>
          </a:xfrm>
        </p:spPr>
        <p:txBody>
          <a:bodyPr>
            <a:noAutofit/>
          </a:bodyPr>
          <a:lstStyle/>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In </a:t>
            </a:r>
            <a:r>
              <a:rPr lang="en-US" sz="2200" dirty="0">
                <a:latin typeface="Bookman Old Style" panose="02050604050505020204" pitchFamily="18" charset="0"/>
                <a:ea typeface="ＭＳ Ｐゴシック" pitchFamily="34" charset="-128"/>
              </a:rPr>
              <a:t>governance, legitimacy can be defined as the active feelings of support of by the follower-ship to obey the commands of the leadership.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Legitimacy </a:t>
            </a:r>
            <a:r>
              <a:rPr lang="en-US" sz="2200" dirty="0">
                <a:latin typeface="Bookman Old Style" panose="02050604050505020204" pitchFamily="18" charset="0"/>
                <a:ea typeface="ＭＳ Ｐゴシック" pitchFamily="34" charset="-128"/>
              </a:rPr>
              <a:t>is an important component in governance because the higher the degree of legitimacy the leadership enjoys in the country, the easier the governance activity becomes.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A </a:t>
            </a:r>
            <a:r>
              <a:rPr lang="en-US" sz="2200" dirty="0">
                <a:latin typeface="Bookman Old Style" panose="02050604050505020204" pitchFamily="18" charset="0"/>
                <a:ea typeface="ＭＳ Ｐゴシック" pitchFamily="34" charset="-128"/>
              </a:rPr>
              <a:t>government with a high degree of legitimacy depends less on the use of the coercive apparatus.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A </a:t>
            </a:r>
            <a:r>
              <a:rPr lang="en-US" sz="2200" dirty="0">
                <a:latin typeface="Bookman Old Style" panose="02050604050505020204" pitchFamily="18" charset="0"/>
                <a:ea typeface="ＭＳ Ｐゴシック" pitchFamily="34" charset="-128"/>
              </a:rPr>
              <a:t>high degree of legitimacy is a pre-requisite for social stability in the country. Legitimacy is often viewed as similar to trust, as a resource that regimes have and can employ to gain acceptance of policies</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endParaRPr lang="en-US" sz="2200" dirty="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b="1" dirty="0">
                <a:latin typeface="Bookman Old Style" panose="02050604050505020204" pitchFamily="18" charset="0"/>
                <a:ea typeface="ＭＳ Ｐゴシック" pitchFamily="34" charset="-128"/>
              </a:rPr>
              <a:t>Categories of Legitimacy</a:t>
            </a:r>
          </a:p>
          <a:p>
            <a:pPr algn="just">
              <a:buFont typeface="Wingdings" panose="05000000000000000000" pitchFamily="2" charset="2"/>
              <a:buChar char="§"/>
              <a:defRPr/>
            </a:pPr>
            <a:r>
              <a:rPr lang="en-US" sz="2200" dirty="0">
                <a:latin typeface="Bookman Old Style" panose="02050604050505020204" pitchFamily="18" charset="0"/>
                <a:ea typeface="ＭＳ Ｐゴシック" pitchFamily="34" charset="-128"/>
              </a:rPr>
              <a:t>Legitimacy can be classified into categories as follows:</a:t>
            </a:r>
          </a:p>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Political </a:t>
            </a:r>
            <a:r>
              <a:rPr lang="en-US" sz="2200" dirty="0">
                <a:latin typeface="Bookman Old Style" panose="02050604050505020204" pitchFamily="18" charset="0"/>
                <a:ea typeface="ＭＳ Ｐゴシック" pitchFamily="34" charset="-128"/>
              </a:rPr>
              <a:t>legitimacy and</a:t>
            </a:r>
          </a:p>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Legal legitimacy</a:t>
            </a: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968547481"/>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Legitimacy and Sovereignty</a:t>
            </a:r>
          </a:p>
        </p:txBody>
      </p:sp>
      <p:sp>
        <p:nvSpPr>
          <p:cNvPr id="22531" name="Rectangle 3"/>
          <p:cNvSpPr>
            <a:spLocks noGrp="1" noRot="1" noChangeArrowheads="1"/>
          </p:cNvSpPr>
          <p:nvPr>
            <p:ph type="body" idx="1"/>
          </p:nvPr>
        </p:nvSpPr>
        <p:spPr>
          <a:xfrm>
            <a:off x="0" y="401782"/>
            <a:ext cx="11998036" cy="6456218"/>
          </a:xfrm>
        </p:spPr>
        <p:txBody>
          <a:bodyPr>
            <a:noAutofit/>
          </a:bodyPr>
          <a:lstStyle/>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Political </a:t>
            </a:r>
            <a:r>
              <a:rPr lang="en-US" sz="2200" dirty="0">
                <a:latin typeface="Bookman Old Style" panose="02050604050505020204" pitchFamily="18" charset="0"/>
                <a:ea typeface="ＭＳ Ｐゴシック" pitchFamily="34" charset="-128"/>
              </a:rPr>
              <a:t>legitimacy is the level of support political functionaries such as the president, cabinet ministers, members of parliament and councilors receive from the electorate</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endParaRPr lang="en-US" sz="2200" dirty="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It </a:t>
            </a:r>
            <a:r>
              <a:rPr lang="en-US" sz="2200" dirty="0">
                <a:latin typeface="Bookman Old Style" panose="02050604050505020204" pitchFamily="18" charset="0"/>
                <a:ea typeface="ＭＳ Ｐゴシック" pitchFamily="34" charset="-128"/>
              </a:rPr>
              <a:t>can be measured by the total number of votes received in an electoral contest, or by the crescendo shown in public acclamation</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endParaRPr lang="en-US" sz="2200" dirty="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Legal </a:t>
            </a:r>
            <a:r>
              <a:rPr lang="en-US" sz="2200" dirty="0">
                <a:latin typeface="Bookman Old Style" panose="02050604050505020204" pitchFamily="18" charset="0"/>
                <a:ea typeface="ＭＳ Ｐゴシック" pitchFamily="34" charset="-128"/>
              </a:rPr>
              <a:t>legitimacy is the degree of support the leadership receive from the follower-ship as a result of the leadership having fulfilled the requirements of the stipulated laws before assuming their offices. </a:t>
            </a:r>
            <a:endParaRPr lang="en-US" sz="2200" dirty="0" smtClean="0">
              <a:latin typeface="Bookman Old Style" panose="02050604050505020204" pitchFamily="18" charset="0"/>
              <a:ea typeface="ＭＳ Ｐゴシック" pitchFamily="34" charset="-128"/>
            </a:endParaRPr>
          </a:p>
          <a:p>
            <a:pPr marL="0" indent="0" algn="just">
              <a:buNone/>
              <a:defRPr/>
            </a:pP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Legal </a:t>
            </a:r>
            <a:r>
              <a:rPr lang="en-US" sz="2200" dirty="0">
                <a:latin typeface="Bookman Old Style" panose="02050604050505020204" pitchFamily="18" charset="0"/>
                <a:ea typeface="ＭＳ Ｐゴシック" pitchFamily="34" charset="-128"/>
              </a:rPr>
              <a:t>legitimacy, in other words, presupposes that a leader who has followed the prescriptions of the law as a guide towards entry into his office deserves the support and obedience of the follower-ship.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This </a:t>
            </a:r>
            <a:r>
              <a:rPr lang="en-US" sz="2200" dirty="0">
                <a:latin typeface="Bookman Old Style" panose="02050604050505020204" pitchFamily="18" charset="0"/>
                <a:ea typeface="ＭＳ Ｐゴシック" pitchFamily="34" charset="-128"/>
              </a:rPr>
              <a:t>is because the law he has observed, the Electoral Act, for instance, was made by the people in their representative institution, the legislature.</a:t>
            </a:r>
          </a:p>
        </p:txBody>
      </p:sp>
    </p:spTree>
    <p:extLst>
      <p:ext uri="{BB962C8B-B14F-4D97-AF65-F5344CB8AC3E}">
        <p14:creationId xmlns:p14="http://schemas.microsoft.com/office/powerpoint/2010/main" val="94743916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651164"/>
          </a:xfrm>
        </p:spPr>
        <p:txBody>
          <a:bodyPr>
            <a:normAutofit/>
          </a:bodyPr>
          <a:lstStyle/>
          <a:p>
            <a:pPr algn="ctr">
              <a:defRPr/>
            </a:pPr>
            <a:r>
              <a:rPr lang="en-US" sz="2800" b="1" dirty="0" smtClean="0">
                <a:solidFill>
                  <a:srgbClr val="000000"/>
                </a:solidFill>
                <a:latin typeface="Bookman Old Style" panose="02050604050505020204" pitchFamily="18" charset="0"/>
              </a:rPr>
              <a:t>Bureaucracy</a:t>
            </a:r>
            <a:endParaRPr lang="en-US" sz="2800" dirty="0">
              <a:solidFill>
                <a:srgbClr val="000000"/>
              </a:solidFill>
              <a:latin typeface="Bookman Old Style" panose="02050604050505020204" pitchFamily="18" charset="0"/>
            </a:endParaRPr>
          </a:p>
        </p:txBody>
      </p:sp>
      <p:sp>
        <p:nvSpPr>
          <p:cNvPr id="5" name="Content Placeholder 4"/>
          <p:cNvSpPr>
            <a:spLocks noGrp="1"/>
          </p:cNvSpPr>
          <p:nvPr>
            <p:ph sz="half" idx="1"/>
          </p:nvPr>
        </p:nvSpPr>
        <p:spPr>
          <a:xfrm>
            <a:off x="0" y="651164"/>
            <a:ext cx="12011891" cy="6206835"/>
          </a:xfrm>
        </p:spPr>
        <p:txBody>
          <a:bodyPr>
            <a:normAutofit/>
          </a:bodyPr>
          <a:lstStyle/>
          <a:p>
            <a:pPr algn="just">
              <a:buFont typeface="Wingdings" charset="0"/>
              <a:buChar char="§"/>
              <a:defRPr/>
            </a:pPr>
            <a:r>
              <a:rPr lang="en-US" dirty="0">
                <a:latin typeface="Bookman Old Style" panose="02050604050505020204" pitchFamily="18" charset="0"/>
              </a:rPr>
              <a:t>A professional corps of unelected officials organized in a pyramid hierarchy, functioning under impersonal uniform rules and procedures</a:t>
            </a:r>
            <a:r>
              <a:rPr lang="en-US" dirty="0" smtClean="0">
                <a:latin typeface="Bookman Old Style" panose="02050604050505020204" pitchFamily="18" charset="0"/>
              </a:rPr>
              <a:t>.</a:t>
            </a:r>
          </a:p>
          <a:p>
            <a:pPr algn="just">
              <a:buFont typeface="Wingdings" charset="0"/>
              <a:buChar char="§"/>
              <a:defRPr/>
            </a:pPr>
            <a:endParaRPr lang="en-US" dirty="0">
              <a:latin typeface="Bookman Old Style" panose="02050604050505020204" pitchFamily="18" charset="0"/>
            </a:endParaRPr>
          </a:p>
          <a:p>
            <a:pPr algn="just">
              <a:buFont typeface="Wingdings" charset="0"/>
              <a:buChar char="§"/>
              <a:defRPr/>
            </a:pPr>
            <a:r>
              <a:rPr lang="en-US" dirty="0">
                <a:latin typeface="Bookman Old Style" panose="02050604050505020204" pitchFamily="18" charset="0"/>
              </a:rPr>
              <a:t>Offices have specified missions and employees are assigned responsibility based on merit, knowledge, and experience</a:t>
            </a:r>
            <a:r>
              <a:rPr lang="en-US" dirty="0" smtClean="0">
                <a:latin typeface="Bookman Old Style" panose="02050604050505020204" pitchFamily="18" charset="0"/>
              </a:rPr>
              <a:t>.</a:t>
            </a:r>
          </a:p>
          <a:p>
            <a:pPr algn="just">
              <a:buFont typeface="Wingdings" charset="0"/>
              <a:buChar char="§"/>
              <a:defRPr/>
            </a:pPr>
            <a:endParaRPr lang="en-US" dirty="0">
              <a:latin typeface="Bookman Old Style" panose="02050604050505020204" pitchFamily="18" charset="0"/>
            </a:endParaRPr>
          </a:p>
          <a:p>
            <a:pPr algn="just">
              <a:buFont typeface="Wingdings" charset="0"/>
              <a:buChar char="§"/>
              <a:defRPr/>
            </a:pPr>
            <a:r>
              <a:rPr lang="en-US" dirty="0">
                <a:latin typeface="Bookman Old Style" panose="02050604050505020204" pitchFamily="18" charset="0"/>
              </a:rPr>
              <a:t>A</a:t>
            </a:r>
            <a:r>
              <a:rPr lang="en-US" dirty="0" smtClean="0">
                <a:latin typeface="Bookman Old Style" panose="02050604050505020204" pitchFamily="18" charset="0"/>
              </a:rPr>
              <a:t>n </a:t>
            </a:r>
            <a:r>
              <a:rPr lang="en-US" dirty="0">
                <a:latin typeface="Bookman Old Style" panose="02050604050505020204" pitchFamily="18" charset="0"/>
              </a:rPr>
              <a:t>administrative system, especially in a government, that divides work into specific categories carried out by special departments of nonelected </a:t>
            </a:r>
            <a:r>
              <a:rPr lang="en-US" dirty="0" smtClean="0">
                <a:latin typeface="Bookman Old Style" panose="02050604050505020204" pitchFamily="18" charset="0"/>
              </a:rPr>
              <a:t>officials</a:t>
            </a:r>
          </a:p>
          <a:p>
            <a:pPr algn="just">
              <a:buFont typeface="Wingdings" charset="0"/>
              <a:buChar char="§"/>
              <a:defRPr/>
            </a:pPr>
            <a:endParaRPr lang="en-US" dirty="0">
              <a:latin typeface="Bookman Old Style" panose="02050604050505020204" pitchFamily="18" charset="0"/>
            </a:endParaRPr>
          </a:p>
          <a:p>
            <a:pPr algn="just">
              <a:buFont typeface="Wingdings" charset="0"/>
              <a:buChar char="§"/>
              <a:defRPr/>
            </a:pPr>
            <a:r>
              <a:rPr lang="en-US" dirty="0" smtClean="0">
                <a:latin typeface="Bookman Old Style" panose="02050604050505020204" pitchFamily="18" charset="0"/>
              </a:rPr>
              <a:t>Literally </a:t>
            </a:r>
            <a:r>
              <a:rPr lang="en-US" dirty="0">
                <a:latin typeface="Bookman Old Style" panose="02050604050505020204" pitchFamily="18" charset="0"/>
              </a:rPr>
              <a:t>means “rule by desks”</a:t>
            </a:r>
          </a:p>
          <a:p>
            <a:pPr algn="just">
              <a:buFont typeface="Wingdings" charset="0"/>
              <a:buChar char="§"/>
              <a:defRPr/>
            </a:pPr>
            <a:r>
              <a:rPr lang="en-US" dirty="0" smtClean="0">
                <a:latin typeface="Bookman Old Style" panose="02050604050505020204" pitchFamily="18" charset="0"/>
              </a:rPr>
              <a:t>Government </a:t>
            </a:r>
            <a:r>
              <a:rPr lang="en-US" dirty="0">
                <a:latin typeface="Bookman Old Style" panose="02050604050505020204" pitchFamily="18" charset="0"/>
              </a:rPr>
              <a:t>by clerks</a:t>
            </a:r>
          </a:p>
          <a:p>
            <a:pPr algn="just">
              <a:buFont typeface="Wingdings" charset="0"/>
              <a:buChar char="§"/>
              <a:defRPr/>
            </a:pPr>
            <a:endParaRPr lang="en-US" dirty="0">
              <a:latin typeface="Bookman Old Style" panose="02050604050505020204" pitchFamily="18" charset="0"/>
            </a:endParaRPr>
          </a:p>
          <a:p>
            <a:pPr algn="just">
              <a:buFont typeface="Wingdings" charset="0"/>
              <a:buChar char="§"/>
              <a:defRPr/>
            </a:pPr>
            <a:endParaRPr lang="en-US" dirty="0">
              <a:latin typeface="Bookman Old Style" panose="02050604050505020204" pitchFamily="18" charset="0"/>
            </a:endParaRPr>
          </a:p>
          <a:p>
            <a:pPr algn="just">
              <a:buFont typeface="Wingdings" charset="0"/>
              <a:buChar char="§"/>
              <a:defRPr/>
            </a:pPr>
            <a:endParaRPr lang="en-US" dirty="0" smtClean="0">
              <a:latin typeface="Bookman Old Style" panose="02050604050505020204" pitchFamily="18" charset="0"/>
            </a:endParaRPr>
          </a:p>
          <a:p>
            <a:pPr algn="just">
              <a:buFont typeface="Wingdings" charset="0"/>
              <a:buChar char="§"/>
              <a:defRPr/>
            </a:pPr>
            <a:endParaRPr lang="en-US" sz="2400" dirty="0">
              <a:latin typeface="Bookman Old Style" panose="02050604050505020204" pitchFamily="18" charset="0"/>
            </a:endParaRPr>
          </a:p>
        </p:txBody>
      </p:sp>
      <p:pic>
        <p:nvPicPr>
          <p:cNvPr id="3" name="Picture 2"/>
          <p:cNvPicPr>
            <a:picLocks noChangeAspect="1"/>
          </p:cNvPicPr>
          <p:nvPr/>
        </p:nvPicPr>
        <p:blipFill>
          <a:blip r:embed="rId2"/>
          <a:stretch>
            <a:fillRect/>
          </a:stretch>
        </p:blipFill>
        <p:spPr>
          <a:xfrm>
            <a:off x="6402878" y="4710545"/>
            <a:ext cx="3182388" cy="2147454"/>
          </a:xfrm>
          <a:prstGeom prst="rect">
            <a:avLst/>
          </a:prstGeom>
        </p:spPr>
      </p:pic>
    </p:spTree>
    <p:extLst>
      <p:ext uri="{BB962C8B-B14F-4D97-AF65-F5344CB8AC3E}">
        <p14:creationId xmlns:p14="http://schemas.microsoft.com/office/powerpoint/2010/main" val="176512238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How to Keep High Level of Legitimacy</a:t>
            </a:r>
          </a:p>
        </p:txBody>
      </p:sp>
      <p:sp>
        <p:nvSpPr>
          <p:cNvPr id="22531" name="Rectangle 3"/>
          <p:cNvSpPr>
            <a:spLocks noGrp="1" noRot="1" noChangeArrowheads="1"/>
          </p:cNvSpPr>
          <p:nvPr>
            <p:ph type="body" idx="1"/>
          </p:nvPr>
        </p:nvSpPr>
        <p:spPr>
          <a:xfrm>
            <a:off x="0" y="401782"/>
            <a:ext cx="11998036" cy="6456218"/>
          </a:xfrm>
        </p:spPr>
        <p:txBody>
          <a:bodyPr>
            <a:noAutofit/>
          </a:bodyPr>
          <a:lstStyle/>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Like </a:t>
            </a:r>
            <a:r>
              <a:rPr lang="en-US" sz="2200" dirty="0">
                <a:latin typeface="Bookman Old Style" panose="02050604050505020204" pitchFamily="18" charset="0"/>
                <a:ea typeface="ＭＳ Ｐゴシック" pitchFamily="34" charset="-128"/>
              </a:rPr>
              <a:t>mercury in the thermometer, which changes its reading, depending on the weather situation, political legitimacy is difficult to keep afloat. There are, however, a number of actions the leadership can put in place to keep alive the people’s support.</a:t>
            </a:r>
          </a:p>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The </a:t>
            </a:r>
            <a:r>
              <a:rPr lang="en-US" sz="2200" b="1" dirty="0">
                <a:latin typeface="Bookman Old Style" panose="02050604050505020204" pitchFamily="18" charset="0"/>
                <a:ea typeface="ＭＳ Ｐゴシック" pitchFamily="34" charset="-128"/>
              </a:rPr>
              <a:t>Economy</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The leadership has to work hard to put in place policies that have to make the economy productive; try to achieve uniform development throughout the country; create jobs and keep prices low.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A </a:t>
            </a:r>
            <a:r>
              <a:rPr lang="en-US" sz="2200" dirty="0">
                <a:latin typeface="Bookman Old Style" panose="02050604050505020204" pitchFamily="18" charset="0"/>
                <a:ea typeface="ＭＳ Ｐゴシック" pitchFamily="34" charset="-128"/>
              </a:rPr>
              <a:t>government gains legitimacy by governing well. Ensuring economic growth and jobs so that people can feed their families builds legitimacy</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Politicians </a:t>
            </a:r>
            <a:r>
              <a:rPr lang="en-US" sz="2200" dirty="0">
                <a:latin typeface="Bookman Old Style" panose="02050604050505020204" pitchFamily="18" charset="0"/>
                <a:ea typeface="ＭＳ Ｐゴシック" pitchFamily="34" charset="-128"/>
              </a:rPr>
              <a:t>need to start by being </a:t>
            </a:r>
            <a:r>
              <a:rPr lang="en-US" sz="2200" dirty="0" smtClean="0">
                <a:latin typeface="Bookman Old Style" panose="02050604050505020204" pitchFamily="18" charset="0"/>
                <a:ea typeface="ＭＳ Ｐゴシック" pitchFamily="34" charset="-128"/>
              </a:rPr>
              <a:t>honest: Young </a:t>
            </a:r>
            <a:r>
              <a:rPr lang="en-US" sz="2200" dirty="0">
                <a:latin typeface="Bookman Old Style" panose="02050604050505020204" pitchFamily="18" charset="0"/>
                <a:ea typeface="ＭＳ Ｐゴシック" pitchFamily="34" charset="-128"/>
              </a:rPr>
              <a:t>people hear a lot of politicians talking and talking but then nothing ever seems to happen. </a:t>
            </a:r>
          </a:p>
        </p:txBody>
      </p:sp>
    </p:spTree>
    <p:extLst>
      <p:ext uri="{BB962C8B-B14F-4D97-AF65-F5344CB8AC3E}">
        <p14:creationId xmlns:p14="http://schemas.microsoft.com/office/powerpoint/2010/main" val="221098677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How to Keep High Level of Legitimacy</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401782"/>
            <a:ext cx="11998036" cy="6456218"/>
          </a:xfrm>
        </p:spPr>
        <p:txBody>
          <a:bodyPr>
            <a:noAutofit/>
          </a:bodyPr>
          <a:lstStyle/>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National </a:t>
            </a:r>
            <a:r>
              <a:rPr lang="en-US" sz="2200" b="1" dirty="0">
                <a:latin typeface="Bookman Old Style" panose="02050604050505020204" pitchFamily="18" charset="0"/>
                <a:ea typeface="ＭＳ Ｐゴシック" pitchFamily="34" charset="-128"/>
              </a:rPr>
              <a:t>security, unity and social stability</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The leadership has to strive hard to inspire all citizens to cultivate the spirit of national-hood, maintain law and order, and create an environment where everyone can move round with a degree of safety and no fear of physical harm to be caused by other citizens. A government achieves legitimacy several ways.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At </a:t>
            </a:r>
            <a:r>
              <a:rPr lang="en-US" sz="2200" dirty="0">
                <a:latin typeface="Bookman Old Style" panose="02050604050505020204" pitchFamily="18" charset="0"/>
                <a:ea typeface="ＭＳ Ｐゴシック" pitchFamily="34" charset="-128"/>
              </a:rPr>
              <a:t>the most elemental level, it must provide security, so that people feel reasonably safe. Many Iraqis complained that, bad as Saddam was, under him they could walk down the street. </a:t>
            </a:r>
            <a:r>
              <a:rPr lang="en-US" sz="2200" dirty="0" smtClean="0">
                <a:latin typeface="Bookman Old Style" panose="02050604050505020204" pitchFamily="18" charset="0"/>
                <a:ea typeface="ＭＳ Ｐゴシック" pitchFamily="34" charset="-128"/>
              </a:rPr>
              <a:t>No </a:t>
            </a:r>
            <a:r>
              <a:rPr lang="en-US" sz="2200" dirty="0">
                <a:latin typeface="Bookman Old Style" panose="02050604050505020204" pitchFamily="18" charset="0"/>
                <a:ea typeface="ＭＳ Ｐゴシック" pitchFamily="34" charset="-128"/>
              </a:rPr>
              <a:t>security means no legitimacy.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Related </a:t>
            </a:r>
            <a:r>
              <a:rPr lang="en-US" sz="2200" dirty="0">
                <a:latin typeface="Bookman Old Style" panose="02050604050505020204" pitchFamily="18" charset="0"/>
                <a:ea typeface="ＭＳ Ｐゴシック" pitchFamily="34" charset="-128"/>
              </a:rPr>
              <a:t>to security is “rule of law.” Regimes that provide it gain legitimacy. Just existing a long time fosters legitimacy.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Citizens </a:t>
            </a:r>
            <a:r>
              <a:rPr lang="en-US" sz="2200" dirty="0">
                <a:latin typeface="Bookman Old Style" panose="02050604050505020204" pitchFamily="18" charset="0"/>
                <a:ea typeface="ＭＳ Ｐゴシック" pitchFamily="34" charset="-128"/>
              </a:rPr>
              <a:t>generally respect long established </a:t>
            </a:r>
            <a:r>
              <a:rPr lang="en-US" sz="2200" dirty="0" smtClean="0">
                <a:latin typeface="Bookman Old Style" panose="02050604050505020204" pitchFamily="18" charset="0"/>
                <a:ea typeface="ＭＳ Ｐゴシック" pitchFamily="34" charset="-128"/>
              </a:rPr>
              <a:t>governments and new </a:t>
            </a:r>
            <a:r>
              <a:rPr lang="en-US" sz="2200" dirty="0">
                <a:latin typeface="Bookman Old Style" panose="02050604050505020204" pitchFamily="18" charset="0"/>
                <a:ea typeface="ＭＳ Ｐゴシック" pitchFamily="34" charset="-128"/>
              </a:rPr>
              <a:t>governments, on the other hand, have shaky legitimacy; their citizens have little or no respect for them</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smtClean="0">
                <a:effectLst>
                  <a:outerShdw blurRad="38100" dist="38100" dir="2700000" algn="tl">
                    <a:srgbClr val="000000">
                      <a:alpha val="43137"/>
                    </a:srgbClr>
                  </a:outerShdw>
                </a:effectLst>
                <a:latin typeface="Bookman Old Style" panose="02050604050505020204" pitchFamily="18" charset="0"/>
                <a:ea typeface="ＭＳ Ｐゴシック" pitchFamily="34" charset="-128"/>
              </a:rPr>
              <a:t>(What do you think about the abduction of mobile money booth operators, what do you think about the gassing that occurred, what do you think about the police shootings of unarmed citizens, what do you think about the arrest of political opponents)</a:t>
            </a:r>
            <a:endParaRPr lang="en-US" sz="2200" dirty="0">
              <a:effectLst>
                <a:outerShdw blurRad="38100" dist="38100" dir="2700000" algn="tl">
                  <a:srgbClr val="000000">
                    <a:alpha val="43137"/>
                  </a:srgbClr>
                </a:outerShdw>
              </a:effectLst>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289142537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How to Keep High Level of Legitimacy</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401782"/>
            <a:ext cx="11998036" cy="6456218"/>
          </a:xfrm>
        </p:spPr>
        <p:txBody>
          <a:bodyPr>
            <a:noAutofit/>
          </a:bodyPr>
          <a:lstStyle/>
          <a:p>
            <a:pPr algn="just">
              <a:buFont typeface="Wingdings" panose="05000000000000000000" pitchFamily="2" charset="2"/>
              <a:buChar char="q"/>
              <a:defRPr/>
            </a:pPr>
            <a:r>
              <a:rPr lang="en-US" sz="2200" b="1" dirty="0">
                <a:latin typeface="Bookman Old Style" panose="02050604050505020204" pitchFamily="18" charset="0"/>
                <a:ea typeface="ＭＳ Ｐゴシック" pitchFamily="34" charset="-128"/>
              </a:rPr>
              <a:t>Competence, fairness, and caring are all critical to legitimacy: </a:t>
            </a:r>
            <a:endParaRPr lang="en-US" sz="2200" b="1"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There </a:t>
            </a:r>
            <a:r>
              <a:rPr lang="en-US" sz="2200" dirty="0">
                <a:latin typeface="Bookman Old Style" panose="02050604050505020204" pitchFamily="18" charset="0"/>
                <a:ea typeface="ＭＳ Ｐゴシック" pitchFamily="34" charset="-128"/>
              </a:rPr>
              <a:t>must be positive perceptions of government along three distinct dimensions. Firstly, the dimension of competence: government must be seen as capable and effective in carrying out its activities.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Secondly</a:t>
            </a:r>
            <a:r>
              <a:rPr lang="en-US" sz="2200" dirty="0">
                <a:latin typeface="Bookman Old Style" panose="02050604050505020204" pitchFamily="18" charset="0"/>
                <a:ea typeface="ＭＳ Ｐゴシック" pitchFamily="34" charset="-128"/>
              </a:rPr>
              <a:t>, the dimension of fairness: government must be seen as treating all people equally and impartially, without favoritism or discrimination.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And </a:t>
            </a:r>
            <a:r>
              <a:rPr lang="en-US" sz="2200" dirty="0">
                <a:latin typeface="Bookman Old Style" panose="02050604050505020204" pitchFamily="18" charset="0"/>
                <a:ea typeface="ＭＳ Ｐゴシック" pitchFamily="34" charset="-128"/>
              </a:rPr>
              <a:t>thirdly, the dimension of human concern and personal connectedness: government must be seen to be sincerely caring about each person's welfare</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Ensure </a:t>
            </a:r>
            <a:r>
              <a:rPr lang="en-US" sz="2200" dirty="0">
                <a:latin typeface="Bookman Old Style" panose="02050604050505020204" pitchFamily="18" charset="0"/>
                <a:ea typeface="ＭＳ Ｐゴシック" pitchFamily="34" charset="-128"/>
              </a:rPr>
              <a:t>a focus on both processes and </a:t>
            </a:r>
            <a:r>
              <a:rPr lang="en-US" sz="2200" dirty="0" smtClean="0">
                <a:latin typeface="Bookman Old Style" panose="02050604050505020204" pitchFamily="18" charset="0"/>
                <a:ea typeface="ＭＳ Ｐゴシック" pitchFamily="34" charset="-128"/>
              </a:rPr>
              <a:t>outcomes: Trust </a:t>
            </a:r>
            <a:r>
              <a:rPr lang="en-US" sz="2200" dirty="0">
                <a:latin typeface="Bookman Old Style" panose="02050604050505020204" pitchFamily="18" charset="0"/>
                <a:ea typeface="ＭＳ Ｐゴシック" pitchFamily="34" charset="-128"/>
              </a:rPr>
              <a:t>is not just built by the actions of political leaders at the highest levels of government but also by frontline service providers by giving clarity of direction to people in their day-to-day lives</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 </a:t>
            </a:r>
            <a:r>
              <a:rPr lang="en-US" sz="2200" dirty="0" smtClean="0">
                <a:latin typeface="Bookman Old Style" panose="02050604050505020204" pitchFamily="18" charset="0"/>
                <a:ea typeface="ＭＳ Ｐゴシック" pitchFamily="34" charset="-128"/>
              </a:rPr>
              <a:t>Governments </a:t>
            </a:r>
            <a:r>
              <a:rPr lang="en-US" sz="2200" dirty="0">
                <a:latin typeface="Bookman Old Style" panose="02050604050505020204" pitchFamily="18" charset="0"/>
                <a:ea typeface="ＭＳ Ｐゴシック" pitchFamily="34" charset="-128"/>
              </a:rPr>
              <a:t>should </a:t>
            </a:r>
            <a:r>
              <a:rPr lang="en-US" sz="2200" dirty="0" smtClean="0">
                <a:latin typeface="Bookman Old Style" panose="02050604050505020204" pitchFamily="18" charset="0"/>
                <a:ea typeface="ＭＳ Ｐゴシック" pitchFamily="34" charset="-128"/>
              </a:rPr>
              <a:t>care: If </a:t>
            </a:r>
            <a:r>
              <a:rPr lang="en-US" sz="2200" dirty="0">
                <a:latin typeface="Bookman Old Style" panose="02050604050505020204" pitchFamily="18" charset="0"/>
                <a:ea typeface="ＭＳ Ｐゴシック" pitchFamily="34" charset="-128"/>
              </a:rPr>
              <a:t>you put yourself up as a politician, you are </a:t>
            </a:r>
            <a:r>
              <a:rPr lang="en-US" sz="2200" dirty="0" smtClean="0">
                <a:latin typeface="Bookman Old Style" panose="02050604050505020204" pitchFamily="18" charset="0"/>
                <a:ea typeface="ＭＳ Ｐゴシック" pitchFamily="34" charset="-128"/>
              </a:rPr>
              <a:t>saying </a:t>
            </a:r>
            <a:r>
              <a:rPr lang="en-US" sz="2200" dirty="0">
                <a:latin typeface="Bookman Old Style" panose="02050604050505020204" pitchFamily="18" charset="0"/>
                <a:ea typeface="ＭＳ Ｐゴシック" pitchFamily="34" charset="-128"/>
              </a:rPr>
              <a:t>‘I'm a parent of the </a:t>
            </a:r>
            <a:r>
              <a:rPr lang="en-US" sz="2200" dirty="0" smtClean="0">
                <a:latin typeface="Bookman Old Style" panose="02050604050505020204" pitchFamily="18" charset="0"/>
                <a:ea typeface="ＭＳ Ｐゴシック" pitchFamily="34" charset="-128"/>
              </a:rPr>
              <a:t>nation. </a:t>
            </a:r>
            <a:r>
              <a:rPr lang="en-US" sz="2200" dirty="0">
                <a:latin typeface="Bookman Old Style" panose="02050604050505020204" pitchFamily="18" charset="0"/>
                <a:ea typeface="ＭＳ Ｐゴシック" pitchFamily="34" charset="-128"/>
              </a:rPr>
              <a:t>You will be hated some days, you'll be loved other days, but that's what you have opted to </a:t>
            </a:r>
            <a:r>
              <a:rPr lang="en-US" sz="2200" dirty="0" smtClean="0">
                <a:latin typeface="Bookman Old Style" panose="02050604050505020204" pitchFamily="18" charset="0"/>
                <a:ea typeface="ＭＳ Ｐゴシック" pitchFamily="34" charset="-128"/>
              </a:rPr>
              <a:t>do, you </a:t>
            </a:r>
            <a:r>
              <a:rPr lang="en-US" sz="2200" dirty="0">
                <a:latin typeface="Bookman Old Style" panose="02050604050505020204" pitchFamily="18" charset="0"/>
                <a:ea typeface="ＭＳ Ｐゴシック" pitchFamily="34" charset="-128"/>
              </a:rPr>
              <a:t>decided to be a parent of the nation. </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Embrace </a:t>
            </a:r>
            <a:r>
              <a:rPr lang="en-US" sz="2200" dirty="0">
                <a:latin typeface="Bookman Old Style" panose="02050604050505020204" pitchFamily="18" charset="0"/>
                <a:ea typeface="ＭＳ Ｐゴシック" pitchFamily="34" charset="-128"/>
              </a:rPr>
              <a:t>empathy: </a:t>
            </a:r>
            <a:r>
              <a:rPr lang="en-US" sz="2200" dirty="0" smtClean="0">
                <a:latin typeface="Bookman Old Style" panose="02050604050505020204" pitchFamily="18" charset="0"/>
                <a:ea typeface="ＭＳ Ｐゴシック" pitchFamily="34" charset="-128"/>
              </a:rPr>
              <a:t>Governments </a:t>
            </a:r>
            <a:r>
              <a:rPr lang="en-US" sz="2200" dirty="0">
                <a:latin typeface="Bookman Old Style" panose="02050604050505020204" pitchFamily="18" charset="0"/>
                <a:ea typeface="ＭＳ Ｐゴシック" pitchFamily="34" charset="-128"/>
              </a:rPr>
              <a:t>need to develop empathy. Perhaps policymakers should take short internships with employers when they draft employment regulation to understand what constraints and everyday hassles they face. </a:t>
            </a:r>
          </a:p>
        </p:txBody>
      </p:sp>
    </p:spTree>
    <p:extLst>
      <p:ext uri="{BB962C8B-B14F-4D97-AF65-F5344CB8AC3E}">
        <p14:creationId xmlns:p14="http://schemas.microsoft.com/office/powerpoint/2010/main" val="285409419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How to Keep High Level of Legitimacy</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401782"/>
            <a:ext cx="11998036" cy="6456218"/>
          </a:xfrm>
        </p:spPr>
        <p:txBody>
          <a:bodyPr>
            <a:noAutofit/>
          </a:bodyPr>
          <a:lstStyle/>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The </a:t>
            </a:r>
            <a:r>
              <a:rPr lang="en-US" sz="2200" b="1" dirty="0">
                <a:latin typeface="Bookman Old Style" panose="02050604050505020204" pitchFamily="18" charset="0"/>
                <a:ea typeface="ＭＳ Ｐゴシック" pitchFamily="34" charset="-128"/>
              </a:rPr>
              <a:t>pluralist approach to governance</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While being permitted to apply the elitist guidance to governance in critical situations, the leadership should try hard to apply the inclusive, participatory, consultative approach to governance. </a:t>
            </a:r>
            <a:r>
              <a:rPr lang="en-US" sz="2200" dirty="0" smtClean="0">
                <a:latin typeface="Bookman Old Style" panose="02050604050505020204" pitchFamily="18" charset="0"/>
                <a:ea typeface="ＭＳ Ｐゴシック" pitchFamily="34" charset="-128"/>
              </a:rPr>
              <a:t>The </a:t>
            </a:r>
            <a:r>
              <a:rPr lang="en-US" sz="2200" dirty="0">
                <a:latin typeface="Bookman Old Style" panose="02050604050505020204" pitchFamily="18" charset="0"/>
                <a:ea typeface="ＭＳ Ｐゴシック" pitchFamily="34" charset="-128"/>
              </a:rPr>
              <a:t>structure of government contributes to its legitimacy. If people feel they are fairly represented and have a say in the selection of their officials, they are more likely to </a:t>
            </a:r>
            <a:r>
              <a:rPr lang="en-US" sz="2200" dirty="0" smtClean="0">
                <a:latin typeface="Bookman Old Style" panose="02050604050505020204" pitchFamily="18" charset="0"/>
                <a:ea typeface="ＭＳ Ｐゴシック" pitchFamily="34" charset="-128"/>
              </a:rPr>
              <a:t>obey.</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Re-enfranchise </a:t>
            </a:r>
            <a:r>
              <a:rPr lang="en-US" sz="2200" dirty="0">
                <a:latin typeface="Bookman Old Style" panose="02050604050505020204" pitchFamily="18" charset="0"/>
                <a:ea typeface="ＭＳ Ｐゴシック" pitchFamily="34" charset="-128"/>
              </a:rPr>
              <a:t>the public: </a:t>
            </a:r>
            <a:r>
              <a:rPr lang="en-US" sz="2200" dirty="0" smtClean="0">
                <a:latin typeface="Bookman Old Style" panose="02050604050505020204" pitchFamily="18" charset="0"/>
                <a:ea typeface="ＭＳ Ｐゴシック" pitchFamily="34" charset="-128"/>
              </a:rPr>
              <a:t>Citizens </a:t>
            </a:r>
            <a:r>
              <a:rPr lang="en-US" sz="2200" dirty="0">
                <a:latin typeface="Bookman Old Style" panose="02050604050505020204" pitchFamily="18" charset="0"/>
                <a:ea typeface="ＭＳ Ｐゴシック" pitchFamily="34" charset="-128"/>
              </a:rPr>
              <a:t>want to participate, but in the current environment they feel that it is 'a search without knowing what to look </a:t>
            </a:r>
            <a:r>
              <a:rPr lang="en-US" sz="2200" dirty="0" smtClean="0">
                <a:latin typeface="Bookman Old Style" panose="02050604050505020204" pitchFamily="18" charset="0"/>
                <a:ea typeface="ＭＳ Ｐゴシック" pitchFamily="34" charset="-128"/>
              </a:rPr>
              <a:t>for. </a:t>
            </a:r>
            <a:r>
              <a:rPr lang="en-US" sz="2200" dirty="0">
                <a:latin typeface="Bookman Old Style" panose="02050604050505020204" pitchFamily="18" charset="0"/>
                <a:ea typeface="ＭＳ Ｐゴシック" pitchFamily="34" charset="-128"/>
              </a:rPr>
              <a:t>Without knowing how decisions are taken or who the decision-makers are, and without knowing how decisions are implemented or to what end, citizens feel undervalued and disenfranchised. They do not believe that government is listening to their concerns</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Citizen engagement starts with understanding people's needs: "Engagement means more than thinking in averages; it requires acknowledging citizens as individuals with different interests, skills, needs and ambitions. There are three founding principles for engagement. Firstly, use the experience and expertise of the community; secondly, increase people's ability to live a free life and make choices; and thirdly, make participation more equal across the city in terms of access as well as empowering vulnerable groups."</a:t>
            </a:r>
          </a:p>
          <a:p>
            <a:pPr algn="just">
              <a:buFont typeface="Wingdings" panose="05000000000000000000" pitchFamily="2" charset="2"/>
              <a:buChar char="q"/>
              <a:defRPr/>
            </a:pP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1814205798"/>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Sovereignty and Governance</a:t>
            </a:r>
          </a:p>
        </p:txBody>
      </p:sp>
      <p:sp>
        <p:nvSpPr>
          <p:cNvPr id="22531" name="Rectangle 3"/>
          <p:cNvSpPr>
            <a:spLocks noGrp="1" noRot="1" noChangeArrowheads="1"/>
          </p:cNvSpPr>
          <p:nvPr>
            <p:ph type="body" idx="1"/>
          </p:nvPr>
        </p:nvSpPr>
        <p:spPr>
          <a:xfrm>
            <a:off x="0" y="401782"/>
            <a:ext cx="11998036" cy="6456218"/>
          </a:xfrm>
        </p:spPr>
        <p:txBody>
          <a:bodyPr>
            <a:noAutofit/>
          </a:bodyPr>
          <a:lstStyle/>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Sovereignty </a:t>
            </a:r>
            <a:r>
              <a:rPr lang="en-US" sz="2200" dirty="0">
                <a:latin typeface="Bookman Old Style" panose="02050604050505020204" pitchFamily="18" charset="0"/>
                <a:ea typeface="ＭＳ Ｐゴシック" pitchFamily="34" charset="-128"/>
              </a:rPr>
              <a:t>is the supreme claim of jurisdiction and freedom of a state to run its affairs as it sees fit. Sovereignty (from the Old French “to rule over”) originally meant the power of a monarch over his or her kingdom. Later, the term broadened to mean national control over the country’s territory, boss of one’s own turf. Nations safeguard their sovereignty.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Sovereignty is the term used to mean the right of a government to rule and govern itself. </a:t>
            </a:r>
            <a:r>
              <a:rPr lang="en-US" sz="2200" dirty="0" smtClean="0">
                <a:latin typeface="Bookman Old Style" panose="02050604050505020204" pitchFamily="18" charset="0"/>
                <a:ea typeface="ＭＳ Ｐゴシック" pitchFamily="34" charset="-128"/>
              </a:rPr>
              <a:t>It </a:t>
            </a:r>
            <a:r>
              <a:rPr lang="en-US" sz="2200" dirty="0">
                <a:latin typeface="Bookman Old Style" panose="02050604050505020204" pitchFamily="18" charset="0"/>
                <a:ea typeface="ＭＳ Ｐゴシック" pitchFamily="34" charset="-128"/>
              </a:rPr>
              <a:t>is the concept that a government has a right to govern its own territory, without interference from other bodies.</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They </a:t>
            </a:r>
            <a:r>
              <a:rPr lang="en-US" sz="2200" dirty="0">
                <a:latin typeface="Bookman Old Style" panose="02050604050505020204" pitchFamily="18" charset="0"/>
                <a:ea typeface="ＭＳ Ｐゴシック" pitchFamily="34" charset="-128"/>
              </a:rPr>
              <a:t>maintain armies to deter foreign invasion and they control their borders with passports and visas</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Over the last hundred years the concept of sovereignty has become more complex in its definition, with territories seeking independence from ‘mother countries’. The growth of global, or at least international, </a:t>
            </a:r>
            <a:r>
              <a:rPr lang="en-US" sz="2200" dirty="0" err="1">
                <a:latin typeface="Bookman Old Style" panose="02050604050505020204" pitchFamily="18" charset="0"/>
                <a:ea typeface="ＭＳ Ｐゴシック" pitchFamily="34" charset="-128"/>
              </a:rPr>
              <a:t>organisations</a:t>
            </a:r>
            <a:r>
              <a:rPr lang="en-US" sz="2200" dirty="0">
                <a:latin typeface="Bookman Old Style" panose="02050604050505020204" pitchFamily="18" charset="0"/>
                <a:ea typeface="ＭＳ Ｐゴシック" pitchFamily="34" charset="-128"/>
              </a:rPr>
              <a:t> such as </a:t>
            </a:r>
            <a:r>
              <a:rPr lang="en-US" sz="2200" dirty="0" smtClean="0">
                <a:latin typeface="Bookman Old Style" panose="02050604050505020204" pitchFamily="18" charset="0"/>
                <a:ea typeface="ＭＳ Ｐゴシック" pitchFamily="34" charset="-128"/>
              </a:rPr>
              <a:t>AU, SADC, COMES, NATO</a:t>
            </a:r>
            <a:r>
              <a:rPr lang="en-US" sz="2200" dirty="0">
                <a:latin typeface="Bookman Old Style" panose="02050604050505020204" pitchFamily="18" charset="0"/>
                <a:ea typeface="ＭＳ Ｐゴシック" pitchFamily="34" charset="-128"/>
              </a:rPr>
              <a:t>, G8, and the European Union has meant that this concept is no longer absolute; membership of these </a:t>
            </a:r>
            <a:r>
              <a:rPr lang="en-US" sz="2200" dirty="0" err="1">
                <a:latin typeface="Bookman Old Style" panose="02050604050505020204" pitchFamily="18" charset="0"/>
                <a:ea typeface="ＭＳ Ｐゴシック" pitchFamily="34" charset="-128"/>
              </a:rPr>
              <a:t>organisations</a:t>
            </a:r>
            <a:r>
              <a:rPr lang="en-US" sz="2200" dirty="0">
                <a:latin typeface="Bookman Old Style" panose="02050604050505020204" pitchFamily="18" charset="0"/>
                <a:ea typeface="ＭＳ Ｐゴシック" pitchFamily="34" charset="-128"/>
              </a:rPr>
              <a:t> means that some sovereignty is given up</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For example, membership of the </a:t>
            </a:r>
            <a:r>
              <a:rPr lang="en-US" sz="2200" dirty="0" smtClean="0">
                <a:latin typeface="Bookman Old Style" panose="02050604050505020204" pitchFamily="18" charset="0"/>
                <a:ea typeface="ＭＳ Ｐゴシック" pitchFamily="34" charset="-128"/>
              </a:rPr>
              <a:t>African </a:t>
            </a:r>
            <a:r>
              <a:rPr lang="en-US" sz="2200" dirty="0">
                <a:latin typeface="Bookman Old Style" panose="02050604050505020204" pitchFamily="18" charset="0"/>
                <a:ea typeface="ＭＳ Ｐゴシック" pitchFamily="34" charset="-128"/>
              </a:rPr>
              <a:t>Union means that member states must abide by the treaties and rules of the </a:t>
            </a:r>
            <a:r>
              <a:rPr lang="en-US" sz="2200" dirty="0" smtClean="0">
                <a:latin typeface="Bookman Old Style" panose="02050604050505020204" pitchFamily="18" charset="0"/>
                <a:ea typeface="ＭＳ Ｐゴシック" pitchFamily="34" charset="-128"/>
              </a:rPr>
              <a:t>AU.</a:t>
            </a: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57282100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Sovereignty and Governance</a:t>
            </a:r>
          </a:p>
        </p:txBody>
      </p:sp>
      <p:sp>
        <p:nvSpPr>
          <p:cNvPr id="22531" name="Rectangle 3"/>
          <p:cNvSpPr>
            <a:spLocks noGrp="1" noRot="1" noChangeArrowheads="1"/>
          </p:cNvSpPr>
          <p:nvPr>
            <p:ph type="body" idx="1"/>
          </p:nvPr>
        </p:nvSpPr>
        <p:spPr>
          <a:xfrm>
            <a:off x="0" y="512618"/>
            <a:ext cx="11998036" cy="6345382"/>
          </a:xfrm>
        </p:spPr>
        <p:txBody>
          <a:bodyPr>
            <a:noAutofit/>
          </a:bodyPr>
          <a:lstStyle/>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On </a:t>
            </a:r>
            <a:r>
              <a:rPr lang="en-US" sz="2200" dirty="0">
                <a:latin typeface="Bookman Old Style" panose="02050604050505020204" pitchFamily="18" charset="0"/>
                <a:ea typeface="ＭＳ Ｐゴシック" pitchFamily="34" charset="-128"/>
              </a:rPr>
              <a:t>February 1, 2017, the African Union (AU) issued a resolution, based on a decision taken the day before, encouraging member nations to withdraw from the International Criminal Court (ICC). </a:t>
            </a:r>
            <a:r>
              <a:rPr lang="en-US" sz="2200" dirty="0" smtClean="0">
                <a:latin typeface="Bookman Old Style" panose="02050604050505020204" pitchFamily="18" charset="0"/>
                <a:ea typeface="ＭＳ Ｐゴシック" pitchFamily="34" charset="-128"/>
              </a:rPr>
              <a:t>The </a:t>
            </a:r>
            <a:r>
              <a:rPr lang="en-US" sz="2200" dirty="0">
                <a:latin typeface="Bookman Old Style" panose="02050604050505020204" pitchFamily="18" charset="0"/>
                <a:ea typeface="ＭＳ Ｐゴシック" pitchFamily="34" charset="-128"/>
              </a:rPr>
              <a:t>reason for the push to withdraw is the view of many African leaders that the ICC has unfairly targeted Africans, and the Court thereby undermines the sovereignty of African states</a:t>
            </a:r>
            <a:r>
              <a:rPr lang="en-US" sz="2200" dirty="0" smtClean="0">
                <a:latin typeface="Bookman Old Style" panose="02050604050505020204" pitchFamily="18" charset="0"/>
                <a:ea typeface="ＭＳ Ｐゴシック" pitchFamily="34" charset="-128"/>
              </a:rPr>
              <a:t>. The </a:t>
            </a:r>
            <a:r>
              <a:rPr lang="en-US" sz="2200" dirty="0">
                <a:latin typeface="Bookman Old Style" panose="02050604050505020204" pitchFamily="18" charset="0"/>
                <a:ea typeface="ＭＳ Ｐゴシック" pitchFamily="34" charset="-128"/>
              </a:rPr>
              <a:t>AU reportedly supports a strategy of regionalization of international law, under which there would be a special African war crimes court.</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Although </a:t>
            </a:r>
            <a:r>
              <a:rPr lang="en-US" sz="2200" dirty="0">
                <a:latin typeface="Bookman Old Style" panose="02050604050505020204" pitchFamily="18" charset="0"/>
                <a:ea typeface="ＭＳ Ｐゴシック" pitchFamily="34" charset="-128"/>
              </a:rPr>
              <a:t>the ICC denies that it has specifically focused solely on Africa, the Court has only prosecuted African leaders since it began operations in </a:t>
            </a:r>
            <a:r>
              <a:rPr lang="en-US" sz="2200" dirty="0" smtClean="0">
                <a:latin typeface="Bookman Old Style" panose="02050604050505020204" pitchFamily="18" charset="0"/>
                <a:ea typeface="ＭＳ Ｐゴシック" pitchFamily="34" charset="-128"/>
              </a:rPr>
              <a:t>2002. The </a:t>
            </a:r>
            <a:r>
              <a:rPr lang="en-US" sz="2200" dirty="0">
                <a:latin typeface="Bookman Old Style" panose="02050604050505020204" pitchFamily="18" charset="0"/>
                <a:ea typeface="ＭＳ Ｐゴシック" pitchFamily="34" charset="-128"/>
              </a:rPr>
              <a:t>withdrawal of African states could be significant for the ICC, as those countries constitute almost one-third of the members of the Court</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Zambians have overwhelmingly rejected an attempt by the government to withdraw from the International Criminal Court</a:t>
            </a:r>
            <a:r>
              <a:rPr lang="en-US" sz="2200" dirty="0" smtClean="0">
                <a:latin typeface="Bookman Old Style" panose="02050604050505020204" pitchFamily="18" charset="0"/>
                <a:ea typeface="ＭＳ Ｐゴシック" pitchFamily="34" charset="-128"/>
              </a:rPr>
              <a:t>. Government </a:t>
            </a:r>
            <a:r>
              <a:rPr lang="en-US" sz="2200" dirty="0">
                <a:latin typeface="Bookman Old Style" panose="02050604050505020204" pitchFamily="18" charset="0"/>
                <a:ea typeface="ＭＳ Ｐゴシック" pitchFamily="34" charset="-128"/>
              </a:rPr>
              <a:t>spent K2 million to get the views of citizens 93.3% of whom have rejected the proposal.</a:t>
            </a: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2259803995"/>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Attributes of sovereignty</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512618"/>
            <a:ext cx="11998036" cy="6345382"/>
          </a:xfrm>
        </p:spPr>
        <p:txBody>
          <a:bodyPr>
            <a:noAutofit/>
          </a:bodyPr>
          <a:lstStyle/>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Territory </a:t>
            </a:r>
            <a:r>
              <a:rPr lang="en-US" sz="2200" b="1" dirty="0">
                <a:latin typeface="Bookman Old Style" panose="02050604050505020204" pitchFamily="18" charset="0"/>
                <a:ea typeface="ＭＳ Ｐゴシック" pitchFamily="34" charset="-128"/>
              </a:rPr>
              <a:t>or </a:t>
            </a:r>
            <a:r>
              <a:rPr lang="en-US" sz="2200" b="1" dirty="0" smtClean="0">
                <a:latin typeface="Bookman Old Style" panose="02050604050505020204" pitchFamily="18" charset="0"/>
                <a:ea typeface="ＭＳ Ｐゴシック" pitchFamily="34" charset="-128"/>
              </a:rPr>
              <a:t>Land: </a:t>
            </a:r>
            <a:r>
              <a:rPr lang="en-US" sz="2200" dirty="0" smtClean="0">
                <a:latin typeface="Bookman Old Style" panose="02050604050505020204" pitchFamily="18" charset="0"/>
                <a:ea typeface="ＭＳ Ｐゴシック" pitchFamily="34" charset="-128"/>
              </a:rPr>
              <a:t>Governance </a:t>
            </a:r>
            <a:r>
              <a:rPr lang="en-US" sz="2200" dirty="0">
                <a:latin typeface="Bookman Old Style" panose="02050604050505020204" pitchFamily="18" charset="0"/>
                <a:ea typeface="ＭＳ Ｐゴシック" pitchFamily="34" charset="-128"/>
              </a:rPr>
              <a:t>takes place over a certain piece of land with a particular name. In this country, that piece of land is known as Zambia. It has a total land mass of ….square </a:t>
            </a:r>
            <a:r>
              <a:rPr lang="en-US" sz="2200" dirty="0" err="1">
                <a:latin typeface="Bookman Old Style" panose="02050604050505020204" pitchFamily="18" charset="0"/>
                <a:ea typeface="ＭＳ Ｐゴシック" pitchFamily="34" charset="-128"/>
              </a:rPr>
              <a:t>kilometres</a:t>
            </a:r>
            <a:r>
              <a:rPr lang="en-US" sz="2200" dirty="0">
                <a:latin typeface="Bookman Old Style" panose="02050604050505020204" pitchFamily="18" charset="0"/>
                <a:ea typeface="ＭＳ Ｐゴシック" pitchFamily="34" charset="-128"/>
              </a:rPr>
              <a:t>. Both the political and civil elite in this country claim ownership and freedom to run the affairs according to their interest over this land mass.</a:t>
            </a:r>
          </a:p>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Land </a:t>
            </a:r>
            <a:r>
              <a:rPr lang="en-US" sz="2200" b="1" dirty="0">
                <a:latin typeface="Bookman Old Style" panose="02050604050505020204" pitchFamily="18" charset="0"/>
                <a:ea typeface="ＭＳ Ｐゴシック" pitchFamily="34" charset="-128"/>
              </a:rPr>
              <a:t>Mass and the </a:t>
            </a:r>
            <a:r>
              <a:rPr lang="en-US" sz="2200" b="1" dirty="0" smtClean="0">
                <a:latin typeface="Bookman Old Style" panose="02050604050505020204" pitchFamily="18" charset="0"/>
                <a:ea typeface="ＭＳ Ｐゴシック" pitchFamily="34" charset="-128"/>
              </a:rPr>
              <a:t>People: </a:t>
            </a:r>
            <a:r>
              <a:rPr lang="en-US" sz="2200" dirty="0" smtClean="0">
                <a:latin typeface="Bookman Old Style" panose="02050604050505020204" pitchFamily="18" charset="0"/>
                <a:ea typeface="ＭＳ Ｐゴシック" pitchFamily="34" charset="-128"/>
              </a:rPr>
              <a:t>Governance </a:t>
            </a:r>
            <a:r>
              <a:rPr lang="en-US" sz="2200" dirty="0">
                <a:latin typeface="Bookman Old Style" panose="02050604050505020204" pitchFamily="18" charset="0"/>
                <a:ea typeface="ＭＳ Ｐゴシック" pitchFamily="34" charset="-128"/>
              </a:rPr>
              <a:t>is exercised over a group of people occupying a certain land mass. According to the recent head count, there are around 13.5 million people in Zambia. This is the group that is subject to the commands </a:t>
            </a:r>
            <a:r>
              <a:rPr lang="en-US" sz="2200" dirty="0" smtClean="0">
                <a:latin typeface="Bookman Old Style" panose="02050604050505020204" pitchFamily="18" charset="0"/>
                <a:ea typeface="ＭＳ Ｐゴシック" pitchFamily="34" charset="-128"/>
              </a:rPr>
              <a:t>of the </a:t>
            </a:r>
            <a:r>
              <a:rPr lang="en-US" sz="2200" dirty="0">
                <a:latin typeface="Bookman Old Style" panose="02050604050505020204" pitchFamily="18" charset="0"/>
                <a:ea typeface="ＭＳ Ｐゴシック" pitchFamily="34" charset="-128"/>
              </a:rPr>
              <a:t>governing elite. This is the group that is referred to as Zambians, a group that votes to grant electoral mandate to the elite to give direction about conducting affairs in this country.</a:t>
            </a:r>
          </a:p>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International Recognition: </a:t>
            </a:r>
            <a:r>
              <a:rPr lang="en-US" sz="2200" dirty="0" smtClean="0">
                <a:latin typeface="Bookman Old Style" panose="02050604050505020204" pitchFamily="18" charset="0"/>
                <a:ea typeface="ＭＳ Ｐゴシック" pitchFamily="34" charset="-128"/>
              </a:rPr>
              <a:t>Sovereignty </a:t>
            </a:r>
            <a:r>
              <a:rPr lang="en-US" sz="2200" dirty="0">
                <a:latin typeface="Bookman Old Style" panose="02050604050505020204" pitchFamily="18" charset="0"/>
                <a:ea typeface="ＭＳ Ｐゴシック" pitchFamily="34" charset="-128"/>
              </a:rPr>
              <a:t>has meaning when others countries recognize the existence of another country as being independent and free to govern itself. Both close and distant country </a:t>
            </a:r>
            <a:r>
              <a:rPr lang="en-US" sz="2200" dirty="0" err="1">
                <a:latin typeface="Bookman Old Style" panose="02050604050505020204" pitchFamily="18" charset="0"/>
                <a:ea typeface="ＭＳ Ｐゴシック" pitchFamily="34" charset="-128"/>
              </a:rPr>
              <a:t>neighbours</a:t>
            </a:r>
            <a:r>
              <a:rPr lang="en-US" sz="2200" dirty="0">
                <a:latin typeface="Bookman Old Style" panose="02050604050505020204" pitchFamily="18" charset="0"/>
                <a:ea typeface="ＭＳ Ｐゴシック" pitchFamily="34" charset="-128"/>
              </a:rPr>
              <a:t> of Zambia need to respect our political boundaries and accept us as a country community. This is one of the reasons for Zambia’s membership to the African Union and the United Nations as larger political unions that confer recognition of the sovereignty of members states. </a:t>
            </a:r>
            <a:r>
              <a:rPr lang="en-US" sz="2200" dirty="0" smtClean="0">
                <a:latin typeface="Bookman Old Style" panose="02050604050505020204" pitchFamily="18" charset="0"/>
                <a:ea typeface="ＭＳ Ｐゴシック" pitchFamily="34" charset="-128"/>
              </a:rPr>
              <a:t>Palau, 1994, East Timor, 2002, Montenegro </a:t>
            </a:r>
            <a:r>
              <a:rPr lang="en-US" sz="2200" dirty="0">
                <a:latin typeface="Bookman Old Style" panose="02050604050505020204" pitchFamily="18" charset="0"/>
                <a:ea typeface="ＭＳ Ｐゴシック" pitchFamily="34" charset="-128"/>
              </a:rPr>
              <a:t>and </a:t>
            </a:r>
            <a:r>
              <a:rPr lang="en-US" sz="2200" dirty="0" smtClean="0">
                <a:latin typeface="Bookman Old Style" panose="02050604050505020204" pitchFamily="18" charset="0"/>
                <a:ea typeface="ＭＳ Ｐゴシック" pitchFamily="34" charset="-128"/>
              </a:rPr>
              <a:t>Serbia, 2006, Kosovo, 2008 and South Sudan, 2011</a:t>
            </a:r>
            <a:r>
              <a:rPr lang="en-US" sz="2200" dirty="0">
                <a:latin typeface="Bookman Old Style" panose="02050604050505020204" pitchFamily="18" charset="0"/>
                <a:ea typeface="ＭＳ Ｐゴシック" pitchFamily="34" charset="-128"/>
              </a:rPr>
              <a:t>.</a:t>
            </a: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3325739105"/>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Symbols of Sovereignty</a:t>
            </a:r>
          </a:p>
        </p:txBody>
      </p:sp>
      <p:sp>
        <p:nvSpPr>
          <p:cNvPr id="22531" name="Rectangle 3"/>
          <p:cNvSpPr>
            <a:spLocks noGrp="1" noRot="1" noChangeArrowheads="1"/>
          </p:cNvSpPr>
          <p:nvPr>
            <p:ph type="body" idx="1"/>
          </p:nvPr>
        </p:nvSpPr>
        <p:spPr>
          <a:xfrm>
            <a:off x="0" y="512618"/>
            <a:ext cx="11998036" cy="6345382"/>
          </a:xfrm>
        </p:spPr>
        <p:txBody>
          <a:bodyPr>
            <a:noAutofit/>
          </a:bodyPr>
          <a:lstStyle/>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There </a:t>
            </a:r>
            <a:r>
              <a:rPr lang="en-US" sz="2200" b="1" dirty="0">
                <a:latin typeface="Bookman Old Style" panose="02050604050505020204" pitchFamily="18" charset="0"/>
                <a:ea typeface="ＭＳ Ｐゴシック" pitchFamily="34" charset="-128"/>
              </a:rPr>
              <a:t>certain symbols that indicate a country’s sovereign status.</a:t>
            </a:r>
          </a:p>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  National </a:t>
            </a:r>
            <a:r>
              <a:rPr lang="en-US" sz="2200" b="1" dirty="0">
                <a:latin typeface="Bookman Old Style" panose="02050604050505020204" pitchFamily="18" charset="0"/>
                <a:ea typeface="ＭＳ Ｐゴシック" pitchFamily="34" charset="-128"/>
              </a:rPr>
              <a:t>flag</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Another symbol of sovereignty is the National Flag. It is flown at embassies, at the </a:t>
            </a:r>
            <a:r>
              <a:rPr lang="en-US" sz="2200" dirty="0" smtClean="0">
                <a:latin typeface="Bookman Old Style" panose="02050604050505020204" pitchFamily="18" charset="0"/>
                <a:ea typeface="ＭＳ Ｐゴシック" pitchFamily="34" charset="-128"/>
              </a:rPr>
              <a:t>United Nations, African Union </a:t>
            </a:r>
            <a:r>
              <a:rPr lang="en-US" sz="2200" dirty="0">
                <a:latin typeface="Bookman Old Style" panose="02050604050505020204" pitchFamily="18" charset="0"/>
                <a:ea typeface="ＭＳ Ｐゴシック" pitchFamily="34" charset="-128"/>
              </a:rPr>
              <a:t>and at important national and international gatherings to show recognition of the existence of sovereign nations around the world. The preceding observations show that sovereignty is an integral and crucially important component of governance</a:t>
            </a:r>
            <a:r>
              <a:rPr lang="en-US" sz="2200" dirty="0" smtClean="0">
                <a:latin typeface="Bookman Old Style" panose="02050604050505020204" pitchFamily="18" charset="0"/>
                <a:ea typeface="ＭＳ Ｐゴシック" pitchFamily="34" charset="-128"/>
              </a:rPr>
              <a:t>.</a:t>
            </a:r>
            <a:r>
              <a:rPr lang="en-US" sz="2200" b="1" dirty="0">
                <a:latin typeface="Bookman Old Style" panose="02050604050505020204" pitchFamily="18" charset="0"/>
                <a:ea typeface="ＭＳ Ｐゴシック" pitchFamily="34" charset="-128"/>
              </a:rPr>
              <a:t> </a:t>
            </a:r>
            <a:endParaRPr lang="en-US" sz="2200" b="1"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endParaRPr lang="en-US" sz="2200" b="1" dirty="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The </a:t>
            </a:r>
            <a:r>
              <a:rPr lang="en-US" sz="2200" b="1" dirty="0">
                <a:latin typeface="Bookman Old Style" panose="02050604050505020204" pitchFamily="18" charset="0"/>
                <a:ea typeface="ＭＳ Ｐゴシック" pitchFamily="34" charset="-128"/>
              </a:rPr>
              <a:t>National Anthem</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 </a:t>
            </a:r>
            <a:r>
              <a:rPr lang="en-US" sz="2200" dirty="0" smtClean="0">
                <a:latin typeface="Bookman Old Style" panose="02050604050505020204" pitchFamily="18" charset="0"/>
                <a:ea typeface="ＭＳ Ｐゴシック" pitchFamily="34" charset="-128"/>
              </a:rPr>
              <a:t>Another symbol </a:t>
            </a:r>
            <a:r>
              <a:rPr lang="en-US" sz="2200" dirty="0">
                <a:latin typeface="Bookman Old Style" panose="02050604050505020204" pitchFamily="18" charset="0"/>
                <a:ea typeface="ＭＳ Ｐゴシック" pitchFamily="34" charset="-128"/>
              </a:rPr>
              <a:t>of sovereignty is the national anthem. It is sung at important occasions to recognize the existence of </a:t>
            </a:r>
            <a:r>
              <a:rPr lang="en-US" sz="2200" dirty="0" smtClean="0">
                <a:latin typeface="Bookman Old Style" panose="02050604050505020204" pitchFamily="18" charset="0"/>
                <a:ea typeface="ＭＳ Ｐゴシック" pitchFamily="34" charset="-128"/>
              </a:rPr>
              <a:t>countries </a:t>
            </a:r>
            <a:r>
              <a:rPr lang="en-US" sz="2200" dirty="0">
                <a:latin typeface="Bookman Old Style" panose="02050604050505020204" pitchFamily="18" charset="0"/>
                <a:ea typeface="ＭＳ Ｐゴシック" pitchFamily="34" charset="-128"/>
              </a:rPr>
              <a:t>as an independent state. When Zambia participates in international games our National Anthem, just like other countries’ National Anthems, to recognize their sovereign status, will be played.</a:t>
            </a:r>
          </a:p>
          <a:p>
            <a:pPr algn="just">
              <a:buFont typeface="Wingdings" panose="05000000000000000000" pitchFamily="2" charset="2"/>
              <a:buChar char="q"/>
              <a:defRPr/>
            </a:pP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1898738125"/>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27709"/>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Irredentism and </a:t>
            </a:r>
            <a:r>
              <a:rPr lang="en-US" sz="2800" b="1" dirty="0">
                <a:solidFill>
                  <a:srgbClr val="000000"/>
                </a:solidFill>
                <a:latin typeface="Bookman Old Style" panose="02050604050505020204" pitchFamily="18" charset="0"/>
                <a:ea typeface="ＭＳ Ｐゴシック" pitchFamily="34" charset="-128"/>
              </a:rPr>
              <a:t>Sovereignty</a:t>
            </a:r>
          </a:p>
        </p:txBody>
      </p:sp>
      <p:sp>
        <p:nvSpPr>
          <p:cNvPr id="22531" name="Rectangle 3"/>
          <p:cNvSpPr>
            <a:spLocks noGrp="1" noRot="1" noChangeArrowheads="1"/>
          </p:cNvSpPr>
          <p:nvPr>
            <p:ph type="body" idx="1"/>
          </p:nvPr>
        </p:nvSpPr>
        <p:spPr>
          <a:xfrm>
            <a:off x="0" y="360218"/>
            <a:ext cx="11998036" cy="6345382"/>
          </a:xfrm>
        </p:spPr>
        <p:txBody>
          <a:bodyPr>
            <a:noAutofit/>
          </a:bodyPr>
          <a:lstStyle/>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Irredentism </a:t>
            </a:r>
            <a:r>
              <a:rPr lang="en-US" sz="2200" dirty="0">
                <a:latin typeface="Bookman Old Style" panose="02050604050505020204" pitchFamily="18" charset="0"/>
                <a:ea typeface="ＭＳ Ｐゴシック" pitchFamily="34" charset="-128"/>
              </a:rPr>
              <a:t>is a situation where one country does not accept or respect the demarcated border with its </a:t>
            </a:r>
            <a:r>
              <a:rPr lang="en-US" sz="2200" dirty="0" err="1">
                <a:latin typeface="Bookman Old Style" panose="02050604050505020204" pitchFamily="18" charset="0"/>
                <a:ea typeface="ＭＳ Ｐゴシック" pitchFamily="34" charset="-128"/>
              </a:rPr>
              <a:t>neighbour</a:t>
            </a:r>
            <a:r>
              <a:rPr lang="en-US" sz="2200" dirty="0">
                <a:latin typeface="Bookman Old Style" panose="02050604050505020204" pitchFamily="18" charset="0"/>
                <a:ea typeface="ＭＳ Ｐゴシック" pitchFamily="34" charset="-128"/>
              </a:rPr>
              <a:t>.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Irredentism</a:t>
            </a:r>
            <a:r>
              <a:rPr lang="en-US" sz="2200" dirty="0">
                <a:latin typeface="Bookman Old Style" panose="02050604050505020204" pitchFamily="18" charset="0"/>
                <a:ea typeface="ＭＳ Ｐゴシック" pitchFamily="34" charset="-128"/>
              </a:rPr>
              <a:t>, territorial claim based on a national, ethnic, or historical basis</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Irredentism </a:t>
            </a:r>
            <a:r>
              <a:rPr lang="en-US" sz="2200" dirty="0">
                <a:latin typeface="Bookman Old Style" panose="02050604050505020204" pitchFamily="18" charset="0"/>
                <a:ea typeface="ＭＳ Ｐゴシック" pitchFamily="34" charset="-128"/>
              </a:rPr>
              <a:t>refers to political efforts to unite ethnically or </a:t>
            </a:r>
            <a:r>
              <a:rPr lang="en-US" sz="2200" dirty="0" smtClean="0">
                <a:latin typeface="Bookman Old Style" panose="02050604050505020204" pitchFamily="18" charset="0"/>
                <a:ea typeface="ＭＳ Ｐゴシック" pitchFamily="34" charset="-128"/>
              </a:rPr>
              <a:t>religiously related </a:t>
            </a:r>
            <a:r>
              <a:rPr lang="en-US" sz="2200" dirty="0">
                <a:latin typeface="Bookman Old Style" panose="02050604050505020204" pitchFamily="18" charset="0"/>
                <a:ea typeface="ＭＳ Ｐゴシック" pitchFamily="34" charset="-128"/>
              </a:rPr>
              <a:t>segments of a particular population that have been incorporated </a:t>
            </a:r>
            <a:r>
              <a:rPr lang="en-US" sz="2200" dirty="0" smtClean="0">
                <a:latin typeface="Bookman Old Style" panose="02050604050505020204" pitchFamily="18" charset="0"/>
                <a:ea typeface="ＭＳ Ｐゴシック" pitchFamily="34" charset="-128"/>
              </a:rPr>
              <a:t>into several </a:t>
            </a:r>
            <a:r>
              <a:rPr lang="en-US" sz="2200" dirty="0">
                <a:latin typeface="Bookman Old Style" panose="02050604050505020204" pitchFamily="18" charset="0"/>
                <a:ea typeface="ＭＳ Ｐゴシック" pitchFamily="34" charset="-128"/>
              </a:rPr>
              <a:t>different </a:t>
            </a:r>
            <a:r>
              <a:rPr lang="en-US" sz="2200" dirty="0" smtClean="0">
                <a:latin typeface="Bookman Old Style" panose="02050604050505020204" pitchFamily="18" charset="0"/>
                <a:ea typeface="ＭＳ Ｐゴシック" pitchFamily="34" charset="-128"/>
              </a:rPr>
              <a:t>states. Irredentist </a:t>
            </a:r>
            <a:r>
              <a:rPr lang="en-US" sz="2200" dirty="0">
                <a:latin typeface="Bookman Old Style" panose="02050604050505020204" pitchFamily="18" charset="0"/>
                <a:ea typeface="ＭＳ Ｐゴシック" pitchFamily="34" charset="-128"/>
              </a:rPr>
              <a:t>claims are usually, but not always, </a:t>
            </a:r>
            <a:r>
              <a:rPr lang="en-US" sz="2200" dirty="0" smtClean="0">
                <a:latin typeface="Bookman Old Style" panose="02050604050505020204" pitchFamily="18" charset="0"/>
                <a:ea typeface="ＭＳ Ｐゴシック" pitchFamily="34" charset="-128"/>
              </a:rPr>
              <a:t>made by </a:t>
            </a:r>
            <a:r>
              <a:rPr lang="en-US" sz="2200" dirty="0">
                <a:latin typeface="Bookman Old Style" panose="02050604050505020204" pitchFamily="18" charset="0"/>
                <a:ea typeface="ＭＳ Ｐゴシック" pitchFamily="34" charset="-128"/>
              </a:rPr>
              <a:t>ethnic or religious groups who happen to be the dominant majority </a:t>
            </a:r>
            <a:r>
              <a:rPr lang="en-US" sz="2200" dirty="0" smtClean="0">
                <a:latin typeface="Bookman Old Style" panose="02050604050505020204" pitchFamily="18" charset="0"/>
                <a:ea typeface="ＭＳ Ｐゴシック" pitchFamily="34" charset="-128"/>
              </a:rPr>
              <a:t>inside a </a:t>
            </a:r>
            <a:r>
              <a:rPr lang="en-US" sz="2200" dirty="0">
                <a:latin typeface="Bookman Old Style" panose="02050604050505020204" pitchFamily="18" charset="0"/>
                <a:ea typeface="ＭＳ Ｐゴシック" pitchFamily="34" charset="-128"/>
              </a:rPr>
              <a:t>sovereign state and wish to incorporate the land and territory of their </a:t>
            </a:r>
            <a:r>
              <a:rPr lang="en-US" sz="2200" dirty="0" smtClean="0">
                <a:latin typeface="Bookman Old Style" panose="02050604050505020204" pitchFamily="18" charset="0"/>
                <a:ea typeface="ＭＳ Ｐゴシック" pitchFamily="34" charset="-128"/>
              </a:rPr>
              <a:t>kin living </a:t>
            </a:r>
            <a:r>
              <a:rPr lang="en-US" sz="2200" dirty="0">
                <a:latin typeface="Bookman Old Style" panose="02050604050505020204" pitchFamily="18" charset="0"/>
                <a:ea typeface="ＭＳ Ｐゴシック" pitchFamily="34" charset="-128"/>
              </a:rPr>
              <a:t>as minorities inside a neighboring country or countries</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An </a:t>
            </a:r>
            <a:r>
              <a:rPr lang="en-US" sz="2200" dirty="0">
                <a:latin typeface="Bookman Old Style" panose="02050604050505020204" pitchFamily="18" charset="0"/>
                <a:ea typeface="ＭＳ Ｐゴシック" pitchFamily="34" charset="-128"/>
              </a:rPr>
              <a:t>irredentist conflict ensues when an ethnic group</a:t>
            </a:r>
            <a:r>
              <a:rPr lang="en-US" sz="2200" dirty="0" smtClean="0">
                <a:latin typeface="Bookman Old Style" panose="02050604050505020204" pitchFamily="18" charset="0"/>
                <a:ea typeface="ＭＳ Ｐゴシック" pitchFamily="34" charset="-128"/>
              </a:rPr>
              <a:t>, from </a:t>
            </a:r>
            <a:r>
              <a:rPr lang="en-US" sz="2200" dirty="0">
                <a:latin typeface="Bookman Old Style" panose="02050604050505020204" pitchFamily="18" charset="0"/>
                <a:ea typeface="ＭＳ Ｐゴシック" pitchFamily="34" charset="-128"/>
              </a:rPr>
              <a:t>a position inside any given sovereign state, attempts to unite with </a:t>
            </a:r>
            <a:r>
              <a:rPr lang="en-US" sz="2200" dirty="0" smtClean="0">
                <a:latin typeface="Bookman Old Style" panose="02050604050505020204" pitchFamily="18" charset="0"/>
                <a:ea typeface="ＭＳ Ｐゴシック" pitchFamily="34" charset="-128"/>
              </a:rPr>
              <a:t>its kin</a:t>
            </a:r>
            <a:r>
              <a:rPr lang="en-US" sz="2200" dirty="0">
                <a:latin typeface="Bookman Old Style" panose="02050604050505020204" pitchFamily="18" charset="0"/>
                <a:ea typeface="ＭＳ Ｐゴシック" pitchFamily="34" charset="-128"/>
              </a:rPr>
              <a:t>, who are living as a minority in a neighboring country or countries</a:t>
            </a:r>
            <a:r>
              <a:rPr lang="en-US" sz="2200" dirty="0" smtClean="0">
                <a:latin typeface="Bookman Old Style" panose="02050604050505020204" pitchFamily="18" charset="0"/>
                <a:ea typeface="ＭＳ Ｐゴシック" pitchFamily="34" charset="-128"/>
              </a:rPr>
              <a:t>, by </a:t>
            </a:r>
            <a:r>
              <a:rPr lang="en-US" sz="2200" dirty="0">
                <a:latin typeface="Bookman Old Style" panose="02050604050505020204" pitchFamily="18" charset="0"/>
                <a:ea typeface="ＭＳ Ｐゴシック" pitchFamily="34" charset="-128"/>
              </a:rPr>
              <a:t>making claims on the adjacent territories where these same people </a:t>
            </a:r>
            <a:r>
              <a:rPr lang="en-US" sz="2200" dirty="0" smtClean="0">
                <a:latin typeface="Bookman Old Style" panose="02050604050505020204" pitchFamily="18" charset="0"/>
                <a:ea typeface="ＭＳ Ｐゴシック" pitchFamily="34" charset="-128"/>
              </a:rPr>
              <a:t>are concentrated.</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In order </a:t>
            </a:r>
            <a:r>
              <a:rPr lang="en-US" sz="2200" dirty="0" smtClean="0">
                <a:latin typeface="Bookman Old Style" panose="02050604050505020204" pitchFamily="18" charset="0"/>
                <a:ea typeface="ＭＳ Ｐゴシック" pitchFamily="34" charset="-128"/>
              </a:rPr>
              <a:t>for irredentism </a:t>
            </a:r>
            <a:r>
              <a:rPr lang="en-US" sz="2200" dirty="0">
                <a:latin typeface="Bookman Old Style" panose="02050604050505020204" pitchFamily="18" charset="0"/>
                <a:ea typeface="ＭＳ Ｐゴシック" pitchFamily="34" charset="-128"/>
              </a:rPr>
              <a:t>to take place, ethnic groups must be dispersed </a:t>
            </a:r>
            <a:r>
              <a:rPr lang="en-US" sz="2200" dirty="0" smtClean="0">
                <a:latin typeface="Bookman Old Style" panose="02050604050505020204" pitchFamily="18" charset="0"/>
                <a:ea typeface="ＭＳ Ｐゴシック" pitchFamily="34" charset="-128"/>
              </a:rPr>
              <a:t>geographically in </a:t>
            </a:r>
            <a:r>
              <a:rPr lang="en-US" sz="2200" dirty="0">
                <a:latin typeface="Bookman Old Style" panose="02050604050505020204" pitchFamily="18" charset="0"/>
                <a:ea typeface="ＭＳ Ｐゴシック" pitchFamily="34" charset="-128"/>
              </a:rPr>
              <a:t>two or more countries adjacent to each other (as the Basque and </a:t>
            </a:r>
            <a:r>
              <a:rPr lang="en-US" sz="2200" dirty="0" smtClean="0">
                <a:latin typeface="Bookman Old Style" panose="02050604050505020204" pitchFamily="18" charset="0"/>
                <a:ea typeface="ＭＳ Ｐゴシック" pitchFamily="34" charset="-128"/>
              </a:rPr>
              <a:t>Kurdish cases </a:t>
            </a:r>
            <a:r>
              <a:rPr lang="en-US" sz="2200" dirty="0">
                <a:latin typeface="Bookman Old Style" panose="02050604050505020204" pitchFamily="18" charset="0"/>
                <a:ea typeface="ＭＳ Ｐゴシック" pitchFamily="34" charset="-128"/>
              </a:rPr>
              <a:t>in this study demonstrate</a:t>
            </a:r>
            <a:r>
              <a:rPr lang="en-US" sz="2200" dirty="0" smtClean="0">
                <a:latin typeface="Bookman Old Style" panose="02050604050505020204" pitchFamily="18" charset="0"/>
                <a:ea typeface="ＭＳ Ｐゴシック" pitchFamily="34" charset="-128"/>
              </a:rPr>
              <a:t>).</a:t>
            </a:r>
          </a:p>
        </p:txBody>
      </p:sp>
    </p:spTree>
    <p:extLst>
      <p:ext uri="{BB962C8B-B14F-4D97-AF65-F5344CB8AC3E}">
        <p14:creationId xmlns:p14="http://schemas.microsoft.com/office/powerpoint/2010/main" val="1217797220"/>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27709"/>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Irredentism, Secession and </a:t>
            </a:r>
            <a:r>
              <a:rPr lang="en-US" sz="2800" b="1" dirty="0">
                <a:solidFill>
                  <a:srgbClr val="000000"/>
                </a:solidFill>
                <a:latin typeface="Bookman Old Style" panose="02050604050505020204" pitchFamily="18" charset="0"/>
                <a:ea typeface="ＭＳ Ｐゴシック" pitchFamily="34" charset="-128"/>
              </a:rPr>
              <a:t>Sovereignty</a:t>
            </a:r>
          </a:p>
        </p:txBody>
      </p:sp>
      <p:sp>
        <p:nvSpPr>
          <p:cNvPr id="22531" name="Rectangle 3"/>
          <p:cNvSpPr>
            <a:spLocks noGrp="1" noRot="1" noChangeArrowheads="1"/>
          </p:cNvSpPr>
          <p:nvPr>
            <p:ph type="body" idx="1"/>
          </p:nvPr>
        </p:nvSpPr>
        <p:spPr>
          <a:xfrm>
            <a:off x="0" y="360218"/>
            <a:ext cx="11998036" cy="6345382"/>
          </a:xfrm>
        </p:spPr>
        <p:txBody>
          <a:bodyPr>
            <a:noAutofit/>
          </a:bodyPr>
          <a:lstStyle/>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According </a:t>
            </a:r>
            <a:r>
              <a:rPr lang="en-US" sz="2200" dirty="0">
                <a:latin typeface="Bookman Old Style" panose="02050604050505020204" pitchFamily="18" charset="0"/>
                <a:ea typeface="ＭＳ Ｐゴシック" pitchFamily="34" charset="-128"/>
              </a:rPr>
              <a:t>to the literature, irredentist </a:t>
            </a:r>
            <a:r>
              <a:rPr lang="en-US" sz="2200" dirty="0" smtClean="0">
                <a:latin typeface="Bookman Old Style" panose="02050604050505020204" pitchFamily="18" charset="0"/>
                <a:ea typeface="ＭＳ Ｐゴシック" pitchFamily="34" charset="-128"/>
              </a:rPr>
              <a:t>causes are </a:t>
            </a:r>
            <a:r>
              <a:rPr lang="en-US" sz="2200" dirty="0">
                <a:latin typeface="Bookman Old Style" panose="02050604050505020204" pitchFamily="18" charset="0"/>
                <a:ea typeface="ＭＳ Ｐゴシック" pitchFamily="34" charset="-128"/>
              </a:rPr>
              <a:t>more likely to lead to international </a:t>
            </a:r>
            <a:r>
              <a:rPr lang="en-US" sz="2200" dirty="0" smtClean="0">
                <a:latin typeface="Bookman Old Style" panose="02050604050505020204" pitchFamily="18" charset="0"/>
                <a:ea typeface="ＭＳ Ｐゴシック" pitchFamily="34" charset="-128"/>
              </a:rPr>
              <a:t>conflict. The reason </a:t>
            </a:r>
            <a:r>
              <a:rPr lang="en-US" sz="2200" dirty="0">
                <a:latin typeface="Bookman Old Style" panose="02050604050505020204" pitchFamily="18" charset="0"/>
                <a:ea typeface="ＭＳ Ｐゴシック" pitchFamily="34" charset="-128"/>
              </a:rPr>
              <a:t>for this </a:t>
            </a:r>
            <a:r>
              <a:rPr lang="en-US" sz="2200" dirty="0" smtClean="0">
                <a:latin typeface="Bookman Old Style" panose="02050604050505020204" pitchFamily="18" charset="0"/>
                <a:ea typeface="ＭＳ Ｐゴシック" pitchFamily="34" charset="-128"/>
              </a:rPr>
              <a:t>is that irredentist </a:t>
            </a:r>
            <a:r>
              <a:rPr lang="en-US" sz="2200" dirty="0">
                <a:latin typeface="Bookman Old Style" panose="02050604050505020204" pitchFamily="18" charset="0"/>
                <a:ea typeface="ＭＳ Ｐゴシック" pitchFamily="34" charset="-128"/>
              </a:rPr>
              <a:t>causes are usually advanced by sovereign states that have access to large-scale armies</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 </a:t>
            </a:r>
            <a:r>
              <a:rPr lang="en-US" sz="2200" dirty="0" smtClean="0">
                <a:latin typeface="Bookman Old Style" panose="02050604050505020204" pitchFamily="18" charset="0"/>
                <a:ea typeface="ＭＳ Ｐゴシック" pitchFamily="34" charset="-128"/>
              </a:rPr>
              <a:t>Irredentist </a:t>
            </a:r>
            <a:r>
              <a:rPr lang="en-US" sz="2200" dirty="0">
                <a:latin typeface="Bookman Old Style" panose="02050604050505020204" pitchFamily="18" charset="0"/>
                <a:ea typeface="ＭＳ Ｐゴシック" pitchFamily="34" charset="-128"/>
              </a:rPr>
              <a:t>campaigns, for the most part, are recognized as top-down phenomena, </a:t>
            </a:r>
            <a:r>
              <a:rPr lang="en-US" sz="2200" dirty="0" smtClean="0">
                <a:latin typeface="Bookman Old Style" panose="02050604050505020204" pitchFamily="18" charset="0"/>
                <a:ea typeface="ＭＳ Ｐゴシック" pitchFamily="34" charset="-128"/>
              </a:rPr>
              <a:t>launched and </a:t>
            </a:r>
            <a:r>
              <a:rPr lang="en-US" sz="2200" dirty="0">
                <a:latin typeface="Bookman Old Style" panose="02050604050505020204" pitchFamily="18" charset="0"/>
                <a:ea typeface="ＭＳ Ｐゴシック" pitchFamily="34" charset="-128"/>
              </a:rPr>
              <a:t>driven by </a:t>
            </a:r>
            <a:r>
              <a:rPr lang="en-US" sz="2200" dirty="0" smtClean="0">
                <a:latin typeface="Bookman Old Style" panose="02050604050505020204" pitchFamily="18" charset="0"/>
                <a:ea typeface="ＭＳ Ｐゴシック" pitchFamily="34" charset="-128"/>
              </a:rPr>
              <a:t>governments (Russia)</a:t>
            </a:r>
            <a:endParaRPr lang="en-US" sz="2200" dirty="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There </a:t>
            </a:r>
            <a:r>
              <a:rPr lang="en-US" sz="2200" dirty="0">
                <a:latin typeface="Bookman Old Style" panose="02050604050505020204" pitchFamily="18" charset="0"/>
                <a:ea typeface="ＭＳ Ｐゴシック" pitchFamily="34" charset="-128"/>
              </a:rPr>
              <a:t>have been such border disputes between Somalia and Kenya, Between Somalia and Ethiopia, between Kenya and Uganda and between Zambia and the Democratic Republic of the Congo</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Similar to secessionist claims, irredentism challenges the </a:t>
            </a:r>
            <a:r>
              <a:rPr lang="en-US" sz="2200" dirty="0" smtClean="0">
                <a:latin typeface="Bookman Old Style" panose="02050604050505020204" pitchFamily="18" charset="0"/>
                <a:ea typeface="ＭＳ Ｐゴシック" pitchFamily="34" charset="-128"/>
              </a:rPr>
              <a:t>territorial integrity </a:t>
            </a:r>
            <a:r>
              <a:rPr lang="en-US" sz="2200" dirty="0">
                <a:latin typeface="Bookman Old Style" panose="02050604050505020204" pitchFamily="18" charset="0"/>
                <a:ea typeface="ＭＳ Ｐゴシック" pitchFamily="34" charset="-128"/>
              </a:rPr>
              <a:t>of a sovereign </a:t>
            </a:r>
            <a:r>
              <a:rPr lang="en-US" sz="2200" dirty="0" smtClean="0">
                <a:latin typeface="Bookman Old Style" panose="02050604050505020204" pitchFamily="18" charset="0"/>
                <a:ea typeface="ＭＳ Ｐゴシック" pitchFamily="34" charset="-128"/>
              </a:rPr>
              <a:t>state. </a:t>
            </a:r>
            <a:r>
              <a:rPr lang="en-US" sz="2200" dirty="0">
                <a:latin typeface="Bookman Old Style" panose="02050604050505020204" pitchFamily="18" charset="0"/>
                <a:ea typeface="ＭＳ Ｐゴシック" pitchFamily="34" charset="-128"/>
              </a:rPr>
              <a:t>Whereas secessionism is about the </a:t>
            </a:r>
            <a:r>
              <a:rPr lang="en-US" sz="2200" dirty="0" smtClean="0">
                <a:latin typeface="Bookman Old Style" panose="02050604050505020204" pitchFamily="18" charset="0"/>
                <a:ea typeface="ＭＳ Ｐゴシック" pitchFamily="34" charset="-128"/>
              </a:rPr>
              <a:t>creation of </a:t>
            </a:r>
            <a:r>
              <a:rPr lang="en-US" sz="2200" dirty="0">
                <a:latin typeface="Bookman Old Style" panose="02050604050505020204" pitchFamily="18" charset="0"/>
                <a:ea typeface="ＭＳ Ｐゴシック" pitchFamily="34" charset="-128"/>
              </a:rPr>
              <a:t>a sovereign state, irredentism is about the expansion of an existing one.</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Irredentism </a:t>
            </a:r>
            <a:r>
              <a:rPr lang="en-US" sz="2200" dirty="0">
                <a:latin typeface="Bookman Old Style" panose="02050604050505020204" pitchFamily="18" charset="0"/>
                <a:ea typeface="ＭＳ Ｐゴシック" pitchFamily="34" charset="-128"/>
              </a:rPr>
              <a:t>involves subtracting from </a:t>
            </a:r>
            <a:r>
              <a:rPr lang="en-US" sz="2200" dirty="0" smtClean="0">
                <a:latin typeface="Bookman Old Style" panose="02050604050505020204" pitchFamily="18" charset="0"/>
                <a:ea typeface="ＭＳ Ｐゴシック" pitchFamily="34" charset="-128"/>
              </a:rPr>
              <a:t>one state </a:t>
            </a:r>
            <a:r>
              <a:rPr lang="en-US" sz="2200" dirty="0">
                <a:latin typeface="Bookman Old Style" panose="02050604050505020204" pitchFamily="18" charset="0"/>
                <a:ea typeface="ＭＳ Ｐゴシック" pitchFamily="34" charset="-128"/>
              </a:rPr>
              <a:t>and adding to another state, new or already existing; secession </a:t>
            </a:r>
            <a:r>
              <a:rPr lang="en-US" sz="2200" dirty="0" smtClean="0">
                <a:latin typeface="Bookman Old Style" panose="02050604050505020204" pitchFamily="18" charset="0"/>
                <a:ea typeface="ＭＳ Ｐゴシック" pitchFamily="34" charset="-128"/>
              </a:rPr>
              <a:t>involves subtracting </a:t>
            </a:r>
            <a:r>
              <a:rPr lang="en-US" sz="2200" dirty="0">
                <a:latin typeface="Bookman Old Style" panose="02050604050505020204" pitchFamily="18" charset="0"/>
                <a:ea typeface="ＭＳ Ｐゴシック" pitchFamily="34" charset="-128"/>
              </a:rPr>
              <a:t>alone</a:t>
            </a:r>
            <a:r>
              <a:rPr lang="en-US" sz="2200" dirty="0" smtClean="0">
                <a:latin typeface="Bookman Old Style" panose="02050604050505020204" pitchFamily="18" charset="0"/>
                <a:ea typeface="ＭＳ Ｐゴシック" pitchFamily="34" charset="-128"/>
              </a:rPr>
              <a:t>.</a:t>
            </a:r>
            <a:endParaRPr lang="en-US" sz="2200" dirty="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 How irredentism escalates to conflict occurs when </a:t>
            </a:r>
            <a:r>
              <a:rPr lang="en-US" sz="2200" dirty="0">
                <a:latin typeface="Bookman Old Style" panose="02050604050505020204" pitchFamily="18" charset="0"/>
                <a:ea typeface="ＭＳ Ｐゴシック" pitchFamily="34" charset="-128"/>
              </a:rPr>
              <a:t>the claimant pursues its objective by any means possible—including assisting its kin with military, logistical, and financial support to launch cross-border attacks against the host-state so that it will give into its demands.</a:t>
            </a:r>
          </a:p>
          <a:p>
            <a:pPr algn="just">
              <a:buFont typeface="Wingdings" panose="05000000000000000000" pitchFamily="2" charset="2"/>
              <a:buChar char="q"/>
              <a:defRPr/>
            </a:pP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412752196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402168" y="0"/>
            <a:ext cx="11347451"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Bureaucrats and Characteristics of a Bureaucracy</a:t>
            </a:r>
          </a:p>
        </p:txBody>
      </p:sp>
      <p:sp>
        <p:nvSpPr>
          <p:cNvPr id="6147" name="Rectangle 3"/>
          <p:cNvSpPr>
            <a:spLocks noGrp="1" noRot="1" noChangeArrowheads="1"/>
          </p:cNvSpPr>
          <p:nvPr>
            <p:ph type="body" sz="half" idx="1"/>
          </p:nvPr>
        </p:nvSpPr>
        <p:spPr>
          <a:xfrm>
            <a:off x="0" y="512618"/>
            <a:ext cx="5638800" cy="2770909"/>
          </a:xfrm>
        </p:spPr>
        <p:txBody>
          <a:bodyPr>
            <a:normAutofit/>
          </a:bodyPr>
          <a:lstStyle/>
          <a:p>
            <a:pPr algn="just" eaLnBrk="1" hangingPunct="1">
              <a:buFont typeface="Wingdings" panose="05000000000000000000" pitchFamily="2" charset="2"/>
              <a:buChar char="q"/>
              <a:defRPr/>
            </a:pPr>
            <a:r>
              <a:rPr lang="en-US" b="1" dirty="0">
                <a:latin typeface="Bookman Old Style" panose="02050604050505020204" pitchFamily="18" charset="0"/>
              </a:rPr>
              <a:t>A Civil </a:t>
            </a:r>
            <a:r>
              <a:rPr lang="en-US" b="1" dirty="0" smtClean="0">
                <a:latin typeface="Bookman Old Style" panose="02050604050505020204" pitchFamily="18" charset="0"/>
              </a:rPr>
              <a:t>servant: </a:t>
            </a:r>
          </a:p>
          <a:p>
            <a:pPr algn="just" eaLnBrk="1" hangingPunct="1">
              <a:buFont typeface="Wingdings" panose="05000000000000000000" pitchFamily="2" charset="2"/>
              <a:buChar char="q"/>
              <a:defRPr/>
            </a:pPr>
            <a:r>
              <a:rPr lang="en-US" dirty="0" smtClean="0">
                <a:latin typeface="Bookman Old Style" panose="02050604050505020204" pitchFamily="18" charset="0"/>
              </a:rPr>
              <a:t>Permanent </a:t>
            </a:r>
            <a:r>
              <a:rPr lang="en-US" dirty="0">
                <a:latin typeface="Bookman Old Style" panose="02050604050505020204" pitchFamily="18" charset="0"/>
              </a:rPr>
              <a:t>employee of the government. Hired on basis of competitive examination and merit.</a:t>
            </a:r>
          </a:p>
        </p:txBody>
      </p:sp>
      <p:pic>
        <p:nvPicPr>
          <p:cNvPr id="82948" name="Picture 9" descr="m5002"/>
          <p:cNvPicPr>
            <a:picLocks noGrp="1" noChangeAspect="1" noChangeArrowheads="1"/>
          </p:cNvPicPr>
          <p:nvPr>
            <p:ph sz="quarter" idx="3"/>
          </p:nvPr>
        </p:nvPicPr>
        <p:blipFill>
          <a:blip r:embed="rId2">
            <a:extLst>
              <a:ext uri="{28A0092B-C50C-407E-A947-70E740481C1C}">
                <a14:useLocalDpi xmlns:a14="http://schemas.microsoft.com/office/drawing/2010/main" val="0"/>
              </a:ext>
            </a:extLst>
          </a:blip>
          <a:srcRect/>
          <a:stretch>
            <a:fillRect/>
          </a:stretch>
        </p:blipFill>
        <p:spPr>
          <a:xfrm>
            <a:off x="5749636" y="512619"/>
            <a:ext cx="6442364" cy="6116782"/>
          </a:xfr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stretch>
            <a:fillRect/>
          </a:stretch>
        </p:blipFill>
        <p:spPr>
          <a:xfrm>
            <a:off x="1905726" y="3228109"/>
            <a:ext cx="2450804" cy="3182388"/>
          </a:xfrm>
          <a:prstGeom prst="rect">
            <a:avLst/>
          </a:prstGeom>
        </p:spPr>
      </p:pic>
    </p:spTree>
    <p:extLst>
      <p:ext uri="{BB962C8B-B14F-4D97-AF65-F5344CB8AC3E}">
        <p14:creationId xmlns:p14="http://schemas.microsoft.com/office/powerpoint/2010/main" val="18975370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27709"/>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Causes and Motivation for Irredentism</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346364"/>
            <a:ext cx="11998036" cy="6220691"/>
          </a:xfrm>
        </p:spPr>
        <p:txBody>
          <a:bodyPr>
            <a:noAutofit/>
          </a:bodyPr>
          <a:lstStyle/>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To protect ethnic </a:t>
            </a:r>
            <a:r>
              <a:rPr lang="en-US" sz="2200" dirty="0">
                <a:latin typeface="Bookman Old Style" panose="02050604050505020204" pitchFamily="18" charset="0"/>
                <a:ea typeface="ＭＳ Ｐゴシック" pitchFamily="34" charset="-128"/>
              </a:rPr>
              <a:t>kin from what is perceived as the hostile policies of the host-state; In the event of members of a particular ethnic group being subjected to ethnic marginalization because of being a minority group in a particular country, members of their ethnic group in a </a:t>
            </a:r>
            <a:r>
              <a:rPr lang="en-US" sz="2200" dirty="0" err="1">
                <a:latin typeface="Bookman Old Style" panose="02050604050505020204" pitchFamily="18" charset="0"/>
                <a:ea typeface="ＭＳ Ｐゴシック" pitchFamily="34" charset="-128"/>
              </a:rPr>
              <a:t>neighbouring</a:t>
            </a:r>
            <a:r>
              <a:rPr lang="en-US" sz="2200" dirty="0">
                <a:latin typeface="Bookman Old Style" panose="02050604050505020204" pitchFamily="18" charset="0"/>
                <a:ea typeface="ＭＳ Ｐゴシック" pitchFamily="34" charset="-128"/>
              </a:rPr>
              <a:t> country, who constitute a majority, may feel duty –bound, as a matter of moral obligation to pursue an irredentist agenda in order to liberate their “brethren”. Putin’s claim that he’s protecting ethnic Russians in Ukraine to justify capturing neighboring territory.</a:t>
            </a:r>
            <a:endParaRPr lang="en-US" sz="2200" dirty="0" smtClean="0">
              <a:latin typeface="Bookman Old Style" panose="02050604050505020204" pitchFamily="18" charset="0"/>
              <a:ea typeface="ＭＳ Ｐゴシック" pitchFamily="34" charset="-128"/>
            </a:endParaRPr>
          </a:p>
          <a:p>
            <a:pPr marL="457200" indent="-457200" algn="just">
              <a:buFont typeface="+mj-lt"/>
              <a:buAutoNum type="arabicPeriod"/>
              <a:defRPr/>
            </a:pPr>
            <a:r>
              <a:rPr lang="en-US" sz="2200" dirty="0" smtClean="0">
                <a:latin typeface="Bookman Old Style" panose="02050604050505020204" pitchFamily="18" charset="0"/>
                <a:ea typeface="ＭＳ Ｐゴシック" pitchFamily="34" charset="-128"/>
              </a:rPr>
              <a:t>To </a:t>
            </a:r>
            <a:r>
              <a:rPr lang="en-US" sz="2200" dirty="0">
                <a:latin typeface="Bookman Old Style" panose="02050604050505020204" pitchFamily="18" charset="0"/>
                <a:ea typeface="ＭＳ Ｐゴシック" pitchFamily="34" charset="-128"/>
              </a:rPr>
              <a:t>reclaim a geographic area that was once lost in a past </a:t>
            </a:r>
            <a:r>
              <a:rPr lang="en-US" sz="2200" dirty="0" smtClean="0">
                <a:latin typeface="Bookman Old Style" panose="02050604050505020204" pitchFamily="18" charset="0"/>
                <a:ea typeface="ＭＳ Ｐゴシック" pitchFamily="34" charset="-128"/>
              </a:rPr>
              <a:t>dispute. This reluctance </a:t>
            </a:r>
            <a:r>
              <a:rPr lang="en-US" sz="2200" dirty="0">
                <a:latin typeface="Bookman Old Style" panose="02050604050505020204" pitchFamily="18" charset="0"/>
                <a:ea typeface="ＭＳ Ｐゴシック" pitchFamily="34" charset="-128"/>
              </a:rPr>
              <a:t>to give up contributes to an environment of insecurity for the </a:t>
            </a:r>
            <a:r>
              <a:rPr lang="en-US" sz="2200" dirty="0" smtClean="0">
                <a:latin typeface="Bookman Old Style" panose="02050604050505020204" pitchFamily="18" charset="0"/>
                <a:ea typeface="ＭＳ Ｐゴシック" pitchFamily="34" charset="-128"/>
              </a:rPr>
              <a:t>anti-irredentist </a:t>
            </a:r>
            <a:r>
              <a:rPr lang="en-US" sz="2200" dirty="0">
                <a:latin typeface="Bookman Old Style" panose="02050604050505020204" pitchFamily="18" charset="0"/>
                <a:ea typeface="ＭＳ Ｐゴシック" pitchFamily="34" charset="-128"/>
              </a:rPr>
              <a:t>state where the minority is </a:t>
            </a:r>
            <a:r>
              <a:rPr lang="en-US" sz="2200" dirty="0" smtClean="0">
                <a:latin typeface="Bookman Old Style" panose="02050604050505020204" pitchFamily="18" charset="0"/>
                <a:ea typeface="ＭＳ Ｐゴシック" pitchFamily="34" charset="-128"/>
              </a:rPr>
              <a:t>located. </a:t>
            </a:r>
          </a:p>
          <a:p>
            <a:pPr marL="457200" indent="-457200" algn="just">
              <a:buFont typeface="+mj-lt"/>
              <a:buAutoNum type="arabicPeriod"/>
              <a:defRPr/>
            </a:pPr>
            <a:r>
              <a:rPr lang="en-US" sz="2200" dirty="0">
                <a:latin typeface="Bookman Old Style" panose="02050604050505020204" pitchFamily="18" charset="0"/>
                <a:ea typeface="ＭＳ Ｐゴシック" pitchFamily="34" charset="-128"/>
              </a:rPr>
              <a:t>Historical Legacy and demographic overlap: The disingenuous manner with which most modern African states were created by the colonial powers have been a major factor responsible for the </a:t>
            </a:r>
            <a:r>
              <a:rPr lang="en-US" sz="2200" dirty="0" smtClean="0">
                <a:latin typeface="Bookman Old Style" panose="02050604050505020204" pitchFamily="18" charset="0"/>
                <a:ea typeface="ＭＳ Ｐゴシック" pitchFamily="34" charset="-128"/>
              </a:rPr>
              <a:t>revival </a:t>
            </a:r>
            <a:r>
              <a:rPr lang="en-US" sz="2200" dirty="0">
                <a:latin typeface="Bookman Old Style" panose="02050604050505020204" pitchFamily="18" charset="0"/>
                <a:ea typeface="ＭＳ Ｐゴシック" pitchFamily="34" charset="-128"/>
              </a:rPr>
              <a:t>of irredentism in Africa. The territorial borders abutting the different African states tend to overlap from one country to the other</a:t>
            </a:r>
            <a:r>
              <a:rPr lang="en-US" sz="2200" dirty="0" smtClean="0">
                <a:latin typeface="Bookman Old Style" panose="02050604050505020204" pitchFamily="18" charset="0"/>
                <a:ea typeface="ＭＳ Ｐゴシック" pitchFamily="34" charset="-128"/>
              </a:rPr>
              <a:t>.</a:t>
            </a:r>
          </a:p>
          <a:p>
            <a:pPr marL="457200" indent="-457200" algn="just">
              <a:buFont typeface="+mj-lt"/>
              <a:buAutoNum type="arabicPeriod"/>
              <a:defRPr/>
            </a:pPr>
            <a:r>
              <a:rPr lang="en-US" sz="2200" dirty="0">
                <a:latin typeface="Bookman Old Style" panose="02050604050505020204" pitchFamily="18" charset="0"/>
                <a:ea typeface="ＭＳ Ｐゴシック" pitchFamily="34" charset="-128"/>
              </a:rPr>
              <a:t> Economic Consideration: The unequal and uneven dispersion of natural resources in Africa is also a major factor in the frequent outbreak of irredentism in Africa. Its </a:t>
            </a:r>
            <a:r>
              <a:rPr lang="en-US" sz="2200" dirty="0" err="1">
                <a:latin typeface="Bookman Old Style" panose="02050604050505020204" pitchFamily="18" charset="0"/>
                <a:ea typeface="ＭＳ Ｐゴシック" pitchFamily="34" charset="-128"/>
              </a:rPr>
              <a:t>neighbour’s</a:t>
            </a:r>
            <a:r>
              <a:rPr lang="en-US" sz="2200" dirty="0">
                <a:latin typeface="Bookman Old Style" panose="02050604050505020204" pitchFamily="18" charset="0"/>
                <a:ea typeface="ＭＳ Ｐゴシック" pitchFamily="34" charset="-128"/>
              </a:rPr>
              <a:t> i.e. Burundi, Zimbabwe, Uganda, Zambia and Angola then used the pretext of trying to stabilize Congo in interfering in Congolese politics and at the same time quartering some of the natural resource-rich provinces within the Congo as being an appendage of the ‘stabilizer’ country(s).</a:t>
            </a:r>
          </a:p>
          <a:p>
            <a:pPr algn="just">
              <a:buFont typeface="Wingdings" panose="05000000000000000000" pitchFamily="2" charset="2"/>
              <a:buChar char="q"/>
              <a:defRPr/>
            </a:pP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3172761679"/>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27709"/>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Secession and </a:t>
            </a:r>
            <a:r>
              <a:rPr lang="en-US" sz="2800" b="1" dirty="0">
                <a:solidFill>
                  <a:srgbClr val="000000"/>
                </a:solidFill>
                <a:latin typeface="Bookman Old Style" panose="02050604050505020204" pitchFamily="18" charset="0"/>
                <a:ea typeface="ＭＳ Ｐゴシック" pitchFamily="34" charset="-128"/>
              </a:rPr>
              <a:t>Sovereignty</a:t>
            </a:r>
          </a:p>
        </p:txBody>
      </p:sp>
      <p:sp>
        <p:nvSpPr>
          <p:cNvPr id="22531" name="Rectangle 3"/>
          <p:cNvSpPr>
            <a:spLocks noGrp="1" noRot="1" noChangeArrowheads="1"/>
          </p:cNvSpPr>
          <p:nvPr>
            <p:ph type="body" idx="1"/>
          </p:nvPr>
        </p:nvSpPr>
        <p:spPr>
          <a:xfrm>
            <a:off x="0" y="360218"/>
            <a:ext cx="11998036" cy="6345382"/>
          </a:xfrm>
        </p:spPr>
        <p:txBody>
          <a:bodyPr>
            <a:noAutofit/>
          </a:bodyPr>
          <a:lstStyle/>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Secessionism refers to a decision by an ethnic minority to secede </a:t>
            </a:r>
            <a:r>
              <a:rPr lang="en-US" sz="2200" dirty="0" smtClean="0">
                <a:latin typeface="Bookman Old Style" panose="02050604050505020204" pitchFamily="18" charset="0"/>
                <a:ea typeface="ＭＳ Ｐゴシック" pitchFamily="34" charset="-128"/>
              </a:rPr>
              <a:t>or rather </a:t>
            </a:r>
            <a:r>
              <a:rPr lang="en-US" sz="2200" dirty="0">
                <a:latin typeface="Bookman Old Style" panose="02050604050505020204" pitchFamily="18" charset="0"/>
                <a:ea typeface="ＭＳ Ｐゴシック" pitchFamily="34" charset="-128"/>
              </a:rPr>
              <a:t>to break free from the sovereign authority of the country where </a:t>
            </a:r>
            <a:r>
              <a:rPr lang="en-US" sz="2200" dirty="0" smtClean="0">
                <a:latin typeface="Bookman Old Style" panose="02050604050505020204" pitchFamily="18" charset="0"/>
                <a:ea typeface="ＭＳ Ｐゴシック" pitchFamily="34" charset="-128"/>
              </a:rPr>
              <a:t>the group </a:t>
            </a:r>
            <a:r>
              <a:rPr lang="en-US" sz="2200" dirty="0">
                <a:latin typeface="Bookman Old Style" panose="02050604050505020204" pitchFamily="18" charset="0"/>
                <a:ea typeface="ＭＳ Ｐゴシック" pitchFamily="34" charset="-128"/>
              </a:rPr>
              <a:t>resides, in order to be able to self-govern that territory where it </a:t>
            </a:r>
            <a:r>
              <a:rPr lang="en-US" sz="2200" dirty="0" smtClean="0">
                <a:latin typeface="Bookman Old Style" panose="02050604050505020204" pitchFamily="18" charset="0"/>
                <a:ea typeface="ＭＳ Ｐゴシック" pitchFamily="34" charset="-128"/>
              </a:rPr>
              <a:t>is concentrated.</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Secessionist </a:t>
            </a:r>
            <a:r>
              <a:rPr lang="en-US" sz="2200" dirty="0" smtClean="0">
                <a:latin typeface="Bookman Old Style" panose="02050604050505020204" pitchFamily="18" charset="0"/>
                <a:ea typeface="ＭＳ Ｐゴシック" pitchFamily="34" charset="-128"/>
              </a:rPr>
              <a:t>conflicts, </a:t>
            </a:r>
            <a:r>
              <a:rPr lang="en-US" sz="2200" dirty="0">
                <a:latin typeface="Bookman Old Style" panose="02050604050505020204" pitchFamily="18" charset="0"/>
                <a:ea typeface="ＭＳ Ｐゴシック" pitchFamily="34" charset="-128"/>
              </a:rPr>
              <a:t>emerge when minority groups declare their independence, separating themselves and the territory on which they reside from the sovereign authority of a state ruled by a different ethnic majority. </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Secessionist </a:t>
            </a:r>
            <a:r>
              <a:rPr lang="en-US" sz="2200" dirty="0">
                <a:latin typeface="Bookman Old Style" panose="02050604050505020204" pitchFamily="18" charset="0"/>
                <a:ea typeface="ＭＳ Ｐゴシック" pitchFamily="34" charset="-128"/>
              </a:rPr>
              <a:t>conflicts often ensue when claims to secede </a:t>
            </a:r>
            <a:r>
              <a:rPr lang="en-US" sz="2200" dirty="0" smtClean="0">
                <a:latin typeface="Bookman Old Style" panose="02050604050505020204" pitchFamily="18" charset="0"/>
                <a:ea typeface="ＭＳ Ｐゴシック" pitchFamily="34" charset="-128"/>
              </a:rPr>
              <a:t>are rejected </a:t>
            </a:r>
            <a:r>
              <a:rPr lang="en-US" sz="2200" dirty="0">
                <a:latin typeface="Bookman Old Style" panose="02050604050505020204" pitchFamily="18" charset="0"/>
                <a:ea typeface="ＭＳ Ｐゴシック" pitchFamily="34" charset="-128"/>
              </a:rPr>
              <a:t>by the dominant majority (which is governing the state) in order </a:t>
            </a:r>
            <a:r>
              <a:rPr lang="en-US" sz="2200" dirty="0" smtClean="0">
                <a:latin typeface="Bookman Old Style" panose="02050604050505020204" pitchFamily="18" charset="0"/>
                <a:ea typeface="ＭＳ Ｐゴシック" pitchFamily="34" charset="-128"/>
              </a:rPr>
              <a:t>to thwart </a:t>
            </a:r>
            <a:r>
              <a:rPr lang="en-US" sz="2200" dirty="0">
                <a:latin typeface="Bookman Old Style" panose="02050604050505020204" pitchFamily="18" charset="0"/>
                <a:ea typeface="ＭＳ Ｐゴシック" pitchFamily="34" charset="-128"/>
              </a:rPr>
              <a:t>any territorial loss. </a:t>
            </a:r>
            <a:endParaRPr lang="en-US" sz="2200"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As </a:t>
            </a:r>
            <a:r>
              <a:rPr lang="en-US" sz="2200" dirty="0">
                <a:latin typeface="Bookman Old Style" panose="02050604050505020204" pitchFamily="18" charset="0"/>
                <a:ea typeface="ＭＳ Ｐゴシック" pitchFamily="34" charset="-128"/>
              </a:rPr>
              <a:t>sovereign states are unlikely to grant a </a:t>
            </a:r>
            <a:r>
              <a:rPr lang="en-US" sz="2200" dirty="0" smtClean="0">
                <a:latin typeface="Bookman Old Style" panose="02050604050505020204" pitchFamily="18" charset="0"/>
                <a:ea typeface="ＭＳ Ｐゴシック" pitchFamily="34" charset="-128"/>
              </a:rPr>
              <a:t>right to </a:t>
            </a:r>
            <a:r>
              <a:rPr lang="en-US" sz="2200" dirty="0">
                <a:latin typeface="Bookman Old Style" panose="02050604050505020204" pitchFamily="18" charset="0"/>
                <a:ea typeface="ＭＳ Ｐゴシック" pitchFamily="34" charset="-128"/>
              </a:rPr>
              <a:t>secession to minority populations within their own borders, these movements can lead to violence, bloodshed, and loss of life if these groups </a:t>
            </a:r>
            <a:r>
              <a:rPr lang="en-US" sz="2200" dirty="0" smtClean="0">
                <a:latin typeface="Bookman Old Style" panose="02050604050505020204" pitchFamily="18" charset="0"/>
                <a:ea typeface="ＭＳ Ｐゴシック" pitchFamily="34" charset="-128"/>
              </a:rPr>
              <a:t>decide to </a:t>
            </a:r>
            <a:r>
              <a:rPr lang="en-US" sz="2200" dirty="0">
                <a:latin typeface="Bookman Old Style" panose="02050604050505020204" pitchFamily="18" charset="0"/>
                <a:ea typeface="ＭＳ Ｐゴシック" pitchFamily="34" charset="-128"/>
              </a:rPr>
              <a:t>continue their fight for independence using any means </a:t>
            </a:r>
            <a:r>
              <a:rPr lang="en-US" sz="2200" dirty="0" smtClean="0">
                <a:latin typeface="Bookman Old Style" panose="02050604050505020204" pitchFamily="18" charset="0"/>
                <a:ea typeface="ＭＳ Ｐゴシック" pitchFamily="34" charset="-128"/>
              </a:rPr>
              <a:t>necessary.</a:t>
            </a:r>
          </a:p>
          <a:p>
            <a:pPr algn="just">
              <a:buFont typeface="Wingdings" panose="05000000000000000000" pitchFamily="2" charset="2"/>
              <a:buChar char="q"/>
              <a:defRPr/>
            </a:pPr>
            <a:r>
              <a:rPr lang="en-US" sz="2200" dirty="0" smtClean="0">
                <a:latin typeface="Bookman Old Style" panose="02050604050505020204" pitchFamily="18" charset="0"/>
                <a:ea typeface="ＭＳ Ｐゴシック" pitchFamily="34" charset="-128"/>
              </a:rPr>
              <a:t>For irredentist </a:t>
            </a:r>
            <a:r>
              <a:rPr lang="en-US" sz="2200" dirty="0">
                <a:latin typeface="Bookman Old Style" panose="02050604050505020204" pitchFamily="18" charset="0"/>
                <a:ea typeface="ＭＳ Ｐゴシック" pitchFamily="34" charset="-128"/>
              </a:rPr>
              <a:t>movements, the level of violence, bloodshed, and loss of </a:t>
            </a:r>
            <a:r>
              <a:rPr lang="en-US" sz="2200" dirty="0" smtClean="0">
                <a:latin typeface="Bookman Old Style" panose="02050604050505020204" pitchFamily="18" charset="0"/>
                <a:ea typeface="ＭＳ Ｐゴシック" pitchFamily="34" charset="-128"/>
              </a:rPr>
              <a:t>lives may </a:t>
            </a:r>
            <a:r>
              <a:rPr lang="en-US" sz="2200" dirty="0">
                <a:latin typeface="Bookman Old Style" panose="02050604050505020204" pitchFamily="18" charset="0"/>
                <a:ea typeface="ＭＳ Ｐゴシック" pitchFamily="34" charset="-128"/>
              </a:rPr>
              <a:t>be magnified because often the claimant is not a minority </a:t>
            </a:r>
            <a:r>
              <a:rPr lang="en-US" sz="2200" dirty="0" smtClean="0">
                <a:latin typeface="Bookman Old Style" panose="02050604050505020204" pitchFamily="18" charset="0"/>
                <a:ea typeface="ＭＳ Ｐゴシック" pitchFamily="34" charset="-128"/>
              </a:rPr>
              <a:t>population but </a:t>
            </a:r>
            <a:r>
              <a:rPr lang="en-US" sz="2200" dirty="0">
                <a:latin typeface="Bookman Old Style" panose="02050604050505020204" pitchFamily="18" charset="0"/>
                <a:ea typeface="ＭＳ Ｐゴシック" pitchFamily="34" charset="-128"/>
              </a:rPr>
              <a:t>rather a dominant majority, which is in charge of a sovereign state </a:t>
            </a:r>
            <a:r>
              <a:rPr lang="en-US" sz="2200" dirty="0" smtClean="0">
                <a:latin typeface="Bookman Old Style" panose="02050604050505020204" pitchFamily="18" charset="0"/>
                <a:ea typeface="ＭＳ Ｐゴシック" pitchFamily="34" charset="-128"/>
              </a:rPr>
              <a:t>with a </a:t>
            </a:r>
            <a:r>
              <a:rPr lang="en-US" sz="2200" dirty="0">
                <a:latin typeface="Bookman Old Style" panose="02050604050505020204" pitchFamily="18" charset="0"/>
                <a:ea typeface="ＭＳ Ｐゴシック" pitchFamily="34" charset="-128"/>
              </a:rPr>
              <a:t>well-organized and decent-sized military, ready and willing to fight a </a:t>
            </a:r>
            <a:r>
              <a:rPr lang="en-US" sz="2200" dirty="0" err="1">
                <a:latin typeface="Bookman Old Style" panose="02050604050505020204" pitchFamily="18" charset="0"/>
                <a:ea typeface="ＭＳ Ｐゴシック" pitchFamily="34" charset="-128"/>
              </a:rPr>
              <a:t>fullscale</a:t>
            </a:r>
            <a:r>
              <a:rPr lang="en-US" sz="2200" dirty="0">
                <a:latin typeface="Bookman Old Style" panose="02050604050505020204" pitchFamily="18" charset="0"/>
                <a:ea typeface="ＭＳ Ｐゴシック" pitchFamily="34" charset="-128"/>
              </a:rPr>
              <a:t> war on behalf of its kin living inside a neighboring country</a:t>
            </a:r>
            <a:r>
              <a:rPr lang="en-US" sz="2200"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endParaRPr lang="en-US" sz="2200"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1496055910"/>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976745" y="0"/>
            <a:ext cx="10515600" cy="512618"/>
          </a:xfrm>
        </p:spPr>
        <p:txBody>
          <a:bodyPr>
            <a:normAutofit/>
          </a:bodyPr>
          <a:lstStyle/>
          <a:p>
            <a:pPr algn="ctr">
              <a:defRPr/>
            </a:pPr>
            <a:r>
              <a:rPr lang="en-US" sz="2800" b="1" dirty="0" smtClean="0">
                <a:solidFill>
                  <a:srgbClr val="000000"/>
                </a:solidFill>
                <a:latin typeface="Bookman Old Style" panose="02050604050505020204" pitchFamily="18" charset="0"/>
                <a:ea typeface="ＭＳ Ｐゴシック" pitchFamily="34" charset="-128"/>
              </a:rPr>
              <a:t>Summary Authority, Legitimacy and Sovereignty</a:t>
            </a:r>
            <a:endParaRPr lang="en-US" sz="2800" b="1" dirty="0">
              <a:solidFill>
                <a:srgbClr val="000000"/>
              </a:solidFill>
              <a:latin typeface="Bookman Old Style" panose="02050604050505020204" pitchFamily="18" charset="0"/>
              <a:ea typeface="ＭＳ Ｐゴシック" pitchFamily="34" charset="-128"/>
            </a:endParaRPr>
          </a:p>
        </p:txBody>
      </p:sp>
      <p:sp>
        <p:nvSpPr>
          <p:cNvPr id="22531" name="Rectangle 3"/>
          <p:cNvSpPr>
            <a:spLocks noGrp="1" noRot="1" noChangeArrowheads="1"/>
          </p:cNvSpPr>
          <p:nvPr>
            <p:ph type="body" idx="1"/>
          </p:nvPr>
        </p:nvSpPr>
        <p:spPr>
          <a:xfrm>
            <a:off x="0" y="627797"/>
            <a:ext cx="11998036" cy="6230203"/>
          </a:xfrm>
        </p:spPr>
        <p:txBody>
          <a:bodyPr>
            <a:noAutofit/>
          </a:bodyPr>
          <a:lstStyle/>
          <a:p>
            <a:pPr algn="just">
              <a:buFont typeface="Wingdings" panose="05000000000000000000" pitchFamily="2" charset="2"/>
              <a:buChar char="q"/>
              <a:defRPr/>
            </a:pPr>
            <a:r>
              <a:rPr lang="en-US" sz="2200" b="1" dirty="0" smtClean="0">
                <a:latin typeface="Bookman Old Style" panose="02050604050505020204" pitchFamily="18" charset="0"/>
                <a:ea typeface="ＭＳ Ｐゴシック" pitchFamily="34" charset="-128"/>
              </a:rPr>
              <a:t>Question: How </a:t>
            </a:r>
            <a:r>
              <a:rPr lang="en-US" sz="2200" b="1" dirty="0">
                <a:latin typeface="Bookman Old Style" panose="02050604050505020204" pitchFamily="18" charset="0"/>
                <a:ea typeface="ＭＳ Ｐゴシック" pitchFamily="34" charset="-128"/>
              </a:rPr>
              <a:t>are legitimacy, sovereignty, and authority different but similar?</a:t>
            </a:r>
          </a:p>
          <a:p>
            <a:pPr algn="just">
              <a:buFont typeface="Wingdings" panose="05000000000000000000" pitchFamily="2" charset="2"/>
              <a:buChar char="q"/>
              <a:defRPr/>
            </a:pPr>
            <a:r>
              <a:rPr lang="en-US" sz="2200" dirty="0">
                <a:latin typeface="Bookman Old Style" panose="02050604050505020204" pitchFamily="18" charset="0"/>
                <a:ea typeface="ＭＳ Ｐゴシック" pitchFamily="34" charset="-128"/>
              </a:rPr>
              <a:t>In short, legitimacy means respect for a government; sovereignty, respect for a country; and authority, respect for a leader. None are automatic; all must be earned. Where you find one, you find the others. Where one erodes, so usually do the others.</a:t>
            </a:r>
          </a:p>
        </p:txBody>
      </p:sp>
    </p:spTree>
    <p:extLst>
      <p:ext uri="{BB962C8B-B14F-4D97-AF65-F5344CB8AC3E}">
        <p14:creationId xmlns:p14="http://schemas.microsoft.com/office/powerpoint/2010/main" val="2106677139"/>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838200" y="0"/>
            <a:ext cx="10515600" cy="512618"/>
          </a:xfrm>
        </p:spPr>
        <p:txBody>
          <a:bodyPr>
            <a:normAutofit/>
          </a:bodyPr>
          <a:lstStyle/>
          <a:p>
            <a:pPr algn="ctr" eaLnBrk="1" hangingPunct="1">
              <a:defRPr/>
            </a:pPr>
            <a:r>
              <a:rPr lang="en-US" sz="2800" b="1" dirty="0" smtClean="0">
                <a:solidFill>
                  <a:srgbClr val="000000"/>
                </a:solidFill>
                <a:latin typeface="Bookman Old Style" panose="02050604050505020204" pitchFamily="18" charset="0"/>
                <a:ea typeface="ＭＳ Ｐゴシック" pitchFamily="34" charset="-128"/>
              </a:rPr>
              <a:t>Question</a:t>
            </a:r>
          </a:p>
        </p:txBody>
      </p:sp>
      <p:sp>
        <p:nvSpPr>
          <p:cNvPr id="22531" name="Rectangle 3"/>
          <p:cNvSpPr>
            <a:spLocks noGrp="1" noRot="1" noChangeArrowheads="1"/>
          </p:cNvSpPr>
          <p:nvPr>
            <p:ph type="body" idx="1"/>
          </p:nvPr>
        </p:nvSpPr>
        <p:spPr>
          <a:xfrm>
            <a:off x="0" y="512618"/>
            <a:ext cx="12192000" cy="6345382"/>
          </a:xfrm>
        </p:spPr>
        <p:txBody>
          <a:bodyPr>
            <a:normAutofit/>
          </a:bodyPr>
          <a:lstStyle/>
          <a:p>
            <a:pPr marL="514350" indent="-514350" eaLnBrk="1" hangingPunct="1">
              <a:buFont typeface="+mj-lt"/>
              <a:buAutoNum type="arabicPeriod"/>
              <a:defRPr/>
            </a:pPr>
            <a:r>
              <a:rPr lang="en-US" dirty="0">
                <a:latin typeface="Bookman Old Style" panose="02050604050505020204" pitchFamily="18" charset="0"/>
                <a:ea typeface="ＭＳ Ｐゴシック" pitchFamily="34" charset="-128"/>
              </a:rPr>
              <a:t>Why do you think that the organization of Bureaucracies are so confusing</a:t>
            </a:r>
            <a:r>
              <a:rPr lang="en-US" dirty="0" smtClean="0">
                <a:latin typeface="Bookman Old Style" panose="02050604050505020204" pitchFamily="18" charset="0"/>
                <a:ea typeface="ＭＳ Ｐゴシック" pitchFamily="34" charset="-128"/>
              </a:rPr>
              <a:t>?</a:t>
            </a:r>
          </a:p>
          <a:p>
            <a:pPr marL="514350" indent="-514350">
              <a:buFont typeface="+mj-lt"/>
              <a:buAutoNum type="arabicPeriod"/>
              <a:defRPr/>
            </a:pPr>
            <a:r>
              <a:rPr lang="en-US" dirty="0" smtClean="0">
                <a:latin typeface="Bookman Old Style" panose="02050604050505020204" pitchFamily="18" charset="0"/>
                <a:ea typeface="ＭＳ Ｐゴシック" pitchFamily="34" charset="-128"/>
              </a:rPr>
              <a:t>Define </a:t>
            </a:r>
            <a:r>
              <a:rPr lang="en-US" dirty="0">
                <a:latin typeface="Bookman Old Style" panose="02050604050505020204" pitchFamily="18" charset="0"/>
                <a:ea typeface="ＭＳ Ｐゴシック" pitchFamily="34" charset="-128"/>
              </a:rPr>
              <a:t>the concept of Bureaucracy and describe its characteristics, structure, and functions</a:t>
            </a:r>
            <a:r>
              <a:rPr lang="en-US" dirty="0" smtClean="0">
                <a:latin typeface="Bookman Old Style" panose="02050604050505020204" pitchFamily="18" charset="0"/>
                <a:ea typeface="ＭＳ Ｐゴシック" pitchFamily="34" charset="-128"/>
              </a:rPr>
              <a:t>.</a:t>
            </a:r>
          </a:p>
          <a:p>
            <a:pPr marL="514350" indent="-514350">
              <a:buFont typeface="+mj-lt"/>
              <a:buAutoNum type="arabicPeriod"/>
              <a:defRPr/>
            </a:pPr>
            <a:r>
              <a:rPr lang="en-US" dirty="0" smtClean="0">
                <a:latin typeface="Bookman Old Style" panose="02050604050505020204" pitchFamily="18" charset="0"/>
                <a:ea typeface="ＭＳ Ｐゴシック" pitchFamily="34" charset="-128"/>
              </a:rPr>
              <a:t>Explain </a:t>
            </a:r>
            <a:r>
              <a:rPr lang="en-US" dirty="0">
                <a:latin typeface="Bookman Old Style" panose="02050604050505020204" pitchFamily="18" charset="0"/>
                <a:ea typeface="ＭＳ Ｐゴシック" pitchFamily="34" charset="-128"/>
              </a:rPr>
              <a:t>the concept of a Bureaucrat and their functions within the </a:t>
            </a:r>
            <a:r>
              <a:rPr lang="en-US" dirty="0" smtClean="0">
                <a:latin typeface="Bookman Old Style" panose="02050604050505020204" pitchFamily="18" charset="0"/>
                <a:ea typeface="ＭＳ Ｐゴシック" pitchFamily="34" charset="-128"/>
              </a:rPr>
              <a:t>government</a:t>
            </a:r>
          </a:p>
          <a:p>
            <a:pPr marL="514350" indent="-514350">
              <a:buFont typeface="+mj-lt"/>
              <a:buAutoNum type="arabicPeriod"/>
              <a:defRPr/>
            </a:pPr>
            <a:r>
              <a:rPr lang="en-US" dirty="0" smtClean="0">
                <a:latin typeface="Bookman Old Style" panose="02050604050505020204" pitchFamily="18" charset="0"/>
                <a:ea typeface="ＭＳ Ｐゴシック" pitchFamily="34" charset="-128"/>
              </a:rPr>
              <a:t>What </a:t>
            </a:r>
            <a:r>
              <a:rPr lang="en-US" dirty="0">
                <a:latin typeface="Bookman Old Style" panose="02050604050505020204" pitchFamily="18" charset="0"/>
                <a:ea typeface="ＭＳ Ｐゴシック" pitchFamily="34" charset="-128"/>
              </a:rPr>
              <a:t>is the major importance of the </a:t>
            </a:r>
            <a:r>
              <a:rPr lang="en-US" dirty="0" smtClean="0">
                <a:latin typeface="Bookman Old Style" panose="02050604050505020204" pitchFamily="18" charset="0"/>
                <a:ea typeface="ＭＳ Ｐゴシック" pitchFamily="34" charset="-128"/>
              </a:rPr>
              <a:t>Bureaucracy in Zambia when we already have traditional leaders?</a:t>
            </a:r>
          </a:p>
          <a:p>
            <a:pPr marL="514350" indent="-514350">
              <a:buFont typeface="+mj-lt"/>
              <a:buAutoNum type="arabicPeriod"/>
              <a:defRPr/>
            </a:pPr>
            <a:r>
              <a:rPr lang="en-US" dirty="0">
                <a:latin typeface="Bookman Old Style" panose="02050604050505020204" pitchFamily="18" charset="0"/>
                <a:ea typeface="ＭＳ Ｐゴシック" pitchFamily="34" charset="-128"/>
              </a:rPr>
              <a:t>What is legitimacy to you? Where do you see legitimacy working well? How governments work with citizens to build </a:t>
            </a:r>
            <a:r>
              <a:rPr lang="en-US" dirty="0" smtClean="0">
                <a:latin typeface="Bookman Old Style" panose="02050604050505020204" pitchFamily="18" charset="0"/>
                <a:ea typeface="ＭＳ Ｐゴシック" pitchFamily="34" charset="-128"/>
              </a:rPr>
              <a:t>legitimacy?</a:t>
            </a:r>
          </a:p>
          <a:p>
            <a:pPr marL="514350" indent="-514350">
              <a:buFont typeface="+mj-lt"/>
              <a:buAutoNum type="arabicPeriod"/>
              <a:defRPr/>
            </a:pPr>
            <a:r>
              <a:rPr lang="en-US" dirty="0">
                <a:latin typeface="Bookman Old Style" panose="02050604050505020204" pitchFamily="18" charset="0"/>
                <a:ea typeface="ＭＳ Ｐゴシック" pitchFamily="34" charset="-128"/>
              </a:rPr>
              <a:t>How is legal rational authority and legal legitimacy different but </a:t>
            </a:r>
            <a:r>
              <a:rPr lang="en-US" dirty="0" smtClean="0">
                <a:latin typeface="Bookman Old Style" panose="02050604050505020204" pitchFamily="18" charset="0"/>
                <a:ea typeface="ＭＳ Ｐゴシック" pitchFamily="34" charset="-128"/>
              </a:rPr>
              <a:t>similar?</a:t>
            </a:r>
            <a:endParaRPr lang="en-US" dirty="0">
              <a:latin typeface="Bookman Old Style" panose="02050604050505020204" pitchFamily="18" charset="0"/>
              <a:ea typeface="ＭＳ Ｐゴシック" pitchFamily="34" charset="-128"/>
            </a:endParaRPr>
          </a:p>
          <a:p>
            <a:pPr marL="514350" indent="-514350">
              <a:buFont typeface="+mj-lt"/>
              <a:buAutoNum type="arabicPeriod"/>
              <a:defRPr/>
            </a:pPr>
            <a:endParaRPr lang="en-US" dirty="0">
              <a:latin typeface="Bookman Old Style" panose="02050604050505020204" pitchFamily="18" charset="0"/>
              <a:ea typeface="ＭＳ Ｐゴシック" pitchFamily="34" charset="-128"/>
            </a:endParaRPr>
          </a:p>
          <a:p>
            <a:pPr eaLnBrk="1" hangingPunct="1">
              <a:defRPr/>
            </a:pPr>
            <a:endParaRPr lang="en-US"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317761808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789708" y="0"/>
            <a:ext cx="11291455" cy="484909"/>
          </a:xfrm>
        </p:spPr>
        <p:txBody>
          <a:bodyPr>
            <a:noAutofit/>
          </a:bodyPr>
          <a:lstStyle/>
          <a:p>
            <a:pPr algn="ctr">
              <a:defRPr/>
            </a:pPr>
            <a:r>
              <a:rPr lang="en-US" altLang="en-US" sz="2800" b="1" dirty="0">
                <a:latin typeface="Bookman Old Style" panose="02050604050505020204" pitchFamily="18" charset="0"/>
              </a:rPr>
              <a:t>Advantages of legal Rational Authority in Administration</a:t>
            </a:r>
          </a:p>
        </p:txBody>
      </p:sp>
      <p:sp>
        <p:nvSpPr>
          <p:cNvPr id="99331" name="Rectangle 3"/>
          <p:cNvSpPr>
            <a:spLocks noGrp="1" noChangeArrowheads="1"/>
          </p:cNvSpPr>
          <p:nvPr>
            <p:ph type="body" sz="half" idx="2"/>
          </p:nvPr>
        </p:nvSpPr>
        <p:spPr>
          <a:xfrm>
            <a:off x="96982" y="484909"/>
            <a:ext cx="11984181" cy="5958755"/>
          </a:xfrm>
        </p:spPr>
        <p:txBody>
          <a:bodyPr>
            <a:normAutofit fontScale="85000" lnSpcReduction="20000"/>
          </a:bodyPr>
          <a:lstStyle/>
          <a:p>
            <a:pPr marL="514350" indent="-514350" algn="just">
              <a:buFont typeface="+mj-lt"/>
              <a:buAutoNum type="arabicPeriod"/>
            </a:pPr>
            <a:r>
              <a:rPr lang="en-US" altLang="en-US" dirty="0" smtClean="0">
                <a:latin typeface="Bookman Old Style" panose="02050604050505020204" pitchFamily="18" charset="0"/>
              </a:rPr>
              <a:t>Rational legal authority ensures conformity by creating a system of rules and procedures by which everyone is bound (Tonga, Bemba, Ngoni, </a:t>
            </a:r>
            <a:r>
              <a:rPr lang="en-US" altLang="en-US" dirty="0" err="1" smtClean="0">
                <a:latin typeface="Bookman Old Style" panose="02050604050505020204" pitchFamily="18" charset="0"/>
              </a:rPr>
              <a:t>Lozi</a:t>
            </a:r>
            <a:r>
              <a:rPr lang="en-US" altLang="en-US" dirty="0" smtClean="0">
                <a:latin typeface="Bookman Old Style" panose="02050604050505020204" pitchFamily="18" charset="0"/>
              </a:rPr>
              <a:t>, and Kaonde tradition)</a:t>
            </a:r>
          </a:p>
          <a:p>
            <a:pPr marL="514350" indent="-514350" algn="just">
              <a:buFont typeface="+mj-lt"/>
              <a:buAutoNum type="arabicPeriod"/>
            </a:pPr>
            <a:r>
              <a:rPr lang="en-US" altLang="en-US" dirty="0" smtClean="0">
                <a:latin typeface="Bookman Old Style" panose="02050604050505020204" pitchFamily="18" charset="0"/>
              </a:rPr>
              <a:t>It gives every person an equal and every chance of taking the leadership role as long as they meet or satisfy the requirements</a:t>
            </a:r>
          </a:p>
          <a:p>
            <a:pPr marL="514350" indent="-514350" algn="just">
              <a:buFont typeface="+mj-lt"/>
              <a:buAutoNum type="arabicPeriod"/>
            </a:pPr>
            <a:r>
              <a:rPr lang="en-US" altLang="en-US" dirty="0" smtClean="0">
                <a:latin typeface="Bookman Old Style" panose="02050604050505020204" pitchFamily="18" charset="0"/>
              </a:rPr>
              <a:t>Its sets a time period of service. For example a president can only be in office for a period of ten years in two terms.</a:t>
            </a:r>
          </a:p>
          <a:p>
            <a:pPr marL="514350" indent="-514350" algn="just">
              <a:buFont typeface="+mj-lt"/>
              <a:buAutoNum type="arabicPeriod"/>
            </a:pPr>
            <a:r>
              <a:rPr lang="en-US" altLang="en-US" dirty="0" smtClean="0">
                <a:latin typeface="Bookman Old Style" panose="02050604050505020204" pitchFamily="18" charset="0"/>
              </a:rPr>
              <a:t>It emphasizes educational qualifications to ensure efficiency and effectiveness of the leaders</a:t>
            </a:r>
          </a:p>
          <a:p>
            <a:pPr marL="514350" indent="-514350" algn="just">
              <a:buFont typeface="+mj-lt"/>
              <a:buAutoNum type="arabicPeriod"/>
            </a:pPr>
            <a:r>
              <a:rPr lang="en-US" altLang="en-US" dirty="0" smtClean="0">
                <a:latin typeface="Bookman Old Style" panose="02050604050505020204" pitchFamily="18" charset="0"/>
              </a:rPr>
              <a:t>It applies the principles of the rule of law. In this case, no one is above the law; former presidents have had their immunity lifted before. Even presidents children and Ministers have been taken to the courts before.</a:t>
            </a:r>
          </a:p>
          <a:p>
            <a:pPr marL="514350" indent="-514350" algn="just">
              <a:buFont typeface="+mj-lt"/>
              <a:buAutoNum type="arabicPeriod"/>
            </a:pPr>
            <a:r>
              <a:rPr lang="en-US" altLang="en-US" dirty="0" smtClean="0">
                <a:latin typeface="Bookman Old Style" panose="02050604050505020204" pitchFamily="18" charset="0"/>
              </a:rPr>
              <a:t>It is often written, hence, leaders can perusal through in case of doubt. For example, the president can use the constitution to ensure that he is operating within the confines of his jurisdiction.</a:t>
            </a:r>
          </a:p>
          <a:p>
            <a:pPr marL="514350" indent="-514350" algn="just">
              <a:buFont typeface="+mj-lt"/>
              <a:buAutoNum type="arabicPeriod"/>
            </a:pPr>
            <a:r>
              <a:rPr lang="en-US" altLang="en-US" dirty="0" smtClean="0">
                <a:latin typeface="Bookman Old Style" panose="02050604050505020204" pitchFamily="18" charset="0"/>
              </a:rPr>
              <a:t>It sets boundaries of authority. No one can overstep their jurisdiction because of aspects abuse of office or misallocation or misappropriation of funds.</a:t>
            </a:r>
          </a:p>
          <a:p>
            <a:pPr marL="514350" indent="-514350" algn="just">
              <a:buFont typeface="+mj-lt"/>
              <a:buAutoNum type="arabicPeriod"/>
            </a:pPr>
            <a:r>
              <a:rPr lang="en-US" altLang="en-US" dirty="0" smtClean="0">
                <a:latin typeface="Bookman Old Style" panose="02050604050505020204" pitchFamily="18" charset="0"/>
              </a:rPr>
              <a:t>Authority and property is depersonalized</a:t>
            </a:r>
          </a:p>
        </p:txBody>
      </p:sp>
    </p:spTree>
    <p:extLst>
      <p:ext uri="{BB962C8B-B14F-4D97-AF65-F5344CB8AC3E}">
        <p14:creationId xmlns:p14="http://schemas.microsoft.com/office/powerpoint/2010/main" val="4524510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789708" y="0"/>
            <a:ext cx="11291455" cy="484909"/>
          </a:xfrm>
        </p:spPr>
        <p:txBody>
          <a:bodyPr>
            <a:noAutofit/>
          </a:bodyPr>
          <a:lstStyle/>
          <a:p>
            <a:pPr algn="ctr">
              <a:defRPr/>
            </a:pPr>
            <a:r>
              <a:rPr lang="en-US" altLang="en-US" sz="2800" b="1" dirty="0" smtClean="0">
                <a:latin typeface="Bookman Old Style" panose="02050604050505020204" pitchFamily="18" charset="0"/>
              </a:rPr>
              <a:t>Disadvantages and </a:t>
            </a:r>
            <a:r>
              <a:rPr lang="en-US" sz="2800" b="1" dirty="0" smtClean="0">
                <a:latin typeface="Bookman Old Style" panose="02050604050505020204" pitchFamily="18" charset="0"/>
              </a:rPr>
              <a:t>Public Perceptions of Bureaucracies</a:t>
            </a:r>
            <a:endParaRPr lang="en-US" sz="2800" dirty="0" smtClean="0">
              <a:latin typeface="Bookman Old Style" panose="02050604050505020204" pitchFamily="18" charset="0"/>
            </a:endParaRPr>
          </a:p>
        </p:txBody>
      </p:sp>
      <p:sp>
        <p:nvSpPr>
          <p:cNvPr id="99331" name="Rectangle 3"/>
          <p:cNvSpPr>
            <a:spLocks noGrp="1" noChangeArrowheads="1"/>
          </p:cNvSpPr>
          <p:nvPr>
            <p:ph type="body" sz="half" idx="2"/>
          </p:nvPr>
        </p:nvSpPr>
        <p:spPr>
          <a:xfrm>
            <a:off x="0" y="484909"/>
            <a:ext cx="12192000" cy="5958755"/>
          </a:xfrm>
        </p:spPr>
        <p:txBody>
          <a:bodyPr>
            <a:normAutofit/>
          </a:bodyPr>
          <a:lstStyle/>
          <a:p>
            <a:pPr marL="514350" indent="-514350" eaLnBrk="1" hangingPunct="1">
              <a:buFont typeface="+mj-lt"/>
              <a:buAutoNum type="arabicPeriod"/>
            </a:pPr>
            <a:r>
              <a:rPr lang="en-US" altLang="en-US" dirty="0" smtClean="0">
                <a:latin typeface="Bookman Old Style" panose="02050604050505020204" pitchFamily="18" charset="0"/>
              </a:rPr>
              <a:t>Inclined to follow rigid or complex procedures</a:t>
            </a:r>
          </a:p>
          <a:p>
            <a:pPr marL="514350" indent="-514350" eaLnBrk="1" hangingPunct="1">
              <a:buFont typeface="+mj-lt"/>
              <a:buAutoNum type="arabicPeriod"/>
            </a:pPr>
            <a:r>
              <a:rPr lang="en-US" altLang="en-US" dirty="0" smtClean="0">
                <a:latin typeface="Bookman Old Style" panose="02050604050505020204" pitchFamily="18" charset="0"/>
              </a:rPr>
              <a:t>It </a:t>
            </a:r>
            <a:r>
              <a:rPr lang="en-US" altLang="en-US" dirty="0" smtClean="0">
                <a:latin typeface="Bookman Old Style" panose="02050604050505020204" pitchFamily="18" charset="0"/>
              </a:rPr>
              <a:t>may stifle effectiveness, innovation and discretion</a:t>
            </a:r>
          </a:p>
          <a:p>
            <a:pPr marL="514350" indent="-514350">
              <a:buFont typeface="+mj-lt"/>
              <a:buAutoNum type="arabicPeriod"/>
            </a:pPr>
            <a:r>
              <a:rPr lang="en-US" altLang="en-US" dirty="0" smtClean="0">
                <a:latin typeface="Bookman Old Style" panose="02050604050505020204" pitchFamily="18" charset="0"/>
              </a:rPr>
              <a:t>Rules and regulations also lead to delays in decision making (‘‘red tape’’ and inflexibility)</a:t>
            </a:r>
          </a:p>
          <a:p>
            <a:pPr marL="514350" indent="-514350">
              <a:buFont typeface="+mj-lt"/>
              <a:buAutoNum type="arabicPeriod"/>
            </a:pPr>
            <a:r>
              <a:rPr lang="en-US" altLang="en-US" dirty="0" smtClean="0">
                <a:latin typeface="Bookman Old Style" panose="02050604050505020204" pitchFamily="18" charset="0"/>
              </a:rPr>
              <a:t>Does not retain a high level of legitimacy. For example a leader can be in power despite having more than half or half the people who are against</a:t>
            </a:r>
          </a:p>
          <a:p>
            <a:pPr marL="514350" indent="-514350">
              <a:buFont typeface="+mj-lt"/>
              <a:buAutoNum type="arabicPeriod"/>
            </a:pPr>
            <a:r>
              <a:rPr lang="en-US" altLang="en-US" dirty="0" smtClean="0">
                <a:latin typeface="Bookman Old Style" panose="02050604050505020204" pitchFamily="18" charset="0"/>
              </a:rPr>
              <a:t>Some leaders stay in power for a long time (</a:t>
            </a:r>
            <a:r>
              <a:rPr lang="en-US" altLang="en-US" dirty="0" err="1" smtClean="0">
                <a:latin typeface="Bookman Old Style" panose="02050604050505020204" pitchFamily="18" charset="0"/>
              </a:rPr>
              <a:t>Obiang</a:t>
            </a:r>
            <a:r>
              <a:rPr lang="en-US" altLang="en-US" dirty="0" smtClean="0">
                <a:latin typeface="Bookman Old Style" panose="02050604050505020204" pitchFamily="18" charset="0"/>
              </a:rPr>
              <a:t>, equatorial </a:t>
            </a:r>
            <a:r>
              <a:rPr lang="en-US" altLang="en-US" dirty="0" smtClean="0">
                <a:latin typeface="Bookman Old Style" panose="02050604050505020204" pitchFamily="18" charset="0"/>
              </a:rPr>
              <a:t>guinea; </a:t>
            </a:r>
            <a:r>
              <a:rPr lang="en-US" altLang="en-US" dirty="0" smtClean="0">
                <a:latin typeface="Bookman Old Style" panose="02050604050505020204" pitchFamily="18" charset="0"/>
              </a:rPr>
              <a:t>Paul </a:t>
            </a:r>
            <a:r>
              <a:rPr lang="en-US" altLang="en-US" dirty="0" err="1" smtClean="0">
                <a:latin typeface="Bookman Old Style" panose="02050604050505020204" pitchFamily="18" charset="0"/>
              </a:rPr>
              <a:t>Biya</a:t>
            </a:r>
            <a:r>
              <a:rPr lang="en-US" altLang="en-US" dirty="0" smtClean="0">
                <a:latin typeface="Bookman Old Style" panose="02050604050505020204" pitchFamily="18" charset="0"/>
              </a:rPr>
              <a:t> </a:t>
            </a:r>
            <a:r>
              <a:rPr lang="en-US" altLang="en-US" dirty="0" smtClean="0">
                <a:latin typeface="Bookman Old Style" panose="02050604050505020204" pitchFamily="18" charset="0"/>
              </a:rPr>
              <a:t>Cameroon; </a:t>
            </a:r>
            <a:r>
              <a:rPr lang="en-US" altLang="en-US" dirty="0" smtClean="0">
                <a:latin typeface="Bookman Old Style" panose="02050604050505020204" pitchFamily="18" charset="0"/>
              </a:rPr>
              <a:t>Museveni </a:t>
            </a:r>
            <a:r>
              <a:rPr lang="en-US" altLang="en-US" dirty="0" smtClean="0">
                <a:latin typeface="Bookman Old Style" panose="02050604050505020204" pitchFamily="18" charset="0"/>
              </a:rPr>
              <a:t>Uganda; </a:t>
            </a:r>
            <a:r>
              <a:rPr lang="en-US" altLang="en-US" dirty="0" smtClean="0">
                <a:latin typeface="Bookman Old Style" panose="02050604050505020204" pitchFamily="18" charset="0"/>
              </a:rPr>
              <a:t>Al-Bashir, </a:t>
            </a:r>
            <a:r>
              <a:rPr lang="en-US" altLang="en-US" dirty="0" smtClean="0">
                <a:latin typeface="Bookman Old Style" panose="02050604050505020204" pitchFamily="18" charset="0"/>
              </a:rPr>
              <a:t>Sudan; </a:t>
            </a:r>
            <a:r>
              <a:rPr lang="en-US" altLang="en-US" dirty="0" err="1" smtClean="0">
                <a:latin typeface="Bookman Old Style" panose="02050604050505020204" pitchFamily="18" charset="0"/>
              </a:rPr>
              <a:t>Deby</a:t>
            </a:r>
            <a:r>
              <a:rPr lang="en-US" altLang="en-US" dirty="0" smtClean="0">
                <a:latin typeface="Bookman Old Style" panose="02050604050505020204" pitchFamily="18" charset="0"/>
              </a:rPr>
              <a:t> </a:t>
            </a:r>
            <a:r>
              <a:rPr lang="en-US" altLang="en-US" dirty="0" smtClean="0">
                <a:latin typeface="Bookman Old Style" panose="02050604050505020204" pitchFamily="18" charset="0"/>
              </a:rPr>
              <a:t>Chad; </a:t>
            </a:r>
            <a:r>
              <a:rPr lang="en-US" altLang="en-US" dirty="0" err="1" smtClean="0">
                <a:latin typeface="Bookman Old Style" panose="02050604050505020204" pitchFamily="18" charset="0"/>
              </a:rPr>
              <a:t>Afewerki</a:t>
            </a:r>
            <a:r>
              <a:rPr lang="en-US" altLang="en-US" dirty="0" smtClean="0">
                <a:latin typeface="Bookman Old Style" panose="02050604050505020204" pitchFamily="18" charset="0"/>
              </a:rPr>
              <a:t>; </a:t>
            </a:r>
            <a:r>
              <a:rPr lang="en-US" altLang="en-US" dirty="0" err="1" smtClean="0">
                <a:latin typeface="Bookman Old Style" panose="02050604050505020204" pitchFamily="18" charset="0"/>
              </a:rPr>
              <a:t>Nguesso</a:t>
            </a:r>
            <a:r>
              <a:rPr lang="en-US" altLang="en-US" dirty="0" smtClean="0">
                <a:latin typeface="Bookman Old Style" panose="02050604050505020204" pitchFamily="18" charset="0"/>
              </a:rPr>
              <a:t>; </a:t>
            </a:r>
            <a:r>
              <a:rPr lang="en-US" altLang="en-US" dirty="0" err="1" smtClean="0">
                <a:latin typeface="Bookman Old Style" panose="02050604050505020204" pitchFamily="18" charset="0"/>
              </a:rPr>
              <a:t>Abdelaziz</a:t>
            </a:r>
            <a:r>
              <a:rPr lang="en-US" altLang="en-US" dirty="0" smtClean="0">
                <a:latin typeface="Bookman Old Style" panose="02050604050505020204" pitchFamily="18" charset="0"/>
              </a:rPr>
              <a:t> </a:t>
            </a:r>
            <a:r>
              <a:rPr lang="en-US" altLang="en-US" dirty="0" smtClean="0">
                <a:latin typeface="Bookman Old Style" panose="02050604050505020204" pitchFamily="18" charset="0"/>
              </a:rPr>
              <a:t>Algeria; </a:t>
            </a:r>
            <a:r>
              <a:rPr lang="en-US" altLang="en-US" dirty="0" err="1" smtClean="0">
                <a:latin typeface="Bookman Old Style" panose="02050604050505020204" pitchFamily="18" charset="0"/>
              </a:rPr>
              <a:t>Guelleh</a:t>
            </a:r>
            <a:r>
              <a:rPr lang="en-US" altLang="en-US" dirty="0" smtClean="0">
                <a:latin typeface="Bookman Old Style" panose="02050604050505020204" pitchFamily="18" charset="0"/>
              </a:rPr>
              <a:t> </a:t>
            </a:r>
            <a:r>
              <a:rPr lang="en-US" altLang="en-US" dirty="0" smtClean="0">
                <a:latin typeface="Bookman Old Style" panose="02050604050505020204" pitchFamily="18" charset="0"/>
              </a:rPr>
              <a:t>Djibouti; </a:t>
            </a:r>
            <a:r>
              <a:rPr lang="en-US" altLang="en-US" dirty="0" err="1" smtClean="0">
                <a:latin typeface="Bookman Old Style" panose="02050604050505020204" pitchFamily="18" charset="0"/>
              </a:rPr>
              <a:t>Kagame</a:t>
            </a:r>
            <a:r>
              <a:rPr lang="en-US" altLang="en-US" dirty="0" smtClean="0">
                <a:latin typeface="Bookman Old Style" panose="02050604050505020204" pitchFamily="18" charset="0"/>
              </a:rPr>
              <a:t> </a:t>
            </a:r>
            <a:r>
              <a:rPr lang="en-US" altLang="en-US" dirty="0" smtClean="0">
                <a:latin typeface="Bookman Old Style" panose="02050604050505020204" pitchFamily="18" charset="0"/>
              </a:rPr>
              <a:t>Rwanda; </a:t>
            </a:r>
            <a:r>
              <a:rPr lang="en-US" altLang="en-US" dirty="0" smtClean="0">
                <a:latin typeface="Bookman Old Style" panose="02050604050505020204" pitchFamily="18" charset="0"/>
              </a:rPr>
              <a:t>Kabila </a:t>
            </a:r>
            <a:r>
              <a:rPr lang="en-US" altLang="en-US" dirty="0" smtClean="0">
                <a:latin typeface="Bookman Old Style" panose="02050604050505020204" pitchFamily="18" charset="0"/>
              </a:rPr>
              <a:t>DRC, Putin)</a:t>
            </a:r>
            <a:endParaRPr lang="en-US" altLang="en-US" dirty="0" smtClean="0">
              <a:latin typeface="Bookman Old Style" panose="02050604050505020204" pitchFamily="18" charset="0"/>
            </a:endParaRPr>
          </a:p>
        </p:txBody>
      </p:sp>
    </p:spTree>
    <p:extLst>
      <p:ext uri="{BB962C8B-B14F-4D97-AF65-F5344CB8AC3E}">
        <p14:creationId xmlns:p14="http://schemas.microsoft.com/office/powerpoint/2010/main" val="3131097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74713" y="0"/>
            <a:ext cx="10515600" cy="526473"/>
          </a:xfrm>
        </p:spPr>
        <p:txBody>
          <a:bodyPr>
            <a:normAutofit/>
          </a:bodyPr>
          <a:lstStyle/>
          <a:p>
            <a:pPr algn="ctr">
              <a:defRPr/>
            </a:pPr>
            <a:r>
              <a:rPr lang="en-US" sz="2800" b="1" dirty="0" smtClean="0">
                <a:solidFill>
                  <a:srgbClr val="000000"/>
                </a:solidFill>
                <a:effectLst>
                  <a:outerShdw blurRad="38100" dist="38100" dir="2700000" algn="tl">
                    <a:srgbClr val="FFFFFF"/>
                  </a:outerShdw>
                </a:effectLst>
                <a:latin typeface="Bookman Old Style" panose="02050604050505020204" pitchFamily="18" charset="0"/>
                <a:ea typeface="ＭＳ Ｐゴシック" pitchFamily="34" charset="-128"/>
              </a:rPr>
              <a:t>Criticism of Bureaucracy</a:t>
            </a:r>
          </a:p>
        </p:txBody>
      </p:sp>
      <p:sp>
        <p:nvSpPr>
          <p:cNvPr id="7" name="Content Placeholder 6"/>
          <p:cNvSpPr>
            <a:spLocks noGrp="1"/>
          </p:cNvSpPr>
          <p:nvPr>
            <p:ph idx="1"/>
          </p:nvPr>
        </p:nvSpPr>
        <p:spPr>
          <a:xfrm>
            <a:off x="0" y="526473"/>
            <a:ext cx="12192000" cy="6026727"/>
          </a:xfrm>
        </p:spPr>
        <p:txBody>
          <a:bodyPr>
            <a:normAutofit lnSpcReduction="10000"/>
          </a:bodyPr>
          <a:lstStyle/>
          <a:p>
            <a:pPr marL="514350" indent="-514350">
              <a:buFont typeface="+mj-lt"/>
              <a:buAutoNum type="arabicPeriod"/>
              <a:defRPr/>
            </a:pPr>
            <a:r>
              <a:rPr lang="en-US" b="1" dirty="0" smtClean="0">
                <a:latin typeface="Bookman Old Style" panose="02050604050505020204" pitchFamily="18" charset="0"/>
              </a:rPr>
              <a:t>Red Tape</a:t>
            </a:r>
          </a:p>
          <a:p>
            <a:pPr>
              <a:buFont typeface="Wingdings" panose="05000000000000000000" pitchFamily="2" charset="2"/>
              <a:buChar char="q"/>
              <a:defRPr/>
            </a:pPr>
            <a:r>
              <a:rPr lang="en-US" dirty="0" smtClean="0">
                <a:latin typeface="Bookman Old Style" panose="02050604050505020204" pitchFamily="18" charset="0"/>
              </a:rPr>
              <a:t> Too many rigid procedures </a:t>
            </a:r>
          </a:p>
          <a:p>
            <a:pPr>
              <a:buFont typeface="Wingdings" panose="05000000000000000000" pitchFamily="2" charset="2"/>
              <a:buChar char="q"/>
              <a:defRPr/>
            </a:pPr>
            <a:r>
              <a:rPr lang="en-US" dirty="0" smtClean="0">
                <a:latin typeface="Bookman Old Style" panose="02050604050505020204" pitchFamily="18" charset="0"/>
              </a:rPr>
              <a:t> Too </a:t>
            </a:r>
            <a:r>
              <a:rPr lang="en-US" dirty="0">
                <a:latin typeface="Bookman Old Style" panose="02050604050505020204" pitchFamily="18" charset="0"/>
              </a:rPr>
              <a:t>many policies with no flexibility for special circumstances</a:t>
            </a:r>
          </a:p>
          <a:p>
            <a:pPr>
              <a:buFont typeface="Wingdings" panose="05000000000000000000" pitchFamily="2" charset="2"/>
              <a:buChar char="q"/>
              <a:defRPr/>
            </a:pPr>
            <a:r>
              <a:rPr lang="en-US" dirty="0" smtClean="0">
                <a:latin typeface="Bookman Old Style" panose="02050604050505020204" pitchFamily="18" charset="0"/>
              </a:rPr>
              <a:t> Too </a:t>
            </a:r>
            <a:r>
              <a:rPr lang="en-US" dirty="0">
                <a:latin typeface="Bookman Old Style" panose="02050604050505020204" pitchFamily="18" charset="0"/>
              </a:rPr>
              <a:t>many forms to fill out, lines to wait</a:t>
            </a:r>
          </a:p>
          <a:p>
            <a:pPr marL="514350" indent="-514350">
              <a:buFont typeface="+mj-lt"/>
              <a:buAutoNum type="arabicPeriod" startAt="2"/>
              <a:defRPr/>
            </a:pPr>
            <a:r>
              <a:rPr lang="en-US" b="1" dirty="0">
                <a:latin typeface="Bookman Old Style" panose="02050604050505020204" pitchFamily="18" charset="0"/>
              </a:rPr>
              <a:t>I</a:t>
            </a:r>
            <a:r>
              <a:rPr lang="en-US" b="1" dirty="0" smtClean="0">
                <a:latin typeface="Bookman Old Style" panose="02050604050505020204" pitchFamily="18" charset="0"/>
              </a:rPr>
              <a:t>nefficiency</a:t>
            </a:r>
            <a:endParaRPr lang="en-US" b="1" dirty="0">
              <a:latin typeface="Bookman Old Style" panose="02050604050505020204" pitchFamily="18" charset="0"/>
            </a:endParaRPr>
          </a:p>
          <a:p>
            <a:pPr>
              <a:buFont typeface="Wingdings" panose="05000000000000000000" pitchFamily="2" charset="2"/>
              <a:buChar char="q"/>
              <a:defRPr/>
            </a:pPr>
            <a:r>
              <a:rPr lang="en-US" dirty="0" smtClean="0">
                <a:latin typeface="Bookman Old Style" panose="02050604050505020204" pitchFamily="18" charset="0"/>
              </a:rPr>
              <a:t> Lack of incentive to be productive</a:t>
            </a:r>
          </a:p>
          <a:p>
            <a:pPr marL="514350" indent="-514350">
              <a:buFont typeface="+mj-lt"/>
              <a:buAutoNum type="arabicPeriod" startAt="3"/>
              <a:defRPr/>
            </a:pPr>
            <a:r>
              <a:rPr lang="en-US" b="1" dirty="0" smtClean="0">
                <a:latin typeface="Bookman Old Style" panose="02050604050505020204" pitchFamily="18" charset="0"/>
              </a:rPr>
              <a:t>Duplication Of Services</a:t>
            </a:r>
          </a:p>
          <a:p>
            <a:pPr>
              <a:buFont typeface="Wingdings" panose="05000000000000000000" pitchFamily="2" charset="2"/>
              <a:buChar char="q"/>
              <a:defRPr/>
            </a:pPr>
            <a:r>
              <a:rPr lang="en-US" dirty="0" smtClean="0">
                <a:latin typeface="Bookman Old Style" panose="02050604050505020204" pitchFamily="18" charset="0"/>
              </a:rPr>
              <a:t>Bureaucracy </a:t>
            </a:r>
            <a:r>
              <a:rPr lang="en-US" dirty="0">
                <a:latin typeface="Bookman Old Style" panose="02050604050505020204" pitchFamily="18" charset="0"/>
              </a:rPr>
              <a:t>is so complicated </a:t>
            </a:r>
          </a:p>
          <a:p>
            <a:pPr>
              <a:buFont typeface="Wingdings" panose="05000000000000000000" pitchFamily="2" charset="2"/>
              <a:buChar char="q"/>
              <a:defRPr/>
            </a:pPr>
            <a:r>
              <a:rPr lang="en-US" dirty="0" smtClean="0">
                <a:latin typeface="Bookman Old Style" panose="02050604050505020204" pitchFamily="18" charset="0"/>
              </a:rPr>
              <a:t>Agencies </a:t>
            </a:r>
            <a:r>
              <a:rPr lang="en-US" dirty="0">
                <a:latin typeface="Bookman Old Style" panose="02050604050505020204" pitchFamily="18" charset="0"/>
              </a:rPr>
              <a:t>are performing similar or sometimes the same functions </a:t>
            </a:r>
            <a:r>
              <a:rPr lang="en-US" dirty="0" smtClean="0">
                <a:latin typeface="Bookman Old Style" panose="02050604050505020204" pitchFamily="18" charset="0"/>
              </a:rPr>
              <a:t>(Dept. of Commerce overlaps </a:t>
            </a:r>
            <a:r>
              <a:rPr lang="en-US" dirty="0">
                <a:latin typeface="Bookman Old Style" panose="02050604050505020204" pitchFamily="18" charset="0"/>
              </a:rPr>
              <a:t>with Dept. of Agriculture, </a:t>
            </a:r>
            <a:r>
              <a:rPr lang="en-US" dirty="0" smtClean="0">
                <a:latin typeface="Bookman Old Style" panose="02050604050505020204" pitchFamily="18" charset="0"/>
              </a:rPr>
              <a:t>DEC </a:t>
            </a:r>
            <a:r>
              <a:rPr lang="en-US" dirty="0">
                <a:latin typeface="Bookman Old Style" panose="02050604050505020204" pitchFamily="18" charset="0"/>
              </a:rPr>
              <a:t>overlaps with </a:t>
            </a:r>
            <a:r>
              <a:rPr lang="en-US" dirty="0" smtClean="0">
                <a:latin typeface="Bookman Old Style" panose="02050604050505020204" pitchFamily="18" charset="0"/>
              </a:rPr>
              <a:t>ACC, Compulsory standards, Measures and </a:t>
            </a:r>
            <a:r>
              <a:rPr lang="en-US" dirty="0" err="1" smtClean="0">
                <a:latin typeface="Bookman Old Style" panose="02050604050505020204" pitchFamily="18" charset="0"/>
              </a:rPr>
              <a:t>weightsetc</a:t>
            </a:r>
            <a:r>
              <a:rPr lang="en-US" dirty="0">
                <a:latin typeface="Bookman Old Style" panose="02050604050505020204" pitchFamily="18" charset="0"/>
              </a:rPr>
              <a:t>.)</a:t>
            </a:r>
          </a:p>
          <a:p>
            <a:pPr>
              <a:buFont typeface="Wingdings" panose="05000000000000000000" pitchFamily="2" charset="2"/>
              <a:buChar char="q"/>
              <a:defRPr/>
            </a:pPr>
            <a:r>
              <a:rPr lang="en-US" dirty="0" smtClean="0">
                <a:latin typeface="Bookman Old Style" panose="02050604050505020204" pitchFamily="18" charset="0"/>
              </a:rPr>
              <a:t>Many </a:t>
            </a:r>
            <a:r>
              <a:rPr lang="en-US" dirty="0">
                <a:latin typeface="Bookman Old Style" panose="02050604050505020204" pitchFamily="18" charset="0"/>
              </a:rPr>
              <a:t>services are provided at both the state and national levels.</a:t>
            </a:r>
          </a:p>
          <a:p>
            <a:pPr marL="514350" indent="-514350">
              <a:buFont typeface="+mj-lt"/>
              <a:buAutoNum type="arabicPeriod" startAt="3"/>
              <a:defRPr/>
            </a:pPr>
            <a:endParaRPr lang="en-US" dirty="0"/>
          </a:p>
        </p:txBody>
      </p:sp>
    </p:spTree>
    <p:extLst>
      <p:ext uri="{BB962C8B-B14F-4D97-AF65-F5344CB8AC3E}">
        <p14:creationId xmlns:p14="http://schemas.microsoft.com/office/powerpoint/2010/main" val="373708111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1375" y="1"/>
            <a:ext cx="10515600" cy="498764"/>
          </a:xfrm>
        </p:spPr>
        <p:txBody>
          <a:bodyPr>
            <a:noAutofit/>
          </a:bodyPr>
          <a:lstStyle/>
          <a:p>
            <a:pPr algn="ctr">
              <a:defRPr/>
            </a:pPr>
            <a:r>
              <a:rPr lang="en-US" sz="2800" b="1" dirty="0" smtClean="0">
                <a:solidFill>
                  <a:srgbClr val="000000"/>
                </a:solidFill>
                <a:effectLst>
                  <a:outerShdw blurRad="38100" dist="38100" dir="2700000" algn="tl">
                    <a:srgbClr val="FFFFFF"/>
                  </a:outerShdw>
                </a:effectLst>
                <a:latin typeface="Bookman Old Style" panose="02050604050505020204" pitchFamily="18" charset="0"/>
                <a:ea typeface="ＭＳ Ｐゴシック" pitchFamily="34" charset="-128"/>
              </a:rPr>
              <a:t>Criticisms Continued</a:t>
            </a:r>
          </a:p>
        </p:txBody>
      </p:sp>
      <p:sp>
        <p:nvSpPr>
          <p:cNvPr id="3" name="Content Placeholder 2"/>
          <p:cNvSpPr>
            <a:spLocks noGrp="1"/>
          </p:cNvSpPr>
          <p:nvPr>
            <p:ph idx="1"/>
          </p:nvPr>
        </p:nvSpPr>
        <p:spPr>
          <a:xfrm>
            <a:off x="0" y="498765"/>
            <a:ext cx="12192000" cy="5638800"/>
          </a:xfrm>
        </p:spPr>
        <p:txBody>
          <a:bodyPr/>
          <a:lstStyle/>
          <a:p>
            <a:pPr marL="514350" indent="-514350">
              <a:buFont typeface="+mj-lt"/>
              <a:buAutoNum type="arabicPeriod" startAt="4"/>
              <a:defRPr/>
            </a:pPr>
            <a:r>
              <a:rPr lang="en-US" b="1" dirty="0" smtClean="0">
                <a:latin typeface="Bookman Old Style" panose="02050604050505020204" pitchFamily="18" charset="0"/>
              </a:rPr>
              <a:t>Bureaucracy Is Law Maker</a:t>
            </a:r>
          </a:p>
          <a:p>
            <a:pPr>
              <a:buFont typeface="Wingdings" panose="05000000000000000000" pitchFamily="2" charset="2"/>
              <a:buChar char="q"/>
              <a:defRPr/>
            </a:pPr>
            <a:r>
              <a:rPr lang="en-US" dirty="0">
                <a:latin typeface="Bookman Old Style" panose="02050604050505020204" pitchFamily="18" charset="0"/>
              </a:rPr>
              <a:t> </a:t>
            </a:r>
            <a:r>
              <a:rPr lang="en-US" dirty="0" smtClean="0">
                <a:latin typeface="Bookman Old Style" panose="02050604050505020204" pitchFamily="18" charset="0"/>
              </a:rPr>
              <a:t>Regulations </a:t>
            </a:r>
            <a:r>
              <a:rPr lang="en-US" dirty="0">
                <a:latin typeface="Bookman Old Style" panose="02050604050505020204" pitchFamily="18" charset="0"/>
              </a:rPr>
              <a:t>end up having the effect of law.</a:t>
            </a:r>
          </a:p>
          <a:p>
            <a:pPr>
              <a:buFont typeface="Wingdings" panose="05000000000000000000" pitchFamily="2" charset="2"/>
              <a:buChar char="q"/>
              <a:defRPr/>
            </a:pPr>
            <a:r>
              <a:rPr lang="en-US" dirty="0" smtClean="0">
                <a:latin typeface="Bookman Old Style" panose="02050604050505020204" pitchFamily="18" charset="0"/>
              </a:rPr>
              <a:t> Duty </a:t>
            </a:r>
            <a:r>
              <a:rPr lang="en-US" dirty="0">
                <a:latin typeface="Bookman Old Style" panose="02050604050505020204" pitchFamily="18" charset="0"/>
              </a:rPr>
              <a:t>of implementing laws often allows bureaucrats to interpret  those laws.</a:t>
            </a:r>
          </a:p>
          <a:p>
            <a:pPr marL="514350" indent="-514350">
              <a:buFont typeface="+mj-lt"/>
              <a:buAutoNum type="arabicPeriod" startAt="5"/>
              <a:defRPr/>
            </a:pPr>
            <a:r>
              <a:rPr lang="en-US" b="1" dirty="0" smtClean="0">
                <a:latin typeface="Bookman Old Style" panose="02050604050505020204" pitchFamily="18" charset="0"/>
              </a:rPr>
              <a:t>Bureaucracy is too big</a:t>
            </a:r>
          </a:p>
          <a:p>
            <a:pPr marL="0" indent="0">
              <a:buNone/>
              <a:defRPr/>
            </a:pPr>
            <a:r>
              <a:rPr lang="en-US" dirty="0" smtClean="0">
                <a:latin typeface="Bookman Old Style" panose="02050604050505020204" pitchFamily="18" charset="0"/>
              </a:rPr>
              <a:t>privatization </a:t>
            </a:r>
            <a:r>
              <a:rPr lang="en-US" dirty="0">
                <a:latin typeface="Bookman Old Style" panose="02050604050505020204" pitchFamily="18" charset="0"/>
              </a:rPr>
              <a:t>would be more effective</a:t>
            </a:r>
          </a:p>
          <a:p>
            <a:pPr marL="514350" indent="-514350">
              <a:buFont typeface="+mj-lt"/>
              <a:buAutoNum type="arabicPeriod" startAt="6"/>
              <a:defRPr/>
            </a:pPr>
            <a:r>
              <a:rPr lang="en-US" b="1" dirty="0" smtClean="0">
                <a:latin typeface="Bookman Old Style" panose="02050604050505020204" pitchFamily="18" charset="0"/>
              </a:rPr>
              <a:t>Bureaucracy may be corrupt</a:t>
            </a:r>
          </a:p>
          <a:p>
            <a:pPr>
              <a:buFont typeface="Wingdings" panose="05000000000000000000" pitchFamily="2" charset="2"/>
              <a:buChar char="q"/>
              <a:defRPr/>
            </a:pPr>
            <a:r>
              <a:rPr lang="en-US" dirty="0" smtClean="0">
                <a:latin typeface="Bookman Old Style" panose="02050604050505020204" pitchFamily="18" charset="0"/>
              </a:rPr>
              <a:t> Iron triangle: the </a:t>
            </a:r>
            <a:r>
              <a:rPr lang="en-US" dirty="0">
                <a:latin typeface="Bookman Old Style" panose="02050604050505020204" pitchFamily="18" charset="0"/>
              </a:rPr>
              <a:t>relationship between the Executive branch, Congress, and interest groups can lead to policy-making decisions which benefit private interests at the expense of the public good. </a:t>
            </a:r>
          </a:p>
          <a:p>
            <a:pPr>
              <a:buFont typeface="Wingdings" charset="0"/>
              <a:buChar char="§"/>
              <a:defRPr/>
            </a:pPr>
            <a:endParaRPr lang="en-US" dirty="0"/>
          </a:p>
        </p:txBody>
      </p:sp>
    </p:spTree>
    <p:extLst>
      <p:ext uri="{BB962C8B-B14F-4D97-AF65-F5344CB8AC3E}">
        <p14:creationId xmlns:p14="http://schemas.microsoft.com/office/powerpoint/2010/main" val="290126669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838200"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Traditional </a:t>
            </a:r>
            <a:r>
              <a:rPr lang="en-US" sz="2800" b="1" dirty="0" smtClean="0">
                <a:solidFill>
                  <a:srgbClr val="000000"/>
                </a:solidFill>
                <a:latin typeface="Bookman Old Style" panose="02050604050505020204" pitchFamily="18" charset="0"/>
                <a:ea typeface="ＭＳ Ｐゴシック" pitchFamily="34" charset="-128"/>
              </a:rPr>
              <a:t>authority</a:t>
            </a:r>
          </a:p>
        </p:txBody>
      </p:sp>
      <p:sp>
        <p:nvSpPr>
          <p:cNvPr id="22531" name="Rectangle 3"/>
          <p:cNvSpPr>
            <a:spLocks noGrp="1" noRot="1" noChangeArrowheads="1"/>
          </p:cNvSpPr>
          <p:nvPr>
            <p:ph type="body" idx="1"/>
          </p:nvPr>
        </p:nvSpPr>
        <p:spPr>
          <a:xfrm>
            <a:off x="0" y="665018"/>
            <a:ext cx="12067309" cy="6192982"/>
          </a:xfrm>
        </p:spPr>
        <p:txBody>
          <a:bodyPr>
            <a:normAutofit lnSpcReduction="10000"/>
          </a:bodyPr>
          <a:lstStyle/>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Traditional </a:t>
            </a:r>
            <a:r>
              <a:rPr lang="en-US" dirty="0">
                <a:latin typeface="Bookman Old Style" panose="02050604050505020204" pitchFamily="18" charset="0"/>
                <a:ea typeface="ＭＳ Ｐゴシック" pitchFamily="34" charset="-128"/>
              </a:rPr>
              <a:t>authority is granted to those who hold positions of leadership through customary laws, beliefs and practices that have existed in particular communities for a long time</a:t>
            </a:r>
            <a:r>
              <a:rPr lang="en-US"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a:t>
            </a:r>
            <a:r>
              <a:rPr lang="en-US" dirty="0">
                <a:latin typeface="Bookman Old Style" panose="02050604050505020204" pitchFamily="18" charset="0"/>
                <a:ea typeface="ＭＳ Ｐゴシック" pitchFamily="34" charset="-128"/>
              </a:rPr>
              <a:t>Traditional authority is based on unwritten rules; unwritten rules may be justified by the belief that they have held true since time immemorial. Monarchies, chiefs and head men fall within that category of leadership. </a:t>
            </a:r>
            <a:endParaRPr lang="en-US" dirty="0" smtClean="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In </a:t>
            </a:r>
            <a:r>
              <a:rPr lang="en-US" dirty="0">
                <a:latin typeface="Bookman Old Style" panose="02050604050505020204" pitchFamily="18" charset="0"/>
                <a:ea typeface="ＭＳ Ｐゴシック" pitchFamily="34" charset="-128"/>
              </a:rPr>
              <a:t>many African countries, some communities are </a:t>
            </a:r>
            <a:r>
              <a:rPr lang="en-US" dirty="0" smtClean="0">
                <a:latin typeface="Bookman Old Style" panose="02050604050505020204" pitchFamily="18" charset="0"/>
                <a:ea typeface="ＭＳ Ｐゴシック" pitchFamily="34" charset="-128"/>
              </a:rPr>
              <a:t>patrilineal</a:t>
            </a:r>
            <a:r>
              <a:rPr lang="en-US" dirty="0">
                <a:latin typeface="Bookman Old Style" panose="02050604050505020204" pitchFamily="18" charset="0"/>
                <a:ea typeface="ＭＳ Ｐゴシック" pitchFamily="34" charset="-128"/>
              </a:rPr>
              <a:t>, conferring leadership positions to the male lineage, while matrilineal groups look on the female fork for leadership inheritance</a:t>
            </a:r>
            <a:r>
              <a:rPr lang="en-US"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Traditional </a:t>
            </a:r>
            <a:r>
              <a:rPr lang="en-US" dirty="0">
                <a:latin typeface="Bookman Old Style" panose="02050604050505020204" pitchFamily="18" charset="0"/>
                <a:ea typeface="ＭＳ Ｐゴシック" pitchFamily="34" charset="-128"/>
              </a:rPr>
              <a:t>authority produces conformity because people view the position and succession of authority as a product of the past and thus as an arrangement that should continue to exist. There is no rational calculation of benefits, simply the recognition that all is as it should be.</a:t>
            </a:r>
          </a:p>
          <a:p>
            <a:pPr eaLnBrk="1" hangingPunct="1">
              <a:defRPr/>
            </a:pPr>
            <a:endParaRPr lang="en-US" dirty="0">
              <a:latin typeface="Bookman Old Style" panose="02050604050505020204" pitchFamily="18" charset="0"/>
              <a:ea typeface="ＭＳ Ｐゴシック" pitchFamily="34" charset="-128"/>
            </a:endParaRPr>
          </a:p>
        </p:txBody>
      </p:sp>
    </p:spTree>
    <p:extLst>
      <p:ext uri="{BB962C8B-B14F-4D97-AF65-F5344CB8AC3E}">
        <p14:creationId xmlns:p14="http://schemas.microsoft.com/office/powerpoint/2010/main" val="420484489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838200" y="0"/>
            <a:ext cx="10515600" cy="512618"/>
          </a:xfrm>
        </p:spPr>
        <p:txBody>
          <a:bodyPr>
            <a:normAutofit/>
          </a:bodyPr>
          <a:lstStyle/>
          <a:p>
            <a:pPr algn="ctr">
              <a:defRPr/>
            </a:pPr>
            <a:r>
              <a:rPr lang="en-US" sz="2800" b="1" dirty="0">
                <a:solidFill>
                  <a:srgbClr val="000000"/>
                </a:solidFill>
                <a:latin typeface="Bookman Old Style" panose="02050604050505020204" pitchFamily="18" charset="0"/>
                <a:ea typeface="ＭＳ Ｐゴシック" pitchFamily="34" charset="-128"/>
              </a:rPr>
              <a:t>Traditional </a:t>
            </a:r>
            <a:r>
              <a:rPr lang="en-US" sz="2800" b="1" dirty="0" smtClean="0">
                <a:solidFill>
                  <a:srgbClr val="000000"/>
                </a:solidFill>
                <a:latin typeface="Bookman Old Style" panose="02050604050505020204" pitchFamily="18" charset="0"/>
                <a:ea typeface="ＭＳ Ｐゴシック" pitchFamily="34" charset="-128"/>
              </a:rPr>
              <a:t>authority</a:t>
            </a:r>
          </a:p>
        </p:txBody>
      </p:sp>
      <p:sp>
        <p:nvSpPr>
          <p:cNvPr id="22531" name="Rectangle 3"/>
          <p:cNvSpPr>
            <a:spLocks noGrp="1" noRot="1" noChangeArrowheads="1"/>
          </p:cNvSpPr>
          <p:nvPr>
            <p:ph type="body" idx="1"/>
          </p:nvPr>
        </p:nvSpPr>
        <p:spPr>
          <a:xfrm>
            <a:off x="0" y="665018"/>
            <a:ext cx="12067309" cy="6192982"/>
          </a:xfrm>
        </p:spPr>
        <p:txBody>
          <a:bodyPr>
            <a:normAutofit/>
          </a:bodyPr>
          <a:lstStyle/>
          <a:p>
            <a:pPr algn="just">
              <a:buFont typeface="Wingdings" panose="05000000000000000000" pitchFamily="2" charset="2"/>
              <a:buChar char="q"/>
              <a:defRPr/>
            </a:pPr>
            <a:r>
              <a:rPr lang="en-US" dirty="0">
                <a:latin typeface="Bookman Old Style" panose="02050604050505020204" pitchFamily="18" charset="0"/>
                <a:ea typeface="ＭＳ Ｐゴシック" pitchFamily="34" charset="-128"/>
              </a:rPr>
              <a:t> The institution of chieftaincy and traditional </a:t>
            </a:r>
            <a:r>
              <a:rPr lang="en-US" dirty="0" smtClean="0">
                <a:latin typeface="Bookman Old Style" panose="02050604050505020204" pitchFamily="18" charset="0"/>
                <a:ea typeface="ＭＳ Ｐゴシック" pitchFamily="34" charset="-128"/>
              </a:rPr>
              <a:t>institutions are </a:t>
            </a:r>
            <a:r>
              <a:rPr lang="en-US" dirty="0">
                <a:latin typeface="Bookman Old Style" panose="02050604050505020204" pitchFamily="18" charset="0"/>
                <a:ea typeface="ＭＳ Ｐゴシック" pitchFamily="34" charset="-128"/>
              </a:rPr>
              <a:t>guaranteed and shall exist in accordance with the culture</a:t>
            </a:r>
            <a:r>
              <a:rPr lang="en-US" dirty="0" smtClean="0">
                <a:latin typeface="Bookman Old Style" panose="02050604050505020204" pitchFamily="18" charset="0"/>
                <a:ea typeface="ＭＳ Ｐゴシック" pitchFamily="34" charset="-128"/>
              </a:rPr>
              <a:t>, customs </a:t>
            </a:r>
            <a:r>
              <a:rPr lang="en-US" dirty="0">
                <a:latin typeface="Bookman Old Style" panose="02050604050505020204" pitchFamily="18" charset="0"/>
                <a:ea typeface="ＭＳ Ｐゴシック" pitchFamily="34" charset="-128"/>
              </a:rPr>
              <a:t>and traditions of the people to whom they apply</a:t>
            </a:r>
            <a:r>
              <a:rPr lang="en-US" dirty="0" smtClean="0">
                <a:latin typeface="Bookman Old Style" panose="02050604050505020204" pitchFamily="18" charset="0"/>
                <a:ea typeface="ＭＳ Ｐゴシック" pitchFamily="34" charset="-128"/>
              </a:rPr>
              <a:t>.</a:t>
            </a:r>
          </a:p>
          <a:p>
            <a:pPr algn="just">
              <a:buFont typeface="Wingdings" panose="05000000000000000000" pitchFamily="2" charset="2"/>
              <a:buChar char="q"/>
              <a:defRPr/>
            </a:pPr>
            <a:endParaRPr lang="en-US" dirty="0">
              <a:latin typeface="Bookman Old Style" panose="02050604050505020204" pitchFamily="18" charset="0"/>
              <a:ea typeface="ＭＳ Ｐゴシック" pitchFamily="34" charset="-128"/>
            </a:endParaRPr>
          </a:p>
          <a:p>
            <a:pPr algn="just">
              <a:buFont typeface="Wingdings" panose="05000000000000000000" pitchFamily="2" charset="2"/>
              <a:buChar char="q"/>
              <a:defRPr/>
            </a:pPr>
            <a:r>
              <a:rPr lang="en-US" dirty="0" smtClean="0">
                <a:latin typeface="Bookman Old Style" panose="02050604050505020204" pitchFamily="18" charset="0"/>
                <a:ea typeface="ＭＳ Ｐゴシック" pitchFamily="34" charset="-128"/>
              </a:rPr>
              <a:t> Parliament </a:t>
            </a:r>
            <a:r>
              <a:rPr lang="en-US" dirty="0" smtClean="0">
                <a:latin typeface="Bookman Old Style" panose="02050604050505020204" pitchFamily="18" charset="0"/>
                <a:ea typeface="ＭＳ Ｐゴシック" pitchFamily="34" charset="-128"/>
              </a:rPr>
              <a:t>cannot </a:t>
            </a:r>
            <a:r>
              <a:rPr lang="en-US" dirty="0">
                <a:latin typeface="Bookman Old Style" panose="02050604050505020204" pitchFamily="18" charset="0"/>
                <a:ea typeface="ＭＳ Ｐゴシック" pitchFamily="34" charset="-128"/>
              </a:rPr>
              <a:t>not enact legislation </a:t>
            </a:r>
            <a:r>
              <a:rPr lang="en-US" dirty="0" smtClean="0">
                <a:latin typeface="Bookman Old Style" panose="02050604050505020204" pitchFamily="18" charset="0"/>
                <a:ea typeface="ＭＳ Ｐゴシック" pitchFamily="34" charset="-128"/>
              </a:rPr>
              <a:t>which confers </a:t>
            </a:r>
            <a:r>
              <a:rPr lang="en-US" dirty="0">
                <a:latin typeface="Bookman Old Style" panose="02050604050505020204" pitchFamily="18" charset="0"/>
                <a:ea typeface="ＭＳ Ｐゴシック" pitchFamily="34" charset="-128"/>
              </a:rPr>
              <a:t>on a person or authority the right to </a:t>
            </a:r>
            <a:r>
              <a:rPr lang="en-US" dirty="0" err="1">
                <a:latin typeface="Bookman Old Style" panose="02050604050505020204" pitchFamily="18" charset="0"/>
                <a:ea typeface="ＭＳ Ｐゴシック" pitchFamily="34" charset="-128"/>
              </a:rPr>
              <a:t>recognise</a:t>
            </a:r>
            <a:r>
              <a:rPr lang="en-US" dirty="0">
                <a:latin typeface="Bookman Old Style" panose="02050604050505020204" pitchFamily="18" charset="0"/>
                <a:ea typeface="ＭＳ Ｐゴシック" pitchFamily="34" charset="-128"/>
              </a:rPr>
              <a:t> </a:t>
            </a:r>
            <a:r>
              <a:rPr lang="en-US" dirty="0" smtClean="0">
                <a:latin typeface="Bookman Old Style" panose="02050604050505020204" pitchFamily="18" charset="0"/>
                <a:ea typeface="ＭＳ Ｐゴシック" pitchFamily="34" charset="-128"/>
              </a:rPr>
              <a:t>or withdraw </a:t>
            </a:r>
            <a:r>
              <a:rPr lang="en-US" dirty="0">
                <a:latin typeface="Bookman Old Style" panose="02050604050505020204" pitchFamily="18" charset="0"/>
                <a:ea typeface="ＭＳ Ｐゴシック" pitchFamily="34" charset="-128"/>
              </a:rPr>
              <a:t>the recognition of a chief; </a:t>
            </a:r>
            <a:r>
              <a:rPr lang="en-US" dirty="0" smtClean="0">
                <a:latin typeface="Bookman Old Style" panose="02050604050505020204" pitchFamily="18" charset="0"/>
                <a:ea typeface="ＭＳ Ｐゴシック" pitchFamily="34" charset="-128"/>
              </a:rPr>
              <a:t>or derogates </a:t>
            </a:r>
            <a:r>
              <a:rPr lang="en-US" dirty="0">
                <a:latin typeface="Bookman Old Style" panose="02050604050505020204" pitchFamily="18" charset="0"/>
                <a:ea typeface="ＭＳ Ｐゴシック" pitchFamily="34" charset="-128"/>
              </a:rPr>
              <a:t>from the </a:t>
            </a:r>
            <a:r>
              <a:rPr lang="en-US" dirty="0" err="1">
                <a:latin typeface="Bookman Old Style" panose="02050604050505020204" pitchFamily="18" charset="0"/>
                <a:ea typeface="ＭＳ Ｐゴシック" pitchFamily="34" charset="-128"/>
              </a:rPr>
              <a:t>honour</a:t>
            </a:r>
            <a:r>
              <a:rPr lang="en-US" dirty="0">
                <a:latin typeface="Bookman Old Style" panose="02050604050505020204" pitchFamily="18" charset="0"/>
                <a:ea typeface="ＭＳ Ｐゴシック" pitchFamily="34" charset="-128"/>
              </a:rPr>
              <a:t> and dignity of the institution </a:t>
            </a:r>
            <a:r>
              <a:rPr lang="en-US" dirty="0" smtClean="0">
                <a:latin typeface="Bookman Old Style" panose="02050604050505020204" pitchFamily="18" charset="0"/>
                <a:ea typeface="ＭＳ Ｐゴシック" pitchFamily="34" charset="-128"/>
              </a:rPr>
              <a:t>of chieftaincy</a:t>
            </a:r>
            <a:r>
              <a:rPr lang="en-US" dirty="0">
                <a:latin typeface="Bookman Old Style" panose="02050604050505020204" pitchFamily="18" charset="0"/>
                <a:ea typeface="ＭＳ Ｐゴシック" pitchFamily="34" charset="-128"/>
              </a:rPr>
              <a:t>.</a:t>
            </a:r>
          </a:p>
        </p:txBody>
      </p:sp>
    </p:spTree>
    <p:extLst>
      <p:ext uri="{BB962C8B-B14F-4D97-AF65-F5344CB8AC3E}">
        <p14:creationId xmlns:p14="http://schemas.microsoft.com/office/powerpoint/2010/main" val="328695520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974</TotalTime>
  <Words>5429</Words>
  <Application>Microsoft Office PowerPoint</Application>
  <PresentationFormat>Widescreen</PresentationFormat>
  <Paragraphs>222</Paragraphs>
  <Slides>33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ＭＳ Ｐゴシック</vt:lpstr>
      <vt:lpstr>Arial</vt:lpstr>
      <vt:lpstr>Bookman Old Style</vt:lpstr>
      <vt:lpstr>Calibri</vt:lpstr>
      <vt:lpstr>Calibri Light</vt:lpstr>
      <vt:lpstr>Wingdings</vt:lpstr>
      <vt:lpstr>Office Theme</vt:lpstr>
      <vt:lpstr>The concept of Authority</vt:lpstr>
      <vt:lpstr>Bureaucracy</vt:lpstr>
      <vt:lpstr>Bureaucrats and Characteristics of a Bureaucracy</vt:lpstr>
      <vt:lpstr>Advantages of legal Rational Authority in Administration</vt:lpstr>
      <vt:lpstr>Disadvantages and Public Perceptions of Bureaucracies</vt:lpstr>
      <vt:lpstr>Criticism of Bureaucracy</vt:lpstr>
      <vt:lpstr>Criticisms Continued</vt:lpstr>
      <vt:lpstr>Traditional authority</vt:lpstr>
      <vt:lpstr>Traditional authority</vt:lpstr>
      <vt:lpstr>Traditional authority</vt:lpstr>
      <vt:lpstr>Traditional authority</vt:lpstr>
      <vt:lpstr>Functions of the House of Chiefs</vt:lpstr>
      <vt:lpstr>Advantages of Traditional Authority</vt:lpstr>
      <vt:lpstr>Disadvantages of Traditional Authority</vt:lpstr>
      <vt:lpstr>Charismatic Authority</vt:lpstr>
      <vt:lpstr>Advantages Charismatic Authority</vt:lpstr>
      <vt:lpstr>Disadvantages Charismatic Authority</vt:lpstr>
      <vt:lpstr>Legitimacy and Sovereignty</vt:lpstr>
      <vt:lpstr>Legitimacy and Sovereignty</vt:lpstr>
      <vt:lpstr>How to Keep High Level of Legitimacy</vt:lpstr>
      <vt:lpstr>How to Keep High Level of Legitimacy</vt:lpstr>
      <vt:lpstr>How to Keep High Level of Legitimacy</vt:lpstr>
      <vt:lpstr>How to Keep High Level of Legitimacy</vt:lpstr>
      <vt:lpstr>Sovereignty and Governance</vt:lpstr>
      <vt:lpstr>Sovereignty and Governance</vt:lpstr>
      <vt:lpstr>Attributes of sovereignty</vt:lpstr>
      <vt:lpstr>Symbols of Sovereignty</vt:lpstr>
      <vt:lpstr>Irredentism and Sovereignty</vt:lpstr>
      <vt:lpstr>Irredentism, Secession and Sovereignty</vt:lpstr>
      <vt:lpstr>Causes and Motivation for Irredentism</vt:lpstr>
      <vt:lpstr>Secession and Sovereignty</vt:lpstr>
      <vt:lpstr>Summary Authority, Legitimacy and Sovereignty</vt:lpstr>
      <vt:lpstr>Question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Bureaucracy -</dc:title>
  <dc:creator>Tambulani</dc:creator>
  <cp:lastModifiedBy>Tambulani</cp:lastModifiedBy>
  <cp:revision>69</cp:revision>
  <dcterms:created xsi:type="dcterms:W3CDTF">2022-05-09T20:10:41Z</dcterms:created>
  <dcterms:modified xsi:type="dcterms:W3CDTF">2022-05-10T12:26:17Z</dcterms:modified>
</cp:coreProperties>
</file>