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9" r:id="rId2"/>
    <p:sldId id="310" r:id="rId3"/>
    <p:sldId id="311" r:id="rId4"/>
    <p:sldId id="312" r:id="rId5"/>
    <p:sldId id="313" r:id="rId6"/>
    <p:sldId id="316" r:id="rId7"/>
    <p:sldId id="317" r:id="rId8"/>
    <p:sldId id="318" r:id="rId9"/>
    <p:sldId id="319" r:id="rId10"/>
    <p:sldId id="320" r:id="rId11"/>
    <p:sldId id="321" r:id="rId12"/>
    <p:sldId id="314" r:id="rId13"/>
    <p:sldId id="315" r:id="rId14"/>
    <p:sldId id="322" r:id="rId15"/>
    <p:sldId id="323" r:id="rId16"/>
    <p:sldId id="325" r:id="rId17"/>
    <p:sldId id="324" r:id="rId18"/>
    <p:sldId id="326" r:id="rId19"/>
    <p:sldId id="327" r:id="rId20"/>
    <p:sldId id="32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D80A0-B2A9-4EE7-9583-3B6B50499EA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D7F7EBC-9A90-41A7-8B3B-A4999ACA0D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506DE04-AB15-4995-98FF-89F379B2E108}"/>
              </a:ext>
            </a:extLst>
          </p:cNvPr>
          <p:cNvSpPr>
            <a:spLocks noGrp="1"/>
          </p:cNvSpPr>
          <p:nvPr>
            <p:ph type="dt" sz="half" idx="10"/>
          </p:nvPr>
        </p:nvSpPr>
        <p:spPr/>
        <p:txBody>
          <a:bodyPr/>
          <a:lstStyle/>
          <a:p>
            <a:fld id="{849F7901-5C57-4478-AAF8-6A4A7CCA35DF}" type="datetimeFigureOut">
              <a:rPr lang="en-GB" smtClean="0"/>
              <a:t>03/05/2022</a:t>
            </a:fld>
            <a:endParaRPr lang="en-GB"/>
          </a:p>
        </p:txBody>
      </p:sp>
      <p:sp>
        <p:nvSpPr>
          <p:cNvPr id="5" name="Footer Placeholder 4">
            <a:extLst>
              <a:ext uri="{FF2B5EF4-FFF2-40B4-BE49-F238E27FC236}">
                <a16:creationId xmlns:a16="http://schemas.microsoft.com/office/drawing/2014/main" id="{DD8A9B78-1887-419F-BA61-FDD0BD1076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940069-58B9-4954-B284-B9368D64540F}"/>
              </a:ext>
            </a:extLst>
          </p:cNvPr>
          <p:cNvSpPr>
            <a:spLocks noGrp="1"/>
          </p:cNvSpPr>
          <p:nvPr>
            <p:ph type="sldNum" sz="quarter" idx="12"/>
          </p:nvPr>
        </p:nvSpPr>
        <p:spPr/>
        <p:txBody>
          <a:bodyPr/>
          <a:lstStyle/>
          <a:p>
            <a:fld id="{E7300E6B-5289-464E-9BB1-F6F4C64B597E}" type="slidenum">
              <a:rPr lang="en-GB" smtClean="0"/>
              <a:t>‹#›</a:t>
            </a:fld>
            <a:endParaRPr lang="en-GB"/>
          </a:p>
        </p:txBody>
      </p:sp>
    </p:spTree>
    <p:extLst>
      <p:ext uri="{BB962C8B-B14F-4D97-AF65-F5344CB8AC3E}">
        <p14:creationId xmlns:p14="http://schemas.microsoft.com/office/powerpoint/2010/main" val="3563039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927B9-43E2-4A1E-8B7C-26D03B7066B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C9DFDF-1A15-48D9-9958-1F6AB4107B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BDDC00-A0E7-4019-960C-66DA84A3C17E}"/>
              </a:ext>
            </a:extLst>
          </p:cNvPr>
          <p:cNvSpPr>
            <a:spLocks noGrp="1"/>
          </p:cNvSpPr>
          <p:nvPr>
            <p:ph type="dt" sz="half" idx="10"/>
          </p:nvPr>
        </p:nvSpPr>
        <p:spPr/>
        <p:txBody>
          <a:bodyPr/>
          <a:lstStyle/>
          <a:p>
            <a:fld id="{849F7901-5C57-4478-AAF8-6A4A7CCA35DF}" type="datetimeFigureOut">
              <a:rPr lang="en-GB" smtClean="0"/>
              <a:t>03/05/2022</a:t>
            </a:fld>
            <a:endParaRPr lang="en-GB"/>
          </a:p>
        </p:txBody>
      </p:sp>
      <p:sp>
        <p:nvSpPr>
          <p:cNvPr id="5" name="Footer Placeholder 4">
            <a:extLst>
              <a:ext uri="{FF2B5EF4-FFF2-40B4-BE49-F238E27FC236}">
                <a16:creationId xmlns:a16="http://schemas.microsoft.com/office/drawing/2014/main" id="{94E8B0F7-632C-4315-A621-4E68CD8AFE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06388D-8ED1-4E7C-B3E5-36061BD0152B}"/>
              </a:ext>
            </a:extLst>
          </p:cNvPr>
          <p:cNvSpPr>
            <a:spLocks noGrp="1"/>
          </p:cNvSpPr>
          <p:nvPr>
            <p:ph type="sldNum" sz="quarter" idx="12"/>
          </p:nvPr>
        </p:nvSpPr>
        <p:spPr/>
        <p:txBody>
          <a:bodyPr/>
          <a:lstStyle/>
          <a:p>
            <a:fld id="{E7300E6B-5289-464E-9BB1-F6F4C64B597E}" type="slidenum">
              <a:rPr lang="en-GB" smtClean="0"/>
              <a:t>‹#›</a:t>
            </a:fld>
            <a:endParaRPr lang="en-GB"/>
          </a:p>
        </p:txBody>
      </p:sp>
    </p:spTree>
    <p:extLst>
      <p:ext uri="{BB962C8B-B14F-4D97-AF65-F5344CB8AC3E}">
        <p14:creationId xmlns:p14="http://schemas.microsoft.com/office/powerpoint/2010/main" val="2392697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FB7F60-38FE-4804-9AAF-DF96DA9F26E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6E4FD01-3C82-4713-AEAB-C7E4AD0EE0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50860B-FAF2-4FF0-9867-9427B70DD9FD}"/>
              </a:ext>
            </a:extLst>
          </p:cNvPr>
          <p:cNvSpPr>
            <a:spLocks noGrp="1"/>
          </p:cNvSpPr>
          <p:nvPr>
            <p:ph type="dt" sz="half" idx="10"/>
          </p:nvPr>
        </p:nvSpPr>
        <p:spPr/>
        <p:txBody>
          <a:bodyPr/>
          <a:lstStyle/>
          <a:p>
            <a:fld id="{849F7901-5C57-4478-AAF8-6A4A7CCA35DF}" type="datetimeFigureOut">
              <a:rPr lang="en-GB" smtClean="0"/>
              <a:t>03/05/2022</a:t>
            </a:fld>
            <a:endParaRPr lang="en-GB"/>
          </a:p>
        </p:txBody>
      </p:sp>
      <p:sp>
        <p:nvSpPr>
          <p:cNvPr id="5" name="Footer Placeholder 4">
            <a:extLst>
              <a:ext uri="{FF2B5EF4-FFF2-40B4-BE49-F238E27FC236}">
                <a16:creationId xmlns:a16="http://schemas.microsoft.com/office/drawing/2014/main" id="{6A018C03-EAD3-4582-A448-B6A4B638B5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0F5728-9762-43E6-9DB9-21F49334BBDF}"/>
              </a:ext>
            </a:extLst>
          </p:cNvPr>
          <p:cNvSpPr>
            <a:spLocks noGrp="1"/>
          </p:cNvSpPr>
          <p:nvPr>
            <p:ph type="sldNum" sz="quarter" idx="12"/>
          </p:nvPr>
        </p:nvSpPr>
        <p:spPr/>
        <p:txBody>
          <a:bodyPr/>
          <a:lstStyle/>
          <a:p>
            <a:fld id="{E7300E6B-5289-464E-9BB1-F6F4C64B597E}" type="slidenum">
              <a:rPr lang="en-GB" smtClean="0"/>
              <a:t>‹#›</a:t>
            </a:fld>
            <a:endParaRPr lang="en-GB"/>
          </a:p>
        </p:txBody>
      </p:sp>
    </p:spTree>
    <p:extLst>
      <p:ext uri="{BB962C8B-B14F-4D97-AF65-F5344CB8AC3E}">
        <p14:creationId xmlns:p14="http://schemas.microsoft.com/office/powerpoint/2010/main" val="1271446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3815D-C622-46FF-B4A8-A86E1CDB4F4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4D3BEE-30DC-4F4C-9F8F-E75184E2ED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710546-36DD-4321-864D-2695502FD9BF}"/>
              </a:ext>
            </a:extLst>
          </p:cNvPr>
          <p:cNvSpPr>
            <a:spLocks noGrp="1"/>
          </p:cNvSpPr>
          <p:nvPr>
            <p:ph type="dt" sz="half" idx="10"/>
          </p:nvPr>
        </p:nvSpPr>
        <p:spPr/>
        <p:txBody>
          <a:bodyPr/>
          <a:lstStyle/>
          <a:p>
            <a:fld id="{849F7901-5C57-4478-AAF8-6A4A7CCA35DF}" type="datetimeFigureOut">
              <a:rPr lang="en-GB" smtClean="0"/>
              <a:t>03/05/2022</a:t>
            </a:fld>
            <a:endParaRPr lang="en-GB"/>
          </a:p>
        </p:txBody>
      </p:sp>
      <p:sp>
        <p:nvSpPr>
          <p:cNvPr id="5" name="Footer Placeholder 4">
            <a:extLst>
              <a:ext uri="{FF2B5EF4-FFF2-40B4-BE49-F238E27FC236}">
                <a16:creationId xmlns:a16="http://schemas.microsoft.com/office/drawing/2014/main" id="{DB8563D1-98AD-4D98-858A-8ABD286F55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F81418-3E30-4978-9AB2-42F603228629}"/>
              </a:ext>
            </a:extLst>
          </p:cNvPr>
          <p:cNvSpPr>
            <a:spLocks noGrp="1"/>
          </p:cNvSpPr>
          <p:nvPr>
            <p:ph type="sldNum" sz="quarter" idx="12"/>
          </p:nvPr>
        </p:nvSpPr>
        <p:spPr/>
        <p:txBody>
          <a:bodyPr/>
          <a:lstStyle/>
          <a:p>
            <a:fld id="{E7300E6B-5289-464E-9BB1-F6F4C64B597E}" type="slidenum">
              <a:rPr lang="en-GB" smtClean="0"/>
              <a:t>‹#›</a:t>
            </a:fld>
            <a:endParaRPr lang="en-GB"/>
          </a:p>
        </p:txBody>
      </p:sp>
    </p:spTree>
    <p:extLst>
      <p:ext uri="{BB962C8B-B14F-4D97-AF65-F5344CB8AC3E}">
        <p14:creationId xmlns:p14="http://schemas.microsoft.com/office/powerpoint/2010/main" val="3458669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62D53-EAF7-4989-A7E4-8B806283D9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FCB4A6C-F47E-412C-A172-D1AB578B90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26FF0-C5A0-409E-BC94-C2D839C1E6E2}"/>
              </a:ext>
            </a:extLst>
          </p:cNvPr>
          <p:cNvSpPr>
            <a:spLocks noGrp="1"/>
          </p:cNvSpPr>
          <p:nvPr>
            <p:ph type="dt" sz="half" idx="10"/>
          </p:nvPr>
        </p:nvSpPr>
        <p:spPr/>
        <p:txBody>
          <a:bodyPr/>
          <a:lstStyle/>
          <a:p>
            <a:fld id="{849F7901-5C57-4478-AAF8-6A4A7CCA35DF}" type="datetimeFigureOut">
              <a:rPr lang="en-GB" smtClean="0"/>
              <a:t>03/05/2022</a:t>
            </a:fld>
            <a:endParaRPr lang="en-GB"/>
          </a:p>
        </p:txBody>
      </p:sp>
      <p:sp>
        <p:nvSpPr>
          <p:cNvPr id="5" name="Footer Placeholder 4">
            <a:extLst>
              <a:ext uri="{FF2B5EF4-FFF2-40B4-BE49-F238E27FC236}">
                <a16:creationId xmlns:a16="http://schemas.microsoft.com/office/drawing/2014/main" id="{385790AA-F74B-4638-A733-2C511D089F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D4261E-8A1D-402E-8DC9-58073EA9B4C0}"/>
              </a:ext>
            </a:extLst>
          </p:cNvPr>
          <p:cNvSpPr>
            <a:spLocks noGrp="1"/>
          </p:cNvSpPr>
          <p:nvPr>
            <p:ph type="sldNum" sz="quarter" idx="12"/>
          </p:nvPr>
        </p:nvSpPr>
        <p:spPr/>
        <p:txBody>
          <a:bodyPr/>
          <a:lstStyle/>
          <a:p>
            <a:fld id="{E7300E6B-5289-464E-9BB1-F6F4C64B597E}" type="slidenum">
              <a:rPr lang="en-GB" smtClean="0"/>
              <a:t>‹#›</a:t>
            </a:fld>
            <a:endParaRPr lang="en-GB"/>
          </a:p>
        </p:txBody>
      </p:sp>
    </p:spTree>
    <p:extLst>
      <p:ext uri="{BB962C8B-B14F-4D97-AF65-F5344CB8AC3E}">
        <p14:creationId xmlns:p14="http://schemas.microsoft.com/office/powerpoint/2010/main" val="2971828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87650-83B6-431A-A4A6-F5C53577075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38A2D06-3DD4-4E5A-A764-E04B7B24441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E01C8AD-A9C9-47D1-AAAD-B5945A2FFF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61DCA72-ED8B-4A2E-B19D-D768CC43C07A}"/>
              </a:ext>
            </a:extLst>
          </p:cNvPr>
          <p:cNvSpPr>
            <a:spLocks noGrp="1"/>
          </p:cNvSpPr>
          <p:nvPr>
            <p:ph type="dt" sz="half" idx="10"/>
          </p:nvPr>
        </p:nvSpPr>
        <p:spPr/>
        <p:txBody>
          <a:bodyPr/>
          <a:lstStyle/>
          <a:p>
            <a:fld id="{849F7901-5C57-4478-AAF8-6A4A7CCA35DF}" type="datetimeFigureOut">
              <a:rPr lang="en-GB" smtClean="0"/>
              <a:t>03/05/2022</a:t>
            </a:fld>
            <a:endParaRPr lang="en-GB"/>
          </a:p>
        </p:txBody>
      </p:sp>
      <p:sp>
        <p:nvSpPr>
          <p:cNvPr id="6" name="Footer Placeholder 5">
            <a:extLst>
              <a:ext uri="{FF2B5EF4-FFF2-40B4-BE49-F238E27FC236}">
                <a16:creationId xmlns:a16="http://schemas.microsoft.com/office/drawing/2014/main" id="{0000BE96-7ED5-4562-A277-ADE2E31661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53FEC1B-5E5E-493E-9CF3-0F475426792B}"/>
              </a:ext>
            </a:extLst>
          </p:cNvPr>
          <p:cNvSpPr>
            <a:spLocks noGrp="1"/>
          </p:cNvSpPr>
          <p:nvPr>
            <p:ph type="sldNum" sz="quarter" idx="12"/>
          </p:nvPr>
        </p:nvSpPr>
        <p:spPr/>
        <p:txBody>
          <a:bodyPr/>
          <a:lstStyle/>
          <a:p>
            <a:fld id="{E7300E6B-5289-464E-9BB1-F6F4C64B597E}" type="slidenum">
              <a:rPr lang="en-GB" smtClean="0"/>
              <a:t>‹#›</a:t>
            </a:fld>
            <a:endParaRPr lang="en-GB"/>
          </a:p>
        </p:txBody>
      </p:sp>
    </p:spTree>
    <p:extLst>
      <p:ext uri="{BB962C8B-B14F-4D97-AF65-F5344CB8AC3E}">
        <p14:creationId xmlns:p14="http://schemas.microsoft.com/office/powerpoint/2010/main" val="860568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20D69-29A4-4EB0-AD0B-D0EAF19BF0C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263C95D-9009-45BA-AFC9-77FAEFC573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12393B-ED50-4AC7-9516-8F48294CDE7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D1C4C3C-3EEC-4657-B7AF-69AF860840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D639C8-3E89-44B2-91D0-7CD0F610C2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7CBC017-B320-4C9C-994D-306DC3B0270F}"/>
              </a:ext>
            </a:extLst>
          </p:cNvPr>
          <p:cNvSpPr>
            <a:spLocks noGrp="1"/>
          </p:cNvSpPr>
          <p:nvPr>
            <p:ph type="dt" sz="half" idx="10"/>
          </p:nvPr>
        </p:nvSpPr>
        <p:spPr/>
        <p:txBody>
          <a:bodyPr/>
          <a:lstStyle/>
          <a:p>
            <a:fld id="{849F7901-5C57-4478-AAF8-6A4A7CCA35DF}" type="datetimeFigureOut">
              <a:rPr lang="en-GB" smtClean="0"/>
              <a:t>03/05/2022</a:t>
            </a:fld>
            <a:endParaRPr lang="en-GB"/>
          </a:p>
        </p:txBody>
      </p:sp>
      <p:sp>
        <p:nvSpPr>
          <p:cNvPr id="8" name="Footer Placeholder 7">
            <a:extLst>
              <a:ext uri="{FF2B5EF4-FFF2-40B4-BE49-F238E27FC236}">
                <a16:creationId xmlns:a16="http://schemas.microsoft.com/office/drawing/2014/main" id="{6AF1D13A-8E80-441B-A1DA-91A8640EA53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442C5E6-166E-43DE-BB4D-8DD6D01CC0A2}"/>
              </a:ext>
            </a:extLst>
          </p:cNvPr>
          <p:cNvSpPr>
            <a:spLocks noGrp="1"/>
          </p:cNvSpPr>
          <p:nvPr>
            <p:ph type="sldNum" sz="quarter" idx="12"/>
          </p:nvPr>
        </p:nvSpPr>
        <p:spPr/>
        <p:txBody>
          <a:bodyPr/>
          <a:lstStyle/>
          <a:p>
            <a:fld id="{E7300E6B-5289-464E-9BB1-F6F4C64B597E}" type="slidenum">
              <a:rPr lang="en-GB" smtClean="0"/>
              <a:t>‹#›</a:t>
            </a:fld>
            <a:endParaRPr lang="en-GB"/>
          </a:p>
        </p:txBody>
      </p:sp>
    </p:spTree>
    <p:extLst>
      <p:ext uri="{BB962C8B-B14F-4D97-AF65-F5344CB8AC3E}">
        <p14:creationId xmlns:p14="http://schemas.microsoft.com/office/powerpoint/2010/main" val="2207732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AFF5D-5FAD-4DCB-B883-A883539D019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9862CFC-AF39-4134-961F-ADABAD1592A6}"/>
              </a:ext>
            </a:extLst>
          </p:cNvPr>
          <p:cNvSpPr>
            <a:spLocks noGrp="1"/>
          </p:cNvSpPr>
          <p:nvPr>
            <p:ph type="dt" sz="half" idx="10"/>
          </p:nvPr>
        </p:nvSpPr>
        <p:spPr/>
        <p:txBody>
          <a:bodyPr/>
          <a:lstStyle/>
          <a:p>
            <a:fld id="{849F7901-5C57-4478-AAF8-6A4A7CCA35DF}" type="datetimeFigureOut">
              <a:rPr lang="en-GB" smtClean="0"/>
              <a:t>03/05/2022</a:t>
            </a:fld>
            <a:endParaRPr lang="en-GB"/>
          </a:p>
        </p:txBody>
      </p:sp>
      <p:sp>
        <p:nvSpPr>
          <p:cNvPr id="4" name="Footer Placeholder 3">
            <a:extLst>
              <a:ext uri="{FF2B5EF4-FFF2-40B4-BE49-F238E27FC236}">
                <a16:creationId xmlns:a16="http://schemas.microsoft.com/office/drawing/2014/main" id="{E45A9772-AE62-4B19-BE2E-F1E8A85B624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1857EAE-C2C1-4506-AC2E-ED34F1C7E083}"/>
              </a:ext>
            </a:extLst>
          </p:cNvPr>
          <p:cNvSpPr>
            <a:spLocks noGrp="1"/>
          </p:cNvSpPr>
          <p:nvPr>
            <p:ph type="sldNum" sz="quarter" idx="12"/>
          </p:nvPr>
        </p:nvSpPr>
        <p:spPr/>
        <p:txBody>
          <a:bodyPr/>
          <a:lstStyle/>
          <a:p>
            <a:fld id="{E7300E6B-5289-464E-9BB1-F6F4C64B597E}" type="slidenum">
              <a:rPr lang="en-GB" smtClean="0"/>
              <a:t>‹#›</a:t>
            </a:fld>
            <a:endParaRPr lang="en-GB"/>
          </a:p>
        </p:txBody>
      </p:sp>
    </p:spTree>
    <p:extLst>
      <p:ext uri="{BB962C8B-B14F-4D97-AF65-F5344CB8AC3E}">
        <p14:creationId xmlns:p14="http://schemas.microsoft.com/office/powerpoint/2010/main" val="2653652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FE4901-9341-4674-9B75-CF2B230DEC5B}"/>
              </a:ext>
            </a:extLst>
          </p:cNvPr>
          <p:cNvSpPr>
            <a:spLocks noGrp="1"/>
          </p:cNvSpPr>
          <p:nvPr>
            <p:ph type="dt" sz="half" idx="10"/>
          </p:nvPr>
        </p:nvSpPr>
        <p:spPr/>
        <p:txBody>
          <a:bodyPr/>
          <a:lstStyle/>
          <a:p>
            <a:fld id="{849F7901-5C57-4478-AAF8-6A4A7CCA35DF}" type="datetimeFigureOut">
              <a:rPr lang="en-GB" smtClean="0"/>
              <a:t>03/05/2022</a:t>
            </a:fld>
            <a:endParaRPr lang="en-GB"/>
          </a:p>
        </p:txBody>
      </p:sp>
      <p:sp>
        <p:nvSpPr>
          <p:cNvPr id="3" name="Footer Placeholder 2">
            <a:extLst>
              <a:ext uri="{FF2B5EF4-FFF2-40B4-BE49-F238E27FC236}">
                <a16:creationId xmlns:a16="http://schemas.microsoft.com/office/drawing/2014/main" id="{0D872E47-E7BA-47C4-B590-48F8D2ED318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DCC1D2F-F9AB-4B86-9115-3326B8311ED8}"/>
              </a:ext>
            </a:extLst>
          </p:cNvPr>
          <p:cNvSpPr>
            <a:spLocks noGrp="1"/>
          </p:cNvSpPr>
          <p:nvPr>
            <p:ph type="sldNum" sz="quarter" idx="12"/>
          </p:nvPr>
        </p:nvSpPr>
        <p:spPr/>
        <p:txBody>
          <a:bodyPr/>
          <a:lstStyle/>
          <a:p>
            <a:fld id="{E7300E6B-5289-464E-9BB1-F6F4C64B597E}" type="slidenum">
              <a:rPr lang="en-GB" smtClean="0"/>
              <a:t>‹#›</a:t>
            </a:fld>
            <a:endParaRPr lang="en-GB"/>
          </a:p>
        </p:txBody>
      </p:sp>
    </p:spTree>
    <p:extLst>
      <p:ext uri="{BB962C8B-B14F-4D97-AF65-F5344CB8AC3E}">
        <p14:creationId xmlns:p14="http://schemas.microsoft.com/office/powerpoint/2010/main" val="461258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1B346-D426-49C1-933F-3364FB1535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D91CBE0-AEDD-4904-B6B8-47EA1827E1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8C6E3C3-567A-44DB-8EF2-E46B7F4489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350E7E-E75A-4CAE-A990-7D9328687E31}"/>
              </a:ext>
            </a:extLst>
          </p:cNvPr>
          <p:cNvSpPr>
            <a:spLocks noGrp="1"/>
          </p:cNvSpPr>
          <p:nvPr>
            <p:ph type="dt" sz="half" idx="10"/>
          </p:nvPr>
        </p:nvSpPr>
        <p:spPr/>
        <p:txBody>
          <a:bodyPr/>
          <a:lstStyle/>
          <a:p>
            <a:fld id="{849F7901-5C57-4478-AAF8-6A4A7CCA35DF}" type="datetimeFigureOut">
              <a:rPr lang="en-GB" smtClean="0"/>
              <a:t>03/05/2022</a:t>
            </a:fld>
            <a:endParaRPr lang="en-GB"/>
          </a:p>
        </p:txBody>
      </p:sp>
      <p:sp>
        <p:nvSpPr>
          <p:cNvPr id="6" name="Footer Placeholder 5">
            <a:extLst>
              <a:ext uri="{FF2B5EF4-FFF2-40B4-BE49-F238E27FC236}">
                <a16:creationId xmlns:a16="http://schemas.microsoft.com/office/drawing/2014/main" id="{2B7646DF-6B02-43C0-BBA7-8AC39490AA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D7B8AC-C26E-44FB-B174-C920C15D43B1}"/>
              </a:ext>
            </a:extLst>
          </p:cNvPr>
          <p:cNvSpPr>
            <a:spLocks noGrp="1"/>
          </p:cNvSpPr>
          <p:nvPr>
            <p:ph type="sldNum" sz="quarter" idx="12"/>
          </p:nvPr>
        </p:nvSpPr>
        <p:spPr/>
        <p:txBody>
          <a:bodyPr/>
          <a:lstStyle/>
          <a:p>
            <a:fld id="{E7300E6B-5289-464E-9BB1-F6F4C64B597E}" type="slidenum">
              <a:rPr lang="en-GB" smtClean="0"/>
              <a:t>‹#›</a:t>
            </a:fld>
            <a:endParaRPr lang="en-GB"/>
          </a:p>
        </p:txBody>
      </p:sp>
    </p:spTree>
    <p:extLst>
      <p:ext uri="{BB962C8B-B14F-4D97-AF65-F5344CB8AC3E}">
        <p14:creationId xmlns:p14="http://schemas.microsoft.com/office/powerpoint/2010/main" val="3937532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92441-2E3C-49A9-8A67-B5613E6CEA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A7E3C88-F20E-48BA-BBB0-E5C04DF2A6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1BBA9DC-0B6C-4523-A7BD-2469D758E1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42CECE-1C3B-4D99-94D7-1A11D7FC9CD8}"/>
              </a:ext>
            </a:extLst>
          </p:cNvPr>
          <p:cNvSpPr>
            <a:spLocks noGrp="1"/>
          </p:cNvSpPr>
          <p:nvPr>
            <p:ph type="dt" sz="half" idx="10"/>
          </p:nvPr>
        </p:nvSpPr>
        <p:spPr/>
        <p:txBody>
          <a:bodyPr/>
          <a:lstStyle/>
          <a:p>
            <a:fld id="{849F7901-5C57-4478-AAF8-6A4A7CCA35DF}" type="datetimeFigureOut">
              <a:rPr lang="en-GB" smtClean="0"/>
              <a:t>03/05/2022</a:t>
            </a:fld>
            <a:endParaRPr lang="en-GB"/>
          </a:p>
        </p:txBody>
      </p:sp>
      <p:sp>
        <p:nvSpPr>
          <p:cNvPr id="6" name="Footer Placeholder 5">
            <a:extLst>
              <a:ext uri="{FF2B5EF4-FFF2-40B4-BE49-F238E27FC236}">
                <a16:creationId xmlns:a16="http://schemas.microsoft.com/office/drawing/2014/main" id="{FAF63536-5F9E-4D30-9DF4-9DF572AE46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FF8E93-0C16-4C6D-983B-04F6FDFA8E9C}"/>
              </a:ext>
            </a:extLst>
          </p:cNvPr>
          <p:cNvSpPr>
            <a:spLocks noGrp="1"/>
          </p:cNvSpPr>
          <p:nvPr>
            <p:ph type="sldNum" sz="quarter" idx="12"/>
          </p:nvPr>
        </p:nvSpPr>
        <p:spPr/>
        <p:txBody>
          <a:bodyPr/>
          <a:lstStyle/>
          <a:p>
            <a:fld id="{E7300E6B-5289-464E-9BB1-F6F4C64B597E}" type="slidenum">
              <a:rPr lang="en-GB" smtClean="0"/>
              <a:t>‹#›</a:t>
            </a:fld>
            <a:endParaRPr lang="en-GB"/>
          </a:p>
        </p:txBody>
      </p:sp>
    </p:spTree>
    <p:extLst>
      <p:ext uri="{BB962C8B-B14F-4D97-AF65-F5344CB8AC3E}">
        <p14:creationId xmlns:p14="http://schemas.microsoft.com/office/powerpoint/2010/main" val="687176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B6A8B4-F304-4270-998B-B2111983B6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4D970B1-DF94-489E-A167-14B9D5C7CF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D51234-BFE3-4569-854C-8C2916974F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9F7901-5C57-4478-AAF8-6A4A7CCA35DF}" type="datetimeFigureOut">
              <a:rPr lang="en-GB" smtClean="0"/>
              <a:t>03/05/2022</a:t>
            </a:fld>
            <a:endParaRPr lang="en-GB"/>
          </a:p>
        </p:txBody>
      </p:sp>
      <p:sp>
        <p:nvSpPr>
          <p:cNvPr id="5" name="Footer Placeholder 4">
            <a:extLst>
              <a:ext uri="{FF2B5EF4-FFF2-40B4-BE49-F238E27FC236}">
                <a16:creationId xmlns:a16="http://schemas.microsoft.com/office/drawing/2014/main" id="{4BA5297B-30C4-41E2-8E04-C73459A40E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F1ECAE6-2F8E-46B8-A460-88DB3DD071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300E6B-5289-464E-9BB1-F6F4C64B597E}" type="slidenum">
              <a:rPr lang="en-GB" smtClean="0"/>
              <a:t>‹#›</a:t>
            </a:fld>
            <a:endParaRPr lang="en-GB"/>
          </a:p>
        </p:txBody>
      </p:sp>
    </p:spTree>
    <p:extLst>
      <p:ext uri="{BB962C8B-B14F-4D97-AF65-F5344CB8AC3E}">
        <p14:creationId xmlns:p14="http://schemas.microsoft.com/office/powerpoint/2010/main" val="109629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smtClean="0">
                <a:effectLst>
                  <a:outerShdw blurRad="38100" dist="38100" dir="2700000" algn="tl">
                    <a:srgbClr val="000000">
                      <a:alpha val="43137"/>
                    </a:srgbClr>
                  </a:outerShdw>
                </a:effectLst>
                <a:latin typeface="Tw Cen MT Condensed Extra Bold" panose="020B0803020202020204" pitchFamily="34" charset="0"/>
              </a:rPr>
              <a:t>POLITICAL POWER</a:t>
            </a:r>
            <a:endParaRPr lang="en-US" sz="2800" dirty="0">
              <a:effectLst>
                <a:outerShdw blurRad="38100" dist="38100" dir="2700000" algn="tl">
                  <a:srgbClr val="000000">
                    <a:alpha val="43137"/>
                  </a:srgbClr>
                </a:outerShdw>
              </a:effectLst>
              <a:latin typeface="Tw Cen MT Condensed Extra Bold" panose="020B0803020202020204" pitchFamily="34" charset="0"/>
            </a:endParaRP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l">
              <a:buFont typeface="Wingdings" panose="05000000000000000000" pitchFamily="2" charset="2"/>
              <a:buChar char="q"/>
            </a:pPr>
            <a:r>
              <a:rPr lang="en-US" sz="2800" dirty="0">
                <a:latin typeface="Tw Cen MT Condensed Extra Bold" panose="020B0803020202020204" pitchFamily="34" charset="0"/>
              </a:rPr>
              <a:t>The political and civil elite, in order to ably govern, need to have power, authority and legitimacy.</a:t>
            </a:r>
          </a:p>
          <a:p>
            <a:pPr marL="571500" indent="-571500" algn="l">
              <a:buFont typeface="Wingdings" panose="05000000000000000000" pitchFamily="2" charset="2"/>
              <a:buChar char="q"/>
            </a:pPr>
            <a:r>
              <a:rPr lang="en-US" sz="2800" dirty="0">
                <a:latin typeface="Tw Cen MT Condensed Extra Bold" panose="020B0803020202020204" pitchFamily="34" charset="0"/>
              </a:rPr>
              <a:t>The concept of power</a:t>
            </a:r>
          </a:p>
          <a:p>
            <a:pPr marL="571500" indent="-571500" algn="l">
              <a:buFont typeface="Wingdings" panose="05000000000000000000" pitchFamily="2" charset="2"/>
              <a:buChar char="q"/>
            </a:pPr>
            <a:r>
              <a:rPr lang="en-US" sz="2800" dirty="0">
                <a:latin typeface="Tw Cen MT Condensed Extra Bold" panose="020B0803020202020204" pitchFamily="34" charset="0"/>
              </a:rPr>
              <a:t>Weberian notion of power, understood as the capability of implementing one’s will, even against the will of others (Weber, 2005 [1922]: 696).</a:t>
            </a:r>
          </a:p>
          <a:p>
            <a:pPr marL="571500" indent="-571500" algn="l">
              <a:buFont typeface="Wingdings" panose="05000000000000000000" pitchFamily="2" charset="2"/>
              <a:buChar char="q"/>
            </a:pPr>
            <a:r>
              <a:rPr lang="en-US" sz="2800" dirty="0">
                <a:latin typeface="Tw Cen MT Condensed Extra Bold" panose="020B0803020202020204" pitchFamily="34" charset="0"/>
              </a:rPr>
              <a:t>Political power is the ability of the leadership, the political elite, to issue commands, for example in the form of policy decisions, which have to be obeyed by the followership, the citizenry.</a:t>
            </a:r>
          </a:p>
          <a:p>
            <a:pPr marL="571500" indent="-571500" algn="l">
              <a:buFont typeface="Wingdings" panose="05000000000000000000" pitchFamily="2" charset="2"/>
              <a:buChar char="q"/>
            </a:pPr>
            <a:r>
              <a:rPr lang="en-US" sz="2800" dirty="0">
                <a:latin typeface="Tw Cen MT Condensed Extra Bold" panose="020B0803020202020204" pitchFamily="34" charset="0"/>
              </a:rPr>
              <a:t>Political power can be explained under three elements:</a:t>
            </a:r>
          </a:p>
          <a:p>
            <a:pPr marL="571500" indent="-571500" algn="l">
              <a:buFont typeface="Wingdings" panose="05000000000000000000" pitchFamily="2" charset="2"/>
              <a:buChar char="q"/>
            </a:pPr>
            <a:r>
              <a:rPr lang="en-US" sz="2800" dirty="0">
                <a:latin typeface="Tw Cen MT Condensed Extra Bold" panose="020B0803020202020204" pitchFamily="34" charset="0"/>
              </a:rPr>
              <a:t>• Influence</a:t>
            </a:r>
          </a:p>
          <a:p>
            <a:pPr marL="571500" indent="-571500" algn="l">
              <a:buFont typeface="Wingdings" panose="05000000000000000000" pitchFamily="2" charset="2"/>
              <a:buChar char="q"/>
            </a:pPr>
            <a:r>
              <a:rPr lang="en-US" sz="2800" dirty="0">
                <a:latin typeface="Tw Cen MT Condensed Extra Bold" panose="020B0803020202020204" pitchFamily="34" charset="0"/>
              </a:rPr>
              <a:t>• Persuasion and</a:t>
            </a:r>
          </a:p>
          <a:p>
            <a:pPr marL="571500" indent="-571500" algn="l">
              <a:buFont typeface="Wingdings" panose="05000000000000000000" pitchFamily="2" charset="2"/>
              <a:buChar char="q"/>
            </a:pPr>
            <a:r>
              <a:rPr lang="en-US" sz="2800" dirty="0">
                <a:latin typeface="Tw Cen MT Condensed Extra Bold" panose="020B0803020202020204" pitchFamily="34" charset="0"/>
              </a:rPr>
              <a:t>• Force</a:t>
            </a:r>
          </a:p>
          <a:p>
            <a:pPr marL="571500" indent="-571500" algn="l">
              <a:buFont typeface="Wingdings" panose="05000000000000000000" pitchFamily="2" charset="2"/>
              <a:buChar char="q"/>
            </a:pPr>
            <a:r>
              <a:rPr lang="en-US" sz="2800" dirty="0">
                <a:latin typeface="Tw Cen MT Condensed Extra Bold" panose="020B0803020202020204" pitchFamily="34" charset="0"/>
              </a:rPr>
              <a:t>• Insignia and symbols</a:t>
            </a:r>
            <a:endParaRPr lang="en-US" sz="2800" dirty="0" smtClean="0">
              <a:latin typeface="Tw Cen MT Condensed Extra Bold" panose="020B0803020202020204" pitchFamily="34" charset="0"/>
            </a:endParaRPr>
          </a:p>
        </p:txBody>
      </p:sp>
    </p:spTree>
    <p:extLst>
      <p:ext uri="{BB962C8B-B14F-4D97-AF65-F5344CB8AC3E}">
        <p14:creationId xmlns:p14="http://schemas.microsoft.com/office/powerpoint/2010/main" val="1450554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a:latin typeface="Tw Cen MT Condensed Extra Bold" panose="020B0803020202020204" pitchFamily="34" charset="0"/>
              </a:rPr>
              <a:t>Merits of Force</a:t>
            </a:r>
          </a:p>
        </p:txBody>
      </p:sp>
      <p:sp>
        <p:nvSpPr>
          <p:cNvPr id="3" name="Subtitle 2"/>
          <p:cNvSpPr>
            <a:spLocks noGrp="1"/>
          </p:cNvSpPr>
          <p:nvPr>
            <p:ph type="subTitle" idx="1"/>
          </p:nvPr>
        </p:nvSpPr>
        <p:spPr>
          <a:xfrm>
            <a:off x="0" y="540218"/>
            <a:ext cx="12192000" cy="6317782"/>
          </a:xfrm>
        </p:spPr>
        <p:txBody>
          <a:bodyPr>
            <a:normAutofit lnSpcReduction="10000"/>
          </a:bodyPr>
          <a:lstStyle/>
          <a:p>
            <a:pPr marL="571500" indent="-571500" algn="just">
              <a:buFont typeface="+mj-lt"/>
              <a:buAutoNum type="arabicPeriod"/>
            </a:pPr>
            <a:r>
              <a:rPr lang="en-US" sz="2800" dirty="0" smtClean="0">
                <a:latin typeface="Tw Cen MT Condensed Extra Bold" panose="020B0803020202020204" pitchFamily="34" charset="0"/>
              </a:rPr>
              <a:t>Though </a:t>
            </a:r>
            <a:r>
              <a:rPr lang="en-US" sz="2800" dirty="0">
                <a:latin typeface="Tw Cen MT Condensed Extra Bold" panose="020B0803020202020204" pitchFamily="34" charset="0"/>
              </a:rPr>
              <a:t>destructive, violence, itself, can prevent the destruction of more life and property.</a:t>
            </a:r>
          </a:p>
          <a:p>
            <a:pPr marL="571500" indent="-571500" algn="just">
              <a:buFont typeface="+mj-lt"/>
              <a:buAutoNum type="arabicPeriod"/>
            </a:pPr>
            <a:r>
              <a:rPr lang="en-US" sz="2800" dirty="0" smtClean="0">
                <a:latin typeface="Tw Cen MT Condensed Extra Bold" panose="020B0803020202020204" pitchFamily="34" charset="0"/>
              </a:rPr>
              <a:t>It </a:t>
            </a:r>
            <a:r>
              <a:rPr lang="en-US" sz="2800" dirty="0">
                <a:latin typeface="Tw Cen MT Condensed Extra Bold" panose="020B0803020202020204" pitchFamily="34" charset="0"/>
              </a:rPr>
              <a:t>is often the last remedy used for resolving situations of lawlessness and anarchy and is often applied in stages, for instance, the use of water cannons first, then tear-gas, rubber bullets and finally, if the situation warrants, live bullets on selected targets.</a:t>
            </a:r>
          </a:p>
          <a:p>
            <a:pPr marL="571500" indent="-571500" algn="just">
              <a:buFont typeface="+mj-lt"/>
              <a:buAutoNum type="arabicPeriod"/>
            </a:pPr>
            <a:r>
              <a:rPr lang="en-US" sz="2800" dirty="0" smtClean="0">
                <a:latin typeface="Tw Cen MT Condensed Extra Bold" panose="020B0803020202020204" pitchFamily="34" charset="0"/>
              </a:rPr>
              <a:t>One </a:t>
            </a:r>
            <a:r>
              <a:rPr lang="en-US" sz="2800" dirty="0">
                <a:latin typeface="Tw Cen MT Condensed Extra Bold" panose="020B0803020202020204" pitchFamily="34" charset="0"/>
              </a:rPr>
              <a:t>of the major benefits of using coercive power is that it gives managers and political elites control over the way an country operates. If the citizenry continue to defy laws, policies or standards, the leaders need the authority to correct that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and force gives them that authority</a:t>
            </a:r>
          </a:p>
          <a:p>
            <a:pPr marL="571500" indent="-571500" algn="just">
              <a:buFont typeface="+mj-lt"/>
              <a:buAutoNum type="arabicPeriod"/>
            </a:pPr>
            <a:r>
              <a:rPr lang="en-US" sz="2800" dirty="0" smtClean="0">
                <a:latin typeface="Tw Cen MT Condensed Extra Bold" panose="020B0803020202020204" pitchFamily="34" charset="0"/>
              </a:rPr>
              <a:t>Another </a:t>
            </a:r>
            <a:r>
              <a:rPr lang="en-US" sz="2800" dirty="0">
                <a:latin typeface="Tw Cen MT Condensed Extra Bold" panose="020B0803020202020204" pitchFamily="34" charset="0"/>
              </a:rPr>
              <a:t>benefit is that force helps ensures discipline among you’re the citizens, which improves efficiency and productivity.</a:t>
            </a:r>
          </a:p>
          <a:p>
            <a:pPr marL="571500" indent="-571500" algn="just">
              <a:buFont typeface="+mj-lt"/>
              <a:buAutoNum type="arabicPeriod"/>
            </a:pPr>
            <a:r>
              <a:rPr lang="en-US" sz="2800" dirty="0" smtClean="0">
                <a:latin typeface="Tw Cen MT Condensed Extra Bold" panose="020B0803020202020204" pitchFamily="34" charset="0"/>
              </a:rPr>
              <a:t>It can </a:t>
            </a:r>
            <a:r>
              <a:rPr lang="en-US" sz="2800" dirty="0">
                <a:latin typeface="Tw Cen MT Condensed Extra Bold" panose="020B0803020202020204" pitchFamily="34" charset="0"/>
              </a:rPr>
              <a:t>help prevent or eliminate harassment and discrimination at your workplace. These hot-button issues are challenging for many businesses, so the ability to use force and threats to correct violations of employee conduct is invaluable</a:t>
            </a:r>
            <a:r>
              <a:rPr lang="en-US" sz="2800" dirty="0" smtClean="0">
                <a:latin typeface="Tw Cen MT Condensed Extra Bold" panose="020B0803020202020204" pitchFamily="34" charset="0"/>
              </a:rPr>
              <a:t>.</a:t>
            </a:r>
            <a:endParaRPr lang="en-US" sz="2800" dirty="0">
              <a:latin typeface="Tw Cen MT Condensed Extra Bold" panose="020B0803020202020204" pitchFamily="34" charset="0"/>
            </a:endParaRPr>
          </a:p>
        </p:txBody>
      </p:sp>
    </p:spTree>
    <p:extLst>
      <p:ext uri="{BB962C8B-B14F-4D97-AF65-F5344CB8AC3E}">
        <p14:creationId xmlns:p14="http://schemas.microsoft.com/office/powerpoint/2010/main" val="1958348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smtClean="0">
                <a:latin typeface="Tw Cen MT Condensed Extra Bold" panose="020B0803020202020204" pitchFamily="34" charset="0"/>
              </a:rPr>
              <a:t>Disadvantages </a:t>
            </a:r>
            <a:r>
              <a:rPr lang="en-US" sz="2800" b="1" dirty="0">
                <a:latin typeface="Tw Cen MT Condensed Extra Bold" panose="020B0803020202020204" pitchFamily="34" charset="0"/>
              </a:rPr>
              <a:t>of Force</a:t>
            </a: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just">
              <a:buFont typeface="+mj-lt"/>
              <a:buAutoNum type="arabicPeriod"/>
            </a:pPr>
            <a:r>
              <a:rPr lang="en-US" sz="2800" dirty="0" smtClean="0">
                <a:latin typeface="Tw Cen MT Condensed Extra Bold" panose="020B0803020202020204" pitchFamily="34" charset="0"/>
              </a:rPr>
              <a:t>The </a:t>
            </a:r>
            <a:r>
              <a:rPr lang="en-US" sz="2800" dirty="0">
                <a:latin typeface="Tw Cen MT Condensed Extra Bold" panose="020B0803020202020204" pitchFamily="34" charset="0"/>
              </a:rPr>
              <a:t>cost of coercive power, in the extreme, </a:t>
            </a:r>
            <a:r>
              <a:rPr lang="en-US" sz="2800" dirty="0" smtClean="0">
                <a:latin typeface="Tw Cen MT Condensed Extra Bold" panose="020B0803020202020204" pitchFamily="34" charset="0"/>
              </a:rPr>
              <a:t>It </a:t>
            </a:r>
            <a:r>
              <a:rPr lang="en-US" sz="2800" dirty="0">
                <a:latin typeface="Tw Cen MT Condensed Extra Bold" panose="020B0803020202020204" pitchFamily="34" charset="0"/>
              </a:rPr>
              <a:t>is ironic that the more threat power and the power of destruction are exercised, the less the chance that the exercisers will </a:t>
            </a:r>
            <a:r>
              <a:rPr lang="en-US" sz="2800" dirty="0" smtClean="0">
                <a:latin typeface="Tw Cen MT Condensed Extra Bold" panose="020B0803020202020204" pitchFamily="34" charset="0"/>
              </a:rPr>
              <a:t>survive. </a:t>
            </a:r>
          </a:p>
          <a:p>
            <a:pPr marL="571500" indent="-571500" algn="just">
              <a:buFont typeface="+mj-lt"/>
              <a:buAutoNum type="arabicPeriod"/>
            </a:pPr>
            <a:endParaRPr lang="en-US" sz="2800" dirty="0">
              <a:latin typeface="Tw Cen MT Condensed Extra Bold" panose="020B0803020202020204" pitchFamily="34" charset="0"/>
            </a:endParaRPr>
          </a:p>
          <a:p>
            <a:pPr marL="571500" indent="-571500" algn="just">
              <a:buFont typeface="+mj-lt"/>
              <a:buAutoNum type="arabicPeriod"/>
            </a:pPr>
            <a:r>
              <a:rPr lang="en-US" sz="2800" dirty="0" smtClean="0">
                <a:latin typeface="Tw Cen MT Condensed Extra Bold" panose="020B0803020202020204" pitchFamily="34" charset="0"/>
              </a:rPr>
              <a:t>People </a:t>
            </a:r>
            <a:r>
              <a:rPr lang="en-US" sz="2800" dirty="0">
                <a:latin typeface="Tw Cen MT Condensed Extra Bold" panose="020B0803020202020204" pitchFamily="34" charset="0"/>
              </a:rPr>
              <a:t>do not like to be forced to do things against their will; they like even less to be forced to do so through violence. So even after a conflict is over, if the victims of aggression do not feel that justice has been done, they are likely to try to build up their power to "get even" at the first available opportunity. </a:t>
            </a:r>
            <a:endParaRPr lang="en-US" sz="2800" dirty="0" smtClean="0">
              <a:latin typeface="Tw Cen MT Condensed Extra Bold" panose="020B0803020202020204" pitchFamily="34" charset="0"/>
            </a:endParaRPr>
          </a:p>
          <a:p>
            <a:pPr marL="571500" indent="-571500" algn="just">
              <a:buFont typeface="+mj-lt"/>
              <a:buAutoNum type="arabicPeriod"/>
            </a:pPr>
            <a:endParaRPr lang="en-US" sz="2800" dirty="0" smtClean="0">
              <a:latin typeface="Tw Cen MT Condensed Extra Bold" panose="020B0803020202020204" pitchFamily="34" charset="0"/>
            </a:endParaRPr>
          </a:p>
          <a:p>
            <a:pPr marL="571500" indent="-571500" algn="just">
              <a:buFont typeface="+mj-lt"/>
              <a:buAutoNum type="arabicPeriod"/>
            </a:pPr>
            <a:r>
              <a:rPr lang="en-US" sz="2800" dirty="0">
                <a:latin typeface="Tw Cen MT Condensed Extra Bold" panose="020B0803020202020204" pitchFamily="34" charset="0"/>
              </a:rPr>
              <a:t>Police departments are historically oppressive and </a:t>
            </a:r>
            <a:r>
              <a:rPr lang="en-US" sz="2800" dirty="0" smtClean="0">
                <a:latin typeface="Tw Cen MT Condensed Extra Bold" panose="020B0803020202020204" pitchFamily="34" charset="0"/>
              </a:rPr>
              <a:t>violent, use of force has led to loss of life and injury to people</a:t>
            </a:r>
          </a:p>
          <a:p>
            <a:pPr marL="571500" indent="-571500" algn="just">
              <a:buFont typeface="+mj-lt"/>
              <a:buAutoNum type="arabicPeriod"/>
            </a:pPr>
            <a:endParaRPr lang="en-US" sz="2800" dirty="0" smtClean="0">
              <a:latin typeface="Tw Cen MT Condensed Extra Bold" panose="020B0803020202020204" pitchFamily="34" charset="0"/>
            </a:endParaRPr>
          </a:p>
          <a:p>
            <a:pPr marL="571500" indent="-571500" algn="just">
              <a:buFont typeface="+mj-lt"/>
              <a:buAutoNum type="arabicPeriod"/>
            </a:pPr>
            <a:r>
              <a:rPr lang="en-US" sz="2800" dirty="0" smtClean="0">
                <a:latin typeface="Tw Cen MT Condensed Extra Bold" panose="020B0803020202020204" pitchFamily="34" charset="0"/>
              </a:rPr>
              <a:t>It results in abusing peoples human rights </a:t>
            </a:r>
          </a:p>
        </p:txBody>
      </p:sp>
    </p:spTree>
    <p:extLst>
      <p:ext uri="{BB962C8B-B14F-4D97-AF65-F5344CB8AC3E}">
        <p14:creationId xmlns:p14="http://schemas.microsoft.com/office/powerpoint/2010/main" val="1559334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smtClean="0">
                <a:latin typeface="Tw Cen MT Condensed Extra Bold" panose="020B0803020202020204" pitchFamily="34" charset="0"/>
              </a:rPr>
              <a:t>Armed forces governed </a:t>
            </a:r>
            <a:r>
              <a:rPr lang="en-US" sz="2800" b="1" dirty="0">
                <a:latin typeface="Tw Cen MT Condensed Extra Bold" panose="020B0803020202020204" pitchFamily="34" charset="0"/>
              </a:rPr>
              <a:t>by Law and Judicial Control</a:t>
            </a:r>
          </a:p>
        </p:txBody>
      </p:sp>
      <p:sp>
        <p:nvSpPr>
          <p:cNvPr id="3" name="Subtitle 2"/>
          <p:cNvSpPr>
            <a:spLocks noGrp="1"/>
          </p:cNvSpPr>
          <p:nvPr>
            <p:ph type="subTitle" idx="1"/>
          </p:nvPr>
        </p:nvSpPr>
        <p:spPr>
          <a:xfrm>
            <a:off x="0" y="540218"/>
            <a:ext cx="12192000" cy="6317782"/>
          </a:xfrm>
        </p:spPr>
        <p:txBody>
          <a:bodyPr>
            <a:normAutofit fontScale="92500" lnSpcReduction="20000"/>
          </a:bodyPr>
          <a:lstStyle/>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The </a:t>
            </a:r>
            <a:r>
              <a:rPr lang="en-US" sz="2800" dirty="0">
                <a:latin typeface="Tw Cen MT Condensed Extra Bold" panose="020B0803020202020204" pitchFamily="34" charset="0"/>
              </a:rPr>
              <a:t>prime responsibility of ensuring peace and order is borne by the police. </a:t>
            </a:r>
            <a:r>
              <a:rPr lang="en-US" sz="2800" dirty="0" smtClean="0">
                <a:latin typeface="Tw Cen MT Condensed Extra Bold" panose="020B0803020202020204" pitchFamily="34" charset="0"/>
              </a:rPr>
              <a:t>It shoulders </a:t>
            </a:r>
            <a:r>
              <a:rPr lang="en-US" sz="2800" dirty="0">
                <a:latin typeface="Tw Cen MT Condensed Extra Bold" panose="020B0803020202020204" pitchFamily="34" charset="0"/>
              </a:rPr>
              <a:t>the duty of bringing wrong-doers to justice. However, when </a:t>
            </a:r>
            <a:r>
              <a:rPr lang="en-US" sz="2800" dirty="0" smtClean="0">
                <a:latin typeface="Tw Cen MT Condensed Extra Bold" panose="020B0803020202020204" pitchFamily="34" charset="0"/>
              </a:rPr>
              <a:t>the police </a:t>
            </a:r>
            <a:r>
              <a:rPr lang="en-US" sz="2800" dirty="0">
                <a:latin typeface="Tw Cen MT Condensed Extra Bold" panose="020B0803020202020204" pitchFamily="34" charset="0"/>
              </a:rPr>
              <a:t>discharge such duties, constitutionalism requires them to honor </a:t>
            </a:r>
            <a:r>
              <a:rPr lang="en-US" sz="2800" dirty="0" smtClean="0">
                <a:latin typeface="Tw Cen MT Condensed Extra Bold" panose="020B0803020202020204" pitchFamily="34" charset="0"/>
              </a:rPr>
              <a:t>and respect </a:t>
            </a:r>
            <a:r>
              <a:rPr lang="en-US" sz="2800" dirty="0">
                <a:latin typeface="Tw Cen MT Condensed Extra Bold" panose="020B0803020202020204" pitchFamily="34" charset="0"/>
              </a:rPr>
              <a:t>the rights, dignity and freedoms of individuals including </a:t>
            </a:r>
            <a:r>
              <a:rPr lang="en-US" sz="2800" dirty="0" smtClean="0">
                <a:latin typeface="Tw Cen MT Condensed Extra Bold" panose="020B0803020202020204" pitchFamily="34" charset="0"/>
              </a:rPr>
              <a:t>wrong-doers and </a:t>
            </a:r>
            <a:r>
              <a:rPr lang="en-US" sz="2800" dirty="0">
                <a:latin typeface="Tw Cen MT Condensed Extra Bold" panose="020B0803020202020204" pitchFamily="34" charset="0"/>
              </a:rPr>
              <a:t>persons suspected of offences. It is to be noted that a suspect has </a:t>
            </a:r>
            <a:r>
              <a:rPr lang="en-US" sz="2800" dirty="0" smtClean="0">
                <a:latin typeface="Tw Cen MT Condensed Extra Bold" panose="020B0803020202020204" pitchFamily="34" charset="0"/>
              </a:rPr>
              <a:t>the right </a:t>
            </a:r>
            <a:r>
              <a:rPr lang="en-US" sz="2800" dirty="0">
                <a:latin typeface="Tw Cen MT Condensed Extra Bold" panose="020B0803020202020204" pitchFamily="34" charset="0"/>
              </a:rPr>
              <a:t>to be presumed innocent until proved guilty by the competent court.</a:t>
            </a:r>
          </a:p>
          <a:p>
            <a:pPr marL="571500" indent="-571500" algn="just">
              <a:buFont typeface="Wingdings" panose="05000000000000000000" pitchFamily="2" charset="2"/>
              <a:buChar char="q"/>
            </a:pPr>
            <a:r>
              <a:rPr lang="en-US" sz="2800" dirty="0">
                <a:latin typeface="Tw Cen MT Condensed Extra Bold" panose="020B0803020202020204" pitchFamily="34" charset="0"/>
              </a:rPr>
              <a:t>The Universal Declaration of Human Rights and the </a:t>
            </a:r>
            <a:r>
              <a:rPr lang="en-US" sz="2800" dirty="0" smtClean="0">
                <a:latin typeface="Tw Cen MT Condensed Extra Bold" panose="020B0803020202020204" pitchFamily="34" charset="0"/>
              </a:rPr>
              <a:t>International Covenant </a:t>
            </a:r>
            <a:r>
              <a:rPr lang="en-US" sz="2800" dirty="0">
                <a:latin typeface="Tw Cen MT Condensed Extra Bold" panose="020B0803020202020204" pitchFamily="34" charset="0"/>
              </a:rPr>
              <a:t>on Civil and Political Rights prohibit torture, cruel, inhuman </a:t>
            </a:r>
            <a:r>
              <a:rPr lang="en-US" sz="2800" dirty="0" smtClean="0">
                <a:latin typeface="Tw Cen MT Condensed Extra Bold" panose="020B0803020202020204" pitchFamily="34" charset="0"/>
              </a:rPr>
              <a:t>and degrading </a:t>
            </a:r>
            <a:r>
              <a:rPr lang="en-US" sz="2800" dirty="0">
                <a:latin typeface="Tw Cen MT Condensed Extra Bold" panose="020B0803020202020204" pitchFamily="34" charset="0"/>
              </a:rPr>
              <a:t>treatment and arbitrary arrest and/or detention. Similar </a:t>
            </a:r>
            <a:r>
              <a:rPr lang="en-US" sz="2800" dirty="0" smtClean="0">
                <a:latin typeface="Tw Cen MT Condensed Extra Bold" panose="020B0803020202020204" pitchFamily="34" charset="0"/>
              </a:rPr>
              <a:t>provisions are </a:t>
            </a:r>
            <a:r>
              <a:rPr lang="en-US" sz="2800" dirty="0">
                <a:latin typeface="Tw Cen MT Condensed Extra Bold" panose="020B0803020202020204" pitchFamily="34" charset="0"/>
              </a:rPr>
              <a:t>incorporated in the FDRE constitution:-</a:t>
            </a: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Every </a:t>
            </a:r>
            <a:r>
              <a:rPr lang="en-US" sz="2800" dirty="0">
                <a:latin typeface="Tw Cen MT Condensed Extra Bold" panose="020B0803020202020204" pitchFamily="34" charset="0"/>
              </a:rPr>
              <a:t>person is to be protected from cruel, inhuman and </a:t>
            </a:r>
            <a:r>
              <a:rPr lang="en-US" sz="2800" dirty="0" smtClean="0">
                <a:latin typeface="Tw Cen MT Condensed Extra Bold" panose="020B0803020202020204" pitchFamily="34" charset="0"/>
              </a:rPr>
              <a:t>degrading treatment(Article </a:t>
            </a:r>
            <a:r>
              <a:rPr lang="en-US" sz="2800" dirty="0">
                <a:latin typeface="Tw Cen MT Condensed Extra Bold" panose="020B0803020202020204" pitchFamily="34" charset="0"/>
              </a:rPr>
              <a:t>18(1);</a:t>
            </a: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Persons </a:t>
            </a:r>
            <a:r>
              <a:rPr lang="en-US" sz="2800" dirty="0">
                <a:latin typeface="Tw Cen MT Condensed Extra Bold" panose="020B0803020202020204" pitchFamily="34" charset="0"/>
              </a:rPr>
              <a:t>arrested are entitled to be notified promptly in the language </a:t>
            </a:r>
            <a:r>
              <a:rPr lang="en-US" sz="2800" dirty="0" smtClean="0">
                <a:latin typeface="Tw Cen MT Condensed Extra Bold" panose="020B0803020202020204" pitchFamily="34" charset="0"/>
              </a:rPr>
              <a:t>they understood </a:t>
            </a:r>
            <a:r>
              <a:rPr lang="en-US" sz="2800" dirty="0">
                <a:latin typeface="Tw Cen MT Condensed Extra Bold" panose="020B0803020202020204" pitchFamily="34" charset="0"/>
              </a:rPr>
              <a:t>the reason for their arrest (Article 19(1);</a:t>
            </a: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Persons </a:t>
            </a:r>
            <a:r>
              <a:rPr lang="en-US" sz="2800" dirty="0">
                <a:latin typeface="Tw Cen MT Condensed Extra Bold" panose="020B0803020202020204" pitchFamily="34" charset="0"/>
              </a:rPr>
              <a:t>arrested must be informed promptly of their rights to </a:t>
            </a:r>
            <a:r>
              <a:rPr lang="en-US" sz="2800" dirty="0" smtClean="0">
                <a:latin typeface="Tw Cen MT Condensed Extra Bold" panose="020B0803020202020204" pitchFamily="34" charset="0"/>
              </a:rPr>
              <a:t>remain silent </a:t>
            </a:r>
            <a:r>
              <a:rPr lang="en-US" sz="2800" dirty="0">
                <a:latin typeface="Tw Cen MT Condensed Extra Bold" panose="020B0803020202020204" pitchFamily="34" charset="0"/>
              </a:rPr>
              <a:t>(Article 19(2);</a:t>
            </a: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Persons </a:t>
            </a:r>
            <a:r>
              <a:rPr lang="en-US" sz="2800" dirty="0">
                <a:latin typeface="Tw Cen MT Condensed Extra Bold" panose="020B0803020202020204" pitchFamily="34" charset="0"/>
              </a:rPr>
              <a:t>arrested must be brought to court within 48 hours (Article 19(3).</a:t>
            </a:r>
          </a:p>
          <a:p>
            <a:pPr marL="571500" indent="-571500" algn="just">
              <a:buFont typeface="Wingdings" panose="05000000000000000000" pitchFamily="2" charset="2"/>
              <a:buChar char="q"/>
            </a:pPr>
            <a:r>
              <a:rPr lang="en-US" sz="2800" dirty="0">
                <a:latin typeface="Tw Cen MT Condensed Extra Bold" panose="020B0803020202020204" pitchFamily="34" charset="0"/>
              </a:rPr>
              <a:t>In order to check whether the police adhere to and respect the </a:t>
            </a:r>
            <a:r>
              <a:rPr lang="en-US" sz="2800" dirty="0" smtClean="0">
                <a:latin typeface="Tw Cen MT Condensed Extra Bold" panose="020B0803020202020204" pitchFamily="34" charset="0"/>
              </a:rPr>
              <a:t>above fundamental </a:t>
            </a:r>
            <a:r>
              <a:rPr lang="en-US" sz="2800" dirty="0">
                <a:latin typeface="Tw Cen MT Condensed Extra Bold" panose="020B0803020202020204" pitchFamily="34" charset="0"/>
              </a:rPr>
              <a:t>principles and rights of arrested persons, courts should keep </a:t>
            </a:r>
            <a:r>
              <a:rPr lang="en-US" sz="2800" dirty="0" smtClean="0">
                <a:latin typeface="Tw Cen MT Condensed Extra Bold" panose="020B0803020202020204" pitchFamily="34" charset="0"/>
              </a:rPr>
              <a:t>an eye </a:t>
            </a:r>
            <a:r>
              <a:rPr lang="en-US" sz="2800" dirty="0">
                <a:latin typeface="Tw Cen MT Condensed Extra Bold" panose="020B0803020202020204" pitchFamily="34" charset="0"/>
              </a:rPr>
              <a:t>on the police. If, for example, any evidence is obtained through torture</a:t>
            </a:r>
            <a:r>
              <a:rPr lang="en-US" sz="2800" dirty="0" smtClean="0">
                <a:latin typeface="Tw Cen MT Condensed Extra Bold" panose="020B0803020202020204" pitchFamily="34" charset="0"/>
              </a:rPr>
              <a:t>, the </a:t>
            </a:r>
            <a:r>
              <a:rPr lang="en-US" sz="2800" dirty="0">
                <a:latin typeface="Tw Cen MT Condensed Extra Bold" panose="020B0803020202020204" pitchFamily="34" charset="0"/>
              </a:rPr>
              <a:t>evidence is considered illegal and courts /reject the evidence</a:t>
            </a:r>
            <a:r>
              <a:rPr lang="en-US" sz="2800" dirty="0" smtClean="0">
                <a:latin typeface="Tw Cen MT Condensed Extra Bold" panose="020B0803020202020204" pitchFamily="34" charset="0"/>
              </a:rPr>
              <a:t>.</a:t>
            </a:r>
            <a:endParaRPr lang="en-US" sz="2800" dirty="0">
              <a:latin typeface="Tw Cen MT Condensed Extra Bold" panose="020B0803020202020204" pitchFamily="34" charset="0"/>
            </a:endParaRPr>
          </a:p>
        </p:txBody>
      </p:sp>
    </p:spTree>
    <p:extLst>
      <p:ext uri="{BB962C8B-B14F-4D97-AF65-F5344CB8AC3E}">
        <p14:creationId xmlns:p14="http://schemas.microsoft.com/office/powerpoint/2010/main" val="2098273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a:latin typeface="Tw Cen MT Condensed Extra Bold" panose="020B0803020202020204" pitchFamily="34" charset="0"/>
              </a:rPr>
              <a:t>Police Governed by Law and Judicial Control</a:t>
            </a: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l">
              <a:buFont typeface="Wingdings" panose="05000000000000000000" pitchFamily="2" charset="2"/>
              <a:buChar char="q"/>
            </a:pPr>
            <a:r>
              <a:rPr lang="en-US" sz="2800" dirty="0" smtClean="0">
                <a:latin typeface="Tw Cen MT Condensed Extra Bold" panose="020B0803020202020204" pitchFamily="34" charset="0"/>
              </a:rPr>
              <a:t>In </a:t>
            </a:r>
            <a:r>
              <a:rPr lang="en-US" sz="2800" dirty="0">
                <a:latin typeface="Tw Cen MT Condensed Extra Bold" panose="020B0803020202020204" pitchFamily="34" charset="0"/>
              </a:rPr>
              <a:t>general, the police are expected to act according to the law. When</a:t>
            </a:r>
            <a:r>
              <a:rPr lang="en-US" sz="2800" dirty="0" smtClean="0">
                <a:latin typeface="Tw Cen MT Condensed Extra Bold" panose="020B0803020202020204" pitchFamily="34" charset="0"/>
              </a:rPr>
              <a:t>, instead</a:t>
            </a:r>
            <a:r>
              <a:rPr lang="en-US" sz="2800" dirty="0">
                <a:latin typeface="Tw Cen MT Condensed Extra Bold" panose="020B0803020202020204" pitchFamily="34" charset="0"/>
              </a:rPr>
              <a:t>, the police violate the laws they are entrusted to enforce, the </a:t>
            </a:r>
            <a:r>
              <a:rPr lang="en-US" sz="2800" dirty="0" smtClean="0">
                <a:latin typeface="Tw Cen MT Condensed Extra Bold" panose="020B0803020202020204" pitchFamily="34" charset="0"/>
              </a:rPr>
              <a:t>result turns </a:t>
            </a:r>
            <a:r>
              <a:rPr lang="en-US" sz="2800" dirty="0">
                <a:latin typeface="Tw Cen MT Condensed Extra Bold" panose="020B0803020202020204" pitchFamily="34" charset="0"/>
              </a:rPr>
              <a:t>out to be not only an assault on human dignity and the law itself, but </a:t>
            </a:r>
            <a:r>
              <a:rPr lang="en-US" sz="2800" dirty="0" smtClean="0">
                <a:latin typeface="Tw Cen MT Condensed Extra Bold" panose="020B0803020202020204" pitchFamily="34" charset="0"/>
              </a:rPr>
              <a:t>the creation </a:t>
            </a:r>
            <a:r>
              <a:rPr lang="en-US" sz="2800" dirty="0">
                <a:latin typeface="Tw Cen MT Condensed Extra Bold" panose="020B0803020202020204" pitchFamily="34" charset="0"/>
              </a:rPr>
              <a:t>of barriers to effective </a:t>
            </a:r>
            <a:r>
              <a:rPr lang="en-US" sz="2800" dirty="0" smtClean="0">
                <a:latin typeface="Tw Cen MT Condensed Extra Bold" panose="020B0803020202020204" pitchFamily="34" charset="0"/>
              </a:rPr>
              <a:t>policing.</a:t>
            </a:r>
          </a:p>
          <a:p>
            <a:pPr marL="571500" indent="-571500" algn="l">
              <a:buFont typeface="Wingdings" panose="05000000000000000000" pitchFamily="2" charset="2"/>
              <a:buChar char="q"/>
            </a:pPr>
            <a:endParaRPr lang="en-US" sz="1000" dirty="0">
              <a:latin typeface="Tw Cen MT Condensed Extra Bold" panose="020B0803020202020204" pitchFamily="34" charset="0"/>
            </a:endParaRPr>
          </a:p>
          <a:p>
            <a:pPr marL="571500" indent="-571500" algn="l">
              <a:buFont typeface="Wingdings" panose="05000000000000000000" pitchFamily="2" charset="2"/>
              <a:buChar char="q"/>
            </a:pPr>
            <a:r>
              <a:rPr lang="en-US" sz="2800" b="1" dirty="0">
                <a:latin typeface="Tw Cen MT Condensed Extra Bold" panose="020B0803020202020204" pitchFamily="34" charset="0"/>
              </a:rPr>
              <a:t>The practical effects of police violations are </a:t>
            </a:r>
            <a:r>
              <a:rPr lang="en-US" sz="2800" b="1" dirty="0" smtClean="0">
                <a:latin typeface="Tw Cen MT Condensed Extra Bold" panose="020B0803020202020204" pitchFamily="34" charset="0"/>
              </a:rPr>
              <a:t>multifold: </a:t>
            </a:r>
            <a:endParaRPr lang="en-US" sz="2800" b="1"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Public </a:t>
            </a:r>
            <a:r>
              <a:rPr lang="en-US" sz="2800" dirty="0">
                <a:latin typeface="Tw Cen MT Condensed Extra Bold" panose="020B0803020202020204" pitchFamily="34" charset="0"/>
              </a:rPr>
              <a:t>confidence is eroded</a:t>
            </a:r>
            <a:r>
              <a:rPr lang="en-US" sz="2800" dirty="0" smtClean="0">
                <a:latin typeface="Tw Cen MT Condensed Extra Bold" panose="020B0803020202020204" pitchFamily="34" charset="0"/>
              </a:rPr>
              <a:t>;</a:t>
            </a:r>
          </a:p>
          <a:p>
            <a:pPr marL="571500" indent="-571500" algn="l">
              <a:buFont typeface="Wingdings" panose="05000000000000000000" pitchFamily="2" charset="2"/>
              <a:buChar char="q"/>
            </a:pPr>
            <a:endParaRPr lang="en-US" sz="10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Civil </a:t>
            </a:r>
            <a:r>
              <a:rPr lang="en-US" sz="2800" dirty="0">
                <a:latin typeface="Tw Cen MT Condensed Extra Bold" panose="020B0803020202020204" pitchFamily="34" charset="0"/>
              </a:rPr>
              <a:t>unrest is exacerbated</a:t>
            </a:r>
            <a:r>
              <a:rPr lang="en-US" sz="2800" dirty="0" smtClean="0">
                <a:latin typeface="Tw Cen MT Condensed Extra Bold" panose="020B0803020202020204" pitchFamily="34" charset="0"/>
              </a:rPr>
              <a:t>;</a:t>
            </a:r>
          </a:p>
          <a:p>
            <a:pPr marL="571500" indent="-571500" algn="l">
              <a:buFont typeface="Wingdings" panose="05000000000000000000" pitchFamily="2" charset="2"/>
              <a:buChar char="q"/>
            </a:pPr>
            <a:endParaRPr lang="en-US" sz="10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Effective </a:t>
            </a:r>
            <a:r>
              <a:rPr lang="en-US" sz="2800" dirty="0">
                <a:latin typeface="Tw Cen MT Condensed Extra Bold" panose="020B0803020202020204" pitchFamily="34" charset="0"/>
              </a:rPr>
              <a:t>prosecution in courts is hampered</a:t>
            </a:r>
            <a:r>
              <a:rPr lang="en-US" sz="2800" dirty="0" smtClean="0">
                <a:latin typeface="Tw Cen MT Condensed Extra Bold" panose="020B0803020202020204" pitchFamily="34" charset="0"/>
              </a:rPr>
              <a:t>;</a:t>
            </a:r>
          </a:p>
          <a:p>
            <a:pPr marL="571500" indent="-571500" algn="l">
              <a:buFont typeface="Wingdings" panose="05000000000000000000" pitchFamily="2" charset="2"/>
              <a:buChar char="q"/>
            </a:pPr>
            <a:endParaRPr lang="en-US" sz="10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The </a:t>
            </a:r>
            <a:r>
              <a:rPr lang="en-US" sz="2800" dirty="0">
                <a:latin typeface="Tw Cen MT Condensed Extra Bold" panose="020B0803020202020204" pitchFamily="34" charset="0"/>
              </a:rPr>
              <a:t>police is isolated from the community; </a:t>
            </a:r>
            <a:r>
              <a:rPr lang="en-US" sz="2800" dirty="0" smtClean="0">
                <a:latin typeface="Tw Cen MT Condensed Extra Bold" panose="020B0803020202020204" pitchFamily="34" charset="0"/>
              </a:rPr>
              <a:t>and</a:t>
            </a:r>
          </a:p>
          <a:p>
            <a:pPr marL="571500" indent="-571500" algn="l">
              <a:buFont typeface="Wingdings" panose="05000000000000000000" pitchFamily="2" charset="2"/>
              <a:buChar char="q"/>
            </a:pPr>
            <a:endParaRPr lang="en-US" sz="10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Results </a:t>
            </a:r>
            <a:r>
              <a:rPr lang="en-US" sz="2800" dirty="0">
                <a:latin typeface="Tw Cen MT Condensed Extra Bold" panose="020B0803020202020204" pitchFamily="34" charset="0"/>
              </a:rPr>
              <a:t>in the guilty going free and the innocent being punished.</a:t>
            </a:r>
          </a:p>
        </p:txBody>
      </p:sp>
    </p:spTree>
    <p:extLst>
      <p:ext uri="{BB962C8B-B14F-4D97-AF65-F5344CB8AC3E}">
        <p14:creationId xmlns:p14="http://schemas.microsoft.com/office/powerpoint/2010/main" val="3643585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a:latin typeface="Tw Cen MT Condensed Extra Bold" panose="020B0803020202020204" pitchFamily="34" charset="0"/>
              </a:rPr>
              <a:t>How do the armed forces contribute to effective </a:t>
            </a:r>
            <a:r>
              <a:rPr lang="en-US" sz="2800" b="1" dirty="0" smtClean="0">
                <a:latin typeface="Tw Cen MT Condensed Extra Bold" panose="020B0803020202020204" pitchFamily="34" charset="0"/>
              </a:rPr>
              <a:t>civilian control</a:t>
            </a:r>
            <a:endParaRPr lang="en-US" sz="2800" b="1" dirty="0">
              <a:latin typeface="Tw Cen MT Condensed Extra Bold" panose="020B0803020202020204" pitchFamily="34" charset="0"/>
            </a:endParaRPr>
          </a:p>
        </p:txBody>
      </p:sp>
      <p:sp>
        <p:nvSpPr>
          <p:cNvPr id="3" name="Subtitle 2"/>
          <p:cNvSpPr>
            <a:spLocks noGrp="1"/>
          </p:cNvSpPr>
          <p:nvPr>
            <p:ph type="subTitle" idx="1"/>
          </p:nvPr>
        </p:nvSpPr>
        <p:spPr>
          <a:xfrm>
            <a:off x="0" y="540218"/>
            <a:ext cx="12192000" cy="6317782"/>
          </a:xfrm>
        </p:spPr>
        <p:txBody>
          <a:bodyPr>
            <a:normAutofit fontScale="92500" lnSpcReduction="20000"/>
          </a:bodyPr>
          <a:lstStyle/>
          <a:p>
            <a:pPr marL="571500" indent="-571500" algn="l">
              <a:buFont typeface="Wingdings" panose="05000000000000000000" pitchFamily="2" charset="2"/>
              <a:buChar char="q"/>
            </a:pPr>
            <a:r>
              <a:rPr lang="en-US" sz="2800" dirty="0" smtClean="0">
                <a:latin typeface="Tw Cen MT Condensed Extra Bold" panose="020B0803020202020204" pitchFamily="34" charset="0"/>
              </a:rPr>
              <a:t>An </a:t>
            </a:r>
            <a:r>
              <a:rPr lang="en-US" sz="2800" dirty="0">
                <a:latin typeface="Tw Cen MT Condensed Extra Bold" panose="020B0803020202020204" pitchFamily="34" charset="0"/>
              </a:rPr>
              <a:t>effective system of democratic civilian </a:t>
            </a:r>
            <a:r>
              <a:rPr lang="en-US" sz="2800" dirty="0" smtClean="0">
                <a:latin typeface="Tw Cen MT Condensed Extra Bold" panose="020B0803020202020204" pitchFamily="34" charset="0"/>
              </a:rPr>
              <a:t>control depends </a:t>
            </a:r>
            <a:r>
              <a:rPr lang="en-US" sz="2800" dirty="0">
                <a:latin typeface="Tw Cen MT Condensed Extra Bold" panose="020B0803020202020204" pitchFamily="34" charset="0"/>
              </a:rPr>
              <a:t>not only on external institutional </a:t>
            </a:r>
            <a:r>
              <a:rPr lang="en-US" sz="2800" dirty="0" smtClean="0">
                <a:latin typeface="Tw Cen MT Condensed Extra Bold" panose="020B0803020202020204" pitchFamily="34" charset="0"/>
              </a:rPr>
              <a:t>oversight and </a:t>
            </a:r>
            <a:r>
              <a:rPr lang="en-US" sz="2800" dirty="0">
                <a:latin typeface="Tw Cen MT Condensed Extra Bold" panose="020B0803020202020204" pitchFamily="34" charset="0"/>
              </a:rPr>
              <a:t>management of the armed forces, but also </a:t>
            </a:r>
            <a:r>
              <a:rPr lang="en-US" sz="2800" dirty="0" smtClean="0">
                <a:latin typeface="Tw Cen MT Condensed Extra Bold" panose="020B0803020202020204" pitchFamily="34" charset="0"/>
              </a:rPr>
              <a:t>on internal </a:t>
            </a:r>
            <a:r>
              <a:rPr lang="en-US" sz="2800" dirty="0">
                <a:latin typeface="Tw Cen MT Condensed Extra Bold" panose="020B0803020202020204" pitchFamily="34" charset="0"/>
              </a:rPr>
              <a:t>control and organization of the armed forces</a:t>
            </a:r>
            <a:r>
              <a:rPr lang="en-US" sz="2800" dirty="0" smtClean="0">
                <a:latin typeface="Tw Cen MT Condensed Extra Bold" panose="020B0803020202020204" pitchFamily="34" charset="0"/>
              </a:rPr>
              <a:t>. Internal </a:t>
            </a:r>
            <a:r>
              <a:rPr lang="en-US" sz="2800" dirty="0">
                <a:latin typeface="Tw Cen MT Condensed Extra Bold" panose="020B0803020202020204" pitchFamily="34" charset="0"/>
              </a:rPr>
              <a:t>control mechanisms of the armed forces include:</a:t>
            </a:r>
          </a:p>
          <a:p>
            <a:pPr marL="571500" indent="-571500" algn="l">
              <a:buFont typeface="+mj-lt"/>
              <a:buAutoNum type="arabicPeriod"/>
            </a:pPr>
            <a:r>
              <a:rPr lang="en-US" sz="2800" dirty="0" smtClean="0">
                <a:latin typeface="Tw Cen MT Condensed Extra Bold" panose="020B0803020202020204" pitchFamily="34" charset="0"/>
              </a:rPr>
              <a:t>appropriate </a:t>
            </a:r>
            <a:r>
              <a:rPr lang="en-US" sz="2800" dirty="0">
                <a:latin typeface="Tw Cen MT Condensed Extra Bold" panose="020B0803020202020204" pitchFamily="34" charset="0"/>
              </a:rPr>
              <a:t>doctrine, codes of conduct, training</a:t>
            </a:r>
            <a:r>
              <a:rPr lang="en-US" sz="2800" dirty="0" smtClean="0">
                <a:latin typeface="Tw Cen MT Condensed Extra Bold" panose="020B0803020202020204" pitchFamily="34" charset="0"/>
              </a:rPr>
              <a:t>, resources </a:t>
            </a:r>
            <a:r>
              <a:rPr lang="en-US" sz="2800" dirty="0">
                <a:latin typeface="Tw Cen MT Condensed Extra Bold" panose="020B0803020202020204" pitchFamily="34" charset="0"/>
              </a:rPr>
              <a:t>and organizational support to carry </a:t>
            </a:r>
            <a:r>
              <a:rPr lang="en-US" sz="2800" dirty="0" smtClean="0">
                <a:latin typeface="Tw Cen MT Condensed Extra Bold" panose="020B0803020202020204" pitchFamily="34" charset="0"/>
              </a:rPr>
              <a:t>out operations </a:t>
            </a:r>
            <a:r>
              <a:rPr lang="en-US" sz="2800" dirty="0">
                <a:latin typeface="Tw Cen MT Condensed Extra Bold" panose="020B0803020202020204" pitchFamily="34" charset="0"/>
              </a:rPr>
              <a:t>with respect for human rights </a:t>
            </a:r>
            <a:r>
              <a:rPr lang="en-US" sz="2800" dirty="0" smtClean="0">
                <a:latin typeface="Tw Cen MT Condensed Extra Bold" panose="020B0803020202020204" pitchFamily="34" charset="0"/>
              </a:rPr>
              <a:t>and the </a:t>
            </a:r>
            <a:r>
              <a:rPr lang="en-US" sz="2800" dirty="0">
                <a:latin typeface="Tw Cen MT Condensed Extra Bold" panose="020B0803020202020204" pitchFamily="34" charset="0"/>
              </a:rPr>
              <a:t>rule of law;</a:t>
            </a:r>
          </a:p>
          <a:p>
            <a:pPr marL="571500" indent="-571500" algn="l">
              <a:buFont typeface="+mj-lt"/>
              <a:buAutoNum type="arabicPeriod"/>
            </a:pPr>
            <a:r>
              <a:rPr lang="en-US" sz="2800" dirty="0" smtClean="0">
                <a:latin typeface="Tw Cen MT Condensed Extra Bold" panose="020B0803020202020204" pitchFamily="34" charset="0"/>
              </a:rPr>
              <a:t>an </a:t>
            </a:r>
            <a:r>
              <a:rPr lang="en-US" sz="2800" dirty="0">
                <a:latin typeface="Tw Cen MT Condensed Extra Bold" panose="020B0803020202020204" pitchFamily="34" charset="0"/>
              </a:rPr>
              <a:t>effective chain of command </a:t>
            </a:r>
            <a:r>
              <a:rPr lang="en-US" sz="2800" dirty="0" smtClean="0">
                <a:latin typeface="Tw Cen MT Condensed Extra Bold" panose="020B0803020202020204" pitchFamily="34" charset="0"/>
              </a:rPr>
              <a:t>incorporating both </a:t>
            </a:r>
            <a:r>
              <a:rPr lang="en-US" sz="2800" dirty="0">
                <a:latin typeface="Tw Cen MT Condensed Extra Bold" panose="020B0803020202020204" pitchFamily="34" charset="0"/>
              </a:rPr>
              <a:t>individual and command </a:t>
            </a:r>
            <a:r>
              <a:rPr lang="en-US" sz="2800" dirty="0" smtClean="0">
                <a:latin typeface="Tw Cen MT Condensed Extra Bold" panose="020B0803020202020204" pitchFamily="34" charset="0"/>
              </a:rPr>
              <a:t>responsibility and </a:t>
            </a:r>
            <a:r>
              <a:rPr lang="en-US" sz="2800" dirty="0">
                <a:latin typeface="Tw Cen MT Condensed Extra Bold" panose="020B0803020202020204" pitchFamily="34" charset="0"/>
              </a:rPr>
              <a:t>ensuring orders conform with national </a:t>
            </a:r>
            <a:r>
              <a:rPr lang="en-US" sz="2800" dirty="0" smtClean="0">
                <a:latin typeface="Tw Cen MT Condensed Extra Bold" panose="020B0803020202020204" pitchFamily="34" charset="0"/>
              </a:rPr>
              <a:t>and international </a:t>
            </a:r>
            <a:r>
              <a:rPr lang="en-US" sz="2800" dirty="0">
                <a:latin typeface="Tw Cen MT Condensed Extra Bold" panose="020B0803020202020204" pitchFamily="34" charset="0"/>
              </a:rPr>
              <a:t>law;</a:t>
            </a:r>
          </a:p>
          <a:p>
            <a:pPr marL="571500" indent="-571500" algn="l">
              <a:buFont typeface="+mj-lt"/>
              <a:buAutoNum type="arabicPeriod"/>
            </a:pPr>
            <a:r>
              <a:rPr lang="en-US" sz="2800" dirty="0" smtClean="0">
                <a:latin typeface="Tw Cen MT Condensed Extra Bold" panose="020B0803020202020204" pitchFamily="34" charset="0"/>
              </a:rPr>
              <a:t>a justice </a:t>
            </a:r>
            <a:r>
              <a:rPr lang="en-US" sz="2800" dirty="0">
                <a:latin typeface="Tw Cen MT Condensed Extra Bold" panose="020B0803020202020204" pitchFamily="34" charset="0"/>
              </a:rPr>
              <a:t>system that </a:t>
            </a:r>
            <a:r>
              <a:rPr lang="en-US" sz="2800" dirty="0" smtClean="0">
                <a:latin typeface="Tw Cen MT Condensed Extra Bold" panose="020B0803020202020204" pitchFamily="34" charset="0"/>
              </a:rPr>
              <a:t>balances accountability </a:t>
            </a:r>
            <a:r>
              <a:rPr lang="en-US" sz="2800" dirty="0">
                <a:latin typeface="Tw Cen MT Condensed Extra Bold" panose="020B0803020202020204" pitchFamily="34" charset="0"/>
              </a:rPr>
              <a:t>and justice with the needs </a:t>
            </a:r>
            <a:r>
              <a:rPr lang="en-US" sz="2800" dirty="0" smtClean="0">
                <a:latin typeface="Tw Cen MT Condensed Extra Bold" panose="020B0803020202020204" pitchFamily="34" charset="0"/>
              </a:rPr>
              <a:t>of armed forces;</a:t>
            </a:r>
            <a:endParaRPr lang="en-US" sz="2800" dirty="0">
              <a:latin typeface="Tw Cen MT Condensed Extra Bold" panose="020B0803020202020204" pitchFamily="34" charset="0"/>
            </a:endParaRPr>
          </a:p>
          <a:p>
            <a:pPr marL="571500" indent="-571500" algn="l">
              <a:buFont typeface="+mj-lt"/>
              <a:buAutoNum type="arabicPeriod"/>
            </a:pPr>
            <a:r>
              <a:rPr lang="en-US" sz="2800" dirty="0" smtClean="0">
                <a:latin typeface="Tw Cen MT Condensed Extra Bold" panose="020B0803020202020204" pitchFamily="34" charset="0"/>
              </a:rPr>
              <a:t>a </a:t>
            </a:r>
            <a:r>
              <a:rPr lang="en-US" sz="2800" dirty="0">
                <a:latin typeface="Tw Cen MT Condensed Extra Bold" panose="020B0803020202020204" pitchFamily="34" charset="0"/>
              </a:rPr>
              <a:t>system of internal oversight and </a:t>
            </a:r>
            <a:r>
              <a:rPr lang="en-US" sz="2800" dirty="0" smtClean="0">
                <a:latin typeface="Tw Cen MT Condensed Extra Bold" panose="020B0803020202020204" pitchFamily="34" charset="0"/>
              </a:rPr>
              <a:t>complaint recognizing </a:t>
            </a:r>
            <a:r>
              <a:rPr lang="en-US" sz="2800" dirty="0">
                <a:latin typeface="Tw Cen MT Condensed Extra Bold" panose="020B0803020202020204" pitchFamily="34" charset="0"/>
              </a:rPr>
              <a:t>the right to refuse illegal orders </a:t>
            </a:r>
            <a:r>
              <a:rPr lang="en-US" sz="2800" dirty="0" smtClean="0">
                <a:latin typeface="Tw Cen MT Condensed Extra Bold" panose="020B0803020202020204" pitchFamily="34" charset="0"/>
              </a:rPr>
              <a:t>and fostering </a:t>
            </a:r>
            <a:r>
              <a:rPr lang="en-US" sz="2800" dirty="0">
                <a:latin typeface="Tw Cen MT Condensed Extra Bold" panose="020B0803020202020204" pitchFamily="34" charset="0"/>
              </a:rPr>
              <a:t>a non-discriminatory </a:t>
            </a:r>
            <a:r>
              <a:rPr lang="en-US" sz="2800" dirty="0" smtClean="0">
                <a:latin typeface="Tw Cen MT Condensed Extra Bold" panose="020B0803020202020204" pitchFamily="34" charset="0"/>
              </a:rPr>
              <a:t>work environment</a:t>
            </a:r>
            <a:r>
              <a:rPr lang="en-US" sz="2800" dirty="0">
                <a:latin typeface="Tw Cen MT Condensed Extra Bold" panose="020B0803020202020204" pitchFamily="34" charset="0"/>
              </a:rPr>
              <a:t>;</a:t>
            </a:r>
          </a:p>
          <a:p>
            <a:pPr marL="571500" indent="-571500" algn="l">
              <a:buFont typeface="+mj-lt"/>
              <a:buAutoNum type="arabicPeriod"/>
            </a:pPr>
            <a:r>
              <a:rPr lang="en-US" sz="2800" dirty="0" smtClean="0">
                <a:latin typeface="Tw Cen MT Condensed Extra Bold" panose="020B0803020202020204" pitchFamily="34" charset="0"/>
              </a:rPr>
              <a:t>a </a:t>
            </a:r>
            <a:r>
              <a:rPr lang="en-US" sz="2800" dirty="0">
                <a:latin typeface="Tw Cen MT Condensed Extra Bold" panose="020B0803020202020204" pitchFamily="34" charset="0"/>
              </a:rPr>
              <a:t>system of recruitment, training and </a:t>
            </a:r>
            <a:r>
              <a:rPr lang="en-US" sz="2800" dirty="0" smtClean="0">
                <a:latin typeface="Tw Cen MT Condensed Extra Bold" panose="020B0803020202020204" pitchFamily="34" charset="0"/>
              </a:rPr>
              <a:t>promotion using </a:t>
            </a:r>
            <a:r>
              <a:rPr lang="en-US" sz="2800" dirty="0">
                <a:latin typeface="Tw Cen MT Condensed Extra Bold" panose="020B0803020202020204" pitchFamily="34" charset="0"/>
              </a:rPr>
              <a:t>merit-based performance assessment </a:t>
            </a:r>
            <a:r>
              <a:rPr lang="en-US" sz="2800" dirty="0" smtClean="0">
                <a:latin typeface="Tw Cen MT Condensed Extra Bold" panose="020B0803020202020204" pitchFamily="34" charset="0"/>
              </a:rPr>
              <a:t>and free </a:t>
            </a:r>
            <a:r>
              <a:rPr lang="en-US" sz="2800" dirty="0">
                <a:latin typeface="Tw Cen MT Condensed Extra Bold" panose="020B0803020202020204" pitchFamily="34" charset="0"/>
              </a:rPr>
              <a:t>from discrimination on the basis of gender</a:t>
            </a:r>
            <a:r>
              <a:rPr lang="en-US" sz="2800" dirty="0" smtClean="0">
                <a:latin typeface="Tw Cen MT Condensed Extra Bold" panose="020B0803020202020204" pitchFamily="34" charset="0"/>
              </a:rPr>
              <a:t>, ethnicity</a:t>
            </a:r>
            <a:r>
              <a:rPr lang="en-US" sz="2800" dirty="0">
                <a:latin typeface="Tw Cen MT Condensed Extra Bold" panose="020B0803020202020204" pitchFamily="34" charset="0"/>
              </a:rPr>
              <a:t>, religion or social status;</a:t>
            </a:r>
          </a:p>
          <a:p>
            <a:pPr marL="571500" indent="-571500" algn="l">
              <a:buFont typeface="+mj-lt"/>
              <a:buAutoNum type="arabicPeriod"/>
            </a:pPr>
            <a:r>
              <a:rPr lang="en-US" sz="2800" dirty="0" smtClean="0">
                <a:latin typeface="Tw Cen MT Condensed Extra Bold" panose="020B0803020202020204" pitchFamily="34" charset="0"/>
              </a:rPr>
              <a:t>a </a:t>
            </a:r>
            <a:r>
              <a:rPr lang="en-US" sz="2800" dirty="0">
                <a:latin typeface="Tw Cen MT Condensed Extra Bold" panose="020B0803020202020204" pitchFamily="34" charset="0"/>
              </a:rPr>
              <a:t>strong understanding of duties, </a:t>
            </a:r>
            <a:r>
              <a:rPr lang="en-US" sz="2800" dirty="0" smtClean="0">
                <a:latin typeface="Tw Cen MT Condensed Extra Bold" panose="020B0803020202020204" pitchFamily="34" charset="0"/>
              </a:rPr>
              <a:t>responsibilities </a:t>
            </a:r>
            <a:r>
              <a:rPr lang="en-US" sz="2800" dirty="0" err="1" smtClean="0">
                <a:latin typeface="Tw Cen MT Condensed Extra Bold" panose="020B0803020202020204" pitchFamily="34" charset="0"/>
              </a:rPr>
              <a:t>nd</a:t>
            </a:r>
            <a:r>
              <a:rPr lang="en-US" sz="2800" dirty="0" smtClean="0">
                <a:latin typeface="Tw Cen MT Condensed Extra Bold" panose="020B0803020202020204" pitchFamily="34" charset="0"/>
              </a:rPr>
              <a:t> </a:t>
            </a:r>
            <a:r>
              <a:rPr lang="en-US" sz="2800" dirty="0">
                <a:latin typeface="Tw Cen MT Condensed Extra Bold" panose="020B0803020202020204" pitchFamily="34" charset="0"/>
              </a:rPr>
              <a:t>obligations in the protection of human </a:t>
            </a:r>
            <a:r>
              <a:rPr lang="en-US" sz="2800" dirty="0" smtClean="0">
                <a:latin typeface="Tw Cen MT Condensed Extra Bold" panose="020B0803020202020204" pitchFamily="34" charset="0"/>
              </a:rPr>
              <a:t>rights at </a:t>
            </a:r>
            <a:r>
              <a:rPr lang="en-US" sz="2800" dirty="0">
                <a:latin typeface="Tw Cen MT Condensed Extra Bold" panose="020B0803020202020204" pitchFamily="34" charset="0"/>
              </a:rPr>
              <a:t>all personnel levels;</a:t>
            </a:r>
          </a:p>
          <a:p>
            <a:pPr marL="571500" indent="-571500" algn="l">
              <a:buFont typeface="+mj-lt"/>
              <a:buAutoNum type="arabicPeriod"/>
            </a:pPr>
            <a:r>
              <a:rPr lang="en-US" sz="2800" dirty="0" smtClean="0">
                <a:latin typeface="Tw Cen MT Condensed Extra Bold" panose="020B0803020202020204" pitchFamily="34" charset="0"/>
              </a:rPr>
              <a:t>an </a:t>
            </a:r>
            <a:r>
              <a:rPr lang="en-US" sz="2800" dirty="0">
                <a:latin typeface="Tw Cen MT Condensed Extra Bold" panose="020B0803020202020204" pitchFamily="34" charset="0"/>
              </a:rPr>
              <a:t>understanding of obligations under civil authority and respect for democracy and the </a:t>
            </a:r>
            <a:r>
              <a:rPr lang="en-US" sz="2800" dirty="0" smtClean="0">
                <a:latin typeface="Tw Cen MT Condensed Extra Bold" panose="020B0803020202020204" pitchFamily="34" charset="0"/>
              </a:rPr>
              <a:t>rule of </a:t>
            </a:r>
            <a:r>
              <a:rPr lang="en-US" sz="2800" dirty="0">
                <a:latin typeface="Tw Cen MT Condensed Extra Bold" panose="020B0803020202020204" pitchFamily="34" charset="0"/>
              </a:rPr>
              <a:t>law.</a:t>
            </a:r>
          </a:p>
        </p:txBody>
      </p:sp>
    </p:spTree>
    <p:extLst>
      <p:ext uri="{BB962C8B-B14F-4D97-AF65-F5344CB8AC3E}">
        <p14:creationId xmlns:p14="http://schemas.microsoft.com/office/powerpoint/2010/main" val="2961072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a:latin typeface="Tw Cen MT Condensed Extra Bold" panose="020B0803020202020204" pitchFamily="34" charset="0"/>
              </a:rPr>
              <a:t>The use of sanctions</a:t>
            </a:r>
          </a:p>
        </p:txBody>
      </p:sp>
      <p:sp>
        <p:nvSpPr>
          <p:cNvPr id="3" name="Subtitle 2"/>
          <p:cNvSpPr>
            <a:spLocks noGrp="1"/>
          </p:cNvSpPr>
          <p:nvPr>
            <p:ph type="subTitle" idx="1"/>
          </p:nvPr>
        </p:nvSpPr>
        <p:spPr>
          <a:xfrm>
            <a:off x="0" y="540218"/>
            <a:ext cx="12192000" cy="6317782"/>
          </a:xfrm>
        </p:spPr>
        <p:txBody>
          <a:bodyPr>
            <a:normAutofit lnSpcReduction="10000"/>
          </a:bodyPr>
          <a:lstStyle/>
          <a:p>
            <a:pPr marL="571500" indent="-571500" algn="l">
              <a:buFont typeface="Wingdings" panose="05000000000000000000" pitchFamily="2" charset="2"/>
              <a:buChar char="q"/>
            </a:pPr>
            <a:r>
              <a:rPr lang="en-US" sz="2800" dirty="0" smtClean="0">
                <a:latin typeface="Tw Cen MT Condensed Extra Bold" panose="020B0803020202020204" pitchFamily="34" charset="0"/>
              </a:rPr>
              <a:t>Sanctions </a:t>
            </a:r>
            <a:r>
              <a:rPr lang="en-US" sz="2800" dirty="0">
                <a:latin typeface="Tw Cen MT Condensed Extra Bold" panose="020B0803020202020204" pitchFamily="34" charset="0"/>
              </a:rPr>
              <a:t>can be applied for a variety of reasons, including altering the target’s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removing leadership or bringing about regime change, and sending “messages” to other actors. The political elite apply sanctions to gain the loyalty of the followership and change their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Government leaders often use sanctions to keep afloat their legitimacy among the people. Sanctions can be put into two classifications: Positive sanctions and negative sanctions.</a:t>
            </a:r>
          </a:p>
          <a:p>
            <a:pPr marL="571500" indent="-571500" algn="l">
              <a:buFont typeface="Wingdings" panose="05000000000000000000" pitchFamily="2" charset="2"/>
              <a:buChar char="q"/>
            </a:pPr>
            <a:r>
              <a:rPr lang="en-US" sz="2800" dirty="0">
                <a:latin typeface="Tw Cen MT Condensed Extra Bold" panose="020B0803020202020204" pitchFamily="34" charset="0"/>
              </a:rPr>
              <a:t>Positive sanctions</a:t>
            </a:r>
          </a:p>
          <a:p>
            <a:pPr marL="571500" indent="-571500" algn="l">
              <a:buFont typeface="Wingdings" panose="05000000000000000000" pitchFamily="2" charset="2"/>
              <a:buChar char="q"/>
            </a:pPr>
            <a:r>
              <a:rPr lang="en-US" sz="2800" dirty="0">
                <a:latin typeface="Tw Cen MT Condensed Extra Bold" panose="020B0803020202020204" pitchFamily="34" charset="0"/>
              </a:rPr>
              <a:t>Positive sanctions are rewards given to supporters of the leadership. They are used to beckon others, especially opponents, to change course and tilt towards the leadership. Positive sanctions are rewards given to the followers who show support for the governing elite.</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Appointments</a:t>
            </a:r>
            <a:endParaRPr lang="en-US" sz="28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Promotions</a:t>
            </a:r>
            <a:endParaRPr lang="en-US" sz="28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Conferment </a:t>
            </a:r>
            <a:r>
              <a:rPr lang="en-US" sz="2800" dirty="0">
                <a:latin typeface="Tw Cen MT Condensed Extra Bold" panose="020B0803020202020204" pitchFamily="34" charset="0"/>
              </a:rPr>
              <a:t>of </a:t>
            </a:r>
            <a:r>
              <a:rPr lang="en-US" sz="2800" dirty="0" err="1">
                <a:latin typeface="Tw Cen MT Condensed Extra Bold" panose="020B0803020202020204" pitchFamily="34" charset="0"/>
              </a:rPr>
              <a:t>honours</a:t>
            </a:r>
            <a:endParaRPr lang="en-US" sz="28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In </a:t>
            </a:r>
            <a:r>
              <a:rPr lang="en-US" sz="2800" dirty="0">
                <a:latin typeface="Tw Cen MT Condensed Extra Bold" panose="020B0803020202020204" pitchFamily="34" charset="0"/>
              </a:rPr>
              <a:t>addition, service on some ad-hoc committees or commissions are some illustrations.</a:t>
            </a:r>
          </a:p>
        </p:txBody>
      </p:sp>
    </p:spTree>
    <p:extLst>
      <p:ext uri="{BB962C8B-B14F-4D97-AF65-F5344CB8AC3E}">
        <p14:creationId xmlns:p14="http://schemas.microsoft.com/office/powerpoint/2010/main" val="413750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a:latin typeface="Tw Cen MT Condensed Extra Bold" panose="020B0803020202020204" pitchFamily="34" charset="0"/>
              </a:rPr>
              <a:t>Negative Sanctions</a:t>
            </a:r>
          </a:p>
        </p:txBody>
      </p:sp>
      <p:sp>
        <p:nvSpPr>
          <p:cNvPr id="3" name="Subtitle 2"/>
          <p:cNvSpPr>
            <a:spLocks noGrp="1"/>
          </p:cNvSpPr>
          <p:nvPr>
            <p:ph type="subTitle" idx="1"/>
          </p:nvPr>
        </p:nvSpPr>
        <p:spPr>
          <a:xfrm>
            <a:off x="0" y="540218"/>
            <a:ext cx="12192000" cy="6317782"/>
          </a:xfrm>
        </p:spPr>
        <p:txBody>
          <a:bodyPr>
            <a:normAutofit fontScale="92500" lnSpcReduction="10000"/>
          </a:bodyPr>
          <a:lstStyle/>
          <a:p>
            <a:pPr marL="571500" indent="-571500" algn="l">
              <a:buFont typeface="Wingdings" panose="05000000000000000000" pitchFamily="2" charset="2"/>
              <a:buChar char="q"/>
            </a:pPr>
            <a:r>
              <a:rPr lang="en-US" sz="2800" dirty="0" smtClean="0">
                <a:latin typeface="Tw Cen MT Condensed Extra Bold" panose="020B0803020202020204" pitchFamily="34" charset="0"/>
              </a:rPr>
              <a:t>Negative </a:t>
            </a:r>
            <a:r>
              <a:rPr lang="en-US" sz="2800" dirty="0">
                <a:latin typeface="Tw Cen MT Condensed Extra Bold" panose="020B0803020202020204" pitchFamily="34" charset="0"/>
              </a:rPr>
              <a:t>sanctions are penalties meted out to presumed opponents of the leadership.</a:t>
            </a:r>
          </a:p>
          <a:p>
            <a:pPr marL="571500" indent="-571500" algn="l">
              <a:buFont typeface="Wingdings" panose="05000000000000000000" pitchFamily="2" charset="2"/>
              <a:buChar char="v"/>
            </a:pPr>
            <a:r>
              <a:rPr lang="en-US" sz="2800" dirty="0" smtClean="0">
                <a:latin typeface="Tw Cen MT Condensed Extra Bold" panose="020B0803020202020204" pitchFamily="34" charset="0"/>
              </a:rPr>
              <a:t>They </a:t>
            </a:r>
            <a:r>
              <a:rPr lang="en-US" sz="2800" dirty="0">
                <a:latin typeface="Tw Cen MT Condensed Extra Bold" panose="020B0803020202020204" pitchFamily="34" charset="0"/>
              </a:rPr>
              <a:t>may be in the form of demotions,</a:t>
            </a:r>
          </a:p>
          <a:p>
            <a:pPr marL="571500" indent="-571500" algn="l">
              <a:buFont typeface="Wingdings" panose="05000000000000000000" pitchFamily="2" charset="2"/>
              <a:buChar char="v"/>
            </a:pPr>
            <a:r>
              <a:rPr lang="en-US" sz="2800" dirty="0" smtClean="0">
                <a:latin typeface="Tw Cen MT Condensed Extra Bold" panose="020B0803020202020204" pitchFamily="34" charset="0"/>
              </a:rPr>
              <a:t>dismissals</a:t>
            </a:r>
            <a:r>
              <a:rPr lang="en-US" sz="2800" dirty="0">
                <a:latin typeface="Tw Cen MT Condensed Extra Bold" panose="020B0803020202020204" pitchFamily="34" charset="0"/>
              </a:rPr>
              <a:t>,</a:t>
            </a:r>
          </a:p>
          <a:p>
            <a:pPr marL="571500" indent="-571500" algn="l">
              <a:buFont typeface="Wingdings" panose="05000000000000000000" pitchFamily="2" charset="2"/>
              <a:buChar char="v"/>
            </a:pPr>
            <a:r>
              <a:rPr lang="en-US" sz="2800" dirty="0" smtClean="0">
                <a:latin typeface="Tw Cen MT Condensed Extra Bold" panose="020B0803020202020204" pitchFamily="34" charset="0"/>
              </a:rPr>
              <a:t>unwarranted </a:t>
            </a:r>
            <a:r>
              <a:rPr lang="en-US" sz="2800" dirty="0">
                <a:latin typeface="Tw Cen MT Condensed Extra Bold" panose="020B0803020202020204" pitchFamily="34" charset="0"/>
              </a:rPr>
              <a:t>transfers to less lucrative positions,</a:t>
            </a:r>
          </a:p>
          <a:p>
            <a:pPr marL="571500" indent="-571500" algn="l">
              <a:buFont typeface="Wingdings" panose="05000000000000000000" pitchFamily="2" charset="2"/>
              <a:buChar char="v"/>
            </a:pPr>
            <a:r>
              <a:rPr lang="en-US" sz="2800" dirty="0" smtClean="0">
                <a:latin typeface="Tw Cen MT Condensed Extra Bold" panose="020B0803020202020204" pitchFamily="34" charset="0"/>
              </a:rPr>
              <a:t>confiscation </a:t>
            </a:r>
            <a:r>
              <a:rPr lang="en-US" sz="2800" dirty="0">
                <a:latin typeface="Tw Cen MT Condensed Extra Bold" panose="020B0803020202020204" pitchFamily="34" charset="0"/>
              </a:rPr>
              <a:t>of property,</a:t>
            </a:r>
          </a:p>
          <a:p>
            <a:pPr marL="571500" indent="-571500" algn="l">
              <a:buFont typeface="Wingdings" panose="05000000000000000000" pitchFamily="2" charset="2"/>
              <a:buChar char="v"/>
            </a:pPr>
            <a:r>
              <a:rPr lang="en-US" sz="2800" dirty="0" smtClean="0">
                <a:latin typeface="Tw Cen MT Condensed Extra Bold" panose="020B0803020202020204" pitchFamily="34" charset="0"/>
              </a:rPr>
              <a:t>denial </a:t>
            </a:r>
            <a:r>
              <a:rPr lang="en-US" sz="2800" dirty="0">
                <a:latin typeface="Tw Cen MT Condensed Extra Bold" panose="020B0803020202020204" pitchFamily="34" charset="0"/>
              </a:rPr>
              <a:t>of trade licenses,</a:t>
            </a:r>
          </a:p>
          <a:p>
            <a:pPr marL="571500" indent="-571500" algn="l">
              <a:buFont typeface="Wingdings" panose="05000000000000000000" pitchFamily="2" charset="2"/>
              <a:buChar char="v"/>
            </a:pPr>
            <a:r>
              <a:rPr lang="en-US" sz="2800" dirty="0" smtClean="0">
                <a:latin typeface="Tw Cen MT Condensed Extra Bold" panose="020B0803020202020204" pitchFamily="34" charset="0"/>
              </a:rPr>
              <a:t>confiscation </a:t>
            </a:r>
            <a:r>
              <a:rPr lang="en-US" sz="2800" dirty="0">
                <a:latin typeface="Tw Cen MT Condensed Extra Bold" panose="020B0803020202020204" pitchFamily="34" charset="0"/>
              </a:rPr>
              <a:t>of the passport document </a:t>
            </a:r>
            <a:r>
              <a:rPr lang="en-US" sz="2800" dirty="0" err="1">
                <a:latin typeface="Tw Cen MT Condensed Extra Bold" panose="020B0803020202020204" pitchFamily="34" charset="0"/>
              </a:rPr>
              <a:t>etc</a:t>
            </a:r>
            <a:endParaRPr lang="en-US" sz="28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Negative </a:t>
            </a:r>
            <a:r>
              <a:rPr lang="en-US" sz="2800" dirty="0">
                <a:latin typeface="Tw Cen MT Condensed Extra Bold" panose="020B0803020202020204" pitchFamily="34" charset="0"/>
              </a:rPr>
              <a:t>sanctions are not supposed to be imposed permanently. Once an individual or groups of individuals have reformed or changed their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to the expected standard, negative sanctions should be lifted. Negative sanctions should not be imposed permanently, but only as a measure for correcting behavior. Once the expected behavior has been achieved, negative sanctions should be lifted.</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They </a:t>
            </a:r>
            <a:r>
              <a:rPr lang="en-US" sz="2800" dirty="0">
                <a:latin typeface="Tw Cen MT Condensed Extra Bold" panose="020B0803020202020204" pitchFamily="34" charset="0"/>
              </a:rPr>
              <a:t>can be in the form of dismissals, demotions, transfers to less lucrative departments or positions etc.</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Negative </a:t>
            </a:r>
            <a:r>
              <a:rPr lang="en-US" sz="2800" dirty="0">
                <a:latin typeface="Tw Cen MT Condensed Extra Bold" panose="020B0803020202020204" pitchFamily="34" charset="0"/>
              </a:rPr>
              <a:t>sanctions describe penalties applied on a country </a:t>
            </a:r>
            <a:r>
              <a:rPr lang="en-US" sz="2800" dirty="0" smtClean="0">
                <a:latin typeface="Tw Cen MT Condensed Extra Bold" panose="020B0803020202020204" pitchFamily="34" charset="0"/>
              </a:rPr>
              <a:t>to </a:t>
            </a:r>
            <a:r>
              <a:rPr lang="en-US" sz="2800" dirty="0">
                <a:latin typeface="Tw Cen MT Condensed Extra Bold" panose="020B0803020202020204" pitchFamily="34" charset="0"/>
              </a:rPr>
              <a:t>punish the latter by depriving it of essential goods and to force it to conform to the will of the former.</a:t>
            </a:r>
          </a:p>
        </p:txBody>
      </p:sp>
    </p:spTree>
    <p:extLst>
      <p:ext uri="{BB962C8B-B14F-4D97-AF65-F5344CB8AC3E}">
        <p14:creationId xmlns:p14="http://schemas.microsoft.com/office/powerpoint/2010/main" val="2448852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a:latin typeface="Tw Cen MT Condensed Extra Bold" panose="020B0803020202020204" pitchFamily="34" charset="0"/>
              </a:rPr>
              <a:t>Insignia</a:t>
            </a: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Insignia </a:t>
            </a:r>
            <a:r>
              <a:rPr lang="en-US" sz="2800" dirty="0">
                <a:latin typeface="Tw Cen MT Condensed Extra Bold" panose="020B0803020202020204" pitchFamily="34" charset="0"/>
              </a:rPr>
              <a:t>refers to the symbols or badges representing the social status of individuals or institutions. In governance and administration, insignia can show the rank, power and authority and individual as tested with senior and subordinate members of a social </a:t>
            </a:r>
            <a:r>
              <a:rPr lang="en-US" sz="2800" dirty="0" err="1">
                <a:latin typeface="Tw Cen MT Condensed Extra Bold" panose="020B0803020202020204" pitchFamily="34" charset="0"/>
              </a:rPr>
              <a:t>organisation</a:t>
            </a:r>
            <a:r>
              <a:rPr lang="en-US" sz="2800" dirty="0">
                <a:latin typeface="Tw Cen MT Condensed Extra Bold" panose="020B0803020202020204" pitchFamily="34" charset="0"/>
              </a:rPr>
              <a:t> identify and </a:t>
            </a:r>
            <a:r>
              <a:rPr lang="en-US" sz="2800" dirty="0" err="1">
                <a:latin typeface="Tw Cen MT Condensed Extra Bold" panose="020B0803020202020204" pitchFamily="34" charset="0"/>
              </a:rPr>
              <a:t>recognise</a:t>
            </a:r>
            <a:r>
              <a:rPr lang="en-US" sz="2800" dirty="0">
                <a:latin typeface="Tw Cen MT Condensed Extra Bold" panose="020B0803020202020204" pitchFamily="34" charset="0"/>
              </a:rPr>
              <a:t> each other’s role by insignia</a:t>
            </a:r>
            <a:r>
              <a:rPr lang="en-US" sz="2800" dirty="0" smtClean="0">
                <a:latin typeface="Tw Cen MT Condensed Extra Bold" panose="020B0803020202020204" pitchFamily="34" charset="0"/>
              </a:rPr>
              <a:t>.</a:t>
            </a:r>
          </a:p>
          <a:p>
            <a:pPr marL="571500" indent="-571500" algn="just">
              <a:buFont typeface="Wingdings" panose="05000000000000000000" pitchFamily="2" charset="2"/>
              <a:buChar char="q"/>
            </a:pPr>
            <a:endParaRPr lang="en-US" sz="1000" dirty="0">
              <a:latin typeface="Tw Cen MT Condensed Extra Bold" panose="020B0803020202020204" pitchFamily="34" charset="0"/>
            </a:endParaRPr>
          </a:p>
          <a:p>
            <a:pPr marL="571500" indent="-571500" algn="just">
              <a:buFont typeface="Wingdings" panose="05000000000000000000" pitchFamily="2" charset="2"/>
              <a:buChar char="q"/>
            </a:pPr>
            <a:r>
              <a:rPr lang="en-US" sz="2800" dirty="0">
                <a:latin typeface="Tw Cen MT Condensed Extra Bold" panose="020B0803020202020204" pitchFamily="34" charset="0"/>
              </a:rPr>
              <a:t>Different traditional authorities are identified by different traditional attire and certain artifacts</a:t>
            </a:r>
            <a:r>
              <a:rPr lang="en-US" sz="2800" dirty="0" smtClean="0">
                <a:latin typeface="Tw Cen MT Condensed Extra Bold" panose="020B0803020202020204" pitchFamily="34" charset="0"/>
              </a:rPr>
              <a:t>:</a:t>
            </a:r>
          </a:p>
          <a:p>
            <a:pPr marL="571500" indent="-571500" algn="just">
              <a:buFont typeface="Wingdings" panose="05000000000000000000" pitchFamily="2" charset="2"/>
              <a:buChar char="q"/>
            </a:pPr>
            <a:endParaRPr lang="en-US" sz="1000" dirty="0">
              <a:latin typeface="Tw Cen MT Condensed Extra Bold" panose="020B0803020202020204" pitchFamily="34" charset="0"/>
            </a:endParaRP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Some </a:t>
            </a:r>
            <a:r>
              <a:rPr lang="en-US" sz="2800" dirty="0">
                <a:latin typeface="Tw Cen MT Condensed Extra Bold" panose="020B0803020202020204" pitchFamily="34" charset="0"/>
              </a:rPr>
              <a:t>carry whiskers, or walking sticks. Others, the Kazembe of the Lunda people in </a:t>
            </a:r>
            <a:r>
              <a:rPr lang="en-US" sz="2800" dirty="0" err="1">
                <a:latin typeface="Tw Cen MT Condensed Extra Bold" panose="020B0803020202020204" pitchFamily="34" charset="0"/>
              </a:rPr>
              <a:t>Luapula</a:t>
            </a:r>
            <a:r>
              <a:rPr lang="en-US" sz="2800" dirty="0">
                <a:latin typeface="Tw Cen MT Condensed Extra Bold" panose="020B0803020202020204" pitchFamily="34" charset="0"/>
              </a:rPr>
              <a:t> Province, wears a special head dress and a skirt</a:t>
            </a:r>
            <a:r>
              <a:rPr lang="en-US" sz="2800" dirty="0" smtClean="0">
                <a:latin typeface="Tw Cen MT Condensed Extra Bold" panose="020B0803020202020204" pitchFamily="34" charset="0"/>
              </a:rPr>
              <a:t>.</a:t>
            </a:r>
          </a:p>
          <a:p>
            <a:pPr marL="571500" indent="-571500" algn="just">
              <a:buFont typeface="Wingdings" panose="05000000000000000000" pitchFamily="2" charset="2"/>
              <a:buChar char="q"/>
            </a:pPr>
            <a:endParaRPr lang="en-US" sz="1000" dirty="0">
              <a:latin typeface="Tw Cen MT Condensed Extra Bold" panose="020B0803020202020204" pitchFamily="34" charset="0"/>
            </a:endParaRPr>
          </a:p>
          <a:p>
            <a:pPr marL="571500" indent="-571500" algn="just">
              <a:buFont typeface="Wingdings" panose="05000000000000000000" pitchFamily="2" charset="2"/>
              <a:buChar char="q"/>
            </a:pPr>
            <a:r>
              <a:rPr lang="en-US" sz="2800" dirty="0" err="1" smtClean="0">
                <a:latin typeface="Tw Cen MT Condensed Extra Bold" panose="020B0803020202020204" pitchFamily="34" charset="0"/>
              </a:rPr>
              <a:t>Mpezeni</a:t>
            </a:r>
            <a:r>
              <a:rPr lang="en-US" sz="2800" dirty="0" smtClean="0">
                <a:latin typeface="Tw Cen MT Condensed Extra Bold" panose="020B0803020202020204" pitchFamily="34" charset="0"/>
              </a:rPr>
              <a:t> </a:t>
            </a:r>
            <a:r>
              <a:rPr lang="en-US" sz="2800" dirty="0">
                <a:latin typeface="Tw Cen MT Condensed Extra Bold" panose="020B0803020202020204" pitchFamily="34" charset="0"/>
              </a:rPr>
              <a:t>of the Ngoni wears animal skins, armed with a shield and a spear etc. displayed on the attire, uniform, vehicles, office desks, or material artefacts such as whiskers or walking sticks examples of chiefs with whiskers the </a:t>
            </a:r>
            <a:r>
              <a:rPr lang="en-US" sz="2800" dirty="0" err="1">
                <a:latin typeface="Tw Cen MT Condensed Extra Bold" panose="020B0803020202020204" pitchFamily="34" charset="0"/>
              </a:rPr>
              <a:t>litunga</a:t>
            </a:r>
            <a:r>
              <a:rPr lang="en-US" sz="2800" dirty="0">
                <a:latin typeface="Tw Cen MT Condensed Extra Bold" panose="020B0803020202020204" pitchFamily="34" charset="0"/>
              </a:rPr>
              <a:t> some leaders use a mantra (common slogan)</a:t>
            </a:r>
          </a:p>
        </p:txBody>
      </p:sp>
    </p:spTree>
    <p:extLst>
      <p:ext uri="{BB962C8B-B14F-4D97-AF65-F5344CB8AC3E}">
        <p14:creationId xmlns:p14="http://schemas.microsoft.com/office/powerpoint/2010/main" val="985272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a:latin typeface="Tw Cen MT Condensed Extra Bold" panose="020B0803020202020204" pitchFamily="34" charset="0"/>
              </a:rPr>
              <a:t>Insignia</a:t>
            </a:r>
          </a:p>
        </p:txBody>
      </p:sp>
      <p:sp>
        <p:nvSpPr>
          <p:cNvPr id="3" name="Subtitle 2"/>
          <p:cNvSpPr>
            <a:spLocks noGrp="1"/>
          </p:cNvSpPr>
          <p:nvPr>
            <p:ph type="subTitle" idx="1"/>
          </p:nvPr>
        </p:nvSpPr>
        <p:spPr>
          <a:xfrm>
            <a:off x="0" y="540218"/>
            <a:ext cx="12192000" cy="6317782"/>
          </a:xfrm>
        </p:spPr>
        <p:txBody>
          <a:bodyPr>
            <a:normAutofit fontScale="92500" lnSpcReduction="20000"/>
          </a:bodyPr>
          <a:lstStyle/>
          <a:p>
            <a:pPr marL="571500" indent="-571500" algn="just">
              <a:buFont typeface="Wingdings" panose="05000000000000000000" pitchFamily="2" charset="2"/>
              <a:buChar char="q"/>
            </a:pPr>
            <a:r>
              <a:rPr lang="en-US" sz="2800" dirty="0">
                <a:latin typeface="Tw Cen MT Condensed Extra Bold" panose="020B0803020202020204" pitchFamily="34" charset="0"/>
              </a:rPr>
              <a:t>In many countries, heads of state such as presidents and prime ministry’s are easily identified by symbols placed on their official vehicle.</a:t>
            </a: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For </a:t>
            </a:r>
            <a:r>
              <a:rPr lang="en-US" sz="2800" dirty="0">
                <a:latin typeface="Tw Cen MT Condensed Extra Bold" panose="020B0803020202020204" pitchFamily="34" charset="0"/>
              </a:rPr>
              <a:t>example in Zambia, the official vehicle for the President has an eagle for the number plate and a national flag</a:t>
            </a:r>
          </a:p>
          <a:p>
            <a:pPr marL="571500" indent="-571500" algn="just">
              <a:buFont typeface="Wingdings" panose="05000000000000000000" pitchFamily="2" charset="2"/>
              <a:buChar char="q"/>
            </a:pPr>
            <a:r>
              <a:rPr lang="en-US" sz="2800" dirty="0">
                <a:latin typeface="Tw Cen MT Condensed Extra Bold" panose="020B0803020202020204" pitchFamily="34" charset="0"/>
              </a:rPr>
              <a:t>A presidential escort, known as the cavalcade involving several vehicles, police motor bikes and police personal manned on horse balks portrays a symbol of power and authority exercised by the individual holding the title of president, kings and chiefs </a:t>
            </a:r>
            <a:r>
              <a:rPr lang="en-US" sz="2800" dirty="0" err="1">
                <a:latin typeface="Tw Cen MT Condensed Extra Bold" panose="020B0803020202020204" pitchFamily="34" charset="0"/>
              </a:rPr>
              <a:t>symbolise</a:t>
            </a:r>
            <a:r>
              <a:rPr lang="en-US" sz="2800" dirty="0">
                <a:latin typeface="Tw Cen MT Condensed Extra Bold" panose="020B0803020202020204" pitchFamily="34" charset="0"/>
              </a:rPr>
              <a:t> their power and authority by wearing special attire and carrying in their hands whiskers or walking sticks.</a:t>
            </a:r>
          </a:p>
          <a:p>
            <a:pPr marL="571500" indent="-571500" algn="just">
              <a:buFont typeface="Wingdings" panose="05000000000000000000" pitchFamily="2" charset="2"/>
              <a:buChar char="q"/>
            </a:pPr>
            <a:r>
              <a:rPr lang="en-US" sz="2800" dirty="0">
                <a:latin typeface="Tw Cen MT Condensed Extra Bold" panose="020B0803020202020204" pitchFamily="34" charset="0"/>
              </a:rPr>
              <a:t>Special insignia or symbols are also noticeable among police and military personal. The authority of an army general or the police inspector general is </a:t>
            </a:r>
            <a:r>
              <a:rPr lang="en-US" sz="2800" dirty="0" err="1">
                <a:latin typeface="Tw Cen MT Condensed Extra Bold" panose="020B0803020202020204" pitchFamily="34" charset="0"/>
              </a:rPr>
              <a:t>symbolised</a:t>
            </a:r>
            <a:r>
              <a:rPr lang="en-US" sz="2800" dirty="0">
                <a:latin typeface="Tw Cen MT Condensed Extra Bold" panose="020B0803020202020204" pitchFamily="34" charset="0"/>
              </a:rPr>
              <a:t> by the special attire on their body or the head gear. The speaker of the national assembly </a:t>
            </a:r>
            <a:r>
              <a:rPr lang="en-US" sz="2800" dirty="0" err="1">
                <a:latin typeface="Tw Cen MT Condensed Extra Bold" panose="020B0803020202020204" pitchFamily="34" charset="0"/>
              </a:rPr>
              <a:t>symbolise</a:t>
            </a:r>
            <a:r>
              <a:rPr lang="en-US" sz="2800" dirty="0">
                <a:latin typeface="Tw Cen MT Condensed Extra Bold" panose="020B0803020202020204" pitchFamily="34" charset="0"/>
              </a:rPr>
              <a:t> his power and authority by the rob and the high court and Supreme Court also wear robes and wigs for identification of judicial power and authority.</a:t>
            </a:r>
          </a:p>
          <a:p>
            <a:pPr marL="571500" indent="-571500" algn="just">
              <a:buFont typeface="Wingdings" panose="05000000000000000000" pitchFamily="2" charset="2"/>
              <a:buChar char="q"/>
            </a:pPr>
            <a:r>
              <a:rPr lang="en-US" sz="2800" dirty="0">
                <a:latin typeface="Tw Cen MT Condensed Extra Bold" panose="020B0803020202020204" pitchFamily="34" charset="0"/>
              </a:rPr>
              <a:t>Even among civilians, members of the state bureaucracy, symbols of power and authority are noticeable.</a:t>
            </a: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The </a:t>
            </a:r>
            <a:r>
              <a:rPr lang="en-US" sz="2800" dirty="0">
                <a:latin typeface="Tw Cen MT Condensed Extra Bold" panose="020B0803020202020204" pitchFamily="34" charset="0"/>
              </a:rPr>
              <a:t>permanent secretary official desk will always have on it a national flag his/ her vehicle will be of a certain make and design very likely superior to the makes and designs of vehicles used by the subordinates.</a:t>
            </a:r>
          </a:p>
        </p:txBody>
      </p:sp>
    </p:spTree>
    <p:extLst>
      <p:ext uri="{BB962C8B-B14F-4D97-AF65-F5344CB8AC3E}">
        <p14:creationId xmlns:p14="http://schemas.microsoft.com/office/powerpoint/2010/main" val="30730439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a:latin typeface="Tw Cen MT Condensed Extra Bold" panose="020B0803020202020204" pitchFamily="34" charset="0"/>
              </a:rPr>
              <a:t>Merits of insignia</a:t>
            </a: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just">
              <a:buFont typeface="+mj-lt"/>
              <a:buAutoNum type="arabicPeriod"/>
            </a:pPr>
            <a:r>
              <a:rPr lang="en-US" sz="2800" dirty="0" smtClean="0">
                <a:latin typeface="Tw Cen MT Condensed Extra Bold" panose="020B0803020202020204" pitchFamily="34" charset="0"/>
              </a:rPr>
              <a:t>They </a:t>
            </a:r>
            <a:r>
              <a:rPr lang="en-US" sz="2800" dirty="0">
                <a:latin typeface="Tw Cen MT Condensed Extra Bold" panose="020B0803020202020204" pitchFamily="34" charset="0"/>
              </a:rPr>
              <a:t>help in clarifying the hierarchy of power and authority in an </a:t>
            </a:r>
            <a:r>
              <a:rPr lang="en-US" sz="2800" dirty="0" err="1">
                <a:latin typeface="Tw Cen MT Condensed Extra Bold" panose="020B0803020202020204" pitchFamily="34" charset="0"/>
              </a:rPr>
              <a:t>organisation</a:t>
            </a:r>
            <a:r>
              <a:rPr lang="en-US" sz="2800" dirty="0">
                <a:latin typeface="Tw Cen MT Condensed Extra Bold" panose="020B0803020202020204" pitchFamily="34" charset="0"/>
              </a:rPr>
              <a:t>.</a:t>
            </a:r>
          </a:p>
          <a:p>
            <a:pPr marL="571500" indent="-571500" algn="just">
              <a:buFont typeface="+mj-lt"/>
              <a:buAutoNum type="arabicPeriod"/>
            </a:pPr>
            <a:r>
              <a:rPr lang="en-US" sz="2800" dirty="0" smtClean="0">
                <a:latin typeface="Tw Cen MT Condensed Extra Bold" panose="020B0803020202020204" pitchFamily="34" charset="0"/>
              </a:rPr>
              <a:t>They </a:t>
            </a:r>
            <a:r>
              <a:rPr lang="en-US" sz="2800" dirty="0">
                <a:latin typeface="Tw Cen MT Condensed Extra Bold" panose="020B0803020202020204" pitchFamily="34" charset="0"/>
              </a:rPr>
              <a:t>make visible division of </a:t>
            </a:r>
            <a:r>
              <a:rPr lang="en-US" sz="2800" dirty="0" err="1">
                <a:latin typeface="Tw Cen MT Condensed Extra Bold" panose="020B0803020202020204" pitchFamily="34" charset="0"/>
              </a:rPr>
              <a:t>labour</a:t>
            </a:r>
            <a:r>
              <a:rPr lang="en-US" sz="2800" dirty="0">
                <a:latin typeface="Tw Cen MT Condensed Extra Bold" panose="020B0803020202020204" pitchFamily="34" charset="0"/>
              </a:rPr>
              <a:t> and </a:t>
            </a:r>
            <a:r>
              <a:rPr lang="en-US" sz="2800" dirty="0" err="1">
                <a:latin typeface="Tw Cen MT Condensed Extra Bold" panose="020B0803020202020204" pitchFamily="34" charset="0"/>
              </a:rPr>
              <a:t>specialisation</a:t>
            </a:r>
            <a:r>
              <a:rPr lang="en-US" sz="2800" dirty="0">
                <a:latin typeface="Tw Cen MT Condensed Extra Bold" panose="020B0803020202020204" pitchFamily="34" charset="0"/>
              </a:rPr>
              <a:t> in an </a:t>
            </a:r>
            <a:r>
              <a:rPr lang="en-US" sz="2800" dirty="0" err="1">
                <a:latin typeface="Tw Cen MT Condensed Extra Bold" panose="020B0803020202020204" pitchFamily="34" charset="0"/>
              </a:rPr>
              <a:t>organisation</a:t>
            </a:r>
            <a:r>
              <a:rPr lang="en-US" sz="2800" dirty="0">
                <a:latin typeface="Tw Cen MT Condensed Extra Bold" panose="020B0803020202020204" pitchFamily="34" charset="0"/>
              </a:rPr>
              <a:t>.</a:t>
            </a:r>
          </a:p>
          <a:p>
            <a:pPr marL="571500" indent="-571500" algn="just">
              <a:buFont typeface="+mj-lt"/>
              <a:buAutoNum type="arabicPeriod"/>
            </a:pPr>
            <a:r>
              <a:rPr lang="en-US" sz="2800" dirty="0" smtClean="0">
                <a:latin typeface="Tw Cen MT Condensed Extra Bold" panose="020B0803020202020204" pitchFamily="34" charset="0"/>
              </a:rPr>
              <a:t>They </a:t>
            </a:r>
            <a:r>
              <a:rPr lang="en-US" sz="2800" dirty="0">
                <a:latin typeface="Tw Cen MT Condensed Extra Bold" panose="020B0803020202020204" pitchFamily="34" charset="0"/>
              </a:rPr>
              <a:t>members of the general public to identify workers of different social groups in country.</a:t>
            </a:r>
          </a:p>
          <a:p>
            <a:pPr marL="571500" indent="-571500" algn="just">
              <a:buFont typeface="+mj-lt"/>
              <a:buAutoNum type="arabicPeriod"/>
            </a:pPr>
            <a:r>
              <a:rPr lang="en-US" sz="2800" dirty="0" smtClean="0">
                <a:latin typeface="Tw Cen MT Condensed Extra Bold" panose="020B0803020202020204" pitchFamily="34" charset="0"/>
              </a:rPr>
              <a:t>They </a:t>
            </a:r>
            <a:r>
              <a:rPr lang="en-US" sz="2800" dirty="0">
                <a:latin typeface="Tw Cen MT Condensed Extra Bold" panose="020B0803020202020204" pitchFamily="34" charset="0"/>
              </a:rPr>
              <a:t>make governance easier since the follower-ship quickly identify who those in leadership positions, holding ranks are. Insignis, hence, are good for discipline.</a:t>
            </a:r>
          </a:p>
          <a:p>
            <a:pPr marL="571500" indent="-571500" algn="just">
              <a:buFont typeface="+mj-lt"/>
              <a:buAutoNum type="arabicPeriod"/>
            </a:pPr>
            <a:r>
              <a:rPr lang="en-US" sz="2800" dirty="0" smtClean="0">
                <a:latin typeface="Tw Cen MT Condensed Extra Bold" panose="020B0803020202020204" pitchFamily="34" charset="0"/>
              </a:rPr>
              <a:t>They </a:t>
            </a:r>
            <a:r>
              <a:rPr lang="en-US" sz="2800" dirty="0">
                <a:latin typeface="Tw Cen MT Condensed Extra Bold" panose="020B0803020202020204" pitchFamily="34" charset="0"/>
              </a:rPr>
              <a:t>assist holders of public positions to observe discipline they are have that the public easily notices them. Insignia are also good for accountability. They make it easier to pinpoint who did what by, for example, looking at the specific uniform members of a certain organization wear.</a:t>
            </a:r>
          </a:p>
          <a:p>
            <a:pPr marL="571500" indent="-571500" algn="just">
              <a:buFont typeface="+mj-lt"/>
              <a:buAutoNum type="arabicPeriod"/>
            </a:pPr>
            <a:r>
              <a:rPr lang="en-US" sz="2800" dirty="0" smtClean="0">
                <a:latin typeface="Tw Cen MT Condensed Extra Bold" panose="020B0803020202020204" pitchFamily="34" charset="0"/>
              </a:rPr>
              <a:t>Insignia </a:t>
            </a:r>
            <a:r>
              <a:rPr lang="en-US" sz="2800" dirty="0">
                <a:latin typeface="Tw Cen MT Condensed Extra Bold" panose="020B0803020202020204" pitchFamily="34" charset="0"/>
              </a:rPr>
              <a:t>create esprit-de corps- the pride and love of belonging to an organization.</a:t>
            </a:r>
          </a:p>
          <a:p>
            <a:pPr marL="571500" indent="-571500" algn="just">
              <a:buFont typeface="+mj-lt"/>
              <a:buAutoNum type="arabicPeriod"/>
            </a:pPr>
            <a:r>
              <a:rPr lang="en-US" sz="2800" dirty="0" smtClean="0">
                <a:latin typeface="Tw Cen MT Condensed Extra Bold" panose="020B0803020202020204" pitchFamily="34" charset="0"/>
              </a:rPr>
              <a:t>Insignia </a:t>
            </a:r>
            <a:r>
              <a:rPr lang="en-US" sz="2800" dirty="0">
                <a:latin typeface="Tw Cen MT Condensed Extra Bold" panose="020B0803020202020204" pitchFamily="34" charset="0"/>
              </a:rPr>
              <a:t>are motivating factors for junior officers who assist to rise to higher positions. They create a sense of emotional or psychological satisfaction among some people, who, as a result, may work harder.</a:t>
            </a:r>
          </a:p>
        </p:txBody>
      </p:sp>
    </p:spTree>
    <p:extLst>
      <p:ext uri="{BB962C8B-B14F-4D97-AF65-F5344CB8AC3E}">
        <p14:creationId xmlns:p14="http://schemas.microsoft.com/office/powerpoint/2010/main" val="2294703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smtClean="0">
                <a:effectLst>
                  <a:outerShdw blurRad="38100" dist="38100" dir="2700000" algn="tl">
                    <a:srgbClr val="000000">
                      <a:alpha val="43137"/>
                    </a:srgbClr>
                  </a:outerShdw>
                </a:effectLst>
                <a:latin typeface="Tw Cen MT Condensed Extra Bold" panose="020B0803020202020204" pitchFamily="34" charset="0"/>
              </a:rPr>
              <a:t>POLITICAL POWER</a:t>
            </a:r>
            <a:endParaRPr lang="en-US" sz="2800" dirty="0">
              <a:effectLst>
                <a:outerShdw blurRad="38100" dist="38100" dir="2700000" algn="tl">
                  <a:srgbClr val="000000">
                    <a:alpha val="43137"/>
                  </a:srgbClr>
                </a:outerShdw>
              </a:effectLst>
              <a:latin typeface="Tw Cen MT Condensed Extra Bold" panose="020B0803020202020204" pitchFamily="34" charset="0"/>
            </a:endParaRP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l">
              <a:buFont typeface="Wingdings" panose="05000000000000000000" pitchFamily="2" charset="2"/>
              <a:buChar char="q"/>
            </a:pPr>
            <a:r>
              <a:rPr lang="en-US" sz="2800" dirty="0">
                <a:latin typeface="Tw Cen MT Condensed Extra Bold" panose="020B0803020202020204" pitchFamily="34" charset="0"/>
              </a:rPr>
              <a:t>Inherent powers: powers naturally belong to any government of a sovereign country. These powers are not mentioned in the Constitution. These powers are about foreign affairs, international agreements, including new territory.  Examples: citizenship, </a:t>
            </a:r>
            <a:r>
              <a:rPr lang="en-US" sz="2800" dirty="0" smtClean="0">
                <a:latin typeface="Tw Cen MT Condensed Extra Bold" panose="020B0803020202020204" pitchFamily="34" charset="0"/>
              </a:rPr>
              <a:t>immigration</a:t>
            </a:r>
          </a:p>
          <a:p>
            <a:pPr marL="571500" indent="-571500" algn="l">
              <a:buFont typeface="Wingdings" panose="05000000000000000000" pitchFamily="2" charset="2"/>
              <a:buChar char="q"/>
            </a:pPr>
            <a:endParaRPr lang="en-US" sz="2800" dirty="0" smtClean="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Expressed Power: powers </a:t>
            </a:r>
            <a:r>
              <a:rPr lang="en-US" sz="2800" dirty="0">
                <a:latin typeface="Tw Cen MT Condensed Extra Bold" panose="020B0803020202020204" pitchFamily="34" charset="0"/>
              </a:rPr>
              <a:t>stated in the </a:t>
            </a:r>
            <a:r>
              <a:rPr lang="en-US" sz="2800" dirty="0" smtClean="0">
                <a:latin typeface="Tw Cen MT Condensed Extra Bold" panose="020B0803020202020204" pitchFamily="34" charset="0"/>
              </a:rPr>
              <a:t>Constitution</a:t>
            </a:r>
            <a:r>
              <a:rPr lang="en-US" sz="2800" dirty="0">
                <a:latin typeface="Tw Cen MT Condensed Extra Bold" panose="020B0803020202020204" pitchFamily="34" charset="0"/>
              </a:rPr>
              <a:t> </a:t>
            </a:r>
            <a:r>
              <a:rPr lang="en-US" sz="2800" dirty="0" smtClean="0">
                <a:latin typeface="Tw Cen MT Condensed Extra Bold" panose="020B0803020202020204" pitchFamily="34" charset="0"/>
              </a:rPr>
              <a:t>also called </a:t>
            </a:r>
            <a:r>
              <a:rPr lang="en-US" sz="2800" dirty="0">
                <a:latin typeface="Tw Cen MT Condensed Extra Bold" panose="020B0803020202020204" pitchFamily="34" charset="0"/>
              </a:rPr>
              <a:t>Enumerated </a:t>
            </a:r>
            <a:r>
              <a:rPr lang="en-US" sz="2800" dirty="0" smtClean="0">
                <a:latin typeface="Tw Cen MT Condensed Extra Bold" panose="020B0803020202020204" pitchFamily="34" charset="0"/>
              </a:rPr>
              <a:t>Powers. </a:t>
            </a:r>
            <a:r>
              <a:rPr lang="en-US" sz="2800" dirty="0">
                <a:latin typeface="Tw Cen MT Condensed Extra Bold" panose="020B0803020202020204" pitchFamily="34" charset="0"/>
              </a:rPr>
              <a:t>For example, </a:t>
            </a:r>
            <a:r>
              <a:rPr lang="en-US" sz="2800" dirty="0" smtClean="0">
                <a:latin typeface="Tw Cen MT Condensed Extra Bold" panose="020B0803020202020204" pitchFamily="34" charset="0"/>
              </a:rPr>
              <a:t>the constitution states that president </a:t>
            </a:r>
            <a:r>
              <a:rPr lang="en-US" sz="2800" dirty="0">
                <a:latin typeface="Tw Cen MT Condensed Extra Bold" panose="020B0803020202020204" pitchFamily="34" charset="0"/>
              </a:rPr>
              <a:t>the </a:t>
            </a:r>
            <a:r>
              <a:rPr lang="en-US" sz="2800" dirty="0" smtClean="0">
                <a:latin typeface="Tw Cen MT Condensed Extra Bold" panose="020B0803020202020204" pitchFamily="34" charset="0"/>
              </a:rPr>
              <a:t>commander in chief of </a:t>
            </a:r>
            <a:r>
              <a:rPr lang="en-US" sz="2800" dirty="0">
                <a:latin typeface="Tw Cen MT Condensed Extra Bold" panose="020B0803020202020204" pitchFamily="34" charset="0"/>
              </a:rPr>
              <a:t>the armed forces and </a:t>
            </a:r>
            <a:r>
              <a:rPr lang="en-US" sz="2800" dirty="0" smtClean="0">
                <a:latin typeface="Tw Cen MT Condensed Extra Bold" panose="020B0803020202020204" pitchFamily="34" charset="0"/>
              </a:rPr>
              <a:t>head of the executive branch of government. </a:t>
            </a:r>
            <a:endParaRPr lang="en-US" sz="2800" dirty="0">
              <a:latin typeface="Tw Cen MT Condensed Extra Bold" panose="020B0803020202020204" pitchFamily="34" charset="0"/>
            </a:endParaRPr>
          </a:p>
          <a:p>
            <a:pPr marL="571500" indent="-571500" algn="l">
              <a:buFont typeface="Wingdings" panose="05000000000000000000" pitchFamily="2" charset="2"/>
              <a:buChar char="q"/>
            </a:pPr>
            <a:endParaRPr lang="en-US" sz="2800" dirty="0" smtClean="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The </a:t>
            </a:r>
            <a:r>
              <a:rPr lang="en-US" sz="2800" dirty="0">
                <a:latin typeface="Tw Cen MT Condensed Extra Bold" panose="020B0803020202020204" pitchFamily="34" charset="0"/>
              </a:rPr>
              <a:t>Constitution limits powers of the different levels of government.  </a:t>
            </a:r>
          </a:p>
          <a:p>
            <a:pPr marL="571500" indent="-571500" algn="l">
              <a:buFont typeface="Wingdings" panose="05000000000000000000" pitchFamily="2" charset="2"/>
              <a:buChar char="q"/>
            </a:pPr>
            <a:r>
              <a:rPr lang="en-US" sz="2800" dirty="0">
                <a:latin typeface="Tw Cen MT Condensed Extra Bold" panose="020B0803020202020204" pitchFamily="34" charset="0"/>
              </a:rPr>
              <a:t>Powers denied to the </a:t>
            </a:r>
            <a:r>
              <a:rPr lang="en-US" sz="2800" dirty="0" smtClean="0">
                <a:latin typeface="Tw Cen MT Condensed Extra Bold" panose="020B0803020202020204" pitchFamily="34" charset="0"/>
              </a:rPr>
              <a:t>central government</a:t>
            </a:r>
            <a:r>
              <a:rPr lang="en-US" sz="2800" dirty="0">
                <a:latin typeface="Tw Cen MT Condensed Extra Bold" panose="020B0803020202020204" pitchFamily="34" charset="0"/>
              </a:rPr>
              <a:t>, some only to the </a:t>
            </a:r>
            <a:r>
              <a:rPr lang="en-US" sz="2800" dirty="0" smtClean="0">
                <a:latin typeface="Tw Cen MT Condensed Extra Bold" panose="020B0803020202020204" pitchFamily="34" charset="0"/>
              </a:rPr>
              <a:t>districts, </a:t>
            </a:r>
            <a:r>
              <a:rPr lang="en-US" sz="2800" dirty="0">
                <a:latin typeface="Tw Cen MT Condensed Extra Bold" panose="020B0803020202020204" pitchFamily="34" charset="0"/>
              </a:rPr>
              <a:t>and both levels of government.</a:t>
            </a:r>
          </a:p>
          <a:p>
            <a:pPr marL="571500" indent="-571500" algn="l">
              <a:buFont typeface="Wingdings" panose="05000000000000000000" pitchFamily="2" charset="2"/>
              <a:buChar char="q"/>
            </a:pPr>
            <a:endParaRPr lang="en-US" sz="2800" dirty="0">
              <a:latin typeface="Tw Cen MT Condensed Extra Bold" panose="020B0803020202020204" pitchFamily="34" charset="0"/>
            </a:endParaRPr>
          </a:p>
        </p:txBody>
      </p:sp>
    </p:spTree>
    <p:extLst>
      <p:ext uri="{BB962C8B-B14F-4D97-AF65-F5344CB8AC3E}">
        <p14:creationId xmlns:p14="http://schemas.microsoft.com/office/powerpoint/2010/main" val="1474374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smtClean="0">
                <a:latin typeface="Tw Cen MT Condensed Extra Bold" panose="020B0803020202020204" pitchFamily="34" charset="0"/>
              </a:rPr>
              <a:t>Demerits </a:t>
            </a:r>
            <a:r>
              <a:rPr lang="en-US" sz="2800" b="1" dirty="0">
                <a:latin typeface="Tw Cen MT Condensed Extra Bold" panose="020B0803020202020204" pitchFamily="34" charset="0"/>
              </a:rPr>
              <a:t>of insignia</a:t>
            </a: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just">
              <a:buFont typeface="+mj-lt"/>
              <a:buAutoNum type="arabicPeriod"/>
            </a:pPr>
            <a:r>
              <a:rPr lang="en-US" sz="2800" dirty="0">
                <a:latin typeface="Tw Cen MT Condensed Extra Bold" panose="020B0803020202020204" pitchFamily="34" charset="0"/>
              </a:rPr>
              <a:t>Members identifying themselves by certain insignia, a special uniform for instance, may alienate themselves from the mainstream community (social attention).</a:t>
            </a:r>
          </a:p>
          <a:p>
            <a:pPr marL="571500" indent="-571500" algn="just">
              <a:buFont typeface="+mj-lt"/>
              <a:buAutoNum type="arabicPeriod"/>
            </a:pPr>
            <a:r>
              <a:rPr lang="en-US" sz="2800" dirty="0" smtClean="0">
                <a:latin typeface="Tw Cen MT Condensed Extra Bold" panose="020B0803020202020204" pitchFamily="34" charset="0"/>
              </a:rPr>
              <a:t>They </a:t>
            </a:r>
            <a:r>
              <a:rPr lang="en-US" sz="2800" dirty="0">
                <a:latin typeface="Tw Cen MT Condensed Extra Bold" panose="020B0803020202020204" pitchFamily="34" charset="0"/>
              </a:rPr>
              <a:t>intensify competition for power and authority, sometimes giving rise to </a:t>
            </a:r>
            <a:r>
              <a:rPr lang="en-US" sz="2800" dirty="0" smtClean="0">
                <a:latin typeface="Tw Cen MT Condensed Extra Bold" panose="020B0803020202020204" pitchFamily="34" charset="0"/>
              </a:rPr>
              <a:t>negative, envy</a:t>
            </a:r>
            <a:r>
              <a:rPr lang="en-US" sz="2800" dirty="0">
                <a:latin typeface="Tw Cen MT Condensed Extra Bold" panose="020B0803020202020204" pitchFamily="34" charset="0"/>
              </a:rPr>
              <a:t>, prejudice and derogatory attempts at fellow competitors for public positions </a:t>
            </a:r>
            <a:r>
              <a:rPr lang="en-US" sz="2800" dirty="0" smtClean="0">
                <a:latin typeface="Tw Cen MT Condensed Extra Bold" panose="020B0803020202020204" pitchFamily="34" charset="0"/>
              </a:rPr>
              <a:t>E.g. </a:t>
            </a:r>
            <a:r>
              <a:rPr lang="en-US" sz="2800" dirty="0">
                <a:latin typeface="Tw Cen MT Condensed Extra Bold" panose="020B0803020202020204" pitchFamily="34" charset="0"/>
              </a:rPr>
              <a:t>politicians competing as to acquire the presidency as they any the insignia of authority positions bring material comfort and individual comfort- comfort related to </a:t>
            </a:r>
            <a:r>
              <a:rPr lang="en-US" sz="2800" dirty="0" err="1">
                <a:latin typeface="Tw Cen MT Condensed Extra Bold" panose="020B0803020202020204" pitchFamily="34" charset="0"/>
              </a:rPr>
              <a:t>honour</a:t>
            </a:r>
            <a:r>
              <a:rPr lang="en-US" sz="2800" dirty="0">
                <a:latin typeface="Tw Cen MT Condensed Extra Bold" panose="020B0803020202020204" pitchFamily="34" charset="0"/>
              </a:rPr>
              <a:t> and respect.</a:t>
            </a:r>
          </a:p>
          <a:p>
            <a:pPr marL="571500" indent="-571500" algn="just">
              <a:buFont typeface="+mj-lt"/>
              <a:buAutoNum type="arabicPeriod"/>
            </a:pPr>
            <a:r>
              <a:rPr lang="en-US" sz="2800" dirty="0" smtClean="0">
                <a:latin typeface="Tw Cen MT Condensed Extra Bold" panose="020B0803020202020204" pitchFamily="34" charset="0"/>
              </a:rPr>
              <a:t>They </a:t>
            </a:r>
            <a:r>
              <a:rPr lang="en-US" sz="2800" dirty="0">
                <a:latin typeface="Tw Cen MT Condensed Extra Bold" panose="020B0803020202020204" pitchFamily="34" charset="0"/>
              </a:rPr>
              <a:t>can be used to extort, the general public extortion means use of force or threats of using arms or force to steal from the unarmed member of the general public. They are used in war tam areas, e.g. Iraq. Non soldiers or police can wear them.</a:t>
            </a:r>
          </a:p>
          <a:p>
            <a:pPr marL="571500" indent="-571500" algn="just">
              <a:buFont typeface="+mj-lt"/>
              <a:buAutoNum type="arabicPeriod"/>
            </a:pPr>
            <a:r>
              <a:rPr lang="en-US" sz="2800" dirty="0" smtClean="0">
                <a:latin typeface="Tw Cen MT Condensed Extra Bold" panose="020B0803020202020204" pitchFamily="34" charset="0"/>
              </a:rPr>
              <a:t>Insignia </a:t>
            </a:r>
            <a:r>
              <a:rPr lang="en-US" sz="2800" dirty="0">
                <a:latin typeface="Tw Cen MT Condensed Extra Bold" panose="020B0803020202020204" pitchFamily="34" charset="0"/>
              </a:rPr>
              <a:t>can be used for oppressive rule by some leaders</a:t>
            </a:r>
          </a:p>
        </p:txBody>
      </p:sp>
    </p:spTree>
    <p:extLst>
      <p:ext uri="{BB962C8B-B14F-4D97-AF65-F5344CB8AC3E}">
        <p14:creationId xmlns:p14="http://schemas.microsoft.com/office/powerpoint/2010/main" val="1001266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smtClean="0">
                <a:effectLst>
                  <a:outerShdw blurRad="38100" dist="38100" dir="2700000" algn="tl">
                    <a:srgbClr val="000000">
                      <a:alpha val="43137"/>
                    </a:srgbClr>
                  </a:outerShdw>
                </a:effectLst>
                <a:latin typeface="Tw Cen MT Condensed Extra Bold" panose="020B0803020202020204" pitchFamily="34" charset="0"/>
              </a:rPr>
              <a:t>Influence or Referent Power</a:t>
            </a:r>
            <a:endParaRPr lang="en-US" sz="2800" dirty="0">
              <a:effectLst>
                <a:outerShdw blurRad="38100" dist="38100" dir="2700000" algn="tl">
                  <a:srgbClr val="000000">
                    <a:alpha val="43137"/>
                  </a:srgbClr>
                </a:outerShdw>
              </a:effectLst>
              <a:latin typeface="Tw Cen MT Condensed Extra Bold" panose="020B0803020202020204" pitchFamily="34" charset="0"/>
            </a:endParaRPr>
          </a:p>
        </p:txBody>
      </p:sp>
      <p:sp>
        <p:nvSpPr>
          <p:cNvPr id="3" name="Subtitle 2"/>
          <p:cNvSpPr>
            <a:spLocks noGrp="1"/>
          </p:cNvSpPr>
          <p:nvPr>
            <p:ph type="subTitle" idx="1"/>
          </p:nvPr>
        </p:nvSpPr>
        <p:spPr>
          <a:xfrm>
            <a:off x="0" y="540218"/>
            <a:ext cx="12192000" cy="6317782"/>
          </a:xfrm>
        </p:spPr>
        <p:txBody>
          <a:bodyPr>
            <a:normAutofit lnSpcReduction="10000"/>
          </a:bodyPr>
          <a:lstStyle/>
          <a:p>
            <a:pPr marL="571500" indent="-571500" algn="l">
              <a:buFont typeface="Wingdings" panose="05000000000000000000" pitchFamily="2" charset="2"/>
              <a:buChar char="q"/>
            </a:pPr>
            <a:r>
              <a:rPr lang="en-US" sz="2800" dirty="0" smtClean="0">
                <a:latin typeface="Tw Cen MT Condensed Extra Bold" panose="020B0803020202020204" pitchFamily="34" charset="0"/>
              </a:rPr>
              <a:t>Influence</a:t>
            </a:r>
            <a:r>
              <a:rPr lang="en-US" sz="2800" dirty="0">
                <a:latin typeface="Tw Cen MT Condensed Extra Bold" panose="020B0803020202020204" pitchFamily="34" charset="0"/>
              </a:rPr>
              <a:t>, in governance, is the ability of the leadership to change the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of the followership by demonstrating desirable, exemplary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This is also called referent power, which is the ability of a leader to influence a follower because of the follower’s admiration, respect, or identification with the leader. In this type of </a:t>
            </a:r>
            <a:r>
              <a:rPr lang="en-US" sz="2800" dirty="0" smtClean="0">
                <a:latin typeface="Tw Cen MT Condensed Extra Bold" panose="020B0803020202020204" pitchFamily="34" charset="0"/>
              </a:rPr>
              <a:t>power a follower </a:t>
            </a:r>
            <a:r>
              <a:rPr lang="en-US" sz="2800" dirty="0">
                <a:latin typeface="Tw Cen MT Condensed Extra Bold" panose="020B0803020202020204" pitchFamily="34" charset="0"/>
              </a:rPr>
              <a:t>will refer to what they think their leader would do and do the same. Government can use this power based on a person’s status as a role model to get one or more followers to take some kind of action. Well, unlike formal power, referent power is bestowed on a leader by their followers. For instance:</a:t>
            </a:r>
          </a:p>
          <a:p>
            <a:pPr marL="571500" indent="-571500" algn="l">
              <a:buFont typeface="Wingdings" panose="05000000000000000000" pitchFamily="2" charset="2"/>
              <a:buChar char="q"/>
            </a:pPr>
            <a:r>
              <a:rPr lang="en-US" sz="2800" dirty="0">
                <a:latin typeface="Tw Cen MT Condensed Extra Bold" panose="020B0803020202020204" pitchFamily="34" charset="0"/>
              </a:rPr>
              <a:t>• Declaring one’s assets before taking up public office,</a:t>
            </a:r>
          </a:p>
          <a:p>
            <a:pPr marL="571500" indent="-571500" algn="l">
              <a:buFont typeface="Wingdings" panose="05000000000000000000" pitchFamily="2" charset="2"/>
              <a:buChar char="q"/>
            </a:pPr>
            <a:r>
              <a:rPr lang="en-US" sz="2800" dirty="0">
                <a:latin typeface="Tw Cen MT Condensed Extra Bold" panose="020B0803020202020204" pitchFamily="34" charset="0"/>
              </a:rPr>
              <a:t>• Taking the initiative to undergo an HIV/AIDS test (Vincent </a:t>
            </a:r>
            <a:r>
              <a:rPr lang="en-US" sz="2800" dirty="0" err="1">
                <a:latin typeface="Tw Cen MT Condensed Extra Bold" panose="020B0803020202020204" pitchFamily="34" charset="0"/>
              </a:rPr>
              <a:t>Mwale</a:t>
            </a:r>
            <a:r>
              <a:rPr lang="en-US" sz="2800" dirty="0">
                <a:latin typeface="Tw Cen MT Condensed Extra Bold" panose="020B0803020202020204" pitchFamily="34" charset="0"/>
              </a:rPr>
              <a:t> as Minister went for male circumcision to encourage other young people to do the same). We have seen KK as a brother for life</a:t>
            </a:r>
          </a:p>
          <a:p>
            <a:pPr marL="571500" indent="-571500" algn="l">
              <a:buFont typeface="Wingdings" panose="05000000000000000000" pitchFamily="2" charset="2"/>
              <a:buChar char="q"/>
            </a:pPr>
            <a:r>
              <a:rPr lang="en-US" sz="2800" dirty="0">
                <a:latin typeface="Tw Cen MT Condensed Extra Bold" panose="020B0803020202020204" pitchFamily="34" charset="0"/>
              </a:rPr>
              <a:t>• Being the first to arrive and the last to leave the work premises.</a:t>
            </a:r>
          </a:p>
          <a:p>
            <a:pPr marL="571500" indent="-571500" algn="l">
              <a:buFont typeface="Wingdings" panose="05000000000000000000" pitchFamily="2" charset="2"/>
              <a:buChar char="q"/>
            </a:pPr>
            <a:r>
              <a:rPr lang="en-US" sz="2800" dirty="0">
                <a:latin typeface="Tw Cen MT Condensed Extra Bold" panose="020B0803020202020204" pitchFamily="34" charset="0"/>
              </a:rPr>
              <a:t>• Taking initiative to subject oneself to financial auditing for accountability, integrity and trustworthiness.</a:t>
            </a:r>
          </a:p>
        </p:txBody>
      </p:sp>
    </p:spTree>
    <p:extLst>
      <p:ext uri="{BB962C8B-B14F-4D97-AF65-F5344CB8AC3E}">
        <p14:creationId xmlns:p14="http://schemas.microsoft.com/office/powerpoint/2010/main" val="3648162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a:latin typeface="Tw Cen MT Condensed Extra Bold" panose="020B0803020202020204" pitchFamily="34" charset="0"/>
              </a:rPr>
              <a:t>Merits of influence</a:t>
            </a:r>
            <a:endParaRPr lang="en-US" sz="2800" b="1" dirty="0">
              <a:latin typeface="Tw Cen MT Condensed Extra Bold" panose="020B0803020202020204" pitchFamily="34" charset="0"/>
            </a:endParaRP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l">
              <a:buFont typeface="Wingdings" panose="05000000000000000000" pitchFamily="2" charset="2"/>
              <a:buChar char="q"/>
            </a:pPr>
            <a:r>
              <a:rPr lang="en-US" sz="2800" dirty="0" smtClean="0">
                <a:latin typeface="Tw Cen MT Condensed Extra Bold" panose="020B0803020202020204" pitchFamily="34" charset="0"/>
              </a:rPr>
              <a:t>Influence </a:t>
            </a:r>
            <a:r>
              <a:rPr lang="en-US" sz="2800" dirty="0">
                <a:latin typeface="Tw Cen MT Condensed Extra Bold" panose="020B0803020202020204" pitchFamily="34" charset="0"/>
              </a:rPr>
              <a:t>is the most benign (friendly) form of power.</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It </a:t>
            </a:r>
            <a:r>
              <a:rPr lang="en-US" sz="2800" dirty="0">
                <a:latin typeface="Tw Cen MT Condensed Extra Bold" panose="020B0803020202020204" pitchFamily="34" charset="0"/>
              </a:rPr>
              <a:t>does not require verbal commands to ask the project team members to behave in the expected manner.</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It </a:t>
            </a:r>
            <a:r>
              <a:rPr lang="en-US" sz="2800" dirty="0">
                <a:latin typeface="Tw Cen MT Condensed Extra Bold" panose="020B0803020202020204" pitchFamily="34" charset="0"/>
              </a:rPr>
              <a:t>is thought that through setting demonstrable standards, the followership is likely to do the same</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Bureaucratic </a:t>
            </a:r>
            <a:r>
              <a:rPr lang="en-US" sz="2800" dirty="0">
                <a:latin typeface="Tw Cen MT Condensed Extra Bold" panose="020B0803020202020204" pitchFamily="34" charset="0"/>
              </a:rPr>
              <a:t>obstacles are reduced through good working relationships and effective collaboration.</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A </a:t>
            </a:r>
            <a:r>
              <a:rPr lang="en-US" sz="2800" dirty="0">
                <a:latin typeface="Tw Cen MT Condensed Extra Bold" panose="020B0803020202020204" pitchFamily="34" charset="0"/>
              </a:rPr>
              <a:t>great referent leader can inspire workers to be committed to their job.</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Consistently </a:t>
            </a:r>
            <a:r>
              <a:rPr lang="en-US" sz="2800" dirty="0">
                <a:latin typeface="Tw Cen MT Condensed Extra Bold" panose="020B0803020202020204" pitchFamily="34" charset="0"/>
              </a:rPr>
              <a:t>modelling the desired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can lead to decreased counterproductive </a:t>
            </a:r>
            <a:r>
              <a:rPr lang="en-US" sz="2800" dirty="0" err="1">
                <a:latin typeface="Tw Cen MT Condensed Extra Bold" panose="020B0803020202020204" pitchFamily="34" charset="0"/>
              </a:rPr>
              <a:t>behaviour</a:t>
            </a:r>
            <a:endParaRPr lang="en-US" sz="2800" dirty="0">
              <a:latin typeface="Tw Cen MT Condensed Extra Bold" panose="020B0803020202020204" pitchFamily="34" charset="0"/>
            </a:endParaRPr>
          </a:p>
        </p:txBody>
      </p:sp>
    </p:spTree>
    <p:extLst>
      <p:ext uri="{BB962C8B-B14F-4D97-AF65-F5344CB8AC3E}">
        <p14:creationId xmlns:p14="http://schemas.microsoft.com/office/powerpoint/2010/main" val="1691281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smtClean="0">
                <a:latin typeface="Tw Cen MT Condensed Extra Bold" panose="020B0803020202020204" pitchFamily="34" charset="0"/>
              </a:rPr>
              <a:t>Disadvantages of Influence</a:t>
            </a:r>
            <a:endParaRPr lang="en-US" sz="2800" b="1" dirty="0">
              <a:latin typeface="Tw Cen MT Condensed Extra Bold" panose="020B0803020202020204" pitchFamily="34" charset="0"/>
            </a:endParaRPr>
          </a:p>
        </p:txBody>
      </p:sp>
      <p:sp>
        <p:nvSpPr>
          <p:cNvPr id="3" name="Subtitle 2"/>
          <p:cNvSpPr>
            <a:spLocks noGrp="1"/>
          </p:cNvSpPr>
          <p:nvPr>
            <p:ph type="subTitle" idx="1"/>
          </p:nvPr>
        </p:nvSpPr>
        <p:spPr>
          <a:xfrm>
            <a:off x="0" y="540218"/>
            <a:ext cx="12192000" cy="6317782"/>
          </a:xfrm>
        </p:spPr>
        <p:txBody>
          <a:bodyPr>
            <a:normAutofit fontScale="92500" lnSpcReduction="10000"/>
          </a:bodyPr>
          <a:lstStyle/>
          <a:p>
            <a:pPr marL="571500" indent="-571500" algn="l">
              <a:buFont typeface="Wingdings" panose="05000000000000000000" pitchFamily="2" charset="2"/>
              <a:buChar char="q"/>
            </a:pPr>
            <a:r>
              <a:rPr lang="en-US" sz="2800" dirty="0" smtClean="0">
                <a:latin typeface="Tw Cen MT Condensed Extra Bold" panose="020B0803020202020204" pitchFamily="34" charset="0"/>
              </a:rPr>
              <a:t>Its </a:t>
            </a:r>
            <a:r>
              <a:rPr lang="en-US" sz="2800" dirty="0">
                <a:latin typeface="Tw Cen MT Condensed Extra Bold" panose="020B0803020202020204" pitchFamily="34" charset="0"/>
              </a:rPr>
              <a:t>objective is to convert many citizens into wannabes, followers, or imitators of the leaders’ desirable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If influence fails to change the citizens’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the leadership can use the next form of power – persuasion.</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Where </a:t>
            </a:r>
            <a:r>
              <a:rPr lang="en-US" sz="2800" dirty="0">
                <a:latin typeface="Tw Cen MT Condensed Extra Bold" panose="020B0803020202020204" pitchFamily="34" charset="0"/>
              </a:rPr>
              <a:t>a very strong organizational culture exists, this may override the referent power of the leader. In other words, the leader may model the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they wish to see, but if a different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is the cultural norm in the organization then it will be difficult to use referent power to get things done.</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The </a:t>
            </a:r>
            <a:r>
              <a:rPr lang="en-US" sz="2800" dirty="0">
                <a:latin typeface="Tw Cen MT Condensed Extra Bold" panose="020B0803020202020204" pitchFamily="34" charset="0"/>
              </a:rPr>
              <a:t>more organizational layers below the leader the harder it will be for their referent power to reach the bottom of the organization. Because top leaders are often far removed from those on the bottom of the organization chart, they may even have never spoken, it is difficult for referent power to pass down the organization chart, as those at the bottom will never have seen the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modelled.</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It </a:t>
            </a:r>
            <a:r>
              <a:rPr lang="en-US" sz="2800" dirty="0">
                <a:latin typeface="Tw Cen MT Condensed Extra Bold" panose="020B0803020202020204" pitchFamily="34" charset="0"/>
              </a:rPr>
              <a:t>takes time to develop trust, so referent power does not work well where there is high employee turnover.</a:t>
            </a: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Influence </a:t>
            </a:r>
            <a:r>
              <a:rPr lang="en-US" sz="2800" dirty="0">
                <a:latin typeface="Tw Cen MT Condensed Extra Bold" panose="020B0803020202020204" pitchFamily="34" charset="0"/>
              </a:rPr>
              <a:t>is also not appropriate for crises, for example, a failing economy that must be turned around as soon as possible, and there is no the time needed to build the trust that referent power needs.</a:t>
            </a:r>
          </a:p>
        </p:txBody>
      </p:sp>
    </p:spTree>
    <p:extLst>
      <p:ext uri="{BB962C8B-B14F-4D97-AF65-F5344CB8AC3E}">
        <p14:creationId xmlns:p14="http://schemas.microsoft.com/office/powerpoint/2010/main" val="3916201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smtClean="0">
                <a:latin typeface="Tw Cen MT Condensed Extra Bold" panose="020B0803020202020204" pitchFamily="34" charset="0"/>
              </a:rPr>
              <a:t>Power of Persuasion</a:t>
            </a:r>
            <a:endParaRPr lang="en-US" sz="2800" b="1" dirty="0">
              <a:latin typeface="Tw Cen MT Condensed Extra Bold" panose="020B0803020202020204" pitchFamily="34" charset="0"/>
            </a:endParaRP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l">
              <a:buFont typeface="Wingdings" panose="05000000000000000000" pitchFamily="2" charset="2"/>
              <a:buChar char="q"/>
            </a:pPr>
            <a:r>
              <a:rPr lang="en-US" sz="2800" dirty="0" smtClean="0">
                <a:latin typeface="Tw Cen MT Condensed Extra Bold" panose="020B0803020202020204" pitchFamily="34" charset="0"/>
              </a:rPr>
              <a:t>Persuasion </a:t>
            </a:r>
            <a:r>
              <a:rPr lang="en-US" sz="2800" dirty="0">
                <a:latin typeface="Tw Cen MT Condensed Extra Bold" panose="020B0803020202020204" pitchFamily="34" charset="0"/>
              </a:rPr>
              <a:t>is cognitive. It is intellectual, the ability of the leader to change the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of the followership by giving them convincing reasons.</a:t>
            </a:r>
          </a:p>
          <a:p>
            <a:pPr marL="571500" indent="-571500" algn="l">
              <a:buFont typeface="Wingdings" panose="05000000000000000000" pitchFamily="2" charset="2"/>
              <a:buChar char="q"/>
            </a:pPr>
            <a:endParaRPr lang="en-US" sz="2800" dirty="0" smtClean="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Persuasion </a:t>
            </a:r>
            <a:r>
              <a:rPr lang="en-US" sz="2800" dirty="0">
                <a:latin typeface="Tw Cen MT Condensed Extra Bold" panose="020B0803020202020204" pitchFamily="34" charset="0"/>
              </a:rPr>
              <a:t>may require quick thinking, quick conception of answers on the spar of the moment in order to change attitudes of the followership and guide them into desirable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a:t>
            </a:r>
          </a:p>
          <a:p>
            <a:pPr marL="571500" indent="-571500" algn="l">
              <a:buFont typeface="Wingdings" panose="05000000000000000000" pitchFamily="2" charset="2"/>
              <a:buChar char="q"/>
            </a:pPr>
            <a:endParaRPr lang="en-US" sz="2800" dirty="0" smtClean="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It </a:t>
            </a:r>
            <a:r>
              <a:rPr lang="en-US" sz="2800" dirty="0">
                <a:latin typeface="Tw Cen MT Condensed Extra Bold" panose="020B0803020202020204" pitchFamily="34" charset="0"/>
              </a:rPr>
              <a:t>may also require researched facts before talking to the followership. Persuasion is often used at public rallies, seminars, on radio, TV or in the print-media.</a:t>
            </a:r>
          </a:p>
          <a:p>
            <a:pPr marL="571500" indent="-571500" algn="l">
              <a:buFont typeface="Wingdings" panose="05000000000000000000" pitchFamily="2" charset="2"/>
              <a:buChar char="q"/>
            </a:pPr>
            <a:endParaRPr lang="en-US" sz="28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As </a:t>
            </a:r>
            <a:r>
              <a:rPr lang="en-US" sz="2800" dirty="0">
                <a:latin typeface="Tw Cen MT Condensed Extra Bold" panose="020B0803020202020204" pitchFamily="34" charset="0"/>
              </a:rPr>
              <a:t>the world of work evolves, and the focus on innovation and curiosity increases, the value of being able to persuade or influence others that your ideas are good and worthwhile becomes</a:t>
            </a:r>
          </a:p>
        </p:txBody>
      </p:sp>
    </p:spTree>
    <p:extLst>
      <p:ext uri="{BB962C8B-B14F-4D97-AF65-F5344CB8AC3E}">
        <p14:creationId xmlns:p14="http://schemas.microsoft.com/office/powerpoint/2010/main" val="2749436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smtClean="0">
                <a:latin typeface="Tw Cen MT Condensed Extra Bold" panose="020B0803020202020204" pitchFamily="34" charset="0"/>
              </a:rPr>
              <a:t>Merits </a:t>
            </a:r>
            <a:r>
              <a:rPr lang="en-US" sz="2800" b="1" dirty="0">
                <a:latin typeface="Tw Cen MT Condensed Extra Bold" panose="020B0803020202020204" pitchFamily="34" charset="0"/>
              </a:rPr>
              <a:t>of persuasive Power:</a:t>
            </a: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l">
              <a:buFont typeface="Wingdings" panose="05000000000000000000" pitchFamily="2" charset="2"/>
              <a:buChar char="q"/>
            </a:pPr>
            <a:r>
              <a:rPr lang="en-US" sz="2800" dirty="0" smtClean="0">
                <a:latin typeface="Tw Cen MT Condensed Extra Bold" panose="020B0803020202020204" pitchFamily="34" charset="0"/>
              </a:rPr>
              <a:t>Since </a:t>
            </a:r>
            <a:r>
              <a:rPr lang="en-US" sz="2800" dirty="0">
                <a:latin typeface="Tw Cen MT Condensed Extra Bold" panose="020B0803020202020204" pitchFamily="34" charset="0"/>
              </a:rPr>
              <a:t>it is audible, (can be heard), persuasion tends to be stronger than the silent influence in changing the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of the followership</a:t>
            </a:r>
            <a:r>
              <a:rPr lang="en-US" sz="2800" dirty="0" smtClean="0">
                <a:latin typeface="Tw Cen MT Condensed Extra Bold" panose="020B0803020202020204" pitchFamily="34" charset="0"/>
              </a:rPr>
              <a:t>.</a:t>
            </a:r>
          </a:p>
          <a:p>
            <a:pPr marL="571500" indent="-571500" algn="l">
              <a:buFont typeface="Wingdings" panose="05000000000000000000" pitchFamily="2" charset="2"/>
              <a:buChar char="q"/>
            </a:pPr>
            <a:endParaRPr lang="en-US" sz="28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Selected </a:t>
            </a:r>
            <a:r>
              <a:rPr lang="en-US" sz="2800" dirty="0">
                <a:latin typeface="Tw Cen MT Condensed Extra Bold" panose="020B0803020202020204" pitchFamily="34" charset="0"/>
              </a:rPr>
              <a:t>government orators can easily convey the message through the power of argumentation and swiftly create desirable impact on the audience. Persuasive power to works in your </a:t>
            </a:r>
            <a:r>
              <a:rPr lang="en-US" sz="2800" dirty="0" err="1">
                <a:latin typeface="Tw Cen MT Condensed Extra Bold" panose="020B0803020202020204" pitchFamily="34" charset="0"/>
              </a:rPr>
              <a:t>favour</a:t>
            </a:r>
            <a:r>
              <a:rPr lang="en-US" sz="2800" dirty="0">
                <a:latin typeface="Tw Cen MT Condensed Extra Bold" panose="020B0803020202020204" pitchFamily="34" charset="0"/>
              </a:rPr>
              <a:t> depends heavily on you as an individual, and hinges primarily on your personality and persuasive powers</a:t>
            </a:r>
            <a:r>
              <a:rPr lang="en-US" sz="2800" dirty="0" smtClean="0">
                <a:latin typeface="Tw Cen MT Condensed Extra Bold" panose="020B0803020202020204" pitchFamily="34" charset="0"/>
              </a:rPr>
              <a:t>.</a:t>
            </a:r>
          </a:p>
          <a:p>
            <a:pPr marL="571500" indent="-571500" algn="l">
              <a:buFont typeface="Wingdings" panose="05000000000000000000" pitchFamily="2" charset="2"/>
              <a:buChar char="q"/>
            </a:pPr>
            <a:endParaRPr lang="en-US" sz="28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The </a:t>
            </a:r>
            <a:r>
              <a:rPr lang="en-US" sz="2800" dirty="0">
                <a:latin typeface="Tw Cen MT Condensed Extra Bold" panose="020B0803020202020204" pitchFamily="34" charset="0"/>
              </a:rPr>
              <a:t>ability to effectively communicate decisions and achieve the desired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without </a:t>
            </a:r>
            <a:r>
              <a:rPr lang="en-US" sz="2800" dirty="0" smtClean="0">
                <a:latin typeface="Tw Cen MT Condensed Extra Bold" panose="020B0803020202020204" pitchFamily="34" charset="0"/>
              </a:rPr>
              <a:t>confusion</a:t>
            </a:r>
          </a:p>
          <a:p>
            <a:pPr marL="571500" indent="-571500" algn="l">
              <a:buFont typeface="Wingdings" panose="05000000000000000000" pitchFamily="2" charset="2"/>
              <a:buChar char="q"/>
            </a:pPr>
            <a:endParaRPr lang="en-US" sz="2800" dirty="0">
              <a:latin typeface="Tw Cen MT Condensed Extra Bold" panose="020B0803020202020204" pitchFamily="34" charset="0"/>
            </a:endParaRPr>
          </a:p>
          <a:p>
            <a:pPr marL="571500" indent="-571500" algn="l">
              <a:buFont typeface="Wingdings" panose="05000000000000000000" pitchFamily="2" charset="2"/>
              <a:buChar char="q"/>
            </a:pPr>
            <a:r>
              <a:rPr lang="en-US" sz="2800" dirty="0" smtClean="0">
                <a:latin typeface="Tw Cen MT Condensed Extra Bold" panose="020B0803020202020204" pitchFamily="34" charset="0"/>
              </a:rPr>
              <a:t>A </a:t>
            </a:r>
            <a:r>
              <a:rPr lang="en-US" sz="2800" dirty="0">
                <a:latin typeface="Tw Cen MT Condensed Extra Bold" panose="020B0803020202020204" pitchFamily="34" charset="0"/>
              </a:rPr>
              <a:t>better reaction from the followers than with alternative styles, such as autocracy</a:t>
            </a:r>
          </a:p>
        </p:txBody>
      </p:sp>
    </p:spTree>
    <p:extLst>
      <p:ext uri="{BB962C8B-B14F-4D97-AF65-F5344CB8AC3E}">
        <p14:creationId xmlns:p14="http://schemas.microsoft.com/office/powerpoint/2010/main" val="234028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a:latin typeface="Tw Cen MT Condensed Extra Bold" panose="020B0803020202020204" pitchFamily="34" charset="0"/>
              </a:rPr>
              <a:t>Disadvantages of persuasive Power:</a:t>
            </a: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On </a:t>
            </a:r>
            <a:r>
              <a:rPr lang="en-US" sz="2800" dirty="0">
                <a:latin typeface="Tw Cen MT Condensed Extra Bold" panose="020B0803020202020204" pitchFamily="34" charset="0"/>
              </a:rPr>
              <a:t>top of that, it is your job to get your team to believe in your ideas and carry out the work to a particular </a:t>
            </a:r>
            <a:r>
              <a:rPr lang="en-US" sz="2800" dirty="0" smtClean="0">
                <a:latin typeface="Tw Cen MT Condensed Extra Bold" panose="020B0803020202020204" pitchFamily="34" charset="0"/>
              </a:rPr>
              <a:t>standard. The issue is that people have to buy into your idea and whenever anything fails you take the blame. </a:t>
            </a:r>
          </a:p>
          <a:p>
            <a:pPr marL="571500" indent="-571500" algn="just">
              <a:buFont typeface="Wingdings" panose="05000000000000000000" pitchFamily="2" charset="2"/>
              <a:buChar char="q"/>
            </a:pPr>
            <a:endParaRPr lang="en-US" sz="1000" dirty="0">
              <a:latin typeface="Tw Cen MT Condensed Extra Bold" panose="020B0803020202020204" pitchFamily="34" charset="0"/>
            </a:endParaRP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There several cases of language barrier using this approach in Zambia.</a:t>
            </a:r>
          </a:p>
          <a:p>
            <a:pPr marL="571500" indent="-571500" algn="just">
              <a:buFont typeface="Wingdings" panose="05000000000000000000" pitchFamily="2" charset="2"/>
              <a:buChar char="q"/>
            </a:pPr>
            <a:endParaRPr lang="en-US" sz="1000" dirty="0">
              <a:latin typeface="Tw Cen MT Condensed Extra Bold" panose="020B0803020202020204" pitchFamily="34" charset="0"/>
            </a:endParaRP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Persuasive </a:t>
            </a:r>
            <a:r>
              <a:rPr lang="en-US" sz="2800" dirty="0">
                <a:latin typeface="Tw Cen MT Condensed Extra Bold" panose="020B0803020202020204" pitchFamily="34" charset="0"/>
              </a:rPr>
              <a:t>management is not a style for every situation, and it is certainly not a style for everyone. In order to effectively implement it, you need to be knowledgeable, trustworthy, compelling, and passionate</a:t>
            </a:r>
            <a:r>
              <a:rPr lang="en-US" sz="2800" dirty="0" smtClean="0">
                <a:latin typeface="Tw Cen MT Condensed Extra Bold" panose="020B0803020202020204" pitchFamily="34" charset="0"/>
              </a:rPr>
              <a:t>.</a:t>
            </a:r>
          </a:p>
          <a:p>
            <a:pPr marL="571500" indent="-571500" algn="just">
              <a:buFont typeface="Wingdings" panose="05000000000000000000" pitchFamily="2" charset="2"/>
              <a:buChar char="q"/>
            </a:pPr>
            <a:endParaRPr lang="en-US" sz="1000" dirty="0">
              <a:latin typeface="Tw Cen MT Condensed Extra Bold" panose="020B0803020202020204" pitchFamily="34" charset="0"/>
            </a:endParaRP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Without </a:t>
            </a:r>
            <a:r>
              <a:rPr lang="en-US" sz="2800" dirty="0">
                <a:latin typeface="Tw Cen MT Condensed Extra Bold" panose="020B0803020202020204" pitchFamily="34" charset="0"/>
              </a:rPr>
              <a:t>building the relationship with your team on a foundation of trust, this management style has little to no chance of success but if you can establish such a relationship, persuasive management can be a very effective and rewarding approach.</a:t>
            </a:r>
          </a:p>
        </p:txBody>
      </p:sp>
    </p:spTree>
    <p:extLst>
      <p:ext uri="{BB962C8B-B14F-4D97-AF65-F5344CB8AC3E}">
        <p14:creationId xmlns:p14="http://schemas.microsoft.com/office/powerpoint/2010/main" val="3835159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pPr marL="571500" indent="-571500" algn="l">
              <a:buFont typeface="Wingdings" panose="05000000000000000000" pitchFamily="2" charset="2"/>
              <a:buChar char="q"/>
            </a:pPr>
            <a:r>
              <a:rPr lang="en-US" sz="2800" b="1" dirty="0" smtClean="0">
                <a:latin typeface="Tw Cen MT Condensed Extra Bold" panose="020B0803020202020204" pitchFamily="34" charset="0"/>
              </a:rPr>
              <a:t>Force as a form Power</a:t>
            </a:r>
            <a:endParaRPr lang="en-US" sz="2800" b="1" dirty="0">
              <a:latin typeface="Tw Cen MT Condensed Extra Bold" panose="020B0803020202020204" pitchFamily="34" charset="0"/>
            </a:endParaRPr>
          </a:p>
        </p:txBody>
      </p:sp>
      <p:sp>
        <p:nvSpPr>
          <p:cNvPr id="3" name="Subtitle 2"/>
          <p:cNvSpPr>
            <a:spLocks noGrp="1"/>
          </p:cNvSpPr>
          <p:nvPr>
            <p:ph type="subTitle" idx="1"/>
          </p:nvPr>
        </p:nvSpPr>
        <p:spPr>
          <a:xfrm>
            <a:off x="0" y="540218"/>
            <a:ext cx="12192000" cy="6317782"/>
          </a:xfrm>
        </p:spPr>
        <p:txBody>
          <a:bodyPr>
            <a:normAutofit/>
          </a:bodyPr>
          <a:lstStyle/>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There </a:t>
            </a:r>
            <a:r>
              <a:rPr lang="en-US" sz="2800" dirty="0">
                <a:latin typeface="Tw Cen MT Condensed Extra Bold" panose="020B0803020202020204" pitchFamily="34" charset="0"/>
              </a:rPr>
              <a:t>are, however, many unruly members of the general citizenry who cannot conform to the expected </a:t>
            </a:r>
            <a:r>
              <a:rPr lang="en-US" sz="2800" dirty="0" err="1">
                <a:latin typeface="Tw Cen MT Condensed Extra Bold" panose="020B0803020202020204" pitchFamily="34" charset="0"/>
              </a:rPr>
              <a:t>behaviour</a:t>
            </a:r>
            <a:r>
              <a:rPr lang="en-US" sz="2800" dirty="0">
                <a:latin typeface="Tw Cen MT Condensed Extra Bold" panose="020B0803020202020204" pitchFamily="34" charset="0"/>
              </a:rPr>
              <a:t> through the use of influence and persuasion. At their disposal, the governing elite have to use the third alternative, force</a:t>
            </a:r>
            <a:r>
              <a:rPr lang="en-US" sz="2800" dirty="0" smtClean="0">
                <a:latin typeface="Tw Cen MT Condensed Extra Bold" panose="020B0803020202020204" pitchFamily="34" charset="0"/>
              </a:rPr>
              <a:t>.</a:t>
            </a:r>
          </a:p>
          <a:p>
            <a:pPr marL="571500" indent="-571500" algn="just">
              <a:buFont typeface="Wingdings" panose="05000000000000000000" pitchFamily="2" charset="2"/>
              <a:buChar char="q"/>
            </a:pPr>
            <a:endParaRPr lang="en-US" sz="1000" dirty="0">
              <a:latin typeface="Tw Cen MT Condensed Extra Bold" panose="020B0803020202020204" pitchFamily="34" charset="0"/>
            </a:endParaRP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Force </a:t>
            </a:r>
            <a:r>
              <a:rPr lang="en-US" sz="2800" dirty="0">
                <a:latin typeface="Tw Cen MT Condensed Extra Bold" panose="020B0803020202020204" pitchFamily="34" charset="0"/>
              </a:rPr>
              <a:t>is the application of violence to make the followership obey the commands of the leadership</a:t>
            </a:r>
            <a:r>
              <a:rPr lang="en-US" sz="2800" dirty="0" smtClean="0">
                <a:latin typeface="Tw Cen MT Condensed Extra Bold" panose="020B0803020202020204" pitchFamily="34" charset="0"/>
              </a:rPr>
              <a:t>.</a:t>
            </a:r>
          </a:p>
          <a:p>
            <a:pPr marL="571500" indent="-571500" algn="just">
              <a:buFont typeface="Wingdings" panose="05000000000000000000" pitchFamily="2" charset="2"/>
              <a:buChar char="q"/>
            </a:pPr>
            <a:endParaRPr lang="en-US" sz="1000" dirty="0">
              <a:latin typeface="Tw Cen MT Condensed Extra Bold" panose="020B0803020202020204" pitchFamily="34" charset="0"/>
            </a:endParaRP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Almost </a:t>
            </a:r>
            <a:r>
              <a:rPr lang="en-US" sz="2800" dirty="0">
                <a:latin typeface="Tw Cen MT Condensed Extra Bold" panose="020B0803020202020204" pitchFamily="34" charset="0"/>
              </a:rPr>
              <a:t>all modern states have constitutionally established institutions trained in the application of violence to compel obedience</a:t>
            </a:r>
            <a:r>
              <a:rPr lang="en-US" sz="2800" dirty="0" smtClean="0">
                <a:latin typeface="Tw Cen MT Condensed Extra Bold" panose="020B0803020202020204" pitchFamily="34" charset="0"/>
              </a:rPr>
              <a:t>.</a:t>
            </a:r>
          </a:p>
          <a:p>
            <a:pPr marL="571500" indent="-571500" algn="just">
              <a:buFont typeface="Wingdings" panose="05000000000000000000" pitchFamily="2" charset="2"/>
              <a:buChar char="q"/>
            </a:pPr>
            <a:endParaRPr lang="en-US" sz="1000" dirty="0">
              <a:latin typeface="Tw Cen MT Condensed Extra Bold" panose="020B0803020202020204" pitchFamily="34" charset="0"/>
            </a:endParaRP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The </a:t>
            </a:r>
            <a:r>
              <a:rPr lang="en-US" sz="2800" dirty="0">
                <a:latin typeface="Tw Cen MT Condensed Extra Bold" panose="020B0803020202020204" pitchFamily="34" charset="0"/>
              </a:rPr>
              <a:t>police, the army, the air force and the navy are some of the legally established state institutions for the use of violence</a:t>
            </a:r>
            <a:r>
              <a:rPr lang="en-US" sz="2800" dirty="0" smtClean="0">
                <a:latin typeface="Tw Cen MT Condensed Extra Bold" panose="020B0803020202020204" pitchFamily="34" charset="0"/>
              </a:rPr>
              <a:t>.</a:t>
            </a:r>
          </a:p>
          <a:p>
            <a:pPr marL="571500" indent="-571500" algn="just">
              <a:buFont typeface="Wingdings" panose="05000000000000000000" pitchFamily="2" charset="2"/>
              <a:buChar char="q"/>
            </a:pPr>
            <a:endParaRPr lang="en-US" sz="1000" dirty="0">
              <a:latin typeface="Tw Cen MT Condensed Extra Bold" panose="020B0803020202020204" pitchFamily="34" charset="0"/>
            </a:endParaRPr>
          </a:p>
          <a:p>
            <a:pPr marL="571500" indent="-571500" algn="just">
              <a:buFont typeface="Wingdings" panose="05000000000000000000" pitchFamily="2" charset="2"/>
              <a:buChar char="q"/>
            </a:pPr>
            <a:r>
              <a:rPr lang="en-US" sz="2800" dirty="0" smtClean="0">
                <a:latin typeface="Tw Cen MT Condensed Extra Bold" panose="020B0803020202020204" pitchFamily="34" charset="0"/>
              </a:rPr>
              <a:t>Put </a:t>
            </a:r>
            <a:r>
              <a:rPr lang="en-US" sz="2800" dirty="0">
                <a:latin typeface="Tw Cen MT Condensed Extra Bold" panose="020B0803020202020204" pitchFamily="34" charset="0"/>
              </a:rPr>
              <a:t>together, they are referred to as the coercive state apparatus.</a:t>
            </a:r>
          </a:p>
        </p:txBody>
      </p:sp>
    </p:spTree>
    <p:extLst>
      <p:ext uri="{BB962C8B-B14F-4D97-AF65-F5344CB8AC3E}">
        <p14:creationId xmlns:p14="http://schemas.microsoft.com/office/powerpoint/2010/main" val="2685552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TotalTime>
  <Words>3163</Words>
  <Application>Microsoft Office PowerPoint</Application>
  <PresentationFormat>Widescreen</PresentationFormat>
  <Paragraphs>161</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Tw Cen MT Condensed Extra Bold</vt:lpstr>
      <vt:lpstr>Wingdings</vt:lpstr>
      <vt:lpstr>Office Theme</vt:lpstr>
      <vt:lpstr>POLITICAL POWER</vt:lpstr>
      <vt:lpstr>POLITICAL POWER</vt:lpstr>
      <vt:lpstr>Influence or Referent Power</vt:lpstr>
      <vt:lpstr>Merits of influence</vt:lpstr>
      <vt:lpstr>Disadvantages of Influence</vt:lpstr>
      <vt:lpstr>Power of Persuasion</vt:lpstr>
      <vt:lpstr>Merits of persuasive Power:</vt:lpstr>
      <vt:lpstr>Disadvantages of persuasive Power:</vt:lpstr>
      <vt:lpstr>Force as a form Power</vt:lpstr>
      <vt:lpstr>Merits of Force</vt:lpstr>
      <vt:lpstr>Disadvantages of Force</vt:lpstr>
      <vt:lpstr>Armed forces governed by Law and Judicial Control</vt:lpstr>
      <vt:lpstr>Police Governed by Law and Judicial Control</vt:lpstr>
      <vt:lpstr>How do the armed forces contribute to effective civilian control</vt:lpstr>
      <vt:lpstr>The use of sanctions</vt:lpstr>
      <vt:lpstr>Negative Sanctions</vt:lpstr>
      <vt:lpstr>Insignia</vt:lpstr>
      <vt:lpstr>Insignia</vt:lpstr>
      <vt:lpstr>Merits of insignia</vt:lpstr>
      <vt:lpstr>Demerits of insignia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EXECUTIVE</dc:title>
  <dc:creator>Tambulani</dc:creator>
  <cp:lastModifiedBy>Tambulani</cp:lastModifiedBy>
  <cp:revision>17</cp:revision>
  <dcterms:created xsi:type="dcterms:W3CDTF">2021-04-13T10:09:52Z</dcterms:created>
  <dcterms:modified xsi:type="dcterms:W3CDTF">2022-05-03T12:24:48Z</dcterms:modified>
</cp:coreProperties>
</file>