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6" r:id="rId3"/>
    <p:sldId id="263" r:id="rId4"/>
    <p:sldId id="264" r:id="rId5"/>
    <p:sldId id="265" r:id="rId6"/>
    <p:sldId id="266" r:id="rId7"/>
    <p:sldId id="267" r:id="rId8"/>
    <p:sldId id="268" r:id="rId9"/>
    <p:sldId id="270" r:id="rId10"/>
    <p:sldId id="269" r:id="rId11"/>
    <p:sldId id="262" r:id="rId12"/>
    <p:sldId id="257" r:id="rId13"/>
    <p:sldId id="258" r:id="rId14"/>
    <p:sldId id="259" r:id="rId15"/>
    <p:sldId id="260" r:id="rId16"/>
    <p:sldId id="26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40" d="100"/>
          <a:sy n="40" d="100"/>
        </p:scale>
        <p:origin x="1896" y="7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1FAA853-F1C9-4F68-A6E5-15AC821941F7}" type="datetimeFigureOut">
              <a:rPr lang="en-GB" smtClean="0"/>
              <a:t>26/03/2022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428233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1FAA853-F1C9-4F68-A6E5-15AC821941F7}" type="datetimeFigureOut">
              <a:rPr lang="en-GB" smtClean="0"/>
              <a:t>26/03/2022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2669789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1FAA853-F1C9-4F68-A6E5-15AC821941F7}" type="datetimeFigureOut">
              <a:rPr lang="en-GB" smtClean="0"/>
              <a:t>26/03/2022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3878776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1FAA853-F1C9-4F68-A6E5-15AC821941F7}" type="datetimeFigureOut">
              <a:rPr lang="en-GB" smtClean="0"/>
              <a:t>26/03/2022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3946311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FAA853-F1C9-4F68-A6E5-15AC821941F7}" type="datetimeFigureOut">
              <a:rPr lang="en-GB" smtClean="0"/>
              <a:t>26/03/2022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2409356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1FAA853-F1C9-4F68-A6E5-15AC821941F7}" type="datetimeFigureOut">
              <a:rPr lang="en-GB" smtClean="0"/>
              <a:t>26/03/2022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2779608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1FAA853-F1C9-4F68-A6E5-15AC821941F7}" type="datetimeFigureOut">
              <a:rPr lang="en-GB" smtClean="0"/>
              <a:t>26/03/2022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319435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1FAA853-F1C9-4F68-A6E5-15AC821941F7}" type="datetimeFigureOut">
              <a:rPr lang="en-GB" smtClean="0"/>
              <a:t>26/03/2022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945353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FAA853-F1C9-4F68-A6E5-15AC821941F7}" type="datetimeFigureOut">
              <a:rPr lang="en-GB" smtClean="0"/>
              <a:t>26/03/2022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3431548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1FAA853-F1C9-4F68-A6E5-15AC821941F7}" type="datetimeFigureOut">
              <a:rPr lang="en-GB" smtClean="0"/>
              <a:t>26/03/2022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71592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1FAA853-F1C9-4F68-A6E5-15AC821941F7}" type="datetimeFigureOut">
              <a:rPr lang="en-GB" smtClean="0"/>
              <a:t>26/03/2022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2B3791-44B7-4172-980C-15FC3418D211}" type="slidenum">
              <a:rPr lang="en-GB" smtClean="0"/>
              <a:t>‹#›</a:t>
            </a:fld>
            <a:endParaRPr lang="en-GB"/>
          </a:p>
        </p:txBody>
      </p:sp>
    </p:spTree>
    <p:extLst>
      <p:ext uri="{BB962C8B-B14F-4D97-AF65-F5344CB8AC3E}">
        <p14:creationId xmlns:p14="http://schemas.microsoft.com/office/powerpoint/2010/main" val="121585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FAA853-F1C9-4F68-A6E5-15AC821941F7}" type="datetimeFigureOut">
              <a:rPr lang="en-GB" smtClean="0"/>
              <a:t>26/03/2022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2B3791-44B7-4172-980C-15FC3418D211}" type="slidenum">
              <a:rPr lang="en-GB" smtClean="0"/>
              <a:t>‹#›</a:t>
            </a:fld>
            <a:endParaRPr lang="en-GB"/>
          </a:p>
        </p:txBody>
      </p:sp>
    </p:spTree>
    <p:extLst>
      <p:ext uri="{BB962C8B-B14F-4D97-AF65-F5344CB8AC3E}">
        <p14:creationId xmlns:p14="http://schemas.microsoft.com/office/powerpoint/2010/main" val="407538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b="1" dirty="0">
                <a:effectLst>
                  <a:outerShdw blurRad="38100" dist="38100" dir="2700000" algn="tl">
                    <a:srgbClr val="000000">
                      <a:alpha val="43137"/>
                    </a:srgbClr>
                  </a:outerShdw>
                </a:effectLst>
                <a:latin typeface="Perpetua Titling MT" panose="02020502060505020804" pitchFamily="18" charset="0"/>
              </a:rPr>
              <a:t>PAM 2011: Government and Administration IN ZAMBIA</a:t>
            </a:r>
            <a:endParaRPr lang="en-GB" sz="2800" b="1" dirty="0">
              <a:effectLst>
                <a:outerShdw blurRad="38100" dist="38100" dir="2700000" algn="tl">
                  <a:srgbClr val="000000">
                    <a:alpha val="43137"/>
                  </a:srgbClr>
                </a:outerShdw>
              </a:effectLst>
              <a:latin typeface="Perpetua Titling MT" panose="02020502060505020804" pitchFamily="18" charset="0"/>
            </a:endParaRPr>
          </a:p>
        </p:txBody>
      </p:sp>
      <p:sp>
        <p:nvSpPr>
          <p:cNvPr id="3" name="Subtitle 2"/>
          <p:cNvSpPr>
            <a:spLocks noGrp="1"/>
          </p:cNvSpPr>
          <p:nvPr>
            <p:ph type="subTitle" idx="1"/>
          </p:nvPr>
        </p:nvSpPr>
        <p:spPr>
          <a:xfrm>
            <a:off x="0" y="642270"/>
            <a:ext cx="12192000" cy="6215730"/>
          </a:xfrm>
        </p:spPr>
        <p:txBody>
          <a:bodyPr>
            <a:normAutofit/>
          </a:bodyPr>
          <a:lstStyle/>
          <a:p>
            <a:r>
              <a:rPr lang="en-US" sz="2600" dirty="0">
                <a:latin typeface="Verdana" panose="020B0604030504040204" pitchFamily="34" charset="0"/>
                <a:ea typeface="Verdana" panose="020B0604030504040204" pitchFamily="34" charset="0"/>
              </a:rPr>
              <a:t>Name: </a:t>
            </a:r>
            <a:r>
              <a:rPr lang="en-US" sz="2600" b="1" dirty="0">
                <a:latin typeface="Verdana" panose="020B0604030504040204" pitchFamily="34" charset="0"/>
                <a:ea typeface="Verdana" panose="020B0604030504040204" pitchFamily="34" charset="0"/>
              </a:rPr>
              <a:t>Tambulani </a:t>
            </a:r>
            <a:r>
              <a:rPr lang="en-US" sz="2600" b="1" dirty="0" err="1">
                <a:latin typeface="Verdana" panose="020B0604030504040204" pitchFamily="34" charset="0"/>
                <a:ea typeface="Verdana" panose="020B0604030504040204" pitchFamily="34" charset="0"/>
              </a:rPr>
              <a:t>Chayima</a:t>
            </a:r>
            <a:r>
              <a:rPr lang="en-US" sz="2600" b="1" dirty="0">
                <a:latin typeface="Verdana" panose="020B0604030504040204" pitchFamily="34" charset="0"/>
                <a:ea typeface="Verdana" panose="020B0604030504040204" pitchFamily="34" charset="0"/>
              </a:rPr>
              <a:t> Nyirenda</a:t>
            </a:r>
          </a:p>
          <a:p>
            <a:endParaRPr lang="en-US" sz="2600" dirty="0">
              <a:latin typeface="Tw Cen MT Condensed Extra Bold" panose="020B0803020202020204" pitchFamily="34" charset="0"/>
            </a:endParaRPr>
          </a:p>
          <a:p>
            <a:r>
              <a:rPr lang="en-US" sz="2600" dirty="0">
                <a:latin typeface="Tw Cen MT Condensed Extra Bold" panose="020B0803020202020204" pitchFamily="34" charset="0"/>
              </a:rPr>
              <a:t>Timetable:</a:t>
            </a:r>
          </a:p>
          <a:p>
            <a:pPr marL="342900" indent="-342900">
              <a:buFont typeface="Wingdings" panose="05000000000000000000" pitchFamily="2" charset="2"/>
              <a:buChar char="q"/>
            </a:pPr>
            <a:r>
              <a:rPr lang="en-US" sz="2600" dirty="0">
                <a:latin typeface="Tw Cen MT Condensed Extra Bold" panose="020B0803020202020204" pitchFamily="34" charset="0"/>
              </a:rPr>
              <a:t>Tuesday 11hrs LLB</a:t>
            </a:r>
          </a:p>
          <a:p>
            <a:pPr marL="342900" indent="-342900">
              <a:buFont typeface="Wingdings" panose="05000000000000000000" pitchFamily="2" charset="2"/>
              <a:buChar char="q"/>
            </a:pPr>
            <a:r>
              <a:rPr lang="en-US" sz="2600" dirty="0">
                <a:latin typeface="Tw Cen MT Condensed Extra Bold" panose="020B0803020202020204" pitchFamily="34" charset="0"/>
              </a:rPr>
              <a:t>Thursday 09hrs LLB</a:t>
            </a:r>
          </a:p>
          <a:p>
            <a:pPr marL="342900" indent="-342900">
              <a:buFont typeface="Wingdings" panose="05000000000000000000" pitchFamily="2" charset="2"/>
              <a:buChar char="q"/>
            </a:pPr>
            <a:r>
              <a:rPr lang="en-US" sz="2600" dirty="0">
                <a:latin typeface="Tw Cen MT Condensed Extra Bold" panose="020B0803020202020204" pitchFamily="34" charset="0"/>
              </a:rPr>
              <a:t>Friday 16hrs LT2</a:t>
            </a:r>
          </a:p>
          <a:p>
            <a:endParaRPr lang="en-US" sz="2600" dirty="0">
              <a:latin typeface="Tw Cen MT Condensed Extra Bold" panose="020B0803020202020204" pitchFamily="34" charset="0"/>
            </a:endParaRPr>
          </a:p>
          <a:p>
            <a:r>
              <a:rPr lang="en-US" sz="2600" dirty="0">
                <a:latin typeface="Tw Cen MT Condensed Extra Bold" panose="020B0803020202020204" pitchFamily="34" charset="0"/>
              </a:rPr>
              <a:t>Ground Rules</a:t>
            </a:r>
          </a:p>
          <a:p>
            <a:pPr marL="514350" indent="-514350" algn="just">
              <a:buFont typeface="+mj-lt"/>
              <a:buAutoNum type="arabicParenR"/>
            </a:pPr>
            <a:r>
              <a:rPr lang="en-US" sz="2600" dirty="0">
                <a:latin typeface="Verdana" panose="020B0604030504040204" pitchFamily="34" charset="0"/>
                <a:ea typeface="Verdana" panose="020B0604030504040204" pitchFamily="34" charset="0"/>
              </a:rPr>
              <a:t>Mute mic when joining and switch off video</a:t>
            </a:r>
          </a:p>
          <a:p>
            <a:pPr marL="514350" indent="-514350" algn="just">
              <a:buFont typeface="+mj-lt"/>
              <a:buAutoNum type="arabicParenR"/>
            </a:pPr>
            <a:r>
              <a:rPr lang="en-US" sz="2600" dirty="0">
                <a:latin typeface="Verdana" panose="020B0604030504040204" pitchFamily="34" charset="0"/>
                <a:ea typeface="Verdana" panose="020B0604030504040204" pitchFamily="34" charset="0"/>
              </a:rPr>
              <a:t>Be interactive and use chats box if you unable to speak</a:t>
            </a:r>
          </a:p>
          <a:p>
            <a:pPr marL="514350" indent="-514350" algn="just">
              <a:buFont typeface="+mj-lt"/>
              <a:buAutoNum type="arabicParenR"/>
            </a:pPr>
            <a:r>
              <a:rPr lang="en-US" sz="2600" dirty="0">
                <a:latin typeface="Verdana" panose="020B0604030504040204" pitchFamily="34" charset="0"/>
                <a:ea typeface="Verdana" panose="020B0604030504040204" pitchFamily="34" charset="0"/>
              </a:rPr>
              <a:t>Communicate in advance for </a:t>
            </a:r>
            <a:r>
              <a:rPr lang="en-US" sz="2600">
                <a:latin typeface="Verdana" panose="020B0604030504040204" pitchFamily="34" charset="0"/>
                <a:ea typeface="Verdana" panose="020B0604030504040204" pitchFamily="34" charset="0"/>
              </a:rPr>
              <a:t>any failures </a:t>
            </a:r>
            <a:endParaRPr lang="en-US" sz="26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258372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Two types of Elites: Civil and Political</a:t>
            </a:r>
          </a:p>
        </p:txBody>
      </p:sp>
      <p:sp>
        <p:nvSpPr>
          <p:cNvPr id="3" name="Subtitle 2"/>
          <p:cNvSpPr>
            <a:spLocks noGrp="1"/>
          </p:cNvSpPr>
          <p:nvPr>
            <p:ph type="subTitle" idx="1"/>
          </p:nvPr>
        </p:nvSpPr>
        <p:spPr>
          <a:xfrm>
            <a:off x="0" y="642270"/>
            <a:ext cx="12192000" cy="6215730"/>
          </a:xfrm>
        </p:spPr>
        <p:txBody>
          <a:bodyPr>
            <a:normAutofit/>
          </a:bodyPr>
          <a:lstStyle/>
          <a:p>
            <a:pPr marL="514350" indent="-514350" algn="l">
              <a:buFont typeface="Wingdings" panose="05000000000000000000" pitchFamily="2" charset="2"/>
              <a:buChar char="q"/>
            </a:pPr>
            <a:r>
              <a:rPr lang="en-US" sz="2600" dirty="0">
                <a:latin typeface="Tw Cen MT Condensed Extra Bold" panose="020B0803020202020204" pitchFamily="34" charset="0"/>
              </a:rPr>
              <a:t>Political Elite</a:t>
            </a:r>
          </a:p>
          <a:p>
            <a:pPr marL="514350" indent="-514350" algn="l">
              <a:buFont typeface="Wingdings" panose="05000000000000000000" pitchFamily="2" charset="2"/>
              <a:buChar char="q"/>
            </a:pPr>
            <a:r>
              <a:rPr lang="en-US" sz="2600" dirty="0">
                <a:latin typeface="Tw Cen MT Condensed Extra Bold" panose="020B0803020202020204" pitchFamily="34" charset="0"/>
              </a:rPr>
              <a:t>Political executive is: the political leader of a country who represented his/her political party and is elected directly by the people during the general election. The political elite are elected officials such as the president, ministers, MPs and </a:t>
            </a:r>
            <a:r>
              <a:rPr lang="en-US" sz="2600" dirty="0" err="1">
                <a:latin typeface="Tw Cen MT Condensed Extra Bold" panose="020B0803020202020204" pitchFamily="34" charset="0"/>
              </a:rPr>
              <a:t>councillors</a:t>
            </a:r>
            <a:r>
              <a:rPr lang="en-US" sz="2600" dirty="0">
                <a:latin typeface="Tw Cen MT Condensed Extra Bold" panose="020B0803020202020204" pitchFamily="34" charset="0"/>
              </a:rPr>
              <a:t>.</a:t>
            </a:r>
          </a:p>
          <a:p>
            <a:pPr marL="514350" indent="-514350" algn="l">
              <a:buFont typeface="Wingdings" panose="05000000000000000000" pitchFamily="2" charset="2"/>
              <a:buChar char="q"/>
            </a:pPr>
            <a:endParaRPr lang="en-US" sz="26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A high level patronage appointee.</a:t>
            </a:r>
          </a:p>
          <a:p>
            <a:pPr marL="514350" indent="-514350" algn="l">
              <a:buFont typeface="Wingdings" panose="05000000000000000000" pitchFamily="2" charset="2"/>
              <a:buChar char="q"/>
            </a:pPr>
            <a:endParaRPr lang="en-US" sz="26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the institutions of the government responsible for governing, the totality of the departments and agencies of the government. </a:t>
            </a:r>
          </a:p>
          <a:p>
            <a:pPr marL="514350" indent="-514350" algn="l">
              <a:buFont typeface="Wingdings" panose="05000000000000000000" pitchFamily="2" charset="2"/>
              <a:buChar char="q"/>
            </a:pPr>
            <a:endParaRPr lang="en-US" sz="26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The political and civil elite work together in making policy decisions to guide the affairs of the country. They held the responsibility to govern the country. If political executive loses the confidence of the people and the legislature, he loses legitimacy, elections and may be fired. </a:t>
            </a:r>
          </a:p>
        </p:txBody>
      </p:sp>
    </p:spTree>
    <p:extLst>
      <p:ext uri="{BB962C8B-B14F-4D97-AF65-F5344CB8AC3E}">
        <p14:creationId xmlns:p14="http://schemas.microsoft.com/office/powerpoint/2010/main" val="38054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Strengths (Why do the elite sometimes govern or make decisions)</a:t>
            </a:r>
            <a:endParaRPr lang="en-GB"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642270"/>
            <a:ext cx="12192000" cy="6215730"/>
          </a:xfrm>
        </p:spPr>
        <p:txBody>
          <a:bodyPr>
            <a:normAutofit/>
          </a:bodyPr>
          <a:lstStyle/>
          <a:p>
            <a:pPr marL="342900" indent="-342900" algn="l">
              <a:buFont typeface="Wingdings" panose="05000000000000000000" pitchFamily="2" charset="2"/>
              <a:buChar char="q"/>
            </a:pPr>
            <a:r>
              <a:rPr lang="en-US" sz="2600" dirty="0">
                <a:latin typeface="Tw Cen MT Condensed Extra Bold" panose="020B0803020202020204" pitchFamily="34" charset="0"/>
              </a:rPr>
              <a:t>They have power and authority; plenty of influence in the society and make sound decisions.</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The elite particularly the elected officials are representatives of the people</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The elite especially the civil elite tend to be better educated than most ordinary citizens</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Elected officials, more often have classified information relevant for decision making</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Some decisions may be of an emergency nature whose delay in making by slow and wide consultation would have consequences on the country in general</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Consensus building tends to be easier and faster when debate is confined to a small group. </a:t>
            </a:r>
            <a:endParaRPr lang="en-GB" sz="2600" dirty="0">
              <a:latin typeface="Tw Cen MT Condensed Extra Bold" panose="020B0803020202020204" pitchFamily="34" charset="0"/>
            </a:endParaRPr>
          </a:p>
        </p:txBody>
      </p:sp>
    </p:spTree>
    <p:extLst>
      <p:ext uri="{BB962C8B-B14F-4D97-AF65-F5344CB8AC3E}">
        <p14:creationId xmlns:p14="http://schemas.microsoft.com/office/powerpoint/2010/main" val="3300809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Weaknesses of the Elite Theory to Decision Making</a:t>
            </a:r>
            <a:endParaRPr lang="en-GB"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642270"/>
            <a:ext cx="12192000" cy="6215730"/>
          </a:xfrm>
        </p:spPr>
        <p:txBody>
          <a:bodyPr>
            <a:normAutofit fontScale="92500" lnSpcReduction="10000"/>
          </a:bodyPr>
          <a:lstStyle/>
          <a:p>
            <a:pPr marL="342900" indent="-342900" algn="l">
              <a:buFont typeface="Wingdings" panose="05000000000000000000" pitchFamily="2" charset="2"/>
              <a:buChar char="q"/>
            </a:pPr>
            <a:r>
              <a:rPr lang="en-US" sz="2600" dirty="0">
                <a:latin typeface="Tw Cen MT Condensed Extra Bold" panose="020B0803020202020204" pitchFamily="34" charset="0"/>
              </a:rPr>
              <a:t>The elitists model is less democratic since it doesn’t encourage wider social participation in decision making.</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Fewer people may mean fewer ideas; hence, national policies may leave out important issues which may be known better by those outside government circles</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The elitists model can make implementation difficult if there is a feeling among the wider society of collective ownership of policies.</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Experts and elites are more prone to overconfidence and often tend to underestimate the contribution some no experts could give in solving the problem at hand</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The weaknesses of the elite theory show an unclear system of how it reaches its goals. It’s does not explain how it gathers and lumps all the minorities into the same group</a:t>
            </a:r>
          </a:p>
          <a:p>
            <a:pPr algn="l"/>
            <a:endParaRPr lang="en-US" sz="14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Elite theory wrongly assumes inequality as the basis of society. Fundamentally all are equal in the sense that all are capable of developing their faculties and through these occupy any or every public office</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p:txBody>
      </p:sp>
    </p:spTree>
    <p:extLst>
      <p:ext uri="{BB962C8B-B14F-4D97-AF65-F5344CB8AC3E}">
        <p14:creationId xmlns:p14="http://schemas.microsoft.com/office/powerpoint/2010/main" val="132097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Pluralist Approach to Decision Making</a:t>
            </a:r>
            <a:endParaRPr lang="en-GB"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642270"/>
            <a:ext cx="12192000" cy="6215730"/>
          </a:xfrm>
        </p:spPr>
        <p:txBody>
          <a:bodyPr>
            <a:normAutofit fontScale="92500" lnSpcReduction="10000"/>
          </a:bodyPr>
          <a:lstStyle/>
          <a:p>
            <a:pPr marL="342900" indent="-342900" algn="l">
              <a:buFont typeface="Wingdings" panose="05000000000000000000" pitchFamily="2" charset="2"/>
              <a:buChar char="q"/>
            </a:pPr>
            <a:r>
              <a:rPr lang="en-US" sz="2600" dirty="0">
                <a:latin typeface="Tw Cen MT Condensed Extra Bold" panose="020B0803020202020204" pitchFamily="34" charset="0"/>
              </a:rPr>
              <a:t>Pluralist theory: A theory of government that asserts that multiple, open, competing groups possess power and rule society.</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i="1" dirty="0">
                <a:latin typeface="Tw Cen MT Condensed Extra Bold" panose="020B0803020202020204" pitchFamily="34" charset="0"/>
              </a:rPr>
              <a:t>This theory is mainly based upon a perspective that citizens are involved in political arenas through different interest groups, and that political power should be dispersed to secure its own legitimate interests and none of these groups will dominate the system (Miller, 1983: 735).</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These groups include unions, professional associations, civil rights groups, business and financials lobbies inter alia</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A governing arrangement with the separation of powers. Because power is distributed among several entities, which can check each other if need be, no single institution is all powerful or sovereign.</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This approach suggests that the activities of the government should not be left in the hands of the few political and civil elites.</a:t>
            </a:r>
          </a:p>
          <a:p>
            <a:pPr marL="342900" indent="-342900" algn="l">
              <a:buFont typeface="Wingdings" panose="05000000000000000000" pitchFamily="2" charset="2"/>
              <a:buChar char="q"/>
            </a:pPr>
            <a:endParaRPr lang="en-US" sz="13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In order to influence decision making, people often join membership to certain civil society organizations. Members channel their views through their organizations to the political elite.</a:t>
            </a:r>
          </a:p>
        </p:txBody>
      </p:sp>
    </p:spTree>
    <p:extLst>
      <p:ext uri="{BB962C8B-B14F-4D97-AF65-F5344CB8AC3E}">
        <p14:creationId xmlns:p14="http://schemas.microsoft.com/office/powerpoint/2010/main" val="1745457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Characteristics of the Pluralist Approach</a:t>
            </a:r>
            <a:endParaRPr lang="en-GB"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642270"/>
            <a:ext cx="12192000" cy="6215730"/>
          </a:xfrm>
        </p:spPr>
        <p:txBody>
          <a:bodyPr>
            <a:normAutofit/>
          </a:bodyPr>
          <a:lstStyle/>
          <a:p>
            <a:pPr marL="514350" indent="-514350" algn="l">
              <a:buFont typeface="+mj-lt"/>
              <a:buAutoNum type="arabicParenR"/>
            </a:pPr>
            <a:r>
              <a:rPr lang="en-US" sz="2600" dirty="0">
                <a:latin typeface="Tw Cen MT Condensed Extra Bold" panose="020B0803020202020204" pitchFamily="34" charset="0"/>
              </a:rPr>
              <a:t>Dominated not by a single elite but rather by a multiplicity of relatively small groups, some of which are well organized and funded</a:t>
            </a:r>
          </a:p>
          <a:p>
            <a:pPr marL="342900" indent="-342900" algn="l">
              <a:buFont typeface="+mj-lt"/>
              <a:buAutoNum type="arabicParenR"/>
            </a:pPr>
            <a:endParaRPr lang="en-US" sz="12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Politically autonomous, or independent: their influence depends not on the indulgence of a higher authority but on their own skill in rallying political resources.</a:t>
            </a:r>
          </a:p>
          <a:p>
            <a:pPr marL="342900" indent="-342900" algn="l">
              <a:buFont typeface="+mj-lt"/>
              <a:buAutoNum type="arabicParenR"/>
            </a:pPr>
            <a:endParaRPr lang="en-US" sz="12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Overlapping memberships reduce the intensity of conflicts because loyalties are often spread among many organizations.</a:t>
            </a:r>
          </a:p>
          <a:p>
            <a:pPr marL="342900" indent="-342900" algn="l">
              <a:buFont typeface="+mj-lt"/>
              <a:buAutoNum type="arabicParenR"/>
            </a:pPr>
            <a:endParaRPr lang="en-US" sz="12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The openness of the system: 1. Orgs seldom if ever completely shut off from the outside continuously recruit new members. 2. availability of unused resources constantly encourages the formation of new groups.</a:t>
            </a:r>
          </a:p>
          <a:p>
            <a:pPr marL="342900" indent="-342900" algn="l">
              <a:buFont typeface="+mj-lt"/>
              <a:buAutoNum type="arabicParenR"/>
            </a:pPr>
            <a:endParaRPr lang="en-US" sz="12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The system is the endless quest by groups and office seekers for public support. </a:t>
            </a:r>
          </a:p>
          <a:p>
            <a:pPr marL="342900" indent="-342900" algn="l">
              <a:buFont typeface="+mj-lt"/>
              <a:buAutoNum type="arabicParenR"/>
            </a:pPr>
            <a:endParaRPr lang="en-US" sz="13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pluralism is consensus on the "rules of the game." Consensus, or widespread agreement</a:t>
            </a:r>
          </a:p>
        </p:txBody>
      </p:sp>
    </p:spTree>
    <p:extLst>
      <p:ext uri="{BB962C8B-B14F-4D97-AF65-F5344CB8AC3E}">
        <p14:creationId xmlns:p14="http://schemas.microsoft.com/office/powerpoint/2010/main" val="608161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Merits of the Pluralist Approach</a:t>
            </a:r>
            <a:endParaRPr lang="en-GB"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642270"/>
            <a:ext cx="12192000" cy="6215730"/>
          </a:xfrm>
        </p:spPr>
        <p:txBody>
          <a:bodyPr>
            <a:normAutofit/>
          </a:bodyPr>
          <a:lstStyle/>
          <a:p>
            <a:pPr marL="514350" indent="-514350" algn="l">
              <a:buFont typeface="+mj-lt"/>
              <a:buAutoNum type="alphaLcParenR"/>
            </a:pPr>
            <a:r>
              <a:rPr lang="en-US" sz="2800" dirty="0">
                <a:latin typeface="Tw Cen MT Condensed Extra Bold" panose="020B0803020202020204" pitchFamily="34" charset="0"/>
              </a:rPr>
              <a:t>It is democratic since it widens social participation in decision making or governance</a:t>
            </a:r>
          </a:p>
          <a:p>
            <a:pPr marL="514350" indent="-514350" algn="l">
              <a:buFont typeface="+mj-lt"/>
              <a:buAutoNum type="alphaLcParenR"/>
            </a:pPr>
            <a:endParaRPr lang="en-US" sz="2800" dirty="0">
              <a:latin typeface="Tw Cen MT Condensed Extra Bold" panose="020B0803020202020204" pitchFamily="34" charset="0"/>
            </a:endParaRPr>
          </a:p>
          <a:p>
            <a:pPr marL="514350" indent="-514350" algn="l">
              <a:buFont typeface="+mj-lt"/>
              <a:buAutoNum type="alphaLcParenR"/>
            </a:pPr>
            <a:r>
              <a:rPr lang="en-US" sz="2800" dirty="0">
                <a:latin typeface="Tw Cen MT Condensed Extra Bold" panose="020B0803020202020204" pitchFamily="34" charset="0"/>
              </a:rPr>
              <a:t>Many ideas can identify more problems and answers than fewer people capable of doing (People best served by diversities i.e. cultures, religion, education)</a:t>
            </a:r>
          </a:p>
          <a:p>
            <a:pPr marL="514350" indent="-514350" algn="l">
              <a:buFont typeface="+mj-lt"/>
              <a:buAutoNum type="alphaLcParenR"/>
            </a:pPr>
            <a:endParaRPr lang="en-US" sz="2800" dirty="0">
              <a:latin typeface="Tw Cen MT Condensed Extra Bold" panose="020B0803020202020204" pitchFamily="34" charset="0"/>
            </a:endParaRPr>
          </a:p>
          <a:p>
            <a:pPr marL="514350" indent="-514350" algn="l">
              <a:buFont typeface="+mj-lt"/>
              <a:buAutoNum type="alphaLcParenR"/>
            </a:pPr>
            <a:r>
              <a:rPr lang="en-US" sz="2800" dirty="0">
                <a:latin typeface="Tw Cen MT Condensed Extra Bold" panose="020B0803020202020204" pitchFamily="34" charset="0"/>
              </a:rPr>
              <a:t>It makes collective implementation easier because of the collective ownership of policy decisions .</a:t>
            </a:r>
          </a:p>
          <a:p>
            <a:pPr marL="342900" indent="-342900" algn="l">
              <a:buFont typeface="+mj-lt"/>
              <a:buAutoNum type="alphaLcParenR"/>
            </a:pPr>
            <a:endParaRPr lang="en-US" sz="2800" dirty="0">
              <a:latin typeface="Tw Cen MT Condensed Extra Bold" panose="020B0803020202020204" pitchFamily="34" charset="0"/>
            </a:endParaRPr>
          </a:p>
          <a:p>
            <a:pPr marL="514350" indent="-514350" algn="l">
              <a:buFont typeface="+mj-lt"/>
              <a:buAutoNum type="alphaLcParenR"/>
            </a:pPr>
            <a:r>
              <a:rPr lang="en-US" sz="2800" dirty="0">
                <a:latin typeface="Tw Cen MT Condensed Extra Bold" panose="020B0803020202020204" pitchFamily="34" charset="0"/>
              </a:rPr>
              <a:t>the ideal </a:t>
            </a:r>
            <a:r>
              <a:rPr lang="en-US" sz="2800" dirty="0" err="1">
                <a:latin typeface="Tw Cen MT Condensed Extra Bold" panose="020B0803020202020204" pitchFamily="34" charset="0"/>
              </a:rPr>
              <a:t>democratisation</a:t>
            </a:r>
            <a:r>
              <a:rPr lang="en-US" sz="2800" dirty="0">
                <a:latin typeface="Tw Cen MT Condensed Extra Bold" panose="020B0803020202020204" pitchFamily="34" charset="0"/>
              </a:rPr>
              <a:t> will be achieved by the distribution of political power since it clearly addresses and acknowledges the reality of diversity between different groups in the political context.</a:t>
            </a:r>
          </a:p>
        </p:txBody>
      </p:sp>
    </p:spTree>
    <p:extLst>
      <p:ext uri="{BB962C8B-B14F-4D97-AF65-F5344CB8AC3E}">
        <p14:creationId xmlns:p14="http://schemas.microsoft.com/office/powerpoint/2010/main" val="1793480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Demerits of the Pluralist Approach</a:t>
            </a:r>
            <a:endParaRPr lang="en-GB"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642270"/>
            <a:ext cx="12192000" cy="6215730"/>
          </a:xfrm>
        </p:spPr>
        <p:txBody>
          <a:bodyPr>
            <a:normAutofit lnSpcReduction="10000"/>
          </a:bodyPr>
          <a:lstStyle/>
          <a:p>
            <a:pPr marL="514350" indent="-514350" algn="l">
              <a:buFont typeface="+mj-lt"/>
              <a:buAutoNum type="alphaLcParenR"/>
            </a:pPr>
            <a:r>
              <a:rPr lang="en-US" sz="2800" dirty="0">
                <a:latin typeface="Tw Cen MT Condensed Extra Bold" panose="020B0803020202020204" pitchFamily="34" charset="0"/>
              </a:rPr>
              <a:t>The pluralist model is not appropriate for emergency decisions because of its delays to arrive at consensus through wider consultation. </a:t>
            </a:r>
          </a:p>
          <a:p>
            <a:pPr marL="514350" indent="-514350" algn="l">
              <a:buFont typeface="+mj-lt"/>
              <a:buAutoNum type="alphaLcParenR"/>
            </a:pPr>
            <a:endParaRPr lang="en-US" sz="900" dirty="0">
              <a:latin typeface="Tw Cen MT Condensed Extra Bold" panose="020B0803020202020204" pitchFamily="34" charset="0"/>
            </a:endParaRPr>
          </a:p>
          <a:p>
            <a:pPr marL="514350" indent="-514350" algn="l">
              <a:buFont typeface="+mj-lt"/>
              <a:buAutoNum type="alphaLcParenR"/>
            </a:pPr>
            <a:r>
              <a:rPr lang="en-US" sz="2800" dirty="0">
                <a:latin typeface="Tw Cen MT Condensed Extra Bold" panose="020B0803020202020204" pitchFamily="34" charset="0"/>
              </a:rPr>
              <a:t>Delay in decision making can, sometimes, be very costly to the nation (Avenues or platforms to engage the majority are costly)</a:t>
            </a:r>
          </a:p>
          <a:p>
            <a:pPr marL="514350" indent="-514350" algn="l">
              <a:buFont typeface="+mj-lt"/>
              <a:buAutoNum type="alphaLcParenR"/>
            </a:pPr>
            <a:endParaRPr lang="en-US" sz="2800" dirty="0">
              <a:latin typeface="Tw Cen MT Condensed Extra Bold" panose="020B0803020202020204" pitchFamily="34" charset="0"/>
            </a:endParaRPr>
          </a:p>
          <a:p>
            <a:pPr marL="514350" indent="-514350" algn="l">
              <a:buFont typeface="+mj-lt"/>
              <a:buAutoNum type="alphaLcParenR"/>
            </a:pPr>
            <a:r>
              <a:rPr lang="en-US" sz="2800" dirty="0">
                <a:latin typeface="Tw Cen MT Condensed Extra Bold" panose="020B0803020202020204" pitchFamily="34" charset="0"/>
              </a:rPr>
              <a:t>Even individuals who do not know anything on a particular policy issue would want to be consulted</a:t>
            </a:r>
          </a:p>
          <a:p>
            <a:pPr marL="514350" indent="-514350" algn="l">
              <a:buFont typeface="+mj-lt"/>
              <a:buAutoNum type="alphaLcParenR"/>
            </a:pPr>
            <a:endParaRPr lang="en-US" sz="2800" dirty="0">
              <a:latin typeface="Tw Cen MT Condensed Extra Bold" panose="020B0803020202020204" pitchFamily="34" charset="0"/>
            </a:endParaRPr>
          </a:p>
          <a:p>
            <a:pPr marL="514350" indent="-514350" algn="l">
              <a:buFont typeface="+mj-lt"/>
              <a:buAutoNum type="alphaLcParenR"/>
            </a:pPr>
            <a:r>
              <a:rPr lang="en-US" sz="2800" dirty="0">
                <a:latin typeface="Tw Cen MT Condensed Extra Bold" panose="020B0803020202020204" pitchFamily="34" charset="0"/>
              </a:rPr>
              <a:t>Some theories argue as to how a system should be run and who should be the head of said system. ultimately, the head of that system simply is the elite and they make the final decision</a:t>
            </a:r>
          </a:p>
          <a:p>
            <a:pPr marL="514350" indent="-514350" algn="l">
              <a:buFont typeface="+mj-lt"/>
              <a:buAutoNum type="alphaLcParenR"/>
            </a:pPr>
            <a:endParaRPr lang="en-US" sz="2800" dirty="0">
              <a:latin typeface="Tw Cen MT Condensed Extra Bold" panose="020B0803020202020204" pitchFamily="34" charset="0"/>
            </a:endParaRPr>
          </a:p>
          <a:p>
            <a:pPr marL="514350" indent="-514350" algn="l">
              <a:buFont typeface="+mj-lt"/>
              <a:buAutoNum type="alphaLcParenR"/>
            </a:pPr>
            <a:r>
              <a:rPr lang="en-US" sz="2800" dirty="0">
                <a:latin typeface="Tw Cen MT Condensed Extra Bold" panose="020B0803020202020204" pitchFamily="34" charset="0"/>
              </a:rPr>
              <a:t>There is always a dominant interest group that overshadows the influence of smaller groups. </a:t>
            </a:r>
          </a:p>
        </p:txBody>
      </p:sp>
    </p:spTree>
    <p:extLst>
      <p:ext uri="{BB962C8B-B14F-4D97-AF65-F5344CB8AC3E}">
        <p14:creationId xmlns:p14="http://schemas.microsoft.com/office/powerpoint/2010/main" val="1707372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Decision-making in the public sector</a:t>
            </a:r>
            <a:endParaRPr lang="en-US" sz="2800" dirty="0">
              <a:latin typeface="Tw Cen MT Condensed Extra Bold" panose="020B0803020202020204" pitchFamily="34" charset="0"/>
            </a:endParaRPr>
          </a:p>
        </p:txBody>
      </p:sp>
      <p:sp>
        <p:nvSpPr>
          <p:cNvPr id="3" name="Subtitle 2"/>
          <p:cNvSpPr>
            <a:spLocks noGrp="1"/>
          </p:cNvSpPr>
          <p:nvPr>
            <p:ph type="subTitle" idx="1"/>
          </p:nvPr>
        </p:nvSpPr>
        <p:spPr>
          <a:xfrm>
            <a:off x="0" y="683833"/>
            <a:ext cx="12192000" cy="6215730"/>
          </a:xfrm>
        </p:spPr>
        <p:txBody>
          <a:bodyPr>
            <a:normAutofit/>
          </a:bodyPr>
          <a:lstStyle/>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Decision </a:t>
            </a:r>
            <a:r>
              <a:rPr lang="en-US" sz="2800" dirty="0">
                <a:latin typeface="Tw Cen MT Condensed Extra Bold" panose="020B0803020202020204" pitchFamily="34" charset="0"/>
              </a:rPr>
              <a:t>making is a process in which choices are made to change (or leave unchanged) an existing condition, and to select a course of action most appropriate to achieving a desired objective (however </a:t>
            </a:r>
            <a:r>
              <a:rPr lang="en-US" sz="2800" dirty="0" err="1">
                <a:latin typeface="Tw Cen MT Condensed Extra Bold" panose="020B0803020202020204" pitchFamily="34" charset="0"/>
              </a:rPr>
              <a:t>formalised</a:t>
            </a:r>
            <a:r>
              <a:rPr lang="en-US" sz="2800" dirty="0">
                <a:latin typeface="Tw Cen MT Condensed Extra Bold" panose="020B0803020202020204" pitchFamily="34" charset="0"/>
              </a:rPr>
              <a:t> or informal the objective may be) while </a:t>
            </a:r>
            <a:r>
              <a:rPr lang="en-US" sz="2800" dirty="0" err="1">
                <a:latin typeface="Tw Cen MT Condensed Extra Bold" panose="020B0803020202020204" pitchFamily="34" charset="0"/>
              </a:rPr>
              <a:t>minimising</a:t>
            </a:r>
            <a:r>
              <a:rPr lang="en-US" sz="2800" dirty="0">
                <a:latin typeface="Tw Cen MT Condensed Extra Bold" panose="020B0803020202020204" pitchFamily="34" charset="0"/>
              </a:rPr>
              <a:t> risk and uncertainty to the extent deemed possible; the process may be </a:t>
            </a:r>
            <a:r>
              <a:rPr lang="en-US" sz="2800" dirty="0" err="1">
                <a:latin typeface="Tw Cen MT Condensed Extra Bold" panose="020B0803020202020204" pitchFamily="34" charset="0"/>
              </a:rPr>
              <a:t>characterised</a:t>
            </a:r>
            <a:r>
              <a:rPr lang="en-US" sz="2800" dirty="0">
                <a:latin typeface="Tw Cen MT Condensed Extra Bold" panose="020B0803020202020204" pitchFamily="34" charset="0"/>
              </a:rPr>
              <a:t> by a widely varying degrees of self-conscious rationality or by a willingness of the decision maker to decide incrementally, without insisting on the assessment of all the possible alternatives or by a combination of these approaches</a:t>
            </a: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844580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Decision-making in the public sector</a:t>
            </a:r>
            <a:endParaRPr lang="en-US" sz="2800" dirty="0">
              <a:latin typeface="Tw Cen MT Condensed Extra Bold" panose="020B0803020202020204" pitchFamily="34" charset="0"/>
            </a:endParaRPr>
          </a:p>
        </p:txBody>
      </p:sp>
      <p:sp>
        <p:nvSpPr>
          <p:cNvPr id="3" name="Subtitle 2"/>
          <p:cNvSpPr>
            <a:spLocks noGrp="1"/>
          </p:cNvSpPr>
          <p:nvPr>
            <p:ph type="subTitle" idx="1"/>
          </p:nvPr>
        </p:nvSpPr>
        <p:spPr>
          <a:xfrm>
            <a:off x="0" y="683833"/>
            <a:ext cx="12192000" cy="6215730"/>
          </a:xfrm>
        </p:spPr>
        <p:txBody>
          <a:bodyPr>
            <a:normAutofit/>
          </a:bodyPr>
          <a:lstStyle/>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Decision-making </a:t>
            </a:r>
            <a:r>
              <a:rPr lang="en-US" sz="2800" dirty="0">
                <a:latin typeface="Tw Cen MT Condensed Extra Bold" panose="020B0803020202020204" pitchFamily="34" charset="0"/>
              </a:rPr>
              <a:t>by public officials drives programs and policies and has a significant impact on the lives of citizens.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10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Businesses </a:t>
            </a:r>
            <a:r>
              <a:rPr lang="en-US" sz="2800" dirty="0">
                <a:latin typeface="Tw Cen MT Condensed Extra Bold" panose="020B0803020202020204" pitchFamily="34" charset="0"/>
              </a:rPr>
              <a:t>make things and governments make decisions.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10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From </a:t>
            </a:r>
            <a:r>
              <a:rPr lang="en-US" sz="2800" dirty="0">
                <a:latin typeface="Tw Cen MT Condensed Extra Bold" panose="020B0803020202020204" pitchFamily="34" charset="0"/>
              </a:rPr>
              <a:t>local decisions to national decisions, the impact of public sector decision-making on the lives of everyday people is significant. Public sector decision-making can easily be influenced by political factors, which make good decision practices even more important. This difference between decision making strategies used in private versus public sector can be attributed to several factors, including where these skills are taught and what the desired outcomes of the decisions are.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28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In </a:t>
            </a:r>
            <a:r>
              <a:rPr lang="en-US" sz="2800" dirty="0">
                <a:latin typeface="Tw Cen MT Condensed Extra Bold" panose="020B0803020202020204" pitchFamily="34" charset="0"/>
              </a:rPr>
              <a:t>contrast, private sector decision-making is likely to only impact a relatively narrow group of people – those who work at the company, those who have invested in the company, and those who buy the company’s products. </a:t>
            </a: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906403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Complex Decisions</a:t>
            </a:r>
            <a:endParaRPr lang="en-US" sz="2800" dirty="0">
              <a:latin typeface="Tw Cen MT Condensed Extra Bold" panose="020B0803020202020204" pitchFamily="34" charset="0"/>
            </a:endParaRPr>
          </a:p>
        </p:txBody>
      </p:sp>
      <p:sp>
        <p:nvSpPr>
          <p:cNvPr id="3" name="Subtitle 2"/>
          <p:cNvSpPr>
            <a:spLocks noGrp="1"/>
          </p:cNvSpPr>
          <p:nvPr>
            <p:ph type="subTitle" idx="1"/>
          </p:nvPr>
        </p:nvSpPr>
        <p:spPr>
          <a:xfrm>
            <a:off x="0" y="683833"/>
            <a:ext cx="12192000" cy="6215730"/>
          </a:xfrm>
        </p:spPr>
        <p:txBody>
          <a:bodyPr>
            <a:normAutofit/>
          </a:bodyPr>
          <a:lstStyle/>
          <a:p>
            <a:pPr marL="457200" indent="-457200" algn="just">
              <a:buFont typeface="Wingdings" panose="05000000000000000000" pitchFamily="2" charset="2"/>
              <a:buChar char="q"/>
            </a:pPr>
            <a:r>
              <a:rPr lang="en-US" sz="2800" dirty="0">
                <a:latin typeface="Tw Cen MT Condensed Extra Bold" panose="020B0803020202020204" pitchFamily="34" charset="0"/>
              </a:rPr>
              <a:t>What is a complex decision? Decision researchers characterize complexity as follows:</a:t>
            </a:r>
            <a:endParaRPr lang="en-US" sz="1000" dirty="0">
              <a:latin typeface="Tw Cen MT Condensed Extra Bold" panose="020B0803020202020204" pitchFamily="34" charset="0"/>
            </a:endParaRPr>
          </a:p>
          <a:p>
            <a:pPr marL="514350" indent="-514350" algn="just">
              <a:buFont typeface="+mj-lt"/>
              <a:buAutoNum type="arabicPeriod"/>
            </a:pPr>
            <a:r>
              <a:rPr lang="en-US" sz="2800" dirty="0" smtClean="0">
                <a:latin typeface="Tw Cen MT Condensed Extra Bold" panose="020B0803020202020204" pitchFamily="34" charset="0"/>
              </a:rPr>
              <a:t>Decisions </a:t>
            </a:r>
            <a:r>
              <a:rPr lang="en-US" sz="2800" dirty="0">
                <a:latin typeface="Tw Cen MT Condensed Extra Bold" panose="020B0803020202020204" pitchFamily="34" charset="0"/>
              </a:rPr>
              <a:t>that have multiple criteria (things you care about are relative to this decision) and many possible alternatives;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Decisions </a:t>
            </a:r>
            <a:r>
              <a:rPr lang="en-US" sz="2800" dirty="0">
                <a:latin typeface="Tw Cen MT Condensed Extra Bold" panose="020B0803020202020204" pitchFamily="34" charset="0"/>
              </a:rPr>
              <a:t>that have multiple criteria and many alternatives are difficult. For an example, consider a situation in which a new renewable generation facility is needed for a </a:t>
            </a:r>
            <a:r>
              <a:rPr lang="en-US" sz="2800" dirty="0" smtClean="0">
                <a:latin typeface="Tw Cen MT Condensed Extra Bold" panose="020B0803020202020204" pitchFamily="34" charset="0"/>
              </a:rPr>
              <a:t>region. </a:t>
            </a:r>
            <a:r>
              <a:rPr lang="en-US" sz="2800" dirty="0">
                <a:latin typeface="Tw Cen MT Condensed Extra Bold" panose="020B0803020202020204" pitchFamily="34" charset="0"/>
              </a:rPr>
              <a:t>Many people may want the facility near their area with the expectation that it will bring jobs and economic growth to their area. Others may not want it near them because of concerns about environmental impacts or increased traffic. Local control decision processes may conflict with state-wide goals. There may be some existing infrastructure that would lead to big differences in cost if it was placed in one location rather than another. How would a decision-maker decide which location is best? Typically, there may be a panel or a workgroup to make a recommendation. But how should this group review available evidence, seek additional evidence, account for conflicting objectives and compare the alternatives? This is where decision science can provide some </a:t>
            </a:r>
            <a:r>
              <a:rPr lang="en-US" sz="2800" dirty="0" smtClean="0">
                <a:latin typeface="Tw Cen MT Condensed Extra Bold" panose="020B0803020202020204" pitchFamily="34" charset="0"/>
              </a:rPr>
              <a:t>guidance</a:t>
            </a: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11421895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Introduction to National Government and Administration</a:t>
            </a:r>
            <a:endParaRPr lang="en-GB"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642270"/>
            <a:ext cx="12192000" cy="6215730"/>
          </a:xfrm>
        </p:spPr>
        <p:txBody>
          <a:bodyPr>
            <a:normAutofit/>
          </a:bodyPr>
          <a:lstStyle/>
          <a:p>
            <a:pPr marL="342900" indent="-342900" algn="l">
              <a:buFont typeface="Wingdings" panose="05000000000000000000" pitchFamily="2" charset="2"/>
              <a:buChar char="q"/>
            </a:pPr>
            <a:r>
              <a:rPr lang="en-US" sz="2600" dirty="0">
                <a:latin typeface="Tw Cen MT Condensed Extra Bold" panose="020B0803020202020204" pitchFamily="34" charset="0"/>
              </a:rPr>
              <a:t>Government plays a fundamental role in the economic development process. Economic development is largely a product of market forces, but market rules and operating procedures, including property rights and contract law, are set and enforced by government.</a:t>
            </a:r>
          </a:p>
          <a:p>
            <a:pPr algn="l"/>
            <a:r>
              <a:rPr lang="en-US" sz="2600" dirty="0">
                <a:latin typeface="Tw Cen MT Condensed Extra Bold" panose="020B0803020202020204" pitchFamily="34" charset="0"/>
              </a:rPr>
              <a:t> </a:t>
            </a:r>
          </a:p>
          <a:p>
            <a:pPr marL="342900" indent="-342900" algn="l">
              <a:buFont typeface="Wingdings" panose="05000000000000000000" pitchFamily="2" charset="2"/>
              <a:buChar char="q"/>
            </a:pPr>
            <a:r>
              <a:rPr lang="en-US" sz="2600" dirty="0">
                <a:latin typeface="Tw Cen MT Condensed Extra Bold" panose="020B0803020202020204" pitchFamily="34" charset="0"/>
              </a:rPr>
              <a:t>Government plays a role in the economy through the provision of public goods that are collective in nature and through efforts to counter market imperfections such as externalities or poor information. For example, government at the national and local level, provides the public infrastructure that services economic activities. It also provides public services (e.g., police, fire, waste management) to both business and households. </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To finance its services, state and local governments impose taxes that are part of the cost of doing business and, since these taxes and the services they finance vary among states and among local governments, they are a consideration in business and household location decisions. </a:t>
            </a:r>
          </a:p>
        </p:txBody>
      </p:sp>
    </p:spTree>
    <p:extLst>
      <p:ext uri="{BB962C8B-B14F-4D97-AF65-F5344CB8AC3E}">
        <p14:creationId xmlns:p14="http://schemas.microsoft.com/office/powerpoint/2010/main" val="3515869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Complex Decisions</a:t>
            </a:r>
            <a:endParaRPr lang="en-US" sz="2800" dirty="0">
              <a:latin typeface="Tw Cen MT Condensed Extra Bold" panose="020B0803020202020204" pitchFamily="34" charset="0"/>
            </a:endParaRPr>
          </a:p>
        </p:txBody>
      </p:sp>
      <p:sp>
        <p:nvSpPr>
          <p:cNvPr id="3" name="Subtitle 2"/>
          <p:cNvSpPr>
            <a:spLocks noGrp="1"/>
          </p:cNvSpPr>
          <p:nvPr>
            <p:ph type="subTitle" idx="1"/>
          </p:nvPr>
        </p:nvSpPr>
        <p:spPr>
          <a:xfrm>
            <a:off x="0" y="683833"/>
            <a:ext cx="12192000" cy="6215730"/>
          </a:xfrm>
        </p:spPr>
        <p:txBody>
          <a:bodyPr>
            <a:normAutofit/>
          </a:bodyPr>
          <a:lstStyle/>
          <a:p>
            <a:pPr marL="514350" indent="-514350" algn="just">
              <a:buFont typeface="+mj-lt"/>
              <a:buAutoNum type="arabicPeriod" startAt="2"/>
            </a:pPr>
            <a:r>
              <a:rPr lang="en-US" sz="2800" dirty="0" smtClean="0">
                <a:latin typeface="Tw Cen MT Condensed Extra Bold" panose="020B0803020202020204" pitchFamily="34" charset="0"/>
              </a:rPr>
              <a:t>Decisions </a:t>
            </a:r>
            <a:r>
              <a:rPr lang="en-US" sz="2800" dirty="0">
                <a:latin typeface="Tw Cen MT Condensed Extra Bold" panose="020B0803020202020204" pitchFamily="34" charset="0"/>
              </a:rPr>
              <a:t>that have significant uncertainty in their outcomes; Decisions with significant uncertainty also present unique challenges. </a:t>
            </a:r>
            <a:endParaRPr lang="en-US" sz="2800" dirty="0" smtClean="0">
              <a:latin typeface="Tw Cen MT Condensed Extra Bold" panose="020B0803020202020204" pitchFamily="34" charset="0"/>
            </a:endParaRPr>
          </a:p>
          <a:p>
            <a:pPr marL="514350" indent="-514350" algn="just">
              <a:buFont typeface="+mj-lt"/>
              <a:buAutoNum type="arabicPeriod" startAt="2"/>
            </a:pP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In </a:t>
            </a:r>
            <a:r>
              <a:rPr lang="en-US" sz="2800" dirty="0">
                <a:latin typeface="Tw Cen MT Condensed Extra Bold" panose="020B0803020202020204" pitchFamily="34" charset="0"/>
              </a:rPr>
              <a:t>most public sector decisions, the impact of the decision can be estimated but is not certain.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28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Politicians </a:t>
            </a:r>
            <a:r>
              <a:rPr lang="en-US" sz="2800" dirty="0">
                <a:latin typeface="Tw Cen MT Condensed Extra Bold" panose="020B0803020202020204" pitchFamily="34" charset="0"/>
              </a:rPr>
              <a:t>have famously asked for a one-handed scientist to combat the testimony of uncertainty (when a scientist testified, “…but on the other hand,”).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28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Of </a:t>
            </a:r>
            <a:r>
              <a:rPr lang="en-US" sz="2800" dirty="0">
                <a:latin typeface="Tw Cen MT Condensed Extra Bold" panose="020B0803020202020204" pitchFamily="34" charset="0"/>
              </a:rPr>
              <a:t>course, there is always uncertainty when making estimates of potential outcomes; not formally representing that uncertainty and not accounting for it when making a decision can lead to poor decisions</a:t>
            </a:r>
            <a:r>
              <a:rPr lang="en-US" sz="2800" dirty="0" smtClean="0">
                <a:latin typeface="Tw Cen MT Condensed Extra Bold" panose="020B0803020202020204" pitchFamily="34" charset="0"/>
              </a:rPr>
              <a:t>.</a:t>
            </a: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31562221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Complex Decisions</a:t>
            </a:r>
            <a:endParaRPr lang="en-US" sz="2800" dirty="0">
              <a:latin typeface="Tw Cen MT Condensed Extra Bold" panose="020B0803020202020204" pitchFamily="34" charset="0"/>
            </a:endParaRPr>
          </a:p>
        </p:txBody>
      </p:sp>
      <p:sp>
        <p:nvSpPr>
          <p:cNvPr id="3" name="Subtitle 2"/>
          <p:cNvSpPr>
            <a:spLocks noGrp="1"/>
          </p:cNvSpPr>
          <p:nvPr>
            <p:ph type="subTitle" idx="1"/>
          </p:nvPr>
        </p:nvSpPr>
        <p:spPr>
          <a:xfrm>
            <a:off x="0" y="683833"/>
            <a:ext cx="12192000" cy="6215730"/>
          </a:xfrm>
        </p:spPr>
        <p:txBody>
          <a:bodyPr>
            <a:normAutofit/>
          </a:bodyPr>
          <a:lstStyle/>
          <a:p>
            <a:pPr marL="514350" indent="-514350" algn="just">
              <a:buFont typeface="+mj-lt"/>
              <a:buAutoNum type="arabicPeriod" startAt="3"/>
            </a:pPr>
            <a:r>
              <a:rPr lang="en-US" sz="2800" dirty="0" smtClean="0">
                <a:latin typeface="Tw Cen MT Condensed Extra Bold" panose="020B0803020202020204" pitchFamily="34" charset="0"/>
              </a:rPr>
              <a:t>Decisions </a:t>
            </a:r>
            <a:r>
              <a:rPr lang="en-US" sz="2800" dirty="0">
                <a:latin typeface="Tw Cen MT Condensed Extra Bold" panose="020B0803020202020204" pitchFamily="34" charset="0"/>
              </a:rPr>
              <a:t>with competing viewpoints among decision-makers and/or </a:t>
            </a:r>
            <a:r>
              <a:rPr lang="en-US" sz="2800" dirty="0" smtClean="0">
                <a:latin typeface="Tw Cen MT Condensed Extra Bold" panose="020B0803020202020204" pitchFamily="34" charset="0"/>
              </a:rPr>
              <a:t>stakeholders;</a:t>
            </a:r>
          </a:p>
          <a:p>
            <a:pPr marL="514350" indent="-514350" algn="just">
              <a:buFont typeface="+mj-lt"/>
              <a:buAutoNum type="arabicPeriod" startAt="3"/>
            </a:pPr>
            <a:endParaRPr lang="en-US" sz="2800" dirty="0">
              <a:latin typeface="Tw Cen MT Condensed Extra Bold" panose="020B0803020202020204" pitchFamily="34" charset="0"/>
            </a:endParaRPr>
          </a:p>
          <a:p>
            <a:pPr marL="514350" indent="-514350" algn="just">
              <a:buFont typeface="+mj-lt"/>
              <a:buAutoNum type="arabicPeriod" startAt="3"/>
            </a:pPr>
            <a:r>
              <a:rPr lang="en-US" sz="2800" dirty="0" smtClean="0">
                <a:latin typeface="Tw Cen MT Condensed Extra Bold" panose="020B0803020202020204" pitchFamily="34" charset="0"/>
              </a:rPr>
              <a:t>Decisions </a:t>
            </a:r>
            <a:r>
              <a:rPr lang="en-US" sz="2800" dirty="0">
                <a:latin typeface="Tw Cen MT Condensed Extra Bold" panose="020B0803020202020204" pitchFamily="34" charset="0"/>
              </a:rPr>
              <a:t>with conflicting criteria (e.g., to get more of A, you will have less of B</a:t>
            </a:r>
            <a:r>
              <a:rPr lang="en-US" sz="2800" dirty="0" smtClean="0">
                <a:latin typeface="Tw Cen MT Condensed Extra Bold" panose="020B0803020202020204" pitchFamily="34" charset="0"/>
              </a:rPr>
              <a:t>);</a:t>
            </a:r>
          </a:p>
          <a:p>
            <a:pPr marL="514350" indent="-514350" algn="just">
              <a:buFont typeface="+mj-lt"/>
              <a:buAutoNum type="arabicPeriod" startAt="3"/>
            </a:pPr>
            <a:endParaRPr lang="en-US" sz="2800" dirty="0">
              <a:latin typeface="Tw Cen MT Condensed Extra Bold" panose="020B0803020202020204" pitchFamily="34" charset="0"/>
            </a:endParaRPr>
          </a:p>
          <a:p>
            <a:pPr marL="514350" indent="-514350" algn="just">
              <a:buFont typeface="+mj-lt"/>
              <a:buAutoNum type="arabicPeriod" startAt="3"/>
            </a:pPr>
            <a:r>
              <a:rPr lang="en-US" sz="2800" dirty="0" smtClean="0">
                <a:latin typeface="Tw Cen MT Condensed Extra Bold" panose="020B0803020202020204" pitchFamily="34" charset="0"/>
              </a:rPr>
              <a:t>Decisions </a:t>
            </a:r>
            <a:r>
              <a:rPr lang="en-US" sz="2800" dirty="0">
                <a:latin typeface="Tw Cen MT Condensed Extra Bold" panose="020B0803020202020204" pitchFamily="34" charset="0"/>
              </a:rPr>
              <a:t>that will have significant (size or time frame) impacts; short term and long term </a:t>
            </a:r>
            <a:r>
              <a:rPr lang="en-US" sz="2800" dirty="0" smtClean="0">
                <a:latin typeface="Tw Cen MT Condensed Extra Bold" panose="020B0803020202020204" pitchFamily="34" charset="0"/>
              </a:rPr>
              <a:t>and</a:t>
            </a:r>
          </a:p>
          <a:p>
            <a:pPr marL="514350" indent="-514350" algn="just">
              <a:buFont typeface="+mj-lt"/>
              <a:buAutoNum type="arabicPeriod" startAt="3"/>
            </a:pPr>
            <a:endParaRPr lang="en-US" sz="2800" dirty="0">
              <a:latin typeface="Tw Cen MT Condensed Extra Bold" panose="020B0803020202020204" pitchFamily="34" charset="0"/>
            </a:endParaRPr>
          </a:p>
          <a:p>
            <a:pPr marL="514350" indent="-514350" algn="just">
              <a:buFont typeface="+mj-lt"/>
              <a:buAutoNum type="arabicPeriod" startAt="3"/>
            </a:pPr>
            <a:r>
              <a:rPr lang="en-US" sz="2800" dirty="0" smtClean="0">
                <a:latin typeface="Tw Cen MT Condensed Extra Bold" panose="020B0803020202020204" pitchFamily="34" charset="0"/>
              </a:rPr>
              <a:t>Decisions </a:t>
            </a:r>
            <a:r>
              <a:rPr lang="en-US" sz="2800" dirty="0">
                <a:latin typeface="Tw Cen MT Condensed Extra Bold" panose="020B0803020202020204" pitchFamily="34" charset="0"/>
              </a:rPr>
              <a:t>that will impact many people.</a:t>
            </a:r>
          </a:p>
        </p:txBody>
      </p:sp>
    </p:spTree>
    <p:extLst>
      <p:ext uri="{BB962C8B-B14F-4D97-AF65-F5344CB8AC3E}">
        <p14:creationId xmlns:p14="http://schemas.microsoft.com/office/powerpoint/2010/main" val="17909393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Good Decisions</a:t>
            </a:r>
            <a:endParaRPr lang="en-US" sz="2800" dirty="0">
              <a:latin typeface="Tw Cen MT Condensed Extra Bold" panose="020B0803020202020204" pitchFamily="34" charset="0"/>
            </a:endParaRPr>
          </a:p>
        </p:txBody>
      </p:sp>
      <p:sp>
        <p:nvSpPr>
          <p:cNvPr id="3" name="Subtitle 2"/>
          <p:cNvSpPr>
            <a:spLocks noGrp="1"/>
          </p:cNvSpPr>
          <p:nvPr>
            <p:ph type="subTitle" idx="1"/>
          </p:nvPr>
        </p:nvSpPr>
        <p:spPr>
          <a:xfrm>
            <a:off x="0" y="683833"/>
            <a:ext cx="12192000" cy="6215730"/>
          </a:xfrm>
        </p:spPr>
        <p:txBody>
          <a:bodyPr>
            <a:normAutofit/>
          </a:bodyPr>
          <a:lstStyle/>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But </a:t>
            </a:r>
            <a:r>
              <a:rPr lang="en-US" sz="2800" dirty="0">
                <a:latin typeface="Tw Cen MT Condensed Extra Bold" panose="020B0803020202020204" pitchFamily="34" charset="0"/>
              </a:rPr>
              <a:t>what is a “good” decision versus a “poor” decision? </a:t>
            </a:r>
          </a:p>
          <a:p>
            <a:pPr marL="457200" indent="-457200" algn="just">
              <a:buFont typeface="Wingdings" panose="05000000000000000000" pitchFamily="2" charset="2"/>
              <a:buChar char="q"/>
            </a:pP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A </a:t>
            </a:r>
            <a:r>
              <a:rPr lang="en-US" sz="2800" dirty="0">
                <a:latin typeface="Tw Cen MT Condensed Extra Bold" panose="020B0803020202020204" pitchFamily="34" charset="0"/>
              </a:rPr>
              <a:t>basic premise of decision science is that the quality of the decision is not determined by the ultimate outcome.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28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Rather</a:t>
            </a:r>
            <a:r>
              <a:rPr lang="en-US" sz="2800" dirty="0">
                <a:latin typeface="Tw Cen MT Condensed Extra Bold" panose="020B0803020202020204" pitchFamily="34" charset="0"/>
              </a:rPr>
              <a:t>, the quality of a decision has to do with how well it aligns with the decision-maker’s values.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28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This </a:t>
            </a:r>
            <a:r>
              <a:rPr lang="en-US" sz="2800" dirty="0">
                <a:latin typeface="Tw Cen MT Condensed Extra Bold" panose="020B0803020202020204" pitchFamily="34" charset="0"/>
              </a:rPr>
              <a:t>is quite a different perception than the typical view of a “good decision.” Because of uncertainty, the outcome of most decisions, except the very easy ones, are unpredictable. </a:t>
            </a:r>
          </a:p>
        </p:txBody>
      </p:sp>
    </p:spTree>
    <p:extLst>
      <p:ext uri="{BB962C8B-B14F-4D97-AF65-F5344CB8AC3E}">
        <p14:creationId xmlns:p14="http://schemas.microsoft.com/office/powerpoint/2010/main" val="35081777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Creating a high-quality decision-making process</a:t>
            </a:r>
            <a:endParaRPr lang="en-US" sz="2800" dirty="0">
              <a:latin typeface="Tw Cen MT Condensed Extra Bold" panose="020B0803020202020204" pitchFamily="34" charset="0"/>
            </a:endParaRPr>
          </a:p>
        </p:txBody>
      </p:sp>
      <p:sp>
        <p:nvSpPr>
          <p:cNvPr id="3" name="Subtitle 2"/>
          <p:cNvSpPr>
            <a:spLocks noGrp="1"/>
          </p:cNvSpPr>
          <p:nvPr>
            <p:ph type="subTitle" idx="1"/>
          </p:nvPr>
        </p:nvSpPr>
        <p:spPr>
          <a:xfrm>
            <a:off x="0" y="683833"/>
            <a:ext cx="12192000" cy="6215730"/>
          </a:xfrm>
        </p:spPr>
        <p:txBody>
          <a:bodyPr>
            <a:normAutofit/>
          </a:bodyPr>
          <a:lstStyle/>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Ensuring </a:t>
            </a:r>
            <a:r>
              <a:rPr lang="en-US" sz="2800" dirty="0">
                <a:latin typeface="Tw Cen MT Condensed Extra Bold" panose="020B0803020202020204" pitchFamily="34" charset="0"/>
              </a:rPr>
              <a:t>that the decision lines up with decision-makers’ values is possible by following some basic steps.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28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Note </a:t>
            </a:r>
            <a:r>
              <a:rPr lang="en-US" sz="2800" dirty="0">
                <a:latin typeface="Tw Cen MT Condensed Extra Bold" panose="020B0803020202020204" pitchFamily="34" charset="0"/>
              </a:rPr>
              <a:t>that in public sector decisions, since the stakeholders will be impacted by the decision, it would be good decision practice for the decision-maker’s values to include consideration of stakeholder values.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28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Studies </a:t>
            </a:r>
            <a:r>
              <a:rPr lang="en-US" sz="2800" dirty="0">
                <a:latin typeface="Tw Cen MT Condensed Extra Bold" panose="020B0803020202020204" pitchFamily="34" charset="0"/>
              </a:rPr>
              <a:t>have also shown advantages to including stakeholders in broader parts of the decision process; for example, by identifying alternatives that had not previously been considered</a:t>
            </a:r>
            <a:r>
              <a:rPr lang="en-US" sz="2800" dirty="0" smtClean="0">
                <a:latin typeface="Tw Cen MT Condensed Extra Bold" panose="020B0803020202020204" pitchFamily="34" charset="0"/>
              </a:rPr>
              <a:t>.</a:t>
            </a: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19913973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Creating a high-quality decision-making process</a:t>
            </a:r>
            <a:endParaRPr lang="en-US" sz="2800" dirty="0">
              <a:latin typeface="Tw Cen MT Condensed Extra Bold" panose="020B0803020202020204" pitchFamily="34" charset="0"/>
            </a:endParaRPr>
          </a:p>
        </p:txBody>
      </p:sp>
      <p:sp>
        <p:nvSpPr>
          <p:cNvPr id="3" name="Subtitle 2"/>
          <p:cNvSpPr>
            <a:spLocks noGrp="1"/>
          </p:cNvSpPr>
          <p:nvPr>
            <p:ph type="subTitle" idx="1"/>
          </p:nvPr>
        </p:nvSpPr>
        <p:spPr>
          <a:xfrm>
            <a:off x="0" y="683833"/>
            <a:ext cx="12192000" cy="6215730"/>
          </a:xfrm>
        </p:spPr>
        <p:txBody>
          <a:bodyPr>
            <a:normAutofit/>
          </a:bodyPr>
          <a:lstStyle/>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General </a:t>
            </a:r>
            <a:r>
              <a:rPr lang="en-US" sz="2800" dirty="0">
                <a:latin typeface="Tw Cen MT Condensed Extra Bold" panose="020B0803020202020204" pitchFamily="34" charset="0"/>
              </a:rPr>
              <a:t>steps for good decision-making are as follows:</a:t>
            </a:r>
          </a:p>
          <a:p>
            <a:pPr marL="514350" indent="-514350" algn="just">
              <a:buFont typeface="+mj-lt"/>
              <a:buAutoNum type="arabicPeriod"/>
            </a:pPr>
            <a:r>
              <a:rPr lang="en-US" sz="2800" dirty="0" smtClean="0">
                <a:latin typeface="Tw Cen MT Condensed Extra Bold" panose="020B0803020202020204" pitchFamily="34" charset="0"/>
              </a:rPr>
              <a:t>Clearly </a:t>
            </a:r>
            <a:r>
              <a:rPr lang="en-US" sz="2800" dirty="0">
                <a:latin typeface="Tw Cen MT Condensed Extra Bold" panose="020B0803020202020204" pitchFamily="34" charset="0"/>
              </a:rPr>
              <a:t>state the problem that needs to be addressed.</a:t>
            </a:r>
          </a:p>
          <a:p>
            <a:pPr marL="514350" indent="-514350" algn="just">
              <a:buFont typeface="+mj-lt"/>
              <a:buAutoNum type="arabicPeriod"/>
            </a:pPr>
            <a:r>
              <a:rPr lang="en-US" sz="2800" dirty="0" smtClean="0">
                <a:latin typeface="Tw Cen MT Condensed Extra Bold" panose="020B0803020202020204" pitchFamily="34" charset="0"/>
              </a:rPr>
              <a:t>Work </a:t>
            </a:r>
            <a:r>
              <a:rPr lang="en-US" sz="2800" dirty="0">
                <a:latin typeface="Tw Cen MT Condensed Extra Bold" panose="020B0803020202020204" pitchFamily="34" charset="0"/>
              </a:rPr>
              <a:t>on the right decision problem.</a:t>
            </a:r>
          </a:p>
          <a:p>
            <a:pPr marL="514350" indent="-514350" algn="just">
              <a:buFont typeface="+mj-lt"/>
              <a:buAutoNum type="arabicPeriod"/>
            </a:pPr>
            <a:r>
              <a:rPr lang="en-US" sz="2800" dirty="0" smtClean="0">
                <a:latin typeface="Tw Cen MT Condensed Extra Bold" panose="020B0803020202020204" pitchFamily="34" charset="0"/>
              </a:rPr>
              <a:t>Specify </a:t>
            </a:r>
            <a:r>
              <a:rPr lang="en-US" sz="2800" dirty="0">
                <a:latin typeface="Tw Cen MT Condensed Extra Bold" panose="020B0803020202020204" pitchFamily="34" charset="0"/>
              </a:rPr>
              <a:t>the decision criteria.</a:t>
            </a:r>
          </a:p>
          <a:p>
            <a:pPr marL="514350" indent="-514350" algn="just">
              <a:buFont typeface="+mj-lt"/>
              <a:buAutoNum type="arabicPeriod"/>
            </a:pPr>
            <a:r>
              <a:rPr lang="en-US" sz="2800" dirty="0" smtClean="0">
                <a:latin typeface="Tw Cen MT Condensed Extra Bold" panose="020B0803020202020204" pitchFamily="34" charset="0"/>
              </a:rPr>
              <a:t>Assess </a:t>
            </a:r>
            <a:r>
              <a:rPr lang="en-US" sz="2800" dirty="0">
                <a:latin typeface="Tw Cen MT Condensed Extra Bold" panose="020B0803020202020204" pitchFamily="34" charset="0"/>
              </a:rPr>
              <a:t>the values (or preferences) on the criteria.</a:t>
            </a:r>
          </a:p>
          <a:p>
            <a:pPr marL="514350" indent="-514350" algn="just">
              <a:buFont typeface="+mj-lt"/>
              <a:buAutoNum type="arabicPeriod"/>
            </a:pPr>
            <a:r>
              <a:rPr lang="en-US" sz="2800" dirty="0" smtClean="0">
                <a:latin typeface="Tw Cen MT Condensed Extra Bold" panose="020B0803020202020204" pitchFamily="34" charset="0"/>
              </a:rPr>
              <a:t>Create </a:t>
            </a:r>
            <a:r>
              <a:rPr lang="en-US" sz="2800" dirty="0">
                <a:latin typeface="Tw Cen MT Condensed Extra Bold" panose="020B0803020202020204" pitchFamily="34" charset="0"/>
              </a:rPr>
              <a:t>standard and imaginative alternatives.</a:t>
            </a:r>
          </a:p>
          <a:p>
            <a:pPr marL="514350" indent="-514350" algn="just">
              <a:buFont typeface="+mj-lt"/>
              <a:buAutoNum type="arabicPeriod"/>
            </a:pPr>
            <a:r>
              <a:rPr lang="en-US" sz="2800" dirty="0" smtClean="0">
                <a:latin typeface="Tw Cen MT Condensed Extra Bold" panose="020B0803020202020204" pitchFamily="34" charset="0"/>
              </a:rPr>
              <a:t>Assess </a:t>
            </a:r>
            <a:r>
              <a:rPr lang="en-US" sz="2800" dirty="0">
                <a:latin typeface="Tw Cen MT Condensed Extra Bold" panose="020B0803020202020204" pitchFamily="34" charset="0"/>
              </a:rPr>
              <a:t>the consequences.</a:t>
            </a:r>
          </a:p>
          <a:p>
            <a:pPr marL="514350" indent="-514350" algn="just">
              <a:buFont typeface="+mj-lt"/>
              <a:buAutoNum type="arabicPeriod"/>
            </a:pPr>
            <a:r>
              <a:rPr lang="en-US" sz="2800" dirty="0" smtClean="0">
                <a:latin typeface="Tw Cen MT Condensed Extra Bold" panose="020B0803020202020204" pitchFamily="34" charset="0"/>
              </a:rPr>
              <a:t>Grapple </a:t>
            </a:r>
            <a:r>
              <a:rPr lang="en-US" sz="2800" dirty="0">
                <a:latin typeface="Tw Cen MT Condensed Extra Bold" panose="020B0803020202020204" pitchFamily="34" charset="0"/>
              </a:rPr>
              <a:t>with needed trade-offs by comparing the alternatives.</a:t>
            </a:r>
          </a:p>
          <a:p>
            <a:pPr marL="514350" indent="-514350" algn="just">
              <a:buFont typeface="+mj-lt"/>
              <a:buAutoNum type="arabicPeriod"/>
            </a:pPr>
            <a:r>
              <a:rPr lang="en-US" sz="2800" dirty="0" smtClean="0">
                <a:latin typeface="Tw Cen MT Condensed Extra Bold" panose="020B0803020202020204" pitchFamily="34" charset="0"/>
              </a:rPr>
              <a:t>Clarify </a:t>
            </a:r>
            <a:r>
              <a:rPr lang="en-US" sz="2800" dirty="0">
                <a:latin typeface="Tw Cen MT Condensed Extra Bold" panose="020B0803020202020204" pitchFamily="34" charset="0"/>
              </a:rPr>
              <a:t>your uncertainties and think about your risk tolerance.</a:t>
            </a:r>
          </a:p>
          <a:p>
            <a:pPr marL="514350" indent="-514350" algn="just">
              <a:buFont typeface="+mj-lt"/>
              <a:buAutoNum type="arabicPeriod"/>
            </a:pPr>
            <a:r>
              <a:rPr lang="en-US" sz="2800" dirty="0" smtClean="0">
                <a:latin typeface="Tw Cen MT Condensed Extra Bold" panose="020B0803020202020204" pitchFamily="34" charset="0"/>
              </a:rPr>
              <a:t>Make </a:t>
            </a:r>
            <a:r>
              <a:rPr lang="en-US" sz="2800" dirty="0">
                <a:latin typeface="Tw Cen MT Condensed Extra Bold" panose="020B0803020202020204" pitchFamily="34" charset="0"/>
              </a:rPr>
              <a:t>your decision</a:t>
            </a:r>
            <a:r>
              <a:rPr lang="en-US" sz="2800" dirty="0" smtClean="0">
                <a:latin typeface="Tw Cen MT Condensed Extra Bold" panose="020B0803020202020204" pitchFamily="34" charset="0"/>
              </a:rPr>
              <a:t>.</a:t>
            </a:r>
            <a:endParaRPr lang="en-US" sz="2800" dirty="0">
              <a:latin typeface="Tw Cen MT Condensed Extra Bold" panose="020B0803020202020204" pitchFamily="34" charset="0"/>
            </a:endParaRPr>
          </a:p>
        </p:txBody>
      </p:sp>
    </p:spTree>
    <p:extLst>
      <p:ext uri="{BB962C8B-B14F-4D97-AF65-F5344CB8AC3E}">
        <p14:creationId xmlns:p14="http://schemas.microsoft.com/office/powerpoint/2010/main" val="35966223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Creating a high-quality decision-making process</a:t>
            </a:r>
            <a:endParaRPr lang="en-US" sz="2800" dirty="0">
              <a:latin typeface="Tw Cen MT Condensed Extra Bold" panose="020B0803020202020204" pitchFamily="34" charset="0"/>
            </a:endParaRPr>
          </a:p>
        </p:txBody>
      </p:sp>
      <p:sp>
        <p:nvSpPr>
          <p:cNvPr id="3" name="Subtitle 2"/>
          <p:cNvSpPr>
            <a:spLocks noGrp="1"/>
          </p:cNvSpPr>
          <p:nvPr>
            <p:ph type="subTitle" idx="1"/>
          </p:nvPr>
        </p:nvSpPr>
        <p:spPr>
          <a:xfrm>
            <a:off x="0" y="683833"/>
            <a:ext cx="12192000" cy="6215730"/>
          </a:xfrm>
        </p:spPr>
        <p:txBody>
          <a:bodyPr>
            <a:normAutofit/>
          </a:bodyPr>
          <a:lstStyle/>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Two </a:t>
            </a:r>
            <a:r>
              <a:rPr lang="en-US" sz="2800" dirty="0">
                <a:latin typeface="Tw Cen MT Condensed Extra Bold" panose="020B0803020202020204" pitchFamily="34" charset="0"/>
              </a:rPr>
              <a:t>notes on this process: First, you are not meant to only move through the process in one direction; you may have to iterate. For example, once you start working on identifying alternatives, you may realize that you forgot to include some important criteria, so you should go back and update the criteria and continue through the process again. </a:t>
            </a:r>
            <a:endParaRPr lang="en-US" sz="2800" dirty="0" smtClean="0">
              <a:latin typeface="Tw Cen MT Condensed Extra Bold" panose="020B0803020202020204" pitchFamily="34" charset="0"/>
            </a:endParaRPr>
          </a:p>
          <a:p>
            <a:pPr marL="457200" indent="-457200" algn="just">
              <a:buFont typeface="Wingdings" panose="05000000000000000000" pitchFamily="2" charset="2"/>
              <a:buChar char="q"/>
            </a:pPr>
            <a:endParaRPr lang="en-US" sz="2800" dirty="0">
              <a:latin typeface="Tw Cen MT Condensed Extra Bold" panose="020B0803020202020204" pitchFamily="34" charset="0"/>
            </a:endParaRPr>
          </a:p>
          <a:p>
            <a:pPr marL="457200" indent="-457200" algn="just">
              <a:buFont typeface="Wingdings" panose="05000000000000000000" pitchFamily="2" charset="2"/>
              <a:buChar char="q"/>
            </a:pPr>
            <a:r>
              <a:rPr lang="en-US" sz="2800" dirty="0" smtClean="0">
                <a:latin typeface="Tw Cen MT Condensed Extra Bold" panose="020B0803020202020204" pitchFamily="34" charset="0"/>
              </a:rPr>
              <a:t>And </a:t>
            </a:r>
            <a:r>
              <a:rPr lang="en-US" sz="2800" dirty="0">
                <a:latin typeface="Tw Cen MT Condensed Extra Bold" panose="020B0803020202020204" pitchFamily="34" charset="0"/>
              </a:rPr>
              <a:t>second, as mentioned earlier, for public sector decisions, each of these steps should be done with the decision-maker(s) and the stakeholders, ideally in a shared collaborative and open process.</a:t>
            </a:r>
          </a:p>
        </p:txBody>
      </p:sp>
    </p:spTree>
    <p:extLst>
      <p:ext uri="{BB962C8B-B14F-4D97-AF65-F5344CB8AC3E}">
        <p14:creationId xmlns:p14="http://schemas.microsoft.com/office/powerpoint/2010/main" val="9409166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Causes of poor decision making in Governments</a:t>
            </a:r>
          </a:p>
        </p:txBody>
      </p:sp>
      <p:sp>
        <p:nvSpPr>
          <p:cNvPr id="3" name="Subtitle 2"/>
          <p:cNvSpPr>
            <a:spLocks noGrp="1"/>
          </p:cNvSpPr>
          <p:nvPr>
            <p:ph type="subTitle" idx="1"/>
          </p:nvPr>
        </p:nvSpPr>
        <p:spPr>
          <a:xfrm>
            <a:off x="0" y="683833"/>
            <a:ext cx="12192000" cy="6215730"/>
          </a:xfrm>
        </p:spPr>
        <p:txBody>
          <a:bodyPr>
            <a:normAutofit/>
          </a:bodyPr>
          <a:lstStyle/>
          <a:p>
            <a:pPr marL="514350" indent="-514350" algn="just">
              <a:buFont typeface="+mj-lt"/>
              <a:buAutoNum type="arabicPeriod"/>
            </a:pPr>
            <a:r>
              <a:rPr lang="en-US" sz="2800" dirty="0" smtClean="0">
                <a:latin typeface="Tw Cen MT Condensed Extra Bold" panose="020B0803020202020204" pitchFamily="34" charset="0"/>
              </a:rPr>
              <a:t>Not </a:t>
            </a:r>
            <a:r>
              <a:rPr lang="en-US" sz="2800" dirty="0">
                <a:latin typeface="Tw Cen MT Condensed Extra Bold" panose="020B0803020202020204" pitchFamily="34" charset="0"/>
              </a:rPr>
              <a:t>actively re-assessing the problem definition and framing as new information and new perspectives become available</a:t>
            </a:r>
            <a:r>
              <a:rPr lang="en-US" sz="2800" dirty="0" smtClean="0">
                <a:latin typeface="Tw Cen MT Condensed Extra Bold" panose="020B0803020202020204" pitchFamily="34" charset="0"/>
              </a:rPr>
              <a:t>;</a:t>
            </a:r>
          </a:p>
          <a:p>
            <a:pPr marL="514350" indent="-514350" algn="just">
              <a:buFont typeface="+mj-lt"/>
              <a:buAutoNum type="arabicPeriod"/>
            </a:pPr>
            <a:endParaRPr lang="en-US" sz="2800" dirty="0">
              <a:latin typeface="Tw Cen MT Condensed Extra Bold" panose="020B0803020202020204" pitchFamily="34" charset="0"/>
            </a:endParaRPr>
          </a:p>
          <a:p>
            <a:pPr marL="514350" indent="-514350" algn="just">
              <a:buFont typeface="+mj-lt"/>
              <a:buAutoNum type="arabicPeriod"/>
            </a:pPr>
            <a:r>
              <a:rPr lang="en-US" sz="2800" dirty="0" smtClean="0">
                <a:latin typeface="Tw Cen MT Condensed Extra Bold" panose="020B0803020202020204" pitchFamily="34" charset="0"/>
              </a:rPr>
              <a:t>Focusing </a:t>
            </a:r>
            <a:r>
              <a:rPr lang="en-US" sz="2800" dirty="0">
                <a:latin typeface="Tw Cen MT Condensed Extra Bold" panose="020B0803020202020204" pitchFamily="34" charset="0"/>
              </a:rPr>
              <a:t>on the data that you have in front of you to inform the decision rather than considering what information you think is important</a:t>
            </a:r>
            <a:r>
              <a:rPr lang="en-US" sz="2800" dirty="0" smtClean="0">
                <a:latin typeface="Tw Cen MT Condensed Extra Bold" panose="020B0803020202020204" pitchFamily="34" charset="0"/>
              </a:rPr>
              <a:t>;</a:t>
            </a:r>
          </a:p>
          <a:p>
            <a:pPr marL="514350" indent="-514350" algn="just">
              <a:buFont typeface="+mj-lt"/>
              <a:buAutoNum type="arabicPeriod"/>
            </a:pPr>
            <a:endParaRPr lang="en-US" sz="2800" dirty="0">
              <a:latin typeface="Tw Cen MT Condensed Extra Bold" panose="020B0803020202020204" pitchFamily="34" charset="0"/>
            </a:endParaRPr>
          </a:p>
          <a:p>
            <a:pPr marL="514350" indent="-514350" algn="just">
              <a:buFont typeface="+mj-lt"/>
              <a:buAutoNum type="arabicPeriod"/>
            </a:pPr>
            <a:r>
              <a:rPr lang="en-US" sz="2800" dirty="0" smtClean="0">
                <a:latin typeface="Tw Cen MT Condensed Extra Bold" panose="020B0803020202020204" pitchFamily="34" charset="0"/>
              </a:rPr>
              <a:t>Leaving </a:t>
            </a:r>
            <a:r>
              <a:rPr lang="en-US" sz="2800" dirty="0">
                <a:latin typeface="Tw Cen MT Condensed Extra Bold" panose="020B0803020202020204" pitchFamily="34" charset="0"/>
              </a:rPr>
              <a:t>stakeholders out of critical steps in the decision process, including defining the problem, defining the decision criteria, and identifying possible alternatives</a:t>
            </a:r>
            <a:r>
              <a:rPr lang="en-US" sz="2800" dirty="0" smtClean="0">
                <a:latin typeface="Tw Cen MT Condensed Extra Bold" panose="020B0803020202020204" pitchFamily="34" charset="0"/>
              </a:rPr>
              <a:t>;</a:t>
            </a:r>
          </a:p>
          <a:p>
            <a:pPr marL="514350" indent="-514350" algn="just">
              <a:buFont typeface="+mj-lt"/>
              <a:buAutoNum type="arabicPeriod"/>
            </a:pPr>
            <a:endParaRPr lang="en-US" sz="2800" dirty="0">
              <a:latin typeface="Tw Cen MT Condensed Extra Bold" panose="020B0803020202020204" pitchFamily="34" charset="0"/>
            </a:endParaRPr>
          </a:p>
          <a:p>
            <a:pPr marL="514350" indent="-514350" algn="just">
              <a:buFont typeface="+mj-lt"/>
              <a:buAutoNum type="arabicPeriod"/>
            </a:pPr>
            <a:r>
              <a:rPr lang="en-US" sz="2800" dirty="0" smtClean="0">
                <a:latin typeface="Tw Cen MT Condensed Extra Bold" panose="020B0803020202020204" pitchFamily="34" charset="0"/>
              </a:rPr>
              <a:t>Deciding </a:t>
            </a:r>
            <a:r>
              <a:rPr lang="en-US" sz="2800" dirty="0">
                <a:latin typeface="Tw Cen MT Condensed Extra Bold" panose="020B0803020202020204" pitchFamily="34" charset="0"/>
              </a:rPr>
              <a:t>which alternative is preferred independently and then working to convince others that it is the right decision, which is related to choosing an alternative based on your perception of political winds rather than reviewing the data and evidence for each possible alternative. </a:t>
            </a:r>
          </a:p>
        </p:txBody>
      </p:sp>
    </p:spTree>
    <p:extLst>
      <p:ext uri="{BB962C8B-B14F-4D97-AF65-F5344CB8AC3E}">
        <p14:creationId xmlns:p14="http://schemas.microsoft.com/office/powerpoint/2010/main" val="2240039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What is a Government?</a:t>
            </a:r>
            <a:endParaRPr lang="en-GB" sz="2800" dirty="0">
              <a:effectLst>
                <a:outerShdw blurRad="38100" dist="38100" dir="2700000" algn="tl">
                  <a:srgbClr val="000000">
                    <a:alpha val="43137"/>
                  </a:srgbClr>
                </a:outerShdw>
              </a:effectLst>
              <a:latin typeface="Tw Cen MT Condensed Extra Bold" panose="020B0803020202020204" pitchFamily="34" charset="0"/>
            </a:endParaRPr>
          </a:p>
        </p:txBody>
      </p:sp>
      <p:sp>
        <p:nvSpPr>
          <p:cNvPr id="3" name="Subtitle 2"/>
          <p:cNvSpPr>
            <a:spLocks noGrp="1"/>
          </p:cNvSpPr>
          <p:nvPr>
            <p:ph type="subTitle" idx="1"/>
          </p:nvPr>
        </p:nvSpPr>
        <p:spPr>
          <a:xfrm>
            <a:off x="0" y="642270"/>
            <a:ext cx="12192000" cy="6215730"/>
          </a:xfrm>
        </p:spPr>
        <p:txBody>
          <a:bodyPr>
            <a:normAutofit fontScale="92500" lnSpcReduction="10000"/>
          </a:bodyPr>
          <a:lstStyle/>
          <a:p>
            <a:pPr marL="342900" indent="-342900" algn="l">
              <a:buFont typeface="Wingdings" panose="05000000000000000000" pitchFamily="2" charset="2"/>
              <a:buChar char="q"/>
            </a:pPr>
            <a:r>
              <a:rPr lang="en-US" sz="2600" dirty="0">
                <a:latin typeface="Tw Cen MT Condensed Extra Bold" panose="020B0803020202020204" pitchFamily="34" charset="0"/>
              </a:rPr>
              <a:t>Government is a group that governs or rules a community or country. It sets and administers public policies and exercises executive powers through custom institutions and those within the state.</a:t>
            </a:r>
          </a:p>
          <a:p>
            <a:pPr marL="914400" lvl="1" indent="-457200" algn="l">
              <a:buFont typeface="Wingdings" panose="05000000000000000000" pitchFamily="2" charset="2"/>
              <a:buChar char="q"/>
            </a:pPr>
            <a:r>
              <a:rPr lang="en-US" sz="2200" dirty="0">
                <a:latin typeface="Tw Cen MT Condensed Extra Bold" panose="020B0803020202020204" pitchFamily="34" charset="0"/>
              </a:rPr>
              <a:t>Definition focuses on: Rules controls and directions</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Government is a set of institutions that share functions to direct affairs of a particular country</a:t>
            </a:r>
          </a:p>
          <a:p>
            <a:pPr marL="800100" lvl="1" indent="-342900" algn="l">
              <a:buFont typeface="Wingdings" panose="05000000000000000000" pitchFamily="2" charset="2"/>
              <a:buChar char="q"/>
            </a:pPr>
            <a:r>
              <a:rPr lang="en-US" sz="2200" dirty="0">
                <a:latin typeface="Tw Cen MT Condensed Extra Bold" panose="020B0803020202020204" pitchFamily="34" charset="0"/>
              </a:rPr>
              <a:t>Definition focuses on legislative, executive and judicial functions</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Government is the activity of giving directions and controlling people’s </a:t>
            </a:r>
            <a:r>
              <a:rPr lang="en-US" sz="2600" dirty="0" err="1">
                <a:latin typeface="Tw Cen MT Condensed Extra Bold" panose="020B0803020202020204" pitchFamily="34" charset="0"/>
              </a:rPr>
              <a:t>behaviour</a:t>
            </a:r>
            <a:r>
              <a:rPr lang="en-US" sz="2600" dirty="0">
                <a:latin typeface="Tw Cen MT Condensed Extra Bold" panose="020B0803020202020204" pitchFamily="34" charset="0"/>
              </a:rPr>
              <a:t>.</a:t>
            </a:r>
          </a:p>
          <a:p>
            <a:pPr marL="800100" lvl="1" indent="-342900" algn="l">
              <a:buFont typeface="Wingdings" panose="05000000000000000000" pitchFamily="2" charset="2"/>
              <a:buChar char="q"/>
            </a:pPr>
            <a:r>
              <a:rPr lang="en-US" sz="2200" dirty="0">
                <a:latin typeface="Tw Cen MT Condensed Extra Bold" panose="020B0803020202020204" pitchFamily="34" charset="0"/>
              </a:rPr>
              <a:t>Focuses on: The </a:t>
            </a:r>
            <a:r>
              <a:rPr lang="en-US" sz="2200" dirty="0" err="1">
                <a:latin typeface="Tw Cen MT Condensed Extra Bold" panose="020B0803020202020204" pitchFamily="34" charset="0"/>
              </a:rPr>
              <a:t>behaviour</a:t>
            </a:r>
            <a:r>
              <a:rPr lang="en-US" sz="2200" dirty="0">
                <a:latin typeface="Tw Cen MT Condensed Extra Bold" panose="020B0803020202020204" pitchFamily="34" charset="0"/>
              </a:rPr>
              <a:t> of society and aims at controlling people’s </a:t>
            </a:r>
            <a:r>
              <a:rPr lang="en-US" sz="2200" dirty="0" err="1">
                <a:latin typeface="Tw Cen MT Condensed Extra Bold" panose="020B0803020202020204" pitchFamily="34" charset="0"/>
              </a:rPr>
              <a:t>behaviour</a:t>
            </a:r>
            <a:endParaRPr lang="en-US" sz="2200" dirty="0">
              <a:latin typeface="Tw Cen MT Condensed Extra Bold" panose="020B0803020202020204" pitchFamily="34" charset="0"/>
            </a:endParaRP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Government is a territorially based body that makes authoritative decisions (for which it has constitutional or </a:t>
            </a:r>
            <a:r>
              <a:rPr lang="en-GB" sz="2600" dirty="0">
                <a:latin typeface="Tw Cen MT Condensed Extra Bold" panose="020B0803020202020204" pitchFamily="34" charset="0"/>
              </a:rPr>
              <a:t>legislative</a:t>
            </a:r>
            <a:r>
              <a:rPr lang="en-US" sz="2600" dirty="0">
                <a:latin typeface="Tw Cen MT Condensed Extra Bold" panose="020B0803020202020204" pitchFamily="34" charset="0"/>
              </a:rPr>
              <a:t> authority) that are binding on residents and businesses within its boundaries.</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A government can be classified into many types--democracy, republic, monarchy, aristocracy, and dictatorship are just a few.</a:t>
            </a:r>
          </a:p>
        </p:txBody>
      </p:sp>
    </p:spTree>
    <p:extLst>
      <p:ext uri="{BB962C8B-B14F-4D97-AF65-F5344CB8AC3E}">
        <p14:creationId xmlns:p14="http://schemas.microsoft.com/office/powerpoint/2010/main" val="3748047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1000"/>
                                        <p:tgtEl>
                                          <p:spTgt spid="3">
                                            <p:txEl>
                                              <p:pRg st="9" end="9"/>
                                            </p:txEl>
                                          </p:spTgt>
                                        </p:tgtEl>
                                      </p:cBhvr>
                                    </p:animEffect>
                                    <p:anim calcmode="lin" valueType="num">
                                      <p:cBhvr>
                                        <p:cTn id="5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Effect transition="in" filter="fade">
                                      <p:cBhvr>
                                        <p:cTn id="56" dur="1000"/>
                                        <p:tgtEl>
                                          <p:spTgt spid="3">
                                            <p:txEl>
                                              <p:pRg st="11" end="11"/>
                                            </p:txEl>
                                          </p:spTgt>
                                        </p:tgtEl>
                                      </p:cBhvr>
                                    </p:animEffect>
                                    <p:anim calcmode="lin" valueType="num">
                                      <p:cBhvr>
                                        <p:cTn id="57"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Difference between a State and Government</a:t>
            </a:r>
          </a:p>
        </p:txBody>
      </p:sp>
      <p:sp>
        <p:nvSpPr>
          <p:cNvPr id="3" name="Subtitle 2"/>
          <p:cNvSpPr>
            <a:spLocks noGrp="1"/>
          </p:cNvSpPr>
          <p:nvPr>
            <p:ph type="subTitle" idx="1"/>
          </p:nvPr>
        </p:nvSpPr>
        <p:spPr>
          <a:xfrm>
            <a:off x="0" y="642270"/>
            <a:ext cx="12192000" cy="6215730"/>
          </a:xfrm>
        </p:spPr>
        <p:txBody>
          <a:bodyPr>
            <a:normAutofit lnSpcReduction="10000"/>
          </a:bodyPr>
          <a:lstStyle/>
          <a:p>
            <a:pPr marL="342900" indent="-342900" algn="l">
              <a:buFont typeface="Wingdings" panose="05000000000000000000" pitchFamily="2" charset="2"/>
              <a:buChar char="q"/>
            </a:pPr>
            <a:r>
              <a:rPr lang="en-US" sz="2600" dirty="0">
                <a:latin typeface="Tw Cen MT Condensed Extra Bold" panose="020B0803020202020204" pitchFamily="34" charset="0"/>
              </a:rPr>
              <a:t>Sometimes the term State is used synonymously with the term government. In their strictest meaning, the two terms are different. </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The government, as you know, is one element of the State. </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It is the agency through which laws are made, enforced and those who violate laws are punished. </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It is the visible manifestation of state authority. </a:t>
            </a:r>
          </a:p>
          <a:p>
            <a:pPr marL="342900" indent="-342900" algn="l">
              <a:buFont typeface="Wingdings" panose="05000000000000000000" pitchFamily="2" charset="2"/>
              <a:buChar char="q"/>
            </a:pPr>
            <a:endParaRPr lang="en-US" sz="26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It consists of all the persons, institutions and agencies through which the will of the State is expressed and carried out. </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dirty="0">
                <a:latin typeface="Tw Cen MT Condensed Extra Bold" panose="020B0803020202020204" pitchFamily="34" charset="0"/>
              </a:rPr>
              <a:t>Though the State speaks through the government, it is proper to differentiate between the two. </a:t>
            </a:r>
          </a:p>
        </p:txBody>
      </p:sp>
    </p:spTree>
    <p:extLst>
      <p:ext uri="{BB962C8B-B14F-4D97-AF65-F5344CB8AC3E}">
        <p14:creationId xmlns:p14="http://schemas.microsoft.com/office/powerpoint/2010/main" val="726141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Difference between a State and Government</a:t>
            </a:r>
          </a:p>
        </p:txBody>
      </p:sp>
      <p:sp>
        <p:nvSpPr>
          <p:cNvPr id="3" name="Subtitle 2"/>
          <p:cNvSpPr>
            <a:spLocks noGrp="1"/>
          </p:cNvSpPr>
          <p:nvPr>
            <p:ph type="subTitle" idx="1"/>
          </p:nvPr>
        </p:nvSpPr>
        <p:spPr>
          <a:xfrm>
            <a:off x="0" y="642270"/>
            <a:ext cx="12192000" cy="6215730"/>
          </a:xfrm>
        </p:spPr>
        <p:txBody>
          <a:bodyPr>
            <a:normAutofit/>
          </a:bodyPr>
          <a:lstStyle/>
          <a:p>
            <a:pPr marL="514350" indent="-514350" algn="l">
              <a:buFont typeface="+mj-lt"/>
              <a:buAutoNum type="arabicParenR"/>
            </a:pPr>
            <a:r>
              <a:rPr lang="en-US" sz="2600" dirty="0">
                <a:latin typeface="Tw Cen MT Condensed Extra Bold" panose="020B0803020202020204" pitchFamily="34" charset="0"/>
              </a:rPr>
              <a:t>The State has authority inherent in itself whereas the government has no inherent powers. The government gets its structure, authority and power from the Constitution of the State. </a:t>
            </a:r>
          </a:p>
          <a:p>
            <a:pPr marL="342900" indent="-342900" algn="l">
              <a:buFont typeface="+mj-lt"/>
              <a:buAutoNum type="arabicParenR"/>
            </a:pPr>
            <a:endParaRPr lang="en-US" sz="12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The State is a larger entity that includes all the citizens whereas the government is relatively a smaller unit that includes only those who are employed to perform its functions. We are all citizens of the State, but we are all not functionaries of the government. </a:t>
            </a:r>
          </a:p>
          <a:p>
            <a:pPr marL="342900" indent="-342900" algn="l">
              <a:buFont typeface="+mj-lt"/>
              <a:buAutoNum type="arabicParenR"/>
            </a:pPr>
            <a:endParaRPr lang="en-US" sz="12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We see the government but not the State. </a:t>
            </a:r>
          </a:p>
          <a:p>
            <a:pPr marL="342900" indent="-342900" algn="l">
              <a:buFont typeface="+mj-lt"/>
              <a:buAutoNum type="arabicParenR"/>
            </a:pPr>
            <a:endParaRPr lang="en-US" sz="12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The State is a near permanent institution; it is so because it does not die unless it is attacked and made a part of the other state. On the other hand, the government is temporary; it is so because it may change: today’s rulers may not be tomorrow’s rulers.</a:t>
            </a:r>
          </a:p>
          <a:p>
            <a:pPr marL="342900" indent="-342900" algn="l">
              <a:buFont typeface="Wingdings" panose="05000000000000000000" pitchFamily="2" charset="2"/>
              <a:buChar char="q"/>
            </a:pPr>
            <a:endParaRPr lang="en-US" sz="1200" dirty="0">
              <a:latin typeface="Tw Cen MT Condensed Extra Bold" panose="020B0803020202020204" pitchFamily="34" charset="0"/>
            </a:endParaRPr>
          </a:p>
          <a:p>
            <a:pPr marL="342900" indent="-342900" algn="l">
              <a:buFont typeface="Wingdings" panose="05000000000000000000" pitchFamily="2" charset="2"/>
              <a:buChar char="q"/>
            </a:pPr>
            <a:r>
              <a:rPr lang="en-US" sz="2600" b="1" dirty="0">
                <a:latin typeface="Tw Cen MT Condensed Extra Bold" panose="020B0803020202020204" pitchFamily="34" charset="0"/>
              </a:rPr>
              <a:t>Government policies can be made using two approaches: One is referred to as the Elitist model, the other is the Pluralist model. </a:t>
            </a:r>
          </a:p>
        </p:txBody>
      </p:sp>
    </p:spTree>
    <p:extLst>
      <p:ext uri="{BB962C8B-B14F-4D97-AF65-F5344CB8AC3E}">
        <p14:creationId xmlns:p14="http://schemas.microsoft.com/office/powerpoint/2010/main" val="2058089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Elitist Approach</a:t>
            </a:r>
          </a:p>
        </p:txBody>
      </p:sp>
      <p:sp>
        <p:nvSpPr>
          <p:cNvPr id="3" name="Subtitle 2"/>
          <p:cNvSpPr>
            <a:spLocks noGrp="1"/>
          </p:cNvSpPr>
          <p:nvPr>
            <p:ph type="subTitle" idx="1"/>
          </p:nvPr>
        </p:nvSpPr>
        <p:spPr>
          <a:xfrm>
            <a:off x="0" y="642270"/>
            <a:ext cx="12192000" cy="6215730"/>
          </a:xfrm>
        </p:spPr>
        <p:txBody>
          <a:bodyPr>
            <a:normAutofit fontScale="92500" lnSpcReduction="10000"/>
          </a:bodyPr>
          <a:lstStyle/>
          <a:p>
            <a:pPr marL="514350" indent="-514350" algn="l">
              <a:buFont typeface="Wingdings" panose="05000000000000000000" pitchFamily="2" charset="2"/>
              <a:buChar char="q"/>
            </a:pPr>
            <a:r>
              <a:rPr lang="en-US" sz="2600" dirty="0">
                <a:latin typeface="Tw Cen MT Condensed Extra Bold" panose="020B0803020202020204" pitchFamily="34" charset="0"/>
              </a:rPr>
              <a:t>Question: What is your knowledge about corona virus, gassing, falling oil prices</a:t>
            </a:r>
          </a:p>
          <a:p>
            <a:pPr marL="514350" indent="-514350" algn="l">
              <a:buFont typeface="Wingdings" panose="05000000000000000000" pitchFamily="2" charset="2"/>
              <a:buChar char="q"/>
            </a:pPr>
            <a:endParaRPr lang="en-US" sz="12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Elite: the richest, most powerful, best educated, or best trained group in a society </a:t>
            </a:r>
          </a:p>
          <a:p>
            <a:pPr marL="514350" indent="-514350" algn="l">
              <a:buFont typeface="Wingdings" panose="05000000000000000000" pitchFamily="2" charset="2"/>
              <a:buChar char="q"/>
            </a:pPr>
            <a:endParaRPr lang="en-US" sz="12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Elite theory: A theory of government that asserts that a small group possesses power and rules society.</a:t>
            </a:r>
          </a:p>
          <a:p>
            <a:pPr marL="514350" indent="-514350" algn="l">
              <a:buFont typeface="Wingdings" panose="05000000000000000000" pitchFamily="2" charset="2"/>
              <a:buChar char="q"/>
            </a:pPr>
            <a:endParaRPr lang="en-US" sz="11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Current elite theory defines ‘elites’ as actors controlling resources, occupying key positions and relating through power networks (</a:t>
            </a:r>
            <a:r>
              <a:rPr lang="en-US" sz="2600" dirty="0" err="1">
                <a:latin typeface="Tw Cen MT Condensed Extra Bold" panose="020B0803020202020204" pitchFamily="34" charset="0"/>
              </a:rPr>
              <a:t>Yamokoski</a:t>
            </a:r>
            <a:r>
              <a:rPr lang="en-US" sz="2600" dirty="0">
                <a:latin typeface="Tw Cen MT Condensed Extra Bold" panose="020B0803020202020204" pitchFamily="34" charset="0"/>
              </a:rPr>
              <a:t> and Dubrow, 2008).</a:t>
            </a:r>
          </a:p>
          <a:p>
            <a:pPr marL="514350" indent="-514350" algn="l">
              <a:buFont typeface="Wingdings" panose="05000000000000000000" pitchFamily="2" charset="2"/>
              <a:buChar char="q"/>
            </a:pPr>
            <a:endParaRPr lang="en-US" sz="11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The word elite refers to a small group of individuals that by virtual of their position they hold in particular </a:t>
            </a:r>
            <a:r>
              <a:rPr lang="en-US" sz="2600" dirty="0" err="1">
                <a:latin typeface="Tw Cen MT Condensed Extra Bold" panose="020B0803020202020204" pitchFamily="34" charset="0"/>
              </a:rPr>
              <a:t>organisations</a:t>
            </a:r>
            <a:r>
              <a:rPr lang="en-US" sz="2600" dirty="0">
                <a:latin typeface="Tw Cen MT Condensed Extra Bold" panose="020B0803020202020204" pitchFamily="34" charset="0"/>
              </a:rPr>
              <a:t> wield a lot of power and authority. </a:t>
            </a:r>
          </a:p>
          <a:p>
            <a:pPr marL="514350" indent="-514350" algn="l">
              <a:buFont typeface="Wingdings" panose="05000000000000000000" pitchFamily="2" charset="2"/>
              <a:buChar char="q"/>
            </a:pPr>
            <a:endParaRPr lang="en-US" sz="11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In the classical elitist literature, elites were often (but not only) defined through capacity, personality and skill</a:t>
            </a:r>
          </a:p>
          <a:p>
            <a:pPr marL="514350" indent="-514350" algn="l">
              <a:buFont typeface="Wingdings" panose="05000000000000000000" pitchFamily="2" charset="2"/>
              <a:buChar char="q"/>
            </a:pPr>
            <a:endParaRPr lang="en-US" sz="11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At the national level in modern polities elites number a few thousand people spread across the tops of all important sectors—politics, government administration, business, trade unions, the military, pressure groups, major mass movements, and so forth.</a:t>
            </a:r>
          </a:p>
        </p:txBody>
      </p:sp>
    </p:spTree>
    <p:extLst>
      <p:ext uri="{BB962C8B-B14F-4D97-AF65-F5344CB8AC3E}">
        <p14:creationId xmlns:p14="http://schemas.microsoft.com/office/powerpoint/2010/main" val="9667649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 calcmode="lin" valueType="num">
                                      <p:cBhvr additive="base">
                                        <p:cTn id="3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6114"/>
            <a:ext cx="12192000" cy="601579"/>
          </a:xfrm>
        </p:spPr>
        <p:txBody>
          <a:bodyPr>
            <a:normAutofit/>
          </a:bodyPr>
          <a:lstStyle/>
          <a:p>
            <a:r>
              <a:rPr lang="en-US" sz="2800" dirty="0">
                <a:latin typeface="Tw Cen MT Condensed Extra Bold" panose="020B0803020202020204" pitchFamily="34" charset="0"/>
              </a:rPr>
              <a:t>Assumptions of the Elitist Approach</a:t>
            </a:r>
          </a:p>
        </p:txBody>
      </p:sp>
      <p:sp>
        <p:nvSpPr>
          <p:cNvPr id="3" name="Subtitle 2"/>
          <p:cNvSpPr>
            <a:spLocks noGrp="1"/>
          </p:cNvSpPr>
          <p:nvPr>
            <p:ph type="subTitle" idx="1"/>
          </p:nvPr>
        </p:nvSpPr>
        <p:spPr>
          <a:xfrm>
            <a:off x="0" y="485464"/>
            <a:ext cx="12032343" cy="6829735"/>
          </a:xfrm>
        </p:spPr>
        <p:txBody>
          <a:bodyPr>
            <a:normAutofit fontScale="92500" lnSpcReduction="20000"/>
          </a:bodyPr>
          <a:lstStyle/>
          <a:p>
            <a:pPr marL="514350" indent="-514350" algn="l">
              <a:buFont typeface="+mj-lt"/>
              <a:buAutoNum type="arabicParenR"/>
            </a:pPr>
            <a:r>
              <a:rPr lang="en-US" sz="2600" dirty="0">
                <a:latin typeface="Tw Cen MT Condensed Extra Bold" panose="020B0803020202020204" pitchFamily="34" charset="0"/>
              </a:rPr>
              <a:t>In the elitist view, elites could only be substituted by another set of elites, meaning that the majority is necessarily ruled by a minority.</a:t>
            </a:r>
          </a:p>
          <a:p>
            <a:pPr marL="514350" indent="-514350" algn="l">
              <a:buFont typeface="+mj-lt"/>
              <a:buAutoNum type="arabicParenR"/>
            </a:pPr>
            <a:endParaRPr lang="en-US" sz="11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The iron law of oligarchy synthesizes the notion of elite inevitability formulating it as a natural law (same people in government: pact deal, defections etc.). Elitism simply argues that elites hold the power to shape policy and that they work toward the maintenance of the status quo, where masses hold limited or no power at all.</a:t>
            </a:r>
          </a:p>
          <a:p>
            <a:pPr marL="514350" indent="-514350" algn="l">
              <a:buFont typeface="+mj-lt"/>
              <a:buAutoNum type="arabicParenR"/>
            </a:pPr>
            <a:endParaRPr lang="en-US" sz="11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Not only do elites dispute power (reaching different levels of conflict and violence), but new elites also enter the game through different mechanisms of elite recruitment.</a:t>
            </a:r>
          </a:p>
          <a:p>
            <a:pPr marL="514350" indent="-514350" algn="l">
              <a:buFont typeface="+mj-lt"/>
              <a:buAutoNum type="arabicParenR"/>
            </a:pPr>
            <a:endParaRPr lang="en-US" sz="11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Elite decision making refers to a collective decision-making process that focuses on the instrumental quality of laws, public policies, and political decisions it produces.</a:t>
            </a:r>
          </a:p>
          <a:p>
            <a:pPr marL="514350" indent="-514350" algn="l">
              <a:buFont typeface="+mj-lt"/>
              <a:buAutoNum type="arabicParenR"/>
            </a:pPr>
            <a:endParaRPr lang="en-US" sz="12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Since the process aims at producing outcomes of considerable substantive quality, it organizes the existing capacities within a political community to achieve the desired outcome, thus giving greater (or even all) political power to a small group of people (i.e., experts) who are considered to be better at producing correct political decisions.</a:t>
            </a:r>
          </a:p>
          <a:p>
            <a:pPr marL="514350" indent="-514350" algn="l">
              <a:buFont typeface="+mj-lt"/>
              <a:buAutoNum type="arabicParenR"/>
            </a:pPr>
            <a:endParaRPr lang="en-US" sz="1200" dirty="0">
              <a:latin typeface="Tw Cen MT Condensed Extra Bold" panose="020B0803020202020204" pitchFamily="34" charset="0"/>
            </a:endParaRPr>
          </a:p>
          <a:p>
            <a:pPr marL="514350" indent="-514350" algn="l">
              <a:buFont typeface="+mj-lt"/>
              <a:buAutoNum type="arabicParenR"/>
            </a:pPr>
            <a:r>
              <a:rPr lang="en-US" sz="2600" dirty="0">
                <a:latin typeface="Tw Cen MT Condensed Extra Bold" panose="020B0803020202020204" pitchFamily="34" charset="0"/>
              </a:rPr>
              <a:t>For most citizens, most political issues are complex and remote. Since some citizens (experts) have the relevant knowledge, they should be authorized to rule and to make political decisions about these complex issues. </a:t>
            </a:r>
          </a:p>
        </p:txBody>
      </p:sp>
    </p:spTree>
    <p:extLst>
      <p:ext uri="{BB962C8B-B14F-4D97-AF65-F5344CB8AC3E}">
        <p14:creationId xmlns:p14="http://schemas.microsoft.com/office/powerpoint/2010/main" val="356576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down)">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wipe(down)">
                                      <p:cBhvr>
                                        <p:cTn id="3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Assumptions of the Elitist Approach</a:t>
            </a:r>
          </a:p>
        </p:txBody>
      </p:sp>
      <p:sp>
        <p:nvSpPr>
          <p:cNvPr id="3" name="Subtitle 2"/>
          <p:cNvSpPr>
            <a:spLocks noGrp="1"/>
          </p:cNvSpPr>
          <p:nvPr>
            <p:ph type="subTitle" idx="1"/>
          </p:nvPr>
        </p:nvSpPr>
        <p:spPr>
          <a:xfrm>
            <a:off x="0" y="642270"/>
            <a:ext cx="12192000" cy="6215730"/>
          </a:xfrm>
        </p:spPr>
        <p:txBody>
          <a:bodyPr>
            <a:normAutofit/>
          </a:bodyPr>
          <a:lstStyle/>
          <a:p>
            <a:pPr marL="514350" indent="-514350" algn="l">
              <a:buFont typeface="Wingdings" panose="05000000000000000000" pitchFamily="2" charset="2"/>
              <a:buChar char="q"/>
            </a:pPr>
            <a:r>
              <a:rPr lang="en-US" sz="2600" dirty="0">
                <a:latin typeface="Tw Cen MT Condensed Extra Bold" panose="020B0803020202020204" pitchFamily="34" charset="0"/>
              </a:rPr>
              <a:t>Elite possess a number of other qualities and competences, elites usually have “a certain material, intellectual, or even moral superiority” over those they govern</a:t>
            </a:r>
          </a:p>
          <a:p>
            <a:pPr marL="514350" indent="-514350" algn="l">
              <a:buFont typeface="Wingdings" panose="05000000000000000000" pitchFamily="2" charset="2"/>
              <a:buChar char="q"/>
            </a:pPr>
            <a:endParaRPr lang="en-US" sz="10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The argumentation for elite decision making rests on three premises: </a:t>
            </a:r>
          </a:p>
          <a:p>
            <a:pPr marL="971550" lvl="1" indent="-514350" algn="l">
              <a:buFont typeface="+mj-lt"/>
              <a:buAutoNum type="alphaLcParenR"/>
            </a:pPr>
            <a:r>
              <a:rPr lang="en-US" sz="2200" dirty="0">
                <a:latin typeface="Tw Cen MT Condensed Extra Bold" panose="020B0803020202020204" pitchFamily="34" charset="0"/>
              </a:rPr>
              <a:t>there are correct or incorrect (good or bad) political decisions, </a:t>
            </a:r>
          </a:p>
          <a:p>
            <a:pPr marL="971550" lvl="1" indent="-514350" algn="l">
              <a:buFont typeface="+mj-lt"/>
              <a:buAutoNum type="alphaLcParenR"/>
            </a:pPr>
            <a:r>
              <a:rPr lang="en-US" sz="2200" dirty="0">
                <a:latin typeface="Tw Cen MT Condensed Extra Bold" panose="020B0803020202020204" pitchFamily="34" charset="0"/>
              </a:rPr>
              <a:t>there are some people who are better at producing correct (or good) decisions, and </a:t>
            </a:r>
          </a:p>
          <a:p>
            <a:pPr marL="971550" lvl="1" indent="-514350" algn="l">
              <a:buFont typeface="+mj-lt"/>
              <a:buAutoNum type="alphaLcParenR"/>
            </a:pPr>
            <a:r>
              <a:rPr lang="en-US" sz="2200" dirty="0">
                <a:latin typeface="Tw Cen MT Condensed Extra Bold" panose="020B0803020202020204" pitchFamily="34" charset="0"/>
              </a:rPr>
              <a:t>(only) those who are better at producing correct political decisions should participate in the collective decision-making process.</a:t>
            </a:r>
          </a:p>
          <a:p>
            <a:pPr lvl="1" algn="l"/>
            <a:endParaRPr lang="en-US" sz="10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Men ignorant of navigation cannot successfully command the ship; it takes certain skills to be able to do that, and a few people (e.g., captains) have these skills. Similarly, it takes certain skills to be able to successfully command the state, and most people lack these skills. Ignorant people (those lacking the relevant skills) should not command the state just as they should not command the ship.</a:t>
            </a:r>
          </a:p>
          <a:p>
            <a:pPr marL="514350" indent="-514350" algn="l">
              <a:buFont typeface="Wingdings" panose="05000000000000000000" pitchFamily="2" charset="2"/>
              <a:buChar char="q"/>
            </a:pPr>
            <a:endParaRPr lang="en-US" sz="10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The elite can be divided into two:</a:t>
            </a:r>
          </a:p>
        </p:txBody>
      </p:sp>
    </p:spTree>
    <p:extLst>
      <p:ext uri="{BB962C8B-B14F-4D97-AF65-F5344CB8AC3E}">
        <p14:creationId xmlns:p14="http://schemas.microsoft.com/office/powerpoint/2010/main" val="3817637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ircle(in)">
                                      <p:cBhvr>
                                        <p:cTn id="15" dur="2000"/>
                                        <p:tgtEl>
                                          <p:spTgt spid="3">
                                            <p:txEl>
                                              <p:pRg st="3" end="3"/>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circle(in)">
                                      <p:cBhvr>
                                        <p:cTn id="18" dur="2000"/>
                                        <p:tgtEl>
                                          <p:spTgt spid="3">
                                            <p:txEl>
                                              <p:pRg st="4" end="4"/>
                                            </p:txEl>
                                          </p:spTgt>
                                        </p:tgtEl>
                                      </p:cBhvr>
                                    </p:animEffect>
                                  </p:childTnLst>
                                </p:cTn>
                              </p:par>
                              <p:par>
                                <p:cTn id="19" presetID="6" presetClass="entr" presetSubtype="16"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circle(in)">
                                      <p:cBhvr>
                                        <p:cTn id="21" dur="20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circle(in)">
                                      <p:cBhvr>
                                        <p:cTn id="26" dur="20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circle(in)">
                                      <p:cBhvr>
                                        <p:cTn id="31"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latin typeface="Tw Cen MT Condensed Extra Bold" panose="020B0803020202020204" pitchFamily="34" charset="0"/>
              </a:rPr>
              <a:t>Two types of Elites: Civil and Political</a:t>
            </a:r>
          </a:p>
        </p:txBody>
      </p:sp>
      <p:sp>
        <p:nvSpPr>
          <p:cNvPr id="3" name="Subtitle 2"/>
          <p:cNvSpPr>
            <a:spLocks noGrp="1"/>
          </p:cNvSpPr>
          <p:nvPr>
            <p:ph type="subTitle" idx="1"/>
          </p:nvPr>
        </p:nvSpPr>
        <p:spPr>
          <a:xfrm>
            <a:off x="0" y="642270"/>
            <a:ext cx="12192000" cy="6215730"/>
          </a:xfrm>
        </p:spPr>
        <p:txBody>
          <a:bodyPr>
            <a:normAutofit lnSpcReduction="10000"/>
          </a:bodyPr>
          <a:lstStyle/>
          <a:p>
            <a:pPr marL="514350" indent="-514350" algn="l">
              <a:buFont typeface="Wingdings" panose="05000000000000000000" pitchFamily="2" charset="2"/>
              <a:buChar char="q"/>
            </a:pPr>
            <a:r>
              <a:rPr lang="en-US" sz="2600" b="1" dirty="0">
                <a:latin typeface="Tw Cen MT Condensed Extra Bold" panose="020B0803020202020204" pitchFamily="34" charset="0"/>
              </a:rPr>
              <a:t>Civil Elite </a:t>
            </a:r>
          </a:p>
          <a:p>
            <a:pPr marL="514350" indent="-514350" algn="l">
              <a:buFont typeface="Wingdings" panose="05000000000000000000" pitchFamily="2" charset="2"/>
              <a:buChar char="q"/>
            </a:pPr>
            <a:r>
              <a:rPr lang="en-US" sz="2600" dirty="0">
                <a:latin typeface="Tw Cen MT Condensed Extra Bold" panose="020B0803020202020204" pitchFamily="34" charset="0"/>
              </a:rPr>
              <a:t>The civil elite relate to the civil servants without an electoral mandate, largely appointed on the basis of educational and professional attainment.</a:t>
            </a:r>
          </a:p>
          <a:p>
            <a:pPr marL="514350" indent="-514350" algn="l">
              <a:buFont typeface="Wingdings" panose="05000000000000000000" pitchFamily="2" charset="2"/>
              <a:buChar char="q"/>
            </a:pPr>
            <a:endParaRPr lang="en-US" sz="10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Civil elite also known as Non-political executive refers to the civil servants who are appointed according to their qualification and experiences.</a:t>
            </a:r>
          </a:p>
          <a:p>
            <a:pPr marL="514350" indent="-514350" algn="l">
              <a:buFont typeface="Wingdings" panose="05000000000000000000" pitchFamily="2" charset="2"/>
              <a:buChar char="q"/>
            </a:pPr>
            <a:endParaRPr lang="en-US" sz="10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They are neutral in politics and are required to serve the government with impartiality. </a:t>
            </a:r>
          </a:p>
          <a:p>
            <a:pPr marL="514350" indent="-514350" algn="l">
              <a:buFont typeface="Wingdings" panose="05000000000000000000" pitchFamily="2" charset="2"/>
              <a:buChar char="q"/>
            </a:pPr>
            <a:endParaRPr lang="en-US" sz="10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They are not allowed to involve in any political party or assemblies, and they serve as the advisor to the minister</a:t>
            </a:r>
          </a:p>
          <a:p>
            <a:pPr marL="514350" indent="-514350" algn="l">
              <a:buFont typeface="Wingdings" panose="05000000000000000000" pitchFamily="2" charset="2"/>
              <a:buChar char="q"/>
            </a:pPr>
            <a:endParaRPr lang="en-US" sz="10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 They are permanent office holders and serve until the age of retirement, unlike the political executive who serve for a certain term and when loses vote from the people.</a:t>
            </a:r>
          </a:p>
          <a:p>
            <a:pPr algn="l"/>
            <a:endParaRPr lang="en-US" sz="1100" dirty="0">
              <a:latin typeface="Tw Cen MT Condensed Extra Bold" panose="020B0803020202020204" pitchFamily="34" charset="0"/>
            </a:endParaRPr>
          </a:p>
          <a:p>
            <a:pPr marL="514350" indent="-514350" algn="l">
              <a:buFont typeface="Wingdings" panose="05000000000000000000" pitchFamily="2" charset="2"/>
              <a:buChar char="q"/>
            </a:pPr>
            <a:r>
              <a:rPr lang="en-US" sz="2600" dirty="0">
                <a:latin typeface="Tw Cen MT Condensed Extra Bold" panose="020B0803020202020204" pitchFamily="34" charset="0"/>
              </a:rPr>
              <a:t>- Civil elites is not the same as merit system of employment, because all patronage positions (those not covered by merit system) are included in the civil elite totals.</a:t>
            </a:r>
          </a:p>
        </p:txBody>
      </p:sp>
    </p:spTree>
    <p:extLst>
      <p:ext uri="{BB962C8B-B14F-4D97-AF65-F5344CB8AC3E}">
        <p14:creationId xmlns:p14="http://schemas.microsoft.com/office/powerpoint/2010/main" val="1967390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Effect transition="in" filter="fade">
                                      <p:cBhvr>
                                        <p:cTn id="49" dur="1000"/>
                                        <p:tgtEl>
                                          <p:spTgt spid="3">
                                            <p:txEl>
                                              <p:pRg st="11" end="11"/>
                                            </p:txEl>
                                          </p:spTgt>
                                        </p:tgtEl>
                                      </p:cBhvr>
                                    </p:animEffect>
                                    <p:anim calcmode="lin" valueType="num">
                                      <p:cBhvr>
                                        <p:cTn id="50"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3458</Words>
  <Application>Microsoft Office PowerPoint</Application>
  <PresentationFormat>Widescreen</PresentationFormat>
  <Paragraphs>245</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Calibri Light</vt:lpstr>
      <vt:lpstr>Perpetua Titling MT</vt:lpstr>
      <vt:lpstr>Tw Cen MT Condensed Extra Bold</vt:lpstr>
      <vt:lpstr>Verdana</vt:lpstr>
      <vt:lpstr>Wingdings</vt:lpstr>
      <vt:lpstr>Office Theme</vt:lpstr>
      <vt:lpstr>PAM 2011: Government and Administration IN ZAMBIA</vt:lpstr>
      <vt:lpstr>Introduction to National Government and Administration</vt:lpstr>
      <vt:lpstr>What is a Government?</vt:lpstr>
      <vt:lpstr>Difference between a State and Government</vt:lpstr>
      <vt:lpstr>Difference between a State and Government</vt:lpstr>
      <vt:lpstr>Elitist Approach</vt:lpstr>
      <vt:lpstr>Assumptions of the Elitist Approach</vt:lpstr>
      <vt:lpstr>Assumptions of the Elitist Approach</vt:lpstr>
      <vt:lpstr>Two types of Elites: Civil and Political</vt:lpstr>
      <vt:lpstr>Two types of Elites: Civil and Political</vt:lpstr>
      <vt:lpstr>Strengths (Why do the elite sometimes govern or make decisions)</vt:lpstr>
      <vt:lpstr>Weaknesses of the Elite Theory to Decision Making</vt:lpstr>
      <vt:lpstr>Pluralist Approach to Decision Making</vt:lpstr>
      <vt:lpstr>Characteristics of the Pluralist Approach</vt:lpstr>
      <vt:lpstr>Merits of the Pluralist Approach</vt:lpstr>
      <vt:lpstr>Demerits of the Pluralist Approach</vt:lpstr>
      <vt:lpstr>Decision-making in the public sector</vt:lpstr>
      <vt:lpstr>Decision-making in the public sector</vt:lpstr>
      <vt:lpstr>Complex Decisions</vt:lpstr>
      <vt:lpstr>Complex Decisions</vt:lpstr>
      <vt:lpstr>Complex Decisions</vt:lpstr>
      <vt:lpstr>Good Decisions</vt:lpstr>
      <vt:lpstr>Creating a high-quality decision-making process</vt:lpstr>
      <vt:lpstr>Creating a high-quality decision-making process</vt:lpstr>
      <vt:lpstr>Creating a high-quality decision-making process</vt:lpstr>
      <vt:lpstr>Causes of poor decision making in Governments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Strengths (Why do the elite sometimes govern or make decisions)</dc:title>
  <dc:creator>tambulani88@outlook.com</dc:creator>
  <cp:lastModifiedBy>Tambulani</cp:lastModifiedBy>
  <cp:revision>19</cp:revision>
  <dcterms:created xsi:type="dcterms:W3CDTF">2020-05-15T08:58:57Z</dcterms:created>
  <dcterms:modified xsi:type="dcterms:W3CDTF">2022-03-26T10:09:37Z</dcterms:modified>
</cp:coreProperties>
</file>