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Lst>
  <p:sldIdLst>
    <p:sldId id="256" r:id="rId4"/>
    <p:sldId id="263" r:id="rId5"/>
    <p:sldId id="266" r:id="rId6"/>
    <p:sldId id="267" r:id="rId7"/>
    <p:sldId id="286" r:id="rId8"/>
    <p:sldId id="287" r:id="rId9"/>
    <p:sldId id="288" r:id="rId10"/>
    <p:sldId id="332" r:id="rId11"/>
    <p:sldId id="291" r:id="rId12"/>
    <p:sldId id="289" r:id="rId13"/>
    <p:sldId id="323" r:id="rId14"/>
    <p:sldId id="324" r:id="rId15"/>
    <p:sldId id="325" r:id="rId16"/>
    <p:sldId id="330" r:id="rId17"/>
    <p:sldId id="331" r:id="rId18"/>
    <p:sldId id="290" r:id="rId19"/>
    <p:sldId id="292" r:id="rId20"/>
    <p:sldId id="293" r:id="rId21"/>
    <p:sldId id="294" r:id="rId22"/>
    <p:sldId id="295" r:id="rId23"/>
    <p:sldId id="296" r:id="rId24"/>
    <p:sldId id="297" r:id="rId25"/>
    <p:sldId id="322"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315" r:id="rId43"/>
    <p:sldId id="316" r:id="rId44"/>
    <p:sldId id="317" r:id="rId45"/>
    <p:sldId id="318" r:id="rId46"/>
    <p:sldId id="319" r:id="rId47"/>
    <p:sldId id="320" r:id="rId48"/>
    <p:sldId id="321"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3" d="100"/>
          <a:sy n="73" d="100"/>
        </p:scale>
        <p:origin x="4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D655EC-4B1F-4262-8D3E-AB146E911F86}"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346521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D655EC-4B1F-4262-8D3E-AB146E911F86}"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91900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D655EC-4B1F-4262-8D3E-AB146E911F86}"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1470527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p>
            <a:fld id="{57F45608-256F-44BB-9B30-C1EED2D79451}" type="datetimeFigureOut">
              <a:rPr lang="en-ZW" smtClean="0"/>
              <a:pPr/>
              <a:t>18/3/2024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264761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57F45608-256F-44BB-9B30-C1EED2D79451}" type="datetimeFigureOut">
              <a:rPr lang="en-ZW" smtClean="0"/>
              <a:pPr/>
              <a:t>18/3/2024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2825127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F45608-256F-44BB-9B30-C1EED2D79451}" type="datetimeFigureOut">
              <a:rPr lang="en-ZW" smtClean="0"/>
              <a:pPr/>
              <a:t>18/3/2024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3547073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4"/>
          <p:cNvSpPr>
            <a:spLocks noGrp="1"/>
          </p:cNvSpPr>
          <p:nvPr>
            <p:ph type="dt" sz="half" idx="10"/>
          </p:nvPr>
        </p:nvSpPr>
        <p:spPr/>
        <p:txBody>
          <a:bodyPr/>
          <a:lstStyle/>
          <a:p>
            <a:fld id="{57F45608-256F-44BB-9B30-C1EED2D79451}" type="datetimeFigureOut">
              <a:rPr lang="en-ZW" smtClean="0"/>
              <a:pPr/>
              <a:t>18/3/2024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3984831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6"/>
          <p:cNvSpPr>
            <a:spLocks noGrp="1"/>
          </p:cNvSpPr>
          <p:nvPr>
            <p:ph type="dt" sz="half" idx="10"/>
          </p:nvPr>
        </p:nvSpPr>
        <p:spPr/>
        <p:txBody>
          <a:bodyPr/>
          <a:lstStyle/>
          <a:p>
            <a:fld id="{57F45608-256F-44BB-9B30-C1EED2D79451}" type="datetimeFigureOut">
              <a:rPr lang="en-ZW" smtClean="0"/>
              <a:pPr/>
              <a:t>18/3/2024</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715390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2"/>
          <p:cNvSpPr>
            <a:spLocks noGrp="1"/>
          </p:cNvSpPr>
          <p:nvPr>
            <p:ph type="dt" sz="half" idx="10"/>
          </p:nvPr>
        </p:nvSpPr>
        <p:spPr/>
        <p:txBody>
          <a:bodyPr/>
          <a:lstStyle/>
          <a:p>
            <a:fld id="{57F45608-256F-44BB-9B30-C1EED2D79451}" type="datetimeFigureOut">
              <a:rPr lang="en-ZW" smtClean="0"/>
              <a:pPr/>
              <a:t>18/3/2024</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1852129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45608-256F-44BB-9B30-C1EED2D79451}" type="datetimeFigureOut">
              <a:rPr lang="en-ZW" smtClean="0"/>
              <a:pPr/>
              <a:t>18/3/2024</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38466336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45608-256F-44BB-9B30-C1EED2D79451}" type="datetimeFigureOut">
              <a:rPr lang="en-ZW" smtClean="0"/>
              <a:pPr/>
              <a:t>18/3/2024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2240787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D655EC-4B1F-4262-8D3E-AB146E911F86}"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10516316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45608-256F-44BB-9B30-C1EED2D79451}" type="datetimeFigureOut">
              <a:rPr lang="en-ZW" smtClean="0"/>
              <a:pPr/>
              <a:t>18/3/2024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1189037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57F45608-256F-44BB-9B30-C1EED2D79451}" type="datetimeFigureOut">
              <a:rPr lang="en-ZW" smtClean="0"/>
              <a:pPr/>
              <a:t>18/3/2024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28033359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57F45608-256F-44BB-9B30-C1EED2D79451}" type="datetimeFigureOut">
              <a:rPr lang="en-ZW" smtClean="0"/>
              <a:pPr/>
              <a:t>18/3/2024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E1750607-007A-4E18-AC13-B70F36F970D7}" type="slidenum">
              <a:rPr lang="en-ZW" smtClean="0"/>
              <a:pPr/>
              <a:t>‹#›</a:t>
            </a:fld>
            <a:endParaRPr lang="en-ZW"/>
          </a:p>
        </p:txBody>
      </p:sp>
    </p:spTree>
    <p:extLst>
      <p:ext uri="{BB962C8B-B14F-4D97-AF65-F5344CB8AC3E}">
        <p14:creationId xmlns:p14="http://schemas.microsoft.com/office/powerpoint/2010/main" val="7065817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91C30C-64BB-4BF1-B882-6DD9EF86B305}" type="datetime1">
              <a:rPr lang="en-US" smtClean="0"/>
              <a:pPr/>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29750423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1A1B24-3209-4F68-B58D-2C489FFF5113}" type="datetime1">
              <a:rPr lang="en-US" smtClean="0"/>
              <a:pPr/>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17901978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B3075-4917-4716-AADE-EFB570AF1379}" type="datetime1">
              <a:rPr lang="en-US" smtClean="0"/>
              <a:pPr/>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11786472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DB99C2-5AD9-436B-B08D-A0E9AC1F243C}" type="datetime1">
              <a:rPr lang="en-US" smtClean="0"/>
              <a:pPr/>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18887551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37F7C7-D66F-41C2-8ED5-6E9847F821B3}" type="datetime1">
              <a:rPr lang="en-US" smtClean="0"/>
              <a:pPr/>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39435649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AC540-921E-414A-B24A-0DF8EDBDB61D}" type="datetime1">
              <a:rPr lang="en-US" smtClean="0"/>
              <a:pPr/>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25163315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6F4D0-721C-4FAB-86A0-51484BBE0871}" type="datetime1">
              <a:rPr lang="en-US" smtClean="0"/>
              <a:pPr/>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91767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D655EC-4B1F-4262-8D3E-AB146E911F86}"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22668728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A9A80-0575-46EE-94DE-A130BE960ADA}" type="datetime1">
              <a:rPr lang="en-US" smtClean="0"/>
              <a:pPr/>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6619939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36D614-748E-426B-9F1D-88E152E0BB78}" type="datetime1">
              <a:rPr lang="en-US" smtClean="0"/>
              <a:pPr/>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18551097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7B7EBA-D59E-45E1-9297-BC2D7DC86B8E}" type="datetime1">
              <a:rPr lang="en-US" smtClean="0"/>
              <a:pPr/>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24243688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FDAD0-CC5C-4E84-963C-CEFDD0CC6A1A}" type="datetime1">
              <a:rPr lang="en-US" smtClean="0"/>
              <a:pPr/>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extLst>
      <p:ext uri="{BB962C8B-B14F-4D97-AF65-F5344CB8AC3E}">
        <p14:creationId xmlns:p14="http://schemas.microsoft.com/office/powerpoint/2010/main" val="141509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D655EC-4B1F-4262-8D3E-AB146E911F86}"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2382643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D655EC-4B1F-4262-8D3E-AB146E911F86}"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3753372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D655EC-4B1F-4262-8D3E-AB146E911F86}"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240019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D655EC-4B1F-4262-8D3E-AB146E911F86}"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318096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2D655EC-4B1F-4262-8D3E-AB146E911F86}"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286236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2D655EC-4B1F-4262-8D3E-AB146E911F86}"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14114-9061-4FA5-AC5C-A3F0415EBCDB}" type="slidenum">
              <a:rPr lang="en-US" smtClean="0"/>
              <a:t>‹#›</a:t>
            </a:fld>
            <a:endParaRPr lang="en-US"/>
          </a:p>
        </p:txBody>
      </p:sp>
    </p:spTree>
    <p:extLst>
      <p:ext uri="{BB962C8B-B14F-4D97-AF65-F5344CB8AC3E}">
        <p14:creationId xmlns:p14="http://schemas.microsoft.com/office/powerpoint/2010/main" val="3458385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D655EC-4B1F-4262-8D3E-AB146E911F86}" type="datetimeFigureOut">
              <a:rPr lang="en-US" smtClean="0"/>
              <a:t>3/18/2024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14114-9061-4FA5-AC5C-A3F0415EBCDB}" type="slidenum">
              <a:rPr lang="en-US" smtClean="0"/>
              <a:t>‹#›</a:t>
            </a:fld>
            <a:endParaRPr lang="en-US"/>
          </a:p>
        </p:txBody>
      </p:sp>
    </p:spTree>
    <p:extLst>
      <p:ext uri="{BB962C8B-B14F-4D97-AF65-F5344CB8AC3E}">
        <p14:creationId xmlns:p14="http://schemas.microsoft.com/office/powerpoint/2010/main" val="2980160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ZW"/>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45608-256F-44BB-9B30-C1EED2D79451}" type="datetimeFigureOut">
              <a:rPr lang="en-ZW" smtClean="0"/>
              <a:pPr/>
              <a:t>18/3/2024</a:t>
            </a:fld>
            <a:endParaRPr lang="en-ZW"/>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50607-007A-4E18-AC13-B70F36F970D7}" type="slidenum">
              <a:rPr lang="en-ZW" smtClean="0"/>
              <a:pPr/>
              <a:t>‹#›</a:t>
            </a:fld>
            <a:endParaRPr lang="en-ZW"/>
          </a:p>
        </p:txBody>
      </p:sp>
    </p:spTree>
    <p:extLst>
      <p:ext uri="{BB962C8B-B14F-4D97-AF65-F5344CB8AC3E}">
        <p14:creationId xmlns:p14="http://schemas.microsoft.com/office/powerpoint/2010/main" val="60073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48909-53C7-421F-87BD-9FBAB81FD692}" type="datetime1">
              <a:rPr lang="en-US" smtClean="0"/>
              <a:pPr/>
              <a:t>3/18/2024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A16FA-3D5B-4FFA-9DDB-C00637F7C28B}" type="slidenum">
              <a:rPr lang="en-US" smtClean="0"/>
              <a:pPr/>
              <a:t>‹#›</a:t>
            </a:fld>
            <a:endParaRPr lang="en-US"/>
          </a:p>
        </p:txBody>
      </p:sp>
    </p:spTree>
    <p:extLst>
      <p:ext uri="{BB962C8B-B14F-4D97-AF65-F5344CB8AC3E}">
        <p14:creationId xmlns:p14="http://schemas.microsoft.com/office/powerpoint/2010/main" val="37550084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Pharmacokinetic parameters; Application of pharmacokinetics to rational drug dosing</a:t>
            </a:r>
            <a:endParaRPr lang="en-US" dirty="0"/>
          </a:p>
        </p:txBody>
      </p:sp>
      <p:sp>
        <p:nvSpPr>
          <p:cNvPr id="3" name="Subtitle 2"/>
          <p:cNvSpPr>
            <a:spLocks noGrp="1"/>
          </p:cNvSpPr>
          <p:nvPr>
            <p:ph type="subTitle" idx="1"/>
          </p:nvPr>
        </p:nvSpPr>
        <p:spPr/>
        <p:txBody>
          <a:bodyPr/>
          <a:lstStyle/>
          <a:p>
            <a:r>
              <a:rPr lang="en-US" dirty="0" smtClean="0"/>
              <a:t>PREPARED BY Dr. SITANIMEZI MWEENDA-CHIKUTA</a:t>
            </a:r>
            <a:endParaRPr lang="en-US" dirty="0"/>
          </a:p>
        </p:txBody>
      </p:sp>
    </p:spTree>
    <p:extLst>
      <p:ext uri="{BB962C8B-B14F-4D97-AF65-F5344CB8AC3E}">
        <p14:creationId xmlns:p14="http://schemas.microsoft.com/office/powerpoint/2010/main" val="1243275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Elimination half-life</a:t>
            </a:r>
            <a:endParaRPr lang="en-ZW" dirty="0"/>
          </a:p>
        </p:txBody>
      </p:sp>
      <p:sp>
        <p:nvSpPr>
          <p:cNvPr id="3" name="Content Placeholder 2"/>
          <p:cNvSpPr>
            <a:spLocks noGrp="1"/>
          </p:cNvSpPr>
          <p:nvPr>
            <p:ph idx="1"/>
          </p:nvPr>
        </p:nvSpPr>
        <p:spPr/>
        <p:txBody>
          <a:bodyPr>
            <a:normAutofit fontScale="70000" lnSpcReduction="20000"/>
          </a:bodyPr>
          <a:lstStyle/>
          <a:p>
            <a:pPr>
              <a:lnSpc>
                <a:spcPct val="120000"/>
              </a:lnSpc>
              <a:spcBef>
                <a:spcPts val="1200"/>
              </a:spcBef>
            </a:pPr>
            <a:r>
              <a:rPr lang="en-US" dirty="0" smtClean="0"/>
              <a:t>Half-life (t</a:t>
            </a:r>
            <a:r>
              <a:rPr lang="en-US" baseline="-25000" dirty="0" smtClean="0"/>
              <a:t>1/2</a:t>
            </a:r>
            <a:r>
              <a:rPr lang="en-US" dirty="0" smtClean="0"/>
              <a:t>) is the time it takes for the plasma drug concentration to fall to half</a:t>
            </a:r>
          </a:p>
          <a:p>
            <a:pPr>
              <a:lnSpc>
                <a:spcPct val="120000"/>
              </a:lnSpc>
              <a:spcBef>
                <a:spcPts val="1200"/>
              </a:spcBef>
            </a:pPr>
            <a:r>
              <a:rPr lang="en-US" dirty="0" smtClean="0"/>
              <a:t>Half-life is related to k, CI and </a:t>
            </a:r>
            <a:r>
              <a:rPr lang="en-US" dirty="0" err="1" smtClean="0"/>
              <a:t>Vd</a:t>
            </a:r>
            <a:r>
              <a:rPr lang="en-US" dirty="0" smtClean="0"/>
              <a:t>: t</a:t>
            </a:r>
            <a:r>
              <a:rPr lang="en-US" baseline="-25000" dirty="0" smtClean="0"/>
              <a:t>1/2</a:t>
            </a:r>
            <a:r>
              <a:rPr lang="en-US" dirty="0" smtClean="0"/>
              <a:t> = ln2/k = ln2 x </a:t>
            </a:r>
            <a:r>
              <a:rPr lang="en-US" dirty="0" err="1" smtClean="0"/>
              <a:t>Vd</a:t>
            </a:r>
            <a:r>
              <a:rPr lang="en-US" dirty="0" smtClean="0"/>
              <a:t>/</a:t>
            </a:r>
            <a:r>
              <a:rPr lang="en-US" dirty="0" err="1" smtClean="0"/>
              <a:t>Cl</a:t>
            </a:r>
            <a:r>
              <a:rPr lang="en-US" dirty="0" smtClean="0"/>
              <a:t> (</a:t>
            </a:r>
            <a:r>
              <a:rPr lang="en-US" dirty="0" err="1" smtClean="0"/>
              <a:t>ln</a:t>
            </a:r>
            <a:r>
              <a:rPr lang="en-US" dirty="0" smtClean="0"/>
              <a:t> = natural log)</a:t>
            </a:r>
          </a:p>
          <a:p>
            <a:pPr>
              <a:lnSpc>
                <a:spcPct val="120000"/>
              </a:lnSpc>
              <a:spcBef>
                <a:spcPts val="1200"/>
              </a:spcBef>
            </a:pPr>
            <a:r>
              <a:rPr lang="en-US" dirty="0" smtClean="0">
                <a:cs typeface="Times New Roman" pitchFamily="18" charset="0"/>
              </a:rPr>
              <a:t>The half-life is important as it can provide information on how quickly a drug is being eliminated</a:t>
            </a:r>
            <a:endParaRPr lang="en-US" dirty="0" smtClean="0"/>
          </a:p>
          <a:p>
            <a:pPr>
              <a:lnSpc>
                <a:spcPct val="120000"/>
              </a:lnSpc>
              <a:spcBef>
                <a:spcPts val="1200"/>
              </a:spcBef>
            </a:pPr>
            <a:r>
              <a:rPr lang="en-US" dirty="0" smtClean="0"/>
              <a:t>Half-life determines the time taken to eliminate a drug from the body </a:t>
            </a:r>
          </a:p>
          <a:p>
            <a:pPr>
              <a:lnSpc>
                <a:spcPct val="120000"/>
              </a:lnSpc>
              <a:spcBef>
                <a:spcPts val="1200"/>
              </a:spcBef>
            </a:pPr>
            <a:r>
              <a:rPr lang="en-US" dirty="0" smtClean="0"/>
              <a:t>it takes about 4 - 5 half-lives (when starting from zero) to completely eliminate a drug from the body when drug administration stops.</a:t>
            </a:r>
            <a:endParaRPr lang="en-US" dirty="0" smtClean="0">
              <a:cs typeface="Times New Roman" pitchFamily="18" charset="0"/>
            </a:endParaRPr>
          </a:p>
          <a:p>
            <a:pPr>
              <a:lnSpc>
                <a:spcPct val="120000"/>
              </a:lnSpc>
              <a:spcBef>
                <a:spcPts val="1200"/>
              </a:spcBef>
            </a:pPr>
            <a:r>
              <a:rPr lang="en-US" dirty="0" smtClean="0">
                <a:cs typeface="Times New Roman" pitchFamily="18" charset="0"/>
              </a:rPr>
              <a:t>Drugs with short half-lives are quickly eliminated from the body while drugs with longer half-lives stay in the body longer</a:t>
            </a:r>
          </a:p>
          <a:p>
            <a:pPr>
              <a:lnSpc>
                <a:spcPct val="120000"/>
              </a:lnSpc>
              <a:spcBef>
                <a:spcPts val="1200"/>
              </a:spcBef>
            </a:pPr>
            <a:r>
              <a:rPr lang="en-US" dirty="0" smtClean="0">
                <a:cs typeface="Times New Roman" pitchFamily="18" charset="0"/>
              </a:rPr>
              <a:t>Half-life thus determines the frequency of drug administration</a:t>
            </a:r>
            <a:endParaRPr lang="en-ZW" dirty="0"/>
          </a:p>
        </p:txBody>
      </p:sp>
    </p:spTree>
    <p:extLst>
      <p:ext uri="{BB962C8B-B14F-4D97-AF65-F5344CB8AC3E}">
        <p14:creationId xmlns:p14="http://schemas.microsoft.com/office/powerpoint/2010/main" val="3806931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spcBef>
                <a:spcPct val="20000"/>
              </a:spcBef>
            </a:pPr>
            <a:r>
              <a:rPr lang="en-US" b="1" dirty="0"/>
              <a:t>Absorption rate constant (</a:t>
            </a:r>
            <a:r>
              <a:rPr lang="en-US" b="1" dirty="0" err="1"/>
              <a:t>ka</a:t>
            </a:r>
            <a:r>
              <a:rPr lang="en-US" b="1" dirty="0" smtClean="0"/>
              <a:t>)</a:t>
            </a:r>
            <a:endParaRPr lang="en-US" dirty="0"/>
          </a:p>
        </p:txBody>
      </p:sp>
      <p:sp>
        <p:nvSpPr>
          <p:cNvPr id="3" name="Content Placeholder 2"/>
          <p:cNvSpPr>
            <a:spLocks noGrp="1"/>
          </p:cNvSpPr>
          <p:nvPr>
            <p:ph idx="1"/>
          </p:nvPr>
        </p:nvSpPr>
        <p:spPr/>
        <p:txBody>
          <a:bodyPr/>
          <a:lstStyle/>
          <a:p>
            <a:r>
              <a:rPr lang="en-US" dirty="0" smtClean="0"/>
              <a:t>Expresses </a:t>
            </a:r>
            <a:r>
              <a:rPr lang="en-US" dirty="0"/>
              <a:t>the speed of absorption </a:t>
            </a:r>
          </a:p>
          <a:p>
            <a:r>
              <a:rPr lang="en-US" dirty="0" err="1"/>
              <a:t>Ka</a:t>
            </a:r>
            <a:r>
              <a:rPr lang="en-US" dirty="0"/>
              <a:t> = rate of drug absorption/amount of drug remaining to be absorbed</a:t>
            </a:r>
          </a:p>
        </p:txBody>
      </p:sp>
    </p:spTree>
    <p:extLst>
      <p:ext uri="{BB962C8B-B14F-4D97-AF65-F5344CB8AC3E}">
        <p14:creationId xmlns:p14="http://schemas.microsoft.com/office/powerpoint/2010/main" val="875835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Bioavailability (F</a:t>
            </a:r>
            <a:r>
              <a:rPr lang="en-US" dirty="0" smtClean="0"/>
              <a:t>)</a:t>
            </a:r>
            <a:endParaRPr lang="en-US" dirty="0"/>
          </a:p>
        </p:txBody>
      </p:sp>
      <p:sp>
        <p:nvSpPr>
          <p:cNvPr id="3" name="Content Placeholder 2"/>
          <p:cNvSpPr>
            <a:spLocks noGrp="1"/>
          </p:cNvSpPr>
          <p:nvPr>
            <p:ph idx="1"/>
          </p:nvPr>
        </p:nvSpPr>
        <p:spPr/>
        <p:txBody>
          <a:bodyPr>
            <a:normAutofit/>
          </a:bodyPr>
          <a:lstStyle/>
          <a:p>
            <a:pPr lvl="0">
              <a:lnSpc>
                <a:spcPct val="120000"/>
              </a:lnSpc>
              <a:spcBef>
                <a:spcPts val="1200"/>
              </a:spcBef>
            </a:pPr>
            <a:r>
              <a:rPr lang="en-US" sz="2000" b="1" dirty="0" smtClean="0">
                <a:solidFill>
                  <a:prstClr val="black"/>
                </a:solidFill>
              </a:rPr>
              <a:t>Bioavailability</a:t>
            </a:r>
            <a:r>
              <a:rPr lang="en-US" sz="2000" dirty="0">
                <a:solidFill>
                  <a:prstClr val="black"/>
                </a:solidFill>
              </a:rPr>
              <a:t>: the proportion of an administered dose of drug that reaches the systemic circulation in unchanged form</a:t>
            </a:r>
          </a:p>
          <a:p>
            <a:pPr lvl="1">
              <a:lnSpc>
                <a:spcPct val="120000"/>
              </a:lnSpc>
              <a:spcBef>
                <a:spcPts val="1200"/>
              </a:spcBef>
            </a:pPr>
            <a:r>
              <a:rPr lang="en-US" sz="1800" dirty="0">
                <a:solidFill>
                  <a:prstClr val="black"/>
                </a:solidFill>
              </a:rPr>
              <a:t>F = amount of unchanged drug in the systemic circulation/total dose given</a:t>
            </a:r>
          </a:p>
          <a:p>
            <a:pPr lvl="0">
              <a:lnSpc>
                <a:spcPct val="120000"/>
              </a:lnSpc>
              <a:spcBef>
                <a:spcPts val="1200"/>
              </a:spcBef>
            </a:pPr>
            <a:r>
              <a:rPr lang="en-US" sz="2000" dirty="0">
                <a:solidFill>
                  <a:prstClr val="black"/>
                </a:solidFill>
                <a:cs typeface="Times New Roman" pitchFamily="18" charset="0"/>
              </a:rPr>
              <a:t>Intravenous drugs have a bioavailability of 100%</a:t>
            </a:r>
          </a:p>
          <a:p>
            <a:pPr lvl="0">
              <a:lnSpc>
                <a:spcPct val="120000"/>
              </a:lnSpc>
              <a:spcBef>
                <a:spcPts val="1200"/>
              </a:spcBef>
            </a:pPr>
            <a:r>
              <a:rPr lang="en-US" sz="2000" dirty="0">
                <a:solidFill>
                  <a:prstClr val="black"/>
                </a:solidFill>
                <a:cs typeface="Times New Roman" pitchFamily="18" charset="0"/>
              </a:rPr>
              <a:t>Drugs given by other routes vary in bioavailability</a:t>
            </a:r>
          </a:p>
          <a:p>
            <a:pPr lvl="0">
              <a:lnSpc>
                <a:spcPct val="120000"/>
              </a:lnSpc>
              <a:spcBef>
                <a:spcPts val="1200"/>
              </a:spcBef>
            </a:pPr>
            <a:r>
              <a:rPr lang="en-US" sz="2000" b="1" dirty="0">
                <a:solidFill>
                  <a:prstClr val="black"/>
                </a:solidFill>
                <a:cs typeface="Times New Roman" pitchFamily="18" charset="0"/>
              </a:rPr>
              <a:t>Bioavailability</a:t>
            </a:r>
            <a:r>
              <a:rPr lang="en-US" sz="2000" dirty="0">
                <a:solidFill>
                  <a:prstClr val="black"/>
                </a:solidFill>
                <a:cs typeface="Times New Roman" pitchFamily="18" charset="0"/>
              </a:rPr>
              <a:t> affects:</a:t>
            </a:r>
          </a:p>
          <a:p>
            <a:pPr lvl="1">
              <a:lnSpc>
                <a:spcPct val="120000"/>
              </a:lnSpc>
              <a:spcBef>
                <a:spcPts val="1200"/>
              </a:spcBef>
            </a:pPr>
            <a:r>
              <a:rPr lang="en-US" sz="1800" dirty="0">
                <a:solidFill>
                  <a:prstClr val="black"/>
                </a:solidFill>
                <a:cs typeface="Times New Roman" pitchFamily="18" charset="0"/>
              </a:rPr>
              <a:t>Time of onset of drug effect</a:t>
            </a:r>
          </a:p>
          <a:p>
            <a:pPr lvl="1">
              <a:lnSpc>
                <a:spcPct val="120000"/>
              </a:lnSpc>
              <a:spcBef>
                <a:spcPts val="1200"/>
              </a:spcBef>
            </a:pPr>
            <a:r>
              <a:rPr lang="en-US" sz="1800" dirty="0">
                <a:solidFill>
                  <a:prstClr val="black"/>
                </a:solidFill>
                <a:cs typeface="Times New Roman" pitchFamily="18" charset="0"/>
              </a:rPr>
              <a:t>The time and magnitude of peak effect – when it reaches maximum level</a:t>
            </a:r>
          </a:p>
          <a:p>
            <a:pPr lvl="1">
              <a:lnSpc>
                <a:spcPct val="120000"/>
              </a:lnSpc>
              <a:spcBef>
                <a:spcPts val="1200"/>
              </a:spcBef>
            </a:pPr>
            <a:r>
              <a:rPr lang="en-US" sz="1800" dirty="0">
                <a:solidFill>
                  <a:prstClr val="black"/>
                </a:solidFill>
                <a:cs typeface="Times New Roman" pitchFamily="18" charset="0"/>
              </a:rPr>
              <a:t>The duration of effect – how long drug response will last </a:t>
            </a:r>
          </a:p>
          <a:p>
            <a:endParaRPr lang="en-US" dirty="0"/>
          </a:p>
        </p:txBody>
      </p:sp>
    </p:spTree>
    <p:extLst>
      <p:ext uri="{BB962C8B-B14F-4D97-AF65-F5344CB8AC3E}">
        <p14:creationId xmlns:p14="http://schemas.microsoft.com/office/powerpoint/2010/main" val="3124644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Bioavailability (F</a:t>
            </a:r>
            <a:r>
              <a:rPr lang="en-US" dirty="0" smtClean="0"/>
              <a:t>) </a:t>
            </a:r>
            <a:r>
              <a:rPr lang="en-US" dirty="0" err="1" smtClean="0"/>
              <a:t>conti</a:t>
            </a:r>
            <a:r>
              <a:rPr lang="en-US" dirty="0" smtClean="0"/>
              <a:t>….</a:t>
            </a:r>
            <a:endParaRPr lang="en-US" dirty="0"/>
          </a:p>
        </p:txBody>
      </p:sp>
      <p:sp>
        <p:nvSpPr>
          <p:cNvPr id="3" name="Content Placeholder 2"/>
          <p:cNvSpPr>
            <a:spLocks noGrp="1"/>
          </p:cNvSpPr>
          <p:nvPr>
            <p:ph idx="1"/>
          </p:nvPr>
        </p:nvSpPr>
        <p:spPr/>
        <p:txBody>
          <a:bodyPr/>
          <a:lstStyle/>
          <a:p>
            <a:pPr marL="0" lvl="0" indent="0">
              <a:lnSpc>
                <a:spcPct val="120000"/>
              </a:lnSpc>
              <a:spcBef>
                <a:spcPts val="1200"/>
              </a:spcBef>
              <a:buNone/>
            </a:pPr>
            <a:r>
              <a:rPr lang="en-US" sz="1800" b="1" dirty="0">
                <a:solidFill>
                  <a:prstClr val="black"/>
                </a:solidFill>
              </a:rPr>
              <a:t>Bioavailability</a:t>
            </a:r>
            <a:r>
              <a:rPr lang="en-US" sz="1800" dirty="0">
                <a:solidFill>
                  <a:prstClr val="black"/>
                </a:solidFill>
              </a:rPr>
              <a:t> depends on:</a:t>
            </a:r>
          </a:p>
          <a:p>
            <a:pPr lvl="0">
              <a:lnSpc>
                <a:spcPct val="120000"/>
              </a:lnSpc>
              <a:spcBef>
                <a:spcPts val="1200"/>
              </a:spcBef>
            </a:pPr>
            <a:r>
              <a:rPr lang="en-US" sz="1800" dirty="0" err="1">
                <a:solidFill>
                  <a:prstClr val="black"/>
                </a:solidFill>
              </a:rPr>
              <a:t>Physico</a:t>
            </a:r>
            <a:r>
              <a:rPr lang="en-US" sz="1800" dirty="0">
                <a:solidFill>
                  <a:prstClr val="black"/>
                </a:solidFill>
              </a:rPr>
              <a:t>-chemical properties of the drug</a:t>
            </a:r>
          </a:p>
          <a:p>
            <a:pPr lvl="0">
              <a:lnSpc>
                <a:spcPct val="120000"/>
              </a:lnSpc>
              <a:spcBef>
                <a:spcPts val="1200"/>
              </a:spcBef>
            </a:pPr>
            <a:r>
              <a:rPr lang="en-US" sz="1800" dirty="0">
                <a:solidFill>
                  <a:prstClr val="black"/>
                </a:solidFill>
              </a:rPr>
              <a:t>Formulation</a:t>
            </a:r>
          </a:p>
          <a:p>
            <a:pPr lvl="0">
              <a:lnSpc>
                <a:spcPct val="120000"/>
              </a:lnSpc>
              <a:spcBef>
                <a:spcPts val="1200"/>
              </a:spcBef>
            </a:pPr>
            <a:r>
              <a:rPr lang="en-US" sz="1800" dirty="0">
                <a:solidFill>
                  <a:prstClr val="black"/>
                </a:solidFill>
              </a:rPr>
              <a:t>First-pass elimination (pre-systemic elimination)</a:t>
            </a:r>
          </a:p>
          <a:p>
            <a:pPr lvl="0">
              <a:lnSpc>
                <a:spcPct val="120000"/>
              </a:lnSpc>
              <a:spcBef>
                <a:spcPts val="1200"/>
              </a:spcBef>
            </a:pPr>
            <a:r>
              <a:rPr lang="en-US" sz="1800" dirty="0">
                <a:solidFill>
                  <a:prstClr val="black"/>
                </a:solidFill>
              </a:rPr>
              <a:t>Concurrent drug therapy</a:t>
            </a:r>
          </a:p>
          <a:p>
            <a:pPr lvl="0">
              <a:lnSpc>
                <a:spcPct val="120000"/>
              </a:lnSpc>
              <a:spcBef>
                <a:spcPts val="1200"/>
              </a:spcBef>
            </a:pPr>
            <a:r>
              <a:rPr lang="en-US" sz="1800" dirty="0">
                <a:solidFill>
                  <a:prstClr val="black"/>
                </a:solidFill>
              </a:rPr>
              <a:t>Food intake (for drugs administered orally)</a:t>
            </a:r>
          </a:p>
          <a:p>
            <a:pPr lvl="0">
              <a:lnSpc>
                <a:spcPct val="120000"/>
              </a:lnSpc>
              <a:spcBef>
                <a:spcPts val="1200"/>
              </a:spcBef>
            </a:pPr>
            <a:r>
              <a:rPr lang="en-US" sz="1800" b="1" dirty="0">
                <a:solidFill>
                  <a:prstClr val="black"/>
                </a:solidFill>
              </a:rPr>
              <a:t>Disease states</a:t>
            </a:r>
            <a:r>
              <a:rPr lang="en-US" sz="1800" dirty="0">
                <a:solidFill>
                  <a:prstClr val="black"/>
                </a:solidFill>
              </a:rPr>
              <a:t>: bioavailability is reduced in diseases that cause malabsorption at the sites of drug absorption in the GIT, and when there is vomiting</a:t>
            </a:r>
          </a:p>
          <a:p>
            <a:pPr lvl="0">
              <a:lnSpc>
                <a:spcPct val="120000"/>
              </a:lnSpc>
              <a:spcBef>
                <a:spcPts val="1200"/>
              </a:spcBef>
            </a:pPr>
            <a:r>
              <a:rPr lang="en-US" sz="1800" dirty="0">
                <a:solidFill>
                  <a:prstClr val="black"/>
                </a:solidFill>
              </a:rPr>
              <a:t>For a drug administered orally, bioavailability may be less than 100% for two main reasons - incomplete extent of absorption and first-pass elimination</a:t>
            </a:r>
            <a:endParaRPr lang="en-ZW" sz="1800" dirty="0">
              <a:solidFill>
                <a:prstClr val="black"/>
              </a:solidFill>
            </a:endParaRPr>
          </a:p>
          <a:p>
            <a:endParaRPr lang="en-US" dirty="0"/>
          </a:p>
        </p:txBody>
      </p:sp>
    </p:spTree>
    <p:extLst>
      <p:ext uri="{BB962C8B-B14F-4D97-AF65-F5344CB8AC3E}">
        <p14:creationId xmlns:p14="http://schemas.microsoft.com/office/powerpoint/2010/main" val="311381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First-pass elimination (pre-systemic elimination)</a:t>
            </a:r>
            <a:endParaRPr lang="en-ZW" dirty="0"/>
          </a:p>
        </p:txBody>
      </p:sp>
      <p:sp>
        <p:nvSpPr>
          <p:cNvPr id="3" name="Content Placeholder 2"/>
          <p:cNvSpPr>
            <a:spLocks noGrp="1"/>
          </p:cNvSpPr>
          <p:nvPr>
            <p:ph idx="1"/>
          </p:nvPr>
        </p:nvSpPr>
        <p:spPr/>
        <p:txBody>
          <a:bodyPr>
            <a:normAutofit fontScale="62500" lnSpcReduction="20000"/>
          </a:bodyPr>
          <a:lstStyle/>
          <a:p>
            <a:pPr>
              <a:lnSpc>
                <a:spcPct val="120000"/>
              </a:lnSpc>
              <a:spcBef>
                <a:spcPts val="1200"/>
              </a:spcBef>
            </a:pPr>
            <a:r>
              <a:rPr lang="en-US" dirty="0" smtClean="0"/>
              <a:t>Following absorption across the gut wall, the portal blood delivers the drug to the liver prior to entry into the systemic circulation</a:t>
            </a:r>
          </a:p>
          <a:p>
            <a:pPr>
              <a:lnSpc>
                <a:spcPct val="120000"/>
              </a:lnSpc>
              <a:spcBef>
                <a:spcPts val="1200"/>
              </a:spcBef>
            </a:pPr>
            <a:r>
              <a:rPr lang="en-US" dirty="0" smtClean="0"/>
              <a:t>First-pass elimination is when the drug is eliminated before it reaches the systemic circulation</a:t>
            </a:r>
          </a:p>
          <a:p>
            <a:pPr>
              <a:lnSpc>
                <a:spcPct val="120000"/>
              </a:lnSpc>
              <a:spcBef>
                <a:spcPts val="1200"/>
              </a:spcBef>
            </a:pPr>
            <a:r>
              <a:rPr lang="en-US" dirty="0" smtClean="0"/>
              <a:t>Metabolism may occur in the gut wall, portal venous blood or liver before the drug reaches the systemic circulation</a:t>
            </a:r>
          </a:p>
          <a:p>
            <a:pPr>
              <a:lnSpc>
                <a:spcPct val="120000"/>
              </a:lnSpc>
              <a:spcBef>
                <a:spcPts val="1200"/>
              </a:spcBef>
            </a:pPr>
            <a:r>
              <a:rPr lang="en-US" dirty="0" smtClean="0"/>
              <a:t>In addition the liver can excrete the drug into the bile</a:t>
            </a:r>
          </a:p>
          <a:p>
            <a:pPr>
              <a:lnSpc>
                <a:spcPct val="120000"/>
              </a:lnSpc>
              <a:spcBef>
                <a:spcPts val="1200"/>
              </a:spcBef>
            </a:pPr>
            <a:r>
              <a:rPr lang="en-US" dirty="0" smtClean="0"/>
              <a:t>Drugs that exhibit the hepatic first-pass phenomenon do so because they are metabolized rapidly</a:t>
            </a:r>
          </a:p>
          <a:p>
            <a:pPr>
              <a:lnSpc>
                <a:spcPct val="120000"/>
              </a:lnSpc>
              <a:spcBef>
                <a:spcPts val="1200"/>
              </a:spcBef>
            </a:pPr>
            <a:r>
              <a:rPr lang="en-US" dirty="0" smtClean="0"/>
              <a:t>Examples of drugs that undergo substantial hepatic </a:t>
            </a:r>
            <a:r>
              <a:rPr lang="en-US" dirty="0" err="1" smtClean="0"/>
              <a:t>presystemic</a:t>
            </a:r>
            <a:r>
              <a:rPr lang="en-US" dirty="0" smtClean="0"/>
              <a:t> elimination: </a:t>
            </a:r>
            <a:r>
              <a:rPr lang="en-US" dirty="0" err="1" smtClean="0"/>
              <a:t>glyceryl</a:t>
            </a:r>
            <a:r>
              <a:rPr lang="en-US" dirty="0" smtClean="0"/>
              <a:t> </a:t>
            </a:r>
            <a:r>
              <a:rPr lang="en-US" dirty="0" err="1" smtClean="0"/>
              <a:t>trinitrate</a:t>
            </a:r>
            <a:r>
              <a:rPr lang="en-US" dirty="0" smtClean="0"/>
              <a:t>, </a:t>
            </a:r>
            <a:r>
              <a:rPr lang="en-US" dirty="0" err="1" smtClean="0"/>
              <a:t>salbutamol</a:t>
            </a:r>
            <a:r>
              <a:rPr lang="en-US" dirty="0" smtClean="0"/>
              <a:t>, </a:t>
            </a:r>
            <a:r>
              <a:rPr lang="en-US" dirty="0" err="1" smtClean="0"/>
              <a:t>verapamil</a:t>
            </a:r>
            <a:r>
              <a:rPr lang="en-US" dirty="0" smtClean="0"/>
              <a:t> and </a:t>
            </a:r>
            <a:r>
              <a:rPr lang="en-US" dirty="0" err="1" smtClean="0"/>
              <a:t>propranolol</a:t>
            </a:r>
            <a:endParaRPr lang="en-ZW" dirty="0"/>
          </a:p>
        </p:txBody>
      </p:sp>
    </p:spTree>
    <p:extLst>
      <p:ext uri="{BB962C8B-B14F-4D97-AF65-F5344CB8AC3E}">
        <p14:creationId xmlns:p14="http://schemas.microsoft.com/office/powerpoint/2010/main" val="280383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Clinical implications of first-pass elimination</a:t>
            </a:r>
            <a:endParaRPr lang="en-ZW" dirty="0"/>
          </a:p>
        </p:txBody>
      </p:sp>
      <p:sp>
        <p:nvSpPr>
          <p:cNvPr id="3" name="Content Placeholder 2"/>
          <p:cNvSpPr>
            <a:spLocks noGrp="1"/>
          </p:cNvSpPr>
          <p:nvPr>
            <p:ph idx="1"/>
          </p:nvPr>
        </p:nvSpPr>
        <p:spPr/>
        <p:txBody>
          <a:bodyPr>
            <a:normAutofit fontScale="85000" lnSpcReduction="10000"/>
          </a:bodyPr>
          <a:lstStyle/>
          <a:p>
            <a:pPr>
              <a:lnSpc>
                <a:spcPct val="110000"/>
              </a:lnSpc>
              <a:spcBef>
                <a:spcPts val="1800"/>
              </a:spcBef>
            </a:pPr>
            <a:r>
              <a:rPr lang="en-US" dirty="0" smtClean="0"/>
              <a:t>A much larger dose of the drug is needed when it is given orally than when it is given by other routes due to reduced oral bioavailability</a:t>
            </a:r>
          </a:p>
          <a:p>
            <a:pPr>
              <a:lnSpc>
                <a:spcPct val="110000"/>
              </a:lnSpc>
              <a:spcBef>
                <a:spcPts val="1800"/>
              </a:spcBef>
            </a:pPr>
            <a:r>
              <a:rPr lang="en-US" dirty="0" smtClean="0"/>
              <a:t>Marked individual variations occur in the extent of first-pass elimination of a given drug resulting in unpredictability when such drugs are given orally</a:t>
            </a:r>
          </a:p>
          <a:p>
            <a:pPr>
              <a:lnSpc>
                <a:spcPct val="110000"/>
              </a:lnSpc>
              <a:spcBef>
                <a:spcPts val="1800"/>
              </a:spcBef>
            </a:pPr>
            <a:r>
              <a:rPr lang="en-US" dirty="0" smtClean="0"/>
              <a:t>First pass elimination is reduced in impaired liver function and in conditions in which there is shunting of blood into the systemic circulation without passing through the liver. Bioavailability in these cases is increased.</a:t>
            </a:r>
          </a:p>
          <a:p>
            <a:endParaRPr lang="en-ZW" dirty="0"/>
          </a:p>
        </p:txBody>
      </p:sp>
    </p:spTree>
    <p:extLst>
      <p:ext uri="{BB962C8B-B14F-4D97-AF65-F5344CB8AC3E}">
        <p14:creationId xmlns:p14="http://schemas.microsoft.com/office/powerpoint/2010/main" val="3238053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Steady state</a:t>
            </a:r>
            <a:endParaRPr lang="en-ZW" dirty="0"/>
          </a:p>
        </p:txBody>
      </p:sp>
      <p:sp>
        <p:nvSpPr>
          <p:cNvPr id="3" name="Content Placeholder 2"/>
          <p:cNvSpPr>
            <a:spLocks noGrp="1"/>
          </p:cNvSpPr>
          <p:nvPr>
            <p:ph idx="1"/>
          </p:nvPr>
        </p:nvSpPr>
        <p:spPr/>
        <p:txBody>
          <a:bodyPr>
            <a:normAutofit/>
          </a:bodyPr>
          <a:lstStyle/>
          <a:p>
            <a:pPr>
              <a:lnSpc>
                <a:spcPct val="110000"/>
              </a:lnSpc>
              <a:spcBef>
                <a:spcPts val="1200"/>
              </a:spcBef>
            </a:pPr>
            <a:r>
              <a:rPr lang="en-US" b="1" dirty="0" smtClean="0"/>
              <a:t>Steady state</a:t>
            </a:r>
            <a:r>
              <a:rPr lang="en-US" dirty="0" smtClean="0"/>
              <a:t>: When the amount of drug eliminated from the body during one dosage interval is equal to the amount of drug that enters the systemic circulation during each dosage interval</a:t>
            </a:r>
          </a:p>
          <a:p>
            <a:pPr>
              <a:lnSpc>
                <a:spcPct val="110000"/>
              </a:lnSpc>
              <a:spcBef>
                <a:spcPts val="1200"/>
              </a:spcBef>
            </a:pPr>
            <a:r>
              <a:rPr lang="en-US" dirty="0" smtClean="0"/>
              <a:t>The time taken for the drug to accumulate to 'steady state' on multiple dosing or during constant rate infusion is determined by the half-life of the drug - it takes about 4 - 5 half-lives (when starting from zero)</a:t>
            </a:r>
          </a:p>
          <a:p>
            <a:endParaRPr lang="en-ZW" dirty="0"/>
          </a:p>
        </p:txBody>
      </p:sp>
    </p:spTree>
    <p:extLst>
      <p:ext uri="{BB962C8B-B14F-4D97-AF65-F5344CB8AC3E}">
        <p14:creationId xmlns:p14="http://schemas.microsoft.com/office/powerpoint/2010/main" val="3646445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Therapeutic drug monitoring (TDM)</a:t>
            </a:r>
            <a:endParaRPr lang="en-ZW" dirty="0"/>
          </a:p>
        </p:txBody>
      </p:sp>
      <p:sp>
        <p:nvSpPr>
          <p:cNvPr id="3" name="Content Placeholder 2"/>
          <p:cNvSpPr>
            <a:spLocks noGrp="1"/>
          </p:cNvSpPr>
          <p:nvPr>
            <p:ph idx="1"/>
          </p:nvPr>
        </p:nvSpPr>
        <p:spPr/>
        <p:txBody>
          <a:bodyPr>
            <a:normAutofit fontScale="77500" lnSpcReduction="20000"/>
          </a:bodyPr>
          <a:lstStyle/>
          <a:p>
            <a:pPr marL="0" indent="0">
              <a:lnSpc>
                <a:spcPct val="120000"/>
              </a:lnSpc>
              <a:spcBef>
                <a:spcPts val="1200"/>
              </a:spcBef>
              <a:buNone/>
            </a:pPr>
            <a:r>
              <a:rPr lang="en-US" dirty="0" smtClean="0"/>
              <a:t>TDM refers to individualization of dosage by maintaining plasma or blood drug concentrations within a target range (therapeutic range, therapeutic window)</a:t>
            </a:r>
          </a:p>
          <a:p>
            <a:pPr marL="0" indent="0">
              <a:lnSpc>
                <a:spcPct val="120000"/>
              </a:lnSpc>
              <a:spcBef>
                <a:spcPts val="1200"/>
              </a:spcBef>
              <a:buNone/>
            </a:pPr>
            <a:r>
              <a:rPr lang="en-US" dirty="0" smtClean="0"/>
              <a:t>Two components make up the process of therapeutic drug monitoring:</a:t>
            </a:r>
          </a:p>
          <a:p>
            <a:pPr marL="514350" indent="-514350">
              <a:lnSpc>
                <a:spcPct val="120000"/>
              </a:lnSpc>
              <a:spcBef>
                <a:spcPts val="1200"/>
              </a:spcBef>
              <a:buFont typeface="+mj-lt"/>
              <a:buAutoNum type="arabicPeriod"/>
            </a:pPr>
            <a:r>
              <a:rPr lang="en-US" dirty="0" smtClean="0"/>
              <a:t>Assays for determination of the drug concentration in plasma</a:t>
            </a:r>
          </a:p>
          <a:p>
            <a:pPr marL="514350" indent="-514350">
              <a:lnSpc>
                <a:spcPct val="120000"/>
              </a:lnSpc>
              <a:spcBef>
                <a:spcPts val="1200"/>
              </a:spcBef>
              <a:buFont typeface="+mj-lt"/>
              <a:buAutoNum type="arabicPeriod"/>
            </a:pPr>
            <a:r>
              <a:rPr lang="en-US" dirty="0" smtClean="0"/>
              <a:t>Interpretation and application of the resulting concentration data to develop a safe and effective drug regimen</a:t>
            </a:r>
          </a:p>
          <a:p>
            <a:pPr marL="0" indent="0">
              <a:lnSpc>
                <a:spcPct val="120000"/>
              </a:lnSpc>
              <a:spcBef>
                <a:spcPts val="1200"/>
              </a:spcBef>
              <a:buNone/>
            </a:pPr>
            <a:r>
              <a:rPr lang="en-US" dirty="0" smtClean="0"/>
              <a:t>Advantages of therapeutic drug monitoring</a:t>
            </a:r>
          </a:p>
          <a:p>
            <a:pPr marL="514350" indent="-514350">
              <a:lnSpc>
                <a:spcPct val="120000"/>
              </a:lnSpc>
              <a:spcBef>
                <a:spcPts val="1200"/>
              </a:spcBef>
              <a:buFont typeface="+mj-lt"/>
              <a:buAutoNum type="arabicPeriod"/>
            </a:pPr>
            <a:r>
              <a:rPr lang="en-US" dirty="0" smtClean="0"/>
              <a:t>Maximization of therapeutic drug benefits</a:t>
            </a:r>
          </a:p>
          <a:p>
            <a:pPr marL="514350" indent="-514350">
              <a:lnSpc>
                <a:spcPct val="120000"/>
              </a:lnSpc>
              <a:spcBef>
                <a:spcPts val="1200"/>
              </a:spcBef>
              <a:buFont typeface="+mj-lt"/>
              <a:buAutoNum type="arabicPeriod"/>
            </a:pPr>
            <a:r>
              <a:rPr lang="en-US" dirty="0" smtClean="0"/>
              <a:t>Minimization of toxic drug effects</a:t>
            </a:r>
          </a:p>
          <a:p>
            <a:endParaRPr lang="en-ZW" dirty="0"/>
          </a:p>
        </p:txBody>
      </p:sp>
    </p:spTree>
    <p:extLst>
      <p:ext uri="{BB962C8B-B14F-4D97-AF65-F5344CB8AC3E}">
        <p14:creationId xmlns:p14="http://schemas.microsoft.com/office/powerpoint/2010/main" val="20411749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TDM …. cont’d</a:t>
            </a:r>
            <a:endParaRPr lang="en-ZW" dirty="0"/>
          </a:p>
        </p:txBody>
      </p:sp>
      <p:sp>
        <p:nvSpPr>
          <p:cNvPr id="3" name="Content Placeholder 2"/>
          <p:cNvSpPr>
            <a:spLocks noGrp="1"/>
          </p:cNvSpPr>
          <p:nvPr>
            <p:ph idx="1"/>
          </p:nvPr>
        </p:nvSpPr>
        <p:spPr/>
        <p:txBody>
          <a:bodyPr>
            <a:normAutofit fontScale="85000" lnSpcReduction="20000"/>
          </a:bodyPr>
          <a:lstStyle/>
          <a:p>
            <a:pPr marL="0" indent="0">
              <a:lnSpc>
                <a:spcPct val="120000"/>
              </a:lnSpc>
              <a:spcBef>
                <a:spcPts val="1200"/>
              </a:spcBef>
              <a:buNone/>
            </a:pPr>
            <a:r>
              <a:rPr lang="en-US" dirty="0" smtClean="0"/>
              <a:t>TDM for all drugs and in all patients is neither possible nor feasible because: </a:t>
            </a:r>
          </a:p>
          <a:p>
            <a:pPr>
              <a:lnSpc>
                <a:spcPct val="120000"/>
              </a:lnSpc>
              <a:spcBef>
                <a:spcPts val="1200"/>
              </a:spcBef>
            </a:pPr>
            <a:r>
              <a:rPr lang="en-US" dirty="0" smtClean="0"/>
              <a:t>There may be limitations with logistics, manpower, time and financial resources</a:t>
            </a:r>
          </a:p>
          <a:p>
            <a:pPr>
              <a:lnSpc>
                <a:spcPct val="120000"/>
              </a:lnSpc>
              <a:spcBef>
                <a:spcPts val="1200"/>
              </a:spcBef>
            </a:pPr>
            <a:r>
              <a:rPr lang="en-US" dirty="0" smtClean="0"/>
              <a:t>It is not relevant for some drugs (i.e. where there is no correlation between pharmacological response and pharmacokinetic disposition e.g. nitroglycerin, </a:t>
            </a:r>
            <a:r>
              <a:rPr lang="en-US" dirty="0" err="1" smtClean="0"/>
              <a:t>azathioprine</a:t>
            </a:r>
            <a:r>
              <a:rPr lang="en-US" dirty="0" smtClean="0"/>
              <a:t>, antidepressant drugs during the first 2-3 weeks)</a:t>
            </a:r>
          </a:p>
          <a:p>
            <a:pPr>
              <a:lnSpc>
                <a:spcPct val="120000"/>
              </a:lnSpc>
              <a:spcBef>
                <a:spcPts val="1200"/>
              </a:spcBef>
            </a:pPr>
            <a:r>
              <a:rPr lang="en-US" dirty="0" smtClean="0"/>
              <a:t>For those drugs for which a pharmacological response is easily, quickly and accurately measured (blood pressure, blood glucose, urinary output), it is clinically more relevant to directly monitor the response</a:t>
            </a:r>
            <a:endParaRPr lang="en-ZW" dirty="0"/>
          </a:p>
        </p:txBody>
      </p:sp>
    </p:spTree>
    <p:extLst>
      <p:ext uri="{BB962C8B-B14F-4D97-AF65-F5344CB8AC3E}">
        <p14:creationId xmlns:p14="http://schemas.microsoft.com/office/powerpoint/2010/main" val="28735106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Drugs for which is TDM helpful</a:t>
            </a:r>
            <a:endParaRPr lang="en-ZW" dirty="0"/>
          </a:p>
        </p:txBody>
      </p:sp>
      <p:sp>
        <p:nvSpPr>
          <p:cNvPr id="3" name="Content Placeholder 2"/>
          <p:cNvSpPr>
            <a:spLocks noGrp="1"/>
          </p:cNvSpPr>
          <p:nvPr>
            <p:ph idx="1"/>
          </p:nvPr>
        </p:nvSpPr>
        <p:spPr/>
        <p:txBody>
          <a:bodyPr>
            <a:normAutofit fontScale="70000" lnSpcReduction="20000"/>
          </a:bodyPr>
          <a:lstStyle/>
          <a:p>
            <a:pPr marL="0" indent="0">
              <a:lnSpc>
                <a:spcPct val="120000"/>
              </a:lnSpc>
              <a:spcBef>
                <a:spcPts val="1200"/>
              </a:spcBef>
              <a:buNone/>
            </a:pPr>
            <a:r>
              <a:rPr lang="en-US" dirty="0" smtClean="0"/>
              <a:t>Characteristics of drugs for which TDM is helpful:</a:t>
            </a:r>
          </a:p>
          <a:p>
            <a:pPr>
              <a:lnSpc>
                <a:spcPct val="120000"/>
              </a:lnSpc>
              <a:spcBef>
                <a:spcPts val="1200"/>
              </a:spcBef>
            </a:pPr>
            <a:r>
              <a:rPr lang="en-US" dirty="0" smtClean="0"/>
              <a:t>Marked inter-individual pharmacokinetic variability</a:t>
            </a:r>
          </a:p>
          <a:p>
            <a:pPr>
              <a:lnSpc>
                <a:spcPct val="120000"/>
              </a:lnSpc>
              <a:spcBef>
                <a:spcPts val="1200"/>
              </a:spcBef>
            </a:pPr>
            <a:r>
              <a:rPr lang="en-US" dirty="0" smtClean="0"/>
              <a:t>Therapeutic and adverse effects related to drug concentration</a:t>
            </a:r>
          </a:p>
          <a:p>
            <a:pPr>
              <a:lnSpc>
                <a:spcPct val="120000"/>
              </a:lnSpc>
              <a:spcBef>
                <a:spcPts val="1200"/>
              </a:spcBef>
            </a:pPr>
            <a:r>
              <a:rPr lang="en-US" dirty="0" smtClean="0"/>
              <a:t>Narrow therapeutic range</a:t>
            </a:r>
          </a:p>
          <a:p>
            <a:pPr>
              <a:lnSpc>
                <a:spcPct val="120000"/>
              </a:lnSpc>
              <a:spcBef>
                <a:spcPts val="1200"/>
              </a:spcBef>
            </a:pPr>
            <a:r>
              <a:rPr lang="en-US" dirty="0" smtClean="0"/>
              <a:t>Defined therapeutic concentration range</a:t>
            </a:r>
          </a:p>
          <a:p>
            <a:pPr>
              <a:lnSpc>
                <a:spcPct val="120000"/>
              </a:lnSpc>
              <a:spcBef>
                <a:spcPts val="1200"/>
              </a:spcBef>
            </a:pPr>
            <a:r>
              <a:rPr lang="en-US" dirty="0" smtClean="0"/>
              <a:t>Desired therapeutic effect difficult to monitor</a:t>
            </a:r>
          </a:p>
          <a:p>
            <a:pPr>
              <a:lnSpc>
                <a:spcPct val="120000"/>
              </a:lnSpc>
              <a:spcBef>
                <a:spcPts val="1200"/>
              </a:spcBef>
            </a:pPr>
            <a:r>
              <a:rPr lang="en-US" dirty="0" smtClean="0"/>
              <a:t>Suitable assay available for the drug</a:t>
            </a:r>
          </a:p>
          <a:p>
            <a:pPr marL="0" indent="0">
              <a:lnSpc>
                <a:spcPct val="120000"/>
              </a:lnSpc>
              <a:spcBef>
                <a:spcPts val="1200"/>
              </a:spcBef>
              <a:buNone/>
            </a:pPr>
            <a:r>
              <a:rPr lang="en-US" dirty="0" smtClean="0"/>
              <a:t>Drugs for which TDM is commonly done include: </a:t>
            </a:r>
            <a:r>
              <a:rPr lang="en-US" dirty="0" err="1" smtClean="0"/>
              <a:t>aminoglycosides</a:t>
            </a:r>
            <a:r>
              <a:rPr lang="en-US" dirty="0" smtClean="0"/>
              <a:t>, </a:t>
            </a:r>
            <a:r>
              <a:rPr lang="en-US" dirty="0" err="1" smtClean="0"/>
              <a:t>carbamazepine</a:t>
            </a:r>
            <a:r>
              <a:rPr lang="en-US" dirty="0" smtClean="0"/>
              <a:t>, </a:t>
            </a:r>
            <a:r>
              <a:rPr lang="en-US" dirty="0" err="1" smtClean="0"/>
              <a:t>cyclosporin</a:t>
            </a:r>
            <a:r>
              <a:rPr lang="en-US" dirty="0" smtClean="0"/>
              <a:t>, </a:t>
            </a:r>
            <a:r>
              <a:rPr lang="en-US" dirty="0" err="1" smtClean="0"/>
              <a:t>digoxin</a:t>
            </a:r>
            <a:r>
              <a:rPr lang="en-US" dirty="0" smtClean="0"/>
              <a:t>, lithium, </a:t>
            </a:r>
            <a:r>
              <a:rPr lang="en-US" dirty="0" err="1" smtClean="0"/>
              <a:t>phenytoin</a:t>
            </a:r>
            <a:r>
              <a:rPr lang="en-US" dirty="0" smtClean="0"/>
              <a:t>, </a:t>
            </a:r>
            <a:r>
              <a:rPr lang="en-US" dirty="0" err="1" smtClean="0"/>
              <a:t>tacrolimus</a:t>
            </a:r>
            <a:r>
              <a:rPr lang="en-US" dirty="0" smtClean="0"/>
              <a:t>, </a:t>
            </a:r>
            <a:r>
              <a:rPr lang="en-US" dirty="0" err="1" smtClean="0"/>
              <a:t>theophylline</a:t>
            </a:r>
            <a:r>
              <a:rPr lang="en-US" dirty="0" smtClean="0"/>
              <a:t>, </a:t>
            </a:r>
            <a:r>
              <a:rPr lang="en-US" dirty="0" err="1" smtClean="0"/>
              <a:t>valproate</a:t>
            </a:r>
            <a:r>
              <a:rPr lang="en-US" dirty="0" smtClean="0"/>
              <a:t> and </a:t>
            </a:r>
            <a:r>
              <a:rPr lang="en-US" dirty="0" err="1" smtClean="0"/>
              <a:t>vancomycin</a:t>
            </a:r>
            <a:endParaRPr lang="en-US" dirty="0" smtClean="0"/>
          </a:p>
          <a:p>
            <a:endParaRPr lang="en-ZW" dirty="0"/>
          </a:p>
        </p:txBody>
      </p:sp>
    </p:spTree>
    <p:extLst>
      <p:ext uri="{BB962C8B-B14F-4D97-AF65-F5344CB8AC3E}">
        <p14:creationId xmlns:p14="http://schemas.microsoft.com/office/powerpoint/2010/main" val="1479251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ZW" dirty="0"/>
          </a:p>
        </p:txBody>
      </p:sp>
      <p:sp>
        <p:nvSpPr>
          <p:cNvPr id="3" name="Content Placeholder 2"/>
          <p:cNvSpPr>
            <a:spLocks noGrp="1"/>
          </p:cNvSpPr>
          <p:nvPr>
            <p:ph idx="1"/>
          </p:nvPr>
        </p:nvSpPr>
        <p:spPr/>
        <p:txBody>
          <a:bodyPr>
            <a:normAutofit fontScale="92500"/>
          </a:bodyPr>
          <a:lstStyle/>
          <a:p>
            <a:pPr>
              <a:lnSpc>
                <a:spcPct val="120000"/>
              </a:lnSpc>
              <a:spcBef>
                <a:spcPts val="1200"/>
              </a:spcBef>
            </a:pPr>
            <a:r>
              <a:rPr lang="en-US" b="1" dirty="0" smtClean="0">
                <a:cs typeface="Times New Roman" pitchFamily="18" charset="0"/>
              </a:rPr>
              <a:t>Pharmacokinetics</a:t>
            </a:r>
            <a:r>
              <a:rPr lang="en-US" dirty="0" smtClean="0">
                <a:cs typeface="Times New Roman" pitchFamily="18" charset="0"/>
              </a:rPr>
              <a:t> is the study of how the drug is affected by the body following administration or what the body does to the drug</a:t>
            </a:r>
          </a:p>
          <a:p>
            <a:pPr>
              <a:lnSpc>
                <a:spcPct val="120000"/>
              </a:lnSpc>
              <a:spcBef>
                <a:spcPts val="1200"/>
              </a:spcBef>
            </a:pPr>
            <a:r>
              <a:rPr lang="en-US" b="1" dirty="0" smtClean="0"/>
              <a:t>Pharmacokinetics</a:t>
            </a:r>
            <a:r>
              <a:rPr lang="en-US" dirty="0" smtClean="0"/>
              <a:t> is the study of the time course of a drug and its metabolites in the body following administration</a:t>
            </a:r>
          </a:p>
          <a:p>
            <a:pPr>
              <a:lnSpc>
                <a:spcPct val="120000"/>
              </a:lnSpc>
              <a:spcBef>
                <a:spcPts val="1200"/>
              </a:spcBef>
            </a:pPr>
            <a:r>
              <a:rPr lang="en-US" dirty="0" smtClean="0"/>
              <a:t> </a:t>
            </a:r>
            <a:r>
              <a:rPr lang="en-US" b="1" dirty="0" smtClean="0"/>
              <a:t>Pharmacokinetics</a:t>
            </a:r>
            <a:r>
              <a:rPr lang="en-US" dirty="0" smtClean="0"/>
              <a:t> involves the processes of absorption, distribution, metabolism and excretion of drugs – termed </a:t>
            </a:r>
            <a:r>
              <a:rPr lang="en-US" b="1" dirty="0" smtClean="0"/>
              <a:t>drug disposition</a:t>
            </a:r>
          </a:p>
          <a:p>
            <a:endParaRPr lang="en-ZW" dirty="0"/>
          </a:p>
        </p:txBody>
      </p:sp>
    </p:spTree>
    <p:extLst>
      <p:ext uri="{BB962C8B-B14F-4D97-AF65-F5344CB8AC3E}">
        <p14:creationId xmlns:p14="http://schemas.microsoft.com/office/powerpoint/2010/main" val="1516132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Situations in which the value of TDM is limited</a:t>
            </a:r>
            <a:endParaRPr lang="en-ZW" dirty="0"/>
          </a:p>
        </p:txBody>
      </p:sp>
      <p:sp>
        <p:nvSpPr>
          <p:cNvPr id="3" name="Content Placeholder 2"/>
          <p:cNvSpPr>
            <a:spLocks noGrp="1"/>
          </p:cNvSpPr>
          <p:nvPr>
            <p:ph idx="1"/>
          </p:nvPr>
        </p:nvSpPr>
        <p:spPr/>
        <p:txBody>
          <a:bodyPr>
            <a:normAutofit fontScale="85000" lnSpcReduction="10000"/>
          </a:bodyPr>
          <a:lstStyle/>
          <a:p>
            <a:pPr marL="0" indent="0">
              <a:lnSpc>
                <a:spcPct val="120000"/>
              </a:lnSpc>
              <a:spcBef>
                <a:spcPts val="600"/>
              </a:spcBef>
              <a:buNone/>
            </a:pPr>
            <a:r>
              <a:rPr lang="en-US" dirty="0" smtClean="0"/>
              <a:t>The value of therapeutic drug monitoring is limited in situations in which:</a:t>
            </a:r>
          </a:p>
          <a:p>
            <a:pPr>
              <a:lnSpc>
                <a:spcPct val="120000"/>
              </a:lnSpc>
              <a:spcBef>
                <a:spcPts val="600"/>
              </a:spcBef>
            </a:pPr>
            <a:r>
              <a:rPr lang="en-US" dirty="0" smtClean="0"/>
              <a:t>There is no well-defined therapeutic plasma concentration range</a:t>
            </a:r>
          </a:p>
          <a:p>
            <a:pPr>
              <a:lnSpc>
                <a:spcPct val="120000"/>
              </a:lnSpc>
              <a:spcBef>
                <a:spcPts val="600"/>
              </a:spcBef>
            </a:pPr>
            <a:r>
              <a:rPr lang="en-US" dirty="0" smtClean="0"/>
              <a:t>The formation of pharmacologically active metabolites of a drug complicates the application of plasma drug concentration data to clinical effect unless metabolite concentrations are also considered</a:t>
            </a:r>
          </a:p>
          <a:p>
            <a:pPr>
              <a:lnSpc>
                <a:spcPct val="120000"/>
              </a:lnSpc>
              <a:spcBef>
                <a:spcPts val="600"/>
              </a:spcBef>
            </a:pPr>
            <a:r>
              <a:rPr lang="en-US" dirty="0" smtClean="0"/>
              <a:t>Toxic effects may occur at unexpectedly low drug concentrations as well as at high concentrations</a:t>
            </a:r>
          </a:p>
          <a:p>
            <a:pPr>
              <a:lnSpc>
                <a:spcPct val="120000"/>
              </a:lnSpc>
              <a:spcBef>
                <a:spcPts val="600"/>
              </a:spcBef>
            </a:pPr>
            <a:r>
              <a:rPr lang="en-US" dirty="0" smtClean="0"/>
              <a:t>Drugs that have a very wide therapeutic margin: there are no significant consequences associated with too high or too low levels</a:t>
            </a:r>
          </a:p>
          <a:p>
            <a:endParaRPr lang="en-ZW" dirty="0"/>
          </a:p>
        </p:txBody>
      </p:sp>
    </p:spTree>
    <p:extLst>
      <p:ext uri="{BB962C8B-B14F-4D97-AF65-F5344CB8AC3E}">
        <p14:creationId xmlns:p14="http://schemas.microsoft.com/office/powerpoint/2010/main" val="42144183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Information required for interpretation of plasma drug concentrations</a:t>
            </a:r>
            <a:endParaRPr lang="en-ZW" sz="3600" dirty="0"/>
          </a:p>
        </p:txBody>
      </p:sp>
      <p:sp>
        <p:nvSpPr>
          <p:cNvPr id="3" name="Content Placeholder 2"/>
          <p:cNvSpPr>
            <a:spLocks noGrp="1"/>
          </p:cNvSpPr>
          <p:nvPr>
            <p:ph idx="1"/>
          </p:nvPr>
        </p:nvSpPr>
        <p:spPr/>
        <p:txBody>
          <a:bodyPr>
            <a:normAutofit fontScale="92500" lnSpcReduction="10000"/>
          </a:bodyPr>
          <a:lstStyle/>
          <a:p>
            <a:pPr>
              <a:spcBef>
                <a:spcPts val="1200"/>
              </a:spcBef>
            </a:pPr>
            <a:r>
              <a:rPr lang="en-US" dirty="0" smtClean="0"/>
              <a:t>Time of sample in relation to last dose</a:t>
            </a:r>
          </a:p>
          <a:p>
            <a:pPr>
              <a:spcBef>
                <a:spcPts val="1200"/>
              </a:spcBef>
            </a:pPr>
            <a:r>
              <a:rPr lang="en-US" dirty="0" smtClean="0"/>
              <a:t>Duration of treatment with the current dose</a:t>
            </a:r>
          </a:p>
          <a:p>
            <a:pPr>
              <a:spcBef>
                <a:spcPts val="1200"/>
              </a:spcBef>
            </a:pPr>
            <a:r>
              <a:rPr lang="en-US" dirty="0" smtClean="0"/>
              <a:t>Dosing schedule</a:t>
            </a:r>
          </a:p>
          <a:p>
            <a:pPr>
              <a:spcBef>
                <a:spcPts val="1200"/>
              </a:spcBef>
            </a:pPr>
            <a:r>
              <a:rPr lang="en-US" dirty="0" smtClean="0"/>
              <a:t>Age and gender of patient</a:t>
            </a:r>
          </a:p>
          <a:p>
            <a:pPr>
              <a:spcBef>
                <a:spcPts val="1200"/>
              </a:spcBef>
            </a:pPr>
            <a:r>
              <a:rPr lang="en-US" dirty="0" smtClean="0"/>
              <a:t>Other drug therapy</a:t>
            </a:r>
          </a:p>
          <a:p>
            <a:pPr>
              <a:spcBef>
                <a:spcPts val="1200"/>
              </a:spcBef>
            </a:pPr>
            <a:r>
              <a:rPr lang="en-US" dirty="0" smtClean="0"/>
              <a:t>Relevant disease states (particularly renal and hepatic)</a:t>
            </a:r>
          </a:p>
          <a:p>
            <a:pPr>
              <a:spcBef>
                <a:spcPts val="1200"/>
              </a:spcBef>
            </a:pPr>
            <a:r>
              <a:rPr lang="en-US" dirty="0" smtClean="0"/>
              <a:t>Reason for request (e.g. lack of effect, routine monitoring, suspected toxicity, suspected non-compliance)</a:t>
            </a:r>
          </a:p>
          <a:p>
            <a:endParaRPr lang="en-ZW" dirty="0"/>
          </a:p>
        </p:txBody>
      </p:sp>
    </p:spTree>
    <p:extLst>
      <p:ext uri="{BB962C8B-B14F-4D97-AF65-F5344CB8AC3E}">
        <p14:creationId xmlns:p14="http://schemas.microsoft.com/office/powerpoint/2010/main" val="4105773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583362"/>
          </a:xfrm>
        </p:spPr>
        <p:txBody>
          <a:bodyPr/>
          <a:lstStyle/>
          <a:p>
            <a:r>
              <a:rPr lang="en-US" dirty="0" smtClean="0"/>
              <a:t>THE END</a:t>
            </a:r>
            <a:endParaRPr lang="en-ZW" dirty="0"/>
          </a:p>
        </p:txBody>
      </p:sp>
    </p:spTree>
    <p:extLst>
      <p:ext uri="{BB962C8B-B14F-4D97-AF65-F5344CB8AC3E}">
        <p14:creationId xmlns:p14="http://schemas.microsoft.com/office/powerpoint/2010/main" val="6951234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5525271"/>
          </a:xfrm>
        </p:spPr>
        <p:txBody>
          <a:bodyPr>
            <a:normAutofit/>
          </a:bodyPr>
          <a:lstStyle/>
          <a:p>
            <a:pPr lvl="0">
              <a:spcBef>
                <a:spcPts val="0"/>
              </a:spcBef>
              <a:defRPr/>
            </a:pPr>
            <a:r>
              <a:rPr lang="en-US" kern="0" dirty="0" smtClean="0">
                <a:solidFill>
                  <a:prstClr val="black"/>
                </a:solidFill>
                <a:latin typeface="Calibri Light" panose="020F0302020204030204"/>
                <a:ea typeface="+mn-ea"/>
                <a:cs typeface="+mn-cs"/>
              </a:rPr>
              <a:t/>
            </a:r>
            <a:br>
              <a:rPr lang="en-US" kern="0" dirty="0" smtClean="0">
                <a:solidFill>
                  <a:prstClr val="black"/>
                </a:solidFill>
                <a:latin typeface="Calibri Light" panose="020F0302020204030204"/>
                <a:ea typeface="+mn-ea"/>
                <a:cs typeface="+mn-cs"/>
              </a:rPr>
            </a:br>
            <a:r>
              <a:rPr lang="en-US" b="1" kern="0" dirty="0" smtClean="0">
                <a:solidFill>
                  <a:prstClr val="black"/>
                </a:solidFill>
                <a:latin typeface="Calibri Light" panose="020F0302020204030204"/>
                <a:ea typeface="+mn-ea"/>
                <a:cs typeface="+mn-cs"/>
              </a:rPr>
              <a:t>Application </a:t>
            </a:r>
            <a:r>
              <a:rPr lang="en-US" b="1" kern="0" dirty="0">
                <a:solidFill>
                  <a:prstClr val="black"/>
                </a:solidFill>
                <a:latin typeface="Calibri Light" panose="020F0302020204030204"/>
                <a:ea typeface="+mn-ea"/>
                <a:cs typeface="+mn-cs"/>
              </a:rPr>
              <a:t>of pharmacokinetics to rational drug dosing</a:t>
            </a:r>
            <a:r>
              <a:rPr lang="en-US" sz="1800" b="1" kern="0" dirty="0">
                <a:solidFill>
                  <a:sysClr val="windowText" lastClr="000000"/>
                </a:solidFill>
                <a:ea typeface="+mn-ea"/>
                <a:cs typeface="+mn-cs"/>
              </a:rPr>
              <a:t/>
            </a:r>
            <a:br>
              <a:rPr lang="en-US" sz="1800" b="1" kern="0" dirty="0">
                <a:solidFill>
                  <a:sysClr val="windowText" lastClr="000000"/>
                </a:solidFill>
                <a:ea typeface="+mn-ea"/>
                <a:cs typeface="+mn-cs"/>
              </a:rPr>
            </a:br>
            <a:endParaRPr lang="en-US" b="1" dirty="0"/>
          </a:p>
        </p:txBody>
      </p:sp>
    </p:spTree>
    <p:extLst>
      <p:ext uri="{BB962C8B-B14F-4D97-AF65-F5344CB8AC3E}">
        <p14:creationId xmlns:p14="http://schemas.microsoft.com/office/powerpoint/2010/main" val="7404796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263776"/>
            <a:ext cx="7772400" cy="1470025"/>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r>
              <a:rPr lang="en-US" sz="3600" b="1" dirty="0"/>
              <a:t>RATIONAL PRESCRIBING</a:t>
            </a:r>
          </a:p>
        </p:txBody>
      </p:sp>
      <p:sp>
        <p:nvSpPr>
          <p:cNvPr id="3" name="Subtitle 2"/>
          <p:cNvSpPr>
            <a:spLocks noGrp="1"/>
          </p:cNvSpPr>
          <p:nvPr>
            <p:ph type="subTitle" idx="1"/>
          </p:nvPr>
        </p:nvSpPr>
        <p:spPr>
          <a:prstGeom prst="roundRect">
            <a:avLst/>
          </a:prstGeom>
        </p:spPr>
        <p:style>
          <a:lnRef idx="2">
            <a:schemeClr val="accent2"/>
          </a:lnRef>
          <a:fillRef idx="1">
            <a:schemeClr val="lt1"/>
          </a:fillRef>
          <a:effectRef idx="0">
            <a:schemeClr val="accent2"/>
          </a:effectRef>
          <a:fontRef idx="minor">
            <a:schemeClr val="dk1"/>
          </a:fontRef>
        </p:style>
        <p:txBody>
          <a:bodyPr>
            <a:normAutofit/>
          </a:bodyPr>
          <a:lstStyle/>
          <a:p>
            <a:endParaRPr lang="en-US" sz="2400" b="1" dirty="0">
              <a:solidFill>
                <a:schemeClr val="tx1"/>
              </a:solidFill>
              <a:latin typeface="Calibri" pitchFamily="34" charset="0"/>
            </a:endParaRPr>
          </a:p>
          <a:p>
            <a:r>
              <a:rPr lang="en-US" sz="2400" b="1" dirty="0">
                <a:solidFill>
                  <a:schemeClr val="tx1"/>
                </a:solidFill>
                <a:latin typeface="Calibri" pitchFamily="34" charset="0"/>
              </a:rPr>
              <a:t>PHARMACOLOGY</a:t>
            </a:r>
          </a:p>
          <a:p>
            <a:r>
              <a:rPr lang="en-US" sz="2400" b="1" dirty="0" err="1">
                <a:solidFill>
                  <a:schemeClr val="tx1"/>
                </a:solidFill>
                <a:latin typeface="Calibri" pitchFamily="34" charset="0"/>
              </a:rPr>
              <a:t>Dr</a:t>
            </a:r>
            <a:r>
              <a:rPr lang="en-US" sz="2400" b="1" dirty="0">
                <a:solidFill>
                  <a:schemeClr val="tx1"/>
                </a:solidFill>
                <a:latin typeface="Calibri" pitchFamily="34" charset="0"/>
              </a:rPr>
              <a:t> Sitanimezi </a:t>
            </a:r>
            <a:r>
              <a:rPr lang="en-US" sz="2400" b="1" dirty="0" smtClean="0">
                <a:solidFill>
                  <a:schemeClr val="tx1"/>
                </a:solidFill>
                <a:latin typeface="Calibri" pitchFamily="34" charset="0"/>
              </a:rPr>
              <a:t>Mweenda-Chikuta</a:t>
            </a:r>
            <a:endParaRPr lang="en-US" sz="2400" b="1" dirty="0">
              <a:solidFill>
                <a:schemeClr val="tx1"/>
              </a:solidFill>
              <a:latin typeface="Calibri" pitchFamily="34" charset="0"/>
            </a:endParaRPr>
          </a:p>
          <a:p>
            <a:endParaRPr lang="en-US" sz="2600" b="1" dirty="0">
              <a:latin typeface="Calibri" pitchFamily="34" charset="0"/>
            </a:endParaRPr>
          </a:p>
          <a:p>
            <a:endParaRPr lang="en-US" b="1" dirty="0" smtClean="0">
              <a:latin typeface="Calibri" pitchFamily="34" charset="0"/>
            </a:endParaRPr>
          </a:p>
          <a:p>
            <a:endParaRPr lang="en-US" b="1" dirty="0" smtClean="0">
              <a:latin typeface="Calibri" pitchFamily="34" charset="0"/>
            </a:endParaRPr>
          </a:p>
          <a:p>
            <a:endParaRPr lang="en-US" sz="2800" dirty="0">
              <a:latin typeface="Calibri" pitchFamily="34" charset="0"/>
            </a:endParaRPr>
          </a:p>
          <a:p>
            <a:endParaRPr lang="en-US" dirty="0"/>
          </a:p>
        </p:txBody>
      </p:sp>
    </p:spTree>
    <p:extLst>
      <p:ext uri="{BB962C8B-B14F-4D97-AF65-F5344CB8AC3E}">
        <p14:creationId xmlns:p14="http://schemas.microsoft.com/office/powerpoint/2010/main" val="40962377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t>Introduction</a:t>
            </a:r>
          </a:p>
        </p:txBody>
      </p:sp>
      <p:sp>
        <p:nvSpPr>
          <p:cNvPr id="3" name="Content Placeholder 2"/>
          <p:cNvSpPr>
            <a:spLocks noGrp="1"/>
          </p:cNvSpPr>
          <p:nvPr>
            <p:ph idx="1"/>
          </p:nvPr>
        </p:nvSpPr>
        <p:spPr/>
        <p:txBody>
          <a:bodyPr>
            <a:normAutofit fontScale="92500" lnSpcReduction="10000"/>
          </a:bodyPr>
          <a:lstStyle/>
          <a:p>
            <a:pPr>
              <a:lnSpc>
                <a:spcPct val="110000"/>
              </a:lnSpc>
              <a:spcBef>
                <a:spcPts val="1200"/>
              </a:spcBef>
            </a:pPr>
            <a:r>
              <a:rPr lang="en-GB" dirty="0" smtClean="0"/>
              <a:t>Rational </a:t>
            </a:r>
            <a:r>
              <a:rPr lang="en-GB" dirty="0"/>
              <a:t>prescribing describes a logical approach that includes making a </a:t>
            </a:r>
            <a:r>
              <a:rPr lang="en-GB" dirty="0" smtClean="0"/>
              <a:t>diagnosis, estimating </a:t>
            </a:r>
            <a:r>
              <a:rPr lang="en-GB" dirty="0"/>
              <a:t>prognosis, establishing the goals of therapy, selecting the </a:t>
            </a:r>
            <a:r>
              <a:rPr lang="en-GB" dirty="0" smtClean="0"/>
              <a:t>most appropriate </a:t>
            </a:r>
            <a:r>
              <a:rPr lang="en-GB" dirty="0"/>
              <a:t>treatment and monitoring the effects of the </a:t>
            </a:r>
            <a:r>
              <a:rPr lang="en-GB" dirty="0" smtClean="0"/>
              <a:t>treatment</a:t>
            </a:r>
          </a:p>
          <a:p>
            <a:pPr>
              <a:lnSpc>
                <a:spcPct val="110000"/>
              </a:lnSpc>
              <a:spcBef>
                <a:spcPts val="1200"/>
              </a:spcBef>
            </a:pPr>
            <a:r>
              <a:rPr lang="en-GB" dirty="0"/>
              <a:t>Rational prescribing requires interpretation of evidence from clinical trials in light of individual patient </a:t>
            </a:r>
            <a:r>
              <a:rPr lang="en-GB" dirty="0" smtClean="0"/>
              <a:t>factors</a:t>
            </a:r>
          </a:p>
          <a:p>
            <a:pPr>
              <a:lnSpc>
                <a:spcPct val="110000"/>
              </a:lnSpc>
              <a:spcBef>
                <a:spcPts val="1200"/>
              </a:spcBef>
            </a:pPr>
            <a:r>
              <a:rPr lang="en-GB" dirty="0" smtClean="0"/>
              <a:t>Patients </a:t>
            </a:r>
            <a:r>
              <a:rPr lang="en-GB" dirty="0"/>
              <a:t>should be involved in several of these stages and their beliefs, </a:t>
            </a:r>
            <a:r>
              <a:rPr lang="en-GB" dirty="0" smtClean="0"/>
              <a:t>expectations and </a:t>
            </a:r>
            <a:r>
              <a:rPr lang="en-GB" dirty="0"/>
              <a:t>attitudes to risk will contribute to rational prescribing decisions</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25</a:t>
            </a:fld>
            <a:endParaRPr lang="en-US">
              <a:solidFill>
                <a:prstClr val="black">
                  <a:tint val="75000"/>
                </a:prstClr>
              </a:solidFill>
              <a:latin typeface="Calibri"/>
            </a:endParaRPr>
          </a:p>
        </p:txBody>
      </p:sp>
    </p:spTree>
    <p:extLst>
      <p:ext uri="{BB962C8B-B14F-4D97-AF65-F5344CB8AC3E}">
        <p14:creationId xmlns:p14="http://schemas.microsoft.com/office/powerpoint/2010/main" val="2085919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t>Rational prescribers should attempt to: </a:t>
            </a:r>
          </a:p>
        </p:txBody>
      </p:sp>
      <p:sp>
        <p:nvSpPr>
          <p:cNvPr id="3" name="Content Placeholder 2"/>
          <p:cNvSpPr>
            <a:spLocks noGrp="1"/>
          </p:cNvSpPr>
          <p:nvPr>
            <p:ph idx="1"/>
          </p:nvPr>
        </p:nvSpPr>
        <p:spPr/>
        <p:txBody>
          <a:bodyPr/>
          <a:lstStyle/>
          <a:p>
            <a:pPr marL="514350" indent="-514350">
              <a:spcBef>
                <a:spcPts val="1800"/>
              </a:spcBef>
              <a:buAutoNum type="arabicPeriod"/>
            </a:pPr>
            <a:r>
              <a:rPr lang="en-GB" sz="2800" dirty="0"/>
              <a:t>Maximise clinical effectiveness </a:t>
            </a:r>
          </a:p>
          <a:p>
            <a:pPr marL="514350" indent="-514350">
              <a:spcBef>
                <a:spcPts val="1800"/>
              </a:spcBef>
              <a:buAutoNum type="arabicPeriod"/>
            </a:pPr>
            <a:r>
              <a:rPr lang="en-GB" sz="2800" dirty="0"/>
              <a:t>Minimise harm </a:t>
            </a:r>
          </a:p>
          <a:p>
            <a:pPr marL="514350" indent="-514350">
              <a:spcBef>
                <a:spcPts val="1800"/>
              </a:spcBef>
              <a:buAutoNum type="arabicPeriod"/>
            </a:pPr>
            <a:r>
              <a:rPr lang="en-GB" sz="2800" dirty="0"/>
              <a:t>Avoid wasting scarce healthcare resources</a:t>
            </a:r>
          </a:p>
          <a:p>
            <a:pPr marL="514350" indent="-514350">
              <a:spcBef>
                <a:spcPts val="1800"/>
              </a:spcBef>
              <a:buAutoNum type="arabicPeriod"/>
            </a:pPr>
            <a:r>
              <a:rPr lang="en-GB" sz="2800" dirty="0"/>
              <a:t>Respect patient choice</a:t>
            </a:r>
          </a:p>
          <a:p>
            <a:pPr marL="0" indent="0">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26</a:t>
            </a:fld>
            <a:endParaRPr lang="en-US">
              <a:solidFill>
                <a:prstClr val="black">
                  <a:tint val="75000"/>
                </a:prstClr>
              </a:solidFill>
              <a:latin typeface="Calibri"/>
            </a:endParaRPr>
          </a:p>
        </p:txBody>
      </p:sp>
    </p:spTree>
    <p:extLst>
      <p:ext uri="{BB962C8B-B14F-4D97-AF65-F5344CB8AC3E}">
        <p14:creationId xmlns:p14="http://schemas.microsoft.com/office/powerpoint/2010/main" val="908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normAutofit/>
          </a:bodyPr>
          <a:lstStyle/>
          <a:p>
            <a:r>
              <a:rPr lang="en-GB" sz="2400" b="1" dirty="0"/>
              <a:t>The process of rational prescribing</a:t>
            </a:r>
          </a:p>
        </p:txBody>
      </p:sp>
      <p:sp>
        <p:nvSpPr>
          <p:cNvPr id="3" name="Content Placeholder 2"/>
          <p:cNvSpPr>
            <a:spLocks noGrp="1"/>
          </p:cNvSpPr>
          <p:nvPr>
            <p:ph idx="1"/>
          </p:nvPr>
        </p:nvSpPr>
        <p:spPr/>
        <p:txBody>
          <a:bodyPr>
            <a:normAutofit fontScale="62500" lnSpcReduction="20000"/>
          </a:bodyPr>
          <a:lstStyle/>
          <a:p>
            <a:pPr marL="0" indent="0" algn="ctr">
              <a:lnSpc>
                <a:spcPct val="120000"/>
              </a:lnSpc>
              <a:spcBef>
                <a:spcPts val="600"/>
              </a:spcBef>
              <a:buNone/>
            </a:pPr>
            <a:r>
              <a:rPr lang="en-GB" dirty="0" smtClean="0"/>
              <a:t>Diagnosis</a:t>
            </a:r>
          </a:p>
          <a:p>
            <a:pPr marL="0" indent="0" algn="ctr">
              <a:lnSpc>
                <a:spcPct val="120000"/>
              </a:lnSpc>
              <a:spcBef>
                <a:spcPts val="600"/>
              </a:spcBef>
              <a:buNone/>
            </a:pPr>
            <a:r>
              <a:rPr lang="en-GB" dirty="0" smtClean="0"/>
              <a:t>↓</a:t>
            </a:r>
          </a:p>
          <a:p>
            <a:pPr marL="0" indent="0" algn="ctr">
              <a:lnSpc>
                <a:spcPct val="120000"/>
              </a:lnSpc>
              <a:spcBef>
                <a:spcPts val="600"/>
              </a:spcBef>
              <a:buNone/>
            </a:pPr>
            <a:r>
              <a:rPr lang="en-GB" dirty="0" smtClean="0"/>
              <a:t>Prognosis</a:t>
            </a:r>
          </a:p>
          <a:p>
            <a:pPr marL="0" indent="0" algn="ctr">
              <a:lnSpc>
                <a:spcPct val="120000"/>
              </a:lnSpc>
              <a:spcBef>
                <a:spcPts val="600"/>
              </a:spcBef>
              <a:buNone/>
            </a:pPr>
            <a:r>
              <a:rPr lang="en-GB" dirty="0" smtClean="0"/>
              <a:t>↓</a:t>
            </a:r>
          </a:p>
          <a:p>
            <a:pPr marL="0" indent="0" algn="ctr">
              <a:lnSpc>
                <a:spcPct val="120000"/>
              </a:lnSpc>
              <a:spcBef>
                <a:spcPts val="600"/>
              </a:spcBef>
              <a:buNone/>
            </a:pPr>
            <a:r>
              <a:rPr lang="en-GB" dirty="0" smtClean="0"/>
              <a:t>Determining treatment goals [curative, symptom relief, preventive]</a:t>
            </a:r>
          </a:p>
          <a:p>
            <a:pPr marL="0" indent="0" algn="ctr">
              <a:lnSpc>
                <a:spcPct val="120000"/>
              </a:lnSpc>
              <a:spcBef>
                <a:spcPts val="600"/>
              </a:spcBef>
              <a:buNone/>
            </a:pPr>
            <a:r>
              <a:rPr lang="en-GB" dirty="0" smtClean="0"/>
              <a:t>↓</a:t>
            </a:r>
          </a:p>
          <a:p>
            <a:pPr marL="0" indent="0" algn="ctr">
              <a:lnSpc>
                <a:spcPct val="120000"/>
              </a:lnSpc>
              <a:spcBef>
                <a:spcPts val="600"/>
              </a:spcBef>
              <a:buNone/>
            </a:pPr>
            <a:r>
              <a:rPr lang="en-GB" dirty="0" smtClean="0"/>
              <a:t>Consideration of treatment options [knowledge of clinical pharmacology and therapeutics]</a:t>
            </a:r>
          </a:p>
          <a:p>
            <a:pPr marL="0" indent="0" algn="ctr">
              <a:lnSpc>
                <a:spcPct val="120000"/>
              </a:lnSpc>
              <a:spcBef>
                <a:spcPts val="600"/>
              </a:spcBef>
              <a:buNone/>
            </a:pPr>
            <a:r>
              <a:rPr lang="en-GB" dirty="0" smtClean="0"/>
              <a:t>↓</a:t>
            </a:r>
          </a:p>
          <a:p>
            <a:pPr marL="0" indent="0" algn="ctr">
              <a:lnSpc>
                <a:spcPct val="120000"/>
              </a:lnSpc>
              <a:spcBef>
                <a:spcPts val="600"/>
              </a:spcBef>
              <a:buNone/>
            </a:pPr>
            <a:r>
              <a:rPr lang="en-GB" dirty="0" smtClean="0"/>
              <a:t>Choosing a treatment [factors: drug, patient, prescriber]</a:t>
            </a:r>
          </a:p>
          <a:p>
            <a:pPr marL="0" indent="0" algn="ctr">
              <a:lnSpc>
                <a:spcPct val="120000"/>
              </a:lnSpc>
              <a:spcBef>
                <a:spcPts val="600"/>
              </a:spcBef>
              <a:buNone/>
            </a:pPr>
            <a:r>
              <a:rPr lang="en-GB" dirty="0" smtClean="0"/>
              <a:t>↓</a:t>
            </a:r>
          </a:p>
          <a:p>
            <a:pPr marL="0" indent="0" algn="ctr">
              <a:lnSpc>
                <a:spcPct val="120000"/>
              </a:lnSpc>
              <a:spcBef>
                <a:spcPts val="600"/>
              </a:spcBef>
              <a:buNone/>
            </a:pPr>
            <a:r>
              <a:rPr lang="en-GB" dirty="0" smtClean="0"/>
              <a:t>Follow-up [monitoring for beneficial/adverse effects]</a:t>
            </a: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27</a:t>
            </a:fld>
            <a:endParaRPr lang="en-US">
              <a:solidFill>
                <a:prstClr val="black">
                  <a:tint val="75000"/>
                </a:prstClr>
              </a:solidFill>
              <a:latin typeface="Calibri"/>
            </a:endParaRPr>
          </a:p>
        </p:txBody>
      </p:sp>
    </p:spTree>
    <p:extLst>
      <p:ext uri="{BB962C8B-B14F-4D97-AF65-F5344CB8AC3E}">
        <p14:creationId xmlns:p14="http://schemas.microsoft.com/office/powerpoint/2010/main" val="5177118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81000"/>
            <a:ext cx="8229600" cy="1219200"/>
          </a:xfrm>
        </p:spPr>
        <p:txBody>
          <a:bodyPr>
            <a:normAutofit/>
          </a:bodyPr>
          <a:lstStyle/>
          <a:p>
            <a:pPr algn="l"/>
            <a:r>
              <a:rPr lang="en-GB" sz="2800" b="1" dirty="0"/>
              <a:t>The process of rational prescribing</a:t>
            </a:r>
            <a:endParaRPr lang="en-GB" sz="2800" dirty="0"/>
          </a:p>
        </p:txBody>
      </p:sp>
      <p:sp>
        <p:nvSpPr>
          <p:cNvPr id="3" name="Content Placeholder 2"/>
          <p:cNvSpPr>
            <a:spLocks noGrp="1"/>
          </p:cNvSpPr>
          <p:nvPr>
            <p:ph idx="1"/>
          </p:nvPr>
        </p:nvSpPr>
        <p:spPr>
          <a:xfrm>
            <a:off x="1981200" y="1905000"/>
            <a:ext cx="8229600" cy="4191000"/>
          </a:xfrm>
        </p:spPr>
        <p:txBody>
          <a:bodyPr>
            <a:normAutofit/>
          </a:bodyPr>
          <a:lstStyle/>
          <a:p>
            <a:pPr marL="0" indent="0">
              <a:spcBef>
                <a:spcPts val="1800"/>
              </a:spcBef>
              <a:buNone/>
            </a:pPr>
            <a:r>
              <a:rPr lang="en-GB" sz="2800" b="1" dirty="0"/>
              <a:t>Diagnosis </a:t>
            </a:r>
          </a:p>
          <a:p>
            <a:pPr>
              <a:spcBef>
                <a:spcPts val="1800"/>
              </a:spcBef>
            </a:pPr>
            <a:r>
              <a:rPr lang="en-GB" sz="2800" dirty="0"/>
              <a:t>Prescribing decisions should be based on the primary diagnosis and relevant secondary diagnoses</a:t>
            </a:r>
          </a:p>
          <a:p>
            <a:pPr>
              <a:spcBef>
                <a:spcPts val="1800"/>
              </a:spcBef>
            </a:pPr>
            <a:r>
              <a:rPr lang="en-GB" sz="2800" dirty="0"/>
              <a:t>Primary: condition to be treated</a:t>
            </a:r>
          </a:p>
          <a:p>
            <a:pPr>
              <a:spcBef>
                <a:spcPts val="1800"/>
              </a:spcBef>
            </a:pPr>
            <a:r>
              <a:rPr lang="en-GB" sz="2800" dirty="0"/>
              <a:t>Secondary: other conditions that may influence the benefit-to-harm balance</a:t>
            </a:r>
          </a:p>
          <a:p>
            <a:pPr marL="0" indent="0">
              <a:lnSpc>
                <a:spcPct val="120000"/>
              </a:lnSpc>
              <a:spcBef>
                <a:spcPts val="600"/>
              </a:spcBef>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28</a:t>
            </a:fld>
            <a:endParaRPr lang="en-US">
              <a:solidFill>
                <a:prstClr val="black">
                  <a:tint val="75000"/>
                </a:prstClr>
              </a:solidFill>
              <a:latin typeface="Calibri"/>
            </a:endParaRPr>
          </a:p>
        </p:txBody>
      </p:sp>
    </p:spTree>
    <p:extLst>
      <p:ext uri="{BB962C8B-B14F-4D97-AF65-F5344CB8AC3E}">
        <p14:creationId xmlns:p14="http://schemas.microsoft.com/office/powerpoint/2010/main" val="6896704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Autofit/>
          </a:bodyPr>
          <a:lstStyle/>
          <a:p>
            <a:pPr algn="l"/>
            <a:r>
              <a:rPr lang="en-GB" sz="2800" b="1" dirty="0"/>
              <a:t>The process of rational prescribing …. cont’d</a:t>
            </a:r>
            <a:endParaRPr lang="en-GB" sz="2800" dirty="0"/>
          </a:p>
        </p:txBody>
      </p:sp>
      <p:sp>
        <p:nvSpPr>
          <p:cNvPr id="3" name="Content Placeholder 2"/>
          <p:cNvSpPr>
            <a:spLocks noGrp="1"/>
          </p:cNvSpPr>
          <p:nvPr>
            <p:ph idx="1"/>
          </p:nvPr>
        </p:nvSpPr>
        <p:spPr>
          <a:xfrm>
            <a:off x="1981200" y="1600200"/>
            <a:ext cx="8229600" cy="4724400"/>
          </a:xfrm>
        </p:spPr>
        <p:txBody>
          <a:bodyPr>
            <a:normAutofit fontScale="70000" lnSpcReduction="20000"/>
          </a:bodyPr>
          <a:lstStyle/>
          <a:p>
            <a:pPr marL="0" indent="0">
              <a:lnSpc>
                <a:spcPct val="120000"/>
              </a:lnSpc>
              <a:spcBef>
                <a:spcPts val="1200"/>
              </a:spcBef>
              <a:buNone/>
            </a:pPr>
            <a:r>
              <a:rPr lang="en-GB" b="1" dirty="0"/>
              <a:t>Prognosis</a:t>
            </a:r>
          </a:p>
          <a:p>
            <a:pPr>
              <a:lnSpc>
                <a:spcPct val="120000"/>
              </a:lnSpc>
              <a:spcBef>
                <a:spcPts val="1200"/>
              </a:spcBef>
            </a:pPr>
            <a:r>
              <a:rPr lang="en-GB" dirty="0"/>
              <a:t>Influences the likely duration of benefits and harms of treatment</a:t>
            </a:r>
          </a:p>
          <a:p>
            <a:pPr>
              <a:lnSpc>
                <a:spcPct val="120000"/>
              </a:lnSpc>
              <a:spcBef>
                <a:spcPts val="1200"/>
              </a:spcBef>
            </a:pPr>
            <a:r>
              <a:rPr lang="en-GB" dirty="0"/>
              <a:t>The prognoses of the primary and secondary diagnoses will affect rational treatment </a:t>
            </a:r>
            <a:r>
              <a:rPr lang="en-GB" dirty="0" smtClean="0"/>
              <a:t>choices</a:t>
            </a:r>
          </a:p>
          <a:p>
            <a:pPr>
              <a:lnSpc>
                <a:spcPct val="120000"/>
              </a:lnSpc>
              <a:spcBef>
                <a:spcPts val="1200"/>
              </a:spcBef>
            </a:pPr>
            <a:r>
              <a:rPr lang="en-GB" dirty="0" smtClean="0"/>
              <a:t>A </a:t>
            </a:r>
            <a:r>
              <a:rPr lang="en-GB" dirty="0"/>
              <a:t>secondary diagnosis with a poor prognosis, such as lung cancer, will severely limit the benefits of treating a primary one, such as </a:t>
            </a:r>
            <a:r>
              <a:rPr lang="en-GB" dirty="0" smtClean="0"/>
              <a:t>hypercholesterolemia</a:t>
            </a:r>
          </a:p>
          <a:p>
            <a:pPr>
              <a:lnSpc>
                <a:spcPct val="120000"/>
              </a:lnSpc>
              <a:spcBef>
                <a:spcPts val="1200"/>
              </a:spcBef>
            </a:pPr>
            <a:r>
              <a:rPr lang="en-GB" dirty="0" smtClean="0"/>
              <a:t>On </a:t>
            </a:r>
            <a:r>
              <a:rPr lang="en-GB" dirty="0"/>
              <a:t>the other hand, the excellent prognosis of influenza in a healthy adult limits the potential benefits of antiviral </a:t>
            </a:r>
            <a:r>
              <a:rPr lang="en-GB" dirty="0" smtClean="0"/>
              <a:t>therapy</a:t>
            </a: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29</a:t>
            </a:fld>
            <a:endParaRPr lang="en-US">
              <a:solidFill>
                <a:prstClr val="black">
                  <a:tint val="75000"/>
                </a:prstClr>
              </a:solidFill>
              <a:latin typeface="Calibri"/>
            </a:endParaRPr>
          </a:p>
        </p:txBody>
      </p:sp>
    </p:spTree>
    <p:extLst>
      <p:ext uri="{BB962C8B-B14F-4D97-AF65-F5344CB8AC3E}">
        <p14:creationId xmlns:p14="http://schemas.microsoft.com/office/powerpoint/2010/main" val="343418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Pharmacokinetics</a:t>
            </a:r>
            <a:endParaRPr lang="en-ZW" dirty="0"/>
          </a:p>
        </p:txBody>
      </p:sp>
      <p:sp>
        <p:nvSpPr>
          <p:cNvPr id="3" name="Content Placeholder 2"/>
          <p:cNvSpPr>
            <a:spLocks noGrp="1"/>
          </p:cNvSpPr>
          <p:nvPr>
            <p:ph idx="1"/>
          </p:nvPr>
        </p:nvSpPr>
        <p:spPr/>
        <p:txBody>
          <a:bodyPr>
            <a:normAutofit/>
          </a:bodyPr>
          <a:lstStyle/>
          <a:p>
            <a:r>
              <a:rPr lang="en-US" dirty="0" smtClean="0"/>
              <a:t>Pharmacokinetic processes of ADME determine:</a:t>
            </a:r>
          </a:p>
          <a:p>
            <a:pPr lvl="1"/>
            <a:r>
              <a:rPr lang="en-US" dirty="0" smtClean="0"/>
              <a:t> how rapidly and for how long the drug will appear at the target site. </a:t>
            </a:r>
          </a:p>
          <a:p>
            <a:r>
              <a:rPr lang="en-US" dirty="0" smtClean="0"/>
              <a:t>Knowing the relationship between the dose, concentration and effect is important when considering the physiological and pathological conditions unique to each patient (pharmacokinetics and </a:t>
            </a:r>
            <a:r>
              <a:rPr lang="en-US" dirty="0" err="1" smtClean="0"/>
              <a:t>pharmacodynamics</a:t>
            </a:r>
            <a:r>
              <a:rPr lang="en-US" dirty="0" smtClean="0"/>
              <a:t>)</a:t>
            </a:r>
            <a:endParaRPr lang="en-ZW" dirty="0"/>
          </a:p>
        </p:txBody>
      </p:sp>
    </p:spTree>
    <p:extLst>
      <p:ext uri="{BB962C8B-B14F-4D97-AF65-F5344CB8AC3E}">
        <p14:creationId xmlns:p14="http://schemas.microsoft.com/office/powerpoint/2010/main" val="41114989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lstStyle/>
          <a:p>
            <a:pPr algn="l"/>
            <a:r>
              <a:rPr lang="en-GB" sz="2800" b="1" dirty="0">
                <a:solidFill>
                  <a:prstClr val="black"/>
                </a:solidFill>
              </a:rPr>
              <a:t>The process of rational prescribing …. cont’d</a:t>
            </a:r>
            <a:endParaRPr lang="en-GB" dirty="0"/>
          </a:p>
        </p:txBody>
      </p:sp>
      <p:sp>
        <p:nvSpPr>
          <p:cNvPr id="3" name="Content Placeholder 2"/>
          <p:cNvSpPr>
            <a:spLocks noGrp="1"/>
          </p:cNvSpPr>
          <p:nvPr>
            <p:ph idx="1"/>
          </p:nvPr>
        </p:nvSpPr>
        <p:spPr>
          <a:xfrm>
            <a:off x="1981200" y="1371600"/>
            <a:ext cx="8229600" cy="4953000"/>
          </a:xfrm>
        </p:spPr>
        <p:txBody>
          <a:bodyPr>
            <a:normAutofit fontScale="77500" lnSpcReduction="20000"/>
          </a:bodyPr>
          <a:lstStyle/>
          <a:p>
            <a:pPr marL="0" indent="0">
              <a:lnSpc>
                <a:spcPct val="110000"/>
              </a:lnSpc>
              <a:spcBef>
                <a:spcPts val="1200"/>
              </a:spcBef>
              <a:buNone/>
            </a:pPr>
            <a:r>
              <a:rPr lang="en-GB" b="1" dirty="0"/>
              <a:t>Goals of therapy</a:t>
            </a:r>
          </a:p>
          <a:p>
            <a:pPr marL="0" indent="0">
              <a:lnSpc>
                <a:spcPct val="110000"/>
              </a:lnSpc>
              <a:spcBef>
                <a:spcPts val="1200"/>
              </a:spcBef>
              <a:buNone/>
            </a:pPr>
            <a:r>
              <a:rPr lang="en-GB" dirty="0"/>
              <a:t>Goals of therapy may </a:t>
            </a:r>
            <a:r>
              <a:rPr lang="en-GB" dirty="0" smtClean="0"/>
              <a:t>include:</a:t>
            </a:r>
          </a:p>
          <a:p>
            <a:pPr>
              <a:lnSpc>
                <a:spcPct val="110000"/>
              </a:lnSpc>
              <a:spcBef>
                <a:spcPts val="1200"/>
              </a:spcBef>
            </a:pPr>
            <a:r>
              <a:rPr lang="en-GB" dirty="0"/>
              <a:t>C</a:t>
            </a:r>
            <a:r>
              <a:rPr lang="en-GB" dirty="0" smtClean="0"/>
              <a:t>uring </a:t>
            </a:r>
            <a:r>
              <a:rPr lang="en-GB" dirty="0"/>
              <a:t>a disease (e.g. </a:t>
            </a:r>
            <a:r>
              <a:rPr lang="en-GB" dirty="0" smtClean="0"/>
              <a:t>some </a:t>
            </a:r>
            <a:r>
              <a:rPr lang="en-GB" smtClean="0"/>
              <a:t>malignant disorders, </a:t>
            </a:r>
            <a:r>
              <a:rPr lang="en-GB" dirty="0" smtClean="0"/>
              <a:t>infection)</a:t>
            </a:r>
          </a:p>
          <a:p>
            <a:pPr>
              <a:lnSpc>
                <a:spcPct val="110000"/>
              </a:lnSpc>
              <a:spcBef>
                <a:spcPts val="1200"/>
              </a:spcBef>
            </a:pPr>
            <a:r>
              <a:rPr lang="en-GB" dirty="0"/>
              <a:t>R</a:t>
            </a:r>
            <a:r>
              <a:rPr lang="en-GB" dirty="0" smtClean="0"/>
              <a:t>elieving </a:t>
            </a:r>
            <a:r>
              <a:rPr lang="en-GB" dirty="0"/>
              <a:t>symptoms without affecting the underlying condition (e.g. headache, diarrhoea) combining two outcomes (e.g. inflammatory bowel disease and </a:t>
            </a:r>
            <a:r>
              <a:rPr lang="en-GB" dirty="0" smtClean="0"/>
              <a:t>arthritis)</a:t>
            </a:r>
          </a:p>
          <a:p>
            <a:pPr>
              <a:lnSpc>
                <a:spcPct val="110000"/>
              </a:lnSpc>
              <a:spcBef>
                <a:spcPts val="1200"/>
              </a:spcBef>
            </a:pPr>
            <a:r>
              <a:rPr lang="en-GB" dirty="0"/>
              <a:t>L</a:t>
            </a:r>
            <a:r>
              <a:rPr lang="en-GB" dirty="0" smtClean="0"/>
              <a:t>ong-term control or prevention </a:t>
            </a:r>
            <a:r>
              <a:rPr lang="en-GB" dirty="0"/>
              <a:t>(e.g. </a:t>
            </a:r>
            <a:r>
              <a:rPr lang="en-GB" dirty="0" smtClean="0"/>
              <a:t>HIV, diabetes mellitus, hypertension</a:t>
            </a:r>
            <a:r>
              <a:rPr lang="en-GB" dirty="0"/>
              <a:t>, osteoporosis) </a:t>
            </a:r>
            <a:r>
              <a:rPr lang="en-GB" dirty="0" smtClean="0"/>
              <a:t>or replacing </a:t>
            </a:r>
            <a:r>
              <a:rPr lang="en-GB" dirty="0"/>
              <a:t>deficiencies (e.g. </a:t>
            </a:r>
            <a:r>
              <a:rPr lang="en-GB" dirty="0" smtClean="0"/>
              <a:t>hypothyroidism)</a:t>
            </a:r>
          </a:p>
          <a:p>
            <a:pPr>
              <a:lnSpc>
                <a:spcPct val="110000"/>
              </a:lnSpc>
              <a:spcBef>
                <a:spcPts val="1200"/>
              </a:spcBef>
            </a:pPr>
            <a:r>
              <a:rPr lang="en-GB" dirty="0"/>
              <a:t>T</a:t>
            </a:r>
            <a:r>
              <a:rPr lang="en-GB" dirty="0" smtClean="0"/>
              <a:t>herapeutic </a:t>
            </a:r>
            <a:r>
              <a:rPr lang="en-GB" dirty="0"/>
              <a:t>trials to aid </a:t>
            </a:r>
            <a:r>
              <a:rPr lang="en-GB" dirty="0" smtClean="0"/>
              <a:t>diagnosis</a:t>
            </a:r>
            <a:endParaRPr lang="en-GB" dirty="0"/>
          </a:p>
          <a:p>
            <a:pPr marL="0" indent="0">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30</a:t>
            </a:fld>
            <a:endParaRPr lang="en-US">
              <a:solidFill>
                <a:prstClr val="black">
                  <a:tint val="75000"/>
                </a:prstClr>
              </a:solidFill>
              <a:latin typeface="Calibri"/>
            </a:endParaRPr>
          </a:p>
        </p:txBody>
      </p:sp>
    </p:spTree>
    <p:extLst>
      <p:ext uri="{BB962C8B-B14F-4D97-AF65-F5344CB8AC3E}">
        <p14:creationId xmlns:p14="http://schemas.microsoft.com/office/powerpoint/2010/main" val="27870368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b="1" dirty="0">
                <a:solidFill>
                  <a:prstClr val="black"/>
                </a:solidFill>
              </a:rPr>
              <a:t>The process of rational prescribing …. cont’d</a:t>
            </a:r>
            <a:endParaRPr lang="en-GB" dirty="0"/>
          </a:p>
        </p:txBody>
      </p:sp>
      <p:sp>
        <p:nvSpPr>
          <p:cNvPr id="3" name="Content Placeholder 2"/>
          <p:cNvSpPr>
            <a:spLocks noGrp="1"/>
          </p:cNvSpPr>
          <p:nvPr>
            <p:ph idx="1"/>
          </p:nvPr>
        </p:nvSpPr>
        <p:spPr>
          <a:xfrm>
            <a:off x="1981200" y="1905001"/>
            <a:ext cx="8229600" cy="4221163"/>
          </a:xfrm>
        </p:spPr>
        <p:txBody>
          <a:bodyPr>
            <a:normAutofit/>
          </a:bodyPr>
          <a:lstStyle/>
          <a:p>
            <a:pPr marL="0" indent="0">
              <a:lnSpc>
                <a:spcPct val="110000"/>
              </a:lnSpc>
              <a:spcBef>
                <a:spcPts val="1200"/>
              </a:spcBef>
              <a:buNone/>
            </a:pPr>
            <a:r>
              <a:rPr lang="en-GB" sz="2800" b="1" dirty="0"/>
              <a:t>Treatment selection</a:t>
            </a:r>
          </a:p>
          <a:p>
            <a:pPr marL="0" indent="0">
              <a:lnSpc>
                <a:spcPct val="110000"/>
              </a:lnSpc>
              <a:spcBef>
                <a:spcPts val="1200"/>
              </a:spcBef>
              <a:buNone/>
            </a:pPr>
            <a:r>
              <a:rPr lang="en-GB" sz="2800" dirty="0"/>
              <a:t>Prescribers are commonly faced with more than one choice of treatment, including non-pharmacological therapies or no treatment. For example, the management of arthritis might include reassurance, simple analgesia, physiotherapy, non-steroidal anti-inflammatory drugs, disease-modifying anti-rheumatic drugs, intra-articular steroids or surgery.</a:t>
            </a:r>
          </a:p>
          <a:p>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31</a:t>
            </a:fld>
            <a:endParaRPr lang="en-US">
              <a:solidFill>
                <a:prstClr val="black">
                  <a:tint val="75000"/>
                </a:prstClr>
              </a:solidFill>
              <a:latin typeface="Calibri"/>
            </a:endParaRPr>
          </a:p>
        </p:txBody>
      </p:sp>
    </p:spTree>
    <p:extLst>
      <p:ext uri="{BB962C8B-B14F-4D97-AF65-F5344CB8AC3E}">
        <p14:creationId xmlns:p14="http://schemas.microsoft.com/office/powerpoint/2010/main" val="25831452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b="1" dirty="0">
                <a:solidFill>
                  <a:prstClr val="black"/>
                </a:solidFill>
              </a:rPr>
              <a:t>The process of rational prescribing …. cont’d</a:t>
            </a:r>
            <a:endParaRPr lang="en-GB" dirty="0"/>
          </a:p>
        </p:txBody>
      </p:sp>
      <p:sp>
        <p:nvSpPr>
          <p:cNvPr id="3" name="Content Placeholder 2"/>
          <p:cNvSpPr>
            <a:spLocks noGrp="1"/>
          </p:cNvSpPr>
          <p:nvPr>
            <p:ph idx="1"/>
          </p:nvPr>
        </p:nvSpPr>
        <p:spPr/>
        <p:txBody>
          <a:bodyPr>
            <a:normAutofit/>
          </a:bodyPr>
          <a:lstStyle/>
          <a:p>
            <a:pPr marL="0" indent="0">
              <a:spcBef>
                <a:spcPts val="1800"/>
              </a:spcBef>
              <a:buNone/>
            </a:pPr>
            <a:r>
              <a:rPr lang="en-GB" sz="2800" b="1" dirty="0"/>
              <a:t>Drug and dose selection</a:t>
            </a:r>
          </a:p>
          <a:p>
            <a:pPr>
              <a:spcBef>
                <a:spcPts val="1800"/>
              </a:spcBef>
            </a:pPr>
            <a:r>
              <a:rPr lang="en-GB" sz="2800" dirty="0"/>
              <a:t>Having considered diagnosis, prognosis and goals of therapy, prescribers often select from several pharmacological options</a:t>
            </a:r>
          </a:p>
          <a:p>
            <a:pPr>
              <a:spcBef>
                <a:spcPts val="1800"/>
              </a:spcBef>
            </a:pPr>
            <a:r>
              <a:rPr lang="en-GB" sz="2800" dirty="0"/>
              <a:t>The best choice should maximise the benefit-harm balance based on drug and patient factors, taking into account restrictions based on availability and costs</a:t>
            </a:r>
          </a:p>
          <a:p>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32</a:t>
            </a:fld>
            <a:endParaRPr lang="en-US">
              <a:solidFill>
                <a:prstClr val="black">
                  <a:tint val="75000"/>
                </a:prstClr>
              </a:solidFill>
              <a:latin typeface="Calibri"/>
            </a:endParaRPr>
          </a:p>
        </p:txBody>
      </p:sp>
    </p:spTree>
    <p:extLst>
      <p:ext uri="{BB962C8B-B14F-4D97-AF65-F5344CB8AC3E}">
        <p14:creationId xmlns:p14="http://schemas.microsoft.com/office/powerpoint/2010/main" val="36933900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87362"/>
          </a:xfrm>
        </p:spPr>
        <p:txBody>
          <a:bodyPr>
            <a:normAutofit fontScale="90000"/>
          </a:bodyPr>
          <a:lstStyle/>
          <a:p>
            <a:pPr algn="l"/>
            <a:r>
              <a:rPr lang="en-GB" sz="2800" b="1" dirty="0">
                <a:solidFill>
                  <a:prstClr val="black"/>
                </a:solidFill>
              </a:rPr>
              <a:t>The process of rational prescribing …. cont’d</a:t>
            </a:r>
            <a:endParaRPr lang="en-GB" dirty="0"/>
          </a:p>
        </p:txBody>
      </p:sp>
      <p:sp>
        <p:nvSpPr>
          <p:cNvPr id="3" name="Content Placeholder 2"/>
          <p:cNvSpPr>
            <a:spLocks noGrp="1"/>
          </p:cNvSpPr>
          <p:nvPr>
            <p:ph idx="1"/>
          </p:nvPr>
        </p:nvSpPr>
        <p:spPr>
          <a:xfrm>
            <a:off x="1981200" y="1295400"/>
            <a:ext cx="8229600" cy="5029200"/>
          </a:xfrm>
        </p:spPr>
        <p:txBody>
          <a:bodyPr>
            <a:normAutofit fontScale="55000" lnSpcReduction="20000"/>
          </a:bodyPr>
          <a:lstStyle/>
          <a:p>
            <a:pPr marL="0" indent="0">
              <a:lnSpc>
                <a:spcPct val="120000"/>
              </a:lnSpc>
              <a:spcBef>
                <a:spcPts val="1200"/>
              </a:spcBef>
              <a:buNone/>
            </a:pPr>
            <a:r>
              <a:rPr lang="en-GB" b="1" dirty="0"/>
              <a:t>Monitoring</a:t>
            </a:r>
          </a:p>
          <a:p>
            <a:pPr>
              <a:lnSpc>
                <a:spcPct val="120000"/>
              </a:lnSpc>
              <a:spcBef>
                <a:spcPts val="1200"/>
              </a:spcBef>
            </a:pPr>
            <a:r>
              <a:rPr lang="en-GB" dirty="0"/>
              <a:t>Each prescription constitutes an </a:t>
            </a:r>
            <a:r>
              <a:rPr lang="en-GB" dirty="0" smtClean="0"/>
              <a:t>experiment the </a:t>
            </a:r>
            <a:r>
              <a:rPr lang="en-GB" dirty="0"/>
              <a:t>outcome of which is never </a:t>
            </a:r>
            <a:r>
              <a:rPr lang="en-GB" dirty="0" smtClean="0"/>
              <a:t>certain. It </a:t>
            </a:r>
            <a:r>
              <a:rPr lang="en-GB" dirty="0"/>
              <a:t>is therefore important to </a:t>
            </a:r>
            <a:r>
              <a:rPr lang="en-GB" dirty="0" smtClean="0"/>
              <a:t>monitor the </a:t>
            </a:r>
            <a:r>
              <a:rPr lang="en-GB" dirty="0"/>
              <a:t>effects of treatment, re-evaluate </a:t>
            </a:r>
            <a:r>
              <a:rPr lang="en-GB" dirty="0" smtClean="0"/>
              <a:t>the benefit-harm </a:t>
            </a:r>
            <a:r>
              <a:rPr lang="en-GB" dirty="0"/>
              <a:t>balance and, if </a:t>
            </a:r>
            <a:r>
              <a:rPr lang="en-GB" dirty="0" smtClean="0"/>
              <a:t>indicated, withdraw </a:t>
            </a:r>
            <a:r>
              <a:rPr lang="en-GB" dirty="0"/>
              <a:t>the drug or change the </a:t>
            </a:r>
            <a:r>
              <a:rPr lang="en-GB" dirty="0" smtClean="0"/>
              <a:t>dose.</a:t>
            </a:r>
          </a:p>
          <a:p>
            <a:pPr>
              <a:lnSpc>
                <a:spcPct val="120000"/>
              </a:lnSpc>
              <a:spcBef>
                <a:spcPts val="1200"/>
              </a:spcBef>
            </a:pPr>
            <a:r>
              <a:rPr lang="en-GB" dirty="0" smtClean="0"/>
              <a:t>The </a:t>
            </a:r>
            <a:r>
              <a:rPr lang="en-GB" dirty="0"/>
              <a:t>most appropriate end-point will </a:t>
            </a:r>
            <a:r>
              <a:rPr lang="en-GB" dirty="0" smtClean="0"/>
              <a:t>be objective </a:t>
            </a:r>
            <a:r>
              <a:rPr lang="en-GB" dirty="0"/>
              <a:t>assessment of the clinical </a:t>
            </a:r>
            <a:r>
              <a:rPr lang="en-GB" dirty="0" smtClean="0"/>
              <a:t>outcome (e.g. recovery </a:t>
            </a:r>
            <a:r>
              <a:rPr lang="en-GB" dirty="0"/>
              <a:t>from pneumonia), </a:t>
            </a:r>
            <a:r>
              <a:rPr lang="en-GB" dirty="0" smtClean="0"/>
              <a:t>but assessment </a:t>
            </a:r>
            <a:r>
              <a:rPr lang="en-GB" dirty="0"/>
              <a:t>may be subjective (</a:t>
            </a:r>
            <a:r>
              <a:rPr lang="en-GB" dirty="0" smtClean="0"/>
              <a:t>e.g. pain relief</a:t>
            </a:r>
            <a:r>
              <a:rPr lang="en-GB" dirty="0"/>
              <a:t>, improved quality of life). </a:t>
            </a:r>
            <a:r>
              <a:rPr lang="en-GB" dirty="0" smtClean="0"/>
              <a:t>Patient satisfaction </a:t>
            </a:r>
            <a:r>
              <a:rPr lang="en-GB" dirty="0"/>
              <a:t>is also important. </a:t>
            </a:r>
            <a:endParaRPr lang="en-GB" dirty="0" smtClean="0"/>
          </a:p>
          <a:p>
            <a:pPr>
              <a:lnSpc>
                <a:spcPct val="120000"/>
              </a:lnSpc>
              <a:spcBef>
                <a:spcPts val="1200"/>
              </a:spcBef>
            </a:pPr>
            <a:r>
              <a:rPr lang="en-GB" dirty="0" smtClean="0"/>
              <a:t>Sometimes </a:t>
            </a:r>
            <a:r>
              <a:rPr lang="en-GB" dirty="0"/>
              <a:t>the outcome is difficult to measure (</a:t>
            </a:r>
            <a:r>
              <a:rPr lang="en-GB" dirty="0" smtClean="0"/>
              <a:t>e.g. management </a:t>
            </a:r>
            <a:r>
              <a:rPr lang="en-GB" dirty="0"/>
              <a:t>of epilepsy) or </a:t>
            </a:r>
            <a:r>
              <a:rPr lang="en-GB" dirty="0" smtClean="0"/>
              <a:t>requires long-term </a:t>
            </a:r>
            <a:r>
              <a:rPr lang="en-GB" dirty="0"/>
              <a:t>follow-up (</a:t>
            </a:r>
            <a:r>
              <a:rPr lang="en-GB" dirty="0" smtClean="0"/>
              <a:t>e.g. preservation of health </a:t>
            </a:r>
            <a:r>
              <a:rPr lang="en-GB" dirty="0"/>
              <a:t>in HIV infection). In such </a:t>
            </a:r>
            <a:r>
              <a:rPr lang="en-GB" dirty="0" smtClean="0"/>
              <a:t>cases, validated </a:t>
            </a:r>
            <a:r>
              <a:rPr lang="en-GB" dirty="0"/>
              <a:t>surrogate markers (</a:t>
            </a:r>
            <a:r>
              <a:rPr lang="en-GB" dirty="0" smtClean="0"/>
              <a:t>e.g. serum anticonvulsant </a:t>
            </a:r>
            <a:r>
              <a:rPr lang="en-GB" dirty="0"/>
              <a:t>concentration, CD4 </a:t>
            </a:r>
            <a:r>
              <a:rPr lang="en-GB" dirty="0" smtClean="0"/>
              <a:t>cell count</a:t>
            </a:r>
            <a:r>
              <a:rPr lang="en-GB" dirty="0"/>
              <a:t>) may guide therapy. </a:t>
            </a:r>
            <a:endParaRPr lang="en-GB" dirty="0" smtClean="0"/>
          </a:p>
          <a:p>
            <a:pPr>
              <a:lnSpc>
                <a:spcPct val="120000"/>
              </a:lnSpc>
              <a:spcBef>
                <a:spcPts val="1200"/>
              </a:spcBef>
            </a:pPr>
            <a:r>
              <a:rPr lang="en-GB" dirty="0" smtClean="0"/>
              <a:t>Adverse events can </a:t>
            </a:r>
            <a:r>
              <a:rPr lang="en-GB" dirty="0"/>
              <a:t>also be monitored in </a:t>
            </a:r>
            <a:r>
              <a:rPr lang="en-GB" dirty="0" smtClean="0"/>
              <a:t>various ways e.g. patient reporting, laboratory markers</a:t>
            </a:r>
            <a:endParaRPr lang="en-GB" dirty="0"/>
          </a:p>
          <a:p>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33</a:t>
            </a:fld>
            <a:endParaRPr lang="en-US">
              <a:solidFill>
                <a:prstClr val="black">
                  <a:tint val="75000"/>
                </a:prstClr>
              </a:solidFill>
              <a:latin typeface="Calibri"/>
            </a:endParaRPr>
          </a:p>
        </p:txBody>
      </p:sp>
    </p:spTree>
    <p:extLst>
      <p:ext uri="{BB962C8B-B14F-4D97-AF65-F5344CB8AC3E}">
        <p14:creationId xmlns:p14="http://schemas.microsoft.com/office/powerpoint/2010/main" val="23943056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020762"/>
          </a:xfrm>
        </p:spPr>
        <p:txBody>
          <a:bodyPr>
            <a:normAutofit/>
          </a:bodyPr>
          <a:lstStyle/>
          <a:p>
            <a:pPr algn="l"/>
            <a:r>
              <a:rPr lang="en-GB" sz="2800" b="1" dirty="0"/>
              <a:t>Drug factors influencing drug selection</a:t>
            </a:r>
          </a:p>
        </p:txBody>
      </p:sp>
      <p:sp>
        <p:nvSpPr>
          <p:cNvPr id="3" name="Content Placeholder 2"/>
          <p:cNvSpPr>
            <a:spLocks noGrp="1"/>
          </p:cNvSpPr>
          <p:nvPr>
            <p:ph idx="1"/>
          </p:nvPr>
        </p:nvSpPr>
        <p:spPr>
          <a:xfrm>
            <a:off x="1981200" y="1524001"/>
            <a:ext cx="8229600" cy="4602163"/>
          </a:xfrm>
        </p:spPr>
        <p:txBody>
          <a:bodyPr>
            <a:normAutofit/>
          </a:bodyPr>
          <a:lstStyle/>
          <a:p>
            <a:pPr marL="0" indent="0">
              <a:lnSpc>
                <a:spcPct val="120000"/>
              </a:lnSpc>
              <a:spcBef>
                <a:spcPts val="1200"/>
              </a:spcBef>
              <a:buNone/>
            </a:pPr>
            <a:r>
              <a:rPr lang="en-GB" sz="2400" b="1" dirty="0"/>
              <a:t>Pharmacokinetic</a:t>
            </a:r>
            <a:endParaRPr lang="en-GB" sz="2400" dirty="0"/>
          </a:p>
          <a:p>
            <a:pPr>
              <a:lnSpc>
                <a:spcPct val="120000"/>
              </a:lnSpc>
              <a:spcBef>
                <a:spcPts val="1200"/>
              </a:spcBef>
            </a:pPr>
            <a:r>
              <a:rPr lang="en-GB" sz="2400" dirty="0"/>
              <a:t>Bioavailability</a:t>
            </a:r>
          </a:p>
          <a:p>
            <a:pPr>
              <a:lnSpc>
                <a:spcPct val="120000"/>
              </a:lnSpc>
              <a:spcBef>
                <a:spcPts val="1200"/>
              </a:spcBef>
            </a:pPr>
            <a:r>
              <a:rPr lang="en-GB" sz="2400" dirty="0"/>
              <a:t>Dose-concentration curves</a:t>
            </a:r>
          </a:p>
          <a:p>
            <a:pPr>
              <a:lnSpc>
                <a:spcPct val="120000"/>
              </a:lnSpc>
              <a:spcBef>
                <a:spcPts val="1200"/>
              </a:spcBef>
            </a:pPr>
            <a:r>
              <a:rPr lang="en-GB" sz="2400" dirty="0"/>
              <a:t>Half-life</a:t>
            </a:r>
          </a:p>
          <a:p>
            <a:pPr>
              <a:lnSpc>
                <a:spcPct val="120000"/>
              </a:lnSpc>
              <a:spcBef>
                <a:spcPts val="1200"/>
              </a:spcBef>
            </a:pPr>
            <a:r>
              <a:rPr lang="en-GB" sz="2400" dirty="0"/>
              <a:t>Specificity for target organs</a:t>
            </a:r>
          </a:p>
          <a:p>
            <a:pPr>
              <a:lnSpc>
                <a:spcPct val="120000"/>
              </a:lnSpc>
              <a:spcBef>
                <a:spcPts val="1200"/>
              </a:spcBef>
            </a:pPr>
            <a:r>
              <a:rPr lang="en-GB" sz="2400" dirty="0"/>
              <a:t>Routes of elimination </a:t>
            </a:r>
          </a:p>
          <a:p>
            <a:pPr>
              <a:lnSpc>
                <a:spcPct val="120000"/>
              </a:lnSpc>
              <a:spcBef>
                <a:spcPts val="1200"/>
              </a:spcBef>
            </a:pPr>
            <a:r>
              <a:rPr lang="en-GB" sz="2400" dirty="0"/>
              <a:t>Drug interactions  (e.g. through cytochrome P450 induction or inhibition)</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34</a:t>
            </a:fld>
            <a:endParaRPr lang="en-US">
              <a:solidFill>
                <a:prstClr val="black">
                  <a:tint val="75000"/>
                </a:prstClr>
              </a:solidFill>
              <a:latin typeface="Calibri"/>
            </a:endParaRPr>
          </a:p>
        </p:txBody>
      </p:sp>
    </p:spTree>
    <p:extLst>
      <p:ext uri="{BB962C8B-B14F-4D97-AF65-F5344CB8AC3E}">
        <p14:creationId xmlns:p14="http://schemas.microsoft.com/office/powerpoint/2010/main" val="40454573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096962"/>
          </a:xfrm>
        </p:spPr>
        <p:txBody>
          <a:bodyPr>
            <a:normAutofit/>
          </a:bodyPr>
          <a:lstStyle/>
          <a:p>
            <a:pPr algn="l"/>
            <a:r>
              <a:rPr lang="en-GB" sz="2800" b="1" dirty="0"/>
              <a:t>Drug factors influencing drug selection …. cont’d</a:t>
            </a:r>
            <a:endParaRPr lang="en-GB" sz="2800" dirty="0"/>
          </a:p>
        </p:txBody>
      </p:sp>
      <p:sp>
        <p:nvSpPr>
          <p:cNvPr id="3" name="Content Placeholder 2"/>
          <p:cNvSpPr>
            <a:spLocks noGrp="1"/>
          </p:cNvSpPr>
          <p:nvPr>
            <p:ph idx="1"/>
          </p:nvPr>
        </p:nvSpPr>
        <p:spPr>
          <a:xfrm>
            <a:off x="1981200" y="1752601"/>
            <a:ext cx="8229600" cy="4373563"/>
          </a:xfrm>
        </p:spPr>
        <p:txBody>
          <a:bodyPr>
            <a:normAutofit/>
          </a:bodyPr>
          <a:lstStyle/>
          <a:p>
            <a:pPr marL="0" indent="0">
              <a:spcBef>
                <a:spcPts val="1800"/>
              </a:spcBef>
              <a:buNone/>
            </a:pPr>
            <a:r>
              <a:rPr lang="en-GB" sz="2800" b="1" dirty="0" err="1"/>
              <a:t>Pharmacodynamic</a:t>
            </a:r>
            <a:endParaRPr lang="en-GB" sz="2800" b="1" dirty="0"/>
          </a:p>
          <a:p>
            <a:pPr>
              <a:spcBef>
                <a:spcPts val="1800"/>
              </a:spcBef>
            </a:pPr>
            <a:r>
              <a:rPr lang="en-GB" sz="2800" dirty="0"/>
              <a:t>Target specificity and selectivity: influences likelihood of adverse effects</a:t>
            </a:r>
          </a:p>
          <a:p>
            <a:pPr>
              <a:spcBef>
                <a:spcPts val="1800"/>
              </a:spcBef>
            </a:pPr>
            <a:r>
              <a:rPr lang="en-GB" sz="2800" dirty="0"/>
              <a:t>Dose-response characteristics: influences ease of dose titration</a:t>
            </a:r>
          </a:p>
          <a:p>
            <a:pPr>
              <a:spcBef>
                <a:spcPts val="1800"/>
              </a:spcBef>
            </a:pPr>
            <a:r>
              <a:rPr lang="en-GB" sz="2800" dirty="0"/>
              <a:t>Therapeutic index: influences ease of dose selection</a:t>
            </a:r>
          </a:p>
          <a:p>
            <a:pPr>
              <a:spcBef>
                <a:spcPts val="1800"/>
              </a:spcBef>
            </a:pPr>
            <a:r>
              <a:rPr lang="en-GB" sz="2800" dirty="0"/>
              <a:t>Monitoring requirements</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35</a:t>
            </a:fld>
            <a:endParaRPr lang="en-US">
              <a:solidFill>
                <a:prstClr val="black">
                  <a:tint val="75000"/>
                </a:prstClr>
              </a:solidFill>
              <a:latin typeface="Calibri"/>
            </a:endParaRPr>
          </a:p>
        </p:txBody>
      </p:sp>
    </p:spTree>
    <p:extLst>
      <p:ext uri="{BB962C8B-B14F-4D97-AF65-F5344CB8AC3E}">
        <p14:creationId xmlns:p14="http://schemas.microsoft.com/office/powerpoint/2010/main" val="37159896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pPr algn="l"/>
            <a:r>
              <a:rPr lang="en-GB" sz="2400" b="1" dirty="0"/>
              <a:t>Drug factors influencing drug selection …. cont’d</a:t>
            </a:r>
            <a:endParaRPr lang="en-GB" sz="2400" dirty="0"/>
          </a:p>
        </p:txBody>
      </p:sp>
      <p:sp>
        <p:nvSpPr>
          <p:cNvPr id="3" name="Content Placeholder 2"/>
          <p:cNvSpPr>
            <a:spLocks noGrp="1"/>
          </p:cNvSpPr>
          <p:nvPr>
            <p:ph idx="1"/>
          </p:nvPr>
        </p:nvSpPr>
        <p:spPr>
          <a:xfrm>
            <a:off x="1981200" y="1447800"/>
            <a:ext cx="8229600" cy="4876800"/>
          </a:xfrm>
        </p:spPr>
        <p:txBody>
          <a:bodyPr>
            <a:normAutofit fontScale="70000" lnSpcReduction="20000"/>
          </a:bodyPr>
          <a:lstStyle/>
          <a:p>
            <a:pPr marL="0" indent="0">
              <a:lnSpc>
                <a:spcPct val="120000"/>
              </a:lnSpc>
              <a:spcBef>
                <a:spcPts val="1200"/>
              </a:spcBef>
              <a:buNone/>
            </a:pPr>
            <a:r>
              <a:rPr lang="en-GB" b="1" dirty="0" smtClean="0"/>
              <a:t>Therapeutic</a:t>
            </a:r>
          </a:p>
          <a:p>
            <a:pPr>
              <a:lnSpc>
                <a:spcPct val="120000"/>
              </a:lnSpc>
              <a:spcBef>
                <a:spcPts val="1200"/>
              </a:spcBef>
            </a:pPr>
            <a:r>
              <a:rPr lang="en-GB" dirty="0" smtClean="0"/>
              <a:t>Efficacy in relieving symptoms</a:t>
            </a:r>
          </a:p>
          <a:p>
            <a:pPr>
              <a:lnSpc>
                <a:spcPct val="120000"/>
              </a:lnSpc>
              <a:spcBef>
                <a:spcPts val="1200"/>
              </a:spcBef>
            </a:pPr>
            <a:r>
              <a:rPr lang="en-GB" dirty="0" smtClean="0"/>
              <a:t>Efficacy on morbidity/mortality/hospitalisation</a:t>
            </a:r>
          </a:p>
          <a:p>
            <a:pPr>
              <a:lnSpc>
                <a:spcPct val="120000"/>
              </a:lnSpc>
              <a:spcBef>
                <a:spcPts val="1200"/>
              </a:spcBef>
            </a:pPr>
            <a:r>
              <a:rPr lang="en-GB" dirty="0" smtClean="0"/>
              <a:t>Impact on disease progression (e.g. prolongation of life)</a:t>
            </a:r>
          </a:p>
          <a:p>
            <a:pPr marL="0" indent="0">
              <a:lnSpc>
                <a:spcPct val="120000"/>
              </a:lnSpc>
              <a:spcBef>
                <a:spcPts val="1200"/>
              </a:spcBef>
              <a:buNone/>
            </a:pPr>
            <a:r>
              <a:rPr lang="en-GB" b="1" dirty="0"/>
              <a:t>Safety</a:t>
            </a:r>
          </a:p>
          <a:p>
            <a:pPr>
              <a:lnSpc>
                <a:spcPct val="120000"/>
              </a:lnSpc>
              <a:spcBef>
                <a:spcPts val="1200"/>
              </a:spcBef>
            </a:pPr>
            <a:r>
              <a:rPr lang="en-GB" dirty="0"/>
              <a:t>Frequency of adverse effects</a:t>
            </a:r>
          </a:p>
          <a:p>
            <a:pPr>
              <a:lnSpc>
                <a:spcPct val="120000"/>
              </a:lnSpc>
              <a:spcBef>
                <a:spcPts val="1200"/>
              </a:spcBef>
            </a:pPr>
            <a:r>
              <a:rPr lang="en-GB" dirty="0"/>
              <a:t>Seriousness of adverse effects (e.g. allergy, idiosyncratic reactions)</a:t>
            </a:r>
          </a:p>
          <a:p>
            <a:pPr>
              <a:lnSpc>
                <a:spcPct val="120000"/>
              </a:lnSpc>
              <a:spcBef>
                <a:spcPts val="1200"/>
              </a:spcBef>
            </a:pPr>
            <a:r>
              <a:rPr lang="en-GB" dirty="0"/>
              <a:t>Ease with which adverse effects can be </a:t>
            </a:r>
            <a:r>
              <a:rPr lang="en-GB" dirty="0" smtClean="0"/>
              <a:t>treated, predicted</a:t>
            </a:r>
            <a:r>
              <a:rPr lang="en-GB" dirty="0"/>
              <a:t>, monitored and prevented</a:t>
            </a:r>
          </a:p>
          <a:p>
            <a:pPr marL="0" indent="0">
              <a:lnSpc>
                <a:spcPct val="110000"/>
              </a:lnSpc>
              <a:spcBef>
                <a:spcPts val="1200"/>
              </a:spcBef>
              <a:buNone/>
            </a:pPr>
            <a:endParaRPr lang="en-GB" dirty="0" smtClean="0"/>
          </a:p>
          <a:p>
            <a:pPr marL="0" indent="0">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36</a:t>
            </a:fld>
            <a:endParaRPr lang="en-US">
              <a:solidFill>
                <a:prstClr val="black">
                  <a:tint val="75000"/>
                </a:prstClr>
              </a:solidFill>
              <a:latin typeface="Calibri"/>
            </a:endParaRPr>
          </a:p>
        </p:txBody>
      </p:sp>
    </p:spTree>
    <p:extLst>
      <p:ext uri="{BB962C8B-B14F-4D97-AF65-F5344CB8AC3E}">
        <p14:creationId xmlns:p14="http://schemas.microsoft.com/office/powerpoint/2010/main" val="30107810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t>Drug factors influencing drug selection …. cont’d</a:t>
            </a:r>
            <a:endParaRPr lang="en-GB" sz="2800" dirty="0"/>
          </a:p>
        </p:txBody>
      </p:sp>
      <p:sp>
        <p:nvSpPr>
          <p:cNvPr id="3" name="Content Placeholder 2"/>
          <p:cNvSpPr>
            <a:spLocks noGrp="1"/>
          </p:cNvSpPr>
          <p:nvPr>
            <p:ph idx="1"/>
          </p:nvPr>
        </p:nvSpPr>
        <p:spPr>
          <a:xfrm>
            <a:off x="1981200" y="1828801"/>
            <a:ext cx="8229600" cy="4297363"/>
          </a:xfrm>
        </p:spPr>
        <p:txBody>
          <a:bodyPr>
            <a:normAutofit/>
          </a:bodyPr>
          <a:lstStyle/>
          <a:p>
            <a:pPr marL="0" indent="0">
              <a:spcBef>
                <a:spcPts val="1200"/>
              </a:spcBef>
              <a:buNone/>
            </a:pPr>
            <a:r>
              <a:rPr lang="en-GB" sz="2400" b="1" dirty="0"/>
              <a:t>Cost </a:t>
            </a:r>
          </a:p>
          <a:p>
            <a:pPr>
              <a:spcBef>
                <a:spcPts val="1200"/>
              </a:spcBef>
            </a:pPr>
            <a:r>
              <a:rPr lang="en-GB" sz="2400" dirty="0"/>
              <a:t>All healthcare systems have limited resources</a:t>
            </a:r>
          </a:p>
          <a:p>
            <a:pPr>
              <a:spcBef>
                <a:spcPts val="1200"/>
              </a:spcBef>
            </a:pPr>
            <a:r>
              <a:rPr lang="en-GB" sz="2400" dirty="0"/>
              <a:t>Consider cost-effectiveness as a factor in drug selection</a:t>
            </a:r>
          </a:p>
          <a:p>
            <a:pPr>
              <a:spcBef>
                <a:spcPts val="1200"/>
              </a:spcBef>
            </a:pPr>
            <a:r>
              <a:rPr lang="en-GB" sz="2400" dirty="0"/>
              <a:t>Consider cheaper alternatives with similar efficacy</a:t>
            </a:r>
          </a:p>
          <a:p>
            <a:pPr>
              <a:spcBef>
                <a:spcPts val="1200"/>
              </a:spcBef>
            </a:pPr>
            <a:r>
              <a:rPr lang="en-GB" sz="2400" dirty="0"/>
              <a:t>Perhaps the most obvious example of cost-effective prescribing is selecting a generic rather than a branded drug from the same class</a:t>
            </a:r>
          </a:p>
          <a:p>
            <a:pPr>
              <a:spcBef>
                <a:spcPts val="1200"/>
              </a:spcBef>
            </a:pPr>
            <a:r>
              <a:rPr lang="en-GB" sz="2400" dirty="0"/>
              <a:t>However, cost may be outweighed by other factors, notably significant differences in efficacy or safety</a:t>
            </a:r>
          </a:p>
          <a:p>
            <a:pPr marL="0" indent="0">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37</a:t>
            </a:fld>
            <a:endParaRPr lang="en-US">
              <a:solidFill>
                <a:prstClr val="black">
                  <a:tint val="75000"/>
                </a:prstClr>
              </a:solidFill>
              <a:latin typeface="Calibri"/>
            </a:endParaRPr>
          </a:p>
        </p:txBody>
      </p:sp>
    </p:spTree>
    <p:extLst>
      <p:ext uri="{BB962C8B-B14F-4D97-AF65-F5344CB8AC3E}">
        <p14:creationId xmlns:p14="http://schemas.microsoft.com/office/powerpoint/2010/main" val="11357724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t>Patient factors influencing drug selection</a:t>
            </a:r>
            <a:endParaRPr lang="en-GB" sz="2800" dirty="0"/>
          </a:p>
        </p:txBody>
      </p:sp>
      <p:sp>
        <p:nvSpPr>
          <p:cNvPr id="3" name="Content Placeholder 2"/>
          <p:cNvSpPr>
            <a:spLocks noGrp="1"/>
          </p:cNvSpPr>
          <p:nvPr>
            <p:ph idx="1"/>
          </p:nvPr>
        </p:nvSpPr>
        <p:spPr>
          <a:xfrm>
            <a:off x="1981200" y="2057401"/>
            <a:ext cx="8229600" cy="4068763"/>
          </a:xfrm>
        </p:spPr>
        <p:txBody>
          <a:bodyPr>
            <a:normAutofit fontScale="92500"/>
          </a:bodyPr>
          <a:lstStyle/>
          <a:p>
            <a:pPr>
              <a:lnSpc>
                <a:spcPct val="110000"/>
              </a:lnSpc>
              <a:spcBef>
                <a:spcPts val="1200"/>
              </a:spcBef>
            </a:pPr>
            <a:r>
              <a:rPr lang="en-GB" sz="3000" dirty="0"/>
              <a:t>Health beliefs and attitude </a:t>
            </a:r>
            <a:r>
              <a:rPr lang="en-GB" sz="3000"/>
              <a:t>to benefit and risk</a:t>
            </a:r>
            <a:endParaRPr lang="en-GB" sz="3000" dirty="0"/>
          </a:p>
          <a:p>
            <a:pPr>
              <a:lnSpc>
                <a:spcPct val="110000"/>
              </a:lnSpc>
              <a:spcBef>
                <a:spcPts val="1200"/>
              </a:spcBef>
            </a:pPr>
            <a:r>
              <a:rPr lang="en-GB" sz="3000" dirty="0"/>
              <a:t>History of previous adverse drug reactions</a:t>
            </a:r>
          </a:p>
          <a:p>
            <a:pPr>
              <a:lnSpc>
                <a:spcPct val="110000"/>
              </a:lnSpc>
              <a:spcBef>
                <a:spcPts val="1200"/>
              </a:spcBef>
            </a:pPr>
            <a:r>
              <a:rPr lang="en-GB" sz="3000" dirty="0"/>
              <a:t>Vulnerability to adverse effects (e.g. organ damage, reduced physiological reserve, extremes of age)</a:t>
            </a:r>
          </a:p>
          <a:p>
            <a:pPr>
              <a:lnSpc>
                <a:spcPct val="110000"/>
              </a:lnSpc>
              <a:spcBef>
                <a:spcPts val="1200"/>
              </a:spcBef>
            </a:pPr>
            <a:r>
              <a:rPr lang="en-GB" sz="3000" dirty="0"/>
              <a:t>Current drug therapy including interacting drugs</a:t>
            </a:r>
          </a:p>
          <a:p>
            <a:pPr>
              <a:lnSpc>
                <a:spcPct val="110000"/>
              </a:lnSpc>
              <a:spcBef>
                <a:spcPts val="1200"/>
              </a:spcBef>
            </a:pPr>
            <a:r>
              <a:rPr lang="en-GB" sz="3000" dirty="0"/>
              <a:t>Likely adherence to therapy or follow-up monitoring</a:t>
            </a:r>
          </a:p>
          <a:p>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38</a:t>
            </a:fld>
            <a:endParaRPr lang="en-US">
              <a:solidFill>
                <a:prstClr val="black">
                  <a:tint val="75000"/>
                </a:prstClr>
              </a:solidFill>
              <a:latin typeface="Calibri"/>
            </a:endParaRPr>
          </a:p>
        </p:txBody>
      </p:sp>
    </p:spTree>
    <p:extLst>
      <p:ext uri="{BB962C8B-B14F-4D97-AF65-F5344CB8AC3E}">
        <p14:creationId xmlns:p14="http://schemas.microsoft.com/office/powerpoint/2010/main" val="15070988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t>Prescriber factors influencing drug selection</a:t>
            </a:r>
            <a:endParaRPr lang="en-GB" sz="2800" dirty="0"/>
          </a:p>
        </p:txBody>
      </p:sp>
      <p:sp>
        <p:nvSpPr>
          <p:cNvPr id="3" name="Content Placeholder 2"/>
          <p:cNvSpPr>
            <a:spLocks noGrp="1"/>
          </p:cNvSpPr>
          <p:nvPr>
            <p:ph idx="1"/>
          </p:nvPr>
        </p:nvSpPr>
        <p:spPr>
          <a:xfrm>
            <a:off x="1981200" y="2057401"/>
            <a:ext cx="8229600" cy="4068763"/>
          </a:xfrm>
        </p:spPr>
        <p:txBody>
          <a:bodyPr>
            <a:normAutofit/>
          </a:bodyPr>
          <a:lstStyle/>
          <a:p>
            <a:pPr>
              <a:spcBef>
                <a:spcPts val="1200"/>
              </a:spcBef>
            </a:pPr>
            <a:r>
              <a:rPr lang="en-GB" sz="2800" dirty="0"/>
              <a:t>Familiarity with medicines: lack of familiarity of prescribers with medicines increases the chance of adverse outcomes</a:t>
            </a:r>
          </a:p>
          <a:p>
            <a:pPr>
              <a:spcBef>
                <a:spcPts val="1200"/>
              </a:spcBef>
            </a:pPr>
            <a:r>
              <a:rPr lang="en-GB" sz="2800" dirty="0"/>
              <a:t>Ease of follow-up: may depend on resources. Some medicines require careful review and monitoring to ensure that safety is maximised or dose titration optimal. The ease with which these can be accomplished is important.</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39</a:t>
            </a:fld>
            <a:endParaRPr lang="en-US">
              <a:solidFill>
                <a:prstClr val="black">
                  <a:tint val="75000"/>
                </a:prstClr>
              </a:solidFill>
              <a:latin typeface="Calibri"/>
            </a:endParaRPr>
          </a:p>
        </p:txBody>
      </p:sp>
    </p:spTree>
    <p:extLst>
      <p:ext uri="{BB962C8B-B14F-4D97-AF65-F5344CB8AC3E}">
        <p14:creationId xmlns:p14="http://schemas.microsoft.com/office/powerpoint/2010/main" val="3385233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Importance of Pharmacokinetics</a:t>
            </a:r>
            <a:endParaRPr lang="en-ZW" dirty="0"/>
          </a:p>
        </p:txBody>
      </p:sp>
      <p:sp>
        <p:nvSpPr>
          <p:cNvPr id="3" name="Content Placeholder 2"/>
          <p:cNvSpPr>
            <a:spLocks noGrp="1"/>
          </p:cNvSpPr>
          <p:nvPr>
            <p:ph idx="1"/>
          </p:nvPr>
        </p:nvSpPr>
        <p:spPr/>
        <p:txBody>
          <a:bodyPr/>
          <a:lstStyle/>
          <a:p>
            <a:pPr marL="0" indent="0">
              <a:spcBef>
                <a:spcPts val="1200"/>
              </a:spcBef>
              <a:buNone/>
            </a:pPr>
            <a:r>
              <a:rPr lang="en-GB" sz="2400" dirty="0"/>
              <a:t>If a drug is going to have an effect in the body it needs to be present:</a:t>
            </a:r>
          </a:p>
          <a:p>
            <a:pPr marL="347472" lvl="1" indent="-347472">
              <a:spcBef>
                <a:spcPts val="1200"/>
              </a:spcBef>
            </a:pPr>
            <a:r>
              <a:rPr lang="en-GB" sz="2400" dirty="0"/>
              <a:t>In the right place</a:t>
            </a:r>
          </a:p>
          <a:p>
            <a:pPr marL="347472" lvl="1" indent="-347472">
              <a:spcBef>
                <a:spcPts val="1200"/>
              </a:spcBef>
            </a:pPr>
            <a:r>
              <a:rPr lang="en-GB" sz="2400" dirty="0"/>
              <a:t>At the right concentration</a:t>
            </a:r>
          </a:p>
          <a:p>
            <a:pPr marL="347472" lvl="1" indent="-347472">
              <a:spcBef>
                <a:spcPts val="1200"/>
              </a:spcBef>
            </a:pPr>
            <a:r>
              <a:rPr lang="en-GB" sz="2400" dirty="0"/>
              <a:t>For the right </a:t>
            </a:r>
            <a:r>
              <a:rPr lang="en-GB" sz="2400" dirty="0" smtClean="0"/>
              <a:t>duration </a:t>
            </a:r>
            <a:r>
              <a:rPr lang="en-GB" sz="2400" dirty="0"/>
              <a:t>of time</a:t>
            </a:r>
          </a:p>
          <a:p>
            <a:pPr marL="0" indent="0">
              <a:spcBef>
                <a:spcPts val="1200"/>
              </a:spcBef>
              <a:buNone/>
            </a:pPr>
            <a:r>
              <a:rPr lang="en-US" sz="2400" dirty="0"/>
              <a:t>Knowledge of pharmacokinetics is required to ensure that the drug is given in such a way that it is delivered to the right place, at the right concentration and for the right duration</a:t>
            </a:r>
          </a:p>
          <a:p>
            <a:pPr marL="0" indent="0">
              <a:spcBef>
                <a:spcPts val="1200"/>
              </a:spcBef>
              <a:buNone/>
            </a:pPr>
            <a:r>
              <a:rPr lang="en-US" sz="2400" dirty="0"/>
              <a:t>Dosage regimens are determined from </a:t>
            </a:r>
            <a:r>
              <a:rPr lang="en-US" sz="2400" b="1" dirty="0"/>
              <a:t>knowledge of the desired concentration-time </a:t>
            </a:r>
            <a:r>
              <a:rPr lang="en-US" sz="2400" dirty="0"/>
              <a:t>profile and </a:t>
            </a:r>
            <a:r>
              <a:rPr lang="en-US" sz="2400" b="1" dirty="0"/>
              <a:t>pharmacokinetic parameters</a:t>
            </a:r>
          </a:p>
          <a:p>
            <a:endParaRPr lang="en-ZW" dirty="0"/>
          </a:p>
        </p:txBody>
      </p:sp>
    </p:spTree>
    <p:extLst>
      <p:ext uri="{BB962C8B-B14F-4D97-AF65-F5344CB8AC3E}">
        <p14:creationId xmlns:p14="http://schemas.microsoft.com/office/powerpoint/2010/main" val="11486687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dirty="0"/>
              <a:t>Partnership with patients</a:t>
            </a:r>
          </a:p>
        </p:txBody>
      </p:sp>
      <p:sp>
        <p:nvSpPr>
          <p:cNvPr id="3" name="Content Placeholder 2"/>
          <p:cNvSpPr>
            <a:spLocks noGrp="1"/>
          </p:cNvSpPr>
          <p:nvPr>
            <p:ph idx="1"/>
          </p:nvPr>
        </p:nvSpPr>
        <p:spPr/>
        <p:txBody>
          <a:bodyPr>
            <a:normAutofit fontScale="70000" lnSpcReduction="20000"/>
          </a:bodyPr>
          <a:lstStyle/>
          <a:p>
            <a:pPr marL="0" indent="0">
              <a:lnSpc>
                <a:spcPct val="120000"/>
              </a:lnSpc>
              <a:spcBef>
                <a:spcPts val="1200"/>
              </a:spcBef>
              <a:buNone/>
            </a:pPr>
            <a:r>
              <a:rPr lang="en-GB" dirty="0"/>
              <a:t>Patients involved in </a:t>
            </a:r>
            <a:r>
              <a:rPr lang="en-GB" dirty="0" smtClean="0"/>
              <a:t>clear communication </a:t>
            </a:r>
            <a:r>
              <a:rPr lang="en-GB" dirty="0"/>
              <a:t>with prescribers </a:t>
            </a:r>
            <a:r>
              <a:rPr lang="en-GB" dirty="0" smtClean="0"/>
              <a:t>concerning reasons </a:t>
            </a:r>
            <a:r>
              <a:rPr lang="en-GB" dirty="0"/>
              <a:t>for drug selection, </a:t>
            </a:r>
            <a:r>
              <a:rPr lang="en-GB" dirty="0" smtClean="0"/>
              <a:t>goals, duration </a:t>
            </a:r>
            <a:r>
              <a:rPr lang="en-GB" dirty="0"/>
              <a:t>of treatment and </a:t>
            </a:r>
            <a:r>
              <a:rPr lang="en-GB" dirty="0" smtClean="0"/>
              <a:t>potential adverse </a:t>
            </a:r>
            <a:r>
              <a:rPr lang="en-GB" dirty="0"/>
              <a:t>effects have improved </a:t>
            </a:r>
            <a:r>
              <a:rPr lang="en-GB" dirty="0" smtClean="0"/>
              <a:t>compliance, more </a:t>
            </a:r>
            <a:r>
              <a:rPr lang="en-GB" dirty="0"/>
              <a:t>confidence in prescribers </a:t>
            </a:r>
            <a:r>
              <a:rPr lang="en-GB" dirty="0" smtClean="0"/>
              <a:t>and greater </a:t>
            </a:r>
            <a:r>
              <a:rPr lang="en-GB" dirty="0"/>
              <a:t>satisfaction with healthcare </a:t>
            </a:r>
            <a:r>
              <a:rPr lang="en-GB" dirty="0" smtClean="0"/>
              <a:t>services</a:t>
            </a:r>
          </a:p>
          <a:p>
            <a:pPr marL="0" indent="0">
              <a:lnSpc>
                <a:spcPct val="120000"/>
              </a:lnSpc>
              <a:spcBef>
                <a:spcPts val="1200"/>
              </a:spcBef>
              <a:buNone/>
            </a:pPr>
            <a:r>
              <a:rPr lang="en-GB" dirty="0" smtClean="0"/>
              <a:t>Thus:</a:t>
            </a:r>
            <a:endParaRPr lang="en-GB" dirty="0"/>
          </a:p>
          <a:p>
            <a:pPr>
              <a:lnSpc>
                <a:spcPct val="120000"/>
              </a:lnSpc>
              <a:spcBef>
                <a:spcPts val="1200"/>
              </a:spcBef>
            </a:pPr>
            <a:r>
              <a:rPr lang="en-GB" dirty="0" smtClean="0"/>
              <a:t>Consider the patients’ beliefs and expectations when selecting therapy</a:t>
            </a:r>
          </a:p>
          <a:p>
            <a:pPr>
              <a:lnSpc>
                <a:spcPct val="120000"/>
              </a:lnSpc>
              <a:spcBef>
                <a:spcPts val="1200"/>
              </a:spcBef>
            </a:pPr>
            <a:r>
              <a:rPr lang="en-GB" dirty="0" smtClean="0"/>
              <a:t>Give the patients full information on the potential benefits and harm of their medications, and involve them in judging the acceptable benefit-harm balance when selecting treatments</a:t>
            </a:r>
          </a:p>
          <a:p>
            <a:pPr>
              <a:lnSpc>
                <a:spcPct val="120000"/>
              </a:lnSpc>
              <a:spcBef>
                <a:spcPts val="1200"/>
              </a:spcBef>
            </a:pPr>
            <a:r>
              <a:rPr lang="en-GB" dirty="0" smtClean="0"/>
              <a:t>Involve the patients in monitoring treatment e.g. in providing early warning of adverse events</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40</a:t>
            </a:fld>
            <a:endParaRPr lang="en-US">
              <a:solidFill>
                <a:prstClr val="black">
                  <a:tint val="75000"/>
                </a:prstClr>
              </a:solidFill>
              <a:latin typeface="Calibri"/>
            </a:endParaRPr>
          </a:p>
        </p:txBody>
      </p:sp>
    </p:spTree>
    <p:extLst>
      <p:ext uri="{BB962C8B-B14F-4D97-AF65-F5344CB8AC3E}">
        <p14:creationId xmlns:p14="http://schemas.microsoft.com/office/powerpoint/2010/main" val="41642289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normAutofit/>
          </a:bodyPr>
          <a:lstStyle/>
          <a:p>
            <a:pPr algn="l"/>
            <a:r>
              <a:rPr lang="en-GB" sz="2800" b="1" dirty="0"/>
              <a:t>What patients need to know about their medicines</a:t>
            </a:r>
            <a:endParaRPr lang="en-GB" sz="2800" dirty="0"/>
          </a:p>
        </p:txBody>
      </p:sp>
      <p:sp>
        <p:nvSpPr>
          <p:cNvPr id="3" name="Content Placeholder 2"/>
          <p:cNvSpPr>
            <a:spLocks noGrp="1"/>
          </p:cNvSpPr>
          <p:nvPr>
            <p:ph idx="1"/>
          </p:nvPr>
        </p:nvSpPr>
        <p:spPr/>
        <p:txBody>
          <a:bodyPr>
            <a:normAutofit fontScale="85000" lnSpcReduction="20000"/>
          </a:bodyPr>
          <a:lstStyle/>
          <a:p>
            <a:pPr>
              <a:lnSpc>
                <a:spcPct val="120000"/>
              </a:lnSpc>
              <a:spcBef>
                <a:spcPts val="1200"/>
              </a:spcBef>
            </a:pPr>
            <a:r>
              <a:rPr lang="en-GB" dirty="0"/>
              <a:t>The reason for taking the </a:t>
            </a:r>
            <a:r>
              <a:rPr lang="en-GB" dirty="0" smtClean="0"/>
              <a:t>medicine</a:t>
            </a:r>
          </a:p>
          <a:p>
            <a:pPr>
              <a:lnSpc>
                <a:spcPct val="120000"/>
              </a:lnSpc>
              <a:spcBef>
                <a:spcPts val="1200"/>
              </a:spcBef>
            </a:pPr>
            <a:r>
              <a:rPr lang="en-GB" dirty="0" smtClean="0"/>
              <a:t>How </a:t>
            </a:r>
            <a:r>
              <a:rPr lang="en-GB" dirty="0"/>
              <a:t>the medicine </a:t>
            </a:r>
            <a:r>
              <a:rPr lang="en-GB" dirty="0" smtClean="0"/>
              <a:t>works</a:t>
            </a:r>
          </a:p>
          <a:p>
            <a:pPr>
              <a:lnSpc>
                <a:spcPct val="120000"/>
              </a:lnSpc>
              <a:spcBef>
                <a:spcPts val="1200"/>
              </a:spcBef>
            </a:pPr>
            <a:r>
              <a:rPr lang="en-GB" dirty="0" smtClean="0"/>
              <a:t>How </a:t>
            </a:r>
            <a:r>
              <a:rPr lang="en-GB" dirty="0"/>
              <a:t>to take the </a:t>
            </a:r>
            <a:r>
              <a:rPr lang="en-GB" dirty="0" smtClean="0"/>
              <a:t>medicine</a:t>
            </a:r>
          </a:p>
          <a:p>
            <a:pPr>
              <a:lnSpc>
                <a:spcPct val="120000"/>
              </a:lnSpc>
              <a:spcBef>
                <a:spcPts val="1200"/>
              </a:spcBef>
            </a:pPr>
            <a:r>
              <a:rPr lang="en-GB" dirty="0" smtClean="0"/>
              <a:t>What </a:t>
            </a:r>
            <a:r>
              <a:rPr lang="en-GB" dirty="0"/>
              <a:t>benefits to expect (how </a:t>
            </a:r>
            <a:r>
              <a:rPr lang="en-GB" dirty="0" smtClean="0"/>
              <a:t>to know </a:t>
            </a:r>
            <a:r>
              <a:rPr lang="en-GB" dirty="0"/>
              <a:t>if it </a:t>
            </a:r>
            <a:r>
              <a:rPr lang="en-GB" dirty="0" smtClean="0"/>
              <a:t>works)</a:t>
            </a:r>
          </a:p>
          <a:p>
            <a:pPr>
              <a:lnSpc>
                <a:spcPct val="120000"/>
              </a:lnSpc>
              <a:spcBef>
                <a:spcPts val="1200"/>
              </a:spcBef>
            </a:pPr>
            <a:r>
              <a:rPr lang="en-GB" dirty="0" smtClean="0"/>
              <a:t>What </a:t>
            </a:r>
            <a:r>
              <a:rPr lang="en-GB" dirty="0"/>
              <a:t>adverse effects might </a:t>
            </a:r>
            <a:r>
              <a:rPr lang="en-GB" dirty="0" smtClean="0"/>
              <a:t>occur: common</a:t>
            </a:r>
            <a:r>
              <a:rPr lang="en-GB" dirty="0"/>
              <a:t> </a:t>
            </a:r>
            <a:r>
              <a:rPr lang="en-GB" dirty="0" smtClean="0"/>
              <a:t>or serious adverse effects</a:t>
            </a:r>
            <a:endParaRPr lang="en-GB" dirty="0"/>
          </a:p>
          <a:p>
            <a:pPr>
              <a:lnSpc>
                <a:spcPct val="120000"/>
              </a:lnSpc>
              <a:spcBef>
                <a:spcPts val="1200"/>
              </a:spcBef>
            </a:pPr>
            <a:r>
              <a:rPr lang="en-GB" dirty="0" smtClean="0"/>
              <a:t>Precautions </a:t>
            </a:r>
            <a:r>
              <a:rPr lang="en-GB" dirty="0"/>
              <a:t>that improve </a:t>
            </a:r>
            <a:r>
              <a:rPr lang="en-GB" dirty="0" smtClean="0"/>
              <a:t>safety: symptoms </a:t>
            </a:r>
            <a:r>
              <a:rPr lang="en-GB" dirty="0"/>
              <a:t>to </a:t>
            </a:r>
            <a:r>
              <a:rPr lang="en-GB" dirty="0" smtClean="0"/>
              <a:t>report; monitoring required; potential drug-drug and food-drug interactions</a:t>
            </a:r>
          </a:p>
          <a:p>
            <a:pPr>
              <a:lnSpc>
                <a:spcPct val="120000"/>
              </a:lnSpc>
              <a:spcBef>
                <a:spcPts val="1200"/>
              </a:spcBef>
            </a:pPr>
            <a:r>
              <a:rPr lang="en-GB" dirty="0" smtClean="0"/>
              <a:t>When </a:t>
            </a:r>
            <a:r>
              <a:rPr lang="en-GB" dirty="0"/>
              <a:t>to return for review</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41</a:t>
            </a:fld>
            <a:endParaRPr lang="en-US">
              <a:solidFill>
                <a:prstClr val="black">
                  <a:tint val="75000"/>
                </a:prstClr>
              </a:solidFill>
              <a:latin typeface="Calibri"/>
            </a:endParaRPr>
          </a:p>
        </p:txBody>
      </p:sp>
    </p:spTree>
    <p:extLst>
      <p:ext uri="{BB962C8B-B14F-4D97-AF65-F5344CB8AC3E}">
        <p14:creationId xmlns:p14="http://schemas.microsoft.com/office/powerpoint/2010/main" val="29068784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9762"/>
          </a:xfrm>
        </p:spPr>
        <p:txBody>
          <a:bodyPr>
            <a:normAutofit/>
          </a:bodyPr>
          <a:lstStyle/>
          <a:p>
            <a:pPr algn="l"/>
            <a:r>
              <a:rPr lang="en-GB" sz="2800" b="1" dirty="0"/>
              <a:t>Irrational prescribing</a:t>
            </a:r>
            <a:endParaRPr lang="en-GB" sz="2800" dirty="0"/>
          </a:p>
        </p:txBody>
      </p:sp>
      <p:sp>
        <p:nvSpPr>
          <p:cNvPr id="3" name="Content Placeholder 2"/>
          <p:cNvSpPr>
            <a:spLocks noGrp="1"/>
          </p:cNvSpPr>
          <p:nvPr>
            <p:ph idx="1"/>
          </p:nvPr>
        </p:nvSpPr>
        <p:spPr>
          <a:xfrm>
            <a:off x="1981200" y="1295401"/>
            <a:ext cx="8229600" cy="4830763"/>
          </a:xfrm>
        </p:spPr>
        <p:txBody>
          <a:bodyPr>
            <a:noAutofit/>
          </a:bodyPr>
          <a:lstStyle/>
          <a:p>
            <a:pPr marL="0" indent="0">
              <a:spcBef>
                <a:spcPts val="1200"/>
              </a:spcBef>
              <a:buNone/>
            </a:pPr>
            <a:r>
              <a:rPr lang="en-GB" sz="2400" dirty="0"/>
              <a:t>Rational prescribing aims to ensure that selection is not a simple linkage of drugs and doses to particular diagnoses, but involves individualising prescriptions as far as possible, taking account of the factors that have been described</a:t>
            </a:r>
          </a:p>
          <a:p>
            <a:pPr marL="0" indent="0">
              <a:spcBef>
                <a:spcPts val="1200"/>
              </a:spcBef>
              <a:buNone/>
            </a:pPr>
            <a:r>
              <a:rPr lang="en-GB" sz="2400" b="1" dirty="0"/>
              <a:t>Examples of irrational prescribing</a:t>
            </a:r>
          </a:p>
          <a:p>
            <a:pPr marL="0" indent="0">
              <a:spcBef>
                <a:spcPts val="1200"/>
              </a:spcBef>
              <a:buNone/>
            </a:pPr>
            <a:r>
              <a:rPr lang="en-GB" sz="2400" b="1" dirty="0"/>
              <a:t>Drugs for ADRs</a:t>
            </a:r>
          </a:p>
          <a:p>
            <a:pPr marL="0" indent="0">
              <a:spcBef>
                <a:spcPts val="1200"/>
              </a:spcBef>
              <a:buNone/>
            </a:pPr>
            <a:r>
              <a:rPr lang="en-GB" sz="2400" dirty="0"/>
              <a:t>Drugs prescribed to counteract the adverse effects of other medicines that could be replaced with suitable alternatives e.g. laxatives for verapamil-induced constipation; salbutamol for beta-blocker-induced bronchospasm; diuretics for amlodipine(calcium channel </a:t>
            </a:r>
            <a:r>
              <a:rPr lang="en-GB" sz="2400" dirty="0" smtClean="0"/>
              <a:t>blocker) - induced </a:t>
            </a:r>
            <a:r>
              <a:rPr lang="en-GB" sz="2400" dirty="0"/>
              <a:t>ankle oedema</a:t>
            </a:r>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42</a:t>
            </a:fld>
            <a:endParaRPr lang="en-US">
              <a:solidFill>
                <a:prstClr val="black">
                  <a:tint val="75000"/>
                </a:prstClr>
              </a:solidFill>
              <a:latin typeface="Calibri"/>
            </a:endParaRPr>
          </a:p>
        </p:txBody>
      </p:sp>
    </p:spTree>
    <p:extLst>
      <p:ext uri="{BB962C8B-B14F-4D97-AF65-F5344CB8AC3E}">
        <p14:creationId xmlns:p14="http://schemas.microsoft.com/office/powerpoint/2010/main" val="42447013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dirty="0"/>
              <a:t>Examples of irrational prescribing …. cont’d</a:t>
            </a:r>
          </a:p>
        </p:txBody>
      </p:sp>
      <p:sp>
        <p:nvSpPr>
          <p:cNvPr id="3" name="Content Placeholder 2"/>
          <p:cNvSpPr>
            <a:spLocks noGrp="1"/>
          </p:cNvSpPr>
          <p:nvPr>
            <p:ph idx="1"/>
          </p:nvPr>
        </p:nvSpPr>
        <p:spPr/>
        <p:txBody>
          <a:bodyPr>
            <a:normAutofit fontScale="70000" lnSpcReduction="20000"/>
          </a:bodyPr>
          <a:lstStyle/>
          <a:p>
            <a:pPr marL="0" indent="0">
              <a:lnSpc>
                <a:spcPct val="120000"/>
              </a:lnSpc>
              <a:spcBef>
                <a:spcPts val="1200"/>
              </a:spcBef>
              <a:buNone/>
            </a:pPr>
            <a:r>
              <a:rPr lang="en-GB" b="1" dirty="0" smtClean="0"/>
              <a:t>Low </a:t>
            </a:r>
            <a:r>
              <a:rPr lang="en-GB" b="1" dirty="0"/>
              <a:t>chance of benefit (compared with harm</a:t>
            </a:r>
            <a:r>
              <a:rPr lang="en-GB" b="1" dirty="0" smtClean="0"/>
              <a:t>)</a:t>
            </a:r>
          </a:p>
          <a:p>
            <a:pPr>
              <a:lnSpc>
                <a:spcPct val="120000"/>
              </a:lnSpc>
              <a:spcBef>
                <a:spcPts val="1200"/>
              </a:spcBef>
            </a:pPr>
            <a:r>
              <a:rPr lang="en-GB" dirty="0" smtClean="0"/>
              <a:t>Unnecessary drug therapy for short-term </a:t>
            </a:r>
            <a:r>
              <a:rPr lang="en-GB" dirty="0"/>
              <a:t>conditions with good prognosis </a:t>
            </a:r>
            <a:r>
              <a:rPr lang="en-GB" dirty="0" smtClean="0"/>
              <a:t>e.g. </a:t>
            </a:r>
            <a:r>
              <a:rPr lang="en-GB" dirty="0"/>
              <a:t>a</a:t>
            </a:r>
            <a:r>
              <a:rPr lang="en-GB" dirty="0" smtClean="0"/>
              <a:t>ntiviral </a:t>
            </a:r>
            <a:r>
              <a:rPr lang="en-GB" dirty="0"/>
              <a:t>drugs for influenza in healthy adults</a:t>
            </a:r>
          </a:p>
          <a:p>
            <a:pPr>
              <a:lnSpc>
                <a:spcPct val="120000"/>
              </a:lnSpc>
              <a:spcBef>
                <a:spcPts val="1200"/>
              </a:spcBef>
            </a:pPr>
            <a:r>
              <a:rPr lang="en-GB" dirty="0"/>
              <a:t>Preventive therapy in patients with poor </a:t>
            </a:r>
            <a:r>
              <a:rPr lang="en-GB" dirty="0" smtClean="0"/>
              <a:t>prognosis conditions/poor quality of life e.g. statin </a:t>
            </a:r>
            <a:r>
              <a:rPr lang="en-GB" dirty="0"/>
              <a:t>therapy in patients with a </a:t>
            </a:r>
            <a:r>
              <a:rPr lang="en-GB" dirty="0" smtClean="0"/>
              <a:t>terminal malignancy</a:t>
            </a:r>
            <a:endParaRPr lang="en-GB" dirty="0"/>
          </a:p>
          <a:p>
            <a:pPr>
              <a:lnSpc>
                <a:spcPct val="120000"/>
              </a:lnSpc>
              <a:spcBef>
                <a:spcPts val="1200"/>
              </a:spcBef>
            </a:pPr>
            <a:r>
              <a:rPr lang="en-GB" dirty="0"/>
              <a:t>Drugs used beyond the evidence base </a:t>
            </a:r>
            <a:r>
              <a:rPr lang="en-GB" dirty="0" smtClean="0"/>
              <a:t>e.g. </a:t>
            </a:r>
            <a:r>
              <a:rPr lang="en-GB" dirty="0"/>
              <a:t>s</a:t>
            </a:r>
            <a:r>
              <a:rPr lang="en-GB" dirty="0" smtClean="0"/>
              <a:t>tatin </a:t>
            </a:r>
            <a:r>
              <a:rPr lang="en-GB" dirty="0"/>
              <a:t>therapy for very young or very old patients</a:t>
            </a:r>
          </a:p>
          <a:p>
            <a:pPr>
              <a:lnSpc>
                <a:spcPct val="120000"/>
              </a:lnSpc>
              <a:spcBef>
                <a:spcPts val="1200"/>
              </a:spcBef>
            </a:pPr>
            <a:r>
              <a:rPr lang="en-GB" dirty="0"/>
              <a:t>Dose too low </a:t>
            </a:r>
            <a:r>
              <a:rPr lang="en-GB" dirty="0" smtClean="0"/>
              <a:t>e.g. </a:t>
            </a:r>
            <a:r>
              <a:rPr lang="en-GB" dirty="0"/>
              <a:t>Angiotensin-converting enzyme </a:t>
            </a:r>
            <a:r>
              <a:rPr lang="en-GB" dirty="0" smtClean="0"/>
              <a:t>inhibitors(ACEIs) </a:t>
            </a:r>
            <a:r>
              <a:rPr lang="en-GB" dirty="0"/>
              <a:t>for </a:t>
            </a:r>
            <a:r>
              <a:rPr lang="en-GB" dirty="0" smtClean="0"/>
              <a:t>CHF</a:t>
            </a:r>
          </a:p>
          <a:p>
            <a:pPr>
              <a:lnSpc>
                <a:spcPct val="120000"/>
              </a:lnSpc>
              <a:spcBef>
                <a:spcPts val="1200"/>
              </a:spcBef>
            </a:pPr>
            <a:r>
              <a:rPr lang="en-GB" dirty="0"/>
              <a:t>Wrong diagnosis e.g. anti-</a:t>
            </a:r>
            <a:r>
              <a:rPr lang="en-GB" dirty="0" err="1"/>
              <a:t>anginal</a:t>
            </a:r>
            <a:r>
              <a:rPr lang="en-GB" dirty="0"/>
              <a:t> drugs prescribed for patients with Gastroesophageal reflux </a:t>
            </a:r>
            <a:r>
              <a:rPr lang="en-GB" dirty="0" smtClean="0"/>
              <a:t>disease(GERD); antibiotics </a:t>
            </a:r>
            <a:r>
              <a:rPr lang="en-GB" dirty="0"/>
              <a:t>for viral illnesses</a:t>
            </a:r>
          </a:p>
          <a:p>
            <a:pPr marL="0" indent="0">
              <a:buNone/>
            </a:pP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43</a:t>
            </a:fld>
            <a:endParaRPr lang="en-US">
              <a:solidFill>
                <a:prstClr val="black">
                  <a:tint val="75000"/>
                </a:prstClr>
              </a:solidFill>
              <a:latin typeface="Calibri"/>
            </a:endParaRPr>
          </a:p>
        </p:txBody>
      </p:sp>
    </p:spTree>
    <p:extLst>
      <p:ext uri="{BB962C8B-B14F-4D97-AF65-F5344CB8AC3E}">
        <p14:creationId xmlns:p14="http://schemas.microsoft.com/office/powerpoint/2010/main" val="23223467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b="1" dirty="0">
                <a:solidFill>
                  <a:prstClr val="black"/>
                </a:solidFill>
              </a:rPr>
              <a:t>Examples of irrational prescribing …. cont’d</a:t>
            </a:r>
            <a:endParaRPr lang="en-GB" dirty="0"/>
          </a:p>
        </p:txBody>
      </p:sp>
      <p:sp>
        <p:nvSpPr>
          <p:cNvPr id="3" name="Content Placeholder 2"/>
          <p:cNvSpPr>
            <a:spLocks noGrp="1"/>
          </p:cNvSpPr>
          <p:nvPr>
            <p:ph idx="1"/>
          </p:nvPr>
        </p:nvSpPr>
        <p:spPr/>
        <p:txBody>
          <a:bodyPr>
            <a:normAutofit fontScale="77500" lnSpcReduction="20000"/>
          </a:bodyPr>
          <a:lstStyle/>
          <a:p>
            <a:pPr marL="0" indent="0">
              <a:lnSpc>
                <a:spcPct val="120000"/>
              </a:lnSpc>
              <a:spcBef>
                <a:spcPts val="1200"/>
              </a:spcBef>
              <a:buNone/>
            </a:pPr>
            <a:r>
              <a:rPr lang="en-GB" b="1" dirty="0" smtClean="0"/>
              <a:t>Increased </a:t>
            </a:r>
            <a:r>
              <a:rPr lang="en-GB" b="1" dirty="0"/>
              <a:t>risk of harm (compared with benefit</a:t>
            </a:r>
            <a:r>
              <a:rPr lang="en-GB" b="1" dirty="0" smtClean="0"/>
              <a:t>)</a:t>
            </a:r>
            <a:endParaRPr lang="en-GB" b="1" dirty="0"/>
          </a:p>
          <a:p>
            <a:pPr>
              <a:lnSpc>
                <a:spcPct val="120000"/>
              </a:lnSpc>
              <a:spcBef>
                <a:spcPts val="1200"/>
              </a:spcBef>
            </a:pPr>
            <a:r>
              <a:rPr lang="en-GB" dirty="0"/>
              <a:t>Vulnerability to adverse effects </a:t>
            </a:r>
            <a:r>
              <a:rPr lang="en-GB" dirty="0" smtClean="0"/>
              <a:t>e.g. </a:t>
            </a:r>
            <a:r>
              <a:rPr lang="en-GB" dirty="0"/>
              <a:t>p</a:t>
            </a:r>
            <a:r>
              <a:rPr lang="en-GB" dirty="0" smtClean="0"/>
              <a:t>rescribing </a:t>
            </a:r>
            <a:r>
              <a:rPr lang="en-GB" dirty="0"/>
              <a:t>psychoactive medicines for elderly patient; NSAIDs for patients </a:t>
            </a:r>
            <a:r>
              <a:rPr lang="en-GB" dirty="0" smtClean="0"/>
              <a:t>with impaired </a:t>
            </a:r>
            <a:r>
              <a:rPr lang="en-GB" dirty="0"/>
              <a:t>renal function; </a:t>
            </a:r>
            <a:r>
              <a:rPr lang="en-GB" dirty="0" err="1"/>
              <a:t>thromboprophylaxis</a:t>
            </a:r>
            <a:r>
              <a:rPr lang="en-GB" dirty="0"/>
              <a:t> in patients at risk of </a:t>
            </a:r>
            <a:r>
              <a:rPr lang="en-GB" dirty="0" smtClean="0"/>
              <a:t>serious bleeding </a:t>
            </a:r>
            <a:r>
              <a:rPr lang="en-GB" dirty="0"/>
              <a:t>due to factors such as thrombocytopenia, peptic ulcer </a:t>
            </a:r>
            <a:r>
              <a:rPr lang="en-GB" dirty="0" smtClean="0"/>
              <a:t>disease, coagulopathies</a:t>
            </a:r>
            <a:r>
              <a:rPr lang="en-GB" dirty="0"/>
              <a:t>, intracranial </a:t>
            </a:r>
            <a:r>
              <a:rPr lang="en-GB" dirty="0" smtClean="0"/>
              <a:t>disease</a:t>
            </a:r>
          </a:p>
          <a:p>
            <a:pPr>
              <a:lnSpc>
                <a:spcPct val="120000"/>
              </a:lnSpc>
              <a:spcBef>
                <a:spcPts val="1200"/>
              </a:spcBef>
            </a:pPr>
            <a:r>
              <a:rPr lang="en-GB" dirty="0"/>
              <a:t>Drug clearance altered  e.g. wrong doses in patients with renal or hepatic disease</a:t>
            </a:r>
          </a:p>
          <a:p>
            <a:pPr>
              <a:lnSpc>
                <a:spcPct val="120000"/>
              </a:lnSpc>
              <a:spcBef>
                <a:spcPts val="1200"/>
              </a:spcBef>
            </a:pPr>
            <a:r>
              <a:rPr lang="en-GB" dirty="0"/>
              <a:t>Drug interactions likely e.g. </a:t>
            </a:r>
            <a:r>
              <a:rPr lang="en-GB" dirty="0" smtClean="0"/>
              <a:t>cytochrome P450 enzyme-inhibiting </a:t>
            </a:r>
            <a:r>
              <a:rPr lang="en-GB" dirty="0"/>
              <a:t>drugs in patients taking </a:t>
            </a:r>
            <a:r>
              <a:rPr lang="en-GB" dirty="0" smtClean="0"/>
              <a:t>warfarin(prevents blood clots)</a:t>
            </a:r>
            <a:endParaRPr lang="en-GB" dirty="0"/>
          </a:p>
          <a:p>
            <a:pPr>
              <a:lnSpc>
                <a:spcPct val="120000"/>
              </a:lnSpc>
              <a:spcBef>
                <a:spcPts val="1200"/>
              </a:spcBef>
            </a:pPr>
            <a:r>
              <a:rPr lang="en-GB" dirty="0"/>
              <a:t>Dose too high e.g. thiazide diuretics as anti-</a:t>
            </a:r>
            <a:r>
              <a:rPr lang="en-GB" dirty="0" err="1"/>
              <a:t>hypertensives</a:t>
            </a:r>
            <a:r>
              <a:rPr lang="en-GB" dirty="0"/>
              <a:t>; aspirin for the prevention of cardiovascular </a:t>
            </a:r>
            <a:r>
              <a:rPr lang="en-GB" dirty="0" smtClean="0"/>
              <a:t>disease</a:t>
            </a: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44</a:t>
            </a:fld>
            <a:endParaRPr lang="en-US">
              <a:solidFill>
                <a:prstClr val="black">
                  <a:tint val="75000"/>
                </a:prstClr>
              </a:solidFill>
              <a:latin typeface="Calibri"/>
            </a:endParaRPr>
          </a:p>
        </p:txBody>
      </p:sp>
    </p:spTree>
    <p:extLst>
      <p:ext uri="{BB962C8B-B14F-4D97-AF65-F5344CB8AC3E}">
        <p14:creationId xmlns:p14="http://schemas.microsoft.com/office/powerpoint/2010/main" val="37840022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87362"/>
          </a:xfrm>
        </p:spPr>
        <p:txBody>
          <a:bodyPr/>
          <a:lstStyle/>
          <a:p>
            <a:pPr algn="l"/>
            <a:r>
              <a:rPr lang="en-GB" sz="2400" b="1" dirty="0">
                <a:solidFill>
                  <a:prstClr val="black"/>
                </a:solidFill>
              </a:rPr>
              <a:t>Examples of irrational prescribing …. cont’d</a:t>
            </a:r>
            <a:endParaRPr lang="en-GB" dirty="0"/>
          </a:p>
        </p:txBody>
      </p:sp>
      <p:sp>
        <p:nvSpPr>
          <p:cNvPr id="3" name="Content Placeholder 2"/>
          <p:cNvSpPr>
            <a:spLocks noGrp="1"/>
          </p:cNvSpPr>
          <p:nvPr>
            <p:ph idx="1"/>
          </p:nvPr>
        </p:nvSpPr>
        <p:spPr>
          <a:xfrm>
            <a:off x="1981200" y="1447800"/>
            <a:ext cx="8229600" cy="4953000"/>
          </a:xfrm>
        </p:spPr>
        <p:txBody>
          <a:bodyPr>
            <a:normAutofit fontScale="62500" lnSpcReduction="20000"/>
          </a:bodyPr>
          <a:lstStyle/>
          <a:p>
            <a:pPr marL="0" indent="0">
              <a:lnSpc>
                <a:spcPct val="120000"/>
              </a:lnSpc>
              <a:spcBef>
                <a:spcPts val="1200"/>
              </a:spcBef>
              <a:buNone/>
            </a:pPr>
            <a:r>
              <a:rPr lang="en-GB" b="1" dirty="0" smtClean="0"/>
              <a:t>Reduced </a:t>
            </a:r>
            <a:r>
              <a:rPr lang="en-GB" b="1" dirty="0"/>
              <a:t>adherence </a:t>
            </a:r>
            <a:r>
              <a:rPr lang="en-GB" b="1" dirty="0" smtClean="0"/>
              <a:t>likely</a:t>
            </a:r>
            <a:endParaRPr lang="en-GB" b="1" dirty="0"/>
          </a:p>
          <a:p>
            <a:pPr>
              <a:lnSpc>
                <a:spcPct val="120000"/>
              </a:lnSpc>
              <a:spcBef>
                <a:spcPts val="1200"/>
              </a:spcBef>
            </a:pPr>
            <a:r>
              <a:rPr lang="en-GB" dirty="0"/>
              <a:t>Too many medicines (</a:t>
            </a:r>
            <a:r>
              <a:rPr lang="en-GB" dirty="0" err="1"/>
              <a:t>polypharmacy</a:t>
            </a:r>
            <a:r>
              <a:rPr lang="en-GB" dirty="0"/>
              <a:t>) in </a:t>
            </a:r>
            <a:r>
              <a:rPr lang="en-GB" dirty="0" smtClean="0"/>
              <a:t>patients with multiple conditions e.g. </a:t>
            </a:r>
            <a:r>
              <a:rPr lang="en-GB" dirty="0"/>
              <a:t>p</a:t>
            </a:r>
            <a:r>
              <a:rPr lang="en-GB" dirty="0" smtClean="0"/>
              <a:t>rescribing </a:t>
            </a:r>
            <a:r>
              <a:rPr lang="en-GB" dirty="0"/>
              <a:t>all evidence-based therapies in elderly patients </a:t>
            </a:r>
            <a:r>
              <a:rPr lang="en-GB" dirty="0" smtClean="0"/>
              <a:t>with </a:t>
            </a:r>
            <a:r>
              <a:rPr lang="en-GB" dirty="0"/>
              <a:t> Chronic obstructive pulmonary </a:t>
            </a:r>
            <a:r>
              <a:rPr lang="en-GB" dirty="0" smtClean="0"/>
              <a:t>disease(COPD), </a:t>
            </a:r>
            <a:r>
              <a:rPr lang="en-GB" dirty="0"/>
              <a:t>hypertension, CHF, osteoporosis, </a:t>
            </a:r>
            <a:r>
              <a:rPr lang="en-GB" dirty="0" smtClean="0"/>
              <a:t>GERD </a:t>
            </a:r>
            <a:r>
              <a:rPr lang="en-GB" dirty="0"/>
              <a:t>or </a:t>
            </a:r>
            <a:r>
              <a:rPr lang="en-GB" dirty="0" smtClean="0"/>
              <a:t>rheumatoid arthritis</a:t>
            </a:r>
            <a:endParaRPr lang="en-GB" dirty="0"/>
          </a:p>
          <a:p>
            <a:pPr>
              <a:lnSpc>
                <a:spcPct val="120000"/>
              </a:lnSpc>
              <a:spcBef>
                <a:spcPts val="1200"/>
              </a:spcBef>
            </a:pPr>
            <a:r>
              <a:rPr lang="en-GB" dirty="0"/>
              <a:t>Poor communication </a:t>
            </a:r>
            <a:r>
              <a:rPr lang="en-GB" dirty="0" smtClean="0"/>
              <a:t>e.g. </a:t>
            </a:r>
            <a:r>
              <a:rPr lang="en-GB" dirty="0"/>
              <a:t>a</a:t>
            </a:r>
            <a:r>
              <a:rPr lang="en-GB" dirty="0" smtClean="0"/>
              <a:t>ntihypertensive </a:t>
            </a:r>
            <a:r>
              <a:rPr lang="en-GB" dirty="0"/>
              <a:t>drugs in young patients unclear about or unimpressed </a:t>
            </a:r>
            <a:r>
              <a:rPr lang="en-GB" dirty="0" smtClean="0"/>
              <a:t>with the </a:t>
            </a:r>
            <a:r>
              <a:rPr lang="en-GB" dirty="0"/>
              <a:t>extent of likely benefit</a:t>
            </a:r>
          </a:p>
          <a:p>
            <a:pPr marL="0" indent="0">
              <a:lnSpc>
                <a:spcPct val="120000"/>
              </a:lnSpc>
              <a:spcBef>
                <a:spcPts val="1200"/>
              </a:spcBef>
              <a:buNone/>
            </a:pPr>
            <a:r>
              <a:rPr lang="en-GB" b="1" dirty="0"/>
              <a:t>Unnecessary </a:t>
            </a:r>
            <a:r>
              <a:rPr lang="en-GB" b="1" dirty="0" smtClean="0"/>
              <a:t>cost</a:t>
            </a:r>
            <a:endParaRPr lang="en-GB" b="1" dirty="0"/>
          </a:p>
          <a:p>
            <a:pPr>
              <a:lnSpc>
                <a:spcPct val="120000"/>
              </a:lnSpc>
              <a:spcBef>
                <a:spcPts val="1200"/>
              </a:spcBef>
            </a:pPr>
            <a:r>
              <a:rPr lang="en-GB" dirty="0"/>
              <a:t>Expensive drugs with no evidence of superior outcomes when cheaper drugs </a:t>
            </a:r>
            <a:r>
              <a:rPr lang="en-GB" dirty="0" smtClean="0"/>
              <a:t>exist e.g. </a:t>
            </a:r>
            <a:r>
              <a:rPr lang="en-GB" dirty="0"/>
              <a:t>p</a:t>
            </a:r>
            <a:r>
              <a:rPr lang="en-GB" dirty="0" smtClean="0"/>
              <a:t>rescribing </a:t>
            </a:r>
            <a:r>
              <a:rPr lang="en-GB" dirty="0"/>
              <a:t>branded rather than generic statins in primary prevention</a:t>
            </a:r>
          </a:p>
          <a:p>
            <a:pPr>
              <a:lnSpc>
                <a:spcPct val="120000"/>
              </a:lnSpc>
              <a:spcBef>
                <a:spcPts val="1200"/>
              </a:spcBef>
            </a:pPr>
            <a:r>
              <a:rPr lang="en-GB" dirty="0" smtClean="0"/>
              <a:t>Expensive </a:t>
            </a:r>
            <a:r>
              <a:rPr lang="en-GB" dirty="0"/>
              <a:t>drugs that offer slightly better outcomes at enormously increased </a:t>
            </a:r>
            <a:r>
              <a:rPr lang="en-GB" dirty="0" smtClean="0"/>
              <a:t>cost e.g. </a:t>
            </a:r>
            <a:r>
              <a:rPr lang="en-GB" dirty="0"/>
              <a:t>s</a:t>
            </a:r>
            <a:r>
              <a:rPr lang="en-GB" dirty="0" smtClean="0"/>
              <a:t>ome </a:t>
            </a:r>
            <a:r>
              <a:rPr lang="en-GB" dirty="0"/>
              <a:t>new therapies for </a:t>
            </a:r>
            <a:r>
              <a:rPr lang="en-GB" dirty="0" smtClean="0"/>
              <a:t>cancer</a:t>
            </a:r>
            <a:endParaRPr lang="en-GB" dirty="0"/>
          </a:p>
        </p:txBody>
      </p:sp>
      <p:sp>
        <p:nvSpPr>
          <p:cNvPr id="4" name="Slide Number Placeholder 3"/>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45</a:t>
            </a:fld>
            <a:endParaRPr lang="en-US">
              <a:solidFill>
                <a:prstClr val="black">
                  <a:tint val="75000"/>
                </a:prstClr>
              </a:solidFill>
              <a:latin typeface="Calibri"/>
            </a:endParaRPr>
          </a:p>
        </p:txBody>
      </p:sp>
    </p:spTree>
    <p:extLst>
      <p:ext uri="{BB962C8B-B14F-4D97-AF65-F5344CB8AC3E}">
        <p14:creationId xmlns:p14="http://schemas.microsoft.com/office/powerpoint/2010/main" val="14527928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081712"/>
          </a:xfrm>
        </p:spPr>
        <p:txBody>
          <a:bodyPr/>
          <a:lstStyle/>
          <a:p>
            <a:r>
              <a:rPr lang="en-GB" dirty="0" smtClean="0"/>
              <a:t>THE END!!!</a:t>
            </a:r>
            <a:br>
              <a:rPr lang="en-GB" dirty="0" smtClean="0"/>
            </a:br>
            <a:r>
              <a:rPr lang="en-GB" dirty="0" smtClean="0"/>
              <a:t/>
            </a:r>
            <a:br>
              <a:rPr lang="en-GB" dirty="0" smtClean="0"/>
            </a:br>
            <a:r>
              <a:rPr lang="en-GB" dirty="0"/>
              <a:t/>
            </a:r>
            <a:br>
              <a:rPr lang="en-GB" dirty="0"/>
            </a:br>
            <a:r>
              <a:rPr lang="en-GB" sz="2000" dirty="0"/>
              <a:t>THANK YOU FOR LISTENING</a:t>
            </a:r>
            <a:r>
              <a:rPr lang="en-GB" dirty="0" smtClean="0"/>
              <a:t>.</a:t>
            </a:r>
            <a:endParaRPr lang="en-GB" dirty="0"/>
          </a:p>
        </p:txBody>
      </p:sp>
      <p:sp>
        <p:nvSpPr>
          <p:cNvPr id="3" name="Slide Number Placeholder 2"/>
          <p:cNvSpPr>
            <a:spLocks noGrp="1"/>
          </p:cNvSpPr>
          <p:nvPr>
            <p:ph type="sldNum" sz="quarter" idx="12"/>
          </p:nvPr>
        </p:nvSpPr>
        <p:spPr/>
        <p:txBody>
          <a:bodyPr/>
          <a:lstStyle/>
          <a:p>
            <a:fld id="{843A16FA-3D5B-4FFA-9DDB-C00637F7C28B}" type="slidenum">
              <a:rPr lang="en-US">
                <a:solidFill>
                  <a:prstClr val="black">
                    <a:tint val="75000"/>
                  </a:prstClr>
                </a:solidFill>
                <a:latin typeface="Calibri"/>
              </a:rPr>
              <a:pPr/>
              <a:t>46</a:t>
            </a:fld>
            <a:endParaRPr lang="en-US">
              <a:solidFill>
                <a:prstClr val="black">
                  <a:tint val="75000"/>
                </a:prstClr>
              </a:solidFill>
              <a:latin typeface="Calibri"/>
            </a:endParaRPr>
          </a:p>
        </p:txBody>
      </p:sp>
    </p:spTree>
    <p:extLst>
      <p:ext uri="{BB962C8B-B14F-4D97-AF65-F5344CB8AC3E}">
        <p14:creationId xmlns:p14="http://schemas.microsoft.com/office/powerpoint/2010/main" val="2889911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Pharmacokinetic parameters</a:t>
            </a:r>
            <a:endParaRPr lang="en-ZW" dirty="0"/>
          </a:p>
        </p:txBody>
      </p:sp>
      <p:sp>
        <p:nvSpPr>
          <p:cNvPr id="3" name="Content Placeholder 2"/>
          <p:cNvSpPr>
            <a:spLocks noGrp="1"/>
          </p:cNvSpPr>
          <p:nvPr>
            <p:ph idx="1"/>
          </p:nvPr>
        </p:nvSpPr>
        <p:spPr/>
        <p:txBody>
          <a:bodyPr>
            <a:normAutofit fontScale="92500" lnSpcReduction="10000"/>
          </a:bodyPr>
          <a:lstStyle/>
          <a:p>
            <a:pPr marL="0" indent="0">
              <a:spcBef>
                <a:spcPts val="1200"/>
              </a:spcBef>
              <a:buNone/>
            </a:pPr>
            <a:r>
              <a:rPr lang="en-US" dirty="0" smtClean="0"/>
              <a:t>The parameters used in pharmacokinetics are:</a:t>
            </a:r>
          </a:p>
          <a:p>
            <a:pPr>
              <a:spcBef>
                <a:spcPts val="1200"/>
              </a:spcBef>
            </a:pPr>
            <a:r>
              <a:rPr lang="en-US" dirty="0" smtClean="0"/>
              <a:t>Clearance (</a:t>
            </a:r>
            <a:r>
              <a:rPr lang="en-US" dirty="0" err="1" smtClean="0"/>
              <a:t>Cl</a:t>
            </a:r>
            <a:r>
              <a:rPr lang="en-US" dirty="0" smtClean="0"/>
              <a:t>)</a:t>
            </a:r>
          </a:p>
          <a:p>
            <a:pPr>
              <a:spcBef>
                <a:spcPts val="1200"/>
              </a:spcBef>
            </a:pPr>
            <a:r>
              <a:rPr lang="en-US" dirty="0" smtClean="0"/>
              <a:t>Volume of distribution (</a:t>
            </a:r>
            <a:r>
              <a:rPr lang="en-US" dirty="0" err="1" smtClean="0"/>
              <a:t>Vd</a:t>
            </a:r>
            <a:r>
              <a:rPr lang="en-US" dirty="0" smtClean="0"/>
              <a:t>)</a:t>
            </a:r>
          </a:p>
          <a:p>
            <a:pPr>
              <a:spcBef>
                <a:spcPts val="1200"/>
              </a:spcBef>
            </a:pPr>
            <a:r>
              <a:rPr lang="en-US" dirty="0" smtClean="0"/>
              <a:t>Elimination rate constant (</a:t>
            </a:r>
            <a:r>
              <a:rPr lang="en-US" dirty="0" err="1" smtClean="0"/>
              <a:t>ke</a:t>
            </a:r>
            <a:r>
              <a:rPr lang="en-US" dirty="0" smtClean="0"/>
              <a:t>)</a:t>
            </a:r>
          </a:p>
          <a:p>
            <a:pPr>
              <a:spcBef>
                <a:spcPts val="1200"/>
              </a:spcBef>
            </a:pPr>
            <a:r>
              <a:rPr lang="en-US" dirty="0" smtClean="0"/>
              <a:t>Elimination half-life (t</a:t>
            </a:r>
            <a:r>
              <a:rPr lang="en-US" baseline="-25000" dirty="0" smtClean="0"/>
              <a:t>1/2</a:t>
            </a:r>
            <a:r>
              <a:rPr lang="en-US" dirty="0" smtClean="0"/>
              <a:t>)</a:t>
            </a:r>
          </a:p>
          <a:p>
            <a:pPr>
              <a:spcBef>
                <a:spcPts val="1200"/>
              </a:spcBef>
            </a:pPr>
            <a:r>
              <a:rPr lang="en-US" dirty="0" smtClean="0"/>
              <a:t>Absorption rate constant (ka)</a:t>
            </a:r>
          </a:p>
          <a:p>
            <a:pPr>
              <a:spcBef>
                <a:spcPts val="1200"/>
              </a:spcBef>
            </a:pPr>
            <a:r>
              <a:rPr lang="en-US" dirty="0" smtClean="0"/>
              <a:t>Bioavailability (F)</a:t>
            </a:r>
          </a:p>
          <a:p>
            <a:pPr marL="0" indent="0">
              <a:spcBef>
                <a:spcPts val="1200"/>
              </a:spcBef>
              <a:buNone/>
            </a:pPr>
            <a:r>
              <a:rPr lang="en-US" dirty="0" smtClean="0"/>
              <a:t>The parameters are used in calculations to devise dosage regimens </a:t>
            </a:r>
          </a:p>
          <a:p>
            <a:endParaRPr lang="en-ZW" dirty="0"/>
          </a:p>
        </p:txBody>
      </p:sp>
    </p:spTree>
    <p:extLst>
      <p:ext uri="{BB962C8B-B14F-4D97-AF65-F5344CB8AC3E}">
        <p14:creationId xmlns:p14="http://schemas.microsoft.com/office/powerpoint/2010/main" val="1635549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Clearance (</a:t>
            </a:r>
            <a:r>
              <a:rPr lang="en-US" b="1" dirty="0" err="1" smtClean="0"/>
              <a:t>Cl</a:t>
            </a:r>
            <a:r>
              <a:rPr lang="en-US" b="1" dirty="0" smtClean="0"/>
              <a:t>)</a:t>
            </a:r>
            <a:endParaRPr lang="en-ZW" dirty="0"/>
          </a:p>
        </p:txBody>
      </p:sp>
      <p:sp>
        <p:nvSpPr>
          <p:cNvPr id="3" name="Content Placeholder 2"/>
          <p:cNvSpPr>
            <a:spLocks noGrp="1"/>
          </p:cNvSpPr>
          <p:nvPr>
            <p:ph idx="1"/>
          </p:nvPr>
        </p:nvSpPr>
        <p:spPr/>
        <p:txBody>
          <a:bodyPr>
            <a:normAutofit fontScale="77500" lnSpcReduction="20000"/>
          </a:bodyPr>
          <a:lstStyle/>
          <a:p>
            <a:pPr>
              <a:lnSpc>
                <a:spcPct val="120000"/>
              </a:lnSpc>
              <a:spcBef>
                <a:spcPts val="1200"/>
              </a:spcBef>
            </a:pPr>
            <a:r>
              <a:rPr lang="en-US" dirty="0" smtClean="0"/>
              <a:t>Clearance is the volume of fluid (usually serum, plasma or blood) from which the drug is completely and irreversibly removed per unit time</a:t>
            </a:r>
          </a:p>
          <a:p>
            <a:pPr>
              <a:lnSpc>
                <a:spcPct val="120000"/>
              </a:lnSpc>
              <a:spcBef>
                <a:spcPts val="1200"/>
              </a:spcBef>
            </a:pPr>
            <a:r>
              <a:rPr lang="en-US" b="1" dirty="0" smtClean="0"/>
              <a:t>Clearance = Rate of elimination/plasma concentration</a:t>
            </a:r>
          </a:p>
          <a:p>
            <a:pPr>
              <a:lnSpc>
                <a:spcPct val="120000"/>
              </a:lnSpc>
              <a:spcBef>
                <a:spcPts val="1200"/>
              </a:spcBef>
            </a:pPr>
            <a:r>
              <a:rPr lang="en-US" dirty="0" smtClean="0"/>
              <a:t>Units of Clearance: volume/time e.g. </a:t>
            </a:r>
            <a:r>
              <a:rPr lang="en-US" dirty="0" err="1" smtClean="0"/>
              <a:t>Litres</a:t>
            </a:r>
            <a:r>
              <a:rPr lang="en-US" dirty="0" smtClean="0"/>
              <a:t>/hour or ml/min</a:t>
            </a:r>
          </a:p>
          <a:p>
            <a:pPr>
              <a:lnSpc>
                <a:spcPct val="120000"/>
              </a:lnSpc>
              <a:spcBef>
                <a:spcPts val="1200"/>
              </a:spcBef>
            </a:pPr>
            <a:r>
              <a:rPr lang="en-US" dirty="0" smtClean="0"/>
              <a:t>Clearance is the most important pharmacokinetic parameter because it determines the average concentration achieved if a drug is administered at regular intervals</a:t>
            </a:r>
          </a:p>
          <a:p>
            <a:pPr>
              <a:lnSpc>
                <a:spcPct val="120000"/>
              </a:lnSpc>
              <a:spcBef>
                <a:spcPts val="1200"/>
              </a:spcBef>
            </a:pPr>
            <a:r>
              <a:rPr lang="en-US" dirty="0" smtClean="0"/>
              <a:t>Clearance is used to calculate the maintenance dose</a:t>
            </a:r>
          </a:p>
          <a:p>
            <a:pPr>
              <a:lnSpc>
                <a:spcPct val="120000"/>
              </a:lnSpc>
              <a:spcBef>
                <a:spcPts val="1200"/>
              </a:spcBef>
            </a:pPr>
            <a:r>
              <a:rPr lang="en-US" b="1" dirty="0" smtClean="0"/>
              <a:t>M</a:t>
            </a:r>
            <a:r>
              <a:rPr lang="en-US" b="1" dirty="0" smtClean="0">
                <a:cs typeface="Times New Roman" pitchFamily="18" charset="0"/>
              </a:rPr>
              <a:t>aintenance dose = target plasma concentration x clearance</a:t>
            </a:r>
            <a:endParaRPr lang="en-US" b="1" dirty="0" smtClean="0"/>
          </a:p>
          <a:p>
            <a:endParaRPr lang="en-ZW" dirty="0"/>
          </a:p>
        </p:txBody>
      </p:sp>
    </p:spTree>
    <p:extLst>
      <p:ext uri="{BB962C8B-B14F-4D97-AF65-F5344CB8AC3E}">
        <p14:creationId xmlns:p14="http://schemas.microsoft.com/office/powerpoint/2010/main" val="386790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Clearance and elimination rate constant</a:t>
            </a:r>
            <a:endParaRPr lang="en-ZW" dirty="0"/>
          </a:p>
        </p:txBody>
      </p:sp>
      <p:sp>
        <p:nvSpPr>
          <p:cNvPr id="3" name="Content Placeholder 2"/>
          <p:cNvSpPr>
            <a:spLocks noGrp="1"/>
          </p:cNvSpPr>
          <p:nvPr>
            <p:ph idx="1"/>
          </p:nvPr>
        </p:nvSpPr>
        <p:spPr/>
        <p:txBody>
          <a:bodyPr>
            <a:normAutofit fontScale="62500" lnSpcReduction="20000"/>
          </a:bodyPr>
          <a:lstStyle/>
          <a:p>
            <a:pPr marL="0" indent="0">
              <a:spcBef>
                <a:spcPts val="600"/>
              </a:spcBef>
              <a:buNone/>
            </a:pPr>
            <a:r>
              <a:rPr lang="en-US" b="1" dirty="0" smtClean="0"/>
              <a:t>Clearance …. cont’d</a:t>
            </a:r>
            <a:endParaRPr lang="en-US" dirty="0" smtClean="0"/>
          </a:p>
          <a:p>
            <a:pPr>
              <a:spcBef>
                <a:spcPts val="600"/>
              </a:spcBef>
            </a:pPr>
            <a:r>
              <a:rPr lang="en-US" dirty="0" smtClean="0"/>
              <a:t>The two major sites of drug elimination are the kidneys and the liver. Other sites include lungs.</a:t>
            </a:r>
          </a:p>
          <a:p>
            <a:pPr>
              <a:spcBef>
                <a:spcPts val="600"/>
              </a:spcBef>
            </a:pPr>
            <a:r>
              <a:rPr lang="en-US" dirty="0" smtClean="0"/>
              <a:t>Clearance of unchanged drug in the urine represents renal clearance</a:t>
            </a:r>
          </a:p>
          <a:p>
            <a:pPr>
              <a:spcBef>
                <a:spcPts val="600"/>
              </a:spcBef>
            </a:pPr>
            <a:r>
              <a:rPr lang="en-US" dirty="0" smtClean="0"/>
              <a:t>Within the liver, drug elimination occurs via biotransformation of parent drug to one or more metabolites, or excretion of unchanged drug into the bile, or both</a:t>
            </a:r>
          </a:p>
          <a:p>
            <a:pPr>
              <a:spcBef>
                <a:spcPts val="600"/>
              </a:spcBef>
            </a:pPr>
            <a:r>
              <a:rPr lang="en-US" dirty="0" smtClean="0"/>
              <a:t>Clearance is additive: if a drug is eliminated by more than one route, total clearance is the sum of each individual clearance</a:t>
            </a:r>
          </a:p>
          <a:p>
            <a:pPr marL="0" indent="0">
              <a:spcBef>
                <a:spcPts val="600"/>
              </a:spcBef>
              <a:buNone/>
            </a:pPr>
            <a:r>
              <a:rPr lang="en-US" b="1" dirty="0" smtClean="0"/>
              <a:t>Elimination rate constant</a:t>
            </a:r>
          </a:p>
          <a:p>
            <a:pPr>
              <a:spcBef>
                <a:spcPts val="600"/>
              </a:spcBef>
            </a:pPr>
            <a:r>
              <a:rPr lang="en-US" dirty="0" smtClean="0"/>
              <a:t>When given at therapeutic doses, the concentration of most drugs declines by a constant proportion per unit time (first order kinetics) [In zero order kinetics, a constant amount is eliminated per unit time]</a:t>
            </a:r>
          </a:p>
          <a:p>
            <a:pPr>
              <a:spcBef>
                <a:spcPts val="600"/>
              </a:spcBef>
            </a:pPr>
            <a:r>
              <a:rPr lang="en-US" dirty="0" smtClean="0"/>
              <a:t>The parameter that describes the rate of decline in first order kinetics is known as the elimination rate constant</a:t>
            </a:r>
          </a:p>
          <a:p>
            <a:pPr>
              <a:spcBef>
                <a:spcPts val="600"/>
              </a:spcBef>
            </a:pPr>
            <a:r>
              <a:rPr lang="en-US" dirty="0" smtClean="0"/>
              <a:t>Elimination rate constant depends on both </a:t>
            </a:r>
            <a:r>
              <a:rPr lang="en-US" dirty="0" err="1" smtClean="0"/>
              <a:t>Cl</a:t>
            </a:r>
            <a:r>
              <a:rPr lang="en-US" dirty="0" smtClean="0"/>
              <a:t> and </a:t>
            </a:r>
            <a:r>
              <a:rPr lang="en-US" dirty="0" err="1" smtClean="0"/>
              <a:t>Vd</a:t>
            </a:r>
            <a:r>
              <a:rPr lang="en-US" dirty="0" smtClean="0"/>
              <a:t>: k = </a:t>
            </a:r>
            <a:r>
              <a:rPr lang="en-US" dirty="0" err="1" smtClean="0"/>
              <a:t>Cl</a:t>
            </a:r>
            <a:r>
              <a:rPr lang="en-US" dirty="0" smtClean="0"/>
              <a:t>/</a:t>
            </a:r>
            <a:r>
              <a:rPr lang="en-US" dirty="0" err="1" smtClean="0"/>
              <a:t>Vd</a:t>
            </a:r>
            <a:endParaRPr lang="en-US" dirty="0" smtClean="0"/>
          </a:p>
          <a:p>
            <a:endParaRPr lang="en-ZW" dirty="0"/>
          </a:p>
        </p:txBody>
      </p:sp>
    </p:spTree>
    <p:extLst>
      <p:ext uri="{BB962C8B-B14F-4D97-AF65-F5344CB8AC3E}">
        <p14:creationId xmlns:p14="http://schemas.microsoft.com/office/powerpoint/2010/main" val="47232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dynamics</a:t>
            </a:r>
            <a:endParaRPr lang="en-US" dirty="0"/>
          </a:p>
        </p:txBody>
      </p:sp>
      <p:pic>
        <p:nvPicPr>
          <p:cNvPr id="4" name="Content Placeholder 3" descr="Pharmacokinetics: The Dynamics of Drug Absorption, Distribution, Metabolism,  and Elimination | Basicmedical Key"/>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52800" y="2468721"/>
            <a:ext cx="5486400" cy="2788920"/>
          </a:xfrm>
          <a:prstGeom prst="rect">
            <a:avLst/>
          </a:prstGeom>
          <a:noFill/>
          <a:ln>
            <a:noFill/>
          </a:ln>
        </p:spPr>
      </p:pic>
      <p:sp>
        <p:nvSpPr>
          <p:cNvPr id="5" name="Rectangle 4"/>
          <p:cNvSpPr/>
          <p:nvPr/>
        </p:nvSpPr>
        <p:spPr>
          <a:xfrm>
            <a:off x="3764935" y="5369258"/>
            <a:ext cx="4296369" cy="273473"/>
          </a:xfrm>
          <a:prstGeom prst="rect">
            <a:avLst/>
          </a:prstGeom>
        </p:spPr>
        <p:txBody>
          <a:bodyPr wrap="none">
            <a:spAutoFit/>
          </a:bodyPr>
          <a:lstStyle/>
          <a:p>
            <a:pPr>
              <a:lnSpc>
                <a:spcPct val="107000"/>
              </a:lnSpc>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https://basicmedicalkey.com/wp-content/uploads/2016/07/00005.jpeg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49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20000"/>
              </a:lnSpc>
              <a:spcBef>
                <a:spcPts val="1200"/>
              </a:spcBef>
            </a:pPr>
            <a:r>
              <a:rPr lang="en-US" b="1" dirty="0"/>
              <a:t>Volume of distribution (</a:t>
            </a:r>
            <a:r>
              <a:rPr lang="en-US" b="1" dirty="0" err="1"/>
              <a:t>Vd</a:t>
            </a:r>
            <a:r>
              <a:rPr lang="en-US" b="1" dirty="0"/>
              <a:t>)</a:t>
            </a:r>
            <a:endParaRPr lang="en-US" dirty="0"/>
          </a:p>
        </p:txBody>
      </p:sp>
      <p:sp>
        <p:nvSpPr>
          <p:cNvPr id="3" name="Content Placeholder 2"/>
          <p:cNvSpPr>
            <a:spLocks noGrp="1"/>
          </p:cNvSpPr>
          <p:nvPr>
            <p:ph idx="1"/>
          </p:nvPr>
        </p:nvSpPr>
        <p:spPr/>
        <p:txBody>
          <a:bodyPr>
            <a:normAutofit fontScale="77500" lnSpcReduction="20000"/>
          </a:bodyPr>
          <a:lstStyle/>
          <a:p>
            <a:pPr>
              <a:lnSpc>
                <a:spcPct val="120000"/>
              </a:lnSpc>
              <a:spcBef>
                <a:spcPts val="1200"/>
              </a:spcBef>
            </a:pPr>
            <a:r>
              <a:rPr lang="en-US" dirty="0" smtClean="0"/>
              <a:t>Volume </a:t>
            </a:r>
            <a:r>
              <a:rPr lang="en-US" dirty="0" smtClean="0"/>
              <a:t>of distribution is the amount of fluid that would be required to contain the drug in the body at the same concentration as in the blood or plasma</a:t>
            </a:r>
          </a:p>
          <a:p>
            <a:pPr>
              <a:lnSpc>
                <a:spcPct val="120000"/>
              </a:lnSpc>
              <a:spcBef>
                <a:spcPts val="1200"/>
              </a:spcBef>
            </a:pPr>
            <a:r>
              <a:rPr lang="en-US" dirty="0" err="1" smtClean="0"/>
              <a:t>Vd</a:t>
            </a:r>
            <a:r>
              <a:rPr lang="en-US" dirty="0" smtClean="0"/>
              <a:t> = amount of drug in body/plasma drug concentration </a:t>
            </a:r>
          </a:p>
          <a:p>
            <a:pPr>
              <a:lnSpc>
                <a:spcPct val="120000"/>
              </a:lnSpc>
              <a:spcBef>
                <a:spcPts val="1200"/>
              </a:spcBef>
            </a:pPr>
            <a:r>
              <a:rPr lang="en-US" dirty="0" smtClean="0"/>
              <a:t>Amount of drug in the body = bioavailability x dose administered</a:t>
            </a:r>
          </a:p>
          <a:p>
            <a:pPr>
              <a:lnSpc>
                <a:spcPct val="120000"/>
              </a:lnSpc>
              <a:spcBef>
                <a:spcPts val="1200"/>
              </a:spcBef>
            </a:pPr>
            <a:r>
              <a:rPr lang="en-US" dirty="0" smtClean="0"/>
              <a:t>Used to determine the loading dose </a:t>
            </a:r>
          </a:p>
          <a:p>
            <a:pPr>
              <a:lnSpc>
                <a:spcPct val="120000"/>
              </a:lnSpc>
              <a:spcBef>
                <a:spcPts val="1200"/>
              </a:spcBef>
            </a:pPr>
            <a:r>
              <a:rPr lang="en-US" dirty="0" smtClean="0"/>
              <a:t>Loading dose = [Target </a:t>
            </a:r>
            <a:r>
              <a:rPr lang="en-US" dirty="0" err="1" smtClean="0"/>
              <a:t>conc</a:t>
            </a:r>
            <a:r>
              <a:rPr lang="en-US" dirty="0" smtClean="0"/>
              <a:t> x </a:t>
            </a:r>
            <a:r>
              <a:rPr lang="en-US" dirty="0" err="1" smtClean="0"/>
              <a:t>Vd</a:t>
            </a:r>
            <a:r>
              <a:rPr lang="en-US" dirty="0" smtClean="0"/>
              <a:t>] /F</a:t>
            </a:r>
          </a:p>
          <a:p>
            <a:pPr>
              <a:lnSpc>
                <a:spcPct val="120000"/>
              </a:lnSpc>
              <a:spcBef>
                <a:spcPts val="1200"/>
              </a:spcBef>
            </a:pPr>
            <a:r>
              <a:rPr lang="en-US" dirty="0" smtClean="0"/>
              <a:t>Purpose of loading dose: to attain the desired steady state concentration immediately</a:t>
            </a:r>
          </a:p>
          <a:p>
            <a:endParaRPr lang="en-ZW" dirty="0"/>
          </a:p>
        </p:txBody>
      </p:sp>
    </p:spTree>
    <p:extLst>
      <p:ext uri="{BB962C8B-B14F-4D97-AF65-F5344CB8AC3E}">
        <p14:creationId xmlns:p14="http://schemas.microsoft.com/office/powerpoint/2010/main" val="603346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3098</Words>
  <Application>Microsoft Office PowerPoint</Application>
  <PresentationFormat>Widescreen</PresentationFormat>
  <Paragraphs>293</Paragraphs>
  <Slides>46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46</vt:i4>
      </vt:variant>
    </vt:vector>
  </HeadingPairs>
  <TitlesOfParts>
    <vt:vector size="53" baseType="lpstr">
      <vt:lpstr>Arial</vt:lpstr>
      <vt:lpstr>Calibri</vt:lpstr>
      <vt:lpstr>Calibri Light</vt:lpstr>
      <vt:lpstr>Times New Roman</vt:lpstr>
      <vt:lpstr>Office Theme</vt:lpstr>
      <vt:lpstr>1_Office Theme</vt:lpstr>
      <vt:lpstr>3_Office Theme</vt:lpstr>
      <vt:lpstr>Pharmacokinetic parameters; Application of pharmacokinetics to rational drug dosing</vt:lpstr>
      <vt:lpstr>Introduction</vt:lpstr>
      <vt:lpstr>Pharmacokinetics</vt:lpstr>
      <vt:lpstr>Importance of Pharmacokinetics</vt:lpstr>
      <vt:lpstr>Pharmacokinetic parameters</vt:lpstr>
      <vt:lpstr>Clearance (Cl)</vt:lpstr>
      <vt:lpstr>Clearance and elimination rate constant</vt:lpstr>
      <vt:lpstr>Drug dynamics</vt:lpstr>
      <vt:lpstr>Volume of distribution (Vd)</vt:lpstr>
      <vt:lpstr>Elimination half-life</vt:lpstr>
      <vt:lpstr>Absorption rate constant (ka)</vt:lpstr>
      <vt:lpstr>Bioavailability (F)</vt:lpstr>
      <vt:lpstr>Bioavailability (F) conti….</vt:lpstr>
      <vt:lpstr>First-pass elimination (pre-systemic elimination)</vt:lpstr>
      <vt:lpstr>Clinical implications of first-pass elimination</vt:lpstr>
      <vt:lpstr>Steady state</vt:lpstr>
      <vt:lpstr>Therapeutic drug monitoring (TDM)</vt:lpstr>
      <vt:lpstr>TDM …. cont’d</vt:lpstr>
      <vt:lpstr>Drugs for which is TDM helpful</vt:lpstr>
      <vt:lpstr>Situations in which the value of TDM is limited</vt:lpstr>
      <vt:lpstr>Information required for interpretation of plasma drug concentrations</vt:lpstr>
      <vt:lpstr>THE END</vt:lpstr>
      <vt:lpstr> Application of pharmacokinetics to rational drug dosing </vt:lpstr>
      <vt:lpstr>RATIONAL PRESCRIBING</vt:lpstr>
      <vt:lpstr>Introduction</vt:lpstr>
      <vt:lpstr>Rational prescribers should attempt to: </vt:lpstr>
      <vt:lpstr>The process of rational prescribing</vt:lpstr>
      <vt:lpstr>The process of rational prescribing</vt:lpstr>
      <vt:lpstr>The process of rational prescribing …. cont’d</vt:lpstr>
      <vt:lpstr>The process of rational prescribing …. cont’d</vt:lpstr>
      <vt:lpstr>The process of rational prescribing …. cont’d</vt:lpstr>
      <vt:lpstr>The process of rational prescribing …. cont’d</vt:lpstr>
      <vt:lpstr>The process of rational prescribing …. cont’d</vt:lpstr>
      <vt:lpstr>Drug factors influencing drug selection</vt:lpstr>
      <vt:lpstr>Drug factors influencing drug selection …. cont’d</vt:lpstr>
      <vt:lpstr>Drug factors influencing drug selection …. cont’d</vt:lpstr>
      <vt:lpstr>Drug factors influencing drug selection …. cont’d</vt:lpstr>
      <vt:lpstr>Patient factors influencing drug selection</vt:lpstr>
      <vt:lpstr>Prescriber factors influencing drug selection</vt:lpstr>
      <vt:lpstr>Partnership with patients</vt:lpstr>
      <vt:lpstr>What patients need to know about their medicines</vt:lpstr>
      <vt:lpstr>Irrational prescribing</vt:lpstr>
      <vt:lpstr>Examples of irrational prescribing …. cont’d</vt:lpstr>
      <vt:lpstr>Examples of irrational prescribing …. cont’d</vt:lpstr>
      <vt:lpstr>Examples of irrational prescribing …. cont’d</vt:lpstr>
      <vt:lpstr>THE END!!!   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Pharmacokinetic parameters; Application of pharmacokinetics to rational drug dosing</dc:title>
  <dc:creator>PHYSC-F15</dc:creator>
  <cp:lastModifiedBy>PHYSC-F15</cp:lastModifiedBy>
  <cp:revision>21</cp:revision>
  <dcterms:created xsi:type="dcterms:W3CDTF">2024-03-11T10:14:13Z</dcterms:created>
  <dcterms:modified xsi:type="dcterms:W3CDTF">2024-03-18T08:56:18Z</dcterms:modified>
</cp:coreProperties>
</file>