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4"/>
  </p:notesMasterIdLst>
  <p:sldIdLst>
    <p:sldId id="256" r:id="rId2"/>
    <p:sldId id="298" r:id="rId3"/>
    <p:sldId id="369" r:id="rId4"/>
    <p:sldId id="350" r:id="rId5"/>
    <p:sldId id="349" r:id="rId6"/>
    <p:sldId id="353" r:id="rId7"/>
    <p:sldId id="367" r:id="rId8"/>
    <p:sldId id="368" r:id="rId9"/>
    <p:sldId id="345" r:id="rId10"/>
    <p:sldId id="363" r:id="rId11"/>
    <p:sldId id="354" r:id="rId12"/>
    <p:sldId id="355" r:id="rId13"/>
    <p:sldId id="375" r:id="rId14"/>
    <p:sldId id="364" r:id="rId15"/>
    <p:sldId id="327" r:id="rId16"/>
    <p:sldId id="328" r:id="rId17"/>
    <p:sldId id="332" r:id="rId18"/>
    <p:sldId id="333" r:id="rId19"/>
    <p:sldId id="376" r:id="rId20"/>
    <p:sldId id="335" r:id="rId21"/>
    <p:sldId id="366" r:id="rId22"/>
    <p:sldId id="337" r:id="rId23"/>
    <p:sldId id="365" r:id="rId24"/>
    <p:sldId id="338" r:id="rId25"/>
    <p:sldId id="339" r:id="rId26"/>
    <p:sldId id="341" r:id="rId27"/>
    <p:sldId id="310" r:id="rId28"/>
    <p:sldId id="359" r:id="rId29"/>
    <p:sldId id="360" r:id="rId30"/>
    <p:sldId id="308" r:id="rId31"/>
    <p:sldId id="309" r:id="rId32"/>
    <p:sldId id="373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19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642227-DA04-4472-926E-3CB8B95EFDE2}" type="datetimeFigureOut">
              <a:rPr lang="en-US" smtClean="0"/>
              <a:pPr/>
              <a:t>3/25/2024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4EC370-18D5-4BAD-BDEE-B302DD4932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538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6AB60-9368-4D71-8610-12941B476042}" type="datetime1">
              <a:rPr lang="en-US" smtClean="0"/>
              <a:pPr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C9AC8-C002-4FE6-974F-4E3F7CF4D97F}" type="datetime1">
              <a:rPr lang="en-US" smtClean="0"/>
              <a:pPr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0D54C-BA5D-436D-993F-C3B466937201}" type="datetime1">
              <a:rPr lang="en-US" smtClean="0"/>
              <a:pPr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AB004BF-A130-4832-850A-7EA0A0D38234}" type="datetime1">
              <a:rPr lang="en-US" altLang="en-US" smtClean="0"/>
              <a:pPr/>
              <a:t>3/25/2024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99CE08E-2F12-41E6-A03F-4D0ECF1226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0022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2A65D-8996-47A7-AE99-DD1C92C4B045}" type="datetime1">
              <a:rPr lang="en-US" smtClean="0"/>
              <a:pPr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3DA7E-1ED3-4C96-8DB9-370DFE7DF1A7}" type="datetime1">
              <a:rPr lang="en-US" smtClean="0"/>
              <a:pPr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AE65-ADC9-49CE-AC2E-587F4F2007B9}" type="datetime1">
              <a:rPr lang="en-US" smtClean="0"/>
              <a:pPr/>
              <a:t>3/25/2024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ED39A-99E9-4857-95E3-6B0D7ADAF74F}" type="datetime1">
              <a:rPr lang="en-US" smtClean="0"/>
              <a:pPr/>
              <a:t>3/25/2024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AB0B8-CBE5-412E-A166-4F54BAB1BDD5}" type="datetime1">
              <a:rPr lang="en-US" smtClean="0"/>
              <a:pPr/>
              <a:t>3/25/2024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854B4-AE94-4FA5-BBFB-92C904958C97}" type="datetime1">
              <a:rPr lang="en-US" smtClean="0"/>
              <a:pPr/>
              <a:t>3/25/2024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B6F6-BBF6-4125-B902-3DCCBC5E5711}" type="datetime1">
              <a:rPr lang="en-US" smtClean="0"/>
              <a:pPr/>
              <a:t>3/25/2024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D270B-0A23-448E-B62C-285DB94A8C72}" type="datetime1">
              <a:rPr lang="en-US" smtClean="0"/>
              <a:pPr/>
              <a:t>3/25/2024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02E86-23A9-47BD-9B52-214B9041900C}" type="datetime1">
              <a:rPr lang="en-US" smtClean="0"/>
              <a:pPr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9BD4F-29C5-43EF-A599-64CFB4C00A4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www.scholarpedia.org/article/File:Autonomic_nervous_system_main_figure_Blessing.gi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antranik.org/wp-content/uploads/2011/11/parasympathetic-division-cranial-outflow-and-sacral-outflow.jpg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1"/>
            <a:ext cx="7772400" cy="2057399"/>
          </a:xfrm>
        </p:spPr>
        <p:txBody>
          <a:bodyPr>
            <a:noAutofit/>
          </a:bodyPr>
          <a:lstStyle/>
          <a:p>
            <a:r>
              <a:rPr lang="en-US" sz="3600" b="1" smtClean="0"/>
              <a:t>LESSON 2:</a:t>
            </a:r>
            <a:br>
              <a:rPr lang="en-US" sz="3600" b="1" smtClean="0"/>
            </a:br>
            <a:r>
              <a:rPr lang="en-US" sz="3600" b="1" smtClean="0"/>
              <a:t>AUTONOMIC </a:t>
            </a:r>
            <a:r>
              <a:rPr lang="en-US" sz="3600" b="1" dirty="0" smtClean="0"/>
              <a:t>PHARMACOLOGY - OVERVIEW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10000"/>
            <a:ext cx="6400800" cy="2133600"/>
          </a:xfrm>
        </p:spPr>
        <p:txBody>
          <a:bodyPr>
            <a:normAutofit/>
          </a:bodyPr>
          <a:lstStyle/>
          <a:p>
            <a:pPr lvl="0">
              <a:spcBef>
                <a:spcPts val="1200"/>
              </a:spcBef>
            </a:pPr>
            <a:endParaRPr lang="en-US" sz="2400" b="1" dirty="0" smtClean="0">
              <a:solidFill>
                <a:prstClr val="black"/>
              </a:solidFill>
            </a:endParaRPr>
          </a:p>
          <a:p>
            <a:pPr lvl="0">
              <a:spcBef>
                <a:spcPts val="1200"/>
              </a:spcBef>
            </a:pPr>
            <a:r>
              <a:rPr lang="en-US" sz="1800" b="1" dirty="0" smtClean="0">
                <a:solidFill>
                  <a:prstClr val="black"/>
                </a:solidFill>
              </a:rPr>
              <a:t>DR SITANIMEZI MWEENDA</a:t>
            </a:r>
            <a:endParaRPr lang="en-US" sz="1800" b="1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800" b="1" dirty="0"/>
              <a:t>Neurotransmitters in the autonomic nervous </a:t>
            </a:r>
            <a:r>
              <a:rPr lang="en-US" sz="2800" b="1" dirty="0" smtClean="0"/>
              <a:t>system …. </a:t>
            </a:r>
            <a:r>
              <a:rPr lang="en-US" sz="2800" b="1" dirty="0"/>
              <a:t>c</a:t>
            </a:r>
            <a:r>
              <a:rPr lang="en-US" sz="2800" b="1" dirty="0" smtClean="0"/>
              <a:t>ont’d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8077200" cy="4724400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en-US" altLang="en-US" sz="2800" b="1" dirty="0" smtClean="0"/>
              <a:t>Exceptions ….. </a:t>
            </a:r>
            <a:r>
              <a:rPr lang="en-US" altLang="en-US" sz="2800" b="1" dirty="0"/>
              <a:t>c</a:t>
            </a:r>
            <a:r>
              <a:rPr lang="en-US" altLang="en-US" sz="2800" b="1" dirty="0" smtClean="0"/>
              <a:t>ont’d</a:t>
            </a:r>
          </a:p>
          <a:p>
            <a:pPr marL="0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en-US" altLang="en-US" sz="2800" u="sng" dirty="0" smtClean="0"/>
              <a:t>Kidneys</a:t>
            </a:r>
            <a:endParaRPr lang="en-US" altLang="en-US" sz="2800" u="sng" dirty="0"/>
          </a:p>
          <a:p>
            <a:pPr marL="457200" lvl="1" indent="-457200">
              <a:lnSpc>
                <a:spcPct val="110000"/>
              </a:lnSpc>
              <a:spcBef>
                <a:spcPts val="1200"/>
              </a:spcBef>
              <a:buSzPct val="120000"/>
              <a:buFont typeface="Arial" panose="020B0604020202020204" pitchFamily="34" charset="0"/>
              <a:buChar char="•"/>
            </a:pPr>
            <a:r>
              <a:rPr lang="en-US" altLang="en-US" dirty="0"/>
              <a:t>Postganglionic neurons to the smooth muscle of the renal </a:t>
            </a:r>
            <a:r>
              <a:rPr lang="en-US" altLang="en-US" dirty="0" smtClean="0"/>
              <a:t>vasculature </a:t>
            </a:r>
            <a:r>
              <a:rPr lang="en-US" altLang="en-US" dirty="0"/>
              <a:t>release dopamine</a:t>
            </a:r>
          </a:p>
          <a:p>
            <a:pPr marL="0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en-US" altLang="en-US" sz="2800" u="sng" dirty="0"/>
              <a:t>Adrenal </a:t>
            </a:r>
            <a:r>
              <a:rPr lang="en-US" altLang="en-US" sz="2800" u="sng" dirty="0" smtClean="0"/>
              <a:t>gland</a:t>
            </a:r>
            <a:endParaRPr lang="en-US" altLang="en-US" sz="2800" u="sng" dirty="0"/>
          </a:p>
          <a:p>
            <a:pPr marL="457200" lvl="1" indent="-457200">
              <a:lnSpc>
                <a:spcPct val="110000"/>
              </a:lnSpc>
              <a:spcBef>
                <a:spcPts val="1200"/>
              </a:spcBef>
              <a:buSzPct val="120000"/>
              <a:buFont typeface="Arial" panose="020B0604020202020204" pitchFamily="34" charset="0"/>
              <a:buChar char="•"/>
            </a:pPr>
            <a:r>
              <a:rPr lang="en-US" altLang="en-US" dirty="0" smtClean="0"/>
              <a:t>Preganglionic </a:t>
            </a:r>
            <a:r>
              <a:rPr lang="en-US" altLang="en-US" dirty="0"/>
              <a:t>neurons synapse directly on the adrenal gland, release acetylcholine, and activate nicotinic receptors </a:t>
            </a:r>
            <a:r>
              <a:rPr lang="en-US" altLang="en-US" dirty="0" smtClean="0"/>
              <a:t>in </a:t>
            </a:r>
            <a:r>
              <a:rPr lang="en-US" altLang="en-US" dirty="0"/>
              <a:t>the adrenal </a:t>
            </a:r>
            <a:r>
              <a:rPr lang="en-US" altLang="en-US" dirty="0" smtClean="0"/>
              <a:t>gland medulla</a:t>
            </a:r>
            <a:endParaRPr lang="en-US" altLang="en-US" dirty="0"/>
          </a:p>
          <a:p>
            <a:pPr marL="457200" lvl="1" indent="-457200">
              <a:lnSpc>
                <a:spcPct val="110000"/>
              </a:lnSpc>
              <a:spcBef>
                <a:spcPts val="1200"/>
              </a:spcBef>
              <a:buSzPct val="120000"/>
              <a:buFont typeface="Arial" panose="020B0604020202020204" pitchFamily="34" charset="0"/>
              <a:buChar char="•"/>
            </a:pPr>
            <a:r>
              <a:rPr lang="en-US" altLang="en-US" dirty="0" smtClean="0"/>
              <a:t>The adrenal </a:t>
            </a:r>
            <a:r>
              <a:rPr lang="en-US" altLang="en-US" dirty="0"/>
              <a:t>glands release </a:t>
            </a:r>
            <a:r>
              <a:rPr lang="en-US" altLang="en-US" dirty="0" smtClean="0"/>
              <a:t>epinephrine (adrenaline) </a:t>
            </a:r>
            <a:r>
              <a:rPr lang="en-US" altLang="en-US" dirty="0"/>
              <a:t>into systemic </a:t>
            </a:r>
            <a:r>
              <a:rPr lang="en-US" altLang="en-US" dirty="0" smtClean="0"/>
              <a:t>circulation</a:t>
            </a:r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311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rmAutofit/>
          </a:bodyPr>
          <a:lstStyle/>
          <a:p>
            <a:pPr algn="l"/>
            <a:r>
              <a:rPr lang="en-US" sz="2200" b="1" dirty="0" smtClean="0"/>
              <a:t>Neurotransmission in the parasympathetic nervous system</a:t>
            </a:r>
            <a:endParaRPr lang="en-US" sz="2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153400" cy="5638800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dirty="0" smtClean="0"/>
              <a:t>The principal neurotransmitter in the parasympathetic nervous system is acetylcholine 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dirty="0" smtClean="0"/>
              <a:t>There are two types of acetylcholine receptors: nicotinic (N) and muscarinic (M)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altLang="en-US" dirty="0"/>
              <a:t>Neurotransmission in the ganglia is achieved by preganglionic fibers releasing </a:t>
            </a:r>
            <a:r>
              <a:rPr lang="en-US" altLang="en-US" dirty="0" smtClean="0"/>
              <a:t>acetylcholine </a:t>
            </a:r>
            <a:r>
              <a:rPr lang="en-US" altLang="en-US" dirty="0"/>
              <a:t>into the synaptic space, which activates </a:t>
            </a:r>
            <a:r>
              <a:rPr lang="en-US" altLang="en-US" dirty="0" smtClean="0"/>
              <a:t>nicotinic receptors </a:t>
            </a:r>
            <a:r>
              <a:rPr lang="en-US" altLang="en-US" dirty="0"/>
              <a:t>on postganglionic nerve </a:t>
            </a:r>
            <a:r>
              <a:rPr lang="en-US" altLang="en-US" dirty="0" smtClean="0"/>
              <a:t>dendrites</a:t>
            </a:r>
            <a:endParaRPr lang="en-US" dirty="0"/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dirty="0"/>
              <a:t>Depolarization of postganglionic cholinergic nerves results in </a:t>
            </a:r>
            <a:r>
              <a:rPr lang="en-US" dirty="0" smtClean="0"/>
              <a:t>the release </a:t>
            </a:r>
            <a:r>
              <a:rPr lang="en-US" dirty="0"/>
              <a:t>of </a:t>
            </a:r>
            <a:r>
              <a:rPr lang="en-US" dirty="0" smtClean="0"/>
              <a:t>their stored  acetylcholine within </a:t>
            </a:r>
            <a:r>
              <a:rPr lang="en-US" dirty="0"/>
              <a:t>the innervated </a:t>
            </a:r>
            <a:r>
              <a:rPr lang="en-US" dirty="0" smtClean="0"/>
              <a:t>tissue. The acetylcholine activates muscarinic receptors on effector cells to </a:t>
            </a:r>
            <a:r>
              <a:rPr lang="en-US" dirty="0"/>
              <a:t>produce biological </a:t>
            </a:r>
            <a:r>
              <a:rPr lang="en-US" dirty="0" smtClean="0"/>
              <a:t>effects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dirty="0"/>
              <a:t>There are 5 sub-types of muscarinic receptors: M1, M2, M3, M4 and </a:t>
            </a:r>
            <a:r>
              <a:rPr lang="en-US" dirty="0" smtClean="0"/>
              <a:t>M5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dirty="0" smtClean="0"/>
              <a:t>The release of acetylcholine is regulated by acetylcholine acting on presynaptic M2 receptors – activation of these receptors inhibits release of acetylcholine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30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Autofit/>
          </a:bodyPr>
          <a:lstStyle/>
          <a:p>
            <a:pPr algn="l"/>
            <a:r>
              <a:rPr lang="en-US" sz="2400" b="1" dirty="0" smtClean="0"/>
              <a:t>Acetylcholine (Ach)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102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  <a:spcBef>
                <a:spcPts val="1000"/>
              </a:spcBef>
            </a:pPr>
            <a:r>
              <a:rPr lang="en-US" sz="2500" dirty="0" smtClean="0"/>
              <a:t>Ach is synthesized in nerve terminals by the cytoplasmic enzyme choline </a:t>
            </a:r>
            <a:r>
              <a:rPr lang="en-US" sz="2500" dirty="0" err="1" smtClean="0"/>
              <a:t>acetyltransferase</a:t>
            </a:r>
            <a:r>
              <a:rPr lang="en-US" sz="2500" dirty="0" smtClean="0"/>
              <a:t> which </a:t>
            </a:r>
            <a:r>
              <a:rPr lang="en-US" sz="2500" dirty="0" err="1" smtClean="0"/>
              <a:t>catalyses</a:t>
            </a:r>
            <a:r>
              <a:rPr lang="en-US" sz="2500" dirty="0" smtClean="0"/>
              <a:t> the transfer of an acetate group from acetyl coenzyme A to choline that has been transported into cholinergic neurons by a sodium dependent membrane carrier</a:t>
            </a:r>
          </a:p>
          <a:p>
            <a:pPr>
              <a:lnSpc>
                <a:spcPct val="110000"/>
              </a:lnSpc>
              <a:spcBef>
                <a:spcPts val="1000"/>
              </a:spcBef>
            </a:pPr>
            <a:r>
              <a:rPr lang="en-US" sz="2500" dirty="0" smtClean="0"/>
              <a:t>The synthesized Ach is transported from the cytoplasm to storage vesicles</a:t>
            </a:r>
          </a:p>
          <a:p>
            <a:pPr>
              <a:lnSpc>
                <a:spcPct val="110000"/>
              </a:lnSpc>
              <a:spcBef>
                <a:spcPts val="1000"/>
              </a:spcBef>
            </a:pPr>
            <a:r>
              <a:rPr lang="en-US" sz="2500" dirty="0" smtClean="0"/>
              <a:t>Ach is released from the vesicles by nerve action potentials through calcium-dependent exocytosis. Release can be blocked by </a:t>
            </a:r>
            <a:r>
              <a:rPr lang="en-US" sz="2500" b="1" dirty="0" smtClean="0"/>
              <a:t>botulinum toxin</a:t>
            </a:r>
            <a:r>
              <a:rPr lang="en-US" sz="2500" dirty="0" smtClean="0"/>
              <a:t>.</a:t>
            </a:r>
          </a:p>
          <a:p>
            <a:pPr>
              <a:lnSpc>
                <a:spcPct val="110000"/>
              </a:lnSpc>
              <a:spcBef>
                <a:spcPts val="1000"/>
              </a:spcBef>
            </a:pPr>
            <a:r>
              <a:rPr lang="en-US" sz="2500" dirty="0" smtClean="0"/>
              <a:t>The </a:t>
            </a:r>
            <a:r>
              <a:rPr lang="en-US" sz="2500" dirty="0"/>
              <a:t>effect of </a:t>
            </a:r>
            <a:r>
              <a:rPr lang="en-US" sz="2500" dirty="0" err="1"/>
              <a:t>ACh</a:t>
            </a:r>
            <a:r>
              <a:rPr lang="en-US" sz="2500" dirty="0"/>
              <a:t> on postsynaptic tissue is terminated by rapid action of </a:t>
            </a:r>
            <a:r>
              <a:rPr lang="en-US" sz="2500" dirty="0" err="1"/>
              <a:t>acetylcholinesterase</a:t>
            </a:r>
            <a:r>
              <a:rPr lang="en-US" sz="2500" dirty="0"/>
              <a:t> (</a:t>
            </a:r>
            <a:r>
              <a:rPr lang="en-US" sz="2500" dirty="0" err="1"/>
              <a:t>AChE</a:t>
            </a:r>
            <a:r>
              <a:rPr lang="en-US" sz="2500" dirty="0"/>
              <a:t>) that metabolizes </a:t>
            </a:r>
            <a:r>
              <a:rPr lang="en-US" sz="2500" dirty="0" err="1"/>
              <a:t>ACh</a:t>
            </a:r>
            <a:r>
              <a:rPr lang="en-US" sz="2500" dirty="0"/>
              <a:t> to acetate and </a:t>
            </a:r>
            <a:r>
              <a:rPr lang="en-US" sz="2500" dirty="0" smtClean="0"/>
              <a:t>choline. The liberated </a:t>
            </a:r>
            <a:r>
              <a:rPr lang="en-US" sz="2500" dirty="0"/>
              <a:t>choline is taken into the </a:t>
            </a:r>
            <a:r>
              <a:rPr lang="en-US" sz="2500" dirty="0" smtClean="0"/>
              <a:t>presynaptic nerve terminal.</a:t>
            </a:r>
          </a:p>
          <a:p>
            <a:pPr>
              <a:lnSpc>
                <a:spcPct val="110000"/>
              </a:lnSpc>
              <a:spcBef>
                <a:spcPts val="1000"/>
              </a:spcBef>
            </a:pPr>
            <a:r>
              <a:rPr lang="en-US" sz="2500" dirty="0" smtClean="0"/>
              <a:t>Ach is not administered for therapeutic purposes because it is </a:t>
            </a:r>
            <a:r>
              <a:rPr lang="en-US" sz="2500" dirty="0" err="1" smtClean="0"/>
              <a:t>hydrolysed</a:t>
            </a:r>
            <a:r>
              <a:rPr lang="en-US" sz="2500" dirty="0" smtClean="0"/>
              <a:t> almost instantly by </a:t>
            </a:r>
            <a:r>
              <a:rPr lang="en-US" sz="2500" dirty="0" err="1" smtClean="0"/>
              <a:t>butyrylcholinesterase</a:t>
            </a:r>
            <a:r>
              <a:rPr lang="en-US" sz="2500" dirty="0" smtClean="0"/>
              <a:t> in plasma (</a:t>
            </a:r>
            <a:r>
              <a:rPr lang="en-US" sz="2500" dirty="0" err="1" smtClean="0"/>
              <a:t>pseudocholinesterase</a:t>
            </a:r>
            <a:r>
              <a:rPr lang="en-US" sz="2500" dirty="0" smtClean="0"/>
              <a:t>, plasma cholinesterase)</a:t>
            </a:r>
            <a:endParaRPr lang="en-US" sz="2500" dirty="0"/>
          </a:p>
          <a:p>
            <a:pPr marL="0" indent="0">
              <a:spcBef>
                <a:spcPts val="1200"/>
              </a:spcBef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600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3" name="Picture 2" descr="What is the synthetic pathway for acetylcholine? — Brain Stuf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762000"/>
            <a:ext cx="8229600" cy="5257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736418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pPr algn="l"/>
            <a:r>
              <a:rPr lang="en-US" sz="2400" b="1" dirty="0" smtClean="0"/>
              <a:t>Functions of the parasympathetic nervous system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dirty="0" smtClean="0"/>
              <a:t>Eye: constriction </a:t>
            </a:r>
            <a:r>
              <a:rPr lang="en-US" dirty="0"/>
              <a:t>of the pupil (</a:t>
            </a:r>
            <a:r>
              <a:rPr lang="en-US" dirty="0" smtClean="0"/>
              <a:t>meiosis) and accommodation</a:t>
            </a:r>
            <a:endParaRPr lang="en-US" dirty="0"/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Lacrimation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Salivation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Slowing of the heart (bradycardia)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Decrease in blood </a:t>
            </a:r>
            <a:r>
              <a:rPr lang="en-US" dirty="0" smtClean="0"/>
              <a:t>pressure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dirty="0" smtClean="0"/>
              <a:t>Production </a:t>
            </a:r>
            <a:r>
              <a:rPr lang="en-US" dirty="0"/>
              <a:t>of bronchial secretions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Production of digestive juices from stomach, pancreas and gallbladder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Increased gastrointestinal tract tone and peristalsis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Sphincter relaxation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Urination and defecation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Penile </a:t>
            </a:r>
            <a:r>
              <a:rPr lang="en-US" dirty="0" smtClean="0"/>
              <a:t>erection</a:t>
            </a:r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666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54AD-D139-4CE0-9010-4E77C9C7A3AB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241300" y="254000"/>
            <a:ext cx="7772400" cy="444500"/>
          </a:xfrm>
        </p:spPr>
        <p:txBody>
          <a:bodyPr>
            <a:noAutofit/>
          </a:bodyPr>
          <a:lstStyle/>
          <a:p>
            <a:pPr algn="l"/>
            <a:r>
              <a:rPr lang="en-US" altLang="en-US" sz="2800" b="1" dirty="0">
                <a:latin typeface="+mn-lt"/>
              </a:rPr>
              <a:t>Parasympathetic </a:t>
            </a:r>
            <a:r>
              <a:rPr lang="en-US" altLang="en-US" sz="2800" b="1" dirty="0" smtClean="0">
                <a:latin typeface="+mn-lt"/>
              </a:rPr>
              <a:t>nervous </a:t>
            </a:r>
            <a:r>
              <a:rPr lang="en-US" altLang="en-US" sz="2800" b="1" dirty="0">
                <a:latin typeface="+mn-lt"/>
              </a:rPr>
              <a:t>s</a:t>
            </a:r>
            <a:r>
              <a:rPr lang="en-US" altLang="en-US" sz="2800" b="1" dirty="0" smtClean="0">
                <a:latin typeface="+mn-lt"/>
              </a:rPr>
              <a:t>ystem</a:t>
            </a:r>
            <a:endParaRPr lang="en-US" altLang="en-US" sz="2800" b="1" dirty="0">
              <a:latin typeface="+mn-lt"/>
            </a:endParaRPr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>
            <a:off x="203200" y="784225"/>
            <a:ext cx="8636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26966" name="Group 342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213665677"/>
              </p:ext>
            </p:extLst>
          </p:nvPr>
        </p:nvGraphicFramePr>
        <p:xfrm>
          <a:off x="254000" y="784227"/>
          <a:ext cx="8515350" cy="6108064"/>
        </p:xfrm>
        <a:graphic>
          <a:graphicData uri="http://schemas.openxmlformats.org/drawingml/2006/table">
            <a:tbl>
              <a:tblPr/>
              <a:tblGrid>
                <a:gridCol w="2628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4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32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790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Effector Organ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Receptor Subtype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Response to Cholinergic Stimulation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42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Eye: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790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Sphincter muscle, iris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M</a:t>
                      </a:r>
                      <a:r>
                        <a:rPr kumimoji="0" lang="en-US" altLang="en-US" sz="20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Contract to cause meiosis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142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Ciliary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muscle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M</a:t>
                      </a:r>
                      <a:r>
                        <a:rPr kumimoji="0" lang="en-US" altLang="en-US" sz="20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Contract for near vision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142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Heart: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142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Sinoatrial node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M</a:t>
                      </a:r>
                      <a:r>
                        <a:rPr kumimoji="0" lang="en-US" altLang="en-US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</a:t>
                      </a: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Decrease rate of depolarization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142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Atria</a:t>
                      </a: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M</a:t>
                      </a:r>
                      <a:r>
                        <a:rPr kumimoji="0" lang="en-US" altLang="en-US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Decrease contractility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2790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Atrioventricular node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M</a:t>
                      </a:r>
                      <a:r>
                        <a:rPr kumimoji="0" lang="en-US" altLang="en-US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Decrease rate of depolarization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142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Arteries, arterioles:</a:t>
                      </a: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2790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Endothelial cells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M</a:t>
                      </a:r>
                      <a:r>
                        <a:rPr kumimoji="0" lang="en-US" altLang="en-US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1</a:t>
                      </a: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, M</a:t>
                      </a:r>
                      <a:r>
                        <a:rPr kumimoji="0" lang="en-US" altLang="en-US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Vasodilation (predominant) – mediated by nitric oxide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72790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Smooth muscle cells</a:t>
                      </a: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M</a:t>
                      </a:r>
                      <a:r>
                        <a:rPr kumimoji="0" lang="en-US" altLang="en-US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1</a:t>
                      </a: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, M</a:t>
                      </a:r>
                      <a:r>
                        <a:rPr kumimoji="0" lang="en-US" altLang="en-US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Vasocontriction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by direct action on smooth muscle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7645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CAB26-98E6-4678-A82B-0950C7EDEEC5}" type="slidenum">
              <a:rPr lang="en-US" altLang="en-US"/>
              <a:pPr/>
              <a:t>16</a:t>
            </a:fld>
            <a:endParaRPr lang="en-US" altLang="en-US"/>
          </a:p>
        </p:txBody>
      </p:sp>
      <p:graphicFrame>
        <p:nvGraphicFramePr>
          <p:cNvPr id="27841" name="Group 22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7670634"/>
              </p:ext>
            </p:extLst>
          </p:nvPr>
        </p:nvGraphicFramePr>
        <p:xfrm>
          <a:off x="203200" y="914401"/>
          <a:ext cx="8743950" cy="5657625"/>
        </p:xfrm>
        <a:graphic>
          <a:graphicData uri="http://schemas.openxmlformats.org/drawingml/2006/table">
            <a:tbl>
              <a:tblPr/>
              <a:tblGrid>
                <a:gridCol w="26987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53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597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950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Effector Organ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Receptor Subtype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Response to Cholinergic Stimulation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400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Respiratory: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950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Tracheal, bronchial smooth muscle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M</a:t>
                      </a:r>
                      <a:r>
                        <a:rPr kumimoji="0" lang="en-US" altLang="en-US" sz="20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1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, M</a:t>
                      </a:r>
                      <a:r>
                        <a:rPr kumimoji="0" lang="en-US" altLang="en-US" sz="20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Constriction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317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Bronchial glands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M</a:t>
                      </a:r>
                      <a:r>
                        <a:rPr kumimoji="0" lang="en-US" altLang="en-US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</a:t>
                      </a: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, M</a:t>
                      </a:r>
                      <a:r>
                        <a:rPr kumimoji="0" lang="en-US" altLang="en-US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Increased mucous secretion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317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Gastrointestinal tract: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M</a:t>
                      </a:r>
                      <a:r>
                        <a:rPr kumimoji="0" lang="en-US" altLang="en-US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</a:t>
                      </a: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, M</a:t>
                      </a:r>
                      <a:r>
                        <a:rPr kumimoji="0" lang="en-US" alt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Increased contractility, motility &amp; secretions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400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Urinary Bladder:</a:t>
                      </a: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-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400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Detrusor muscle</a:t>
                      </a: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M</a:t>
                      </a:r>
                      <a:r>
                        <a:rPr kumimoji="0" lang="en-US" altLang="en-US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</a:t>
                      </a: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, M</a:t>
                      </a:r>
                      <a:r>
                        <a:rPr kumimoji="0" lang="en-US" altLang="en-US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Contraction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1950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Trigone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&amp; sphincter muscle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M</a:t>
                      </a:r>
                      <a:r>
                        <a:rPr kumimoji="0" lang="en-US" altLang="en-US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</a:t>
                      </a: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, M</a:t>
                      </a:r>
                      <a:r>
                        <a:rPr kumimoji="0" lang="en-US" altLang="en-US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3</a:t>
                      </a: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Relaxation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400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Salivary glands: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M</a:t>
                      </a:r>
                      <a:r>
                        <a:rPr kumimoji="0" lang="en-US" altLang="en-US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</a:t>
                      </a: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, M</a:t>
                      </a:r>
                      <a:r>
                        <a:rPr kumimoji="0" lang="en-US" altLang="en-US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3</a:t>
                      </a: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Increased watery secretion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5532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Erectile tissue: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M</a:t>
                      </a:r>
                      <a:r>
                        <a:rPr kumimoji="0" lang="en-US" altLang="en-US" sz="20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, M</a:t>
                      </a:r>
                      <a:r>
                        <a:rPr kumimoji="0" lang="en-US" altLang="en-US" sz="20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Vasodilation of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cavernosa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of penis and clitoris, increased blood pooling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7728" name="Rectangle 2128"/>
          <p:cNvSpPr>
            <a:spLocks noChangeArrowheads="1"/>
          </p:cNvSpPr>
          <p:nvPr/>
        </p:nvSpPr>
        <p:spPr bwMode="auto">
          <a:xfrm>
            <a:off x="215900" y="269875"/>
            <a:ext cx="86995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800" b="1" dirty="0" smtClean="0">
                <a:cs typeface="Arial" charset="0"/>
              </a:rPr>
              <a:t>Parasympathetic </a:t>
            </a:r>
            <a:r>
              <a:rPr lang="en-US" altLang="en-US" sz="2800" b="1" dirty="0">
                <a:cs typeface="Arial" charset="0"/>
              </a:rPr>
              <a:t>n</a:t>
            </a:r>
            <a:r>
              <a:rPr lang="en-US" altLang="en-US" sz="2800" b="1" dirty="0" smtClean="0">
                <a:cs typeface="Arial" charset="0"/>
              </a:rPr>
              <a:t>ervous </a:t>
            </a:r>
            <a:r>
              <a:rPr lang="en-US" altLang="en-US" sz="2800" b="1" dirty="0">
                <a:cs typeface="Arial" charset="0"/>
              </a:rPr>
              <a:t>s</a:t>
            </a:r>
            <a:r>
              <a:rPr lang="en-US" altLang="en-US" sz="2800" b="1" dirty="0" smtClean="0">
                <a:cs typeface="Arial" charset="0"/>
              </a:rPr>
              <a:t>ystem …. </a:t>
            </a:r>
            <a:r>
              <a:rPr lang="en-US" altLang="en-US" sz="2800" b="1" dirty="0">
                <a:cs typeface="Arial" charset="0"/>
              </a:rPr>
              <a:t>c</a:t>
            </a:r>
            <a:r>
              <a:rPr lang="en-US" altLang="en-US" sz="2800" b="1" dirty="0" smtClean="0">
                <a:cs typeface="Arial" charset="0"/>
              </a:rPr>
              <a:t>ont’d</a:t>
            </a:r>
            <a:endParaRPr lang="en-US" altLang="en-US" sz="2800" b="1" dirty="0">
              <a:cs typeface="Arial" charset="0"/>
            </a:endParaRPr>
          </a:p>
        </p:txBody>
      </p:sp>
      <p:sp>
        <p:nvSpPr>
          <p:cNvPr id="27729" name="Line 2129"/>
          <p:cNvSpPr>
            <a:spLocks noChangeShapeType="1"/>
          </p:cNvSpPr>
          <p:nvPr/>
        </p:nvSpPr>
        <p:spPr bwMode="auto">
          <a:xfrm>
            <a:off x="203200" y="784225"/>
            <a:ext cx="8636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432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962E0-C746-4EB6-AF41-9479A022926E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01600" y="228600"/>
            <a:ext cx="7772400" cy="444500"/>
          </a:xfrm>
        </p:spPr>
        <p:txBody>
          <a:bodyPr>
            <a:noAutofit/>
          </a:bodyPr>
          <a:lstStyle/>
          <a:p>
            <a:pPr algn="l"/>
            <a:r>
              <a:rPr lang="en-US" altLang="en-US" sz="2800" b="1" dirty="0"/>
              <a:t>Parasympathetic </a:t>
            </a:r>
            <a:r>
              <a:rPr lang="en-US" altLang="en-US" sz="2800" b="1" dirty="0" smtClean="0"/>
              <a:t>nervous </a:t>
            </a:r>
            <a:r>
              <a:rPr lang="en-US" altLang="en-US" sz="2800" b="1" dirty="0"/>
              <a:t>s</a:t>
            </a:r>
            <a:r>
              <a:rPr lang="en-US" altLang="en-US" sz="2800" b="1" dirty="0" smtClean="0"/>
              <a:t>ystem …. </a:t>
            </a:r>
            <a:r>
              <a:rPr lang="en-US" altLang="en-US" sz="2800" b="1" dirty="0"/>
              <a:t>c</a:t>
            </a:r>
            <a:r>
              <a:rPr lang="en-US" altLang="en-US" sz="2800" b="1" dirty="0" smtClean="0"/>
              <a:t>ont’d</a:t>
            </a:r>
            <a:endParaRPr lang="en-US" altLang="en-US" sz="2800" b="1" dirty="0"/>
          </a:p>
        </p:txBody>
      </p:sp>
      <p:sp>
        <p:nvSpPr>
          <p:cNvPr id="28676" name="Line 4"/>
          <p:cNvSpPr>
            <a:spLocks noChangeShapeType="1"/>
          </p:cNvSpPr>
          <p:nvPr/>
        </p:nvSpPr>
        <p:spPr bwMode="auto">
          <a:xfrm>
            <a:off x="203200" y="784225"/>
            <a:ext cx="8636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28867" name="Group 195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687214839"/>
              </p:ext>
            </p:extLst>
          </p:nvPr>
        </p:nvGraphicFramePr>
        <p:xfrm>
          <a:off x="380999" y="914400"/>
          <a:ext cx="8305801" cy="5516880"/>
        </p:xfrm>
        <a:graphic>
          <a:graphicData uri="http://schemas.openxmlformats.org/drawingml/2006/table">
            <a:tbl>
              <a:tblPr/>
              <a:tblGrid>
                <a:gridCol w="22098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068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Cholinergic Receptor subtype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Receptor distribution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Signal transduction activated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669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Muscarinic, M</a:t>
                      </a:r>
                      <a:r>
                        <a:rPr kumimoji="0" lang="en-US" altLang="en-US" sz="20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1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CNS neurons, smooth muscle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Phosphoinositol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-coupled, excitatory, increase smooth muscle contraction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068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Muscarinic, M</a:t>
                      </a:r>
                      <a:r>
                        <a:rPr kumimoji="0" lang="en-US" altLang="en-US" sz="20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Cardiac conduction system, myocardium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K</a:t>
                      </a:r>
                      <a:r>
                        <a:rPr kumimoji="0" lang="en-US" altLang="en-US" sz="2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+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-channel activators, inhibit adenylyl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cyclase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669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Presynaptic nerve endings</a:t>
                      </a: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K</a:t>
                      </a:r>
                      <a:r>
                        <a:rPr kumimoji="0" lang="en-US" altLang="en-US" sz="2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+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-channel activators, inhibit adenylyl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cyclase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, decrease neurotransmission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669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Muscarinic, M</a:t>
                      </a:r>
                      <a:r>
                        <a:rPr kumimoji="0" lang="en-US" altLang="en-US" sz="20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3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Exocrine glands, smooth muscle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Phosphoinositol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-coupled, increase smooth muscle contraction.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467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Muscarinic, M</a:t>
                      </a:r>
                      <a:r>
                        <a:rPr kumimoji="0" lang="en-US" altLang="en-US" sz="20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Uncertain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Inhibit adenylyl cyclase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068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Muscarinic, M</a:t>
                      </a:r>
                      <a:r>
                        <a:rPr kumimoji="0" lang="en-US" altLang="en-US" sz="20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5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Uncertain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Activate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phosphoinositol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metabolism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7255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pPr algn="l"/>
            <a:r>
              <a:rPr lang="en-US" sz="2400" b="1" dirty="0" smtClean="0"/>
              <a:t>Neurotransmission in the sympathetic nervous system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dirty="0" smtClean="0"/>
              <a:t>Preganglionic neurons (synapse with postganglionic neurons in the ganglia) release </a:t>
            </a:r>
            <a:r>
              <a:rPr lang="en-US" dirty="0"/>
              <a:t>acetylcholine as the primary neurotransmitter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dirty="0" smtClean="0"/>
              <a:t>Postganglionic neurons release </a:t>
            </a:r>
            <a:r>
              <a:rPr lang="en-US" dirty="0"/>
              <a:t>norepinephrine as the primary </a:t>
            </a:r>
            <a:r>
              <a:rPr lang="en-US" dirty="0" smtClean="0"/>
              <a:t>neurotransmitter</a:t>
            </a:r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altLang="en-US" b="1" dirty="0" smtClean="0">
                <a:cs typeface="Arial" charset="0"/>
              </a:rPr>
              <a:t>Synthesis of </a:t>
            </a:r>
            <a:r>
              <a:rPr lang="en-US" altLang="en-US" b="1" dirty="0" err="1" smtClean="0">
                <a:cs typeface="Arial" charset="0"/>
              </a:rPr>
              <a:t>catecholamines</a:t>
            </a:r>
            <a:r>
              <a:rPr lang="en-US" altLang="en-US" b="1" dirty="0" smtClean="0">
                <a:cs typeface="Arial" charset="0"/>
              </a:rPr>
              <a:t> (dopamine, norepinephrine and epinephrine)</a:t>
            </a:r>
            <a:endParaRPr lang="en-US" altLang="en-US" b="1" dirty="0">
              <a:cs typeface="Arial" charset="0"/>
            </a:endParaRPr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altLang="en-US" dirty="0" smtClean="0">
                <a:cs typeface="Arial" charset="0"/>
              </a:rPr>
              <a:t>In presynaptic nerves, tyrosine is </a:t>
            </a:r>
            <a:r>
              <a:rPr lang="en-US" altLang="en-US" dirty="0" err="1" smtClean="0">
                <a:cs typeface="Arial" charset="0"/>
              </a:rPr>
              <a:t>hydroxylated</a:t>
            </a:r>
            <a:r>
              <a:rPr lang="en-US" altLang="en-US" dirty="0" smtClean="0">
                <a:cs typeface="Arial" charset="0"/>
              </a:rPr>
              <a:t> by tyrosine hydroxylase to form </a:t>
            </a:r>
            <a:r>
              <a:rPr lang="en-US" altLang="en-US" dirty="0" err="1" smtClean="0">
                <a:cs typeface="Arial" charset="0"/>
              </a:rPr>
              <a:t>dihydroxyphenylalanine</a:t>
            </a:r>
            <a:r>
              <a:rPr lang="en-US" altLang="en-US" dirty="0" smtClean="0">
                <a:cs typeface="Arial" charset="0"/>
              </a:rPr>
              <a:t> (</a:t>
            </a:r>
            <a:r>
              <a:rPr lang="en-US" altLang="en-US" dirty="0" err="1" smtClean="0">
                <a:cs typeface="Arial" charset="0"/>
              </a:rPr>
              <a:t>dopa</a:t>
            </a:r>
            <a:r>
              <a:rPr lang="en-US" altLang="en-US" dirty="0" smtClean="0">
                <a:cs typeface="Arial" charset="0"/>
              </a:rPr>
              <a:t>). </a:t>
            </a:r>
            <a:r>
              <a:rPr lang="en-US" altLang="en-US" dirty="0" err="1" smtClean="0">
                <a:cs typeface="Arial" charset="0"/>
              </a:rPr>
              <a:t>Dopa</a:t>
            </a:r>
            <a:r>
              <a:rPr lang="en-US" altLang="en-US" dirty="0" smtClean="0">
                <a:cs typeface="Arial" charset="0"/>
              </a:rPr>
              <a:t> is then </a:t>
            </a:r>
            <a:r>
              <a:rPr lang="en-US" altLang="en-US" dirty="0" err="1" smtClean="0">
                <a:cs typeface="Arial" charset="0"/>
              </a:rPr>
              <a:t>decarboxylated</a:t>
            </a:r>
            <a:r>
              <a:rPr lang="en-US" altLang="en-US" dirty="0" smtClean="0">
                <a:cs typeface="Arial" charset="0"/>
              </a:rPr>
              <a:t> by </a:t>
            </a:r>
            <a:r>
              <a:rPr lang="en-US" altLang="en-US" dirty="0" err="1" smtClean="0">
                <a:cs typeface="Arial" charset="0"/>
              </a:rPr>
              <a:t>dopa</a:t>
            </a:r>
            <a:r>
              <a:rPr lang="en-US" altLang="en-US" dirty="0" smtClean="0">
                <a:cs typeface="Arial" charset="0"/>
              </a:rPr>
              <a:t> decarboxylase to form dopamine. Dopamine is then transported into vesicles (this step is blocked by the drug reserpine), where it is </a:t>
            </a:r>
            <a:r>
              <a:rPr lang="en-US" altLang="en-US" dirty="0" err="1" smtClean="0">
                <a:cs typeface="Arial" charset="0"/>
              </a:rPr>
              <a:t>hydroxylated</a:t>
            </a:r>
            <a:r>
              <a:rPr lang="en-US" altLang="en-US" dirty="0" smtClean="0">
                <a:cs typeface="Arial" charset="0"/>
              </a:rPr>
              <a:t> to form norepinephrine. In certain areas of the brain and in the adrenal medulla, norepinephrine is methylated to epinephrine.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730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19</a:t>
            </a:fld>
            <a:endParaRPr lang="en-US"/>
          </a:p>
        </p:txBody>
      </p:sp>
      <p:pic>
        <p:nvPicPr>
          <p:cNvPr id="3" name="Picture 2" descr="Javed's notes of Biochemistry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1" y="685801"/>
            <a:ext cx="7086600" cy="56705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04130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416050"/>
            <a:ext cx="7543800" cy="762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altLang="en-US" sz="2800" b="1" dirty="0"/>
              <a:t>Organization of The Nervous System</a:t>
            </a:r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>
            <a:off x="4114800" y="202565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181" name="Group 13"/>
          <p:cNvGrpSpPr>
            <a:grpSpLocks/>
          </p:cNvGrpSpPr>
          <p:nvPr/>
        </p:nvGrpSpPr>
        <p:grpSpPr bwMode="auto">
          <a:xfrm>
            <a:off x="1295400" y="2330450"/>
            <a:ext cx="5791200" cy="304800"/>
            <a:chOff x="816" y="1152"/>
            <a:chExt cx="3648" cy="192"/>
          </a:xfrm>
        </p:grpSpPr>
        <p:sp>
          <p:nvSpPr>
            <p:cNvPr id="7173" name="Line 5"/>
            <p:cNvSpPr>
              <a:spLocks noChangeShapeType="1"/>
            </p:cNvSpPr>
            <p:nvPr/>
          </p:nvSpPr>
          <p:spPr bwMode="auto">
            <a:xfrm>
              <a:off x="816" y="1152"/>
              <a:ext cx="364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4" name="Line 6"/>
            <p:cNvSpPr>
              <a:spLocks noChangeShapeType="1"/>
            </p:cNvSpPr>
            <p:nvPr/>
          </p:nvSpPr>
          <p:spPr bwMode="auto">
            <a:xfrm>
              <a:off x="830" y="1152"/>
              <a:ext cx="0" cy="1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5" name="Line 7"/>
            <p:cNvSpPr>
              <a:spLocks noChangeShapeType="1"/>
            </p:cNvSpPr>
            <p:nvPr/>
          </p:nvSpPr>
          <p:spPr bwMode="auto">
            <a:xfrm>
              <a:off x="4450" y="1152"/>
              <a:ext cx="0" cy="1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533400" y="2679700"/>
            <a:ext cx="2895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22263" indent="-322263" defTabSz="858838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defTabSz="858838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defTabSz="858838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defTabSz="858838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defTabSz="858838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defTabSz="858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defTabSz="858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defTabSz="858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defTabSz="858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600" b="1">
                <a:latin typeface="Arial" charset="0"/>
              </a:rPr>
              <a:t>Central Nervous System</a:t>
            </a: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5257800" y="2679700"/>
            <a:ext cx="2895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22263" indent="-322263" defTabSz="858838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defTabSz="858838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defTabSz="858838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defTabSz="858838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defTabSz="858838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defTabSz="858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defTabSz="858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defTabSz="858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defTabSz="858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600" b="1">
                <a:solidFill>
                  <a:schemeClr val="tx2"/>
                </a:solidFill>
                <a:latin typeface="Arial" charset="0"/>
              </a:rPr>
              <a:t>Peripheral Nervous System</a:t>
            </a:r>
          </a:p>
        </p:txBody>
      </p:sp>
      <p:sp>
        <p:nvSpPr>
          <p:cNvPr id="7179" name="Line 11"/>
          <p:cNvSpPr>
            <a:spLocks noChangeShapeType="1"/>
          </p:cNvSpPr>
          <p:nvPr/>
        </p:nvSpPr>
        <p:spPr bwMode="auto">
          <a:xfrm>
            <a:off x="7065963" y="301625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182" name="Group 14"/>
          <p:cNvGrpSpPr>
            <a:grpSpLocks/>
          </p:cNvGrpSpPr>
          <p:nvPr/>
        </p:nvGrpSpPr>
        <p:grpSpPr bwMode="auto">
          <a:xfrm>
            <a:off x="3352800" y="3321050"/>
            <a:ext cx="4876800" cy="304800"/>
            <a:chOff x="816" y="1152"/>
            <a:chExt cx="3648" cy="192"/>
          </a:xfrm>
        </p:grpSpPr>
        <p:sp>
          <p:nvSpPr>
            <p:cNvPr id="7183" name="Line 15"/>
            <p:cNvSpPr>
              <a:spLocks noChangeShapeType="1"/>
            </p:cNvSpPr>
            <p:nvPr/>
          </p:nvSpPr>
          <p:spPr bwMode="auto">
            <a:xfrm>
              <a:off x="816" y="1152"/>
              <a:ext cx="364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4" name="Line 16"/>
            <p:cNvSpPr>
              <a:spLocks noChangeShapeType="1"/>
            </p:cNvSpPr>
            <p:nvPr/>
          </p:nvSpPr>
          <p:spPr bwMode="auto">
            <a:xfrm>
              <a:off x="830" y="1152"/>
              <a:ext cx="0" cy="1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5" name="Line 17"/>
            <p:cNvSpPr>
              <a:spLocks noChangeShapeType="1"/>
            </p:cNvSpPr>
            <p:nvPr/>
          </p:nvSpPr>
          <p:spPr bwMode="auto">
            <a:xfrm>
              <a:off x="4450" y="1152"/>
              <a:ext cx="0" cy="1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186" name="Group 18"/>
          <p:cNvGrpSpPr>
            <a:grpSpLocks/>
          </p:cNvGrpSpPr>
          <p:nvPr/>
        </p:nvGrpSpPr>
        <p:grpSpPr bwMode="auto">
          <a:xfrm>
            <a:off x="2133600" y="4387850"/>
            <a:ext cx="4724400" cy="304800"/>
            <a:chOff x="816" y="1152"/>
            <a:chExt cx="3648" cy="192"/>
          </a:xfrm>
        </p:grpSpPr>
        <p:sp>
          <p:nvSpPr>
            <p:cNvPr id="7187" name="Line 19"/>
            <p:cNvSpPr>
              <a:spLocks noChangeShapeType="1"/>
            </p:cNvSpPr>
            <p:nvPr/>
          </p:nvSpPr>
          <p:spPr bwMode="auto">
            <a:xfrm>
              <a:off x="816" y="1152"/>
              <a:ext cx="364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8" name="Line 20"/>
            <p:cNvSpPr>
              <a:spLocks noChangeShapeType="1"/>
            </p:cNvSpPr>
            <p:nvPr/>
          </p:nvSpPr>
          <p:spPr bwMode="auto">
            <a:xfrm>
              <a:off x="830" y="1152"/>
              <a:ext cx="0" cy="1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9" name="Line 21"/>
            <p:cNvSpPr>
              <a:spLocks noChangeShapeType="1"/>
            </p:cNvSpPr>
            <p:nvPr/>
          </p:nvSpPr>
          <p:spPr bwMode="auto">
            <a:xfrm>
              <a:off x="4450" y="1152"/>
              <a:ext cx="0" cy="1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190" name="Text Box 22"/>
          <p:cNvSpPr txBox="1">
            <a:spLocks noChangeArrowheads="1"/>
          </p:cNvSpPr>
          <p:nvPr/>
        </p:nvSpPr>
        <p:spPr bwMode="auto">
          <a:xfrm>
            <a:off x="6400800" y="3594100"/>
            <a:ext cx="2895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22263" indent="-322263" defTabSz="858838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defTabSz="858838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defTabSz="858838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defTabSz="858838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defTabSz="858838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defTabSz="858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defTabSz="858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defTabSz="858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defTabSz="858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600" b="1">
                <a:latin typeface="Arial" charset="0"/>
              </a:rPr>
              <a:t>Somatic Nervous System</a:t>
            </a:r>
          </a:p>
        </p:txBody>
      </p:sp>
      <p:sp>
        <p:nvSpPr>
          <p:cNvPr id="7191" name="Text Box 23"/>
          <p:cNvSpPr txBox="1">
            <a:spLocks noChangeArrowheads="1"/>
          </p:cNvSpPr>
          <p:nvPr/>
        </p:nvSpPr>
        <p:spPr bwMode="auto">
          <a:xfrm>
            <a:off x="2057400" y="3594100"/>
            <a:ext cx="2895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22263" indent="-322263" defTabSz="858838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defTabSz="858838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defTabSz="858838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defTabSz="858838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defTabSz="858838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defTabSz="858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defTabSz="858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defTabSz="858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defTabSz="858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600" b="1">
                <a:solidFill>
                  <a:schemeClr val="tx2"/>
                </a:solidFill>
                <a:latin typeface="Arial" charset="0"/>
              </a:rPr>
              <a:t>Autonomic Nervous System</a:t>
            </a:r>
          </a:p>
        </p:txBody>
      </p:sp>
      <p:sp>
        <p:nvSpPr>
          <p:cNvPr id="7192" name="Line 24"/>
          <p:cNvSpPr>
            <a:spLocks noChangeShapeType="1"/>
          </p:cNvSpPr>
          <p:nvPr/>
        </p:nvSpPr>
        <p:spPr bwMode="auto">
          <a:xfrm>
            <a:off x="3373438" y="408305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93" name="Text Box 25"/>
          <p:cNvSpPr txBox="1">
            <a:spLocks noChangeArrowheads="1"/>
          </p:cNvSpPr>
          <p:nvPr/>
        </p:nvSpPr>
        <p:spPr bwMode="auto">
          <a:xfrm>
            <a:off x="1371600" y="4768850"/>
            <a:ext cx="1524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22263" indent="-322263" defTabSz="858838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defTabSz="858838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defTabSz="858838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defTabSz="858838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defTabSz="858838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defTabSz="858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defTabSz="858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defTabSz="858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defTabSz="858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600" b="1" dirty="0">
                <a:latin typeface="Arial" charset="0"/>
              </a:rPr>
              <a:t>Sympathetic</a:t>
            </a:r>
          </a:p>
        </p:txBody>
      </p:sp>
      <p:sp>
        <p:nvSpPr>
          <p:cNvPr id="7194" name="Text Box 26"/>
          <p:cNvSpPr txBox="1">
            <a:spLocks noChangeArrowheads="1"/>
          </p:cNvSpPr>
          <p:nvPr/>
        </p:nvSpPr>
        <p:spPr bwMode="auto">
          <a:xfrm>
            <a:off x="5867400" y="4768850"/>
            <a:ext cx="1905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22263" indent="-322263" defTabSz="858838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defTabSz="858838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defTabSz="858838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defTabSz="858838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defTabSz="858838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defTabSz="858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defTabSz="858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defTabSz="858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defTabSz="858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600" b="1" dirty="0">
                <a:latin typeface="Arial" charset="0"/>
              </a:rPr>
              <a:t>Parasympathetic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886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2800" b="1" dirty="0" smtClean="0"/>
              <a:t>Norepinephrine storage and release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en-US" altLang="en-US" sz="2400" dirty="0">
                <a:cs typeface="Arial" charset="0"/>
              </a:rPr>
              <a:t>Norepinephrine is stored in the vesicle with ATP and neuropeptide Y (co-transmitters</a:t>
            </a:r>
            <a:r>
              <a:rPr lang="en-US" altLang="en-US" sz="2400" dirty="0" smtClean="0">
                <a:cs typeface="Arial" charset="0"/>
              </a:rPr>
              <a:t>)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altLang="en-US" sz="2400" dirty="0" smtClean="0">
                <a:cs typeface="Arial" charset="0"/>
              </a:rPr>
              <a:t>Norepinephrine </a:t>
            </a:r>
            <a:r>
              <a:rPr lang="en-US" altLang="en-US" sz="2400" dirty="0">
                <a:cs typeface="Arial" charset="0"/>
              </a:rPr>
              <a:t>is released into the synaptic cleft by exocytosis (a calcium-dependent process) when the nerve terminal is depolarized. The </a:t>
            </a:r>
            <a:r>
              <a:rPr lang="en-US" altLang="en-US" sz="2400" dirty="0"/>
              <a:t>r</a:t>
            </a:r>
            <a:r>
              <a:rPr lang="en-US" sz="2400" dirty="0"/>
              <a:t>eleased norepinephrine interacts with specific adrenergic receptors </a:t>
            </a:r>
            <a:r>
              <a:rPr lang="en-US" sz="2400" dirty="0" smtClean="0"/>
              <a:t>(</a:t>
            </a:r>
            <a:r>
              <a:rPr lang="en-US" sz="2400" dirty="0" err="1" smtClean="0"/>
              <a:t>adrenoceptors</a:t>
            </a:r>
            <a:r>
              <a:rPr lang="en-US" sz="2400" dirty="0" smtClean="0"/>
              <a:t>) to </a:t>
            </a:r>
            <a:r>
              <a:rPr lang="en-US" sz="2400" dirty="0"/>
              <a:t>produce tissue/organ response: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Postsynaptic </a:t>
            </a:r>
            <a:r>
              <a:rPr lang="en-US" sz="2400" dirty="0" smtClean="0"/>
              <a:t>- response</a:t>
            </a:r>
            <a:endParaRPr lang="en-US" sz="2400" dirty="0"/>
          </a:p>
          <a:p>
            <a:pPr>
              <a:spcBef>
                <a:spcPts val="1200"/>
              </a:spcBef>
            </a:pPr>
            <a:r>
              <a:rPr lang="en-US" sz="2400" dirty="0" err="1" smtClean="0"/>
              <a:t>Presynaptic</a:t>
            </a:r>
            <a:r>
              <a:rPr lang="en-US" sz="2400" dirty="0" smtClean="0"/>
              <a:t> - </a:t>
            </a:r>
            <a:r>
              <a:rPr lang="en-US" sz="2400" dirty="0"/>
              <a:t>modulation of further neurotransmitter release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/>
              <a:t>Norepinephrine release can be blocked by such drugs as </a:t>
            </a:r>
            <a:r>
              <a:rPr lang="en-US" sz="2400" dirty="0" err="1"/>
              <a:t>bretylium</a:t>
            </a:r>
            <a:r>
              <a:rPr lang="en-US" sz="2400" dirty="0"/>
              <a:t> and </a:t>
            </a:r>
            <a:r>
              <a:rPr lang="en-US" sz="2400" dirty="0" err="1" smtClean="0"/>
              <a:t>guanethidine</a:t>
            </a:r>
            <a:endParaRPr lang="en-US" altLang="en-US" sz="2400" dirty="0" smtClean="0"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863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2800" b="1" dirty="0" smtClean="0"/>
              <a:t>Norepinephrine and epinephrine release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altLang="en-US" sz="2400" dirty="0" smtClean="0">
                <a:cs typeface="Arial" charset="0"/>
              </a:rPr>
              <a:t>Norepinephrine </a:t>
            </a:r>
            <a:r>
              <a:rPr lang="en-US" altLang="en-US" sz="2400" dirty="0">
                <a:cs typeface="Arial" charset="0"/>
              </a:rPr>
              <a:t>also exists in a </a:t>
            </a:r>
            <a:r>
              <a:rPr lang="en-US" altLang="en-US" sz="2400" b="1" dirty="0" smtClean="0">
                <a:cs typeface="Arial" charset="0"/>
              </a:rPr>
              <a:t>non-vesicular </a:t>
            </a:r>
            <a:r>
              <a:rPr lang="en-US" altLang="en-US" sz="2400" b="1" dirty="0">
                <a:cs typeface="Arial" charset="0"/>
              </a:rPr>
              <a:t>cytoplasmic </a:t>
            </a:r>
            <a:r>
              <a:rPr lang="en-US" altLang="en-US" sz="2400" dirty="0">
                <a:cs typeface="Arial" charset="0"/>
              </a:rPr>
              <a:t>pool that is released by </a:t>
            </a:r>
            <a:r>
              <a:rPr lang="en-US" altLang="en-US" sz="2400" b="1" dirty="0">
                <a:cs typeface="Arial" charset="0"/>
              </a:rPr>
              <a:t>indirectly acting sympathomimetic </a:t>
            </a:r>
            <a:r>
              <a:rPr lang="en-US" altLang="en-US" sz="2400" dirty="0">
                <a:cs typeface="Arial" charset="0"/>
              </a:rPr>
              <a:t>amines (e.g. </a:t>
            </a:r>
            <a:r>
              <a:rPr lang="en-US" altLang="en-US" sz="2400" dirty="0" err="1">
                <a:cs typeface="Arial" charset="0"/>
              </a:rPr>
              <a:t>tyramine</a:t>
            </a:r>
            <a:r>
              <a:rPr lang="en-US" altLang="en-US" sz="2400" dirty="0">
                <a:cs typeface="Arial" charset="0"/>
              </a:rPr>
              <a:t>, amphetamine, ephedrine) by a process that is not calcium-dependent.</a:t>
            </a:r>
          </a:p>
          <a:p>
            <a:pPr>
              <a:spcBef>
                <a:spcPts val="1200"/>
              </a:spcBef>
            </a:pPr>
            <a:r>
              <a:rPr lang="en-US" altLang="en-US" sz="2400" b="1" dirty="0">
                <a:cs typeface="Arial" charset="0"/>
              </a:rPr>
              <a:t>Norepinephrine</a:t>
            </a:r>
            <a:r>
              <a:rPr lang="en-US" altLang="en-US" sz="2400" dirty="0">
                <a:cs typeface="Arial" charset="0"/>
              </a:rPr>
              <a:t> and some </a:t>
            </a:r>
            <a:r>
              <a:rPr lang="en-US" altLang="en-US" sz="2400" b="1" dirty="0">
                <a:cs typeface="Arial" charset="0"/>
              </a:rPr>
              <a:t>epinephrine</a:t>
            </a:r>
            <a:r>
              <a:rPr lang="en-US" altLang="en-US" sz="2400" dirty="0">
                <a:cs typeface="Arial" charset="0"/>
              </a:rPr>
              <a:t> are released from adrenergic nerve endings in the brain</a:t>
            </a:r>
          </a:p>
          <a:p>
            <a:pPr>
              <a:spcBef>
                <a:spcPts val="1200"/>
              </a:spcBef>
            </a:pPr>
            <a:r>
              <a:rPr lang="en-US" altLang="en-US" sz="2400" dirty="0">
                <a:cs typeface="Arial" charset="0"/>
              </a:rPr>
              <a:t>In the periphery, epinephrine is the major catecholamine released from the adrenal medulla into the general circulation, where it functions as a hormone</a:t>
            </a:r>
            <a:endParaRPr lang="en-US" sz="2400" dirty="0"/>
          </a:p>
          <a:p>
            <a:pPr marL="0" indent="0">
              <a:spcBef>
                <a:spcPts val="1200"/>
              </a:spcBef>
              <a:buNone/>
            </a:pPr>
            <a:endParaRPr lang="en-US" altLang="en-US" sz="2400" dirty="0" smtClean="0"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389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Autofit/>
          </a:bodyPr>
          <a:lstStyle/>
          <a:p>
            <a:pPr algn="l"/>
            <a:r>
              <a:rPr lang="en-US" sz="2800" b="1" dirty="0"/>
              <a:t>Termination of norepinephrine </a:t>
            </a:r>
            <a:r>
              <a:rPr lang="en-US" sz="2800" b="1" dirty="0" smtClean="0"/>
              <a:t>action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sz="2300" dirty="0" smtClean="0"/>
              <a:t>The action of norepinephrine is terminated primarily by active transport into the cytoplasm of the pre-synaptic </a:t>
            </a:r>
            <a:r>
              <a:rPr lang="en-US" sz="2300" dirty="0" err="1" smtClean="0"/>
              <a:t>neurone</a:t>
            </a:r>
            <a:r>
              <a:rPr lang="en-US" sz="2300" dirty="0" smtClean="0"/>
              <a:t> (uptake 1) – this process can be inhibited by cocaine and tricyclic antidepressants such as amitriptyline. Norepinephrine is then transported by a second carrier system into storage vesicles (a process also blocked by reserpine)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sz="2300" dirty="0" smtClean="0"/>
              <a:t>Norepinephrine is also taken </a:t>
            </a:r>
            <a:r>
              <a:rPr lang="en-US" sz="2300" dirty="0"/>
              <a:t>into post-synaptic tissue  </a:t>
            </a:r>
            <a:r>
              <a:rPr lang="en-US" sz="2300" dirty="0" smtClean="0"/>
              <a:t>(uptake 2)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sz="2300" dirty="0" smtClean="0"/>
              <a:t>In the cytoplasm of pre-synaptic </a:t>
            </a:r>
            <a:r>
              <a:rPr lang="en-US" sz="2300" smtClean="0"/>
              <a:t>nerve cells, </a:t>
            </a:r>
            <a:r>
              <a:rPr lang="en-US" sz="2300" dirty="0" smtClean="0"/>
              <a:t>synaptic cleft and in post-synaptic tissues, norepinephrine is metabolized </a:t>
            </a:r>
            <a:r>
              <a:rPr lang="en-US" sz="2300" dirty="0"/>
              <a:t>by </a:t>
            </a:r>
            <a:r>
              <a:rPr lang="en-US" sz="2300" dirty="0" smtClean="0"/>
              <a:t>monoamine oxidase (MAO) </a:t>
            </a:r>
            <a:r>
              <a:rPr lang="en-US" sz="2300" dirty="0"/>
              <a:t>or </a:t>
            </a:r>
            <a:r>
              <a:rPr lang="en-US" sz="2300" dirty="0" smtClean="0"/>
              <a:t>catechol-O-</a:t>
            </a:r>
            <a:r>
              <a:rPr lang="en-US" sz="2300" dirty="0" err="1" smtClean="0"/>
              <a:t>methyltransferase</a:t>
            </a:r>
            <a:r>
              <a:rPr lang="en-US" sz="2300" dirty="0" smtClean="0"/>
              <a:t> (COMT) to </a:t>
            </a:r>
            <a:r>
              <a:rPr lang="en-US" sz="2300" dirty="0"/>
              <a:t>inactive intermediates and finally to </a:t>
            </a:r>
            <a:r>
              <a:rPr lang="en-US" sz="2300" dirty="0" err="1"/>
              <a:t>homovanillic</a:t>
            </a:r>
            <a:r>
              <a:rPr lang="en-US" sz="2300" dirty="0"/>
              <a:t> acid (HVA) </a:t>
            </a:r>
            <a:r>
              <a:rPr lang="en-US" sz="2300" dirty="0" smtClean="0"/>
              <a:t>and </a:t>
            </a:r>
            <a:r>
              <a:rPr lang="en-US" sz="2300" dirty="0" err="1" smtClean="0"/>
              <a:t>methoxyhydroxy</a:t>
            </a:r>
            <a:r>
              <a:rPr lang="en-US" sz="2300" dirty="0" smtClean="0"/>
              <a:t> </a:t>
            </a:r>
            <a:r>
              <a:rPr lang="en-US" sz="2300" dirty="0" err="1"/>
              <a:t>mandelic</a:t>
            </a:r>
            <a:r>
              <a:rPr lang="en-US" sz="2300" dirty="0"/>
              <a:t> acid (VMA</a:t>
            </a:r>
            <a:r>
              <a:rPr lang="en-US" sz="2300" dirty="0" smtClean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934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800" b="1" dirty="0"/>
              <a:t>Regulation of adrenergic neurotransmitter </a:t>
            </a:r>
            <a:r>
              <a:rPr lang="en-US" sz="2800" b="1" dirty="0" smtClean="0"/>
              <a:t>release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en-US" sz="2800" dirty="0" smtClean="0"/>
              <a:t>Pre-synaptic </a:t>
            </a:r>
            <a:r>
              <a:rPr lang="en-US" sz="2800" dirty="0"/>
              <a:t>receptors on sympathetic nerve terminals influence  the release of norepinephrine:</a:t>
            </a:r>
          </a:p>
          <a:p>
            <a:pPr>
              <a:spcBef>
                <a:spcPts val="1200"/>
              </a:spcBef>
            </a:pPr>
            <a:r>
              <a:rPr lang="el-GR" sz="2800" b="1" dirty="0"/>
              <a:t>α</a:t>
            </a:r>
            <a:r>
              <a:rPr lang="en-US" sz="2800" b="1" baseline="-25000" dirty="0"/>
              <a:t>2</a:t>
            </a:r>
            <a:r>
              <a:rPr lang="en-US" sz="2800" b="1" dirty="0"/>
              <a:t>-adrenergic </a:t>
            </a:r>
            <a:r>
              <a:rPr lang="en-US" sz="2800" dirty="0"/>
              <a:t>and </a:t>
            </a:r>
            <a:r>
              <a:rPr lang="en-US" sz="2800" b="1" dirty="0"/>
              <a:t>muscarinic M1/M2 </a:t>
            </a:r>
            <a:r>
              <a:rPr lang="en-US" sz="2800" dirty="0"/>
              <a:t>receptors decrease </a:t>
            </a:r>
            <a:r>
              <a:rPr lang="en-US" sz="2800" dirty="0" smtClean="0"/>
              <a:t>norepinephrine </a:t>
            </a:r>
            <a:r>
              <a:rPr lang="en-US" sz="2800" dirty="0"/>
              <a:t>release</a:t>
            </a:r>
          </a:p>
          <a:p>
            <a:pPr>
              <a:spcBef>
                <a:spcPts val="1200"/>
              </a:spcBef>
            </a:pPr>
            <a:r>
              <a:rPr lang="en-US" sz="2800" b="1" dirty="0"/>
              <a:t>AT</a:t>
            </a:r>
            <a:r>
              <a:rPr lang="en-US" sz="2800" b="1" baseline="-25000" dirty="0"/>
              <a:t>1</a:t>
            </a:r>
            <a:r>
              <a:rPr lang="en-US" sz="2800" b="1" dirty="0"/>
              <a:t>-angiotensin </a:t>
            </a:r>
            <a:r>
              <a:rPr lang="en-US" sz="2800" dirty="0"/>
              <a:t>and </a:t>
            </a:r>
            <a:r>
              <a:rPr lang="en-US" sz="2800" b="1" dirty="0"/>
              <a:t>nicotinic </a:t>
            </a:r>
            <a:r>
              <a:rPr lang="en-US" sz="2800" b="1" dirty="0" smtClean="0"/>
              <a:t>receptors</a:t>
            </a:r>
            <a:r>
              <a:rPr lang="en-US" sz="2800" dirty="0" smtClean="0"/>
              <a:t> </a:t>
            </a:r>
            <a:r>
              <a:rPr lang="en-US" sz="2800" dirty="0"/>
              <a:t>increase </a:t>
            </a:r>
            <a:r>
              <a:rPr lang="en-US" sz="2800" dirty="0" smtClean="0"/>
              <a:t>norepinephrine release</a:t>
            </a:r>
            <a:endParaRPr lang="en-US" sz="2800" dirty="0"/>
          </a:p>
          <a:p>
            <a:pPr>
              <a:lnSpc>
                <a:spcPct val="120000"/>
              </a:lnSpc>
              <a:spcBef>
                <a:spcPts val="1200"/>
              </a:spcBef>
            </a:pPr>
            <a:endParaRPr lang="en-US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407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D5312-ECCE-42C5-BC3A-974BF80A6461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187325" y="247650"/>
            <a:ext cx="614045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800" b="1" dirty="0" smtClean="0">
                <a:latin typeface="+mj-lt"/>
                <a:cs typeface="Arial" charset="0"/>
              </a:rPr>
              <a:t>Sympathetic </a:t>
            </a:r>
            <a:r>
              <a:rPr lang="en-US" altLang="en-US" sz="2800" b="1" dirty="0">
                <a:latin typeface="+mj-lt"/>
                <a:cs typeface="Arial" charset="0"/>
              </a:rPr>
              <a:t>n</a:t>
            </a:r>
            <a:r>
              <a:rPr lang="en-US" altLang="en-US" sz="2800" b="1" dirty="0" smtClean="0">
                <a:latin typeface="+mj-lt"/>
                <a:cs typeface="Arial" charset="0"/>
              </a:rPr>
              <a:t>ervous </a:t>
            </a:r>
            <a:r>
              <a:rPr lang="en-US" altLang="en-US" sz="2800" b="1" dirty="0">
                <a:latin typeface="+mj-lt"/>
                <a:cs typeface="Arial" charset="0"/>
              </a:rPr>
              <a:t>s</a:t>
            </a:r>
            <a:r>
              <a:rPr lang="en-US" altLang="en-US" sz="2800" b="1" dirty="0" smtClean="0">
                <a:latin typeface="+mj-lt"/>
                <a:cs typeface="Arial" charset="0"/>
              </a:rPr>
              <a:t>ystem</a:t>
            </a:r>
            <a:endParaRPr lang="en-US" altLang="en-US" sz="2800" b="1" dirty="0">
              <a:latin typeface="+mj-lt"/>
            </a:endParaRPr>
          </a:p>
        </p:txBody>
      </p:sp>
      <p:sp>
        <p:nvSpPr>
          <p:cNvPr id="31748" name="Line 4"/>
          <p:cNvSpPr>
            <a:spLocks noChangeShapeType="1"/>
          </p:cNvSpPr>
          <p:nvPr/>
        </p:nvSpPr>
        <p:spPr bwMode="auto">
          <a:xfrm>
            <a:off x="203200" y="698500"/>
            <a:ext cx="8636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32087" name="Group 3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2268320"/>
              </p:ext>
            </p:extLst>
          </p:nvPr>
        </p:nvGraphicFramePr>
        <p:xfrm>
          <a:off x="381000" y="770869"/>
          <a:ext cx="8458200" cy="5521301"/>
        </p:xfrm>
        <a:graphic>
          <a:graphicData uri="http://schemas.openxmlformats.org/drawingml/2006/table">
            <a:tbl>
              <a:tblPr/>
              <a:tblGrid>
                <a:gridCol w="24745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08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028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593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Effector Organ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Receptor Subtype</a:t>
                      </a:r>
                      <a:endParaRPr kumimoji="0" lang="en-US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Response to Adrenergic stimuli</a:t>
                      </a:r>
                      <a:endParaRPr kumimoji="0" lang="en-US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00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Eye: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989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Pupillary dilator muscle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400" dirty="0" smtClean="0">
                          <a:latin typeface="+mn-lt"/>
                        </a:rPr>
                        <a:t>α</a:t>
                      </a:r>
                      <a:r>
                        <a:rPr lang="en-US" sz="1400" baseline="-25000" dirty="0" smtClean="0">
                          <a:latin typeface="+mn-lt"/>
                        </a:rPr>
                        <a:t>1</a:t>
                      </a:r>
                      <a:endParaRPr kumimoji="0" lang="en-US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Contracts to cause </a:t>
                      </a: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mydriasis</a:t>
                      </a:r>
                      <a:endParaRPr kumimoji="0" lang="en-US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098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Ciliary</a:t>
                      </a: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muscle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β</a:t>
                      </a:r>
                      <a:r>
                        <a:rPr kumimoji="0" lang="en-US" altLang="en-US" sz="14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Relaxes to allow for far vision</a:t>
                      </a:r>
                      <a:endParaRPr kumimoji="0" lang="en-US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002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Heart: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796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Sinoatrial node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400" dirty="0" smtClean="0">
                          <a:latin typeface="+mn-lt"/>
                        </a:rPr>
                        <a:t>β</a:t>
                      </a:r>
                      <a:r>
                        <a:rPr lang="en-US" sz="1400" baseline="-25000" dirty="0" smtClean="0">
                          <a:latin typeface="+mn-lt"/>
                        </a:rPr>
                        <a:t>1</a:t>
                      </a: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, </a:t>
                      </a:r>
                      <a:r>
                        <a:rPr lang="el-GR" sz="1400" dirty="0" smtClean="0">
                          <a:latin typeface="+mn-lt"/>
                        </a:rPr>
                        <a:t>β</a:t>
                      </a:r>
                      <a:r>
                        <a:rPr lang="en-US" sz="1400" baseline="-25000" dirty="0" smtClean="0">
                          <a:latin typeface="+mn-lt"/>
                        </a:rPr>
                        <a:t>2</a:t>
                      </a:r>
                      <a:endParaRPr kumimoji="0" lang="en-US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Increased rate of depolarization (increased heart rate - positive </a:t>
                      </a: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chronotropy</a:t>
                      </a: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611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Atrioventricular node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400" dirty="0" smtClean="0">
                          <a:latin typeface="+mn-lt"/>
                        </a:rPr>
                        <a:t>β</a:t>
                      </a:r>
                      <a:r>
                        <a:rPr kumimoji="0" lang="en-US" altLang="en-US" sz="14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Increased conduction rate</a:t>
                      </a:r>
                      <a:endParaRPr kumimoji="0" lang="en-US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611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Atria, ventricles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400" dirty="0" smtClean="0">
                          <a:latin typeface="+mn-lt"/>
                        </a:rPr>
                        <a:t>β</a:t>
                      </a:r>
                      <a:r>
                        <a:rPr kumimoji="0" lang="en-US" altLang="en-US" sz="14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Increased contractility (positive </a:t>
                      </a: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inotropy</a:t>
                      </a: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)</a:t>
                      </a:r>
                      <a:endParaRPr kumimoji="0" lang="en-US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611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Arteries, arterioles: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3796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Arterial smooth muscle cells in most vascular beds</a:t>
                      </a:r>
                      <a:endParaRPr kumimoji="0" lang="en-US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400" dirty="0" smtClean="0">
                          <a:latin typeface="+mn-lt"/>
                        </a:rPr>
                        <a:t>α</a:t>
                      </a:r>
                      <a:r>
                        <a:rPr kumimoji="0" lang="en-US" altLang="en-US" sz="14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1</a:t>
                      </a: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, </a:t>
                      </a:r>
                      <a:r>
                        <a:rPr lang="el-GR" sz="1400" dirty="0" smtClean="0">
                          <a:latin typeface="+mn-lt"/>
                        </a:rPr>
                        <a:t>α</a:t>
                      </a:r>
                      <a:r>
                        <a:rPr lang="en-US" sz="1400" baseline="-25000" dirty="0" smtClean="0">
                          <a:latin typeface="+mn-lt"/>
                        </a:rPr>
                        <a:t>2</a:t>
                      </a:r>
                      <a:endParaRPr kumimoji="0" lang="en-US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Contraction (vasoconstriction)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3796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Arteries/arterioles in skeletal muscle and brain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400" dirty="0" smtClean="0">
                          <a:latin typeface="+mn-lt"/>
                        </a:rPr>
                        <a:t>β</a:t>
                      </a:r>
                      <a:r>
                        <a:rPr kumimoji="0" lang="en-US" altLang="en-US" sz="14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</a:t>
                      </a:r>
                      <a:endParaRPr kumimoji="0" lang="en-US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Relaxation (vasodilatation)</a:t>
                      </a:r>
                      <a:endParaRPr kumimoji="0" lang="en-US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586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Respiratory </a:t>
                      </a:r>
                      <a:r>
                        <a:rPr kumimoji="0" lang="en-US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tract:</a:t>
                      </a:r>
                      <a:endParaRPr kumimoji="0" lang="en-US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3796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Tracheal, bronchial  smooth muscle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400" dirty="0" smtClean="0">
                          <a:latin typeface="+mn-lt"/>
                        </a:rPr>
                        <a:t>β</a:t>
                      </a:r>
                      <a:r>
                        <a:rPr kumimoji="0" lang="en-US" altLang="en-US" sz="14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Relaxation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611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Bronchial glands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400" dirty="0" smtClean="0">
                          <a:latin typeface="+mn-lt"/>
                        </a:rPr>
                        <a:t>α</a:t>
                      </a: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, </a:t>
                      </a:r>
                      <a:r>
                        <a:rPr lang="el-GR" sz="1400" dirty="0" smtClean="0">
                          <a:latin typeface="+mn-lt"/>
                        </a:rPr>
                        <a:t>β</a:t>
                      </a:r>
                      <a:r>
                        <a:rPr lang="en-US" sz="1400" baseline="-25000" dirty="0" smtClean="0">
                          <a:latin typeface="+mn-lt"/>
                        </a:rPr>
                        <a:t>2</a:t>
                      </a:r>
                      <a:endParaRPr kumimoji="0" lang="en-US" altLang="en-US" sz="14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Decreased mucous secretion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2555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EA99C-B105-4A2F-AFDA-B3D7A2A58FAC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187325" y="247650"/>
            <a:ext cx="6172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800" b="1" dirty="0" smtClean="0">
                <a:latin typeface="+mj-lt"/>
                <a:cs typeface="Arial" charset="0"/>
              </a:rPr>
              <a:t>Sympathetic </a:t>
            </a:r>
            <a:r>
              <a:rPr lang="en-US" altLang="en-US" sz="2800" b="1" dirty="0">
                <a:latin typeface="+mj-lt"/>
                <a:cs typeface="Arial" charset="0"/>
              </a:rPr>
              <a:t>n</a:t>
            </a:r>
            <a:r>
              <a:rPr lang="en-US" altLang="en-US" sz="2800" b="1" dirty="0" smtClean="0">
                <a:latin typeface="+mj-lt"/>
                <a:cs typeface="Arial" charset="0"/>
              </a:rPr>
              <a:t>ervous </a:t>
            </a:r>
            <a:r>
              <a:rPr lang="en-US" altLang="en-US" sz="2800" b="1" dirty="0">
                <a:latin typeface="+mj-lt"/>
                <a:cs typeface="Arial" charset="0"/>
              </a:rPr>
              <a:t>s</a:t>
            </a:r>
            <a:r>
              <a:rPr lang="en-US" altLang="en-US" sz="2800" b="1" dirty="0" smtClean="0">
                <a:latin typeface="+mj-lt"/>
                <a:cs typeface="Arial" charset="0"/>
              </a:rPr>
              <a:t>ystem</a:t>
            </a:r>
            <a:endParaRPr lang="en-US" altLang="en-US" sz="2800" b="1" dirty="0">
              <a:latin typeface="+mj-lt"/>
            </a:endParaRPr>
          </a:p>
        </p:txBody>
      </p:sp>
      <p:sp>
        <p:nvSpPr>
          <p:cNvPr id="32772" name="Line 4"/>
          <p:cNvSpPr>
            <a:spLocks noChangeShapeType="1"/>
          </p:cNvSpPr>
          <p:nvPr/>
        </p:nvSpPr>
        <p:spPr bwMode="auto">
          <a:xfrm>
            <a:off x="203200" y="698500"/>
            <a:ext cx="8636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32929" name="Group 1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452280"/>
              </p:ext>
            </p:extLst>
          </p:nvPr>
        </p:nvGraphicFramePr>
        <p:xfrm>
          <a:off x="457200" y="914398"/>
          <a:ext cx="8229600" cy="5611333"/>
        </p:xfrm>
        <a:graphic>
          <a:graphicData uri="http://schemas.openxmlformats.org/drawingml/2006/table">
            <a:tbl>
              <a:tblPr/>
              <a:tblGrid>
                <a:gridCol w="29099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77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518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7684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Effector Organ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Receptor Subtype</a:t>
                      </a:r>
                      <a:endParaRPr kumimoji="0" lang="en-US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Response to Adrenergic stimulation</a:t>
                      </a:r>
                      <a:endParaRPr kumimoji="0" lang="en-US" alt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676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Gastrointestinal tract:</a:t>
                      </a: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95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Smooth muscle wall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800" dirty="0" smtClean="0">
                          <a:latin typeface="+mn-lt"/>
                        </a:rPr>
                        <a:t>β</a:t>
                      </a:r>
                      <a:r>
                        <a:rPr kumimoji="0" lang="en-US" altLang="en-US" sz="18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</a:t>
                      </a:r>
                      <a:endParaRPr kumimoji="0" lang="en-US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Relaxation, decreased motility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684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Sphincters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800" dirty="0" smtClean="0">
                          <a:latin typeface="+mn-lt"/>
                        </a:rPr>
                        <a:t>α</a:t>
                      </a:r>
                      <a:r>
                        <a:rPr kumimoji="0" lang="en-US" altLang="en-US" sz="18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Contraction, decreased transit 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676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Urinary Bladder: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676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Detrusor muscle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800" dirty="0" smtClean="0">
                          <a:latin typeface="+mn-lt"/>
                        </a:rPr>
                        <a:t>β</a:t>
                      </a:r>
                      <a:r>
                        <a:rPr kumimoji="0" lang="en-US" altLang="en-US" sz="18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</a:t>
                      </a:r>
                      <a:endParaRPr kumimoji="0" lang="en-US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Relaxation, decreases voiding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676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Trigone</a:t>
                      </a: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&amp; sphincter muscle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800" dirty="0" smtClean="0">
                          <a:latin typeface="+mn-lt"/>
                        </a:rPr>
                        <a:t>α</a:t>
                      </a:r>
                      <a:r>
                        <a:rPr kumimoji="0" lang="en-US" altLang="en-US" sz="18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Contraction, decreases voiding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676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Metabolic function: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-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676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Liver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800" dirty="0" smtClean="0">
                          <a:latin typeface="+mn-lt"/>
                        </a:rPr>
                        <a:t>α</a:t>
                      </a:r>
                      <a:r>
                        <a:rPr kumimoji="0" lang="en-US" altLang="en-US" sz="18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1</a:t>
                      </a: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, </a:t>
                      </a:r>
                      <a:r>
                        <a:rPr lang="el-GR" sz="1800" dirty="0" smtClean="0">
                          <a:latin typeface="+mn-lt"/>
                        </a:rPr>
                        <a:t>β</a:t>
                      </a:r>
                      <a:r>
                        <a:rPr kumimoji="0" lang="en-US" altLang="en-US" sz="18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</a:t>
                      </a:r>
                      <a:endParaRPr kumimoji="0" lang="en-US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Glycogenolysis</a:t>
                      </a:r>
                      <a:endParaRPr kumimoji="0" lang="en-US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676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Fat cells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800" dirty="0" smtClean="0">
                          <a:latin typeface="+mn-lt"/>
                        </a:rPr>
                        <a:t>β</a:t>
                      </a:r>
                      <a:r>
                        <a:rPr kumimoji="0" lang="en-US" altLang="en-US" sz="18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3</a:t>
                      </a:r>
                      <a:endParaRPr kumimoji="0" lang="en-US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Increased lipolysis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676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Kidneys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800" dirty="0" smtClean="0">
                          <a:latin typeface="+mn-lt"/>
                        </a:rPr>
                        <a:t>β</a:t>
                      </a:r>
                      <a:r>
                        <a:rPr kumimoji="0" lang="en-US" altLang="en-US" sz="18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1</a:t>
                      </a:r>
                      <a:endParaRPr kumimoji="0" lang="en-US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Renin release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676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Sexual organs:</a:t>
                      </a: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800" dirty="0" smtClean="0">
                          <a:latin typeface="+mn-lt"/>
                        </a:rPr>
                        <a:t>α</a:t>
                      </a:r>
                      <a:r>
                        <a:rPr kumimoji="0" lang="en-US" altLang="en-US" sz="18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1</a:t>
                      </a:r>
                      <a:endParaRPr kumimoji="0" lang="en-US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Ejaculation, orgasm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676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Adrenal Medulla:</a:t>
                      </a: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N</a:t>
                      </a:r>
                      <a:r>
                        <a:rPr kumimoji="0" lang="en-US" alt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</a:t>
                      </a:r>
                      <a:endParaRPr kumimoji="0" lang="en-US" altLang="en-US" sz="1800" b="0" i="0" u="none" strike="noStrike" cap="none" normalizeH="0" baseline="-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Epinephrine release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092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00A43-C63A-43BF-ABA1-B1604458F0C4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212725" y="209550"/>
            <a:ext cx="62880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800" b="1" dirty="0" smtClean="0">
                <a:cs typeface="Arial" charset="0"/>
              </a:rPr>
              <a:t>Sympathetic </a:t>
            </a:r>
            <a:r>
              <a:rPr lang="en-US" altLang="en-US" sz="2800" b="1" dirty="0">
                <a:cs typeface="Arial" charset="0"/>
              </a:rPr>
              <a:t>n</a:t>
            </a:r>
            <a:r>
              <a:rPr lang="en-US" altLang="en-US" sz="2800" b="1" dirty="0" smtClean="0">
                <a:cs typeface="Arial" charset="0"/>
              </a:rPr>
              <a:t>ervous system …. </a:t>
            </a:r>
            <a:r>
              <a:rPr lang="en-US" altLang="en-US" sz="2800" b="1" dirty="0">
                <a:cs typeface="Arial" charset="0"/>
              </a:rPr>
              <a:t>c</a:t>
            </a:r>
            <a:r>
              <a:rPr lang="en-US" altLang="en-US" sz="2800" b="1" dirty="0" smtClean="0">
                <a:cs typeface="Arial" charset="0"/>
              </a:rPr>
              <a:t>ont’d</a:t>
            </a:r>
            <a:endParaRPr lang="en-US" altLang="en-US" sz="2800" b="1" dirty="0"/>
          </a:p>
        </p:txBody>
      </p:sp>
      <p:sp>
        <p:nvSpPr>
          <p:cNvPr id="34821" name="Line 5"/>
          <p:cNvSpPr>
            <a:spLocks noChangeShapeType="1"/>
          </p:cNvSpPr>
          <p:nvPr/>
        </p:nvSpPr>
        <p:spPr bwMode="auto">
          <a:xfrm>
            <a:off x="203200" y="698500"/>
            <a:ext cx="8636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35002" name="Group 186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4157565329"/>
              </p:ext>
            </p:extLst>
          </p:nvPr>
        </p:nvGraphicFramePr>
        <p:xfrm>
          <a:off x="203200" y="1676400"/>
          <a:ext cx="8788400" cy="5168153"/>
        </p:xfrm>
        <a:graphic>
          <a:graphicData uri="http://schemas.openxmlformats.org/drawingml/2006/table">
            <a:tbl>
              <a:tblPr/>
              <a:tblGrid>
                <a:gridCol w="23584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752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375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Adrenergic receptor</a:t>
                      </a:r>
                      <a:endParaRPr kumimoji="0" lang="en-US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G-protein coupling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Signal transduction processes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042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2000" dirty="0" smtClean="0">
                          <a:latin typeface="+mn-lt"/>
                        </a:rPr>
                        <a:t>β</a:t>
                      </a:r>
                      <a:r>
                        <a:rPr kumimoji="0" lang="en-US" altLang="en-US" sz="20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1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G</a:t>
                      </a:r>
                      <a:r>
                        <a:rPr kumimoji="0" lang="en-US" altLang="en-US" sz="2000" b="0" i="0" u="none" strike="noStrike" cap="none" normalizeH="0" baseline="-3000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s</a:t>
                      </a:r>
                      <a:endParaRPr kumimoji="0" lang="en-US" altLang="en-US" sz="2000" b="0" i="0" u="none" strike="noStrike" cap="none" normalizeH="0" baseline="-30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Activate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adenylate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cyclase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; open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calcium channels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7625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2000" dirty="0" smtClean="0">
                          <a:latin typeface="+mn-lt"/>
                        </a:rPr>
                        <a:t>β</a:t>
                      </a:r>
                      <a:r>
                        <a:rPr kumimoji="0" lang="en-US" altLang="en-US" sz="20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G</a:t>
                      </a:r>
                      <a:r>
                        <a:rPr kumimoji="0" lang="en-US" altLang="en-US" sz="2000" b="0" i="0" u="none" strike="noStrike" cap="none" normalizeH="0" baseline="-3000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s</a:t>
                      </a:r>
                      <a:endParaRPr kumimoji="0" lang="en-US" altLang="en-US" sz="2000" b="0" i="0" u="none" strike="noStrike" cap="none" normalizeH="0" baseline="-30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Activate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adenylate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cyclase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; increase OR decrease intracellular calcium levels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042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2000" dirty="0" smtClean="0">
                          <a:latin typeface="+mn-lt"/>
                        </a:rPr>
                        <a:t>β</a:t>
                      </a:r>
                      <a:r>
                        <a:rPr kumimoji="0" lang="en-US" altLang="en-US" sz="20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G</a:t>
                      </a:r>
                      <a:r>
                        <a:rPr kumimoji="0" lang="en-US" altLang="en-US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s</a:t>
                      </a: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Activate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adenylate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cyclase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; activate fatty acid lipase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042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2000" dirty="0" smtClean="0">
                          <a:latin typeface="+mn-lt"/>
                        </a:rPr>
                        <a:t>α</a:t>
                      </a:r>
                      <a:r>
                        <a:rPr kumimoji="0" lang="en-US" altLang="en-US" sz="20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G</a:t>
                      </a:r>
                      <a:r>
                        <a:rPr kumimoji="0" lang="en-US" altLang="en-US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q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Activate PLC, PLD, PLA</a:t>
                      </a:r>
                      <a:r>
                        <a:rPr kumimoji="0" lang="en-US" altLang="en-US" sz="20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; increase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intracellular calcium levels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6792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2000" dirty="0" smtClean="0">
                          <a:latin typeface="+mn-lt"/>
                        </a:rPr>
                        <a:t>α</a:t>
                      </a:r>
                      <a:r>
                        <a:rPr kumimoji="0" lang="en-US" altLang="en-US" sz="20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G</a:t>
                      </a:r>
                      <a:r>
                        <a:rPr kumimoji="0" lang="en-US" altLang="en-US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i,o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Decrease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adenylate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cyclase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; open K</a:t>
                      </a:r>
                      <a:r>
                        <a:rPr kumimoji="0" lang="en-US" altLang="en-US" sz="2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+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channels; (reduced intracellular calcium)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Activate PLC, PLA</a:t>
                      </a:r>
                      <a:r>
                        <a:rPr kumimoji="0" lang="en-US" altLang="en-US" sz="20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(increased intracellular calcium)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4865" name="Text Box 49"/>
          <p:cNvSpPr txBox="1">
            <a:spLocks noChangeArrowheads="1"/>
          </p:cNvSpPr>
          <p:nvPr/>
        </p:nvSpPr>
        <p:spPr bwMode="auto">
          <a:xfrm>
            <a:off x="237036" y="989657"/>
            <a:ext cx="623946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 dirty="0">
                <a:latin typeface="+mj-lt"/>
              </a:rPr>
              <a:t>Adrenergic receptors and their effector systems</a:t>
            </a:r>
          </a:p>
        </p:txBody>
      </p:sp>
    </p:spTree>
    <p:extLst>
      <p:ext uri="{BB962C8B-B14F-4D97-AF65-F5344CB8AC3E}">
        <p14:creationId xmlns:p14="http://schemas.microsoft.com/office/powerpoint/2010/main" val="1509760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Autofit/>
          </a:bodyPr>
          <a:lstStyle/>
          <a:p>
            <a:pPr algn="l"/>
            <a:r>
              <a:rPr lang="en-US" sz="2400" b="1" dirty="0" smtClean="0"/>
              <a:t>Role of the sympathetic nervous system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altLang="en-US" dirty="0"/>
              <a:t>Helps the body cope with external stimuli and functions during stress (triggers the flight or fight response</a:t>
            </a:r>
            <a:r>
              <a:rPr lang="en-US" altLang="en-US" dirty="0" smtClean="0"/>
              <a:t>)</a:t>
            </a:r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b="1" dirty="0"/>
              <a:t>Functions of the sympathetic nervous system</a:t>
            </a:r>
            <a:endParaRPr lang="en-US" altLang="en-US" dirty="0" smtClean="0"/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dirty="0"/>
              <a:t>Increased heart rate (tachycardia)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dirty="0"/>
              <a:t>Vasoconstriction of skin and </a:t>
            </a:r>
            <a:r>
              <a:rPr lang="en-US" dirty="0" smtClean="0"/>
              <a:t>viscera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dirty="0" smtClean="0"/>
              <a:t>Vasodilatation in </a:t>
            </a:r>
            <a:r>
              <a:rPr lang="en-US" smtClean="0"/>
              <a:t>skeletal muscle</a:t>
            </a:r>
            <a:endParaRPr lang="en-US" dirty="0"/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dirty="0"/>
              <a:t>Sweating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dirty="0" err="1"/>
              <a:t>Bronchodilatation</a:t>
            </a:r>
            <a:endParaRPr lang="en-US" dirty="0"/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dirty="0"/>
              <a:t>Dilation of the pupil (</a:t>
            </a:r>
            <a:r>
              <a:rPr lang="en-US" dirty="0" err="1"/>
              <a:t>mydriasis</a:t>
            </a:r>
            <a:r>
              <a:rPr lang="en-US" dirty="0"/>
              <a:t>)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dirty="0"/>
              <a:t>Inhibition of production of digestive juices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dirty="0"/>
              <a:t>Inhibition of peristalsis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dirty="0"/>
              <a:t>Relaxation of the uterus</a:t>
            </a:r>
          </a:p>
          <a:p>
            <a:endParaRPr lang="en-US" alt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431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pPr algn="l"/>
            <a:r>
              <a:rPr lang="en-US" altLang="en-US" sz="2800" b="1" dirty="0">
                <a:cs typeface="Arial" charset="0"/>
              </a:rPr>
              <a:t>Integration of </a:t>
            </a:r>
            <a:r>
              <a:rPr lang="en-US" altLang="en-US" sz="2800" b="1" dirty="0" smtClean="0">
                <a:cs typeface="Arial" charset="0"/>
              </a:rPr>
              <a:t>autonomic </a:t>
            </a:r>
            <a:r>
              <a:rPr lang="en-US" altLang="en-US" sz="2800" b="1" dirty="0">
                <a:cs typeface="Arial" charset="0"/>
              </a:rPr>
              <a:t>f</a:t>
            </a:r>
            <a:r>
              <a:rPr lang="en-US" altLang="en-US" sz="2800" b="1" dirty="0" smtClean="0">
                <a:cs typeface="Arial" charset="0"/>
              </a:rPr>
              <a:t>unction</a:t>
            </a:r>
            <a:endParaRPr lang="en-US" sz="28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altLang="en-US" dirty="0">
                <a:cs typeface="Arial" charset="0"/>
              </a:rPr>
              <a:t>Generally the parasympathetic system causes discrete changes in organ function </a:t>
            </a:r>
            <a:r>
              <a:rPr lang="en-US" altLang="en-US" dirty="0" smtClean="0">
                <a:cs typeface="Arial" charset="0"/>
              </a:rPr>
              <a:t>and </a:t>
            </a:r>
            <a:r>
              <a:rPr lang="en-US" altLang="en-US" dirty="0">
                <a:cs typeface="Arial" charset="0"/>
              </a:rPr>
              <a:t>usually associated with “rest </a:t>
            </a:r>
            <a:r>
              <a:rPr lang="en-US" altLang="en-US" dirty="0" smtClean="0">
                <a:cs typeface="Arial" charset="0"/>
              </a:rPr>
              <a:t>and </a:t>
            </a:r>
            <a:r>
              <a:rPr lang="en-US" altLang="en-US" dirty="0">
                <a:cs typeface="Arial" charset="0"/>
              </a:rPr>
              <a:t>digest</a:t>
            </a:r>
            <a:r>
              <a:rPr lang="en-US" altLang="en-US" dirty="0" smtClean="0">
                <a:cs typeface="Arial" charset="0"/>
              </a:rPr>
              <a:t>”: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altLang="en-US" dirty="0">
                <a:cs typeface="Arial" charset="0"/>
              </a:rPr>
              <a:t>I</a:t>
            </a:r>
            <a:r>
              <a:rPr lang="en-US" altLang="en-US" dirty="0" smtClean="0">
                <a:cs typeface="Arial" charset="0"/>
              </a:rPr>
              <a:t>ncreased </a:t>
            </a:r>
            <a:r>
              <a:rPr lang="en-US" altLang="en-US" dirty="0">
                <a:cs typeface="Arial" charset="0"/>
              </a:rPr>
              <a:t>salivary </a:t>
            </a:r>
            <a:r>
              <a:rPr lang="en-US" altLang="en-US" dirty="0" smtClean="0">
                <a:cs typeface="Arial" charset="0"/>
              </a:rPr>
              <a:t>secretion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altLang="en-US" dirty="0">
                <a:cs typeface="Arial" charset="0"/>
              </a:rPr>
              <a:t>I</a:t>
            </a:r>
            <a:r>
              <a:rPr lang="en-US" altLang="en-US" dirty="0" smtClean="0">
                <a:cs typeface="Arial" charset="0"/>
              </a:rPr>
              <a:t>ncreased </a:t>
            </a:r>
            <a:r>
              <a:rPr lang="en-US" altLang="en-US" dirty="0">
                <a:cs typeface="Arial" charset="0"/>
              </a:rPr>
              <a:t>GI </a:t>
            </a:r>
            <a:r>
              <a:rPr lang="en-US" altLang="en-US" dirty="0" smtClean="0">
                <a:cs typeface="Arial" charset="0"/>
              </a:rPr>
              <a:t>motility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altLang="en-US" dirty="0">
                <a:cs typeface="Arial" charset="0"/>
              </a:rPr>
              <a:t>I</a:t>
            </a:r>
            <a:r>
              <a:rPr lang="en-US" altLang="en-US" dirty="0" smtClean="0">
                <a:cs typeface="Arial" charset="0"/>
              </a:rPr>
              <a:t>ncreased </a:t>
            </a:r>
            <a:r>
              <a:rPr lang="en-US" altLang="en-US" dirty="0">
                <a:cs typeface="Arial" charset="0"/>
              </a:rPr>
              <a:t>urination, </a:t>
            </a:r>
            <a:r>
              <a:rPr lang="en-US" altLang="en-US" dirty="0" smtClean="0">
                <a:cs typeface="Arial" charset="0"/>
              </a:rPr>
              <a:t>defecation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altLang="en-US" dirty="0">
                <a:cs typeface="Arial" charset="0"/>
              </a:rPr>
              <a:t>I</a:t>
            </a:r>
            <a:r>
              <a:rPr lang="en-US" altLang="en-US" dirty="0" smtClean="0">
                <a:cs typeface="Arial" charset="0"/>
              </a:rPr>
              <a:t>ncreased </a:t>
            </a:r>
            <a:r>
              <a:rPr lang="en-US" altLang="en-US" dirty="0">
                <a:cs typeface="Arial" charset="0"/>
              </a:rPr>
              <a:t>bronchial constriction, </a:t>
            </a:r>
            <a:r>
              <a:rPr lang="en-US" altLang="en-US" dirty="0" smtClean="0">
                <a:cs typeface="Arial" charset="0"/>
              </a:rPr>
              <a:t>secretions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altLang="en-US" dirty="0">
                <a:cs typeface="Arial" charset="0"/>
              </a:rPr>
              <a:t>D</a:t>
            </a:r>
            <a:r>
              <a:rPr lang="en-US" altLang="en-US" dirty="0" smtClean="0">
                <a:cs typeface="Arial" charset="0"/>
              </a:rPr>
              <a:t>ecreased </a:t>
            </a:r>
            <a:r>
              <a:rPr lang="en-US" altLang="en-US" dirty="0">
                <a:cs typeface="Arial" charset="0"/>
              </a:rPr>
              <a:t>heart </a:t>
            </a:r>
            <a:r>
              <a:rPr lang="en-US" altLang="en-US" dirty="0" smtClean="0">
                <a:cs typeface="Arial" charset="0"/>
              </a:rPr>
              <a:t>rate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altLang="en-US" dirty="0">
                <a:cs typeface="Arial" charset="0"/>
              </a:rPr>
              <a:t>P</a:t>
            </a:r>
            <a:r>
              <a:rPr lang="en-US" altLang="en-US" dirty="0" smtClean="0">
                <a:cs typeface="Arial" charset="0"/>
              </a:rPr>
              <a:t>upillary </a:t>
            </a:r>
            <a:r>
              <a:rPr lang="en-US" altLang="en-US" dirty="0">
                <a:cs typeface="Arial" charset="0"/>
              </a:rPr>
              <a:t>constriction, decreased </a:t>
            </a:r>
            <a:r>
              <a:rPr lang="en-US" altLang="en-US" dirty="0" smtClean="0">
                <a:cs typeface="Arial" charset="0"/>
              </a:rPr>
              <a:t>visual accommodation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altLang="en-US" dirty="0">
                <a:cs typeface="Arial" charset="0"/>
              </a:rPr>
              <a:t>I</a:t>
            </a:r>
            <a:r>
              <a:rPr lang="en-US" altLang="en-US" dirty="0" smtClean="0">
                <a:cs typeface="Arial" charset="0"/>
              </a:rPr>
              <a:t>ncreased </a:t>
            </a:r>
            <a:r>
              <a:rPr lang="en-US" altLang="en-US" dirty="0">
                <a:cs typeface="Arial" charset="0"/>
              </a:rPr>
              <a:t>sexual </a:t>
            </a:r>
            <a:r>
              <a:rPr lang="en-US" altLang="en-US" dirty="0" smtClean="0">
                <a:cs typeface="Arial" charset="0"/>
              </a:rPr>
              <a:t>arousal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altLang="en-US" dirty="0">
                <a:cs typeface="Arial" charset="0"/>
              </a:rPr>
              <a:t>Parasympathetic activity does not usually cause generalized organ system activation unless: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altLang="en-US" dirty="0">
                <a:cs typeface="Arial" charset="0"/>
              </a:rPr>
              <a:t>Acetylcholine metabolism is significantly inhibited (nerve gas, insecticides)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altLang="en-US" dirty="0">
                <a:cs typeface="Arial" charset="0"/>
              </a:rPr>
              <a:t>Exposure to muscarinic agonists (</a:t>
            </a:r>
            <a:r>
              <a:rPr lang="en-US" altLang="en-US" dirty="0" err="1">
                <a:cs typeface="Arial" charset="0"/>
              </a:rPr>
              <a:t>muscarine</a:t>
            </a:r>
            <a:r>
              <a:rPr lang="en-US" altLang="en-US" dirty="0">
                <a:cs typeface="Arial" charset="0"/>
              </a:rPr>
              <a:t> from mushrooms)</a:t>
            </a:r>
            <a:endParaRPr lang="en-US" altLang="en-US" dirty="0"/>
          </a:p>
          <a:p>
            <a:pPr>
              <a:lnSpc>
                <a:spcPct val="120000"/>
              </a:lnSpc>
              <a:spcBef>
                <a:spcPts val="1200"/>
              </a:spcBef>
            </a:pPr>
            <a:endParaRPr lang="en-US" altLang="en-US" dirty="0">
              <a:cs typeface="Arial" charset="0"/>
            </a:endParaRP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123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274638"/>
            <a:ext cx="8382000" cy="411162"/>
          </a:xfrm>
        </p:spPr>
        <p:txBody>
          <a:bodyPr>
            <a:normAutofit fontScale="90000"/>
          </a:bodyPr>
          <a:lstStyle/>
          <a:p>
            <a:pPr algn="l"/>
            <a:r>
              <a:rPr lang="en-US" altLang="en-US" sz="2400" b="1" dirty="0">
                <a:cs typeface="Arial" charset="0"/>
              </a:rPr>
              <a:t>Integration of </a:t>
            </a:r>
            <a:r>
              <a:rPr lang="en-US" altLang="en-US" sz="2400" b="1" dirty="0" smtClean="0">
                <a:cs typeface="Arial" charset="0"/>
              </a:rPr>
              <a:t>autonomic </a:t>
            </a:r>
            <a:r>
              <a:rPr lang="en-US" altLang="en-US" sz="2400" b="1" dirty="0">
                <a:cs typeface="Arial" charset="0"/>
              </a:rPr>
              <a:t>f</a:t>
            </a:r>
            <a:r>
              <a:rPr lang="en-US" altLang="en-US" sz="2400" b="1" dirty="0" smtClean="0">
                <a:cs typeface="Arial" charset="0"/>
              </a:rPr>
              <a:t>unction </a:t>
            </a:r>
            <a:r>
              <a:rPr lang="en-US" altLang="en-US" sz="2400" b="1" dirty="0">
                <a:cs typeface="Arial" charset="0"/>
              </a:rPr>
              <a:t>…. </a:t>
            </a:r>
            <a:r>
              <a:rPr lang="en-US" altLang="en-US" sz="2400" b="1" dirty="0" smtClean="0">
                <a:cs typeface="Arial" charset="0"/>
              </a:rPr>
              <a:t>cont’d</a:t>
            </a:r>
            <a:endParaRPr lang="en-US" sz="24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04800" y="914400"/>
            <a:ext cx="8382000" cy="5410200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altLang="en-US" dirty="0">
                <a:cs typeface="Arial" charset="0"/>
              </a:rPr>
              <a:t>Sympathetic nervous system is designed to provide more wide-spread activation of organ systems during severe </a:t>
            </a:r>
            <a:r>
              <a:rPr lang="en-US" altLang="en-US" dirty="0" smtClean="0">
                <a:cs typeface="Arial" charset="0"/>
              </a:rPr>
              <a:t>stress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altLang="en-US" dirty="0" smtClean="0">
                <a:cs typeface="Arial" charset="0"/>
              </a:rPr>
              <a:t>This is assured </a:t>
            </a:r>
            <a:r>
              <a:rPr lang="en-US" altLang="en-US" dirty="0">
                <a:cs typeface="Arial" charset="0"/>
              </a:rPr>
              <a:t>by interconnections between </a:t>
            </a:r>
            <a:r>
              <a:rPr lang="en-US" altLang="en-US" dirty="0" smtClean="0">
                <a:cs typeface="Arial" charset="0"/>
              </a:rPr>
              <a:t>sympathetic ganglia </a:t>
            </a:r>
            <a:r>
              <a:rPr lang="en-US" altLang="en-US" dirty="0">
                <a:cs typeface="Arial" charset="0"/>
              </a:rPr>
              <a:t>in the chain ganglia that allow almost simultaneous activation of multiple nerve bundles supplying different </a:t>
            </a:r>
            <a:r>
              <a:rPr lang="en-US" altLang="en-US" dirty="0" smtClean="0">
                <a:cs typeface="Arial" charset="0"/>
              </a:rPr>
              <a:t>organs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altLang="en-US" dirty="0">
                <a:cs typeface="Arial" charset="0"/>
              </a:rPr>
              <a:t>Sympathetic activation prepares the organism to flee from or fight a potential threat: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altLang="en-US" dirty="0">
                <a:cs typeface="Arial" charset="0"/>
              </a:rPr>
              <a:t>Pupils dilate, lens flatten for far-vision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altLang="en-US" dirty="0">
                <a:cs typeface="Arial" charset="0"/>
              </a:rPr>
              <a:t>Heart rate, force increased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altLang="en-US" dirty="0">
                <a:cs typeface="Arial" charset="0"/>
              </a:rPr>
              <a:t>Vasoconstriction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altLang="en-US" dirty="0">
                <a:cs typeface="Arial" charset="0"/>
              </a:rPr>
              <a:t>Blood shunted from viscera to skeletal muscle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altLang="en-US" dirty="0">
                <a:cs typeface="Arial" charset="0"/>
              </a:rPr>
              <a:t>Increased respiration rate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altLang="en-US" dirty="0">
                <a:cs typeface="Arial" charset="0"/>
              </a:rPr>
              <a:t>Glucose release by liver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altLang="en-US" dirty="0">
                <a:cs typeface="Arial" charset="0"/>
              </a:rPr>
              <a:t>Kidney blood flow and water loss decreased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altLang="en-US" dirty="0">
                <a:cs typeface="Arial" charset="0"/>
              </a:rPr>
              <a:t>GI and bladder function decreased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altLang="en-US" dirty="0">
                <a:cs typeface="Arial" charset="0"/>
              </a:rPr>
              <a:t>Skin blood flow decreased, </a:t>
            </a:r>
            <a:r>
              <a:rPr lang="en-US" altLang="en-US" dirty="0" err="1">
                <a:cs typeface="Arial" charset="0"/>
              </a:rPr>
              <a:t>pilo</a:t>
            </a:r>
            <a:r>
              <a:rPr lang="en-US" altLang="en-US" dirty="0">
                <a:cs typeface="Arial" charset="0"/>
              </a:rPr>
              <a:t>-erection</a:t>
            </a:r>
          </a:p>
          <a:p>
            <a:pPr>
              <a:spcBef>
                <a:spcPts val="0"/>
              </a:spcBef>
            </a:pPr>
            <a:endParaRPr lang="en-US" altLang="en-US" dirty="0" smtClean="0">
              <a:cs typeface="Arial" charset="0"/>
            </a:endParaRP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549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Nervous System</a:t>
            </a:r>
            <a:endParaRPr lang="en-ZW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5" name="Content Placeholder 4" descr="This is a full body view of the human nervous system The major organs (brain, cerebellum, and spinal column) and nerves of the human nervous system are shown.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066800"/>
            <a:ext cx="8305800" cy="505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en-US" sz="2800" b="1" dirty="0"/>
              <a:t>How do drugs influence the </a:t>
            </a:r>
            <a:r>
              <a:rPr lang="en-US" altLang="en-US" sz="2800" b="1" dirty="0" smtClean="0"/>
              <a:t>autonomic nervous system?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en-US" altLang="en-US" sz="2800" dirty="0"/>
              <a:t>Mimic or block the effects of the two primary neurotransmitters, </a:t>
            </a:r>
            <a:r>
              <a:rPr lang="en-US" altLang="en-US" sz="2800" dirty="0" smtClean="0"/>
              <a:t>acetylcholine and norepinephrine/epinephrine</a:t>
            </a:r>
            <a:endParaRPr lang="en-US" altLang="en-US" sz="2800" dirty="0"/>
          </a:p>
          <a:p>
            <a:pPr>
              <a:spcBef>
                <a:spcPts val="1800"/>
              </a:spcBef>
            </a:pPr>
            <a:r>
              <a:rPr lang="en-US" altLang="en-US" sz="2800" dirty="0"/>
              <a:t>Drugs that mimic neurotransmitters are referred to as “</a:t>
            </a:r>
            <a:r>
              <a:rPr lang="en-US" altLang="en-US" sz="2800" i="1" dirty="0"/>
              <a:t>receptor </a:t>
            </a:r>
            <a:r>
              <a:rPr lang="en-US" altLang="en-US" sz="2800" i="1" dirty="0" smtClean="0"/>
              <a:t>agonists</a:t>
            </a:r>
            <a:r>
              <a:rPr lang="en-US" altLang="en-US" sz="2800" dirty="0" smtClean="0"/>
              <a:t>”: </a:t>
            </a:r>
            <a:r>
              <a:rPr lang="en-US" altLang="en-US" sz="2800" dirty="0"/>
              <a:t>t</a:t>
            </a:r>
            <a:r>
              <a:rPr lang="en-US" altLang="en-US" sz="2800" dirty="0" smtClean="0"/>
              <a:t>hese </a:t>
            </a:r>
            <a:r>
              <a:rPr lang="en-US" altLang="en-US" sz="2800" dirty="0"/>
              <a:t>drugs activate </a:t>
            </a:r>
            <a:r>
              <a:rPr lang="en-US" altLang="en-US" sz="2800" dirty="0" smtClean="0"/>
              <a:t>receptors</a:t>
            </a:r>
            <a:endParaRPr lang="en-US" altLang="en-US" sz="2800" dirty="0"/>
          </a:p>
          <a:p>
            <a:pPr>
              <a:spcBef>
                <a:spcPts val="1800"/>
              </a:spcBef>
            </a:pPr>
            <a:r>
              <a:rPr lang="en-US" altLang="en-US" sz="2800" dirty="0"/>
              <a:t>Drugs that block neurotransmitters are referred to as “</a:t>
            </a:r>
            <a:r>
              <a:rPr lang="en-US" altLang="en-US" sz="2800" i="1" dirty="0"/>
              <a:t>receptor </a:t>
            </a:r>
            <a:r>
              <a:rPr lang="en-US" altLang="en-US" sz="2800" i="1" dirty="0" smtClean="0"/>
              <a:t>antagonists</a:t>
            </a:r>
            <a:r>
              <a:rPr lang="en-US" altLang="en-US" sz="2800" dirty="0" smtClean="0"/>
              <a:t>”: </a:t>
            </a:r>
            <a:r>
              <a:rPr lang="en-US" altLang="en-US" sz="2800" dirty="0"/>
              <a:t>t</a:t>
            </a:r>
            <a:r>
              <a:rPr lang="en-US" altLang="en-US" sz="2800" dirty="0" smtClean="0"/>
              <a:t>hese </a:t>
            </a:r>
            <a:r>
              <a:rPr lang="en-US" altLang="en-US" sz="2800" dirty="0"/>
              <a:t>drugs block the endogenous neurotransmitters from activating receptors</a:t>
            </a:r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350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pPr algn="l"/>
            <a:r>
              <a:rPr lang="en-US" altLang="en-US" sz="2800" b="1" dirty="0"/>
              <a:t>Classification of drugs affecting the </a:t>
            </a:r>
            <a:r>
              <a:rPr lang="en-US" altLang="en-US" sz="2800" b="1" dirty="0" smtClean="0"/>
              <a:t>autonomic nervous system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altLang="en-US" b="1" dirty="0"/>
              <a:t>Parasympathetic nervous </a:t>
            </a:r>
            <a:r>
              <a:rPr lang="en-US" altLang="en-US" b="1" dirty="0" smtClean="0"/>
              <a:t>system</a:t>
            </a:r>
            <a:endParaRPr lang="en-US" altLang="en-US" b="1" dirty="0"/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altLang="en-US" dirty="0"/>
              <a:t>Mimic acetylcholine = cholinergic = muscarinic agonists = </a:t>
            </a:r>
            <a:r>
              <a:rPr lang="en-US" altLang="en-US" dirty="0" err="1" smtClean="0"/>
              <a:t>parasympathomimetic</a:t>
            </a:r>
            <a:endParaRPr lang="en-US" altLang="en-US" dirty="0"/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altLang="en-US" dirty="0"/>
              <a:t>Block acetylcholine = anticholinergic = </a:t>
            </a:r>
            <a:r>
              <a:rPr lang="en-US" altLang="en-US" dirty="0" smtClean="0"/>
              <a:t>anti-muscarinic = muscarinic </a:t>
            </a:r>
            <a:r>
              <a:rPr lang="en-US" altLang="en-US" dirty="0"/>
              <a:t>antagonist = </a:t>
            </a:r>
            <a:r>
              <a:rPr lang="en-US" altLang="en-US" dirty="0" err="1" smtClean="0"/>
              <a:t>parasympatholytic</a:t>
            </a:r>
            <a:endParaRPr lang="en-US" altLang="en-US" dirty="0"/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altLang="en-US" b="1" dirty="0"/>
              <a:t>Sympathetic nervous </a:t>
            </a:r>
            <a:r>
              <a:rPr lang="en-US" altLang="en-US" b="1" dirty="0" smtClean="0"/>
              <a:t>system</a:t>
            </a:r>
            <a:endParaRPr lang="en-US" altLang="en-US" b="1" dirty="0"/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altLang="en-US" dirty="0"/>
              <a:t>Mimic </a:t>
            </a:r>
            <a:r>
              <a:rPr lang="en-US" altLang="en-US" dirty="0" smtClean="0"/>
              <a:t>norepinephrine/epinephrine = </a:t>
            </a:r>
            <a:r>
              <a:rPr lang="en-US" altLang="en-US" dirty="0"/>
              <a:t>adrenergic = adrenergic agonist = </a:t>
            </a:r>
            <a:r>
              <a:rPr lang="en-US" altLang="en-US" dirty="0" smtClean="0"/>
              <a:t>sympathomimetic</a:t>
            </a:r>
            <a:endParaRPr lang="en-US" altLang="en-US" dirty="0"/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altLang="en-US"/>
              <a:t>Block </a:t>
            </a:r>
            <a:r>
              <a:rPr lang="en-US" altLang="en-US" smtClean="0"/>
              <a:t>norepinephrine/epinephrine  </a:t>
            </a:r>
            <a:r>
              <a:rPr lang="en-US" altLang="en-US" dirty="0"/>
              <a:t>= </a:t>
            </a:r>
            <a:r>
              <a:rPr lang="en-US" altLang="en-US" dirty="0" smtClean="0"/>
              <a:t>anti-adrenergic </a:t>
            </a:r>
            <a:r>
              <a:rPr lang="en-US" altLang="en-US" dirty="0"/>
              <a:t>= adrenergic antagonist = </a:t>
            </a:r>
            <a:r>
              <a:rPr lang="en-US" altLang="en-US" dirty="0" smtClean="0"/>
              <a:t>sympatholytic</a:t>
            </a:r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881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78562"/>
          </a:xfrm>
        </p:spPr>
        <p:txBody>
          <a:bodyPr/>
          <a:lstStyle/>
          <a:p>
            <a:r>
              <a:rPr lang="en-US" dirty="0" smtClean="0"/>
              <a:t>THE END</a:t>
            </a:r>
            <a:endParaRPr lang="en-ZW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smtClean="0"/>
              <a:t>Key definitions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7924800" cy="4953000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b="1" dirty="0" smtClean="0"/>
              <a:t>Neurotransmitter</a:t>
            </a:r>
            <a:endParaRPr lang="en-US" b="1" dirty="0"/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dirty="0"/>
              <a:t>A chemical that transmits signals from one neuron to </a:t>
            </a:r>
            <a:r>
              <a:rPr lang="en-US" dirty="0" smtClean="0"/>
              <a:t>another or </a:t>
            </a:r>
            <a:r>
              <a:rPr lang="en-US" dirty="0"/>
              <a:t>from a neuron to an effector </a:t>
            </a:r>
            <a:r>
              <a:rPr lang="en-US" dirty="0" smtClean="0"/>
              <a:t>cell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b="1" dirty="0" smtClean="0"/>
              <a:t>Synapse</a:t>
            </a:r>
            <a:endParaRPr lang="en-US" b="1" dirty="0"/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dirty="0"/>
              <a:t>A </a:t>
            </a:r>
            <a:r>
              <a:rPr lang="en-US" dirty="0" err="1"/>
              <a:t>junctional</a:t>
            </a:r>
            <a:r>
              <a:rPr lang="en-US" dirty="0"/>
              <a:t> connection between two neurons, across which a signal can pass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b="1" dirty="0"/>
              <a:t>Pre-synaptic </a:t>
            </a:r>
            <a:r>
              <a:rPr lang="en-US" b="1" dirty="0" smtClean="0"/>
              <a:t>neuron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dirty="0" smtClean="0"/>
              <a:t>Where </a:t>
            </a:r>
            <a:r>
              <a:rPr lang="en-US" dirty="0"/>
              <a:t>a neurotransmitter is synthesized, stored </a:t>
            </a:r>
            <a:r>
              <a:rPr lang="en-US" dirty="0" smtClean="0"/>
              <a:t>and released </a:t>
            </a:r>
            <a:r>
              <a:rPr lang="en-US" dirty="0"/>
              <a:t>upon cell </a:t>
            </a:r>
            <a:r>
              <a:rPr lang="en-US" dirty="0" smtClean="0"/>
              <a:t>activation</a:t>
            </a:r>
            <a:endParaRPr lang="en-US" dirty="0"/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b="1" dirty="0"/>
              <a:t>Post-synaptic neuron or effector </a:t>
            </a:r>
            <a:r>
              <a:rPr lang="en-US" b="1" dirty="0" smtClean="0"/>
              <a:t>cell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dirty="0" smtClean="0"/>
              <a:t>Where </a:t>
            </a:r>
            <a:r>
              <a:rPr lang="en-US" dirty="0"/>
              <a:t>neurotransmitter is detected and </a:t>
            </a:r>
            <a:r>
              <a:rPr lang="en-US" dirty="0" smtClean="0"/>
              <a:t>its action </a:t>
            </a:r>
            <a:r>
              <a:rPr lang="en-US" dirty="0"/>
              <a:t>translated into cellular </a:t>
            </a:r>
            <a:r>
              <a:rPr lang="en-US" dirty="0" smtClean="0"/>
              <a:t>activities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32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pPr algn="l"/>
            <a:r>
              <a:rPr lang="en-US" altLang="en-US" sz="2800" b="1" dirty="0"/>
              <a:t>Autonomic Nervous System</a:t>
            </a:r>
            <a:endParaRPr lang="en-US" sz="28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altLang="en-US" sz="3800" dirty="0"/>
              <a:t>The autonomic nervous system is the subdivision of the peripheral nervous system that regulates body activities that are generally not under conscious </a:t>
            </a:r>
            <a:r>
              <a:rPr lang="en-US" altLang="en-US" sz="3800" dirty="0" smtClean="0"/>
              <a:t>control:</a:t>
            </a:r>
            <a:endParaRPr lang="en-US" sz="3800" dirty="0" smtClean="0"/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altLang="en-US" sz="3800" dirty="0" smtClean="0"/>
              <a:t>Involuntary</a:t>
            </a:r>
            <a:endParaRPr lang="en-US" altLang="en-US" sz="3800" dirty="0"/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altLang="en-US" sz="3800" dirty="0" smtClean="0"/>
              <a:t>Functions </a:t>
            </a:r>
            <a:r>
              <a:rPr lang="en-US" altLang="en-US" sz="3800" dirty="0"/>
              <a:t>to maintain </a:t>
            </a:r>
            <a:r>
              <a:rPr lang="en-US" altLang="en-US" sz="3800" dirty="0" smtClean="0"/>
              <a:t>homeostasis</a:t>
            </a:r>
            <a:endParaRPr lang="en-US" sz="3800" dirty="0" smtClean="0"/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sz="3800" dirty="0" smtClean="0"/>
              <a:t>Central </a:t>
            </a:r>
            <a:r>
              <a:rPr lang="en-US" sz="3800" dirty="0"/>
              <a:t>control of the autonomic nervous system comes mostly from the hypothalamus, with some input from the limbic system and the reticular activating </a:t>
            </a:r>
            <a:r>
              <a:rPr lang="en-US" sz="3800" dirty="0" smtClean="0"/>
              <a:t>system</a:t>
            </a:r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sz="3800" b="1" u="sng" dirty="0" smtClean="0"/>
              <a:t>Divisions of the autonomic nervous system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altLang="en-US" sz="3800" dirty="0"/>
              <a:t>Parasympathetic </a:t>
            </a:r>
            <a:r>
              <a:rPr lang="en-US" altLang="en-US" sz="3800" dirty="0" smtClean="0"/>
              <a:t>division</a:t>
            </a:r>
            <a:endParaRPr lang="en-US" altLang="en-US" sz="3800" dirty="0"/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altLang="en-US" sz="3800" dirty="0"/>
              <a:t>Sympathetic division</a:t>
            </a:r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endParaRPr lang="en-US" altLang="en-US" dirty="0" smtClean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75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altLang="en-US" sz="3600" b="1" dirty="0" smtClean="0">
                <a:latin typeface="Arial" charset="0"/>
              </a:rPr>
              <a:t/>
            </a:r>
            <a:br>
              <a:rPr lang="en-US" altLang="en-US" sz="3600" b="1" dirty="0" smtClean="0">
                <a:latin typeface="Arial" charset="0"/>
              </a:rPr>
            </a:br>
            <a:r>
              <a:rPr lang="en-US" altLang="en-US" sz="2700" b="1" dirty="0" smtClean="0">
                <a:latin typeface="Arial" charset="0"/>
              </a:rPr>
              <a:t>Anatomical </a:t>
            </a:r>
            <a:r>
              <a:rPr lang="en-US" altLang="en-US" sz="2700" b="1" dirty="0">
                <a:latin typeface="Arial" charset="0"/>
              </a:rPr>
              <a:t>distribution of the </a:t>
            </a:r>
            <a:r>
              <a:rPr lang="en-US" altLang="en-US" sz="2700" b="1" dirty="0" smtClean="0">
                <a:latin typeface="Arial" charset="0"/>
              </a:rPr>
              <a:t>autonomic nervous system</a:t>
            </a:r>
            <a:r>
              <a:rPr lang="en-US" altLang="en-US" sz="3100" b="1" dirty="0">
                <a:latin typeface="Arial" charset="0"/>
              </a:rPr>
              <a:t/>
            </a:r>
            <a:br>
              <a:rPr lang="en-US" altLang="en-US" sz="3100" b="1" dirty="0">
                <a:latin typeface="Arial" charset="0"/>
              </a:rPr>
            </a:br>
            <a:endParaRPr lang="en-US" sz="31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altLang="en-US" sz="2600" u="sng" dirty="0" smtClean="0"/>
              <a:t>Parasympathetic </a:t>
            </a:r>
            <a:r>
              <a:rPr lang="en-US" altLang="en-US" sz="2600" u="sng" dirty="0"/>
              <a:t>neurons </a:t>
            </a:r>
            <a:endParaRPr lang="en-US" altLang="en-US" sz="2600" u="sng" dirty="0" smtClean="0"/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altLang="en-US" sz="2600" dirty="0"/>
              <a:t>O</a:t>
            </a:r>
            <a:r>
              <a:rPr lang="en-US" altLang="en-US" sz="2600" dirty="0" smtClean="0"/>
              <a:t>riginate </a:t>
            </a:r>
            <a:r>
              <a:rPr lang="en-US" altLang="en-US" sz="2600" dirty="0"/>
              <a:t>in the midbrain, medulla oblongata and sacral spinal </a:t>
            </a:r>
            <a:r>
              <a:rPr lang="en-US" altLang="en-US" sz="2600" dirty="0" smtClean="0"/>
              <a:t>cord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altLang="en-US" sz="2600" u="sng" dirty="0" smtClean="0"/>
              <a:t>Sympathetic </a:t>
            </a:r>
            <a:r>
              <a:rPr lang="en-US" altLang="en-US" sz="2600" u="sng" dirty="0"/>
              <a:t>neurons </a:t>
            </a:r>
            <a:endParaRPr lang="en-US" altLang="en-US" sz="2600" dirty="0"/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altLang="en-US" sz="2600" dirty="0"/>
              <a:t>O</a:t>
            </a:r>
            <a:r>
              <a:rPr lang="en-US" altLang="en-US" sz="2600" dirty="0" smtClean="0"/>
              <a:t>riginate </a:t>
            </a:r>
            <a:r>
              <a:rPr lang="en-US" altLang="en-US" sz="2600" dirty="0"/>
              <a:t>from the thoracic and lumbar portions of the spinal </a:t>
            </a:r>
            <a:r>
              <a:rPr lang="en-US" altLang="en-US" sz="2600" dirty="0" smtClean="0"/>
              <a:t>cord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altLang="en-US" sz="2600" u="sng" dirty="0" smtClean="0"/>
              <a:t>Autonomic system consists of chains </a:t>
            </a:r>
            <a:r>
              <a:rPr lang="en-US" altLang="en-US" sz="2600" u="sng" dirty="0"/>
              <a:t>of two motor </a:t>
            </a:r>
            <a:r>
              <a:rPr lang="en-US" altLang="en-US" sz="2600" u="sng" dirty="0" smtClean="0"/>
              <a:t>neurons</a:t>
            </a:r>
            <a:r>
              <a:rPr lang="en-US" altLang="en-US" sz="2600" dirty="0" smtClean="0"/>
              <a:t>:</a:t>
            </a:r>
            <a:endParaRPr lang="en-US" altLang="en-US" sz="2600" dirty="0"/>
          </a:p>
          <a:p>
            <a:pPr marL="0" lvl="1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altLang="en-US" sz="2600" dirty="0" smtClean="0"/>
              <a:t>1</a:t>
            </a:r>
            <a:r>
              <a:rPr lang="en-US" altLang="en-US" sz="2600" baseline="30000" dirty="0" smtClean="0"/>
              <a:t>st</a:t>
            </a:r>
            <a:r>
              <a:rPr lang="en-US" altLang="en-US" sz="2600" dirty="0" smtClean="0"/>
              <a:t>: </a:t>
            </a:r>
            <a:r>
              <a:rPr lang="en-US" altLang="en-US" sz="2600" dirty="0"/>
              <a:t>P</a:t>
            </a:r>
            <a:r>
              <a:rPr lang="en-US" altLang="en-US" sz="2600" dirty="0" smtClean="0"/>
              <a:t>reganglionic </a:t>
            </a:r>
            <a:r>
              <a:rPr lang="en-US" altLang="en-US" sz="2600" dirty="0"/>
              <a:t>neuron (in brain or </a:t>
            </a:r>
            <a:r>
              <a:rPr lang="en-US" altLang="en-US" sz="2600" dirty="0" smtClean="0"/>
              <a:t>spinal cord</a:t>
            </a:r>
            <a:r>
              <a:rPr lang="en-US" altLang="en-US" sz="2600" dirty="0"/>
              <a:t>)</a:t>
            </a:r>
          </a:p>
          <a:p>
            <a:pPr marL="0" lvl="1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altLang="en-US" sz="2600" dirty="0" smtClean="0"/>
              <a:t>2</a:t>
            </a:r>
            <a:r>
              <a:rPr lang="en-US" altLang="en-US" sz="2600" baseline="30000" dirty="0" smtClean="0"/>
              <a:t>nd</a:t>
            </a:r>
            <a:r>
              <a:rPr lang="en-US" altLang="en-US" sz="2600" dirty="0" smtClean="0"/>
              <a:t>: Postganglionic </a:t>
            </a:r>
            <a:r>
              <a:rPr lang="en-US" altLang="en-US" sz="2600" dirty="0"/>
              <a:t>neuron (cell body in ganglion outside CNS</a:t>
            </a:r>
            <a:r>
              <a:rPr lang="en-US" altLang="en-US" sz="2600" dirty="0" smtClean="0"/>
              <a:t>)</a:t>
            </a:r>
            <a:endParaRPr lang="en-US" altLang="en-US" sz="2600" dirty="0"/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altLang="en-US" sz="2600" dirty="0"/>
              <a:t>Axon of 1</a:t>
            </a:r>
            <a:r>
              <a:rPr lang="en-US" altLang="en-US" sz="2600" baseline="30000" dirty="0"/>
              <a:t>st</a:t>
            </a:r>
            <a:r>
              <a:rPr lang="en-US" altLang="en-US" sz="2600" dirty="0"/>
              <a:t> (preganglionic) neuron leaves CNS to synapse with the 2</a:t>
            </a:r>
            <a:r>
              <a:rPr lang="en-US" altLang="en-US" sz="2600" baseline="30000" dirty="0"/>
              <a:t>nd</a:t>
            </a:r>
            <a:r>
              <a:rPr lang="en-US" altLang="en-US" sz="2600" dirty="0"/>
              <a:t> </a:t>
            </a:r>
            <a:r>
              <a:rPr lang="en-US" altLang="en-US" sz="2600" dirty="0" smtClean="0"/>
              <a:t>(postganglionic</a:t>
            </a:r>
            <a:r>
              <a:rPr lang="en-US" altLang="en-US" sz="2600" dirty="0"/>
              <a:t>) neuron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altLang="en-US" sz="2600" dirty="0"/>
              <a:t>Axon of 2</a:t>
            </a:r>
            <a:r>
              <a:rPr lang="en-US" altLang="en-US" sz="2600" baseline="30000" dirty="0"/>
              <a:t>nd</a:t>
            </a:r>
            <a:r>
              <a:rPr lang="en-US" altLang="en-US" sz="2600" dirty="0"/>
              <a:t> </a:t>
            </a:r>
            <a:r>
              <a:rPr lang="en-US" altLang="en-US" sz="2600" dirty="0" smtClean="0"/>
              <a:t>(postganglionic</a:t>
            </a:r>
            <a:r>
              <a:rPr lang="en-US" altLang="en-US" sz="2600" dirty="0"/>
              <a:t>) neuron extends to the organ it </a:t>
            </a:r>
            <a:r>
              <a:rPr lang="en-US" altLang="en-US" sz="2600" dirty="0" smtClean="0"/>
              <a:t>serves</a:t>
            </a:r>
            <a:endParaRPr lang="en-US" altLang="en-US" sz="26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968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5" name="Content Placeholder 4" descr="http://www.scholarpedia.org/w/images/thumb/d/d3/Autonomic_nervous_system_main_figure_Blessing.gif/600px-Autonomic_nervous_system_main_figure_Blessing.gif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152400"/>
            <a:ext cx="82296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ZW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Figure drawn by the authors, incorporating material from</a:t>
            </a:r>
            <a:r>
              <a:rPr kumimoji="0" lang="en-ZW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en-ZW" sz="900" b="0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Gray's Anatomy</a:t>
            </a:r>
            <a:r>
              <a:rPr kumimoji="0" lang="en-ZW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en-ZW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31st Edition 1954, and from Cannon and Rosenblueth</a:t>
            </a:r>
            <a:r>
              <a:rPr kumimoji="0" lang="en-ZW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en-ZW" sz="900" b="0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Physiology of the Autonomic Nervous System</a:t>
            </a:r>
            <a:r>
              <a:rPr kumimoji="0" lang="en-ZW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, 1937.</a:t>
            </a:r>
            <a:endParaRPr kumimoji="0" lang="en-Z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3" name="Picture 2" descr="http://antranik.org/wp-content/uploads/2011/11/parasympathetic-division-cranial-outflow-and-sacral-outflow.jp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0"/>
            <a:ext cx="5638800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Autofit/>
          </a:bodyPr>
          <a:lstStyle/>
          <a:p>
            <a:pPr algn="l"/>
            <a:r>
              <a:rPr lang="en-US" sz="2400" b="1" dirty="0" smtClean="0"/>
              <a:t>Neurotransmitters in the autonomic nervous system [ANS]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sz="2600" dirty="0" smtClean="0"/>
              <a:t>The principal neurotransmitters in the ANS are acetylcholine and noradrenaline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sz="2600" dirty="0" smtClean="0"/>
              <a:t>All </a:t>
            </a:r>
            <a:r>
              <a:rPr lang="en-US" sz="2600"/>
              <a:t>preganglionic </a:t>
            </a:r>
            <a:r>
              <a:rPr lang="en-US" sz="2600" smtClean="0"/>
              <a:t>neurons and </a:t>
            </a:r>
            <a:r>
              <a:rPr lang="en-US" sz="2600" dirty="0"/>
              <a:t>parasympathetic postganglionic neurons </a:t>
            </a:r>
            <a:r>
              <a:rPr lang="en-US" sz="2600" dirty="0" smtClean="0"/>
              <a:t>use acetylcholine </a:t>
            </a:r>
            <a:r>
              <a:rPr lang="en-US" sz="2600" dirty="0"/>
              <a:t>as </a:t>
            </a:r>
            <a:r>
              <a:rPr lang="en-US" sz="2600" dirty="0" smtClean="0"/>
              <a:t>neurotransmitter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sz="2600" dirty="0" smtClean="0"/>
              <a:t>Acetylcholine </a:t>
            </a:r>
            <a:r>
              <a:rPr lang="en-US" sz="2600" dirty="0"/>
              <a:t>is the neurotransmitter at </a:t>
            </a:r>
            <a:r>
              <a:rPr lang="en-US" sz="2600" dirty="0" smtClean="0"/>
              <a:t>all autonomic ganglia, neuromuscular junctions and parasympathetic </a:t>
            </a:r>
            <a:r>
              <a:rPr lang="en-US" sz="2600" dirty="0"/>
              <a:t>tissue </a:t>
            </a:r>
            <a:r>
              <a:rPr lang="en-US" sz="2600" dirty="0" smtClean="0"/>
              <a:t>synapses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sz="2600" dirty="0" smtClean="0"/>
              <a:t>Most </a:t>
            </a:r>
            <a:r>
              <a:rPr lang="en-US" sz="2600" dirty="0"/>
              <a:t>postganglionic sympathetic neurons use </a:t>
            </a:r>
            <a:r>
              <a:rPr lang="en-US" sz="2600" dirty="0" smtClean="0"/>
              <a:t>norepinephrine (noradrenaline) as the neurotransmitter</a:t>
            </a:r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sz="2600" b="1" dirty="0"/>
              <a:t>There are exceptions:</a:t>
            </a:r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altLang="en-US" sz="2600" u="sng" dirty="0"/>
              <a:t>Sweat glands</a:t>
            </a:r>
          </a:p>
          <a:p>
            <a:pPr marL="0" lvl="1" indent="0">
              <a:lnSpc>
                <a:spcPct val="120000"/>
              </a:lnSpc>
              <a:spcBef>
                <a:spcPts val="1200"/>
              </a:spcBef>
              <a:buSzPct val="120000"/>
              <a:buNone/>
            </a:pPr>
            <a:r>
              <a:rPr lang="en-US" altLang="en-US" sz="2600" dirty="0" smtClean="0"/>
              <a:t>Innervation of the thermoregulatory sweat glands is anatomically sympathetic, but the postganglionic neurons release acetylcholine as the neurotransmitter</a:t>
            </a:r>
            <a:endParaRPr lang="en-US" altLang="en-US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188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5294</TotalTime>
  <Words>2087</Words>
  <Application>Microsoft Office PowerPoint</Application>
  <PresentationFormat>On-screen Show (4:3)</PresentationFormat>
  <Paragraphs>350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7" baseType="lpstr">
      <vt:lpstr>Arial</vt:lpstr>
      <vt:lpstr>Calibri</vt:lpstr>
      <vt:lpstr>Georgia</vt:lpstr>
      <vt:lpstr>Times New Roman</vt:lpstr>
      <vt:lpstr>Office Theme</vt:lpstr>
      <vt:lpstr>LESSON 2: AUTONOMIC PHARMACOLOGY - OVERVIEW</vt:lpstr>
      <vt:lpstr>Organization of The Nervous System</vt:lpstr>
      <vt:lpstr>Nervous System</vt:lpstr>
      <vt:lpstr>Key definitions</vt:lpstr>
      <vt:lpstr>Autonomic Nervous System</vt:lpstr>
      <vt:lpstr> Anatomical distribution of the autonomic nervous system </vt:lpstr>
      <vt:lpstr>PowerPoint Presentation</vt:lpstr>
      <vt:lpstr>PowerPoint Presentation</vt:lpstr>
      <vt:lpstr>Neurotransmitters in the autonomic nervous system [ANS]</vt:lpstr>
      <vt:lpstr>Neurotransmitters in the autonomic nervous system …. cont’d</vt:lpstr>
      <vt:lpstr>Neurotransmission in the parasympathetic nervous system</vt:lpstr>
      <vt:lpstr>Acetylcholine (Ach)</vt:lpstr>
      <vt:lpstr>PowerPoint Presentation</vt:lpstr>
      <vt:lpstr>Functions of the parasympathetic nervous system</vt:lpstr>
      <vt:lpstr>Parasympathetic nervous system</vt:lpstr>
      <vt:lpstr>PowerPoint Presentation</vt:lpstr>
      <vt:lpstr>Parasympathetic nervous system …. cont’d</vt:lpstr>
      <vt:lpstr>Neurotransmission in the sympathetic nervous system</vt:lpstr>
      <vt:lpstr>PowerPoint Presentation</vt:lpstr>
      <vt:lpstr>Norepinephrine storage and release</vt:lpstr>
      <vt:lpstr>Norepinephrine and epinephrine release</vt:lpstr>
      <vt:lpstr>Termination of norepinephrine action</vt:lpstr>
      <vt:lpstr>Regulation of adrenergic neurotransmitter release</vt:lpstr>
      <vt:lpstr>PowerPoint Presentation</vt:lpstr>
      <vt:lpstr>PowerPoint Presentation</vt:lpstr>
      <vt:lpstr>PowerPoint Presentation</vt:lpstr>
      <vt:lpstr>Role of the sympathetic nervous system</vt:lpstr>
      <vt:lpstr>Integration of autonomic function</vt:lpstr>
      <vt:lpstr>Integration of autonomic function …. cont’d</vt:lpstr>
      <vt:lpstr>How do drugs influence the autonomic nervous system?</vt:lpstr>
      <vt:lpstr>Classification of drugs affecting the autonomic nervous system</vt:lpstr>
      <vt:lpstr>THE END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DRUGS USED IN MANAGEMENT OF CARDIOVASCULAR DISORDERS</dc:title>
  <dc:creator>Dr Sindwa Namataa</dc:creator>
  <cp:lastModifiedBy>PHYSC-F15</cp:lastModifiedBy>
  <cp:revision>147</cp:revision>
  <dcterms:created xsi:type="dcterms:W3CDTF">2013-02-14T18:29:17Z</dcterms:created>
  <dcterms:modified xsi:type="dcterms:W3CDTF">2024-03-25T07:42:14Z</dcterms:modified>
</cp:coreProperties>
</file>