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9"/>
  </p:notesMasterIdLst>
  <p:sldIdLst>
    <p:sldId id="545" r:id="rId2"/>
    <p:sldId id="678" r:id="rId3"/>
    <p:sldId id="681" r:id="rId4"/>
    <p:sldId id="680" r:id="rId5"/>
    <p:sldId id="682" r:id="rId6"/>
    <p:sldId id="683" r:id="rId7"/>
    <p:sldId id="684" r:id="rId8"/>
    <p:sldId id="685" r:id="rId9"/>
    <p:sldId id="686" r:id="rId10"/>
    <p:sldId id="687" r:id="rId11"/>
    <p:sldId id="688" r:id="rId12"/>
    <p:sldId id="689" r:id="rId13"/>
    <p:sldId id="690" r:id="rId14"/>
    <p:sldId id="691" r:id="rId15"/>
    <p:sldId id="692" r:id="rId16"/>
    <p:sldId id="693" r:id="rId17"/>
    <p:sldId id="694" r:id="rId18"/>
    <p:sldId id="696" r:id="rId19"/>
    <p:sldId id="698" r:id="rId20"/>
    <p:sldId id="700" r:id="rId21"/>
    <p:sldId id="701" r:id="rId22"/>
    <p:sldId id="702" r:id="rId23"/>
    <p:sldId id="703" r:id="rId24"/>
    <p:sldId id="704" r:id="rId25"/>
    <p:sldId id="705" r:id="rId26"/>
    <p:sldId id="706" r:id="rId27"/>
    <p:sldId id="708"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FA7A112-3397-4028-8B29-75ECE76CC510}" type="datetimeFigureOut">
              <a:rPr lang="en-US" smtClean="0"/>
              <a:pPr/>
              <a:t>3/28/2024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9F58140-01EC-491A-B4F9-5E8A56CC4553}" type="slidenum">
              <a:rPr lang="en-US" smtClean="0"/>
              <a:pPr/>
              <a:t>‹#›</a:t>
            </a:fld>
            <a:endParaRPr lang="en-US"/>
          </a:p>
        </p:txBody>
      </p:sp>
    </p:spTree>
    <p:extLst>
      <p:ext uri="{BB962C8B-B14F-4D97-AF65-F5344CB8AC3E}">
        <p14:creationId xmlns:p14="http://schemas.microsoft.com/office/powerpoint/2010/main" val="16958577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1"/>
        <p:cNvGrpSpPr/>
        <p:nvPr/>
      </p:nvGrpSpPr>
      <p:grpSpPr>
        <a:xfrm>
          <a:off x="0" y="0"/>
          <a:ext cx="0" cy="0"/>
          <a:chOff x="0" y="0"/>
          <a:chExt cx="0" cy="0"/>
        </a:xfrm>
      </p:grpSpPr>
      <p:sp>
        <p:nvSpPr>
          <p:cNvPr id="182" name="Google Shape;182;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3" name="Google Shape;183;p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2905567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1"/>
        <p:cNvGrpSpPr/>
        <p:nvPr/>
      </p:nvGrpSpPr>
      <p:grpSpPr>
        <a:xfrm>
          <a:off x="0" y="0"/>
          <a:ext cx="0" cy="0"/>
          <a:chOff x="0" y="0"/>
          <a:chExt cx="0" cy="0"/>
        </a:xfrm>
      </p:grpSpPr>
      <p:sp>
        <p:nvSpPr>
          <p:cNvPr id="192" name="Google Shape;192;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3" name="Google Shape;193;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1106075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63239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2026038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F58140-01EC-491A-B4F9-5E8A56CC4553}" type="slidenum">
              <a:rPr lang="en-US" smtClean="0"/>
              <a:pPr/>
              <a:t>12</a:t>
            </a:fld>
            <a:endParaRPr lang="en-US"/>
          </a:p>
        </p:txBody>
      </p:sp>
    </p:spTree>
    <p:extLst>
      <p:ext uri="{BB962C8B-B14F-4D97-AF65-F5344CB8AC3E}">
        <p14:creationId xmlns:p14="http://schemas.microsoft.com/office/powerpoint/2010/main" val="29769362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1"/>
        <p:cNvGrpSpPr/>
        <p:nvPr/>
      </p:nvGrpSpPr>
      <p:grpSpPr>
        <a:xfrm>
          <a:off x="0" y="0"/>
          <a:ext cx="0" cy="0"/>
          <a:chOff x="0" y="0"/>
          <a:chExt cx="0" cy="0"/>
        </a:xfrm>
      </p:grpSpPr>
      <p:sp>
        <p:nvSpPr>
          <p:cNvPr id="192" name="Google Shape;192;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3" name="Google Shape;193;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3772088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7864866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9" name="Google Shape;199;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6539954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291C30C-64BB-4BF1-B882-6DD9EF86B305}" type="datetime1">
              <a:rPr lang="en-US" smtClean="0"/>
              <a:pPr/>
              <a:t>3/28/2024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3A16FA-3D5B-4FFA-9DDB-C00637F7C28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07B7EBA-D59E-45E1-9297-BC2D7DC86B8E}" type="datetime1">
              <a:rPr lang="en-US" smtClean="0"/>
              <a:pPr/>
              <a:t>3/28/2024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3A16FA-3D5B-4FFA-9DDB-C00637F7C28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63FDAD0-CC5C-4E84-963C-CEFDD0CC6A1A}" type="datetime1">
              <a:rPr lang="en-US" smtClean="0"/>
              <a:pPr/>
              <a:t>3/28/2024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3A16FA-3D5B-4FFA-9DDB-C00637F7C28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1A1B24-3209-4F68-B58D-2C489FFF5113}" type="datetime1">
              <a:rPr lang="en-US" smtClean="0"/>
              <a:pPr/>
              <a:t>3/28/2024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3A16FA-3D5B-4FFA-9DDB-C00637F7C28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4CB3075-4917-4716-AADE-EFB570AF1379}" type="datetime1">
              <a:rPr lang="en-US" smtClean="0"/>
              <a:pPr/>
              <a:t>3/28/2024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3A16FA-3D5B-4FFA-9DDB-C00637F7C28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EDB99C2-5AD9-436B-B08D-A0E9AC1F243C}" type="datetime1">
              <a:rPr lang="en-US" smtClean="0"/>
              <a:pPr/>
              <a:t>3/28/2024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3A16FA-3D5B-4FFA-9DDB-C00637F7C28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137F7C7-D66F-41C2-8ED5-6E9847F821B3}" type="datetime1">
              <a:rPr lang="en-US" smtClean="0"/>
              <a:pPr/>
              <a:t>3/28/2024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43A16FA-3D5B-4FFA-9DDB-C00637F7C28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39AC540-921E-414A-B24A-0DF8EDBDB61D}" type="datetime1">
              <a:rPr lang="en-US" smtClean="0"/>
              <a:pPr/>
              <a:t>3/28/2024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43A16FA-3D5B-4FFA-9DDB-C00637F7C28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86F4D0-721C-4FAB-86A0-51484BBE0871}" type="datetime1">
              <a:rPr lang="en-US" smtClean="0"/>
              <a:pPr/>
              <a:t>3/28/2024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43A16FA-3D5B-4FFA-9DDB-C00637F7C28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E4A9A80-0575-46EE-94DE-A130BE960ADA}" type="datetime1">
              <a:rPr lang="en-US" smtClean="0"/>
              <a:pPr/>
              <a:t>3/28/2024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3A16FA-3D5B-4FFA-9DDB-C00637F7C28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C36D614-748E-426B-9F1D-88E152E0BB78}" type="datetime1">
              <a:rPr lang="en-US" smtClean="0"/>
              <a:pPr/>
              <a:t>3/28/2024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3A16FA-3D5B-4FFA-9DDB-C00637F7C28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548909-53C7-421F-87BD-9FBAB81FD692}" type="datetime1">
              <a:rPr lang="en-US" smtClean="0"/>
              <a:pPr/>
              <a:t>3/28/2024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43A16FA-3D5B-4FFA-9DDB-C00637F7C28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84"/>
        <p:cNvGrpSpPr/>
        <p:nvPr/>
      </p:nvGrpSpPr>
      <p:grpSpPr>
        <a:xfrm>
          <a:off x="0" y="0"/>
          <a:ext cx="0" cy="0"/>
          <a:chOff x="0" y="0"/>
          <a:chExt cx="0" cy="0"/>
        </a:xfrm>
      </p:grpSpPr>
      <p:sp>
        <p:nvSpPr>
          <p:cNvPr id="210" name="Google Shape;210;p30"/>
          <p:cNvSpPr txBox="1"/>
          <p:nvPr/>
        </p:nvSpPr>
        <p:spPr>
          <a:xfrm>
            <a:off x="259307" y="1201003"/>
            <a:ext cx="8639033" cy="5418161"/>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C00000"/>
              </a:buClr>
              <a:buFont typeface="Rockwell"/>
              <a:buNone/>
            </a:pPr>
            <a:endParaRPr lang="en-US" sz="4000" b="1" dirty="0" smtClean="0">
              <a:solidFill>
                <a:srgbClr val="53181A"/>
              </a:solidFill>
              <a:effectLst>
                <a:outerShdw blurRad="38100" dist="38100" dir="2700000" algn="tl">
                  <a:srgbClr val="000000">
                    <a:alpha val="43137"/>
                  </a:srgbClr>
                </a:outerShdw>
              </a:effectLst>
              <a:latin typeface="Georgia" panose="02040502050405020303" charset="0"/>
              <a:ea typeface="Rockwell"/>
              <a:cs typeface="Georgia" panose="02040502050405020303" charset="0"/>
              <a:sym typeface="Rockwell"/>
            </a:endParaRPr>
          </a:p>
          <a:p>
            <a:pPr marL="0" marR="0" lvl="0" indent="0" algn="ctr" rtl="0">
              <a:lnSpc>
                <a:spcPct val="100000"/>
              </a:lnSpc>
              <a:spcBef>
                <a:spcPts val="0"/>
              </a:spcBef>
              <a:spcAft>
                <a:spcPts val="0"/>
              </a:spcAft>
              <a:buClr>
                <a:srgbClr val="C00000"/>
              </a:buClr>
              <a:buFont typeface="Rockwell"/>
              <a:buNone/>
            </a:pPr>
            <a:endParaRPr lang="en-US" sz="4000" b="1" dirty="0">
              <a:solidFill>
                <a:srgbClr val="53181A"/>
              </a:solidFill>
              <a:effectLst>
                <a:outerShdw blurRad="38100" dist="38100" dir="2700000" algn="tl">
                  <a:srgbClr val="000000">
                    <a:alpha val="43137"/>
                  </a:srgbClr>
                </a:outerShdw>
              </a:effectLst>
              <a:latin typeface="Georgia" panose="02040502050405020303" charset="0"/>
              <a:ea typeface="Rockwell"/>
              <a:cs typeface="Georgia" panose="02040502050405020303" charset="0"/>
              <a:sym typeface="Rockwell"/>
            </a:endParaRPr>
          </a:p>
          <a:p>
            <a:pPr marL="0" marR="0" lvl="0" indent="0" algn="ctr" rtl="0">
              <a:lnSpc>
                <a:spcPct val="100000"/>
              </a:lnSpc>
              <a:spcBef>
                <a:spcPts val="0"/>
              </a:spcBef>
              <a:spcAft>
                <a:spcPts val="0"/>
              </a:spcAft>
              <a:buClr>
                <a:srgbClr val="C00000"/>
              </a:buClr>
              <a:buFont typeface="Rockwell"/>
              <a:buNone/>
            </a:pPr>
            <a:endParaRPr lang="en-IN" altLang="en-US" sz="4000" b="1" dirty="0">
              <a:solidFill>
                <a:srgbClr val="53181A"/>
              </a:solidFill>
              <a:effectLst>
                <a:outerShdw blurRad="38100" dist="38100" dir="2700000" algn="tl">
                  <a:srgbClr val="000000">
                    <a:alpha val="43137"/>
                  </a:srgbClr>
                </a:outerShdw>
              </a:effectLst>
              <a:latin typeface="Georgia" panose="02040502050405020303" charset="0"/>
              <a:ea typeface="Rockwell"/>
              <a:cs typeface="Georgia" panose="02040502050405020303" charset="0"/>
              <a:sym typeface="Rockwell"/>
            </a:endParaRPr>
          </a:p>
          <a:p>
            <a:pPr marL="0" marR="0" lvl="0" indent="0" algn="ctr" rtl="0">
              <a:lnSpc>
                <a:spcPct val="100000"/>
              </a:lnSpc>
              <a:spcBef>
                <a:spcPts val="0"/>
              </a:spcBef>
              <a:spcAft>
                <a:spcPts val="0"/>
              </a:spcAft>
              <a:buClr>
                <a:srgbClr val="C00000"/>
              </a:buClr>
              <a:buFont typeface="Rockwell"/>
              <a:buNone/>
            </a:pPr>
            <a:r>
              <a:rPr lang="en-IN" altLang="en-US" sz="4400" b="1" dirty="0" smtClean="0">
                <a:solidFill>
                  <a:srgbClr val="53181A"/>
                </a:solidFill>
                <a:latin typeface="Georgia" panose="02040502050405020303" charset="0"/>
                <a:ea typeface="Rockwell"/>
                <a:cs typeface="Georgia" panose="02040502050405020303" charset="0"/>
                <a:sym typeface="Rockwell"/>
              </a:rPr>
              <a:t>AUTONOMIC PHARMACOLOGY</a:t>
            </a:r>
            <a:endParaRPr lang="en-IN" altLang="en-US" sz="4400" b="1" i="0" u="none" strike="noStrike" cap="none" dirty="0">
              <a:solidFill>
                <a:srgbClr val="53181A"/>
              </a:solidFill>
              <a:latin typeface="Georgia" panose="02040502050405020303" charset="0"/>
              <a:ea typeface="Rockwell"/>
              <a:cs typeface="Georgia" panose="02040502050405020303" charset="0"/>
              <a:sym typeface="Rockwell"/>
            </a:endParaRPr>
          </a:p>
        </p:txBody>
      </p:sp>
    </p:spTree>
    <p:extLst>
      <p:ext uri="{BB962C8B-B14F-4D97-AF65-F5344CB8AC3E}">
        <p14:creationId xmlns:p14="http://schemas.microsoft.com/office/powerpoint/2010/main" val="118525609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399" y="457200"/>
            <a:ext cx="8153401" cy="777874"/>
          </a:xfrm>
        </p:spPr>
        <p:txBody>
          <a:bodyPr>
            <a:noAutofit/>
          </a:bodyPr>
          <a:lstStyle/>
          <a:p>
            <a:pPr algn="l"/>
            <a:r>
              <a:rPr lang="en-US" sz="2600" b="1" cap="all" dirty="0" smtClean="0">
                <a:latin typeface="Georgia" panose="02040502050405020303" pitchFamily="18" charset="0"/>
              </a:rPr>
              <a:t>ANTI-CHOLINESTERASES …. CONT’D</a:t>
            </a:r>
            <a:endParaRPr lang="en-US" sz="2600" b="1" cap="all" dirty="0">
              <a:latin typeface="Georgia" panose="02040502050405020303" pitchFamily="18" charset="0"/>
            </a:endParaRPr>
          </a:p>
        </p:txBody>
      </p:sp>
      <p:sp>
        <p:nvSpPr>
          <p:cNvPr id="3" name="Content Placeholder 2"/>
          <p:cNvSpPr>
            <a:spLocks noGrp="1"/>
          </p:cNvSpPr>
          <p:nvPr>
            <p:ph idx="1"/>
          </p:nvPr>
        </p:nvSpPr>
        <p:spPr>
          <a:xfrm>
            <a:off x="533399" y="1600199"/>
            <a:ext cx="8153401" cy="4756151"/>
          </a:xfrm>
        </p:spPr>
        <p:txBody>
          <a:bodyPr>
            <a:normAutofit/>
          </a:bodyPr>
          <a:lstStyle/>
          <a:p>
            <a:pPr marL="0" indent="0">
              <a:spcBef>
                <a:spcPts val="1800"/>
              </a:spcBef>
              <a:buNone/>
            </a:pPr>
            <a:r>
              <a:rPr lang="en-US" sz="2400" b="1" dirty="0" smtClean="0">
                <a:latin typeface="Georgia" panose="02040502050405020303" pitchFamily="18" charset="0"/>
              </a:rPr>
              <a:t>Include the following</a:t>
            </a:r>
          </a:p>
          <a:p>
            <a:pPr marL="514350" indent="-514350">
              <a:spcBef>
                <a:spcPts val="1800"/>
              </a:spcBef>
              <a:buFont typeface="+mj-lt"/>
              <a:buAutoNum type="arabicPeriod"/>
            </a:pPr>
            <a:r>
              <a:rPr lang="en-US" sz="2400" dirty="0" smtClean="0">
                <a:latin typeface="Georgia" panose="02040502050405020303" pitchFamily="18" charset="0"/>
              </a:rPr>
              <a:t>Short acting: </a:t>
            </a:r>
            <a:r>
              <a:rPr lang="en-US" sz="2400" dirty="0" err="1" smtClean="0">
                <a:latin typeface="Georgia" panose="02040502050405020303" pitchFamily="18" charset="0"/>
              </a:rPr>
              <a:t>edrophonium</a:t>
            </a:r>
            <a:r>
              <a:rPr lang="en-US" sz="2400" dirty="0" smtClean="0">
                <a:latin typeface="Georgia" panose="02040502050405020303" pitchFamily="18" charset="0"/>
              </a:rPr>
              <a:t> (2-10 </a:t>
            </a:r>
            <a:r>
              <a:rPr lang="en-US" sz="2400" dirty="0" err="1" smtClean="0">
                <a:latin typeface="Georgia" panose="02040502050405020303" pitchFamily="18" charset="0"/>
              </a:rPr>
              <a:t>mins</a:t>
            </a:r>
            <a:r>
              <a:rPr lang="en-US" sz="2400" dirty="0" smtClean="0">
                <a:latin typeface="Georgia" panose="02040502050405020303" pitchFamily="18" charset="0"/>
              </a:rPr>
              <a:t>)</a:t>
            </a:r>
          </a:p>
          <a:p>
            <a:pPr marL="514350" indent="-514350">
              <a:spcBef>
                <a:spcPts val="1800"/>
              </a:spcBef>
              <a:buFont typeface="+mj-lt"/>
              <a:buAutoNum type="arabicPeriod"/>
            </a:pPr>
            <a:r>
              <a:rPr lang="en-US" sz="2400" dirty="0" smtClean="0">
                <a:latin typeface="Georgia" panose="02040502050405020303" pitchFamily="18" charset="0"/>
              </a:rPr>
              <a:t>Intermediate acting: neostigmine (2-4 </a:t>
            </a:r>
            <a:r>
              <a:rPr lang="en-US" sz="2400" dirty="0" err="1" smtClean="0">
                <a:latin typeface="Georgia" panose="02040502050405020303" pitchFamily="18" charset="0"/>
              </a:rPr>
              <a:t>hrs</a:t>
            </a:r>
            <a:r>
              <a:rPr lang="en-US" sz="2400" dirty="0" smtClean="0">
                <a:latin typeface="Georgia" panose="02040502050405020303" pitchFamily="18" charset="0"/>
              </a:rPr>
              <a:t>), </a:t>
            </a:r>
            <a:r>
              <a:rPr lang="en-US" sz="2400" dirty="0" err="1" smtClean="0">
                <a:latin typeface="Georgia" panose="02040502050405020303" pitchFamily="18" charset="0"/>
              </a:rPr>
              <a:t>pyridostigmine</a:t>
            </a:r>
            <a:r>
              <a:rPr lang="en-US" sz="2400" dirty="0" smtClean="0">
                <a:latin typeface="Georgia" panose="02040502050405020303" pitchFamily="18" charset="0"/>
              </a:rPr>
              <a:t> (3-6 </a:t>
            </a:r>
            <a:r>
              <a:rPr lang="en-US" sz="2400" dirty="0" err="1" smtClean="0">
                <a:latin typeface="Georgia" panose="02040502050405020303" pitchFamily="18" charset="0"/>
              </a:rPr>
              <a:t>hrs</a:t>
            </a:r>
            <a:r>
              <a:rPr lang="en-US" sz="2400" dirty="0" smtClean="0">
                <a:latin typeface="Georgia" panose="02040502050405020303" pitchFamily="18" charset="0"/>
              </a:rPr>
              <a:t>) and </a:t>
            </a:r>
            <a:r>
              <a:rPr lang="en-US" sz="2400" dirty="0" err="1" smtClean="0">
                <a:latin typeface="Georgia" panose="02040502050405020303" pitchFamily="18" charset="0"/>
              </a:rPr>
              <a:t>physostigmine</a:t>
            </a:r>
            <a:endParaRPr lang="en-US" sz="2400" dirty="0" smtClean="0">
              <a:latin typeface="Georgia" panose="02040502050405020303" pitchFamily="18" charset="0"/>
            </a:endParaRPr>
          </a:p>
          <a:p>
            <a:pPr marL="514350" indent="-514350">
              <a:spcBef>
                <a:spcPts val="1800"/>
              </a:spcBef>
              <a:buFont typeface="+mj-lt"/>
              <a:buAutoNum type="arabicPeriod"/>
            </a:pPr>
            <a:r>
              <a:rPr lang="en-US" sz="2400" dirty="0" smtClean="0">
                <a:latin typeface="Georgia" panose="02040502050405020303" pitchFamily="18" charset="0"/>
              </a:rPr>
              <a:t>Long acting (irreversible inhibition of cholinesterase due to covalent bond formation): are </a:t>
            </a:r>
            <a:r>
              <a:rPr lang="en-US" sz="2400" dirty="0" err="1" smtClean="0">
                <a:latin typeface="Georgia" panose="02040502050405020303" pitchFamily="18" charset="0"/>
              </a:rPr>
              <a:t>organophosphorus</a:t>
            </a:r>
            <a:r>
              <a:rPr lang="en-US" sz="2400" dirty="0" smtClean="0">
                <a:latin typeface="Georgia" panose="02040502050405020303" pitchFamily="18" charset="0"/>
              </a:rPr>
              <a:t> compounds </a:t>
            </a:r>
            <a:r>
              <a:rPr lang="en-US" sz="2400" dirty="0">
                <a:latin typeface="Georgia" panose="02040502050405020303" pitchFamily="18" charset="0"/>
              </a:rPr>
              <a:t> </a:t>
            </a:r>
            <a:r>
              <a:rPr lang="en-US" sz="2400" dirty="0" smtClean="0">
                <a:latin typeface="Georgia" panose="02040502050405020303" pitchFamily="18" charset="0"/>
              </a:rPr>
              <a:t>and include </a:t>
            </a:r>
            <a:r>
              <a:rPr lang="en-US" sz="2400" dirty="0" err="1" smtClean="0">
                <a:latin typeface="Georgia" panose="02040502050405020303" pitchFamily="18" charset="0"/>
              </a:rPr>
              <a:t>ecothiophate</a:t>
            </a:r>
            <a:r>
              <a:rPr lang="en-US" sz="2400" dirty="0" smtClean="0">
                <a:latin typeface="Georgia" panose="02040502050405020303" pitchFamily="18" charset="0"/>
              </a:rPr>
              <a:t> and </a:t>
            </a:r>
            <a:r>
              <a:rPr lang="en-US" sz="2400" dirty="0" err="1" smtClean="0">
                <a:latin typeface="Georgia" panose="02040502050405020303" pitchFamily="18" charset="0"/>
              </a:rPr>
              <a:t>isoflurophate</a:t>
            </a:r>
            <a:r>
              <a:rPr lang="en-US" sz="2400" dirty="0" smtClean="0">
                <a:latin typeface="Georgia" panose="02040502050405020303" pitchFamily="18" charset="0"/>
              </a:rPr>
              <a:t>, nerve gases (</a:t>
            </a:r>
            <a:r>
              <a:rPr lang="en-US" sz="2400" dirty="0" err="1" smtClean="0">
                <a:latin typeface="Georgia" panose="02040502050405020303" pitchFamily="18" charset="0"/>
              </a:rPr>
              <a:t>sarin</a:t>
            </a:r>
            <a:r>
              <a:rPr lang="en-US" sz="2400" dirty="0" smtClean="0">
                <a:latin typeface="Georgia" panose="02040502050405020303" pitchFamily="18" charset="0"/>
              </a:rPr>
              <a:t> and </a:t>
            </a:r>
            <a:r>
              <a:rPr lang="en-US" sz="2400" dirty="0" err="1" smtClean="0">
                <a:latin typeface="Georgia" panose="02040502050405020303" pitchFamily="18" charset="0"/>
              </a:rPr>
              <a:t>tabun</a:t>
            </a:r>
            <a:r>
              <a:rPr lang="en-US" sz="2400" dirty="0" smtClean="0">
                <a:latin typeface="Georgia" panose="02040502050405020303" pitchFamily="18" charset="0"/>
              </a:rPr>
              <a:t>) and insecticides (parathion and malathion)</a:t>
            </a:r>
          </a:p>
        </p:txBody>
      </p:sp>
      <p:sp>
        <p:nvSpPr>
          <p:cNvPr id="4" name="Slide Number Placeholder 3"/>
          <p:cNvSpPr>
            <a:spLocks noGrp="1"/>
          </p:cNvSpPr>
          <p:nvPr>
            <p:ph type="sldNum" sz="quarter" idx="12"/>
          </p:nvPr>
        </p:nvSpPr>
        <p:spPr/>
        <p:txBody>
          <a:bodyPr/>
          <a:lstStyle/>
          <a:p>
            <a:fld id="{12406263-3DAE-441C-B33B-86E6A0903BC8}" type="slidenum">
              <a:rPr lang="en-US" smtClean="0"/>
              <a:t>10</a:t>
            </a:fld>
            <a:endParaRPr lang="en-US"/>
          </a:p>
        </p:txBody>
      </p:sp>
    </p:spTree>
    <p:extLst>
      <p:ext uri="{BB962C8B-B14F-4D97-AF65-F5344CB8AC3E}">
        <p14:creationId xmlns:p14="http://schemas.microsoft.com/office/powerpoint/2010/main" val="189879899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5660" y="609600"/>
            <a:ext cx="8441140" cy="685800"/>
          </a:xfrm>
        </p:spPr>
        <p:txBody>
          <a:bodyPr>
            <a:normAutofit/>
          </a:bodyPr>
          <a:lstStyle/>
          <a:p>
            <a:pPr algn="l"/>
            <a:r>
              <a:rPr lang="en-US" sz="2600" b="1" cap="all" dirty="0" smtClean="0">
                <a:latin typeface="Georgia" panose="02040502050405020303" pitchFamily="18" charset="0"/>
              </a:rPr>
              <a:t>Anti-</a:t>
            </a:r>
            <a:r>
              <a:rPr lang="en-US" sz="2600" b="1" cap="all" dirty="0" err="1" smtClean="0">
                <a:latin typeface="Georgia" panose="02040502050405020303" pitchFamily="18" charset="0"/>
              </a:rPr>
              <a:t>cholinesterases</a:t>
            </a:r>
            <a:r>
              <a:rPr lang="en-US" sz="2600" b="1" cap="all" dirty="0" smtClean="0">
                <a:latin typeface="Georgia" panose="02040502050405020303" pitchFamily="18" charset="0"/>
              </a:rPr>
              <a:t> …. </a:t>
            </a:r>
            <a:r>
              <a:rPr lang="en-US" sz="2600" b="1" cap="all" dirty="0">
                <a:latin typeface="Georgia" panose="02040502050405020303" pitchFamily="18" charset="0"/>
              </a:rPr>
              <a:t>c</a:t>
            </a:r>
            <a:r>
              <a:rPr lang="en-US" sz="2600" b="1" cap="all" dirty="0" smtClean="0">
                <a:latin typeface="Georgia" panose="02040502050405020303" pitchFamily="18" charset="0"/>
              </a:rPr>
              <a:t>ont’d</a:t>
            </a:r>
            <a:endParaRPr lang="en-US" sz="2600" b="1" cap="all" dirty="0">
              <a:latin typeface="Georgia" panose="02040502050405020303" pitchFamily="18" charset="0"/>
            </a:endParaRPr>
          </a:p>
        </p:txBody>
      </p:sp>
      <p:sp>
        <p:nvSpPr>
          <p:cNvPr id="3" name="Content Placeholder 2"/>
          <p:cNvSpPr>
            <a:spLocks noGrp="1"/>
          </p:cNvSpPr>
          <p:nvPr>
            <p:ph idx="1"/>
          </p:nvPr>
        </p:nvSpPr>
        <p:spPr>
          <a:xfrm>
            <a:off x="245660" y="1905000"/>
            <a:ext cx="8441140" cy="4451350"/>
          </a:xfrm>
        </p:spPr>
        <p:txBody>
          <a:bodyPr>
            <a:noAutofit/>
          </a:bodyPr>
          <a:lstStyle/>
          <a:p>
            <a:pPr marL="0" indent="0">
              <a:spcBef>
                <a:spcPts val="1800"/>
              </a:spcBef>
              <a:buNone/>
            </a:pPr>
            <a:r>
              <a:rPr lang="en-US" sz="2400" b="1" dirty="0" smtClean="0">
                <a:latin typeface="Georgia" panose="02040502050405020303" pitchFamily="18" charset="0"/>
              </a:rPr>
              <a:t>Clinical uses</a:t>
            </a:r>
          </a:p>
          <a:p>
            <a:pPr marL="25400" indent="0">
              <a:spcBef>
                <a:spcPts val="1800"/>
              </a:spcBef>
              <a:buNone/>
            </a:pPr>
            <a:r>
              <a:rPr lang="en-US" sz="2400" dirty="0">
                <a:latin typeface="Georgia" panose="02040502050405020303" pitchFamily="18" charset="0"/>
              </a:rPr>
              <a:t>Have limited clinical uses because they affect many tissues and organs resulting in many unwanted </a:t>
            </a:r>
            <a:r>
              <a:rPr lang="en-US" sz="2400" dirty="0" smtClean="0">
                <a:latin typeface="Georgia" panose="02040502050405020303" pitchFamily="18" charset="0"/>
              </a:rPr>
              <a:t>effects</a:t>
            </a:r>
          </a:p>
          <a:p>
            <a:pPr>
              <a:spcBef>
                <a:spcPts val="1800"/>
              </a:spcBef>
            </a:pPr>
            <a:r>
              <a:rPr lang="en-US" sz="2400" dirty="0" smtClean="0">
                <a:latin typeface="Georgia" panose="02040502050405020303" pitchFamily="18" charset="0"/>
              </a:rPr>
              <a:t>Glaucoma: </a:t>
            </a:r>
            <a:r>
              <a:rPr lang="en-US" sz="2400" dirty="0" err="1" smtClean="0">
                <a:latin typeface="Georgia" panose="02040502050405020303" pitchFamily="18" charset="0"/>
              </a:rPr>
              <a:t>physostigmine</a:t>
            </a:r>
            <a:r>
              <a:rPr lang="en-US" sz="2400" dirty="0" smtClean="0">
                <a:latin typeface="Georgia" panose="02040502050405020303" pitchFamily="18" charset="0"/>
              </a:rPr>
              <a:t> and </a:t>
            </a:r>
            <a:r>
              <a:rPr lang="en-US" sz="2400" dirty="0" err="1" smtClean="0">
                <a:latin typeface="Georgia" panose="02040502050405020303" pitchFamily="18" charset="0"/>
              </a:rPr>
              <a:t>ecothiophate</a:t>
            </a:r>
            <a:r>
              <a:rPr lang="en-US" sz="2400" dirty="0" smtClean="0">
                <a:latin typeface="Georgia" panose="02040502050405020303" pitchFamily="18" charset="0"/>
              </a:rPr>
              <a:t> (given topically)</a:t>
            </a:r>
          </a:p>
          <a:p>
            <a:pPr>
              <a:spcBef>
                <a:spcPts val="1800"/>
              </a:spcBef>
            </a:pPr>
            <a:r>
              <a:rPr lang="en-US" sz="2400" dirty="0" smtClean="0">
                <a:latin typeface="Georgia" panose="02040502050405020303" pitchFamily="18" charset="0"/>
              </a:rPr>
              <a:t>To reverse effects of non-depolarizing neuromuscular junction blockers (competitive NMJ nicotinic receptor inhibitors): neostigmine</a:t>
            </a:r>
          </a:p>
          <a:p>
            <a:pPr>
              <a:spcBef>
                <a:spcPts val="1800"/>
              </a:spcBef>
            </a:pPr>
            <a:r>
              <a:rPr lang="en-US" sz="2400" dirty="0" smtClean="0">
                <a:latin typeface="Georgia" panose="02040502050405020303" pitchFamily="18" charset="0"/>
              </a:rPr>
              <a:t>Treatment and diagnosis of myasthenia gravis</a:t>
            </a:r>
          </a:p>
        </p:txBody>
      </p:sp>
      <p:sp>
        <p:nvSpPr>
          <p:cNvPr id="4" name="Slide Number Placeholder 3"/>
          <p:cNvSpPr>
            <a:spLocks noGrp="1"/>
          </p:cNvSpPr>
          <p:nvPr>
            <p:ph type="sldNum" sz="quarter" idx="12"/>
          </p:nvPr>
        </p:nvSpPr>
        <p:spPr/>
        <p:txBody>
          <a:bodyPr/>
          <a:lstStyle/>
          <a:p>
            <a:fld id="{12406263-3DAE-441C-B33B-86E6A0903BC8}" type="slidenum">
              <a:rPr lang="en-US" smtClean="0"/>
              <a:t>11</a:t>
            </a:fld>
            <a:endParaRPr lang="en-US"/>
          </a:p>
        </p:txBody>
      </p:sp>
    </p:spTree>
    <p:extLst>
      <p:ext uri="{BB962C8B-B14F-4D97-AF65-F5344CB8AC3E}">
        <p14:creationId xmlns:p14="http://schemas.microsoft.com/office/powerpoint/2010/main" val="309285089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5660" y="274638"/>
            <a:ext cx="8679976" cy="639762"/>
          </a:xfrm>
        </p:spPr>
        <p:txBody>
          <a:bodyPr>
            <a:normAutofit/>
          </a:bodyPr>
          <a:lstStyle/>
          <a:p>
            <a:pPr algn="l"/>
            <a:r>
              <a:rPr lang="en-US" sz="2600" b="1" cap="all" dirty="0" smtClean="0">
                <a:latin typeface="Georgia" panose="02040502050405020303" pitchFamily="18" charset="0"/>
              </a:rPr>
              <a:t>Anti-</a:t>
            </a:r>
            <a:r>
              <a:rPr lang="en-US" sz="2600" b="1" cap="all" dirty="0" err="1" smtClean="0">
                <a:latin typeface="Georgia" panose="02040502050405020303" pitchFamily="18" charset="0"/>
              </a:rPr>
              <a:t>cholinesterases</a:t>
            </a:r>
            <a:r>
              <a:rPr lang="en-US" sz="2600" b="1" cap="all" dirty="0" smtClean="0">
                <a:latin typeface="Georgia" panose="02040502050405020303" pitchFamily="18" charset="0"/>
              </a:rPr>
              <a:t> …. </a:t>
            </a:r>
            <a:r>
              <a:rPr lang="en-US" sz="2600" b="1" cap="all" dirty="0">
                <a:latin typeface="Georgia" panose="02040502050405020303" pitchFamily="18" charset="0"/>
              </a:rPr>
              <a:t>c</a:t>
            </a:r>
            <a:r>
              <a:rPr lang="en-US" sz="2600" b="1" cap="all" dirty="0" smtClean="0">
                <a:latin typeface="Georgia" panose="02040502050405020303" pitchFamily="18" charset="0"/>
              </a:rPr>
              <a:t>ont’d</a:t>
            </a:r>
            <a:endParaRPr lang="en-US" sz="2600" b="1" cap="all" dirty="0">
              <a:latin typeface="Georgia" panose="02040502050405020303" pitchFamily="18" charset="0"/>
            </a:endParaRPr>
          </a:p>
        </p:txBody>
      </p:sp>
      <p:sp>
        <p:nvSpPr>
          <p:cNvPr id="3" name="Content Placeholder 2"/>
          <p:cNvSpPr>
            <a:spLocks noGrp="1"/>
          </p:cNvSpPr>
          <p:nvPr>
            <p:ph idx="1"/>
          </p:nvPr>
        </p:nvSpPr>
        <p:spPr>
          <a:xfrm>
            <a:off x="245660" y="1600201"/>
            <a:ext cx="8679976" cy="4756150"/>
          </a:xfrm>
        </p:spPr>
        <p:txBody>
          <a:bodyPr>
            <a:noAutofit/>
          </a:bodyPr>
          <a:lstStyle/>
          <a:p>
            <a:pPr marL="25400" indent="0">
              <a:spcBef>
                <a:spcPts val="1800"/>
              </a:spcBef>
              <a:buNone/>
            </a:pPr>
            <a:r>
              <a:rPr lang="en-US" sz="2400" b="1" dirty="0" smtClean="0">
                <a:latin typeface="Georgia" panose="02040502050405020303" pitchFamily="18" charset="0"/>
              </a:rPr>
              <a:t>Treatment </a:t>
            </a:r>
            <a:r>
              <a:rPr lang="en-US" sz="2400" b="1" dirty="0">
                <a:latin typeface="Georgia" panose="02040502050405020303" pitchFamily="18" charset="0"/>
              </a:rPr>
              <a:t>of myasthenia gravis (</a:t>
            </a:r>
            <a:r>
              <a:rPr lang="en-US" sz="2400" b="1" dirty="0" smtClean="0">
                <a:latin typeface="Georgia" panose="02040502050405020303" pitchFamily="18" charset="0"/>
              </a:rPr>
              <a:t>MG)</a:t>
            </a:r>
          </a:p>
          <a:p>
            <a:pPr>
              <a:spcBef>
                <a:spcPts val="1800"/>
              </a:spcBef>
            </a:pPr>
            <a:r>
              <a:rPr lang="en-US" sz="2400" dirty="0" smtClean="0">
                <a:latin typeface="Georgia" panose="02040502050405020303" pitchFamily="18" charset="0"/>
              </a:rPr>
              <a:t>MG </a:t>
            </a:r>
            <a:r>
              <a:rPr lang="en-US" sz="2400" dirty="0">
                <a:latin typeface="Georgia" panose="02040502050405020303" pitchFamily="18" charset="0"/>
              </a:rPr>
              <a:t>is an auto-immune disease in which antibodies complex with nicotinic receptors at the neuromuscular junction to cause skeletal muscle weakness and </a:t>
            </a:r>
            <a:r>
              <a:rPr lang="en-US" sz="2400" dirty="0" smtClean="0">
                <a:latin typeface="Georgia" panose="02040502050405020303" pitchFamily="18" charset="0"/>
              </a:rPr>
              <a:t>fatigue</a:t>
            </a:r>
          </a:p>
          <a:p>
            <a:pPr>
              <a:spcBef>
                <a:spcPts val="1800"/>
              </a:spcBef>
            </a:pPr>
            <a:r>
              <a:rPr lang="en-US" sz="2400" dirty="0" smtClean="0">
                <a:latin typeface="Georgia" panose="02040502050405020303" pitchFamily="18" charset="0"/>
              </a:rPr>
              <a:t>Anticholinesterases </a:t>
            </a:r>
            <a:r>
              <a:rPr lang="en-US" sz="2400" dirty="0">
                <a:latin typeface="Georgia" panose="02040502050405020303" pitchFamily="18" charset="0"/>
              </a:rPr>
              <a:t>increase Ach levels at the neuromuscular junction to activate fully the remaining </a:t>
            </a:r>
            <a:r>
              <a:rPr lang="en-US" sz="2400" dirty="0" smtClean="0">
                <a:latin typeface="Georgia" panose="02040502050405020303" pitchFamily="18" charset="0"/>
              </a:rPr>
              <a:t>receptors</a:t>
            </a:r>
          </a:p>
          <a:p>
            <a:pPr>
              <a:spcBef>
                <a:spcPts val="1800"/>
              </a:spcBef>
            </a:pPr>
            <a:r>
              <a:rPr lang="en-US" sz="2400" dirty="0" smtClean="0">
                <a:latin typeface="Georgia" panose="02040502050405020303" pitchFamily="18" charset="0"/>
              </a:rPr>
              <a:t>The </a:t>
            </a:r>
            <a:r>
              <a:rPr lang="en-US" sz="2400" dirty="0">
                <a:latin typeface="Georgia" panose="02040502050405020303" pitchFamily="18" charset="0"/>
              </a:rPr>
              <a:t>anticholinesterase used in the treatment of MG is </a:t>
            </a:r>
            <a:r>
              <a:rPr lang="en-US" sz="2400" dirty="0" err="1">
                <a:latin typeface="Georgia" panose="02040502050405020303" pitchFamily="18" charset="0"/>
              </a:rPr>
              <a:t>pyridostigmine</a:t>
            </a:r>
            <a:r>
              <a:rPr lang="en-US" sz="2400" dirty="0">
                <a:latin typeface="Georgia" panose="02040502050405020303" pitchFamily="18" charset="0"/>
              </a:rPr>
              <a:t> (given orally</a:t>
            </a:r>
            <a:r>
              <a:rPr lang="en-US" sz="2400" dirty="0" smtClean="0">
                <a:latin typeface="Georgia" panose="02040502050405020303" pitchFamily="18" charset="0"/>
              </a:rPr>
              <a:t>)</a:t>
            </a:r>
            <a:endParaRPr lang="en-US" sz="24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12406263-3DAE-441C-B33B-86E6A0903BC8}" type="slidenum">
              <a:rPr lang="en-US" smtClean="0"/>
              <a:t>12</a:t>
            </a:fld>
            <a:endParaRPr lang="en-US"/>
          </a:p>
        </p:txBody>
      </p:sp>
    </p:spTree>
    <p:extLst>
      <p:ext uri="{BB962C8B-B14F-4D97-AF65-F5344CB8AC3E}">
        <p14:creationId xmlns:p14="http://schemas.microsoft.com/office/powerpoint/2010/main" val="31745911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5660" y="274638"/>
            <a:ext cx="8679976" cy="639762"/>
          </a:xfrm>
        </p:spPr>
        <p:txBody>
          <a:bodyPr>
            <a:normAutofit/>
          </a:bodyPr>
          <a:lstStyle/>
          <a:p>
            <a:pPr algn="l"/>
            <a:r>
              <a:rPr lang="en-US" sz="2600" b="1" cap="all" dirty="0" smtClean="0">
                <a:latin typeface="Georgia" panose="02040502050405020303" pitchFamily="18" charset="0"/>
              </a:rPr>
              <a:t>Anti-</a:t>
            </a:r>
            <a:r>
              <a:rPr lang="en-US" sz="2600" b="1" cap="all" dirty="0" err="1" smtClean="0">
                <a:latin typeface="Georgia" panose="02040502050405020303" pitchFamily="18" charset="0"/>
              </a:rPr>
              <a:t>cholinesterases</a:t>
            </a:r>
            <a:r>
              <a:rPr lang="en-US" sz="2600" b="1" cap="all" dirty="0" smtClean="0">
                <a:latin typeface="Georgia" panose="02040502050405020303" pitchFamily="18" charset="0"/>
              </a:rPr>
              <a:t> …. </a:t>
            </a:r>
            <a:r>
              <a:rPr lang="en-US" sz="2600" b="1" cap="all" dirty="0">
                <a:latin typeface="Georgia" panose="02040502050405020303" pitchFamily="18" charset="0"/>
              </a:rPr>
              <a:t>c</a:t>
            </a:r>
            <a:r>
              <a:rPr lang="en-US" sz="2600" b="1" cap="all" dirty="0" smtClean="0">
                <a:latin typeface="Georgia" panose="02040502050405020303" pitchFamily="18" charset="0"/>
              </a:rPr>
              <a:t>ont’d</a:t>
            </a:r>
            <a:endParaRPr lang="en-US" sz="2600" b="1" cap="all" dirty="0">
              <a:latin typeface="Georgia" panose="02040502050405020303" pitchFamily="18" charset="0"/>
            </a:endParaRPr>
          </a:p>
        </p:txBody>
      </p:sp>
      <p:sp>
        <p:nvSpPr>
          <p:cNvPr id="3" name="Content Placeholder 2"/>
          <p:cNvSpPr>
            <a:spLocks noGrp="1"/>
          </p:cNvSpPr>
          <p:nvPr>
            <p:ph idx="1"/>
          </p:nvPr>
        </p:nvSpPr>
        <p:spPr>
          <a:xfrm>
            <a:off x="245659" y="1310184"/>
            <a:ext cx="8584441" cy="5243015"/>
          </a:xfrm>
        </p:spPr>
        <p:txBody>
          <a:bodyPr>
            <a:noAutofit/>
          </a:bodyPr>
          <a:lstStyle/>
          <a:p>
            <a:pPr marL="25400" indent="0">
              <a:spcBef>
                <a:spcPts val="1800"/>
              </a:spcBef>
              <a:buNone/>
            </a:pPr>
            <a:r>
              <a:rPr lang="en-US" sz="2400" b="1" dirty="0" smtClean="0">
                <a:latin typeface="Georgia" panose="02040502050405020303" pitchFamily="18" charset="0"/>
              </a:rPr>
              <a:t>Diagnosis of myasthenia gravis</a:t>
            </a:r>
          </a:p>
          <a:p>
            <a:pPr>
              <a:spcBef>
                <a:spcPts val="1800"/>
              </a:spcBef>
            </a:pPr>
            <a:r>
              <a:rPr lang="en-US" sz="2400" dirty="0" err="1" smtClean="0">
                <a:latin typeface="Georgia" panose="02040502050405020303" pitchFamily="18" charset="0"/>
              </a:rPr>
              <a:t>Edrophonium</a:t>
            </a:r>
            <a:r>
              <a:rPr lang="en-US" sz="2400" dirty="0" smtClean="0">
                <a:latin typeface="Georgia" panose="02040502050405020303" pitchFamily="18" charset="0"/>
              </a:rPr>
              <a:t> is used to diagnose MG or assess the adequacy of treatment with </a:t>
            </a:r>
            <a:r>
              <a:rPr lang="en-US" sz="2400" dirty="0" err="1" smtClean="0">
                <a:latin typeface="Georgia" panose="02040502050405020303" pitchFamily="18" charset="0"/>
              </a:rPr>
              <a:t>AchE</a:t>
            </a:r>
            <a:r>
              <a:rPr lang="en-US" sz="2400" dirty="0" smtClean="0">
                <a:latin typeface="Georgia" panose="02040502050405020303" pitchFamily="18" charset="0"/>
              </a:rPr>
              <a:t> inhibitors</a:t>
            </a:r>
          </a:p>
          <a:p>
            <a:pPr>
              <a:spcBef>
                <a:spcPts val="1800"/>
              </a:spcBef>
            </a:pPr>
            <a:r>
              <a:rPr lang="en-US" sz="2400" dirty="0" smtClean="0">
                <a:latin typeface="Georgia" panose="02040502050405020303" pitchFamily="18" charset="0"/>
              </a:rPr>
              <a:t>Small doses of </a:t>
            </a:r>
            <a:r>
              <a:rPr lang="en-US" sz="2400" dirty="0" err="1" smtClean="0">
                <a:latin typeface="Georgia" panose="02040502050405020303" pitchFamily="18" charset="0"/>
              </a:rPr>
              <a:t>edrophonium</a:t>
            </a:r>
            <a:r>
              <a:rPr lang="en-US" sz="2400" dirty="0" smtClean="0">
                <a:latin typeface="Georgia" panose="02040502050405020303" pitchFamily="18" charset="0"/>
              </a:rPr>
              <a:t> improve muscle strength in untreated patients with MG or in treated patients in whom </a:t>
            </a:r>
            <a:r>
              <a:rPr lang="en-US" sz="2400" dirty="0" err="1" smtClean="0">
                <a:latin typeface="Georgia" panose="02040502050405020303" pitchFamily="18" charset="0"/>
              </a:rPr>
              <a:t>AChE</a:t>
            </a:r>
            <a:r>
              <a:rPr lang="en-US" sz="2400" dirty="0" smtClean="0">
                <a:latin typeface="Georgia" panose="02040502050405020303" pitchFamily="18" charset="0"/>
              </a:rPr>
              <a:t> inhibition is inadequate. If there is no effect or if muscle weakness increases, the dose of the </a:t>
            </a:r>
            <a:r>
              <a:rPr lang="en-US" sz="2400" dirty="0" err="1" smtClean="0">
                <a:latin typeface="Georgia" panose="02040502050405020303" pitchFamily="18" charset="0"/>
              </a:rPr>
              <a:t>AChE</a:t>
            </a:r>
            <a:r>
              <a:rPr lang="en-US" sz="2400" dirty="0" smtClean="0">
                <a:latin typeface="Georgia" panose="02040502050405020303" pitchFamily="18" charset="0"/>
              </a:rPr>
              <a:t> inhibitor is too high (excess Ach stimulation at the neuromuscular junction results in depolarization blockade)</a:t>
            </a:r>
          </a:p>
        </p:txBody>
      </p:sp>
      <p:sp>
        <p:nvSpPr>
          <p:cNvPr id="4" name="Slide Number Placeholder 3"/>
          <p:cNvSpPr>
            <a:spLocks noGrp="1"/>
          </p:cNvSpPr>
          <p:nvPr>
            <p:ph type="sldNum" sz="quarter" idx="12"/>
          </p:nvPr>
        </p:nvSpPr>
        <p:spPr/>
        <p:txBody>
          <a:bodyPr/>
          <a:lstStyle/>
          <a:p>
            <a:fld id="{12406263-3DAE-441C-B33B-86E6A0903BC8}" type="slidenum">
              <a:rPr lang="en-US" smtClean="0"/>
              <a:t>13</a:t>
            </a:fld>
            <a:endParaRPr lang="en-US"/>
          </a:p>
        </p:txBody>
      </p:sp>
    </p:spTree>
    <p:extLst>
      <p:ext uri="{BB962C8B-B14F-4D97-AF65-F5344CB8AC3E}">
        <p14:creationId xmlns:p14="http://schemas.microsoft.com/office/powerpoint/2010/main" val="200887203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3986" y="120650"/>
            <a:ext cx="8758001" cy="838200"/>
          </a:xfrm>
        </p:spPr>
        <p:txBody>
          <a:bodyPr>
            <a:normAutofit/>
          </a:bodyPr>
          <a:lstStyle/>
          <a:p>
            <a:pPr algn="l"/>
            <a:r>
              <a:rPr lang="en-US" sz="2600" b="1" cap="all" dirty="0" smtClean="0">
                <a:latin typeface="Georgia" panose="02040502050405020303" pitchFamily="18" charset="0"/>
              </a:rPr>
              <a:t>Organophosphate poisoning</a:t>
            </a:r>
            <a:endParaRPr lang="en-US" sz="2600" b="1" cap="all" dirty="0">
              <a:latin typeface="Georgia" panose="02040502050405020303" pitchFamily="18" charset="0"/>
            </a:endParaRPr>
          </a:p>
        </p:txBody>
      </p:sp>
      <p:sp>
        <p:nvSpPr>
          <p:cNvPr id="3" name="Content Placeholder 2"/>
          <p:cNvSpPr>
            <a:spLocks noGrp="1"/>
          </p:cNvSpPr>
          <p:nvPr>
            <p:ph idx="1"/>
          </p:nvPr>
        </p:nvSpPr>
        <p:spPr>
          <a:xfrm>
            <a:off x="313899" y="1371599"/>
            <a:ext cx="8598088" cy="4984751"/>
          </a:xfrm>
        </p:spPr>
        <p:txBody>
          <a:bodyPr>
            <a:normAutofit/>
          </a:bodyPr>
          <a:lstStyle/>
          <a:p>
            <a:pPr>
              <a:spcBef>
                <a:spcPts val="1800"/>
              </a:spcBef>
            </a:pPr>
            <a:r>
              <a:rPr lang="en-US" sz="2400" dirty="0" smtClean="0">
                <a:latin typeface="Georgia" panose="02040502050405020303" pitchFamily="18" charset="0"/>
              </a:rPr>
              <a:t>Organophosphates phosphorylate cholinesterase (both </a:t>
            </a:r>
            <a:r>
              <a:rPr lang="en-US" sz="2400" dirty="0" err="1" smtClean="0">
                <a:latin typeface="Georgia" panose="02040502050405020303" pitchFamily="18" charset="0"/>
              </a:rPr>
              <a:t>acetylcholinesterase</a:t>
            </a:r>
            <a:r>
              <a:rPr lang="en-US" sz="2400" dirty="0" smtClean="0">
                <a:latin typeface="Georgia" panose="02040502050405020303" pitchFamily="18" charset="0"/>
              </a:rPr>
              <a:t> and </a:t>
            </a:r>
            <a:r>
              <a:rPr lang="en-US" sz="2400" dirty="0" err="1" smtClean="0">
                <a:latin typeface="Georgia" panose="02040502050405020303" pitchFamily="18" charset="0"/>
              </a:rPr>
              <a:t>pseudocholinesterase</a:t>
            </a:r>
            <a:r>
              <a:rPr lang="en-US" sz="2400" dirty="0" smtClean="0">
                <a:latin typeface="Georgia" panose="02040502050405020303" pitchFamily="18" charset="0"/>
              </a:rPr>
              <a:t>) forming stable covalent bonds and thus irreversibly inhibit cholinesterase</a:t>
            </a:r>
          </a:p>
          <a:p>
            <a:pPr>
              <a:spcBef>
                <a:spcPts val="1800"/>
              </a:spcBef>
            </a:pPr>
            <a:r>
              <a:rPr lang="en-US" sz="2400" dirty="0" smtClean="0">
                <a:latin typeface="Georgia" panose="02040502050405020303" pitchFamily="18" charset="0"/>
              </a:rPr>
              <a:t>Organophosphates are highly lipid soluble and hence are absorbed from all routes including intact skin</a:t>
            </a:r>
          </a:p>
          <a:p>
            <a:pPr>
              <a:spcBef>
                <a:spcPts val="1800"/>
              </a:spcBef>
            </a:pPr>
            <a:r>
              <a:rPr lang="en-US" sz="2400" dirty="0" smtClean="0">
                <a:latin typeface="Georgia" panose="02040502050405020303" pitchFamily="18" charset="0"/>
              </a:rPr>
              <a:t>Organophosphate poisoning is quite common and occurs through occupational exposure (spraying insecticides), homicide, suicide and warfare</a:t>
            </a:r>
          </a:p>
        </p:txBody>
      </p:sp>
      <p:sp>
        <p:nvSpPr>
          <p:cNvPr id="4" name="Slide Number Placeholder 3"/>
          <p:cNvSpPr>
            <a:spLocks noGrp="1"/>
          </p:cNvSpPr>
          <p:nvPr>
            <p:ph type="sldNum" sz="quarter" idx="12"/>
          </p:nvPr>
        </p:nvSpPr>
        <p:spPr/>
        <p:txBody>
          <a:bodyPr/>
          <a:lstStyle/>
          <a:p>
            <a:fld id="{12406263-3DAE-441C-B33B-86E6A0903BC8}" type="slidenum">
              <a:rPr lang="en-US" smtClean="0"/>
              <a:t>14</a:t>
            </a:fld>
            <a:endParaRPr lang="en-US"/>
          </a:p>
        </p:txBody>
      </p:sp>
    </p:spTree>
    <p:extLst>
      <p:ext uri="{BB962C8B-B14F-4D97-AF65-F5344CB8AC3E}">
        <p14:creationId xmlns:p14="http://schemas.microsoft.com/office/powerpoint/2010/main" val="136822752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3986" y="120650"/>
            <a:ext cx="8758001" cy="838200"/>
          </a:xfrm>
        </p:spPr>
        <p:txBody>
          <a:bodyPr>
            <a:noAutofit/>
          </a:bodyPr>
          <a:lstStyle/>
          <a:p>
            <a:pPr algn="l"/>
            <a:r>
              <a:rPr lang="en-US" sz="2600" b="1" cap="all" dirty="0" smtClean="0">
                <a:latin typeface="Georgia" panose="02040502050405020303" pitchFamily="18" charset="0"/>
              </a:rPr>
              <a:t>Organophosphate poisoning …. CONT’D</a:t>
            </a:r>
            <a:endParaRPr lang="en-US" sz="2600" b="1" cap="all" dirty="0">
              <a:latin typeface="Georgia" panose="02040502050405020303" pitchFamily="18" charset="0"/>
            </a:endParaRPr>
          </a:p>
        </p:txBody>
      </p:sp>
      <p:sp>
        <p:nvSpPr>
          <p:cNvPr id="3" name="Content Placeholder 2"/>
          <p:cNvSpPr>
            <a:spLocks noGrp="1"/>
          </p:cNvSpPr>
          <p:nvPr>
            <p:ph idx="1"/>
          </p:nvPr>
        </p:nvSpPr>
        <p:spPr>
          <a:xfrm>
            <a:off x="307075" y="1282890"/>
            <a:ext cx="8604912" cy="5343335"/>
          </a:xfrm>
        </p:spPr>
        <p:txBody>
          <a:bodyPr>
            <a:normAutofit/>
          </a:bodyPr>
          <a:lstStyle/>
          <a:p>
            <a:pPr marL="25400" indent="0">
              <a:spcBef>
                <a:spcPts val="1800"/>
              </a:spcBef>
              <a:buNone/>
            </a:pPr>
            <a:r>
              <a:rPr lang="en-US" sz="2400" dirty="0" smtClean="0">
                <a:latin typeface="Georgia" panose="02040502050405020303" pitchFamily="18" charset="0"/>
              </a:rPr>
              <a:t>Clinical features of poisoning result from muscarinic, nicotinic and direct CNS effects</a:t>
            </a:r>
          </a:p>
          <a:p>
            <a:pPr>
              <a:spcBef>
                <a:spcPts val="1800"/>
              </a:spcBef>
            </a:pPr>
            <a:r>
              <a:rPr lang="en-US" sz="2400" dirty="0">
                <a:latin typeface="Georgia" panose="02040502050405020303" pitchFamily="18" charset="0"/>
              </a:rPr>
              <a:t>V</a:t>
            </a:r>
            <a:r>
              <a:rPr lang="en-US" sz="2400" dirty="0" smtClean="0">
                <a:latin typeface="Georgia" panose="02040502050405020303" pitchFamily="18" charset="0"/>
              </a:rPr>
              <a:t>omiting, abdominal cramps, </a:t>
            </a:r>
            <a:r>
              <a:rPr lang="en-US" sz="2400" dirty="0" err="1" smtClean="0">
                <a:latin typeface="Georgia" panose="02040502050405020303" pitchFamily="18" charset="0"/>
              </a:rPr>
              <a:t>diarrhoea</a:t>
            </a:r>
            <a:r>
              <a:rPr lang="en-US" sz="2400" dirty="0" smtClean="0">
                <a:latin typeface="Georgia" panose="02040502050405020303" pitchFamily="18" charset="0"/>
              </a:rPr>
              <a:t>, </a:t>
            </a:r>
            <a:r>
              <a:rPr lang="en-US" sz="2400" dirty="0" err="1" smtClean="0">
                <a:latin typeface="Georgia" panose="02040502050405020303" pitchFamily="18" charset="0"/>
              </a:rPr>
              <a:t>miosis</a:t>
            </a:r>
            <a:r>
              <a:rPr lang="en-US" sz="2400" dirty="0" smtClean="0">
                <a:latin typeface="Georgia" panose="02040502050405020303" pitchFamily="18" charset="0"/>
              </a:rPr>
              <a:t>, sweating, increased salivary, tracheobronchial and gastric secretions, bronchospasm, hypotension, muscular </a:t>
            </a:r>
            <a:r>
              <a:rPr lang="en-US" sz="2400" dirty="0" err="1" smtClean="0">
                <a:latin typeface="Georgia" panose="02040502050405020303" pitchFamily="18" charset="0"/>
              </a:rPr>
              <a:t>twitchings</a:t>
            </a:r>
            <a:r>
              <a:rPr lang="en-US" sz="2400" dirty="0" smtClean="0">
                <a:latin typeface="Georgia" panose="02040502050405020303" pitchFamily="18" charset="0"/>
              </a:rPr>
              <a:t>, weakness, convulsions and coma. Death is due to respiratory paralysis.</a:t>
            </a:r>
            <a:endParaRPr lang="en-US" sz="24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12406263-3DAE-441C-B33B-86E6A0903BC8}" type="slidenum">
              <a:rPr lang="en-US" smtClean="0"/>
              <a:t>15</a:t>
            </a:fld>
            <a:endParaRPr lang="en-US"/>
          </a:p>
        </p:txBody>
      </p:sp>
    </p:spTree>
    <p:extLst>
      <p:ext uri="{BB962C8B-B14F-4D97-AF65-F5344CB8AC3E}">
        <p14:creationId xmlns:p14="http://schemas.microsoft.com/office/powerpoint/2010/main" val="33304812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421" y="274638"/>
            <a:ext cx="8789158" cy="715962"/>
          </a:xfrm>
        </p:spPr>
        <p:txBody>
          <a:bodyPr>
            <a:normAutofit/>
          </a:bodyPr>
          <a:lstStyle/>
          <a:p>
            <a:pPr algn="l"/>
            <a:r>
              <a:rPr lang="en-US" sz="2600" b="1" cap="all" dirty="0">
                <a:latin typeface="Georgia" panose="02040502050405020303" pitchFamily="18" charset="0"/>
              </a:rPr>
              <a:t>Organophosphate</a:t>
            </a:r>
            <a:r>
              <a:rPr lang="en-US" sz="2600" b="1" cap="all" dirty="0" smtClean="0">
                <a:solidFill>
                  <a:prstClr val="black"/>
                </a:solidFill>
                <a:latin typeface="Georgia" panose="02040502050405020303" pitchFamily="18" charset="0"/>
              </a:rPr>
              <a:t> poisoning …. </a:t>
            </a:r>
            <a:r>
              <a:rPr lang="en-US" sz="2600" b="1" cap="all" dirty="0">
                <a:solidFill>
                  <a:prstClr val="black"/>
                </a:solidFill>
                <a:latin typeface="Georgia" panose="02040502050405020303" pitchFamily="18" charset="0"/>
              </a:rPr>
              <a:t>c</a:t>
            </a:r>
            <a:r>
              <a:rPr lang="en-US" sz="2600" b="1" cap="all" dirty="0" smtClean="0">
                <a:solidFill>
                  <a:prstClr val="black"/>
                </a:solidFill>
                <a:latin typeface="Georgia" panose="02040502050405020303" pitchFamily="18" charset="0"/>
              </a:rPr>
              <a:t>ont’d</a:t>
            </a:r>
            <a:endParaRPr lang="en-US" sz="2600" cap="all" dirty="0">
              <a:latin typeface="Georgia" panose="02040502050405020303" pitchFamily="18" charset="0"/>
            </a:endParaRPr>
          </a:p>
        </p:txBody>
      </p:sp>
      <p:sp>
        <p:nvSpPr>
          <p:cNvPr id="3" name="Content Placeholder 2"/>
          <p:cNvSpPr>
            <a:spLocks noGrp="1"/>
          </p:cNvSpPr>
          <p:nvPr>
            <p:ph idx="1"/>
          </p:nvPr>
        </p:nvSpPr>
        <p:spPr>
          <a:xfrm>
            <a:off x="286603" y="1523999"/>
            <a:ext cx="8570794" cy="4832351"/>
          </a:xfrm>
        </p:spPr>
        <p:txBody>
          <a:bodyPr>
            <a:normAutofit/>
          </a:bodyPr>
          <a:lstStyle/>
          <a:p>
            <a:pPr marL="0" indent="0">
              <a:spcBef>
                <a:spcPts val="1800"/>
              </a:spcBef>
              <a:buNone/>
            </a:pPr>
            <a:r>
              <a:rPr lang="en-US" sz="2400" b="1" dirty="0" smtClean="0">
                <a:latin typeface="Georgia" panose="02040502050405020303" pitchFamily="18" charset="0"/>
              </a:rPr>
              <a:t>Treatment</a:t>
            </a:r>
          </a:p>
          <a:p>
            <a:pPr>
              <a:spcBef>
                <a:spcPts val="1800"/>
              </a:spcBef>
            </a:pPr>
            <a:r>
              <a:rPr lang="en-US" sz="2400" dirty="0" smtClean="0">
                <a:latin typeface="Georgia" panose="02040502050405020303" pitchFamily="18" charset="0"/>
              </a:rPr>
              <a:t>Supportive therapy – maintain blood pressure, patent airway, mechanical ventilation, control convulsions etc.</a:t>
            </a:r>
          </a:p>
          <a:p>
            <a:pPr>
              <a:spcBef>
                <a:spcPts val="1800"/>
              </a:spcBef>
            </a:pPr>
            <a:r>
              <a:rPr lang="en-US" sz="2400" dirty="0" smtClean="0">
                <a:latin typeface="Georgia" panose="02040502050405020303" pitchFamily="18" charset="0"/>
              </a:rPr>
              <a:t>The drug of choice is atropine (muscarinic receptor antagonist); it reverses the muscarinic effects of the organophosphates</a:t>
            </a:r>
          </a:p>
        </p:txBody>
      </p:sp>
      <p:sp>
        <p:nvSpPr>
          <p:cNvPr id="4" name="Slide Number Placeholder 3"/>
          <p:cNvSpPr>
            <a:spLocks noGrp="1"/>
          </p:cNvSpPr>
          <p:nvPr>
            <p:ph type="sldNum" sz="quarter" idx="12"/>
          </p:nvPr>
        </p:nvSpPr>
        <p:spPr/>
        <p:txBody>
          <a:bodyPr/>
          <a:lstStyle/>
          <a:p>
            <a:fld id="{12406263-3DAE-441C-B33B-86E6A0903BC8}" type="slidenum">
              <a:rPr lang="en-US" smtClean="0"/>
              <a:t>16</a:t>
            </a:fld>
            <a:endParaRPr lang="en-US"/>
          </a:p>
        </p:txBody>
      </p:sp>
    </p:spTree>
    <p:extLst>
      <p:ext uri="{BB962C8B-B14F-4D97-AF65-F5344CB8AC3E}">
        <p14:creationId xmlns:p14="http://schemas.microsoft.com/office/powerpoint/2010/main" val="18917723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421" y="274638"/>
            <a:ext cx="8789158" cy="715962"/>
          </a:xfrm>
        </p:spPr>
        <p:txBody>
          <a:bodyPr>
            <a:normAutofit/>
          </a:bodyPr>
          <a:lstStyle/>
          <a:p>
            <a:pPr algn="l"/>
            <a:r>
              <a:rPr lang="en-US" sz="2600" b="1" cap="all" dirty="0">
                <a:latin typeface="Georgia" panose="02040502050405020303" pitchFamily="18" charset="0"/>
              </a:rPr>
              <a:t>Organophosphate</a:t>
            </a:r>
            <a:r>
              <a:rPr lang="en-US" sz="2600" b="1" cap="all" dirty="0" smtClean="0">
                <a:solidFill>
                  <a:prstClr val="black"/>
                </a:solidFill>
                <a:latin typeface="Georgia" panose="02040502050405020303" pitchFamily="18" charset="0"/>
              </a:rPr>
              <a:t> poisoning …. </a:t>
            </a:r>
            <a:r>
              <a:rPr lang="en-US" sz="2600" b="1" cap="all" dirty="0">
                <a:solidFill>
                  <a:prstClr val="black"/>
                </a:solidFill>
                <a:latin typeface="Georgia" panose="02040502050405020303" pitchFamily="18" charset="0"/>
              </a:rPr>
              <a:t>c</a:t>
            </a:r>
            <a:r>
              <a:rPr lang="en-US" sz="2600" b="1" cap="all" dirty="0" smtClean="0">
                <a:solidFill>
                  <a:prstClr val="black"/>
                </a:solidFill>
                <a:latin typeface="Georgia" panose="02040502050405020303" pitchFamily="18" charset="0"/>
              </a:rPr>
              <a:t>ont’d</a:t>
            </a:r>
            <a:endParaRPr lang="en-US" sz="2600" cap="all" dirty="0">
              <a:latin typeface="Georgia" panose="02040502050405020303" pitchFamily="18" charset="0"/>
            </a:endParaRPr>
          </a:p>
        </p:txBody>
      </p:sp>
      <p:sp>
        <p:nvSpPr>
          <p:cNvPr id="3" name="Content Placeholder 2"/>
          <p:cNvSpPr>
            <a:spLocks noGrp="1"/>
          </p:cNvSpPr>
          <p:nvPr>
            <p:ph idx="1"/>
          </p:nvPr>
        </p:nvSpPr>
        <p:spPr>
          <a:xfrm>
            <a:off x="395785" y="1752601"/>
            <a:ext cx="8434316" cy="4603750"/>
          </a:xfrm>
        </p:spPr>
        <p:txBody>
          <a:bodyPr>
            <a:noAutofit/>
          </a:bodyPr>
          <a:lstStyle/>
          <a:p>
            <a:pPr marL="0" indent="0">
              <a:spcBef>
                <a:spcPts val="1800"/>
              </a:spcBef>
              <a:buNone/>
            </a:pPr>
            <a:r>
              <a:rPr lang="en-US" sz="2400" b="1" dirty="0" smtClean="0">
                <a:latin typeface="Georgia" panose="02040502050405020303" pitchFamily="18" charset="0"/>
              </a:rPr>
              <a:t>Treatment …. Cont’d</a:t>
            </a:r>
          </a:p>
          <a:p>
            <a:pPr>
              <a:spcBef>
                <a:spcPts val="1800"/>
              </a:spcBef>
            </a:pPr>
            <a:r>
              <a:rPr lang="en-US" sz="2400" dirty="0" smtClean="0">
                <a:latin typeface="Georgia" panose="02040502050405020303" pitchFamily="18" charset="0"/>
              </a:rPr>
              <a:t>Cholinesterase </a:t>
            </a:r>
            <a:r>
              <a:rPr lang="en-US" sz="2400" dirty="0" err="1" smtClean="0">
                <a:latin typeface="Georgia" panose="02040502050405020303" pitchFamily="18" charset="0"/>
              </a:rPr>
              <a:t>reactivators</a:t>
            </a:r>
            <a:r>
              <a:rPr lang="en-US" sz="2400" dirty="0" smtClean="0">
                <a:latin typeface="Georgia" panose="02040502050405020303" pitchFamily="18" charset="0"/>
              </a:rPr>
              <a:t> – </a:t>
            </a:r>
            <a:r>
              <a:rPr lang="en-US" sz="2400" dirty="0" err="1" smtClean="0">
                <a:latin typeface="Georgia" panose="02040502050405020303" pitchFamily="18" charset="0"/>
              </a:rPr>
              <a:t>pralidoxime</a:t>
            </a:r>
            <a:r>
              <a:rPr lang="en-US" sz="2400" dirty="0" smtClean="0">
                <a:latin typeface="Georgia" panose="02040502050405020303" pitchFamily="18" charset="0"/>
              </a:rPr>
              <a:t>, </a:t>
            </a:r>
            <a:r>
              <a:rPr lang="en-US" sz="2400" dirty="0" err="1" smtClean="0">
                <a:latin typeface="Georgia" panose="02040502050405020303" pitchFamily="18" charset="0"/>
              </a:rPr>
              <a:t>obidoxime</a:t>
            </a:r>
            <a:r>
              <a:rPr lang="en-US" sz="2400" dirty="0" smtClean="0">
                <a:latin typeface="Georgia" panose="02040502050405020303" pitchFamily="18" charset="0"/>
              </a:rPr>
              <a:t> and </a:t>
            </a:r>
            <a:r>
              <a:rPr lang="en-US" sz="2400" dirty="0" err="1" smtClean="0">
                <a:latin typeface="Georgia" panose="02040502050405020303" pitchFamily="18" charset="0"/>
              </a:rPr>
              <a:t>diacetylmonoxime</a:t>
            </a:r>
            <a:r>
              <a:rPr lang="en-US" sz="2400" dirty="0" smtClean="0">
                <a:latin typeface="Georgia" panose="02040502050405020303" pitchFamily="18" charset="0"/>
              </a:rPr>
              <a:t> (</a:t>
            </a:r>
            <a:r>
              <a:rPr lang="en-US" sz="2400" dirty="0" err="1" smtClean="0">
                <a:latin typeface="Georgia" panose="02040502050405020303" pitchFamily="18" charset="0"/>
              </a:rPr>
              <a:t>oximes</a:t>
            </a:r>
            <a:r>
              <a:rPr lang="en-US" sz="2400" dirty="0" smtClean="0">
                <a:latin typeface="Georgia" panose="02040502050405020303" pitchFamily="18" charset="0"/>
              </a:rPr>
              <a:t>): </a:t>
            </a:r>
            <a:r>
              <a:rPr lang="en-US" sz="2400" dirty="0" err="1" smtClean="0">
                <a:latin typeface="Georgia" panose="02040502050405020303" pitchFamily="18" charset="0"/>
              </a:rPr>
              <a:t>oximes</a:t>
            </a:r>
            <a:r>
              <a:rPr lang="en-US" sz="2400" dirty="0" smtClean="0">
                <a:latin typeface="Georgia" panose="02040502050405020303" pitchFamily="18" charset="0"/>
              </a:rPr>
              <a:t> combine with cholinesterase-organophosphate complex, release the binding and set free the cholinesterase. Thus they reactivate the enzyme. To be most effective, they should be given within minutes after poisoning and are ineffective when given after 12 hours of poisoning. The organophosphate-cholinesterase bond becomes more stable soon after binding after which the enzyme cannot be released (the process is referred to as “ageing”)</a:t>
            </a:r>
            <a:endParaRPr lang="en-US" sz="24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12406263-3DAE-441C-B33B-86E6A0903BC8}" type="slidenum">
              <a:rPr lang="en-US" smtClean="0"/>
              <a:t>17</a:t>
            </a:fld>
            <a:endParaRPr lang="en-US"/>
          </a:p>
        </p:txBody>
      </p:sp>
    </p:spTree>
    <p:extLst>
      <p:ext uri="{BB962C8B-B14F-4D97-AF65-F5344CB8AC3E}">
        <p14:creationId xmlns:p14="http://schemas.microsoft.com/office/powerpoint/2010/main" val="3666708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noAutofit/>
          </a:bodyPr>
          <a:lstStyle/>
          <a:p>
            <a:r>
              <a:rPr lang="en-US" sz="9600" b="1" i="1" dirty="0" smtClean="0">
                <a:latin typeface="Algerian" pitchFamily="82" charset="0"/>
              </a:rPr>
              <a:t>END</a:t>
            </a:r>
            <a:endParaRPr lang="en-US" sz="9600" b="1" i="1" dirty="0">
              <a:latin typeface="Algerian" pitchFamily="82" charset="0"/>
            </a:endParaRPr>
          </a:p>
        </p:txBody>
      </p:sp>
      <p:sp>
        <p:nvSpPr>
          <p:cNvPr id="6" name="Subtitle 5"/>
          <p:cNvSpPr>
            <a:spLocks noGrp="1"/>
          </p:cNvSpPr>
          <p:nvPr>
            <p:ph type="subTitle" idx="1"/>
          </p:nvPr>
        </p:nvSpPr>
        <p:spPr>
          <a:xfrm>
            <a:off x="1371600" y="3886200"/>
            <a:ext cx="6400800" cy="1968690"/>
          </a:xfrm>
        </p:spPr>
        <p:txBody>
          <a:bodyPr/>
          <a:lstStyle/>
          <a:p>
            <a:endParaRPr lang="en-US" dirty="0" smtClean="0"/>
          </a:p>
          <a:p>
            <a:r>
              <a:rPr lang="en-US" b="1" dirty="0" smtClean="0">
                <a:solidFill>
                  <a:schemeClr val="tx1"/>
                </a:solidFill>
                <a:latin typeface="Britannic Bold" panose="020B0903060703020204" pitchFamily="34" charset="0"/>
              </a:rPr>
              <a:t>Thanks for listening</a:t>
            </a:r>
            <a:endParaRPr lang="en-US" b="1" dirty="0">
              <a:solidFill>
                <a:schemeClr val="tx1"/>
              </a:solidFill>
              <a:latin typeface="Britannic Bold" panose="020B0903060703020204" pitchFamily="34" charset="0"/>
            </a:endParaRPr>
          </a:p>
        </p:txBody>
      </p:sp>
    </p:spTree>
    <p:extLst>
      <p:ext uri="{BB962C8B-B14F-4D97-AF65-F5344CB8AC3E}">
        <p14:creationId xmlns:p14="http://schemas.microsoft.com/office/powerpoint/2010/main" val="160229636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94"/>
        <p:cNvGrpSpPr/>
        <p:nvPr/>
      </p:nvGrpSpPr>
      <p:grpSpPr>
        <a:xfrm>
          <a:off x="0" y="0"/>
          <a:ext cx="0" cy="0"/>
          <a:chOff x="0" y="0"/>
          <a:chExt cx="0" cy="0"/>
        </a:xfrm>
      </p:grpSpPr>
      <p:sp>
        <p:nvSpPr>
          <p:cNvPr id="195" name="Google Shape;195;p28"/>
          <p:cNvSpPr txBox="1">
            <a:spLocks noGrp="1"/>
          </p:cNvSpPr>
          <p:nvPr>
            <p:ph type="title"/>
          </p:nvPr>
        </p:nvSpPr>
        <p:spPr>
          <a:xfrm>
            <a:off x="300251" y="1419368"/>
            <a:ext cx="8584442" cy="390326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C00000"/>
              </a:buClr>
              <a:buFont typeface="Calibri" panose="020F0502020204030204"/>
              <a:buNone/>
            </a:pPr>
            <a:r>
              <a:rPr lang="en-US" sz="3600" b="1" dirty="0" smtClean="0">
                <a:solidFill>
                  <a:srgbClr val="53181A"/>
                </a:solidFill>
                <a:latin typeface="Georgia" panose="02040502050405020303" pitchFamily="18" charset="0"/>
                <a:cs typeface="Georgia" panose="02040502050405020303" charset="0"/>
              </a:rPr>
              <a:t>MUSCARINIC RECEPTOR ANTAGONISTS</a:t>
            </a:r>
            <a:endParaRPr lang="en-US" sz="3600" b="1" i="0" u="none" strike="noStrike" cap="none" dirty="0">
              <a:solidFill>
                <a:srgbClr val="53181A"/>
              </a:solidFill>
              <a:latin typeface="Georgia" panose="02040502050405020303" pitchFamily="18" charset="0"/>
              <a:cs typeface="Georgia" panose="02040502050405020303" charset="0"/>
              <a:sym typeface="Calibri" panose="020F0502020204030204"/>
            </a:endParaRPr>
          </a:p>
        </p:txBody>
      </p:sp>
      <p:sp>
        <p:nvSpPr>
          <p:cNvPr id="221" name="Google Shape;221;p32"/>
          <p:cNvSpPr txBox="1"/>
          <p:nvPr/>
        </p:nvSpPr>
        <p:spPr>
          <a:xfrm>
            <a:off x="4817660" y="5488940"/>
            <a:ext cx="3923115" cy="10922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7030A0"/>
              </a:buClr>
              <a:buFont typeface="Arial" panose="020B0604020202020204"/>
              <a:buNone/>
            </a:pPr>
            <a:endParaRPr lang="en-IN" sz="1600" b="1" dirty="0" smtClean="0">
              <a:solidFill>
                <a:srgbClr val="7030A0"/>
              </a:solidFill>
              <a:latin typeface="Georgia" panose="02040502050405020303" charset="0"/>
              <a:cs typeface="Georgia" panose="02040502050405020303" charset="0"/>
            </a:endParaRPr>
          </a:p>
          <a:p>
            <a:pPr marL="0" marR="0" lvl="0" indent="0" algn="l" rtl="0">
              <a:lnSpc>
                <a:spcPct val="100000"/>
              </a:lnSpc>
              <a:spcBef>
                <a:spcPts val="0"/>
              </a:spcBef>
              <a:spcAft>
                <a:spcPts val="0"/>
              </a:spcAft>
              <a:buClr>
                <a:srgbClr val="7030A0"/>
              </a:buClr>
              <a:buFont typeface="Arial" panose="020B0604020202020204"/>
              <a:buNone/>
            </a:pPr>
            <a:r>
              <a:rPr lang="en-IN" sz="1600" b="1" dirty="0" smtClean="0">
                <a:solidFill>
                  <a:srgbClr val="7030A0"/>
                </a:solidFill>
                <a:latin typeface="Georgia" panose="02040502050405020303" charset="0"/>
                <a:cs typeface="Georgia" panose="02040502050405020303" charset="0"/>
              </a:rPr>
              <a:t>Dr </a:t>
            </a:r>
            <a:r>
              <a:rPr lang="en-IN" sz="1600" b="1" dirty="0" err="1" smtClean="0">
                <a:solidFill>
                  <a:srgbClr val="7030A0"/>
                </a:solidFill>
                <a:latin typeface="Georgia" panose="02040502050405020303" charset="0"/>
                <a:cs typeface="Georgia" panose="02040502050405020303" charset="0"/>
              </a:rPr>
              <a:t>Sitanmezi</a:t>
            </a:r>
            <a:r>
              <a:rPr lang="en-IN" sz="1600" b="1" dirty="0" smtClean="0">
                <a:solidFill>
                  <a:srgbClr val="7030A0"/>
                </a:solidFill>
                <a:latin typeface="Georgia" panose="02040502050405020303" charset="0"/>
                <a:cs typeface="Georgia" panose="02040502050405020303" charset="0"/>
              </a:rPr>
              <a:t> Mweenda-</a:t>
            </a:r>
            <a:r>
              <a:rPr lang="en-IN" sz="1600" b="1" dirty="0" err="1" smtClean="0">
                <a:solidFill>
                  <a:srgbClr val="7030A0"/>
                </a:solidFill>
                <a:latin typeface="Georgia" panose="02040502050405020303" charset="0"/>
                <a:cs typeface="Georgia" panose="02040502050405020303" charset="0"/>
              </a:rPr>
              <a:t>Chkuta</a:t>
            </a:r>
            <a:endParaRPr lang="en-US" sz="2000" b="1" i="0" u="none" strike="noStrike" cap="none" dirty="0">
              <a:solidFill>
                <a:srgbClr val="7030A0"/>
              </a:solidFill>
              <a:latin typeface="Georgia" panose="02040502050405020303" charset="0"/>
              <a:ea typeface="Arial" panose="020B0604020202020204"/>
              <a:cs typeface="Georgia" panose="02040502050405020303" charset="0"/>
              <a:sym typeface="Arial" panose="020B0604020202020204"/>
            </a:endParaRPr>
          </a:p>
          <a:p>
            <a:pPr marL="0" marR="0" lvl="0" indent="0" algn="l" rtl="0">
              <a:lnSpc>
                <a:spcPct val="100000"/>
              </a:lnSpc>
              <a:spcBef>
                <a:spcPts val="0"/>
              </a:spcBef>
              <a:spcAft>
                <a:spcPts val="0"/>
              </a:spcAft>
              <a:buClr>
                <a:schemeClr val="dk1"/>
              </a:buClr>
              <a:buFont typeface="Arial" panose="020B0604020202020204"/>
              <a:buNone/>
            </a:pPr>
            <a:r>
              <a:rPr lang="en-US" sz="1500" b="1" dirty="0" smtClean="0">
                <a:solidFill>
                  <a:schemeClr val="dk1"/>
                </a:solidFill>
                <a:latin typeface="Georgia" panose="02040502050405020303" charset="0"/>
                <a:cs typeface="Georgia" panose="02040502050405020303" charset="0"/>
              </a:rPr>
              <a:t>Lecturer, Pharmacology</a:t>
            </a:r>
            <a:endParaRPr lang="en-US" sz="1500" b="1" i="0" u="none" strike="noStrike" cap="none" dirty="0">
              <a:solidFill>
                <a:schemeClr val="dk1"/>
              </a:solidFill>
              <a:latin typeface="Georgia" panose="02040502050405020303" charset="0"/>
              <a:ea typeface="Arial" panose="020B0604020202020204"/>
              <a:cs typeface="Georgia" panose="02040502050405020303" charset="0"/>
              <a:sym typeface="Arial" panose="020B0604020202020204"/>
            </a:endParaRPr>
          </a:p>
        </p:txBody>
      </p:sp>
    </p:spTree>
    <p:extLst>
      <p:ext uri="{BB962C8B-B14F-4D97-AF65-F5344CB8AC3E}">
        <p14:creationId xmlns:p14="http://schemas.microsoft.com/office/powerpoint/2010/main" val="35997867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94"/>
        <p:cNvGrpSpPr/>
        <p:nvPr/>
      </p:nvGrpSpPr>
      <p:grpSpPr>
        <a:xfrm>
          <a:off x="0" y="0"/>
          <a:ext cx="0" cy="0"/>
          <a:chOff x="0" y="0"/>
          <a:chExt cx="0" cy="0"/>
        </a:xfrm>
      </p:grpSpPr>
      <p:sp>
        <p:nvSpPr>
          <p:cNvPr id="195" name="Google Shape;195;p28"/>
          <p:cNvSpPr txBox="1">
            <a:spLocks noGrp="1"/>
          </p:cNvSpPr>
          <p:nvPr>
            <p:ph type="title"/>
          </p:nvPr>
        </p:nvSpPr>
        <p:spPr>
          <a:xfrm>
            <a:off x="300251" y="838200"/>
            <a:ext cx="8584442" cy="4484428"/>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C00000"/>
              </a:buClr>
              <a:buFont typeface="Calibri" panose="020F0502020204030204"/>
              <a:buNone/>
            </a:pPr>
            <a:r>
              <a:rPr lang="en-US" sz="3600" b="1" dirty="0" smtClean="0">
                <a:solidFill>
                  <a:srgbClr val="53181A"/>
                </a:solidFill>
                <a:latin typeface="Georgia" panose="02040502050405020303" pitchFamily="18" charset="0"/>
                <a:cs typeface="Georgia" panose="02040502050405020303" charset="0"/>
              </a:rPr>
              <a:t>MUSCARINIC RECEPTOR AGONISTS</a:t>
            </a:r>
            <a:r>
              <a:rPr lang="en-US" sz="3600" b="1" dirty="0">
                <a:solidFill>
                  <a:srgbClr val="53181A"/>
                </a:solidFill>
                <a:latin typeface="Georgia" panose="02040502050405020303" pitchFamily="18" charset="0"/>
                <a:cs typeface="Georgia" panose="02040502050405020303" charset="0"/>
              </a:rPr>
              <a:t/>
            </a:r>
            <a:br>
              <a:rPr lang="en-US" sz="3600" b="1" dirty="0">
                <a:solidFill>
                  <a:srgbClr val="53181A"/>
                </a:solidFill>
                <a:latin typeface="Georgia" panose="02040502050405020303" pitchFamily="18" charset="0"/>
                <a:cs typeface="Georgia" panose="02040502050405020303" charset="0"/>
              </a:rPr>
            </a:br>
            <a:r>
              <a:rPr lang="en-US" sz="3600" b="1" dirty="0" smtClean="0">
                <a:solidFill>
                  <a:srgbClr val="53181A"/>
                </a:solidFill>
                <a:latin typeface="Georgia" panose="02040502050405020303" pitchFamily="18" charset="0"/>
                <a:cs typeface="Georgia" panose="02040502050405020303" charset="0"/>
              </a:rPr>
              <a:t/>
            </a:r>
            <a:br>
              <a:rPr lang="en-US" sz="3600" b="1" dirty="0" smtClean="0">
                <a:solidFill>
                  <a:srgbClr val="53181A"/>
                </a:solidFill>
                <a:latin typeface="Georgia" panose="02040502050405020303" pitchFamily="18" charset="0"/>
                <a:cs typeface="Georgia" panose="02040502050405020303" charset="0"/>
              </a:rPr>
            </a:br>
            <a:r>
              <a:rPr lang="en-US" sz="3600" b="1" dirty="0" smtClean="0">
                <a:solidFill>
                  <a:srgbClr val="53181A"/>
                </a:solidFill>
                <a:latin typeface="Georgia" panose="02040502050405020303" pitchFamily="18" charset="0"/>
                <a:cs typeface="Georgia" panose="02040502050405020303" charset="0"/>
              </a:rPr>
              <a:t>ANTI-CHOLINESTERASES</a:t>
            </a:r>
            <a:endParaRPr lang="en-US" sz="3600" b="1" i="0" u="none" strike="noStrike" cap="none" dirty="0">
              <a:solidFill>
                <a:srgbClr val="53181A"/>
              </a:solidFill>
              <a:latin typeface="Georgia" panose="02040502050405020303" pitchFamily="18" charset="0"/>
              <a:cs typeface="Georgia" panose="02040502050405020303" charset="0"/>
              <a:sym typeface="Calibri" panose="020F0502020204030204"/>
            </a:endParaRPr>
          </a:p>
        </p:txBody>
      </p:sp>
      <p:sp>
        <p:nvSpPr>
          <p:cNvPr id="221" name="Google Shape;221;p32"/>
          <p:cNvSpPr txBox="1"/>
          <p:nvPr/>
        </p:nvSpPr>
        <p:spPr>
          <a:xfrm>
            <a:off x="4817660" y="5488940"/>
            <a:ext cx="3923115" cy="10922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7030A0"/>
              </a:buClr>
              <a:buFont typeface="Arial" panose="020B0604020202020204"/>
              <a:buNone/>
            </a:pPr>
            <a:endParaRPr lang="en-IN" sz="1600" b="1" dirty="0" smtClean="0">
              <a:solidFill>
                <a:srgbClr val="7030A0"/>
              </a:solidFill>
              <a:latin typeface="Georgia" panose="02040502050405020303" charset="0"/>
              <a:cs typeface="Georgia" panose="02040502050405020303" charset="0"/>
            </a:endParaRPr>
          </a:p>
          <a:p>
            <a:pPr marL="0" marR="0" lvl="0" indent="0" algn="l" rtl="0">
              <a:lnSpc>
                <a:spcPct val="100000"/>
              </a:lnSpc>
              <a:spcBef>
                <a:spcPts val="0"/>
              </a:spcBef>
              <a:spcAft>
                <a:spcPts val="0"/>
              </a:spcAft>
              <a:buClr>
                <a:srgbClr val="7030A0"/>
              </a:buClr>
              <a:buFont typeface="Arial" panose="020B0604020202020204"/>
              <a:buNone/>
            </a:pPr>
            <a:r>
              <a:rPr lang="en-IN" sz="1600" b="1" dirty="0" smtClean="0">
                <a:solidFill>
                  <a:srgbClr val="7030A0"/>
                </a:solidFill>
                <a:latin typeface="Georgia" panose="02040502050405020303" charset="0"/>
                <a:cs typeface="Georgia" panose="02040502050405020303" charset="0"/>
              </a:rPr>
              <a:t>Dr Sitanimezi Mweenda-Chikuta</a:t>
            </a:r>
            <a:endParaRPr lang="en-US" sz="2000" b="1" i="0" u="none" strike="noStrike" cap="none" dirty="0">
              <a:solidFill>
                <a:srgbClr val="7030A0"/>
              </a:solidFill>
              <a:latin typeface="Georgia" panose="02040502050405020303" charset="0"/>
              <a:ea typeface="Arial" panose="020B0604020202020204"/>
              <a:cs typeface="Georgia" panose="02040502050405020303" charset="0"/>
              <a:sym typeface="Arial" panose="020B0604020202020204"/>
            </a:endParaRPr>
          </a:p>
          <a:p>
            <a:pPr marL="0" marR="0" lvl="0" indent="0" algn="l" rtl="0">
              <a:lnSpc>
                <a:spcPct val="100000"/>
              </a:lnSpc>
              <a:spcBef>
                <a:spcPts val="0"/>
              </a:spcBef>
              <a:spcAft>
                <a:spcPts val="0"/>
              </a:spcAft>
              <a:buClr>
                <a:schemeClr val="dk1"/>
              </a:buClr>
              <a:buFont typeface="Arial" panose="020B0604020202020204"/>
              <a:buNone/>
            </a:pPr>
            <a:r>
              <a:rPr lang="en-US" sz="1500" b="1" dirty="0" smtClean="0">
                <a:solidFill>
                  <a:schemeClr val="dk1"/>
                </a:solidFill>
                <a:latin typeface="Georgia" panose="02040502050405020303" charset="0"/>
                <a:cs typeface="Georgia" panose="02040502050405020303" charset="0"/>
              </a:rPr>
              <a:t>Lecturer, Pharmacology</a:t>
            </a:r>
            <a:endParaRPr lang="en-US" sz="1500" b="1" i="0" u="none" strike="noStrike" cap="none" dirty="0">
              <a:solidFill>
                <a:schemeClr val="dk1"/>
              </a:solidFill>
              <a:latin typeface="Georgia" panose="02040502050405020303" charset="0"/>
              <a:ea typeface="Arial" panose="020B0604020202020204"/>
              <a:cs typeface="Georgia" panose="02040502050405020303" charset="0"/>
              <a:sym typeface="Arial" panose="020B0604020202020204"/>
            </a:endParaRPr>
          </a:p>
        </p:txBody>
      </p:sp>
    </p:spTree>
    <p:extLst>
      <p:ext uri="{BB962C8B-B14F-4D97-AF65-F5344CB8AC3E}">
        <p14:creationId xmlns:p14="http://schemas.microsoft.com/office/powerpoint/2010/main" val="82391274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2" name="Google Shape;202;p29"/>
          <p:cNvSpPr txBox="1"/>
          <p:nvPr/>
        </p:nvSpPr>
        <p:spPr>
          <a:xfrm>
            <a:off x="300355" y="1323834"/>
            <a:ext cx="8353425" cy="4954136"/>
          </a:xfrm>
          <a:prstGeom prst="rect">
            <a:avLst/>
          </a:prstGeom>
          <a:noFill/>
          <a:ln>
            <a:noFill/>
          </a:ln>
        </p:spPr>
        <p:txBody>
          <a:bodyPr spcFirstLastPara="1" wrap="square" lIns="91425" tIns="45700" rIns="91425" bIns="45700" anchor="t" anchorCtr="0">
            <a:noAutofit/>
          </a:bodyPr>
          <a:lstStyle/>
          <a:p>
            <a:pPr marL="457200" marR="0" lvl="0" indent="-457200" rtl="0">
              <a:spcBef>
                <a:spcPts val="1800"/>
              </a:spcBef>
              <a:spcAft>
                <a:spcPts val="0"/>
              </a:spcAft>
              <a:buClr>
                <a:srgbClr val="7030A0"/>
              </a:buClr>
              <a:buFont typeface="Arial" panose="020B0604020202020204" pitchFamily="34" charset="0"/>
              <a:buChar char="•"/>
            </a:pPr>
            <a:r>
              <a:rPr lang="en-US" sz="2400" dirty="0" smtClean="0">
                <a:solidFill>
                  <a:prstClr val="black"/>
                </a:solidFill>
                <a:latin typeface="Georgia" panose="02040502050405020303" pitchFamily="18" charset="0"/>
              </a:rPr>
              <a:t>Muscarinic </a:t>
            </a:r>
            <a:r>
              <a:rPr lang="en-US" sz="2400" dirty="0">
                <a:solidFill>
                  <a:prstClr val="black"/>
                </a:solidFill>
                <a:latin typeface="Georgia" panose="02040502050405020303" pitchFamily="18" charset="0"/>
              </a:rPr>
              <a:t>receptor antagonists are </a:t>
            </a:r>
            <a:r>
              <a:rPr lang="en-US" sz="2400" dirty="0" smtClean="0">
                <a:solidFill>
                  <a:prstClr val="black"/>
                </a:solidFill>
                <a:latin typeface="Georgia" panose="02040502050405020303" pitchFamily="18" charset="0"/>
              </a:rPr>
              <a:t>competitive antagonists </a:t>
            </a:r>
            <a:r>
              <a:rPr lang="en-US" sz="2400" dirty="0">
                <a:solidFill>
                  <a:prstClr val="black"/>
                </a:solidFill>
                <a:latin typeface="Georgia" panose="02040502050405020303" pitchFamily="18" charset="0"/>
              </a:rPr>
              <a:t>of Ach at all muscarinic receptors</a:t>
            </a:r>
          </a:p>
          <a:p>
            <a:pPr marL="457200" lvl="0" indent="-457200">
              <a:spcBef>
                <a:spcPts val="1800"/>
              </a:spcBef>
              <a:buFont typeface="Arial" panose="020B0604020202020204" pitchFamily="34" charset="0"/>
              <a:buChar char="•"/>
            </a:pPr>
            <a:r>
              <a:rPr lang="en-US" sz="2400" dirty="0">
                <a:solidFill>
                  <a:prstClr val="black"/>
                </a:solidFill>
                <a:latin typeface="Georgia" panose="02040502050405020303" pitchFamily="18" charset="0"/>
              </a:rPr>
              <a:t>The prototype is </a:t>
            </a:r>
            <a:r>
              <a:rPr lang="en-US" sz="2400" dirty="0" smtClean="0">
                <a:solidFill>
                  <a:prstClr val="black"/>
                </a:solidFill>
                <a:latin typeface="Georgia" panose="02040502050405020303" pitchFamily="18" charset="0"/>
              </a:rPr>
              <a:t>atropine</a:t>
            </a:r>
          </a:p>
          <a:p>
            <a:pPr marL="457200" lvl="0" indent="-457200">
              <a:spcBef>
                <a:spcPts val="1800"/>
              </a:spcBef>
              <a:buFont typeface="Arial" panose="020B0604020202020204" pitchFamily="34" charset="0"/>
              <a:buChar char="•"/>
            </a:pPr>
            <a:r>
              <a:rPr lang="en-US" sz="2400" dirty="0" smtClean="0">
                <a:solidFill>
                  <a:prstClr val="black"/>
                </a:solidFill>
                <a:latin typeface="Georgia" panose="02040502050405020303" pitchFamily="18" charset="0"/>
              </a:rPr>
              <a:t>Different </a:t>
            </a:r>
            <a:r>
              <a:rPr lang="en-US" sz="2400" dirty="0">
                <a:solidFill>
                  <a:prstClr val="black"/>
                </a:solidFill>
                <a:latin typeface="Georgia" panose="02040502050405020303" pitchFamily="18" charset="0"/>
              </a:rPr>
              <a:t>tissues respond differently to muscarinic antagonists: salivary, sweat and bronchial glands are the most sensitive and can be blocked by low doses of atropine. Parietal cells in the stomach are the most resistant and the block of gastric acid secretion requires high doses of atropine.</a:t>
            </a:r>
          </a:p>
        </p:txBody>
      </p:sp>
      <p:sp>
        <p:nvSpPr>
          <p:cNvPr id="203" name="Google Shape;203;p29"/>
          <p:cNvSpPr txBox="1"/>
          <p:nvPr/>
        </p:nvSpPr>
        <p:spPr>
          <a:xfrm>
            <a:off x="141604" y="53975"/>
            <a:ext cx="8784031" cy="1065141"/>
          </a:xfrm>
          <a:prstGeom prst="rect">
            <a:avLst/>
          </a:prstGeom>
          <a:noFill/>
          <a:ln>
            <a:noFill/>
          </a:ln>
        </p:spPr>
        <p:txBody>
          <a:bodyPr spcFirstLastPara="1" wrap="square" lIns="91425" tIns="45700" rIns="91425" bIns="45700" anchor="ctr" anchorCtr="0">
            <a:noAutofit/>
          </a:bodyPr>
          <a:lstStyle/>
          <a:p>
            <a:pPr lvl="0">
              <a:buClr>
                <a:srgbClr val="7030A0"/>
              </a:buClr>
            </a:pPr>
            <a:r>
              <a:rPr lang="en-US" sz="2600" b="1" dirty="0">
                <a:solidFill>
                  <a:srgbClr val="7030A0"/>
                </a:solidFill>
                <a:latin typeface="Georgia" panose="02040502050405020303" charset="0"/>
                <a:cs typeface="Georgia" panose="02040502050405020303" charset="0"/>
                <a:sym typeface="Arial" panose="020B0604020202020204"/>
              </a:rPr>
              <a:t>INTRODUCTION</a:t>
            </a:r>
          </a:p>
        </p:txBody>
      </p:sp>
    </p:spTree>
    <p:extLst>
      <p:ext uri="{BB962C8B-B14F-4D97-AF65-F5344CB8AC3E}">
        <p14:creationId xmlns:p14="http://schemas.microsoft.com/office/powerpoint/2010/main" val="5725799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202"/>
                                        </p:tgtEl>
                                        <p:attrNameLst>
                                          <p:attrName>style.visibility</p:attrName>
                                        </p:attrNameLst>
                                      </p:cBhvr>
                                      <p:to>
                                        <p:strVal val="visible"/>
                                      </p:to>
                                    </p:set>
                                    <p:anim calcmode="lin" valueType="num">
                                      <p:cBhvr additive="base">
                                        <p:cTn id="7" dur="500"/>
                                        <p:tgtEl>
                                          <p:spTgt spid="202"/>
                                        </p:tgtEl>
                                        <p:attrNameLst>
                                          <p:attrName>ppt_w</p:attrName>
                                        </p:attrNameLst>
                                      </p:cBhvr>
                                      <p:tavLst>
                                        <p:tav tm="0">
                                          <p:val>
                                            <p:fltVal val="0"/>
                                          </p:val>
                                        </p:tav>
                                        <p:tav tm="100000">
                                          <p:val>
                                            <p:strVal val="#ppt_w"/>
                                          </p:val>
                                        </p:tav>
                                      </p:tavLst>
                                    </p:anim>
                                    <p:anim calcmode="lin" valueType="num">
                                      <p:cBhvr additive="base">
                                        <p:cTn id="8" dur="500"/>
                                        <p:tgtEl>
                                          <p:spTgt spid="20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141604" y="53975"/>
            <a:ext cx="8797679" cy="1106085"/>
          </a:xfrm>
          <a:prstGeom prst="rect">
            <a:avLst/>
          </a:prstGeom>
          <a:noFill/>
          <a:ln>
            <a:noFill/>
          </a:ln>
        </p:spPr>
        <p:txBody>
          <a:bodyPr spcFirstLastPara="1" wrap="square" lIns="91425" tIns="45700" rIns="91425" bIns="45700" anchor="ctr" anchorCtr="0">
            <a:noAutofit/>
          </a:bodyPr>
          <a:lstStyle/>
          <a:p>
            <a:pPr lvl="0">
              <a:buClr>
                <a:srgbClr val="7030A0"/>
              </a:buClr>
            </a:pPr>
            <a:r>
              <a:rPr lang="en-IN" altLang="en-US" sz="2600" b="1" dirty="0">
                <a:solidFill>
                  <a:srgbClr val="7030A0"/>
                </a:solidFill>
                <a:latin typeface="Georgia" panose="02040502050405020303" charset="0"/>
                <a:cs typeface="Georgia" panose="02040502050405020303" charset="0"/>
                <a:sym typeface="Arial" panose="020B0604020202020204"/>
              </a:rPr>
              <a:t>LEARNING </a:t>
            </a:r>
            <a:r>
              <a:rPr lang="en-US" sz="2600" b="1" dirty="0">
                <a:solidFill>
                  <a:srgbClr val="7030A0"/>
                </a:solidFill>
                <a:latin typeface="Georgia" panose="02040502050405020303" charset="0"/>
                <a:cs typeface="Georgia" panose="02040502050405020303" charset="0"/>
                <a:sym typeface="Arial" panose="020B0604020202020204"/>
              </a:rPr>
              <a:t>OBJECTIVES</a:t>
            </a:r>
          </a:p>
        </p:txBody>
      </p:sp>
      <p:sp>
        <p:nvSpPr>
          <p:cNvPr id="204" name="Google Shape;204;p29"/>
          <p:cNvSpPr txBox="1"/>
          <p:nvPr/>
        </p:nvSpPr>
        <p:spPr>
          <a:xfrm>
            <a:off x="381000" y="1323833"/>
            <a:ext cx="8436610" cy="5255401"/>
          </a:xfrm>
          <a:prstGeom prst="rect">
            <a:avLst/>
          </a:prstGeom>
          <a:noFill/>
          <a:ln>
            <a:noFill/>
          </a:ln>
        </p:spPr>
        <p:txBody>
          <a:bodyPr spcFirstLastPara="1" wrap="square" lIns="91425" tIns="45700" rIns="91425" bIns="45700" anchor="t" anchorCtr="0">
            <a:noAutofit/>
          </a:bodyPr>
          <a:lstStyle/>
          <a:p>
            <a:pPr>
              <a:spcBef>
                <a:spcPts val="1800"/>
              </a:spcBef>
              <a:buClr>
                <a:schemeClr val="dk1"/>
              </a:buClr>
              <a:buSzPct val="100000"/>
            </a:pPr>
            <a:r>
              <a:rPr lang="en-US" sz="2400" dirty="0" smtClean="0">
                <a:solidFill>
                  <a:schemeClr val="dk1"/>
                </a:solidFill>
                <a:latin typeface="Georgia" panose="02040502050405020303" charset="0"/>
                <a:cs typeface="Georgia" panose="02040502050405020303" charset="0"/>
              </a:rPr>
              <a:t>Describe the pharmacological effects</a:t>
            </a:r>
            <a:r>
              <a:rPr lang="en-US" sz="2400" dirty="0">
                <a:solidFill>
                  <a:schemeClr val="dk1"/>
                </a:solidFill>
                <a:latin typeface="Georgia" panose="02040502050405020303" charset="0"/>
                <a:cs typeface="Georgia" panose="02040502050405020303" charset="0"/>
              </a:rPr>
              <a:t>, clinical uses, unwanted effects and contraindications of muscarinic receptor </a:t>
            </a:r>
            <a:r>
              <a:rPr lang="en-US" sz="2400" dirty="0" smtClean="0">
                <a:solidFill>
                  <a:schemeClr val="dk1"/>
                </a:solidFill>
                <a:latin typeface="Georgia" panose="02040502050405020303" charset="0"/>
                <a:cs typeface="Georgia" panose="02040502050405020303" charset="0"/>
              </a:rPr>
              <a:t>antagonists</a:t>
            </a:r>
            <a:endParaRPr lang="en-US" sz="2400" b="1" u="sng" dirty="0">
              <a:solidFill>
                <a:srgbClr val="7030A0"/>
              </a:solidFill>
              <a:latin typeface="Georgia" panose="02040502050405020303" charset="0"/>
              <a:cs typeface="Georgia" panose="02040502050405020303" charset="0"/>
            </a:endParaRPr>
          </a:p>
        </p:txBody>
      </p:sp>
    </p:spTree>
    <p:extLst>
      <p:ext uri="{BB962C8B-B14F-4D97-AF65-F5344CB8AC3E}">
        <p14:creationId xmlns:p14="http://schemas.microsoft.com/office/powerpoint/2010/main" val="271702399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4715" y="1"/>
            <a:ext cx="8761863" cy="723330"/>
          </a:xfrm>
        </p:spPr>
        <p:txBody>
          <a:bodyPr>
            <a:normAutofit fontScale="90000"/>
          </a:bodyPr>
          <a:lstStyle/>
          <a:p>
            <a:pPr algn="l"/>
            <a:r>
              <a:rPr lang="en-US" sz="2400" b="1" cap="all" dirty="0" smtClean="0">
                <a:latin typeface="Georgia" panose="02040502050405020303" pitchFamily="18" charset="0"/>
              </a:rPr>
              <a:t>Muscarinic receptor antagonists: pharmacological effects</a:t>
            </a:r>
            <a:endParaRPr lang="en-US" sz="2400" b="1" cap="all" dirty="0">
              <a:latin typeface="Georgia" panose="02040502050405020303" pitchFamily="18" charset="0"/>
            </a:endParaRPr>
          </a:p>
        </p:txBody>
      </p:sp>
      <p:graphicFrame>
        <p:nvGraphicFramePr>
          <p:cNvPr id="4" name="Content Placeholder 3"/>
          <p:cNvGraphicFramePr>
            <a:graphicFrameLocks noGrp="1"/>
          </p:cNvGraphicFramePr>
          <p:nvPr>
            <p:ph idx="1"/>
            <p:extLst/>
          </p:nvPr>
        </p:nvGraphicFramePr>
        <p:xfrm>
          <a:off x="228600" y="762000"/>
          <a:ext cx="8763000" cy="5855276"/>
        </p:xfrm>
        <a:graphic>
          <a:graphicData uri="http://schemas.openxmlformats.org/drawingml/2006/table">
            <a:tbl>
              <a:tblPr firstRow="1" bandRow="1">
                <a:tableStyleId>{5C22544A-7EE6-4342-B048-85BDC9FD1C3A}</a:tableStyleId>
              </a:tblPr>
              <a:tblGrid>
                <a:gridCol w="1900451">
                  <a:extLst>
                    <a:ext uri="{9D8B030D-6E8A-4147-A177-3AD203B41FA5}">
                      <a16:colId xmlns:a16="http://schemas.microsoft.com/office/drawing/2014/main" val="20000"/>
                    </a:ext>
                  </a:extLst>
                </a:gridCol>
                <a:gridCol w="6862549">
                  <a:extLst>
                    <a:ext uri="{9D8B030D-6E8A-4147-A177-3AD203B41FA5}">
                      <a16:colId xmlns:a16="http://schemas.microsoft.com/office/drawing/2014/main" val="20001"/>
                    </a:ext>
                  </a:extLst>
                </a:gridCol>
              </a:tblGrid>
              <a:tr h="374159">
                <a:tc>
                  <a:txBody>
                    <a:bodyPr/>
                    <a:lstStyle/>
                    <a:p>
                      <a:r>
                        <a:rPr lang="en-US" sz="1600" dirty="0" smtClean="0">
                          <a:solidFill>
                            <a:schemeClr val="tx1"/>
                          </a:solidFill>
                          <a:latin typeface="Georgia" panose="02040502050405020303" pitchFamily="18" charset="0"/>
                        </a:rPr>
                        <a:t>Effector</a:t>
                      </a:r>
                      <a:endParaRPr lang="en-US" sz="16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smtClean="0">
                          <a:solidFill>
                            <a:schemeClr val="tx1"/>
                          </a:solidFill>
                          <a:latin typeface="Georgia" panose="02040502050405020303" pitchFamily="18" charset="0"/>
                        </a:rPr>
                        <a:t>Effects</a:t>
                      </a:r>
                      <a:endParaRPr lang="en-US" sz="16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74159">
                <a:tc>
                  <a:txBody>
                    <a:bodyPr/>
                    <a:lstStyle/>
                    <a:p>
                      <a:r>
                        <a:rPr lang="en-US" sz="1600" dirty="0" smtClean="0">
                          <a:solidFill>
                            <a:schemeClr val="tx1"/>
                          </a:solidFill>
                          <a:latin typeface="Georgia" panose="02040502050405020303" pitchFamily="18" charset="0"/>
                        </a:rPr>
                        <a:t>Heart </a:t>
                      </a:r>
                      <a:endParaRPr lang="en-US" sz="16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smtClean="0">
                          <a:solidFill>
                            <a:schemeClr val="tx1"/>
                          </a:solidFill>
                          <a:latin typeface="Georgia" panose="02040502050405020303" pitchFamily="18" charset="0"/>
                        </a:rPr>
                        <a:t>Increased</a:t>
                      </a:r>
                      <a:r>
                        <a:rPr lang="en-US" sz="1600" baseline="0" dirty="0" smtClean="0">
                          <a:solidFill>
                            <a:schemeClr val="tx1"/>
                          </a:solidFill>
                          <a:latin typeface="Georgia" panose="02040502050405020303" pitchFamily="18" charset="0"/>
                        </a:rPr>
                        <a:t> heart rate</a:t>
                      </a:r>
                      <a:endParaRPr lang="en-US" sz="16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374159">
                <a:tc>
                  <a:txBody>
                    <a:bodyPr/>
                    <a:lstStyle/>
                    <a:p>
                      <a:r>
                        <a:rPr lang="en-US" sz="1600" dirty="0" smtClean="0">
                          <a:solidFill>
                            <a:schemeClr val="tx1"/>
                          </a:solidFill>
                          <a:latin typeface="Georgia" panose="02040502050405020303" pitchFamily="18" charset="0"/>
                        </a:rPr>
                        <a:t>Lacrimation</a:t>
                      </a:r>
                      <a:endParaRPr lang="en-US" sz="16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smtClean="0">
                          <a:solidFill>
                            <a:schemeClr val="tx1"/>
                          </a:solidFill>
                          <a:latin typeface="Georgia" panose="02040502050405020303" pitchFamily="18" charset="0"/>
                        </a:rPr>
                        <a:t>Decreases</a:t>
                      </a:r>
                      <a:endParaRPr lang="en-US" sz="16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561238">
                <a:tc>
                  <a:txBody>
                    <a:bodyPr/>
                    <a:lstStyle/>
                    <a:p>
                      <a:r>
                        <a:rPr lang="en-US" sz="1600" dirty="0" smtClean="0">
                          <a:solidFill>
                            <a:schemeClr val="tx1"/>
                          </a:solidFill>
                          <a:latin typeface="Georgia" panose="02040502050405020303" pitchFamily="18" charset="0"/>
                        </a:rPr>
                        <a:t>Respiratory</a:t>
                      </a:r>
                      <a:r>
                        <a:rPr lang="en-US" sz="1600" baseline="0" dirty="0" smtClean="0">
                          <a:solidFill>
                            <a:schemeClr val="tx1"/>
                          </a:solidFill>
                          <a:latin typeface="Georgia" panose="02040502050405020303" pitchFamily="18" charset="0"/>
                        </a:rPr>
                        <a:t> system</a:t>
                      </a:r>
                      <a:endParaRPr lang="en-US" sz="16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err="1" smtClean="0">
                          <a:solidFill>
                            <a:schemeClr val="tx1"/>
                          </a:solidFill>
                          <a:latin typeface="Georgia" panose="02040502050405020303" pitchFamily="18" charset="0"/>
                        </a:rPr>
                        <a:t>Bronchodilatation</a:t>
                      </a:r>
                      <a:endParaRPr lang="en-US" sz="1600" dirty="0" smtClean="0">
                        <a:solidFill>
                          <a:schemeClr val="tx1"/>
                        </a:solidFill>
                        <a:latin typeface="Georgia" panose="02040502050405020303" pitchFamily="18" charset="0"/>
                      </a:endParaRPr>
                    </a:p>
                    <a:p>
                      <a:r>
                        <a:rPr lang="en-US" sz="1600" dirty="0" smtClean="0">
                          <a:solidFill>
                            <a:schemeClr val="tx1"/>
                          </a:solidFill>
                          <a:latin typeface="Georgia" panose="02040502050405020303" pitchFamily="18" charset="0"/>
                        </a:rPr>
                        <a:t>Decreased</a:t>
                      </a:r>
                      <a:r>
                        <a:rPr lang="en-US" sz="1600" baseline="0" dirty="0" smtClean="0">
                          <a:solidFill>
                            <a:schemeClr val="tx1"/>
                          </a:solidFill>
                          <a:latin typeface="Georgia" panose="02040502050405020303" pitchFamily="18" charset="0"/>
                        </a:rPr>
                        <a:t> tracheobronchial secretions</a:t>
                      </a:r>
                      <a:endParaRPr lang="en-US" sz="16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1270170">
                <a:tc>
                  <a:txBody>
                    <a:bodyPr/>
                    <a:lstStyle/>
                    <a:p>
                      <a:r>
                        <a:rPr lang="en-US" sz="1600" dirty="0" smtClean="0">
                          <a:solidFill>
                            <a:schemeClr val="tx1"/>
                          </a:solidFill>
                          <a:latin typeface="Georgia" panose="02040502050405020303" pitchFamily="18" charset="0"/>
                        </a:rPr>
                        <a:t>GIT</a:t>
                      </a:r>
                      <a:endParaRPr lang="en-US" sz="16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smtClean="0">
                          <a:solidFill>
                            <a:schemeClr val="tx1"/>
                          </a:solidFill>
                          <a:latin typeface="Georgia" panose="02040502050405020303" pitchFamily="18" charset="0"/>
                        </a:rPr>
                        <a:t>Reduced peristaltic activity and motility, resulting in prolonged gastric emptying and intestinal transit</a:t>
                      </a:r>
                    </a:p>
                    <a:p>
                      <a:r>
                        <a:rPr lang="en-US" sz="1600" dirty="0" smtClean="0">
                          <a:solidFill>
                            <a:schemeClr val="tx1"/>
                          </a:solidFill>
                          <a:latin typeface="Georgia" panose="02040502050405020303" pitchFamily="18" charset="0"/>
                        </a:rPr>
                        <a:t>Decreased</a:t>
                      </a:r>
                      <a:r>
                        <a:rPr lang="en-US" sz="1600" baseline="0" dirty="0" smtClean="0">
                          <a:solidFill>
                            <a:schemeClr val="tx1"/>
                          </a:solidFill>
                          <a:latin typeface="Georgia" panose="02040502050405020303" pitchFamily="18" charset="0"/>
                        </a:rPr>
                        <a:t> salivation (dry mouth)</a:t>
                      </a:r>
                    </a:p>
                    <a:p>
                      <a:r>
                        <a:rPr lang="en-US" sz="1600" baseline="0" dirty="0" smtClean="0">
                          <a:solidFill>
                            <a:schemeClr val="tx1"/>
                          </a:solidFill>
                          <a:latin typeface="Georgia" panose="02040502050405020303" pitchFamily="18" charset="0"/>
                        </a:rPr>
                        <a:t>Decreased gastric secretions</a:t>
                      </a:r>
                    </a:p>
                    <a:p>
                      <a:r>
                        <a:rPr lang="en-US" sz="1600" baseline="0" dirty="0" smtClean="0">
                          <a:solidFill>
                            <a:schemeClr val="tx1"/>
                          </a:solidFill>
                          <a:latin typeface="Georgia" panose="02040502050405020303" pitchFamily="18" charset="0"/>
                        </a:rPr>
                        <a:t>Relaxation of biliary tract smooth muscles</a:t>
                      </a:r>
                      <a:endParaRPr lang="en-US" sz="16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561238">
                <a:tc>
                  <a:txBody>
                    <a:bodyPr/>
                    <a:lstStyle/>
                    <a:p>
                      <a:r>
                        <a:rPr lang="en-US" sz="1600" dirty="0" smtClean="0">
                          <a:solidFill>
                            <a:schemeClr val="tx1"/>
                          </a:solidFill>
                          <a:latin typeface="Georgia" panose="02040502050405020303" pitchFamily="18" charset="0"/>
                        </a:rPr>
                        <a:t>Urinary</a:t>
                      </a:r>
                      <a:r>
                        <a:rPr lang="en-US" sz="1600" baseline="0" dirty="0" smtClean="0">
                          <a:solidFill>
                            <a:schemeClr val="tx1"/>
                          </a:solidFill>
                          <a:latin typeface="Georgia" panose="02040502050405020303" pitchFamily="18" charset="0"/>
                        </a:rPr>
                        <a:t> tract</a:t>
                      </a:r>
                      <a:endParaRPr lang="en-US" sz="16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smtClean="0">
                          <a:solidFill>
                            <a:schemeClr val="tx1"/>
                          </a:solidFill>
                          <a:latin typeface="Georgia" panose="02040502050405020303" pitchFamily="18" charset="0"/>
                        </a:rPr>
                        <a:t>Relaxation</a:t>
                      </a:r>
                      <a:r>
                        <a:rPr lang="en-US" sz="1600" baseline="0" dirty="0" smtClean="0">
                          <a:solidFill>
                            <a:schemeClr val="tx1"/>
                          </a:solidFill>
                          <a:latin typeface="Georgia" panose="02040502050405020303" pitchFamily="18" charset="0"/>
                        </a:rPr>
                        <a:t> </a:t>
                      </a:r>
                      <a:r>
                        <a:rPr lang="en-US" sz="1600" dirty="0" smtClean="0">
                          <a:solidFill>
                            <a:schemeClr val="tx1"/>
                          </a:solidFill>
                          <a:latin typeface="Georgia" panose="02040502050405020303" pitchFamily="18" charset="0"/>
                        </a:rPr>
                        <a:t>of the ureter and bladder smooth muscle</a:t>
                      </a:r>
                    </a:p>
                    <a:p>
                      <a:r>
                        <a:rPr lang="en-US" sz="1600" dirty="0" smtClean="0">
                          <a:solidFill>
                            <a:schemeClr val="tx1"/>
                          </a:solidFill>
                          <a:latin typeface="Georgia" panose="02040502050405020303" pitchFamily="18" charset="0"/>
                        </a:rPr>
                        <a:t>Sphincter constriction</a:t>
                      </a:r>
                      <a:endParaRPr lang="en-US" sz="16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374159">
                <a:tc>
                  <a:txBody>
                    <a:bodyPr/>
                    <a:lstStyle/>
                    <a:p>
                      <a:r>
                        <a:rPr lang="en-US" sz="1600" dirty="0" smtClean="0">
                          <a:solidFill>
                            <a:schemeClr val="tx1"/>
                          </a:solidFill>
                          <a:latin typeface="Georgia" panose="02040502050405020303" pitchFamily="18" charset="0"/>
                        </a:rPr>
                        <a:t>Sweat glands</a:t>
                      </a:r>
                      <a:endParaRPr lang="en-US" sz="16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smtClean="0">
                          <a:solidFill>
                            <a:schemeClr val="tx1"/>
                          </a:solidFill>
                          <a:latin typeface="Georgia" panose="02040502050405020303" pitchFamily="18" charset="0"/>
                        </a:rPr>
                        <a:t>Decreased</a:t>
                      </a:r>
                      <a:r>
                        <a:rPr lang="en-US" sz="1600" baseline="0" dirty="0" smtClean="0">
                          <a:solidFill>
                            <a:schemeClr val="tx1"/>
                          </a:solidFill>
                          <a:latin typeface="Georgia" panose="02040502050405020303" pitchFamily="18" charset="0"/>
                        </a:rPr>
                        <a:t> </a:t>
                      </a:r>
                      <a:r>
                        <a:rPr lang="en-US" sz="1600" dirty="0" smtClean="0">
                          <a:solidFill>
                            <a:schemeClr val="tx1"/>
                          </a:solidFill>
                          <a:latin typeface="Georgia" panose="02040502050405020303" pitchFamily="18" charset="0"/>
                        </a:rPr>
                        <a:t>sweat sweating </a:t>
                      </a:r>
                      <a:r>
                        <a:rPr lang="en-US" sz="1600" baseline="0" dirty="0" smtClean="0">
                          <a:solidFill>
                            <a:schemeClr val="tx1"/>
                          </a:solidFill>
                          <a:latin typeface="Georgia" panose="02040502050405020303" pitchFamily="18" charset="0"/>
                        </a:rPr>
                        <a:t> (</a:t>
                      </a:r>
                      <a:r>
                        <a:rPr lang="en-US" sz="1600" dirty="0" smtClean="0">
                          <a:solidFill>
                            <a:schemeClr val="tx1"/>
                          </a:solidFill>
                          <a:latin typeface="Georgia" panose="02040502050405020303" pitchFamily="18" charset="0"/>
                        </a:rPr>
                        <a:t>dry skin)</a:t>
                      </a:r>
                      <a:endParaRPr lang="en-US" sz="16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1033859">
                <a:tc>
                  <a:txBody>
                    <a:bodyPr/>
                    <a:lstStyle/>
                    <a:p>
                      <a:r>
                        <a:rPr lang="en-US" sz="1600" dirty="0" smtClean="0">
                          <a:solidFill>
                            <a:schemeClr val="tx1"/>
                          </a:solidFill>
                          <a:latin typeface="Georgia" panose="02040502050405020303" pitchFamily="18" charset="0"/>
                        </a:rPr>
                        <a:t>Eye</a:t>
                      </a:r>
                      <a:endParaRPr lang="en-US" sz="16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smtClean="0">
                          <a:solidFill>
                            <a:schemeClr val="tx1"/>
                          </a:solidFill>
                          <a:latin typeface="Georgia" panose="02040502050405020303" pitchFamily="18" charset="0"/>
                        </a:rPr>
                        <a:t>Paralysis</a:t>
                      </a:r>
                      <a:r>
                        <a:rPr lang="en-US" sz="1600" baseline="0" dirty="0" smtClean="0">
                          <a:solidFill>
                            <a:schemeClr val="tx1"/>
                          </a:solidFill>
                          <a:latin typeface="Georgia" panose="02040502050405020303" pitchFamily="18" charset="0"/>
                        </a:rPr>
                        <a:t> of the ciliary muscle and loss of accommodation (</a:t>
                      </a:r>
                      <a:r>
                        <a:rPr lang="en-US" sz="1600" baseline="0" dirty="0" err="1" smtClean="0">
                          <a:solidFill>
                            <a:schemeClr val="tx1"/>
                          </a:solidFill>
                          <a:latin typeface="Georgia" panose="02040502050405020303" pitchFamily="18" charset="0"/>
                        </a:rPr>
                        <a:t>cycloplegia</a:t>
                      </a:r>
                      <a:r>
                        <a:rPr lang="en-US" sz="1600" baseline="0" dirty="0" smtClean="0">
                          <a:solidFill>
                            <a:schemeClr val="tx1"/>
                          </a:solidFill>
                          <a:latin typeface="Georgia" panose="02040502050405020303" pitchFamily="18" charset="0"/>
                        </a:rPr>
                        <a:t>)</a:t>
                      </a:r>
                    </a:p>
                    <a:p>
                      <a:r>
                        <a:rPr lang="en-US" sz="1600" baseline="0" dirty="0" smtClean="0">
                          <a:solidFill>
                            <a:schemeClr val="tx1"/>
                          </a:solidFill>
                          <a:latin typeface="Georgia" panose="02040502050405020303" pitchFamily="18" charset="0"/>
                        </a:rPr>
                        <a:t>Pupillary dilatation (</a:t>
                      </a:r>
                      <a:r>
                        <a:rPr lang="en-US" sz="1600" baseline="0" dirty="0" err="1" smtClean="0">
                          <a:solidFill>
                            <a:schemeClr val="tx1"/>
                          </a:solidFill>
                          <a:latin typeface="Georgia" panose="02040502050405020303" pitchFamily="18" charset="0"/>
                        </a:rPr>
                        <a:t>mydriasis</a:t>
                      </a:r>
                      <a:r>
                        <a:rPr lang="en-US" sz="1600" baseline="0" dirty="0" smtClean="0">
                          <a:solidFill>
                            <a:schemeClr val="tx1"/>
                          </a:solidFill>
                          <a:latin typeface="Georgia" panose="02040502050405020303" pitchFamily="18" charset="0"/>
                        </a:rPr>
                        <a:t>)</a:t>
                      </a:r>
                    </a:p>
                    <a:p>
                      <a:r>
                        <a:rPr lang="en-US" sz="1600" baseline="0" dirty="0" smtClean="0">
                          <a:solidFill>
                            <a:schemeClr val="tx1"/>
                          </a:solidFill>
                          <a:latin typeface="Georgia" panose="02040502050405020303" pitchFamily="18" charset="0"/>
                        </a:rPr>
                        <a:t>Increased intraocular pressure (may precipitate glaucoma in some patients)</a:t>
                      </a:r>
                      <a:endParaRPr lang="en-US" sz="1600" dirty="0" smtClean="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7"/>
                  </a:ext>
                </a:extLst>
              </a:tr>
              <a:tr h="797548">
                <a:tc>
                  <a:txBody>
                    <a:bodyPr/>
                    <a:lstStyle/>
                    <a:p>
                      <a:r>
                        <a:rPr lang="en-US" sz="1600" dirty="0" smtClean="0">
                          <a:solidFill>
                            <a:schemeClr val="tx1"/>
                          </a:solidFill>
                          <a:latin typeface="Georgia" panose="02040502050405020303" pitchFamily="18" charset="0"/>
                        </a:rPr>
                        <a:t>CNS</a:t>
                      </a:r>
                      <a:endParaRPr lang="en-US" sz="16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dirty="0" smtClean="0">
                          <a:solidFill>
                            <a:schemeClr val="tx1"/>
                          </a:solidFill>
                          <a:latin typeface="Georgia" panose="02040502050405020303" pitchFamily="18" charset="0"/>
                        </a:rPr>
                        <a:t>In high doses, atropine</a:t>
                      </a:r>
                      <a:r>
                        <a:rPr lang="en-US" sz="1600" baseline="0" dirty="0" smtClean="0">
                          <a:solidFill>
                            <a:schemeClr val="tx1"/>
                          </a:solidFill>
                          <a:latin typeface="Georgia" panose="02040502050405020303" pitchFamily="18" charset="0"/>
                        </a:rPr>
                        <a:t> stimulates the CNS resulting in r</a:t>
                      </a:r>
                      <a:r>
                        <a:rPr lang="en-US" sz="1600" dirty="0" smtClean="0">
                          <a:solidFill>
                            <a:schemeClr val="tx1"/>
                          </a:solidFill>
                          <a:latin typeface="Georgia" panose="02040502050405020303" pitchFamily="18" charset="0"/>
                        </a:rPr>
                        <a:t>estlessness,</a:t>
                      </a:r>
                      <a:r>
                        <a:rPr lang="en-US" sz="1600" baseline="0" dirty="0" smtClean="0">
                          <a:solidFill>
                            <a:schemeClr val="tx1"/>
                          </a:solidFill>
                          <a:latin typeface="Georgia" panose="02040502050405020303" pitchFamily="18" charset="0"/>
                        </a:rPr>
                        <a:t> headache, excitement, hallucinations and delirium. Hyoscine produces sedation and drowsiness.</a:t>
                      </a:r>
                      <a:endParaRPr lang="en-US" sz="16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sp>
        <p:nvSpPr>
          <p:cNvPr id="3" name="Slide Number Placeholder 2"/>
          <p:cNvSpPr>
            <a:spLocks noGrp="1"/>
          </p:cNvSpPr>
          <p:nvPr>
            <p:ph type="sldNum" sz="quarter" idx="12"/>
          </p:nvPr>
        </p:nvSpPr>
        <p:spPr/>
        <p:txBody>
          <a:bodyPr/>
          <a:lstStyle/>
          <a:p>
            <a:fld id="{12406263-3DAE-441C-B33B-86E6A0903BC8}" type="slidenum">
              <a:rPr lang="en-US" smtClean="0"/>
              <a:t>22</a:t>
            </a:fld>
            <a:endParaRPr lang="en-US"/>
          </a:p>
        </p:txBody>
      </p:sp>
    </p:spTree>
    <p:extLst>
      <p:ext uri="{BB962C8B-B14F-4D97-AF65-F5344CB8AC3E}">
        <p14:creationId xmlns:p14="http://schemas.microsoft.com/office/powerpoint/2010/main" val="327865971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4716" y="163773"/>
            <a:ext cx="8707272" cy="818865"/>
          </a:xfrm>
        </p:spPr>
        <p:txBody>
          <a:bodyPr>
            <a:noAutofit/>
          </a:bodyPr>
          <a:lstStyle/>
          <a:p>
            <a:pPr algn="l"/>
            <a:r>
              <a:rPr lang="en-US" sz="2600" b="1" cap="all" dirty="0" smtClean="0">
                <a:latin typeface="Georgia" panose="02040502050405020303" pitchFamily="18" charset="0"/>
              </a:rPr>
              <a:t>Clinical uses of muscarinic receptor antagonists</a:t>
            </a:r>
            <a:endParaRPr lang="en-US" sz="2600" b="1" cap="all" dirty="0">
              <a:latin typeface="Georgia" panose="02040502050405020303" pitchFamily="18" charset="0"/>
            </a:endParaRPr>
          </a:p>
        </p:txBody>
      </p:sp>
      <p:sp>
        <p:nvSpPr>
          <p:cNvPr id="3" name="Content Placeholder 2"/>
          <p:cNvSpPr>
            <a:spLocks noGrp="1"/>
          </p:cNvSpPr>
          <p:nvPr>
            <p:ph idx="1"/>
          </p:nvPr>
        </p:nvSpPr>
        <p:spPr>
          <a:xfrm>
            <a:off x="204716" y="1676400"/>
            <a:ext cx="8482084" cy="4679950"/>
          </a:xfrm>
        </p:spPr>
        <p:txBody>
          <a:bodyPr>
            <a:noAutofit/>
          </a:bodyPr>
          <a:lstStyle/>
          <a:p>
            <a:pPr>
              <a:spcBef>
                <a:spcPts val="1800"/>
              </a:spcBef>
            </a:pPr>
            <a:r>
              <a:rPr lang="en-US" sz="2400" dirty="0" smtClean="0">
                <a:latin typeface="Georgia" panose="02040502050405020303" pitchFamily="18" charset="0"/>
              </a:rPr>
              <a:t>For eye examination (testing errors of refraction and </a:t>
            </a:r>
            <a:r>
              <a:rPr lang="en-US" sz="2400" dirty="0" err="1" smtClean="0">
                <a:latin typeface="Georgia" panose="02040502050405020303" pitchFamily="18" charset="0"/>
              </a:rPr>
              <a:t>fundoscopic</a:t>
            </a:r>
            <a:r>
              <a:rPr lang="en-US" sz="2400" dirty="0" smtClean="0">
                <a:latin typeface="Georgia" panose="02040502050405020303" pitchFamily="18" charset="0"/>
              </a:rPr>
              <a:t> examination): </a:t>
            </a:r>
            <a:r>
              <a:rPr lang="en-US" sz="2400" dirty="0" err="1" smtClean="0">
                <a:latin typeface="Georgia" panose="02040502050405020303" pitchFamily="18" charset="0"/>
              </a:rPr>
              <a:t>homatropine</a:t>
            </a:r>
            <a:r>
              <a:rPr lang="en-US" sz="2400" dirty="0" smtClean="0">
                <a:latin typeface="Georgia" panose="02040502050405020303" pitchFamily="18" charset="0"/>
              </a:rPr>
              <a:t>, </a:t>
            </a:r>
            <a:r>
              <a:rPr lang="en-US" sz="2400" dirty="0" err="1" smtClean="0">
                <a:latin typeface="Georgia" panose="02040502050405020303" pitchFamily="18" charset="0"/>
              </a:rPr>
              <a:t>cyclopentolate</a:t>
            </a:r>
            <a:r>
              <a:rPr lang="en-US" sz="2400" dirty="0" smtClean="0">
                <a:latin typeface="Georgia" panose="02040502050405020303" pitchFamily="18" charset="0"/>
              </a:rPr>
              <a:t> and </a:t>
            </a:r>
            <a:r>
              <a:rPr lang="en-US" sz="2400" dirty="0" err="1" smtClean="0">
                <a:latin typeface="Georgia" panose="02040502050405020303" pitchFamily="18" charset="0"/>
              </a:rPr>
              <a:t>tropicamide</a:t>
            </a:r>
            <a:r>
              <a:rPr lang="en-US" sz="2400" dirty="0" smtClean="0">
                <a:latin typeface="Georgia" panose="02040502050405020303" pitchFamily="18" charset="0"/>
              </a:rPr>
              <a:t> (given topically)</a:t>
            </a:r>
          </a:p>
          <a:p>
            <a:pPr>
              <a:spcBef>
                <a:spcPts val="1800"/>
              </a:spcBef>
            </a:pPr>
            <a:r>
              <a:rPr lang="en-US" sz="2400" dirty="0" smtClean="0">
                <a:latin typeface="Georgia" panose="02040502050405020303" pitchFamily="18" charset="0"/>
              </a:rPr>
              <a:t>Anterior uveitis and </a:t>
            </a:r>
            <a:r>
              <a:rPr lang="en-US" sz="2400" dirty="0" err="1" smtClean="0">
                <a:latin typeface="Georgia" panose="02040502050405020303" pitchFamily="18" charset="0"/>
              </a:rPr>
              <a:t>iritis</a:t>
            </a:r>
            <a:r>
              <a:rPr lang="en-US" sz="2400" dirty="0" smtClean="0">
                <a:latin typeface="Georgia" panose="02040502050405020303" pitchFamily="18" charset="0"/>
              </a:rPr>
              <a:t> - used alternatively with </a:t>
            </a:r>
            <a:r>
              <a:rPr lang="en-US" sz="2400" dirty="0" err="1" smtClean="0">
                <a:latin typeface="Georgia" panose="02040502050405020303" pitchFamily="18" charset="0"/>
              </a:rPr>
              <a:t>miotics</a:t>
            </a:r>
            <a:r>
              <a:rPr lang="en-US" sz="2400" dirty="0" smtClean="0">
                <a:latin typeface="Georgia" panose="02040502050405020303" pitchFamily="18" charset="0"/>
              </a:rPr>
              <a:t> to break adhesions between the iris and the lens: topical </a:t>
            </a:r>
            <a:r>
              <a:rPr lang="en-US" sz="2400" dirty="0" err="1" smtClean="0">
                <a:latin typeface="Georgia" panose="02040502050405020303" pitchFamily="18" charset="0"/>
              </a:rPr>
              <a:t>homatropine</a:t>
            </a:r>
          </a:p>
          <a:p>
            <a:pPr>
              <a:spcBef>
                <a:spcPts val="1800"/>
              </a:spcBef>
            </a:pPr>
            <a:r>
              <a:rPr lang="en-US" sz="2400" dirty="0" smtClean="0">
                <a:latin typeface="Georgia" panose="02040502050405020303" pitchFamily="18" charset="0"/>
              </a:rPr>
              <a:t>To provide rest to the iris in </a:t>
            </a:r>
            <a:r>
              <a:rPr lang="en-US" sz="2400" dirty="0" err="1" smtClean="0">
                <a:latin typeface="Georgia" panose="02040502050405020303" pitchFamily="18" charset="0"/>
              </a:rPr>
              <a:t>iritis</a:t>
            </a:r>
            <a:r>
              <a:rPr lang="en-US" sz="2400" dirty="0" smtClean="0">
                <a:latin typeface="Georgia" panose="02040502050405020303" pitchFamily="18" charset="0"/>
              </a:rPr>
              <a:t>, </a:t>
            </a:r>
            <a:r>
              <a:rPr lang="en-US" sz="2400" dirty="0" err="1" smtClean="0">
                <a:latin typeface="Georgia" panose="02040502050405020303" pitchFamily="18" charset="0"/>
              </a:rPr>
              <a:t>iridocyclitis</a:t>
            </a:r>
            <a:r>
              <a:rPr lang="en-US" sz="2400" dirty="0" smtClean="0">
                <a:latin typeface="Georgia" panose="02040502050405020303" pitchFamily="18" charset="0"/>
              </a:rPr>
              <a:t>, keratitis and after partial </a:t>
            </a:r>
            <a:r>
              <a:rPr lang="en-US" sz="2400" dirty="0" err="1" smtClean="0">
                <a:latin typeface="Georgia" panose="02040502050405020303" pitchFamily="18" charset="0"/>
              </a:rPr>
              <a:t>iridectomy</a:t>
            </a:r>
            <a:r>
              <a:rPr lang="en-US" sz="2400" dirty="0" smtClean="0">
                <a:latin typeface="Georgia" panose="02040502050405020303" pitchFamily="18" charset="0"/>
              </a:rPr>
              <a:t>: topical </a:t>
            </a:r>
            <a:r>
              <a:rPr lang="en-US" sz="2400" dirty="0" err="1" smtClean="0">
                <a:latin typeface="Georgia" panose="02040502050405020303" pitchFamily="18" charset="0"/>
              </a:rPr>
              <a:t>homatropine</a:t>
            </a:r>
            <a:r>
              <a:rPr lang="en-US" sz="2400" dirty="0" smtClean="0">
                <a:latin typeface="Georgia" panose="02040502050405020303" pitchFamily="18" charset="0"/>
              </a:rPr>
              <a:t>, </a:t>
            </a:r>
            <a:r>
              <a:rPr lang="en-US" sz="2400" dirty="0" err="1" smtClean="0">
                <a:latin typeface="Georgia" panose="02040502050405020303" pitchFamily="18" charset="0"/>
              </a:rPr>
              <a:t>cyclopentolate</a:t>
            </a:r>
            <a:r>
              <a:rPr lang="en-US" sz="2400" dirty="0" smtClean="0">
                <a:latin typeface="Georgia" panose="02040502050405020303" pitchFamily="18" charset="0"/>
              </a:rPr>
              <a:t> and </a:t>
            </a:r>
            <a:r>
              <a:rPr lang="en-US" sz="2400" dirty="0" err="1" smtClean="0">
                <a:latin typeface="Georgia" panose="02040502050405020303" pitchFamily="18" charset="0"/>
              </a:rPr>
              <a:t>tropicamide</a:t>
            </a:r>
            <a:endParaRPr lang="en-US" sz="2400" dirty="0" smtClean="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12406263-3DAE-441C-B33B-86E6A0903BC8}" type="slidenum">
              <a:rPr lang="en-US" smtClean="0"/>
              <a:t>23</a:t>
            </a:fld>
            <a:endParaRPr lang="en-US"/>
          </a:p>
        </p:txBody>
      </p:sp>
    </p:spTree>
    <p:extLst>
      <p:ext uri="{BB962C8B-B14F-4D97-AF65-F5344CB8AC3E}">
        <p14:creationId xmlns:p14="http://schemas.microsoft.com/office/powerpoint/2010/main" val="384708316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4716" y="274638"/>
            <a:ext cx="8720920" cy="715962"/>
          </a:xfrm>
        </p:spPr>
        <p:txBody>
          <a:bodyPr>
            <a:noAutofit/>
          </a:bodyPr>
          <a:lstStyle/>
          <a:p>
            <a:pPr algn="l"/>
            <a:r>
              <a:rPr lang="en-US" sz="2600" b="1" cap="all" dirty="0">
                <a:latin typeface="Georgia" panose="02040502050405020303" pitchFamily="18" charset="0"/>
              </a:rPr>
              <a:t>Clinical uses of muscarinic receptor </a:t>
            </a:r>
            <a:r>
              <a:rPr lang="en-US" sz="2600" b="1" cap="all" dirty="0" smtClean="0">
                <a:latin typeface="Georgia" panose="02040502050405020303" pitchFamily="18" charset="0"/>
              </a:rPr>
              <a:t>antagonists …. CONT’D</a:t>
            </a:r>
            <a:endParaRPr lang="en-US" sz="2600" b="1" dirty="0">
              <a:latin typeface="Georgia" panose="02040502050405020303" pitchFamily="18" charset="0"/>
            </a:endParaRPr>
          </a:p>
        </p:txBody>
      </p:sp>
      <p:sp>
        <p:nvSpPr>
          <p:cNvPr id="3" name="Content Placeholder 2"/>
          <p:cNvSpPr>
            <a:spLocks noGrp="1"/>
          </p:cNvSpPr>
          <p:nvPr>
            <p:ph idx="1"/>
          </p:nvPr>
        </p:nvSpPr>
        <p:spPr>
          <a:xfrm>
            <a:off x="204716" y="1600200"/>
            <a:ext cx="8482084" cy="4648200"/>
          </a:xfrm>
        </p:spPr>
        <p:txBody>
          <a:bodyPr>
            <a:noAutofit/>
          </a:bodyPr>
          <a:lstStyle/>
          <a:p>
            <a:pPr>
              <a:spcBef>
                <a:spcPts val="1800"/>
              </a:spcBef>
            </a:pPr>
            <a:r>
              <a:rPr lang="en-US" sz="2400" dirty="0">
                <a:latin typeface="Georgia" panose="02040502050405020303" pitchFamily="18" charset="0"/>
              </a:rPr>
              <a:t>To reduce urinary urgency  and relieve bladder spasm in inflammatory bladder disorders: </a:t>
            </a:r>
            <a:r>
              <a:rPr lang="en-US" sz="2400" dirty="0" err="1">
                <a:latin typeface="Georgia" panose="02040502050405020303" pitchFamily="18" charset="0"/>
              </a:rPr>
              <a:t>hyoscine</a:t>
            </a:r>
            <a:r>
              <a:rPr lang="en-US" sz="2400" dirty="0">
                <a:latin typeface="Georgia" panose="02040502050405020303" pitchFamily="18" charset="0"/>
              </a:rPr>
              <a:t> </a:t>
            </a:r>
            <a:r>
              <a:rPr lang="en-US" sz="2400" dirty="0" err="1">
                <a:latin typeface="Georgia" panose="02040502050405020303" pitchFamily="18" charset="0"/>
              </a:rPr>
              <a:t>butyryl</a:t>
            </a:r>
            <a:r>
              <a:rPr lang="en-US" sz="2400" dirty="0">
                <a:latin typeface="Georgia" panose="02040502050405020303" pitchFamily="18" charset="0"/>
              </a:rPr>
              <a:t> bromide, </a:t>
            </a:r>
            <a:r>
              <a:rPr lang="en-US" sz="2400" dirty="0" err="1">
                <a:latin typeface="Georgia" panose="02040502050405020303" pitchFamily="18" charset="0"/>
              </a:rPr>
              <a:t>dicyclomine</a:t>
            </a:r>
            <a:r>
              <a:rPr lang="en-US" sz="2400" dirty="0">
                <a:latin typeface="Georgia" panose="02040502050405020303" pitchFamily="18" charset="0"/>
              </a:rPr>
              <a:t>, </a:t>
            </a:r>
            <a:r>
              <a:rPr lang="en-US" sz="2400" dirty="0" err="1">
                <a:latin typeface="Georgia" panose="02040502050405020303" pitchFamily="18" charset="0"/>
              </a:rPr>
              <a:t>oxybutinin</a:t>
            </a:r>
            <a:r>
              <a:rPr lang="en-US" sz="2400" dirty="0">
                <a:latin typeface="Georgia" panose="02040502050405020303" pitchFamily="18" charset="0"/>
              </a:rPr>
              <a:t>, </a:t>
            </a:r>
            <a:r>
              <a:rPr lang="en-US" sz="2400" dirty="0" err="1">
                <a:latin typeface="Georgia" panose="02040502050405020303" pitchFamily="18" charset="0"/>
              </a:rPr>
              <a:t>tolterodine</a:t>
            </a:r>
            <a:r>
              <a:rPr lang="en-US" sz="2400" dirty="0">
                <a:latin typeface="Georgia" panose="02040502050405020303" pitchFamily="18" charset="0"/>
              </a:rPr>
              <a:t>, and </a:t>
            </a:r>
            <a:r>
              <a:rPr lang="en-US" sz="2400" dirty="0" err="1" smtClean="0">
                <a:latin typeface="Georgia" panose="02040502050405020303" pitchFamily="18" charset="0"/>
              </a:rPr>
              <a:t>trospium</a:t>
            </a:r>
            <a:endParaRPr lang="en-US" sz="2400" dirty="0" smtClean="0">
              <a:latin typeface="Georgia" panose="02040502050405020303" pitchFamily="18" charset="0"/>
            </a:endParaRPr>
          </a:p>
          <a:p>
            <a:pPr>
              <a:spcBef>
                <a:spcPts val="1800"/>
              </a:spcBef>
            </a:pPr>
            <a:r>
              <a:rPr lang="en-US" sz="2400" dirty="0" smtClean="0">
                <a:latin typeface="Georgia" panose="02040502050405020303" pitchFamily="18" charset="0"/>
              </a:rPr>
              <a:t>Bradycardia</a:t>
            </a:r>
            <a:r>
              <a:rPr lang="en-US" sz="2400" dirty="0">
                <a:latin typeface="Georgia" panose="02040502050405020303" pitchFamily="18" charset="0"/>
              </a:rPr>
              <a:t>: atropine (parenteral</a:t>
            </a:r>
            <a:r>
              <a:rPr lang="en-US" sz="2400" dirty="0" smtClean="0">
                <a:latin typeface="Georgia" panose="02040502050405020303" pitchFamily="18" charset="0"/>
              </a:rPr>
              <a:t>)</a:t>
            </a:r>
          </a:p>
          <a:p>
            <a:pPr>
              <a:spcBef>
                <a:spcPts val="1800"/>
              </a:spcBef>
            </a:pPr>
            <a:r>
              <a:rPr lang="en-US" sz="2400" dirty="0" smtClean="0">
                <a:latin typeface="Georgia" panose="02040502050405020303" pitchFamily="18" charset="0"/>
              </a:rPr>
              <a:t>Prevention of motion sickness: hyoscine (</a:t>
            </a:r>
            <a:r>
              <a:rPr lang="en-US" sz="2400" dirty="0" err="1" smtClean="0">
                <a:latin typeface="Georgia" panose="02040502050405020303" pitchFamily="18" charset="0"/>
              </a:rPr>
              <a:t>a.k.a</a:t>
            </a:r>
            <a:r>
              <a:rPr lang="en-US" sz="2400" dirty="0" smtClean="0">
                <a:latin typeface="Georgia" panose="02040502050405020303" pitchFamily="18" charset="0"/>
              </a:rPr>
              <a:t> scopolamine)</a:t>
            </a:r>
          </a:p>
          <a:p>
            <a:pPr>
              <a:spcBef>
                <a:spcPts val="1800"/>
              </a:spcBef>
            </a:pPr>
            <a:r>
              <a:rPr lang="en-US" sz="2400" dirty="0" smtClean="0">
                <a:latin typeface="Georgia" panose="02040502050405020303" pitchFamily="18" charset="0"/>
              </a:rPr>
              <a:t>Bronchial asthma: ipratropium and </a:t>
            </a:r>
            <a:r>
              <a:rPr lang="en-US" sz="2400" dirty="0" err="1" smtClean="0">
                <a:latin typeface="Georgia" panose="02040502050405020303" pitchFamily="18" charset="0"/>
              </a:rPr>
              <a:t>tiotropium</a:t>
            </a:r>
            <a:r>
              <a:rPr lang="en-US" sz="2400" dirty="0" smtClean="0">
                <a:latin typeface="Georgia" panose="02040502050405020303" pitchFamily="18" charset="0"/>
              </a:rPr>
              <a:t> (by inhalation)</a:t>
            </a:r>
          </a:p>
        </p:txBody>
      </p:sp>
      <p:sp>
        <p:nvSpPr>
          <p:cNvPr id="4" name="Slide Number Placeholder 3"/>
          <p:cNvSpPr>
            <a:spLocks noGrp="1"/>
          </p:cNvSpPr>
          <p:nvPr>
            <p:ph type="sldNum" sz="quarter" idx="12"/>
          </p:nvPr>
        </p:nvSpPr>
        <p:spPr/>
        <p:txBody>
          <a:bodyPr/>
          <a:lstStyle/>
          <a:p>
            <a:fld id="{12406263-3DAE-441C-B33B-86E6A0903BC8}" type="slidenum">
              <a:rPr lang="en-US" smtClean="0"/>
              <a:t>24</a:t>
            </a:fld>
            <a:endParaRPr lang="en-US"/>
          </a:p>
        </p:txBody>
      </p:sp>
    </p:spTree>
    <p:extLst>
      <p:ext uri="{BB962C8B-B14F-4D97-AF65-F5344CB8AC3E}">
        <p14:creationId xmlns:p14="http://schemas.microsoft.com/office/powerpoint/2010/main" val="158026831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4716" y="274638"/>
            <a:ext cx="8720920" cy="715962"/>
          </a:xfrm>
        </p:spPr>
        <p:txBody>
          <a:bodyPr>
            <a:noAutofit/>
          </a:bodyPr>
          <a:lstStyle/>
          <a:p>
            <a:pPr algn="l"/>
            <a:r>
              <a:rPr lang="en-US" sz="2600" b="1" cap="all" dirty="0">
                <a:latin typeface="Georgia" panose="02040502050405020303" pitchFamily="18" charset="0"/>
              </a:rPr>
              <a:t>Clinical uses of muscarinic receptor </a:t>
            </a:r>
            <a:r>
              <a:rPr lang="en-US" sz="2600" b="1" cap="all" dirty="0" smtClean="0">
                <a:latin typeface="Georgia" panose="02040502050405020303" pitchFamily="18" charset="0"/>
              </a:rPr>
              <a:t>antagonists …. CONT’D</a:t>
            </a:r>
            <a:endParaRPr lang="en-US" sz="2600" b="1" dirty="0">
              <a:latin typeface="Georgia" panose="02040502050405020303" pitchFamily="18" charset="0"/>
            </a:endParaRPr>
          </a:p>
        </p:txBody>
      </p:sp>
      <p:sp>
        <p:nvSpPr>
          <p:cNvPr id="3" name="Content Placeholder 2"/>
          <p:cNvSpPr>
            <a:spLocks noGrp="1"/>
          </p:cNvSpPr>
          <p:nvPr>
            <p:ph idx="1"/>
          </p:nvPr>
        </p:nvSpPr>
        <p:spPr>
          <a:xfrm>
            <a:off x="204716" y="1752600"/>
            <a:ext cx="8482084" cy="4603750"/>
          </a:xfrm>
        </p:spPr>
        <p:txBody>
          <a:bodyPr>
            <a:noAutofit/>
          </a:bodyPr>
          <a:lstStyle/>
          <a:p>
            <a:pPr>
              <a:spcBef>
                <a:spcPts val="1800"/>
              </a:spcBef>
            </a:pPr>
            <a:r>
              <a:rPr lang="en-US" sz="2400" dirty="0" smtClean="0">
                <a:latin typeface="Georgia" panose="02040502050405020303" pitchFamily="18" charset="0"/>
              </a:rPr>
              <a:t>Peptic ulcer disease: </a:t>
            </a:r>
            <a:r>
              <a:rPr lang="en-US" sz="2400" dirty="0" err="1" smtClean="0">
                <a:latin typeface="Georgia" panose="02040502050405020303" pitchFamily="18" charset="0"/>
              </a:rPr>
              <a:t>pirenzipine</a:t>
            </a:r>
            <a:endParaRPr lang="en-US" sz="2400" dirty="0" smtClean="0">
              <a:latin typeface="Georgia" panose="02040502050405020303" pitchFamily="18" charset="0"/>
            </a:endParaRPr>
          </a:p>
          <a:p>
            <a:pPr>
              <a:spcBef>
                <a:spcPts val="1800"/>
              </a:spcBef>
            </a:pPr>
            <a:r>
              <a:rPr lang="en-US" sz="2400" dirty="0" smtClean="0">
                <a:latin typeface="Georgia" panose="02040502050405020303" pitchFamily="18" charset="0"/>
              </a:rPr>
              <a:t>To suppress bronchiolar secretions during general and spinal </a:t>
            </a:r>
            <a:r>
              <a:rPr lang="en-US" sz="2400" dirty="0" err="1" smtClean="0">
                <a:latin typeface="Georgia" panose="02040502050405020303" pitchFamily="18" charset="0"/>
              </a:rPr>
              <a:t>anaesthesia</a:t>
            </a:r>
            <a:r>
              <a:rPr lang="en-US" sz="2400" dirty="0" smtClean="0">
                <a:latin typeface="Georgia" panose="02040502050405020303" pitchFamily="18" charset="0"/>
              </a:rPr>
              <a:t>: </a:t>
            </a:r>
            <a:r>
              <a:rPr lang="en-US" sz="2400" dirty="0" err="1" smtClean="0">
                <a:latin typeface="Georgia" panose="02040502050405020303" pitchFamily="18" charset="0"/>
              </a:rPr>
              <a:t>glycopyrrolate</a:t>
            </a:r>
            <a:r>
              <a:rPr lang="en-US" sz="2400" dirty="0" smtClean="0">
                <a:latin typeface="Georgia" panose="02040502050405020303" pitchFamily="18" charset="0"/>
              </a:rPr>
              <a:t>, atropine and hyoscine</a:t>
            </a:r>
          </a:p>
          <a:p>
            <a:pPr>
              <a:spcBef>
                <a:spcPts val="1800"/>
              </a:spcBef>
            </a:pPr>
            <a:r>
              <a:rPr lang="en-US" sz="2400" dirty="0" smtClean="0">
                <a:latin typeface="Georgia" panose="02040502050405020303" pitchFamily="18" charset="0"/>
              </a:rPr>
              <a:t>Parkinson’s disease and parkinsonism: </a:t>
            </a:r>
            <a:r>
              <a:rPr lang="en-US" sz="2400" dirty="0" err="1" smtClean="0">
                <a:latin typeface="Georgia" panose="02040502050405020303" pitchFamily="18" charset="0"/>
              </a:rPr>
              <a:t>benztropine</a:t>
            </a:r>
            <a:r>
              <a:rPr lang="en-US" sz="2400" dirty="0" smtClean="0">
                <a:latin typeface="Georgia" panose="02040502050405020303" pitchFamily="18" charset="0"/>
              </a:rPr>
              <a:t>, </a:t>
            </a:r>
            <a:r>
              <a:rPr lang="en-US" sz="2400" dirty="0" err="1" smtClean="0">
                <a:latin typeface="Georgia" panose="02040502050405020303" pitchFamily="18" charset="0"/>
              </a:rPr>
              <a:t>trihexyphenidyl</a:t>
            </a:r>
            <a:r>
              <a:rPr lang="en-US" sz="2400" dirty="0" smtClean="0">
                <a:latin typeface="Georgia" panose="02040502050405020303" pitchFamily="18" charset="0"/>
              </a:rPr>
              <a:t> and </a:t>
            </a:r>
            <a:r>
              <a:rPr lang="en-US" sz="2400" dirty="0" err="1" smtClean="0">
                <a:latin typeface="Georgia" panose="02040502050405020303" pitchFamily="18" charset="0"/>
              </a:rPr>
              <a:t>benzhexol</a:t>
            </a:r>
            <a:r>
              <a:rPr lang="en-US" sz="2400" dirty="0">
                <a:latin typeface="Georgia" panose="02040502050405020303" pitchFamily="18" charset="0"/>
              </a:rPr>
              <a:t> </a:t>
            </a:r>
            <a:r>
              <a:rPr lang="en-US" sz="2400" dirty="0" smtClean="0">
                <a:latin typeface="Georgia" panose="02040502050405020303" pitchFamily="18" charset="0"/>
              </a:rPr>
              <a:t>(centrally acting anti-</a:t>
            </a:r>
            <a:r>
              <a:rPr lang="en-US" sz="2400" dirty="0" err="1" smtClean="0">
                <a:latin typeface="Georgia" panose="02040502050405020303" pitchFamily="18" charset="0"/>
              </a:rPr>
              <a:t>muscarinics</a:t>
            </a:r>
            <a:r>
              <a:rPr lang="en-US" sz="2400" dirty="0" smtClean="0">
                <a:latin typeface="Georgia" panose="02040502050405020303" pitchFamily="18" charset="0"/>
              </a:rPr>
              <a:t>)</a:t>
            </a:r>
          </a:p>
          <a:p>
            <a:pPr>
              <a:spcBef>
                <a:spcPts val="1800"/>
              </a:spcBef>
            </a:pPr>
            <a:r>
              <a:rPr lang="en-US" sz="2400" dirty="0" smtClean="0">
                <a:latin typeface="Georgia" panose="02040502050405020303" pitchFamily="18" charset="0"/>
              </a:rPr>
              <a:t>Muscarinic excess (e.g. in organophosphate poisoning): atropine</a:t>
            </a:r>
            <a:endParaRPr lang="en-US" sz="24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12406263-3DAE-441C-B33B-86E6A0903BC8}" type="slidenum">
              <a:rPr lang="en-US" smtClean="0"/>
              <a:t>25</a:t>
            </a:fld>
            <a:endParaRPr lang="en-US"/>
          </a:p>
        </p:txBody>
      </p:sp>
    </p:spTree>
    <p:extLst>
      <p:ext uri="{BB962C8B-B14F-4D97-AF65-F5344CB8AC3E}">
        <p14:creationId xmlns:p14="http://schemas.microsoft.com/office/powerpoint/2010/main" val="370868870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1069" y="136479"/>
            <a:ext cx="8720919" cy="887460"/>
          </a:xfrm>
        </p:spPr>
        <p:txBody>
          <a:bodyPr>
            <a:noAutofit/>
          </a:bodyPr>
          <a:lstStyle/>
          <a:p>
            <a:pPr algn="l"/>
            <a:r>
              <a:rPr lang="en-US" sz="2600" b="1" cap="all" dirty="0">
                <a:latin typeface="Georgia" panose="02040502050405020303" pitchFamily="18" charset="0"/>
              </a:rPr>
              <a:t>Muscarinic receptor antagonists …. cont’d</a:t>
            </a:r>
            <a:endParaRPr lang="en-US" sz="2600" cap="all" dirty="0">
              <a:latin typeface="Georgia" panose="02040502050405020303" pitchFamily="18" charset="0"/>
            </a:endParaRPr>
          </a:p>
        </p:txBody>
      </p:sp>
      <p:sp>
        <p:nvSpPr>
          <p:cNvPr id="3" name="Content Placeholder 2"/>
          <p:cNvSpPr>
            <a:spLocks noGrp="1"/>
          </p:cNvSpPr>
          <p:nvPr>
            <p:ph idx="1"/>
          </p:nvPr>
        </p:nvSpPr>
        <p:spPr>
          <a:xfrm>
            <a:off x="191069" y="1214652"/>
            <a:ext cx="8495731" cy="5295330"/>
          </a:xfrm>
        </p:spPr>
        <p:txBody>
          <a:bodyPr>
            <a:normAutofit/>
          </a:bodyPr>
          <a:lstStyle/>
          <a:p>
            <a:pPr marL="0" indent="0">
              <a:spcBef>
                <a:spcPts val="1800"/>
              </a:spcBef>
              <a:buNone/>
            </a:pPr>
            <a:r>
              <a:rPr lang="en-US" sz="2400" b="1" dirty="0" smtClean="0">
                <a:latin typeface="Georgia" panose="02040502050405020303" pitchFamily="18" charset="0"/>
              </a:rPr>
              <a:t>Adverse effects</a:t>
            </a:r>
          </a:p>
          <a:p>
            <a:pPr marL="0" indent="0">
              <a:spcBef>
                <a:spcPts val="1800"/>
              </a:spcBef>
              <a:buNone/>
            </a:pPr>
            <a:r>
              <a:rPr lang="en-US" sz="2400" dirty="0" smtClean="0">
                <a:latin typeface="Georgia" panose="02040502050405020303" pitchFamily="18" charset="0"/>
              </a:rPr>
              <a:t>The adverse effects are extensions of pharmacological activity: </a:t>
            </a:r>
            <a:r>
              <a:rPr lang="en-US" sz="2400" dirty="0" err="1" smtClean="0">
                <a:latin typeface="Georgia" panose="02040502050405020303" pitchFamily="18" charset="0"/>
              </a:rPr>
              <a:t>mydriasis</a:t>
            </a:r>
            <a:r>
              <a:rPr lang="en-US" sz="2400" dirty="0" smtClean="0">
                <a:latin typeface="Georgia" panose="02040502050405020303" pitchFamily="18" charset="0"/>
              </a:rPr>
              <a:t>, </a:t>
            </a:r>
            <a:r>
              <a:rPr lang="en-US" sz="2400" dirty="0" err="1" smtClean="0">
                <a:latin typeface="Georgia" panose="02040502050405020303" pitchFamily="18" charset="0"/>
              </a:rPr>
              <a:t>cycloplegia</a:t>
            </a:r>
            <a:r>
              <a:rPr lang="en-US" sz="2400" dirty="0" smtClean="0">
                <a:latin typeface="Georgia" panose="02040502050405020303" pitchFamily="18" charset="0"/>
              </a:rPr>
              <a:t>, blurred vision, dry eyes, tachycardia, dry mouth, elevated body temperature, dry skin, urinary retention, agitation, hallucinations and delirium</a:t>
            </a:r>
          </a:p>
          <a:p>
            <a:pPr marL="0" indent="0">
              <a:spcBef>
                <a:spcPts val="1800"/>
              </a:spcBef>
              <a:buNone/>
            </a:pPr>
            <a:r>
              <a:rPr lang="en-US" sz="2400" b="1" dirty="0" smtClean="0">
                <a:latin typeface="Georgia" panose="02040502050405020303" pitchFamily="18" charset="0"/>
              </a:rPr>
              <a:t>Contraindications</a:t>
            </a:r>
          </a:p>
          <a:p>
            <a:pPr marL="0" indent="0">
              <a:spcBef>
                <a:spcPts val="1800"/>
              </a:spcBef>
              <a:buNone/>
            </a:pPr>
            <a:r>
              <a:rPr lang="en-US" sz="2400" dirty="0" smtClean="0">
                <a:latin typeface="Georgia" panose="02040502050405020303" pitchFamily="18" charset="0"/>
              </a:rPr>
              <a:t>Glaucoma, GI and urinary obstruction (e.g. prostate hypertrophy) </a:t>
            </a:r>
          </a:p>
          <a:p>
            <a:pPr marL="0" indent="0">
              <a:spcBef>
                <a:spcPts val="1800"/>
              </a:spcBef>
              <a:buNone/>
            </a:pPr>
            <a:r>
              <a:rPr lang="en-US" sz="2400" b="1" dirty="0" smtClean="0">
                <a:latin typeface="Georgia" panose="02040502050405020303" pitchFamily="18" charset="0"/>
              </a:rPr>
              <a:t>Treatment of muscarinic receptor antagonist overdose</a:t>
            </a:r>
          </a:p>
          <a:p>
            <a:pPr marL="0" indent="0">
              <a:spcBef>
                <a:spcPts val="1800"/>
              </a:spcBef>
              <a:buNone/>
            </a:pPr>
            <a:r>
              <a:rPr lang="en-US" sz="2400" dirty="0" err="1" smtClean="0">
                <a:latin typeface="Georgia" panose="02040502050405020303" pitchFamily="18" charset="0"/>
              </a:rPr>
              <a:t>Physostigmine</a:t>
            </a:r>
            <a:r>
              <a:rPr lang="en-US" sz="2400" dirty="0" smtClean="0">
                <a:latin typeface="Georgia" panose="02040502050405020303" pitchFamily="18" charset="0"/>
              </a:rPr>
              <a:t> is used</a:t>
            </a:r>
            <a:endParaRPr lang="en-US" sz="24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12406263-3DAE-441C-B33B-86E6A0903BC8}" type="slidenum">
              <a:rPr lang="en-US" smtClean="0"/>
              <a:t>26</a:t>
            </a:fld>
            <a:endParaRPr lang="en-US"/>
          </a:p>
        </p:txBody>
      </p:sp>
    </p:spTree>
    <p:extLst>
      <p:ext uri="{BB962C8B-B14F-4D97-AF65-F5344CB8AC3E}">
        <p14:creationId xmlns:p14="http://schemas.microsoft.com/office/powerpoint/2010/main" val="297507041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noAutofit/>
          </a:bodyPr>
          <a:lstStyle/>
          <a:p>
            <a:r>
              <a:rPr lang="en-US" sz="9600" b="1" i="1" dirty="0" smtClean="0">
                <a:latin typeface="Algerian" pitchFamily="82" charset="0"/>
              </a:rPr>
              <a:t>END</a:t>
            </a:r>
            <a:endParaRPr lang="en-US" sz="9600" b="1" i="1" dirty="0">
              <a:latin typeface="Algerian" pitchFamily="82" charset="0"/>
            </a:endParaRPr>
          </a:p>
        </p:txBody>
      </p:sp>
      <p:sp>
        <p:nvSpPr>
          <p:cNvPr id="6" name="Subtitle 5"/>
          <p:cNvSpPr>
            <a:spLocks noGrp="1"/>
          </p:cNvSpPr>
          <p:nvPr>
            <p:ph type="subTitle" idx="1"/>
          </p:nvPr>
        </p:nvSpPr>
        <p:spPr>
          <a:xfrm>
            <a:off x="1371600" y="3886200"/>
            <a:ext cx="6400800" cy="1968690"/>
          </a:xfrm>
        </p:spPr>
        <p:txBody>
          <a:bodyPr/>
          <a:lstStyle/>
          <a:p>
            <a:endParaRPr lang="en-US" dirty="0" smtClean="0"/>
          </a:p>
          <a:p>
            <a:r>
              <a:rPr lang="en-US" b="1" dirty="0" smtClean="0">
                <a:solidFill>
                  <a:schemeClr val="tx1"/>
                </a:solidFill>
                <a:latin typeface="Britannic Bold" panose="020B0903060703020204" pitchFamily="34" charset="0"/>
              </a:rPr>
              <a:t>Thanks for listening</a:t>
            </a:r>
            <a:endParaRPr lang="en-US" b="1" dirty="0">
              <a:solidFill>
                <a:schemeClr val="tx1"/>
              </a:solidFill>
              <a:latin typeface="Britannic Bold" panose="020B0903060703020204" pitchFamily="34" charset="0"/>
            </a:endParaRPr>
          </a:p>
        </p:txBody>
      </p:sp>
    </p:spTree>
    <p:extLst>
      <p:ext uri="{BB962C8B-B14F-4D97-AF65-F5344CB8AC3E}">
        <p14:creationId xmlns:p14="http://schemas.microsoft.com/office/powerpoint/2010/main" val="8682721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3" name="Google Shape;203;p29"/>
          <p:cNvSpPr txBox="1"/>
          <p:nvPr/>
        </p:nvSpPr>
        <p:spPr>
          <a:xfrm>
            <a:off x="141604" y="53975"/>
            <a:ext cx="8797679" cy="1106085"/>
          </a:xfrm>
          <a:prstGeom prst="rect">
            <a:avLst/>
          </a:prstGeom>
          <a:noFill/>
          <a:ln>
            <a:noFill/>
          </a:ln>
        </p:spPr>
        <p:txBody>
          <a:bodyPr spcFirstLastPara="1" wrap="square" lIns="91425" tIns="45700" rIns="91425" bIns="45700" anchor="ctr" anchorCtr="0">
            <a:noAutofit/>
          </a:bodyPr>
          <a:lstStyle/>
          <a:p>
            <a:pPr lvl="0">
              <a:buClr>
                <a:srgbClr val="7030A0"/>
              </a:buClr>
            </a:pPr>
            <a:r>
              <a:rPr lang="en-IN" altLang="en-US" sz="2600" b="1" dirty="0">
                <a:solidFill>
                  <a:srgbClr val="7030A0"/>
                </a:solidFill>
                <a:latin typeface="Georgia" panose="02040502050405020303" charset="0"/>
                <a:cs typeface="Georgia" panose="02040502050405020303" charset="0"/>
                <a:sym typeface="Arial" panose="020B0604020202020204"/>
              </a:rPr>
              <a:t>LEARNING </a:t>
            </a:r>
            <a:r>
              <a:rPr lang="en-US" sz="2600" b="1" dirty="0" smtClean="0">
                <a:solidFill>
                  <a:srgbClr val="7030A0"/>
                </a:solidFill>
                <a:latin typeface="Georgia" panose="02040502050405020303" charset="0"/>
                <a:cs typeface="Georgia" panose="02040502050405020303" charset="0"/>
                <a:sym typeface="Arial" panose="020B0604020202020204"/>
              </a:rPr>
              <a:t>OBJECTIVES</a:t>
            </a:r>
            <a:endParaRPr lang="en-US" sz="2600" b="1" dirty="0">
              <a:solidFill>
                <a:srgbClr val="7030A0"/>
              </a:solidFill>
              <a:latin typeface="Georgia" panose="02040502050405020303" charset="0"/>
              <a:cs typeface="Georgia" panose="02040502050405020303" charset="0"/>
              <a:sym typeface="Arial" panose="020B0604020202020204"/>
            </a:endParaRPr>
          </a:p>
        </p:txBody>
      </p:sp>
      <p:sp>
        <p:nvSpPr>
          <p:cNvPr id="204" name="Google Shape;204;p29"/>
          <p:cNvSpPr txBox="1"/>
          <p:nvPr/>
        </p:nvSpPr>
        <p:spPr>
          <a:xfrm>
            <a:off x="254468" y="1160060"/>
            <a:ext cx="8571950" cy="5323640"/>
          </a:xfrm>
          <a:prstGeom prst="rect">
            <a:avLst/>
          </a:prstGeom>
          <a:noFill/>
          <a:ln>
            <a:noFill/>
          </a:ln>
        </p:spPr>
        <p:txBody>
          <a:bodyPr spcFirstLastPara="1" wrap="square" lIns="91425" tIns="45700" rIns="91425" bIns="45700" anchor="t" anchorCtr="0">
            <a:noAutofit/>
          </a:bodyPr>
          <a:lstStyle/>
          <a:p>
            <a:pPr marL="514350" marR="0" lvl="0" indent="-514350" rtl="0">
              <a:spcBef>
                <a:spcPts val="1800"/>
              </a:spcBef>
              <a:buClr>
                <a:schemeClr val="dk1"/>
              </a:buClr>
              <a:buSzPct val="100000"/>
              <a:buFont typeface="+mj-lt"/>
              <a:buAutoNum type="arabicPeriod"/>
            </a:pPr>
            <a:r>
              <a:rPr lang="en-US" sz="2400" dirty="0" smtClean="0">
                <a:solidFill>
                  <a:schemeClr val="dk1"/>
                </a:solidFill>
                <a:latin typeface="Georgia" panose="02040502050405020303" charset="0"/>
                <a:cs typeface="Georgia" panose="02040502050405020303" charset="0"/>
              </a:rPr>
              <a:t>Describe the pharmacological effects, clinical uses and unwanted effects of muscarinic receptor agonists and anticholinesterases</a:t>
            </a:r>
          </a:p>
          <a:p>
            <a:pPr marL="514350" marR="0" lvl="0" indent="-514350" rtl="0">
              <a:spcBef>
                <a:spcPts val="1800"/>
              </a:spcBef>
              <a:buClr>
                <a:schemeClr val="dk1"/>
              </a:buClr>
              <a:buSzPct val="100000"/>
              <a:buFont typeface="+mj-lt"/>
              <a:buAutoNum type="arabicPeriod"/>
            </a:pPr>
            <a:r>
              <a:rPr lang="en-US" sz="2400" dirty="0" smtClean="0">
                <a:solidFill>
                  <a:schemeClr val="dk1"/>
                </a:solidFill>
                <a:latin typeface="Georgia" panose="02040502050405020303" charset="0"/>
                <a:cs typeface="Georgia" panose="02040502050405020303" charset="0"/>
              </a:rPr>
              <a:t>Explain why muscarinic receptor agonists and anticholinesterases have limited clinical uses</a:t>
            </a:r>
          </a:p>
        </p:txBody>
      </p:sp>
    </p:spTree>
    <p:extLst>
      <p:ext uri="{BB962C8B-B14F-4D97-AF65-F5344CB8AC3E}">
        <p14:creationId xmlns:p14="http://schemas.microsoft.com/office/powerpoint/2010/main" val="85951725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2" name="Google Shape;202;p29"/>
          <p:cNvSpPr txBox="1"/>
          <p:nvPr/>
        </p:nvSpPr>
        <p:spPr>
          <a:xfrm>
            <a:off x="300355" y="1255594"/>
            <a:ext cx="8516099" cy="5199797"/>
          </a:xfrm>
          <a:prstGeom prst="rect">
            <a:avLst/>
          </a:prstGeom>
          <a:noFill/>
          <a:ln>
            <a:noFill/>
          </a:ln>
        </p:spPr>
        <p:txBody>
          <a:bodyPr spcFirstLastPara="1" wrap="square" lIns="91425" tIns="45700" rIns="91425" bIns="45700" anchor="t" anchorCtr="0">
            <a:noAutofit/>
          </a:bodyPr>
          <a:lstStyle/>
          <a:p>
            <a:pPr lvl="0">
              <a:spcBef>
                <a:spcPts val="1800"/>
              </a:spcBef>
              <a:buClr>
                <a:schemeClr val="dk1"/>
              </a:buClr>
            </a:pPr>
            <a:r>
              <a:rPr lang="en-US" sz="2400" dirty="0" smtClean="0">
                <a:solidFill>
                  <a:schemeClr val="dk1"/>
                </a:solidFill>
                <a:latin typeface="Georgia" panose="02040502050405020303" charset="0"/>
                <a:cs typeface="Georgia" panose="02040502050405020303" charset="0"/>
              </a:rPr>
              <a:t>Muscarinic receptor agonists directly activate muscarinic receptors and produce the effects of parasympathetic nervous system stimulation. They are also referred to as directly acting </a:t>
            </a:r>
            <a:r>
              <a:rPr lang="en-US" sz="2400" dirty="0" err="1" smtClean="0">
                <a:solidFill>
                  <a:schemeClr val="dk1"/>
                </a:solidFill>
                <a:latin typeface="Georgia" panose="02040502050405020303" charset="0"/>
                <a:cs typeface="Georgia" panose="02040502050405020303" charset="0"/>
              </a:rPr>
              <a:t>parasympathomimetic</a:t>
            </a:r>
            <a:r>
              <a:rPr lang="en-US" sz="2400" dirty="0" smtClean="0">
                <a:solidFill>
                  <a:schemeClr val="dk1"/>
                </a:solidFill>
                <a:latin typeface="Georgia" panose="02040502050405020303" charset="0"/>
                <a:cs typeface="Georgia" panose="02040502050405020303" charset="0"/>
              </a:rPr>
              <a:t> agents.</a:t>
            </a:r>
          </a:p>
          <a:p>
            <a:pPr lvl="0">
              <a:spcBef>
                <a:spcPts val="1800"/>
              </a:spcBef>
              <a:buClr>
                <a:schemeClr val="dk1"/>
              </a:buClr>
            </a:pPr>
            <a:r>
              <a:rPr lang="en-US" sz="2400" b="0" i="0" u="none" strike="noStrike" cap="none" dirty="0" smtClean="0">
                <a:solidFill>
                  <a:schemeClr val="dk1"/>
                </a:solidFill>
                <a:latin typeface="Georgia" panose="02040502050405020303" charset="0"/>
                <a:cs typeface="Georgia" panose="02040502050405020303" charset="0"/>
                <a:sym typeface="Arial" panose="020B0604020202020204"/>
              </a:rPr>
              <a:t>Anticholinesterases act by inhibiting cholinesterase thereby</a:t>
            </a:r>
            <a:r>
              <a:rPr lang="en-US" sz="2400" dirty="0" smtClean="0">
                <a:solidFill>
                  <a:schemeClr val="dk1"/>
                </a:solidFill>
                <a:latin typeface="Georgia" panose="02040502050405020303" charset="0"/>
                <a:cs typeface="Georgia" panose="02040502050405020303" charset="0"/>
              </a:rPr>
              <a:t> increasing the amount of acetylcholine available. The acetylcholine acts on both muscarinic and nicotinic receptors, therefore these agents produce both muscarinic and nicotinic effects. They are also referred to as indirect acting </a:t>
            </a:r>
            <a:r>
              <a:rPr lang="en-US" sz="2400" dirty="0" err="1" smtClean="0">
                <a:solidFill>
                  <a:schemeClr val="dk1"/>
                </a:solidFill>
                <a:latin typeface="Georgia" panose="02040502050405020303" charset="0"/>
                <a:cs typeface="Georgia" panose="02040502050405020303" charset="0"/>
              </a:rPr>
              <a:t>parasympathomimetic</a:t>
            </a:r>
            <a:r>
              <a:rPr lang="en-US" sz="2400" dirty="0" smtClean="0">
                <a:solidFill>
                  <a:schemeClr val="dk1"/>
                </a:solidFill>
                <a:latin typeface="Georgia" panose="02040502050405020303" charset="0"/>
                <a:cs typeface="Georgia" panose="02040502050405020303" charset="0"/>
              </a:rPr>
              <a:t> agents.</a:t>
            </a:r>
            <a:endParaRPr lang="en-US" sz="2400" b="0" i="0" u="none" strike="noStrike" cap="none" dirty="0">
              <a:solidFill>
                <a:schemeClr val="dk1"/>
              </a:solidFill>
              <a:latin typeface="Georgia" panose="02040502050405020303" charset="0"/>
              <a:cs typeface="Georgia" panose="02040502050405020303" charset="0"/>
              <a:sym typeface="Arial" panose="020B0604020202020204"/>
            </a:endParaRPr>
          </a:p>
        </p:txBody>
      </p:sp>
      <p:sp>
        <p:nvSpPr>
          <p:cNvPr id="203" name="Google Shape;203;p29"/>
          <p:cNvSpPr txBox="1"/>
          <p:nvPr/>
        </p:nvSpPr>
        <p:spPr>
          <a:xfrm>
            <a:off x="141604" y="53975"/>
            <a:ext cx="9002395" cy="1065141"/>
          </a:xfrm>
          <a:prstGeom prst="rect">
            <a:avLst/>
          </a:prstGeom>
          <a:noFill/>
          <a:ln>
            <a:noFill/>
          </a:ln>
        </p:spPr>
        <p:txBody>
          <a:bodyPr spcFirstLastPara="1" wrap="square" lIns="91425" tIns="45700" rIns="91425" bIns="45700" anchor="ctr" anchorCtr="0">
            <a:noAutofit/>
          </a:bodyPr>
          <a:lstStyle/>
          <a:p>
            <a:pPr lvl="0">
              <a:buClr>
                <a:srgbClr val="7030A0"/>
              </a:buClr>
            </a:pPr>
            <a:r>
              <a:rPr lang="en-US" sz="2600" b="1" dirty="0" smtClean="0">
                <a:solidFill>
                  <a:srgbClr val="7030A0"/>
                </a:solidFill>
                <a:latin typeface="Georgia" panose="02040502050405020303" charset="0"/>
                <a:cs typeface="Georgia" panose="02040502050405020303" charset="0"/>
                <a:sym typeface="Arial" panose="020B0604020202020204"/>
              </a:rPr>
              <a:t>INTRODUCTION</a:t>
            </a:r>
            <a:endParaRPr lang="en-US" sz="2600" b="1" dirty="0">
              <a:solidFill>
                <a:srgbClr val="7030A0"/>
              </a:solidFill>
              <a:latin typeface="Georgia" panose="02040502050405020303" charset="0"/>
              <a:cs typeface="Georgia" panose="02040502050405020303" charset="0"/>
              <a:sym typeface="Arial" panose="020B0604020202020204"/>
            </a:endParaRPr>
          </a:p>
        </p:txBody>
      </p:sp>
    </p:spTree>
    <p:extLst>
      <p:ext uri="{BB962C8B-B14F-4D97-AF65-F5344CB8AC3E}">
        <p14:creationId xmlns:p14="http://schemas.microsoft.com/office/powerpoint/2010/main" val="13286356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202"/>
                                        </p:tgtEl>
                                        <p:attrNameLst>
                                          <p:attrName>style.visibility</p:attrName>
                                        </p:attrNameLst>
                                      </p:cBhvr>
                                      <p:to>
                                        <p:strVal val="visible"/>
                                      </p:to>
                                    </p:set>
                                    <p:anim calcmode="lin" valueType="num">
                                      <p:cBhvr additive="base">
                                        <p:cTn id="7" dur="500"/>
                                        <p:tgtEl>
                                          <p:spTgt spid="202"/>
                                        </p:tgtEl>
                                        <p:attrNameLst>
                                          <p:attrName>ppt_w</p:attrName>
                                        </p:attrNameLst>
                                      </p:cBhvr>
                                      <p:tavLst>
                                        <p:tav tm="0">
                                          <p:val>
                                            <p:fltVal val="0"/>
                                          </p:val>
                                        </p:tav>
                                        <p:tav tm="100000">
                                          <p:val>
                                            <p:strVal val="#ppt_w"/>
                                          </p:val>
                                        </p:tav>
                                      </p:tavLst>
                                    </p:anim>
                                    <p:anim calcmode="lin" valueType="num">
                                      <p:cBhvr additive="base">
                                        <p:cTn id="8" dur="500"/>
                                        <p:tgtEl>
                                          <p:spTgt spid="20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125" y="152400"/>
            <a:ext cx="8761863" cy="381000"/>
          </a:xfrm>
        </p:spPr>
        <p:txBody>
          <a:bodyPr>
            <a:noAutofit/>
          </a:bodyPr>
          <a:lstStyle/>
          <a:p>
            <a:pPr algn="l"/>
            <a:r>
              <a:rPr lang="en-US" sz="2200" b="1" cap="all" dirty="0">
                <a:latin typeface="Georgia" panose="02040502050405020303" pitchFamily="18" charset="0"/>
              </a:rPr>
              <a:t>M</a:t>
            </a:r>
            <a:r>
              <a:rPr lang="en-US" sz="2200" b="1" cap="all" dirty="0" smtClean="0">
                <a:latin typeface="Georgia" panose="02040502050405020303" pitchFamily="18" charset="0"/>
              </a:rPr>
              <a:t>uscarinic agonists: pharmacological effects</a:t>
            </a:r>
            <a:endParaRPr lang="en-US" sz="2200" b="1" cap="all" dirty="0">
              <a:latin typeface="Georgia" panose="02040502050405020303" pitchFamily="18" charset="0"/>
            </a:endParaRPr>
          </a:p>
        </p:txBody>
      </p:sp>
      <p:graphicFrame>
        <p:nvGraphicFramePr>
          <p:cNvPr id="4" name="Content Placeholder 3"/>
          <p:cNvGraphicFramePr>
            <a:graphicFrameLocks noGrp="1"/>
          </p:cNvGraphicFramePr>
          <p:nvPr>
            <p:ph idx="1"/>
            <p:extLst/>
          </p:nvPr>
        </p:nvGraphicFramePr>
        <p:xfrm>
          <a:off x="152400" y="762000"/>
          <a:ext cx="8763000" cy="5953760"/>
        </p:xfrm>
        <a:graphic>
          <a:graphicData uri="http://schemas.openxmlformats.org/drawingml/2006/table">
            <a:tbl>
              <a:tblPr firstRow="1" bandRow="1">
                <a:tableStyleId>{5C22544A-7EE6-4342-B048-85BDC9FD1C3A}</a:tableStyleId>
              </a:tblPr>
              <a:tblGrid>
                <a:gridCol w="1828800">
                  <a:extLst>
                    <a:ext uri="{9D8B030D-6E8A-4147-A177-3AD203B41FA5}">
                      <a16:colId xmlns:a16="http://schemas.microsoft.com/office/drawing/2014/main" val="20000"/>
                    </a:ext>
                  </a:extLst>
                </a:gridCol>
                <a:gridCol w="6934200">
                  <a:extLst>
                    <a:ext uri="{9D8B030D-6E8A-4147-A177-3AD203B41FA5}">
                      <a16:colId xmlns:a16="http://schemas.microsoft.com/office/drawing/2014/main" val="20001"/>
                    </a:ext>
                  </a:extLst>
                </a:gridCol>
              </a:tblGrid>
              <a:tr h="386080">
                <a:tc>
                  <a:txBody>
                    <a:bodyPr/>
                    <a:lstStyle/>
                    <a:p>
                      <a:r>
                        <a:rPr lang="en-US" sz="1800" dirty="0" smtClean="0">
                          <a:solidFill>
                            <a:schemeClr val="tx1"/>
                          </a:solidFill>
                          <a:latin typeface="Georgia" panose="02040502050405020303" pitchFamily="18" charset="0"/>
                        </a:rPr>
                        <a:t>Effector</a:t>
                      </a:r>
                      <a:endParaRPr lang="en-US" sz="18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800" dirty="0" smtClean="0">
                          <a:solidFill>
                            <a:schemeClr val="tx1"/>
                          </a:solidFill>
                          <a:latin typeface="Georgia" panose="02040502050405020303" pitchFamily="18" charset="0"/>
                        </a:rPr>
                        <a:t>Effects</a:t>
                      </a:r>
                      <a:endParaRPr lang="en-US" sz="18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86080">
                <a:tc>
                  <a:txBody>
                    <a:bodyPr/>
                    <a:lstStyle/>
                    <a:p>
                      <a:r>
                        <a:rPr lang="en-US" sz="1800" dirty="0" smtClean="0">
                          <a:solidFill>
                            <a:schemeClr val="tx1"/>
                          </a:solidFill>
                          <a:latin typeface="Georgia" panose="02040502050405020303" pitchFamily="18" charset="0"/>
                        </a:rPr>
                        <a:t>Heart </a:t>
                      </a:r>
                      <a:endParaRPr lang="en-US" sz="18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800" dirty="0" smtClean="0">
                          <a:solidFill>
                            <a:schemeClr val="tx1"/>
                          </a:solidFill>
                          <a:latin typeface="Georgia" panose="02040502050405020303" pitchFamily="18" charset="0"/>
                        </a:rPr>
                        <a:t>Negative</a:t>
                      </a:r>
                      <a:r>
                        <a:rPr lang="en-US" sz="1800" baseline="0" dirty="0" smtClean="0">
                          <a:solidFill>
                            <a:schemeClr val="tx1"/>
                          </a:solidFill>
                          <a:latin typeface="Georgia" panose="02040502050405020303" pitchFamily="18" charset="0"/>
                        </a:rPr>
                        <a:t> </a:t>
                      </a:r>
                      <a:r>
                        <a:rPr lang="en-US" sz="1800" baseline="0" dirty="0" err="1" smtClean="0">
                          <a:solidFill>
                            <a:schemeClr val="tx1"/>
                          </a:solidFill>
                          <a:latin typeface="Georgia" panose="02040502050405020303" pitchFamily="18" charset="0"/>
                        </a:rPr>
                        <a:t>chronotropic</a:t>
                      </a:r>
                      <a:r>
                        <a:rPr lang="en-US" sz="1800" baseline="0" dirty="0" smtClean="0">
                          <a:solidFill>
                            <a:schemeClr val="tx1"/>
                          </a:solidFill>
                          <a:latin typeface="Georgia" panose="02040502050405020303" pitchFamily="18" charset="0"/>
                        </a:rPr>
                        <a:t> effect and decreased conduction velocity</a:t>
                      </a:r>
                      <a:endParaRPr lang="en-US" sz="18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386080">
                <a:tc>
                  <a:txBody>
                    <a:bodyPr/>
                    <a:lstStyle/>
                    <a:p>
                      <a:r>
                        <a:rPr lang="en-US" sz="1800" dirty="0" smtClean="0">
                          <a:solidFill>
                            <a:schemeClr val="tx1"/>
                          </a:solidFill>
                          <a:latin typeface="Georgia" panose="02040502050405020303" pitchFamily="18" charset="0"/>
                        </a:rPr>
                        <a:t>Arterioles</a:t>
                      </a:r>
                      <a:endParaRPr lang="en-US" sz="18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800" dirty="0" smtClean="0">
                          <a:solidFill>
                            <a:schemeClr val="tx1"/>
                          </a:solidFill>
                          <a:latin typeface="Georgia" panose="02040502050405020303" pitchFamily="18" charset="0"/>
                        </a:rPr>
                        <a:t>Vasodilatation</a:t>
                      </a:r>
                    </a:p>
                    <a:p>
                      <a:r>
                        <a:rPr lang="en-US" sz="1800" dirty="0" smtClean="0">
                          <a:solidFill>
                            <a:schemeClr val="tx1"/>
                          </a:solidFill>
                          <a:latin typeface="Georgia" panose="02040502050405020303" pitchFamily="18" charset="0"/>
                        </a:rPr>
                        <a:t>Blood pressure falls due to a fall in total peripheral resistance</a:t>
                      </a:r>
                      <a:endParaRPr lang="en-US" sz="18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386080">
                <a:tc>
                  <a:txBody>
                    <a:bodyPr/>
                    <a:lstStyle/>
                    <a:p>
                      <a:r>
                        <a:rPr lang="en-US" sz="1800" dirty="0" smtClean="0">
                          <a:solidFill>
                            <a:schemeClr val="tx1"/>
                          </a:solidFill>
                          <a:latin typeface="Georgia" panose="02040502050405020303" pitchFamily="18" charset="0"/>
                        </a:rPr>
                        <a:t>Lacrimation</a:t>
                      </a:r>
                      <a:endParaRPr lang="en-US" sz="18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800" dirty="0" smtClean="0">
                          <a:solidFill>
                            <a:schemeClr val="tx1"/>
                          </a:solidFill>
                          <a:latin typeface="Georgia" panose="02040502050405020303" pitchFamily="18" charset="0"/>
                        </a:rPr>
                        <a:t>Increases</a:t>
                      </a:r>
                      <a:endParaRPr lang="en-US" sz="18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386080">
                <a:tc>
                  <a:txBody>
                    <a:bodyPr/>
                    <a:lstStyle/>
                    <a:p>
                      <a:r>
                        <a:rPr lang="en-US" sz="1800" dirty="0" smtClean="0">
                          <a:solidFill>
                            <a:schemeClr val="tx1"/>
                          </a:solidFill>
                          <a:latin typeface="Georgia" panose="02040502050405020303" pitchFamily="18" charset="0"/>
                        </a:rPr>
                        <a:t>Respiratory</a:t>
                      </a:r>
                      <a:r>
                        <a:rPr lang="en-US" sz="1800" baseline="0" dirty="0" smtClean="0">
                          <a:solidFill>
                            <a:schemeClr val="tx1"/>
                          </a:solidFill>
                          <a:latin typeface="Georgia" panose="02040502050405020303" pitchFamily="18" charset="0"/>
                        </a:rPr>
                        <a:t> system</a:t>
                      </a:r>
                      <a:endParaRPr lang="en-US" sz="18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800" dirty="0" smtClean="0">
                          <a:solidFill>
                            <a:schemeClr val="tx1"/>
                          </a:solidFill>
                          <a:latin typeface="Georgia" panose="02040502050405020303" pitchFamily="18" charset="0"/>
                        </a:rPr>
                        <a:t>Bronchoconstriction</a:t>
                      </a:r>
                    </a:p>
                    <a:p>
                      <a:r>
                        <a:rPr lang="en-US" sz="1800" dirty="0" smtClean="0">
                          <a:solidFill>
                            <a:schemeClr val="tx1"/>
                          </a:solidFill>
                          <a:latin typeface="Georgia" panose="02040502050405020303" pitchFamily="18" charset="0"/>
                        </a:rPr>
                        <a:t>Increased bronchial secretions</a:t>
                      </a:r>
                      <a:endParaRPr lang="en-US" sz="18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386080">
                <a:tc>
                  <a:txBody>
                    <a:bodyPr/>
                    <a:lstStyle/>
                    <a:p>
                      <a:r>
                        <a:rPr lang="en-US" sz="1800" dirty="0" smtClean="0">
                          <a:solidFill>
                            <a:schemeClr val="tx1"/>
                          </a:solidFill>
                          <a:latin typeface="Georgia" panose="02040502050405020303" pitchFamily="18" charset="0"/>
                        </a:rPr>
                        <a:t>GIT</a:t>
                      </a:r>
                      <a:endParaRPr lang="en-US" sz="18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800" dirty="0" smtClean="0">
                          <a:solidFill>
                            <a:schemeClr val="tx1"/>
                          </a:solidFill>
                          <a:latin typeface="Georgia" panose="02040502050405020303" pitchFamily="18" charset="0"/>
                        </a:rPr>
                        <a:t>Increased peristaltic activity and motility</a:t>
                      </a:r>
                    </a:p>
                    <a:p>
                      <a:r>
                        <a:rPr lang="en-US" sz="1800" dirty="0" smtClean="0">
                          <a:solidFill>
                            <a:schemeClr val="tx1"/>
                          </a:solidFill>
                          <a:latin typeface="Georgia" panose="02040502050405020303" pitchFamily="18" charset="0"/>
                        </a:rPr>
                        <a:t>Increased salivation and GIT secretions</a:t>
                      </a:r>
                      <a:endParaRPr lang="en-US" sz="18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386080">
                <a:tc>
                  <a:txBody>
                    <a:bodyPr/>
                    <a:lstStyle/>
                    <a:p>
                      <a:r>
                        <a:rPr lang="en-US" sz="1800" dirty="0" smtClean="0">
                          <a:solidFill>
                            <a:schemeClr val="tx1"/>
                          </a:solidFill>
                          <a:latin typeface="Georgia" panose="02040502050405020303" pitchFamily="18" charset="0"/>
                        </a:rPr>
                        <a:t>Urinary</a:t>
                      </a:r>
                      <a:r>
                        <a:rPr lang="en-US" sz="1800" baseline="0" dirty="0" smtClean="0">
                          <a:solidFill>
                            <a:schemeClr val="tx1"/>
                          </a:solidFill>
                          <a:latin typeface="Georgia" panose="02040502050405020303" pitchFamily="18" charset="0"/>
                        </a:rPr>
                        <a:t> tract</a:t>
                      </a:r>
                      <a:endParaRPr lang="en-US" sz="18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800" dirty="0" smtClean="0">
                          <a:solidFill>
                            <a:schemeClr val="tx1"/>
                          </a:solidFill>
                          <a:latin typeface="Georgia" panose="02040502050405020303" pitchFamily="18" charset="0"/>
                        </a:rPr>
                        <a:t>Increased contraction of the ureter and bladder smooth muscle (detrusor)</a:t>
                      </a:r>
                    </a:p>
                    <a:p>
                      <a:r>
                        <a:rPr lang="en-US" sz="1800" dirty="0" smtClean="0">
                          <a:solidFill>
                            <a:schemeClr val="tx1"/>
                          </a:solidFill>
                          <a:latin typeface="Georgia" panose="02040502050405020303" pitchFamily="18" charset="0"/>
                        </a:rPr>
                        <a:t>Increased  </a:t>
                      </a:r>
                      <a:r>
                        <a:rPr lang="en-US" sz="1800" dirty="0" err="1" smtClean="0">
                          <a:solidFill>
                            <a:schemeClr val="tx1"/>
                          </a:solidFill>
                          <a:latin typeface="Georgia" panose="02040502050405020303" pitchFamily="18" charset="0"/>
                        </a:rPr>
                        <a:t>trigone</a:t>
                      </a:r>
                      <a:r>
                        <a:rPr lang="en-US" sz="1800" dirty="0" smtClean="0">
                          <a:solidFill>
                            <a:schemeClr val="tx1"/>
                          </a:solidFill>
                          <a:latin typeface="Georgia" panose="02040502050405020303" pitchFamily="18" charset="0"/>
                        </a:rPr>
                        <a:t> and sphincter relaxation</a:t>
                      </a:r>
                    </a:p>
                    <a:p>
                      <a:r>
                        <a:rPr lang="en-US" sz="1800" dirty="0" smtClean="0">
                          <a:solidFill>
                            <a:schemeClr val="tx1"/>
                          </a:solidFill>
                          <a:latin typeface="Georgia" panose="02040502050405020303" pitchFamily="18" charset="0"/>
                        </a:rPr>
                        <a:t>(promotes micturition)</a:t>
                      </a:r>
                      <a:endParaRPr lang="en-US" sz="18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386080">
                <a:tc>
                  <a:txBody>
                    <a:bodyPr/>
                    <a:lstStyle/>
                    <a:p>
                      <a:r>
                        <a:rPr lang="en-US" sz="1800" dirty="0" smtClean="0">
                          <a:solidFill>
                            <a:schemeClr val="tx1"/>
                          </a:solidFill>
                          <a:latin typeface="Georgia" panose="02040502050405020303" pitchFamily="18" charset="0"/>
                        </a:rPr>
                        <a:t>Sweat glands</a:t>
                      </a:r>
                      <a:endParaRPr lang="en-US" sz="18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800" dirty="0" smtClean="0">
                          <a:solidFill>
                            <a:schemeClr val="tx1"/>
                          </a:solidFill>
                          <a:latin typeface="Georgia" panose="02040502050405020303" pitchFamily="18" charset="0"/>
                        </a:rPr>
                        <a:t>Increased sweat gland secretion</a:t>
                      </a:r>
                      <a:endParaRPr lang="en-US" sz="18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7"/>
                  </a:ext>
                </a:extLst>
              </a:tr>
              <a:tr h="386080">
                <a:tc>
                  <a:txBody>
                    <a:bodyPr/>
                    <a:lstStyle/>
                    <a:p>
                      <a:r>
                        <a:rPr lang="en-US" sz="1800" dirty="0" smtClean="0">
                          <a:solidFill>
                            <a:schemeClr val="tx1"/>
                          </a:solidFill>
                          <a:latin typeface="Georgia" panose="02040502050405020303" pitchFamily="18" charset="0"/>
                        </a:rPr>
                        <a:t>Eye</a:t>
                      </a:r>
                      <a:endParaRPr lang="en-US" sz="18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800" dirty="0" err="1" smtClean="0">
                          <a:solidFill>
                            <a:schemeClr val="tx1"/>
                          </a:solidFill>
                          <a:latin typeface="Georgia" panose="02040502050405020303" pitchFamily="18" charset="0"/>
                        </a:rPr>
                        <a:t>Miosis</a:t>
                      </a:r>
                      <a:r>
                        <a:rPr lang="en-US" sz="1800" dirty="0" smtClean="0">
                          <a:solidFill>
                            <a:schemeClr val="tx1"/>
                          </a:solidFill>
                          <a:latin typeface="Georgia" panose="02040502050405020303" pitchFamily="18" charset="0"/>
                        </a:rPr>
                        <a:t> and accommodation</a:t>
                      </a:r>
                    </a:p>
                    <a:p>
                      <a:r>
                        <a:rPr lang="en-US" sz="1800" dirty="0" smtClean="0">
                          <a:solidFill>
                            <a:schemeClr val="tx1"/>
                          </a:solidFill>
                          <a:latin typeface="Georgia" panose="02040502050405020303" pitchFamily="18" charset="0"/>
                        </a:rPr>
                        <a:t>Increased</a:t>
                      </a:r>
                      <a:r>
                        <a:rPr lang="en-US" sz="1800" baseline="0" dirty="0" smtClean="0">
                          <a:solidFill>
                            <a:schemeClr val="tx1"/>
                          </a:solidFill>
                          <a:latin typeface="Georgia" panose="02040502050405020303" pitchFamily="18" charset="0"/>
                        </a:rPr>
                        <a:t> outflow of aqueous </a:t>
                      </a:r>
                      <a:r>
                        <a:rPr lang="en-US" sz="1800" baseline="0" dirty="0" err="1" smtClean="0">
                          <a:solidFill>
                            <a:schemeClr val="tx1"/>
                          </a:solidFill>
                          <a:latin typeface="Georgia" panose="02040502050405020303" pitchFamily="18" charset="0"/>
                        </a:rPr>
                        <a:t>humour</a:t>
                      </a:r>
                      <a:r>
                        <a:rPr lang="en-US" sz="1800" baseline="0" dirty="0" smtClean="0">
                          <a:solidFill>
                            <a:schemeClr val="tx1"/>
                          </a:solidFill>
                          <a:latin typeface="Georgia" panose="02040502050405020303" pitchFamily="18" charset="0"/>
                        </a:rPr>
                        <a:t> resulting in a reduction in intraocular pressure</a:t>
                      </a:r>
                      <a:endParaRPr lang="en-US" sz="18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8"/>
                  </a:ext>
                </a:extLst>
              </a:tr>
              <a:tr h="386080">
                <a:tc>
                  <a:txBody>
                    <a:bodyPr/>
                    <a:lstStyle/>
                    <a:p>
                      <a:r>
                        <a:rPr lang="en-US" sz="1800" dirty="0" smtClean="0">
                          <a:solidFill>
                            <a:schemeClr val="tx1"/>
                          </a:solidFill>
                          <a:latin typeface="Georgia" panose="02040502050405020303" pitchFamily="18" charset="0"/>
                        </a:rPr>
                        <a:t>Other effects</a:t>
                      </a:r>
                      <a:endParaRPr lang="en-US" sz="18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800" dirty="0" smtClean="0">
                          <a:solidFill>
                            <a:schemeClr val="tx1"/>
                          </a:solidFill>
                          <a:latin typeface="Georgia" panose="02040502050405020303" pitchFamily="18" charset="0"/>
                        </a:rPr>
                        <a:t>Tremor, ataxia</a:t>
                      </a:r>
                      <a:endParaRPr lang="en-US" sz="1800" dirty="0">
                        <a:solidFill>
                          <a:schemeClr val="tx1"/>
                        </a:solidFill>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9"/>
                  </a:ext>
                </a:extLst>
              </a:tr>
            </a:tbl>
          </a:graphicData>
        </a:graphic>
      </p:graphicFrame>
      <p:sp>
        <p:nvSpPr>
          <p:cNvPr id="3" name="Slide Number Placeholder 2"/>
          <p:cNvSpPr>
            <a:spLocks noGrp="1"/>
          </p:cNvSpPr>
          <p:nvPr>
            <p:ph type="sldNum" sz="quarter" idx="12"/>
          </p:nvPr>
        </p:nvSpPr>
        <p:spPr/>
        <p:txBody>
          <a:bodyPr/>
          <a:lstStyle/>
          <a:p>
            <a:fld id="{12406263-3DAE-441C-B33B-86E6A0903BC8}" type="slidenum">
              <a:rPr lang="en-US" smtClean="0"/>
              <a:t>5</a:t>
            </a:fld>
            <a:endParaRPr lang="en-US"/>
          </a:p>
        </p:txBody>
      </p:sp>
    </p:spTree>
    <p:extLst>
      <p:ext uri="{BB962C8B-B14F-4D97-AF65-F5344CB8AC3E}">
        <p14:creationId xmlns:p14="http://schemas.microsoft.com/office/powerpoint/2010/main" val="27601648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2011" y="150125"/>
            <a:ext cx="8748215" cy="840475"/>
          </a:xfrm>
        </p:spPr>
        <p:txBody>
          <a:bodyPr>
            <a:noAutofit/>
          </a:bodyPr>
          <a:lstStyle/>
          <a:p>
            <a:pPr marL="0" indent="0" algn="l"/>
            <a:r>
              <a:rPr lang="en-US" sz="2600" b="1" cap="all" dirty="0" smtClean="0">
                <a:latin typeface="Georgia" panose="02040502050405020303" pitchFamily="18" charset="0"/>
              </a:rPr>
              <a:t>Direct acting </a:t>
            </a:r>
            <a:r>
              <a:rPr lang="en-US" sz="2600" b="1" cap="all" dirty="0" err="1" smtClean="0">
                <a:latin typeface="Georgia" panose="02040502050405020303" pitchFamily="18" charset="0"/>
              </a:rPr>
              <a:t>parasympathomimetic</a:t>
            </a:r>
            <a:r>
              <a:rPr lang="en-US" sz="2600" b="1" cap="all" dirty="0" smtClean="0">
                <a:latin typeface="Georgia" panose="02040502050405020303" pitchFamily="18" charset="0"/>
              </a:rPr>
              <a:t> drugs</a:t>
            </a:r>
          </a:p>
        </p:txBody>
      </p:sp>
      <p:sp>
        <p:nvSpPr>
          <p:cNvPr id="3" name="Content Placeholder 2"/>
          <p:cNvSpPr>
            <a:spLocks noGrp="1"/>
          </p:cNvSpPr>
          <p:nvPr>
            <p:ph idx="1"/>
          </p:nvPr>
        </p:nvSpPr>
        <p:spPr>
          <a:xfrm>
            <a:off x="232011" y="1310184"/>
            <a:ext cx="8625386" cy="5166815"/>
          </a:xfrm>
        </p:spPr>
        <p:txBody>
          <a:bodyPr>
            <a:normAutofit/>
          </a:bodyPr>
          <a:lstStyle/>
          <a:p>
            <a:pPr marL="0" indent="0">
              <a:spcBef>
                <a:spcPts val="1800"/>
              </a:spcBef>
              <a:buNone/>
            </a:pPr>
            <a:r>
              <a:rPr lang="en-US" sz="2400" dirty="0" smtClean="0">
                <a:latin typeface="Georgia" panose="02040502050405020303" pitchFamily="18" charset="0"/>
              </a:rPr>
              <a:t>Act directly on muscarinic receptors</a:t>
            </a:r>
          </a:p>
          <a:p>
            <a:pPr marL="0" indent="0">
              <a:spcBef>
                <a:spcPts val="1800"/>
              </a:spcBef>
              <a:buNone/>
            </a:pPr>
            <a:r>
              <a:rPr lang="en-US" sz="2400" dirty="0" smtClean="0">
                <a:latin typeface="Georgia" panose="02040502050405020303" pitchFamily="18" charset="0"/>
              </a:rPr>
              <a:t>Mimic many of the physiological effects that result from stimulation of the parasympathetic division of the autonomic nervous system</a:t>
            </a:r>
          </a:p>
          <a:p>
            <a:pPr marL="0" indent="0">
              <a:spcBef>
                <a:spcPts val="1800"/>
              </a:spcBef>
              <a:buNone/>
            </a:pPr>
            <a:r>
              <a:rPr lang="en-US" sz="2400" b="1" dirty="0" smtClean="0">
                <a:latin typeface="Georgia" panose="02040502050405020303" pitchFamily="18" charset="0"/>
              </a:rPr>
              <a:t>Include the following</a:t>
            </a:r>
          </a:p>
          <a:p>
            <a:pPr>
              <a:spcBef>
                <a:spcPts val="1800"/>
              </a:spcBef>
            </a:pPr>
            <a:r>
              <a:rPr lang="en-US" sz="2400" b="1" dirty="0" smtClean="0">
                <a:latin typeface="Georgia" panose="02040502050405020303" pitchFamily="18" charset="0"/>
              </a:rPr>
              <a:t>Choline esters </a:t>
            </a:r>
            <a:r>
              <a:rPr lang="en-US" sz="2400" dirty="0" smtClean="0">
                <a:latin typeface="Georgia" panose="02040502050405020303" pitchFamily="18" charset="0"/>
              </a:rPr>
              <a:t>- </a:t>
            </a:r>
            <a:r>
              <a:rPr lang="en-US" sz="2400" dirty="0" err="1" smtClean="0">
                <a:latin typeface="Georgia" panose="02040502050405020303" pitchFamily="18" charset="0"/>
              </a:rPr>
              <a:t>methacholine</a:t>
            </a:r>
            <a:r>
              <a:rPr lang="en-US" sz="2400" dirty="0" smtClean="0">
                <a:latin typeface="Georgia" panose="02040502050405020303" pitchFamily="18" charset="0"/>
              </a:rPr>
              <a:t>, </a:t>
            </a:r>
            <a:r>
              <a:rPr lang="en-US" sz="2400" dirty="0" err="1" smtClean="0">
                <a:latin typeface="Georgia" panose="02040502050405020303" pitchFamily="18" charset="0"/>
              </a:rPr>
              <a:t>bethanechol</a:t>
            </a:r>
            <a:r>
              <a:rPr lang="en-US" sz="2400" dirty="0" smtClean="0">
                <a:latin typeface="Georgia" panose="02040502050405020303" pitchFamily="18" charset="0"/>
              </a:rPr>
              <a:t>, </a:t>
            </a:r>
            <a:r>
              <a:rPr lang="en-US" sz="2400" dirty="0" err="1" smtClean="0">
                <a:latin typeface="Georgia" panose="02040502050405020303" pitchFamily="18" charset="0"/>
              </a:rPr>
              <a:t>carbachol</a:t>
            </a:r>
            <a:r>
              <a:rPr lang="en-US" sz="2400" dirty="0" smtClean="0">
                <a:latin typeface="Georgia" panose="02040502050405020303" pitchFamily="18" charset="0"/>
              </a:rPr>
              <a:t> – structurally similar to acetylcholine</a:t>
            </a:r>
          </a:p>
          <a:p>
            <a:pPr>
              <a:spcBef>
                <a:spcPts val="1800"/>
              </a:spcBef>
            </a:pPr>
            <a:r>
              <a:rPr lang="en-US" sz="2400" b="1" dirty="0" smtClean="0">
                <a:latin typeface="Georgia" panose="02040502050405020303" pitchFamily="18" charset="0"/>
              </a:rPr>
              <a:t>Alkaloids:</a:t>
            </a:r>
            <a:r>
              <a:rPr lang="en-US" sz="2400" dirty="0" smtClean="0">
                <a:latin typeface="Georgia" panose="02040502050405020303" pitchFamily="18" charset="0"/>
              </a:rPr>
              <a:t> </a:t>
            </a:r>
            <a:r>
              <a:rPr lang="en-US" sz="2400" dirty="0" err="1" smtClean="0">
                <a:latin typeface="Georgia" panose="02040502050405020303" pitchFamily="18" charset="0"/>
              </a:rPr>
              <a:t>pilocarpine</a:t>
            </a:r>
            <a:r>
              <a:rPr lang="en-US" sz="2400" dirty="0" smtClean="0">
                <a:latin typeface="Georgia" panose="02040502050405020303" pitchFamily="18" charset="0"/>
              </a:rPr>
              <a:t> and </a:t>
            </a:r>
            <a:r>
              <a:rPr lang="en-US" sz="2400" dirty="0" err="1" smtClean="0">
                <a:latin typeface="Georgia" panose="02040502050405020303" pitchFamily="18" charset="0"/>
              </a:rPr>
              <a:t>muscarine</a:t>
            </a:r>
            <a:endParaRPr lang="en-US" sz="2400" dirty="0" smtClean="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12406263-3DAE-441C-B33B-86E6A0903BC8}" type="slidenum">
              <a:rPr lang="en-US" smtClean="0"/>
              <a:t>6</a:t>
            </a:fld>
            <a:endParaRPr lang="en-US"/>
          </a:p>
        </p:txBody>
      </p:sp>
    </p:spTree>
    <p:extLst>
      <p:ext uri="{BB962C8B-B14F-4D97-AF65-F5344CB8AC3E}">
        <p14:creationId xmlns:p14="http://schemas.microsoft.com/office/powerpoint/2010/main" val="179548952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2011" y="150125"/>
            <a:ext cx="8748215" cy="840475"/>
          </a:xfrm>
        </p:spPr>
        <p:txBody>
          <a:bodyPr>
            <a:noAutofit/>
          </a:bodyPr>
          <a:lstStyle/>
          <a:p>
            <a:pPr marL="0" indent="0" algn="l"/>
            <a:r>
              <a:rPr lang="en-US" sz="2600" b="1" cap="all" dirty="0" smtClean="0">
                <a:latin typeface="Georgia" panose="02040502050405020303" pitchFamily="18" charset="0"/>
              </a:rPr>
              <a:t>Direct acting </a:t>
            </a:r>
            <a:r>
              <a:rPr lang="en-US" sz="2600" b="1" cap="all" dirty="0" err="1" smtClean="0">
                <a:latin typeface="Georgia" panose="02040502050405020303" pitchFamily="18" charset="0"/>
              </a:rPr>
              <a:t>parasympathomimetic</a:t>
            </a:r>
            <a:r>
              <a:rPr lang="en-US" sz="2600" b="1" cap="all" dirty="0" smtClean="0">
                <a:latin typeface="Georgia" panose="02040502050405020303" pitchFamily="18" charset="0"/>
              </a:rPr>
              <a:t> drugs …. CONT’D</a:t>
            </a:r>
          </a:p>
        </p:txBody>
      </p:sp>
      <p:sp>
        <p:nvSpPr>
          <p:cNvPr id="3" name="Content Placeholder 2"/>
          <p:cNvSpPr>
            <a:spLocks noGrp="1"/>
          </p:cNvSpPr>
          <p:nvPr>
            <p:ph idx="1"/>
          </p:nvPr>
        </p:nvSpPr>
        <p:spPr>
          <a:xfrm>
            <a:off x="232011" y="1241947"/>
            <a:ext cx="8454789" cy="5114404"/>
          </a:xfrm>
        </p:spPr>
        <p:txBody>
          <a:bodyPr>
            <a:normAutofit/>
          </a:bodyPr>
          <a:lstStyle/>
          <a:p>
            <a:pPr marL="0" indent="0">
              <a:lnSpc>
                <a:spcPct val="110000"/>
              </a:lnSpc>
              <a:spcBef>
                <a:spcPts val="1800"/>
              </a:spcBef>
              <a:buNone/>
            </a:pPr>
            <a:r>
              <a:rPr lang="en-US" sz="2400" b="1" dirty="0" smtClean="0">
                <a:latin typeface="Georgia" panose="02040502050405020303" pitchFamily="18" charset="0"/>
              </a:rPr>
              <a:t>Clinical uses</a:t>
            </a:r>
          </a:p>
          <a:p>
            <a:pPr marL="0" indent="0">
              <a:lnSpc>
                <a:spcPct val="110000"/>
              </a:lnSpc>
              <a:spcBef>
                <a:spcPts val="1800"/>
              </a:spcBef>
              <a:buNone/>
            </a:pPr>
            <a:r>
              <a:rPr lang="en-US" sz="2400" dirty="0" smtClean="0">
                <a:latin typeface="Georgia" panose="02040502050405020303" pitchFamily="18" charset="0"/>
              </a:rPr>
              <a:t>Have limited clinical uses because they affect many tissues and organs resulting in many unwanted effects</a:t>
            </a:r>
          </a:p>
          <a:p>
            <a:pPr>
              <a:lnSpc>
                <a:spcPct val="110000"/>
              </a:lnSpc>
              <a:spcBef>
                <a:spcPts val="1800"/>
              </a:spcBef>
            </a:pPr>
            <a:r>
              <a:rPr lang="en-US" sz="2400" b="1" dirty="0" err="1" smtClean="0">
                <a:latin typeface="Georgia" panose="02040502050405020303" pitchFamily="18" charset="0"/>
              </a:rPr>
              <a:t>Bethanechol</a:t>
            </a:r>
            <a:r>
              <a:rPr lang="en-US" sz="2400" dirty="0" smtClean="0">
                <a:latin typeface="Georgia" panose="02040502050405020303" pitchFamily="18" charset="0"/>
              </a:rPr>
              <a:t> and </a:t>
            </a:r>
            <a:r>
              <a:rPr lang="en-US" sz="2400" b="1" dirty="0" err="1" smtClean="0">
                <a:latin typeface="Georgia" panose="02040502050405020303" pitchFamily="18" charset="0"/>
              </a:rPr>
              <a:t>carbachol</a:t>
            </a:r>
            <a:r>
              <a:rPr lang="en-US" sz="2400" dirty="0" smtClean="0">
                <a:latin typeface="Georgia" panose="02040502050405020303" pitchFamily="18" charset="0"/>
              </a:rPr>
              <a:t>: gut and bladder stimulation post-operatively to prevent abdominal distension, gastric atony and urinary retention</a:t>
            </a:r>
          </a:p>
          <a:p>
            <a:pPr>
              <a:lnSpc>
                <a:spcPct val="110000"/>
              </a:lnSpc>
              <a:spcBef>
                <a:spcPts val="1800"/>
              </a:spcBef>
            </a:pPr>
            <a:r>
              <a:rPr lang="en-US" sz="2400" b="1" dirty="0" smtClean="0">
                <a:latin typeface="Georgia" panose="02040502050405020303" pitchFamily="18" charset="0"/>
              </a:rPr>
              <a:t>Carbachol:</a:t>
            </a:r>
            <a:r>
              <a:rPr lang="en-US" sz="2400" dirty="0" smtClean="0">
                <a:latin typeface="Georgia" panose="02040502050405020303" pitchFamily="18" charset="0"/>
              </a:rPr>
              <a:t> used for treatment of glaucoma when pilocarpine is ineffective (topical)</a:t>
            </a:r>
          </a:p>
          <a:p>
            <a:pPr>
              <a:lnSpc>
                <a:spcPct val="110000"/>
              </a:lnSpc>
              <a:spcBef>
                <a:spcPts val="1800"/>
              </a:spcBef>
            </a:pPr>
            <a:r>
              <a:rPr lang="en-US" sz="2400" dirty="0" err="1" smtClean="0">
                <a:latin typeface="Georgia" panose="02040502050405020303" pitchFamily="18" charset="0"/>
              </a:rPr>
              <a:t>Pilocarpine</a:t>
            </a:r>
            <a:r>
              <a:rPr lang="en-US" sz="2400" dirty="0" smtClean="0">
                <a:latin typeface="Georgia" panose="02040502050405020303" pitchFamily="18" charset="0"/>
              </a:rPr>
              <a:t>: used topically to decrease intraocular pressure in glaucoma </a:t>
            </a:r>
          </a:p>
        </p:txBody>
      </p:sp>
      <p:sp>
        <p:nvSpPr>
          <p:cNvPr id="4" name="Slide Number Placeholder 3"/>
          <p:cNvSpPr>
            <a:spLocks noGrp="1"/>
          </p:cNvSpPr>
          <p:nvPr>
            <p:ph type="sldNum" sz="quarter" idx="12"/>
          </p:nvPr>
        </p:nvSpPr>
        <p:spPr/>
        <p:txBody>
          <a:bodyPr/>
          <a:lstStyle/>
          <a:p>
            <a:fld id="{12406263-3DAE-441C-B33B-86E6A0903BC8}" type="slidenum">
              <a:rPr lang="en-US" smtClean="0"/>
              <a:t>7</a:t>
            </a:fld>
            <a:endParaRPr lang="en-US"/>
          </a:p>
        </p:txBody>
      </p:sp>
    </p:spTree>
    <p:extLst>
      <p:ext uri="{BB962C8B-B14F-4D97-AF65-F5344CB8AC3E}">
        <p14:creationId xmlns:p14="http://schemas.microsoft.com/office/powerpoint/2010/main" val="103138289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2011" y="457200"/>
            <a:ext cx="8748215" cy="990600"/>
          </a:xfrm>
        </p:spPr>
        <p:txBody>
          <a:bodyPr>
            <a:noAutofit/>
          </a:bodyPr>
          <a:lstStyle/>
          <a:p>
            <a:pPr marL="0" indent="0" algn="l"/>
            <a:r>
              <a:rPr lang="en-US" sz="2600" b="1" cap="all" dirty="0" smtClean="0">
                <a:latin typeface="Georgia" panose="02040502050405020303" pitchFamily="18" charset="0"/>
              </a:rPr>
              <a:t>Direct acting </a:t>
            </a:r>
            <a:r>
              <a:rPr lang="en-US" sz="2600" b="1" cap="all" dirty="0" err="1" smtClean="0">
                <a:latin typeface="Georgia" panose="02040502050405020303" pitchFamily="18" charset="0"/>
              </a:rPr>
              <a:t>parasympathomimetic</a:t>
            </a:r>
            <a:r>
              <a:rPr lang="en-US" sz="2600" b="1" cap="all" dirty="0" smtClean="0">
                <a:latin typeface="Georgia" panose="02040502050405020303" pitchFamily="18" charset="0"/>
              </a:rPr>
              <a:t> drugs …. CONT’D</a:t>
            </a:r>
          </a:p>
        </p:txBody>
      </p:sp>
      <p:sp>
        <p:nvSpPr>
          <p:cNvPr id="3" name="Content Placeholder 2"/>
          <p:cNvSpPr>
            <a:spLocks noGrp="1"/>
          </p:cNvSpPr>
          <p:nvPr>
            <p:ph idx="1"/>
          </p:nvPr>
        </p:nvSpPr>
        <p:spPr>
          <a:xfrm>
            <a:off x="533400" y="2057399"/>
            <a:ext cx="8077200" cy="4114801"/>
          </a:xfrm>
        </p:spPr>
        <p:txBody>
          <a:bodyPr>
            <a:normAutofit/>
          </a:bodyPr>
          <a:lstStyle/>
          <a:p>
            <a:pPr>
              <a:spcBef>
                <a:spcPts val="1800"/>
              </a:spcBef>
            </a:pPr>
            <a:r>
              <a:rPr lang="en-US" sz="2400" dirty="0" smtClean="0">
                <a:latin typeface="Georgia" panose="02040502050405020303" pitchFamily="18" charset="0"/>
              </a:rPr>
              <a:t>Have many adverse effects that are due to their pharmacological activity</a:t>
            </a:r>
          </a:p>
          <a:p>
            <a:pPr>
              <a:spcBef>
                <a:spcPts val="1800"/>
              </a:spcBef>
            </a:pPr>
            <a:r>
              <a:rPr lang="en-US" sz="2400" dirty="0" smtClean="0">
                <a:latin typeface="Georgia" panose="02040502050405020303" pitchFamily="18" charset="0"/>
              </a:rPr>
              <a:t>Contra-indicated in peptic ulcer, bronchial asthma, cardiac disease and Parkinson’s disease (worsen the conditions)</a:t>
            </a:r>
            <a:endParaRPr lang="en-US" sz="24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12406263-3DAE-441C-B33B-86E6A0903BC8}" type="slidenum">
              <a:rPr lang="en-US" smtClean="0"/>
              <a:t>8</a:t>
            </a:fld>
            <a:endParaRPr lang="en-US"/>
          </a:p>
        </p:txBody>
      </p:sp>
    </p:spTree>
    <p:extLst>
      <p:ext uri="{BB962C8B-B14F-4D97-AF65-F5344CB8AC3E}">
        <p14:creationId xmlns:p14="http://schemas.microsoft.com/office/powerpoint/2010/main" val="133742921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799" y="457200"/>
            <a:ext cx="8634484" cy="854074"/>
          </a:xfrm>
        </p:spPr>
        <p:txBody>
          <a:bodyPr>
            <a:noAutofit/>
          </a:bodyPr>
          <a:lstStyle/>
          <a:p>
            <a:pPr algn="l"/>
            <a:r>
              <a:rPr lang="en-US" sz="2600" b="1" cap="all" dirty="0" smtClean="0">
                <a:latin typeface="Georgia" panose="02040502050405020303" pitchFamily="18" charset="0"/>
              </a:rPr>
              <a:t>ANTI-CHOLINESTERASES [Indirect acting </a:t>
            </a:r>
            <a:r>
              <a:rPr lang="en-US" sz="2600" b="1" cap="all" dirty="0" err="1" smtClean="0">
                <a:latin typeface="Georgia" panose="02040502050405020303" pitchFamily="18" charset="0"/>
              </a:rPr>
              <a:t>parasympathomimetic</a:t>
            </a:r>
            <a:r>
              <a:rPr lang="en-US" sz="2600" b="1" cap="all" dirty="0" smtClean="0">
                <a:latin typeface="Georgia" panose="02040502050405020303" pitchFamily="18" charset="0"/>
              </a:rPr>
              <a:t> agents]</a:t>
            </a:r>
            <a:endParaRPr lang="en-US" sz="2600" b="1" cap="all" dirty="0">
              <a:latin typeface="Georgia" panose="02040502050405020303" pitchFamily="18" charset="0"/>
            </a:endParaRPr>
          </a:p>
        </p:txBody>
      </p:sp>
      <p:sp>
        <p:nvSpPr>
          <p:cNvPr id="3" name="Content Placeholder 2"/>
          <p:cNvSpPr>
            <a:spLocks noGrp="1"/>
          </p:cNvSpPr>
          <p:nvPr>
            <p:ph idx="1"/>
          </p:nvPr>
        </p:nvSpPr>
        <p:spPr>
          <a:xfrm>
            <a:off x="304799" y="1828800"/>
            <a:ext cx="8634484" cy="4527550"/>
          </a:xfrm>
        </p:spPr>
        <p:txBody>
          <a:bodyPr>
            <a:normAutofit/>
          </a:bodyPr>
          <a:lstStyle/>
          <a:p>
            <a:pPr marL="0" indent="0">
              <a:spcBef>
                <a:spcPts val="1800"/>
              </a:spcBef>
              <a:buNone/>
            </a:pPr>
            <a:r>
              <a:rPr lang="en-US" sz="2400" b="1" dirty="0" smtClean="0">
                <a:latin typeface="Georgia" panose="02040502050405020303" pitchFamily="18" charset="0"/>
              </a:rPr>
              <a:t>MOA: </a:t>
            </a:r>
            <a:r>
              <a:rPr lang="en-US" sz="2400" dirty="0" smtClean="0">
                <a:latin typeface="Georgia" panose="02040502050405020303" pitchFamily="18" charset="0"/>
              </a:rPr>
              <a:t>Inhibit acetylcholinesterase (</a:t>
            </a:r>
            <a:r>
              <a:rPr lang="en-US" sz="2400" dirty="0" err="1" smtClean="0">
                <a:latin typeface="Georgia" panose="02040502050405020303" pitchFamily="18" charset="0"/>
              </a:rPr>
              <a:t>AChE</a:t>
            </a:r>
            <a:r>
              <a:rPr lang="en-US" sz="2400" dirty="0" smtClean="0">
                <a:latin typeface="Georgia" panose="02040502050405020303" pitchFamily="18" charset="0"/>
              </a:rPr>
              <a:t>) and </a:t>
            </a:r>
            <a:r>
              <a:rPr lang="en-US" sz="2400" dirty="0" err="1" smtClean="0">
                <a:latin typeface="Georgia" panose="02040502050405020303" pitchFamily="18" charset="0"/>
              </a:rPr>
              <a:t>pseudocholinesterase</a:t>
            </a:r>
            <a:r>
              <a:rPr lang="en-US" sz="2400" dirty="0" smtClean="0">
                <a:latin typeface="Georgia" panose="02040502050405020303" pitchFamily="18" charset="0"/>
              </a:rPr>
              <a:t>, and increase acetylcholine (Ach) levels at both muscarinic and nicotinic receptors</a:t>
            </a:r>
          </a:p>
          <a:p>
            <a:pPr marL="0" indent="0">
              <a:spcBef>
                <a:spcPts val="1800"/>
              </a:spcBef>
              <a:buNone/>
            </a:pPr>
            <a:r>
              <a:rPr lang="en-US" sz="2400" b="1" dirty="0" smtClean="0">
                <a:latin typeface="Georgia" panose="02040502050405020303" pitchFamily="18" charset="0"/>
              </a:rPr>
              <a:t>Effects:</a:t>
            </a:r>
            <a:r>
              <a:rPr lang="en-US" sz="2400" dirty="0" smtClean="0">
                <a:latin typeface="Georgia" panose="02040502050405020303" pitchFamily="18" charset="0"/>
              </a:rPr>
              <a:t> Result from increased Ach at the neuromuscular junction (increase contraction strength of skeletal muscle), autonomic ganglia, adrenal medulla and muscarinic receptors (similar effects to direct acting muscarinic agonists)</a:t>
            </a:r>
          </a:p>
          <a:p>
            <a:pPr marL="0" indent="0">
              <a:spcBef>
                <a:spcPts val="1800"/>
              </a:spcBef>
              <a:buNone/>
            </a:pPr>
            <a:r>
              <a:rPr lang="en-US" sz="2400" b="1" dirty="0">
                <a:latin typeface="Georgia" panose="02040502050405020303" pitchFamily="18" charset="0"/>
              </a:rPr>
              <a:t>Adverse </a:t>
            </a:r>
            <a:r>
              <a:rPr lang="en-US" sz="2400" b="1" dirty="0" smtClean="0">
                <a:latin typeface="Georgia" panose="02040502050405020303" pitchFamily="18" charset="0"/>
              </a:rPr>
              <a:t>effects: </a:t>
            </a:r>
            <a:r>
              <a:rPr lang="en-US" sz="2400" dirty="0" smtClean="0">
                <a:latin typeface="Georgia" panose="02040502050405020303" pitchFamily="18" charset="0"/>
              </a:rPr>
              <a:t>Result </a:t>
            </a:r>
            <a:r>
              <a:rPr lang="en-US" sz="2400" dirty="0">
                <a:latin typeface="Georgia" panose="02040502050405020303" pitchFamily="18" charset="0"/>
              </a:rPr>
              <a:t>from excess cholinergic stimulation </a:t>
            </a:r>
            <a:r>
              <a:rPr lang="en-US" sz="2400" dirty="0" smtClean="0">
                <a:latin typeface="Georgia" panose="02040502050405020303" pitchFamily="18" charset="0"/>
              </a:rPr>
              <a:t>(have both </a:t>
            </a:r>
            <a:r>
              <a:rPr lang="en-US" sz="2400" dirty="0">
                <a:latin typeface="Georgia" panose="02040502050405020303" pitchFamily="18" charset="0"/>
              </a:rPr>
              <a:t>muscarinic and </a:t>
            </a:r>
            <a:r>
              <a:rPr lang="en-US" sz="2400" dirty="0" smtClean="0">
                <a:latin typeface="Georgia" panose="02040502050405020303" pitchFamily="18" charset="0"/>
              </a:rPr>
              <a:t>nicotinic actions)</a:t>
            </a:r>
            <a:endParaRPr lang="en-US" sz="2400" dirty="0">
              <a:latin typeface="Georgia" panose="02040502050405020303" pitchFamily="18" charset="0"/>
            </a:endParaRPr>
          </a:p>
        </p:txBody>
      </p:sp>
      <p:sp>
        <p:nvSpPr>
          <p:cNvPr id="4" name="Slide Number Placeholder 3"/>
          <p:cNvSpPr>
            <a:spLocks noGrp="1"/>
          </p:cNvSpPr>
          <p:nvPr>
            <p:ph type="sldNum" sz="quarter" idx="12"/>
          </p:nvPr>
        </p:nvSpPr>
        <p:spPr/>
        <p:txBody>
          <a:bodyPr/>
          <a:lstStyle/>
          <a:p>
            <a:fld id="{12406263-3DAE-441C-B33B-86E6A0903BC8}" type="slidenum">
              <a:rPr lang="en-US" smtClean="0"/>
              <a:t>9</a:t>
            </a:fld>
            <a:endParaRPr lang="en-US"/>
          </a:p>
        </p:txBody>
      </p:sp>
    </p:spTree>
    <p:extLst>
      <p:ext uri="{BB962C8B-B14F-4D97-AF65-F5344CB8AC3E}">
        <p14:creationId xmlns:p14="http://schemas.microsoft.com/office/powerpoint/2010/main" val="43337880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10709</TotalTime>
  <Words>1437</Words>
  <Application>Microsoft Office PowerPoint</Application>
  <PresentationFormat>On-screen Show (4:3)</PresentationFormat>
  <Paragraphs>176</Paragraphs>
  <Slides>27</Slides>
  <Notes>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27</vt:i4>
      </vt:variant>
    </vt:vector>
  </HeadingPairs>
  <TitlesOfParts>
    <vt:vector size="34" baseType="lpstr">
      <vt:lpstr>Algerian</vt:lpstr>
      <vt:lpstr>Arial</vt:lpstr>
      <vt:lpstr>Britannic Bold</vt:lpstr>
      <vt:lpstr>Calibri</vt:lpstr>
      <vt:lpstr>Georgia</vt:lpstr>
      <vt:lpstr>Rockwell</vt:lpstr>
      <vt:lpstr>Office Theme</vt:lpstr>
      <vt:lpstr>PowerPoint Presentation</vt:lpstr>
      <vt:lpstr>MUSCARINIC RECEPTOR AGONISTS  ANTI-CHOLINESTERASES</vt:lpstr>
      <vt:lpstr>PowerPoint Presentation</vt:lpstr>
      <vt:lpstr>PowerPoint Presentation</vt:lpstr>
      <vt:lpstr>Muscarinic agonists: pharmacological effects</vt:lpstr>
      <vt:lpstr>Direct acting parasympathomimetic drugs</vt:lpstr>
      <vt:lpstr>Direct acting parasympathomimetic drugs …. CONT’D</vt:lpstr>
      <vt:lpstr>Direct acting parasympathomimetic drugs …. CONT’D</vt:lpstr>
      <vt:lpstr>ANTI-CHOLINESTERASES [Indirect acting parasympathomimetic agents]</vt:lpstr>
      <vt:lpstr>ANTI-CHOLINESTERASES …. CONT’D</vt:lpstr>
      <vt:lpstr>Anti-cholinesterases …. cont’d</vt:lpstr>
      <vt:lpstr>Anti-cholinesterases …. cont’d</vt:lpstr>
      <vt:lpstr>Anti-cholinesterases …. cont’d</vt:lpstr>
      <vt:lpstr>Organophosphate poisoning</vt:lpstr>
      <vt:lpstr>Organophosphate poisoning …. CONT’D</vt:lpstr>
      <vt:lpstr>Organophosphate poisoning …. cont’d</vt:lpstr>
      <vt:lpstr>Organophosphate poisoning …. cont’d</vt:lpstr>
      <vt:lpstr>END</vt:lpstr>
      <vt:lpstr>MUSCARINIC RECEPTOR ANTAGONISTS</vt:lpstr>
      <vt:lpstr>PowerPoint Presentation</vt:lpstr>
      <vt:lpstr>PowerPoint Presentation</vt:lpstr>
      <vt:lpstr>Muscarinic receptor antagonists: pharmacological effects</vt:lpstr>
      <vt:lpstr>Clinical uses of muscarinic receptor antagonists</vt:lpstr>
      <vt:lpstr>Clinical uses of muscarinic receptor antagonists …. CONT’D</vt:lpstr>
      <vt:lpstr>Clinical uses of muscarinic receptor antagonists …. CONT’D</vt:lpstr>
      <vt:lpstr>Muscarinic receptor antagonists …. cont’d</vt:lpstr>
      <vt:lpstr>END</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DRUG USE IN PREGNANCY</dc:title>
  <dc:creator>Dr Sindwa Namataa</dc:creator>
  <cp:lastModifiedBy>DELL</cp:lastModifiedBy>
  <cp:revision>167</cp:revision>
  <dcterms:created xsi:type="dcterms:W3CDTF">2013-02-24T15:57:52Z</dcterms:created>
  <dcterms:modified xsi:type="dcterms:W3CDTF">2024-03-28T06:26:55Z</dcterms:modified>
</cp:coreProperties>
</file>