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sldIdLst>
    <p:sldId id="783" r:id="rId2"/>
    <p:sldId id="784" r:id="rId3"/>
    <p:sldId id="787" r:id="rId4"/>
    <p:sldId id="786" r:id="rId5"/>
    <p:sldId id="788" r:id="rId6"/>
    <p:sldId id="789" r:id="rId7"/>
    <p:sldId id="790" r:id="rId8"/>
    <p:sldId id="791" r:id="rId9"/>
    <p:sldId id="792" r:id="rId10"/>
    <p:sldId id="793" r:id="rId11"/>
    <p:sldId id="794" r:id="rId12"/>
    <p:sldId id="795" r:id="rId13"/>
    <p:sldId id="796" r:id="rId14"/>
    <p:sldId id="797" r:id="rId15"/>
    <p:sldId id="798" r:id="rId16"/>
    <p:sldId id="799" r:id="rId17"/>
    <p:sldId id="800" r:id="rId18"/>
    <p:sldId id="801" r:id="rId19"/>
    <p:sldId id="802" r:id="rId20"/>
    <p:sldId id="803" r:id="rId21"/>
    <p:sldId id="804" r:id="rId22"/>
    <p:sldId id="805" r:id="rId23"/>
    <p:sldId id="806" r:id="rId24"/>
    <p:sldId id="807" r:id="rId25"/>
    <p:sldId id="808" r:id="rId26"/>
    <p:sldId id="809" r:id="rId27"/>
    <p:sldId id="810" r:id="rId28"/>
    <p:sldId id="811" r:id="rId29"/>
    <p:sldId id="812" r:id="rId30"/>
    <p:sldId id="81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1" autoAdjust="0"/>
    <p:restoredTop sz="94660"/>
  </p:normalViewPr>
  <p:slideViewPr>
    <p:cSldViewPr>
      <p:cViewPr varScale="1">
        <p:scale>
          <a:sx n="69" d="100"/>
          <a:sy n="69" d="100"/>
        </p:scale>
        <p:origin x="1236" y="6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A7A112-3397-4028-8B29-75ECE76CC510}" type="datetimeFigureOut">
              <a:rPr lang="en-US" smtClean="0"/>
              <a:pPr/>
              <a:t>4/18/2024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F58140-01EC-491A-B4F9-5E8A56CC4553}" type="slidenum">
              <a:rPr lang="en-US" smtClean="0"/>
              <a:pPr/>
              <a:t>‹#›</a:t>
            </a:fld>
            <a:endParaRPr lang="en-US"/>
          </a:p>
        </p:txBody>
      </p:sp>
    </p:spTree>
    <p:extLst>
      <p:ext uri="{BB962C8B-B14F-4D97-AF65-F5344CB8AC3E}">
        <p14:creationId xmlns:p14="http://schemas.microsoft.com/office/powerpoint/2010/main" val="1695857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3132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9577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6201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6044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82A964-5506-4901-9FB9-F4757410B3EC}" type="datetime1">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EFA7D6-3107-44C0-83E5-928DC4AE4448}" type="datetime1">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5ED7C5-B2D5-4DF5-B5EB-EBE4B618F758}" type="datetime1">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64C197-8E50-4CEA-9CCC-F5ED1AEDB43E}" type="datetime1">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D22A99-7465-41A0-A966-8C1565E52BD9}" type="datetime1">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92EA01-4D2C-498F-86AA-D82662BB32D1}" type="datetime1">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D49ADC-7A02-4516-BD55-923E4158BA27}" type="datetime1">
              <a:rPr lang="en-US" smtClean="0"/>
              <a:t>4/18/2024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4D4896-DD79-41BA-9CE2-9C199FCE6AC3}" type="datetime1">
              <a:rPr lang="en-US" smtClean="0"/>
              <a:t>4/18/2024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3C8F0C-0096-4497-94F5-90E2EC19658F}" type="datetime1">
              <a:rPr lang="en-US" smtClean="0"/>
              <a:t>4/18/2024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A28A7A-BA1E-4C86-ADAA-AED0629BAA16}" type="datetime1">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30B33F-0824-4404-94AA-0F84613F7126}" type="datetime1">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4AF7E-1D83-420A-9135-F73A093082BB}" type="datetime1">
              <a:rPr lang="en-US" smtClean="0"/>
              <a:t>4/18/2024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3A16FA-3D5B-4FFA-9DDB-C00637F7C28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72955" y="1255593"/>
            <a:ext cx="8598090" cy="5295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endParaRPr lang="en-US" sz="4000" b="1" i="0" u="none" strike="noStrike" cap="none" dirty="0">
              <a:solidFill>
                <a:srgbClr val="53181A"/>
              </a:solidFill>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endParaRPr lang="en-IN" alt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r>
              <a:rPr lang="en-IN" altLang="en-US" sz="4000" b="1" dirty="0" smtClean="0">
                <a:solidFill>
                  <a:srgbClr val="53181A"/>
                </a:solidFill>
                <a:latin typeface="Georgia" panose="02040502050405020303" charset="0"/>
                <a:ea typeface="Rockwell"/>
                <a:cs typeface="Georgia" panose="02040502050405020303" charset="0"/>
                <a:sym typeface="Rockwell"/>
              </a:rPr>
              <a:t>INFLAMMATION AND ALLERGY</a:t>
            </a:r>
            <a:endParaRPr lang="en-IN" altLang="en-US" sz="4000" b="1" i="0" u="none" strike="noStrike" cap="none" dirty="0">
              <a:solidFill>
                <a:srgbClr val="53181A"/>
              </a:solidFill>
              <a:latin typeface="Georgia" panose="02040502050405020303" charset="0"/>
              <a:ea typeface="Rockwell"/>
              <a:cs typeface="Georgia" panose="02040502050405020303" charset="0"/>
              <a:sym typeface="Rockwell"/>
            </a:endParaRPr>
          </a:p>
        </p:txBody>
      </p:sp>
      <p:sp>
        <p:nvSpPr>
          <p:cNvPr id="2" name="Slide Number Placeholder 1"/>
          <p:cNvSpPr>
            <a:spLocks noGrp="1"/>
          </p:cNvSpPr>
          <p:nvPr>
            <p:ph type="sldNum" sz="quarter" idx="12"/>
          </p:nvPr>
        </p:nvSpPr>
        <p:spPr/>
        <p:txBody>
          <a:bodyPr/>
          <a:lstStyle/>
          <a:p>
            <a:fld id="{843A16FA-3D5B-4FFA-9DDB-C00637F7C28B}" type="slidenum">
              <a:rPr lang="en-US" smtClean="0"/>
              <a:pPr/>
              <a:t>1</a:t>
            </a:fld>
            <a:endParaRPr lang="en-US"/>
          </a:p>
        </p:txBody>
      </p:sp>
    </p:spTree>
    <p:extLst>
      <p:ext uri="{BB962C8B-B14F-4D97-AF65-F5344CB8AC3E}">
        <p14:creationId xmlns:p14="http://schemas.microsoft.com/office/powerpoint/2010/main" val="2851447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1069" y="136478"/>
            <a:ext cx="8720919" cy="806402"/>
          </a:xfrm>
        </p:spPr>
        <p:txBody>
          <a:bodyPr/>
          <a:lstStyle/>
          <a:p>
            <a:pPr lvl="1" algn="l"/>
            <a:r>
              <a:rPr lang="en-US" altLang="en-US" sz="2800" b="1" cap="all" dirty="0" smtClean="0">
                <a:latin typeface="Georgia" panose="02040502050405020303" pitchFamily="18" charset="0"/>
                <a:cs typeface="Browallia New" pitchFamily="34" charset="-34"/>
              </a:rPr>
              <a:t>OTHER COX inhibitors</a:t>
            </a:r>
            <a:endParaRPr lang="en-US" altLang="en-US" sz="2800" b="1" cap="all" dirty="0">
              <a:latin typeface="Georgia" panose="02040502050405020303" pitchFamily="18" charset="0"/>
              <a:cs typeface="Browallia New" pitchFamily="34" charset="-34"/>
            </a:endParaRPr>
          </a:p>
        </p:txBody>
      </p:sp>
      <p:sp>
        <p:nvSpPr>
          <p:cNvPr id="12291" name="Content Placeholder 2"/>
          <p:cNvSpPr>
            <a:spLocks noGrp="1"/>
          </p:cNvSpPr>
          <p:nvPr>
            <p:ph idx="1"/>
          </p:nvPr>
        </p:nvSpPr>
        <p:spPr>
          <a:xfrm>
            <a:off x="191069" y="1187355"/>
            <a:ext cx="8720919" cy="5438870"/>
          </a:xfrm>
        </p:spPr>
        <p:txBody>
          <a:bodyPr/>
          <a:lstStyle/>
          <a:p>
            <a:pPr marL="25400" indent="0">
              <a:spcBef>
                <a:spcPts val="1200"/>
              </a:spcBef>
              <a:buNone/>
            </a:pPr>
            <a:r>
              <a:rPr lang="en-US" altLang="en-US" sz="2400" b="1" dirty="0">
                <a:latin typeface="Georgia" panose="02040502050405020303" pitchFamily="18" charset="0"/>
                <a:cs typeface="Browallia New" pitchFamily="34" charset="-34"/>
              </a:rPr>
              <a:t>Preferential COX-2 </a:t>
            </a:r>
            <a:r>
              <a:rPr lang="en-US" altLang="en-US" sz="2400" b="1" dirty="0" smtClean="0">
                <a:latin typeface="Georgia" panose="02040502050405020303" pitchFamily="18" charset="0"/>
                <a:cs typeface="Browallia New" pitchFamily="34" charset="-34"/>
              </a:rPr>
              <a:t>inhibitors (partial </a:t>
            </a:r>
            <a:r>
              <a:rPr lang="en-US" altLang="en-US" sz="2400" b="1" dirty="0">
                <a:latin typeface="Georgia" panose="02040502050405020303" pitchFamily="18" charset="0"/>
                <a:cs typeface="Browallia New" pitchFamily="34" charset="-34"/>
              </a:rPr>
              <a:t>selectivity for </a:t>
            </a:r>
            <a:r>
              <a:rPr lang="en-US" altLang="en-US" sz="2400" b="1" dirty="0" smtClean="0">
                <a:latin typeface="Georgia" panose="02040502050405020303" pitchFamily="18" charset="0"/>
                <a:cs typeface="Browallia New" pitchFamily="34" charset="-34"/>
              </a:rPr>
              <a:t>COX-2)</a:t>
            </a:r>
          </a:p>
          <a:p>
            <a:pPr marL="25400" indent="0">
              <a:spcBef>
                <a:spcPts val="1200"/>
              </a:spcBef>
              <a:buNone/>
            </a:pPr>
            <a:r>
              <a:rPr lang="en-US" altLang="en-US" sz="2400" dirty="0" err="1" smtClean="0">
                <a:latin typeface="Georgia" panose="02040502050405020303" pitchFamily="18" charset="0"/>
                <a:cs typeface="Browallia New" pitchFamily="34" charset="-34"/>
              </a:rPr>
              <a:t>Etodolac</a:t>
            </a:r>
            <a:r>
              <a:rPr lang="en-US" altLang="en-US" sz="2400" dirty="0" smtClean="0">
                <a:latin typeface="Georgia" panose="02040502050405020303" pitchFamily="18" charset="0"/>
                <a:cs typeface="Browallia New" pitchFamily="34" charset="-34"/>
              </a:rPr>
              <a:t>, meloxicam and </a:t>
            </a:r>
            <a:r>
              <a:rPr lang="en-US" altLang="en-US" sz="2400" dirty="0" err="1" smtClean="0">
                <a:latin typeface="Georgia" panose="02040502050405020303" pitchFamily="18" charset="0"/>
                <a:cs typeface="Browallia New" pitchFamily="34" charset="-34"/>
              </a:rPr>
              <a:t>nabumetone</a:t>
            </a:r>
            <a:endParaRPr lang="en-US" altLang="en-US" sz="2400" dirty="0">
              <a:latin typeface="Georgia" panose="02040502050405020303" pitchFamily="18" charset="0"/>
              <a:cs typeface="Browallia New" pitchFamily="34" charset="-34"/>
            </a:endParaRPr>
          </a:p>
          <a:p>
            <a:pPr marL="25400" indent="0">
              <a:spcBef>
                <a:spcPts val="1200"/>
              </a:spcBef>
              <a:buNone/>
            </a:pPr>
            <a:r>
              <a:rPr lang="en-US" altLang="en-US" sz="2400" b="1" dirty="0" smtClean="0">
                <a:latin typeface="Georgia" panose="02040502050405020303" pitchFamily="18" charset="0"/>
                <a:cs typeface="Browallia New" pitchFamily="34" charset="-34"/>
              </a:rPr>
              <a:t>Dual </a:t>
            </a:r>
            <a:r>
              <a:rPr lang="en-US" altLang="en-US" sz="2400" b="1" dirty="0">
                <a:latin typeface="Georgia" panose="02040502050405020303" pitchFamily="18" charset="0"/>
                <a:cs typeface="Browallia New" pitchFamily="34" charset="-34"/>
              </a:rPr>
              <a:t>COX and </a:t>
            </a:r>
            <a:r>
              <a:rPr lang="en-US" altLang="en-US" sz="2400" b="1" dirty="0" err="1" smtClean="0">
                <a:latin typeface="Georgia" panose="02040502050405020303" pitchFamily="18" charset="0"/>
                <a:cs typeface="Browallia New" pitchFamily="34" charset="-34"/>
              </a:rPr>
              <a:t>lipoxygenase</a:t>
            </a:r>
            <a:r>
              <a:rPr lang="en-US" altLang="en-US" sz="2400" b="1" dirty="0" smtClean="0">
                <a:latin typeface="Georgia" panose="02040502050405020303" pitchFamily="18" charset="0"/>
                <a:cs typeface="Browallia New" pitchFamily="34" charset="-34"/>
              </a:rPr>
              <a:t> inhibitor</a:t>
            </a:r>
          </a:p>
          <a:p>
            <a:pPr marL="25400" indent="0">
              <a:spcBef>
                <a:spcPts val="1200"/>
              </a:spcBef>
              <a:buNone/>
            </a:pPr>
            <a:r>
              <a:rPr lang="en-US" altLang="en-US" sz="2400" dirty="0" err="1" smtClean="0">
                <a:latin typeface="Georgia" panose="02040502050405020303" pitchFamily="18" charset="0"/>
                <a:cs typeface="Browallia New" pitchFamily="34" charset="-34"/>
              </a:rPr>
              <a:t>Ketoprofen</a:t>
            </a:r>
            <a:endParaRPr lang="en-US" altLang="en-US" sz="2400" dirty="0" smtClean="0">
              <a:latin typeface="Georgia" panose="02040502050405020303" pitchFamily="18" charset="0"/>
              <a:cs typeface="Browallia New" pitchFamily="34" charset="-34"/>
            </a:endParaRPr>
          </a:p>
          <a:p>
            <a:pPr marL="25400" indent="0">
              <a:spcBef>
                <a:spcPts val="1200"/>
              </a:spcBef>
              <a:buNone/>
            </a:pPr>
            <a:r>
              <a:rPr lang="en-US" altLang="en-US" sz="2400" b="1" dirty="0" smtClean="0">
                <a:latin typeface="Georgia" panose="02040502050405020303" pitchFamily="18" charset="0"/>
                <a:cs typeface="Browallia New" pitchFamily="34" charset="-34"/>
              </a:rPr>
              <a:t>COX </a:t>
            </a:r>
            <a:r>
              <a:rPr lang="en-US" altLang="en-US" sz="2400" b="1" dirty="0">
                <a:latin typeface="Georgia" panose="02040502050405020303" pitchFamily="18" charset="0"/>
                <a:cs typeface="Browallia New" pitchFamily="34" charset="-34"/>
              </a:rPr>
              <a:t>inhibitor without anti-inflammatory </a:t>
            </a:r>
            <a:r>
              <a:rPr lang="en-US" altLang="en-US" sz="2400" b="1" dirty="0" smtClean="0">
                <a:latin typeface="Georgia" panose="02040502050405020303" pitchFamily="18" charset="0"/>
                <a:cs typeface="Browallia New" pitchFamily="34" charset="-34"/>
              </a:rPr>
              <a:t>effects:</a:t>
            </a:r>
          </a:p>
          <a:p>
            <a:pPr marL="25400" indent="0">
              <a:spcBef>
                <a:spcPts val="1200"/>
              </a:spcBef>
              <a:buNone/>
            </a:pPr>
            <a:r>
              <a:rPr lang="en-US" altLang="en-US" sz="2400" dirty="0" err="1" smtClean="0">
                <a:latin typeface="Georgia" panose="02040502050405020303" pitchFamily="18" charset="0"/>
                <a:cs typeface="Browallia New" pitchFamily="34" charset="-34"/>
              </a:rPr>
              <a:t>Paracetamol</a:t>
            </a:r>
            <a:r>
              <a:rPr lang="en-US" altLang="en-US" sz="2400" dirty="0" smtClean="0">
                <a:latin typeface="Georgia" panose="02040502050405020303" pitchFamily="18" charset="0"/>
                <a:cs typeface="Browallia New" pitchFamily="34" charset="-34"/>
              </a:rPr>
              <a:t> (inhibits </a:t>
            </a:r>
            <a:r>
              <a:rPr lang="en-US" altLang="en-US" sz="2400" dirty="0">
                <a:latin typeface="Georgia" panose="02040502050405020303" pitchFamily="18" charset="0"/>
                <a:cs typeface="Browallia New" pitchFamily="34" charset="-34"/>
              </a:rPr>
              <a:t>COX-3 in the </a:t>
            </a:r>
            <a:r>
              <a:rPr lang="en-US" altLang="en-US" sz="2400" dirty="0" smtClean="0">
                <a:latin typeface="Georgia" panose="02040502050405020303" pitchFamily="18" charset="0"/>
                <a:cs typeface="Browallia New" pitchFamily="34" charset="-34"/>
              </a:rPr>
              <a:t>brain)</a:t>
            </a:r>
          </a:p>
          <a:p>
            <a:pPr marL="25400" indent="0">
              <a:spcBef>
                <a:spcPts val="1200"/>
              </a:spcBef>
              <a:buNone/>
            </a:pPr>
            <a:r>
              <a:rPr lang="en-US" altLang="en-US" sz="2400" b="1" dirty="0" smtClean="0">
                <a:latin typeface="Georgia" panose="02040502050405020303" pitchFamily="18" charset="0"/>
                <a:cs typeface="Browallia New" pitchFamily="34" charset="-34"/>
              </a:rPr>
              <a:t>Selective </a:t>
            </a:r>
            <a:r>
              <a:rPr lang="en-US" altLang="en-US" sz="2400" b="1" dirty="0">
                <a:latin typeface="Georgia" panose="02040502050405020303" pitchFamily="18" charset="0"/>
                <a:cs typeface="Browallia New" pitchFamily="34" charset="-34"/>
              </a:rPr>
              <a:t>COX-2 inhibitors [</a:t>
            </a:r>
            <a:r>
              <a:rPr lang="en-US" altLang="en-US" sz="2400" b="1" dirty="0" err="1" smtClean="0">
                <a:latin typeface="Georgia" panose="02040502050405020303" pitchFamily="18" charset="0"/>
                <a:cs typeface="Browallia New" pitchFamily="34" charset="-34"/>
              </a:rPr>
              <a:t>coxibs</a:t>
            </a:r>
            <a:r>
              <a:rPr lang="en-US" altLang="en-US" sz="2400" b="1" dirty="0" smtClean="0">
                <a:latin typeface="Georgia" panose="02040502050405020303" pitchFamily="18" charset="0"/>
                <a:cs typeface="Browallia New" pitchFamily="34" charset="-34"/>
              </a:rPr>
              <a:t>]</a:t>
            </a:r>
          </a:p>
          <a:p>
            <a:pPr marL="25400" indent="0">
              <a:spcBef>
                <a:spcPts val="1200"/>
              </a:spcBef>
              <a:buNone/>
            </a:pPr>
            <a:r>
              <a:rPr lang="en-US" altLang="en-US" sz="2400" dirty="0" smtClean="0">
                <a:latin typeface="Georgia" panose="02040502050405020303" pitchFamily="18" charset="0"/>
                <a:cs typeface="Browallia New" pitchFamily="34" charset="-34"/>
              </a:rPr>
              <a:t>Celecoxib, </a:t>
            </a:r>
            <a:r>
              <a:rPr lang="en-US" altLang="en-US" sz="2400" dirty="0" err="1" smtClean="0">
                <a:latin typeface="Georgia" panose="02040502050405020303" pitchFamily="18" charset="0"/>
                <a:cs typeface="Browallia New" pitchFamily="34" charset="-34"/>
              </a:rPr>
              <a:t>rofecoxib</a:t>
            </a:r>
            <a:r>
              <a:rPr lang="en-US" altLang="en-US" sz="2400" dirty="0" smtClean="0">
                <a:latin typeface="Georgia" panose="02040502050405020303" pitchFamily="18" charset="0"/>
                <a:cs typeface="Browallia New" pitchFamily="34" charset="-34"/>
              </a:rPr>
              <a:t> and </a:t>
            </a:r>
            <a:r>
              <a:rPr lang="en-US" altLang="en-US" sz="2400" dirty="0" err="1" smtClean="0">
                <a:latin typeface="Georgia" panose="02040502050405020303" pitchFamily="18" charset="0"/>
                <a:cs typeface="Browallia New" pitchFamily="34" charset="-34"/>
              </a:rPr>
              <a:t>valdecoxib</a:t>
            </a:r>
            <a:r>
              <a:rPr lang="en-US" altLang="en-US" sz="2400" dirty="0" smtClean="0">
                <a:latin typeface="Georgia" panose="02040502050405020303" pitchFamily="18" charset="0"/>
                <a:cs typeface="Browallia New" pitchFamily="34" charset="-34"/>
              </a:rPr>
              <a:t> (have no </a:t>
            </a:r>
            <a:r>
              <a:rPr lang="en-US" altLang="en-US" sz="2400" dirty="0">
                <a:latin typeface="Georgia" panose="02040502050405020303" pitchFamily="18" charset="0"/>
                <a:cs typeface="Browallia New" pitchFamily="34" charset="-34"/>
              </a:rPr>
              <a:t>significant effect on COX-1</a:t>
            </a:r>
            <a:r>
              <a:rPr lang="en-US" altLang="en-US" sz="2400" dirty="0" smtClean="0">
                <a:latin typeface="Georgia" panose="02040502050405020303" pitchFamily="18" charset="0"/>
                <a:cs typeface="Browallia New" pitchFamily="34" charset="-34"/>
              </a:rPr>
              <a:t>)</a:t>
            </a:r>
            <a:endParaRPr lang="en-US" altLang="en-US" sz="2400" dirty="0">
              <a:latin typeface="Georgia" panose="02040502050405020303" pitchFamily="18" charset="0"/>
              <a:cs typeface="Browallia New" pitchFamily="34" charset="-34"/>
            </a:endParaRPr>
          </a:p>
        </p:txBody>
      </p:sp>
      <p:sp>
        <p:nvSpPr>
          <p:cNvPr id="4" name="Slide Number Placeholder 3"/>
          <p:cNvSpPr>
            <a:spLocks noGrp="1"/>
          </p:cNvSpPr>
          <p:nvPr>
            <p:ph type="sldNum" sz="quarter" idx="12"/>
          </p:nvPr>
        </p:nvSpPr>
        <p:spPr/>
        <p:txBody>
          <a:bodyPr/>
          <a:lstStyle/>
          <a:p>
            <a:pPr>
              <a:defRPr/>
            </a:pPr>
            <a:fld id="{76B33A9F-ED3A-4972-BFE6-E4A3F079D14C}" type="slidenum">
              <a:rPr lang="en-US" smtClean="0"/>
              <a:pPr>
                <a:defRPr/>
              </a:pPr>
              <a:t>10</a:t>
            </a:fld>
            <a:endParaRPr lang="en-US"/>
          </a:p>
        </p:txBody>
      </p:sp>
    </p:spTree>
    <p:extLst>
      <p:ext uri="{BB962C8B-B14F-4D97-AF65-F5344CB8AC3E}">
        <p14:creationId xmlns:p14="http://schemas.microsoft.com/office/powerpoint/2010/main" val="34564491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59307" y="95535"/>
            <a:ext cx="8679977" cy="1009934"/>
          </a:xfrm>
        </p:spPr>
        <p:txBody>
          <a:bodyPr/>
          <a:lstStyle/>
          <a:p>
            <a:pPr algn="l" eaLnBrk="1" hangingPunct="1"/>
            <a:r>
              <a:rPr lang="en-US" altLang="en-US" sz="2800" b="1" cap="all" dirty="0" smtClean="0">
                <a:latin typeface="Georgia" panose="02040502050405020303" pitchFamily="18" charset="0"/>
              </a:rPr>
              <a:t>BENEFICIAL EFFECTS of NSAIDs</a:t>
            </a:r>
          </a:p>
        </p:txBody>
      </p:sp>
      <p:sp>
        <p:nvSpPr>
          <p:cNvPr id="18435" name="Content Placeholder 2"/>
          <p:cNvSpPr>
            <a:spLocks noGrp="1"/>
          </p:cNvSpPr>
          <p:nvPr>
            <p:ph idx="1"/>
          </p:nvPr>
        </p:nvSpPr>
        <p:spPr>
          <a:xfrm>
            <a:off x="259307" y="1219200"/>
            <a:ext cx="8679977" cy="5407025"/>
          </a:xfrm>
        </p:spPr>
        <p:txBody>
          <a:bodyPr/>
          <a:lstStyle/>
          <a:p>
            <a:pPr eaLnBrk="1" hangingPunct="1">
              <a:spcBef>
                <a:spcPts val="1800"/>
              </a:spcBef>
            </a:pPr>
            <a:r>
              <a:rPr lang="en-US" altLang="en-US" sz="2600" dirty="0" smtClean="0">
                <a:latin typeface="Georgia" panose="02040502050405020303" pitchFamily="18" charset="0"/>
              </a:rPr>
              <a:t>Anti-inflammatory effect: mainly due to inhibition of PG synthesis</a:t>
            </a:r>
          </a:p>
          <a:p>
            <a:pPr eaLnBrk="1" hangingPunct="1">
              <a:spcBef>
                <a:spcPts val="1800"/>
              </a:spcBef>
            </a:pPr>
            <a:r>
              <a:rPr lang="en-US" altLang="en-US" sz="2600" dirty="0" smtClean="0">
                <a:latin typeface="Georgia" panose="02040502050405020303" pitchFamily="18" charset="0"/>
              </a:rPr>
              <a:t>Analgesic effect (PGE</a:t>
            </a:r>
            <a:r>
              <a:rPr lang="en-US" altLang="en-US" sz="2600" baseline="-25000" dirty="0" smtClean="0">
                <a:latin typeface="Georgia" panose="02040502050405020303" pitchFamily="18" charset="0"/>
              </a:rPr>
              <a:t>2</a:t>
            </a:r>
            <a:r>
              <a:rPr lang="en-US" altLang="en-US" sz="2600" dirty="0" smtClean="0">
                <a:latin typeface="Georgia" panose="02040502050405020303" pitchFamily="18" charset="0"/>
              </a:rPr>
              <a:t> and PGI</a:t>
            </a:r>
            <a:r>
              <a:rPr lang="en-US" altLang="en-US" sz="2600" baseline="-25000" dirty="0" smtClean="0">
                <a:latin typeface="Georgia" panose="02040502050405020303" pitchFamily="18" charset="0"/>
              </a:rPr>
              <a:t>2</a:t>
            </a:r>
            <a:r>
              <a:rPr lang="en-US" altLang="en-US" sz="2600" dirty="0" smtClean="0">
                <a:latin typeface="Georgia" panose="02040502050405020303" pitchFamily="18" charset="0"/>
              </a:rPr>
              <a:t> are the most important PGs involved in pain): PGs sensitize pain receptors and procession, thereby producing </a:t>
            </a:r>
            <a:r>
              <a:rPr lang="en-US" altLang="en-US" sz="2600" dirty="0" err="1" smtClean="0">
                <a:latin typeface="Georgia" panose="02040502050405020303" pitchFamily="18" charset="0"/>
              </a:rPr>
              <a:t>hyperalgesia</a:t>
            </a:r>
            <a:r>
              <a:rPr lang="en-US" altLang="en-US" sz="2600" dirty="0" smtClean="0">
                <a:latin typeface="Georgia" panose="02040502050405020303" pitchFamily="18" charset="0"/>
              </a:rPr>
              <a:t>. </a:t>
            </a:r>
            <a:r>
              <a:rPr lang="en-US" altLang="en-US" sz="2600" dirty="0">
                <a:latin typeface="Georgia" panose="02040502050405020303" pitchFamily="18" charset="0"/>
              </a:rPr>
              <a:t>D</a:t>
            </a:r>
            <a:r>
              <a:rPr lang="en-US" altLang="en-US" sz="2600" dirty="0" smtClean="0">
                <a:latin typeface="Georgia" panose="02040502050405020303" pitchFamily="18" charset="0"/>
              </a:rPr>
              <a:t>ecreased prostaglandin generation means less sensitization of nociceptive nerve endings to inflammatory mediators such as </a:t>
            </a:r>
            <a:r>
              <a:rPr lang="en-US" altLang="en-US" sz="2600" dirty="0" err="1" smtClean="0">
                <a:latin typeface="Georgia" panose="02040502050405020303" pitchFamily="18" charset="0"/>
              </a:rPr>
              <a:t>bradykinin</a:t>
            </a:r>
            <a:r>
              <a:rPr lang="en-US" altLang="en-US" sz="2600" dirty="0" smtClean="0">
                <a:latin typeface="Georgia" panose="02040502050405020303" pitchFamily="18" charset="0"/>
              </a:rPr>
              <a:t> and 5-hydroxytryptamine. </a:t>
            </a:r>
          </a:p>
        </p:txBody>
      </p:sp>
      <p:sp>
        <p:nvSpPr>
          <p:cNvPr id="4" name="Slide Number Placeholder 3"/>
          <p:cNvSpPr>
            <a:spLocks noGrp="1"/>
          </p:cNvSpPr>
          <p:nvPr>
            <p:ph type="sldNum" sz="quarter" idx="12"/>
          </p:nvPr>
        </p:nvSpPr>
        <p:spPr/>
        <p:txBody>
          <a:bodyPr/>
          <a:lstStyle/>
          <a:p>
            <a:pPr>
              <a:defRPr/>
            </a:pPr>
            <a:fld id="{23B2048C-629F-4D8E-9D6B-36E03DF6A5EC}" type="slidenum">
              <a:rPr lang="en-US" smtClean="0"/>
              <a:pPr>
                <a:defRPr/>
              </a:pPr>
              <a:t>11</a:t>
            </a:fld>
            <a:endParaRPr lang="en-US"/>
          </a:p>
        </p:txBody>
      </p:sp>
    </p:spTree>
    <p:extLst>
      <p:ext uri="{BB962C8B-B14F-4D97-AF65-F5344CB8AC3E}">
        <p14:creationId xmlns:p14="http://schemas.microsoft.com/office/powerpoint/2010/main" val="36607318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59307" y="274637"/>
            <a:ext cx="8679977" cy="721649"/>
          </a:xfrm>
        </p:spPr>
        <p:txBody>
          <a:bodyPr>
            <a:normAutofit fontScale="90000"/>
          </a:bodyPr>
          <a:lstStyle/>
          <a:p>
            <a:pPr algn="l" eaLnBrk="1" hangingPunct="1"/>
            <a:r>
              <a:rPr lang="en-US" altLang="en-US" sz="2800" b="1" cap="all" dirty="0" smtClean="0">
                <a:latin typeface="Georgia" panose="02040502050405020303" pitchFamily="18" charset="0"/>
              </a:rPr>
              <a:t>BENEFICIAL EFFECTS of NSAIDs …. CONT’D</a:t>
            </a:r>
          </a:p>
        </p:txBody>
      </p:sp>
      <p:sp>
        <p:nvSpPr>
          <p:cNvPr id="18435" name="Content Placeholder 2"/>
          <p:cNvSpPr>
            <a:spLocks noGrp="1"/>
          </p:cNvSpPr>
          <p:nvPr>
            <p:ph idx="1"/>
          </p:nvPr>
        </p:nvSpPr>
        <p:spPr>
          <a:xfrm>
            <a:off x="259307" y="1219200"/>
            <a:ext cx="8679977" cy="4906963"/>
          </a:xfrm>
        </p:spPr>
        <p:txBody>
          <a:bodyPr/>
          <a:lstStyle/>
          <a:p>
            <a:pPr eaLnBrk="1" hangingPunct="1">
              <a:spcBef>
                <a:spcPts val="1800"/>
              </a:spcBef>
            </a:pPr>
            <a:r>
              <a:rPr lang="en-US" altLang="en-US" sz="2600" dirty="0" smtClean="0">
                <a:latin typeface="Georgia" panose="02040502050405020303" pitchFamily="18" charset="0"/>
              </a:rPr>
              <a:t>Relief of headache is probably due to decreased prostaglandin-mediated </a:t>
            </a:r>
            <a:r>
              <a:rPr lang="en-US" altLang="en-US" sz="2600" dirty="0" smtClean="0">
                <a:latin typeface="Georgia" panose="02040502050405020303" pitchFamily="18" charset="0"/>
              </a:rPr>
              <a:t>vasodilatation (Vasodilation is associated with inflammation, leading to increased blood supply to the area for the delivery of mediators of inflammation, thus decreasing vasodilation due to prostaglandins will reduce the blood supply to the area, and reduce the pain.)</a:t>
            </a:r>
            <a:endParaRPr lang="en-US" altLang="en-US" sz="2600" dirty="0" smtClean="0">
              <a:latin typeface="Georgia" panose="02040502050405020303" pitchFamily="18" charset="0"/>
            </a:endParaRPr>
          </a:p>
          <a:p>
            <a:pPr eaLnBrk="1" hangingPunct="1">
              <a:spcBef>
                <a:spcPts val="1800"/>
              </a:spcBef>
            </a:pPr>
            <a:r>
              <a:rPr lang="en-US" altLang="en-US" sz="2600" dirty="0" smtClean="0">
                <a:latin typeface="Georgia" panose="02040502050405020303" pitchFamily="18" charset="0"/>
              </a:rPr>
              <a:t>Anti-pyretic effect: due to inhibition of PG production induced by interleukin-1 and interleukin-6 in the hypothalamus</a:t>
            </a:r>
          </a:p>
        </p:txBody>
      </p:sp>
      <p:sp>
        <p:nvSpPr>
          <p:cNvPr id="4" name="Slide Number Placeholder 3"/>
          <p:cNvSpPr>
            <a:spLocks noGrp="1"/>
          </p:cNvSpPr>
          <p:nvPr>
            <p:ph type="sldNum" sz="quarter" idx="12"/>
          </p:nvPr>
        </p:nvSpPr>
        <p:spPr/>
        <p:txBody>
          <a:bodyPr/>
          <a:lstStyle/>
          <a:p>
            <a:pPr>
              <a:defRPr/>
            </a:pPr>
            <a:fld id="{23B2048C-629F-4D8E-9D6B-36E03DF6A5EC}" type="slidenum">
              <a:rPr lang="en-US" smtClean="0"/>
              <a:pPr>
                <a:defRPr/>
              </a:pPr>
              <a:t>12</a:t>
            </a:fld>
            <a:endParaRPr lang="en-US"/>
          </a:p>
        </p:txBody>
      </p:sp>
    </p:spTree>
    <p:extLst>
      <p:ext uri="{BB962C8B-B14F-4D97-AF65-F5344CB8AC3E}">
        <p14:creationId xmlns:p14="http://schemas.microsoft.com/office/powerpoint/2010/main" val="3619961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3986" y="204715"/>
            <a:ext cx="8758001" cy="900753"/>
          </a:xfrm>
        </p:spPr>
        <p:txBody>
          <a:bodyPr/>
          <a:lstStyle/>
          <a:p>
            <a:pPr algn="l" eaLnBrk="1" hangingPunct="1"/>
            <a:r>
              <a:rPr lang="en-US" altLang="en-US" sz="2800" b="1" cap="all" dirty="0" smtClean="0">
                <a:latin typeface="Georgia" panose="02040502050405020303" pitchFamily="18" charset="0"/>
              </a:rPr>
              <a:t>NSAIDS: Therapeutic uses</a:t>
            </a:r>
          </a:p>
        </p:txBody>
      </p:sp>
      <p:sp>
        <p:nvSpPr>
          <p:cNvPr id="21507" name="Content Placeholder 2"/>
          <p:cNvSpPr>
            <a:spLocks noGrp="1"/>
          </p:cNvSpPr>
          <p:nvPr>
            <p:ph idx="1"/>
          </p:nvPr>
        </p:nvSpPr>
        <p:spPr>
          <a:xfrm>
            <a:off x="259307" y="1214651"/>
            <a:ext cx="8652681" cy="5411574"/>
          </a:xfrm>
        </p:spPr>
        <p:txBody>
          <a:bodyPr/>
          <a:lstStyle/>
          <a:p>
            <a:pPr eaLnBrk="1" hangingPunct="1">
              <a:spcBef>
                <a:spcPts val="1800"/>
              </a:spcBef>
            </a:pPr>
            <a:r>
              <a:rPr lang="en-US" altLang="en-US" sz="2600" dirty="0" smtClean="0">
                <a:latin typeface="Georgia" panose="02040502050405020303" pitchFamily="18" charset="0"/>
              </a:rPr>
              <a:t>Suppression of inflammation in inflammatory disorders (e.g. rheumatoid arthritis, osteoarthritis, psoriatic arthritis, </a:t>
            </a:r>
            <a:r>
              <a:rPr lang="en-US" altLang="en-US" sz="2600" dirty="0" err="1" smtClean="0">
                <a:latin typeface="Georgia" panose="02040502050405020303" pitchFamily="18" charset="0"/>
              </a:rPr>
              <a:t>ankylosing</a:t>
            </a:r>
            <a:r>
              <a:rPr lang="en-US" altLang="en-US" sz="2600" dirty="0" smtClean="0">
                <a:latin typeface="Georgia" panose="02040502050405020303" pitchFamily="18" charset="0"/>
              </a:rPr>
              <a:t> spondylitis, Reiter’s syndrome, gouty arthritis, bursitis and tendinitis)</a:t>
            </a:r>
          </a:p>
          <a:p>
            <a:pPr eaLnBrk="1" hangingPunct="1">
              <a:spcBef>
                <a:spcPts val="1800"/>
              </a:spcBef>
            </a:pPr>
            <a:r>
              <a:rPr lang="en-US" altLang="en-US" sz="2600" dirty="0" smtClean="0">
                <a:latin typeface="Georgia" panose="02040502050405020303" pitchFamily="18" charset="0"/>
              </a:rPr>
              <a:t>Alleviation of mild to moderate pain (more effective against somatic pain than visceral pain): headache, migraine, post-operative pain, dysmenorrhea, metastatic bone pain</a:t>
            </a:r>
          </a:p>
          <a:p>
            <a:pPr eaLnBrk="1" hangingPunct="1">
              <a:spcBef>
                <a:spcPts val="1800"/>
              </a:spcBef>
            </a:pPr>
            <a:r>
              <a:rPr lang="en-US" altLang="en-US" sz="2600" dirty="0" smtClean="0">
                <a:latin typeface="Georgia" panose="02040502050405020303" pitchFamily="18" charset="0"/>
              </a:rPr>
              <a:t>Anti-</a:t>
            </a:r>
            <a:r>
              <a:rPr lang="en-US" altLang="en-US" sz="2600" dirty="0" err="1" smtClean="0">
                <a:latin typeface="Georgia" panose="02040502050405020303" pitchFamily="18" charset="0"/>
              </a:rPr>
              <a:t>pyresis</a:t>
            </a:r>
            <a:r>
              <a:rPr lang="en-US" altLang="en-US" sz="2600" dirty="0" smtClean="0">
                <a:latin typeface="Georgia" panose="02040502050405020303" pitchFamily="18" charset="0"/>
              </a:rPr>
              <a:t>: NSAIDs reduce elevated body temperature with little effect on normal body temperature</a:t>
            </a:r>
          </a:p>
          <a:p>
            <a:pPr eaLnBrk="1" hangingPunct="1"/>
            <a:endParaRPr lang="en-US" altLang="en-US"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09E2C207-B2A2-4B3D-BA1F-3E3FABC399F7}" type="slidenum">
              <a:rPr lang="en-US" smtClean="0"/>
              <a:pPr>
                <a:defRPr/>
              </a:pPr>
              <a:t>13</a:t>
            </a:fld>
            <a:endParaRPr lang="en-US"/>
          </a:p>
        </p:txBody>
      </p:sp>
    </p:spTree>
    <p:extLst>
      <p:ext uri="{BB962C8B-B14F-4D97-AF65-F5344CB8AC3E}">
        <p14:creationId xmlns:p14="http://schemas.microsoft.com/office/powerpoint/2010/main" val="27917956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3986" y="204715"/>
            <a:ext cx="8758001" cy="900753"/>
          </a:xfrm>
        </p:spPr>
        <p:txBody>
          <a:bodyPr/>
          <a:lstStyle/>
          <a:p>
            <a:pPr algn="l" eaLnBrk="1" hangingPunct="1"/>
            <a:r>
              <a:rPr lang="en-US" altLang="en-US" sz="2800" b="1" cap="all" dirty="0" smtClean="0">
                <a:latin typeface="Georgia" panose="02040502050405020303" pitchFamily="18" charset="0"/>
              </a:rPr>
              <a:t>NSAIDS: OTHER Therapeutic uses</a:t>
            </a:r>
          </a:p>
        </p:txBody>
      </p:sp>
      <p:sp>
        <p:nvSpPr>
          <p:cNvPr id="21507" name="Content Placeholder 2"/>
          <p:cNvSpPr>
            <a:spLocks noGrp="1"/>
          </p:cNvSpPr>
          <p:nvPr>
            <p:ph idx="1"/>
          </p:nvPr>
        </p:nvSpPr>
        <p:spPr>
          <a:xfrm>
            <a:off x="259307" y="1214651"/>
            <a:ext cx="8652681" cy="5411574"/>
          </a:xfrm>
        </p:spPr>
        <p:txBody>
          <a:bodyPr>
            <a:normAutofit lnSpcReduction="10000"/>
          </a:bodyPr>
          <a:lstStyle/>
          <a:p>
            <a:pPr eaLnBrk="1" hangingPunct="1">
              <a:spcBef>
                <a:spcPts val="1800"/>
              </a:spcBef>
            </a:pPr>
            <a:r>
              <a:rPr lang="en-US" sz="2500" dirty="0" smtClean="0">
                <a:latin typeface="Georgia" panose="02040502050405020303" pitchFamily="18" charset="0"/>
              </a:rPr>
              <a:t>Indomethacin is used </a:t>
            </a:r>
            <a:r>
              <a:rPr lang="en-US" sz="2500" dirty="0">
                <a:latin typeface="Georgia" panose="02040502050405020303" pitchFamily="18" charset="0"/>
              </a:rPr>
              <a:t>to speed the closure of patent </a:t>
            </a:r>
            <a:r>
              <a:rPr lang="en-US" sz="2500" dirty="0" err="1">
                <a:latin typeface="Georgia" panose="02040502050405020303" pitchFamily="18" charset="0"/>
              </a:rPr>
              <a:t>ductus</a:t>
            </a:r>
            <a:r>
              <a:rPr lang="en-US" sz="2500" dirty="0">
                <a:latin typeface="Georgia" panose="02040502050405020303" pitchFamily="18" charset="0"/>
              </a:rPr>
              <a:t> </a:t>
            </a:r>
            <a:r>
              <a:rPr lang="en-US" sz="2500" dirty="0" err="1">
                <a:latin typeface="Georgia" panose="02040502050405020303" pitchFamily="18" charset="0"/>
              </a:rPr>
              <a:t>arteriosus</a:t>
            </a:r>
            <a:r>
              <a:rPr lang="en-US" sz="2500" dirty="0">
                <a:latin typeface="Georgia" panose="02040502050405020303" pitchFamily="18" charset="0"/>
              </a:rPr>
              <a:t> in premature infants </a:t>
            </a:r>
            <a:r>
              <a:rPr lang="en-US" sz="2500" dirty="0" smtClean="0">
                <a:latin typeface="Georgia" panose="02040502050405020303" pitchFamily="18" charset="0"/>
              </a:rPr>
              <a:t>(prostaglandins prevent </a:t>
            </a:r>
            <a:r>
              <a:rPr lang="en-US" sz="2500" dirty="0">
                <a:latin typeface="Georgia" panose="02040502050405020303" pitchFamily="18" charset="0"/>
              </a:rPr>
              <a:t>closure of the </a:t>
            </a:r>
            <a:r>
              <a:rPr lang="en-US" sz="2500" dirty="0" err="1" smtClean="0">
                <a:latin typeface="Georgia" panose="02040502050405020303" pitchFamily="18" charset="0"/>
              </a:rPr>
              <a:t>ductus</a:t>
            </a:r>
            <a:r>
              <a:rPr lang="en-US" sz="2500" dirty="0" smtClean="0">
                <a:latin typeface="Georgia" panose="02040502050405020303" pitchFamily="18" charset="0"/>
              </a:rPr>
              <a:t> and inhibiting their production would accelerate closure)</a:t>
            </a:r>
          </a:p>
          <a:p>
            <a:pPr lvl="0">
              <a:spcBef>
                <a:spcPts val="1800"/>
              </a:spcBef>
            </a:pPr>
            <a:r>
              <a:rPr lang="en-US" sz="2500" b="1" dirty="0" err="1">
                <a:latin typeface="Georgia" panose="02040502050405020303" pitchFamily="18" charset="0"/>
              </a:rPr>
              <a:t>P</a:t>
            </a:r>
            <a:r>
              <a:rPr lang="en-US" sz="2500" b="1" dirty="0" err="1" smtClean="0">
                <a:latin typeface="Georgia" panose="02040502050405020303" pitchFamily="18" charset="0"/>
              </a:rPr>
              <a:t>henylbutazone</a:t>
            </a:r>
            <a:r>
              <a:rPr lang="en-US" sz="2500" b="1" dirty="0" smtClean="0">
                <a:latin typeface="Georgia" panose="02040502050405020303" pitchFamily="18" charset="0"/>
              </a:rPr>
              <a:t> </a:t>
            </a:r>
            <a:r>
              <a:rPr lang="en-US" sz="2500" dirty="0">
                <a:latin typeface="Georgia" panose="02040502050405020303" pitchFamily="18" charset="0"/>
              </a:rPr>
              <a:t>and </a:t>
            </a:r>
            <a:r>
              <a:rPr lang="en-US" sz="2500" b="1" dirty="0" smtClean="0">
                <a:latin typeface="Georgia" panose="02040502050405020303" pitchFamily="18" charset="0"/>
              </a:rPr>
              <a:t>sulfinpyrazone</a:t>
            </a:r>
            <a:r>
              <a:rPr lang="en-US" sz="2500" dirty="0" smtClean="0">
                <a:latin typeface="Georgia" panose="02040502050405020303" pitchFamily="18" charset="0"/>
              </a:rPr>
              <a:t> have </a:t>
            </a:r>
            <a:r>
              <a:rPr lang="en-US" sz="2500" b="1" dirty="0" err="1" smtClean="0">
                <a:latin typeface="Georgia" panose="02040502050405020303" pitchFamily="18" charset="0"/>
              </a:rPr>
              <a:t>uricosuric</a:t>
            </a:r>
            <a:r>
              <a:rPr lang="en-US" sz="2500" dirty="0" smtClean="0">
                <a:latin typeface="Georgia" panose="02040502050405020303" pitchFamily="18" charset="0"/>
              </a:rPr>
              <a:t> effects (increases </a:t>
            </a:r>
            <a:r>
              <a:rPr lang="en-US" sz="2500" dirty="0">
                <a:latin typeface="Georgia" panose="02040502050405020303" pitchFamily="18" charset="0"/>
              </a:rPr>
              <a:t>the excretion of uric </a:t>
            </a:r>
            <a:r>
              <a:rPr lang="en-US" sz="2500" dirty="0" smtClean="0">
                <a:latin typeface="Georgia" panose="02040502050405020303" pitchFamily="18" charset="0"/>
              </a:rPr>
              <a:t>acid). </a:t>
            </a:r>
            <a:r>
              <a:rPr lang="en-US" sz="2500" dirty="0" err="1">
                <a:latin typeface="Georgia" panose="02040502050405020303" pitchFamily="18" charset="0"/>
              </a:rPr>
              <a:t>Sulfinpyrazone</a:t>
            </a:r>
            <a:r>
              <a:rPr lang="en-US" sz="2500" dirty="0">
                <a:latin typeface="Georgia" panose="02040502050405020303" pitchFamily="18" charset="0"/>
              </a:rPr>
              <a:t> </a:t>
            </a:r>
            <a:r>
              <a:rPr lang="en-US" sz="2500" dirty="0" smtClean="0">
                <a:latin typeface="Georgia" panose="02040502050405020303" pitchFamily="18" charset="0"/>
              </a:rPr>
              <a:t>is used as </a:t>
            </a:r>
            <a:r>
              <a:rPr lang="en-US" sz="2500" dirty="0" err="1" smtClean="0">
                <a:latin typeface="Georgia" panose="02040502050405020303" pitchFamily="18" charset="0"/>
              </a:rPr>
              <a:t>uricosuric</a:t>
            </a:r>
            <a:r>
              <a:rPr lang="en-US" sz="2500" dirty="0" smtClean="0">
                <a:latin typeface="Georgia" panose="02040502050405020303" pitchFamily="18" charset="0"/>
              </a:rPr>
              <a:t> </a:t>
            </a:r>
            <a:r>
              <a:rPr lang="en-US" sz="2500" dirty="0">
                <a:latin typeface="Georgia" panose="02040502050405020303" pitchFamily="18" charset="0"/>
              </a:rPr>
              <a:t>drug f</a:t>
            </a:r>
            <a:r>
              <a:rPr lang="en-US" sz="2500" dirty="0" smtClean="0">
                <a:latin typeface="Georgia" panose="02040502050405020303" pitchFamily="18" charset="0"/>
              </a:rPr>
              <a:t>or </a:t>
            </a:r>
            <a:r>
              <a:rPr lang="en-US" sz="2500" dirty="0">
                <a:latin typeface="Georgia" panose="02040502050405020303" pitchFamily="18" charset="0"/>
              </a:rPr>
              <a:t>treatment of </a:t>
            </a:r>
            <a:r>
              <a:rPr lang="en-US" sz="2500" dirty="0" smtClean="0">
                <a:latin typeface="Georgia" panose="02040502050405020303" pitchFamily="18" charset="0"/>
              </a:rPr>
              <a:t>gout.</a:t>
            </a:r>
          </a:p>
          <a:p>
            <a:pPr>
              <a:spcBef>
                <a:spcPts val="1800"/>
              </a:spcBef>
            </a:pPr>
            <a:r>
              <a:rPr lang="en-US" sz="2500" b="1" dirty="0">
                <a:solidFill>
                  <a:prstClr val="black"/>
                </a:solidFill>
                <a:latin typeface="Georgia" panose="02040502050405020303" pitchFamily="18" charset="0"/>
              </a:rPr>
              <a:t>Aspirin</a:t>
            </a:r>
            <a:r>
              <a:rPr lang="en-US" sz="2500" dirty="0">
                <a:solidFill>
                  <a:prstClr val="black"/>
                </a:solidFill>
                <a:latin typeface="Georgia" panose="02040502050405020303" pitchFamily="18" charset="0"/>
              </a:rPr>
              <a:t> is used to inhibit platelet aggregation. It has greater antithrombotic activity than other NSAIDs and is used in primary and secondary prophylaxis of </a:t>
            </a:r>
            <a:r>
              <a:rPr lang="en-US" sz="2500" b="1" dirty="0">
                <a:solidFill>
                  <a:prstClr val="black"/>
                </a:solidFill>
                <a:latin typeface="Georgia" panose="02040502050405020303" pitchFamily="18" charset="0"/>
              </a:rPr>
              <a:t>myocardial infarction,</a:t>
            </a:r>
            <a:r>
              <a:rPr lang="en-US" sz="2500" dirty="0">
                <a:solidFill>
                  <a:prstClr val="black"/>
                </a:solidFill>
                <a:latin typeface="Georgia" panose="02040502050405020303" pitchFamily="18" charset="0"/>
              </a:rPr>
              <a:t> and in </a:t>
            </a:r>
            <a:r>
              <a:rPr lang="en-US" sz="2500" b="1" dirty="0">
                <a:solidFill>
                  <a:prstClr val="black"/>
                </a:solidFill>
                <a:latin typeface="Georgia" panose="02040502050405020303" pitchFamily="18" charset="0"/>
              </a:rPr>
              <a:t>cerebral and peripheral vascular disease</a:t>
            </a:r>
            <a:r>
              <a:rPr lang="en-US" sz="2500" dirty="0" smtClean="0">
                <a:solidFill>
                  <a:prstClr val="black"/>
                </a:solidFill>
                <a:latin typeface="Georgia" panose="02040502050405020303" pitchFamily="18" charset="0"/>
              </a:rPr>
              <a:t>.</a:t>
            </a:r>
            <a:endParaRPr lang="en-US" sz="2500" dirty="0">
              <a:solidFill>
                <a:prstClr val="black"/>
              </a:solidFill>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09E2C207-B2A2-4B3D-BA1F-3E3FABC399F7}" type="slidenum">
              <a:rPr lang="en-US" smtClean="0"/>
              <a:pPr>
                <a:defRPr/>
              </a:pPr>
              <a:t>14</a:t>
            </a:fld>
            <a:endParaRPr lang="en-US"/>
          </a:p>
        </p:txBody>
      </p:sp>
    </p:spTree>
    <p:extLst>
      <p:ext uri="{BB962C8B-B14F-4D97-AF65-F5344CB8AC3E}">
        <p14:creationId xmlns:p14="http://schemas.microsoft.com/office/powerpoint/2010/main" val="889346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53987" y="120650"/>
            <a:ext cx="8730706" cy="838200"/>
          </a:xfrm>
        </p:spPr>
        <p:txBody>
          <a:bodyPr/>
          <a:lstStyle/>
          <a:p>
            <a:pPr algn="l" eaLnBrk="1" hangingPunct="1"/>
            <a:r>
              <a:rPr lang="en-US" altLang="en-US" sz="2800" b="1" cap="all" dirty="0">
                <a:latin typeface="Georgia" panose="02040502050405020303" pitchFamily="18" charset="0"/>
              </a:rPr>
              <a:t>NSAIDS: Therapeutic </a:t>
            </a:r>
            <a:r>
              <a:rPr lang="en-US" altLang="en-US" sz="2800" b="1" cap="all" dirty="0" smtClean="0">
                <a:latin typeface="Georgia" panose="02040502050405020303" pitchFamily="18" charset="0"/>
              </a:rPr>
              <a:t>uses …. CONT’D</a:t>
            </a:r>
            <a:endParaRPr lang="en-US" altLang="zh-CN" sz="2800" b="1" dirty="0" smtClean="0">
              <a:latin typeface="Georgia" panose="02040502050405020303" pitchFamily="18" charset="0"/>
            </a:endParaRPr>
          </a:p>
        </p:txBody>
      </p:sp>
      <p:sp>
        <p:nvSpPr>
          <p:cNvPr id="22531" name="Rectangle 3"/>
          <p:cNvSpPr>
            <a:spLocks noGrp="1" noChangeArrowheads="1"/>
          </p:cNvSpPr>
          <p:nvPr>
            <p:ph type="body" idx="1"/>
          </p:nvPr>
        </p:nvSpPr>
        <p:spPr>
          <a:xfrm>
            <a:off x="300251" y="1228299"/>
            <a:ext cx="8584442" cy="5397926"/>
          </a:xfrm>
        </p:spPr>
        <p:txBody>
          <a:bodyPr/>
          <a:lstStyle/>
          <a:p>
            <a:pPr eaLnBrk="1" hangingPunct="1">
              <a:spcBef>
                <a:spcPts val="1800"/>
              </a:spcBef>
            </a:pPr>
            <a:r>
              <a:rPr lang="en-US" altLang="zh-CN" sz="2400" dirty="0" smtClean="0">
                <a:latin typeface="Georgia" panose="02040502050405020303" pitchFamily="18" charset="0"/>
              </a:rPr>
              <a:t>The drugs of choice for short-term analgesia are aspirin, </a:t>
            </a:r>
            <a:r>
              <a:rPr lang="en-US" altLang="zh-CN" sz="2400" dirty="0" err="1" smtClean="0">
                <a:latin typeface="Georgia" panose="02040502050405020303" pitchFamily="18" charset="0"/>
              </a:rPr>
              <a:t>paracetamol</a:t>
            </a:r>
            <a:r>
              <a:rPr lang="en-US" altLang="zh-CN" sz="2400" dirty="0" smtClean="0">
                <a:latin typeface="Georgia" panose="02040502050405020303" pitchFamily="18" charset="0"/>
              </a:rPr>
              <a:t> and ibuprofen (short acting NSAIDs)</a:t>
            </a:r>
          </a:p>
          <a:p>
            <a:pPr eaLnBrk="1" hangingPunct="1">
              <a:spcBef>
                <a:spcPts val="1800"/>
              </a:spcBef>
            </a:pPr>
            <a:r>
              <a:rPr lang="en-US" altLang="zh-CN" sz="2400" dirty="0">
                <a:latin typeface="Georgia" panose="02040502050405020303" pitchFamily="18" charset="0"/>
              </a:rPr>
              <a:t>M</a:t>
            </a:r>
            <a:r>
              <a:rPr lang="en-US" altLang="zh-CN" sz="2400" dirty="0" smtClean="0">
                <a:latin typeface="Georgia" panose="02040502050405020303" pitchFamily="18" charset="0"/>
              </a:rPr>
              <a:t>ore potent, longer-acting drugs (e.g. naproxen, meloxicam, </a:t>
            </a:r>
            <a:r>
              <a:rPr lang="en-US" altLang="zh-CN" sz="2400" dirty="0" err="1" smtClean="0">
                <a:latin typeface="Georgia" panose="02040502050405020303" pitchFamily="18" charset="0"/>
              </a:rPr>
              <a:t>piroxicam</a:t>
            </a:r>
            <a:r>
              <a:rPr lang="en-US" altLang="zh-CN" sz="2400" dirty="0" smtClean="0">
                <a:latin typeface="Georgia" panose="02040502050405020303" pitchFamily="18" charset="0"/>
              </a:rPr>
              <a:t>) are used for chronic pain</a:t>
            </a:r>
          </a:p>
          <a:p>
            <a:pPr eaLnBrk="1" hangingPunct="1">
              <a:spcBef>
                <a:spcPts val="1800"/>
              </a:spcBef>
            </a:pPr>
            <a:r>
              <a:rPr lang="en-US" altLang="zh-CN" sz="2400" dirty="0" smtClean="0">
                <a:latin typeface="Georgia" panose="02040502050405020303" pitchFamily="18" charset="0"/>
              </a:rPr>
              <a:t>The requirement for opioid analgesics can be markedly reduced by NSAIDs in some patients with bony metastases or postoperative pain</a:t>
            </a:r>
          </a:p>
          <a:p>
            <a:pPr eaLnBrk="1" hangingPunct="1">
              <a:spcBef>
                <a:spcPts val="1800"/>
              </a:spcBef>
            </a:pPr>
            <a:r>
              <a:rPr lang="en-US" altLang="zh-CN" sz="2400" dirty="0" smtClean="0">
                <a:latin typeface="Georgia" panose="02040502050405020303" pitchFamily="18" charset="0"/>
              </a:rPr>
              <a:t>With many NSAIDs, the dosage required for chronic inflammatory disorders is usually greater than for simple analgesia and treatment may need to be continued for long periods</a:t>
            </a:r>
          </a:p>
          <a:p>
            <a:pPr marL="0" indent="0" eaLnBrk="1" hangingPunct="1">
              <a:buNone/>
            </a:pPr>
            <a:endParaRPr lang="en-US" altLang="zh-CN" sz="2400" dirty="0" smtClean="0">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ADBF9644-C65F-434B-9DE4-7331943CCBEF}" type="slidenum">
              <a:rPr lang="en-US" smtClean="0"/>
              <a:pPr>
                <a:defRPr/>
              </a:pPr>
              <a:t>15</a:t>
            </a:fld>
            <a:endParaRPr lang="en-US"/>
          </a:p>
        </p:txBody>
      </p:sp>
    </p:spTree>
    <p:extLst>
      <p:ext uri="{BB962C8B-B14F-4D97-AF65-F5344CB8AC3E}">
        <p14:creationId xmlns:p14="http://schemas.microsoft.com/office/powerpoint/2010/main" val="8025966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53986" y="120649"/>
            <a:ext cx="8744353" cy="979487"/>
          </a:xfrm>
        </p:spPr>
        <p:txBody>
          <a:bodyPr/>
          <a:lstStyle/>
          <a:p>
            <a:pPr algn="l" eaLnBrk="1" hangingPunct="1"/>
            <a:r>
              <a:rPr lang="en-US" altLang="en-US" sz="2800" b="1" cap="all" dirty="0">
                <a:latin typeface="Georgia" panose="02040502050405020303" pitchFamily="18" charset="0"/>
              </a:rPr>
              <a:t>NSAIDS: Therapeutic uses …. CONT’D</a:t>
            </a:r>
            <a:endParaRPr lang="en-US" altLang="zh-CN" sz="2800" b="1" dirty="0" smtClean="0">
              <a:latin typeface="Georgia" panose="02040502050405020303" pitchFamily="18" charset="0"/>
            </a:endParaRPr>
          </a:p>
        </p:txBody>
      </p:sp>
      <p:sp>
        <p:nvSpPr>
          <p:cNvPr id="24579" name="Rectangle 3"/>
          <p:cNvSpPr>
            <a:spLocks noGrp="1" noChangeArrowheads="1"/>
          </p:cNvSpPr>
          <p:nvPr>
            <p:ph type="body" idx="1"/>
          </p:nvPr>
        </p:nvSpPr>
        <p:spPr>
          <a:xfrm>
            <a:off x="272955" y="1241946"/>
            <a:ext cx="8625384" cy="5384279"/>
          </a:xfrm>
        </p:spPr>
        <p:txBody>
          <a:bodyPr/>
          <a:lstStyle/>
          <a:p>
            <a:pPr eaLnBrk="1" hangingPunct="1">
              <a:spcBef>
                <a:spcPts val="1800"/>
              </a:spcBef>
            </a:pPr>
            <a:r>
              <a:rPr lang="en-US" altLang="zh-CN" sz="2600" dirty="0" smtClean="0">
                <a:latin typeface="Georgia" panose="02040502050405020303" pitchFamily="18" charset="0"/>
              </a:rPr>
              <a:t>To lower temperature: </a:t>
            </a:r>
            <a:r>
              <a:rPr lang="en-US" altLang="zh-CN" sz="2600" dirty="0" err="1" smtClean="0">
                <a:latin typeface="Georgia" panose="02040502050405020303" pitchFamily="18" charset="0"/>
              </a:rPr>
              <a:t>paracetamol</a:t>
            </a:r>
            <a:r>
              <a:rPr lang="en-US" altLang="zh-CN" sz="2600" dirty="0" smtClean="0">
                <a:latin typeface="Georgia" panose="02040502050405020303" pitchFamily="18" charset="0"/>
              </a:rPr>
              <a:t> is preferred because it lacks gastrointestinal side-effects and, unlike aspirin, has not been associated with Reye’s syndrome in children</a:t>
            </a:r>
          </a:p>
          <a:p>
            <a:pPr eaLnBrk="1" hangingPunct="1">
              <a:spcBef>
                <a:spcPts val="1800"/>
              </a:spcBef>
            </a:pPr>
            <a:r>
              <a:rPr lang="en-US" altLang="zh-CN" sz="2600" dirty="0" smtClean="0">
                <a:latin typeface="Georgia" panose="02040502050405020303" pitchFamily="18" charset="0"/>
              </a:rPr>
              <a:t>There is substantial individual variation in clinical response to NSAIDs and considerable unpredictable patient preference for one drug rather than another</a:t>
            </a:r>
          </a:p>
          <a:p>
            <a:pPr eaLnBrk="1" hangingPunct="1">
              <a:spcBef>
                <a:spcPts val="1800"/>
              </a:spcBef>
            </a:pPr>
            <a:r>
              <a:rPr lang="en-US" altLang="zh-TW" sz="2600" dirty="0" smtClean="0">
                <a:latin typeface="Georgia" panose="02040502050405020303" pitchFamily="18" charset="0"/>
              </a:rPr>
              <a:t>Individuals who do not respond to one NSAID may respond to another</a:t>
            </a:r>
          </a:p>
        </p:txBody>
      </p:sp>
      <p:sp>
        <p:nvSpPr>
          <p:cNvPr id="2" name="Slide Number Placeholder 1"/>
          <p:cNvSpPr>
            <a:spLocks noGrp="1"/>
          </p:cNvSpPr>
          <p:nvPr>
            <p:ph type="sldNum" sz="quarter" idx="12"/>
          </p:nvPr>
        </p:nvSpPr>
        <p:spPr/>
        <p:txBody>
          <a:bodyPr/>
          <a:lstStyle/>
          <a:p>
            <a:pPr>
              <a:defRPr/>
            </a:pPr>
            <a:fld id="{ADBF9644-C65F-434B-9DE4-7331943CCBEF}" type="slidenum">
              <a:rPr lang="en-US" smtClean="0"/>
              <a:pPr>
                <a:defRPr/>
              </a:pPr>
              <a:t>16</a:t>
            </a:fld>
            <a:endParaRPr lang="en-US"/>
          </a:p>
        </p:txBody>
      </p:sp>
    </p:spTree>
    <p:extLst>
      <p:ext uri="{BB962C8B-B14F-4D97-AF65-F5344CB8AC3E}">
        <p14:creationId xmlns:p14="http://schemas.microsoft.com/office/powerpoint/2010/main" val="16544804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59307" y="274638"/>
            <a:ext cx="8656093" cy="715962"/>
          </a:xfrm>
        </p:spPr>
        <p:txBody>
          <a:bodyPr/>
          <a:lstStyle/>
          <a:p>
            <a:pPr algn="l" eaLnBrk="1" hangingPunct="1"/>
            <a:r>
              <a:rPr lang="en-US" altLang="en-US" sz="2800" b="1" cap="all" dirty="0" smtClean="0">
                <a:latin typeface="Georgia" panose="02040502050405020303" pitchFamily="18" charset="0"/>
              </a:rPr>
              <a:t>NSAIDs: Adverse effects</a:t>
            </a:r>
          </a:p>
        </p:txBody>
      </p:sp>
      <p:sp>
        <p:nvSpPr>
          <p:cNvPr id="25603" name="Content Placeholder 2"/>
          <p:cNvSpPr>
            <a:spLocks noGrp="1"/>
          </p:cNvSpPr>
          <p:nvPr>
            <p:ph idx="1"/>
          </p:nvPr>
        </p:nvSpPr>
        <p:spPr>
          <a:xfrm>
            <a:off x="259306" y="1187354"/>
            <a:ext cx="8656093" cy="5438871"/>
          </a:xfrm>
        </p:spPr>
        <p:txBody>
          <a:bodyPr/>
          <a:lstStyle/>
          <a:p>
            <a:pPr eaLnBrk="1" hangingPunct="1">
              <a:spcBef>
                <a:spcPts val="1800"/>
              </a:spcBef>
            </a:pPr>
            <a:r>
              <a:rPr lang="en-US" altLang="en-US" sz="2400" dirty="0" smtClean="0">
                <a:latin typeface="Georgia" panose="02040502050405020303" pitchFamily="18" charset="0"/>
              </a:rPr>
              <a:t>Gastrointestinal tract:  nausea, vomiting, </a:t>
            </a:r>
            <a:r>
              <a:rPr lang="en-US" altLang="en-US" sz="2400" dirty="0" err="1" smtClean="0">
                <a:latin typeface="Georgia" panose="02040502050405020303" pitchFamily="18" charset="0"/>
              </a:rPr>
              <a:t>diarrhoea</a:t>
            </a:r>
            <a:r>
              <a:rPr lang="en-US" altLang="en-US" sz="2400" dirty="0" smtClean="0">
                <a:latin typeface="Georgia" panose="02040502050405020303" pitchFamily="18" charset="0"/>
              </a:rPr>
              <a:t>, gastric irritation, peptic ulcers, bleeding, perforation (</a:t>
            </a:r>
            <a:r>
              <a:rPr lang="en-US" altLang="en-US" sz="2400" dirty="0">
                <a:latin typeface="Georgia" panose="02040502050405020303" pitchFamily="18" charset="0"/>
              </a:rPr>
              <a:t>g</a:t>
            </a:r>
            <a:r>
              <a:rPr lang="en-US" altLang="en-US" sz="2400" dirty="0" smtClean="0">
                <a:latin typeface="Georgia" panose="02040502050405020303" pitchFamily="18" charset="0"/>
              </a:rPr>
              <a:t>astric ulceration is due to direct chemical effect and reduced production of </a:t>
            </a:r>
            <a:r>
              <a:rPr lang="en-US" altLang="en-US" sz="2400" dirty="0" err="1" smtClean="0">
                <a:latin typeface="Georgia" panose="02040502050405020303" pitchFamily="18" charset="0"/>
              </a:rPr>
              <a:t>cytoprotective</a:t>
            </a:r>
            <a:r>
              <a:rPr lang="en-US" altLang="en-US" sz="2400" dirty="0" smtClean="0">
                <a:latin typeface="Georgia" panose="02040502050405020303" pitchFamily="18" charset="0"/>
              </a:rPr>
              <a:t> PGs)</a:t>
            </a:r>
          </a:p>
          <a:p>
            <a:pPr eaLnBrk="1" hangingPunct="1">
              <a:spcBef>
                <a:spcPts val="1800"/>
              </a:spcBef>
            </a:pPr>
            <a:r>
              <a:rPr lang="en-US" altLang="en-US" sz="2400" dirty="0" smtClean="0">
                <a:latin typeface="Georgia" panose="02040502050405020303" pitchFamily="18" charset="0"/>
              </a:rPr>
              <a:t>Kidney: decreased renal blood flow, cause fluid retention, decreased creatinine clearance, rarely interstitial nephritis or </a:t>
            </a:r>
            <a:r>
              <a:rPr lang="en-US" altLang="en-US" sz="2400" dirty="0" err="1" smtClean="0">
                <a:latin typeface="Georgia" panose="02040502050405020303" pitchFamily="18" charset="0"/>
              </a:rPr>
              <a:t>nephrotic</a:t>
            </a:r>
            <a:r>
              <a:rPr lang="en-US" altLang="en-US" sz="2400" dirty="0" smtClean="0">
                <a:latin typeface="Georgia" panose="02040502050405020303" pitchFamily="18" charset="0"/>
              </a:rPr>
              <a:t> syndrome. May cause renal failure (particularly in the elderly). [</a:t>
            </a:r>
            <a:r>
              <a:rPr lang="en-US" altLang="zh-TW" sz="2400" dirty="0" smtClean="0">
                <a:latin typeface="Georgia" panose="02040502050405020303" pitchFamily="18" charset="0"/>
              </a:rPr>
              <a:t>Decreased PGs </a:t>
            </a:r>
            <a:r>
              <a:rPr lang="en-US" altLang="zh-TW" sz="2400" dirty="0" smtClean="0">
                <a:latin typeface="Georgia" panose="02040502050405020303" pitchFamily="18" charset="0"/>
                <a:cs typeface="Times New Roman" pitchFamily="18" charset="0"/>
              </a:rPr>
              <a:t>→</a:t>
            </a:r>
            <a:r>
              <a:rPr lang="en-US" altLang="zh-TW" sz="2400" dirty="0" smtClean="0">
                <a:latin typeface="Georgia" panose="02040502050405020303" pitchFamily="18" charset="0"/>
              </a:rPr>
              <a:t> constriction of afferent arteriole → decreased renal perfusion]</a:t>
            </a:r>
            <a:endParaRPr lang="en-US" altLang="en-US" sz="2400" dirty="0" smtClean="0">
              <a:latin typeface="Georgia" panose="02040502050405020303" pitchFamily="18" charset="0"/>
            </a:endParaRPr>
          </a:p>
          <a:p>
            <a:pPr eaLnBrk="1" hangingPunct="1">
              <a:spcBef>
                <a:spcPts val="1800"/>
              </a:spcBef>
            </a:pPr>
            <a:r>
              <a:rPr lang="en-US" altLang="en-US" sz="2400" dirty="0" smtClean="0">
                <a:latin typeface="Georgia" panose="02040502050405020303" pitchFamily="18" charset="0"/>
              </a:rPr>
              <a:t>CNS:  headaches, anxiety, confusion, tinnitus, dizziness, drowsiness (particularly indomethacin)</a:t>
            </a:r>
          </a:p>
        </p:txBody>
      </p:sp>
      <p:sp>
        <p:nvSpPr>
          <p:cNvPr id="4" name="Slide Number Placeholder 3"/>
          <p:cNvSpPr>
            <a:spLocks noGrp="1"/>
          </p:cNvSpPr>
          <p:nvPr>
            <p:ph type="sldNum" sz="quarter" idx="12"/>
          </p:nvPr>
        </p:nvSpPr>
        <p:spPr/>
        <p:txBody>
          <a:bodyPr/>
          <a:lstStyle/>
          <a:p>
            <a:pPr>
              <a:defRPr/>
            </a:pPr>
            <a:fld id="{084E5059-3B88-4AAA-B755-737EBEE657BF}" type="slidenum">
              <a:rPr lang="en-US" smtClean="0"/>
              <a:pPr>
                <a:defRPr/>
              </a:pPr>
              <a:t>17</a:t>
            </a:fld>
            <a:endParaRPr lang="en-US" dirty="0"/>
          </a:p>
        </p:txBody>
      </p:sp>
    </p:spTree>
    <p:extLst>
      <p:ext uri="{BB962C8B-B14F-4D97-AF65-F5344CB8AC3E}">
        <p14:creationId xmlns:p14="http://schemas.microsoft.com/office/powerpoint/2010/main" val="20902590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59307" y="274638"/>
            <a:ext cx="8656093" cy="715962"/>
          </a:xfrm>
        </p:spPr>
        <p:txBody>
          <a:bodyPr/>
          <a:lstStyle/>
          <a:p>
            <a:pPr algn="l" eaLnBrk="1" hangingPunct="1"/>
            <a:r>
              <a:rPr lang="en-US" altLang="en-US" sz="2800" b="1" cap="all" dirty="0" smtClean="0">
                <a:latin typeface="Georgia" panose="02040502050405020303" pitchFamily="18" charset="0"/>
              </a:rPr>
              <a:t>NSAIDs: Adverse effects …. CONT’D</a:t>
            </a:r>
          </a:p>
        </p:txBody>
      </p:sp>
      <p:sp>
        <p:nvSpPr>
          <p:cNvPr id="25603" name="Content Placeholder 2"/>
          <p:cNvSpPr>
            <a:spLocks noGrp="1"/>
          </p:cNvSpPr>
          <p:nvPr>
            <p:ph idx="1"/>
          </p:nvPr>
        </p:nvSpPr>
        <p:spPr>
          <a:xfrm>
            <a:off x="259306" y="1214650"/>
            <a:ext cx="8656093" cy="5411575"/>
          </a:xfrm>
        </p:spPr>
        <p:txBody>
          <a:bodyPr/>
          <a:lstStyle/>
          <a:p>
            <a:pPr eaLnBrk="1" hangingPunct="1">
              <a:spcBef>
                <a:spcPts val="1800"/>
              </a:spcBef>
            </a:pPr>
            <a:r>
              <a:rPr lang="en-US" altLang="en-US" sz="2600" dirty="0" smtClean="0">
                <a:latin typeface="Georgia" panose="02040502050405020303" pitchFamily="18" charset="0"/>
              </a:rPr>
              <a:t>Hematopoietic system:  bleeding, inhibited platelet adhesion (irreversible effect with aspirin persisting 10-12 days)</a:t>
            </a:r>
          </a:p>
          <a:p>
            <a:pPr eaLnBrk="1" hangingPunct="1">
              <a:spcBef>
                <a:spcPts val="1800"/>
              </a:spcBef>
            </a:pPr>
            <a:r>
              <a:rPr lang="en-US" altLang="en-US" sz="2600" dirty="0" smtClean="0">
                <a:latin typeface="Georgia" panose="02040502050405020303" pitchFamily="18" charset="0"/>
              </a:rPr>
              <a:t>Hypersensitivity reactions (excessive shunting of </a:t>
            </a:r>
            <a:r>
              <a:rPr lang="en-US" altLang="en-US" sz="2600" dirty="0" err="1" smtClean="0">
                <a:latin typeface="Georgia" panose="02040502050405020303" pitchFamily="18" charset="0"/>
              </a:rPr>
              <a:t>arachidonic</a:t>
            </a:r>
            <a:r>
              <a:rPr lang="en-US" altLang="en-US" sz="2600" dirty="0" smtClean="0">
                <a:latin typeface="Georgia" panose="02040502050405020303" pitchFamily="18" charset="0"/>
              </a:rPr>
              <a:t> acid products to </a:t>
            </a:r>
            <a:r>
              <a:rPr lang="en-US" altLang="en-US" sz="2600" dirty="0" err="1" smtClean="0">
                <a:latin typeface="Georgia" panose="02040502050405020303" pitchFamily="18" charset="0"/>
              </a:rPr>
              <a:t>lipoxygenase</a:t>
            </a:r>
            <a:r>
              <a:rPr lang="en-US" altLang="en-US" sz="2600" dirty="0" smtClean="0">
                <a:latin typeface="Georgia" panose="02040502050405020303" pitchFamily="18" charset="0"/>
              </a:rPr>
              <a:t> pathway when COX is blocked)</a:t>
            </a:r>
          </a:p>
          <a:p>
            <a:pPr eaLnBrk="1" hangingPunct="1">
              <a:spcBef>
                <a:spcPts val="1800"/>
              </a:spcBef>
            </a:pPr>
            <a:r>
              <a:rPr lang="en-US" altLang="en-US" sz="2600" dirty="0" smtClean="0">
                <a:latin typeface="Georgia" panose="02040502050405020303" pitchFamily="18" charset="0"/>
              </a:rPr>
              <a:t>Others: mild hepatitis, postpartum </a:t>
            </a:r>
            <a:r>
              <a:rPr lang="en-US" altLang="en-US" sz="2600" dirty="0" err="1" smtClean="0">
                <a:latin typeface="Georgia" panose="02040502050405020303" pitchFamily="18" charset="0"/>
              </a:rPr>
              <a:t>haemorrage</a:t>
            </a:r>
            <a:r>
              <a:rPr lang="en-US" altLang="en-US" sz="2600" dirty="0" smtClean="0">
                <a:latin typeface="Georgia" panose="02040502050405020303" pitchFamily="18" charset="0"/>
              </a:rPr>
              <a:t>, premature </a:t>
            </a:r>
            <a:r>
              <a:rPr lang="en-US" altLang="en-US" sz="2600" dirty="0" err="1" smtClean="0">
                <a:latin typeface="Georgia" panose="02040502050405020303" pitchFamily="18" charset="0"/>
              </a:rPr>
              <a:t>labour</a:t>
            </a:r>
            <a:r>
              <a:rPr lang="en-US" altLang="en-US" sz="2600" dirty="0">
                <a:latin typeface="Georgia" panose="02040502050405020303" pitchFamily="18" charset="0"/>
              </a:rPr>
              <a:t> </a:t>
            </a:r>
            <a:r>
              <a:rPr lang="en-US" altLang="en-US" sz="2600" dirty="0" smtClean="0">
                <a:latin typeface="Georgia" panose="02040502050405020303" pitchFamily="18" charset="0"/>
              </a:rPr>
              <a:t>and fetal renal toxicity</a:t>
            </a:r>
          </a:p>
        </p:txBody>
      </p:sp>
      <p:sp>
        <p:nvSpPr>
          <p:cNvPr id="4" name="Slide Number Placeholder 3"/>
          <p:cNvSpPr>
            <a:spLocks noGrp="1"/>
          </p:cNvSpPr>
          <p:nvPr>
            <p:ph type="sldNum" sz="quarter" idx="12"/>
          </p:nvPr>
        </p:nvSpPr>
        <p:spPr/>
        <p:txBody>
          <a:bodyPr/>
          <a:lstStyle/>
          <a:p>
            <a:pPr>
              <a:defRPr/>
            </a:pPr>
            <a:fld id="{084E5059-3B88-4AAA-B755-737EBEE657BF}" type="slidenum">
              <a:rPr lang="en-US" smtClean="0"/>
              <a:pPr>
                <a:defRPr/>
              </a:pPr>
              <a:t>18</a:t>
            </a:fld>
            <a:endParaRPr lang="en-US" dirty="0"/>
          </a:p>
        </p:txBody>
      </p:sp>
    </p:spTree>
    <p:extLst>
      <p:ext uri="{BB962C8B-B14F-4D97-AF65-F5344CB8AC3E}">
        <p14:creationId xmlns:p14="http://schemas.microsoft.com/office/powerpoint/2010/main" val="42751606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59307" y="163773"/>
            <a:ext cx="8652681" cy="903027"/>
          </a:xfrm>
        </p:spPr>
        <p:txBody>
          <a:bodyPr/>
          <a:lstStyle/>
          <a:p>
            <a:pPr algn="l" eaLnBrk="1" hangingPunct="1"/>
            <a:r>
              <a:rPr lang="en-US" altLang="zh-TW" sz="2800" b="1" cap="all" dirty="0">
                <a:latin typeface="Georgia" panose="02040502050405020303" pitchFamily="18" charset="0"/>
              </a:rPr>
              <a:t>P</a:t>
            </a:r>
            <a:r>
              <a:rPr lang="en-US" altLang="zh-TW" sz="2800" b="1" cap="all" dirty="0" smtClean="0">
                <a:latin typeface="Georgia" panose="02040502050405020303" pitchFamily="18" charset="0"/>
              </a:rPr>
              <a:t>roperties of INDIVIDUAL NSAIDs</a:t>
            </a:r>
          </a:p>
        </p:txBody>
      </p:sp>
      <p:sp>
        <p:nvSpPr>
          <p:cNvPr id="52227" name="Rectangle 3"/>
          <p:cNvSpPr>
            <a:spLocks noGrp="1" noChangeArrowheads="1"/>
          </p:cNvSpPr>
          <p:nvPr>
            <p:ph type="body" idx="1"/>
          </p:nvPr>
        </p:nvSpPr>
        <p:spPr>
          <a:xfrm>
            <a:off x="259307" y="1295400"/>
            <a:ext cx="8652681" cy="5330825"/>
          </a:xfrm>
        </p:spPr>
        <p:txBody>
          <a:bodyPr/>
          <a:lstStyle/>
          <a:p>
            <a:pPr marL="0" indent="0" eaLnBrk="1" hangingPunct="1">
              <a:spcBef>
                <a:spcPts val="1800"/>
              </a:spcBef>
              <a:buNone/>
            </a:pPr>
            <a:r>
              <a:rPr lang="en-US" altLang="zh-TW" sz="2600" dirty="0" smtClean="0">
                <a:latin typeface="Georgia" panose="02040502050405020303" pitchFamily="18" charset="0"/>
              </a:rPr>
              <a:t>NSAIDs vary in  potency, duration, rate of elimination from body, how strongly they inhibit COX-1</a:t>
            </a:r>
          </a:p>
          <a:p>
            <a:pPr marL="0" indent="0" eaLnBrk="1" hangingPunct="1">
              <a:spcBef>
                <a:spcPts val="1800"/>
              </a:spcBef>
              <a:buNone/>
            </a:pPr>
            <a:r>
              <a:rPr lang="en-US" altLang="zh-TW" sz="2600" dirty="0" smtClean="0">
                <a:latin typeface="Georgia" panose="02040502050405020303" pitchFamily="18" charset="0"/>
              </a:rPr>
              <a:t>The more an NSAID blocks COX-1, the greater the tendency  to cause peptic ulceration and promote GI bleeding </a:t>
            </a:r>
          </a:p>
          <a:p>
            <a:pPr marL="0" lvl="0" indent="0">
              <a:spcBef>
                <a:spcPts val="1800"/>
              </a:spcBef>
              <a:buNone/>
            </a:pPr>
            <a:r>
              <a:rPr lang="en-US" altLang="zh-TW" sz="2600" b="1" dirty="0" smtClean="0">
                <a:latin typeface="Georgia" panose="02040502050405020303" pitchFamily="18" charset="0"/>
              </a:rPr>
              <a:t>NSAID with potent analgesic effect</a:t>
            </a:r>
            <a:endParaRPr lang="en-US" altLang="zh-TW" sz="2600" b="1" dirty="0">
              <a:solidFill>
                <a:prstClr val="black"/>
              </a:solidFill>
              <a:latin typeface="Georgia" panose="02040502050405020303" pitchFamily="18" charset="0"/>
            </a:endParaRPr>
          </a:p>
          <a:p>
            <a:pPr marL="25400" indent="0">
              <a:spcBef>
                <a:spcPts val="1800"/>
              </a:spcBef>
              <a:buNone/>
            </a:pPr>
            <a:r>
              <a:rPr lang="en-US" sz="2600" dirty="0" smtClean="0">
                <a:solidFill>
                  <a:prstClr val="black"/>
                </a:solidFill>
                <a:latin typeface="Georgia" panose="02040502050405020303" pitchFamily="18" charset="0"/>
              </a:rPr>
              <a:t>Ketorolac - used </a:t>
            </a:r>
            <a:r>
              <a:rPr lang="en-US" sz="2600" dirty="0">
                <a:solidFill>
                  <a:prstClr val="black"/>
                </a:solidFill>
                <a:latin typeface="Georgia" panose="02040502050405020303" pitchFamily="18" charset="0"/>
              </a:rPr>
              <a:t>in post-operative </a:t>
            </a:r>
            <a:r>
              <a:rPr lang="en-US" sz="2600" dirty="0" smtClean="0">
                <a:solidFill>
                  <a:prstClr val="black"/>
                </a:solidFill>
                <a:latin typeface="Georgia" panose="02040502050405020303" pitchFamily="18" charset="0"/>
              </a:rPr>
              <a:t>pain, IM, short term use</a:t>
            </a:r>
          </a:p>
        </p:txBody>
      </p:sp>
      <p:sp>
        <p:nvSpPr>
          <p:cNvPr id="2" name="Slide Number Placeholder 1"/>
          <p:cNvSpPr>
            <a:spLocks noGrp="1"/>
          </p:cNvSpPr>
          <p:nvPr>
            <p:ph type="sldNum" sz="quarter" idx="12"/>
          </p:nvPr>
        </p:nvSpPr>
        <p:spPr/>
        <p:txBody>
          <a:bodyPr/>
          <a:lstStyle/>
          <a:p>
            <a:pPr>
              <a:defRPr/>
            </a:pPr>
            <a:fld id="{92CC1094-C332-4FA2-A6BB-10376DA7B2C3}" type="slidenum">
              <a:rPr lang="en-US" smtClean="0"/>
              <a:pPr>
                <a:defRPr/>
              </a:pPr>
              <a:t>19</a:t>
            </a:fld>
            <a:endParaRPr lang="en-US"/>
          </a:p>
        </p:txBody>
      </p:sp>
    </p:spTree>
    <p:extLst>
      <p:ext uri="{BB962C8B-B14F-4D97-AF65-F5344CB8AC3E}">
        <p14:creationId xmlns:p14="http://schemas.microsoft.com/office/powerpoint/2010/main" val="1565734367"/>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C00000"/>
              </a:buClr>
              <a:buFont typeface="Calibri" panose="020F0502020204030204"/>
              <a:buNone/>
            </a:pPr>
            <a:r>
              <a:rPr lang="en-US" sz="3600" b="1" dirty="0" smtClean="0">
                <a:solidFill>
                  <a:srgbClr val="53181A"/>
                </a:solidFill>
                <a:latin typeface="Georgia" panose="02040502050405020303" pitchFamily="18" charset="0"/>
                <a:cs typeface="Georgia" panose="02040502050405020303" charset="0"/>
              </a:rPr>
              <a:t>NON-STEROIDAL ANTI-INFLAMMATORY DRUGS (NSAIDs)</a:t>
            </a:r>
            <a:endParaRPr lang="en-US" sz="3600" b="1" i="0" u="none" strike="noStrike" cap="none" dirty="0">
              <a:solidFill>
                <a:srgbClr val="53181A"/>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Sitanimezi  Mweenda-Chikuta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843A16FA-3D5B-4FFA-9DDB-C00637F7C28B}" type="slidenum">
              <a:rPr lang="en-US" smtClean="0"/>
              <a:pPr/>
              <a:t>2</a:t>
            </a:fld>
            <a:endParaRPr lang="en-US"/>
          </a:p>
        </p:txBody>
      </p:sp>
    </p:spTree>
    <p:extLst>
      <p:ext uri="{BB962C8B-B14F-4D97-AF65-F5344CB8AC3E}">
        <p14:creationId xmlns:p14="http://schemas.microsoft.com/office/powerpoint/2010/main" val="1409821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59307" y="163773"/>
            <a:ext cx="8652681" cy="903027"/>
          </a:xfrm>
        </p:spPr>
        <p:txBody>
          <a:bodyPr>
            <a:normAutofit fontScale="90000"/>
          </a:bodyPr>
          <a:lstStyle/>
          <a:p>
            <a:pPr algn="l" eaLnBrk="1" hangingPunct="1"/>
            <a:r>
              <a:rPr lang="en-US" altLang="zh-TW" sz="2800" b="1" cap="all" dirty="0">
                <a:latin typeface="Georgia" panose="02040502050405020303" pitchFamily="18" charset="0"/>
              </a:rPr>
              <a:t>P</a:t>
            </a:r>
            <a:r>
              <a:rPr lang="en-US" altLang="zh-TW" sz="2800" b="1" cap="all" dirty="0" smtClean="0">
                <a:latin typeface="Georgia" panose="02040502050405020303" pitchFamily="18" charset="0"/>
              </a:rPr>
              <a:t>roperties of INDIVIDUAL NSAIDs …. CONT’D</a:t>
            </a:r>
          </a:p>
        </p:txBody>
      </p:sp>
      <p:sp>
        <p:nvSpPr>
          <p:cNvPr id="52227" name="Rectangle 3"/>
          <p:cNvSpPr>
            <a:spLocks noGrp="1" noChangeArrowheads="1"/>
          </p:cNvSpPr>
          <p:nvPr>
            <p:ph type="body" idx="1"/>
          </p:nvPr>
        </p:nvSpPr>
        <p:spPr>
          <a:xfrm>
            <a:off x="259307" y="1241946"/>
            <a:ext cx="8652681" cy="5384279"/>
          </a:xfrm>
        </p:spPr>
        <p:txBody>
          <a:bodyPr/>
          <a:lstStyle/>
          <a:p>
            <a:pPr marL="0" lvl="0" indent="0">
              <a:spcBef>
                <a:spcPts val="1800"/>
              </a:spcBef>
              <a:buNone/>
            </a:pPr>
            <a:r>
              <a:rPr lang="en-GB" sz="2600" b="1" dirty="0" smtClean="0">
                <a:solidFill>
                  <a:prstClr val="black"/>
                </a:solidFill>
                <a:latin typeface="Georgia" panose="02040502050405020303" pitchFamily="18" charset="0"/>
              </a:rPr>
              <a:t>Well </a:t>
            </a:r>
            <a:r>
              <a:rPr lang="en-GB" sz="2600" b="1" dirty="0">
                <a:solidFill>
                  <a:prstClr val="black"/>
                </a:solidFill>
                <a:latin typeface="Georgia" panose="02040502050405020303" pitchFamily="18" charset="0"/>
              </a:rPr>
              <a:t>tolerated NSAIDs</a:t>
            </a:r>
          </a:p>
          <a:p>
            <a:pPr lvl="0" defTabSz="457200" eaLnBrk="1" hangingPunct="1">
              <a:spcBef>
                <a:spcPts val="1800"/>
              </a:spcBef>
            </a:pPr>
            <a:r>
              <a:rPr lang="en-US" sz="2600" dirty="0">
                <a:solidFill>
                  <a:prstClr val="black"/>
                </a:solidFill>
                <a:latin typeface="Georgia" panose="02040502050405020303" pitchFamily="18" charset="0"/>
                <a:ea typeface="ＭＳ Ｐゴシック" pitchFamily="-105" charset="-128"/>
              </a:rPr>
              <a:t>Ibuprofen, </a:t>
            </a:r>
            <a:r>
              <a:rPr lang="en-US" sz="2600" dirty="0" err="1">
                <a:solidFill>
                  <a:prstClr val="black"/>
                </a:solidFill>
                <a:latin typeface="Georgia" panose="02040502050405020303" pitchFamily="18" charset="0"/>
                <a:ea typeface="ＭＳ Ｐゴシック" pitchFamily="-105" charset="-128"/>
              </a:rPr>
              <a:t>fenbrufen</a:t>
            </a:r>
            <a:r>
              <a:rPr lang="en-US" sz="2600" dirty="0">
                <a:solidFill>
                  <a:prstClr val="black"/>
                </a:solidFill>
                <a:latin typeface="Georgia" panose="02040502050405020303" pitchFamily="18" charset="0"/>
                <a:ea typeface="ＭＳ Ｐゴシック" pitchFamily="-105" charset="-128"/>
              </a:rPr>
              <a:t> and naproxen (</a:t>
            </a:r>
            <a:r>
              <a:rPr lang="en-US" sz="2600" dirty="0" err="1">
                <a:solidFill>
                  <a:prstClr val="black"/>
                </a:solidFill>
                <a:latin typeface="Georgia" panose="02040502050405020303" pitchFamily="18" charset="0"/>
                <a:ea typeface="ＭＳ Ｐゴシック" pitchFamily="-105" charset="-128"/>
              </a:rPr>
              <a:t>proprionic</a:t>
            </a:r>
            <a:r>
              <a:rPr lang="en-US" sz="2600" dirty="0">
                <a:solidFill>
                  <a:prstClr val="black"/>
                </a:solidFill>
                <a:latin typeface="Georgia" panose="02040502050405020303" pitchFamily="18" charset="0"/>
                <a:ea typeface="ＭＳ Ｐゴシック" pitchFamily="-105" charset="-128"/>
              </a:rPr>
              <a:t> acids): better tolerated than most NSAIDs at anti-inflammatory doses. Are therefore widely used for inflammatory joint diseases.</a:t>
            </a:r>
          </a:p>
          <a:p>
            <a:pPr lvl="0" eaLnBrk="1" hangingPunct="1">
              <a:spcBef>
                <a:spcPts val="1800"/>
              </a:spcBef>
            </a:pPr>
            <a:r>
              <a:rPr lang="en-US" altLang="zh-TW" sz="2600" dirty="0">
                <a:solidFill>
                  <a:prstClr val="black"/>
                </a:solidFill>
                <a:latin typeface="Georgia" panose="02040502050405020303" pitchFamily="18" charset="0"/>
              </a:rPr>
              <a:t>NSAIDs with lowest incidence of GI adverse effects: meloxicam and </a:t>
            </a:r>
            <a:r>
              <a:rPr lang="en-US" altLang="zh-TW" sz="2600" dirty="0" err="1">
                <a:solidFill>
                  <a:prstClr val="black"/>
                </a:solidFill>
                <a:latin typeface="Georgia" panose="02040502050405020303" pitchFamily="18" charset="0"/>
              </a:rPr>
              <a:t>nabumetone</a:t>
            </a:r>
            <a:r>
              <a:rPr lang="en-US" altLang="zh-TW" sz="2600" dirty="0">
                <a:solidFill>
                  <a:prstClr val="black"/>
                </a:solidFill>
                <a:latin typeface="Georgia" panose="02040502050405020303" pitchFamily="18" charset="0"/>
              </a:rPr>
              <a:t> (</a:t>
            </a:r>
            <a:r>
              <a:rPr lang="en-US" sz="2600" dirty="0">
                <a:solidFill>
                  <a:prstClr val="black"/>
                </a:solidFill>
                <a:latin typeface="Georgia" panose="02040502050405020303" pitchFamily="18" charset="0"/>
              </a:rPr>
              <a:t>inhibit COX-2 more than COX-1</a:t>
            </a:r>
            <a:r>
              <a:rPr lang="en-US" sz="2600" dirty="0" smtClean="0">
                <a:solidFill>
                  <a:prstClr val="black"/>
                </a:solidFill>
                <a:latin typeface="Georgia" panose="02040502050405020303" pitchFamily="18" charset="0"/>
              </a:rPr>
              <a:t>)</a:t>
            </a:r>
            <a:endParaRPr lang="en-US" altLang="zh-TW" sz="2600" dirty="0">
              <a:solidFill>
                <a:prstClr val="black"/>
              </a:solidFill>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92CC1094-C332-4FA2-A6BB-10376DA7B2C3}" type="slidenum">
              <a:rPr lang="en-US" smtClean="0"/>
              <a:pPr>
                <a:defRPr/>
              </a:pPr>
              <a:t>20</a:t>
            </a:fld>
            <a:endParaRPr lang="en-US"/>
          </a:p>
        </p:txBody>
      </p:sp>
    </p:spTree>
    <p:extLst>
      <p:ext uri="{BB962C8B-B14F-4D97-AF65-F5344CB8AC3E}">
        <p14:creationId xmlns:p14="http://schemas.microsoft.com/office/powerpoint/2010/main" val="3067441477"/>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09182"/>
            <a:ext cx="8697036" cy="881418"/>
          </a:xfrm>
        </p:spPr>
        <p:txBody>
          <a:bodyPr>
            <a:normAutofit fontScale="90000"/>
          </a:bodyPr>
          <a:lstStyle/>
          <a:p>
            <a:pPr algn="l"/>
            <a:r>
              <a:rPr lang="en-US" sz="2800" b="1" cap="all" dirty="0">
                <a:latin typeface="Georgia" panose="02040502050405020303" pitchFamily="18" charset="0"/>
              </a:rPr>
              <a:t>NSAIDs with high incidence of toxic effects</a:t>
            </a:r>
          </a:p>
        </p:txBody>
      </p:sp>
      <p:sp>
        <p:nvSpPr>
          <p:cNvPr id="3" name="Content Placeholder 2"/>
          <p:cNvSpPr>
            <a:spLocks noGrp="1"/>
          </p:cNvSpPr>
          <p:nvPr>
            <p:ph idx="1"/>
          </p:nvPr>
        </p:nvSpPr>
        <p:spPr>
          <a:xfrm>
            <a:off x="218364" y="1204533"/>
            <a:ext cx="8697036" cy="5421692"/>
          </a:xfrm>
        </p:spPr>
        <p:txBody>
          <a:bodyPr/>
          <a:lstStyle/>
          <a:p>
            <a:pPr>
              <a:spcBef>
                <a:spcPts val="1800"/>
              </a:spcBef>
            </a:pPr>
            <a:r>
              <a:rPr lang="en-US" altLang="zh-TW" sz="2600" dirty="0" smtClean="0">
                <a:solidFill>
                  <a:prstClr val="black"/>
                </a:solidFill>
                <a:latin typeface="Georgia" panose="02040502050405020303" pitchFamily="18" charset="0"/>
              </a:rPr>
              <a:t>NSAIDs </a:t>
            </a:r>
            <a:r>
              <a:rPr lang="en-US" altLang="zh-TW" sz="2600" dirty="0">
                <a:solidFill>
                  <a:prstClr val="black"/>
                </a:solidFill>
                <a:latin typeface="Georgia" panose="02040502050405020303" pitchFamily="18" charset="0"/>
              </a:rPr>
              <a:t>with highest incidence of GI bleeding and ulceration: aspirin, indomethacin, </a:t>
            </a:r>
            <a:r>
              <a:rPr lang="en-US" altLang="zh-TW" sz="2600" dirty="0" err="1" smtClean="0">
                <a:solidFill>
                  <a:prstClr val="black"/>
                </a:solidFill>
                <a:latin typeface="Georgia" panose="02040502050405020303" pitchFamily="18" charset="0"/>
              </a:rPr>
              <a:t>piroxicam</a:t>
            </a:r>
            <a:endParaRPr lang="en-US" sz="2600" dirty="0" smtClean="0">
              <a:latin typeface="Georgia" panose="02040502050405020303" pitchFamily="18" charset="0"/>
            </a:endParaRPr>
          </a:p>
          <a:p>
            <a:pPr lvl="0" defTabSz="457200" eaLnBrk="1" hangingPunct="1">
              <a:spcBef>
                <a:spcPts val="1800"/>
              </a:spcBef>
            </a:pPr>
            <a:r>
              <a:rPr lang="en-US" sz="2600" dirty="0" err="1" smtClean="0">
                <a:solidFill>
                  <a:prstClr val="black"/>
                </a:solidFill>
                <a:latin typeface="Georgia" panose="02040502050405020303" pitchFamily="18" charset="0"/>
                <a:ea typeface="ＭＳ Ｐゴシック" pitchFamily="-105" charset="-128"/>
              </a:rPr>
              <a:t>Phenylbutazone</a:t>
            </a:r>
            <a:r>
              <a:rPr lang="en-US" sz="2600" dirty="0">
                <a:solidFill>
                  <a:prstClr val="black"/>
                </a:solidFill>
                <a:latin typeface="Georgia" panose="02040502050405020303" pitchFamily="18" charset="0"/>
                <a:ea typeface="ＭＳ Ｐゴシック" pitchFamily="-105" charset="-128"/>
              </a:rPr>
              <a:t>: </a:t>
            </a:r>
            <a:r>
              <a:rPr lang="en-US" sz="2600" dirty="0" smtClean="0">
                <a:solidFill>
                  <a:prstClr val="black"/>
                </a:solidFill>
                <a:latin typeface="Georgia" panose="02040502050405020303" pitchFamily="18" charset="0"/>
                <a:ea typeface="ＭＳ Ｐゴシック" pitchFamily="-105" charset="-128"/>
              </a:rPr>
              <a:t>Can </a:t>
            </a:r>
            <a:r>
              <a:rPr lang="en-US" sz="2600" dirty="0">
                <a:solidFill>
                  <a:prstClr val="black"/>
                </a:solidFill>
                <a:latin typeface="Georgia" panose="02040502050405020303" pitchFamily="18" charset="0"/>
                <a:ea typeface="ＭＳ Ｐゴシック" pitchFamily="-105" charset="-128"/>
              </a:rPr>
              <a:t>cause bone marrow depression, </a:t>
            </a:r>
            <a:r>
              <a:rPr lang="en-US" sz="2600" dirty="0" err="1">
                <a:solidFill>
                  <a:prstClr val="black"/>
                </a:solidFill>
                <a:latin typeface="Georgia" panose="02040502050405020303" pitchFamily="18" charset="0"/>
                <a:ea typeface="ＭＳ Ｐゴシック" pitchFamily="-105" charset="-128"/>
              </a:rPr>
              <a:t>agranulocytosis</a:t>
            </a:r>
            <a:r>
              <a:rPr lang="en-US" sz="2600" dirty="0">
                <a:solidFill>
                  <a:prstClr val="black"/>
                </a:solidFill>
                <a:latin typeface="Georgia" panose="02040502050405020303" pitchFamily="18" charset="0"/>
                <a:ea typeface="ＭＳ Ｐゴシック" pitchFamily="-105" charset="-128"/>
              </a:rPr>
              <a:t> and aplastic anemia, and therefore use is restricted to treatment of </a:t>
            </a:r>
            <a:r>
              <a:rPr lang="en-US" sz="2600" dirty="0" err="1">
                <a:solidFill>
                  <a:prstClr val="black"/>
                </a:solidFill>
                <a:latin typeface="Georgia" panose="02040502050405020303" pitchFamily="18" charset="0"/>
                <a:ea typeface="ＭＳ Ｐゴシック" pitchFamily="-105" charset="-128"/>
              </a:rPr>
              <a:t>ankylosing</a:t>
            </a:r>
            <a:r>
              <a:rPr lang="en-US" sz="2600" dirty="0">
                <a:solidFill>
                  <a:prstClr val="black"/>
                </a:solidFill>
                <a:latin typeface="Georgia" panose="02040502050405020303" pitchFamily="18" charset="0"/>
                <a:ea typeface="ＭＳ Ｐゴシック" pitchFamily="-105" charset="-128"/>
              </a:rPr>
              <a:t> </a:t>
            </a:r>
            <a:r>
              <a:rPr lang="en-US" sz="2600" dirty="0" smtClean="0">
                <a:solidFill>
                  <a:prstClr val="black"/>
                </a:solidFill>
                <a:latin typeface="Georgia" panose="02040502050405020303" pitchFamily="18" charset="0"/>
                <a:ea typeface="ＭＳ Ｐゴシック" pitchFamily="-105" charset="-128"/>
              </a:rPr>
              <a:t>spondylitis.</a:t>
            </a:r>
          </a:p>
          <a:p>
            <a:pPr defTabSz="457200">
              <a:spcBef>
                <a:spcPts val="1800"/>
              </a:spcBef>
            </a:pPr>
            <a:r>
              <a:rPr lang="en-US" sz="2600" dirty="0" smtClean="0">
                <a:solidFill>
                  <a:prstClr val="black"/>
                </a:solidFill>
                <a:latin typeface="Georgia" panose="02040502050405020303" pitchFamily="18" charset="0"/>
                <a:ea typeface="ＭＳ Ｐゴシック" pitchFamily="-105" charset="-128"/>
              </a:rPr>
              <a:t> Indomethacin: </a:t>
            </a:r>
            <a:r>
              <a:rPr lang="en-US" sz="2600" dirty="0" smtClean="0">
                <a:latin typeface="Georgia" panose="02040502050405020303" pitchFamily="18" charset="0"/>
              </a:rPr>
              <a:t>GI </a:t>
            </a:r>
            <a:r>
              <a:rPr lang="en-US" sz="2600" dirty="0">
                <a:latin typeface="Georgia" panose="02040502050405020303" pitchFamily="18" charset="0"/>
              </a:rPr>
              <a:t>bleeding and ulceration and other adverse effects are more likely with indomethacin than with other NSAIDs, therefore not used as a simple analgesic. Headache is a common adverse effect. Others are tinnitus, dizziness and mental </a:t>
            </a:r>
            <a:r>
              <a:rPr lang="en-US" sz="2600" dirty="0" smtClean="0">
                <a:latin typeface="Georgia" panose="02040502050405020303" pitchFamily="18" charset="0"/>
              </a:rPr>
              <a:t>confusion.</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ADBF9644-C65F-434B-9DE4-7331943CCBEF}" type="slidenum">
              <a:rPr lang="en-US" smtClean="0"/>
              <a:pPr>
                <a:defRPr/>
              </a:pPr>
              <a:t>21</a:t>
            </a:fld>
            <a:endParaRPr lang="en-US"/>
          </a:p>
        </p:txBody>
      </p:sp>
    </p:spTree>
    <p:extLst>
      <p:ext uri="{BB962C8B-B14F-4D97-AF65-F5344CB8AC3E}">
        <p14:creationId xmlns:p14="http://schemas.microsoft.com/office/powerpoint/2010/main" val="37504978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45660" y="204715"/>
            <a:ext cx="8679976" cy="859809"/>
          </a:xfrm>
        </p:spPr>
        <p:txBody>
          <a:bodyPr/>
          <a:lstStyle/>
          <a:p>
            <a:pPr algn="l" eaLnBrk="1" hangingPunct="1"/>
            <a:r>
              <a:rPr lang="en-US" altLang="en-US" sz="2800" b="1" cap="all" dirty="0" smtClean="0">
                <a:latin typeface="Georgia" panose="02040502050405020303" pitchFamily="18" charset="0"/>
              </a:rPr>
              <a:t>Selective COX-2 inhibitors</a:t>
            </a:r>
          </a:p>
        </p:txBody>
      </p:sp>
      <p:sp>
        <p:nvSpPr>
          <p:cNvPr id="46083" name="Content Placeholder 2"/>
          <p:cNvSpPr>
            <a:spLocks noGrp="1"/>
          </p:cNvSpPr>
          <p:nvPr>
            <p:ph idx="1"/>
          </p:nvPr>
        </p:nvSpPr>
        <p:spPr>
          <a:xfrm>
            <a:off x="245660" y="1201002"/>
            <a:ext cx="8679976" cy="5425223"/>
          </a:xfrm>
        </p:spPr>
        <p:txBody>
          <a:bodyPr/>
          <a:lstStyle/>
          <a:p>
            <a:pPr eaLnBrk="1" hangingPunct="1">
              <a:spcBef>
                <a:spcPts val="1200"/>
              </a:spcBef>
            </a:pPr>
            <a:r>
              <a:rPr lang="en-US" altLang="en-US" sz="2400" dirty="0" smtClean="0">
                <a:latin typeface="Georgia" panose="02040502050405020303" pitchFamily="18" charset="0"/>
              </a:rPr>
              <a:t>Include </a:t>
            </a:r>
            <a:r>
              <a:rPr lang="en-US" altLang="en-US" sz="2400" dirty="0" err="1">
                <a:latin typeface="Georgia" panose="02040502050405020303" pitchFamily="18" charset="0"/>
              </a:rPr>
              <a:t>c</a:t>
            </a:r>
            <a:r>
              <a:rPr lang="en-US" altLang="en-US" sz="2400" dirty="0" err="1" smtClean="0">
                <a:latin typeface="Georgia" panose="02040502050405020303" pitchFamily="18" charset="0"/>
              </a:rPr>
              <a:t>elecoxib</a:t>
            </a:r>
            <a:r>
              <a:rPr lang="en-US" altLang="en-US" sz="2400" dirty="0" smtClean="0">
                <a:latin typeface="Georgia" panose="02040502050405020303" pitchFamily="18" charset="0"/>
              </a:rPr>
              <a:t>, </a:t>
            </a:r>
            <a:r>
              <a:rPr lang="en-US" altLang="en-US" sz="2400" dirty="0" err="1" smtClean="0">
                <a:latin typeface="Georgia" panose="02040502050405020303" pitchFamily="18" charset="0"/>
              </a:rPr>
              <a:t>etoricoxib</a:t>
            </a:r>
            <a:r>
              <a:rPr lang="en-US" altLang="en-US" sz="2400" dirty="0" smtClean="0">
                <a:latin typeface="Georgia" panose="02040502050405020303" pitchFamily="18" charset="0"/>
              </a:rPr>
              <a:t>, </a:t>
            </a:r>
            <a:r>
              <a:rPr lang="en-US" altLang="en-US" sz="2400" dirty="0" err="1" smtClean="0">
                <a:latin typeface="Georgia" panose="02040502050405020303" pitchFamily="18" charset="0"/>
              </a:rPr>
              <a:t>parecoxib</a:t>
            </a:r>
            <a:r>
              <a:rPr lang="en-US" altLang="en-US" sz="2400" dirty="0" smtClean="0">
                <a:latin typeface="Georgia" panose="02040502050405020303" pitchFamily="18" charset="0"/>
              </a:rPr>
              <a:t>, </a:t>
            </a:r>
            <a:r>
              <a:rPr lang="en-US" altLang="en-US" sz="2400" dirty="0" err="1" smtClean="0">
                <a:latin typeface="Georgia" panose="02040502050405020303" pitchFamily="18" charset="0"/>
              </a:rPr>
              <a:t>rofecoxib</a:t>
            </a:r>
            <a:r>
              <a:rPr lang="en-US" altLang="en-US" sz="2400" dirty="0" smtClean="0">
                <a:latin typeface="Georgia" panose="02040502050405020303" pitchFamily="18" charset="0"/>
              </a:rPr>
              <a:t> and </a:t>
            </a:r>
            <a:r>
              <a:rPr lang="en-US" altLang="en-US" sz="2400" dirty="0" err="1" smtClean="0">
                <a:latin typeface="Georgia" panose="02040502050405020303" pitchFamily="18" charset="0"/>
              </a:rPr>
              <a:t>valdecoxib</a:t>
            </a:r>
            <a:r>
              <a:rPr lang="en-US" altLang="en-US" sz="2400" dirty="0" smtClean="0">
                <a:latin typeface="Georgia" panose="02040502050405020303" pitchFamily="18" charset="0"/>
              </a:rPr>
              <a:t> (“</a:t>
            </a:r>
            <a:r>
              <a:rPr lang="en-US" altLang="en-US" sz="2400" dirty="0" err="1" smtClean="0">
                <a:latin typeface="Georgia" panose="02040502050405020303" pitchFamily="18" charset="0"/>
              </a:rPr>
              <a:t>coxibs</a:t>
            </a:r>
            <a:r>
              <a:rPr lang="en-US" altLang="en-US" sz="2400" dirty="0" smtClean="0">
                <a:latin typeface="Georgia" panose="02040502050405020303" pitchFamily="18" charset="0"/>
              </a:rPr>
              <a:t>”)</a:t>
            </a:r>
          </a:p>
          <a:p>
            <a:pPr eaLnBrk="1" hangingPunct="1">
              <a:spcBef>
                <a:spcPts val="1200"/>
              </a:spcBef>
            </a:pPr>
            <a:r>
              <a:rPr lang="en-US" altLang="en-US" sz="2400" dirty="0" smtClean="0">
                <a:latin typeface="Georgia" panose="02040502050405020303" pitchFamily="18" charset="0"/>
              </a:rPr>
              <a:t>Are more selective for COX-2 than for COX-1</a:t>
            </a:r>
          </a:p>
          <a:p>
            <a:pPr>
              <a:spcBef>
                <a:spcPts val="1200"/>
              </a:spcBef>
            </a:pPr>
            <a:r>
              <a:rPr lang="en-US" sz="2400" dirty="0">
                <a:latin typeface="Georgia" panose="02040502050405020303" pitchFamily="18" charset="0"/>
              </a:rPr>
              <a:t>COX-2 selective </a:t>
            </a:r>
            <a:r>
              <a:rPr lang="en-US" sz="2400" dirty="0" smtClean="0">
                <a:latin typeface="Georgia" panose="02040502050405020303" pitchFamily="18" charset="0"/>
              </a:rPr>
              <a:t>inhibitors were </a:t>
            </a:r>
            <a:r>
              <a:rPr lang="en-US" sz="2400" dirty="0">
                <a:latin typeface="Georgia" panose="02040502050405020303" pitchFamily="18" charset="0"/>
              </a:rPr>
              <a:t>developed in </a:t>
            </a:r>
            <a:r>
              <a:rPr lang="en-US" sz="2400" dirty="0" smtClean="0">
                <a:latin typeface="Georgia" panose="02040502050405020303" pitchFamily="18" charset="0"/>
              </a:rPr>
              <a:t>an attempt </a:t>
            </a:r>
            <a:r>
              <a:rPr lang="en-US" sz="2400" dirty="0">
                <a:latin typeface="Georgia" panose="02040502050405020303" pitchFamily="18" charset="0"/>
              </a:rPr>
              <a:t>to inhibit </a:t>
            </a:r>
            <a:r>
              <a:rPr lang="en-US" sz="2400" dirty="0" smtClean="0">
                <a:latin typeface="Georgia" panose="02040502050405020303" pitchFamily="18" charset="0"/>
              </a:rPr>
              <a:t>PG synthesis </a:t>
            </a:r>
            <a:r>
              <a:rPr lang="en-US" sz="2400" dirty="0">
                <a:latin typeface="Georgia" panose="02040502050405020303" pitchFamily="18" charset="0"/>
              </a:rPr>
              <a:t>by </a:t>
            </a:r>
            <a:r>
              <a:rPr lang="en-US" sz="2400" dirty="0" smtClean="0">
                <a:latin typeface="Georgia" panose="02040502050405020303" pitchFamily="18" charset="0"/>
              </a:rPr>
              <a:t>COX-2</a:t>
            </a:r>
            <a:r>
              <a:rPr lang="en-US" sz="2400" dirty="0">
                <a:latin typeface="Georgia" panose="02040502050405020303" pitchFamily="18" charset="0"/>
              </a:rPr>
              <a:t> </a:t>
            </a:r>
            <a:r>
              <a:rPr lang="en-US" sz="2400" dirty="0" smtClean="0">
                <a:latin typeface="Georgia" panose="02040502050405020303" pitchFamily="18" charset="0"/>
              </a:rPr>
              <a:t>induced </a:t>
            </a:r>
            <a:r>
              <a:rPr lang="en-US" sz="2400" dirty="0">
                <a:latin typeface="Georgia" panose="02040502050405020303" pitchFamily="18" charset="0"/>
              </a:rPr>
              <a:t>at sites of inflammation without affecting the action </a:t>
            </a:r>
            <a:r>
              <a:rPr lang="en-US" sz="2400" dirty="0" smtClean="0">
                <a:latin typeface="Georgia" panose="02040502050405020303" pitchFamily="18" charset="0"/>
              </a:rPr>
              <a:t>of the constitutive COX-1 found in </a:t>
            </a:r>
            <a:r>
              <a:rPr lang="en-US" sz="2400" dirty="0">
                <a:latin typeface="Georgia" panose="02040502050405020303" pitchFamily="18" charset="0"/>
              </a:rPr>
              <a:t>the GI tract, kidneys, and </a:t>
            </a:r>
            <a:r>
              <a:rPr lang="en-US" sz="2400" dirty="0" smtClean="0">
                <a:latin typeface="Georgia" panose="02040502050405020303" pitchFamily="18" charset="0"/>
              </a:rPr>
              <a:t>platelets. </a:t>
            </a:r>
          </a:p>
          <a:p>
            <a:pPr>
              <a:spcBef>
                <a:spcPts val="1200"/>
              </a:spcBef>
            </a:pPr>
            <a:r>
              <a:rPr lang="en-US" sz="2400" dirty="0" err="1" smtClean="0">
                <a:latin typeface="Georgia" panose="02040502050405020303" pitchFamily="18" charset="0"/>
              </a:rPr>
              <a:t>Coxibs</a:t>
            </a:r>
            <a:r>
              <a:rPr lang="en-US" sz="2400" dirty="0" smtClean="0">
                <a:latin typeface="Georgia" panose="02040502050405020303" pitchFamily="18" charset="0"/>
              </a:rPr>
              <a:t> </a:t>
            </a:r>
            <a:r>
              <a:rPr lang="en-US" sz="2400" dirty="0">
                <a:latin typeface="Georgia" panose="02040502050405020303" pitchFamily="18" charset="0"/>
              </a:rPr>
              <a:t>at </a:t>
            </a:r>
            <a:r>
              <a:rPr lang="en-US" sz="2400" dirty="0" smtClean="0">
                <a:latin typeface="Georgia" panose="02040502050405020303" pitchFamily="18" charset="0"/>
              </a:rPr>
              <a:t>usual doses </a:t>
            </a:r>
            <a:r>
              <a:rPr lang="en-US" sz="2400" dirty="0">
                <a:latin typeface="Georgia" panose="02040502050405020303" pitchFamily="18" charset="0"/>
              </a:rPr>
              <a:t>have no impact on platelet aggregation, which is </a:t>
            </a:r>
            <a:r>
              <a:rPr lang="en-US" sz="2400" dirty="0" smtClean="0">
                <a:latin typeface="Georgia" panose="02040502050405020303" pitchFamily="18" charset="0"/>
              </a:rPr>
              <a:t>mediated by </a:t>
            </a:r>
            <a:r>
              <a:rPr lang="en-US" altLang="en-US" sz="2400" dirty="0">
                <a:latin typeface="Georgia" panose="02040502050405020303" pitchFamily="18" charset="0"/>
              </a:rPr>
              <a:t>TXA</a:t>
            </a:r>
            <a:r>
              <a:rPr lang="en-US" altLang="en-US" sz="2400" baseline="-25000" dirty="0">
                <a:latin typeface="Georgia" panose="02040502050405020303" pitchFamily="18" charset="0"/>
              </a:rPr>
              <a:t>2</a:t>
            </a:r>
            <a:r>
              <a:rPr lang="en-US" sz="2400" dirty="0" smtClean="0">
                <a:latin typeface="Georgia" panose="02040502050405020303" pitchFamily="18" charset="0"/>
              </a:rPr>
              <a:t> </a:t>
            </a:r>
            <a:r>
              <a:rPr lang="en-US" sz="2400" dirty="0">
                <a:latin typeface="Georgia" panose="02040502050405020303" pitchFamily="18" charset="0"/>
              </a:rPr>
              <a:t>produced by </a:t>
            </a:r>
            <a:r>
              <a:rPr lang="en-US" sz="2400" dirty="0" smtClean="0">
                <a:latin typeface="Georgia" panose="02040502050405020303" pitchFamily="18" charset="0"/>
              </a:rPr>
              <a:t>COX-1 but they </a:t>
            </a:r>
            <a:r>
              <a:rPr lang="en-US" sz="2400" dirty="0">
                <a:latin typeface="Georgia" panose="02040502050405020303" pitchFamily="18" charset="0"/>
              </a:rPr>
              <a:t>do inhibit COX-2-mediated </a:t>
            </a:r>
            <a:r>
              <a:rPr lang="en-US" altLang="en-US" sz="2400" dirty="0">
                <a:latin typeface="Georgia" panose="02040502050405020303" pitchFamily="18" charset="0"/>
              </a:rPr>
              <a:t>PGI</a:t>
            </a:r>
            <a:r>
              <a:rPr lang="en-US" altLang="en-US" sz="2400" baseline="-25000" dirty="0">
                <a:latin typeface="Georgia" panose="02040502050405020303" pitchFamily="18" charset="0"/>
              </a:rPr>
              <a:t>2</a:t>
            </a:r>
            <a:r>
              <a:rPr lang="en-US" sz="2400" dirty="0" smtClean="0">
                <a:latin typeface="Georgia" panose="02040502050405020303" pitchFamily="18" charset="0"/>
              </a:rPr>
              <a:t> </a:t>
            </a:r>
            <a:r>
              <a:rPr lang="en-US" sz="2400" dirty="0">
                <a:latin typeface="Georgia" panose="02040502050405020303" pitchFamily="18" charset="0"/>
              </a:rPr>
              <a:t>synthesis in </a:t>
            </a:r>
            <a:r>
              <a:rPr lang="en-US" sz="2400" dirty="0" smtClean="0">
                <a:latin typeface="Georgia" panose="02040502050405020303" pitchFamily="18" charset="0"/>
              </a:rPr>
              <a:t>the vascular </a:t>
            </a:r>
            <a:r>
              <a:rPr lang="en-US" sz="2400" dirty="0">
                <a:latin typeface="Georgia" panose="02040502050405020303" pitchFamily="18" charset="0"/>
              </a:rPr>
              <a:t>endothelium</a:t>
            </a:r>
            <a:r>
              <a:rPr lang="en-US" sz="2400" dirty="0" smtClean="0">
                <a:latin typeface="Georgia" panose="02040502050405020303" pitchFamily="18" charset="0"/>
              </a:rPr>
              <a:t>.</a:t>
            </a:r>
            <a:endParaRPr lang="en-US" alt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D527983E-33AB-4A9D-8C44-DBC0552A3F85}" type="slidenum">
              <a:rPr lang="en-US" smtClean="0"/>
              <a:pPr>
                <a:defRPr/>
              </a:pPr>
              <a:t>22</a:t>
            </a:fld>
            <a:endParaRPr lang="en-US"/>
          </a:p>
        </p:txBody>
      </p:sp>
    </p:spTree>
    <p:extLst>
      <p:ext uri="{BB962C8B-B14F-4D97-AF65-F5344CB8AC3E}">
        <p14:creationId xmlns:p14="http://schemas.microsoft.com/office/powerpoint/2010/main" val="35158750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45660" y="204716"/>
            <a:ext cx="8679976" cy="682388"/>
          </a:xfrm>
        </p:spPr>
        <p:txBody>
          <a:bodyPr/>
          <a:lstStyle/>
          <a:p>
            <a:pPr algn="l" eaLnBrk="1" hangingPunct="1"/>
            <a:r>
              <a:rPr lang="en-US" altLang="en-US" sz="2800" b="1" cap="all" dirty="0" smtClean="0">
                <a:latin typeface="Georgia" panose="02040502050405020303" pitchFamily="18" charset="0"/>
              </a:rPr>
              <a:t>Selective COX-2 inhibitors …. CONT’D</a:t>
            </a:r>
          </a:p>
        </p:txBody>
      </p:sp>
      <p:sp>
        <p:nvSpPr>
          <p:cNvPr id="46083" name="Content Placeholder 2"/>
          <p:cNvSpPr>
            <a:spLocks noGrp="1"/>
          </p:cNvSpPr>
          <p:nvPr>
            <p:ph idx="1"/>
          </p:nvPr>
        </p:nvSpPr>
        <p:spPr>
          <a:xfrm>
            <a:off x="245660" y="1214650"/>
            <a:ext cx="8679976" cy="5411575"/>
          </a:xfrm>
        </p:spPr>
        <p:txBody>
          <a:bodyPr/>
          <a:lstStyle/>
          <a:p>
            <a:pPr eaLnBrk="1" hangingPunct="1">
              <a:spcBef>
                <a:spcPts val="1800"/>
              </a:spcBef>
            </a:pPr>
            <a:r>
              <a:rPr lang="en-US" altLang="zh-TW" sz="2400" dirty="0" smtClean="0">
                <a:latin typeface="Georgia" panose="02040502050405020303" pitchFamily="18" charset="0"/>
              </a:rPr>
              <a:t>Have less incidence of gastric bleeding and peptic ulceration than other NSAIDs but increased incidence of </a:t>
            </a:r>
            <a:r>
              <a:rPr lang="en-US" altLang="zh-TW" sz="2400" dirty="0" err="1" smtClean="0">
                <a:latin typeface="Georgia" panose="02040502050405020303" pitchFamily="18" charset="0"/>
              </a:rPr>
              <a:t>oedema</a:t>
            </a:r>
            <a:r>
              <a:rPr lang="en-US" altLang="zh-TW" sz="2400" dirty="0" smtClean="0">
                <a:latin typeface="Georgia" panose="02040502050405020303" pitchFamily="18" charset="0"/>
              </a:rPr>
              <a:t>, hypertension</a:t>
            </a:r>
          </a:p>
          <a:p>
            <a:pPr eaLnBrk="1" hangingPunct="1">
              <a:spcBef>
                <a:spcPts val="1800"/>
              </a:spcBef>
            </a:pPr>
            <a:r>
              <a:rPr lang="en-US" altLang="en-US" sz="2400" dirty="0" smtClean="0">
                <a:latin typeface="Georgia" panose="02040502050405020303" pitchFamily="18" charset="0"/>
              </a:rPr>
              <a:t>Have an increased incidence of myocardial infarction and </a:t>
            </a:r>
            <a:r>
              <a:rPr lang="en-US" altLang="en-US" sz="2400" dirty="0">
                <a:latin typeface="Georgia" panose="02040502050405020303" pitchFamily="18" charset="0"/>
              </a:rPr>
              <a:t>stroke due to inhibition of PGI</a:t>
            </a:r>
            <a:r>
              <a:rPr lang="en-US" altLang="en-US" sz="2400" baseline="-25000" dirty="0">
                <a:latin typeface="Georgia" panose="02040502050405020303" pitchFamily="18" charset="0"/>
              </a:rPr>
              <a:t>2 </a:t>
            </a:r>
            <a:r>
              <a:rPr lang="en-US" altLang="en-US" sz="2400" dirty="0">
                <a:latin typeface="Georgia" panose="02040502050405020303" pitchFamily="18" charset="0"/>
              </a:rPr>
              <a:t>production without inhibiting </a:t>
            </a:r>
            <a:r>
              <a:rPr lang="en-US" altLang="en-US" sz="2400" dirty="0" smtClean="0">
                <a:latin typeface="Georgia" panose="02040502050405020303" pitchFamily="18" charset="0"/>
              </a:rPr>
              <a:t>TXA</a:t>
            </a:r>
            <a:r>
              <a:rPr lang="en-US" altLang="en-US" sz="2400" baseline="-25000" dirty="0" smtClean="0">
                <a:latin typeface="Georgia" panose="02040502050405020303" pitchFamily="18" charset="0"/>
              </a:rPr>
              <a:t>2</a:t>
            </a:r>
            <a:r>
              <a:rPr lang="en-US" altLang="en-US" sz="2400" dirty="0" smtClean="0">
                <a:latin typeface="Georgia" panose="02040502050405020303" pitchFamily="18" charset="0"/>
              </a:rPr>
              <a:t>. </a:t>
            </a:r>
            <a:r>
              <a:rPr lang="en-US" altLang="en-US" sz="2400" dirty="0" err="1" smtClean="0">
                <a:latin typeface="Georgia" panose="02040502050405020303" pitchFamily="18" charset="0"/>
              </a:rPr>
              <a:t>Rofecoxib</a:t>
            </a:r>
            <a:r>
              <a:rPr lang="en-US" altLang="en-US" sz="2400" dirty="0" smtClean="0">
                <a:latin typeface="Georgia" panose="02040502050405020303" pitchFamily="18" charset="0"/>
              </a:rPr>
              <a:t> and </a:t>
            </a:r>
            <a:r>
              <a:rPr lang="en-US" altLang="en-US" sz="2400" dirty="0" err="1" smtClean="0">
                <a:latin typeface="Georgia" panose="02040502050405020303" pitchFamily="18" charset="0"/>
              </a:rPr>
              <a:t>valdecoxib</a:t>
            </a:r>
            <a:r>
              <a:rPr lang="en-US" altLang="en-US" sz="2400" dirty="0" smtClean="0">
                <a:latin typeface="Georgia" panose="02040502050405020303" pitchFamily="18" charset="0"/>
              </a:rPr>
              <a:t> have thus been removed from the market.</a:t>
            </a:r>
          </a:p>
          <a:p>
            <a:pPr eaLnBrk="1" hangingPunct="1">
              <a:spcBef>
                <a:spcPts val="1800"/>
              </a:spcBef>
            </a:pPr>
            <a:r>
              <a:rPr lang="en-US" altLang="en-US" sz="2400" dirty="0" err="1" smtClean="0">
                <a:latin typeface="Georgia" panose="02040502050405020303" pitchFamily="18" charset="0"/>
              </a:rPr>
              <a:t>Coxibs</a:t>
            </a:r>
            <a:r>
              <a:rPr lang="en-US" altLang="en-US" sz="2400" dirty="0" smtClean="0">
                <a:latin typeface="Georgia" panose="02040502050405020303" pitchFamily="18" charset="0"/>
              </a:rPr>
              <a:t> </a:t>
            </a:r>
            <a:r>
              <a:rPr lang="en-US" altLang="en-US" sz="2400" dirty="0" err="1" smtClean="0">
                <a:latin typeface="Georgia" panose="02040502050405020303" pitchFamily="18" charset="0"/>
              </a:rPr>
              <a:t>hould</a:t>
            </a:r>
            <a:r>
              <a:rPr lang="en-US" altLang="en-US" sz="2400" dirty="0" smtClean="0">
                <a:latin typeface="Georgia" panose="02040502050405020303" pitchFamily="18" charset="0"/>
              </a:rPr>
              <a:t> be avoided in patients with risk factors for myocardial infarction</a:t>
            </a:r>
          </a:p>
          <a:p>
            <a:pPr eaLnBrk="1" hangingPunct="1">
              <a:spcBef>
                <a:spcPts val="1800"/>
              </a:spcBef>
            </a:pPr>
            <a:r>
              <a:rPr lang="en-US" altLang="en-US" sz="2400" dirty="0" err="1" smtClean="0">
                <a:latin typeface="Georgia" panose="02040502050405020303" pitchFamily="18" charset="0"/>
              </a:rPr>
              <a:t>Coxibs</a:t>
            </a:r>
            <a:r>
              <a:rPr lang="en-US" altLang="en-US" sz="2400" dirty="0" smtClean="0">
                <a:latin typeface="Georgia" panose="02040502050405020303" pitchFamily="18" charset="0"/>
              </a:rPr>
              <a:t> are contra-indicated in </a:t>
            </a:r>
            <a:r>
              <a:rPr lang="en-US" altLang="en-US" sz="2400" dirty="0" err="1" smtClean="0">
                <a:latin typeface="Georgia" panose="02040502050405020303" pitchFamily="18" charset="0"/>
              </a:rPr>
              <a:t>ischaemic</a:t>
            </a:r>
            <a:r>
              <a:rPr lang="en-US" altLang="en-US" sz="2400" dirty="0" smtClean="0">
                <a:latin typeface="Georgia" panose="02040502050405020303" pitchFamily="18" charset="0"/>
              </a:rPr>
              <a:t> heart disease, cerebrovascular disease and all grades of heart failure</a:t>
            </a:r>
          </a:p>
        </p:txBody>
      </p:sp>
      <p:sp>
        <p:nvSpPr>
          <p:cNvPr id="4" name="Slide Number Placeholder 3"/>
          <p:cNvSpPr>
            <a:spLocks noGrp="1"/>
          </p:cNvSpPr>
          <p:nvPr>
            <p:ph type="sldNum" sz="quarter" idx="12"/>
          </p:nvPr>
        </p:nvSpPr>
        <p:spPr/>
        <p:txBody>
          <a:bodyPr/>
          <a:lstStyle/>
          <a:p>
            <a:pPr>
              <a:defRPr/>
            </a:pPr>
            <a:fld id="{D527983E-33AB-4A9D-8C44-DBC0552A3F85}" type="slidenum">
              <a:rPr lang="en-US" smtClean="0"/>
              <a:pPr>
                <a:defRPr/>
              </a:pPr>
              <a:t>23</a:t>
            </a:fld>
            <a:endParaRPr lang="en-US"/>
          </a:p>
        </p:txBody>
      </p:sp>
    </p:spTree>
    <p:extLst>
      <p:ext uri="{BB962C8B-B14F-4D97-AF65-F5344CB8AC3E}">
        <p14:creationId xmlns:p14="http://schemas.microsoft.com/office/powerpoint/2010/main" val="18547627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59307" y="150125"/>
            <a:ext cx="8656093" cy="840475"/>
          </a:xfrm>
        </p:spPr>
        <p:txBody>
          <a:bodyPr/>
          <a:lstStyle/>
          <a:p>
            <a:pPr algn="l" eaLnBrk="1" hangingPunct="1"/>
            <a:r>
              <a:rPr lang="en-US" altLang="zh-CN" sz="2800" b="1" cap="all" dirty="0" err="1" smtClean="0">
                <a:latin typeface="Georgia" panose="02040502050405020303" pitchFamily="18" charset="0"/>
              </a:rPr>
              <a:t>Paracetamol</a:t>
            </a:r>
            <a:endParaRPr lang="en-US" altLang="zh-CN" sz="2800" b="1" cap="all" dirty="0" smtClean="0">
              <a:latin typeface="Georgia" panose="02040502050405020303" pitchFamily="18" charset="0"/>
            </a:endParaRPr>
          </a:p>
        </p:txBody>
      </p:sp>
      <p:sp>
        <p:nvSpPr>
          <p:cNvPr id="39939" name="Rectangle 3"/>
          <p:cNvSpPr>
            <a:spLocks noGrp="1" noChangeArrowheads="1"/>
          </p:cNvSpPr>
          <p:nvPr>
            <p:ph type="body" idx="1"/>
          </p:nvPr>
        </p:nvSpPr>
        <p:spPr>
          <a:xfrm>
            <a:off x="152400" y="1143000"/>
            <a:ext cx="8763000" cy="5410200"/>
          </a:xfrm>
        </p:spPr>
        <p:txBody>
          <a:bodyPr/>
          <a:lstStyle/>
          <a:p>
            <a:pPr eaLnBrk="1" hangingPunct="1">
              <a:spcBef>
                <a:spcPts val="1800"/>
              </a:spcBef>
            </a:pPr>
            <a:r>
              <a:rPr lang="en-US" altLang="zh-CN" sz="2600" dirty="0" err="1" smtClean="0">
                <a:latin typeface="Georgia" panose="02040502050405020303" pitchFamily="18" charset="0"/>
              </a:rPr>
              <a:t>Paracetamol</a:t>
            </a:r>
            <a:r>
              <a:rPr lang="en-US" altLang="zh-CN" sz="2600" dirty="0" smtClean="0">
                <a:latin typeface="Georgia" panose="02040502050405020303" pitchFamily="18" charset="0"/>
              </a:rPr>
              <a:t>  has analgesic and antipyretic actions but only weak anti-inflammatory effects</a:t>
            </a:r>
          </a:p>
          <a:p>
            <a:pPr eaLnBrk="1" hangingPunct="1">
              <a:spcBef>
                <a:spcPts val="1800"/>
              </a:spcBef>
            </a:pPr>
            <a:r>
              <a:rPr lang="en-US" altLang="zh-CN" sz="2600" dirty="0" smtClean="0">
                <a:latin typeface="Georgia" panose="02040502050405020303" pitchFamily="18" charset="0"/>
              </a:rPr>
              <a:t>Inhibits PG synthesis in the brain (selectively inhibit COX-3 which is found in the brain) thus accounting for its analgesic and antipyretic activity</a:t>
            </a:r>
          </a:p>
          <a:p>
            <a:pPr eaLnBrk="1" hangingPunct="1">
              <a:spcBef>
                <a:spcPts val="1800"/>
              </a:spcBef>
            </a:pPr>
            <a:r>
              <a:rPr lang="en-US" altLang="zh-CN" sz="2600" dirty="0" smtClean="0">
                <a:latin typeface="Georgia" panose="02040502050405020303" pitchFamily="18" charset="0"/>
              </a:rPr>
              <a:t>It is much less effective than other NSAIDs as an inhibitor of the peripherally located PG biosynthetic enzyme system that plays an important role in inflammation</a:t>
            </a:r>
          </a:p>
        </p:txBody>
      </p:sp>
      <p:sp>
        <p:nvSpPr>
          <p:cNvPr id="2" name="Slide Number Placeholder 1"/>
          <p:cNvSpPr>
            <a:spLocks noGrp="1"/>
          </p:cNvSpPr>
          <p:nvPr>
            <p:ph type="sldNum" sz="quarter" idx="12"/>
          </p:nvPr>
        </p:nvSpPr>
        <p:spPr/>
        <p:txBody>
          <a:bodyPr/>
          <a:lstStyle/>
          <a:p>
            <a:pPr>
              <a:defRPr/>
            </a:pPr>
            <a:fld id="{ADBF9644-C65F-434B-9DE4-7331943CCBEF}" type="slidenum">
              <a:rPr lang="en-US" smtClean="0"/>
              <a:pPr>
                <a:defRPr/>
              </a:pPr>
              <a:t>24</a:t>
            </a:fld>
            <a:endParaRPr lang="en-US"/>
          </a:p>
        </p:txBody>
      </p:sp>
    </p:spTree>
    <p:extLst>
      <p:ext uri="{BB962C8B-B14F-4D97-AF65-F5344CB8AC3E}">
        <p14:creationId xmlns:p14="http://schemas.microsoft.com/office/powerpoint/2010/main" val="34870655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59307" y="381000"/>
            <a:ext cx="8656093" cy="609600"/>
          </a:xfrm>
        </p:spPr>
        <p:txBody>
          <a:bodyPr/>
          <a:lstStyle/>
          <a:p>
            <a:pPr algn="l" eaLnBrk="1" hangingPunct="1"/>
            <a:r>
              <a:rPr lang="en-US" altLang="zh-CN" sz="2800" b="1" cap="all" dirty="0" err="1" smtClean="0">
                <a:latin typeface="Georgia" panose="02040502050405020303" pitchFamily="18" charset="0"/>
              </a:rPr>
              <a:t>Paracetamol</a:t>
            </a:r>
            <a:r>
              <a:rPr lang="en-US" altLang="zh-CN" sz="2800" b="1" cap="all" dirty="0" smtClean="0">
                <a:latin typeface="Georgia" panose="02040502050405020303" pitchFamily="18" charset="0"/>
              </a:rPr>
              <a:t> …. CONT’D</a:t>
            </a:r>
          </a:p>
        </p:txBody>
      </p:sp>
      <p:sp>
        <p:nvSpPr>
          <p:cNvPr id="39939" name="Rectangle 3"/>
          <p:cNvSpPr>
            <a:spLocks noGrp="1" noChangeArrowheads="1"/>
          </p:cNvSpPr>
          <p:nvPr>
            <p:ph type="body" idx="1"/>
          </p:nvPr>
        </p:nvSpPr>
        <p:spPr>
          <a:xfrm>
            <a:off x="259306" y="1143000"/>
            <a:ext cx="8656093" cy="5410200"/>
          </a:xfrm>
        </p:spPr>
        <p:txBody>
          <a:bodyPr/>
          <a:lstStyle/>
          <a:p>
            <a:pPr eaLnBrk="1" hangingPunct="1">
              <a:spcBef>
                <a:spcPts val="1800"/>
              </a:spcBef>
            </a:pPr>
            <a:r>
              <a:rPr lang="en-US" altLang="en-US" sz="2600" dirty="0" smtClean="0">
                <a:latin typeface="Georgia" panose="02040502050405020303" pitchFamily="18" charset="0"/>
              </a:rPr>
              <a:t>Uses: analgesic and anti-pyretic (cannot be used as sole agent in condition where suppression of inflammation is required)</a:t>
            </a:r>
          </a:p>
          <a:p>
            <a:pPr eaLnBrk="1" hangingPunct="1">
              <a:spcBef>
                <a:spcPts val="1800"/>
              </a:spcBef>
            </a:pPr>
            <a:r>
              <a:rPr lang="en-US" altLang="en-US" sz="2600" dirty="0" smtClean="0">
                <a:latin typeface="Georgia" panose="02040502050405020303" pitchFamily="18" charset="0"/>
              </a:rPr>
              <a:t>Adverse effects: </a:t>
            </a:r>
            <a:r>
              <a:rPr lang="en-US" altLang="zh-CN" sz="2600" dirty="0" smtClean="0">
                <a:latin typeface="Georgia" panose="02040502050405020303" pitchFamily="18" charset="0"/>
              </a:rPr>
              <a:t>At therapeutic doses,  </a:t>
            </a:r>
            <a:r>
              <a:rPr lang="en-US" altLang="zh-CN" sz="2600" dirty="0" err="1" smtClean="0">
                <a:latin typeface="Georgia" panose="02040502050405020303" pitchFamily="18" charset="0"/>
              </a:rPr>
              <a:t>paracetamol</a:t>
            </a:r>
            <a:r>
              <a:rPr lang="en-US" altLang="zh-CN" sz="2600" dirty="0" smtClean="0">
                <a:latin typeface="Georgia" panose="02040502050405020303" pitchFamily="18" charset="0"/>
              </a:rPr>
              <a:t> is well tolerated; adverse effects include skin rash and drug fever, and rare instances of blood </a:t>
            </a:r>
            <a:r>
              <a:rPr lang="en-US" altLang="zh-CN" sz="2600" dirty="0" err="1" smtClean="0">
                <a:latin typeface="Georgia" panose="02040502050405020303" pitchFamily="18" charset="0"/>
              </a:rPr>
              <a:t>dyscrasias</a:t>
            </a:r>
            <a:r>
              <a:rPr lang="en-US" altLang="zh-CN" sz="2600" dirty="0" smtClean="0">
                <a:latin typeface="Georgia" panose="02040502050405020303" pitchFamily="18" charset="0"/>
              </a:rPr>
              <a:t>. Does not cause GI bleeding and ulceration.</a:t>
            </a:r>
          </a:p>
          <a:p>
            <a:pPr eaLnBrk="1" hangingPunct="1">
              <a:spcBef>
                <a:spcPts val="1800"/>
              </a:spcBef>
            </a:pPr>
            <a:r>
              <a:rPr lang="en-US" altLang="zh-CN" sz="2600" dirty="0" smtClean="0">
                <a:latin typeface="Georgia" panose="02040502050405020303" pitchFamily="18" charset="0"/>
              </a:rPr>
              <a:t>Overdose: hepatocellular necrosis and renal tubular necrosis, with liver and renal failure</a:t>
            </a:r>
            <a:endParaRPr lang="en-US" altLang="en-US" sz="2600" dirty="0" smtClean="0">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ADBF9644-C65F-434B-9DE4-7331943CCBEF}" type="slidenum">
              <a:rPr lang="en-US" smtClean="0"/>
              <a:pPr>
                <a:defRPr/>
              </a:pPr>
              <a:t>25</a:t>
            </a:fld>
            <a:endParaRPr lang="en-US"/>
          </a:p>
        </p:txBody>
      </p:sp>
    </p:spTree>
    <p:extLst>
      <p:ext uri="{BB962C8B-B14F-4D97-AF65-F5344CB8AC3E}">
        <p14:creationId xmlns:p14="http://schemas.microsoft.com/office/powerpoint/2010/main" val="17289183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50125"/>
            <a:ext cx="8625386" cy="916675"/>
          </a:xfrm>
        </p:spPr>
        <p:txBody>
          <a:bodyPr/>
          <a:lstStyle/>
          <a:p>
            <a:pPr algn="l"/>
            <a:r>
              <a:rPr lang="en-US" sz="2800" b="1" cap="all" dirty="0" smtClean="0">
                <a:latin typeface="Georgia" panose="02040502050405020303" pitchFamily="18" charset="0"/>
              </a:rPr>
              <a:t>NSAIDs: precautions </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59307" y="1228298"/>
            <a:ext cx="8625386" cy="5397927"/>
          </a:xfrm>
        </p:spPr>
        <p:txBody>
          <a:bodyPr/>
          <a:lstStyle/>
          <a:p>
            <a:pPr marL="0" indent="0">
              <a:spcBef>
                <a:spcPts val="1800"/>
              </a:spcBef>
              <a:buNone/>
            </a:pPr>
            <a:r>
              <a:rPr lang="en-US" sz="2600" dirty="0" smtClean="0">
                <a:latin typeface="Georgia" panose="02040502050405020303" pitchFamily="18" charset="0"/>
              </a:rPr>
              <a:t>NSAIDs should be used with caution in the following:</a:t>
            </a:r>
          </a:p>
          <a:p>
            <a:pPr>
              <a:spcBef>
                <a:spcPts val="1800"/>
              </a:spcBef>
            </a:pPr>
            <a:r>
              <a:rPr lang="en-US" sz="2600" dirty="0" smtClean="0">
                <a:latin typeface="Georgia" panose="02040502050405020303" pitchFamily="18" charset="0"/>
              </a:rPr>
              <a:t>Elderly patients</a:t>
            </a:r>
          </a:p>
          <a:p>
            <a:pPr>
              <a:spcBef>
                <a:spcPts val="1800"/>
              </a:spcBef>
            </a:pPr>
            <a:r>
              <a:rPr lang="en-US" sz="2600" dirty="0" smtClean="0">
                <a:latin typeface="Georgia" panose="02040502050405020303" pitchFamily="18" charset="0"/>
              </a:rPr>
              <a:t>Uncontrolled hypertension</a:t>
            </a:r>
          </a:p>
          <a:p>
            <a:pPr>
              <a:spcBef>
                <a:spcPts val="1800"/>
              </a:spcBef>
            </a:pPr>
            <a:r>
              <a:rPr lang="en-US" sz="2600" dirty="0" smtClean="0">
                <a:latin typeface="Georgia" panose="02040502050405020303" pitchFamily="18" charset="0"/>
              </a:rPr>
              <a:t>Heart failure</a:t>
            </a:r>
          </a:p>
          <a:p>
            <a:pPr>
              <a:spcBef>
                <a:spcPts val="1800"/>
              </a:spcBef>
            </a:pPr>
            <a:r>
              <a:rPr lang="en-US" sz="2600" dirty="0" smtClean="0">
                <a:latin typeface="Georgia" panose="02040502050405020303" pitchFamily="18" charset="0"/>
              </a:rPr>
              <a:t>Hepatic impairment</a:t>
            </a:r>
          </a:p>
          <a:p>
            <a:pPr>
              <a:spcBef>
                <a:spcPts val="1800"/>
              </a:spcBef>
            </a:pPr>
            <a:r>
              <a:rPr lang="en-US" sz="2600" dirty="0" smtClean="0">
                <a:latin typeface="Georgia" panose="02040502050405020303" pitchFamily="18" charset="0"/>
              </a:rPr>
              <a:t>Breastfeeding</a:t>
            </a:r>
          </a:p>
        </p:txBody>
      </p:sp>
      <p:sp>
        <p:nvSpPr>
          <p:cNvPr id="4" name="Slide Number Placeholder 3"/>
          <p:cNvSpPr>
            <a:spLocks noGrp="1"/>
          </p:cNvSpPr>
          <p:nvPr>
            <p:ph type="sldNum" sz="quarter" idx="12"/>
          </p:nvPr>
        </p:nvSpPr>
        <p:spPr/>
        <p:txBody>
          <a:bodyPr/>
          <a:lstStyle/>
          <a:p>
            <a:pPr>
              <a:defRPr/>
            </a:pPr>
            <a:fld id="{ADBF9644-C65F-434B-9DE4-7331943CCBEF}" type="slidenum">
              <a:rPr lang="en-US" smtClean="0"/>
              <a:pPr>
                <a:defRPr/>
              </a:pPr>
              <a:t>26</a:t>
            </a:fld>
            <a:endParaRPr lang="en-US"/>
          </a:p>
        </p:txBody>
      </p:sp>
    </p:spTree>
    <p:extLst>
      <p:ext uri="{BB962C8B-B14F-4D97-AF65-F5344CB8AC3E}">
        <p14:creationId xmlns:p14="http://schemas.microsoft.com/office/powerpoint/2010/main" val="38929861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50125"/>
            <a:ext cx="8625386" cy="916675"/>
          </a:xfrm>
        </p:spPr>
        <p:txBody>
          <a:bodyPr/>
          <a:lstStyle/>
          <a:p>
            <a:pPr algn="l"/>
            <a:r>
              <a:rPr lang="en-US" sz="2800" b="1" cap="all" dirty="0" smtClean="0">
                <a:latin typeface="Georgia" panose="02040502050405020303" pitchFamily="18" charset="0"/>
              </a:rPr>
              <a:t>NSAIDs: contraindications</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59307" y="1255593"/>
            <a:ext cx="8625386" cy="5370631"/>
          </a:xfrm>
        </p:spPr>
        <p:txBody>
          <a:bodyPr/>
          <a:lstStyle/>
          <a:p>
            <a:pPr>
              <a:spcBef>
                <a:spcPts val="1800"/>
              </a:spcBef>
            </a:pPr>
            <a:r>
              <a:rPr lang="en-US" sz="2600" dirty="0" smtClean="0">
                <a:latin typeface="Georgia" panose="02040502050405020303" pitchFamily="18" charset="0"/>
              </a:rPr>
              <a:t>Active gastro-intestinal ulceration or bleeding</a:t>
            </a:r>
          </a:p>
          <a:p>
            <a:pPr>
              <a:spcBef>
                <a:spcPts val="1800"/>
              </a:spcBef>
            </a:pPr>
            <a:r>
              <a:rPr lang="en-US" sz="2600" dirty="0" smtClean="0">
                <a:latin typeface="Georgia" panose="02040502050405020303" pitchFamily="18" charset="0"/>
              </a:rPr>
              <a:t>History of hypersensitivity to aspirin or any NSAID</a:t>
            </a:r>
          </a:p>
          <a:p>
            <a:pPr>
              <a:spcBef>
                <a:spcPts val="1800"/>
              </a:spcBef>
            </a:pPr>
            <a:r>
              <a:rPr lang="en-US" sz="2600" dirty="0" smtClean="0">
                <a:latin typeface="Georgia" panose="02040502050405020303" pitchFamily="18" charset="0"/>
              </a:rPr>
              <a:t>Severe heart failure</a:t>
            </a:r>
          </a:p>
          <a:p>
            <a:pPr>
              <a:spcBef>
                <a:spcPts val="1800"/>
              </a:spcBef>
            </a:pPr>
            <a:r>
              <a:rPr lang="en-US" sz="2600" dirty="0" smtClean="0">
                <a:latin typeface="Georgia" panose="02040502050405020303" pitchFamily="18" charset="0"/>
              </a:rPr>
              <a:t>Renal impairment</a:t>
            </a:r>
          </a:p>
          <a:p>
            <a:pPr>
              <a:spcBef>
                <a:spcPts val="1800"/>
              </a:spcBef>
            </a:pPr>
            <a:r>
              <a:rPr lang="en-US" sz="2600" dirty="0" smtClean="0">
                <a:latin typeface="Georgia" panose="02040502050405020303" pitchFamily="18" charset="0"/>
              </a:rPr>
              <a:t>Pregnancy</a:t>
            </a:r>
          </a:p>
        </p:txBody>
      </p:sp>
      <p:sp>
        <p:nvSpPr>
          <p:cNvPr id="4" name="Slide Number Placeholder 3"/>
          <p:cNvSpPr>
            <a:spLocks noGrp="1"/>
          </p:cNvSpPr>
          <p:nvPr>
            <p:ph type="sldNum" sz="quarter" idx="12"/>
          </p:nvPr>
        </p:nvSpPr>
        <p:spPr/>
        <p:txBody>
          <a:bodyPr/>
          <a:lstStyle/>
          <a:p>
            <a:pPr>
              <a:defRPr/>
            </a:pPr>
            <a:fld id="{ADBF9644-C65F-434B-9DE4-7331943CCBEF}" type="slidenum">
              <a:rPr lang="en-US" smtClean="0"/>
              <a:pPr>
                <a:defRPr/>
              </a:pPr>
              <a:t>27</a:t>
            </a:fld>
            <a:endParaRPr lang="en-US"/>
          </a:p>
        </p:txBody>
      </p:sp>
    </p:spTree>
    <p:extLst>
      <p:ext uri="{BB962C8B-B14F-4D97-AF65-F5344CB8AC3E}">
        <p14:creationId xmlns:p14="http://schemas.microsoft.com/office/powerpoint/2010/main" val="12945742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53986" y="191068"/>
            <a:ext cx="8771649" cy="909069"/>
          </a:xfrm>
        </p:spPr>
        <p:txBody>
          <a:bodyPr/>
          <a:lstStyle/>
          <a:p>
            <a:pPr algn="l" eaLnBrk="1" hangingPunct="1"/>
            <a:r>
              <a:rPr lang="en-US" altLang="zh-TW" sz="2800" b="1" cap="all" dirty="0" smtClean="0">
                <a:latin typeface="Georgia" panose="02040502050405020303" pitchFamily="18" charset="0"/>
              </a:rPr>
              <a:t>Use of NSAIDs during pregnancy</a:t>
            </a:r>
          </a:p>
        </p:txBody>
      </p:sp>
      <p:sp>
        <p:nvSpPr>
          <p:cNvPr id="60419" name="Rectangle 3"/>
          <p:cNvSpPr>
            <a:spLocks noGrp="1" noChangeArrowheads="1"/>
          </p:cNvSpPr>
          <p:nvPr>
            <p:ph type="body" idx="1"/>
          </p:nvPr>
        </p:nvSpPr>
        <p:spPr>
          <a:xfrm>
            <a:off x="286603" y="1214651"/>
            <a:ext cx="8639032" cy="5411574"/>
          </a:xfrm>
        </p:spPr>
        <p:txBody>
          <a:bodyPr/>
          <a:lstStyle/>
          <a:p>
            <a:pPr eaLnBrk="1" hangingPunct="1">
              <a:spcBef>
                <a:spcPts val="1800"/>
              </a:spcBef>
            </a:pPr>
            <a:r>
              <a:rPr lang="en-US" altLang="zh-TW" sz="2600" dirty="0" smtClean="0">
                <a:latin typeface="Georgia" panose="02040502050405020303" pitchFamily="18" charset="0"/>
              </a:rPr>
              <a:t>NSAIDs are not recommended during pregnancy, particular 3rd trimester</a:t>
            </a:r>
          </a:p>
          <a:p>
            <a:pPr eaLnBrk="1" hangingPunct="1">
              <a:spcBef>
                <a:spcPts val="1800"/>
              </a:spcBef>
            </a:pPr>
            <a:r>
              <a:rPr lang="en-US" altLang="zh-TW" sz="2600" dirty="0" smtClean="0">
                <a:latin typeface="Georgia" panose="02040502050405020303" pitchFamily="18" charset="0"/>
              </a:rPr>
              <a:t>Cause early closure of fetal </a:t>
            </a:r>
            <a:r>
              <a:rPr lang="en-US" altLang="zh-TW" sz="2600" dirty="0" err="1" smtClean="0">
                <a:latin typeface="Georgia" panose="02040502050405020303" pitchFamily="18" charset="0"/>
              </a:rPr>
              <a:t>ductus</a:t>
            </a:r>
            <a:r>
              <a:rPr lang="en-US" altLang="zh-TW" sz="2600" dirty="0" smtClean="0">
                <a:latin typeface="Georgia" panose="02040502050405020303" pitchFamily="18" charset="0"/>
              </a:rPr>
              <a:t> </a:t>
            </a:r>
            <a:r>
              <a:rPr lang="en-US" altLang="zh-TW" sz="2600" dirty="0" err="1" smtClean="0">
                <a:latin typeface="Georgia" panose="02040502050405020303" pitchFamily="18" charset="0"/>
              </a:rPr>
              <a:t>arteriosus</a:t>
            </a:r>
            <a:r>
              <a:rPr lang="en-US" altLang="zh-TW" sz="2600" dirty="0" smtClean="0">
                <a:latin typeface="Georgia" panose="02040502050405020303" pitchFamily="18" charset="0"/>
              </a:rPr>
              <a:t>, fetal renal toxicity and premature birth</a:t>
            </a:r>
          </a:p>
          <a:p>
            <a:pPr eaLnBrk="1" hangingPunct="1">
              <a:spcBef>
                <a:spcPts val="1800"/>
              </a:spcBef>
            </a:pPr>
            <a:r>
              <a:rPr lang="en-US" altLang="zh-TW" sz="2600" dirty="0" err="1" smtClean="0">
                <a:latin typeface="Georgia" panose="02040502050405020303" pitchFamily="18" charset="0"/>
              </a:rPr>
              <a:t>Paracetamol</a:t>
            </a:r>
            <a:r>
              <a:rPr lang="en-US" altLang="zh-TW" sz="2600" dirty="0" smtClean="0">
                <a:latin typeface="Georgia" panose="02040502050405020303" pitchFamily="18" charset="0"/>
              </a:rPr>
              <a:t> is more safe during pregnancy compared to NSAIDs</a:t>
            </a:r>
          </a:p>
        </p:txBody>
      </p:sp>
      <p:sp>
        <p:nvSpPr>
          <p:cNvPr id="2" name="Slide Number Placeholder 1"/>
          <p:cNvSpPr>
            <a:spLocks noGrp="1"/>
          </p:cNvSpPr>
          <p:nvPr>
            <p:ph type="sldNum" sz="quarter" idx="12"/>
          </p:nvPr>
        </p:nvSpPr>
        <p:spPr/>
        <p:txBody>
          <a:bodyPr/>
          <a:lstStyle/>
          <a:p>
            <a:pPr>
              <a:defRPr/>
            </a:pPr>
            <a:fld id="{C98FCCBF-A501-45F9-8463-0ADBA6263678}" type="slidenum">
              <a:rPr lang="en-US" smtClean="0"/>
              <a:pPr>
                <a:defRPr/>
              </a:pPr>
              <a:t>28</a:t>
            </a:fld>
            <a:endParaRPr lang="en-US"/>
          </a:p>
        </p:txBody>
      </p:sp>
    </p:spTree>
    <p:extLst>
      <p:ext uri="{BB962C8B-B14F-4D97-AF65-F5344CB8AC3E}">
        <p14:creationId xmlns:p14="http://schemas.microsoft.com/office/powerpoint/2010/main" val="1702986295"/>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150125"/>
            <a:ext cx="8666329" cy="764275"/>
          </a:xfrm>
        </p:spPr>
        <p:txBody>
          <a:bodyPr>
            <a:normAutofit fontScale="90000"/>
          </a:bodyPr>
          <a:lstStyle/>
          <a:p>
            <a:pPr algn="l"/>
            <a:r>
              <a:rPr lang="en-US" sz="2400" b="1" cap="all" dirty="0" smtClean="0">
                <a:latin typeface="Georgia" panose="02040502050405020303" pitchFamily="18" charset="0"/>
              </a:rPr>
              <a:t>Conditions for which NSAIDs are commonly used</a:t>
            </a:r>
            <a:endParaRPr lang="en-US" sz="24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272955" y="1255824"/>
          <a:ext cx="8707272" cy="5370400"/>
        </p:xfrm>
        <a:graphic>
          <a:graphicData uri="http://schemas.openxmlformats.org/drawingml/2006/table">
            <a:tbl>
              <a:tblPr firstRow="1" bandRow="1">
                <a:tableStyleId>{5C22544A-7EE6-4342-B048-85BDC9FD1C3A}</a:tableStyleId>
              </a:tblPr>
              <a:tblGrid>
                <a:gridCol w="2552131">
                  <a:extLst>
                    <a:ext uri="{9D8B030D-6E8A-4147-A177-3AD203B41FA5}">
                      <a16:colId xmlns:a16="http://schemas.microsoft.com/office/drawing/2014/main" val="20000"/>
                    </a:ext>
                  </a:extLst>
                </a:gridCol>
                <a:gridCol w="6155141">
                  <a:extLst>
                    <a:ext uri="{9D8B030D-6E8A-4147-A177-3AD203B41FA5}">
                      <a16:colId xmlns:a16="http://schemas.microsoft.com/office/drawing/2014/main" val="20001"/>
                    </a:ext>
                  </a:extLst>
                </a:gridCol>
              </a:tblGrid>
              <a:tr h="417831">
                <a:tc>
                  <a:txBody>
                    <a:bodyPr/>
                    <a:lstStyle/>
                    <a:p>
                      <a:r>
                        <a:rPr lang="en-US" sz="1600" dirty="0" smtClean="0">
                          <a:solidFill>
                            <a:schemeClr val="tx1"/>
                          </a:solidFill>
                          <a:latin typeface="Georgia" panose="02040502050405020303" pitchFamily="18" charset="0"/>
                        </a:rPr>
                        <a:t>Conditions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Recommended</a:t>
                      </a:r>
                      <a:r>
                        <a:rPr lang="en-US" sz="1600" baseline="0" dirty="0" smtClean="0">
                          <a:solidFill>
                            <a:schemeClr val="tx1"/>
                          </a:solidFill>
                          <a:latin typeface="Georgia" panose="02040502050405020303" pitchFamily="18" charset="0"/>
                        </a:rPr>
                        <a:t> drugs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4819">
                <a:tc>
                  <a:txBody>
                    <a:bodyPr/>
                    <a:lstStyle/>
                    <a:p>
                      <a:r>
                        <a:rPr lang="en-US" sz="1600" dirty="0" smtClean="0">
                          <a:latin typeface="Georgia" panose="02040502050405020303" pitchFamily="18" charset="0"/>
                        </a:rPr>
                        <a:t>Rheumatoid arthritis</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Diclofenac, indomethacin, meloxicam, </a:t>
                      </a:r>
                      <a:r>
                        <a:rPr lang="en-US" sz="1600" dirty="0" err="1" smtClean="0">
                          <a:latin typeface="Georgia" panose="02040502050405020303" pitchFamily="18" charset="0"/>
                        </a:rPr>
                        <a:t>celecoxib</a:t>
                      </a:r>
                      <a:r>
                        <a:rPr lang="en-US" sz="1600" dirty="0" smtClean="0">
                          <a:latin typeface="Georgia" panose="02040502050405020303" pitchFamily="18" charset="0"/>
                        </a:rPr>
                        <a:t>, </a:t>
                      </a:r>
                      <a:r>
                        <a:rPr lang="en-US" sz="1600" dirty="0" err="1" smtClean="0">
                          <a:latin typeface="Georgia" panose="02040502050405020303" pitchFamily="18" charset="0"/>
                        </a:rPr>
                        <a:t>etoricoxib</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02853">
                <a:tc>
                  <a:txBody>
                    <a:bodyPr/>
                    <a:lstStyle/>
                    <a:p>
                      <a:r>
                        <a:rPr lang="en-US" sz="1600" dirty="0" smtClean="0">
                          <a:latin typeface="Georgia" panose="02040502050405020303" pitchFamily="18" charset="0"/>
                        </a:rPr>
                        <a:t>Osteoarthritis</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Diclofenac, indomethacin, </a:t>
                      </a:r>
                      <a:r>
                        <a:rPr lang="en-US" sz="1600" dirty="0" err="1" smtClean="0">
                          <a:latin typeface="Georgia" panose="02040502050405020303" pitchFamily="18" charset="0"/>
                        </a:rPr>
                        <a:t>celecoxib</a:t>
                      </a:r>
                      <a:r>
                        <a:rPr lang="en-US" sz="1600" dirty="0" smtClean="0">
                          <a:latin typeface="Georgia" panose="02040502050405020303" pitchFamily="18" charset="0"/>
                        </a:rPr>
                        <a:t>, </a:t>
                      </a:r>
                      <a:r>
                        <a:rPr lang="en-US" sz="1600" dirty="0" err="1" smtClean="0">
                          <a:latin typeface="Georgia" panose="02040502050405020303" pitchFamily="18" charset="0"/>
                        </a:rPr>
                        <a:t>etoricoxib</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33181">
                <a:tc>
                  <a:txBody>
                    <a:bodyPr/>
                    <a:lstStyle/>
                    <a:p>
                      <a:r>
                        <a:rPr lang="en-US" sz="1600" dirty="0" err="1" smtClean="0">
                          <a:latin typeface="Georgia" panose="02040502050405020303" pitchFamily="18" charset="0"/>
                        </a:rPr>
                        <a:t>Ankylosing</a:t>
                      </a:r>
                      <a:r>
                        <a:rPr lang="en-US" sz="1600" dirty="0" smtClean="0">
                          <a:latin typeface="Georgia" panose="02040502050405020303" pitchFamily="18" charset="0"/>
                        </a:rPr>
                        <a:t> spondylitis</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err="1" smtClean="0">
                          <a:latin typeface="Georgia" panose="02040502050405020303" pitchFamily="18" charset="0"/>
                        </a:rPr>
                        <a:t>Phenylbutazone</a:t>
                      </a:r>
                      <a:r>
                        <a:rPr lang="en-US" sz="1600" dirty="0" smtClean="0">
                          <a:latin typeface="Georgia" panose="02040502050405020303" pitchFamily="18" charset="0"/>
                        </a:rPr>
                        <a:t>, indomethacin, meloxicam, </a:t>
                      </a:r>
                      <a:r>
                        <a:rPr lang="en-US" sz="1600" dirty="0" err="1" smtClean="0">
                          <a:latin typeface="Georgia" panose="02040502050405020303" pitchFamily="18" charset="0"/>
                        </a:rPr>
                        <a:t>celecoxib</a:t>
                      </a:r>
                      <a:r>
                        <a:rPr lang="en-US" sz="1600" dirty="0" smtClean="0">
                          <a:latin typeface="Georgia" panose="02040502050405020303" pitchFamily="18" charset="0"/>
                        </a:rPr>
                        <a:t>, </a:t>
                      </a:r>
                      <a:r>
                        <a:rPr lang="en-US" sz="1600" dirty="0" err="1" smtClean="0">
                          <a:latin typeface="Georgia" panose="02040502050405020303" pitchFamily="18" charset="0"/>
                        </a:rPr>
                        <a:t>etoricoxib</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17831">
                <a:tc>
                  <a:txBody>
                    <a:bodyPr/>
                    <a:lstStyle/>
                    <a:p>
                      <a:r>
                        <a:rPr lang="en-US" sz="1600" dirty="0" smtClean="0">
                          <a:latin typeface="Georgia" panose="02040502050405020303" pitchFamily="18" charset="0"/>
                        </a:rPr>
                        <a:t>Gout</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Indomethacin, diclofenac, ibuprofen [avoid aspirin]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17831">
                <a:tc>
                  <a:txBody>
                    <a:bodyPr/>
                    <a:lstStyle/>
                    <a:p>
                      <a:r>
                        <a:rPr lang="en-US" sz="1600" dirty="0" smtClean="0">
                          <a:latin typeface="Georgia" panose="02040502050405020303" pitchFamily="18" charset="0"/>
                        </a:rPr>
                        <a:t>Rheumatic fever</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Aspirin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17831">
                <a:tc>
                  <a:txBody>
                    <a:bodyPr/>
                    <a:lstStyle/>
                    <a:p>
                      <a:r>
                        <a:rPr lang="en-US" sz="1600" dirty="0" smtClean="0">
                          <a:latin typeface="Georgia" panose="02040502050405020303" pitchFamily="18" charset="0"/>
                        </a:rPr>
                        <a:t>Dental and </a:t>
                      </a:r>
                      <a:r>
                        <a:rPr lang="en-US" sz="1600" dirty="0" err="1" smtClean="0">
                          <a:latin typeface="Georgia" panose="02040502050405020303" pitchFamily="18" charset="0"/>
                        </a:rPr>
                        <a:t>oro</a:t>
                      </a:r>
                      <a:r>
                        <a:rPr lang="en-US" sz="1600" dirty="0" smtClean="0">
                          <a:latin typeface="Georgia" panose="02040502050405020303" pitchFamily="18" charset="0"/>
                        </a:rPr>
                        <a:t>-facial pain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Ibuprofen, diclofenac</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17831">
                <a:tc>
                  <a:txBody>
                    <a:bodyPr/>
                    <a:lstStyle/>
                    <a:p>
                      <a:r>
                        <a:rPr lang="en-US" sz="1600" dirty="0" smtClean="0">
                          <a:latin typeface="Georgia" panose="02040502050405020303" pitchFamily="18" charset="0"/>
                        </a:rPr>
                        <a:t>Post-operative pain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Ketorolac, </a:t>
                      </a:r>
                      <a:r>
                        <a:rPr lang="en-US" sz="1600" dirty="0" err="1" smtClean="0">
                          <a:latin typeface="Georgia" panose="02040502050405020303" pitchFamily="18" charset="0"/>
                        </a:rPr>
                        <a:t>diclofenac</a:t>
                      </a:r>
                      <a:r>
                        <a:rPr lang="en-US" sz="1600" dirty="0" smtClean="0">
                          <a:latin typeface="Georgia" panose="02040502050405020303" pitchFamily="18" charset="0"/>
                        </a:rPr>
                        <a:t> (both are available for IM use)</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17831">
                <a:tc>
                  <a:txBody>
                    <a:bodyPr/>
                    <a:lstStyle/>
                    <a:p>
                      <a:r>
                        <a:rPr lang="en-US" sz="1600" dirty="0" err="1" smtClean="0">
                          <a:latin typeface="Georgia" panose="02040502050405020303" pitchFamily="18" charset="0"/>
                        </a:rPr>
                        <a:t>Dysmenorrhoea</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err="1" smtClean="0">
                          <a:latin typeface="Georgia" panose="02040502050405020303" pitchFamily="18" charset="0"/>
                        </a:rPr>
                        <a:t>Mefenamic</a:t>
                      </a:r>
                      <a:r>
                        <a:rPr lang="en-US" sz="1600" dirty="0" smtClean="0">
                          <a:latin typeface="Georgia" panose="02040502050405020303" pitchFamily="18" charset="0"/>
                        </a:rPr>
                        <a:t> acid</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617365">
                <a:tc>
                  <a:txBody>
                    <a:bodyPr/>
                    <a:lstStyle/>
                    <a:p>
                      <a:r>
                        <a:rPr lang="en-US" sz="1600" dirty="0" smtClean="0">
                          <a:latin typeface="Georgia" panose="02040502050405020303" pitchFamily="18" charset="0"/>
                        </a:rPr>
                        <a:t>Soft tissue</a:t>
                      </a:r>
                      <a:r>
                        <a:rPr lang="en-US" sz="1600" baseline="0" dirty="0" smtClean="0">
                          <a:latin typeface="Georgia" panose="02040502050405020303" pitchFamily="18" charset="0"/>
                        </a:rPr>
                        <a:t> injuries, bone pain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Ibuprofen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417831">
                <a:tc>
                  <a:txBody>
                    <a:bodyPr/>
                    <a:lstStyle/>
                    <a:p>
                      <a:r>
                        <a:rPr lang="en-US" sz="1600" dirty="0" smtClean="0">
                          <a:latin typeface="Georgia" panose="02040502050405020303" pitchFamily="18" charset="0"/>
                        </a:rPr>
                        <a:t>Fever</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err="1" smtClean="0">
                          <a:latin typeface="Georgia" panose="02040502050405020303" pitchFamily="18" charset="0"/>
                        </a:rPr>
                        <a:t>Paracetamol</a:t>
                      </a:r>
                      <a:r>
                        <a:rPr lang="en-US" sz="1600" dirty="0" smtClean="0">
                          <a:latin typeface="Georgia" panose="02040502050405020303" pitchFamily="18" charset="0"/>
                        </a:rPr>
                        <a:t>, ibuprofen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617365">
                <a:tc>
                  <a:txBody>
                    <a:bodyPr/>
                    <a:lstStyle/>
                    <a:p>
                      <a:r>
                        <a:rPr lang="en-US" sz="1600" dirty="0" smtClean="0">
                          <a:latin typeface="Georgia" panose="02040502050405020303" pitchFamily="18" charset="0"/>
                        </a:rPr>
                        <a:t>Pain (without</a:t>
                      </a:r>
                      <a:r>
                        <a:rPr lang="en-US" sz="1600" baseline="0" dirty="0" smtClean="0">
                          <a:latin typeface="Georgia" panose="02040502050405020303" pitchFamily="18" charset="0"/>
                        </a:rPr>
                        <a:t> inflammation)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err="1" smtClean="0">
                          <a:latin typeface="Georgia" panose="02040502050405020303" pitchFamily="18" charset="0"/>
                        </a:rPr>
                        <a:t>Paracetamol</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4" name="Slide Number Placeholder 3"/>
          <p:cNvSpPr>
            <a:spLocks noGrp="1"/>
          </p:cNvSpPr>
          <p:nvPr>
            <p:ph type="sldNum" sz="quarter" idx="12"/>
          </p:nvPr>
        </p:nvSpPr>
        <p:spPr/>
        <p:txBody>
          <a:bodyPr/>
          <a:lstStyle/>
          <a:p>
            <a:pPr>
              <a:defRPr/>
            </a:pPr>
            <a:fld id="{ADBF9644-C65F-434B-9DE4-7331943CCBEF}" type="slidenum">
              <a:rPr lang="en-US" smtClean="0"/>
              <a:pPr>
                <a:defRPr/>
              </a:pPr>
              <a:t>29</a:t>
            </a:fld>
            <a:endParaRPr lang="en-US"/>
          </a:p>
        </p:txBody>
      </p:sp>
    </p:spTree>
    <p:extLst>
      <p:ext uri="{BB962C8B-B14F-4D97-AF65-F5344CB8AC3E}">
        <p14:creationId xmlns:p14="http://schemas.microsoft.com/office/powerpoint/2010/main" val="613493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457201" y="457200"/>
            <a:ext cx="8229599" cy="914400"/>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600" b="1" dirty="0">
                <a:solidFill>
                  <a:srgbClr val="7030A0"/>
                </a:solidFill>
                <a:latin typeface="Georgia" panose="02040502050405020303" charset="0"/>
                <a:cs typeface="Georgia" panose="02040502050405020303" charset="0"/>
                <a:sym typeface="Arial" panose="020B0604020202020204"/>
              </a:rPr>
              <a:t>LEARNING </a:t>
            </a:r>
            <a:r>
              <a:rPr lang="en-US" sz="2600" b="1" dirty="0" smtClean="0">
                <a:solidFill>
                  <a:srgbClr val="7030A0"/>
                </a:solidFill>
                <a:latin typeface="Georgia" panose="02040502050405020303" charset="0"/>
                <a:cs typeface="Georgia" panose="02040502050405020303" charset="0"/>
                <a:sym typeface="Arial" panose="020B0604020202020204"/>
              </a:rPr>
              <a:t>OBJECTIVES</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457201" y="1904999"/>
            <a:ext cx="8229600" cy="4451351"/>
          </a:xfrm>
          <a:prstGeom prst="rect">
            <a:avLst/>
          </a:prstGeom>
          <a:noFill/>
          <a:ln>
            <a:noFill/>
          </a:ln>
        </p:spPr>
        <p:txBody>
          <a:bodyPr spcFirstLastPara="1" wrap="square" lIns="91425" tIns="45700" rIns="91425" bIns="45700" anchor="t" anchorCtr="0">
            <a:noAutofit/>
          </a:bodyPr>
          <a:lstStyle/>
          <a:p>
            <a:pPr marL="457200" marR="0" lvl="0" indent="-457200" rtl="0">
              <a:spcBef>
                <a:spcPts val="1800"/>
              </a:spcBef>
              <a:buClrTx/>
              <a:buFont typeface="Arial" panose="020B0604020202020204" pitchFamily="34" charset="0"/>
              <a:buChar char="•"/>
            </a:pPr>
            <a:r>
              <a:rPr lang="en-US" sz="2400" dirty="0" smtClean="0">
                <a:solidFill>
                  <a:schemeClr val="dk1"/>
                </a:solidFill>
                <a:latin typeface="Georgia" panose="02040502050405020303" charset="0"/>
                <a:cs typeface="Georgia" panose="02040502050405020303" charset="0"/>
              </a:rPr>
              <a:t>Describe the mechanisms of action of NSAIDS, their effects, clinical uses, adverse effects and contraindications</a:t>
            </a:r>
            <a:endParaRPr lang="en-US" sz="2400" dirty="0">
              <a:solidFill>
                <a:schemeClr val="dk1"/>
              </a:solidFill>
              <a:latin typeface="Georgia" panose="02040502050405020303" charset="0"/>
              <a:cs typeface="Georgia" panose="02040502050405020303" charset="0"/>
            </a:endParaRPr>
          </a:p>
          <a:p>
            <a:pPr marL="457200" marR="0" lvl="0" indent="-457200" rtl="0">
              <a:spcBef>
                <a:spcPts val="1800"/>
              </a:spcBef>
              <a:buClrTx/>
              <a:buFont typeface="Arial" panose="020B0604020202020204" pitchFamily="34" charset="0"/>
              <a:buChar char="•"/>
            </a:pPr>
            <a:r>
              <a:rPr lang="en-IN" altLang="en-US" sz="2400" dirty="0" smtClean="0">
                <a:solidFill>
                  <a:schemeClr val="dk1"/>
                </a:solidFill>
                <a:latin typeface="Georgia" panose="02040502050405020303" charset="0"/>
                <a:cs typeface="Georgia" panose="02040502050405020303" charset="0"/>
              </a:rPr>
              <a:t>Explain the advantages and disadvantages of selective </a:t>
            </a:r>
            <a:r>
              <a:rPr lang="en-IN" altLang="en-US" sz="2400" dirty="0" err="1" smtClean="0">
                <a:solidFill>
                  <a:schemeClr val="dk1"/>
                </a:solidFill>
                <a:latin typeface="Georgia" panose="02040502050405020303" charset="0"/>
                <a:cs typeface="Georgia" panose="02040502050405020303" charset="0"/>
              </a:rPr>
              <a:t>cyclo-oxygenase</a:t>
            </a:r>
            <a:r>
              <a:rPr lang="en-IN" altLang="en-US" sz="2400" dirty="0" smtClean="0">
                <a:solidFill>
                  <a:schemeClr val="dk1"/>
                </a:solidFill>
                <a:latin typeface="Georgia" panose="02040502050405020303" charset="0"/>
                <a:cs typeface="Georgia" panose="02040502050405020303" charset="0"/>
              </a:rPr>
              <a:t> II inhibitors</a:t>
            </a:r>
            <a:endParaRPr lang="en-IN" altLang="en-US" sz="2400" dirty="0">
              <a:solidFill>
                <a:schemeClr val="dk1"/>
              </a:solidFill>
              <a:latin typeface="Georgia" panose="02040502050405020303" charset="0"/>
              <a:cs typeface="Georgia" panose="02040502050405020303" charset="0"/>
            </a:endParaRPr>
          </a:p>
        </p:txBody>
      </p:sp>
      <p:sp>
        <p:nvSpPr>
          <p:cNvPr id="2" name="Slide Number Placeholder 1"/>
          <p:cNvSpPr>
            <a:spLocks noGrp="1"/>
          </p:cNvSpPr>
          <p:nvPr>
            <p:ph type="sldNum" sz="quarter" idx="12"/>
          </p:nvPr>
        </p:nvSpPr>
        <p:spPr/>
        <p:txBody>
          <a:bodyPr/>
          <a:lstStyle/>
          <a:p>
            <a:fld id="{843A16FA-3D5B-4FFA-9DDB-C00637F7C28B}" type="slidenum">
              <a:rPr lang="en-US" smtClean="0"/>
              <a:pPr/>
              <a:t>3</a:t>
            </a:fld>
            <a:endParaRPr lang="en-US"/>
          </a:p>
        </p:txBody>
      </p:sp>
    </p:spTree>
    <p:extLst>
      <p:ext uri="{BB962C8B-B14F-4D97-AF65-F5344CB8AC3E}">
        <p14:creationId xmlns:p14="http://schemas.microsoft.com/office/powerpoint/2010/main" val="33148921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Algerian" pitchFamily="82" charset="0"/>
              </a:rPr>
              <a:t>END</a:t>
            </a:r>
            <a:endParaRPr lang="en-US" sz="9600" b="1" i="1" dirty="0">
              <a:latin typeface="Algerian" pitchFamily="82"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p>
          <a:p>
            <a:r>
              <a:rPr lang="en-US" b="1" dirty="0" smtClean="0">
                <a:solidFill>
                  <a:schemeClr val="tx1"/>
                </a:solidFill>
                <a:latin typeface="Britannic Bold" panose="020B0903060703020204" pitchFamily="34" charset="0"/>
              </a:rPr>
              <a:t>Thanks for listening</a:t>
            </a:r>
            <a:endParaRPr lang="en-US" b="1" dirty="0">
              <a:solidFill>
                <a:schemeClr val="tx1"/>
              </a:solidFill>
              <a:latin typeface="Britannic Bold" panose="020B0903060703020204" pitchFamily="34" charset="0"/>
            </a:endParaRPr>
          </a:p>
        </p:txBody>
      </p:sp>
    </p:spTree>
    <p:extLst>
      <p:ext uri="{BB962C8B-B14F-4D97-AF65-F5344CB8AC3E}">
        <p14:creationId xmlns:p14="http://schemas.microsoft.com/office/powerpoint/2010/main" val="35409931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72955" y="1447800"/>
            <a:ext cx="8611738" cy="4953000"/>
          </a:xfrm>
          <a:prstGeom prst="rect">
            <a:avLst/>
          </a:prstGeom>
          <a:noFill/>
          <a:ln>
            <a:noFill/>
          </a:ln>
        </p:spPr>
        <p:txBody>
          <a:bodyPr spcFirstLastPara="1" wrap="square" lIns="91425" tIns="45700" rIns="91425" bIns="45700" anchor="t" anchorCtr="0">
            <a:noAutofit/>
          </a:bodyPr>
          <a:lstStyle/>
          <a:p>
            <a:pPr eaLnBrk="1" hangingPunct="1">
              <a:spcBef>
                <a:spcPts val="1800"/>
              </a:spcBef>
            </a:pPr>
            <a:r>
              <a:rPr lang="en-US" altLang="en-US" sz="2400" dirty="0" smtClean="0">
                <a:latin typeface="Georgia" panose="02040502050405020303" pitchFamily="18" charset="0"/>
              </a:rPr>
              <a:t>NSAIDs </a:t>
            </a:r>
            <a:r>
              <a:rPr lang="en-US" altLang="en-US" sz="2400" dirty="0">
                <a:latin typeface="Georgia" panose="02040502050405020303" pitchFamily="18" charset="0"/>
              </a:rPr>
              <a:t>are a group of drugs that are used to suppress symptoms of </a:t>
            </a:r>
            <a:r>
              <a:rPr lang="en-US" altLang="en-US" sz="2400" dirty="0" smtClean="0">
                <a:latin typeface="Georgia" panose="02040502050405020303" pitchFamily="18" charset="0"/>
              </a:rPr>
              <a:t>inflammation, pain </a:t>
            </a:r>
            <a:r>
              <a:rPr lang="en-US" altLang="en-US" sz="2400" dirty="0">
                <a:latin typeface="Georgia" panose="02040502050405020303" pitchFamily="18" charset="0"/>
              </a:rPr>
              <a:t>and </a:t>
            </a:r>
            <a:r>
              <a:rPr lang="en-US" altLang="en-US" sz="2400" dirty="0" smtClean="0">
                <a:latin typeface="Georgia" panose="02040502050405020303" pitchFamily="18" charset="0"/>
              </a:rPr>
              <a:t>fever</a:t>
            </a:r>
            <a:endParaRPr lang="en-US" altLang="en-US" sz="2400" dirty="0">
              <a:latin typeface="Georgia" panose="02040502050405020303" pitchFamily="18" charset="0"/>
            </a:endParaRPr>
          </a:p>
          <a:p>
            <a:pPr eaLnBrk="1" hangingPunct="1">
              <a:spcBef>
                <a:spcPts val="1800"/>
              </a:spcBef>
            </a:pPr>
            <a:r>
              <a:rPr lang="en-US" altLang="en-US" sz="2400" dirty="0">
                <a:latin typeface="Georgia" panose="02040502050405020303" pitchFamily="18" charset="0"/>
              </a:rPr>
              <a:t>They are referred to as “non-steroidal anti-inflammatory drugs” to distinguish them from the anti-inflammatory glucocorticoids </a:t>
            </a:r>
          </a:p>
          <a:p>
            <a:pPr eaLnBrk="1" hangingPunct="1">
              <a:spcBef>
                <a:spcPts val="1800"/>
              </a:spcBef>
            </a:pPr>
            <a:r>
              <a:rPr lang="en-US" altLang="en-US" sz="2400" dirty="0">
                <a:latin typeface="Georgia" panose="02040502050405020303" pitchFamily="18" charset="0"/>
              </a:rPr>
              <a:t>Their anti-inflammatory activity is attributed to their ability to inhibit cyclooxygenase (</a:t>
            </a:r>
            <a:r>
              <a:rPr lang="en-US" altLang="en-US" sz="2400" dirty="0" smtClean="0">
                <a:latin typeface="Georgia" panose="02040502050405020303" pitchFamily="18" charset="0"/>
              </a:rPr>
              <a:t>COX), the rate limiting enzyme </a:t>
            </a:r>
            <a:r>
              <a:rPr lang="en-US" altLang="en-US" sz="2400" dirty="0">
                <a:latin typeface="Georgia" panose="02040502050405020303" pitchFamily="18" charset="0"/>
              </a:rPr>
              <a:t>in the biosynthesis of </a:t>
            </a:r>
            <a:r>
              <a:rPr lang="en-US" altLang="en-US" sz="2400" dirty="0" err="1" smtClean="0">
                <a:latin typeface="Georgia" panose="02040502050405020303" pitchFamily="18" charset="0"/>
              </a:rPr>
              <a:t>prostanoids</a:t>
            </a:r>
            <a:endParaRPr lang="en-US" altLang="en-US" sz="2400" dirty="0">
              <a:latin typeface="Georgia" panose="02040502050405020303" pitchFamily="18" charset="0"/>
            </a:endParaRPr>
          </a:p>
        </p:txBody>
      </p:sp>
      <p:sp>
        <p:nvSpPr>
          <p:cNvPr id="203" name="Google Shape;203;p29"/>
          <p:cNvSpPr txBox="1"/>
          <p:nvPr/>
        </p:nvSpPr>
        <p:spPr>
          <a:xfrm>
            <a:off x="272955" y="53975"/>
            <a:ext cx="8490045" cy="1065141"/>
          </a:xfrm>
          <a:prstGeom prst="rect">
            <a:avLst/>
          </a:prstGeom>
          <a:noFill/>
          <a:ln>
            <a:noFill/>
          </a:ln>
        </p:spPr>
        <p:txBody>
          <a:bodyPr spcFirstLastPara="1" wrap="square" lIns="91425" tIns="45700" rIns="91425" bIns="45700" anchor="ctr" anchorCtr="0">
            <a:noAutofit/>
          </a:bodyPr>
          <a:lstStyle/>
          <a:p>
            <a:pPr lvl="0">
              <a:buClr>
                <a:srgbClr val="7030A0"/>
              </a:buClr>
            </a:pPr>
            <a:r>
              <a:rPr lang="en-US" sz="2600" b="1" dirty="0" smtClean="0">
                <a:solidFill>
                  <a:srgbClr val="7030A0"/>
                </a:solidFill>
                <a:latin typeface="Georgia" panose="02040502050405020303" charset="0"/>
                <a:cs typeface="Georgia" panose="02040502050405020303" charset="0"/>
                <a:sym typeface="Arial" panose="020B0604020202020204"/>
              </a:rPr>
              <a:t>INTRODUCTION</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843A16FA-3D5B-4FFA-9DDB-C00637F7C28B}" type="slidenum">
              <a:rPr lang="en-US" smtClean="0"/>
              <a:pPr/>
              <a:t>4</a:t>
            </a:fld>
            <a:endParaRPr lang="en-US"/>
          </a:p>
        </p:txBody>
      </p:sp>
    </p:spTree>
    <p:extLst>
      <p:ext uri="{BB962C8B-B14F-4D97-AF65-F5344CB8AC3E}">
        <p14:creationId xmlns:p14="http://schemas.microsoft.com/office/powerpoint/2010/main" val="4216708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18364" y="204716"/>
            <a:ext cx="8707272" cy="862084"/>
          </a:xfrm>
        </p:spPr>
        <p:txBody>
          <a:bodyPr/>
          <a:lstStyle/>
          <a:p>
            <a:pPr algn="l" eaLnBrk="1" hangingPunct="1"/>
            <a:r>
              <a:rPr lang="en-US" altLang="en-US" sz="2800" b="1" cap="all" dirty="0" smtClean="0">
                <a:latin typeface="Georgia" panose="02040502050405020303" pitchFamily="18" charset="0"/>
              </a:rPr>
              <a:t>Mechanism of action of NSAIDs</a:t>
            </a:r>
          </a:p>
        </p:txBody>
      </p:sp>
      <p:sp>
        <p:nvSpPr>
          <p:cNvPr id="7171" name="Content Placeholder 2"/>
          <p:cNvSpPr>
            <a:spLocks noGrp="1"/>
          </p:cNvSpPr>
          <p:nvPr>
            <p:ph idx="1"/>
          </p:nvPr>
        </p:nvSpPr>
        <p:spPr>
          <a:xfrm>
            <a:off x="218364" y="1201003"/>
            <a:ext cx="8707272" cy="5425222"/>
          </a:xfrm>
        </p:spPr>
        <p:txBody>
          <a:bodyPr/>
          <a:lstStyle/>
          <a:p>
            <a:pPr eaLnBrk="1" hangingPunct="1">
              <a:spcBef>
                <a:spcPts val="1800"/>
              </a:spcBef>
            </a:pPr>
            <a:r>
              <a:rPr lang="en-US" altLang="zh-TW" sz="2500" dirty="0" smtClean="0">
                <a:latin typeface="Georgia" panose="02040502050405020303" pitchFamily="18" charset="0"/>
              </a:rPr>
              <a:t>The anti-inflammatory, analgesic and anti-pyretic actions of NSAIDs are due to inhibition of </a:t>
            </a:r>
            <a:r>
              <a:rPr lang="en-US" altLang="zh-TW" sz="2500" dirty="0" err="1" smtClean="0">
                <a:latin typeface="Georgia" panose="02040502050405020303" pitchFamily="18" charset="0"/>
              </a:rPr>
              <a:t>cyclo-oxygenase</a:t>
            </a:r>
            <a:r>
              <a:rPr lang="en-US" altLang="zh-TW" sz="2500" dirty="0" smtClean="0">
                <a:latin typeface="Georgia" panose="02040502050405020303" pitchFamily="18" charset="0"/>
              </a:rPr>
              <a:t> (COX) the enzyme that converts </a:t>
            </a:r>
            <a:r>
              <a:rPr lang="en-US" altLang="zh-TW" sz="2500" dirty="0" err="1" smtClean="0">
                <a:latin typeface="Georgia" panose="02040502050405020303" pitchFamily="18" charset="0"/>
              </a:rPr>
              <a:t>arachidonic</a:t>
            </a:r>
            <a:r>
              <a:rPr lang="en-US" altLang="zh-TW" sz="2500" dirty="0" smtClean="0">
                <a:latin typeface="Georgia" panose="02040502050405020303" pitchFamily="18" charset="0"/>
              </a:rPr>
              <a:t> acid to prostaglandins (PGs), thromboxane A</a:t>
            </a:r>
            <a:r>
              <a:rPr lang="en-US" altLang="zh-TW" sz="2500" baseline="-25000" dirty="0" smtClean="0">
                <a:latin typeface="Georgia" panose="02040502050405020303" pitchFamily="18" charset="0"/>
              </a:rPr>
              <a:t>2</a:t>
            </a:r>
            <a:r>
              <a:rPr lang="en-US" altLang="zh-TW" sz="2500" dirty="0" smtClean="0">
                <a:latin typeface="Georgia" panose="02040502050405020303" pitchFamily="18" charset="0"/>
              </a:rPr>
              <a:t> (TXA</a:t>
            </a:r>
            <a:r>
              <a:rPr lang="en-US" altLang="zh-TW" sz="2500" baseline="-25000" dirty="0" smtClean="0">
                <a:latin typeface="Georgia" panose="02040502050405020303" pitchFamily="18" charset="0"/>
              </a:rPr>
              <a:t>2</a:t>
            </a:r>
            <a:r>
              <a:rPr lang="en-US" altLang="zh-TW" sz="2500" dirty="0" smtClean="0">
                <a:latin typeface="Georgia" panose="02040502050405020303" pitchFamily="18" charset="0"/>
              </a:rPr>
              <a:t>) and prostacyclin (PGI</a:t>
            </a:r>
            <a:r>
              <a:rPr lang="en-US" altLang="zh-TW" sz="2500" baseline="-25000" dirty="0" smtClean="0">
                <a:latin typeface="Georgia" panose="02040502050405020303" pitchFamily="18" charset="0"/>
              </a:rPr>
              <a:t>2</a:t>
            </a:r>
            <a:r>
              <a:rPr lang="en-US" altLang="zh-TW" sz="2500" dirty="0" smtClean="0">
                <a:latin typeface="Georgia" panose="02040502050405020303" pitchFamily="18" charset="0"/>
              </a:rPr>
              <a:t>)</a:t>
            </a:r>
          </a:p>
          <a:p>
            <a:pPr eaLnBrk="1" hangingPunct="1">
              <a:spcBef>
                <a:spcPts val="1800"/>
              </a:spcBef>
            </a:pPr>
            <a:r>
              <a:rPr lang="en-US" altLang="zh-TW" sz="2500" dirty="0" smtClean="0">
                <a:latin typeface="Georgia" panose="02040502050405020303" pitchFamily="18" charset="0"/>
              </a:rPr>
              <a:t>Prostaglandins promote inflammation, pain and fever</a:t>
            </a:r>
          </a:p>
          <a:p>
            <a:pPr eaLnBrk="1" hangingPunct="1">
              <a:spcBef>
                <a:spcPts val="1800"/>
              </a:spcBef>
            </a:pPr>
            <a:r>
              <a:rPr lang="en-US" altLang="zh-TW" sz="2500" dirty="0" smtClean="0">
                <a:latin typeface="Georgia" panose="02040502050405020303" pitchFamily="18" charset="0"/>
              </a:rPr>
              <a:t>Two COX </a:t>
            </a:r>
            <a:r>
              <a:rPr lang="en-US" altLang="zh-TW" sz="2500" dirty="0" err="1" smtClean="0">
                <a:latin typeface="Georgia" panose="02040502050405020303" pitchFamily="18" charset="0"/>
              </a:rPr>
              <a:t>iso</a:t>
            </a:r>
            <a:r>
              <a:rPr lang="en-US" altLang="zh-TW" sz="2500" dirty="0" smtClean="0">
                <a:latin typeface="Georgia" panose="02040502050405020303" pitchFamily="18" charset="0"/>
              </a:rPr>
              <a:t>-enzymes, COX-1 and COX-2, produce prostaglandins </a:t>
            </a:r>
          </a:p>
          <a:p>
            <a:pPr eaLnBrk="1" hangingPunct="1">
              <a:spcBef>
                <a:spcPts val="1800"/>
              </a:spcBef>
            </a:pPr>
            <a:r>
              <a:rPr lang="en-US" altLang="en-US" sz="2500" dirty="0">
                <a:latin typeface="Georgia" panose="02040502050405020303" pitchFamily="18" charset="0"/>
              </a:rPr>
              <a:t>COX–2 inhibition produces therapeutic effects and COX–1 inhibition produces unwanted </a:t>
            </a:r>
            <a:r>
              <a:rPr lang="en-US" altLang="en-US" sz="2500" dirty="0" smtClean="0">
                <a:latin typeface="Georgia" panose="02040502050405020303" pitchFamily="18" charset="0"/>
              </a:rPr>
              <a:t>effects</a:t>
            </a:r>
            <a:endParaRPr lang="en-US" altLang="en-US" sz="25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A5F8F84-731B-436E-9810-C259DE19D4F4}" type="slidenum">
              <a:rPr lang="en-US" smtClean="0"/>
              <a:pPr>
                <a:defRPr/>
              </a:pPr>
              <a:t>5</a:t>
            </a:fld>
            <a:endParaRPr lang="en-US"/>
          </a:p>
        </p:txBody>
      </p:sp>
    </p:spTree>
    <p:extLst>
      <p:ext uri="{BB962C8B-B14F-4D97-AF65-F5344CB8AC3E}">
        <p14:creationId xmlns:p14="http://schemas.microsoft.com/office/powerpoint/2010/main" val="38681731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1069" y="136478"/>
            <a:ext cx="8720919" cy="806402"/>
          </a:xfrm>
        </p:spPr>
        <p:txBody>
          <a:bodyPr/>
          <a:lstStyle/>
          <a:p>
            <a:pPr algn="l" eaLnBrk="1" hangingPunct="1"/>
            <a:r>
              <a:rPr lang="en-US" altLang="en-US" sz="2800" b="1" cap="all" dirty="0" smtClean="0">
                <a:latin typeface="Georgia" panose="02040502050405020303" pitchFamily="18" charset="0"/>
              </a:rPr>
              <a:t>COX inhibition by </a:t>
            </a:r>
            <a:r>
              <a:rPr lang="en-US" altLang="en-US" sz="2800" b="1" cap="all" dirty="0" err="1" smtClean="0">
                <a:latin typeface="Georgia" panose="02040502050405020303" pitchFamily="18" charset="0"/>
              </a:rPr>
              <a:t>nsaids</a:t>
            </a:r>
            <a:endParaRPr lang="en-US" altLang="en-US" sz="2800" b="1" cap="all" dirty="0" smtClean="0">
              <a:latin typeface="Georgia" panose="02040502050405020303" pitchFamily="18" charset="0"/>
            </a:endParaRPr>
          </a:p>
        </p:txBody>
      </p:sp>
      <p:sp>
        <p:nvSpPr>
          <p:cNvPr id="12291" name="Content Placeholder 2"/>
          <p:cNvSpPr>
            <a:spLocks noGrp="1"/>
          </p:cNvSpPr>
          <p:nvPr>
            <p:ph idx="1"/>
          </p:nvPr>
        </p:nvSpPr>
        <p:spPr>
          <a:xfrm>
            <a:off x="191069" y="1187355"/>
            <a:ext cx="8720919" cy="5438870"/>
          </a:xfrm>
        </p:spPr>
        <p:txBody>
          <a:bodyPr/>
          <a:lstStyle/>
          <a:p>
            <a:pPr eaLnBrk="1" hangingPunct="1">
              <a:spcBef>
                <a:spcPts val="1800"/>
              </a:spcBef>
            </a:pPr>
            <a:r>
              <a:rPr lang="en-US" altLang="en-US" sz="2500" dirty="0">
                <a:latin typeface="Georgia" panose="02040502050405020303" pitchFamily="18" charset="0"/>
              </a:rPr>
              <a:t>Most NSAIDS are more effective at inhibiting COX–1 than COX– </a:t>
            </a:r>
            <a:r>
              <a:rPr lang="en-US" altLang="en-US" sz="2500" dirty="0" smtClean="0">
                <a:latin typeface="Georgia" panose="02040502050405020303" pitchFamily="18" charset="0"/>
              </a:rPr>
              <a:t>2</a:t>
            </a:r>
          </a:p>
          <a:p>
            <a:pPr eaLnBrk="1" hangingPunct="1">
              <a:spcBef>
                <a:spcPts val="1800"/>
              </a:spcBef>
            </a:pPr>
            <a:r>
              <a:rPr lang="en-US" altLang="en-US" sz="2500" dirty="0" smtClean="0">
                <a:latin typeface="Georgia" panose="02040502050405020303" pitchFamily="18" charset="0"/>
              </a:rPr>
              <a:t>COX-2-selective inhibitors (</a:t>
            </a:r>
            <a:r>
              <a:rPr lang="en-US" altLang="en-US" sz="2500" dirty="0" err="1" smtClean="0">
                <a:latin typeface="Georgia" panose="02040502050405020303" pitchFamily="18" charset="0"/>
              </a:rPr>
              <a:t>coxibs</a:t>
            </a:r>
            <a:r>
              <a:rPr lang="en-US" altLang="en-US" sz="2500" dirty="0" smtClean="0">
                <a:latin typeface="Georgia" panose="02040502050405020303" pitchFamily="18" charset="0"/>
              </a:rPr>
              <a:t>) preferentially bind to and inhibit COX-2. </a:t>
            </a:r>
            <a:r>
              <a:rPr lang="en-US" altLang="en-US" sz="2500" dirty="0" err="1" smtClean="0">
                <a:latin typeface="Georgia" panose="02040502050405020303" pitchFamily="18" charset="0"/>
              </a:rPr>
              <a:t>Coxibs</a:t>
            </a:r>
            <a:r>
              <a:rPr lang="en-US" altLang="en-US" sz="2500" dirty="0" smtClean="0">
                <a:latin typeface="Georgia" panose="02040502050405020303" pitchFamily="18" charset="0"/>
              </a:rPr>
              <a:t> are selective agents because they bind COX-1 poorly and in a rapidly reversible manner, whereas they bind COX-2 more tightly</a:t>
            </a:r>
          </a:p>
          <a:p>
            <a:pPr eaLnBrk="1" hangingPunct="1">
              <a:spcBef>
                <a:spcPts val="1800"/>
              </a:spcBef>
            </a:pPr>
            <a:r>
              <a:rPr lang="en-US" altLang="en-US" sz="2500" dirty="0" smtClean="0">
                <a:latin typeface="Georgia" panose="02040502050405020303" pitchFamily="18" charset="0"/>
              </a:rPr>
              <a:t>With the exception of Aspirin, all the NSAIDS are reversible competitive inhibitors of COX</a:t>
            </a:r>
          </a:p>
          <a:p>
            <a:pPr eaLnBrk="1" hangingPunct="1">
              <a:spcBef>
                <a:spcPts val="1800"/>
              </a:spcBef>
            </a:pPr>
            <a:r>
              <a:rPr lang="en-US" altLang="en-US" sz="2500" dirty="0" smtClean="0">
                <a:latin typeface="Georgia" panose="02040502050405020303" pitchFamily="18" charset="0"/>
              </a:rPr>
              <a:t>Aspirin is an irreversible inhibitor, for it acetylates the active site of COX</a:t>
            </a:r>
          </a:p>
        </p:txBody>
      </p:sp>
      <p:sp>
        <p:nvSpPr>
          <p:cNvPr id="4" name="Slide Number Placeholder 3"/>
          <p:cNvSpPr>
            <a:spLocks noGrp="1"/>
          </p:cNvSpPr>
          <p:nvPr>
            <p:ph type="sldNum" sz="quarter" idx="12"/>
          </p:nvPr>
        </p:nvSpPr>
        <p:spPr/>
        <p:txBody>
          <a:bodyPr/>
          <a:lstStyle/>
          <a:p>
            <a:pPr>
              <a:defRPr/>
            </a:pPr>
            <a:fld id="{76B33A9F-ED3A-4972-BFE6-E4A3F079D14C}" type="slidenum">
              <a:rPr lang="en-US" smtClean="0"/>
              <a:pPr>
                <a:defRPr/>
              </a:pPr>
              <a:t>6</a:t>
            </a:fld>
            <a:endParaRPr lang="en-US"/>
          </a:p>
        </p:txBody>
      </p:sp>
    </p:spTree>
    <p:extLst>
      <p:ext uri="{BB962C8B-B14F-4D97-AF65-F5344CB8AC3E}">
        <p14:creationId xmlns:p14="http://schemas.microsoft.com/office/powerpoint/2010/main" val="308358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1069" y="136478"/>
            <a:ext cx="8720919" cy="806402"/>
          </a:xfrm>
        </p:spPr>
        <p:txBody>
          <a:bodyPr/>
          <a:lstStyle/>
          <a:p>
            <a:pPr lvl="1" algn="l"/>
            <a:r>
              <a:rPr lang="en-US" altLang="en-US" sz="2800" b="1" cap="all" dirty="0">
                <a:latin typeface="Georgia" panose="02040502050405020303" pitchFamily="18" charset="0"/>
                <a:cs typeface="Browallia New" pitchFamily="34" charset="-34"/>
              </a:rPr>
              <a:t>COX-1 inhibition</a:t>
            </a:r>
          </a:p>
        </p:txBody>
      </p:sp>
      <p:sp>
        <p:nvSpPr>
          <p:cNvPr id="12291" name="Content Placeholder 2"/>
          <p:cNvSpPr>
            <a:spLocks noGrp="1"/>
          </p:cNvSpPr>
          <p:nvPr>
            <p:ph idx="1"/>
          </p:nvPr>
        </p:nvSpPr>
        <p:spPr>
          <a:xfrm>
            <a:off x="191069" y="1187355"/>
            <a:ext cx="8720919" cy="5438870"/>
          </a:xfrm>
        </p:spPr>
        <p:txBody>
          <a:bodyPr/>
          <a:lstStyle/>
          <a:p>
            <a:pPr marL="0" lvl="2" indent="0" eaLnBrk="1" hangingPunct="1">
              <a:spcBef>
                <a:spcPts val="1800"/>
              </a:spcBef>
              <a:buNone/>
            </a:pPr>
            <a:r>
              <a:rPr lang="en-US" altLang="en-US" sz="2600" dirty="0" smtClean="0">
                <a:latin typeface="Georgia" panose="02040502050405020303" pitchFamily="18" charset="0"/>
                <a:cs typeface="Browallia New" pitchFamily="34" charset="-34"/>
              </a:rPr>
              <a:t>Results </a:t>
            </a:r>
            <a:r>
              <a:rPr lang="en-US" altLang="en-US" sz="2600" dirty="0">
                <a:latin typeface="Georgia" panose="02040502050405020303" pitchFamily="18" charset="0"/>
                <a:cs typeface="Browallia New" pitchFamily="34" charset="-34"/>
              </a:rPr>
              <a:t>largely in harmful effects</a:t>
            </a:r>
          </a:p>
          <a:p>
            <a:pPr marL="342900" lvl="3" indent="-342900" eaLnBrk="1" hangingPunct="1">
              <a:spcBef>
                <a:spcPts val="1800"/>
              </a:spcBef>
              <a:buFont typeface="Arial" panose="020B0604020202020204" pitchFamily="34" charset="0"/>
              <a:buChar char="•"/>
            </a:pPr>
            <a:r>
              <a:rPr lang="en-US" altLang="en-US" sz="2600" dirty="0">
                <a:latin typeface="Georgia" panose="02040502050405020303" pitchFamily="18" charset="0"/>
                <a:cs typeface="Browallia New" pitchFamily="34" charset="-34"/>
              </a:rPr>
              <a:t>Gastric erosion and ulceration</a:t>
            </a:r>
          </a:p>
          <a:p>
            <a:pPr marL="342900" lvl="3" indent="-342900" eaLnBrk="1" hangingPunct="1">
              <a:spcBef>
                <a:spcPts val="1800"/>
              </a:spcBef>
              <a:buFont typeface="Arial" panose="020B0604020202020204" pitchFamily="34" charset="0"/>
              <a:buChar char="•"/>
            </a:pPr>
            <a:r>
              <a:rPr lang="en-US" altLang="en-US" sz="2600" dirty="0">
                <a:latin typeface="Georgia" panose="02040502050405020303" pitchFamily="18" charset="0"/>
                <a:cs typeface="Browallia New" pitchFamily="34" charset="-34"/>
              </a:rPr>
              <a:t>Bleeding tendencies</a:t>
            </a:r>
          </a:p>
          <a:p>
            <a:pPr marL="342900" lvl="3" indent="-342900" eaLnBrk="1" hangingPunct="1">
              <a:spcBef>
                <a:spcPts val="1800"/>
              </a:spcBef>
              <a:buFont typeface="Arial" panose="020B0604020202020204" pitchFamily="34" charset="0"/>
              <a:buChar char="•"/>
            </a:pPr>
            <a:r>
              <a:rPr lang="en-US" altLang="en-US" sz="2600" dirty="0">
                <a:latin typeface="Georgia" panose="02040502050405020303" pitchFamily="18" charset="0"/>
                <a:cs typeface="Browallia New" pitchFamily="34" charset="-34"/>
              </a:rPr>
              <a:t>Acute renal failure</a:t>
            </a:r>
          </a:p>
          <a:p>
            <a:pPr marL="0" lvl="2" indent="0" eaLnBrk="1" hangingPunct="1">
              <a:spcBef>
                <a:spcPts val="1800"/>
              </a:spcBef>
              <a:buNone/>
            </a:pPr>
            <a:r>
              <a:rPr lang="en-US" altLang="en-US" sz="2600" dirty="0">
                <a:latin typeface="Georgia" panose="02040502050405020303" pitchFamily="18" charset="0"/>
                <a:cs typeface="Browallia New" pitchFamily="34" charset="-34"/>
              </a:rPr>
              <a:t>Results in some beneficial effects</a:t>
            </a:r>
          </a:p>
          <a:p>
            <a:pPr marL="342900" lvl="3" indent="-342900" eaLnBrk="1" hangingPunct="1">
              <a:spcBef>
                <a:spcPts val="1800"/>
              </a:spcBef>
              <a:buFont typeface="Arial" panose="020B0604020202020204" pitchFamily="34" charset="0"/>
              <a:buChar char="•"/>
            </a:pPr>
            <a:r>
              <a:rPr lang="en-US" altLang="en-US" sz="2600" dirty="0">
                <a:latin typeface="Georgia" panose="02040502050405020303" pitchFamily="18" charset="0"/>
                <a:cs typeface="Browallia New" pitchFamily="34" charset="-34"/>
              </a:rPr>
              <a:t>Protection against myocardial infarction</a:t>
            </a:r>
          </a:p>
        </p:txBody>
      </p:sp>
      <p:sp>
        <p:nvSpPr>
          <p:cNvPr id="4" name="Slide Number Placeholder 3"/>
          <p:cNvSpPr>
            <a:spLocks noGrp="1"/>
          </p:cNvSpPr>
          <p:nvPr>
            <p:ph type="sldNum" sz="quarter" idx="12"/>
          </p:nvPr>
        </p:nvSpPr>
        <p:spPr/>
        <p:txBody>
          <a:bodyPr/>
          <a:lstStyle/>
          <a:p>
            <a:pPr>
              <a:defRPr/>
            </a:pPr>
            <a:fld id="{76B33A9F-ED3A-4972-BFE6-E4A3F079D14C}" type="slidenum">
              <a:rPr lang="en-US" smtClean="0"/>
              <a:pPr>
                <a:defRPr/>
              </a:pPr>
              <a:t>7</a:t>
            </a:fld>
            <a:endParaRPr lang="en-US"/>
          </a:p>
        </p:txBody>
      </p:sp>
    </p:spTree>
    <p:extLst>
      <p:ext uri="{BB962C8B-B14F-4D97-AF65-F5344CB8AC3E}">
        <p14:creationId xmlns:p14="http://schemas.microsoft.com/office/powerpoint/2010/main" val="1486096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1069" y="136478"/>
            <a:ext cx="8720919" cy="806402"/>
          </a:xfrm>
        </p:spPr>
        <p:txBody>
          <a:bodyPr/>
          <a:lstStyle/>
          <a:p>
            <a:pPr lvl="1" algn="l"/>
            <a:r>
              <a:rPr lang="en-US" altLang="en-US" sz="2800" b="1" cap="all" dirty="0" smtClean="0">
                <a:latin typeface="Georgia" panose="02040502050405020303" pitchFamily="18" charset="0"/>
                <a:cs typeface="Browallia New" pitchFamily="34" charset="-34"/>
              </a:rPr>
              <a:t>COX-2 </a:t>
            </a:r>
            <a:r>
              <a:rPr lang="en-US" altLang="en-US" sz="2800" b="1" cap="all" dirty="0">
                <a:latin typeface="Georgia" panose="02040502050405020303" pitchFamily="18" charset="0"/>
                <a:cs typeface="Browallia New" pitchFamily="34" charset="-34"/>
              </a:rPr>
              <a:t>inhibition</a:t>
            </a:r>
          </a:p>
        </p:txBody>
      </p:sp>
      <p:sp>
        <p:nvSpPr>
          <p:cNvPr id="12291" name="Content Placeholder 2"/>
          <p:cNvSpPr>
            <a:spLocks noGrp="1"/>
          </p:cNvSpPr>
          <p:nvPr>
            <p:ph idx="1"/>
          </p:nvPr>
        </p:nvSpPr>
        <p:spPr>
          <a:xfrm>
            <a:off x="191069" y="1187355"/>
            <a:ext cx="8720919" cy="5438870"/>
          </a:xfrm>
        </p:spPr>
        <p:txBody>
          <a:bodyPr/>
          <a:lstStyle/>
          <a:p>
            <a:pPr marL="0" lvl="2" indent="0" eaLnBrk="1" hangingPunct="1">
              <a:spcBef>
                <a:spcPts val="1800"/>
              </a:spcBef>
              <a:buNone/>
            </a:pPr>
            <a:r>
              <a:rPr lang="en-US" altLang="en-US" sz="2600" dirty="0">
                <a:latin typeface="Georgia" panose="02040502050405020303" pitchFamily="18" charset="0"/>
                <a:cs typeface="Browallia New" pitchFamily="34" charset="-34"/>
              </a:rPr>
              <a:t>Results in beneficial effects</a:t>
            </a:r>
          </a:p>
          <a:p>
            <a:pPr marL="342900" lvl="3" indent="-342900" eaLnBrk="1" hangingPunct="1">
              <a:spcBef>
                <a:spcPts val="1800"/>
              </a:spcBef>
              <a:buFont typeface="Arial" panose="020B0604020202020204" pitchFamily="34" charset="0"/>
              <a:buChar char="•"/>
            </a:pPr>
            <a:r>
              <a:rPr lang="en-US" altLang="en-US" sz="2600" dirty="0">
                <a:latin typeface="Georgia" panose="02040502050405020303" pitchFamily="18" charset="0"/>
                <a:cs typeface="Browallia New" pitchFamily="34" charset="-34"/>
              </a:rPr>
              <a:t>Suppression of inflammation</a:t>
            </a:r>
          </a:p>
          <a:p>
            <a:pPr marL="342900" lvl="3" indent="-342900" eaLnBrk="1" hangingPunct="1">
              <a:spcBef>
                <a:spcPts val="1800"/>
              </a:spcBef>
              <a:buFont typeface="Arial" panose="020B0604020202020204" pitchFamily="34" charset="0"/>
              <a:buChar char="•"/>
            </a:pPr>
            <a:r>
              <a:rPr lang="en-US" altLang="en-US" sz="2600" dirty="0">
                <a:latin typeface="Georgia" panose="02040502050405020303" pitchFamily="18" charset="0"/>
                <a:cs typeface="Browallia New" pitchFamily="34" charset="-34"/>
              </a:rPr>
              <a:t>Alleviation of pain</a:t>
            </a:r>
          </a:p>
          <a:p>
            <a:pPr marL="342900" lvl="3" indent="-342900" eaLnBrk="1" hangingPunct="1">
              <a:spcBef>
                <a:spcPts val="1800"/>
              </a:spcBef>
              <a:buFont typeface="Arial" panose="020B0604020202020204" pitchFamily="34" charset="0"/>
              <a:buChar char="•"/>
            </a:pPr>
            <a:r>
              <a:rPr lang="en-US" altLang="en-US" sz="2600" dirty="0">
                <a:latin typeface="Georgia" panose="02040502050405020303" pitchFamily="18" charset="0"/>
                <a:cs typeface="Browallia New" pitchFamily="34" charset="-34"/>
              </a:rPr>
              <a:t>Reduction of fever</a:t>
            </a:r>
          </a:p>
          <a:p>
            <a:pPr marL="0" lvl="3" indent="0" eaLnBrk="1" hangingPunct="1">
              <a:spcBef>
                <a:spcPts val="1800"/>
              </a:spcBef>
              <a:buNone/>
            </a:pPr>
            <a:r>
              <a:rPr lang="en-US" altLang="en-US" sz="2600" dirty="0">
                <a:latin typeface="Georgia" panose="02040502050405020303" pitchFamily="18" charset="0"/>
                <a:cs typeface="Browallia New" pitchFamily="34" charset="-34"/>
              </a:rPr>
              <a:t>Harmful effect of selective COX-2 inhibition</a:t>
            </a:r>
          </a:p>
          <a:p>
            <a:pPr marL="342900" lvl="3" indent="-342900" eaLnBrk="1" hangingPunct="1">
              <a:spcBef>
                <a:spcPts val="1800"/>
              </a:spcBef>
              <a:buFont typeface="Arial" panose="020B0604020202020204" pitchFamily="34" charset="0"/>
              <a:buChar char="•"/>
            </a:pPr>
            <a:r>
              <a:rPr lang="en-US" altLang="en-US" sz="2600" dirty="0">
                <a:latin typeface="Georgia" panose="02040502050405020303" pitchFamily="18" charset="0"/>
                <a:cs typeface="Browallia New" pitchFamily="34" charset="-34"/>
              </a:rPr>
              <a:t>Increased incidence of myocardial infarction</a:t>
            </a:r>
          </a:p>
        </p:txBody>
      </p:sp>
      <p:sp>
        <p:nvSpPr>
          <p:cNvPr id="4" name="Slide Number Placeholder 3"/>
          <p:cNvSpPr>
            <a:spLocks noGrp="1"/>
          </p:cNvSpPr>
          <p:nvPr>
            <p:ph type="sldNum" sz="quarter" idx="12"/>
          </p:nvPr>
        </p:nvSpPr>
        <p:spPr/>
        <p:txBody>
          <a:bodyPr/>
          <a:lstStyle/>
          <a:p>
            <a:pPr>
              <a:defRPr/>
            </a:pPr>
            <a:fld id="{76B33A9F-ED3A-4972-BFE6-E4A3F079D14C}" type="slidenum">
              <a:rPr lang="en-US" smtClean="0"/>
              <a:pPr>
                <a:defRPr/>
              </a:pPr>
              <a:t>8</a:t>
            </a:fld>
            <a:endParaRPr lang="en-US"/>
          </a:p>
        </p:txBody>
      </p:sp>
    </p:spTree>
    <p:extLst>
      <p:ext uri="{BB962C8B-B14F-4D97-AF65-F5344CB8AC3E}">
        <p14:creationId xmlns:p14="http://schemas.microsoft.com/office/powerpoint/2010/main" val="3773137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1069" y="136478"/>
            <a:ext cx="8720919" cy="806402"/>
          </a:xfrm>
        </p:spPr>
        <p:txBody>
          <a:bodyPr/>
          <a:lstStyle/>
          <a:p>
            <a:pPr lvl="1" algn="l"/>
            <a:r>
              <a:rPr lang="en-US" altLang="en-US" sz="2800" b="1" cap="all" dirty="0">
                <a:latin typeface="Georgia" panose="02040502050405020303" pitchFamily="18" charset="0"/>
                <a:cs typeface="Browallia New" pitchFamily="34" charset="-34"/>
              </a:rPr>
              <a:t>Non-Selective COX inhibitors</a:t>
            </a:r>
          </a:p>
        </p:txBody>
      </p:sp>
      <p:sp>
        <p:nvSpPr>
          <p:cNvPr id="12291" name="Content Placeholder 2"/>
          <p:cNvSpPr>
            <a:spLocks noGrp="1"/>
          </p:cNvSpPr>
          <p:nvPr>
            <p:ph idx="1"/>
          </p:nvPr>
        </p:nvSpPr>
        <p:spPr>
          <a:xfrm>
            <a:off x="191069" y="1187355"/>
            <a:ext cx="8720919" cy="5438870"/>
          </a:xfrm>
        </p:spPr>
        <p:txBody>
          <a:bodyPr/>
          <a:lstStyle/>
          <a:p>
            <a:pPr>
              <a:spcBef>
                <a:spcPts val="600"/>
              </a:spcBef>
            </a:pPr>
            <a:r>
              <a:rPr lang="en-US" altLang="en-US" sz="2400" dirty="0">
                <a:latin typeface="Georgia" panose="02040502050405020303" pitchFamily="18" charset="0"/>
                <a:cs typeface="Browallia New" pitchFamily="34" charset="-34"/>
              </a:rPr>
              <a:t>Aspirin</a:t>
            </a:r>
          </a:p>
          <a:p>
            <a:pPr eaLnBrk="1" hangingPunct="1">
              <a:spcBef>
                <a:spcPts val="600"/>
              </a:spcBef>
            </a:pPr>
            <a:r>
              <a:rPr lang="en-US" altLang="en-US" sz="2400" dirty="0" err="1">
                <a:latin typeface="Georgia" panose="02040502050405020303" pitchFamily="18" charset="0"/>
                <a:cs typeface="Browallia New" pitchFamily="34" charset="-34"/>
              </a:rPr>
              <a:t>Diclofenac</a:t>
            </a:r>
            <a:endParaRPr lang="en-US" altLang="en-US" sz="2400" dirty="0">
              <a:latin typeface="Georgia" panose="02040502050405020303" pitchFamily="18" charset="0"/>
              <a:cs typeface="Browallia New" pitchFamily="34" charset="-34"/>
            </a:endParaRPr>
          </a:p>
          <a:p>
            <a:pPr eaLnBrk="1" hangingPunct="1">
              <a:spcBef>
                <a:spcPts val="600"/>
              </a:spcBef>
            </a:pPr>
            <a:r>
              <a:rPr lang="en-US" altLang="en-US" sz="2400" dirty="0">
                <a:latin typeface="Georgia" panose="02040502050405020303" pitchFamily="18" charset="0"/>
                <a:cs typeface="Browallia New" pitchFamily="34" charset="-34"/>
              </a:rPr>
              <a:t>Ibuprofen</a:t>
            </a:r>
          </a:p>
          <a:p>
            <a:pPr eaLnBrk="1" hangingPunct="1">
              <a:spcBef>
                <a:spcPts val="600"/>
              </a:spcBef>
            </a:pPr>
            <a:r>
              <a:rPr lang="en-US" altLang="en-US" sz="2400" dirty="0">
                <a:latin typeface="Georgia" panose="02040502050405020303" pitchFamily="18" charset="0"/>
                <a:cs typeface="Browallia New" pitchFamily="34" charset="-34"/>
              </a:rPr>
              <a:t>Indomethacin</a:t>
            </a:r>
          </a:p>
          <a:p>
            <a:pPr eaLnBrk="1" hangingPunct="1">
              <a:spcBef>
                <a:spcPts val="600"/>
              </a:spcBef>
            </a:pPr>
            <a:r>
              <a:rPr lang="en-US" altLang="en-US" sz="2400" dirty="0">
                <a:latin typeface="Georgia" panose="02040502050405020303" pitchFamily="18" charset="0"/>
                <a:cs typeface="Browallia New" pitchFamily="34" charset="-34"/>
              </a:rPr>
              <a:t>Ketorolac</a:t>
            </a:r>
          </a:p>
          <a:p>
            <a:pPr eaLnBrk="1" hangingPunct="1">
              <a:spcBef>
                <a:spcPts val="600"/>
              </a:spcBef>
            </a:pPr>
            <a:r>
              <a:rPr lang="en-US" altLang="en-US" sz="2400" dirty="0" err="1">
                <a:latin typeface="Georgia" panose="02040502050405020303" pitchFamily="18" charset="0"/>
                <a:cs typeface="Browallia New" pitchFamily="34" charset="-34"/>
              </a:rPr>
              <a:t>Mefenamic</a:t>
            </a:r>
            <a:r>
              <a:rPr lang="en-US" altLang="en-US" sz="2400" dirty="0">
                <a:latin typeface="Georgia" panose="02040502050405020303" pitchFamily="18" charset="0"/>
                <a:cs typeface="Browallia New" pitchFamily="34" charset="-34"/>
              </a:rPr>
              <a:t> acid</a:t>
            </a:r>
          </a:p>
          <a:p>
            <a:pPr eaLnBrk="1" hangingPunct="1">
              <a:spcBef>
                <a:spcPts val="600"/>
              </a:spcBef>
            </a:pPr>
            <a:r>
              <a:rPr lang="en-US" altLang="en-US" sz="2400" dirty="0">
                <a:latin typeface="Georgia" panose="02040502050405020303" pitchFamily="18" charset="0"/>
                <a:cs typeface="Browallia New" pitchFamily="34" charset="-34"/>
              </a:rPr>
              <a:t>Naproxen</a:t>
            </a:r>
          </a:p>
          <a:p>
            <a:pPr eaLnBrk="1" hangingPunct="1">
              <a:spcBef>
                <a:spcPts val="600"/>
              </a:spcBef>
            </a:pPr>
            <a:r>
              <a:rPr lang="en-US" altLang="en-US" sz="2400" dirty="0" err="1">
                <a:latin typeface="Georgia" panose="02040502050405020303" pitchFamily="18" charset="0"/>
                <a:cs typeface="Browallia New" pitchFamily="34" charset="-34"/>
              </a:rPr>
              <a:t>Phenylbutazone</a:t>
            </a:r>
            <a:endParaRPr lang="en-US" altLang="en-US" sz="2400" dirty="0">
              <a:latin typeface="Georgia" panose="02040502050405020303" pitchFamily="18" charset="0"/>
              <a:cs typeface="Browallia New" pitchFamily="34" charset="-34"/>
            </a:endParaRPr>
          </a:p>
          <a:p>
            <a:pPr eaLnBrk="1" hangingPunct="1">
              <a:spcBef>
                <a:spcPts val="600"/>
              </a:spcBef>
            </a:pPr>
            <a:r>
              <a:rPr lang="en-US" altLang="en-US" sz="2400" dirty="0" err="1">
                <a:latin typeface="Georgia" panose="02040502050405020303" pitchFamily="18" charset="0"/>
                <a:cs typeface="Browallia New" pitchFamily="34" charset="-34"/>
              </a:rPr>
              <a:t>Piroxicam</a:t>
            </a:r>
            <a:endParaRPr lang="en-US" altLang="en-US" sz="2400" dirty="0">
              <a:latin typeface="Georgia" panose="02040502050405020303" pitchFamily="18" charset="0"/>
              <a:cs typeface="Browallia New" pitchFamily="34" charset="-34"/>
            </a:endParaRPr>
          </a:p>
          <a:p>
            <a:pPr eaLnBrk="1" hangingPunct="1">
              <a:spcBef>
                <a:spcPts val="600"/>
              </a:spcBef>
            </a:pPr>
            <a:r>
              <a:rPr lang="en-US" altLang="en-US" sz="2400" dirty="0" err="1">
                <a:latin typeface="Georgia" panose="02040502050405020303" pitchFamily="18" charset="0"/>
                <a:cs typeface="Browallia New" pitchFamily="34" charset="-34"/>
              </a:rPr>
              <a:t>Sulindac</a:t>
            </a:r>
            <a:endParaRPr lang="en-US" altLang="en-US" sz="2400" dirty="0">
              <a:latin typeface="Georgia" panose="02040502050405020303" pitchFamily="18" charset="0"/>
              <a:cs typeface="Browallia New" pitchFamily="34" charset="-34"/>
            </a:endParaRPr>
          </a:p>
          <a:p>
            <a:pPr eaLnBrk="1" hangingPunct="1">
              <a:spcBef>
                <a:spcPts val="600"/>
              </a:spcBef>
            </a:pPr>
            <a:r>
              <a:rPr lang="en-US" altLang="en-US" sz="2400" dirty="0" err="1">
                <a:latin typeface="Georgia" panose="02040502050405020303" pitchFamily="18" charset="0"/>
                <a:cs typeface="Browallia New" pitchFamily="34" charset="-34"/>
              </a:rPr>
              <a:t>Tolmetin</a:t>
            </a:r>
            <a:endParaRPr lang="en-US" altLang="en-US" sz="2400" dirty="0">
              <a:latin typeface="Georgia" panose="02040502050405020303" pitchFamily="18" charset="0"/>
              <a:cs typeface="Browallia New" pitchFamily="34" charset="-34"/>
            </a:endParaRPr>
          </a:p>
        </p:txBody>
      </p:sp>
      <p:sp>
        <p:nvSpPr>
          <p:cNvPr id="4" name="Slide Number Placeholder 3"/>
          <p:cNvSpPr>
            <a:spLocks noGrp="1"/>
          </p:cNvSpPr>
          <p:nvPr>
            <p:ph type="sldNum" sz="quarter" idx="12"/>
          </p:nvPr>
        </p:nvSpPr>
        <p:spPr/>
        <p:txBody>
          <a:bodyPr/>
          <a:lstStyle/>
          <a:p>
            <a:pPr>
              <a:defRPr/>
            </a:pPr>
            <a:fld id="{76B33A9F-ED3A-4972-BFE6-E4A3F079D14C}" type="slidenum">
              <a:rPr lang="en-US" smtClean="0"/>
              <a:pPr>
                <a:defRPr/>
              </a:pPr>
              <a:t>9</a:t>
            </a:fld>
            <a:endParaRPr lang="en-US"/>
          </a:p>
        </p:txBody>
      </p:sp>
    </p:spTree>
    <p:extLst>
      <p:ext uri="{BB962C8B-B14F-4D97-AF65-F5344CB8AC3E}">
        <p14:creationId xmlns:p14="http://schemas.microsoft.com/office/powerpoint/2010/main" val="3286402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10653</TotalTime>
  <Words>1717</Words>
  <Application>Microsoft Office PowerPoint</Application>
  <PresentationFormat>On-screen Show (4:3)</PresentationFormat>
  <Paragraphs>196</Paragraphs>
  <Slides>30</Slides>
  <Notes>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30</vt:i4>
      </vt:variant>
    </vt:vector>
  </HeadingPairs>
  <TitlesOfParts>
    <vt:vector size="42" baseType="lpstr">
      <vt:lpstr>ＭＳ Ｐゴシック</vt:lpstr>
      <vt:lpstr>宋体</vt:lpstr>
      <vt:lpstr>Algerian</vt:lpstr>
      <vt:lpstr>Arial</vt:lpstr>
      <vt:lpstr>Britannic Bold</vt:lpstr>
      <vt:lpstr>Browallia New</vt:lpstr>
      <vt:lpstr>Calibri</vt:lpstr>
      <vt:lpstr>Georgia</vt:lpstr>
      <vt:lpstr>新細明體</vt:lpstr>
      <vt:lpstr>Rockwell</vt:lpstr>
      <vt:lpstr>Times New Roman</vt:lpstr>
      <vt:lpstr>Office Theme</vt:lpstr>
      <vt:lpstr>PowerPoint Presentation</vt:lpstr>
      <vt:lpstr>NON-STEROIDAL ANTI-INFLAMMATORY DRUGS (NSAIDs)</vt:lpstr>
      <vt:lpstr>PowerPoint Presentation</vt:lpstr>
      <vt:lpstr>PowerPoint Presentation</vt:lpstr>
      <vt:lpstr>Mechanism of action of NSAIDs</vt:lpstr>
      <vt:lpstr>COX inhibition by nsaids</vt:lpstr>
      <vt:lpstr>COX-1 inhibition</vt:lpstr>
      <vt:lpstr>COX-2 inhibition</vt:lpstr>
      <vt:lpstr>Non-Selective COX inhibitors</vt:lpstr>
      <vt:lpstr>OTHER COX inhibitors</vt:lpstr>
      <vt:lpstr>BENEFICIAL EFFECTS of NSAIDs</vt:lpstr>
      <vt:lpstr>BENEFICIAL EFFECTS of NSAIDs …. CONT’D</vt:lpstr>
      <vt:lpstr>NSAIDS: Therapeutic uses</vt:lpstr>
      <vt:lpstr>NSAIDS: OTHER Therapeutic uses</vt:lpstr>
      <vt:lpstr>NSAIDS: Therapeutic uses …. CONT’D</vt:lpstr>
      <vt:lpstr>NSAIDS: Therapeutic uses …. CONT’D</vt:lpstr>
      <vt:lpstr>NSAIDs: Adverse effects</vt:lpstr>
      <vt:lpstr>NSAIDs: Adverse effects …. CONT’D</vt:lpstr>
      <vt:lpstr>Properties of INDIVIDUAL NSAIDs</vt:lpstr>
      <vt:lpstr>Properties of INDIVIDUAL NSAIDs …. CONT’D</vt:lpstr>
      <vt:lpstr>NSAIDs with high incidence of toxic effects</vt:lpstr>
      <vt:lpstr>Selective COX-2 inhibitors</vt:lpstr>
      <vt:lpstr>Selective COX-2 inhibitors …. CONT’D</vt:lpstr>
      <vt:lpstr>Paracetamol</vt:lpstr>
      <vt:lpstr>Paracetamol …. CONT’D</vt:lpstr>
      <vt:lpstr>NSAIDs: precautions </vt:lpstr>
      <vt:lpstr>NSAIDs: contraindications</vt:lpstr>
      <vt:lpstr>Use of NSAIDs during pregnancy</vt:lpstr>
      <vt:lpstr>Conditions for which NSAIDs are commonly used</vt:lpstr>
      <vt:lpstr>END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USE IN PREGNANCY</dc:title>
  <dc:creator>Dr Sindwa Namataa</dc:creator>
  <cp:lastModifiedBy>PHYSC-F15</cp:lastModifiedBy>
  <cp:revision>180</cp:revision>
  <dcterms:created xsi:type="dcterms:W3CDTF">2013-02-24T15:57:52Z</dcterms:created>
  <dcterms:modified xsi:type="dcterms:W3CDTF">2024-04-18T16:07:33Z</dcterms:modified>
</cp:coreProperties>
</file>