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18" r:id="rId3"/>
    <p:sldId id="257" r:id="rId4"/>
    <p:sldId id="259" r:id="rId5"/>
    <p:sldId id="261" r:id="rId6"/>
    <p:sldId id="289" r:id="rId7"/>
    <p:sldId id="288" r:id="rId8"/>
    <p:sldId id="291" r:id="rId9"/>
    <p:sldId id="290" r:id="rId10"/>
    <p:sldId id="262" r:id="rId11"/>
    <p:sldId id="260" r:id="rId12"/>
    <p:sldId id="294" r:id="rId13"/>
    <p:sldId id="263" r:id="rId14"/>
    <p:sldId id="293" r:id="rId15"/>
    <p:sldId id="315" r:id="rId16"/>
    <p:sldId id="292" r:id="rId17"/>
    <p:sldId id="316" r:id="rId18"/>
    <p:sldId id="264" r:id="rId19"/>
    <p:sldId id="313" r:id="rId20"/>
    <p:sldId id="314" r:id="rId21"/>
    <p:sldId id="317" r:id="rId22"/>
    <p:sldId id="265" r:id="rId23"/>
    <p:sldId id="266" r:id="rId24"/>
    <p:sldId id="269" r:id="rId25"/>
    <p:sldId id="271" r:id="rId26"/>
    <p:sldId id="272" r:id="rId27"/>
    <p:sldId id="273" r:id="rId28"/>
    <p:sldId id="300" r:id="rId29"/>
    <p:sldId id="301" r:id="rId30"/>
    <p:sldId id="298" r:id="rId31"/>
    <p:sldId id="302" r:id="rId32"/>
    <p:sldId id="303" r:id="rId33"/>
    <p:sldId id="274" r:id="rId34"/>
    <p:sldId id="319" r:id="rId35"/>
    <p:sldId id="276" r:id="rId36"/>
    <p:sldId id="277" r:id="rId37"/>
    <p:sldId id="320" r:id="rId38"/>
    <p:sldId id="321" r:id="rId39"/>
    <p:sldId id="278" r:id="rId40"/>
    <p:sldId id="279" r:id="rId41"/>
    <p:sldId id="304" r:id="rId42"/>
    <p:sldId id="282" r:id="rId43"/>
    <p:sldId id="308" r:id="rId44"/>
    <p:sldId id="309" r:id="rId45"/>
    <p:sldId id="310" r:id="rId46"/>
    <p:sldId id="311" r:id="rId47"/>
    <p:sldId id="283" r:id="rId48"/>
    <p:sldId id="286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3" autoAdjust="0"/>
    <p:restoredTop sz="94750" autoAdjust="0"/>
  </p:normalViewPr>
  <p:slideViewPr>
    <p:cSldViewPr>
      <p:cViewPr varScale="1">
        <p:scale>
          <a:sx n="74" d="100"/>
          <a:sy n="74" d="100"/>
        </p:scale>
        <p:origin x="88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361A6-21F7-450D-BB64-3AE97C132262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23C75-298B-467A-AC10-3B0BE59B97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Without inflammation, infections would go unchecked and wounds would never heal, inflammation is one component of a protective response that immunologists refer to as innate immunity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3C75-298B-467A-AC10-3B0BE59B97D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2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D888F-CC38-4484-889C-C2C827F8669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876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Endothelial injury results in vascular leakage by causing endothelial cell necrosis and detachment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3C75-298B-467A-AC10-3B0BE59B97D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74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vessel sprouts remain leaky until proliferating endothelial cells mature sufficiently to form intercellular junctions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3C75-298B-467A-AC10-3B0BE59B97D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10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3C75-298B-467A-AC10-3B0BE59B97D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96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3C75-298B-467A-AC10-3B0BE59B97D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33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In this attempt there is often strong activation of T lymphocytes leading to macrophage activation, which can cause injury to normal tissues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3C75-298B-467A-AC10-3B0BE59B97D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81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Older granulomas develop an enclosing rim of fibroblasts and connective tissue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3C75-298B-467A-AC10-3B0BE59B97D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87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NSAIDs, including aspirin, reduce fever by inhibiting cyclooxygenase and thus blocking prostaglandin synthesis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3C75-298B-467A-AC10-3B0BE59B97D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EA9-BBF4-4B02-9CB6-9FB0F3D61485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89D78-8CAB-4CF1-B565-02C684F4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EA9-BBF4-4B02-9CB6-9FB0F3D61485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89D78-8CAB-4CF1-B565-02C684F4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EA9-BBF4-4B02-9CB6-9FB0F3D61485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89D78-8CAB-4CF1-B565-02C684F4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EA9-BBF4-4B02-9CB6-9FB0F3D61485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89D78-8CAB-4CF1-B565-02C684F4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EA9-BBF4-4B02-9CB6-9FB0F3D61485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89D78-8CAB-4CF1-B565-02C684F4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EA9-BBF4-4B02-9CB6-9FB0F3D61485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89D78-8CAB-4CF1-B565-02C684F4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EA9-BBF4-4B02-9CB6-9FB0F3D61485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89D78-8CAB-4CF1-B565-02C684F4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EA9-BBF4-4B02-9CB6-9FB0F3D61485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89D78-8CAB-4CF1-B565-02C684F4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EA9-BBF4-4B02-9CB6-9FB0F3D61485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89D78-8CAB-4CF1-B565-02C684F4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EA9-BBF4-4B02-9CB6-9FB0F3D61485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89D78-8CAB-4CF1-B565-02C684F4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EA9-BBF4-4B02-9CB6-9FB0F3D61485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89D78-8CAB-4CF1-B565-02C684F4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0FEA9-BBF4-4B02-9CB6-9FB0F3D61485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89D78-8CAB-4CF1-B565-02C684F4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/>
              <a:t>Inflammation</a:t>
            </a:r>
            <a:r>
              <a:rPr lang="en-US" b="1" dirty="0"/>
              <a:t>: Acute and Chronic Inflammation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75050"/>
            <a:ext cx="6400800" cy="1752600"/>
          </a:xfrm>
        </p:spPr>
        <p:txBody>
          <a:bodyPr/>
          <a:lstStyle/>
          <a:p>
            <a:r>
              <a:rPr lang="en-US" b="1">
                <a:solidFill>
                  <a:srgbClr val="002060"/>
                </a:solidFill>
              </a:rPr>
              <a:t>Rabecca </a:t>
            </a:r>
            <a:r>
              <a:rPr lang="en-US" b="1" dirty="0">
                <a:solidFill>
                  <a:srgbClr val="002060"/>
                </a:solidFill>
              </a:rPr>
              <a:t>T. Kamwela</a:t>
            </a:r>
          </a:p>
          <a:p>
            <a:r>
              <a:rPr lang="en-US" b="1" dirty="0">
                <a:solidFill>
                  <a:srgbClr val="002060"/>
                </a:solidFill>
              </a:rPr>
              <a:t>BSC. BMS, MSc. Pathology, PhD. Infectious Diseases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Acute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Stimuli of acute inflammation include: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Infections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Trauma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Physical and Chemical agents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Tissue necrosis, including ischemia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Foreign bodies (splinters, dirt, sutures)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Immune reactions (hypersensitivity reactions)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4000" b="1" dirty="0"/>
              <a:t>Components of acute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rmAutofit fontScale="62500" lnSpcReduction="20000"/>
          </a:bodyPr>
          <a:lstStyle/>
          <a:p>
            <a:r>
              <a:rPr lang="en-US" sz="4500" dirty="0"/>
              <a:t>2 major components: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500" b="1" dirty="0">
                <a:cs typeface="Arial" panose="020B0604020202020204" pitchFamily="34" charset="0"/>
              </a:rPr>
              <a:t>Vascular Changes </a:t>
            </a:r>
          </a:p>
          <a:p>
            <a:pPr lvl="1" algn="just">
              <a:lnSpc>
                <a:spcPct val="150000"/>
              </a:lnSpc>
            </a:pPr>
            <a:r>
              <a:rPr lang="en-US" sz="4500" dirty="0">
                <a:cs typeface="Arial" panose="020B0604020202020204" pitchFamily="34" charset="0"/>
              </a:rPr>
              <a:t> alterations in vessel caliber resulting in increased blood flow (Vasodilation) and increased vascular permeability.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500" b="1" dirty="0">
                <a:cs typeface="Arial" panose="020B0604020202020204" pitchFamily="34" charset="0"/>
              </a:rPr>
              <a:t>Cellular Events</a:t>
            </a:r>
          </a:p>
          <a:p>
            <a:pPr lvl="1" algn="just">
              <a:lnSpc>
                <a:spcPct val="150000"/>
              </a:lnSpc>
            </a:pPr>
            <a:r>
              <a:rPr lang="en-US" sz="4500" dirty="0">
                <a:cs typeface="Arial" panose="020B0604020202020204" pitchFamily="34" charset="0"/>
              </a:rPr>
              <a:t>Emigration of the leukocytes from the microcirculation and accumulation in the focus of injury (cellular recruitment and activation).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59436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Major Local Manifestations Of Acute Inflammation, Compared To Normal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52400"/>
            <a:ext cx="685799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99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Vascular changes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80010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28600"/>
            <a:ext cx="8229600" cy="944562"/>
          </a:xfrm>
        </p:spPr>
        <p:txBody>
          <a:bodyPr>
            <a:noAutofit/>
          </a:bodyPr>
          <a:lstStyle/>
          <a:p>
            <a:r>
              <a:rPr lang="en-US" sz="3600" b="1" dirty="0"/>
              <a:t>Mechanisms contributing to Increased Vascular Permeability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1173162"/>
            <a:ext cx="8229600" cy="545623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 Endothelial cell contraction leading to intercellular gaps in </a:t>
            </a:r>
            <a:r>
              <a:rPr lang="en-US" sz="2800" dirty="0" err="1"/>
              <a:t>postcapillary</a:t>
            </a:r>
            <a:r>
              <a:rPr lang="en-US" sz="2800" dirty="0"/>
              <a:t> </a:t>
            </a:r>
            <a:r>
              <a:rPr lang="en-US" sz="2800" dirty="0" err="1"/>
              <a:t>venules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2800" dirty="0"/>
              <a:t>Endothelial injury results in vascular leakage by causing endothelial cell necrosis and detachment</a:t>
            </a:r>
          </a:p>
          <a:p>
            <a:endParaRPr lang="en-US" sz="2800" dirty="0"/>
          </a:p>
          <a:p>
            <a:r>
              <a:rPr lang="en-US" sz="2800" dirty="0"/>
              <a:t>Increased </a:t>
            </a:r>
            <a:r>
              <a:rPr lang="en-US" sz="2800" dirty="0" err="1"/>
              <a:t>transcytosis</a:t>
            </a:r>
            <a:r>
              <a:rPr lang="en-US" sz="2800" dirty="0"/>
              <a:t> of proteins by way of an intracellular vesicular pathway</a:t>
            </a:r>
          </a:p>
          <a:p>
            <a:endParaRPr lang="en-US" sz="2800" dirty="0"/>
          </a:p>
          <a:p>
            <a:r>
              <a:rPr lang="en-US" sz="2800" dirty="0"/>
              <a:t>Leakage from new blood vessels: vessel sprouts remain leaky until proliferating endothelial cells mature sufficiently to form intercellular junctions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126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200" b="1" dirty="0"/>
              <a:t>Mechanisms contributing to Increased Vascular Permeability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1219200"/>
            <a:ext cx="4648200" cy="5470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03" y="6320498"/>
            <a:ext cx="295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Pathologic basis of disease 8e</a:t>
            </a:r>
          </a:p>
        </p:txBody>
      </p:sp>
    </p:spTree>
    <p:extLst>
      <p:ext uri="{BB962C8B-B14F-4D97-AF65-F5344CB8AC3E}">
        <p14:creationId xmlns:p14="http://schemas.microsoft.com/office/powerpoint/2010/main" val="2709965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Responses of Lymphatic Vessels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601662"/>
            <a:ext cx="9067800" cy="5715000"/>
          </a:xfrm>
        </p:spPr>
        <p:txBody>
          <a:bodyPr>
            <a:normAutofit/>
          </a:bodyPr>
          <a:lstStyle/>
          <a:p>
            <a:r>
              <a:rPr lang="en-US" sz="2800" dirty="0"/>
              <a:t>In inflammation, lymph flow is increased and helps drain edema fluid, leukocytes, and cell debris from the extravascular space</a:t>
            </a:r>
          </a:p>
          <a:p>
            <a:endParaRPr lang="en-US" sz="2800" dirty="0"/>
          </a:p>
          <a:p>
            <a:r>
              <a:rPr lang="en-US" sz="2800" dirty="0"/>
              <a:t>In severe inflammatory reactions, especially to microbes, the </a:t>
            </a:r>
            <a:r>
              <a:rPr lang="en-US" sz="2800" dirty="0" err="1"/>
              <a:t>lymphatics</a:t>
            </a:r>
            <a:r>
              <a:rPr lang="en-US" sz="2800" dirty="0"/>
              <a:t> may transport the offending agent, contributing to its dissemination</a:t>
            </a:r>
          </a:p>
          <a:p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dirty="0" err="1"/>
              <a:t>lymphatics</a:t>
            </a:r>
            <a:r>
              <a:rPr lang="en-US" sz="2800" dirty="0"/>
              <a:t> may become secondarily inflamed (</a:t>
            </a:r>
            <a:r>
              <a:rPr lang="en-US" sz="2800" dirty="0" err="1"/>
              <a:t>lymphangitis</a:t>
            </a:r>
            <a:r>
              <a:rPr lang="en-US" sz="2800" dirty="0"/>
              <a:t>) and draining lymph nodes (lymphadenitis)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6122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Responses of Lymphatic Vessels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Inflamed lymph nodes are often enlarged because of hyperplasia of the lymphoid follicles and increased numbers of lymphocytes and phagocytic cells lining the sinuses of the lymph nodes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29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/>
              <a:t>Cellular events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1371600"/>
            <a:ext cx="84582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Leukocyte Activation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Once activated, leukocytes elicit the following reaction: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Phagocytosis of particles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Intracellular destruction of </a:t>
            </a:r>
            <a:r>
              <a:rPr lang="en-US" dirty="0" err="1"/>
              <a:t>phagocytosed</a:t>
            </a:r>
            <a:r>
              <a:rPr lang="en-US" dirty="0"/>
              <a:t> microbes and dead cells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Liberation of substances that destroy extracellular microbes and dead cells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Production of mediators that enhance the inflammatory response</a:t>
            </a:r>
          </a:p>
        </p:txBody>
      </p:sp>
    </p:spTree>
    <p:extLst>
      <p:ext uri="{BB962C8B-B14F-4D97-AF65-F5344CB8AC3E}">
        <p14:creationId xmlns:p14="http://schemas.microsoft.com/office/powerpoint/2010/main" val="4221902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Acute Inflammation</a:t>
            </a:r>
          </a:p>
          <a:p>
            <a:endParaRPr lang="en-US" dirty="0"/>
          </a:p>
          <a:p>
            <a:r>
              <a:rPr lang="en-US" dirty="0"/>
              <a:t>Morphologic patterns of Acute inflammation</a:t>
            </a:r>
          </a:p>
          <a:p>
            <a:endParaRPr lang="en-US" dirty="0"/>
          </a:p>
          <a:p>
            <a:r>
              <a:rPr lang="en-US" dirty="0"/>
              <a:t>Chemical mediators of inflammation</a:t>
            </a:r>
          </a:p>
          <a:p>
            <a:endParaRPr lang="en-US" dirty="0"/>
          </a:p>
          <a:p>
            <a:r>
              <a:rPr lang="en-US" dirty="0"/>
              <a:t>Chronic Inflammation</a:t>
            </a:r>
          </a:p>
          <a:p>
            <a:endParaRPr lang="en-US" dirty="0"/>
          </a:p>
          <a:p>
            <a:r>
              <a:rPr lang="en-US" dirty="0"/>
              <a:t>Systemic effects of Chronic Inflammation</a:t>
            </a:r>
          </a:p>
        </p:txBody>
      </p:sp>
    </p:spTree>
    <p:extLst>
      <p:ext uri="{BB962C8B-B14F-4D97-AF65-F5344CB8AC3E}">
        <p14:creationId xmlns:p14="http://schemas.microsoft.com/office/powerpoint/2010/main" val="113703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Phagocytosis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Consists of three steps: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Recognition and attachment of the particle to the ingesting leukocyte</a:t>
            </a:r>
          </a:p>
          <a:p>
            <a:pPr marL="514350" indent="-514350">
              <a:buFont typeface="+mj-lt"/>
              <a:buAutoNum type="alphaLcParenR"/>
            </a:pP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Engulfment with formation of a phagocytic vacuole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Killing and degradation of the ingested material</a:t>
            </a:r>
          </a:p>
        </p:txBody>
      </p:sp>
    </p:spTree>
    <p:extLst>
      <p:ext uri="{BB962C8B-B14F-4D97-AF65-F5344CB8AC3E}">
        <p14:creationId xmlns:p14="http://schemas.microsoft.com/office/powerpoint/2010/main" val="1183848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9594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Phagocytosis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1554" y="533400"/>
            <a:ext cx="5574278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488668"/>
            <a:ext cx="2979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Pathologic basis of Disease 8e</a:t>
            </a:r>
          </a:p>
        </p:txBody>
      </p:sp>
    </p:spTree>
    <p:extLst>
      <p:ext uri="{BB962C8B-B14F-4D97-AF65-F5344CB8AC3E}">
        <p14:creationId xmlns:p14="http://schemas.microsoft.com/office/powerpoint/2010/main" val="2029532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Outcomes of inflammation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143000"/>
            <a:ext cx="88392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600" b="1" dirty="0"/>
              <a:t>Morphologic patterns of acute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4724400" cy="513556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/>
              <a:t>    Serous inflammation</a:t>
            </a:r>
          </a:p>
          <a:p>
            <a:r>
              <a:rPr lang="en-US" sz="3000" dirty="0" err="1"/>
              <a:t>Characterised</a:t>
            </a:r>
            <a:r>
              <a:rPr lang="en-US" sz="3000" dirty="0"/>
              <a:t> by outpouring  of a watery, relatively protein- poor  fluid</a:t>
            </a:r>
          </a:p>
          <a:p>
            <a:endParaRPr lang="en-US" sz="3000" dirty="0"/>
          </a:p>
          <a:p>
            <a:r>
              <a:rPr lang="en-US" sz="3000" dirty="0"/>
              <a:t>Derives </a:t>
            </a:r>
            <a:r>
              <a:rPr lang="en-US" sz="3000" dirty="0" err="1"/>
              <a:t>etiher</a:t>
            </a:r>
            <a:r>
              <a:rPr lang="en-US" sz="3000" dirty="0"/>
              <a:t> from plasma or secretions of </a:t>
            </a:r>
            <a:r>
              <a:rPr lang="en-US" sz="3000" dirty="0" err="1"/>
              <a:t>mesothelial</a:t>
            </a:r>
            <a:r>
              <a:rPr lang="en-US" sz="3000" dirty="0"/>
              <a:t> cells in the peritoneal, pleural and pericardial cavities</a:t>
            </a:r>
          </a:p>
          <a:p>
            <a:endParaRPr lang="en-US" sz="3000" dirty="0"/>
          </a:p>
          <a:p>
            <a:r>
              <a:rPr lang="en-US" sz="3000" dirty="0" err="1"/>
              <a:t>E.g</a:t>
            </a:r>
            <a:r>
              <a:rPr lang="en-US" sz="3000" dirty="0"/>
              <a:t> skin blister resulting from a burn or viral infection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524000"/>
            <a:ext cx="36576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Fibrinous</a:t>
            </a:r>
            <a:r>
              <a:rPr lang="en-US" sz="4000" b="1" dirty="0"/>
              <a:t>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57568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Characteristic of severe burns</a:t>
            </a:r>
            <a:r>
              <a:rPr lang="en-US" dirty="0">
                <a:sym typeface="Symbol"/>
              </a:rPr>
              <a:t> great vascular permeability large molecules </a:t>
            </a:r>
            <a:r>
              <a:rPr lang="en-US" dirty="0" err="1">
                <a:sym typeface="Symbol"/>
              </a:rPr>
              <a:t>e.g</a:t>
            </a:r>
            <a:r>
              <a:rPr lang="en-US" dirty="0">
                <a:sym typeface="Symbol"/>
              </a:rPr>
              <a:t> fibrin cross the endothelial barrier</a:t>
            </a:r>
          </a:p>
          <a:p>
            <a:endParaRPr lang="en-US" dirty="0">
              <a:sym typeface="Symbol"/>
            </a:endParaRPr>
          </a:p>
          <a:p>
            <a:r>
              <a:rPr lang="en-US" dirty="0">
                <a:sym typeface="Symbol"/>
              </a:rPr>
              <a:t>Occurs in </a:t>
            </a:r>
            <a:r>
              <a:rPr lang="en-US" dirty="0" err="1">
                <a:sym typeface="Symbol"/>
              </a:rPr>
              <a:t>meninges</a:t>
            </a:r>
            <a:r>
              <a:rPr lang="en-US" dirty="0">
                <a:sym typeface="Symbol"/>
              </a:rPr>
              <a:t>, </a:t>
            </a:r>
            <a:r>
              <a:rPr lang="en-US" dirty="0" err="1">
                <a:sym typeface="Symbol"/>
              </a:rPr>
              <a:t>pericadium</a:t>
            </a:r>
            <a:r>
              <a:rPr lang="en-US" dirty="0">
                <a:sym typeface="Symbol"/>
              </a:rPr>
              <a:t> and pleura</a:t>
            </a:r>
          </a:p>
          <a:p>
            <a:endParaRPr lang="en-US" dirty="0">
              <a:sym typeface="Symbol"/>
            </a:endParaRPr>
          </a:p>
          <a:p>
            <a:r>
              <a:rPr lang="en-US" dirty="0">
                <a:sym typeface="Symbol"/>
              </a:rPr>
              <a:t>Healing occurs by resolution or </a:t>
            </a:r>
            <a:r>
              <a:rPr lang="en-US" dirty="0" err="1">
                <a:sym typeface="Symbol"/>
              </a:rPr>
              <a:t>organisation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905000"/>
            <a:ext cx="4876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876800" y="5562600"/>
            <a:ext cx="2958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Fibrinous</a:t>
            </a:r>
            <a:r>
              <a:rPr lang="en-US" dirty="0"/>
              <a:t> </a:t>
            </a:r>
            <a:r>
              <a:rPr lang="en-US" dirty="0" err="1"/>
              <a:t>pericarditis</a:t>
            </a:r>
            <a:endParaRPr lang="en-US" dirty="0"/>
          </a:p>
          <a:p>
            <a:r>
              <a:rPr lang="en-US" dirty="0"/>
              <a:t>Pathologic basis of disease 7e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Suppurative</a:t>
            </a:r>
            <a:r>
              <a:rPr lang="en-US" b="1" dirty="0"/>
              <a:t> (purulent)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Manifested by collection of large amounts of purulent </a:t>
            </a:r>
            <a:r>
              <a:rPr lang="en-US" dirty="0" err="1"/>
              <a:t>exudate</a:t>
            </a:r>
            <a:r>
              <a:rPr lang="en-US" dirty="0"/>
              <a:t> (pus)</a:t>
            </a:r>
            <a:r>
              <a:rPr lang="en-US" dirty="0">
                <a:sym typeface="Symbol"/>
              </a:rPr>
              <a:t> </a:t>
            </a:r>
          </a:p>
          <a:p>
            <a:r>
              <a:rPr lang="en-US" dirty="0">
                <a:sym typeface="Symbol"/>
              </a:rPr>
              <a:t>More likely to be induced by </a:t>
            </a:r>
            <a:r>
              <a:rPr lang="en-US" dirty="0" err="1">
                <a:sym typeface="Symbol"/>
              </a:rPr>
              <a:t>pyrogenic</a:t>
            </a:r>
            <a:r>
              <a:rPr lang="en-US" dirty="0">
                <a:sym typeface="Symbol"/>
              </a:rPr>
              <a:t> (pus forming) organisms</a:t>
            </a:r>
          </a:p>
          <a:p>
            <a:r>
              <a:rPr lang="en-US" dirty="0">
                <a:sym typeface="Symbol"/>
              </a:rPr>
              <a:t>Abscess focal collections of pus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43400" y="4953000"/>
            <a:ext cx="4152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Suppurative</a:t>
            </a:r>
            <a:r>
              <a:rPr lang="en-US" sz="2000" b="1" dirty="0"/>
              <a:t> inflammation in the lung</a:t>
            </a:r>
          </a:p>
          <a:p>
            <a:endParaRPr lang="en-US" sz="20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600200"/>
            <a:ext cx="4648200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Ulcer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2593" y="1143000"/>
            <a:ext cx="4038600" cy="5211763"/>
          </a:xfrm>
        </p:spPr>
        <p:txBody>
          <a:bodyPr/>
          <a:lstStyle/>
          <a:p>
            <a:r>
              <a:rPr lang="en-US" dirty="0"/>
              <a:t>Local defect or excavation of an organ or tissue surface</a:t>
            </a:r>
          </a:p>
          <a:p>
            <a:r>
              <a:rPr lang="en-US" dirty="0"/>
              <a:t>Produced by necrosis of cells and shedding of inflamed necrotic tissue</a:t>
            </a:r>
          </a:p>
          <a:p>
            <a:r>
              <a:rPr lang="en-US" dirty="0"/>
              <a:t>Necrosis and resultant inflammation exist on or near a surface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1193" y="5181600"/>
            <a:ext cx="3534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Morphology of a duodenal ulcer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371600"/>
            <a:ext cx="4419600" cy="362743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Chemical mediators of inflammation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5410"/>
            <a:ext cx="8229600" cy="371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Chemical Mediators of Inflammation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428883"/>
              </p:ext>
            </p:extLst>
          </p:nvPr>
        </p:nvGraphicFramePr>
        <p:xfrm>
          <a:off x="457200" y="990601"/>
          <a:ext cx="8229600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019">
                <a:tc>
                  <a:txBody>
                    <a:bodyPr/>
                    <a:lstStyle/>
                    <a:p>
                      <a:r>
                        <a:rPr lang="en-US" sz="2800" dirty="0"/>
                        <a:t>Mediator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8581">
                <a:tc>
                  <a:txBody>
                    <a:bodyPr/>
                    <a:lstStyle/>
                    <a:p>
                      <a:r>
                        <a:rPr lang="en-US" sz="2800" dirty="0"/>
                        <a:t>Histamine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Vasodilation, increased vascular permeability, endothelial activation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019">
                <a:tc>
                  <a:txBody>
                    <a:bodyPr/>
                    <a:lstStyle/>
                    <a:p>
                      <a:r>
                        <a:rPr lang="en-US" sz="2800" dirty="0"/>
                        <a:t>Serotonin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Vasoconstriction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019">
                <a:tc>
                  <a:txBody>
                    <a:bodyPr/>
                    <a:lstStyle/>
                    <a:p>
                      <a:r>
                        <a:rPr lang="en-US" sz="2800" dirty="0"/>
                        <a:t>Prostaglandins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Vasodilation, pain, fever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0361">
                <a:tc>
                  <a:txBody>
                    <a:bodyPr/>
                    <a:lstStyle/>
                    <a:p>
                      <a:r>
                        <a:rPr lang="en-US" sz="2800" dirty="0" err="1"/>
                        <a:t>Leukotrienes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Increased vascular permeability, </a:t>
                      </a:r>
                      <a:r>
                        <a:rPr lang="en-US" sz="2800" dirty="0" err="1"/>
                        <a:t>chemotaxis</a:t>
                      </a:r>
                      <a:r>
                        <a:rPr lang="en-US" sz="2800" dirty="0"/>
                        <a:t>, leukocyte adhesion and activation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718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558343"/>
              </p:ext>
            </p:extLst>
          </p:nvPr>
        </p:nvGraphicFramePr>
        <p:xfrm>
          <a:off x="152400" y="0"/>
          <a:ext cx="8991600" cy="6654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9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2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784">
                <a:tc>
                  <a:txBody>
                    <a:bodyPr/>
                    <a:lstStyle/>
                    <a:p>
                      <a:r>
                        <a:rPr lang="en-US" sz="2400" dirty="0"/>
                        <a:t>Mediator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9692">
                <a:tc>
                  <a:txBody>
                    <a:bodyPr/>
                    <a:lstStyle/>
                    <a:p>
                      <a:r>
                        <a:rPr lang="en-US" sz="2400" dirty="0"/>
                        <a:t>Platelet-activating factor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Vasodilation, increased vascular permeability, leukocyte adhesion, </a:t>
                      </a:r>
                      <a:r>
                        <a:rPr lang="en-US" sz="2400" dirty="0" err="1"/>
                        <a:t>chemotaxis</a:t>
                      </a:r>
                      <a:r>
                        <a:rPr lang="en-US" sz="2400" dirty="0"/>
                        <a:t>, degranulation, oxidative burst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011">
                <a:tc>
                  <a:txBody>
                    <a:bodyPr/>
                    <a:lstStyle/>
                    <a:p>
                      <a:r>
                        <a:rPr lang="en-US" sz="2400" dirty="0"/>
                        <a:t>Reactive oxygen species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Killing of microbes, tissue damage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7011">
                <a:tc>
                  <a:txBody>
                    <a:bodyPr/>
                    <a:lstStyle/>
                    <a:p>
                      <a:r>
                        <a:rPr lang="en-US" sz="2400"/>
                        <a:t>Nitric oxide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Vascular smooth muscle relaxation; killing of microbes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9692">
                <a:tc>
                  <a:txBody>
                    <a:bodyPr/>
                    <a:lstStyle/>
                    <a:p>
                      <a:r>
                        <a:rPr lang="en-US" sz="2400" dirty="0"/>
                        <a:t> Cytokines (TNF, IL-1, IL-6)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Local: endothelial activation (expression of adhesion molecules). Systemic: fever, metabolic abnormalities, hypotension (shock)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7011">
                <a:tc>
                  <a:txBody>
                    <a:bodyPr/>
                    <a:lstStyle/>
                    <a:p>
                      <a:r>
                        <a:rPr lang="en-US" sz="2400" dirty="0" err="1"/>
                        <a:t>Chemokines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Chemotaxis</a:t>
                      </a:r>
                      <a:r>
                        <a:rPr lang="en-US" sz="2400" dirty="0"/>
                        <a:t>, leukocyte activation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433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Overview of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58674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b="1" dirty="0"/>
              <a:t>     Definition</a:t>
            </a:r>
          </a:p>
          <a:p>
            <a:r>
              <a:rPr lang="en-US" sz="3000" dirty="0"/>
              <a:t>Protective response involving host cells, blood vessels, proteins and other mediators</a:t>
            </a:r>
          </a:p>
          <a:p>
            <a:endParaRPr lang="en-US" sz="3000" dirty="0"/>
          </a:p>
          <a:p>
            <a:r>
              <a:rPr lang="en-US" sz="3000" dirty="0"/>
              <a:t>Intention </a:t>
            </a:r>
            <a:r>
              <a:rPr lang="en-US" sz="3000" dirty="0">
                <a:sym typeface="Symbol"/>
              </a:rPr>
              <a:t>eliminate the initial cause of cell injury, necrotic cells and tissues and initiate tissue repair</a:t>
            </a:r>
          </a:p>
          <a:p>
            <a:endParaRPr lang="en-US" sz="3000" dirty="0">
              <a:sym typeface="Symbol"/>
            </a:endParaRPr>
          </a:p>
          <a:p>
            <a:r>
              <a:rPr lang="en-US" sz="3000" dirty="0">
                <a:sym typeface="Symbol"/>
              </a:rPr>
              <a:t>Achieved by diluting, destroying or </a:t>
            </a:r>
            <a:r>
              <a:rPr lang="en-US" sz="3000" dirty="0" err="1">
                <a:sym typeface="Symbol"/>
              </a:rPr>
              <a:t>neutralising</a:t>
            </a:r>
            <a:r>
              <a:rPr lang="en-US" sz="3000" dirty="0">
                <a:sym typeface="Symbol"/>
              </a:rPr>
              <a:t> harmful agents</a:t>
            </a:r>
          </a:p>
          <a:p>
            <a:endParaRPr lang="en-US" sz="3000" dirty="0">
              <a:sym typeface="Symbol"/>
            </a:endParaRPr>
          </a:p>
          <a:p>
            <a:r>
              <a:rPr lang="en-US" sz="3000" dirty="0">
                <a:sym typeface="Symbol"/>
              </a:rPr>
              <a:t>Inflammation is divided into acute and chronic forms</a:t>
            </a:r>
          </a:p>
          <a:p>
            <a:endParaRPr lang="en-US" sz="3000" dirty="0">
              <a:sym typeface="Symbol"/>
            </a:endParaRPr>
          </a:p>
          <a:p>
            <a:r>
              <a:rPr lang="en-US" sz="3000" dirty="0">
                <a:sym typeface="Symbol"/>
              </a:rPr>
              <a:t> </a:t>
            </a:r>
            <a:r>
              <a:rPr lang="en-US" sz="3000" b="1" dirty="0">
                <a:sym typeface="Symbol"/>
              </a:rPr>
              <a:t>NOTE</a:t>
            </a:r>
            <a:r>
              <a:rPr lang="en-US" sz="3000" dirty="0">
                <a:sym typeface="Symbol"/>
              </a:rPr>
              <a:t>: The inflammatory reaction and the subsequent repair process can themselves cause considerable harm. </a:t>
            </a:r>
          </a:p>
          <a:p>
            <a:endParaRPr lang="en-US" sz="3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28600"/>
            <a:ext cx="8153400" cy="5410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5638800"/>
            <a:ext cx="8229600" cy="960438"/>
          </a:xfrm>
        </p:spPr>
        <p:txBody>
          <a:bodyPr>
            <a:noAutofit/>
          </a:bodyPr>
          <a:lstStyle/>
          <a:p>
            <a:r>
              <a:rPr lang="en-US" sz="2400" b="1" dirty="0"/>
              <a:t>Production of arachidonic acid metabolites and their roles in inflammation</a:t>
            </a:r>
          </a:p>
        </p:txBody>
      </p:sp>
    </p:spTree>
    <p:extLst>
      <p:ext uri="{BB962C8B-B14F-4D97-AF65-F5344CB8AC3E}">
        <p14:creationId xmlns:p14="http://schemas.microsoft.com/office/powerpoint/2010/main" val="4157469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552890"/>
              </p:ext>
            </p:extLst>
          </p:nvPr>
        </p:nvGraphicFramePr>
        <p:xfrm>
          <a:off x="457200" y="990600"/>
          <a:ext cx="8270240" cy="5619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8537">
                <a:tc>
                  <a:txBody>
                    <a:bodyPr/>
                    <a:lstStyle/>
                    <a:p>
                      <a:r>
                        <a:rPr lang="en-US" sz="2400" dirty="0"/>
                        <a:t>Mediator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400" dirty="0"/>
                        <a:t>Action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937">
                <a:tc gridSpan="3">
                  <a:txBody>
                    <a:bodyPr/>
                    <a:lstStyle/>
                    <a:p>
                      <a:r>
                        <a:rPr lang="en-US" sz="2400" b="1" dirty="0"/>
                        <a:t>Plasma Protein Derived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8886">
                <a:tc gridSpan="2">
                  <a:txBody>
                    <a:bodyPr/>
                    <a:lstStyle/>
                    <a:p>
                      <a:r>
                        <a:rPr lang="en-US" sz="2400" baseline="0" dirty="0"/>
                        <a:t> Complement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Leukocyte </a:t>
                      </a:r>
                      <a:r>
                        <a:rPr lang="en-US" sz="2400" dirty="0" err="1"/>
                        <a:t>chemotaxis</a:t>
                      </a:r>
                      <a:r>
                        <a:rPr lang="en-US" sz="2400" dirty="0"/>
                        <a:t> and activation, direct target killing (MAC), vasodilation (mast cell stimulation)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0220">
                <a:tc gridSpan="2">
                  <a:txBody>
                    <a:bodyPr/>
                    <a:lstStyle/>
                    <a:p>
                      <a:r>
                        <a:rPr lang="en-US" sz="2400" dirty="0" err="1"/>
                        <a:t>Kinins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Increased vascular permeability, smooth muscle contraction, vasodilation, pain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220">
                <a:tc gridSpan="2">
                  <a:txBody>
                    <a:bodyPr/>
                    <a:lstStyle/>
                    <a:p>
                      <a:r>
                        <a:rPr lang="en-US" sz="2400" dirty="0"/>
                        <a:t>Proteases activated during coagulation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Endothelial activation, leukocyte recruitment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893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562600"/>
            <a:ext cx="8229600" cy="381000"/>
          </a:xfrm>
        </p:spPr>
        <p:txBody>
          <a:bodyPr>
            <a:noAutofit/>
          </a:bodyPr>
          <a:lstStyle/>
          <a:p>
            <a:r>
              <a:rPr lang="en-US" sz="2400" b="1" dirty="0"/>
              <a:t>Activation and functions of complement Proteins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81000"/>
            <a:ext cx="8686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Chronic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err="1">
                <a:cs typeface="Arial" pitchFamily="34" charset="0"/>
              </a:rPr>
              <a:t>Characterised</a:t>
            </a:r>
            <a:r>
              <a:rPr lang="en-US" sz="2800" dirty="0">
                <a:cs typeface="Arial" pitchFamily="34" charset="0"/>
              </a:rPr>
              <a:t> by Infiltration with mononuclear cells, tissue destruction, and healing (repair with angiogenesis and fibrosis) </a:t>
            </a:r>
          </a:p>
          <a:p>
            <a:r>
              <a:rPr lang="en-US" sz="2800" dirty="0">
                <a:cs typeface="Arial" pitchFamily="34" charset="0"/>
              </a:rPr>
              <a:t>Occurs in the following settings</a:t>
            </a:r>
          </a:p>
          <a:p>
            <a:endParaRPr lang="en-US" sz="2800" dirty="0">
              <a:cs typeface="Arial" pitchFamily="34" charset="0"/>
            </a:endParaRPr>
          </a:p>
          <a:p>
            <a:r>
              <a:rPr lang="en-US" sz="2800" dirty="0" err="1">
                <a:cs typeface="Arial" pitchFamily="34" charset="0"/>
              </a:rPr>
              <a:t>Persistant</a:t>
            </a:r>
            <a:r>
              <a:rPr lang="en-US" sz="2800" dirty="0">
                <a:cs typeface="Arial" pitchFamily="34" charset="0"/>
              </a:rPr>
              <a:t> infections </a:t>
            </a:r>
            <a:r>
              <a:rPr lang="en-US" sz="2800" dirty="0"/>
              <a:t>by microorganisms that are difficult to eradicate, such as mycobacteria, and certain viruses, fungi, and parasites</a:t>
            </a:r>
            <a:endParaRPr lang="en-US" sz="2800" dirty="0">
              <a:cs typeface="Arial" pitchFamily="34" charset="0"/>
            </a:endParaRPr>
          </a:p>
          <a:p>
            <a:r>
              <a:rPr lang="en-US" sz="2800" dirty="0">
                <a:cs typeface="Arial" pitchFamily="34" charset="0"/>
              </a:rPr>
              <a:t>Immune-mediated inflammatory reaction (hypersensitivity diseases)</a:t>
            </a:r>
          </a:p>
          <a:p>
            <a:endParaRPr lang="en-US" sz="2800" dirty="0">
              <a:cs typeface="Arial" pitchFamily="34" charset="0"/>
            </a:endParaRPr>
          </a:p>
          <a:p>
            <a:r>
              <a:rPr lang="en-US" sz="2800" dirty="0">
                <a:cs typeface="Arial" pitchFamily="34" charset="0"/>
              </a:rPr>
              <a:t>Prolonged exposure to potentially toxic reagents </a:t>
            </a:r>
            <a:r>
              <a:rPr lang="en-US" sz="2800" i="1" dirty="0"/>
              <a:t>either exogenous or endogenous</a:t>
            </a:r>
            <a:r>
              <a:rPr lang="en-US" sz="2800" dirty="0"/>
              <a:t> </a:t>
            </a:r>
            <a:r>
              <a:rPr lang="en-US" sz="2800" dirty="0" err="1"/>
              <a:t>e.g</a:t>
            </a:r>
            <a:r>
              <a:rPr lang="en-US" sz="2800" dirty="0"/>
              <a:t> silica</a:t>
            </a:r>
            <a:endParaRPr lang="en-US" sz="2800" dirty="0">
              <a:cs typeface="Arial" pitchFamily="34" charset="0"/>
            </a:endParaRP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89FA-E563-4607-6787-F151AA652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Chronic Inflammatory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EF90D-DE26-B46F-26B1-B5A436B37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Macrophages</a:t>
            </a:r>
          </a:p>
          <a:p>
            <a:r>
              <a:rPr lang="en-US" sz="2800" dirty="0"/>
              <a:t>Tissue cells derived from circulating blood monocytes after emigration from the blood stream</a:t>
            </a:r>
          </a:p>
          <a:p>
            <a:endParaRPr lang="en-US" sz="2800" dirty="0"/>
          </a:p>
          <a:p>
            <a:r>
              <a:rPr lang="en-US" sz="2800" dirty="0"/>
              <a:t>Scattered in most connective tissue and in organs such as liver (</a:t>
            </a:r>
            <a:r>
              <a:rPr lang="en-US" sz="2800" dirty="0" err="1"/>
              <a:t>kupffer</a:t>
            </a:r>
            <a:r>
              <a:rPr lang="en-US" sz="2800" dirty="0"/>
              <a:t> cells), spleen and lymph node (sinus histiocytes), CNS (microglial cells), Lungs (alveolar macrophages)</a:t>
            </a:r>
          </a:p>
          <a:p>
            <a:endParaRPr lang="en-US" sz="2800" dirty="0"/>
          </a:p>
          <a:p>
            <a:r>
              <a:rPr lang="en-US" sz="2800" dirty="0"/>
              <a:t>Together called mononuclear-phagocyte system</a:t>
            </a:r>
          </a:p>
        </p:txBody>
      </p:sp>
    </p:spTree>
    <p:extLst>
      <p:ext uri="{BB962C8B-B14F-4D97-AF65-F5344CB8AC3E}">
        <p14:creationId xmlns:p14="http://schemas.microsoft.com/office/powerpoint/2010/main" val="1574826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Macrophages </a:t>
            </a:r>
            <a:r>
              <a:rPr lang="en-US" sz="4000" b="1" dirty="0" err="1"/>
              <a:t>cont</a:t>
            </a:r>
            <a:r>
              <a:rPr lang="en-US" sz="4000" b="1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b="1" dirty="0"/>
          </a:p>
          <a:p>
            <a:r>
              <a:rPr lang="en-US" dirty="0"/>
              <a:t>Dominant cells of chronic inflammation</a:t>
            </a:r>
          </a:p>
          <a:p>
            <a:r>
              <a:rPr lang="en-US" dirty="0"/>
              <a:t>Migrate to the site of injury within 24-48 hours under the influence of chemokines and adhesion molecules</a:t>
            </a:r>
          </a:p>
          <a:p>
            <a:r>
              <a:rPr lang="en-US" dirty="0"/>
              <a:t>Transform into macrophages in extravascular tissue</a:t>
            </a:r>
          </a:p>
          <a:p>
            <a:r>
              <a:rPr lang="en-US" dirty="0"/>
              <a:t>Act as filters for microbes and as effector cells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541282"/>
            <a:ext cx="4626769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b="1" dirty="0"/>
              <a:t>Lymphocytes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257800"/>
          </a:xfrm>
        </p:spPr>
        <p:txBody>
          <a:bodyPr>
            <a:normAutofit fontScale="92500"/>
          </a:bodyPr>
          <a:lstStyle/>
          <a:p>
            <a:r>
              <a:rPr lang="en-US" dirty="0"/>
              <a:t>Mobilized in the setting of immune and non-immune mediated inflammation</a:t>
            </a:r>
          </a:p>
          <a:p>
            <a:r>
              <a:rPr lang="en-US" dirty="0"/>
              <a:t>Drive inflammation in autoimmune and other chronic inflammatory diseases</a:t>
            </a:r>
          </a:p>
          <a:p>
            <a:r>
              <a:rPr lang="en-US" dirty="0"/>
              <a:t>B lymphocytes</a:t>
            </a:r>
            <a:r>
              <a:rPr lang="en-US" dirty="0">
                <a:sym typeface="Symbol"/>
              </a:rPr>
              <a:t> plasma cells in </a:t>
            </a:r>
            <a:r>
              <a:rPr lang="en-US" dirty="0" err="1">
                <a:sym typeface="Symbol"/>
              </a:rPr>
              <a:t>tissuessecrete</a:t>
            </a:r>
            <a:r>
              <a:rPr lang="en-US" dirty="0">
                <a:sym typeface="Symbol"/>
              </a:rPr>
              <a:t> antibodies</a:t>
            </a:r>
          </a:p>
          <a:p>
            <a:r>
              <a:rPr lang="en-US" dirty="0"/>
              <a:t>CD4+ T lymphocytes secrete cytokines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0" y="5226149"/>
            <a:ext cx="4579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Macrophage-lymphocyte interaction in chronic</a:t>
            </a:r>
          </a:p>
          <a:p>
            <a:r>
              <a:rPr lang="en-US" dirty="0"/>
              <a:t> inflammation</a:t>
            </a:r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799" y="1219200"/>
            <a:ext cx="4350667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76435-AAF7-7B55-54B5-BEED8D9A3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Lymphocytes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43943-B150-E2FB-D845-DC566B7E7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sz="2800" dirty="0"/>
              <a:t>CD4+ T lymphocytes promote inflammation and influence the nature of inflammatory reaction</a:t>
            </a:r>
          </a:p>
          <a:p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produce cytokine </a:t>
            </a: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IFN-ꭚ-activates macrophages in the classical pathway</a:t>
            </a:r>
          </a:p>
          <a:p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secrete IL-4</a:t>
            </a:r>
            <a:r>
              <a:rPr lang="en-US" sz="2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,IL-5 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IL13- recruit and activate eosinophils and also activation of alternativ</a:t>
            </a: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pathway macrophages</a:t>
            </a:r>
          </a:p>
          <a:p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secrete IL-17 and other cytokines that induce secretion o chemokines response for recruiting neutrophils and monocytes in an inflammatory response</a:t>
            </a:r>
            <a:endParaRPr lang="en-US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7334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AB2F4-D0C5-C85A-712F-0BB16EE20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Lymphocytes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DC278-EE4C-AD51-0EBF-6D668D489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Lymphocytes and macrophages interact in a bidirectional way propagating inflammation</a:t>
            </a:r>
          </a:p>
          <a:p>
            <a:endParaRPr lang="en-US" sz="2800" dirty="0"/>
          </a:p>
          <a:p>
            <a:r>
              <a:rPr lang="en-US" sz="2800" dirty="0"/>
              <a:t>Macrophages display antigens to T cells, produce cytokine,IL-12 that activate T cell responses</a:t>
            </a:r>
          </a:p>
          <a:p>
            <a:endParaRPr lang="en-US" sz="2800" dirty="0"/>
          </a:p>
          <a:p>
            <a:r>
              <a:rPr lang="en-US" sz="2800" dirty="0"/>
              <a:t>Activated T cells in turn produces cytokines which recruit and activate macrophages promoting more antigen presentation and cytokine secretion</a:t>
            </a:r>
          </a:p>
          <a:p>
            <a:endParaRPr lang="en-US" sz="2800" dirty="0"/>
          </a:p>
          <a:p>
            <a:r>
              <a:rPr lang="en-US" sz="2800" dirty="0"/>
              <a:t>These actions sustain chronic inflammation</a:t>
            </a:r>
          </a:p>
        </p:txBody>
      </p:sp>
    </p:spTree>
    <p:extLst>
      <p:ext uri="{BB962C8B-B14F-4D97-AF65-F5344CB8AC3E}">
        <p14:creationId xmlns:p14="http://schemas.microsoft.com/office/powerpoint/2010/main" val="2271780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Other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/>
              <a:t> </a:t>
            </a:r>
            <a:r>
              <a:rPr lang="en-US" sz="2800" b="1" dirty="0" err="1"/>
              <a:t>Eosinophils</a:t>
            </a:r>
            <a:r>
              <a:rPr lang="en-US" sz="2800" b="1" dirty="0"/>
              <a:t> </a:t>
            </a:r>
          </a:p>
          <a:p>
            <a:r>
              <a:rPr lang="en-US" sz="2800" dirty="0"/>
              <a:t>Found in inflammatory sites around parasitic infections</a:t>
            </a:r>
          </a:p>
          <a:p>
            <a:r>
              <a:rPr lang="en-US" sz="2800" dirty="0"/>
              <a:t>Part of immune reactions mediated by </a:t>
            </a:r>
            <a:r>
              <a:rPr lang="en-US" sz="2800" dirty="0" err="1"/>
              <a:t>IgE</a:t>
            </a:r>
            <a:r>
              <a:rPr lang="en-US" sz="2800" dirty="0"/>
              <a:t>, associated with allergies</a:t>
            </a:r>
          </a:p>
          <a:p>
            <a:r>
              <a:rPr lang="en-US" sz="2800" dirty="0"/>
              <a:t>Eosinophil granules contain major basic protein, a highly charged cationic protein that is toxic to parasites but also causes epithelial cell necrosis. </a:t>
            </a:r>
          </a:p>
          <a:p>
            <a:pPr>
              <a:buNone/>
            </a:pPr>
            <a:r>
              <a:rPr lang="en-US" sz="2800" b="1" dirty="0"/>
              <a:t> Mast cells</a:t>
            </a:r>
          </a:p>
          <a:p>
            <a:r>
              <a:rPr lang="en-US" sz="2800" dirty="0"/>
              <a:t>Participate in acute and chronic inflammation</a:t>
            </a:r>
          </a:p>
          <a:p>
            <a:r>
              <a:rPr lang="en-US" sz="2800" dirty="0"/>
              <a:t>Armed with </a:t>
            </a:r>
            <a:r>
              <a:rPr lang="en-US" sz="2800" dirty="0" err="1"/>
              <a:t>IgE</a:t>
            </a:r>
            <a:r>
              <a:rPr lang="en-US" sz="2800" dirty="0"/>
              <a:t> antibodies specific for certain environmental antigens in atopic persons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Acute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sz="2800" dirty="0"/>
              <a:t>Rapid in onset and of short duration</a:t>
            </a:r>
          </a:p>
          <a:p>
            <a:endParaRPr lang="en-US" sz="2800" dirty="0"/>
          </a:p>
          <a:p>
            <a:r>
              <a:rPr lang="en-US" sz="2800" dirty="0"/>
              <a:t>Lasts from a few minutes to a few days</a:t>
            </a:r>
          </a:p>
          <a:p>
            <a:endParaRPr lang="en-US" sz="2800" dirty="0"/>
          </a:p>
          <a:p>
            <a:r>
              <a:rPr lang="en-US" sz="2800" dirty="0"/>
              <a:t>Characterized by fluid and plasma protein exudation and </a:t>
            </a:r>
            <a:r>
              <a:rPr lang="en-US" sz="2800" dirty="0" err="1"/>
              <a:t>neutrophilic</a:t>
            </a:r>
            <a:r>
              <a:rPr lang="en-US" sz="2800" dirty="0"/>
              <a:t> leukocyte accumulation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Granulomatous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Distinctive pattern of chronic inflammation encountered in a limited number of infectious and some noninfectious conditions</a:t>
            </a:r>
          </a:p>
          <a:p>
            <a:r>
              <a:rPr lang="en-US" sz="3000" dirty="0"/>
              <a:t>A granuloma is a cellular attempt to contain an offending agent that is difficult to eradicate</a:t>
            </a:r>
          </a:p>
          <a:p>
            <a:endParaRPr lang="en-US" sz="3000" dirty="0"/>
          </a:p>
          <a:p>
            <a:r>
              <a:rPr lang="en-US" sz="2800" dirty="0"/>
              <a:t>Consists of a microscopic aggregation of macrophages that are transformed into epithelium-like cells, surrounded by a collar of mononuclear leukocytes, principally lymphocytes and occasionally plasma cells.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Granulomatous inflammation…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/>
          </a:bodyPr>
          <a:lstStyle/>
          <a:p>
            <a:r>
              <a:rPr lang="en-US" sz="2800" dirty="0" err="1"/>
              <a:t>Epithelioid</a:t>
            </a:r>
            <a:r>
              <a:rPr lang="en-US" sz="2800" dirty="0"/>
              <a:t> cells have a pale pink granular cytoplasm with indistinct cell boundaries, often appearing to merge into one another</a:t>
            </a:r>
          </a:p>
          <a:p>
            <a:endParaRPr lang="en-US" sz="2800" dirty="0"/>
          </a:p>
          <a:p>
            <a:r>
              <a:rPr lang="en-US" sz="2800" dirty="0" err="1"/>
              <a:t>Epithelioid</a:t>
            </a:r>
            <a:r>
              <a:rPr lang="en-US" sz="2800" dirty="0"/>
              <a:t> cells fuse to form </a:t>
            </a:r>
            <a:r>
              <a:rPr lang="en-US" sz="2800" i="1" dirty="0"/>
              <a:t>giant cells</a:t>
            </a:r>
            <a:r>
              <a:rPr lang="en-US" sz="2800" dirty="0"/>
              <a:t> in the periphery or sometimes in the center of granulomas</a:t>
            </a:r>
          </a:p>
          <a:p>
            <a:endParaRPr lang="en-US" sz="2800" dirty="0"/>
          </a:p>
          <a:p>
            <a:r>
              <a:rPr lang="en-US" sz="2800" dirty="0"/>
              <a:t>May occur with persistent T-cell responses to certain microbes (mycobacterium </a:t>
            </a:r>
            <a:r>
              <a:rPr lang="en-US" sz="2800" dirty="0" err="1"/>
              <a:t>tuberclosis</a:t>
            </a:r>
            <a:r>
              <a:rPr lang="en-US" sz="2800" dirty="0"/>
              <a:t>, T. </a:t>
            </a:r>
            <a:r>
              <a:rPr lang="en-US" sz="2800" dirty="0" err="1"/>
              <a:t>pallidum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In tuberculosis, the granuloma is called a tubercle and has a central area of </a:t>
            </a:r>
            <a:r>
              <a:rPr lang="en-US" sz="2800" dirty="0" err="1"/>
              <a:t>caseous</a:t>
            </a:r>
            <a:r>
              <a:rPr lang="en-US" sz="2800" dirty="0"/>
              <a:t> necrosis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6592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Systemic effects of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Collectively called acute-phase reaction or the systemic inflammatory response</a:t>
            </a:r>
          </a:p>
          <a:p>
            <a:r>
              <a:rPr lang="en-US" sz="2800" dirty="0"/>
              <a:t>Mediated by cytokine, TNF, IL-1, IL-6</a:t>
            </a:r>
          </a:p>
          <a:p>
            <a:r>
              <a:rPr lang="en-US" sz="2800" dirty="0"/>
              <a:t>IL-6 stimulates the hepatic synthesis of plasma proteins</a:t>
            </a:r>
          </a:p>
          <a:p>
            <a:r>
              <a:rPr lang="en-US" sz="2800" dirty="0">
                <a:cs typeface="Arial" pitchFamily="34" charset="0"/>
              </a:rPr>
              <a:t>Consists of several clinical and pathologic changes</a:t>
            </a:r>
            <a:endParaRPr lang="en-US" sz="2800" dirty="0">
              <a:latin typeface="Comic Sans MS" panose="030F0702030302020204" pitchFamily="66" charset="0"/>
              <a:cs typeface="Arial" pitchFamily="34" charset="0"/>
            </a:endParaRPr>
          </a:p>
          <a:p>
            <a:pPr marL="0" indent="0">
              <a:buNone/>
            </a:pPr>
            <a:endParaRPr lang="en-US" sz="2800" dirty="0">
              <a:latin typeface="Comic Sans MS" panose="030F0702030302020204" pitchFamily="66" charset="0"/>
              <a:cs typeface="Arial" pitchFamily="34" charset="0"/>
            </a:endParaRPr>
          </a:p>
          <a:p>
            <a:r>
              <a:rPr lang="en-US" sz="2800" b="1" dirty="0">
                <a:cs typeface="Arial" pitchFamily="34" charset="0"/>
              </a:rPr>
              <a:t>Fever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cs typeface="Arial" pitchFamily="34" charset="0"/>
              </a:rPr>
              <a:t> Produced in response to substances called </a:t>
            </a:r>
            <a:r>
              <a:rPr lang="en-US" sz="2800" dirty="0" err="1">
                <a:cs typeface="Arial" pitchFamily="34" charset="0"/>
              </a:rPr>
              <a:t>pyrogens</a:t>
            </a:r>
            <a:r>
              <a:rPr lang="en-US" sz="2800" dirty="0">
                <a:cs typeface="Arial" pitchFamily="34" charset="0"/>
              </a:rPr>
              <a:t> that act by stimulating prostaglandin synthesis in the vascular and perivascular cells of the hypothalamus</a:t>
            </a:r>
          </a:p>
          <a:p>
            <a:pPr marL="514350" indent="-514350">
              <a:buFont typeface="+mj-lt"/>
              <a:buAutoNum type="alphaLcPeriod"/>
            </a:pPr>
            <a:endParaRPr lang="en-US" sz="2800" dirty="0">
              <a:cs typeface="Arial" pitchFamily="34" charset="0"/>
            </a:endParaRP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Bacterial products, such as lipopolysaccharide (LPS) (called exogenous </a:t>
            </a:r>
            <a:r>
              <a:rPr lang="en-US" sz="2800" dirty="0" err="1"/>
              <a:t>pyrogens</a:t>
            </a:r>
            <a:r>
              <a:rPr lang="en-US" sz="2800" dirty="0"/>
              <a:t>), stimulate leukocytes to release cytokines such as IL-1 and TNF (called endogenous </a:t>
            </a:r>
            <a:r>
              <a:rPr lang="en-US" sz="2800" dirty="0" err="1"/>
              <a:t>pyrogens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This increases the levels of cyclooxygenases that convert AA into prostaglandins</a:t>
            </a:r>
          </a:p>
          <a:p>
            <a:endParaRPr lang="en-US" sz="2800" dirty="0"/>
          </a:p>
          <a:p>
            <a:r>
              <a:rPr lang="en-US" sz="2800" dirty="0"/>
              <a:t>In the hypothalamus the prostaglandins, especially PGE2, stimulate the production of neurotransmitters, which function to reset the temperature set point at a higher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Systemic effects of inflammation</a:t>
            </a:r>
          </a:p>
        </p:txBody>
      </p:sp>
    </p:spTree>
    <p:extLst>
      <p:ext uri="{BB962C8B-B14F-4D97-AF65-F5344CB8AC3E}">
        <p14:creationId xmlns:p14="http://schemas.microsoft.com/office/powerpoint/2010/main" val="3699338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87963"/>
          </a:xfrm>
        </p:spPr>
        <p:txBody>
          <a:bodyPr>
            <a:normAutofit/>
          </a:bodyPr>
          <a:lstStyle/>
          <a:p>
            <a:r>
              <a:rPr lang="en-US" sz="2800" b="1" dirty="0"/>
              <a:t>Elevated plasma levels of acute-phase proteins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mostly synthesized in the liver, and in the setting of acute inflammation, their concentrations may increase several hundred-fold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Three of the best known of these proteins are C-reactive protein (CRP), fibrinogen, and serum amyloid A (SAA) protein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Synthesis of these molecules by hepatocytes is stimulated by cytokines, especially IL-6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Systemic effects of inflammation</a:t>
            </a:r>
          </a:p>
        </p:txBody>
      </p:sp>
    </p:spTree>
    <p:extLst>
      <p:ext uri="{BB962C8B-B14F-4D97-AF65-F5344CB8AC3E}">
        <p14:creationId xmlns:p14="http://schemas.microsoft.com/office/powerpoint/2010/main" val="1855327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/>
          </a:bodyPr>
          <a:lstStyle/>
          <a:p>
            <a:r>
              <a:rPr lang="en-US" sz="2800" b="1" dirty="0"/>
              <a:t> Leukocytosis </a:t>
            </a:r>
          </a:p>
          <a:p>
            <a:r>
              <a:rPr lang="en-US" sz="2800" dirty="0"/>
              <a:t>Common feature of inflammatory reactions, especially those induced by bacterial infection</a:t>
            </a:r>
          </a:p>
          <a:p>
            <a:r>
              <a:rPr lang="en-US" sz="2800" dirty="0"/>
              <a:t> The leukocyte count usually climbs to 15,000 to 20,000 cells/mL, but in some extraordinary cases it may reach 40,000 to 100,000 cells/</a:t>
            </a:r>
            <a:r>
              <a:rPr lang="en-US" sz="2800" dirty="0" err="1"/>
              <a:t>mL.</a:t>
            </a:r>
            <a:r>
              <a:rPr lang="en-US" sz="2800" dirty="0"/>
              <a:t> </a:t>
            </a:r>
          </a:p>
          <a:p>
            <a:r>
              <a:rPr lang="en-US" sz="2800" dirty="0"/>
              <a:t>These extreme elevations are referred to as </a:t>
            </a:r>
            <a:r>
              <a:rPr lang="en-US" sz="2800" dirty="0" err="1"/>
              <a:t>leukemoid</a:t>
            </a:r>
            <a:r>
              <a:rPr lang="en-US" sz="2800" dirty="0"/>
              <a:t> reactions because they are similar to those seen in leukemia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Systemic effects of inflammation</a:t>
            </a:r>
          </a:p>
        </p:txBody>
      </p:sp>
    </p:spTree>
    <p:extLst>
      <p:ext uri="{BB962C8B-B14F-4D97-AF65-F5344CB8AC3E}">
        <p14:creationId xmlns:p14="http://schemas.microsoft.com/office/powerpoint/2010/main" val="2376979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rmAutofit/>
          </a:bodyPr>
          <a:lstStyle/>
          <a:p>
            <a:r>
              <a:rPr lang="en-US" sz="2800" dirty="0"/>
              <a:t>The leukocytosis occurs initially because of accelerated release of cells (under the influence of cytokines, including TNF and IL-1) from the bone marrow </a:t>
            </a:r>
            <a:r>
              <a:rPr lang="en-US" sz="2800" dirty="0" err="1"/>
              <a:t>postmitotic</a:t>
            </a:r>
            <a:r>
              <a:rPr lang="en-US" sz="2800" dirty="0"/>
              <a:t> reserve pool</a:t>
            </a:r>
          </a:p>
          <a:p>
            <a:r>
              <a:rPr lang="en-US" sz="2800" dirty="0"/>
              <a:t> Both mature and immature neutrophils may be seen in the blood</a:t>
            </a:r>
          </a:p>
          <a:p>
            <a:r>
              <a:rPr lang="en-US" sz="2800" dirty="0"/>
              <a:t>Bacterial infection- </a:t>
            </a:r>
            <a:r>
              <a:rPr lang="en-US" sz="2800" dirty="0" err="1"/>
              <a:t>Neutrophilia</a:t>
            </a:r>
            <a:endParaRPr lang="en-US" sz="2800" dirty="0"/>
          </a:p>
          <a:p>
            <a:r>
              <a:rPr lang="en-US" sz="2800" dirty="0"/>
              <a:t>Viral infection- Lymphocytosis</a:t>
            </a:r>
          </a:p>
          <a:p>
            <a:r>
              <a:rPr lang="en-US" sz="2800" dirty="0"/>
              <a:t>Bronchial asthma, hay fever, and parasite infestations- Eosinophilia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Systemic effects of inflammation</a:t>
            </a:r>
          </a:p>
        </p:txBody>
      </p:sp>
    </p:spTree>
    <p:extLst>
      <p:ext uri="{BB962C8B-B14F-4D97-AF65-F5344CB8AC3E}">
        <p14:creationId xmlns:p14="http://schemas.microsoft.com/office/powerpoint/2010/main" val="32998545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Systemic effects of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 Certain infections (typhoid fever, </a:t>
            </a:r>
            <a:r>
              <a:rPr lang="en-US" sz="2800" dirty="0" err="1"/>
              <a:t>rickettsiae</a:t>
            </a:r>
            <a:r>
              <a:rPr lang="en-US" sz="2800" dirty="0"/>
              <a:t>, and certain protozoa) are paradoxically associated with a decreased number of circulating white cells (leukopenia), likely because of cytokine-induced sequestration of lymphocytes in lymph nodes. </a:t>
            </a:r>
          </a:p>
          <a:p>
            <a:endParaRPr lang="en-US" sz="2800" dirty="0"/>
          </a:p>
          <a:p>
            <a:r>
              <a:rPr lang="en-US" sz="2800" dirty="0"/>
              <a:t>Increased heart rate and blood pressure, decreased sweating, chills, anorexia</a:t>
            </a:r>
          </a:p>
          <a:p>
            <a:endParaRPr lang="en-US" sz="2800" dirty="0"/>
          </a:p>
          <a:p>
            <a:r>
              <a:rPr lang="en-US" sz="2800" dirty="0"/>
              <a:t>In severe infections, septic shock</a:t>
            </a:r>
            <a:r>
              <a:rPr lang="en-US" sz="2800" dirty="0">
                <a:sym typeface="Symbol"/>
              </a:rPr>
              <a:t>  decreased blood pressure,  disseminated intravascular coagulation, metabolic abnormalities such as hypotensive shock</a:t>
            </a:r>
            <a:endParaRPr lang="en-US" sz="2800" dirty="0"/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819400"/>
            <a:ext cx="7772400" cy="1470025"/>
          </a:xfrm>
        </p:spPr>
        <p:txBody>
          <a:bodyPr/>
          <a:lstStyle/>
          <a:p>
            <a:r>
              <a:rPr lang="en-US" b="1" dirty="0"/>
              <a:t>End of Lecture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Chronic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2100"/>
            <a:ext cx="8229600" cy="456406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cs typeface="Arial" panose="020B0604020202020204" pitchFamily="34" charset="0"/>
              </a:rPr>
              <a:t>May be more insidious and of  Longer duration (days to years)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cs typeface="Arial" panose="020B0604020202020204" pitchFamily="34" charset="0"/>
              </a:rPr>
              <a:t>Typified by influx of lymphocytes and macrophages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cs typeface="Arial" panose="020B0604020202020204" pitchFamily="34" charset="0"/>
              </a:rPr>
              <a:t>Associated vascular proliferation and fibrosis (scarring).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cs typeface="Arial" panose="020B0604020202020204" pitchFamily="34" charset="0"/>
              </a:rPr>
              <a:t>Note</a:t>
            </a:r>
            <a:r>
              <a:rPr lang="en-US" sz="2800" dirty="0">
                <a:cs typeface="Arial" panose="020B0604020202020204" pitchFamily="34" charset="0"/>
              </a:rPr>
              <a:t>: These basic forms of inflammation can coexist.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200" b="1" dirty="0"/>
              <a:t> Features of Acute and Chronic Inflammation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073331"/>
              </p:ext>
            </p:extLst>
          </p:nvPr>
        </p:nvGraphicFramePr>
        <p:xfrm>
          <a:off x="304800" y="990600"/>
          <a:ext cx="8839200" cy="565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9160">
                <a:tc>
                  <a:txBody>
                    <a:bodyPr/>
                    <a:lstStyle/>
                    <a:p>
                      <a:r>
                        <a:rPr lang="en-US" sz="2400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Acute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Chronic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9160">
                <a:tc>
                  <a:txBody>
                    <a:bodyPr/>
                    <a:lstStyle/>
                    <a:p>
                      <a:r>
                        <a:rPr lang="en-US" sz="2400" dirty="0"/>
                        <a:t>Onset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Fast: minutes or hours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Slow: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9160">
                <a:tc>
                  <a:txBody>
                    <a:bodyPr/>
                    <a:lstStyle/>
                    <a:p>
                      <a:r>
                        <a:rPr lang="en-US" sz="2400" dirty="0"/>
                        <a:t>Cellular infiltrate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Mainly neutrophils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Monocytes/macrophages and lymphocytes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9160">
                <a:tc>
                  <a:txBody>
                    <a:bodyPr/>
                    <a:lstStyle/>
                    <a:p>
                      <a:r>
                        <a:rPr lang="en-US" sz="2400" dirty="0"/>
                        <a:t>Tissue injury, fibrosis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Usually mild and self-limited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Often severe and progressive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9160">
                <a:tc>
                  <a:txBody>
                    <a:bodyPr/>
                    <a:lstStyle/>
                    <a:p>
                      <a:r>
                        <a:rPr lang="en-US" sz="2400" dirty="0"/>
                        <a:t>Local and systemic signs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Prominent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Less prominent; may be subtle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80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722519" cy="812006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components of acute and chronic inflammatory responses and their principal functions.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305-39FB-43AE-9D60-F337AFAA837A}" type="datetime2">
              <a:rPr lang="en-US" smtClean="0"/>
              <a:t>Tuesday, March 19, 2024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D82A-8297-4C1A-A7D3-76CF3A7E38F9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90" y="1447800"/>
            <a:ext cx="820912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11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Acute and Chronic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4525963"/>
          </a:xfrm>
        </p:spPr>
        <p:txBody>
          <a:bodyPr/>
          <a:lstStyle/>
          <a:p>
            <a:r>
              <a:rPr lang="en-US" dirty="0"/>
              <a:t>The steps of the inflammatory response can be remembered as the five </a:t>
            </a:r>
            <a:r>
              <a:rPr lang="en-US" dirty="0" err="1"/>
              <a:t>Rs</a:t>
            </a:r>
            <a:r>
              <a:rPr lang="en-US" dirty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Recognition of the injurious agent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Recruitment of leukocytes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Removal of the agent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Regulation (control) of the response, and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Resolution (repair)</a:t>
            </a:r>
          </a:p>
        </p:txBody>
      </p:sp>
    </p:spTree>
    <p:extLst>
      <p:ext uri="{BB962C8B-B14F-4D97-AF65-F5344CB8AC3E}">
        <p14:creationId xmlns:p14="http://schemas.microsoft.com/office/powerpoint/2010/main" val="3153043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972" y="119577"/>
            <a:ext cx="8980227" cy="413824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Cardinal Signs Of Acute Inflammation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972" y="533402"/>
            <a:ext cx="8827827" cy="5943598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Redness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(rubor) due to dilation of small blood vessels within damaged tissue.</a:t>
            </a: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(calor) due to vascular dilation and increased blood flow.</a:t>
            </a: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Swelling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(tumor) due to accumulation of fluid in the extravascular space which, in turn, is due to increased vascular permeability.</a:t>
            </a: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Pain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(dolor), results from the stretching &amp; destruction of tissues due to inflammatory edema, chemical mediators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Loss of function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functio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laesa</a:t>
            </a:r>
            <a:r>
              <a:rPr lang="en-US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Severe swelling may physically immobilize the tissue.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DC18-C758-401D-9BA4-08B2583BC2C7}" type="datetime2">
              <a:rPr lang="en-US" smtClean="0"/>
              <a:t>Tuesday, March 19,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D82A-8297-4C1A-A7D3-76CF3A7E38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67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10968</TotalTime>
  <Words>2127</Words>
  <Application>Microsoft Office PowerPoint</Application>
  <PresentationFormat>On-screen Show (4:3)</PresentationFormat>
  <Paragraphs>296</Paragraphs>
  <Slides>48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Comic Sans MS</vt:lpstr>
      <vt:lpstr>Symbol</vt:lpstr>
      <vt:lpstr>Wingdings</vt:lpstr>
      <vt:lpstr>Office Theme</vt:lpstr>
      <vt:lpstr>Inflammation: Acute and Chronic Inflammation</vt:lpstr>
      <vt:lpstr>Lecture Outline</vt:lpstr>
      <vt:lpstr>Overview of inflammation</vt:lpstr>
      <vt:lpstr>Acute inflammation</vt:lpstr>
      <vt:lpstr>Chronic inflammation</vt:lpstr>
      <vt:lpstr> Features of Acute and Chronic Inflammation</vt:lpstr>
      <vt:lpstr>The components of acute and chronic inflammatory responses and their principal functions. </vt:lpstr>
      <vt:lpstr>Acute and Chronic Inflammation</vt:lpstr>
      <vt:lpstr>Cardinal Signs Of Acute Inflammation </vt:lpstr>
      <vt:lpstr>Acute inflammation</vt:lpstr>
      <vt:lpstr>Components of acute inflammation</vt:lpstr>
      <vt:lpstr>Major Local Manifestations Of Acute Inflammation, Compared To Normal</vt:lpstr>
      <vt:lpstr>Vascular changes</vt:lpstr>
      <vt:lpstr>Mechanisms contributing to Increased Vascular Permeability</vt:lpstr>
      <vt:lpstr>Mechanisms contributing to Increased Vascular Permeability</vt:lpstr>
      <vt:lpstr>Responses of Lymphatic Vessels</vt:lpstr>
      <vt:lpstr>Responses of Lymphatic Vessels</vt:lpstr>
      <vt:lpstr>Cellular events</vt:lpstr>
      <vt:lpstr>Leukocyte Activation</vt:lpstr>
      <vt:lpstr>Phagocytosis </vt:lpstr>
      <vt:lpstr>Phagocytosis</vt:lpstr>
      <vt:lpstr>Outcomes of inflammation</vt:lpstr>
      <vt:lpstr>Morphologic patterns of acute inflammation</vt:lpstr>
      <vt:lpstr>Fibrinous inflammation</vt:lpstr>
      <vt:lpstr>Suppurative (purulent) inflammation</vt:lpstr>
      <vt:lpstr>Ulcer</vt:lpstr>
      <vt:lpstr>Chemical mediators of inflammation</vt:lpstr>
      <vt:lpstr>Chemical Mediators of Inflammation</vt:lpstr>
      <vt:lpstr>PowerPoint Presentation</vt:lpstr>
      <vt:lpstr>Production of arachidonic acid metabolites and their roles in inflammation</vt:lpstr>
      <vt:lpstr>PowerPoint Presentation</vt:lpstr>
      <vt:lpstr>Activation and functions of complement Proteins</vt:lpstr>
      <vt:lpstr>Chronic inflammation</vt:lpstr>
      <vt:lpstr>Chronic Inflammatory cells</vt:lpstr>
      <vt:lpstr>Macrophages cont…</vt:lpstr>
      <vt:lpstr>Lymphocytes </vt:lpstr>
      <vt:lpstr>Lymphocytes</vt:lpstr>
      <vt:lpstr>Lymphocytes</vt:lpstr>
      <vt:lpstr>Other cells</vt:lpstr>
      <vt:lpstr>Granulomatous inflammation</vt:lpstr>
      <vt:lpstr>Granulomatous inflammation…</vt:lpstr>
      <vt:lpstr>Systemic effects of inflammation</vt:lpstr>
      <vt:lpstr>Systemic effects of inflammation</vt:lpstr>
      <vt:lpstr>Systemic effects of inflammation</vt:lpstr>
      <vt:lpstr>Systemic effects of inflammation</vt:lpstr>
      <vt:lpstr>Systemic effects of inflammation</vt:lpstr>
      <vt:lpstr>Systemic effects of inflammation</vt:lpstr>
      <vt:lpstr>End of Lecture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Inflammation</dc:title>
  <dc:creator>Rabecca Kamwela</dc:creator>
  <cp:lastModifiedBy>Rabecca Tembo</cp:lastModifiedBy>
  <cp:revision>83</cp:revision>
  <dcterms:created xsi:type="dcterms:W3CDTF">2015-10-20T12:43:06Z</dcterms:created>
  <dcterms:modified xsi:type="dcterms:W3CDTF">2024-03-19T10:20:11Z</dcterms:modified>
</cp:coreProperties>
</file>