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80" r:id="rId5"/>
    <p:sldId id="282" r:id="rId6"/>
    <p:sldId id="258" r:id="rId7"/>
    <p:sldId id="283" r:id="rId8"/>
    <p:sldId id="259" r:id="rId9"/>
    <p:sldId id="260" r:id="rId10"/>
    <p:sldId id="261" r:id="rId11"/>
    <p:sldId id="262" r:id="rId12"/>
    <p:sldId id="293" r:id="rId13"/>
    <p:sldId id="263" r:id="rId14"/>
    <p:sldId id="294" r:id="rId15"/>
    <p:sldId id="264" r:id="rId16"/>
    <p:sldId id="265" r:id="rId17"/>
    <p:sldId id="266" r:id="rId18"/>
    <p:sldId id="292" r:id="rId19"/>
    <p:sldId id="267" r:id="rId20"/>
    <p:sldId id="284" r:id="rId21"/>
    <p:sldId id="285" r:id="rId22"/>
    <p:sldId id="268" r:id="rId23"/>
    <p:sldId id="269" r:id="rId24"/>
    <p:sldId id="287" r:id="rId25"/>
    <p:sldId id="288" r:id="rId26"/>
    <p:sldId id="286" r:id="rId27"/>
    <p:sldId id="28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90" r:id="rId37"/>
    <p:sldId id="278" r:id="rId38"/>
    <p:sldId id="291" r:id="rId39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4B889C-247B-460F-B75F-664227B815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01ACD30-93A2-47BA-83C3-C2CE41223F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2A2D33-C0AC-4EA4-A8E3-7AE0842F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ECD8-88F0-443B-92FF-AC05D5155FE2}" type="datetimeFigureOut">
              <a:rPr lang="x-none" smtClean="0"/>
              <a:t>3/25/2024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7FEBD9-DA8A-48B1-BA1E-E73B631B4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56D122-CF0D-4D13-80DE-A56BAA60D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34FDA-69A7-4E4B-A842-61675A7D02A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40504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FF3157-FB8E-45CE-9B59-AFB6501CF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2118947-5A4C-4526-8AB7-0334BE0B29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6D68E4-2654-46B8-B936-198B6C5D0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ECD8-88F0-443B-92FF-AC05D5155FE2}" type="datetimeFigureOut">
              <a:rPr lang="x-none" smtClean="0"/>
              <a:t>3/25/2024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06CD62-006D-41D0-8CF3-5211711D0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EE1DF4-F23B-4150-AB1F-92A5A5A2D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34FDA-69A7-4E4B-A842-61675A7D02A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8399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3B426CB-8298-4BCC-A819-7C49ED12DF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41A0305-3962-4A24-A5E7-322A79DE4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8EFF7F-A805-4565-B214-6C636641E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ECD8-88F0-443B-92FF-AC05D5155FE2}" type="datetimeFigureOut">
              <a:rPr lang="x-none" smtClean="0"/>
              <a:t>3/25/2024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C7B9B0-3536-441D-BDEC-FBA0682EC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76F90A-034D-4EB6-8DBC-969A70011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34FDA-69A7-4E4B-A842-61675A7D02A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95365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CAC564-B6E0-45C8-B39A-2514C096A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5E6F7E-BB4A-4EEF-8970-B268B502E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1C710F-430F-4992-8745-6E35CB24E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ECD8-88F0-443B-92FF-AC05D5155FE2}" type="datetimeFigureOut">
              <a:rPr lang="x-none" smtClean="0"/>
              <a:t>3/25/2024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F2781F-6EAF-4D80-A045-A765AEB35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815781C-0729-43C2-A44C-1C47AF9C5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34FDA-69A7-4E4B-A842-61675A7D02A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26867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B91601-2AC6-40E2-92CE-73D22C88C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D3AD3E4-511C-46AB-86B4-0A3334A53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BA1B73-D556-4D1A-9DB8-D1BF62706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ECD8-88F0-443B-92FF-AC05D5155FE2}" type="datetimeFigureOut">
              <a:rPr lang="x-none" smtClean="0"/>
              <a:t>3/25/2024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8EAB30-6E82-4F61-8F0D-D07C7A79B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C39548-915C-4EF0-A696-EA24A250C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34FDA-69A7-4E4B-A842-61675A7D02A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8665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430C87-0CC9-46D7-9E80-DE47E3737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C0923B-AB4C-408C-AAA3-87D193ADA4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A817D9E-0C8C-4B12-80C5-8B2CBDB8E8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9F7AE3E-8CF2-4B3F-B94E-C44AAD28C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ECD8-88F0-443B-92FF-AC05D5155FE2}" type="datetimeFigureOut">
              <a:rPr lang="x-none" smtClean="0"/>
              <a:t>3/25/2024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096416C-9A59-4A7C-ADEB-C6CE8B505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0AD1170-E7BF-4CCE-8375-A7143BC6D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34FDA-69A7-4E4B-A842-61675A7D02A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48755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A6F19C-CD6E-41F2-848E-DA2547D61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B031955-B4D1-4B27-9ADC-8DD2779B6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C4BF1C-1388-4B99-8465-E83639F9BA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8CB6B21-3A46-4A90-86CD-A22BF10B25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45B1852-EA53-441C-9CC3-54920595FD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58E4973-2926-451B-846D-088D8888B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ECD8-88F0-443B-92FF-AC05D5155FE2}" type="datetimeFigureOut">
              <a:rPr lang="x-none" smtClean="0"/>
              <a:t>3/25/2024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D3CF20B-19CB-4E43-9310-8B659C08B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A6E2656-AE49-4C80-B5C3-14C83CCB6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34FDA-69A7-4E4B-A842-61675A7D02A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60669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1C736B-AB8D-4131-BD45-D7E4630CE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9C475F6-56BF-413D-9893-28FBEF04B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ECD8-88F0-443B-92FF-AC05D5155FE2}" type="datetimeFigureOut">
              <a:rPr lang="x-none" smtClean="0"/>
              <a:t>3/25/2024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A98BB12-A257-4E16-A7E4-AC0989982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167A744-5706-46AD-B80F-0372C7B67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34FDA-69A7-4E4B-A842-61675A7D02A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98057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9BFB471-9D46-4AB8-8B2E-5CE15287D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ECD8-88F0-443B-92FF-AC05D5155FE2}" type="datetimeFigureOut">
              <a:rPr lang="x-none" smtClean="0"/>
              <a:t>3/25/2024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3BD3EB6-B7CF-4F40-98BC-D956B6208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85C0257-07E2-4338-90EC-C733EB8B8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34FDA-69A7-4E4B-A842-61675A7D02A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57400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FC02BB-40CA-4E35-BD31-FE663F66F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BD40A7-938C-4DD3-B4EC-A134FC03A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0C1132A-00DD-4A4E-BD11-3E6282C24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4645351-D32B-48ED-8B4A-946E151F7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ECD8-88F0-443B-92FF-AC05D5155FE2}" type="datetimeFigureOut">
              <a:rPr lang="x-none" smtClean="0"/>
              <a:t>3/25/2024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802A3A5-AFD8-4009-A062-FAA7A65C6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674DC03-B2E1-4A3C-8475-21AA7094B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34FDA-69A7-4E4B-A842-61675A7D02A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14495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5A374D-6072-41CA-94AB-1131EA2A3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F2C2EA1-7FE5-40FD-9BA7-FCDD0133F2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30EC2DD-A8A6-4B86-AE0A-15B743D4C5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BEB637E-D5A4-48FB-B546-730A25F8E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ECD8-88F0-443B-92FF-AC05D5155FE2}" type="datetimeFigureOut">
              <a:rPr lang="x-none" smtClean="0"/>
              <a:t>3/25/2024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FA44B9E-3059-461C-AF77-0ED290620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6D136C8-041C-4D63-A87A-6649EFC03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34FDA-69A7-4E4B-A842-61675A7D02A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44254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CF808AA-53C0-412D-9B19-CAF680063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70252E3-DDA8-4E7D-9874-83F790CE3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90B9D9-5DDA-40FD-B679-42C9B2F17F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8ECD8-88F0-443B-92FF-AC05D5155FE2}" type="datetimeFigureOut">
              <a:rPr lang="x-none" smtClean="0"/>
              <a:t>3/25/2024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42A79A-38F7-45E6-95D0-97FEAB6531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1623DA-69FE-44DE-8F19-DDBD491A2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34FDA-69A7-4E4B-A842-61675A7D02A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67206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AE9897-5DB2-4189-98DA-DAACE0F4BA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Trypanosoma Cruzi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D01BF21-D2E5-4524-80D6-55BA29C7E8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 J Mudenda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117718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DCEA4C-40BA-44D7-A979-37ED51ACF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Epimastigote</a:t>
            </a:r>
          </a:p>
          <a:p>
            <a:r>
              <a:rPr lang="en-US" dirty="0"/>
              <a:t>Are found in the insect vector- the reduviid bug and also in culture. </a:t>
            </a:r>
          </a:p>
          <a:p>
            <a:r>
              <a:rPr lang="en-US" dirty="0"/>
              <a:t>Epimastigotes divide by binary fission in hindgut of the vector</a:t>
            </a:r>
          </a:p>
          <a:p>
            <a:r>
              <a:rPr lang="en-US" dirty="0"/>
              <a:t>It has a kinetoplast adjacent to the nucleus &amp; an undulating membrane situated along its anterior half.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A0819B6-0E7A-4802-9C8B-85BD8B722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977" y="4421171"/>
            <a:ext cx="2333625" cy="109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79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974C54-8FD5-4CBC-B2A2-8B185D1E9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Life Cycle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54F34F-E04B-4C09-8875-B74781109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T. cruzi passes its life cycle in 2 hosts.</a:t>
            </a:r>
          </a:p>
          <a:p>
            <a:endParaRPr lang="en-US" dirty="0"/>
          </a:p>
          <a:p>
            <a:r>
              <a:rPr lang="en-US" b="1" dirty="0"/>
              <a:t>Definitive host</a:t>
            </a:r>
            <a:r>
              <a:rPr lang="en-US" dirty="0"/>
              <a:t>: Man </a:t>
            </a:r>
          </a:p>
          <a:p>
            <a:r>
              <a:rPr lang="en-US" b="1" dirty="0"/>
              <a:t>Intermediate host (vector)</a:t>
            </a:r>
            <a:r>
              <a:rPr lang="en-US" dirty="0"/>
              <a:t>: Reduviid bug or triatomine bug.</a:t>
            </a:r>
          </a:p>
          <a:p>
            <a:r>
              <a:rPr lang="en-US" b="1" dirty="0"/>
              <a:t>Reservoir host</a:t>
            </a:r>
            <a:r>
              <a:rPr lang="en-US" dirty="0"/>
              <a:t>: Armadillo &amp; domestic animals- cat, dog &amp; pigs. </a:t>
            </a:r>
          </a:p>
          <a:p>
            <a:r>
              <a:rPr lang="en-US" b="1" dirty="0"/>
              <a:t>Infective form</a:t>
            </a:r>
            <a:r>
              <a:rPr lang="en-US" dirty="0"/>
              <a:t>: The infective forms are metacyclic trypomastigotes 			       found in feces of reduviid bugs.</a:t>
            </a:r>
          </a:p>
        </p:txBody>
      </p:sp>
    </p:spTree>
    <p:extLst>
      <p:ext uri="{BB962C8B-B14F-4D97-AF65-F5344CB8AC3E}">
        <p14:creationId xmlns:p14="http://schemas.microsoft.com/office/powerpoint/2010/main" val="3629544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A19ADC-2A70-4F33-BC13-305416CE8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Different reservoir hosts for </a:t>
            </a:r>
            <a:r>
              <a:rPr lang="en-US" b="1" dirty="0" err="1"/>
              <a:t>T.Cruzi</a:t>
            </a:r>
            <a:endParaRPr lang="x-non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8F3C362-4B17-4460-B655-A28BFCB67A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0343" y="1690688"/>
            <a:ext cx="4848225" cy="33051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F75F59E-5A94-4FF6-8CB7-9A9402D44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604" y="1690688"/>
            <a:ext cx="4981575" cy="3390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99B3251-FBD2-46BC-8C05-F0DE0C57C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0167" y="1690688"/>
            <a:ext cx="311467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336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2DC3DE-27B5-4671-B23B-81944C549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0008"/>
            <a:ext cx="10515600" cy="4696955"/>
          </a:xfrm>
        </p:spPr>
        <p:txBody>
          <a:bodyPr>
            <a:normAutofit/>
          </a:bodyPr>
          <a:lstStyle/>
          <a:p>
            <a:r>
              <a:rPr lang="en-US" dirty="0"/>
              <a:t>The parasite occurs in 3 different but overlapping infection cycles.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Sylvatic zoonosis in wild animals e.g. armadillos, peri-domestic cycle in domestic animals e.g. cat/dogs &amp; a domestic cycle in humans.</a:t>
            </a:r>
          </a:p>
          <a:p>
            <a:r>
              <a:rPr lang="en-US" dirty="0"/>
              <a:t>Different vector species are active in these infection cycles.</a:t>
            </a:r>
          </a:p>
          <a:p>
            <a:r>
              <a:rPr lang="en-US" dirty="0"/>
              <a:t>The reduviid bugs-Triatoma infestans, Rhodnius prolixus &amp; Panstrongylus megistus are important vectors in human infection.</a:t>
            </a:r>
          </a:p>
          <a:p>
            <a:r>
              <a:rPr lang="en-US" dirty="0"/>
              <a:t> These are adapted to living in human habitations-cracked walls &amp; roofs. </a:t>
            </a:r>
          </a:p>
          <a:p>
            <a:r>
              <a:rPr lang="en-US" dirty="0"/>
              <a:t>These are night-biting bugs which typically defecate while feeding. </a:t>
            </a:r>
          </a:p>
          <a:p>
            <a:r>
              <a:rPr lang="en-US" dirty="0"/>
              <a:t>The feces of infected bugs contain the metacyclic trypomastigote.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38082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FFAFA9-292E-4128-92EF-AE2B53C8E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097"/>
            <a:ext cx="10515600" cy="144559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Sylvatic zoonosis, peri-domestic &amp; a domestic cycle in humans.</a:t>
            </a:r>
            <a:br>
              <a:rPr lang="en-US" dirty="0"/>
            </a:br>
            <a:endParaRPr lang="x-non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54B0A78-7596-4EED-A516-498C8ACD84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4582" y="1825625"/>
            <a:ext cx="6382836" cy="4351338"/>
          </a:xfrm>
        </p:spPr>
      </p:pic>
    </p:spTree>
    <p:extLst>
      <p:ext uri="{BB962C8B-B14F-4D97-AF65-F5344CB8AC3E}">
        <p14:creationId xmlns:p14="http://schemas.microsoft.com/office/powerpoint/2010/main" val="763960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3066EB-0FAE-431B-9F55-805ED5D79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 Mode of transmission</a:t>
            </a:r>
          </a:p>
          <a:p>
            <a:r>
              <a:rPr lang="en-US" dirty="0"/>
              <a:t>Infection in man &amp; other reservoir hosts occur when mucus membranes or a sore on skin is contaminated by feces of the bug with metacyclic trypomastigotes.</a:t>
            </a:r>
          </a:p>
          <a:p>
            <a:r>
              <a:rPr lang="en-US" dirty="0"/>
              <a:t>Other modes of transmission are:-blood transfusion </a:t>
            </a:r>
          </a:p>
          <a:p>
            <a:pPr marL="0" indent="0">
              <a:buNone/>
            </a:pPr>
            <a:r>
              <a:rPr lang="en-US" dirty="0"/>
              <a:t>     					      -organ transplantation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   -vertical transmission</a:t>
            </a:r>
          </a:p>
          <a:p>
            <a:pPr marL="0" indent="0">
              <a:buNone/>
            </a:pPr>
            <a:r>
              <a:rPr lang="en-US" dirty="0"/>
              <a:t>      					       -rarely ingestion of contaminated 					                    food or drink.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51451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00C409-D774-43A6-9CFD-23CCCDBC4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Development in Man </a:t>
            </a:r>
          </a:p>
          <a:p>
            <a:r>
              <a:rPr lang="en-US" dirty="0"/>
              <a:t>The metacyclic trypomastigotes introduced by bite of bug invade the RES &amp; spread to other tissues. </a:t>
            </a:r>
          </a:p>
          <a:p>
            <a:r>
              <a:rPr lang="en-US" dirty="0"/>
              <a:t>After passing through promastigote &amp; epimastigote forms, they again become trypomastigotes which are the infective stage for reduviid bug. </a:t>
            </a:r>
          </a:p>
          <a:p>
            <a:r>
              <a:rPr lang="en-US" dirty="0"/>
              <a:t>No multiplication occurs in this stage except intracellularly in the amastigote form.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77634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D89688-2172-4640-A6DF-80AAE1289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Development in Reduviid Bugs</a:t>
            </a:r>
          </a:p>
          <a:p>
            <a:r>
              <a:rPr lang="en-US" dirty="0"/>
              <a:t> Acquire infection by feeding on an infected host. </a:t>
            </a:r>
          </a:p>
          <a:p>
            <a:r>
              <a:rPr lang="en-US" dirty="0"/>
              <a:t> Most triatomine bugs are nocturnal i.e. active at night.</a:t>
            </a:r>
          </a:p>
          <a:p>
            <a:r>
              <a:rPr lang="en-US" dirty="0"/>
              <a:t>The ingested trypomastigotes transform into epimastigotes in the midgut then migrate to the hindgut and multiply.</a:t>
            </a:r>
          </a:p>
          <a:p>
            <a:r>
              <a:rPr lang="en-US" dirty="0"/>
              <a:t>These, in turn become metacyclic trypomastigotes (infective form) which are excreted in feces (stercorarian transmission).</a:t>
            </a:r>
          </a:p>
          <a:p>
            <a:r>
              <a:rPr lang="en-US" dirty="0"/>
              <a:t>Incubation period in the vector takes 8–10 days(extrinsic incubation period).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49086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A5E4FA-F8E5-4EC6-ADAB-C4259A6F5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12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Life cycle</a:t>
            </a:r>
            <a:endParaRPr lang="x-non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141FF8A-3934-441F-A50A-CC2D0A9C99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5361" y="1168924"/>
            <a:ext cx="7984503" cy="5008039"/>
          </a:xfrm>
        </p:spPr>
      </p:pic>
    </p:spTree>
    <p:extLst>
      <p:ext uri="{BB962C8B-B14F-4D97-AF65-F5344CB8AC3E}">
        <p14:creationId xmlns:p14="http://schemas.microsoft.com/office/powerpoint/2010/main" val="2277263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C8696C-0C02-4575-8058-877048691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Pathogenesis &amp; Clinical Features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3060E0-6B5B-4FE3-AE04-80F86FB7E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disease manifests in an acute and chronic form.</a:t>
            </a:r>
          </a:p>
          <a:p>
            <a:r>
              <a:rPr lang="en-US" dirty="0"/>
              <a:t>Average incubation period in man is 1–2 weeks.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Acute Chagas’ Disease </a:t>
            </a:r>
          </a:p>
          <a:p>
            <a:r>
              <a:rPr lang="en-US" dirty="0"/>
              <a:t>Often occur in children under 2 years of age &amp; occurs soon after infection.</a:t>
            </a:r>
          </a:p>
          <a:p>
            <a:r>
              <a:rPr lang="en-US" dirty="0"/>
              <a:t> May last 1–4 months with the first sign appearing within a week post infection. </a:t>
            </a:r>
          </a:p>
          <a:p>
            <a:r>
              <a:rPr lang="en-US" dirty="0"/>
              <a:t>Chagoma is the typical subcutaneous lesion occurring at the site of infection.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360361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E53C1D-2478-4195-A804-880B67DF3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Causative agent for a vector borne disease called Chagas’s or South American trypanosomiasis.</a:t>
            </a:r>
          </a:p>
          <a:p>
            <a:r>
              <a:rPr lang="en-US" dirty="0"/>
              <a:t> It is a zoonotic disease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07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3A8B14-5E0A-4407-AE01-2146B63A6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Chagoma at infection site</a:t>
            </a:r>
            <a:endParaRPr lang="x-non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570871E-F97D-4A9E-9B3F-449461AE2E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7550" y="2062956"/>
            <a:ext cx="5676900" cy="3876675"/>
          </a:xfrm>
        </p:spPr>
      </p:pic>
    </p:spTree>
    <p:extLst>
      <p:ext uri="{BB962C8B-B14F-4D97-AF65-F5344CB8AC3E}">
        <p14:creationId xmlns:p14="http://schemas.microsoft.com/office/powerpoint/2010/main" val="137421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A46E4C-A56F-46BF-9CA4-C45CDF7CC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797" y="138881"/>
            <a:ext cx="10515600" cy="1325563"/>
          </a:xfrm>
        </p:spPr>
        <p:txBody>
          <a:bodyPr/>
          <a:lstStyle/>
          <a:p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Inoculation of the parasite in conjunctiva causes unilateral, painless edema of periocular tissues in the eye called as Romana’s sign.</a:t>
            </a:r>
            <a:endParaRPr lang="x-non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E043E8F-8F48-42B5-A86E-766F0A2B89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797" y="1141339"/>
            <a:ext cx="9378957" cy="43513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AA0807B-1804-4847-B6BB-4CCBBE22AEC6}"/>
              </a:ext>
            </a:extLst>
          </p:cNvPr>
          <p:cNvSpPr txBox="1"/>
          <p:nvPr/>
        </p:nvSpPr>
        <p:spPr>
          <a:xfrm>
            <a:off x="696797" y="5492677"/>
            <a:ext cx="774961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This is the classical finding of the acute Chagas' disease.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580903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F14462-1211-4DC1-B9AD-2E0D3E93F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some cases, patients may have generalized infection with fever, lymphadenopathy &amp; hepatosplenomegaly.</a:t>
            </a:r>
          </a:p>
          <a:p>
            <a:r>
              <a:rPr lang="en-US" dirty="0"/>
              <a:t>The patient may die of acute myocarditis and meningoencephalitis. </a:t>
            </a:r>
          </a:p>
          <a:p>
            <a:r>
              <a:rPr lang="en-US" dirty="0"/>
              <a:t>Acute signs and symptoms usually resolve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spontaneously </a:t>
            </a:r>
            <a:r>
              <a:rPr lang="en-US" dirty="0"/>
              <a:t>within 4–8 weeks.</a:t>
            </a:r>
          </a:p>
          <a:p>
            <a:r>
              <a:rPr lang="en-US" dirty="0"/>
              <a:t>Thereafter patients ,enter the asymptomatic or indeterminate phase of chronic T. cruzi infection.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982659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088CCF-1F27-445C-BB6E-9D666BF53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Chronic Chagas’ Disease </a:t>
            </a:r>
          </a:p>
          <a:p>
            <a:r>
              <a:rPr lang="en-US" dirty="0"/>
              <a:t>Usually seen years or even decades after the initial infection.</a:t>
            </a:r>
          </a:p>
          <a:p>
            <a:r>
              <a:rPr lang="en-US" dirty="0"/>
              <a:t>The chronic form is found in adults and older children. </a:t>
            </a:r>
          </a:p>
          <a:p>
            <a:r>
              <a:rPr lang="en-US" dirty="0"/>
              <a:t>In chronic phase, T. cruzi produces an inflammatory response, cell destruction, fibrosis of muscles and nerves that control muscle tone of hollow organs like heart, esophagus, colon etc. </a:t>
            </a:r>
          </a:p>
          <a:p>
            <a:r>
              <a:rPr lang="en-US" dirty="0"/>
              <a:t>Thus, it can lead to cardiac myopathy and mega-esophagus &amp; megacolon (dilation of esophagus and colon).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677799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28D5E2-019E-4E48-BC0B-2376E24BB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Inflammatory response in chronic phase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6C8A7BC-EFC3-4D24-8980-E47B33EF61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STIXGeneral-Regular"/>
              </a:rPr>
              <a:t>Agaglionosis &amp; fibrosis in myenteric plexus in case of megaesophagus</a:t>
            </a:r>
            <a:endParaRPr lang="x-none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77494EF6-EE8F-4805-BA8E-B3D5DFDD96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80541" y="2505075"/>
            <a:ext cx="4876281" cy="368458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675C5FB-599A-401C-AC92-ABD204E690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STIXGeneral-Regular"/>
              </a:rPr>
              <a:t>Severe chronic myositis in a case of megaesophagus</a:t>
            </a:r>
            <a:endParaRPr lang="x-none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3835F334-3E15-41DE-A249-81C8AC5CF30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294405" y="2505075"/>
            <a:ext cx="4938777" cy="3684588"/>
          </a:xfrm>
        </p:spPr>
      </p:pic>
    </p:spTree>
    <p:extLst>
      <p:ext uri="{BB962C8B-B14F-4D97-AF65-F5344CB8AC3E}">
        <p14:creationId xmlns:p14="http://schemas.microsoft.com/office/powerpoint/2010/main" val="4097785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49">
            <a:extLst>
              <a:ext uri="{FF2B5EF4-FFF2-40B4-BE49-F238E27FC236}">
                <a16:creationId xmlns:a16="http://schemas.microsoft.com/office/drawing/2014/main" xmlns="" id="{3DAA2DC9-6495-4CDB-96FE-113BBF934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Inflammatory response in chronic phase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5C99226-6A01-4B39-A811-AA235E8C2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Mild chronic ganglionitis in esophagus without </a:t>
            </a:r>
            <a:r>
              <a:rPr lang="en-US" dirty="0" err="1" smtClean="0"/>
              <a:t>megaesophagus</a:t>
            </a:r>
            <a:r>
              <a:rPr lang="en-US" dirty="0" smtClean="0"/>
              <a:t>-arrow </a:t>
            </a:r>
            <a:r>
              <a:rPr lang="en-US" dirty="0"/>
              <a:t>at ganglion cell</a:t>
            </a:r>
            <a:endParaRPr lang="x-none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5EBAD902-2DF9-4DD2-A2F6-C8D9613D93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92245" y="2505075"/>
            <a:ext cx="4852872" cy="368458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CB0B1A1-099D-41CC-A5CD-1B0D50FF9E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/>
          <a:lstStyle/>
          <a:p>
            <a:r>
              <a:rPr lang="en-US" dirty="0"/>
              <a:t>Myositis with granuloma in a case of megacolon-see giant cell &amp; histiocyte</a:t>
            </a:r>
            <a:endParaRPr lang="x-none" dirty="0"/>
          </a:p>
        </p:txBody>
      </p:sp>
      <p:pic>
        <p:nvPicPr>
          <p:cNvPr id="42" name="Content Placeholder 41">
            <a:extLst>
              <a:ext uri="{FF2B5EF4-FFF2-40B4-BE49-F238E27FC236}">
                <a16:creationId xmlns:a16="http://schemas.microsoft.com/office/drawing/2014/main" xmlns="" id="{279FF8D8-A68C-498D-BE42-F22A58FFBE8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247652" y="2505075"/>
            <a:ext cx="5032284" cy="3684588"/>
          </a:xfr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E58C7EB9-56F5-43D8-9C45-2EB10C34C294}"/>
              </a:ext>
            </a:extLst>
          </p:cNvPr>
          <p:cNvCxnSpPr/>
          <p:nvPr/>
        </p:nvCxnSpPr>
        <p:spPr>
          <a:xfrm>
            <a:off x="1630837" y="3429000"/>
            <a:ext cx="763571" cy="1124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42328FA1-7723-4774-9418-DF7F9533AF69}"/>
              </a:ext>
            </a:extLst>
          </p:cNvPr>
          <p:cNvCxnSpPr/>
          <p:nvPr/>
        </p:nvCxnSpPr>
        <p:spPr>
          <a:xfrm>
            <a:off x="4817097" y="933254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rrow: Down 43">
            <a:extLst>
              <a:ext uri="{FF2B5EF4-FFF2-40B4-BE49-F238E27FC236}">
                <a16:creationId xmlns:a16="http://schemas.microsoft.com/office/drawing/2014/main" xmlns="" id="{E6A683FE-1DC5-4A2E-AF78-8A80A8C83DE2}"/>
              </a:ext>
            </a:extLst>
          </p:cNvPr>
          <p:cNvSpPr/>
          <p:nvPr/>
        </p:nvSpPr>
        <p:spPr>
          <a:xfrm>
            <a:off x="7022969" y="3657600"/>
            <a:ext cx="273377" cy="5844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Arrow: Down 44">
            <a:extLst>
              <a:ext uri="{FF2B5EF4-FFF2-40B4-BE49-F238E27FC236}">
                <a16:creationId xmlns:a16="http://schemas.microsoft.com/office/drawing/2014/main" xmlns="" id="{15A50559-AC52-462F-B749-22F1AF47815B}"/>
              </a:ext>
            </a:extLst>
          </p:cNvPr>
          <p:cNvSpPr/>
          <p:nvPr/>
        </p:nvSpPr>
        <p:spPr>
          <a:xfrm>
            <a:off x="9200561" y="3723588"/>
            <a:ext cx="169682" cy="3582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04032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94FEB7-510D-4E32-84BC-FFD53FC97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i="0" dirty="0">
                <a:solidFill>
                  <a:srgbClr val="505050"/>
                </a:solidFill>
                <a:effectLst/>
                <a:latin typeface="NexusSansPro"/>
              </a:rPr>
              <a:t>Chest X-ray showing increased cardiac area of a patient with Chagas cardiomyopathy</a:t>
            </a:r>
            <a:endParaRPr lang="x-non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388DE22-D764-4D61-BBBB-C55FDC0CFF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2875" y="1939131"/>
            <a:ext cx="4286250" cy="4124325"/>
          </a:xfrm>
        </p:spPr>
      </p:pic>
    </p:spTree>
    <p:extLst>
      <p:ext uri="{BB962C8B-B14F-4D97-AF65-F5344CB8AC3E}">
        <p14:creationId xmlns:p14="http://schemas.microsoft.com/office/powerpoint/2010/main" val="39786295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CB36497-CF28-4874-BB70-084B771F1E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080" y="1555423"/>
            <a:ext cx="7634771" cy="4621540"/>
          </a:xfrm>
        </p:spPr>
      </p:pic>
    </p:spTree>
    <p:extLst>
      <p:ext uri="{BB962C8B-B14F-4D97-AF65-F5344CB8AC3E}">
        <p14:creationId xmlns:p14="http://schemas.microsoft.com/office/powerpoint/2010/main" val="4588347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C179E4-A268-40DA-82DE-73870166E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Congenital Infection </a:t>
            </a:r>
          </a:p>
          <a:p>
            <a:r>
              <a:rPr lang="en-US" dirty="0"/>
              <a:t>Congenital transmission is possible in both acute &amp; chronic phase of the disease causing myocardial and neurological damage in the fetus.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634488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00BFD2-2BE8-46F2-B565-A260B826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Laboratory Diagnosis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CE5D7E-72B2-41A4-B83E-048E45CE6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Diagnosis is done by demonstration of T. cruzi in blood or tissues or by serology.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  Microscopy </a:t>
            </a:r>
          </a:p>
          <a:p>
            <a:r>
              <a:rPr lang="en-US" dirty="0"/>
              <a:t>The diagnosis of acute Chagas’ disease requires detection of parasites. </a:t>
            </a:r>
          </a:p>
          <a:p>
            <a:r>
              <a:rPr lang="en-US" dirty="0" smtClean="0"/>
              <a:t>Microscopy of </a:t>
            </a:r>
            <a:r>
              <a:rPr lang="en-US" dirty="0"/>
              <a:t>fresh anticoagulated blood or the buffy coat is the simplest way to see motile organisms.</a:t>
            </a:r>
          </a:p>
          <a:p>
            <a:r>
              <a:rPr lang="en-US" dirty="0"/>
              <a:t> In wet mount, trypomastigotes are faintly visible but their snake-like motion against RBC’s makes their presence apparent.</a:t>
            </a:r>
          </a:p>
          <a:p>
            <a:r>
              <a:rPr lang="en-US" dirty="0"/>
              <a:t> Trypomastigotes can also be seen in thick and thin peripheral blood smear, stained with Giemsa stain.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343791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61C8505C-7489-4FF8-8802-59EB7553E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Epidemiology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80E689-56AB-4CD7-8081-0CB7EF4F8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Chagas disease is found mainly in endemic areas of 21 countries in South &amp; central America.</a:t>
            </a:r>
          </a:p>
          <a:p>
            <a:r>
              <a:rPr lang="en-US" dirty="0"/>
              <a:t>An estimated 6 to 7 million people worldwide are  infected with T. cruzi(WHO).</a:t>
            </a:r>
          </a:p>
          <a:p>
            <a:r>
              <a:rPr lang="en-US" dirty="0"/>
              <a:t> About 75 million are at risk of infection(WHO) 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6914260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ED9082-30F6-40F7-9399-03C0AD900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Culture </a:t>
            </a:r>
          </a:p>
          <a:p>
            <a:r>
              <a:rPr lang="en-US" dirty="0" err="1"/>
              <a:t>Novy</a:t>
            </a:r>
            <a:r>
              <a:rPr lang="en-US" dirty="0"/>
              <a:t>, Neal, and Nicolle (NNN) medium or its modifications are used for growing T. cruzi.</a:t>
            </a:r>
          </a:p>
          <a:p>
            <a:r>
              <a:rPr lang="en-US" dirty="0"/>
              <a:t>Epimastigotes and trypomastigotes are found in the culture.</a:t>
            </a:r>
          </a:p>
          <a:p>
            <a:r>
              <a:rPr lang="en-US" dirty="0"/>
              <a:t>Culture is more sensitive than smear microscopy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885822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03BB31-2C46-4910-ACC6-23F0982C5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   Animal Inoculation</a:t>
            </a:r>
          </a:p>
          <a:p>
            <a:r>
              <a:rPr lang="en-US" dirty="0"/>
              <a:t> Done in Guinea pig or mice where blood, CSF or lymph node aspirate are inoculated.</a:t>
            </a:r>
          </a:p>
          <a:p>
            <a:r>
              <a:rPr lang="en-US" dirty="0"/>
              <a:t>Trypomastigotes are looked for in the blood smears in a few days after successful inoculation.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56882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989E24-9816-43BD-86A6-DD9F506C3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  Histopathology </a:t>
            </a:r>
          </a:p>
          <a:p>
            <a:r>
              <a:rPr lang="en-US" dirty="0"/>
              <a:t>Biopsy examination of lymph nodes and skeletal muscles and aspirate from Chagoma may reveal amastigotes of T. cruzi.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Serology </a:t>
            </a:r>
          </a:p>
          <a:p>
            <a:r>
              <a:rPr lang="en-US" dirty="0"/>
              <a:t>Antigens can be detected in urine and sera in patients with chronic Chagas’ disease.</a:t>
            </a:r>
          </a:p>
          <a:p>
            <a:r>
              <a:rPr lang="en-US" dirty="0"/>
              <a:t> ELISA has been developed for detection of antigens. </a:t>
            </a:r>
          </a:p>
          <a:p>
            <a:r>
              <a:rPr lang="en-US" dirty="0"/>
              <a:t>Antibody detection done by the following the following tests –  IHA ,CFT ,</a:t>
            </a:r>
            <a:r>
              <a:rPr lang="en-US" dirty="0" err="1"/>
              <a:t>ELISA,IIF,Direct</a:t>
            </a:r>
            <a:r>
              <a:rPr lang="en-US" dirty="0"/>
              <a:t> agglutination test (DAT). </a:t>
            </a:r>
          </a:p>
          <a:p>
            <a:r>
              <a:rPr lang="en-US" dirty="0"/>
              <a:t>Antibody tests are recommended for field use.</a:t>
            </a:r>
          </a:p>
          <a:p>
            <a:r>
              <a:rPr lang="en-US" dirty="0"/>
              <a:t>Cross reaction occur </a:t>
            </a:r>
            <a:r>
              <a:rPr lang="en-US" dirty="0" smtClean="0"/>
              <a:t>in </a:t>
            </a:r>
            <a:r>
              <a:rPr lang="en-US" dirty="0" smtClean="0"/>
              <a:t>syphilis </a:t>
            </a:r>
            <a:r>
              <a:rPr lang="en-US" dirty="0"/>
              <a:t>&amp; leishmaniasis hence false positives. Major drawback for antibody based tests.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9048317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B3C26B-1FEE-4651-BDB4-6802A2D59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  Intradermal Test </a:t>
            </a:r>
          </a:p>
          <a:p>
            <a:r>
              <a:rPr lang="en-US" dirty="0"/>
              <a:t>The antigen ‘</a:t>
            </a:r>
            <a:r>
              <a:rPr lang="en-US" dirty="0" err="1"/>
              <a:t>cruzin</a:t>
            </a:r>
            <a:r>
              <a:rPr lang="en-US" dirty="0"/>
              <a:t>’ is prepared from T. cruzi culture is used for the test.</a:t>
            </a:r>
          </a:p>
          <a:p>
            <a:r>
              <a:rPr lang="en-US" dirty="0"/>
              <a:t> A delayed hypersensitivity reaction is seen.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  Molecular Diagnosis </a:t>
            </a:r>
          </a:p>
          <a:p>
            <a:r>
              <a:rPr lang="en-US" dirty="0"/>
              <a:t>PCR can be done but not commercially available.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99920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37764A-4322-47D0-9966-31D3BE33C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 Other Tests </a:t>
            </a:r>
          </a:p>
          <a:p>
            <a:r>
              <a:rPr lang="en-US" dirty="0"/>
              <a:t>Electrocardiography (ECG) and chest X­-ray are useful for diagnosis and prognosis of cardiomyopathy seen in chronic Chagas’ disease. </a:t>
            </a:r>
          </a:p>
          <a:p>
            <a:r>
              <a:rPr lang="en-US" dirty="0"/>
              <a:t>The combination of right bundle branch block (RBBB) and left anterior fascicular block is a typical feature of Chagas’ heart disease.</a:t>
            </a:r>
          </a:p>
          <a:p>
            <a:r>
              <a:rPr lang="en-US" dirty="0"/>
              <a:t> Endoscopy helps in visualization of megaesophagus in Chagas’ disease.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9740868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03458A-8BFF-40CB-A510-56F3090C0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Treatment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BAAF6A-BF8E-4C7D-AC90-DA67D4EFD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 effective specific treatment is available for treating Chagas' disease. </a:t>
            </a:r>
          </a:p>
          <a:p>
            <a:r>
              <a:rPr lang="en-US" dirty="0" err="1"/>
              <a:t>Nifutrimox</a:t>
            </a:r>
            <a:r>
              <a:rPr lang="en-US" dirty="0"/>
              <a:t> and benznidazole have been used with some success in both acute and chronic Chagas disease. </a:t>
            </a:r>
          </a:p>
          <a:p>
            <a:r>
              <a:rPr lang="en-US" dirty="0"/>
              <a:t>These drugs kill only the extracellular forms but not the intracellular forms. </a:t>
            </a:r>
          </a:p>
          <a:p>
            <a:r>
              <a:rPr lang="en-US" dirty="0"/>
              <a:t>Dose: </a:t>
            </a:r>
            <a:r>
              <a:rPr lang="en-US" dirty="0" err="1"/>
              <a:t>Nifutrimox</a:t>
            </a:r>
            <a:r>
              <a:rPr lang="en-US" dirty="0"/>
              <a:t>: 8–10 mg/kg for adults and 15 mg/kg for children. </a:t>
            </a:r>
          </a:p>
          <a:p>
            <a:r>
              <a:rPr lang="en-US" dirty="0"/>
              <a:t>The drug should be given orally in 4 divided doses each day for 90–120 days. </a:t>
            </a:r>
          </a:p>
          <a:p>
            <a:r>
              <a:rPr lang="en-US" dirty="0"/>
              <a:t>Benznidazole: 5–10 mg/day orally for 60 days.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979509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17325D-03D0-498B-8644-DDF18195B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Anti-failure medication is used for cases of cardiac myopathy.</a:t>
            </a:r>
          </a:p>
          <a:p>
            <a:r>
              <a:rPr lang="en-US" dirty="0"/>
              <a:t>Surgical intervention is indicated where required.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562474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A1DB5C-5A0C-499C-8E15-81C5192A1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Prevention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7961FB-EA69-45E2-BC82-16A6340CB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of insecticide to control the vector bug. </a:t>
            </a:r>
          </a:p>
          <a:p>
            <a:r>
              <a:rPr lang="en-US" dirty="0"/>
              <a:t>Personal protection using insect repellant and mosquito net.</a:t>
            </a:r>
          </a:p>
          <a:p>
            <a:r>
              <a:rPr lang="en-US" dirty="0"/>
              <a:t>Improvement in rural housing &amp; environment to eliminate breeding places of bugs.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395190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FAA80E-7C37-4CF1-91E7-DF31F9018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			       </a:t>
            </a:r>
            <a:r>
              <a:rPr lang="en-US" sz="4400" dirty="0"/>
              <a:t>End!!!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				  Thank you</a:t>
            </a:r>
            <a:endParaRPr lang="x-none" sz="4400" dirty="0"/>
          </a:p>
        </p:txBody>
      </p:sp>
    </p:spTree>
    <p:extLst>
      <p:ext uri="{BB962C8B-B14F-4D97-AF65-F5344CB8AC3E}">
        <p14:creationId xmlns:p14="http://schemas.microsoft.com/office/powerpoint/2010/main" val="2483683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E5151-FDB6-4568-B25D-2E4BEE405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9365"/>
            <a:ext cx="10515600" cy="1684223"/>
          </a:xfrm>
        </p:spPr>
        <p:txBody>
          <a:bodyPr>
            <a:normAutofit fontScale="90000"/>
          </a:bodyPr>
          <a:lstStyle/>
          <a:p>
            <a:r>
              <a:rPr lang="en-U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Global distribution showing the countries endemic for Chagas disease</a:t>
            </a:r>
            <a:br>
              <a:rPr lang="en-U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</a:br>
            <a:endParaRPr lang="x-non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7B5DB66-F8FD-495E-8425-F102467FAB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5201" y="1825625"/>
            <a:ext cx="7521598" cy="4351338"/>
          </a:xfrm>
        </p:spPr>
      </p:pic>
    </p:spTree>
    <p:extLst>
      <p:ext uri="{BB962C8B-B14F-4D97-AF65-F5344CB8AC3E}">
        <p14:creationId xmlns:p14="http://schemas.microsoft.com/office/powerpoint/2010/main" val="2631703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EEA423-3175-4435-AC75-DB2B6A35F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epidemiological pattern has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however </a:t>
            </a:r>
            <a:r>
              <a:rPr lang="en-US" dirty="0"/>
              <a:t>changed mainly due to population mobility, urbanization &amp; emigration.</a:t>
            </a:r>
          </a:p>
          <a:p>
            <a:r>
              <a:rPr lang="en-US" dirty="0"/>
              <a:t> As a result, increased  number of cases have been detected in Canada, USA, </a:t>
            </a:r>
            <a:r>
              <a:rPr lang="en-US" dirty="0" smtClean="0"/>
              <a:t>Europe &amp; </a:t>
            </a:r>
            <a:r>
              <a:rPr lang="en-US" dirty="0"/>
              <a:t>Western Pacific countries. </a:t>
            </a:r>
          </a:p>
          <a:p>
            <a:endParaRPr lang="en-US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423444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DAEF1A-1D68-4513-8390-9D210AA70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Morphology/Habitat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AC9C8E-D643-42B0-8C1A-A8CD107EB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forms are found in humans.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Amastigote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Trypomastigote.</a:t>
            </a:r>
          </a:p>
          <a:p>
            <a:r>
              <a:rPr lang="en-US" dirty="0"/>
              <a:t>These parasite forms are found in different tissues-peripheral blood ,muscle tissue, nervous tissue &amp; RES.</a:t>
            </a:r>
          </a:p>
          <a:p>
            <a:r>
              <a:rPr lang="en-US" dirty="0"/>
              <a:t>Amastigotes are intracellular parasites while trypomastigotes are found in the peripheral blood.</a:t>
            </a:r>
          </a:p>
        </p:txBody>
      </p:sp>
    </p:spTree>
    <p:extLst>
      <p:ext uri="{BB962C8B-B14F-4D97-AF65-F5344CB8AC3E}">
        <p14:creationId xmlns:p14="http://schemas.microsoft.com/office/powerpoint/2010/main" val="1245772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4B2CB58C-6CCC-41EB-9BE1-F109EC35C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1728"/>
            <a:ext cx="10515600" cy="4725235"/>
          </a:xfrm>
        </p:spPr>
        <p:txBody>
          <a:bodyPr/>
          <a:lstStyle/>
          <a:p>
            <a:r>
              <a:rPr lang="en-US" dirty="0"/>
              <a:t>In the insect vector-reduviid bugs, amastigotes are found in midgut &amp; metacyclic trypomastigotes are found in hindgut &amp; feces.</a:t>
            </a:r>
            <a:endParaRPr lang="x-none" dirty="0"/>
          </a:p>
          <a:p>
            <a:endParaRPr lang="x-non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2D8E9A8-408C-4653-9571-EFA454816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086" y="2319338"/>
            <a:ext cx="8162925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16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0568F6-46DB-415F-9EB1-6C716424A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Amastigote </a:t>
            </a:r>
          </a:p>
          <a:p>
            <a:r>
              <a:rPr lang="en-US" dirty="0"/>
              <a:t>Amastigotes are oval(2–4 μm in diameter)with a nucleus, kinetoplast &amp; absent flagellum. </a:t>
            </a:r>
          </a:p>
          <a:p>
            <a:r>
              <a:rPr lang="en-US" dirty="0"/>
              <a:t>It is the multiplication stage of the parasite. </a:t>
            </a:r>
          </a:p>
          <a:p>
            <a:r>
              <a:rPr lang="en-US" dirty="0"/>
              <a:t>Found in muscles, nerve cells &amp; reticulo-endothelial system.</a:t>
            </a:r>
            <a:endParaRPr lang="x-non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D1E734B-4B05-4DE5-BC7E-796DC3783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1396" y="4467716"/>
            <a:ext cx="187642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92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F4B1AF-C95E-4E3A-A94B-590C54FFD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Trypomastigote </a:t>
            </a:r>
          </a:p>
          <a:p>
            <a:r>
              <a:rPr lang="en-US" dirty="0"/>
              <a:t>Do not ­multiply &amp; found in the peripheral blood of man/mammalian hosts.</a:t>
            </a:r>
          </a:p>
          <a:p>
            <a:r>
              <a:rPr lang="en-US" dirty="0"/>
              <a:t>May appear as long slender flagellates (20 μm long) or short stumpy form (15 μm long) in blood. </a:t>
            </a:r>
          </a:p>
          <a:p>
            <a:r>
              <a:rPr lang="en-US" dirty="0"/>
              <a:t>They assume different shapes in stained smears- e.g. letters U,S or C.</a:t>
            </a:r>
          </a:p>
          <a:p>
            <a:r>
              <a:rPr lang="en-US" dirty="0"/>
              <a:t>This is the form taken up by the insect vector.</a:t>
            </a:r>
            <a:endParaRPr lang="x-non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7021299-D3BD-4493-849F-89802941C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6775" y="4644812"/>
            <a:ext cx="2105025" cy="110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21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1348</Words>
  <Application>Microsoft Office PowerPoint</Application>
  <PresentationFormat>Widescreen</PresentationFormat>
  <Paragraphs>142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Calibri Light</vt:lpstr>
      <vt:lpstr>NexusSansPro</vt:lpstr>
      <vt:lpstr>Roboto</vt:lpstr>
      <vt:lpstr>STIXGeneral-Regular</vt:lpstr>
      <vt:lpstr>Wingdings</vt:lpstr>
      <vt:lpstr>Office Theme</vt:lpstr>
      <vt:lpstr>Trypanosoma Cruzi</vt:lpstr>
      <vt:lpstr>PowerPoint Presentation</vt:lpstr>
      <vt:lpstr>Epidemiology</vt:lpstr>
      <vt:lpstr>Global distribution showing the countries endemic for Chagas disease </vt:lpstr>
      <vt:lpstr>PowerPoint Presentation</vt:lpstr>
      <vt:lpstr>Morphology/Habitat</vt:lpstr>
      <vt:lpstr>PowerPoint Presentation</vt:lpstr>
      <vt:lpstr>PowerPoint Presentation</vt:lpstr>
      <vt:lpstr>PowerPoint Presentation</vt:lpstr>
      <vt:lpstr>PowerPoint Presentation</vt:lpstr>
      <vt:lpstr>Life Cycle</vt:lpstr>
      <vt:lpstr>Different reservoir hosts for T.Cruzi</vt:lpstr>
      <vt:lpstr>PowerPoint Presentation</vt:lpstr>
      <vt:lpstr>Sylvatic zoonosis, peri-domestic &amp; a domestic cycle in humans. </vt:lpstr>
      <vt:lpstr>PowerPoint Presentation</vt:lpstr>
      <vt:lpstr>PowerPoint Presentation</vt:lpstr>
      <vt:lpstr>PowerPoint Presentation</vt:lpstr>
      <vt:lpstr>Life cycle</vt:lpstr>
      <vt:lpstr>Pathogenesis &amp; Clinical Features</vt:lpstr>
      <vt:lpstr>Chagoma at infection site</vt:lpstr>
      <vt:lpstr>Inoculation of the parasite in conjunctiva causes unilateral, painless edema of periocular tissues in the eye called as Romana’s sign.</vt:lpstr>
      <vt:lpstr>PowerPoint Presentation</vt:lpstr>
      <vt:lpstr>PowerPoint Presentation</vt:lpstr>
      <vt:lpstr>Inflammatory response in chronic phase</vt:lpstr>
      <vt:lpstr>Inflammatory response in chronic phase</vt:lpstr>
      <vt:lpstr>Chest X-ray showing increased cardiac area of a patient with Chagas cardiomyopathy</vt:lpstr>
      <vt:lpstr>PowerPoint Presentation</vt:lpstr>
      <vt:lpstr>PowerPoint Presentation</vt:lpstr>
      <vt:lpstr>Laboratory Diagnosis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</vt:lpstr>
      <vt:lpstr>PowerPoint Presentation</vt:lpstr>
      <vt:lpstr>Prevention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Trypanosoma Cruzi</dc:title>
  <dc:creator>Musweu</dc:creator>
  <cp:lastModifiedBy>Admin</cp:lastModifiedBy>
  <cp:revision>13</cp:revision>
  <dcterms:created xsi:type="dcterms:W3CDTF">2023-03-21T13:15:50Z</dcterms:created>
  <dcterms:modified xsi:type="dcterms:W3CDTF">2024-03-25T07:30:56Z</dcterms:modified>
</cp:coreProperties>
</file>