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1"/>
  </p:notesMasterIdLst>
  <p:sldIdLst>
    <p:sldId id="256" r:id="rId4"/>
    <p:sldId id="380" r:id="rId5"/>
    <p:sldId id="265" r:id="rId6"/>
    <p:sldId id="258" r:id="rId7"/>
    <p:sldId id="383" r:id="rId8"/>
    <p:sldId id="378" r:id="rId9"/>
    <p:sldId id="379" r:id="rId10"/>
    <p:sldId id="259" r:id="rId11"/>
    <p:sldId id="375" r:id="rId12"/>
    <p:sldId id="384" r:id="rId13"/>
    <p:sldId id="260" r:id="rId14"/>
    <p:sldId id="261" r:id="rId15"/>
    <p:sldId id="262" r:id="rId16"/>
    <p:sldId id="266" r:id="rId17"/>
    <p:sldId id="382" r:id="rId18"/>
    <p:sldId id="267" r:id="rId19"/>
    <p:sldId id="268" r:id="rId20"/>
    <p:sldId id="353" r:id="rId21"/>
    <p:sldId id="263" r:id="rId22"/>
    <p:sldId id="264" r:id="rId23"/>
    <p:sldId id="269" r:id="rId24"/>
    <p:sldId id="257" r:id="rId25"/>
    <p:sldId id="270" r:id="rId26"/>
    <p:sldId id="271" r:id="rId27"/>
    <p:sldId id="272" r:id="rId28"/>
    <p:sldId id="273" r:id="rId29"/>
    <p:sldId id="274" r:id="rId30"/>
    <p:sldId id="275" r:id="rId31"/>
    <p:sldId id="276" r:id="rId32"/>
    <p:sldId id="277" r:id="rId33"/>
    <p:sldId id="278" r:id="rId34"/>
    <p:sldId id="279" r:id="rId35"/>
    <p:sldId id="354" r:id="rId36"/>
    <p:sldId id="355" r:id="rId37"/>
    <p:sldId id="356" r:id="rId38"/>
    <p:sldId id="357" r:id="rId39"/>
    <p:sldId id="377" r:id="rId4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1E3A9-BA58-40CF-9EB9-EAC06F30BD6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2A2E2A0-EBB1-438A-AE74-BE1FCCF61DD3}">
      <dgm:prSet phldrT="[Text]"/>
      <dgm:spPr/>
      <dgm:t>
        <a:bodyPr/>
        <a:lstStyle/>
        <a:p>
          <a:r>
            <a:rPr lang="en-US" b="1" dirty="0" smtClean="0"/>
            <a:t>Parasite</a:t>
          </a:r>
          <a:endParaRPr lang="en-US" dirty="0"/>
        </a:p>
      </dgm:t>
    </dgm:pt>
    <dgm:pt modelId="{CEEA758C-DC93-4F29-B8A4-9E398DD27810}" type="parTrans" cxnId="{085BF17A-18E8-4A39-A225-5E35308F6AE0}">
      <dgm:prSet/>
      <dgm:spPr/>
      <dgm:t>
        <a:bodyPr/>
        <a:lstStyle/>
        <a:p>
          <a:endParaRPr lang="en-US"/>
        </a:p>
      </dgm:t>
    </dgm:pt>
    <dgm:pt modelId="{0724717C-CE71-4763-9EF1-2F22518C095D}" type="sibTrans" cxnId="{085BF17A-18E8-4A39-A225-5E35308F6AE0}">
      <dgm:prSet/>
      <dgm:spPr/>
      <dgm:t>
        <a:bodyPr/>
        <a:lstStyle/>
        <a:p>
          <a:endParaRPr lang="en-US"/>
        </a:p>
      </dgm:t>
    </dgm:pt>
    <dgm:pt modelId="{3B85F43E-9CDD-428D-951A-CFE3067E7A8D}">
      <dgm:prSet phldrT="[Text]"/>
      <dgm:spPr/>
      <dgm:t>
        <a:bodyPr/>
        <a:lstStyle/>
        <a:p>
          <a:r>
            <a:rPr lang="en-US" b="1" i="0" dirty="0" smtClean="0">
              <a:solidFill>
                <a:srgbClr val="242021"/>
              </a:solidFill>
              <a:effectLst/>
            </a:rPr>
            <a:t>Ecto-parasite</a:t>
          </a:r>
          <a:endParaRPr lang="en-US" dirty="0"/>
        </a:p>
      </dgm:t>
    </dgm:pt>
    <dgm:pt modelId="{1563EA5B-26F1-4BF9-A194-EB6490C4FF05}" type="parTrans" cxnId="{1553EE0A-284A-41F4-A41C-8588E4832469}">
      <dgm:prSet/>
      <dgm:spPr/>
      <dgm:t>
        <a:bodyPr/>
        <a:lstStyle/>
        <a:p>
          <a:endParaRPr lang="en-US"/>
        </a:p>
      </dgm:t>
    </dgm:pt>
    <dgm:pt modelId="{8B871628-6E83-476E-85B4-274CC050E27D}" type="sibTrans" cxnId="{1553EE0A-284A-41F4-A41C-8588E4832469}">
      <dgm:prSet/>
      <dgm:spPr/>
      <dgm:t>
        <a:bodyPr/>
        <a:lstStyle/>
        <a:p>
          <a:endParaRPr lang="en-US"/>
        </a:p>
      </dgm:t>
    </dgm:pt>
    <dgm:pt modelId="{7C0210F8-7266-4684-9FC2-49BE5A55548E}">
      <dgm:prSet phldrT="[Text]"/>
      <dgm:spPr/>
      <dgm:t>
        <a:bodyPr/>
        <a:lstStyle/>
        <a:p>
          <a:r>
            <a:rPr lang="en-US" b="1" i="0" dirty="0" smtClean="0">
              <a:solidFill>
                <a:srgbClr val="242021"/>
              </a:solidFill>
              <a:effectLst/>
            </a:rPr>
            <a:t>Endoparasite</a:t>
          </a:r>
          <a:endParaRPr lang="en-US" dirty="0"/>
        </a:p>
      </dgm:t>
    </dgm:pt>
    <dgm:pt modelId="{5A66858F-B562-448D-AF33-3992DDD9F9CF}" type="parTrans" cxnId="{B24063DE-6B0C-4ACD-BEA0-1AAAE62AAE25}">
      <dgm:prSet/>
      <dgm:spPr/>
      <dgm:t>
        <a:bodyPr/>
        <a:lstStyle/>
        <a:p>
          <a:endParaRPr lang="en-US"/>
        </a:p>
      </dgm:t>
    </dgm:pt>
    <dgm:pt modelId="{B956EAE4-E637-41A8-84D9-B98241DAC642}" type="sibTrans" cxnId="{B24063DE-6B0C-4ACD-BEA0-1AAAE62AAE25}">
      <dgm:prSet/>
      <dgm:spPr/>
      <dgm:t>
        <a:bodyPr/>
        <a:lstStyle/>
        <a:p>
          <a:endParaRPr lang="en-US"/>
        </a:p>
      </dgm:t>
    </dgm:pt>
    <dgm:pt modelId="{EA079332-E61C-461F-9CE5-761EDFC1509E}">
      <dgm:prSet phldrT="[Text]"/>
      <dgm:spPr/>
      <dgm:t>
        <a:bodyPr/>
        <a:lstStyle/>
        <a:p>
          <a:r>
            <a:rPr lang="en-US" b="1" i="0" dirty="0" smtClean="0">
              <a:solidFill>
                <a:srgbClr val="242021"/>
              </a:solidFill>
              <a:effectLst/>
            </a:rPr>
            <a:t>Free-living parasite</a:t>
          </a:r>
        </a:p>
      </dgm:t>
    </dgm:pt>
    <dgm:pt modelId="{26526ADE-5CE8-4182-8A1E-545A9436B722}" type="parTrans" cxnId="{65CCC903-4F8A-48CB-9C0A-9F27D1B34947}">
      <dgm:prSet/>
      <dgm:spPr/>
      <dgm:t>
        <a:bodyPr/>
        <a:lstStyle/>
        <a:p>
          <a:endParaRPr lang="en-US"/>
        </a:p>
      </dgm:t>
    </dgm:pt>
    <dgm:pt modelId="{2CBB385F-15ED-46CF-9DFC-4AED3DA22BC8}" type="sibTrans" cxnId="{65CCC903-4F8A-48CB-9C0A-9F27D1B34947}">
      <dgm:prSet/>
      <dgm:spPr/>
      <dgm:t>
        <a:bodyPr/>
        <a:lstStyle/>
        <a:p>
          <a:endParaRPr lang="en-US"/>
        </a:p>
      </dgm:t>
    </dgm:pt>
    <dgm:pt modelId="{64AC6381-BB7D-4252-9907-72C2D0F0E6AD}" type="pres">
      <dgm:prSet presAssocID="{F591E3A9-BA58-40CF-9EB9-EAC06F30BD60}" presName="hierChild1" presStyleCnt="0">
        <dgm:presLayoutVars>
          <dgm:orgChart val="1"/>
          <dgm:chPref val="1"/>
          <dgm:dir/>
          <dgm:animOne val="branch"/>
          <dgm:animLvl val="lvl"/>
          <dgm:resizeHandles/>
        </dgm:presLayoutVars>
      </dgm:prSet>
      <dgm:spPr/>
    </dgm:pt>
    <dgm:pt modelId="{E4D03586-6FCE-4EC8-8E83-6CA40FB31C94}" type="pres">
      <dgm:prSet presAssocID="{62A2E2A0-EBB1-438A-AE74-BE1FCCF61DD3}" presName="hierRoot1" presStyleCnt="0">
        <dgm:presLayoutVars>
          <dgm:hierBranch val="init"/>
        </dgm:presLayoutVars>
      </dgm:prSet>
      <dgm:spPr/>
    </dgm:pt>
    <dgm:pt modelId="{5CDE1CE7-0899-4029-A4F9-53E2E78B9C9A}" type="pres">
      <dgm:prSet presAssocID="{62A2E2A0-EBB1-438A-AE74-BE1FCCF61DD3}" presName="rootComposite1" presStyleCnt="0"/>
      <dgm:spPr/>
    </dgm:pt>
    <dgm:pt modelId="{63F41F93-2231-4F1C-A429-F64B68EB6D9F}" type="pres">
      <dgm:prSet presAssocID="{62A2E2A0-EBB1-438A-AE74-BE1FCCF61DD3}" presName="rootText1" presStyleLbl="node0" presStyleIdx="0" presStyleCnt="1" custLinFactNeighborY="3211">
        <dgm:presLayoutVars>
          <dgm:chPref val="3"/>
        </dgm:presLayoutVars>
      </dgm:prSet>
      <dgm:spPr/>
      <dgm:t>
        <a:bodyPr/>
        <a:lstStyle/>
        <a:p>
          <a:endParaRPr lang="en-US"/>
        </a:p>
      </dgm:t>
    </dgm:pt>
    <dgm:pt modelId="{0B96C007-114B-4EF9-822D-7CE5EF2BD44C}" type="pres">
      <dgm:prSet presAssocID="{62A2E2A0-EBB1-438A-AE74-BE1FCCF61DD3}" presName="rootConnector1" presStyleLbl="node1" presStyleIdx="0" presStyleCnt="0"/>
      <dgm:spPr/>
    </dgm:pt>
    <dgm:pt modelId="{66F1DA62-1916-486E-BD1B-EE4BCA2162BA}" type="pres">
      <dgm:prSet presAssocID="{62A2E2A0-EBB1-438A-AE74-BE1FCCF61DD3}" presName="hierChild2" presStyleCnt="0"/>
      <dgm:spPr/>
    </dgm:pt>
    <dgm:pt modelId="{0038CECE-280C-49DE-B938-5242F7F1230C}" type="pres">
      <dgm:prSet presAssocID="{1563EA5B-26F1-4BF9-A194-EB6490C4FF05}" presName="Name37" presStyleLbl="parChTrans1D2" presStyleIdx="0" presStyleCnt="3"/>
      <dgm:spPr/>
    </dgm:pt>
    <dgm:pt modelId="{EC3DD733-7775-495F-AD04-DEB4D23B7120}" type="pres">
      <dgm:prSet presAssocID="{3B85F43E-9CDD-428D-951A-CFE3067E7A8D}" presName="hierRoot2" presStyleCnt="0">
        <dgm:presLayoutVars>
          <dgm:hierBranch val="init"/>
        </dgm:presLayoutVars>
      </dgm:prSet>
      <dgm:spPr/>
    </dgm:pt>
    <dgm:pt modelId="{53125FE4-9549-43E3-895C-F4BA9AA1A070}" type="pres">
      <dgm:prSet presAssocID="{3B85F43E-9CDD-428D-951A-CFE3067E7A8D}" presName="rootComposite" presStyleCnt="0"/>
      <dgm:spPr/>
    </dgm:pt>
    <dgm:pt modelId="{9CD081AB-EC34-4640-99E8-13E521008FEF}" type="pres">
      <dgm:prSet presAssocID="{3B85F43E-9CDD-428D-951A-CFE3067E7A8D}" presName="rootText" presStyleLbl="node2" presStyleIdx="0" presStyleCnt="3">
        <dgm:presLayoutVars>
          <dgm:chPref val="3"/>
        </dgm:presLayoutVars>
      </dgm:prSet>
      <dgm:spPr/>
      <dgm:t>
        <a:bodyPr/>
        <a:lstStyle/>
        <a:p>
          <a:endParaRPr lang="en-US"/>
        </a:p>
      </dgm:t>
    </dgm:pt>
    <dgm:pt modelId="{7FE04B99-56E5-4C25-988E-CBEA369931D1}" type="pres">
      <dgm:prSet presAssocID="{3B85F43E-9CDD-428D-951A-CFE3067E7A8D}" presName="rootConnector" presStyleLbl="node2" presStyleIdx="0" presStyleCnt="3"/>
      <dgm:spPr/>
    </dgm:pt>
    <dgm:pt modelId="{B03A7A92-8076-4354-B049-87821B96AC8E}" type="pres">
      <dgm:prSet presAssocID="{3B85F43E-9CDD-428D-951A-CFE3067E7A8D}" presName="hierChild4" presStyleCnt="0"/>
      <dgm:spPr/>
    </dgm:pt>
    <dgm:pt modelId="{B7AD4A1E-F074-4EF8-9390-2927B3E884C0}" type="pres">
      <dgm:prSet presAssocID="{3B85F43E-9CDD-428D-951A-CFE3067E7A8D}" presName="hierChild5" presStyleCnt="0"/>
      <dgm:spPr/>
    </dgm:pt>
    <dgm:pt modelId="{AD9BB051-5337-44AC-9BC1-15EAC75B0E97}" type="pres">
      <dgm:prSet presAssocID="{5A66858F-B562-448D-AF33-3992DDD9F9CF}" presName="Name37" presStyleLbl="parChTrans1D2" presStyleIdx="1" presStyleCnt="3"/>
      <dgm:spPr/>
    </dgm:pt>
    <dgm:pt modelId="{B350925D-C5D4-4481-BE6E-01C0E27F1A1B}" type="pres">
      <dgm:prSet presAssocID="{7C0210F8-7266-4684-9FC2-49BE5A55548E}" presName="hierRoot2" presStyleCnt="0">
        <dgm:presLayoutVars>
          <dgm:hierBranch val="init"/>
        </dgm:presLayoutVars>
      </dgm:prSet>
      <dgm:spPr/>
    </dgm:pt>
    <dgm:pt modelId="{306B0B4D-63FA-4711-BB12-37AEA450F45D}" type="pres">
      <dgm:prSet presAssocID="{7C0210F8-7266-4684-9FC2-49BE5A55548E}" presName="rootComposite" presStyleCnt="0"/>
      <dgm:spPr/>
    </dgm:pt>
    <dgm:pt modelId="{627B6B76-0885-42C8-8018-305E5D3773F7}" type="pres">
      <dgm:prSet presAssocID="{7C0210F8-7266-4684-9FC2-49BE5A55548E}" presName="rootText" presStyleLbl="node2" presStyleIdx="1" presStyleCnt="3">
        <dgm:presLayoutVars>
          <dgm:chPref val="3"/>
        </dgm:presLayoutVars>
      </dgm:prSet>
      <dgm:spPr/>
      <dgm:t>
        <a:bodyPr/>
        <a:lstStyle/>
        <a:p>
          <a:endParaRPr lang="en-US"/>
        </a:p>
      </dgm:t>
    </dgm:pt>
    <dgm:pt modelId="{D0490DB5-1B13-47C8-BE22-FE30F8C7E2DE}" type="pres">
      <dgm:prSet presAssocID="{7C0210F8-7266-4684-9FC2-49BE5A55548E}" presName="rootConnector" presStyleLbl="node2" presStyleIdx="1" presStyleCnt="3"/>
      <dgm:spPr/>
    </dgm:pt>
    <dgm:pt modelId="{DCDFCEA5-8AA4-4C10-98BC-81FD6605F256}" type="pres">
      <dgm:prSet presAssocID="{7C0210F8-7266-4684-9FC2-49BE5A55548E}" presName="hierChild4" presStyleCnt="0"/>
      <dgm:spPr/>
    </dgm:pt>
    <dgm:pt modelId="{099C7EBD-AA55-4FE8-A314-84FE3E468D37}" type="pres">
      <dgm:prSet presAssocID="{7C0210F8-7266-4684-9FC2-49BE5A55548E}" presName="hierChild5" presStyleCnt="0"/>
      <dgm:spPr/>
    </dgm:pt>
    <dgm:pt modelId="{2E4CD773-8E36-4C4C-8237-BA7917E22135}" type="pres">
      <dgm:prSet presAssocID="{26526ADE-5CE8-4182-8A1E-545A9436B722}" presName="Name37" presStyleLbl="parChTrans1D2" presStyleIdx="2" presStyleCnt="3"/>
      <dgm:spPr/>
    </dgm:pt>
    <dgm:pt modelId="{6E8DF8D9-C43D-477E-B940-4C3A16938F09}" type="pres">
      <dgm:prSet presAssocID="{EA079332-E61C-461F-9CE5-761EDFC1509E}" presName="hierRoot2" presStyleCnt="0">
        <dgm:presLayoutVars>
          <dgm:hierBranch val="init"/>
        </dgm:presLayoutVars>
      </dgm:prSet>
      <dgm:spPr/>
    </dgm:pt>
    <dgm:pt modelId="{992615EB-DD79-474F-8C64-2A3A60E0B3CF}" type="pres">
      <dgm:prSet presAssocID="{EA079332-E61C-461F-9CE5-761EDFC1509E}" presName="rootComposite" presStyleCnt="0"/>
      <dgm:spPr/>
    </dgm:pt>
    <dgm:pt modelId="{4AD1BDF9-BBB7-411C-831B-74A485BB415F}" type="pres">
      <dgm:prSet presAssocID="{EA079332-E61C-461F-9CE5-761EDFC1509E}" presName="rootText" presStyleLbl="node2" presStyleIdx="2" presStyleCnt="3" custScaleX="148984" custLinFactNeighborX="-1236" custLinFactNeighborY="84">
        <dgm:presLayoutVars>
          <dgm:chPref val="3"/>
        </dgm:presLayoutVars>
      </dgm:prSet>
      <dgm:spPr/>
      <dgm:t>
        <a:bodyPr/>
        <a:lstStyle/>
        <a:p>
          <a:endParaRPr lang="en-US"/>
        </a:p>
      </dgm:t>
    </dgm:pt>
    <dgm:pt modelId="{CD624066-F8D4-4172-81D6-FC727C72798F}" type="pres">
      <dgm:prSet presAssocID="{EA079332-E61C-461F-9CE5-761EDFC1509E}" presName="rootConnector" presStyleLbl="node2" presStyleIdx="2" presStyleCnt="3"/>
      <dgm:spPr/>
    </dgm:pt>
    <dgm:pt modelId="{7BC8E2C0-2401-4083-8CE9-A36668014492}" type="pres">
      <dgm:prSet presAssocID="{EA079332-E61C-461F-9CE5-761EDFC1509E}" presName="hierChild4" presStyleCnt="0"/>
      <dgm:spPr/>
    </dgm:pt>
    <dgm:pt modelId="{4BF948E2-5E19-45A4-B4A3-37EF098C65B4}" type="pres">
      <dgm:prSet presAssocID="{EA079332-E61C-461F-9CE5-761EDFC1509E}" presName="hierChild5" presStyleCnt="0"/>
      <dgm:spPr/>
    </dgm:pt>
    <dgm:pt modelId="{56B64B2D-5A50-4D21-9D01-13C9A379A4C7}" type="pres">
      <dgm:prSet presAssocID="{62A2E2A0-EBB1-438A-AE74-BE1FCCF61DD3}" presName="hierChild3" presStyleCnt="0"/>
      <dgm:spPr/>
    </dgm:pt>
  </dgm:ptLst>
  <dgm:cxnLst>
    <dgm:cxn modelId="{CE9F1635-7FB2-4C90-9852-7D272EF8B039}" type="presOf" srcId="{EA079332-E61C-461F-9CE5-761EDFC1509E}" destId="{CD624066-F8D4-4172-81D6-FC727C72798F}" srcOrd="1" destOrd="0" presId="urn:microsoft.com/office/officeart/2005/8/layout/orgChart1"/>
    <dgm:cxn modelId="{3FDD5D4D-B4D7-414E-B74E-A1ADCC687332}" type="presOf" srcId="{5A66858F-B562-448D-AF33-3992DDD9F9CF}" destId="{AD9BB051-5337-44AC-9BC1-15EAC75B0E97}" srcOrd="0" destOrd="0" presId="urn:microsoft.com/office/officeart/2005/8/layout/orgChart1"/>
    <dgm:cxn modelId="{07512169-B724-4FF3-B588-3B8222A56744}" type="presOf" srcId="{26526ADE-5CE8-4182-8A1E-545A9436B722}" destId="{2E4CD773-8E36-4C4C-8237-BA7917E22135}" srcOrd="0" destOrd="0" presId="urn:microsoft.com/office/officeart/2005/8/layout/orgChart1"/>
    <dgm:cxn modelId="{EC7207BD-FD02-4A1A-B5C6-496924232C0A}" type="presOf" srcId="{F591E3A9-BA58-40CF-9EB9-EAC06F30BD60}" destId="{64AC6381-BB7D-4252-9907-72C2D0F0E6AD}" srcOrd="0" destOrd="0" presId="urn:microsoft.com/office/officeart/2005/8/layout/orgChart1"/>
    <dgm:cxn modelId="{7EDDB960-9D53-4995-A5BE-C102F2CC9784}" type="presOf" srcId="{62A2E2A0-EBB1-438A-AE74-BE1FCCF61DD3}" destId="{63F41F93-2231-4F1C-A429-F64B68EB6D9F}" srcOrd="0" destOrd="0" presId="urn:microsoft.com/office/officeart/2005/8/layout/orgChart1"/>
    <dgm:cxn modelId="{71FD723F-9A36-48CC-B855-6E4D36E6AFF9}" type="presOf" srcId="{3B85F43E-9CDD-428D-951A-CFE3067E7A8D}" destId="{9CD081AB-EC34-4640-99E8-13E521008FEF}" srcOrd="0" destOrd="0" presId="urn:microsoft.com/office/officeart/2005/8/layout/orgChart1"/>
    <dgm:cxn modelId="{B24063DE-6B0C-4ACD-BEA0-1AAAE62AAE25}" srcId="{62A2E2A0-EBB1-438A-AE74-BE1FCCF61DD3}" destId="{7C0210F8-7266-4684-9FC2-49BE5A55548E}" srcOrd="1" destOrd="0" parTransId="{5A66858F-B562-448D-AF33-3992DDD9F9CF}" sibTransId="{B956EAE4-E637-41A8-84D9-B98241DAC642}"/>
    <dgm:cxn modelId="{8E719EBC-684E-4685-8094-1A7D3B5E67E2}" type="presOf" srcId="{7C0210F8-7266-4684-9FC2-49BE5A55548E}" destId="{D0490DB5-1B13-47C8-BE22-FE30F8C7E2DE}" srcOrd="1" destOrd="0" presId="urn:microsoft.com/office/officeart/2005/8/layout/orgChart1"/>
    <dgm:cxn modelId="{65CCC903-4F8A-48CB-9C0A-9F27D1B34947}" srcId="{62A2E2A0-EBB1-438A-AE74-BE1FCCF61DD3}" destId="{EA079332-E61C-461F-9CE5-761EDFC1509E}" srcOrd="2" destOrd="0" parTransId="{26526ADE-5CE8-4182-8A1E-545A9436B722}" sibTransId="{2CBB385F-15ED-46CF-9DFC-4AED3DA22BC8}"/>
    <dgm:cxn modelId="{B9243F40-7141-485A-ACFD-395BD76FC35D}" type="presOf" srcId="{62A2E2A0-EBB1-438A-AE74-BE1FCCF61DD3}" destId="{0B96C007-114B-4EF9-822D-7CE5EF2BD44C}" srcOrd="1" destOrd="0" presId="urn:microsoft.com/office/officeart/2005/8/layout/orgChart1"/>
    <dgm:cxn modelId="{1E053033-1006-4014-A81B-E01FF548D60C}" type="presOf" srcId="{1563EA5B-26F1-4BF9-A194-EB6490C4FF05}" destId="{0038CECE-280C-49DE-B938-5242F7F1230C}" srcOrd="0" destOrd="0" presId="urn:microsoft.com/office/officeart/2005/8/layout/orgChart1"/>
    <dgm:cxn modelId="{94064235-ADC3-4F00-B7B9-0EA6CF00302F}" type="presOf" srcId="{7C0210F8-7266-4684-9FC2-49BE5A55548E}" destId="{627B6B76-0885-42C8-8018-305E5D3773F7}" srcOrd="0" destOrd="0" presId="urn:microsoft.com/office/officeart/2005/8/layout/orgChart1"/>
    <dgm:cxn modelId="{675A840C-BA27-4EE4-B984-4AAFE34C6CD5}" type="presOf" srcId="{EA079332-E61C-461F-9CE5-761EDFC1509E}" destId="{4AD1BDF9-BBB7-411C-831B-74A485BB415F}" srcOrd="0" destOrd="0" presId="urn:microsoft.com/office/officeart/2005/8/layout/orgChart1"/>
    <dgm:cxn modelId="{085BF17A-18E8-4A39-A225-5E35308F6AE0}" srcId="{F591E3A9-BA58-40CF-9EB9-EAC06F30BD60}" destId="{62A2E2A0-EBB1-438A-AE74-BE1FCCF61DD3}" srcOrd="0" destOrd="0" parTransId="{CEEA758C-DC93-4F29-B8A4-9E398DD27810}" sibTransId="{0724717C-CE71-4763-9EF1-2F22518C095D}"/>
    <dgm:cxn modelId="{1553EE0A-284A-41F4-A41C-8588E4832469}" srcId="{62A2E2A0-EBB1-438A-AE74-BE1FCCF61DD3}" destId="{3B85F43E-9CDD-428D-951A-CFE3067E7A8D}" srcOrd="0" destOrd="0" parTransId="{1563EA5B-26F1-4BF9-A194-EB6490C4FF05}" sibTransId="{8B871628-6E83-476E-85B4-274CC050E27D}"/>
    <dgm:cxn modelId="{FCCBDECD-CE92-46C2-834E-CC0F78E3CA33}" type="presOf" srcId="{3B85F43E-9CDD-428D-951A-CFE3067E7A8D}" destId="{7FE04B99-56E5-4C25-988E-CBEA369931D1}" srcOrd="1" destOrd="0" presId="urn:microsoft.com/office/officeart/2005/8/layout/orgChart1"/>
    <dgm:cxn modelId="{1CF00FC2-E62B-4A34-9D54-3A35F4C5DABC}" type="presParOf" srcId="{64AC6381-BB7D-4252-9907-72C2D0F0E6AD}" destId="{E4D03586-6FCE-4EC8-8E83-6CA40FB31C94}" srcOrd="0" destOrd="0" presId="urn:microsoft.com/office/officeart/2005/8/layout/orgChart1"/>
    <dgm:cxn modelId="{9BFC6AA4-F05D-462A-A223-5D67525F32F2}" type="presParOf" srcId="{E4D03586-6FCE-4EC8-8E83-6CA40FB31C94}" destId="{5CDE1CE7-0899-4029-A4F9-53E2E78B9C9A}" srcOrd="0" destOrd="0" presId="urn:microsoft.com/office/officeart/2005/8/layout/orgChart1"/>
    <dgm:cxn modelId="{9ABCE5ED-7017-454B-85BD-1D4936B6BCAC}" type="presParOf" srcId="{5CDE1CE7-0899-4029-A4F9-53E2E78B9C9A}" destId="{63F41F93-2231-4F1C-A429-F64B68EB6D9F}" srcOrd="0" destOrd="0" presId="urn:microsoft.com/office/officeart/2005/8/layout/orgChart1"/>
    <dgm:cxn modelId="{12DE695A-73C6-4E19-B1EA-81B8FAC4937F}" type="presParOf" srcId="{5CDE1CE7-0899-4029-A4F9-53E2E78B9C9A}" destId="{0B96C007-114B-4EF9-822D-7CE5EF2BD44C}" srcOrd="1" destOrd="0" presId="urn:microsoft.com/office/officeart/2005/8/layout/orgChart1"/>
    <dgm:cxn modelId="{0A3321D5-D254-4D50-A696-0E8692B3B8C3}" type="presParOf" srcId="{E4D03586-6FCE-4EC8-8E83-6CA40FB31C94}" destId="{66F1DA62-1916-486E-BD1B-EE4BCA2162BA}" srcOrd="1" destOrd="0" presId="urn:microsoft.com/office/officeart/2005/8/layout/orgChart1"/>
    <dgm:cxn modelId="{8244C776-C1D4-4C8D-B60E-96C07E5C61FE}" type="presParOf" srcId="{66F1DA62-1916-486E-BD1B-EE4BCA2162BA}" destId="{0038CECE-280C-49DE-B938-5242F7F1230C}" srcOrd="0" destOrd="0" presId="urn:microsoft.com/office/officeart/2005/8/layout/orgChart1"/>
    <dgm:cxn modelId="{9628FE3E-D9D3-4B9E-9E5E-339A067CBF6F}" type="presParOf" srcId="{66F1DA62-1916-486E-BD1B-EE4BCA2162BA}" destId="{EC3DD733-7775-495F-AD04-DEB4D23B7120}" srcOrd="1" destOrd="0" presId="urn:microsoft.com/office/officeart/2005/8/layout/orgChart1"/>
    <dgm:cxn modelId="{4213FBCB-681D-42AF-B548-B0BF44E296EC}" type="presParOf" srcId="{EC3DD733-7775-495F-AD04-DEB4D23B7120}" destId="{53125FE4-9549-43E3-895C-F4BA9AA1A070}" srcOrd="0" destOrd="0" presId="urn:microsoft.com/office/officeart/2005/8/layout/orgChart1"/>
    <dgm:cxn modelId="{7F4827A1-D0F0-4398-816F-4203B7C54FD7}" type="presParOf" srcId="{53125FE4-9549-43E3-895C-F4BA9AA1A070}" destId="{9CD081AB-EC34-4640-99E8-13E521008FEF}" srcOrd="0" destOrd="0" presId="urn:microsoft.com/office/officeart/2005/8/layout/orgChart1"/>
    <dgm:cxn modelId="{C4C1E34C-420C-4F23-B3FD-5AB82807F595}" type="presParOf" srcId="{53125FE4-9549-43E3-895C-F4BA9AA1A070}" destId="{7FE04B99-56E5-4C25-988E-CBEA369931D1}" srcOrd="1" destOrd="0" presId="urn:microsoft.com/office/officeart/2005/8/layout/orgChart1"/>
    <dgm:cxn modelId="{4DE5AA9A-38CA-4005-93C2-0DBA1BDCC65D}" type="presParOf" srcId="{EC3DD733-7775-495F-AD04-DEB4D23B7120}" destId="{B03A7A92-8076-4354-B049-87821B96AC8E}" srcOrd="1" destOrd="0" presId="urn:microsoft.com/office/officeart/2005/8/layout/orgChart1"/>
    <dgm:cxn modelId="{BB6F9EFD-4AED-45CF-80FB-0ADA2701EBDC}" type="presParOf" srcId="{EC3DD733-7775-495F-AD04-DEB4D23B7120}" destId="{B7AD4A1E-F074-4EF8-9390-2927B3E884C0}" srcOrd="2" destOrd="0" presId="urn:microsoft.com/office/officeart/2005/8/layout/orgChart1"/>
    <dgm:cxn modelId="{AB4371B9-83A5-4ACB-8C5A-C79CC8DA41FD}" type="presParOf" srcId="{66F1DA62-1916-486E-BD1B-EE4BCA2162BA}" destId="{AD9BB051-5337-44AC-9BC1-15EAC75B0E97}" srcOrd="2" destOrd="0" presId="urn:microsoft.com/office/officeart/2005/8/layout/orgChart1"/>
    <dgm:cxn modelId="{80D92EFC-8CA2-4A8A-AA83-BD67718F916A}" type="presParOf" srcId="{66F1DA62-1916-486E-BD1B-EE4BCA2162BA}" destId="{B350925D-C5D4-4481-BE6E-01C0E27F1A1B}" srcOrd="3" destOrd="0" presId="urn:microsoft.com/office/officeart/2005/8/layout/orgChart1"/>
    <dgm:cxn modelId="{A544F5A9-E3C1-4438-B5BD-8D3274DFBB40}" type="presParOf" srcId="{B350925D-C5D4-4481-BE6E-01C0E27F1A1B}" destId="{306B0B4D-63FA-4711-BB12-37AEA450F45D}" srcOrd="0" destOrd="0" presId="urn:microsoft.com/office/officeart/2005/8/layout/orgChart1"/>
    <dgm:cxn modelId="{C7372D38-B05A-47E2-BF40-02416AA92059}" type="presParOf" srcId="{306B0B4D-63FA-4711-BB12-37AEA450F45D}" destId="{627B6B76-0885-42C8-8018-305E5D3773F7}" srcOrd="0" destOrd="0" presId="urn:microsoft.com/office/officeart/2005/8/layout/orgChart1"/>
    <dgm:cxn modelId="{E708AB82-B81B-42FA-8891-1C880D625640}" type="presParOf" srcId="{306B0B4D-63FA-4711-BB12-37AEA450F45D}" destId="{D0490DB5-1B13-47C8-BE22-FE30F8C7E2DE}" srcOrd="1" destOrd="0" presId="urn:microsoft.com/office/officeart/2005/8/layout/orgChart1"/>
    <dgm:cxn modelId="{2E7689CE-4686-4F4D-BCEF-C2F9C26AC1AA}" type="presParOf" srcId="{B350925D-C5D4-4481-BE6E-01C0E27F1A1B}" destId="{DCDFCEA5-8AA4-4C10-98BC-81FD6605F256}" srcOrd="1" destOrd="0" presId="urn:microsoft.com/office/officeart/2005/8/layout/orgChart1"/>
    <dgm:cxn modelId="{D4C4853A-4899-45D0-8DE2-579AB1FBFCB2}" type="presParOf" srcId="{B350925D-C5D4-4481-BE6E-01C0E27F1A1B}" destId="{099C7EBD-AA55-4FE8-A314-84FE3E468D37}" srcOrd="2" destOrd="0" presId="urn:microsoft.com/office/officeart/2005/8/layout/orgChart1"/>
    <dgm:cxn modelId="{217AA7F3-4D1F-49D1-9240-38AEC42232D0}" type="presParOf" srcId="{66F1DA62-1916-486E-BD1B-EE4BCA2162BA}" destId="{2E4CD773-8E36-4C4C-8237-BA7917E22135}" srcOrd="4" destOrd="0" presId="urn:microsoft.com/office/officeart/2005/8/layout/orgChart1"/>
    <dgm:cxn modelId="{65FF16EE-2AF5-49F5-ADB7-4E551779D455}" type="presParOf" srcId="{66F1DA62-1916-486E-BD1B-EE4BCA2162BA}" destId="{6E8DF8D9-C43D-477E-B940-4C3A16938F09}" srcOrd="5" destOrd="0" presId="urn:microsoft.com/office/officeart/2005/8/layout/orgChart1"/>
    <dgm:cxn modelId="{A515AAA8-F541-46D5-BF9C-C37983DACB3D}" type="presParOf" srcId="{6E8DF8D9-C43D-477E-B940-4C3A16938F09}" destId="{992615EB-DD79-474F-8C64-2A3A60E0B3CF}" srcOrd="0" destOrd="0" presId="urn:microsoft.com/office/officeart/2005/8/layout/orgChart1"/>
    <dgm:cxn modelId="{04321A3A-CE4D-463F-ADD1-C28C63AB0B57}" type="presParOf" srcId="{992615EB-DD79-474F-8C64-2A3A60E0B3CF}" destId="{4AD1BDF9-BBB7-411C-831B-74A485BB415F}" srcOrd="0" destOrd="0" presId="urn:microsoft.com/office/officeart/2005/8/layout/orgChart1"/>
    <dgm:cxn modelId="{F74EFA37-62F1-4297-BC28-85AAC4B6CE7B}" type="presParOf" srcId="{992615EB-DD79-474F-8C64-2A3A60E0B3CF}" destId="{CD624066-F8D4-4172-81D6-FC727C72798F}" srcOrd="1" destOrd="0" presId="urn:microsoft.com/office/officeart/2005/8/layout/orgChart1"/>
    <dgm:cxn modelId="{EA127C03-6495-4234-81A5-6DEEE317F3B5}" type="presParOf" srcId="{6E8DF8D9-C43D-477E-B940-4C3A16938F09}" destId="{7BC8E2C0-2401-4083-8CE9-A36668014492}" srcOrd="1" destOrd="0" presId="urn:microsoft.com/office/officeart/2005/8/layout/orgChart1"/>
    <dgm:cxn modelId="{6055C279-C311-4713-AEE4-A4CBF15157A6}" type="presParOf" srcId="{6E8DF8D9-C43D-477E-B940-4C3A16938F09}" destId="{4BF948E2-5E19-45A4-B4A3-37EF098C65B4}" srcOrd="2" destOrd="0" presId="urn:microsoft.com/office/officeart/2005/8/layout/orgChart1"/>
    <dgm:cxn modelId="{D1BA9B51-B409-471F-9BA0-031FF47D6A6E}" type="presParOf" srcId="{E4D03586-6FCE-4EC8-8E83-6CA40FB31C94}" destId="{56B64B2D-5A50-4D21-9D01-13C9A379A4C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CD773-8E36-4C4C-8237-BA7917E22135}">
      <dsp:nvSpPr>
        <dsp:cNvPr id="0" name=""/>
        <dsp:cNvSpPr/>
      </dsp:nvSpPr>
      <dsp:spPr>
        <a:xfrm>
          <a:off x="5257800" y="1135337"/>
          <a:ext cx="2632697" cy="427260"/>
        </a:xfrm>
        <a:custGeom>
          <a:avLst/>
          <a:gdLst/>
          <a:ahLst/>
          <a:cxnLst/>
          <a:rect l="0" t="0" r="0" b="0"/>
          <a:pathLst>
            <a:path>
              <a:moveTo>
                <a:pt x="0" y="0"/>
              </a:moveTo>
              <a:lnTo>
                <a:pt x="0" y="196445"/>
              </a:lnTo>
              <a:lnTo>
                <a:pt x="2632697" y="196445"/>
              </a:lnTo>
              <a:lnTo>
                <a:pt x="2632697" y="4272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9BB051-5337-44AC-9BC1-15EAC75B0E97}">
      <dsp:nvSpPr>
        <dsp:cNvPr id="0" name=""/>
        <dsp:cNvSpPr/>
      </dsp:nvSpPr>
      <dsp:spPr>
        <a:xfrm>
          <a:off x="4719407" y="1135337"/>
          <a:ext cx="538392" cy="426337"/>
        </a:xfrm>
        <a:custGeom>
          <a:avLst/>
          <a:gdLst/>
          <a:ahLst/>
          <a:cxnLst/>
          <a:rect l="0" t="0" r="0" b="0"/>
          <a:pathLst>
            <a:path>
              <a:moveTo>
                <a:pt x="538392" y="0"/>
              </a:moveTo>
              <a:lnTo>
                <a:pt x="538392" y="195522"/>
              </a:lnTo>
              <a:lnTo>
                <a:pt x="0" y="195522"/>
              </a:lnTo>
              <a:lnTo>
                <a:pt x="0" y="426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38CECE-280C-49DE-B938-5242F7F1230C}">
      <dsp:nvSpPr>
        <dsp:cNvPr id="0" name=""/>
        <dsp:cNvSpPr/>
      </dsp:nvSpPr>
      <dsp:spPr>
        <a:xfrm>
          <a:off x="2059539" y="1135337"/>
          <a:ext cx="3198260" cy="426337"/>
        </a:xfrm>
        <a:custGeom>
          <a:avLst/>
          <a:gdLst/>
          <a:ahLst/>
          <a:cxnLst/>
          <a:rect l="0" t="0" r="0" b="0"/>
          <a:pathLst>
            <a:path>
              <a:moveTo>
                <a:pt x="3198260" y="0"/>
              </a:moveTo>
              <a:lnTo>
                <a:pt x="3198260" y="195522"/>
              </a:lnTo>
              <a:lnTo>
                <a:pt x="0" y="195522"/>
              </a:lnTo>
              <a:lnTo>
                <a:pt x="0" y="426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F41F93-2231-4F1C-A429-F64B68EB6D9F}">
      <dsp:nvSpPr>
        <dsp:cNvPr id="0" name=""/>
        <dsp:cNvSpPr/>
      </dsp:nvSpPr>
      <dsp:spPr>
        <a:xfrm>
          <a:off x="4158681" y="36218"/>
          <a:ext cx="2198237" cy="1099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1" kern="1200" dirty="0" smtClean="0"/>
            <a:t>Parasite</a:t>
          </a:r>
          <a:endParaRPr lang="en-US" sz="3100" kern="1200" dirty="0"/>
        </a:p>
      </dsp:txBody>
      <dsp:txXfrm>
        <a:off x="4158681" y="36218"/>
        <a:ext cx="2198237" cy="1099118"/>
      </dsp:txXfrm>
    </dsp:sp>
    <dsp:sp modelId="{9CD081AB-EC34-4640-99E8-13E521008FEF}">
      <dsp:nvSpPr>
        <dsp:cNvPr id="0" name=""/>
        <dsp:cNvSpPr/>
      </dsp:nvSpPr>
      <dsp:spPr>
        <a:xfrm>
          <a:off x="960420" y="1561674"/>
          <a:ext cx="2198237" cy="1099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1" i="0" kern="1200" dirty="0" smtClean="0">
              <a:solidFill>
                <a:srgbClr val="242021"/>
              </a:solidFill>
              <a:effectLst/>
            </a:rPr>
            <a:t>Ecto-parasite</a:t>
          </a:r>
          <a:endParaRPr lang="en-US" sz="3100" kern="1200" dirty="0"/>
        </a:p>
      </dsp:txBody>
      <dsp:txXfrm>
        <a:off x="960420" y="1561674"/>
        <a:ext cx="2198237" cy="1099118"/>
      </dsp:txXfrm>
    </dsp:sp>
    <dsp:sp modelId="{627B6B76-0885-42C8-8018-305E5D3773F7}">
      <dsp:nvSpPr>
        <dsp:cNvPr id="0" name=""/>
        <dsp:cNvSpPr/>
      </dsp:nvSpPr>
      <dsp:spPr>
        <a:xfrm>
          <a:off x="3620288" y="1561674"/>
          <a:ext cx="2198237" cy="1099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1" i="0" kern="1200" dirty="0" smtClean="0">
              <a:solidFill>
                <a:srgbClr val="242021"/>
              </a:solidFill>
              <a:effectLst/>
            </a:rPr>
            <a:t>Endoparasite</a:t>
          </a:r>
          <a:endParaRPr lang="en-US" sz="3100" kern="1200" dirty="0"/>
        </a:p>
      </dsp:txBody>
      <dsp:txXfrm>
        <a:off x="3620288" y="1561674"/>
        <a:ext cx="2198237" cy="1099118"/>
      </dsp:txXfrm>
    </dsp:sp>
    <dsp:sp modelId="{4AD1BDF9-BBB7-411C-831B-74A485BB415F}">
      <dsp:nvSpPr>
        <dsp:cNvPr id="0" name=""/>
        <dsp:cNvSpPr/>
      </dsp:nvSpPr>
      <dsp:spPr>
        <a:xfrm>
          <a:off x="6252986" y="1562597"/>
          <a:ext cx="3275022" cy="1099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1" i="0" kern="1200" dirty="0" smtClean="0">
              <a:solidFill>
                <a:srgbClr val="242021"/>
              </a:solidFill>
              <a:effectLst/>
            </a:rPr>
            <a:t>Free-living parasite</a:t>
          </a:r>
        </a:p>
      </dsp:txBody>
      <dsp:txXfrm>
        <a:off x="6252986" y="1562597"/>
        <a:ext cx="3275022" cy="109911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85F1D3-3AD7-4FB2-81F4-E2995FB36E85}" type="datetimeFigureOut">
              <a:rPr lang="x-none" smtClean="0"/>
              <a:t>2/12/2024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3741A-27B4-498F-911F-2DFB7F2921C2}" type="slidenum">
              <a:rPr lang="x-none" smtClean="0"/>
              <a:t>‹#›</a:t>
            </a:fld>
            <a:endParaRPr lang="x-none"/>
          </a:p>
        </p:txBody>
      </p:sp>
    </p:spTree>
    <p:extLst>
      <p:ext uri="{BB962C8B-B14F-4D97-AF65-F5344CB8AC3E}">
        <p14:creationId xmlns:p14="http://schemas.microsoft.com/office/powerpoint/2010/main" val="1036165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8F9A535-A5DA-43CF-A840-CC90C90B7826}"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18</a:t>
            </a:fld>
            <a:endParaRPr kumimoji="0" lang="ar-SA" sz="1200" b="0" i="0" u="none" strike="noStrike" kern="1200" cap="none" spc="0" normalizeH="0" baseline="0" noProof="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454592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ar-EG" sz="1200" dirty="0">
                <a:latin typeface="Arial" pitchFamily="34" charset="0"/>
                <a:cs typeface="Arial" pitchFamily="34" charset="0"/>
              </a:rPr>
              <a:t>Trustworthy</a:t>
            </a:r>
            <a:r>
              <a:rPr lang="ar-EG" altLang="ar-EG" sz="1200">
                <a:latin typeface="Arial" pitchFamily="34" charset="0"/>
                <a:cs typeface="Arial" pitchFamily="34" charset="0"/>
              </a:rPr>
              <a:t> = جدير بالثقة</a:t>
            </a:r>
            <a:endParaRPr lang="ar-EG"/>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F10E73D-C797-45DB-A136-971380378F94}" type="slidenum">
              <a:rPr kumimoji="0" lang="ar-EG"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37</a:t>
            </a:fld>
            <a:endParaRPr kumimoji="0" lang="ar-EG" sz="1200" b="0" i="0" u="none" strike="noStrike" kern="1200" cap="none" spc="0" normalizeH="0" baseline="0" noProof="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19414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EE8BDE-1863-46AE-9F06-3308F98BB6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F5DFF7C3-5E75-40F8-9882-1CDF60A9B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9CB52FD-71D3-4538-B0E3-45C4B4B57C15}"/>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5" name="Footer Placeholder 4">
            <a:extLst>
              <a:ext uri="{FF2B5EF4-FFF2-40B4-BE49-F238E27FC236}">
                <a16:creationId xmlns:a16="http://schemas.microsoft.com/office/drawing/2014/main" xmlns="" id="{41DC551B-213E-4566-8A1A-FC9DCB94FC2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0801F493-61BE-43BB-8A92-7F2945054765}"/>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514774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8061F6-E81D-4A37-9225-9D2D9E3E9556}"/>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98218413-1A76-418C-A252-36894D4BCA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9E7AD74-DE73-4D6D-A8DB-A27819FFE1C8}"/>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5" name="Footer Placeholder 4">
            <a:extLst>
              <a:ext uri="{FF2B5EF4-FFF2-40B4-BE49-F238E27FC236}">
                <a16:creationId xmlns:a16="http://schemas.microsoft.com/office/drawing/2014/main" xmlns="" id="{A13CD442-3259-478F-BDE9-3604E422D95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331B3F8-C0C7-4FDF-A8D3-2231431E243E}"/>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851125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50D0FE-A548-4F06-8EFF-2AC6F4CF7D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CA178C95-09D0-4082-8C0D-68B00C0525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25D2CB2-6C21-4F15-89C7-850670904B13}"/>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5" name="Footer Placeholder 4">
            <a:extLst>
              <a:ext uri="{FF2B5EF4-FFF2-40B4-BE49-F238E27FC236}">
                <a16:creationId xmlns:a16="http://schemas.microsoft.com/office/drawing/2014/main" xmlns="" id="{BD857DE7-398C-4E0B-B868-B718A0E4124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00E84E36-94F1-4F54-9D66-F51C1DE8FFFB}"/>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256642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ar-S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SA"/>
          </a:p>
        </p:txBody>
      </p:sp>
      <p:sp>
        <p:nvSpPr>
          <p:cNvPr id="4" name="Date Placeholder 3"/>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5" name="Footer Placeholder 4"/>
          <p:cNvSpPr>
            <a:spLocks noGrp="1"/>
          </p:cNvSpPr>
          <p:nvPr>
            <p:ph type="ftr" sz="quarter" idx="11"/>
          </p:nvPr>
        </p:nvSpPr>
        <p:spPr/>
        <p:txBody>
          <a:bodyPr/>
          <a:lstStyle/>
          <a:p>
            <a:endParaRPr lang="ar-SA">
              <a:solidFill>
                <a:prstClr val="black">
                  <a:tint val="75000"/>
                </a:prstClr>
              </a:solidFill>
            </a:endParaRPr>
          </a:p>
        </p:txBody>
      </p:sp>
      <p:sp>
        <p:nvSpPr>
          <p:cNvPr id="6" name="Slide Number Placeholder 5"/>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69412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5" name="Footer Placeholder 4"/>
          <p:cNvSpPr>
            <a:spLocks noGrp="1"/>
          </p:cNvSpPr>
          <p:nvPr>
            <p:ph type="ftr" sz="quarter" idx="11"/>
          </p:nvPr>
        </p:nvSpPr>
        <p:spPr/>
        <p:txBody>
          <a:bodyPr/>
          <a:lstStyle/>
          <a:p>
            <a:endParaRPr lang="ar-SA">
              <a:solidFill>
                <a:prstClr val="black">
                  <a:tint val="75000"/>
                </a:prstClr>
              </a:solidFill>
            </a:endParaRPr>
          </a:p>
        </p:txBody>
      </p:sp>
      <p:sp>
        <p:nvSpPr>
          <p:cNvPr id="6" name="Slide Number Placeholder 5"/>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730963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5" name="Footer Placeholder 4"/>
          <p:cNvSpPr>
            <a:spLocks noGrp="1"/>
          </p:cNvSpPr>
          <p:nvPr>
            <p:ph type="ftr" sz="quarter" idx="11"/>
          </p:nvPr>
        </p:nvSpPr>
        <p:spPr/>
        <p:txBody>
          <a:bodyPr/>
          <a:lstStyle/>
          <a:p>
            <a:endParaRPr lang="ar-SA">
              <a:solidFill>
                <a:prstClr val="black">
                  <a:tint val="75000"/>
                </a:prstClr>
              </a:solidFill>
            </a:endParaRPr>
          </a:p>
        </p:txBody>
      </p:sp>
      <p:sp>
        <p:nvSpPr>
          <p:cNvPr id="6" name="Slide Number Placeholder 5"/>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36372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6" name="Footer Placeholder 5"/>
          <p:cNvSpPr>
            <a:spLocks noGrp="1"/>
          </p:cNvSpPr>
          <p:nvPr>
            <p:ph type="ftr" sz="quarter" idx="11"/>
          </p:nvPr>
        </p:nvSpPr>
        <p:spPr/>
        <p:txBody>
          <a:bodyPr/>
          <a:lstStyle/>
          <a:p>
            <a:endParaRPr lang="ar-SA">
              <a:solidFill>
                <a:prstClr val="black">
                  <a:tint val="75000"/>
                </a:prstClr>
              </a:solidFill>
            </a:endParaRPr>
          </a:p>
        </p:txBody>
      </p:sp>
      <p:sp>
        <p:nvSpPr>
          <p:cNvPr id="7" name="Slide Number Placeholder 6"/>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400601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Date Placeholder 6"/>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8" name="Footer Placeholder 7"/>
          <p:cNvSpPr>
            <a:spLocks noGrp="1"/>
          </p:cNvSpPr>
          <p:nvPr>
            <p:ph type="ftr" sz="quarter" idx="11"/>
          </p:nvPr>
        </p:nvSpPr>
        <p:spPr/>
        <p:txBody>
          <a:bodyPr/>
          <a:lstStyle/>
          <a:p>
            <a:endParaRPr lang="ar-SA">
              <a:solidFill>
                <a:prstClr val="black">
                  <a:tint val="75000"/>
                </a:prstClr>
              </a:solidFill>
            </a:endParaRPr>
          </a:p>
        </p:txBody>
      </p:sp>
      <p:sp>
        <p:nvSpPr>
          <p:cNvPr id="9" name="Slide Number Placeholder 8"/>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41427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Date Placeholder 2"/>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4" name="Footer Placeholder 3"/>
          <p:cNvSpPr>
            <a:spLocks noGrp="1"/>
          </p:cNvSpPr>
          <p:nvPr>
            <p:ph type="ftr" sz="quarter" idx="11"/>
          </p:nvPr>
        </p:nvSpPr>
        <p:spPr/>
        <p:txBody>
          <a:bodyPr/>
          <a:lstStyle/>
          <a:p>
            <a:endParaRPr lang="ar-SA">
              <a:solidFill>
                <a:prstClr val="black">
                  <a:tint val="75000"/>
                </a:prstClr>
              </a:solidFill>
            </a:endParaRPr>
          </a:p>
        </p:txBody>
      </p:sp>
      <p:sp>
        <p:nvSpPr>
          <p:cNvPr id="5" name="Slide Number Placeholder 4"/>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383745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3" name="Footer Placeholder 2"/>
          <p:cNvSpPr>
            <a:spLocks noGrp="1"/>
          </p:cNvSpPr>
          <p:nvPr>
            <p:ph type="ftr" sz="quarter" idx="11"/>
          </p:nvPr>
        </p:nvSpPr>
        <p:spPr/>
        <p:txBody>
          <a:bodyPr/>
          <a:lstStyle/>
          <a:p>
            <a:endParaRPr lang="ar-SA">
              <a:solidFill>
                <a:prstClr val="black">
                  <a:tint val="75000"/>
                </a:prstClr>
              </a:solidFill>
            </a:endParaRPr>
          </a:p>
        </p:txBody>
      </p:sp>
      <p:sp>
        <p:nvSpPr>
          <p:cNvPr id="4" name="Slide Number Placeholder 3"/>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677308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6" name="Footer Placeholder 5"/>
          <p:cNvSpPr>
            <a:spLocks noGrp="1"/>
          </p:cNvSpPr>
          <p:nvPr>
            <p:ph type="ftr" sz="quarter" idx="11"/>
          </p:nvPr>
        </p:nvSpPr>
        <p:spPr/>
        <p:txBody>
          <a:bodyPr/>
          <a:lstStyle/>
          <a:p>
            <a:endParaRPr lang="ar-SA">
              <a:solidFill>
                <a:prstClr val="black">
                  <a:tint val="75000"/>
                </a:prstClr>
              </a:solidFill>
            </a:endParaRPr>
          </a:p>
        </p:txBody>
      </p:sp>
      <p:sp>
        <p:nvSpPr>
          <p:cNvPr id="7" name="Slide Number Placeholder 6"/>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13917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CD829-5262-4B06-9C8A-933025E577C2}"/>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6C56B49-20AA-4726-A6BA-2EC9E20E4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72D5A81A-8E99-4700-B09F-71120BB0A25F}"/>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5" name="Footer Placeholder 4">
            <a:extLst>
              <a:ext uri="{FF2B5EF4-FFF2-40B4-BE49-F238E27FC236}">
                <a16:creationId xmlns:a16="http://schemas.microsoft.com/office/drawing/2014/main" xmlns="" id="{408F008B-A504-4C8E-9584-D92E314384C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53C042B-6551-4AEB-8A96-3C041209810F}"/>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215318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6" name="Footer Placeholder 5"/>
          <p:cNvSpPr>
            <a:spLocks noGrp="1"/>
          </p:cNvSpPr>
          <p:nvPr>
            <p:ph type="ftr" sz="quarter" idx="11"/>
          </p:nvPr>
        </p:nvSpPr>
        <p:spPr/>
        <p:txBody>
          <a:bodyPr/>
          <a:lstStyle/>
          <a:p>
            <a:endParaRPr lang="ar-SA">
              <a:solidFill>
                <a:prstClr val="black">
                  <a:tint val="75000"/>
                </a:prstClr>
              </a:solidFill>
            </a:endParaRPr>
          </a:p>
        </p:txBody>
      </p:sp>
      <p:sp>
        <p:nvSpPr>
          <p:cNvPr id="7" name="Slide Number Placeholder 6"/>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897420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5" name="Footer Placeholder 4"/>
          <p:cNvSpPr>
            <a:spLocks noGrp="1"/>
          </p:cNvSpPr>
          <p:nvPr>
            <p:ph type="ftr" sz="quarter" idx="11"/>
          </p:nvPr>
        </p:nvSpPr>
        <p:spPr/>
        <p:txBody>
          <a:bodyPr/>
          <a:lstStyle/>
          <a:p>
            <a:endParaRPr lang="ar-SA">
              <a:solidFill>
                <a:prstClr val="black">
                  <a:tint val="75000"/>
                </a:prstClr>
              </a:solidFill>
            </a:endParaRPr>
          </a:p>
        </p:txBody>
      </p:sp>
      <p:sp>
        <p:nvSpPr>
          <p:cNvPr id="6" name="Slide Number Placeholder 5"/>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92598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5" name="Footer Placeholder 4"/>
          <p:cNvSpPr>
            <a:spLocks noGrp="1"/>
          </p:cNvSpPr>
          <p:nvPr>
            <p:ph type="ftr" sz="quarter" idx="11"/>
          </p:nvPr>
        </p:nvSpPr>
        <p:spPr/>
        <p:txBody>
          <a:bodyPr/>
          <a:lstStyle/>
          <a:p>
            <a:endParaRPr lang="ar-SA">
              <a:solidFill>
                <a:prstClr val="black">
                  <a:tint val="75000"/>
                </a:prstClr>
              </a:solidFill>
            </a:endParaRPr>
          </a:p>
        </p:txBody>
      </p:sp>
      <p:sp>
        <p:nvSpPr>
          <p:cNvPr id="6" name="Slide Number Placeholder 5"/>
          <p:cNvSpPr>
            <a:spLocks noGrp="1"/>
          </p:cNvSpPr>
          <p:nvPr>
            <p:ph type="sldNum" sz="quarter" idx="12"/>
          </p:nvPr>
        </p:nvSpPr>
        <p:spPr/>
        <p:txBody>
          <a:body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858934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ar-EG"/>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ar-EG"/>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35588-972B-402D-A55C-B39008D80E53}"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3241744865"/>
      </p:ext>
    </p:extLst>
  </p:cSld>
  <p:clrMapOvr>
    <a:masterClrMapping/>
  </p:clrMapOvr>
  <p:transition>
    <p:cover dir="l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a:t>Click to edit Master title style</a:t>
            </a:r>
          </a:p>
        </p:txBody>
      </p:sp>
      <p:sp>
        <p:nvSpPr>
          <p:cNvPr id="3" name="Content Placeholder 2"/>
          <p:cNvSpPr>
            <a:spLocks noGrp="1"/>
          </p:cNvSpPr>
          <p:nvPr>
            <p:ph idx="1"/>
          </p:nvPr>
        </p:nvSpPr>
        <p:spPr/>
        <p:txBody>
          <a:bodyPr/>
          <a:lstStyle/>
          <a:p>
            <a:pPr lvl="0"/>
            <a:r>
              <a:rPr lang="ar-EG"/>
              <a:t>Click to edit Master text styles</a:t>
            </a:r>
          </a:p>
          <a:p>
            <a:pPr lvl="1"/>
            <a:r>
              <a:rPr lang="ar-EG"/>
              <a:t>Second level</a:t>
            </a:r>
          </a:p>
          <a:p>
            <a:pPr lvl="2"/>
            <a:r>
              <a:rPr lang="ar-EG"/>
              <a:t>Third level</a:t>
            </a:r>
          </a:p>
          <a:p>
            <a:pPr lvl="3"/>
            <a:r>
              <a:rPr lang="ar-EG"/>
              <a:t>Fourth level</a:t>
            </a:r>
          </a:p>
          <a:p>
            <a:pPr lvl="4"/>
            <a:r>
              <a:rPr lang="ar-EG"/>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24096D-C54B-4BB7-A6B0-E2B7601DF1F9}"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1961419443"/>
      </p:ext>
    </p:extLst>
  </p:cSld>
  <p:clrMapOvr>
    <a:masterClrMapping/>
  </p:clrMapOvr>
  <p:transition>
    <p:cover dir="l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ar-EG"/>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EG"/>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4AA77-B4B5-4654-B19F-BDC0BD4AB3FC}"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560245977"/>
      </p:ext>
    </p:extLst>
  </p:cSld>
  <p:clrMapOvr>
    <a:masterClrMapping/>
  </p:clrMapOvr>
  <p:transition>
    <p:cover dir="l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EG"/>
              <a:t>Click to edit Master text styles</a:t>
            </a:r>
          </a:p>
          <a:p>
            <a:pPr lvl="1"/>
            <a:r>
              <a:rPr lang="ar-EG"/>
              <a:t>Second level</a:t>
            </a:r>
          </a:p>
          <a:p>
            <a:pPr lvl="2"/>
            <a:r>
              <a:rPr lang="ar-EG"/>
              <a:t>Third level</a:t>
            </a:r>
          </a:p>
          <a:p>
            <a:pPr lvl="3"/>
            <a:r>
              <a:rPr lang="ar-EG"/>
              <a:t>Fourth level</a:t>
            </a:r>
          </a:p>
          <a:p>
            <a:pPr lvl="4"/>
            <a:r>
              <a:rPr lang="ar-EG"/>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EG"/>
              <a:t>Click to edit Master text styles</a:t>
            </a:r>
          </a:p>
          <a:p>
            <a:pPr lvl="1"/>
            <a:r>
              <a:rPr lang="ar-EG"/>
              <a:t>Second level</a:t>
            </a:r>
          </a:p>
          <a:p>
            <a:pPr lvl="2"/>
            <a:r>
              <a:rPr lang="ar-EG"/>
              <a:t>Third level</a:t>
            </a:r>
          </a:p>
          <a:p>
            <a:pPr lvl="3"/>
            <a:r>
              <a:rPr lang="ar-EG"/>
              <a:t>Fourth level</a:t>
            </a:r>
          </a:p>
          <a:p>
            <a:pPr lvl="4"/>
            <a:r>
              <a:rPr lang="ar-EG"/>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A67D8C-F821-4E23-BD92-536C9E24EB77}"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1877224532"/>
      </p:ext>
    </p:extLst>
  </p:cSld>
  <p:clrMapOvr>
    <a:masterClrMapping/>
  </p:clrMapOvr>
  <p:transition>
    <p:cover dir="l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EG"/>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EG"/>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EG"/>
              <a:t>Click to edit Master text styles</a:t>
            </a:r>
          </a:p>
          <a:p>
            <a:pPr lvl="1"/>
            <a:r>
              <a:rPr lang="ar-EG"/>
              <a:t>Second level</a:t>
            </a:r>
          </a:p>
          <a:p>
            <a:pPr lvl="2"/>
            <a:r>
              <a:rPr lang="ar-EG"/>
              <a:t>Third level</a:t>
            </a:r>
          </a:p>
          <a:p>
            <a:pPr lvl="3"/>
            <a:r>
              <a:rPr lang="ar-EG"/>
              <a:t>Fourth level</a:t>
            </a:r>
          </a:p>
          <a:p>
            <a:pPr lvl="4"/>
            <a:r>
              <a:rPr lang="ar-EG"/>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EG"/>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EG"/>
              <a:t>Click to edit Master text styles</a:t>
            </a:r>
          </a:p>
          <a:p>
            <a:pPr lvl="1"/>
            <a:r>
              <a:rPr lang="ar-EG"/>
              <a:t>Second level</a:t>
            </a:r>
          </a:p>
          <a:p>
            <a:pPr lvl="2"/>
            <a:r>
              <a:rPr lang="ar-EG"/>
              <a:t>Third level</a:t>
            </a:r>
          </a:p>
          <a:p>
            <a:pPr lvl="3"/>
            <a:r>
              <a:rPr lang="ar-EG"/>
              <a:t>Fourth level</a:t>
            </a:r>
          </a:p>
          <a:p>
            <a:pPr lvl="4"/>
            <a:r>
              <a:rPr lang="ar-EG"/>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56BA25-661D-46E6-858E-BD5911D1A97E}"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277791291"/>
      </p:ext>
    </p:extLst>
  </p:cSld>
  <p:clrMapOvr>
    <a:masterClrMapping/>
  </p:clrMapOvr>
  <p:transition>
    <p:cover dir="l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6E2D18-6487-4C96-9CEB-48436697C620}"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674379303"/>
      </p:ext>
    </p:extLst>
  </p:cSld>
  <p:clrMapOvr>
    <a:masterClrMapping/>
  </p:clrMapOvr>
  <p:transition>
    <p:cover dir="l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E88ECD-7F96-478F-83C3-DA51F4633112}"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761946843"/>
      </p:ext>
    </p:extLst>
  </p:cSld>
  <p:clrMapOvr>
    <a:masterClrMapping/>
  </p:clrMapOvr>
  <p:transition>
    <p:cover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A777CA-352B-47BD-A0CE-5A76BB6A5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E14BA828-5B93-4677-BAD1-810D93595B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0FFC606-2B7F-428D-805A-AB7B9CDAE524}"/>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5" name="Footer Placeholder 4">
            <a:extLst>
              <a:ext uri="{FF2B5EF4-FFF2-40B4-BE49-F238E27FC236}">
                <a16:creationId xmlns:a16="http://schemas.microsoft.com/office/drawing/2014/main" xmlns="" id="{8A664399-B67E-4806-9E93-E5322313DCD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FDEA7A9-9C1D-48E2-ADAA-CE1C9F68EED3}"/>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1409506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ar-EG"/>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EG"/>
              <a:t>Click to edit Master text styles</a:t>
            </a:r>
          </a:p>
          <a:p>
            <a:pPr lvl="1"/>
            <a:r>
              <a:rPr lang="ar-EG"/>
              <a:t>Second level</a:t>
            </a:r>
          </a:p>
          <a:p>
            <a:pPr lvl="2"/>
            <a:r>
              <a:rPr lang="ar-EG"/>
              <a:t>Third level</a:t>
            </a:r>
          </a:p>
          <a:p>
            <a:pPr lvl="3"/>
            <a:r>
              <a:rPr lang="ar-EG"/>
              <a:t>Fourth level</a:t>
            </a:r>
          </a:p>
          <a:p>
            <a:pPr lvl="4"/>
            <a:r>
              <a:rPr lang="ar-EG"/>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EG"/>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B840A0-2A5A-430A-8FE7-534BCB98252D}"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1314122453"/>
      </p:ext>
    </p:extLst>
  </p:cSld>
  <p:clrMapOvr>
    <a:masterClrMapping/>
  </p:clrMapOvr>
  <p:transition>
    <p:cover dir="l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ar-EG"/>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ar-EG"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EG"/>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7F5376-23AA-48C6-B14F-BE39772930D7}"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1719844672"/>
      </p:ext>
    </p:extLst>
  </p:cSld>
  <p:clrMapOvr>
    <a:masterClrMapping/>
  </p:clrMapOvr>
  <p:transition>
    <p:cover dir="l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a:t>Click to edit Master title style</a:t>
            </a:r>
          </a:p>
        </p:txBody>
      </p:sp>
      <p:sp>
        <p:nvSpPr>
          <p:cNvPr id="3" name="Vertical Text Placeholder 2"/>
          <p:cNvSpPr>
            <a:spLocks noGrp="1"/>
          </p:cNvSpPr>
          <p:nvPr>
            <p:ph type="body" orient="vert" idx="1"/>
          </p:nvPr>
        </p:nvSpPr>
        <p:spPr/>
        <p:txBody>
          <a:bodyPr vert="eaVert"/>
          <a:lstStyle/>
          <a:p>
            <a:pPr lvl="0"/>
            <a:r>
              <a:rPr lang="ar-EG"/>
              <a:t>Click to edit Master text styles</a:t>
            </a:r>
          </a:p>
          <a:p>
            <a:pPr lvl="1"/>
            <a:r>
              <a:rPr lang="ar-EG"/>
              <a:t>Second level</a:t>
            </a:r>
          </a:p>
          <a:p>
            <a:pPr lvl="2"/>
            <a:r>
              <a:rPr lang="ar-EG"/>
              <a:t>Third level</a:t>
            </a:r>
          </a:p>
          <a:p>
            <a:pPr lvl="3"/>
            <a:r>
              <a:rPr lang="ar-EG"/>
              <a:t>Fourth level</a:t>
            </a:r>
          </a:p>
          <a:p>
            <a:pPr lvl="4"/>
            <a:r>
              <a:rPr lang="ar-EG"/>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AF135B-8F2E-44F6-929C-D1626E22F13C}"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2503137976"/>
      </p:ext>
    </p:extLst>
  </p:cSld>
  <p:clrMapOvr>
    <a:masterClrMapping/>
  </p:clrMapOvr>
  <p:transition>
    <p:cover dir="l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ar-EG"/>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ar-EG"/>
              <a:t>Click to edit Master text styles</a:t>
            </a:r>
          </a:p>
          <a:p>
            <a:pPr lvl="1"/>
            <a:r>
              <a:rPr lang="ar-EG"/>
              <a:t>Second level</a:t>
            </a:r>
          </a:p>
          <a:p>
            <a:pPr lvl="2"/>
            <a:r>
              <a:rPr lang="ar-EG"/>
              <a:t>Third level</a:t>
            </a:r>
          </a:p>
          <a:p>
            <a:pPr lvl="3"/>
            <a:r>
              <a:rPr lang="ar-EG"/>
              <a:t>Fourth level</a:t>
            </a:r>
          </a:p>
          <a:p>
            <a:pPr lvl="4"/>
            <a:r>
              <a:rPr lang="ar-EG"/>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ar-EG">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ar-EG">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7892EC-86BF-446E-91E8-DAFB801C9F31}"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2520414397"/>
      </p:ext>
    </p:extLst>
  </p:cSld>
  <p:clrMapOvr>
    <a:masterClrMapping/>
  </p:clrMapOvr>
  <p:transition>
    <p:cover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17C2BF-9816-42B0-8D70-BF047A1CDAF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2FBA511C-62F1-49AE-9FCE-5BB2C18EB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6CA503D1-2FA3-48F9-ABE5-74B3B912A8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EB422234-3AB3-4DC4-A63F-F9DD46A5E897}"/>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6" name="Footer Placeholder 5">
            <a:extLst>
              <a:ext uri="{FF2B5EF4-FFF2-40B4-BE49-F238E27FC236}">
                <a16:creationId xmlns:a16="http://schemas.microsoft.com/office/drawing/2014/main" xmlns="" id="{F92C9DBC-B941-487C-AB6E-40E7B4CC01D9}"/>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848B6000-72B5-4FFA-AB0C-EB98CDD267DE}"/>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394225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7EF39-BE07-4138-B954-95FA52169E98}"/>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22291913-A46F-4CF1-A6EE-46EDBE967C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9054BF-9CD2-4248-ADAD-BD0A5146C8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226D98E8-DEBB-4BF0-B8D8-4A6845D2C7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42439F-D8D8-4C1F-8925-A44F7526FF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CCC5DB14-BBED-443F-A7A2-DD0F2871BDA7}"/>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8" name="Footer Placeholder 7">
            <a:extLst>
              <a:ext uri="{FF2B5EF4-FFF2-40B4-BE49-F238E27FC236}">
                <a16:creationId xmlns:a16="http://schemas.microsoft.com/office/drawing/2014/main" xmlns="" id="{C60E84BD-8A20-403D-AACF-E479C1269445}"/>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C0E14D8E-3084-42E8-B6E3-3375F72308BD}"/>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269123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D8E669-76A2-4D10-BE8A-BFB4479528DC}"/>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1AEDB98F-8D6C-4D5E-8A4D-F88276DCB718}"/>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4" name="Footer Placeholder 3">
            <a:extLst>
              <a:ext uri="{FF2B5EF4-FFF2-40B4-BE49-F238E27FC236}">
                <a16:creationId xmlns:a16="http://schemas.microsoft.com/office/drawing/2014/main" xmlns="" id="{90F10499-76E5-4CDE-AA4E-3C789A3CC7D4}"/>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6655A868-048F-4BFE-9AD0-A80E41539A12}"/>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1488624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659B3DE-D16F-454E-8604-77BB53ED3FB4}"/>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3" name="Footer Placeholder 2">
            <a:extLst>
              <a:ext uri="{FF2B5EF4-FFF2-40B4-BE49-F238E27FC236}">
                <a16:creationId xmlns:a16="http://schemas.microsoft.com/office/drawing/2014/main" xmlns="" id="{63FB7DCA-96F2-4DF9-BDFE-808C8DF4069B}"/>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1C37FD6B-D16F-4A94-A55A-E8B42FE07A93}"/>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918512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4D7B03-7D4C-4DC9-BB67-B768713A31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6FCED5B-BA0A-43A1-9D1B-5EFF41A1DD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9534F9B1-592C-43C4-B41B-4DCF19F5C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9B74BCD-8B22-4096-B20F-3D2FFD2CBF74}"/>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6" name="Footer Placeholder 5">
            <a:extLst>
              <a:ext uri="{FF2B5EF4-FFF2-40B4-BE49-F238E27FC236}">
                <a16:creationId xmlns:a16="http://schemas.microsoft.com/office/drawing/2014/main" xmlns="" id="{F6DD7A4C-4C87-47B0-8BC5-6D0CCF1799E9}"/>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514029D-5121-4FE0-895F-EDAA44B09F23}"/>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64802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6ED7F7-AEBC-4815-B5D7-FED8D6D7D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786EB789-38A7-49BD-A9A9-734A80E17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85FB9FDF-56C1-4D10-B981-EE8F5B51F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8911735-56EF-409D-8728-A8364FFB746A}"/>
              </a:ext>
            </a:extLst>
          </p:cNvPr>
          <p:cNvSpPr>
            <a:spLocks noGrp="1"/>
          </p:cNvSpPr>
          <p:nvPr>
            <p:ph type="dt" sz="half" idx="10"/>
          </p:nvPr>
        </p:nvSpPr>
        <p:spPr/>
        <p:txBody>
          <a:bodyPr/>
          <a:lstStyle/>
          <a:p>
            <a:fld id="{E7F2B91B-FBE9-46A6-A795-182599137AFC}" type="datetimeFigureOut">
              <a:rPr lang="x-none" smtClean="0"/>
              <a:t>2/12/2024</a:t>
            </a:fld>
            <a:endParaRPr lang="x-none"/>
          </a:p>
        </p:txBody>
      </p:sp>
      <p:sp>
        <p:nvSpPr>
          <p:cNvPr id="6" name="Footer Placeholder 5">
            <a:extLst>
              <a:ext uri="{FF2B5EF4-FFF2-40B4-BE49-F238E27FC236}">
                <a16:creationId xmlns:a16="http://schemas.microsoft.com/office/drawing/2014/main" xmlns="" id="{7CFC5BF3-EDE1-4DCB-A014-65070FD426B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BF465156-5D11-40C0-AFED-D31F280EF7EC}"/>
              </a:ext>
            </a:extLst>
          </p:cNvPr>
          <p:cNvSpPr>
            <a:spLocks noGrp="1"/>
          </p:cNvSpPr>
          <p:nvPr>
            <p:ph type="sldNum" sz="quarter" idx="12"/>
          </p:nvPr>
        </p:nvSpPr>
        <p:spPr/>
        <p:txBody>
          <a:bodyPr/>
          <a:lstStyle/>
          <a:p>
            <a:fld id="{3FDDF38B-EA6B-46AD-80CD-2761E9E9BEAB}" type="slidenum">
              <a:rPr lang="x-none" smtClean="0"/>
              <a:t>‹#›</a:t>
            </a:fld>
            <a:endParaRPr lang="x-none"/>
          </a:p>
        </p:txBody>
      </p:sp>
    </p:spTree>
    <p:extLst>
      <p:ext uri="{BB962C8B-B14F-4D97-AF65-F5344CB8AC3E}">
        <p14:creationId xmlns:p14="http://schemas.microsoft.com/office/powerpoint/2010/main" val="106053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4B9744-5528-4F4A-8DA5-3D88E0F65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DD02943C-7711-433C-8433-5CE7FE5B01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FD47968B-53E9-44A9-9E45-E8BFAE3996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2B91B-FBE9-46A6-A795-182599137AFC}" type="datetimeFigureOut">
              <a:rPr lang="x-none" smtClean="0"/>
              <a:t>2/12/2024</a:t>
            </a:fld>
            <a:endParaRPr lang="x-none"/>
          </a:p>
        </p:txBody>
      </p:sp>
      <p:sp>
        <p:nvSpPr>
          <p:cNvPr id="5" name="Footer Placeholder 4">
            <a:extLst>
              <a:ext uri="{FF2B5EF4-FFF2-40B4-BE49-F238E27FC236}">
                <a16:creationId xmlns:a16="http://schemas.microsoft.com/office/drawing/2014/main" xmlns="" id="{973B8FFE-60E6-477C-A2F3-E1383B214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B09E4C17-6EC7-4026-87F2-0548A221B1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DF38B-EA6B-46AD-80CD-2761E9E9BEAB}" type="slidenum">
              <a:rPr lang="x-none" smtClean="0"/>
              <a:t>‹#›</a:t>
            </a:fld>
            <a:endParaRPr lang="x-none"/>
          </a:p>
        </p:txBody>
      </p:sp>
    </p:spTree>
    <p:extLst>
      <p:ext uri="{BB962C8B-B14F-4D97-AF65-F5344CB8AC3E}">
        <p14:creationId xmlns:p14="http://schemas.microsoft.com/office/powerpoint/2010/main" val="2734541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S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9E627B6-56CD-416F-B1FB-4DBF035CC8A5}" type="datetimeFigureOut">
              <a:rPr lang="ar-SA" smtClean="0">
                <a:solidFill>
                  <a:prstClr val="black">
                    <a:tint val="75000"/>
                  </a:prstClr>
                </a:solidFill>
              </a:rPr>
              <a:pPr/>
              <a:t>03/08/1445</a:t>
            </a:fld>
            <a:endParaRPr lang="ar-SA">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8FF2B0F-B576-4BF9-80F2-9D02072F8DC2}"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625433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ar-EG"/>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ar-EG"/>
              <a:t>Click to edit Master text styles</a:t>
            </a:r>
          </a:p>
          <a:p>
            <a:pPr lvl="1"/>
            <a:r>
              <a:rPr lang="en-US" altLang="ar-EG"/>
              <a:t>Second level</a:t>
            </a:r>
          </a:p>
          <a:p>
            <a:pPr lvl="2"/>
            <a:r>
              <a:rPr lang="en-US" altLang="ar-EG"/>
              <a:t>Third level</a:t>
            </a:r>
          </a:p>
          <a:p>
            <a:pPr lvl="3"/>
            <a:r>
              <a:rPr lang="en-US" altLang="ar-EG"/>
              <a:t>Fourth level</a:t>
            </a:r>
          </a:p>
          <a:p>
            <a:pPr lvl="4"/>
            <a:r>
              <a:rPr lang="en-US" altLang="ar-EG"/>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hangingPunct="1">
              <a:defRPr sz="1400">
                <a:latin typeface="Arial" pitchFamily="34" charset="0"/>
                <a:cs typeface="+mn-cs"/>
              </a:defRPr>
            </a:lvl1pPr>
          </a:lstStyle>
          <a:p>
            <a:pPr>
              <a:defRPr/>
            </a:pPr>
            <a:endParaRPr lang="ar-EG">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hangingPunct="1">
              <a:defRPr sz="1400">
                <a:latin typeface="Arial" pitchFamily="34" charset="0"/>
                <a:cs typeface="+mn-cs"/>
              </a:defRPr>
            </a:lvl1pPr>
          </a:lstStyle>
          <a:p>
            <a:pPr>
              <a:defRPr/>
            </a:pPr>
            <a:endParaRPr lang="ar-EG">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eaLnBrk="1" hangingPunct="1">
              <a:defRPr sz="1400">
                <a:latin typeface="Arial" pitchFamily="34" charset="0"/>
                <a:cs typeface="+mn-cs"/>
              </a:defRPr>
            </a:lvl1pPr>
          </a:lstStyle>
          <a:p>
            <a:pPr>
              <a:defRPr/>
            </a:pPr>
            <a:fld id="{3691F2D2-FE95-483B-AF95-4D0F089C94E7}" type="slidenum">
              <a:rPr lang="ar-EG">
                <a:solidFill>
                  <a:srgbClr val="000000"/>
                </a:solidFill>
              </a:rPr>
              <a:pPr>
                <a:defRPr/>
              </a:pPr>
              <a:t>‹#›</a:t>
            </a:fld>
            <a:endParaRPr lang="ar-EG">
              <a:solidFill>
                <a:srgbClr val="000000"/>
              </a:solidFill>
            </a:endParaRPr>
          </a:p>
        </p:txBody>
      </p:sp>
    </p:spTree>
    <p:extLst>
      <p:ext uri="{BB962C8B-B14F-4D97-AF65-F5344CB8AC3E}">
        <p14:creationId xmlns:p14="http://schemas.microsoft.com/office/powerpoint/2010/main" val="18907119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cover dir="lu"/>
  </p:transition>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1" eaLnBrk="1" fontAlgn="base" hangingPunct="1">
        <a:spcBef>
          <a:spcPct val="0"/>
        </a:spcBef>
        <a:spcAft>
          <a:spcPct val="0"/>
        </a:spcAft>
        <a:defRPr sz="4400">
          <a:solidFill>
            <a:schemeClr val="tx2"/>
          </a:solidFill>
          <a:latin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Times New Roman" pitchFamily="18" charset="0"/>
        </a:defRPr>
      </a:lvl2pPr>
      <a:lvl3pPr marL="1143000" indent="-228600" algn="r" rtl="1"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r" rtl="1"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r" rtl="1" eaLnBrk="0" fontAlgn="base" hangingPunct="0">
        <a:spcBef>
          <a:spcPct val="20000"/>
        </a:spcBef>
        <a:spcAft>
          <a:spcPct val="0"/>
        </a:spcAft>
        <a:buChar char="»"/>
        <a:defRPr sz="2000">
          <a:solidFill>
            <a:schemeClr val="tx1"/>
          </a:solidFill>
          <a:latin typeface="+mn-lt"/>
          <a:cs typeface="Times New Roman" pitchFamily="18" charset="0"/>
        </a:defRPr>
      </a:lvl5pPr>
      <a:lvl6pPr marL="2514600" indent="-228600" algn="r" rtl="1" eaLnBrk="1" fontAlgn="base" hangingPunct="1">
        <a:spcBef>
          <a:spcPct val="20000"/>
        </a:spcBef>
        <a:spcAft>
          <a:spcPct val="0"/>
        </a:spcAft>
        <a:buChar char="»"/>
        <a:defRPr sz="2000">
          <a:solidFill>
            <a:schemeClr val="tx1"/>
          </a:solidFill>
          <a:latin typeface="+mn-lt"/>
        </a:defRPr>
      </a:lvl6pPr>
      <a:lvl7pPr marL="2971800" indent="-228600" algn="r" rtl="1" eaLnBrk="1" fontAlgn="base" hangingPunct="1">
        <a:spcBef>
          <a:spcPct val="20000"/>
        </a:spcBef>
        <a:spcAft>
          <a:spcPct val="0"/>
        </a:spcAft>
        <a:buChar char="»"/>
        <a:defRPr sz="2000">
          <a:solidFill>
            <a:schemeClr val="tx1"/>
          </a:solidFill>
          <a:latin typeface="+mn-lt"/>
        </a:defRPr>
      </a:lvl7pPr>
      <a:lvl8pPr marL="3429000" indent="-228600" algn="r" rtl="1" eaLnBrk="1" fontAlgn="base" hangingPunct="1">
        <a:spcBef>
          <a:spcPct val="20000"/>
        </a:spcBef>
        <a:spcAft>
          <a:spcPct val="0"/>
        </a:spcAft>
        <a:buChar char="»"/>
        <a:defRPr sz="2000">
          <a:solidFill>
            <a:schemeClr val="tx1"/>
          </a:solidFill>
          <a:latin typeface="+mn-lt"/>
        </a:defRPr>
      </a:lvl8pPr>
      <a:lvl9pPr marL="3886200" indent="-228600" algn="r" rtl="1" eaLnBrk="1" fontAlgn="base" hangingPunct="1">
        <a:spcBef>
          <a:spcPct val="20000"/>
        </a:spcBef>
        <a:spcAft>
          <a:spcPct val="0"/>
        </a:spcAft>
        <a:buChar char="»"/>
        <a:defRPr sz="2000">
          <a:solidFill>
            <a:schemeClr val="tx1"/>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7C0605-9B75-4B1D-8E8D-0519D3085E47}"/>
              </a:ext>
            </a:extLst>
          </p:cNvPr>
          <p:cNvSpPr>
            <a:spLocks noGrp="1"/>
          </p:cNvSpPr>
          <p:nvPr>
            <p:ph type="ctrTitle"/>
          </p:nvPr>
        </p:nvSpPr>
        <p:spPr/>
        <p:txBody>
          <a:bodyPr/>
          <a:lstStyle/>
          <a:p>
            <a:r>
              <a:rPr lang="en-US" dirty="0"/>
              <a:t>Introduction to medical parasitology</a:t>
            </a:r>
            <a:endParaRPr lang="x-none" dirty="0"/>
          </a:p>
        </p:txBody>
      </p:sp>
      <p:sp>
        <p:nvSpPr>
          <p:cNvPr id="3" name="Subtitle 2">
            <a:extLst>
              <a:ext uri="{FF2B5EF4-FFF2-40B4-BE49-F238E27FC236}">
                <a16:creationId xmlns:a16="http://schemas.microsoft.com/office/drawing/2014/main" xmlns="" id="{4D196DB9-A240-421D-B2C9-3B13099C7114}"/>
              </a:ext>
            </a:extLst>
          </p:cNvPr>
          <p:cNvSpPr>
            <a:spLocks noGrp="1"/>
          </p:cNvSpPr>
          <p:nvPr>
            <p:ph type="subTitle" idx="1"/>
          </p:nvPr>
        </p:nvSpPr>
        <p:spPr/>
        <p:txBody>
          <a:bodyPr/>
          <a:lstStyle/>
          <a:p>
            <a:r>
              <a:rPr lang="en-US" dirty="0"/>
              <a:t>Dr J.Mudenda</a:t>
            </a:r>
            <a:endParaRPr lang="x-none" dirty="0"/>
          </a:p>
        </p:txBody>
      </p:sp>
    </p:spTree>
    <p:extLst>
      <p:ext uri="{BB962C8B-B14F-4D97-AF65-F5344CB8AC3E}">
        <p14:creationId xmlns:p14="http://schemas.microsoft.com/office/powerpoint/2010/main" val="779026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838200" y="365126"/>
            <a:ext cx="10515600" cy="838985"/>
          </a:xfrm>
        </p:spPr>
        <p:txBody>
          <a:bodyPr/>
          <a:lstStyle/>
          <a:p>
            <a:pPr algn="ctr"/>
            <a:r>
              <a:rPr lang="en-US" dirty="0" smtClean="0"/>
              <a:t>Definition/Types of parasites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66752088"/>
              </p:ext>
            </p:extLst>
          </p:nvPr>
        </p:nvGraphicFramePr>
        <p:xfrm>
          <a:off x="622425" y="2746674"/>
          <a:ext cx="10515600" cy="2661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611516" y="5039061"/>
            <a:ext cx="2498756" cy="369332"/>
          </a:xfrm>
          <a:prstGeom prst="rect">
            <a:avLst/>
          </a:prstGeom>
          <a:noFill/>
        </p:spPr>
        <p:txBody>
          <a:bodyPr wrap="square" rtlCol="0">
            <a:spAutoFit/>
          </a:bodyPr>
          <a:lstStyle/>
          <a:p>
            <a:r>
              <a:rPr lang="en-US" dirty="0" smtClean="0"/>
              <a:t>Found on host surface</a:t>
            </a:r>
            <a:endParaRPr lang="en-US" dirty="0"/>
          </a:p>
        </p:txBody>
      </p:sp>
      <p:sp>
        <p:nvSpPr>
          <p:cNvPr id="7" name="TextBox 6"/>
          <p:cNvSpPr txBox="1"/>
          <p:nvPr/>
        </p:nvSpPr>
        <p:spPr>
          <a:xfrm>
            <a:off x="4282288" y="5039061"/>
            <a:ext cx="2489704" cy="369332"/>
          </a:xfrm>
          <a:prstGeom prst="rect">
            <a:avLst/>
          </a:prstGeom>
          <a:noFill/>
        </p:spPr>
        <p:txBody>
          <a:bodyPr wrap="square" rtlCol="0">
            <a:spAutoFit/>
          </a:bodyPr>
          <a:lstStyle/>
          <a:p>
            <a:r>
              <a:rPr lang="en-US" dirty="0" smtClean="0"/>
              <a:t>Found inside the host</a:t>
            </a:r>
            <a:endParaRPr lang="en-US" dirty="0"/>
          </a:p>
        </p:txBody>
      </p:sp>
      <p:sp>
        <p:nvSpPr>
          <p:cNvPr id="9" name="TextBox 8"/>
          <p:cNvSpPr txBox="1"/>
          <p:nvPr/>
        </p:nvSpPr>
        <p:spPr>
          <a:xfrm>
            <a:off x="6944008" y="5039061"/>
            <a:ext cx="3087232" cy="369332"/>
          </a:xfrm>
          <a:prstGeom prst="rect">
            <a:avLst/>
          </a:prstGeom>
          <a:noFill/>
        </p:spPr>
        <p:txBody>
          <a:bodyPr wrap="square" rtlCol="0">
            <a:spAutoFit/>
          </a:bodyPr>
          <a:lstStyle/>
          <a:p>
            <a:r>
              <a:rPr lang="en-US" dirty="0" smtClean="0"/>
              <a:t>Certain stages are non parasitic</a:t>
            </a:r>
            <a:endParaRPr lang="en-US" dirty="0"/>
          </a:p>
        </p:txBody>
      </p:sp>
      <p:sp>
        <p:nvSpPr>
          <p:cNvPr id="15" name="Rectangle 14"/>
          <p:cNvSpPr/>
          <p:nvPr/>
        </p:nvSpPr>
        <p:spPr>
          <a:xfrm>
            <a:off x="1041149" y="1096927"/>
            <a:ext cx="9696259" cy="1569660"/>
          </a:xfrm>
          <a:prstGeom prst="rect">
            <a:avLst/>
          </a:prstGeom>
        </p:spPr>
        <p:txBody>
          <a:bodyPr wrap="square">
            <a:spAutoFit/>
          </a:bodyPr>
          <a:lstStyle/>
          <a:p>
            <a:pPr marL="285750" indent="-285750">
              <a:buFont typeface="Arial" panose="020B0604020202020204" pitchFamily="34" charset="0"/>
              <a:buChar char="•"/>
            </a:pPr>
            <a:r>
              <a:rPr lang="en-US" sz="2400" b="1" dirty="0"/>
              <a:t>Parasite</a:t>
            </a:r>
            <a:r>
              <a:rPr lang="en-US" sz="2400" dirty="0"/>
              <a:t>- is a living organism which depend on another organism(host) for food and shelter</a:t>
            </a:r>
            <a:r>
              <a:rPr lang="en-US" sz="2400" dirty="0" smtClean="0"/>
              <a:t>.</a:t>
            </a:r>
            <a:endParaRPr lang="en-US" sz="2400" dirty="0"/>
          </a:p>
          <a:p>
            <a:pPr marL="285750" indent="-285750">
              <a:buFont typeface="Arial" panose="020B0604020202020204" pitchFamily="34" charset="0"/>
              <a:buChar char="•"/>
            </a:pPr>
            <a:r>
              <a:rPr lang="en-US" sz="2400" dirty="0"/>
              <a:t>The term parasite usually applies to </a:t>
            </a:r>
            <a:r>
              <a:rPr lang="en-US" sz="2400" b="1" dirty="0"/>
              <a:t>Protozoa</a:t>
            </a:r>
            <a:r>
              <a:rPr lang="en-US" sz="2400" dirty="0"/>
              <a:t>(</a:t>
            </a:r>
            <a:r>
              <a:rPr lang="en-US" sz="2400" dirty="0">
                <a:solidFill>
                  <a:srgbClr val="242021"/>
                </a:solidFill>
              </a:rPr>
              <a:t>unicellular organisms)</a:t>
            </a:r>
            <a:r>
              <a:rPr lang="en-US" sz="2400" dirty="0"/>
              <a:t> </a:t>
            </a:r>
            <a:r>
              <a:rPr lang="en-US" sz="2400" dirty="0" smtClean="0"/>
              <a:t>and </a:t>
            </a:r>
            <a:r>
              <a:rPr lang="en-US" sz="2400" b="1" dirty="0">
                <a:solidFill>
                  <a:srgbClr val="242021"/>
                </a:solidFill>
              </a:rPr>
              <a:t>Helminths </a:t>
            </a:r>
            <a:r>
              <a:rPr lang="en-US" sz="2400" dirty="0">
                <a:solidFill>
                  <a:srgbClr val="242021"/>
                </a:solidFill>
              </a:rPr>
              <a:t>(multicellular organisms e.g. worms) </a:t>
            </a:r>
            <a:r>
              <a:rPr lang="en-US" dirty="0">
                <a:solidFill>
                  <a:srgbClr val="242021"/>
                </a:solidFill>
              </a:rPr>
              <a:t>.</a:t>
            </a:r>
          </a:p>
        </p:txBody>
      </p:sp>
    </p:spTree>
    <p:extLst>
      <p:ext uri="{BB962C8B-B14F-4D97-AF65-F5344CB8AC3E}">
        <p14:creationId xmlns:p14="http://schemas.microsoft.com/office/powerpoint/2010/main" val="2056567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C0528CA-D735-4885-A538-AEC57AFC09E4}"/>
              </a:ext>
            </a:extLst>
          </p:cNvPr>
          <p:cNvSpPr>
            <a:spLocks noGrp="1"/>
          </p:cNvSpPr>
          <p:nvPr>
            <p:ph idx="1"/>
          </p:nvPr>
        </p:nvSpPr>
        <p:spPr/>
        <p:txBody>
          <a:bodyPr>
            <a:normAutofit/>
          </a:bodyPr>
          <a:lstStyle/>
          <a:p>
            <a:pPr marL="514350" indent="-514350">
              <a:buFont typeface="+mj-lt"/>
              <a:buAutoNum type="arabicPeriod"/>
            </a:pPr>
            <a:r>
              <a:rPr lang="en-US" sz="2800" b="1" i="0" dirty="0" err="1" smtClean="0">
                <a:solidFill>
                  <a:srgbClr val="242021"/>
                </a:solidFill>
                <a:effectLst/>
              </a:rPr>
              <a:t>Ectoparasite</a:t>
            </a:r>
            <a:r>
              <a:rPr lang="en-US" sz="2800" b="1" i="0" dirty="0" smtClean="0">
                <a:solidFill>
                  <a:srgbClr val="242021"/>
                </a:solidFill>
                <a:effectLst/>
              </a:rPr>
              <a:t>: </a:t>
            </a:r>
            <a:r>
              <a:rPr lang="en-US" dirty="0" smtClean="0">
                <a:solidFill>
                  <a:srgbClr val="242021"/>
                </a:solidFill>
              </a:rPr>
              <a:t>found on the </a:t>
            </a:r>
            <a:r>
              <a:rPr lang="en-US" sz="2800" b="0" i="0" dirty="0" smtClean="0">
                <a:solidFill>
                  <a:srgbClr val="242021"/>
                </a:solidFill>
                <a:effectLst/>
              </a:rPr>
              <a:t>body surface of the host without penetrating the tissue e.g. Lice, ticks &amp; mites.</a:t>
            </a:r>
          </a:p>
          <a:p>
            <a:pPr marL="514350" indent="-514350">
              <a:buFont typeface="+mj-lt"/>
              <a:buAutoNum type="arabicPeriod"/>
            </a:pPr>
            <a:r>
              <a:rPr lang="en-US" sz="2800" b="1" i="0" dirty="0" smtClean="0">
                <a:solidFill>
                  <a:srgbClr val="242021"/>
                </a:solidFill>
                <a:effectLst/>
              </a:rPr>
              <a:t>Endoparasite: </a:t>
            </a:r>
            <a:r>
              <a:rPr lang="en-US" sz="2800" b="0" i="0" dirty="0" smtClean="0">
                <a:solidFill>
                  <a:srgbClr val="242021"/>
                </a:solidFill>
                <a:effectLst/>
              </a:rPr>
              <a:t>lives </a:t>
            </a:r>
            <a:r>
              <a:rPr lang="en-US" dirty="0" smtClean="0">
                <a:solidFill>
                  <a:srgbClr val="242021"/>
                </a:solidFill>
              </a:rPr>
              <a:t>inside </a:t>
            </a:r>
            <a:r>
              <a:rPr lang="en-US" sz="2800" b="0" i="0" dirty="0" smtClean="0">
                <a:solidFill>
                  <a:srgbClr val="242021"/>
                </a:solidFill>
                <a:effectLst/>
              </a:rPr>
              <a:t>the</a:t>
            </a:r>
            <a:r>
              <a:rPr lang="en-US" dirty="0" smtClean="0">
                <a:solidFill>
                  <a:srgbClr val="242021"/>
                </a:solidFill>
              </a:rPr>
              <a:t> </a:t>
            </a:r>
            <a:r>
              <a:rPr lang="en-US" sz="2800" b="0" i="0" dirty="0" smtClean="0">
                <a:solidFill>
                  <a:srgbClr val="242021"/>
                </a:solidFill>
                <a:effectLst/>
              </a:rPr>
              <a:t>body of the host, most  </a:t>
            </a:r>
            <a:r>
              <a:rPr lang="en-US" dirty="0" smtClean="0">
                <a:solidFill>
                  <a:srgbClr val="242021"/>
                </a:solidFill>
              </a:rPr>
              <a:t>disease causing protozoan </a:t>
            </a:r>
            <a:r>
              <a:rPr lang="en-US" sz="2800" b="0" i="0" dirty="0" smtClean="0">
                <a:solidFill>
                  <a:srgbClr val="242021"/>
                </a:solidFill>
                <a:effectLst/>
              </a:rPr>
              <a:t>and helminthic parasites are </a:t>
            </a:r>
            <a:r>
              <a:rPr lang="en-US" sz="2800" b="0" i="0" dirty="0" err="1" smtClean="0">
                <a:solidFill>
                  <a:srgbClr val="242021"/>
                </a:solidFill>
                <a:effectLst/>
              </a:rPr>
              <a:t>endoparasites</a:t>
            </a:r>
            <a:r>
              <a:rPr lang="en-US" sz="2800" b="0" i="0" dirty="0" smtClean="0">
                <a:solidFill>
                  <a:srgbClr val="242021"/>
                </a:solidFill>
                <a:effectLst/>
              </a:rPr>
              <a:t>.</a:t>
            </a:r>
          </a:p>
          <a:p>
            <a:pPr marL="514350" indent="-514350">
              <a:buFont typeface="+mj-lt"/>
              <a:buAutoNum type="arabicPeriod"/>
            </a:pPr>
            <a:r>
              <a:rPr lang="en-US" sz="2800" b="1" i="0" dirty="0" smtClean="0">
                <a:solidFill>
                  <a:srgbClr val="242021"/>
                </a:solidFill>
                <a:effectLst/>
              </a:rPr>
              <a:t>Free-living parasite: </a:t>
            </a:r>
            <a:r>
              <a:rPr lang="en-US" sz="2800" b="0" i="0" dirty="0" smtClean="0">
                <a:solidFill>
                  <a:srgbClr val="242021"/>
                </a:solidFill>
                <a:effectLst/>
              </a:rPr>
              <a:t>refers to nonparasitic stages</a:t>
            </a:r>
            <a:r>
              <a:rPr lang="en-US" dirty="0" smtClean="0">
                <a:solidFill>
                  <a:srgbClr val="242021"/>
                </a:solidFill>
              </a:rPr>
              <a:t> </a:t>
            </a:r>
            <a:r>
              <a:rPr lang="en-US" sz="2800" b="0" i="0" dirty="0" smtClean="0">
                <a:solidFill>
                  <a:srgbClr val="242021"/>
                </a:solidFill>
                <a:effectLst/>
              </a:rPr>
              <a:t>which live independent of the host e.g. the cystic stage of </a:t>
            </a:r>
            <a:r>
              <a:rPr lang="en-US" sz="2800" b="0" i="1" dirty="0" smtClean="0">
                <a:solidFill>
                  <a:srgbClr val="242021"/>
                </a:solidFill>
                <a:effectLst/>
              </a:rPr>
              <a:t>Naegleria </a:t>
            </a:r>
            <a:r>
              <a:rPr lang="en-US" i="1" dirty="0" smtClean="0">
                <a:solidFill>
                  <a:srgbClr val="242021"/>
                </a:solidFill>
              </a:rPr>
              <a:t>f</a:t>
            </a:r>
            <a:r>
              <a:rPr lang="en-US" sz="2800" b="0" i="1" dirty="0" smtClean="0">
                <a:solidFill>
                  <a:srgbClr val="242021"/>
                </a:solidFill>
                <a:effectLst/>
              </a:rPr>
              <a:t>owleri.</a:t>
            </a:r>
            <a:r>
              <a:rPr lang="en-US" dirty="0" smtClean="0"/>
              <a:t/>
            </a:r>
            <a:br>
              <a:rPr lang="en-US" dirty="0" smtClean="0"/>
            </a:br>
            <a:r>
              <a:rPr lang="en-US" dirty="0" smtClean="0"/>
              <a:t> </a:t>
            </a:r>
            <a:br>
              <a:rPr lang="en-US" dirty="0" smtClean="0"/>
            </a:br>
            <a:endParaRPr lang="en-US" dirty="0" smtClean="0"/>
          </a:p>
          <a:p>
            <a:endParaRPr lang="x-none" dirty="0"/>
          </a:p>
        </p:txBody>
      </p:sp>
    </p:spTree>
    <p:extLst>
      <p:ext uri="{BB962C8B-B14F-4D97-AF65-F5344CB8AC3E}">
        <p14:creationId xmlns:p14="http://schemas.microsoft.com/office/powerpoint/2010/main" val="3290463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Definition/types of host</a:t>
            </a:r>
            <a:endParaRPr lang="en-US" dirty="0"/>
          </a:p>
        </p:txBody>
      </p:sp>
      <p:sp>
        <p:nvSpPr>
          <p:cNvPr id="3" name="Content Placeholder 2">
            <a:extLst>
              <a:ext uri="{FF2B5EF4-FFF2-40B4-BE49-F238E27FC236}">
                <a16:creationId xmlns:a16="http://schemas.microsoft.com/office/drawing/2014/main" xmlns="" id="{61DA1B8F-BFEA-4E0C-9F3C-8A3EACCA38C4}"/>
              </a:ext>
            </a:extLst>
          </p:cNvPr>
          <p:cNvSpPr>
            <a:spLocks noGrp="1"/>
          </p:cNvSpPr>
          <p:nvPr>
            <p:ph idx="1"/>
          </p:nvPr>
        </p:nvSpPr>
        <p:spPr/>
        <p:txBody>
          <a:bodyPr>
            <a:normAutofit fontScale="92500" lnSpcReduction="10000"/>
          </a:bodyPr>
          <a:lstStyle/>
          <a:p>
            <a:r>
              <a:rPr lang="en-US" b="1" dirty="0" smtClean="0"/>
              <a:t>Host</a:t>
            </a:r>
            <a:r>
              <a:rPr lang="en-US" dirty="0" smtClean="0"/>
              <a:t> -is an organism harboring the parasite and provides nutrition and shelter.</a:t>
            </a:r>
          </a:p>
          <a:p>
            <a:r>
              <a:rPr lang="en-US" dirty="0" smtClean="0"/>
              <a:t>A host is usually larger than the parasite and are divided into the following:-</a:t>
            </a:r>
          </a:p>
          <a:p>
            <a:r>
              <a:rPr lang="en-US" b="1" dirty="0" smtClean="0"/>
              <a:t>Definitive host</a:t>
            </a:r>
            <a:r>
              <a:rPr lang="en-US" dirty="0" smtClean="0"/>
              <a:t>: An organism in which the adult forms of the parasite lives and undergoes sexual reproduction e.g. mosquito acts as definitive host in malaria.</a:t>
            </a:r>
          </a:p>
          <a:p>
            <a:r>
              <a:rPr lang="en-US" dirty="0" smtClean="0"/>
              <a:t>Man is the definitive host in</a:t>
            </a:r>
            <a:r>
              <a:rPr lang="en-US" noProof="0" dirty="0" smtClean="0"/>
              <a:t> </a:t>
            </a:r>
            <a:r>
              <a:rPr lang="en-US" dirty="0" smtClean="0"/>
              <a:t>m</a:t>
            </a:r>
            <a:r>
              <a:rPr lang="en-US" noProof="0" dirty="0" err="1" smtClean="0"/>
              <a:t>ajority</a:t>
            </a:r>
            <a:r>
              <a:rPr lang="en-US" noProof="0" dirty="0" smtClean="0"/>
              <a:t> of human parasitic infections,</a:t>
            </a:r>
            <a:r>
              <a:rPr lang="en-US" dirty="0" smtClean="0"/>
              <a:t> (e.g. </a:t>
            </a:r>
            <a:r>
              <a:rPr lang="en-US" dirty="0" err="1" smtClean="0"/>
              <a:t>filaria</a:t>
            </a:r>
            <a:r>
              <a:rPr lang="en-US" dirty="0" smtClean="0"/>
              <a:t>, roundworm, hookworm).</a:t>
            </a:r>
            <a:br>
              <a:rPr lang="en-US" dirty="0" smtClean="0"/>
            </a:br>
            <a:r>
              <a:rPr lang="en-US" dirty="0" smtClean="0"/>
              <a:t/>
            </a:r>
            <a:br>
              <a:rPr lang="en-US" dirty="0" smtClean="0"/>
            </a:br>
            <a:r>
              <a:rPr lang="en-US" dirty="0" smtClean="0"/>
              <a:t/>
            </a:r>
            <a:br>
              <a:rPr lang="en-US" dirty="0" smtClean="0"/>
            </a:br>
            <a:endParaRPr lang="x-none" dirty="0"/>
          </a:p>
        </p:txBody>
      </p:sp>
    </p:spTree>
    <p:extLst>
      <p:ext uri="{BB962C8B-B14F-4D97-AF65-F5344CB8AC3E}">
        <p14:creationId xmlns:p14="http://schemas.microsoft.com/office/powerpoint/2010/main" val="2774723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B377BBD-B7D0-4B23-9A9F-EA924C97165C}"/>
              </a:ext>
            </a:extLst>
          </p:cNvPr>
          <p:cNvSpPr>
            <a:spLocks noGrp="1"/>
          </p:cNvSpPr>
          <p:nvPr>
            <p:ph idx="1"/>
          </p:nvPr>
        </p:nvSpPr>
        <p:spPr/>
        <p:txBody>
          <a:bodyPr>
            <a:normAutofit/>
          </a:bodyPr>
          <a:lstStyle/>
          <a:p>
            <a:r>
              <a:rPr lang="en-US" sz="2800" b="1" i="0" dirty="0">
                <a:solidFill>
                  <a:srgbClr val="242021"/>
                </a:solidFill>
                <a:effectLst/>
              </a:rPr>
              <a:t>Intermediate host: </a:t>
            </a:r>
            <a:r>
              <a:rPr lang="en-US" sz="2800" i="0" dirty="0">
                <a:solidFill>
                  <a:srgbClr val="242021"/>
                </a:solidFill>
                <a:effectLst/>
              </a:rPr>
              <a:t>is an organism</a:t>
            </a:r>
            <a:r>
              <a:rPr lang="en-US" sz="2800" b="0" i="0" dirty="0">
                <a:solidFill>
                  <a:srgbClr val="242021"/>
                </a:solidFill>
                <a:effectLst/>
              </a:rPr>
              <a:t> in which the parasite lives during a period of development(larval stage) or where asexual multiplication takes place .</a:t>
            </a:r>
          </a:p>
          <a:p>
            <a:r>
              <a:rPr lang="en-US" sz="2800" b="0" i="0" dirty="0">
                <a:solidFill>
                  <a:srgbClr val="242021"/>
                </a:solidFill>
                <a:effectLst/>
              </a:rPr>
              <a:t>In some cases 2 diﬀerent intermediate hosts</a:t>
            </a:r>
            <a:r>
              <a:rPr lang="en-US" sz="2800" b="1" i="0" dirty="0">
                <a:solidFill>
                  <a:srgbClr val="242021"/>
                </a:solidFill>
                <a:effectLst/>
              </a:rPr>
              <a:t> </a:t>
            </a:r>
            <a:r>
              <a:rPr lang="en-US" sz="2800" b="1" i="0" dirty="0" smtClean="0">
                <a:solidFill>
                  <a:srgbClr val="242021"/>
                </a:solidFill>
                <a:effectLst/>
              </a:rPr>
              <a:t>(</a:t>
            </a:r>
            <a:r>
              <a:rPr lang="en-US" b="1" dirty="0" smtClean="0">
                <a:solidFill>
                  <a:srgbClr val="242021"/>
                </a:solidFill>
              </a:rPr>
              <a:t>1</a:t>
            </a:r>
            <a:r>
              <a:rPr lang="en-US" b="1" baseline="30000" dirty="0" smtClean="0">
                <a:solidFill>
                  <a:srgbClr val="242021"/>
                </a:solidFill>
              </a:rPr>
              <a:t>st</a:t>
            </a:r>
            <a:r>
              <a:rPr lang="en-US" b="1" dirty="0" smtClean="0">
                <a:solidFill>
                  <a:srgbClr val="242021"/>
                </a:solidFill>
              </a:rPr>
              <a:t> </a:t>
            </a:r>
            <a:r>
              <a:rPr lang="en-US" sz="2800" b="1" i="0" dirty="0" smtClean="0">
                <a:solidFill>
                  <a:srgbClr val="242021"/>
                </a:solidFill>
                <a:effectLst/>
              </a:rPr>
              <a:t>&amp; 2</a:t>
            </a:r>
            <a:r>
              <a:rPr lang="en-US" sz="2800" b="1" i="0" baseline="30000" dirty="0" smtClean="0">
                <a:solidFill>
                  <a:srgbClr val="242021"/>
                </a:solidFill>
                <a:effectLst/>
              </a:rPr>
              <a:t>nd</a:t>
            </a:r>
            <a:r>
              <a:rPr lang="en-US" sz="2800" b="1" i="0" dirty="0" smtClean="0">
                <a:solidFill>
                  <a:srgbClr val="242021"/>
                </a:solidFill>
                <a:effectLst/>
              </a:rPr>
              <a:t> intermediate </a:t>
            </a:r>
            <a:r>
              <a:rPr lang="en-US" sz="2800" b="1" i="0" dirty="0">
                <a:solidFill>
                  <a:srgbClr val="242021"/>
                </a:solidFill>
                <a:effectLst/>
              </a:rPr>
              <a:t>hosts)</a:t>
            </a:r>
            <a:r>
              <a:rPr lang="en-US" sz="2800" b="0" i="0" dirty="0">
                <a:solidFill>
                  <a:srgbClr val="242021"/>
                </a:solidFill>
                <a:effectLst/>
              </a:rPr>
              <a:t> may be required to complete diﬀerent larval stages.</a:t>
            </a:r>
          </a:p>
          <a:p>
            <a:r>
              <a:rPr lang="en-US" sz="2800" b="1" i="0" dirty="0">
                <a:solidFill>
                  <a:srgbClr val="242021"/>
                </a:solidFill>
                <a:effectLst/>
              </a:rPr>
              <a:t>Reservoir host</a:t>
            </a:r>
            <a:r>
              <a:rPr lang="en-US" sz="2800" b="1" i="0" dirty="0" smtClean="0">
                <a:solidFill>
                  <a:srgbClr val="242021"/>
                </a:solidFill>
                <a:effectLst/>
              </a:rPr>
              <a:t>:</a:t>
            </a:r>
            <a:r>
              <a:rPr lang="en-US" sz="2800" b="0" i="0" dirty="0" smtClean="0">
                <a:solidFill>
                  <a:srgbClr val="242021"/>
                </a:solidFill>
                <a:effectLst/>
              </a:rPr>
              <a:t> </a:t>
            </a:r>
            <a:r>
              <a:rPr lang="en-US" sz="2800" b="0" i="0" dirty="0">
                <a:solidFill>
                  <a:srgbClr val="242021"/>
                </a:solidFill>
                <a:effectLst/>
              </a:rPr>
              <a:t>harbors the parasite and acts as </a:t>
            </a:r>
            <a:r>
              <a:rPr lang="en-US" sz="2800" b="0" i="0" dirty="0" smtClean="0">
                <a:solidFill>
                  <a:srgbClr val="242021"/>
                </a:solidFill>
                <a:effectLst/>
              </a:rPr>
              <a:t>an important </a:t>
            </a:r>
            <a:r>
              <a:rPr lang="en-US" sz="2800" b="0" i="0" dirty="0">
                <a:solidFill>
                  <a:srgbClr val="242021"/>
                </a:solidFill>
                <a:effectLst/>
              </a:rPr>
              <a:t>source of infection to other susceptible</a:t>
            </a:r>
            <a:r>
              <a:rPr lang="en-US" dirty="0">
                <a:solidFill>
                  <a:srgbClr val="242021"/>
                </a:solidFill>
              </a:rPr>
              <a:t> </a:t>
            </a:r>
            <a:r>
              <a:rPr lang="en-US" sz="2800" b="0" i="0" dirty="0">
                <a:solidFill>
                  <a:srgbClr val="242021"/>
                </a:solidFill>
                <a:effectLst/>
              </a:rPr>
              <a:t>hosts e.g. dog is the reservoir host of hydatid disease.</a:t>
            </a:r>
            <a:r>
              <a:rPr lang="en-US" dirty="0"/>
              <a:t/>
            </a:r>
            <a:br>
              <a:rPr lang="en-US" dirty="0"/>
            </a:br>
            <a:r>
              <a:rPr lang="en-US" dirty="0"/>
              <a:t/>
            </a:r>
            <a:br>
              <a:rPr lang="en-US" dirty="0"/>
            </a:br>
            <a:endParaRPr lang="x-none" dirty="0"/>
          </a:p>
        </p:txBody>
      </p:sp>
    </p:spTree>
    <p:extLst>
      <p:ext uri="{BB962C8B-B14F-4D97-AF65-F5344CB8AC3E}">
        <p14:creationId xmlns:p14="http://schemas.microsoft.com/office/powerpoint/2010/main" val="4144801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43F6D6D-8B67-4363-B28D-7A74FDD2A481}"/>
              </a:ext>
            </a:extLst>
          </p:cNvPr>
          <p:cNvSpPr>
            <a:spLocks noGrp="1"/>
          </p:cNvSpPr>
          <p:nvPr>
            <p:ph idx="1"/>
          </p:nvPr>
        </p:nvSpPr>
        <p:spPr/>
        <p:txBody>
          <a:bodyPr/>
          <a:lstStyle/>
          <a:p>
            <a:r>
              <a:rPr lang="en-US" b="1" dirty="0"/>
              <a:t>Paratenic host</a:t>
            </a:r>
            <a:r>
              <a:rPr lang="en-US" dirty="0"/>
              <a:t>: an intermediate host whose presence is  needed to complete the parasite’s life cycle  but in which no development of the parasite occurs.</a:t>
            </a:r>
          </a:p>
          <a:p>
            <a:r>
              <a:rPr lang="en-US" b="1" dirty="0"/>
              <a:t>Accidental host</a:t>
            </a:r>
            <a:r>
              <a:rPr lang="en-US" dirty="0"/>
              <a:t>: an organism that’s under normal circumstances not infected with the parasite.</a:t>
            </a:r>
          </a:p>
        </p:txBody>
      </p:sp>
    </p:spTree>
    <p:extLst>
      <p:ext uri="{BB962C8B-B14F-4D97-AF65-F5344CB8AC3E}">
        <p14:creationId xmlns:p14="http://schemas.microsoft.com/office/powerpoint/2010/main" val="1993992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BF76FE-8EF8-4403-ACBE-A8533D6B0019}"/>
              </a:ext>
            </a:extLst>
          </p:cNvPr>
          <p:cNvSpPr>
            <a:spLocks noGrp="1"/>
          </p:cNvSpPr>
          <p:nvPr>
            <p:ph type="title"/>
          </p:nvPr>
        </p:nvSpPr>
        <p:spPr/>
        <p:txBody>
          <a:bodyPr>
            <a:normAutofit fontScale="90000"/>
          </a:bodyPr>
          <a:lstStyle/>
          <a:p>
            <a:r>
              <a:rPr lang="en-US" dirty="0">
                <a:latin typeface="+mn-lt"/>
              </a:rPr>
              <a:t>Life cycle of malaria with the mosquito as the definitive host &amp; humans as intermediate host</a:t>
            </a:r>
            <a:endParaRPr lang="x-none" dirty="0">
              <a:latin typeface="+mn-lt"/>
            </a:endParaRPr>
          </a:p>
        </p:txBody>
      </p:sp>
      <p:pic>
        <p:nvPicPr>
          <p:cNvPr id="5" name="Content Placeholder 4">
            <a:extLst>
              <a:ext uri="{FF2B5EF4-FFF2-40B4-BE49-F238E27FC236}">
                <a16:creationId xmlns:a16="http://schemas.microsoft.com/office/drawing/2014/main" xmlns="" id="{C742DC87-A303-4774-983C-01530EAEFBF5}"/>
              </a:ext>
            </a:extLst>
          </p:cNvPr>
          <p:cNvPicPr>
            <a:picLocks noGrp="1" noChangeAspect="1"/>
          </p:cNvPicPr>
          <p:nvPr>
            <p:ph idx="1"/>
          </p:nvPr>
        </p:nvPicPr>
        <p:blipFill>
          <a:blip r:embed="rId2"/>
          <a:stretch>
            <a:fillRect/>
          </a:stretch>
        </p:blipFill>
        <p:spPr>
          <a:xfrm>
            <a:off x="2083355" y="1835052"/>
            <a:ext cx="7742485" cy="4351338"/>
          </a:xfrm>
        </p:spPr>
      </p:pic>
    </p:spTree>
    <p:extLst>
      <p:ext uri="{BB962C8B-B14F-4D97-AF65-F5344CB8AC3E}">
        <p14:creationId xmlns:p14="http://schemas.microsoft.com/office/powerpoint/2010/main" val="1443145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Other terminologies</a:t>
            </a:r>
            <a:endParaRPr lang="en-US" dirty="0"/>
          </a:p>
        </p:txBody>
      </p:sp>
      <p:sp>
        <p:nvSpPr>
          <p:cNvPr id="3" name="Content Placeholder 2">
            <a:extLst>
              <a:ext uri="{FF2B5EF4-FFF2-40B4-BE49-F238E27FC236}">
                <a16:creationId xmlns:a16="http://schemas.microsoft.com/office/drawing/2014/main" xmlns="" id="{7151A6E1-DF45-4C99-A143-8F9AFB6B1207}"/>
              </a:ext>
            </a:extLst>
          </p:cNvPr>
          <p:cNvSpPr>
            <a:spLocks noGrp="1"/>
          </p:cNvSpPr>
          <p:nvPr>
            <p:ph idx="1"/>
          </p:nvPr>
        </p:nvSpPr>
        <p:spPr/>
        <p:txBody>
          <a:bodyPr/>
          <a:lstStyle/>
          <a:p>
            <a:r>
              <a:rPr lang="en-US" b="1" dirty="0" smtClean="0"/>
              <a:t>Zoonosis</a:t>
            </a:r>
            <a:r>
              <a:rPr lang="en-US" dirty="0" smtClean="0"/>
              <a:t> is a disease which </a:t>
            </a:r>
            <a:r>
              <a:rPr lang="en-US" dirty="0" smtClean="0"/>
              <a:t>is </a:t>
            </a:r>
            <a:r>
              <a:rPr lang="en-US" dirty="0" smtClean="0"/>
              <a:t>naturally transmitted between vertebrate animals and humans.</a:t>
            </a:r>
          </a:p>
          <a:p>
            <a:r>
              <a:rPr lang="en-US" dirty="0" smtClean="0"/>
              <a:t> Or a parasitic disease which an animal is normally the host but also </a:t>
            </a:r>
            <a:r>
              <a:rPr lang="en-US" dirty="0" smtClean="0"/>
              <a:t>affects</a:t>
            </a:r>
            <a:r>
              <a:rPr lang="en-US" dirty="0" smtClean="0"/>
              <a:t> man. </a:t>
            </a:r>
          </a:p>
          <a:p>
            <a:r>
              <a:rPr lang="en-US" b="1" dirty="0" smtClean="0"/>
              <a:t>Vector: </a:t>
            </a:r>
            <a:r>
              <a:rPr lang="en-US" dirty="0" smtClean="0"/>
              <a:t>is an organism usually an arthropod that transmits an infection from man to man or from other animals to man, e.g. female Anopheles is the vector of malarial parasite.</a:t>
            </a:r>
          </a:p>
          <a:p>
            <a:r>
              <a:rPr lang="en-US" dirty="0" smtClean="0"/>
              <a:t>There are two types of vectors: mechanical and biological vectors. </a:t>
            </a:r>
            <a:br>
              <a:rPr lang="en-US" dirty="0" smtClean="0"/>
            </a:br>
            <a:endParaRPr lang="x-none" dirty="0"/>
          </a:p>
        </p:txBody>
      </p:sp>
    </p:spTree>
    <p:extLst>
      <p:ext uri="{BB962C8B-B14F-4D97-AF65-F5344CB8AC3E}">
        <p14:creationId xmlns:p14="http://schemas.microsoft.com/office/powerpoint/2010/main" val="2383726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2C110AA-431F-480B-B5BE-5C8F46EC42C4}"/>
              </a:ext>
            </a:extLst>
          </p:cNvPr>
          <p:cNvSpPr>
            <a:spLocks noGrp="1"/>
          </p:cNvSpPr>
          <p:nvPr>
            <p:ph idx="1"/>
          </p:nvPr>
        </p:nvSpPr>
        <p:spPr/>
        <p:txBody>
          <a:bodyPr>
            <a:normAutofit fontScale="85000" lnSpcReduction="10000"/>
          </a:bodyPr>
          <a:lstStyle/>
          <a:p>
            <a:pPr marL="514350" indent="-514350">
              <a:buFont typeface="+mj-lt"/>
              <a:buAutoNum type="arabicPeriod"/>
            </a:pPr>
            <a:r>
              <a:rPr lang="en-US" b="1" i="0" dirty="0">
                <a:solidFill>
                  <a:srgbClr val="242021"/>
                </a:solidFill>
                <a:effectLst/>
              </a:rPr>
              <a:t>Biological </a:t>
            </a:r>
            <a:r>
              <a:rPr lang="en-US" b="1" i="0" dirty="0" smtClean="0">
                <a:solidFill>
                  <a:srgbClr val="242021"/>
                </a:solidFill>
                <a:effectLst/>
              </a:rPr>
              <a:t>vectors(or true </a:t>
            </a:r>
            <a:r>
              <a:rPr lang="en-US" b="1" i="0" dirty="0">
                <a:solidFill>
                  <a:srgbClr val="242021"/>
                </a:solidFill>
                <a:effectLst/>
              </a:rPr>
              <a:t>vectors): </a:t>
            </a:r>
            <a:r>
              <a:rPr lang="en-US" dirty="0" smtClean="0">
                <a:solidFill>
                  <a:srgbClr val="242021"/>
                </a:solidFill>
              </a:rPr>
              <a:t>are vectors that </a:t>
            </a:r>
            <a:r>
              <a:rPr lang="en-US" b="0" i="0" dirty="0" smtClean="0">
                <a:solidFill>
                  <a:srgbClr val="242021"/>
                </a:solidFill>
                <a:effectLst/>
              </a:rPr>
              <a:t>not </a:t>
            </a:r>
            <a:r>
              <a:rPr lang="en-US" b="0" i="0" dirty="0">
                <a:solidFill>
                  <a:srgbClr val="242021"/>
                </a:solidFill>
                <a:effectLst/>
              </a:rPr>
              <a:t>only assists in the transfer of parasites but </a:t>
            </a:r>
            <a:r>
              <a:rPr lang="en-US" b="0" i="0" dirty="0" smtClean="0">
                <a:solidFill>
                  <a:srgbClr val="242021"/>
                </a:solidFill>
                <a:effectLst/>
              </a:rPr>
              <a:t>also </a:t>
            </a:r>
            <a:r>
              <a:rPr lang="en-US" dirty="0" smtClean="0">
                <a:solidFill>
                  <a:srgbClr val="242021"/>
                </a:solidFill>
              </a:rPr>
              <a:t>allows</a:t>
            </a:r>
            <a:r>
              <a:rPr lang="en-US" b="0" i="0" dirty="0" smtClean="0">
                <a:solidFill>
                  <a:srgbClr val="242021"/>
                </a:solidFill>
                <a:effectLst/>
              </a:rPr>
              <a:t> devt</a:t>
            </a:r>
            <a:r>
              <a:rPr lang="en-US" dirty="0" smtClean="0">
                <a:solidFill>
                  <a:srgbClr val="242021"/>
                </a:solidFill>
              </a:rPr>
              <a:t>/or </a:t>
            </a:r>
            <a:r>
              <a:rPr lang="en-US" b="0" i="0" dirty="0" smtClean="0">
                <a:solidFill>
                  <a:srgbClr val="242021"/>
                </a:solidFill>
                <a:effectLst/>
              </a:rPr>
              <a:t>multiplication </a:t>
            </a:r>
            <a:r>
              <a:rPr lang="en-US" b="0" i="0" dirty="0">
                <a:solidFill>
                  <a:srgbClr val="242021"/>
                </a:solidFill>
                <a:effectLst/>
              </a:rPr>
              <a:t>in their </a:t>
            </a:r>
            <a:r>
              <a:rPr lang="en-US" b="0" i="0" dirty="0" smtClean="0">
                <a:solidFill>
                  <a:srgbClr val="242021"/>
                </a:solidFill>
                <a:effectLst/>
              </a:rPr>
              <a:t>body. </a:t>
            </a:r>
            <a:endParaRPr lang="en-US" b="0" i="0" dirty="0">
              <a:solidFill>
                <a:srgbClr val="242021"/>
              </a:solidFill>
              <a:effectLst/>
            </a:endParaRPr>
          </a:p>
          <a:p>
            <a:r>
              <a:rPr lang="en-US" b="0" i="0" dirty="0" smtClean="0">
                <a:solidFill>
                  <a:srgbClr val="242021"/>
                </a:solidFill>
                <a:effectLst/>
              </a:rPr>
              <a:t>Examples include:-</a:t>
            </a:r>
            <a:r>
              <a:rPr lang="en-US" dirty="0" smtClean="0"/>
              <a:t> 		</a:t>
            </a:r>
            <a:r>
              <a:rPr lang="en-US" b="0" i="0" dirty="0" smtClean="0">
                <a:solidFill>
                  <a:srgbClr val="242021"/>
                </a:solidFill>
                <a:effectLst/>
              </a:rPr>
              <a:t>Mosquito—Malaria</a:t>
            </a:r>
            <a:r>
              <a:rPr lang="en-US" b="0" i="0" dirty="0">
                <a:solidFill>
                  <a:srgbClr val="242021"/>
                </a:solidFill>
                <a:effectLst/>
              </a:rPr>
              <a:t>, filariasis</a:t>
            </a:r>
            <a:br>
              <a:rPr lang="en-US" b="0" i="0" dirty="0">
                <a:solidFill>
                  <a:srgbClr val="242021"/>
                </a:solidFill>
                <a:effectLst/>
              </a:rPr>
            </a:br>
            <a:r>
              <a:rPr lang="en-US" b="0" i="0" dirty="0">
                <a:solidFill>
                  <a:srgbClr val="242021"/>
                </a:solidFill>
                <a:effectLst/>
              </a:rPr>
              <a:t>			</a:t>
            </a:r>
            <a:r>
              <a:rPr lang="en-US" dirty="0">
                <a:solidFill>
                  <a:srgbClr val="242021"/>
                </a:solidFill>
              </a:rPr>
              <a:t> </a:t>
            </a:r>
            <a:r>
              <a:rPr lang="en-US" dirty="0" smtClean="0">
                <a:solidFill>
                  <a:srgbClr val="242021"/>
                </a:solidFill>
              </a:rPr>
              <a:t>       	</a:t>
            </a:r>
            <a:r>
              <a:rPr lang="en-US" b="0" i="0" dirty="0" smtClean="0">
                <a:solidFill>
                  <a:srgbClr val="242021"/>
                </a:solidFill>
                <a:effectLst/>
              </a:rPr>
              <a:t>Sandﬂies—Kala</a:t>
            </a:r>
            <a:r>
              <a:rPr lang="en-US" b="0" i="0" dirty="0">
                <a:solidFill>
                  <a:srgbClr val="242021"/>
                </a:solidFill>
                <a:effectLst/>
              </a:rPr>
              <a:t>­-azar</a:t>
            </a:r>
            <a:br>
              <a:rPr lang="en-US" b="0" i="0" dirty="0">
                <a:solidFill>
                  <a:srgbClr val="242021"/>
                </a:solidFill>
                <a:effectLst/>
              </a:rPr>
            </a:br>
            <a:r>
              <a:rPr lang="en-US" b="0" i="0" dirty="0">
                <a:solidFill>
                  <a:srgbClr val="242021"/>
                </a:solidFill>
                <a:effectLst/>
              </a:rPr>
              <a:t>			</a:t>
            </a:r>
            <a:r>
              <a:rPr lang="en-US" dirty="0">
                <a:solidFill>
                  <a:srgbClr val="242021"/>
                </a:solidFill>
              </a:rPr>
              <a:t> </a:t>
            </a:r>
            <a:r>
              <a:rPr lang="en-US" dirty="0" smtClean="0">
                <a:solidFill>
                  <a:srgbClr val="242021"/>
                </a:solidFill>
              </a:rPr>
              <a:t>        	</a:t>
            </a:r>
            <a:r>
              <a:rPr lang="en-US" b="0" i="0" dirty="0" smtClean="0">
                <a:solidFill>
                  <a:srgbClr val="242021"/>
                </a:solidFill>
                <a:effectLst/>
              </a:rPr>
              <a:t>Tsetse </a:t>
            </a:r>
            <a:r>
              <a:rPr lang="en-US" b="0" i="0" dirty="0">
                <a:solidFill>
                  <a:srgbClr val="242021"/>
                </a:solidFill>
                <a:effectLst/>
              </a:rPr>
              <a:t>ﬂies—Sleeping sickness</a:t>
            </a:r>
            <a:br>
              <a:rPr lang="en-US" b="0" i="0" dirty="0">
                <a:solidFill>
                  <a:srgbClr val="242021"/>
                </a:solidFill>
                <a:effectLst/>
              </a:rPr>
            </a:br>
            <a:r>
              <a:rPr lang="en-US" dirty="0">
                <a:solidFill>
                  <a:srgbClr val="242021"/>
                </a:solidFill>
              </a:rPr>
              <a:t>			</a:t>
            </a:r>
            <a:r>
              <a:rPr lang="en-US" dirty="0">
                <a:solidFill>
                  <a:srgbClr val="242021"/>
                </a:solidFill>
              </a:rPr>
              <a:t> </a:t>
            </a:r>
            <a:r>
              <a:rPr lang="en-US" dirty="0" smtClean="0">
                <a:solidFill>
                  <a:srgbClr val="242021"/>
                </a:solidFill>
              </a:rPr>
              <a:t>  	</a:t>
            </a:r>
            <a:r>
              <a:rPr lang="en-US" b="0" i="0" dirty="0" err="1" smtClean="0">
                <a:solidFill>
                  <a:srgbClr val="242021"/>
                </a:solidFill>
                <a:effectLst/>
              </a:rPr>
              <a:t>Reduviid</a:t>
            </a:r>
            <a:r>
              <a:rPr lang="en-US" b="0" i="0" dirty="0" smtClean="0">
                <a:solidFill>
                  <a:srgbClr val="242021"/>
                </a:solidFill>
                <a:effectLst/>
              </a:rPr>
              <a:t> </a:t>
            </a:r>
            <a:r>
              <a:rPr lang="en-US" b="0" i="0" dirty="0">
                <a:solidFill>
                  <a:srgbClr val="242021"/>
                </a:solidFill>
                <a:effectLst/>
              </a:rPr>
              <a:t>bugs—Chagas’ disease</a:t>
            </a:r>
            <a:br>
              <a:rPr lang="en-US" b="0" i="0" dirty="0">
                <a:solidFill>
                  <a:srgbClr val="242021"/>
                </a:solidFill>
                <a:effectLst/>
              </a:rPr>
            </a:br>
            <a:r>
              <a:rPr lang="en-US" dirty="0">
                <a:solidFill>
                  <a:srgbClr val="242021"/>
                </a:solidFill>
              </a:rPr>
              <a:t>			</a:t>
            </a:r>
            <a:r>
              <a:rPr lang="en-US" dirty="0">
                <a:solidFill>
                  <a:srgbClr val="242021"/>
                </a:solidFill>
              </a:rPr>
              <a:t> </a:t>
            </a:r>
            <a:r>
              <a:rPr lang="en-US" dirty="0" smtClean="0">
                <a:solidFill>
                  <a:srgbClr val="242021"/>
                </a:solidFill>
              </a:rPr>
              <a:t>   	</a:t>
            </a:r>
            <a:r>
              <a:rPr lang="en-US" b="0" i="0" dirty="0" smtClean="0">
                <a:solidFill>
                  <a:srgbClr val="242021"/>
                </a:solidFill>
                <a:effectLst/>
              </a:rPr>
              <a:t>Ticks—</a:t>
            </a:r>
            <a:r>
              <a:rPr lang="en-US" b="0" i="0" dirty="0" err="1" smtClean="0">
                <a:solidFill>
                  <a:srgbClr val="242021"/>
                </a:solidFill>
                <a:effectLst/>
              </a:rPr>
              <a:t>Babesiosis</a:t>
            </a:r>
            <a:r>
              <a:rPr lang="en-US" dirty="0" smtClean="0"/>
              <a:t> </a:t>
            </a:r>
            <a:endParaRPr lang="en-US" dirty="0"/>
          </a:p>
          <a:p>
            <a:pPr marL="514350" indent="-514350">
              <a:buFont typeface="+mj-lt"/>
              <a:buAutoNum type="arabicPeriod" startAt="2"/>
            </a:pPr>
            <a:r>
              <a:rPr lang="en-US" b="1" i="0" dirty="0">
                <a:solidFill>
                  <a:srgbClr val="242021"/>
                </a:solidFill>
                <a:effectLst/>
              </a:rPr>
              <a:t>Mechanical vectors:</a:t>
            </a:r>
            <a:r>
              <a:rPr lang="en-US" dirty="0">
                <a:solidFill>
                  <a:srgbClr val="242021"/>
                </a:solidFill>
              </a:rPr>
              <a:t> </a:t>
            </a:r>
            <a:r>
              <a:rPr lang="en-US" dirty="0" smtClean="0">
                <a:solidFill>
                  <a:srgbClr val="242021"/>
                </a:solidFill>
              </a:rPr>
              <a:t>Only </a:t>
            </a:r>
            <a:r>
              <a:rPr lang="en-US" b="0" i="0" dirty="0" smtClean="0">
                <a:solidFill>
                  <a:srgbClr val="242021"/>
                </a:solidFill>
                <a:effectLst/>
              </a:rPr>
              <a:t>assists </a:t>
            </a:r>
            <a:r>
              <a:rPr lang="en-US" b="0" i="0" dirty="0">
                <a:solidFill>
                  <a:srgbClr val="242021"/>
                </a:solidFill>
                <a:effectLst/>
              </a:rPr>
              <a:t>in the transfer </a:t>
            </a:r>
            <a:r>
              <a:rPr lang="en-US" b="0" i="0" dirty="0" smtClean="0">
                <a:solidFill>
                  <a:srgbClr val="242021"/>
                </a:solidFill>
                <a:effectLst/>
              </a:rPr>
              <a:t>of parasitic </a:t>
            </a:r>
            <a:r>
              <a:rPr lang="en-US" b="0" i="0" dirty="0">
                <a:solidFill>
                  <a:srgbClr val="242021"/>
                </a:solidFill>
                <a:effectLst/>
              </a:rPr>
              <a:t>form between hosts but is not essential in the life cycle of the parasite.</a:t>
            </a:r>
          </a:p>
          <a:p>
            <a:r>
              <a:rPr lang="en-US" b="0" i="0" dirty="0">
                <a:solidFill>
                  <a:srgbClr val="242021"/>
                </a:solidFill>
                <a:effectLst/>
              </a:rPr>
              <a:t> Example of Mechanical vectors </a:t>
            </a:r>
            <a:r>
              <a:rPr lang="en-US" b="0" i="0" dirty="0" smtClean="0">
                <a:solidFill>
                  <a:srgbClr val="242021"/>
                </a:solidFill>
                <a:effectLst/>
              </a:rPr>
              <a:t>is a </a:t>
            </a:r>
            <a:r>
              <a:rPr lang="en-US" dirty="0">
                <a:solidFill>
                  <a:srgbClr val="242021"/>
                </a:solidFill>
              </a:rPr>
              <a:t>h</a:t>
            </a:r>
            <a:r>
              <a:rPr lang="en-US" b="0" i="0" dirty="0" smtClean="0">
                <a:solidFill>
                  <a:srgbClr val="242021"/>
                </a:solidFill>
                <a:effectLst/>
              </a:rPr>
              <a:t>ouseﬂy—</a:t>
            </a:r>
            <a:r>
              <a:rPr lang="en-US" b="0" i="0" dirty="0" err="1" smtClean="0">
                <a:solidFill>
                  <a:srgbClr val="242021"/>
                </a:solidFill>
                <a:effectLst/>
              </a:rPr>
              <a:t>amoebiasis</a:t>
            </a:r>
            <a:r>
              <a:rPr lang="en-US" dirty="0" smtClean="0"/>
              <a:t> </a:t>
            </a:r>
            <a:r>
              <a:rPr lang="en-US" dirty="0"/>
              <a:t/>
            </a:r>
            <a:br>
              <a:rPr lang="en-US" dirty="0"/>
            </a:br>
            <a:r>
              <a:rPr lang="en-US" dirty="0"/>
              <a:t/>
            </a:r>
            <a:br>
              <a:rPr lang="en-US" dirty="0"/>
            </a:br>
            <a:r>
              <a:rPr lang="en-US" dirty="0"/>
              <a:t/>
            </a:r>
            <a:br>
              <a:rPr lang="en-US" dirty="0"/>
            </a:br>
            <a:endParaRPr lang="x-none" dirty="0"/>
          </a:p>
        </p:txBody>
      </p:sp>
    </p:spTree>
    <p:extLst>
      <p:ext uri="{BB962C8B-B14F-4D97-AF65-F5344CB8AC3E}">
        <p14:creationId xmlns:p14="http://schemas.microsoft.com/office/powerpoint/2010/main" val="1294192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6062" y="244614"/>
            <a:ext cx="1986313" cy="707886"/>
          </a:xfrm>
          <a:prstGeom prst="rect">
            <a:avLst/>
          </a:prstGeom>
        </p:spPr>
        <p:txBody>
          <a:bodyPr wrap="none">
            <a:spAutoFit/>
          </a:bodyPr>
          <a:lstStyle/>
          <a:p>
            <a:r>
              <a:rPr lang="en-US" sz="4000" b="1" dirty="0">
                <a:solidFill>
                  <a:srgbClr val="000000"/>
                </a:solidFill>
                <a:latin typeface="Comic Sans MS" pitchFamily="66" charset="0"/>
                <a:cs typeface="Arial" pitchFamily="34" charset="0"/>
              </a:rPr>
              <a:t> </a:t>
            </a:r>
            <a:r>
              <a:rPr lang="en-US" sz="4000" b="1" dirty="0">
                <a:solidFill>
                  <a:srgbClr val="000000"/>
                </a:solidFill>
                <a:latin typeface="Calibri" panose="020F0502020204030204" pitchFamily="34" charset="0"/>
                <a:cs typeface="Calibri" panose="020F0502020204030204" pitchFamily="34" charset="0"/>
              </a:rPr>
              <a:t>Habitat</a:t>
            </a:r>
            <a:endParaRPr lang="ar-SA" sz="4000" b="1" dirty="0">
              <a:solidFill>
                <a:srgbClr val="000000"/>
              </a:solidFill>
              <a:latin typeface="Calibri" panose="020F0502020204030204" pitchFamily="34" charset="0"/>
              <a:cs typeface="Calibri" panose="020F0502020204030204" pitchFamily="34" charset="0"/>
            </a:endParaRPr>
          </a:p>
        </p:txBody>
      </p:sp>
      <p:sp>
        <p:nvSpPr>
          <p:cNvPr id="5" name="TextBox 4"/>
          <p:cNvSpPr txBox="1"/>
          <p:nvPr/>
        </p:nvSpPr>
        <p:spPr>
          <a:xfrm>
            <a:off x="2628900" y="2162294"/>
            <a:ext cx="5410200" cy="4124206"/>
          </a:xfrm>
          <a:prstGeom prst="rect">
            <a:avLst/>
          </a:prstGeom>
          <a:noFill/>
        </p:spPr>
        <p:txBody>
          <a:bodyPr wrap="square" rtlCol="1">
            <a:spAutoFit/>
          </a:bodyPr>
          <a:lstStyle/>
          <a:p>
            <a:pPr>
              <a:spcAft>
                <a:spcPts val="1200"/>
              </a:spcAft>
              <a:buFont typeface="Wingdings" pitchFamily="2" charset="2"/>
              <a:buChar char="§"/>
            </a:pPr>
            <a:r>
              <a:rPr lang="en-US" sz="2400" dirty="0">
                <a:latin typeface="Arial" pitchFamily="34" charset="0"/>
                <a:cs typeface="Arial" pitchFamily="34" charset="0"/>
              </a:rPr>
              <a:t> Small intestine</a:t>
            </a:r>
          </a:p>
          <a:p>
            <a:pPr>
              <a:spcAft>
                <a:spcPts val="1200"/>
              </a:spcAft>
              <a:buFont typeface="Wingdings" pitchFamily="2" charset="2"/>
              <a:buChar char="§"/>
            </a:pPr>
            <a:r>
              <a:rPr lang="en-US" sz="2400" dirty="0">
                <a:latin typeface="Arial" pitchFamily="34" charset="0"/>
                <a:cs typeface="Arial" pitchFamily="34" charset="0"/>
              </a:rPr>
              <a:t> </a:t>
            </a:r>
            <a:r>
              <a:rPr lang="en-US" sz="2400" dirty="0">
                <a:cs typeface="Arial" pitchFamily="34" charset="0"/>
              </a:rPr>
              <a:t>Large intestine</a:t>
            </a:r>
          </a:p>
          <a:p>
            <a:pPr>
              <a:spcAft>
                <a:spcPts val="1200"/>
              </a:spcAft>
              <a:buFont typeface="Wingdings" pitchFamily="2" charset="2"/>
              <a:buChar char="§"/>
            </a:pPr>
            <a:r>
              <a:rPr lang="en-US" sz="2400" dirty="0">
                <a:cs typeface="Arial" pitchFamily="34" charset="0"/>
              </a:rPr>
              <a:t> Blood vessels</a:t>
            </a:r>
          </a:p>
          <a:p>
            <a:pPr>
              <a:spcAft>
                <a:spcPts val="1200"/>
              </a:spcAft>
              <a:buFont typeface="Wingdings" pitchFamily="2" charset="2"/>
              <a:buChar char="§"/>
            </a:pPr>
            <a:r>
              <a:rPr lang="en-US" sz="2400" dirty="0">
                <a:cs typeface="Arial" pitchFamily="34" charset="0"/>
              </a:rPr>
              <a:t> Organs; liver, lung, heart, </a:t>
            </a:r>
            <a:r>
              <a:rPr lang="en-US" sz="2400" dirty="0" smtClean="0">
                <a:cs typeface="Arial" pitchFamily="34" charset="0"/>
              </a:rPr>
              <a:t>brain</a:t>
            </a:r>
            <a:endParaRPr lang="en-US" sz="2400" dirty="0">
              <a:cs typeface="Arial" pitchFamily="34" charset="0"/>
            </a:endParaRPr>
          </a:p>
          <a:p>
            <a:pPr>
              <a:spcAft>
                <a:spcPts val="1200"/>
              </a:spcAft>
              <a:buFont typeface="Wingdings" pitchFamily="2" charset="2"/>
              <a:buChar char="§"/>
            </a:pPr>
            <a:r>
              <a:rPr lang="en-US" sz="2400" dirty="0">
                <a:cs typeface="Arial" pitchFamily="34" charset="0"/>
              </a:rPr>
              <a:t> Muscles</a:t>
            </a:r>
          </a:p>
          <a:p>
            <a:pPr>
              <a:spcAft>
                <a:spcPts val="1200"/>
              </a:spcAft>
              <a:buFont typeface="Wingdings" pitchFamily="2" charset="2"/>
              <a:buChar char="§"/>
            </a:pPr>
            <a:r>
              <a:rPr lang="en-US" sz="2400" dirty="0">
                <a:cs typeface="Arial" pitchFamily="34" charset="0"/>
              </a:rPr>
              <a:t> </a:t>
            </a:r>
            <a:r>
              <a:rPr lang="en-US" sz="2400" dirty="0" err="1">
                <a:cs typeface="Arial" pitchFamily="34" charset="0"/>
              </a:rPr>
              <a:t>Lymphatics</a:t>
            </a:r>
            <a:endParaRPr lang="en-US" sz="2400" dirty="0">
              <a:cs typeface="Arial" pitchFamily="34" charset="0"/>
            </a:endParaRPr>
          </a:p>
          <a:p>
            <a:pPr>
              <a:spcAft>
                <a:spcPts val="1200"/>
              </a:spcAft>
              <a:buFont typeface="Wingdings" pitchFamily="2" charset="2"/>
              <a:buChar char="§"/>
            </a:pPr>
            <a:r>
              <a:rPr lang="en-US" sz="2400" dirty="0">
                <a:cs typeface="Arial" pitchFamily="34" charset="0"/>
              </a:rPr>
              <a:t> Reticulo-endothelial system</a:t>
            </a:r>
            <a:endParaRPr lang="ar-SA" sz="2400" dirty="0">
              <a:cs typeface="Arial" pitchFamily="34" charset="0"/>
            </a:endParaRPr>
          </a:p>
          <a:p>
            <a:pPr>
              <a:spcAft>
                <a:spcPts val="1200"/>
              </a:spcAft>
              <a:buFont typeface="Wingdings" pitchFamily="2" charset="2"/>
              <a:buChar char="§"/>
            </a:pPr>
            <a:r>
              <a:rPr lang="en-US" sz="2400" dirty="0">
                <a:cs typeface="Arial" pitchFamily="34" charset="0"/>
              </a:rPr>
              <a:t> Red blood cells</a:t>
            </a:r>
          </a:p>
        </p:txBody>
      </p:sp>
      <p:sp>
        <p:nvSpPr>
          <p:cNvPr id="6" name="Rectangle 5"/>
          <p:cNvSpPr/>
          <p:nvPr/>
        </p:nvSpPr>
        <p:spPr>
          <a:xfrm>
            <a:off x="2362200" y="1264504"/>
            <a:ext cx="7353300" cy="954107"/>
          </a:xfrm>
          <a:prstGeom prst="rect">
            <a:avLst/>
          </a:prstGeom>
          <a:solidFill>
            <a:schemeClr val="bg1">
              <a:lumMod val="95000"/>
            </a:schemeClr>
          </a:solidFill>
          <a:ln>
            <a:solidFill>
              <a:schemeClr val="accent1"/>
            </a:solidFill>
          </a:ln>
        </p:spPr>
        <p:txBody>
          <a:bodyPr wrap="square">
            <a:spAutoFit/>
          </a:bodyPr>
          <a:lstStyle/>
          <a:p>
            <a:pPr algn="just"/>
            <a:r>
              <a:rPr lang="en-US" sz="2800" dirty="0">
                <a:solidFill>
                  <a:prstClr val="black"/>
                </a:solidFill>
                <a:cs typeface="Arial" pitchFamily="34" charset="0"/>
              </a:rPr>
              <a:t>A habitat </a:t>
            </a:r>
            <a:r>
              <a:rPr lang="en-US" sz="2800" dirty="0" smtClean="0">
                <a:solidFill>
                  <a:prstClr val="black"/>
                </a:solidFill>
                <a:cs typeface="Arial" pitchFamily="34" charset="0"/>
              </a:rPr>
              <a:t>is an organ where </a:t>
            </a:r>
            <a:r>
              <a:rPr lang="en-US" sz="2800" dirty="0">
                <a:solidFill>
                  <a:prstClr val="black"/>
                </a:solidFill>
                <a:cs typeface="Arial" pitchFamily="34" charset="0"/>
              </a:rPr>
              <a:t>the parasite lives </a:t>
            </a:r>
            <a:r>
              <a:rPr lang="en-US" sz="2800" dirty="0">
                <a:solidFill>
                  <a:prstClr val="black"/>
                </a:solidFill>
                <a:cs typeface="Arial" pitchFamily="34" charset="0"/>
              </a:rPr>
              <a:t>&amp;</a:t>
            </a:r>
            <a:r>
              <a:rPr lang="en-US" sz="2800" dirty="0" smtClean="0">
                <a:solidFill>
                  <a:prstClr val="black"/>
                </a:solidFill>
                <a:cs typeface="Arial" pitchFamily="34" charset="0"/>
              </a:rPr>
              <a:t> </a:t>
            </a:r>
            <a:r>
              <a:rPr lang="en-US" sz="2800" dirty="0">
                <a:solidFill>
                  <a:prstClr val="black"/>
                </a:solidFill>
                <a:cs typeface="Arial" pitchFamily="34" charset="0"/>
              </a:rPr>
              <a:t>multiplies in the body of </a:t>
            </a:r>
            <a:r>
              <a:rPr lang="en-US" sz="2800" dirty="0" smtClean="0">
                <a:solidFill>
                  <a:prstClr val="black"/>
                </a:solidFill>
                <a:cs typeface="Arial" pitchFamily="34" charset="0"/>
              </a:rPr>
              <a:t>the </a:t>
            </a:r>
            <a:r>
              <a:rPr lang="en-US" sz="2800" dirty="0">
                <a:solidFill>
                  <a:prstClr val="black"/>
                </a:solidFill>
                <a:cs typeface="Arial" pitchFamily="34" charset="0"/>
              </a:rPr>
              <a:t>host </a:t>
            </a:r>
            <a:r>
              <a:rPr lang="en-US" sz="2800" dirty="0" smtClean="0">
                <a:solidFill>
                  <a:prstClr val="black"/>
                </a:solidFill>
                <a:cs typeface="Arial" pitchFamily="34" charset="0"/>
              </a:rPr>
              <a:t>e.g</a:t>
            </a:r>
            <a:r>
              <a:rPr lang="en-US" sz="2400" dirty="0" smtClean="0">
                <a:solidFill>
                  <a:prstClr val="black"/>
                </a:solidFill>
                <a:cs typeface="Arial" pitchFamily="34" charset="0"/>
              </a:rPr>
              <a:t>:-</a:t>
            </a:r>
            <a:endParaRPr lang="ar-SA" sz="2400" dirty="0">
              <a:solidFill>
                <a:prstClr val="black"/>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 calcmode="lin" valueType="num">
                                      <p:cBhvr additive="base">
                                        <p:cTn id="4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 calcmode="lin" valueType="num">
                                      <p:cBhvr additive="base">
                                        <p:cTn id="54"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Human-parasite relationship</a:t>
            </a:r>
            <a:endParaRPr lang="en-US" dirty="0"/>
          </a:p>
        </p:txBody>
      </p:sp>
      <p:sp>
        <p:nvSpPr>
          <p:cNvPr id="3" name="Content Placeholder 2">
            <a:extLst>
              <a:ext uri="{FF2B5EF4-FFF2-40B4-BE49-F238E27FC236}">
                <a16:creationId xmlns:a16="http://schemas.microsoft.com/office/drawing/2014/main" xmlns="" id="{15A4FDBC-4B86-4962-9E09-C25F0AA2F42A}"/>
              </a:ext>
            </a:extLst>
          </p:cNvPr>
          <p:cNvSpPr>
            <a:spLocks noGrp="1"/>
          </p:cNvSpPr>
          <p:nvPr>
            <p:ph idx="1"/>
          </p:nvPr>
        </p:nvSpPr>
        <p:spPr/>
        <p:txBody>
          <a:bodyPr/>
          <a:lstStyle/>
          <a:p>
            <a:endParaRPr lang="en-US" dirty="0" smtClean="0"/>
          </a:p>
          <a:p>
            <a:r>
              <a:rPr lang="en-US" dirty="0" smtClean="0"/>
              <a:t>Humans and other living organisms live in a close relation with each other.</a:t>
            </a:r>
          </a:p>
          <a:p>
            <a:r>
              <a:rPr lang="en-US" dirty="0" smtClean="0"/>
              <a:t> This  intimate interaction or living together of organisms from different  species is </a:t>
            </a:r>
            <a:r>
              <a:rPr lang="en-US" dirty="0" smtClean="0"/>
              <a:t>called </a:t>
            </a:r>
            <a:r>
              <a:rPr lang="en-US" b="1" dirty="0" smtClean="0"/>
              <a:t>Symbiosis</a:t>
            </a:r>
          </a:p>
          <a:p>
            <a:r>
              <a:rPr lang="en-US" dirty="0" smtClean="0"/>
              <a:t>Three common symbiotic relationships are:</a:t>
            </a:r>
          </a:p>
          <a:p>
            <a:r>
              <a:rPr lang="en-US" b="1" dirty="0" smtClean="0"/>
              <a:t>Commensalism</a:t>
            </a:r>
            <a:r>
              <a:rPr lang="en-US" dirty="0" smtClean="0"/>
              <a:t>: an association in which only the parasite benefits  without causing harm to its host e.g normal flora.</a:t>
            </a:r>
            <a:endParaRPr lang="en-US" dirty="0"/>
          </a:p>
        </p:txBody>
      </p:sp>
    </p:spTree>
    <p:extLst>
      <p:ext uri="{BB962C8B-B14F-4D97-AF65-F5344CB8AC3E}">
        <p14:creationId xmlns:p14="http://schemas.microsoft.com/office/powerpoint/2010/main" val="146023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AB21DB66-3EBE-42EC-A1A0-88CE9D784A24}"/>
              </a:ext>
            </a:extLst>
          </p:cNvPr>
          <p:cNvPicPr>
            <a:picLocks noGrp="1" noChangeAspect="1"/>
          </p:cNvPicPr>
          <p:nvPr>
            <p:ph idx="1"/>
          </p:nvPr>
        </p:nvPicPr>
        <p:blipFill>
          <a:blip r:embed="rId2"/>
          <a:stretch>
            <a:fillRect/>
          </a:stretch>
        </p:blipFill>
        <p:spPr>
          <a:xfrm>
            <a:off x="0" y="-84841"/>
            <a:ext cx="12191999" cy="6942841"/>
          </a:xfrm>
          <a:prstGeom prst="rect">
            <a:avLst/>
          </a:prstGeom>
        </p:spPr>
      </p:pic>
    </p:spTree>
    <p:extLst>
      <p:ext uri="{BB962C8B-B14F-4D97-AF65-F5344CB8AC3E}">
        <p14:creationId xmlns:p14="http://schemas.microsoft.com/office/powerpoint/2010/main" val="325728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6C0A519-BB40-4CF5-99EF-B4834EEA13FC}"/>
              </a:ext>
            </a:extLst>
          </p:cNvPr>
          <p:cNvSpPr>
            <a:spLocks noGrp="1"/>
          </p:cNvSpPr>
          <p:nvPr>
            <p:ph idx="1"/>
          </p:nvPr>
        </p:nvSpPr>
        <p:spPr/>
        <p:txBody>
          <a:bodyPr>
            <a:normAutofit/>
          </a:bodyPr>
          <a:lstStyle/>
          <a:p>
            <a:r>
              <a:rPr kumimoji="0" lang="en-US" b="1" i="0" u="none" strike="noStrike" kern="1200" cap="none" spc="0" normalizeH="0" baseline="0" noProof="0" dirty="0">
                <a:ln>
                  <a:noFill/>
                </a:ln>
                <a:solidFill>
                  <a:srgbClr val="242021"/>
                </a:solidFill>
                <a:effectLst/>
                <a:uLnTx/>
                <a:uFillTx/>
                <a:ea typeface="+mn-ea"/>
                <a:cs typeface="+mn-cs"/>
              </a:rPr>
              <a:t>Parasitism: </a:t>
            </a:r>
            <a:r>
              <a:rPr kumimoji="0" lang="en-US" b="0" i="0" u="none" strike="noStrike" kern="1200" cap="none" spc="0" normalizeH="0" baseline="0" noProof="0" dirty="0">
                <a:ln>
                  <a:noFill/>
                </a:ln>
                <a:solidFill>
                  <a:srgbClr val="242021"/>
                </a:solidFill>
                <a:effectLst/>
                <a:uLnTx/>
                <a:uFillTx/>
                <a:ea typeface="+mn-ea"/>
                <a:cs typeface="+mn-cs"/>
              </a:rPr>
              <a:t>an association </a:t>
            </a:r>
            <a:r>
              <a:rPr lang="en-US" dirty="0" smtClean="0">
                <a:solidFill>
                  <a:srgbClr val="242021"/>
                </a:solidFill>
              </a:rPr>
              <a:t>where the</a:t>
            </a:r>
            <a:r>
              <a:rPr kumimoji="0" lang="en-US" b="0" i="0" u="none" strike="noStrike" kern="1200" cap="none" spc="0" normalizeH="0" baseline="0" noProof="0" dirty="0" smtClean="0">
                <a:ln>
                  <a:noFill/>
                </a:ln>
                <a:solidFill>
                  <a:srgbClr val="242021"/>
                </a:solidFill>
                <a:effectLst/>
                <a:uLnTx/>
                <a:uFillTx/>
                <a:ea typeface="+mn-ea"/>
                <a:cs typeface="+mn-cs"/>
              </a:rPr>
              <a:t> </a:t>
            </a:r>
            <a:r>
              <a:rPr kumimoji="0" lang="en-US" b="0" i="0" u="none" strike="noStrike" kern="1200" cap="none" spc="0" normalizeH="0" baseline="0" noProof="0" dirty="0">
                <a:ln>
                  <a:noFill/>
                </a:ln>
                <a:solidFill>
                  <a:srgbClr val="242021"/>
                </a:solidFill>
                <a:effectLst/>
                <a:uLnTx/>
                <a:uFillTx/>
                <a:ea typeface="+mn-ea"/>
                <a:cs typeface="+mn-cs"/>
              </a:rPr>
              <a:t>parasite derives benefit and the host gets nothing in return and always suffers some injury e.g worms like ascaris lumbroicoides reside in the GIT of man and feed causing an illness.</a:t>
            </a:r>
          </a:p>
          <a:p>
            <a:r>
              <a:rPr kumimoji="0" lang="en-US" b="1" i="0" u="none" strike="noStrike" kern="1200" cap="none" spc="0" normalizeH="0" baseline="0" noProof="0" dirty="0">
                <a:ln>
                  <a:noFill/>
                </a:ln>
                <a:solidFill>
                  <a:prstClr val="black"/>
                </a:solidFill>
                <a:effectLst/>
                <a:uLnTx/>
                <a:uFillTx/>
                <a:ea typeface="+mn-ea"/>
                <a:cs typeface="+mn-cs"/>
              </a:rPr>
              <a:t>Mutualism: </a:t>
            </a:r>
            <a:r>
              <a:rPr kumimoji="0" lang="en-US" i="0" u="none" strike="noStrike" kern="1200" cap="none" spc="0" normalizeH="0" baseline="0" noProof="0" dirty="0">
                <a:ln>
                  <a:noFill/>
                </a:ln>
                <a:solidFill>
                  <a:prstClr val="black"/>
                </a:solidFill>
                <a:effectLst/>
                <a:uLnTx/>
                <a:uFillTx/>
                <a:ea typeface="+mn-ea"/>
                <a:cs typeface="+mn-cs"/>
              </a:rPr>
              <a:t>both</a:t>
            </a:r>
            <a:r>
              <a:rPr kumimoji="0" lang="en-US" b="0" i="0" u="none" strike="noStrike" kern="1200" cap="none" spc="0" normalizeH="0" baseline="0" noProof="0" dirty="0">
                <a:ln>
                  <a:noFill/>
                </a:ln>
                <a:solidFill>
                  <a:prstClr val="black"/>
                </a:solidFill>
                <a:effectLst/>
                <a:uLnTx/>
                <a:uFillTx/>
                <a:ea typeface="+mn-ea"/>
                <a:cs typeface="+mn-cs"/>
              </a:rPr>
              <a:t> organisms are metabolically dependent upon each other and one cannot live without the help of the other </a:t>
            </a:r>
            <a:r>
              <a:rPr lang="en-US" dirty="0" smtClean="0">
                <a:solidFill>
                  <a:prstClr val="black"/>
                </a:solidFill>
              </a:rPr>
              <a:t>but </a:t>
            </a:r>
            <a:r>
              <a:rPr kumimoji="0" lang="en-US" b="0" i="0" u="none" strike="noStrike" kern="1200" cap="none" spc="0" normalizeH="0" baseline="0" noProof="0" dirty="0" smtClean="0">
                <a:ln>
                  <a:noFill/>
                </a:ln>
                <a:solidFill>
                  <a:prstClr val="black"/>
                </a:solidFill>
                <a:effectLst/>
                <a:uLnTx/>
                <a:uFillTx/>
                <a:ea typeface="+mn-ea"/>
                <a:cs typeface="+mn-cs"/>
              </a:rPr>
              <a:t>none </a:t>
            </a:r>
            <a:r>
              <a:rPr kumimoji="0" lang="en-US" b="0" i="0" u="none" strike="noStrike" kern="1200" cap="none" spc="0" normalizeH="0" baseline="0" noProof="0" dirty="0">
                <a:ln>
                  <a:noFill/>
                </a:ln>
                <a:solidFill>
                  <a:prstClr val="black"/>
                </a:solidFill>
                <a:effectLst/>
                <a:uLnTx/>
                <a:uFillTx/>
                <a:ea typeface="+mn-ea"/>
                <a:cs typeface="+mn-cs"/>
              </a:rPr>
              <a:t>of them suffers any harm from the association </a:t>
            </a:r>
            <a:r>
              <a:rPr kumimoji="0" lang="en-US" b="0" i="0" u="none" strike="noStrike" kern="1200" cap="none" spc="0" normalizeH="0" baseline="0" noProof="0" dirty="0" err="1" smtClean="0">
                <a:ln>
                  <a:noFill/>
                </a:ln>
                <a:solidFill>
                  <a:prstClr val="black"/>
                </a:solidFill>
                <a:effectLst/>
                <a:uLnTx/>
                <a:uFillTx/>
                <a:ea typeface="+mn-ea"/>
                <a:cs typeface="+mn-cs"/>
              </a:rPr>
              <a:t>e.g.certain</a:t>
            </a:r>
            <a:r>
              <a:rPr kumimoji="0" lang="en-US" b="0" i="0" u="none" strike="noStrike" kern="1200" cap="none" spc="0" normalizeH="0" baseline="0" noProof="0" dirty="0" smtClean="0">
                <a:ln>
                  <a:noFill/>
                </a:ln>
                <a:solidFill>
                  <a:prstClr val="black"/>
                </a:solidFill>
                <a:effectLst/>
                <a:uLnTx/>
                <a:uFillTx/>
                <a:ea typeface="+mn-ea"/>
                <a:cs typeface="+mn-cs"/>
              </a:rPr>
              <a:t> </a:t>
            </a:r>
            <a:r>
              <a:rPr kumimoji="0" lang="en-US" b="0" i="0" u="none" strike="noStrike" kern="1200" cap="none" spc="0" normalizeH="0" baseline="0" noProof="0" dirty="0">
                <a:ln>
                  <a:noFill/>
                </a:ln>
                <a:solidFill>
                  <a:prstClr val="black"/>
                </a:solidFill>
                <a:effectLst/>
                <a:uLnTx/>
                <a:uFillTx/>
                <a:ea typeface="+mn-ea"/>
                <a:cs typeface="+mn-cs"/>
              </a:rPr>
              <a:t>species of flagellated protozoa living in the gut of termites.</a:t>
            </a:r>
            <a:br>
              <a:rPr kumimoji="0" lang="en-US" b="0" i="0" u="none" strike="noStrike" kern="1200" cap="none" spc="0" normalizeH="0" baseline="0" noProof="0" dirty="0">
                <a:ln>
                  <a:noFill/>
                </a:ln>
                <a:solidFill>
                  <a:prstClr val="black"/>
                </a:solidFill>
                <a:effectLst/>
                <a:uLnTx/>
                <a:uFillTx/>
                <a:ea typeface="+mn-ea"/>
                <a:cs typeface="+mn-cs"/>
              </a:rPr>
            </a:br>
            <a:endParaRPr lang="x-none" dirty="0"/>
          </a:p>
        </p:txBody>
      </p:sp>
    </p:spTree>
    <p:extLst>
      <p:ext uri="{BB962C8B-B14F-4D97-AF65-F5344CB8AC3E}">
        <p14:creationId xmlns:p14="http://schemas.microsoft.com/office/powerpoint/2010/main" val="1730561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7DFE44-8F27-4850-9284-42278D9182C8}"/>
              </a:ext>
            </a:extLst>
          </p:cNvPr>
          <p:cNvSpPr>
            <a:spLocks noGrp="1"/>
          </p:cNvSpPr>
          <p:nvPr>
            <p:ph type="title"/>
          </p:nvPr>
        </p:nvSpPr>
        <p:spPr/>
        <p:txBody>
          <a:bodyPr/>
          <a:lstStyle/>
          <a:p>
            <a:pPr algn="ctr"/>
            <a:r>
              <a:rPr lang="en-US" dirty="0">
                <a:latin typeface="+mn-lt"/>
              </a:rPr>
              <a:t>Epidemiology</a:t>
            </a:r>
            <a:endParaRPr lang="x-none" dirty="0">
              <a:latin typeface="+mn-lt"/>
            </a:endParaRPr>
          </a:p>
        </p:txBody>
      </p:sp>
      <p:sp>
        <p:nvSpPr>
          <p:cNvPr id="3" name="Content Placeholder 2">
            <a:extLst>
              <a:ext uri="{FF2B5EF4-FFF2-40B4-BE49-F238E27FC236}">
                <a16:creationId xmlns:a16="http://schemas.microsoft.com/office/drawing/2014/main" xmlns="" id="{ECBB2919-0E31-4924-AB2E-2DC3820AB12C}"/>
              </a:ext>
            </a:extLst>
          </p:cNvPr>
          <p:cNvSpPr>
            <a:spLocks noGrp="1"/>
          </p:cNvSpPr>
          <p:nvPr>
            <p:ph idx="1"/>
          </p:nvPr>
        </p:nvSpPr>
        <p:spPr/>
        <p:txBody>
          <a:bodyPr/>
          <a:lstStyle/>
          <a:p>
            <a:endParaRPr lang="en-US" dirty="0"/>
          </a:p>
          <a:p>
            <a:r>
              <a:rPr lang="en-US" dirty="0"/>
              <a:t>Environmental factors, social customs and habits  of people greatly influence the distribution of parasites.</a:t>
            </a:r>
          </a:p>
          <a:p>
            <a:r>
              <a:rPr lang="en-US" dirty="0"/>
              <a:t>Although parasitic infections occur globally , majority occur in tropical regions where there is: -poverty</a:t>
            </a:r>
          </a:p>
          <a:p>
            <a:pPr marL="0" indent="0">
              <a:buNone/>
            </a:pPr>
            <a:r>
              <a:rPr lang="en-US" dirty="0"/>
              <a:t> 			    	-poor sanitation and personal hygiene.</a:t>
            </a:r>
          </a:p>
          <a:p>
            <a:pPr marL="0" indent="0">
              <a:buNone/>
            </a:pPr>
            <a:r>
              <a:rPr lang="en-US" dirty="0"/>
              <a:t>			   	-Low education standards</a:t>
            </a:r>
          </a:p>
          <a:p>
            <a:pPr marL="0" indent="0">
              <a:buNone/>
            </a:pPr>
            <a:r>
              <a:rPr lang="en-US" dirty="0"/>
              <a:t>				-Inadequate nutrition</a:t>
            </a:r>
            <a:endParaRPr lang="x-none" dirty="0"/>
          </a:p>
        </p:txBody>
      </p:sp>
    </p:spTree>
    <p:extLst>
      <p:ext uri="{BB962C8B-B14F-4D97-AF65-F5344CB8AC3E}">
        <p14:creationId xmlns:p14="http://schemas.microsoft.com/office/powerpoint/2010/main" val="601521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B20D0D0E-8254-4877-92AC-BDCE6C28F120}"/>
              </a:ext>
            </a:extLst>
          </p:cNvPr>
          <p:cNvSpPr>
            <a:spLocks noGrp="1" noChangeArrowheads="1"/>
          </p:cNvSpPr>
          <p:nvPr>
            <p:ph type="title"/>
          </p:nvPr>
        </p:nvSpPr>
        <p:spPr/>
        <p:txBody>
          <a:bodyPr/>
          <a:lstStyle/>
          <a:p>
            <a:pPr eaLnBrk="1" hangingPunct="1"/>
            <a:r>
              <a:rPr lang="en-US" altLang="x-none" sz="4000" dirty="0">
                <a:latin typeface="+mn-lt"/>
                <a:cs typeface="Arial" panose="020B0604020202020204" pitchFamily="34" charset="0"/>
              </a:rPr>
              <a:t>Why rich nations suffer less from parasites</a:t>
            </a:r>
            <a:r>
              <a:rPr lang="en-US" altLang="x-none" dirty="0">
                <a:latin typeface="+mn-lt"/>
              </a:rPr>
              <a:t> </a:t>
            </a:r>
          </a:p>
        </p:txBody>
      </p:sp>
      <p:sp>
        <p:nvSpPr>
          <p:cNvPr id="96259" name="Rectangle 3">
            <a:extLst>
              <a:ext uri="{FF2B5EF4-FFF2-40B4-BE49-F238E27FC236}">
                <a16:creationId xmlns:a16="http://schemas.microsoft.com/office/drawing/2014/main" xmlns="" id="{B5865568-2422-4557-972C-0A99851C60E9}"/>
              </a:ext>
            </a:extLst>
          </p:cNvPr>
          <p:cNvSpPr>
            <a:spLocks noGrp="1" noChangeArrowheads="1"/>
          </p:cNvSpPr>
          <p:nvPr>
            <p:ph idx="1"/>
          </p:nvPr>
        </p:nvSpPr>
        <p:spPr/>
        <p:txBody>
          <a:bodyPr>
            <a:normAutofit/>
          </a:bodyPr>
          <a:lstStyle/>
          <a:p>
            <a:pPr eaLnBrk="1" hangingPunct="1">
              <a:lnSpc>
                <a:spcPct val="90000"/>
              </a:lnSpc>
            </a:pPr>
            <a:r>
              <a:rPr lang="en-US" altLang="x-none" b="1" dirty="0">
                <a:cs typeface="Arial" panose="020B0604020202020204" pitchFamily="34" charset="0"/>
              </a:rPr>
              <a:t>High standards of education </a:t>
            </a:r>
            <a:r>
              <a:rPr lang="en-US" altLang="x-none" b="1" dirty="0">
                <a:solidFill>
                  <a:schemeClr val="tx2"/>
                </a:solidFill>
                <a:cs typeface="Arial" panose="020B0604020202020204" pitchFamily="34" charset="0"/>
              </a:rPr>
              <a:t>-</a:t>
            </a:r>
            <a:r>
              <a:rPr lang="en-US" altLang="x-none" dirty="0">
                <a:cs typeface="Arial" panose="020B0604020202020204" pitchFamily="34" charset="0"/>
              </a:rPr>
              <a:t> better housing, higher standard of living.</a:t>
            </a:r>
            <a:endParaRPr lang="en-US" altLang="x-none" dirty="0"/>
          </a:p>
          <a:p>
            <a:pPr eaLnBrk="1" hangingPunct="1">
              <a:lnSpc>
                <a:spcPct val="90000"/>
              </a:lnSpc>
            </a:pPr>
            <a:r>
              <a:rPr lang="en-US" altLang="x-none" b="1" dirty="0">
                <a:cs typeface="Arial" panose="020B0604020202020204" pitchFamily="34" charset="0"/>
              </a:rPr>
              <a:t>General good health</a:t>
            </a:r>
            <a:r>
              <a:rPr lang="en-US" altLang="x-none" b="1" dirty="0">
                <a:solidFill>
                  <a:schemeClr val="tx2"/>
                </a:solidFill>
                <a:cs typeface="Arial" panose="020B0604020202020204" pitchFamily="34" charset="0"/>
              </a:rPr>
              <a:t> -</a:t>
            </a:r>
            <a:r>
              <a:rPr lang="en-US" altLang="x-none" dirty="0">
                <a:cs typeface="Arial" panose="020B0604020202020204" pitchFamily="34" charset="0"/>
              </a:rPr>
              <a:t> poor health = more susceptible to disease.</a:t>
            </a:r>
          </a:p>
          <a:p>
            <a:pPr eaLnBrk="1" hangingPunct="1">
              <a:lnSpc>
                <a:spcPct val="90000"/>
              </a:lnSpc>
            </a:pPr>
            <a:r>
              <a:rPr lang="en-US" altLang="x-none" b="1" dirty="0">
                <a:cs typeface="Times New Roman" panose="02020603050405020304" pitchFamily="18" charset="0"/>
              </a:rPr>
              <a:t>Nutrition </a:t>
            </a:r>
            <a:r>
              <a:rPr lang="en-US" altLang="x-none" b="1" dirty="0">
                <a:solidFill>
                  <a:schemeClr val="tx2"/>
                </a:solidFill>
                <a:cs typeface="Times New Roman" panose="02020603050405020304" pitchFamily="18" charset="0"/>
              </a:rPr>
              <a:t>-</a:t>
            </a:r>
            <a:r>
              <a:rPr lang="en-US" altLang="x-none" dirty="0">
                <a:solidFill>
                  <a:schemeClr val="tx2"/>
                </a:solidFill>
                <a:cs typeface="Times New Roman" panose="02020603050405020304" pitchFamily="18" charset="0"/>
              </a:rPr>
              <a:t> </a:t>
            </a:r>
            <a:r>
              <a:rPr lang="en-US" altLang="x-none" dirty="0">
                <a:cs typeface="Times New Roman" panose="02020603050405020304" pitchFamily="18" charset="0"/>
              </a:rPr>
              <a:t>adequate diet.</a:t>
            </a:r>
            <a:endParaRPr lang="en-US" altLang="x-none" dirty="0">
              <a:cs typeface="Arial" panose="020B0604020202020204" pitchFamily="34" charset="0"/>
            </a:endParaRPr>
          </a:p>
          <a:p>
            <a:pPr eaLnBrk="1" hangingPunct="1">
              <a:lnSpc>
                <a:spcPct val="90000"/>
              </a:lnSpc>
            </a:pPr>
            <a:r>
              <a:rPr lang="en-US" altLang="x-none" b="1" dirty="0">
                <a:cs typeface="Times New Roman" panose="02020603050405020304" pitchFamily="18" charset="0"/>
              </a:rPr>
              <a:t>Sanitation</a:t>
            </a:r>
            <a:r>
              <a:rPr lang="en-US" altLang="x-none" b="1" dirty="0">
                <a:solidFill>
                  <a:schemeClr val="tx2"/>
                </a:solidFill>
                <a:cs typeface="Times New Roman" panose="02020603050405020304" pitchFamily="18" charset="0"/>
              </a:rPr>
              <a:t> -</a:t>
            </a:r>
            <a:r>
              <a:rPr lang="en-US" altLang="x-none" dirty="0">
                <a:cs typeface="Times New Roman" panose="02020603050405020304" pitchFamily="18" charset="0"/>
              </a:rPr>
              <a:t> sewers and septic systems keeps raw sewage out of streams.</a:t>
            </a:r>
            <a:endParaRPr lang="en-US" altLang="x-none" dirty="0">
              <a:cs typeface="Arial" panose="020B0604020202020204" pitchFamily="34" charset="0"/>
            </a:endParaRPr>
          </a:p>
          <a:p>
            <a:pPr eaLnBrk="1" hangingPunct="1">
              <a:lnSpc>
                <a:spcPct val="90000"/>
              </a:lnSpc>
            </a:pPr>
            <a:r>
              <a:rPr lang="en-US" altLang="x-none" b="1" dirty="0">
                <a:cs typeface="Times New Roman" panose="02020603050405020304" pitchFamily="18" charset="0"/>
              </a:rPr>
              <a:t>Temperate climate </a:t>
            </a:r>
            <a:r>
              <a:rPr lang="en-US" altLang="x-none" b="1" dirty="0">
                <a:solidFill>
                  <a:schemeClr val="tx2"/>
                </a:solidFill>
                <a:cs typeface="Times New Roman" panose="02020603050405020304" pitchFamily="18" charset="0"/>
              </a:rPr>
              <a:t>-</a:t>
            </a:r>
            <a:r>
              <a:rPr lang="en-US" altLang="x-none" dirty="0">
                <a:cs typeface="Times New Roman" panose="02020603050405020304" pitchFamily="18" charset="0"/>
              </a:rPr>
              <a:t> parasites do better in the warmth of the tropics.</a:t>
            </a:r>
            <a:endParaRPr lang="en-US" altLang="x-none" dirty="0">
              <a:cs typeface="Arial" panose="020B0604020202020204" pitchFamily="34" charset="0"/>
            </a:endParaRPr>
          </a:p>
          <a:p>
            <a:pPr eaLnBrk="1" hangingPunct="1">
              <a:lnSpc>
                <a:spcPct val="90000"/>
              </a:lnSpc>
            </a:pPr>
            <a:r>
              <a:rPr lang="en-US" altLang="x-none" b="1" dirty="0">
                <a:cs typeface="Times New Roman" panose="02020603050405020304" pitchFamily="18" charset="0"/>
              </a:rPr>
              <a:t>Absence of certain vectors</a:t>
            </a:r>
            <a:r>
              <a:rPr lang="en-US" altLang="x-none" b="1" dirty="0">
                <a:solidFill>
                  <a:schemeClr val="tx2"/>
                </a:solidFill>
                <a:cs typeface="Times New Roman" panose="02020603050405020304" pitchFamily="18" charset="0"/>
              </a:rPr>
              <a:t> -</a:t>
            </a:r>
            <a:r>
              <a:rPr lang="en-US" altLang="x-none" b="1" dirty="0">
                <a:cs typeface="Times New Roman" panose="02020603050405020304" pitchFamily="18" charset="0"/>
              </a:rPr>
              <a:t> </a:t>
            </a:r>
            <a:r>
              <a:rPr lang="en-US" altLang="x-none" dirty="0">
                <a:cs typeface="Times New Roman" panose="02020603050405020304" pitchFamily="18" charset="0"/>
              </a:rPr>
              <a:t>intermediate hosts such as the tsetse fly, certain snails, etc.</a:t>
            </a:r>
            <a:endParaRPr lang="en-US" altLang="x-none"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6259">
                                            <p:txEl>
                                              <p:pRg st="1" end="1"/>
                                            </p:txEl>
                                          </p:spTgt>
                                        </p:tgtEl>
                                        <p:attrNameLst>
                                          <p:attrName>style.visibility</p:attrName>
                                        </p:attrNameLst>
                                      </p:cBhvr>
                                      <p:to>
                                        <p:strVal val="visible"/>
                                      </p:to>
                                    </p:set>
                                    <p:animEffect transition="in" filter="dissolve">
                                      <p:cBhvr>
                                        <p:cTn id="12" dur="500"/>
                                        <p:tgtEl>
                                          <p:spTgt spid="962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6259">
                                            <p:txEl>
                                              <p:pRg st="2" end="2"/>
                                            </p:txEl>
                                          </p:spTgt>
                                        </p:tgtEl>
                                        <p:attrNameLst>
                                          <p:attrName>style.visibility</p:attrName>
                                        </p:attrNameLst>
                                      </p:cBhvr>
                                      <p:to>
                                        <p:strVal val="visible"/>
                                      </p:to>
                                    </p:set>
                                    <p:animEffect transition="in" filter="dissolve">
                                      <p:cBhvr>
                                        <p:cTn id="17" dur="500"/>
                                        <p:tgtEl>
                                          <p:spTgt spid="962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6259">
                                            <p:txEl>
                                              <p:pRg st="3" end="3"/>
                                            </p:txEl>
                                          </p:spTgt>
                                        </p:tgtEl>
                                        <p:attrNameLst>
                                          <p:attrName>style.visibility</p:attrName>
                                        </p:attrNameLst>
                                      </p:cBhvr>
                                      <p:to>
                                        <p:strVal val="visible"/>
                                      </p:to>
                                    </p:set>
                                    <p:animEffect transition="in" filter="dissolve">
                                      <p:cBhvr>
                                        <p:cTn id="22" dur="500"/>
                                        <p:tgtEl>
                                          <p:spTgt spid="962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6259">
                                            <p:txEl>
                                              <p:pRg st="4" end="4"/>
                                            </p:txEl>
                                          </p:spTgt>
                                        </p:tgtEl>
                                        <p:attrNameLst>
                                          <p:attrName>style.visibility</p:attrName>
                                        </p:attrNameLst>
                                      </p:cBhvr>
                                      <p:to>
                                        <p:strVal val="visible"/>
                                      </p:to>
                                    </p:set>
                                    <p:animEffect transition="in" filter="dissolve">
                                      <p:cBhvr>
                                        <p:cTn id="27" dur="500"/>
                                        <p:tgtEl>
                                          <p:spTgt spid="962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6259">
                                            <p:txEl>
                                              <p:pRg st="5" end="5"/>
                                            </p:txEl>
                                          </p:spTgt>
                                        </p:tgtEl>
                                        <p:attrNameLst>
                                          <p:attrName>style.visibility</p:attrName>
                                        </p:attrNameLst>
                                      </p:cBhvr>
                                      <p:to>
                                        <p:strVal val="visible"/>
                                      </p:to>
                                    </p:set>
                                    <p:animEffect transition="in" filter="dissolve">
                                      <p:cBhvr>
                                        <p:cTn id="32" dur="500"/>
                                        <p:tgtEl>
                                          <p:spTgt spid="962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BDD2B4-6575-4656-9D17-9B6D19BDF285}"/>
              </a:ext>
            </a:extLst>
          </p:cNvPr>
          <p:cNvSpPr>
            <a:spLocks noGrp="1"/>
          </p:cNvSpPr>
          <p:nvPr>
            <p:ph type="title"/>
          </p:nvPr>
        </p:nvSpPr>
        <p:spPr/>
        <p:txBody>
          <a:bodyPr/>
          <a:lstStyle/>
          <a:p>
            <a:pPr algn="ctr"/>
            <a:r>
              <a:rPr lang="en-US" dirty="0">
                <a:latin typeface="+mn-lt"/>
              </a:rPr>
              <a:t>Life cycle of parasites</a:t>
            </a:r>
            <a:endParaRPr lang="x-none" dirty="0">
              <a:latin typeface="+mn-lt"/>
            </a:endParaRPr>
          </a:p>
        </p:txBody>
      </p:sp>
      <p:sp>
        <p:nvSpPr>
          <p:cNvPr id="3" name="Content Placeholder 2">
            <a:extLst>
              <a:ext uri="{FF2B5EF4-FFF2-40B4-BE49-F238E27FC236}">
                <a16:creationId xmlns:a16="http://schemas.microsoft.com/office/drawing/2014/main" xmlns="" id="{906188AC-C661-463F-9925-747A56D2BA02}"/>
              </a:ext>
            </a:extLst>
          </p:cNvPr>
          <p:cNvSpPr>
            <a:spLocks noGrp="1"/>
          </p:cNvSpPr>
          <p:nvPr>
            <p:ph idx="1"/>
          </p:nvPr>
        </p:nvSpPr>
        <p:spPr/>
        <p:txBody>
          <a:bodyPr>
            <a:normAutofit/>
          </a:bodyPr>
          <a:lstStyle/>
          <a:p>
            <a:r>
              <a:rPr lang="en-US" sz="2800" b="1" i="0" dirty="0">
                <a:solidFill>
                  <a:srgbClr val="242021"/>
                </a:solidFill>
                <a:effectLst/>
              </a:rPr>
              <a:t>Direct life cycle: </a:t>
            </a:r>
            <a:r>
              <a:rPr lang="en-US" sz="2800" b="0" i="0" dirty="0" smtClean="0">
                <a:solidFill>
                  <a:srgbClr val="242021"/>
                </a:solidFill>
                <a:effectLst/>
              </a:rPr>
              <a:t>parasite </a:t>
            </a:r>
            <a:r>
              <a:rPr lang="en-US" dirty="0">
                <a:solidFill>
                  <a:srgbClr val="242021"/>
                </a:solidFill>
              </a:rPr>
              <a:t>only </a:t>
            </a:r>
            <a:r>
              <a:rPr lang="en-US" sz="2800" b="0" i="0" dirty="0">
                <a:solidFill>
                  <a:srgbClr val="242021"/>
                </a:solidFill>
                <a:effectLst/>
              </a:rPr>
              <a:t>requires a single host to complete its development e.g. </a:t>
            </a:r>
            <a:r>
              <a:rPr lang="en-US" sz="2800" b="0" i="1" dirty="0">
                <a:solidFill>
                  <a:srgbClr val="242021"/>
                </a:solidFill>
                <a:effectLst/>
              </a:rPr>
              <a:t>Entamoeba histolytica </a:t>
            </a:r>
            <a:r>
              <a:rPr lang="en-US" sz="2800" b="0" i="0" dirty="0">
                <a:solidFill>
                  <a:srgbClr val="242021"/>
                </a:solidFill>
                <a:effectLst/>
              </a:rPr>
              <a:t>requires only a human host to complete its life cycle.</a:t>
            </a:r>
            <a:r>
              <a:rPr lang="en-US" dirty="0"/>
              <a:t> </a:t>
            </a:r>
          </a:p>
          <a:p>
            <a:endParaRPr lang="en-US" dirty="0"/>
          </a:p>
          <a:p>
            <a:r>
              <a:rPr lang="en-US" sz="2800" b="1" i="0" dirty="0">
                <a:solidFill>
                  <a:srgbClr val="242021"/>
                </a:solidFill>
                <a:effectLst/>
              </a:rPr>
              <a:t>Indirect life cycle: </a:t>
            </a:r>
            <a:r>
              <a:rPr lang="en-US" sz="2800" i="0" dirty="0">
                <a:solidFill>
                  <a:srgbClr val="242021"/>
                </a:solidFill>
                <a:effectLst/>
              </a:rPr>
              <a:t>In this case</a:t>
            </a:r>
            <a:r>
              <a:rPr lang="en-US" sz="2800" b="0" i="0" dirty="0">
                <a:solidFill>
                  <a:srgbClr val="242021"/>
                </a:solidFill>
                <a:effectLst/>
              </a:rPr>
              <a:t> the parasite requires 2 or more host species to complete its development e.g. malarial parasite needs both human host and mosquito to complete its life cycle</a:t>
            </a:r>
            <a:r>
              <a:rPr lang="en-US" dirty="0"/>
              <a:t> .</a:t>
            </a:r>
            <a:br>
              <a:rPr lang="en-US" dirty="0"/>
            </a:br>
            <a:r>
              <a:rPr lang="en-US" dirty="0"/>
              <a:t/>
            </a:r>
            <a:br>
              <a:rPr lang="en-US" dirty="0"/>
            </a:br>
            <a:endParaRPr lang="x-none" dirty="0"/>
          </a:p>
        </p:txBody>
      </p:sp>
    </p:spTree>
    <p:extLst>
      <p:ext uri="{BB962C8B-B14F-4D97-AF65-F5344CB8AC3E}">
        <p14:creationId xmlns:p14="http://schemas.microsoft.com/office/powerpoint/2010/main" val="2931666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69F81-5F56-419E-AF88-BEB006122D6C}"/>
              </a:ext>
            </a:extLst>
          </p:cNvPr>
          <p:cNvSpPr>
            <a:spLocks noGrp="1"/>
          </p:cNvSpPr>
          <p:nvPr>
            <p:ph type="title"/>
          </p:nvPr>
        </p:nvSpPr>
        <p:spPr/>
        <p:txBody>
          <a:bodyPr/>
          <a:lstStyle/>
          <a:p>
            <a:pPr algn="ctr"/>
            <a:r>
              <a:rPr lang="en-US" sz="4400" i="0" dirty="0">
                <a:solidFill>
                  <a:srgbClr val="242021"/>
                </a:solidFill>
                <a:effectLst/>
                <a:latin typeface="+mn-lt"/>
              </a:rPr>
              <a:t>What are the sources of Infection</a:t>
            </a:r>
            <a:r>
              <a:rPr lang="en-US" dirty="0">
                <a:latin typeface="+mn-lt"/>
              </a:rPr>
              <a:t> </a:t>
            </a:r>
            <a:r>
              <a:rPr lang="en-US" dirty="0"/>
              <a:t/>
            </a:r>
            <a:br>
              <a:rPr lang="en-US" dirty="0"/>
            </a:br>
            <a:endParaRPr lang="x-none" dirty="0"/>
          </a:p>
        </p:txBody>
      </p:sp>
      <p:sp>
        <p:nvSpPr>
          <p:cNvPr id="3" name="Content Placeholder 2">
            <a:extLst>
              <a:ext uri="{FF2B5EF4-FFF2-40B4-BE49-F238E27FC236}">
                <a16:creationId xmlns:a16="http://schemas.microsoft.com/office/drawing/2014/main" xmlns="" id="{863312AB-7168-446F-BB8C-4E13F2057022}"/>
              </a:ext>
            </a:extLst>
          </p:cNvPr>
          <p:cNvSpPr>
            <a:spLocks noGrp="1"/>
          </p:cNvSpPr>
          <p:nvPr>
            <p:ph idx="1"/>
          </p:nvPr>
        </p:nvSpPr>
        <p:spPr>
          <a:xfrm>
            <a:off x="838200" y="1115878"/>
            <a:ext cx="10515600" cy="5061085"/>
          </a:xfrm>
        </p:spPr>
        <p:txBody>
          <a:bodyPr>
            <a:noAutofit/>
          </a:bodyPr>
          <a:lstStyle/>
          <a:p>
            <a:pPr marL="514350" indent="-514350">
              <a:buFont typeface="+mj-lt"/>
              <a:buAutoNum type="arabicPeriod"/>
            </a:pPr>
            <a:r>
              <a:rPr lang="en-US" b="1" dirty="0"/>
              <a:t>Contaminated soil and water</a:t>
            </a:r>
          </a:p>
          <a:p>
            <a:r>
              <a:rPr lang="en-US" b="0" i="0" dirty="0">
                <a:solidFill>
                  <a:srgbClr val="242021"/>
                </a:solidFill>
                <a:effectLst/>
              </a:rPr>
              <a:t>Soil polluted with embryonated eggs (roundworm, whipworm) may be ingested or infective larvae in soil may penetrate exposed skin (hookworm, S.stercolaris)</a:t>
            </a:r>
            <a:r>
              <a:rPr lang="en-US" dirty="0"/>
              <a:t> .</a:t>
            </a:r>
          </a:p>
          <a:p>
            <a:pPr marL="514350" indent="-514350">
              <a:buFont typeface="+mj-lt"/>
              <a:buAutoNum type="arabicPeriod" startAt="2"/>
            </a:pPr>
            <a:r>
              <a:rPr lang="en-US" b="1" dirty="0"/>
              <a:t>Food(Gain entrance to the GIT):</a:t>
            </a:r>
          </a:p>
          <a:p>
            <a:r>
              <a:rPr lang="en-US" b="0" i="0" dirty="0">
                <a:solidFill>
                  <a:srgbClr val="242021"/>
                </a:solidFill>
                <a:effectLst/>
              </a:rPr>
              <a:t>Ingestion of contaminated food or vegetables containing infective stage of parasite (amoebic cysts, </a:t>
            </a:r>
            <a:r>
              <a:rPr lang="en-US" b="0" i="1" dirty="0">
                <a:solidFill>
                  <a:srgbClr val="242021"/>
                </a:solidFill>
                <a:effectLst/>
              </a:rPr>
              <a:t>Toxoplasma </a:t>
            </a:r>
            <a:r>
              <a:rPr lang="en-US" b="0" i="0" dirty="0">
                <a:solidFill>
                  <a:srgbClr val="242021"/>
                </a:solidFill>
                <a:effectLst/>
              </a:rPr>
              <a:t>oocysts, </a:t>
            </a:r>
            <a:r>
              <a:rPr lang="en-US" b="0" i="1" dirty="0">
                <a:solidFill>
                  <a:srgbClr val="242021"/>
                </a:solidFill>
                <a:effectLst/>
              </a:rPr>
              <a:t>Echinococcus </a:t>
            </a:r>
            <a:r>
              <a:rPr lang="en-US" b="0" i="0" dirty="0">
                <a:solidFill>
                  <a:srgbClr val="242021"/>
                </a:solidFill>
                <a:effectLst/>
              </a:rPr>
              <a:t>eggs)</a:t>
            </a:r>
            <a:r>
              <a:rPr lang="en-US" dirty="0"/>
              <a:t> .</a:t>
            </a:r>
          </a:p>
          <a:p>
            <a:r>
              <a:rPr lang="en-US" b="0" i="0" dirty="0">
                <a:solidFill>
                  <a:srgbClr val="242021"/>
                </a:solidFill>
                <a:effectLst/>
              </a:rPr>
              <a:t>Ingestion of raw or under­cooked meat harboring infective larvae e.g.  pork containing cysticercus</a:t>
            </a:r>
            <a:r>
              <a:rPr lang="en-US" dirty="0">
                <a:solidFill>
                  <a:srgbClr val="242021"/>
                </a:solidFill>
              </a:rPr>
              <a:t> </a:t>
            </a:r>
            <a:r>
              <a:rPr lang="en-US" b="0" i="0" dirty="0">
                <a:solidFill>
                  <a:srgbClr val="242021"/>
                </a:solidFill>
                <a:effectLst/>
              </a:rPr>
              <a:t>cellulosae, the larval stage of </a:t>
            </a:r>
            <a:r>
              <a:rPr lang="en-US" b="0" i="1" dirty="0">
                <a:solidFill>
                  <a:srgbClr val="242021"/>
                </a:solidFill>
                <a:effectLst/>
              </a:rPr>
              <a:t>Taenia solium,</a:t>
            </a:r>
            <a:r>
              <a:rPr lang="en-US" b="0" i="0" dirty="0">
                <a:solidFill>
                  <a:srgbClr val="242021"/>
                </a:solidFill>
                <a:effectLst/>
              </a:rPr>
              <a:t> cysticercus bovis-T.saginata larval stage and T.spiralis).</a:t>
            </a:r>
            <a:r>
              <a:rPr lang="en-US" dirty="0"/>
              <a:t/>
            </a:r>
            <a:br>
              <a:rPr lang="en-US" dirty="0"/>
            </a:br>
            <a:r>
              <a:rPr lang="en-US" dirty="0"/>
              <a:t> </a:t>
            </a:r>
            <a:br>
              <a:rPr lang="en-US" dirty="0"/>
            </a:br>
            <a:r>
              <a:rPr lang="en-US" dirty="0"/>
              <a:t/>
            </a:r>
            <a:br>
              <a:rPr lang="en-US" dirty="0"/>
            </a:br>
            <a:r>
              <a:rPr lang="en-US" dirty="0"/>
              <a:t/>
            </a:r>
            <a:br>
              <a:rPr lang="en-US" dirty="0"/>
            </a:br>
            <a:endParaRPr lang="x-none" dirty="0"/>
          </a:p>
        </p:txBody>
      </p:sp>
    </p:spTree>
    <p:extLst>
      <p:ext uri="{BB962C8B-B14F-4D97-AF65-F5344CB8AC3E}">
        <p14:creationId xmlns:p14="http://schemas.microsoft.com/office/powerpoint/2010/main" val="795770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F61060-452A-41E5-AFE5-B3C51AA90339}"/>
              </a:ext>
            </a:extLst>
          </p:cNvPr>
          <p:cNvSpPr>
            <a:spLocks noGrp="1"/>
          </p:cNvSpPr>
          <p:nvPr>
            <p:ph idx="1"/>
          </p:nvPr>
        </p:nvSpPr>
        <p:spPr>
          <a:xfrm>
            <a:off x="838200" y="1128201"/>
            <a:ext cx="10515600" cy="4351338"/>
          </a:xfrm>
        </p:spPr>
        <p:txBody>
          <a:bodyPr>
            <a:normAutofit fontScale="92500" lnSpcReduction="20000"/>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3"/>
              <a:tabLst/>
              <a:defRPr/>
            </a:pPr>
            <a:r>
              <a:rPr kumimoji="0" lang="en-US" sz="3000" b="1" i="0" u="none" strike="noStrike" kern="1200" cap="none" spc="0" normalizeH="0" baseline="0" noProof="0" dirty="0">
                <a:ln>
                  <a:noFill/>
                </a:ln>
                <a:solidFill>
                  <a:srgbClr val="242021"/>
                </a:solidFill>
                <a:effectLst/>
                <a:uLnTx/>
                <a:uFillTx/>
                <a:ea typeface="+mn-ea"/>
                <a:cs typeface="+mn-cs"/>
              </a:rPr>
              <a:t>Insect vectors: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42021"/>
                </a:solidFill>
                <a:effectLst/>
                <a:uLnTx/>
                <a:uFillTx/>
                <a:ea typeface="+mn-ea"/>
                <a:cs typeface="+mn-cs"/>
              </a:rPr>
              <a:t>Arthropods that transmits an infection from man to man or from other animals to man, e.g. a</a:t>
            </a:r>
            <a:r>
              <a:rPr kumimoji="0" lang="en-US" sz="3000" b="0" i="1" u="none" strike="noStrike" kern="1200" cap="none" spc="0" normalizeH="0" baseline="0" noProof="0" dirty="0">
                <a:ln>
                  <a:noFill/>
                </a:ln>
                <a:solidFill>
                  <a:srgbClr val="242021"/>
                </a:solidFill>
                <a:effectLst/>
                <a:uLnTx/>
                <a:uFillTx/>
                <a:ea typeface="+mn-ea"/>
                <a:cs typeface="+mn-cs"/>
              </a:rPr>
              <a:t>nopheline </a:t>
            </a:r>
            <a:r>
              <a:rPr kumimoji="0" lang="en-US" sz="3000" b="0" i="0" u="none" strike="noStrike" kern="1200" cap="none" spc="0" normalizeH="0" baseline="0" noProof="0" dirty="0">
                <a:ln>
                  <a:noFill/>
                </a:ln>
                <a:solidFill>
                  <a:srgbClr val="242021"/>
                </a:solidFill>
                <a:effectLst/>
                <a:uLnTx/>
                <a:uFillTx/>
                <a:ea typeface="+mn-ea"/>
                <a:cs typeface="+mn-cs"/>
              </a:rPr>
              <a:t>for malarial parasite, Tsetse flies for Trypanosoma, sand flies for Leishmanina,Culicine mosquitoes for Wuchereria banchroft.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4"/>
              <a:tabLst/>
              <a:defRPr/>
            </a:pPr>
            <a:r>
              <a:rPr lang="en-US" sz="3000" b="1" dirty="0">
                <a:solidFill>
                  <a:srgbClr val="242021"/>
                </a:solidFill>
              </a:rPr>
              <a:t>Animals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000" dirty="0">
                <a:solidFill>
                  <a:srgbClr val="242021"/>
                </a:solidFill>
              </a:rPr>
              <a:t>Include both domestic(</a:t>
            </a:r>
            <a:r>
              <a:rPr lang="it-IT" sz="3000" b="0" i="0" dirty="0">
                <a:solidFill>
                  <a:srgbClr val="242021"/>
                </a:solidFill>
                <a:effectLst/>
              </a:rPr>
              <a:t>Cow, e.g. </a:t>
            </a:r>
            <a:r>
              <a:rPr lang="it-IT" sz="3000" b="0" i="1" dirty="0">
                <a:solidFill>
                  <a:srgbClr val="242021"/>
                </a:solidFill>
                <a:effectLst/>
              </a:rPr>
              <a:t>T. saginata</a:t>
            </a:r>
            <a:r>
              <a:rPr lang="it-IT" sz="3000" dirty="0"/>
              <a:t> :</a:t>
            </a:r>
            <a:r>
              <a:rPr lang="it-IT" sz="3000" b="0" i="0" dirty="0">
                <a:solidFill>
                  <a:srgbClr val="242021"/>
                </a:solidFill>
                <a:effectLst/>
              </a:rPr>
              <a:t> Pig e.g. </a:t>
            </a:r>
            <a:r>
              <a:rPr lang="it-IT" sz="3000" b="0" i="1" dirty="0">
                <a:solidFill>
                  <a:srgbClr val="242021"/>
                </a:solidFill>
                <a:effectLst/>
              </a:rPr>
              <a:t>T. solium</a:t>
            </a:r>
            <a:r>
              <a:rPr lang="it-IT" sz="3000" b="0" i="0" dirty="0">
                <a:solidFill>
                  <a:srgbClr val="242021"/>
                </a:solidFill>
                <a:effectLst/>
              </a:rPr>
              <a:t>, </a:t>
            </a:r>
            <a:r>
              <a:rPr lang="it-IT" sz="3000" b="0" i="1" dirty="0">
                <a:solidFill>
                  <a:srgbClr val="242021"/>
                </a:solidFill>
                <a:effectLst/>
              </a:rPr>
              <a:t>Trichinella spiralis</a:t>
            </a:r>
            <a:r>
              <a:rPr lang="it-IT" sz="3000" dirty="0"/>
              <a:t> :</a:t>
            </a:r>
            <a:r>
              <a:rPr lang="en-US" sz="3000" b="0" i="0" dirty="0">
                <a:solidFill>
                  <a:srgbClr val="242021"/>
                </a:solidFill>
                <a:effectLst/>
              </a:rPr>
              <a:t> Dog, e.g. </a:t>
            </a:r>
            <a:r>
              <a:rPr lang="en-US" sz="3000" b="0" i="1" dirty="0">
                <a:solidFill>
                  <a:srgbClr val="242021"/>
                </a:solidFill>
                <a:effectLst/>
              </a:rPr>
              <a:t>Echinococcus granulosus</a:t>
            </a:r>
            <a:r>
              <a:rPr lang="en-US" sz="3000" dirty="0"/>
              <a:t> )</a:t>
            </a:r>
            <a:r>
              <a:rPr lang="en-US" sz="3000" dirty="0">
                <a:solidFill>
                  <a:srgbClr val="242021"/>
                </a:solidFill>
              </a:rPr>
              <a:t> and wild animals(</a:t>
            </a:r>
            <a:r>
              <a:rPr lang="en-US" sz="3000" b="0" i="0" dirty="0">
                <a:solidFill>
                  <a:srgbClr val="242021"/>
                </a:solidFill>
                <a:effectLst/>
              </a:rPr>
              <a:t>Wild game animals, e.g. trypanosomiasis:</a:t>
            </a:r>
            <a:r>
              <a:rPr lang="en-US" sz="3000" dirty="0"/>
              <a:t> </a:t>
            </a:r>
            <a:r>
              <a:rPr lang="en-US" sz="3000" b="0" i="0" dirty="0">
                <a:solidFill>
                  <a:srgbClr val="242021"/>
                </a:solidFill>
                <a:effectLst/>
              </a:rPr>
              <a:t>Fish, e.g. fish tapeworm</a:t>
            </a:r>
            <a:r>
              <a:rPr lang="en-US" sz="3000" dirty="0"/>
              <a:t> )</a:t>
            </a:r>
            <a:br>
              <a:rPr lang="en-US" sz="3000" dirty="0"/>
            </a:br>
            <a:r>
              <a:rPr lang="en-US" dirty="0"/>
              <a:t/>
            </a:r>
            <a:br>
              <a:rPr lang="en-US" dirty="0"/>
            </a:br>
            <a:r>
              <a:rPr lang="en-US" dirty="0">
                <a:solidFill>
                  <a:srgbClr val="242021"/>
                </a:solidFill>
                <a:latin typeface="Calibri" panose="020F0502020204030204"/>
              </a:rPr>
              <a:t>.</a:t>
            </a:r>
            <a:endParaRPr lang="x-none" dirty="0"/>
          </a:p>
        </p:txBody>
      </p:sp>
    </p:spTree>
    <p:extLst>
      <p:ext uri="{BB962C8B-B14F-4D97-AF65-F5344CB8AC3E}">
        <p14:creationId xmlns:p14="http://schemas.microsoft.com/office/powerpoint/2010/main" val="1623886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EA462C5-CBB2-4EB4-89D2-2A14C844DEE5}"/>
              </a:ext>
            </a:extLst>
          </p:cNvPr>
          <p:cNvSpPr>
            <a:spLocks noGrp="1"/>
          </p:cNvSpPr>
          <p:nvPr>
            <p:ph idx="1"/>
          </p:nvPr>
        </p:nvSpPr>
        <p:spPr/>
        <p:txBody>
          <a:bodyPr/>
          <a:lstStyle/>
          <a:p>
            <a:pPr marL="514350" indent="-514350">
              <a:buFont typeface="+mj-lt"/>
              <a:buAutoNum type="arabicPeriod" startAt="5"/>
            </a:pPr>
            <a:r>
              <a:rPr lang="en-US" sz="2800" b="1" i="0" dirty="0">
                <a:solidFill>
                  <a:srgbClr val="242021"/>
                </a:solidFill>
                <a:effectLst/>
              </a:rPr>
              <a:t>Self (autoinfection)</a:t>
            </a:r>
            <a:r>
              <a:rPr lang="en-US" dirty="0"/>
              <a:t> .</a:t>
            </a:r>
          </a:p>
          <a:p>
            <a:r>
              <a:rPr lang="en-US" sz="2800" b="0" i="0" dirty="0">
                <a:solidFill>
                  <a:srgbClr val="242021"/>
                </a:solidFill>
                <a:effectLst/>
              </a:rPr>
              <a:t>Finger­ to ­mouth transmission, e.g. pinworm</a:t>
            </a:r>
            <a:r>
              <a:rPr lang="en-US" dirty="0"/>
              <a:t> </a:t>
            </a:r>
          </a:p>
          <a:p>
            <a:r>
              <a:rPr lang="en-US" b="0" i="0" dirty="0">
                <a:solidFill>
                  <a:srgbClr val="242021"/>
                </a:solidFill>
                <a:effectLst/>
              </a:rPr>
              <a:t>Internal re-infection, e.g. </a:t>
            </a:r>
            <a:r>
              <a:rPr lang="en-US" b="0" i="1" dirty="0">
                <a:solidFill>
                  <a:srgbClr val="242021"/>
                </a:solidFill>
                <a:effectLst/>
              </a:rPr>
              <a:t>Strongyloides Stercolaris</a:t>
            </a:r>
            <a:r>
              <a:rPr lang="en-US" b="0" i="0" dirty="0">
                <a:solidFill>
                  <a:srgbClr val="242021"/>
                </a:solidFill>
                <a:effectLst/>
              </a:rPr>
              <a:t>.</a:t>
            </a:r>
          </a:p>
          <a:p>
            <a:r>
              <a:rPr lang="en-US" dirty="0">
                <a:solidFill>
                  <a:srgbClr val="242021"/>
                </a:solidFill>
              </a:rPr>
              <a:t>This results from poor personal hygiene hence the emphasis for hand washing.</a:t>
            </a:r>
            <a:r>
              <a:rPr lang="en-US" b="0" i="0" dirty="0">
                <a:solidFill>
                  <a:srgbClr val="242021"/>
                </a:solidFill>
                <a:effectLst/>
              </a:rPr>
              <a:t/>
            </a:r>
            <a:br>
              <a:rPr lang="en-US" b="0" i="0" dirty="0">
                <a:solidFill>
                  <a:srgbClr val="242021"/>
                </a:solidFill>
                <a:effectLst/>
              </a:rPr>
            </a:br>
            <a:r>
              <a:rPr lang="en-US" dirty="0"/>
              <a:t/>
            </a:r>
            <a:br>
              <a:rPr lang="en-US" dirty="0"/>
            </a:br>
            <a:r>
              <a:rPr lang="en-US" dirty="0"/>
              <a:t/>
            </a:r>
            <a:br>
              <a:rPr lang="en-US" dirty="0"/>
            </a:br>
            <a:r>
              <a:rPr lang="en-US" dirty="0"/>
              <a:t/>
            </a:r>
            <a:br>
              <a:rPr lang="en-US" dirty="0"/>
            </a:br>
            <a:endParaRPr lang="x-none" dirty="0"/>
          </a:p>
        </p:txBody>
      </p:sp>
    </p:spTree>
    <p:extLst>
      <p:ext uri="{BB962C8B-B14F-4D97-AF65-F5344CB8AC3E}">
        <p14:creationId xmlns:p14="http://schemas.microsoft.com/office/powerpoint/2010/main" val="2365859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B4E1AA-334A-4527-ADC8-F5F0A5550248}"/>
              </a:ext>
            </a:extLst>
          </p:cNvPr>
          <p:cNvSpPr>
            <a:spLocks noGrp="1"/>
          </p:cNvSpPr>
          <p:nvPr>
            <p:ph type="title"/>
          </p:nvPr>
        </p:nvSpPr>
        <p:spPr/>
        <p:txBody>
          <a:bodyPr/>
          <a:lstStyle/>
          <a:p>
            <a:pPr algn="ctr"/>
            <a:r>
              <a:rPr lang="en-US" dirty="0">
                <a:latin typeface="+mn-lt"/>
              </a:rPr>
              <a:t>Modes of transmission</a:t>
            </a:r>
            <a:endParaRPr lang="x-none" dirty="0">
              <a:latin typeface="+mn-lt"/>
            </a:endParaRPr>
          </a:p>
        </p:txBody>
      </p:sp>
      <p:sp>
        <p:nvSpPr>
          <p:cNvPr id="3" name="Content Placeholder 2">
            <a:extLst>
              <a:ext uri="{FF2B5EF4-FFF2-40B4-BE49-F238E27FC236}">
                <a16:creationId xmlns:a16="http://schemas.microsoft.com/office/drawing/2014/main" xmlns="" id="{BAE60D52-381C-4D47-8343-42E92154C58F}"/>
              </a:ext>
            </a:extLst>
          </p:cNvPr>
          <p:cNvSpPr>
            <a:spLocks noGrp="1"/>
          </p:cNvSpPr>
          <p:nvPr>
            <p:ph idx="1"/>
          </p:nvPr>
        </p:nvSpPr>
        <p:spPr>
          <a:xfrm>
            <a:off x="838200" y="1487837"/>
            <a:ext cx="10515600" cy="4689126"/>
          </a:xfrm>
        </p:spPr>
        <p:txBody>
          <a:bodyPr>
            <a:normAutofit fontScale="85000" lnSpcReduction="10000"/>
          </a:bodyPr>
          <a:lstStyle/>
          <a:p>
            <a:pPr marL="514350" indent="-514350">
              <a:buFont typeface="+mj-lt"/>
              <a:buAutoNum type="arabicPeriod"/>
            </a:pPr>
            <a:r>
              <a:rPr lang="en-US" sz="2800" b="1" i="0" dirty="0">
                <a:solidFill>
                  <a:srgbClr val="242021"/>
                </a:solidFill>
                <a:effectLst/>
              </a:rPr>
              <a:t>Oral transmission: </a:t>
            </a:r>
          </a:p>
          <a:p>
            <a:r>
              <a:rPr lang="en-US" dirty="0">
                <a:solidFill>
                  <a:srgbClr val="242021"/>
                </a:solidFill>
              </a:rPr>
              <a:t>M</a:t>
            </a:r>
            <a:r>
              <a:rPr lang="en-US" sz="2800" b="0" i="0" dirty="0">
                <a:solidFill>
                  <a:srgbClr val="242021"/>
                </a:solidFill>
                <a:effectLst/>
              </a:rPr>
              <a:t>ost common mode </a:t>
            </a:r>
            <a:r>
              <a:rPr lang="en-US" dirty="0">
                <a:solidFill>
                  <a:srgbClr val="242021"/>
                </a:solidFill>
              </a:rPr>
              <a:t>occurring </a:t>
            </a:r>
            <a:r>
              <a:rPr lang="en-US" sz="2800" b="0" i="0" dirty="0">
                <a:solidFill>
                  <a:srgbClr val="242021"/>
                </a:solidFill>
                <a:effectLst/>
              </a:rPr>
              <a:t>through contaminated food, water, soiled fingers, or fomites.</a:t>
            </a:r>
          </a:p>
          <a:p>
            <a:r>
              <a:rPr lang="en-US" dirty="0">
                <a:solidFill>
                  <a:srgbClr val="242021"/>
                </a:solidFill>
              </a:rPr>
              <a:t>T</a:t>
            </a:r>
            <a:r>
              <a:rPr lang="en-US" sz="2800" b="0" i="0" dirty="0">
                <a:solidFill>
                  <a:srgbClr val="242021"/>
                </a:solidFill>
                <a:effectLst/>
              </a:rPr>
              <a:t>he infective stages being cysts, embryonated eggs, or larval forms ,many intestinal parasites enter the body in this manner.</a:t>
            </a:r>
            <a:br>
              <a:rPr lang="en-US" sz="2800" b="0" i="0" dirty="0">
                <a:solidFill>
                  <a:srgbClr val="242021"/>
                </a:solidFill>
                <a:effectLst/>
              </a:rPr>
            </a:br>
            <a:endParaRPr lang="en-US" sz="2800" b="0" i="0" dirty="0">
              <a:solidFill>
                <a:srgbClr val="242021"/>
              </a:solidFill>
              <a:effectLst/>
            </a:endParaRPr>
          </a:p>
          <a:p>
            <a:pPr marL="514350" indent="-514350">
              <a:buFont typeface="+mj-lt"/>
              <a:buAutoNum type="arabicPeriod" startAt="2"/>
            </a:pPr>
            <a:r>
              <a:rPr lang="en-US" dirty="0"/>
              <a:t> </a:t>
            </a:r>
            <a:r>
              <a:rPr lang="en-US" sz="2800" b="1" i="0" dirty="0">
                <a:solidFill>
                  <a:srgbClr val="242021"/>
                </a:solidFill>
                <a:effectLst/>
              </a:rPr>
              <a:t>Skin transmission: </a:t>
            </a:r>
          </a:p>
          <a:p>
            <a:r>
              <a:rPr lang="en-US" dirty="0">
                <a:solidFill>
                  <a:srgbClr val="242021"/>
                </a:solidFill>
              </a:rPr>
              <a:t>I</a:t>
            </a:r>
            <a:r>
              <a:rPr lang="en-US" sz="2800" b="0" i="0" dirty="0">
                <a:solidFill>
                  <a:srgbClr val="242021"/>
                </a:solidFill>
                <a:effectLst/>
              </a:rPr>
              <a:t>s another important mode of transmission. </a:t>
            </a:r>
          </a:p>
          <a:p>
            <a:r>
              <a:rPr lang="en-US" sz="2800" b="0" i="0" dirty="0">
                <a:solidFill>
                  <a:srgbClr val="242021"/>
                </a:solidFill>
                <a:effectLst/>
              </a:rPr>
              <a:t>Hookworm infection is acquired, when the larvae enter the skin of persons walking barefooted on contaminated soil. </a:t>
            </a:r>
          </a:p>
          <a:p>
            <a:r>
              <a:rPr lang="en-US" sz="2800" b="0" i="0" dirty="0">
                <a:solidFill>
                  <a:srgbClr val="242021"/>
                </a:solidFill>
                <a:effectLst/>
              </a:rPr>
              <a:t>Schistosomiasis is acquired when the cercarial larvae in water penetrate the skin.</a:t>
            </a:r>
            <a:r>
              <a:rPr lang="en-US" dirty="0"/>
              <a:t> </a:t>
            </a:r>
            <a:br>
              <a:rPr lang="en-US" dirty="0"/>
            </a:br>
            <a:r>
              <a:rPr lang="en-US" dirty="0"/>
              <a:t/>
            </a:r>
            <a:br>
              <a:rPr lang="en-US" dirty="0"/>
            </a:br>
            <a:endParaRPr lang="x-none" dirty="0"/>
          </a:p>
        </p:txBody>
      </p:sp>
    </p:spTree>
    <p:extLst>
      <p:ext uri="{BB962C8B-B14F-4D97-AF65-F5344CB8AC3E}">
        <p14:creationId xmlns:p14="http://schemas.microsoft.com/office/powerpoint/2010/main" val="4090408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802F27C-422F-42AF-937E-726B7EA4BA83}"/>
              </a:ext>
            </a:extLst>
          </p:cNvPr>
          <p:cNvSpPr>
            <a:spLocks noGrp="1"/>
          </p:cNvSpPr>
          <p:nvPr>
            <p:ph idx="1"/>
          </p:nvPr>
        </p:nvSpPr>
        <p:spPr>
          <a:xfrm>
            <a:off x="838200" y="1348353"/>
            <a:ext cx="10515600" cy="4828610"/>
          </a:xfrm>
        </p:spPr>
        <p:txBody>
          <a:bodyPr>
            <a:normAutofit fontScale="25000" lnSpcReduction="20000"/>
          </a:bodyPr>
          <a:lstStyle/>
          <a:p>
            <a:pPr marL="514350" indent="-514350">
              <a:buFont typeface="+mj-lt"/>
              <a:buAutoNum type="arabicPeriod" startAt="3"/>
            </a:pPr>
            <a:r>
              <a:rPr lang="en-US" sz="11200" b="1" i="0" dirty="0">
                <a:solidFill>
                  <a:srgbClr val="242021"/>
                </a:solidFill>
                <a:effectLst/>
              </a:rPr>
              <a:t>Vector transmission:</a:t>
            </a:r>
          </a:p>
          <a:p>
            <a:r>
              <a:rPr lang="en-US" sz="11200" b="1" i="0" dirty="0">
                <a:solidFill>
                  <a:srgbClr val="242021"/>
                </a:solidFill>
                <a:effectLst/>
              </a:rPr>
              <a:t> </a:t>
            </a:r>
            <a:r>
              <a:rPr lang="en-US" sz="11200" b="0" i="0" dirty="0">
                <a:solidFill>
                  <a:srgbClr val="242021"/>
                </a:solidFill>
                <a:effectLst/>
              </a:rPr>
              <a:t>Many parasites are transmitted by insect bite, e.g., malaria </a:t>
            </a:r>
            <a:r>
              <a:rPr lang="en-US" sz="11200" dirty="0">
                <a:solidFill>
                  <a:srgbClr val="242021"/>
                </a:solidFill>
              </a:rPr>
              <a:t>by</a:t>
            </a:r>
            <a:r>
              <a:rPr lang="en-US" sz="11200" b="0" i="0" dirty="0">
                <a:solidFill>
                  <a:srgbClr val="242021"/>
                </a:solidFill>
                <a:effectLst/>
              </a:rPr>
              <a:t> </a:t>
            </a:r>
            <a:r>
              <a:rPr lang="en-US" sz="11200" b="0" i="1" dirty="0">
                <a:solidFill>
                  <a:srgbClr val="242021"/>
                </a:solidFill>
                <a:effectLst/>
              </a:rPr>
              <a:t>Anopheles </a:t>
            </a:r>
            <a:r>
              <a:rPr lang="en-US" sz="11200" b="0" i="0" dirty="0">
                <a:solidFill>
                  <a:srgbClr val="242021"/>
                </a:solidFill>
                <a:effectLst/>
              </a:rPr>
              <a:t>mosquito, filariasis by </a:t>
            </a:r>
            <a:r>
              <a:rPr lang="en-US" sz="11200" b="0" i="1" dirty="0">
                <a:solidFill>
                  <a:srgbClr val="242021"/>
                </a:solidFill>
                <a:effectLst/>
              </a:rPr>
              <a:t>Culex </a:t>
            </a:r>
            <a:r>
              <a:rPr lang="en-US" sz="11200" b="0" i="0" dirty="0">
                <a:solidFill>
                  <a:srgbClr val="242021"/>
                </a:solidFill>
                <a:effectLst/>
              </a:rPr>
              <a:t>mosquito. </a:t>
            </a:r>
            <a:endParaRPr lang="en-US" sz="11200" dirty="0"/>
          </a:p>
          <a:p>
            <a:pPr marL="514350" indent="-514350">
              <a:buFont typeface="+mj-lt"/>
              <a:buAutoNum type="arabicPeriod" startAt="4"/>
            </a:pPr>
            <a:r>
              <a:rPr lang="en-US" sz="11200" b="1" i="0" dirty="0">
                <a:solidFill>
                  <a:srgbClr val="242021"/>
                </a:solidFill>
                <a:effectLst/>
              </a:rPr>
              <a:t>Direct transmission:</a:t>
            </a:r>
          </a:p>
          <a:p>
            <a:r>
              <a:rPr lang="en-US" sz="11200" b="1" i="0" dirty="0">
                <a:solidFill>
                  <a:srgbClr val="242021"/>
                </a:solidFill>
                <a:effectLst/>
              </a:rPr>
              <a:t> </a:t>
            </a:r>
            <a:r>
              <a:rPr lang="en-US" sz="11200" b="0" i="0" dirty="0">
                <a:solidFill>
                  <a:srgbClr val="242021"/>
                </a:solidFill>
                <a:effectLst/>
              </a:rPr>
              <a:t>Parasitic infection may be transmitted by person­ to­ person contact in some cases, e.g. kissing in the case of gingival amoebae and by sexual intercourse in trichomoniasis.</a:t>
            </a:r>
          </a:p>
          <a:p>
            <a:pPr marL="514350" indent="-514350">
              <a:buFont typeface="+mj-lt"/>
              <a:buAutoNum type="arabicPeriod" startAt="5"/>
            </a:pPr>
            <a:r>
              <a:rPr lang="en-US" sz="11200" dirty="0"/>
              <a:t> </a:t>
            </a:r>
            <a:r>
              <a:rPr lang="en-US" sz="11200" b="1" i="0" dirty="0">
                <a:solidFill>
                  <a:srgbClr val="242021"/>
                </a:solidFill>
                <a:effectLst/>
              </a:rPr>
              <a:t>Vertical transmission:</a:t>
            </a:r>
          </a:p>
          <a:p>
            <a:r>
              <a:rPr lang="en-US" sz="11200" b="1" i="0" dirty="0">
                <a:solidFill>
                  <a:srgbClr val="242021"/>
                </a:solidFill>
                <a:effectLst/>
              </a:rPr>
              <a:t> </a:t>
            </a:r>
            <a:r>
              <a:rPr lang="en-US" sz="11200" b="0" i="0" dirty="0">
                <a:solidFill>
                  <a:srgbClr val="242021"/>
                </a:solidFill>
                <a:effectLst/>
              </a:rPr>
              <a:t>Maternal-fetal transmission occur in malaria and toxoplasmosis</a:t>
            </a:r>
            <a:r>
              <a:rPr lang="en-US" sz="11200" dirty="0"/>
              <a:t> .</a:t>
            </a:r>
          </a:p>
          <a:p>
            <a:pPr marL="514350" indent="-514350">
              <a:buFont typeface="+mj-lt"/>
              <a:buAutoNum type="arabicPeriod" startAt="6"/>
            </a:pPr>
            <a:r>
              <a:rPr lang="en-US" sz="11200" b="1" i="0" dirty="0">
                <a:solidFill>
                  <a:srgbClr val="242021"/>
                </a:solidFill>
                <a:effectLst/>
              </a:rPr>
              <a:t>Iatrogenic transmission: </a:t>
            </a:r>
          </a:p>
          <a:p>
            <a:r>
              <a:rPr lang="en-US" sz="11200" dirty="0">
                <a:solidFill>
                  <a:srgbClr val="242021"/>
                </a:solidFill>
              </a:rPr>
              <a:t>S</a:t>
            </a:r>
            <a:r>
              <a:rPr lang="en-US" sz="11200" b="0" i="0" dirty="0">
                <a:solidFill>
                  <a:srgbClr val="242021"/>
                </a:solidFill>
                <a:effectLst/>
              </a:rPr>
              <a:t>een in case of blood transfusion in malaria and toxoplasmosis after organ transplantation.</a:t>
            </a:r>
            <a:r>
              <a:rPr lang="en-US" sz="11200" dirty="0"/>
              <a:t> </a:t>
            </a:r>
            <a:br>
              <a:rPr lang="en-US" sz="11200" dirty="0"/>
            </a:br>
            <a:r>
              <a:rPr lang="en-US" dirty="0"/>
              <a:t/>
            </a:r>
            <a:br>
              <a:rPr lang="en-US" dirty="0"/>
            </a:br>
            <a:r>
              <a:rPr lang="en-US" dirty="0"/>
              <a:t/>
            </a:r>
            <a:br>
              <a:rPr lang="en-US" dirty="0"/>
            </a:br>
            <a:r>
              <a:rPr lang="en-US" dirty="0"/>
              <a:t/>
            </a:r>
            <a:br>
              <a:rPr lang="en-US" dirty="0"/>
            </a:br>
            <a:endParaRPr lang="x-none" dirty="0"/>
          </a:p>
        </p:txBody>
      </p:sp>
    </p:spTree>
    <p:extLst>
      <p:ext uri="{BB962C8B-B14F-4D97-AF65-F5344CB8AC3E}">
        <p14:creationId xmlns:p14="http://schemas.microsoft.com/office/powerpoint/2010/main" val="915397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DD5327-814C-466A-A42A-6E9C2C1BD21B}"/>
              </a:ext>
            </a:extLst>
          </p:cNvPr>
          <p:cNvSpPr>
            <a:spLocks noGrp="1"/>
          </p:cNvSpPr>
          <p:nvPr>
            <p:ph type="title"/>
          </p:nvPr>
        </p:nvSpPr>
        <p:spPr/>
        <p:txBody>
          <a:bodyPr/>
          <a:lstStyle/>
          <a:p>
            <a:pPr algn="ctr"/>
            <a:r>
              <a:rPr lang="en-US" dirty="0">
                <a:latin typeface="+mn-lt"/>
              </a:rPr>
              <a:t>Important pathogenic effects</a:t>
            </a:r>
            <a:endParaRPr lang="x-none" dirty="0">
              <a:latin typeface="+mn-lt"/>
            </a:endParaRPr>
          </a:p>
        </p:txBody>
      </p:sp>
      <p:sp>
        <p:nvSpPr>
          <p:cNvPr id="3" name="Content Placeholder 2">
            <a:extLst>
              <a:ext uri="{FF2B5EF4-FFF2-40B4-BE49-F238E27FC236}">
                <a16:creationId xmlns:a16="http://schemas.microsoft.com/office/drawing/2014/main" xmlns="" id="{A5C99205-875F-40C2-ADBD-D1E95C84C483}"/>
              </a:ext>
            </a:extLst>
          </p:cNvPr>
          <p:cNvSpPr>
            <a:spLocks noGrp="1"/>
          </p:cNvSpPr>
          <p:nvPr>
            <p:ph idx="1"/>
          </p:nvPr>
        </p:nvSpPr>
        <p:spPr/>
        <p:txBody>
          <a:bodyPr/>
          <a:lstStyle/>
          <a:p>
            <a:r>
              <a:rPr lang="en-US" sz="2800" b="0" i="0" dirty="0">
                <a:solidFill>
                  <a:srgbClr val="242021"/>
                </a:solidFill>
                <a:effectLst/>
              </a:rPr>
              <a:t>Parasitic infections may </a:t>
            </a:r>
            <a:r>
              <a:rPr lang="en-US" dirty="0">
                <a:solidFill>
                  <a:srgbClr val="242021"/>
                </a:solidFill>
              </a:rPr>
              <a:t>be  dormant </a:t>
            </a:r>
            <a:r>
              <a:rPr lang="en-US" sz="2800" b="0" i="0" dirty="0">
                <a:solidFill>
                  <a:srgbClr val="242021"/>
                </a:solidFill>
                <a:effectLst/>
              </a:rPr>
              <a:t>or give rise to clinical disease with a few organisms such as </a:t>
            </a:r>
            <a:r>
              <a:rPr lang="en-US" sz="2800" b="0" i="1" dirty="0">
                <a:solidFill>
                  <a:srgbClr val="242021"/>
                </a:solidFill>
                <a:effectLst/>
              </a:rPr>
              <a:t>E. histolytica</a:t>
            </a:r>
            <a:r>
              <a:rPr lang="en-US" dirty="0">
                <a:solidFill>
                  <a:srgbClr val="242021"/>
                </a:solidFill>
              </a:rPr>
              <a:t> </a:t>
            </a:r>
            <a:r>
              <a:rPr lang="en-US" sz="2800" b="0" i="0" dirty="0">
                <a:solidFill>
                  <a:srgbClr val="242021"/>
                </a:solidFill>
                <a:effectLst/>
              </a:rPr>
              <a:t>living without invading the tissue (commensals).</a:t>
            </a:r>
            <a:endParaRPr lang="en-US" dirty="0">
              <a:solidFill>
                <a:srgbClr val="242021"/>
              </a:solidFill>
            </a:endParaRPr>
          </a:p>
          <a:p>
            <a:r>
              <a:rPr lang="en-US" sz="2800" b="0" i="0" dirty="0">
                <a:solidFill>
                  <a:srgbClr val="242021"/>
                </a:solidFill>
                <a:effectLst/>
              </a:rPr>
              <a:t>Clinical infection produced may be acute, subacute, chronic, latent or recurrent.</a:t>
            </a:r>
            <a:endParaRPr lang="en-US" dirty="0">
              <a:solidFill>
                <a:srgbClr val="242021"/>
              </a:solidFill>
            </a:endParaRPr>
          </a:p>
          <a:p>
            <a:r>
              <a:rPr lang="en-US" sz="2800" b="0" i="0" dirty="0">
                <a:solidFill>
                  <a:srgbClr val="242021"/>
                </a:solidFill>
                <a:effectLst/>
              </a:rPr>
              <a:t>Pathological changes or disease mechanisms occur in the following ways:</a:t>
            </a:r>
            <a:r>
              <a:rPr lang="en-US" dirty="0"/>
              <a:t> </a:t>
            </a:r>
            <a:br>
              <a:rPr lang="en-US" dirty="0"/>
            </a:br>
            <a:endParaRPr lang="x-none" dirty="0"/>
          </a:p>
        </p:txBody>
      </p:sp>
    </p:spTree>
    <p:extLst>
      <p:ext uri="{BB962C8B-B14F-4D97-AF65-F5344CB8AC3E}">
        <p14:creationId xmlns:p14="http://schemas.microsoft.com/office/powerpoint/2010/main" val="412968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BD660-1E84-48FA-8F73-53D2A449022F}"/>
              </a:ext>
            </a:extLst>
          </p:cNvPr>
          <p:cNvSpPr>
            <a:spLocks noGrp="1"/>
          </p:cNvSpPr>
          <p:nvPr>
            <p:ph type="title"/>
          </p:nvPr>
        </p:nvSpPr>
        <p:spPr/>
        <p:txBody>
          <a:bodyPr/>
          <a:lstStyle/>
          <a:p>
            <a:pPr algn="ctr"/>
            <a:r>
              <a:rPr lang="en-US" b="1" i="0" dirty="0">
                <a:solidFill>
                  <a:srgbClr val="000000"/>
                </a:solidFill>
                <a:effectLst/>
                <a:latin typeface="ff4"/>
              </a:rPr>
              <a:t>Learning Outcomes</a:t>
            </a:r>
            <a:endParaRPr lang="x-none" dirty="0"/>
          </a:p>
        </p:txBody>
      </p:sp>
      <p:sp>
        <p:nvSpPr>
          <p:cNvPr id="3" name="Content Placeholder 2">
            <a:extLst>
              <a:ext uri="{FF2B5EF4-FFF2-40B4-BE49-F238E27FC236}">
                <a16:creationId xmlns:a16="http://schemas.microsoft.com/office/drawing/2014/main" xmlns="" id="{614C6B72-F8BF-4015-8414-8923FCF3BC4A}"/>
              </a:ext>
            </a:extLst>
          </p:cNvPr>
          <p:cNvSpPr>
            <a:spLocks noGrp="1"/>
          </p:cNvSpPr>
          <p:nvPr>
            <p:ph idx="1"/>
          </p:nvPr>
        </p:nvSpPr>
        <p:spPr/>
        <p:txBody>
          <a:bodyPr/>
          <a:lstStyle/>
          <a:p>
            <a:pPr algn="l"/>
            <a:r>
              <a:rPr lang="en-US" b="0" i="0" dirty="0">
                <a:solidFill>
                  <a:srgbClr val="000000"/>
                </a:solidFill>
                <a:effectLst/>
                <a:cs typeface="Times New Roman" panose="02020603050405020304" pitchFamily="18" charset="0"/>
              </a:rPr>
              <a:t>At  the end of </a:t>
            </a:r>
            <a:r>
              <a:rPr lang="en-US" dirty="0">
                <a:solidFill>
                  <a:srgbClr val="000000"/>
                </a:solidFill>
                <a:cs typeface="Times New Roman" panose="02020603050405020304" pitchFamily="18" charset="0"/>
              </a:rPr>
              <a:t>our</a:t>
            </a:r>
            <a:r>
              <a:rPr lang="en-US" b="0" i="0" dirty="0">
                <a:solidFill>
                  <a:srgbClr val="000000"/>
                </a:solidFill>
                <a:effectLst/>
                <a:cs typeface="Times New Roman" panose="02020603050405020304" pitchFamily="18" charset="0"/>
              </a:rPr>
              <a:t> discussions, you should be able to do the following:</a:t>
            </a:r>
          </a:p>
          <a:p>
            <a:pPr algn="l"/>
            <a:r>
              <a:rPr lang="en-US" dirty="0">
                <a:solidFill>
                  <a:srgbClr val="000000"/>
                </a:solidFill>
                <a:cs typeface="Times New Roman" panose="02020603050405020304" pitchFamily="18" charset="0"/>
              </a:rPr>
              <a:t>Define the terminology &amp; </a:t>
            </a:r>
            <a:r>
              <a:rPr lang="en-US" dirty="0" smtClean="0">
                <a:solidFill>
                  <a:srgbClr val="000000"/>
                </a:solidFill>
                <a:cs typeface="Times New Roman" panose="02020603050405020304" pitchFamily="18" charset="0"/>
              </a:rPr>
              <a:t>appreciate the importance </a:t>
            </a:r>
            <a:r>
              <a:rPr lang="en-US" dirty="0">
                <a:solidFill>
                  <a:srgbClr val="000000"/>
                </a:solidFill>
                <a:cs typeface="Times New Roman" panose="02020603050405020304" pitchFamily="18" charset="0"/>
              </a:rPr>
              <a:t>of parasitology.</a:t>
            </a:r>
            <a:endParaRPr lang="en-US" b="0" i="0" dirty="0">
              <a:solidFill>
                <a:srgbClr val="000000"/>
              </a:solidFill>
              <a:effectLst/>
              <a:cs typeface="Times New Roman" panose="02020603050405020304" pitchFamily="18" charset="0"/>
            </a:endParaRPr>
          </a:p>
          <a:p>
            <a:r>
              <a:rPr lang="en-US" b="0" i="0" dirty="0">
                <a:solidFill>
                  <a:srgbClr val="000000"/>
                </a:solidFill>
                <a:effectLst/>
                <a:cs typeface="Times New Roman" panose="02020603050405020304" pitchFamily="18" charset="0"/>
              </a:rPr>
              <a:t>Classify parasites of medical importance.</a:t>
            </a:r>
          </a:p>
          <a:p>
            <a:r>
              <a:rPr lang="en-US" dirty="0">
                <a:solidFill>
                  <a:srgbClr val="000000"/>
                </a:solidFill>
                <a:cs typeface="Times New Roman" panose="02020603050405020304" pitchFamily="18" charset="0"/>
              </a:rPr>
              <a:t>For each parasite describe the following:</a:t>
            </a:r>
          </a:p>
          <a:p>
            <a:pPr marL="514350" indent="-514350">
              <a:buFont typeface="+mj-lt"/>
              <a:buAutoNum type="arabicPeriod"/>
            </a:pPr>
            <a:r>
              <a:rPr lang="en-US" dirty="0">
                <a:solidFill>
                  <a:srgbClr val="000000"/>
                </a:solidFill>
                <a:cs typeface="Times New Roman" panose="02020603050405020304" pitchFamily="18" charset="0"/>
              </a:rPr>
              <a:t>Geographical distribution  and life cycle,</a:t>
            </a:r>
          </a:p>
          <a:p>
            <a:pPr marL="514350" indent="-514350">
              <a:buFont typeface="+mj-lt"/>
              <a:buAutoNum type="arabicPeriod"/>
            </a:pPr>
            <a:r>
              <a:rPr lang="en-US" dirty="0">
                <a:solidFill>
                  <a:srgbClr val="000000"/>
                </a:solidFill>
                <a:cs typeface="Times New Roman" panose="02020603050405020304" pitchFamily="18" charset="0"/>
              </a:rPr>
              <a:t>Mode of transmission and means of diagnosis</a:t>
            </a:r>
          </a:p>
          <a:p>
            <a:pPr marL="514350" indent="-514350">
              <a:buFont typeface="+mj-lt"/>
              <a:buAutoNum type="arabicPeriod"/>
            </a:pPr>
            <a:r>
              <a:rPr lang="en-US" b="0" i="0" dirty="0">
                <a:solidFill>
                  <a:srgbClr val="000000"/>
                </a:solidFill>
                <a:effectLst/>
                <a:cs typeface="Times New Roman" panose="02020603050405020304" pitchFamily="18" charset="0"/>
              </a:rPr>
              <a:t>Prevention, control and treatment</a:t>
            </a:r>
            <a:br>
              <a:rPr lang="en-US" b="0" i="0" dirty="0">
                <a:solidFill>
                  <a:srgbClr val="000000"/>
                </a:solidFill>
                <a:effectLst/>
                <a:cs typeface="Times New Roman" panose="02020603050405020304" pitchFamily="18" charset="0"/>
              </a:rPr>
            </a:br>
            <a:endParaRPr lang="en-US" b="0" i="0" dirty="0">
              <a:solidFill>
                <a:srgbClr val="000000"/>
              </a:solidFill>
              <a:effectLst/>
              <a:cs typeface="Times New Roman" panose="02020603050405020304" pitchFamily="18" charset="0"/>
            </a:endParaRPr>
          </a:p>
        </p:txBody>
      </p:sp>
    </p:spTree>
    <p:extLst>
      <p:ext uri="{BB962C8B-B14F-4D97-AF65-F5344CB8AC3E}">
        <p14:creationId xmlns:p14="http://schemas.microsoft.com/office/powerpoint/2010/main" val="630666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1D874E7-5526-411B-95C6-01B1F32E9862}"/>
              </a:ext>
            </a:extLst>
          </p:cNvPr>
          <p:cNvSpPr>
            <a:spLocks noGrp="1"/>
          </p:cNvSpPr>
          <p:nvPr>
            <p:ph idx="1"/>
          </p:nvPr>
        </p:nvSpPr>
        <p:spPr/>
        <p:txBody>
          <a:bodyPr>
            <a:normAutofit fontScale="92500"/>
          </a:bodyPr>
          <a:lstStyle/>
          <a:p>
            <a:r>
              <a:rPr lang="en-US" sz="2800" b="1" i="0" dirty="0">
                <a:solidFill>
                  <a:srgbClr val="242021"/>
                </a:solidFill>
                <a:effectLst/>
              </a:rPr>
              <a:t>Physical obstruction</a:t>
            </a:r>
            <a:r>
              <a:rPr lang="en-US" sz="2800" b="0" i="0" dirty="0">
                <a:solidFill>
                  <a:srgbClr val="242021"/>
                </a:solidFill>
                <a:effectLst/>
              </a:rPr>
              <a:t>: Masses of A.lumbricoides (roundworm) cause intestinal obstruction. </a:t>
            </a:r>
            <a:r>
              <a:rPr lang="en-US" sz="2800" b="0" i="1" dirty="0">
                <a:solidFill>
                  <a:srgbClr val="242021"/>
                </a:solidFill>
                <a:effectLst/>
              </a:rPr>
              <a:t>P.falciparum </a:t>
            </a:r>
            <a:r>
              <a:rPr lang="en-US" sz="2800" b="0" i="0" dirty="0">
                <a:solidFill>
                  <a:srgbClr val="242021"/>
                </a:solidFill>
                <a:effectLst/>
              </a:rPr>
              <a:t>malaria may produce blockage of brain capillaries in cerebral malaria</a:t>
            </a:r>
            <a:r>
              <a:rPr lang="en-US" dirty="0"/>
              <a:t> </a:t>
            </a:r>
          </a:p>
          <a:p>
            <a:r>
              <a:rPr lang="en-US" sz="2800" b="1" i="0" dirty="0">
                <a:solidFill>
                  <a:srgbClr val="242021"/>
                </a:solidFill>
                <a:effectLst/>
              </a:rPr>
              <a:t>Inﬂammatory reaction: </a:t>
            </a:r>
            <a:r>
              <a:rPr lang="en-US" dirty="0">
                <a:solidFill>
                  <a:srgbClr val="242021"/>
                </a:solidFill>
              </a:rPr>
              <a:t>I</a:t>
            </a:r>
            <a:r>
              <a:rPr lang="en-US" sz="2800" b="0" i="0" dirty="0">
                <a:solidFill>
                  <a:srgbClr val="242021"/>
                </a:solidFill>
                <a:effectLst/>
              </a:rPr>
              <a:t>nﬂammatory changes and consequent fibrosis e.g. lymphadenitis in filariasis and urinary bladder granuloma in </a:t>
            </a:r>
            <a:r>
              <a:rPr lang="en-US" sz="2800" b="0" i="1" dirty="0">
                <a:solidFill>
                  <a:srgbClr val="242021"/>
                </a:solidFill>
                <a:effectLst/>
              </a:rPr>
              <a:t>Schistosoma haematobium </a:t>
            </a:r>
            <a:r>
              <a:rPr lang="en-US" sz="2800" b="0" i="0" dirty="0">
                <a:solidFill>
                  <a:srgbClr val="242021"/>
                </a:solidFill>
                <a:effectLst/>
              </a:rPr>
              <a:t>infection</a:t>
            </a:r>
            <a:r>
              <a:rPr lang="en-US" dirty="0"/>
              <a:t> cause </a:t>
            </a:r>
            <a:r>
              <a:rPr lang="en-US" dirty="0">
                <a:solidFill>
                  <a:srgbClr val="242021"/>
                </a:solidFill>
              </a:rPr>
              <a:t>c</a:t>
            </a:r>
            <a:r>
              <a:rPr lang="en-US" sz="2800" b="0" i="0" dirty="0">
                <a:solidFill>
                  <a:srgbClr val="242021"/>
                </a:solidFill>
                <a:effectLst/>
              </a:rPr>
              <a:t>linical illness.</a:t>
            </a:r>
            <a:endParaRPr lang="en-US" dirty="0"/>
          </a:p>
          <a:p>
            <a:r>
              <a:rPr lang="en-US" sz="2800" b="1" i="0" dirty="0">
                <a:solidFill>
                  <a:srgbClr val="242021"/>
                </a:solidFill>
                <a:effectLst/>
              </a:rPr>
              <a:t>Lytic necrosis: </a:t>
            </a:r>
            <a:r>
              <a:rPr lang="en-US" sz="2800" b="0" i="0" dirty="0">
                <a:solidFill>
                  <a:srgbClr val="242021"/>
                </a:solidFill>
                <a:effectLst/>
              </a:rPr>
              <a:t>Enzymes produced by some parasite can cause lytic necrosis e.g.  </a:t>
            </a:r>
            <a:r>
              <a:rPr lang="en-US" sz="2800" b="0" i="1" dirty="0">
                <a:solidFill>
                  <a:srgbClr val="242021"/>
                </a:solidFill>
                <a:effectLst/>
              </a:rPr>
              <a:t>E. histolytica </a:t>
            </a:r>
            <a:r>
              <a:rPr lang="en-US" sz="2800" b="0" i="0" dirty="0">
                <a:solidFill>
                  <a:srgbClr val="242021"/>
                </a:solidFill>
                <a:effectLst/>
              </a:rPr>
              <a:t>lyses intestinal cells  producing amoebic ulcers.</a:t>
            </a:r>
            <a:r>
              <a:rPr lang="en-US" dirty="0"/>
              <a:t> </a:t>
            </a:r>
            <a:br>
              <a:rPr lang="en-US" dirty="0"/>
            </a:br>
            <a:r>
              <a:rPr lang="en-US" dirty="0"/>
              <a:t/>
            </a:r>
            <a:br>
              <a:rPr lang="en-US" dirty="0"/>
            </a:br>
            <a:r>
              <a:rPr lang="en-US" dirty="0"/>
              <a:t/>
            </a:r>
            <a:br>
              <a:rPr lang="en-US" dirty="0"/>
            </a:br>
            <a:endParaRPr lang="x-none" dirty="0"/>
          </a:p>
        </p:txBody>
      </p:sp>
    </p:spTree>
    <p:extLst>
      <p:ext uri="{BB962C8B-B14F-4D97-AF65-F5344CB8AC3E}">
        <p14:creationId xmlns:p14="http://schemas.microsoft.com/office/powerpoint/2010/main" val="2091909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0E22D81-F5BD-46CA-BBF0-9D83170D5BC8}"/>
              </a:ext>
            </a:extLst>
          </p:cNvPr>
          <p:cNvSpPr>
            <a:spLocks noGrp="1"/>
          </p:cNvSpPr>
          <p:nvPr>
            <p:ph idx="1"/>
          </p:nvPr>
        </p:nvSpPr>
        <p:spPr>
          <a:xfrm>
            <a:off x="838200" y="1162373"/>
            <a:ext cx="10515600" cy="5014590"/>
          </a:xfrm>
        </p:spPr>
        <p:txBody>
          <a:bodyPr>
            <a:normAutofit/>
          </a:bodyPr>
          <a:lstStyle/>
          <a:p>
            <a:r>
              <a:rPr lang="en-US" sz="2800" b="1" i="0" dirty="0">
                <a:solidFill>
                  <a:srgbClr val="242021"/>
                </a:solidFill>
                <a:effectLst/>
              </a:rPr>
              <a:t>Neoplasia: </a:t>
            </a:r>
            <a:r>
              <a:rPr lang="en-US" sz="2800" i="0" dirty="0">
                <a:solidFill>
                  <a:srgbClr val="242021"/>
                </a:solidFill>
                <a:effectLst/>
              </a:rPr>
              <a:t>Some </a:t>
            </a:r>
            <a:r>
              <a:rPr lang="en-US" sz="2800" b="0" i="0" dirty="0">
                <a:solidFill>
                  <a:srgbClr val="242021"/>
                </a:solidFill>
                <a:effectLst/>
              </a:rPr>
              <a:t>parasites are now classified as carcinogens or lead to malignancy. The liver ﬂuke, </a:t>
            </a:r>
            <a:r>
              <a:rPr lang="en-US" sz="2800" b="0" i="1" dirty="0">
                <a:solidFill>
                  <a:srgbClr val="242021"/>
                </a:solidFill>
                <a:effectLst/>
              </a:rPr>
              <a:t>Clonorchis cause</a:t>
            </a:r>
            <a:r>
              <a:rPr lang="en-US" sz="2800" b="0" i="0" dirty="0">
                <a:solidFill>
                  <a:srgbClr val="242021"/>
                </a:solidFill>
                <a:effectLst/>
              </a:rPr>
              <a:t> bile duct carcinoma and </a:t>
            </a:r>
            <a:r>
              <a:rPr lang="en-US" sz="2800" b="0" i="1" dirty="0">
                <a:solidFill>
                  <a:srgbClr val="242021"/>
                </a:solidFill>
                <a:effectLst/>
              </a:rPr>
              <a:t>S. haematobium </a:t>
            </a:r>
            <a:r>
              <a:rPr lang="en-US" sz="2800" b="0" i="0" dirty="0">
                <a:solidFill>
                  <a:srgbClr val="242021"/>
                </a:solidFill>
                <a:effectLst/>
              </a:rPr>
              <a:t>may cause urinary bladder cancer</a:t>
            </a:r>
            <a:r>
              <a:rPr lang="en-US" dirty="0"/>
              <a:t> .</a:t>
            </a:r>
          </a:p>
          <a:p>
            <a:r>
              <a:rPr lang="en-US" sz="2800" b="1" i="0" dirty="0">
                <a:solidFill>
                  <a:srgbClr val="242021"/>
                </a:solidFill>
                <a:effectLst/>
              </a:rPr>
              <a:t>Trauma: </a:t>
            </a:r>
            <a:r>
              <a:rPr lang="en-US" sz="2800" b="0" i="0" dirty="0">
                <a:solidFill>
                  <a:srgbClr val="242021"/>
                </a:solidFill>
                <a:effectLst/>
              </a:rPr>
              <a:t>Attachment of hookworms on jejunal mucosa leads to traumatic damage of villi and bleeding at the site of attachment-cause of anemia.</a:t>
            </a:r>
            <a:endParaRPr lang="en-US" dirty="0">
              <a:solidFill>
                <a:srgbClr val="242021"/>
              </a:solidFill>
            </a:endParaRPr>
          </a:p>
          <a:p>
            <a:r>
              <a:rPr lang="en-US" sz="2800" b="1" i="0" dirty="0">
                <a:solidFill>
                  <a:srgbClr val="242021"/>
                </a:solidFill>
                <a:effectLst/>
              </a:rPr>
              <a:t>Allergic manifestations: </a:t>
            </a:r>
            <a:r>
              <a:rPr lang="en-US" sz="2800" b="0" i="0" dirty="0">
                <a:solidFill>
                  <a:srgbClr val="242021"/>
                </a:solidFill>
                <a:effectLst/>
              </a:rPr>
              <a:t>Clinical illness may be caused by host immune response to parasitic infection, e.g. eosinophilic pneumonia in </a:t>
            </a:r>
            <a:r>
              <a:rPr lang="en-US" sz="2800" b="0" i="1" dirty="0">
                <a:solidFill>
                  <a:srgbClr val="242021"/>
                </a:solidFill>
                <a:effectLst/>
              </a:rPr>
              <a:t>Ascaris </a:t>
            </a:r>
            <a:r>
              <a:rPr lang="en-US" sz="2800" b="0" i="0" dirty="0">
                <a:solidFill>
                  <a:srgbClr val="242021"/>
                </a:solidFill>
                <a:effectLst/>
              </a:rPr>
              <a:t>infection and anaphylactic shock in rupture of hydatid cyst</a:t>
            </a:r>
            <a:r>
              <a:rPr lang="en-US" dirty="0"/>
              <a:t> </a:t>
            </a:r>
            <a:br>
              <a:rPr lang="en-US" dirty="0"/>
            </a:br>
            <a:r>
              <a:rPr lang="en-US" dirty="0"/>
              <a:t/>
            </a:r>
            <a:br>
              <a:rPr lang="en-US" dirty="0"/>
            </a:br>
            <a:endParaRPr lang="x-none" dirty="0"/>
          </a:p>
        </p:txBody>
      </p:sp>
    </p:spTree>
    <p:extLst>
      <p:ext uri="{BB962C8B-B14F-4D97-AF65-F5344CB8AC3E}">
        <p14:creationId xmlns:p14="http://schemas.microsoft.com/office/powerpoint/2010/main" val="2769318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77C671-E8ED-42F8-8A45-7EEAFD249F96}"/>
              </a:ext>
            </a:extLst>
          </p:cNvPr>
          <p:cNvSpPr>
            <a:spLocks noGrp="1"/>
          </p:cNvSpPr>
          <p:nvPr>
            <p:ph type="title"/>
          </p:nvPr>
        </p:nvSpPr>
        <p:spPr/>
        <p:txBody>
          <a:bodyPr/>
          <a:lstStyle/>
          <a:p>
            <a:pPr algn="ctr"/>
            <a:r>
              <a:rPr lang="en-US" dirty="0">
                <a:latin typeface="+mn-lt"/>
              </a:rPr>
              <a:t>Laboratory diagnosis</a:t>
            </a:r>
            <a:endParaRPr lang="x-none" dirty="0">
              <a:latin typeface="+mn-lt"/>
            </a:endParaRPr>
          </a:p>
        </p:txBody>
      </p:sp>
      <p:sp>
        <p:nvSpPr>
          <p:cNvPr id="3" name="Content Placeholder 2">
            <a:extLst>
              <a:ext uri="{FF2B5EF4-FFF2-40B4-BE49-F238E27FC236}">
                <a16:creationId xmlns:a16="http://schemas.microsoft.com/office/drawing/2014/main" xmlns="" id="{7B93B25C-DF39-40B1-837D-71FA8A958CEA}"/>
              </a:ext>
            </a:extLst>
          </p:cNvPr>
          <p:cNvSpPr>
            <a:spLocks noGrp="1"/>
          </p:cNvSpPr>
          <p:nvPr>
            <p:ph idx="1"/>
          </p:nvPr>
        </p:nvSpPr>
        <p:spPr/>
        <p:txBody>
          <a:bodyPr/>
          <a:lstStyle/>
          <a:p>
            <a:r>
              <a:rPr lang="en-US" dirty="0"/>
              <a:t>Whilst clinical symptoms or a case history may provide clues as to which parasite may be present, laboratory diagnosis remains key in finding the  definitive diagnosis.</a:t>
            </a:r>
          </a:p>
          <a:p>
            <a:r>
              <a:rPr lang="en-US" dirty="0"/>
              <a:t>Laboratory methods are divided into Direct and Indirect methods</a:t>
            </a:r>
          </a:p>
          <a:p>
            <a:r>
              <a:rPr lang="en-US" dirty="0"/>
              <a:t>Direct methods involves visualization of the parasite in a particular specimen e.g. malaria parasites in RBCs , hookworm ova in stool etc.</a:t>
            </a:r>
          </a:p>
          <a:p>
            <a:r>
              <a:rPr lang="en-US" dirty="0"/>
              <a:t>Indirect methods detect cytological changes, immune response or parasite products(antigens) without necessarily visualizing the parasite e.g. eosinophilia in worm infections or biochemical changes.</a:t>
            </a:r>
            <a:endParaRPr lang="x-none" dirty="0"/>
          </a:p>
        </p:txBody>
      </p:sp>
    </p:spTree>
    <p:extLst>
      <p:ext uri="{BB962C8B-B14F-4D97-AF65-F5344CB8AC3E}">
        <p14:creationId xmlns:p14="http://schemas.microsoft.com/office/powerpoint/2010/main" val="653269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72DBBA4-B9FE-4817-8710-3BC23C197164}"/>
              </a:ext>
            </a:extLst>
          </p:cNvPr>
          <p:cNvSpPr>
            <a:spLocks noGrp="1"/>
          </p:cNvSpPr>
          <p:nvPr>
            <p:ph idx="1"/>
          </p:nvPr>
        </p:nvSpPr>
        <p:spPr/>
        <p:txBody>
          <a:bodyPr/>
          <a:lstStyle/>
          <a:p>
            <a:r>
              <a:rPr lang="en-US" dirty="0"/>
              <a:t>Laboratory methods  include the following</a:t>
            </a:r>
          </a:p>
          <a:p>
            <a:pPr marL="514350" indent="-514350">
              <a:buFont typeface="+mj-lt"/>
              <a:buAutoNum type="arabicPeriod"/>
            </a:pPr>
            <a:r>
              <a:rPr lang="en-US" dirty="0"/>
              <a:t>Microscopy for blood film , stool, urine , sputum and biopsy examination.</a:t>
            </a:r>
          </a:p>
          <a:p>
            <a:pPr marL="514350" indent="-514350">
              <a:buFont typeface="+mj-lt"/>
              <a:buAutoNum type="arabicPeriod"/>
            </a:pPr>
            <a:r>
              <a:rPr lang="en-US" dirty="0"/>
              <a:t>Culture  </a:t>
            </a:r>
            <a:r>
              <a:rPr lang="en-US" dirty="0" err="1"/>
              <a:t>e.g</a:t>
            </a:r>
            <a:r>
              <a:rPr lang="en-US" dirty="0"/>
              <a:t> vaginal discharge or urine for diagnosis of </a:t>
            </a:r>
            <a:r>
              <a:rPr lang="en-US" dirty="0" err="1"/>
              <a:t>T.vaginalis</a:t>
            </a:r>
            <a:endParaRPr lang="en-US" dirty="0"/>
          </a:p>
          <a:p>
            <a:pPr marL="514350" indent="-514350">
              <a:buFont typeface="+mj-lt"/>
              <a:buAutoNum type="arabicPeriod"/>
            </a:pPr>
            <a:r>
              <a:rPr lang="en-US" dirty="0"/>
              <a:t>Serological test .</a:t>
            </a:r>
            <a:r>
              <a:rPr lang="en-US" dirty="0" err="1"/>
              <a:t>eg</a:t>
            </a:r>
            <a:r>
              <a:rPr lang="en-US" dirty="0"/>
              <a:t> in </a:t>
            </a:r>
            <a:r>
              <a:rPr lang="en-US" dirty="0" err="1"/>
              <a:t>toxoplasmosis,schistosomiasis</a:t>
            </a:r>
            <a:r>
              <a:rPr lang="en-US" dirty="0"/>
              <a:t> </a:t>
            </a:r>
            <a:r>
              <a:rPr lang="en-US" dirty="0" err="1"/>
              <a:t>etc</a:t>
            </a:r>
            <a:endParaRPr lang="en-US" dirty="0"/>
          </a:p>
          <a:p>
            <a:pPr marL="514350" indent="-514350">
              <a:buFont typeface="+mj-lt"/>
              <a:buAutoNum type="arabicPeriod"/>
            </a:pPr>
            <a:r>
              <a:rPr lang="en-US" dirty="0"/>
              <a:t>Skin test(Immunological skin reactions) </a:t>
            </a:r>
            <a:r>
              <a:rPr lang="en-US" dirty="0" err="1"/>
              <a:t>e.g</a:t>
            </a:r>
            <a:r>
              <a:rPr lang="en-US" dirty="0"/>
              <a:t> in protozoa infections such as Chagas </a:t>
            </a:r>
            <a:r>
              <a:rPr lang="en-US" dirty="0" err="1"/>
              <a:t>disease,toxoplasmosis</a:t>
            </a:r>
            <a:r>
              <a:rPr lang="en-US" dirty="0"/>
              <a:t> and helminth infections </a:t>
            </a:r>
            <a:r>
              <a:rPr lang="en-US" dirty="0" err="1"/>
              <a:t>e.g</a:t>
            </a:r>
            <a:r>
              <a:rPr lang="en-US" dirty="0"/>
              <a:t> schistosomiasis(</a:t>
            </a:r>
            <a:r>
              <a:rPr lang="en-US" dirty="0" err="1"/>
              <a:t>fairley’s</a:t>
            </a:r>
            <a:r>
              <a:rPr lang="en-US" dirty="0"/>
              <a:t>),hydatid disease(</a:t>
            </a:r>
            <a:r>
              <a:rPr lang="en-US" dirty="0" err="1"/>
              <a:t>Casoni’s</a:t>
            </a:r>
            <a:r>
              <a:rPr lang="en-US" dirty="0"/>
              <a:t>).</a:t>
            </a:r>
          </a:p>
          <a:p>
            <a:pPr marL="514350" indent="-514350">
              <a:buFont typeface="+mj-lt"/>
              <a:buAutoNum type="arabicPeriod"/>
            </a:pPr>
            <a:r>
              <a:rPr lang="en-US" dirty="0"/>
              <a:t>Molecular methods</a:t>
            </a:r>
            <a:endParaRPr lang="x-none" dirty="0"/>
          </a:p>
        </p:txBody>
      </p:sp>
    </p:spTree>
    <p:extLst>
      <p:ext uri="{BB962C8B-B14F-4D97-AF65-F5344CB8AC3E}">
        <p14:creationId xmlns:p14="http://schemas.microsoft.com/office/powerpoint/2010/main" val="4002465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702980-BEB4-490C-A923-EEAE157F1A2B}"/>
              </a:ext>
            </a:extLst>
          </p:cNvPr>
          <p:cNvSpPr>
            <a:spLocks noGrp="1"/>
          </p:cNvSpPr>
          <p:nvPr>
            <p:ph idx="1"/>
          </p:nvPr>
        </p:nvSpPr>
        <p:spPr/>
        <p:txBody>
          <a:bodyPr/>
          <a:lstStyle/>
          <a:p>
            <a:r>
              <a:rPr lang="en-US" dirty="0" err="1"/>
              <a:t>Xenodiagnosis</a:t>
            </a:r>
            <a:endParaRPr lang="en-US" dirty="0"/>
          </a:p>
          <a:p>
            <a:r>
              <a:rPr lang="en-US" dirty="0"/>
              <a:t>Imaging(CT imaging in neurocystercosis)</a:t>
            </a:r>
          </a:p>
          <a:p>
            <a:r>
              <a:rPr lang="en-US" dirty="0"/>
              <a:t>Hematology(eosinophilia in helminth infections)</a:t>
            </a:r>
            <a:endParaRPr lang="x-none" dirty="0"/>
          </a:p>
        </p:txBody>
      </p:sp>
    </p:spTree>
    <p:extLst>
      <p:ext uri="{BB962C8B-B14F-4D97-AF65-F5344CB8AC3E}">
        <p14:creationId xmlns:p14="http://schemas.microsoft.com/office/powerpoint/2010/main" val="3472648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B34AF-D8FD-4C09-A5AC-895C522FFA98}"/>
              </a:ext>
            </a:extLst>
          </p:cNvPr>
          <p:cNvSpPr>
            <a:spLocks noGrp="1"/>
          </p:cNvSpPr>
          <p:nvPr>
            <p:ph type="title"/>
          </p:nvPr>
        </p:nvSpPr>
        <p:spPr/>
        <p:txBody>
          <a:bodyPr/>
          <a:lstStyle/>
          <a:p>
            <a:pPr algn="ctr"/>
            <a:r>
              <a:rPr lang="en-US" dirty="0"/>
              <a:t>Prevention and control</a:t>
            </a:r>
            <a:endParaRPr lang="x-none" dirty="0"/>
          </a:p>
        </p:txBody>
      </p:sp>
      <p:sp>
        <p:nvSpPr>
          <p:cNvPr id="3" name="Content Placeholder 2">
            <a:extLst>
              <a:ext uri="{FF2B5EF4-FFF2-40B4-BE49-F238E27FC236}">
                <a16:creationId xmlns:a16="http://schemas.microsoft.com/office/drawing/2014/main" xmlns="" id="{F72278A9-854B-4911-A7EC-2EC65B44D20D}"/>
              </a:ext>
            </a:extLst>
          </p:cNvPr>
          <p:cNvSpPr>
            <a:spLocks noGrp="1"/>
          </p:cNvSpPr>
          <p:nvPr>
            <p:ph idx="1"/>
          </p:nvPr>
        </p:nvSpPr>
        <p:spPr/>
        <p:txBody>
          <a:bodyPr/>
          <a:lstStyle/>
          <a:p>
            <a:r>
              <a:rPr lang="en-US" dirty="0"/>
              <a:t>Reduction of potential sources of  infection</a:t>
            </a:r>
          </a:p>
          <a:p>
            <a:r>
              <a:rPr lang="en-US" dirty="0"/>
              <a:t>Community education</a:t>
            </a:r>
          </a:p>
          <a:p>
            <a:r>
              <a:rPr lang="en-US" dirty="0"/>
              <a:t>Destruction and/or control of reservoir hosts and vector</a:t>
            </a:r>
            <a:endParaRPr lang="x-none" dirty="0"/>
          </a:p>
        </p:txBody>
      </p:sp>
    </p:spTree>
    <p:extLst>
      <p:ext uri="{BB962C8B-B14F-4D97-AF65-F5344CB8AC3E}">
        <p14:creationId xmlns:p14="http://schemas.microsoft.com/office/powerpoint/2010/main" val="179582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B34EC2-0996-486D-889F-59AD5A305B42}"/>
              </a:ext>
            </a:extLst>
          </p:cNvPr>
          <p:cNvSpPr>
            <a:spLocks noGrp="1"/>
          </p:cNvSpPr>
          <p:nvPr>
            <p:ph type="title"/>
          </p:nvPr>
        </p:nvSpPr>
        <p:spPr/>
        <p:txBody>
          <a:bodyPr/>
          <a:lstStyle/>
          <a:p>
            <a:pPr algn="ctr"/>
            <a:r>
              <a:rPr lang="en-US" dirty="0"/>
              <a:t>Treatment of parasitic infections</a:t>
            </a:r>
            <a:endParaRPr lang="x-none" dirty="0"/>
          </a:p>
        </p:txBody>
      </p:sp>
      <p:sp>
        <p:nvSpPr>
          <p:cNvPr id="3" name="Content Placeholder 2">
            <a:extLst>
              <a:ext uri="{FF2B5EF4-FFF2-40B4-BE49-F238E27FC236}">
                <a16:creationId xmlns:a16="http://schemas.microsoft.com/office/drawing/2014/main" xmlns="" id="{8A47A0B0-530E-43C9-A9BD-4DDD102F89AD}"/>
              </a:ext>
            </a:extLst>
          </p:cNvPr>
          <p:cNvSpPr>
            <a:spLocks noGrp="1"/>
          </p:cNvSpPr>
          <p:nvPr>
            <p:ph idx="1"/>
          </p:nvPr>
        </p:nvSpPr>
        <p:spPr/>
        <p:txBody>
          <a:bodyPr/>
          <a:lstStyle/>
          <a:p>
            <a:r>
              <a:rPr lang="en-US" dirty="0"/>
              <a:t>Medical and surgical</a:t>
            </a:r>
          </a:p>
          <a:p>
            <a:r>
              <a:rPr lang="en-US" dirty="0"/>
              <a:t>Chemotherapy</a:t>
            </a:r>
          </a:p>
          <a:p>
            <a:r>
              <a:rPr lang="en-US" dirty="0"/>
              <a:t>Adequate nutrition</a:t>
            </a:r>
            <a:endParaRPr lang="x-none" dirty="0"/>
          </a:p>
        </p:txBody>
      </p:sp>
    </p:spTree>
    <p:extLst>
      <p:ext uri="{BB962C8B-B14F-4D97-AF65-F5344CB8AC3E}">
        <p14:creationId xmlns:p14="http://schemas.microsoft.com/office/powerpoint/2010/main" val="80412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1981200" y="1371601"/>
            <a:ext cx="8305800" cy="4525963"/>
          </a:xfrm>
        </p:spPr>
        <p:txBody>
          <a:bodyPr/>
          <a:lstStyle/>
          <a:p>
            <a:pPr marL="365125" indent="-365125" algn="just" rtl="0">
              <a:lnSpc>
                <a:spcPct val="120000"/>
              </a:lnSpc>
              <a:spcAft>
                <a:spcPts val="1200"/>
              </a:spcAft>
            </a:pPr>
            <a:r>
              <a:rPr lang="en-US" altLang="ar-EG" sz="2800" dirty="0">
                <a:latin typeface="Calibri" panose="020F0502020204030204" pitchFamily="34" charset="0"/>
                <a:cs typeface="Calibri" panose="020F0502020204030204" pitchFamily="34" charset="0"/>
              </a:rPr>
              <a:t>There are thousands of reading resources on internet providing information and images on parasites, not all of them are as trustworthy.</a:t>
            </a:r>
          </a:p>
          <a:p>
            <a:pPr marL="365125" indent="-365125" algn="just" rtl="0">
              <a:lnSpc>
                <a:spcPct val="120000"/>
              </a:lnSpc>
              <a:buNone/>
            </a:pPr>
            <a:endParaRPr lang="en-US" altLang="ar-EG" sz="2800" dirty="0">
              <a:latin typeface="Calibri" panose="020F0502020204030204" pitchFamily="34" charset="0"/>
              <a:cs typeface="Calibri" panose="020F0502020204030204" pitchFamily="34" charset="0"/>
            </a:endParaRPr>
          </a:p>
          <a:p>
            <a:pPr marL="365125" indent="-365125" algn="just" rtl="0">
              <a:lnSpc>
                <a:spcPct val="120000"/>
              </a:lnSpc>
              <a:spcAft>
                <a:spcPts val="600"/>
              </a:spcAft>
            </a:pPr>
            <a:r>
              <a:rPr lang="en-US" altLang="ar-EG" sz="2800" dirty="0">
                <a:latin typeface="Calibri" panose="020F0502020204030204" pitchFamily="34" charset="0"/>
                <a:cs typeface="Calibri" panose="020F0502020204030204" pitchFamily="34" charset="0"/>
              </a:rPr>
              <a:t>Two excellent sites to look for general information and visual illustrations:</a:t>
            </a:r>
          </a:p>
          <a:p>
            <a:pPr marL="914400" indent="-365125" algn="just" rtl="0">
              <a:lnSpc>
                <a:spcPct val="120000"/>
              </a:lnSpc>
              <a:spcAft>
                <a:spcPts val="600"/>
              </a:spcAft>
              <a:buSzPct val="78000"/>
              <a:buFont typeface="Wingdings" pitchFamily="2" charset="2"/>
              <a:buChar char="Ø"/>
            </a:pPr>
            <a:r>
              <a:rPr lang="en-US" altLang="ar-EG" sz="2800" dirty="0">
                <a:solidFill>
                  <a:srgbClr val="0000FF"/>
                </a:solidFill>
                <a:latin typeface="Arial" pitchFamily="34" charset="0"/>
                <a:cs typeface="Arial" pitchFamily="34" charset="0"/>
              </a:rPr>
              <a:t>CDC (Division of Parasitic Diseases)</a:t>
            </a:r>
          </a:p>
          <a:p>
            <a:pPr marL="914400" indent="-365125" algn="just" rtl="0">
              <a:lnSpc>
                <a:spcPct val="120000"/>
              </a:lnSpc>
              <a:buSzPct val="78000"/>
              <a:buFont typeface="Wingdings" pitchFamily="2" charset="2"/>
              <a:buChar char="Ø"/>
            </a:pPr>
            <a:r>
              <a:rPr lang="en-US" altLang="ar-EG" sz="2800" dirty="0">
                <a:solidFill>
                  <a:srgbClr val="0000FF"/>
                </a:solidFill>
                <a:latin typeface="Arial" pitchFamily="34" charset="0"/>
                <a:cs typeface="Arial" pitchFamily="34" charset="0"/>
              </a:rPr>
              <a:t>WHO (Tropical Diseases Research Program)</a:t>
            </a:r>
          </a:p>
          <a:p>
            <a:pPr marL="365125" indent="-365125" algn="l" rtl="0">
              <a:lnSpc>
                <a:spcPct val="120000"/>
              </a:lnSpc>
              <a:buNone/>
            </a:pPr>
            <a:endParaRPr lang="ar-EG" altLang="ar-EG" sz="2800" dirty="0">
              <a:latin typeface="Arial" pitchFamily="34" charset="0"/>
              <a:cs typeface="Arial" pitchFamily="34" charset="0"/>
            </a:endParaRPr>
          </a:p>
        </p:txBody>
      </p:sp>
      <p:sp>
        <p:nvSpPr>
          <p:cNvPr id="5" name="Title 1"/>
          <p:cNvSpPr>
            <a:spLocks noGrp="1"/>
          </p:cNvSpPr>
          <p:nvPr>
            <p:ph type="title"/>
          </p:nvPr>
        </p:nvSpPr>
        <p:spPr>
          <a:xfrm>
            <a:off x="2133600" y="76200"/>
            <a:ext cx="5715000" cy="1143000"/>
          </a:xfrm>
        </p:spPr>
        <p:txBody>
          <a:bodyPr/>
          <a:lstStyle/>
          <a:p>
            <a:pPr rtl="0"/>
            <a:r>
              <a:rPr lang="en-US" altLang="ar-EG" dirty="0">
                <a:latin typeface="Calibri" panose="020F0502020204030204" pitchFamily="34" charset="0"/>
                <a:cs typeface="Calibri" panose="020F0502020204030204" pitchFamily="34" charset="0"/>
              </a:rPr>
              <a:t>Websites of Interest</a:t>
            </a:r>
            <a:endParaRPr lang="ar-EG" altLang="ar-EG" dirty="0">
              <a:latin typeface="Calibri" panose="020F0502020204030204" pitchFamily="34" charset="0"/>
              <a:cs typeface="Calibri" panose="020F0502020204030204" pitchFamily="34" charset="0"/>
            </a:endParaRPr>
          </a:p>
        </p:txBody>
      </p:sp>
    </p:spTree>
  </p:cSld>
  <p:clrMapOvr>
    <a:masterClrMapping/>
  </p:clrMapOvr>
  <p:transition>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animEffect transition="in" filter="blinds(horizontal)">
                                      <p:cBhvr>
                                        <p:cTn id="7" dur="500"/>
                                        <p:tgtEl>
                                          <p:spTgt spid="614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7">
                                            <p:txEl>
                                              <p:pRg st="3" end="3"/>
                                            </p:txEl>
                                          </p:spTgt>
                                        </p:tgtEl>
                                        <p:attrNameLst>
                                          <p:attrName>style.visibility</p:attrName>
                                        </p:attrNameLst>
                                      </p:cBhvr>
                                      <p:to>
                                        <p:strVal val="visible"/>
                                      </p:to>
                                    </p:set>
                                    <p:animEffect transition="in" filter="blinds(horizontal)">
                                      <p:cBhvr>
                                        <p:cTn id="12" dur="500"/>
                                        <p:tgtEl>
                                          <p:spTgt spid="6147">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animEffect transition="in" filter="blinds(horizontal)">
                                      <p:cBhvr>
                                        <p:cTn id="15"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057030-C493-42A5-A897-AFA92E06384C}"/>
              </a:ext>
            </a:extLst>
          </p:cNvPr>
          <p:cNvSpPr>
            <a:spLocks noGrp="1"/>
          </p:cNvSpPr>
          <p:nvPr>
            <p:ph type="title"/>
          </p:nvPr>
        </p:nvSpPr>
        <p:spPr/>
        <p:txBody>
          <a:bodyPr/>
          <a:lstStyle/>
          <a:p>
            <a:pPr algn="ctr"/>
            <a:r>
              <a:rPr lang="en-US" dirty="0" smtClean="0">
                <a:latin typeface="+mn-lt"/>
              </a:rPr>
              <a:t>What is parasitology?</a:t>
            </a:r>
            <a:endParaRPr lang="x-none" dirty="0">
              <a:latin typeface="+mn-lt"/>
            </a:endParaRPr>
          </a:p>
        </p:txBody>
      </p:sp>
      <p:sp>
        <p:nvSpPr>
          <p:cNvPr id="3" name="Content Placeholder 2">
            <a:extLst>
              <a:ext uri="{FF2B5EF4-FFF2-40B4-BE49-F238E27FC236}">
                <a16:creationId xmlns:a16="http://schemas.microsoft.com/office/drawing/2014/main" xmlns="" id="{1051A7CE-9D54-4BA5-B73E-CA96E8EE3B1F}"/>
              </a:ext>
            </a:extLst>
          </p:cNvPr>
          <p:cNvSpPr>
            <a:spLocks noGrp="1"/>
          </p:cNvSpPr>
          <p:nvPr>
            <p:ph idx="1"/>
          </p:nvPr>
        </p:nvSpPr>
        <p:spPr/>
        <p:txBody>
          <a:bodyPr/>
          <a:lstStyle/>
          <a:p>
            <a:r>
              <a:rPr lang="en-US" dirty="0" smtClean="0"/>
              <a:t>It </a:t>
            </a:r>
            <a:r>
              <a:rPr lang="en-US" dirty="0" smtClean="0"/>
              <a:t>is </a:t>
            </a:r>
            <a:r>
              <a:rPr lang="en-US" dirty="0"/>
              <a:t>the study of parasites and their pathogenic effects.</a:t>
            </a:r>
          </a:p>
          <a:p>
            <a:r>
              <a:rPr lang="en-US" dirty="0"/>
              <a:t>Or branch of science that deals with parasites that cause human infections and the diseases that they cause.</a:t>
            </a:r>
          </a:p>
          <a:p>
            <a:r>
              <a:rPr lang="en-US" dirty="0"/>
              <a:t>It involves the study of parasites, their hosts and the relationship between them.</a:t>
            </a:r>
          </a:p>
          <a:p>
            <a:r>
              <a:rPr lang="en-US" dirty="0"/>
              <a:t>Humans and other living organisms live in close relationship with each other.</a:t>
            </a:r>
            <a:endParaRPr lang="x-none" dirty="0"/>
          </a:p>
        </p:txBody>
      </p:sp>
    </p:spTree>
    <p:extLst>
      <p:ext uri="{BB962C8B-B14F-4D97-AF65-F5344CB8AC3E}">
        <p14:creationId xmlns:p14="http://schemas.microsoft.com/office/powerpoint/2010/main" val="470926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4F27A3-5929-4603-AA3C-0FCD0F9BCF1A}"/>
              </a:ext>
            </a:extLst>
          </p:cNvPr>
          <p:cNvSpPr>
            <a:spLocks noGrp="1"/>
          </p:cNvSpPr>
          <p:nvPr>
            <p:ph type="title"/>
          </p:nvPr>
        </p:nvSpPr>
        <p:spPr/>
        <p:txBody>
          <a:bodyPr/>
          <a:lstStyle/>
          <a:p>
            <a:pPr algn="ctr"/>
            <a:r>
              <a:rPr lang="en-US" dirty="0" smtClean="0"/>
              <a:t>Why is parasitology important</a:t>
            </a:r>
            <a:endParaRPr lang="x-none" dirty="0"/>
          </a:p>
        </p:txBody>
      </p:sp>
      <p:sp>
        <p:nvSpPr>
          <p:cNvPr id="3" name="Content Placeholder 2">
            <a:extLst>
              <a:ext uri="{FF2B5EF4-FFF2-40B4-BE49-F238E27FC236}">
                <a16:creationId xmlns:a16="http://schemas.microsoft.com/office/drawing/2014/main" xmlns="" id="{A703BD2E-2AD1-4246-AD32-D08CD43056BB}"/>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It inflicts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significant morbidity and mortality to a huge population.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247 million cases of malaria recorded in 2021 (world malaria report 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619,000 malaria deaths recorded during the same period.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0" i="0" dirty="0">
                <a:effectLst/>
              </a:rPr>
              <a:t>Neglected tropical diseases (NTDs) are a group of parasitic/bacterial infectious diseases affecting more than 1.7 billion people.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0" i="0" dirty="0">
                <a:effectLst/>
              </a:rPr>
              <a:t> Over 40% of the global NTD burden is concentrated in Africa.</a:t>
            </a:r>
            <a:endParaRPr kumimoji="0" lang="en-US" sz="2800" b="0" i="0" u="none" strike="noStrike" kern="1200" cap="none" spc="0" normalizeH="0" baseline="0" noProof="0" dirty="0">
              <a:ln>
                <a:noFill/>
              </a:ln>
              <a:effectLst/>
              <a:uLnTx/>
              <a:uFillTx/>
              <a:ea typeface="+mn-ea"/>
              <a:cs typeface="+mn-cs"/>
            </a:endParaRPr>
          </a:p>
          <a:p>
            <a:r>
              <a:rPr lang="en-US" b="0" i="0" dirty="0">
                <a:solidFill>
                  <a:srgbClr val="424242"/>
                </a:solidFill>
                <a:effectLst/>
                <a:latin typeface="Frutiger LT W01_45 Ligh1475730"/>
              </a:rPr>
              <a:t>Amongst children, infection leads to </a:t>
            </a:r>
            <a:r>
              <a:rPr lang="en-US" i="0" dirty="0">
                <a:solidFill>
                  <a:srgbClr val="424242"/>
                </a:solidFill>
                <a:effectLst/>
              </a:rPr>
              <a:t>malnutrition, cognitive impairment, stunted growth &amp; the inability to attend school. </a:t>
            </a:r>
            <a:endParaRPr lang="x-none" dirty="0"/>
          </a:p>
        </p:txBody>
      </p:sp>
    </p:spTree>
    <p:extLst>
      <p:ext uri="{BB962C8B-B14F-4D97-AF65-F5344CB8AC3E}">
        <p14:creationId xmlns:p14="http://schemas.microsoft.com/office/powerpoint/2010/main" val="101673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430F36-12EF-48DD-8F28-B21FA952DEC3}"/>
              </a:ext>
            </a:extLst>
          </p:cNvPr>
          <p:cNvSpPr>
            <a:spLocks noGrp="1"/>
          </p:cNvSpPr>
          <p:nvPr>
            <p:ph type="title"/>
          </p:nvPr>
        </p:nvSpPr>
        <p:spPr/>
        <p:txBody>
          <a:bodyPr/>
          <a:lstStyle/>
          <a:p>
            <a:r>
              <a:rPr lang="en-US" dirty="0"/>
              <a:t>Malaria cases at a facility in Siavonga District</a:t>
            </a:r>
            <a:endParaRPr lang="x-none" dirty="0"/>
          </a:p>
        </p:txBody>
      </p:sp>
      <p:pic>
        <p:nvPicPr>
          <p:cNvPr id="6" name="Content Placeholder 5">
            <a:extLst>
              <a:ext uri="{FF2B5EF4-FFF2-40B4-BE49-F238E27FC236}">
                <a16:creationId xmlns:a16="http://schemas.microsoft.com/office/drawing/2014/main" xmlns="" id="{B5389AF3-F5C1-434A-B7A5-D32F489B4306}"/>
              </a:ext>
            </a:extLst>
          </p:cNvPr>
          <p:cNvPicPr>
            <a:picLocks noGrp="1" noChangeAspect="1"/>
          </p:cNvPicPr>
          <p:nvPr>
            <p:ph idx="1"/>
          </p:nvPr>
        </p:nvPicPr>
        <p:blipFill>
          <a:blip r:embed="rId2"/>
          <a:stretch>
            <a:fillRect/>
          </a:stretch>
        </p:blipFill>
        <p:spPr>
          <a:xfrm>
            <a:off x="1923068" y="1690689"/>
            <a:ext cx="8672660" cy="4710112"/>
          </a:xfrm>
          <a:prstGeom prst="rect">
            <a:avLst/>
          </a:prstGeom>
        </p:spPr>
      </p:pic>
    </p:spTree>
    <p:extLst>
      <p:ext uri="{BB962C8B-B14F-4D97-AF65-F5344CB8AC3E}">
        <p14:creationId xmlns:p14="http://schemas.microsoft.com/office/powerpoint/2010/main" val="3267056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33FAA6-BF00-4681-85E1-35D9BF5F0237}"/>
              </a:ext>
            </a:extLst>
          </p:cNvPr>
          <p:cNvSpPr>
            <a:spLocks noGrp="1"/>
          </p:cNvSpPr>
          <p:nvPr>
            <p:ph type="title"/>
          </p:nvPr>
        </p:nvSpPr>
        <p:spPr/>
        <p:txBody>
          <a:bodyPr/>
          <a:lstStyle/>
          <a:p>
            <a:pPr algn="ctr"/>
            <a:r>
              <a:rPr lang="en-US" dirty="0"/>
              <a:t>Parasite induced </a:t>
            </a:r>
            <a:r>
              <a:rPr lang="en-US" dirty="0" smtClean="0"/>
              <a:t>morbidity-IO due to Ascariasis/</a:t>
            </a:r>
            <a:r>
              <a:rPr lang="en-US" dirty="0" err="1" smtClean="0"/>
              <a:t>neurocystercosis</a:t>
            </a:r>
            <a:endParaRPr lang="x-none" dirty="0"/>
          </a:p>
        </p:txBody>
      </p:sp>
      <p:pic>
        <p:nvPicPr>
          <p:cNvPr id="6" name="Picture 5">
            <a:extLst>
              <a:ext uri="{FF2B5EF4-FFF2-40B4-BE49-F238E27FC236}">
                <a16:creationId xmlns:a16="http://schemas.microsoft.com/office/drawing/2014/main" xmlns="" id="{E2A1B435-6426-453A-862E-51E212D4B4A5}"/>
              </a:ext>
            </a:extLst>
          </p:cNvPr>
          <p:cNvPicPr>
            <a:picLocks noChangeAspect="1"/>
          </p:cNvPicPr>
          <p:nvPr/>
        </p:nvPicPr>
        <p:blipFill>
          <a:blip r:embed="rId2"/>
          <a:stretch>
            <a:fillRect/>
          </a:stretch>
        </p:blipFill>
        <p:spPr>
          <a:xfrm>
            <a:off x="1240325" y="1539875"/>
            <a:ext cx="5638800" cy="4953000"/>
          </a:xfrm>
          <a:prstGeom prst="rect">
            <a:avLst/>
          </a:prstGeom>
        </p:spPr>
      </p:pic>
      <p:pic>
        <p:nvPicPr>
          <p:cNvPr id="9" name="Picture 8">
            <a:extLst>
              <a:ext uri="{FF2B5EF4-FFF2-40B4-BE49-F238E27FC236}">
                <a16:creationId xmlns:a16="http://schemas.microsoft.com/office/drawing/2014/main" xmlns="" id="{AA2E01FB-99B7-415C-9308-8DC797BD8408}"/>
              </a:ext>
            </a:extLst>
          </p:cNvPr>
          <p:cNvPicPr>
            <a:picLocks noChangeAspect="1"/>
          </p:cNvPicPr>
          <p:nvPr/>
        </p:nvPicPr>
        <p:blipFill>
          <a:blip r:embed="rId3"/>
          <a:stretch>
            <a:fillRect/>
          </a:stretch>
        </p:blipFill>
        <p:spPr>
          <a:xfrm>
            <a:off x="7134225" y="1539875"/>
            <a:ext cx="2724150" cy="3619500"/>
          </a:xfrm>
          <a:prstGeom prst="rect">
            <a:avLst/>
          </a:prstGeom>
        </p:spPr>
      </p:pic>
      <p:pic>
        <p:nvPicPr>
          <p:cNvPr id="10" name="Picture 9">
            <a:extLst>
              <a:ext uri="{FF2B5EF4-FFF2-40B4-BE49-F238E27FC236}">
                <a16:creationId xmlns:a16="http://schemas.microsoft.com/office/drawing/2014/main" xmlns="" id="{B6C0F1A9-247E-4086-A500-EC2071919EF0}"/>
              </a:ext>
            </a:extLst>
          </p:cNvPr>
          <p:cNvPicPr>
            <a:picLocks noChangeAspect="1"/>
          </p:cNvPicPr>
          <p:nvPr/>
        </p:nvPicPr>
        <p:blipFill>
          <a:blip r:embed="rId4"/>
          <a:stretch>
            <a:fillRect/>
          </a:stretch>
        </p:blipFill>
        <p:spPr>
          <a:xfrm>
            <a:off x="7134225" y="4606925"/>
            <a:ext cx="2724149" cy="1885950"/>
          </a:xfrm>
          <a:prstGeom prst="rect">
            <a:avLst/>
          </a:prstGeom>
        </p:spPr>
      </p:pic>
    </p:spTree>
    <p:extLst>
      <p:ext uri="{BB962C8B-B14F-4D97-AF65-F5344CB8AC3E}">
        <p14:creationId xmlns:p14="http://schemas.microsoft.com/office/powerpoint/2010/main" val="805699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6F5ECAF-8049-48AD-B6F8-27E0F78B2DF8}"/>
              </a:ext>
            </a:extLst>
          </p:cNvPr>
          <p:cNvSpPr>
            <a:spLocks noGrp="1"/>
          </p:cNvSpPr>
          <p:nvPr>
            <p:ph idx="1"/>
          </p:nvPr>
        </p:nvSpPr>
        <p:spPr/>
        <p:txBody>
          <a:bodyPr/>
          <a:lstStyle/>
          <a:p>
            <a:r>
              <a:rPr lang="en-US" dirty="0"/>
              <a:t>It is broadly classified into three main categories.</a:t>
            </a:r>
          </a:p>
          <a:p>
            <a:pPr marL="514350" indent="-514350">
              <a:buFont typeface="+mj-lt"/>
              <a:buAutoNum type="arabicPeriod"/>
            </a:pPr>
            <a:r>
              <a:rPr lang="en-US" dirty="0"/>
              <a:t>Protozoology(protozoa)</a:t>
            </a:r>
          </a:p>
          <a:p>
            <a:pPr marL="514350" indent="-514350">
              <a:buFont typeface="+mj-lt"/>
              <a:buAutoNum type="arabicPeriod"/>
            </a:pPr>
            <a:r>
              <a:rPr lang="en-US" dirty="0"/>
              <a:t>Helminthology(helminths)</a:t>
            </a:r>
          </a:p>
          <a:p>
            <a:pPr marL="514350" indent="-514350">
              <a:buFont typeface="+mj-lt"/>
              <a:buAutoNum type="arabicPeriod"/>
            </a:pPr>
            <a:r>
              <a:rPr lang="en-US" dirty="0"/>
              <a:t>Entomology(arthropods)</a:t>
            </a:r>
            <a:endParaRPr lang="x-none" dirty="0"/>
          </a:p>
        </p:txBody>
      </p:sp>
    </p:spTree>
    <p:extLst>
      <p:ext uri="{BB962C8B-B14F-4D97-AF65-F5344CB8AC3E}">
        <p14:creationId xmlns:p14="http://schemas.microsoft.com/office/powerpoint/2010/main" val="1720494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2"/>
          <p:cNvSpPr txBox="1">
            <a:spLocks noChangeArrowheads="1"/>
          </p:cNvSpPr>
          <p:nvPr/>
        </p:nvSpPr>
        <p:spPr bwMode="auto">
          <a:xfrm>
            <a:off x="1981200" y="228601"/>
            <a:ext cx="8077200" cy="867930"/>
          </a:xfrm>
          <a:prstGeom prst="rect">
            <a:avLst/>
          </a:prstGeom>
          <a:noFill/>
          <a:ln w="9525">
            <a:noFill/>
            <a:miter lim="800000"/>
            <a:headEnd/>
            <a:tailEnd/>
          </a:ln>
        </p:spPr>
        <p:txBody>
          <a:bodyPr wrap="square">
            <a:spAutoFit/>
          </a:bodyPr>
          <a:lstStyle/>
          <a:p>
            <a:pPr fontAlgn="base">
              <a:lnSpc>
                <a:spcPct val="90000"/>
              </a:lnSpc>
              <a:spcBef>
                <a:spcPct val="0"/>
              </a:spcBef>
              <a:spcAft>
                <a:spcPct val="35000"/>
              </a:spcAft>
            </a:pPr>
            <a:r>
              <a:rPr lang="en-US" altLang="ar-EG" sz="2800" b="1" dirty="0">
                <a:solidFill>
                  <a:prstClr val="black"/>
                </a:solidFill>
                <a:latin typeface="Calibri" panose="020F0502020204030204" pitchFamily="34" charset="0"/>
                <a:cs typeface="Calibri" panose="020F0502020204030204" pitchFamily="34" charset="0"/>
              </a:rPr>
              <a:t>Medical Parasitology includes the study of 3 major groups of parasites:</a:t>
            </a:r>
          </a:p>
        </p:txBody>
      </p:sp>
      <p:sp>
        <p:nvSpPr>
          <p:cNvPr id="13" name="Line 5"/>
          <p:cNvSpPr>
            <a:spLocks noChangeShapeType="1"/>
          </p:cNvSpPr>
          <p:nvPr/>
        </p:nvSpPr>
        <p:spPr bwMode="auto">
          <a:xfrm flipH="1">
            <a:off x="2944813" y="2108200"/>
            <a:ext cx="6553200" cy="0"/>
          </a:xfrm>
          <a:prstGeom prst="line">
            <a:avLst/>
          </a:prstGeom>
          <a:noFill/>
          <a:ln w="25400">
            <a:solidFill>
              <a:srgbClr val="663300"/>
            </a:solidFill>
            <a:round/>
            <a:headEnd/>
            <a:tailEnd/>
          </a:ln>
        </p:spPr>
        <p:txBody>
          <a:bodyPr/>
          <a:lstStyle/>
          <a:p>
            <a:pPr algn="r" rtl="1" fontAlgn="base">
              <a:spcBef>
                <a:spcPct val="0"/>
              </a:spcBef>
              <a:spcAft>
                <a:spcPct val="0"/>
              </a:spcAft>
            </a:pPr>
            <a:endParaRPr lang="ar-SA">
              <a:solidFill>
                <a:prstClr val="black"/>
              </a:solidFill>
              <a:latin typeface="Arial" pitchFamily="34" charset="0"/>
              <a:cs typeface="Arial" pitchFamily="34" charset="0"/>
            </a:endParaRPr>
          </a:p>
        </p:txBody>
      </p:sp>
      <p:sp>
        <p:nvSpPr>
          <p:cNvPr id="16" name="Line 7"/>
          <p:cNvSpPr>
            <a:spLocks noChangeShapeType="1"/>
          </p:cNvSpPr>
          <p:nvPr/>
        </p:nvSpPr>
        <p:spPr bwMode="auto">
          <a:xfrm>
            <a:off x="2944813" y="2108201"/>
            <a:ext cx="0" cy="288925"/>
          </a:xfrm>
          <a:prstGeom prst="line">
            <a:avLst/>
          </a:prstGeom>
          <a:noFill/>
          <a:ln w="25400">
            <a:solidFill>
              <a:srgbClr val="663300"/>
            </a:solidFill>
            <a:round/>
            <a:headEnd/>
            <a:tailEnd type="triangle" w="med" len="med"/>
          </a:ln>
        </p:spPr>
        <p:txBody>
          <a:bodyPr/>
          <a:lstStyle/>
          <a:p>
            <a:pPr algn="r" rtl="1" fontAlgn="base">
              <a:spcBef>
                <a:spcPct val="0"/>
              </a:spcBef>
              <a:spcAft>
                <a:spcPct val="0"/>
              </a:spcAft>
            </a:pPr>
            <a:endParaRPr lang="ar-SA">
              <a:solidFill>
                <a:prstClr val="black"/>
              </a:solidFill>
              <a:latin typeface="Arial" pitchFamily="34" charset="0"/>
              <a:cs typeface="Arial" pitchFamily="34" charset="0"/>
            </a:endParaRPr>
          </a:p>
        </p:txBody>
      </p:sp>
      <p:sp>
        <p:nvSpPr>
          <p:cNvPr id="19" name="Line 8"/>
          <p:cNvSpPr>
            <a:spLocks noChangeShapeType="1"/>
          </p:cNvSpPr>
          <p:nvPr/>
        </p:nvSpPr>
        <p:spPr bwMode="auto">
          <a:xfrm>
            <a:off x="6113463" y="2108201"/>
            <a:ext cx="0" cy="792163"/>
          </a:xfrm>
          <a:prstGeom prst="line">
            <a:avLst/>
          </a:prstGeom>
          <a:noFill/>
          <a:ln w="25400">
            <a:solidFill>
              <a:srgbClr val="663300"/>
            </a:solidFill>
            <a:round/>
            <a:headEnd/>
            <a:tailEnd type="triangle" w="med" len="med"/>
          </a:ln>
        </p:spPr>
        <p:txBody>
          <a:bodyPr/>
          <a:lstStyle/>
          <a:p>
            <a:pPr algn="r" rtl="1" fontAlgn="base">
              <a:spcBef>
                <a:spcPct val="0"/>
              </a:spcBef>
              <a:spcAft>
                <a:spcPct val="0"/>
              </a:spcAft>
            </a:pPr>
            <a:endParaRPr lang="ar-SA">
              <a:solidFill>
                <a:prstClr val="black"/>
              </a:solidFill>
              <a:latin typeface="Arial" pitchFamily="34" charset="0"/>
              <a:cs typeface="Arial" pitchFamily="34" charset="0"/>
            </a:endParaRPr>
          </a:p>
        </p:txBody>
      </p:sp>
      <p:sp>
        <p:nvSpPr>
          <p:cNvPr id="22" name="Line 9"/>
          <p:cNvSpPr>
            <a:spLocks noChangeShapeType="1"/>
          </p:cNvSpPr>
          <p:nvPr/>
        </p:nvSpPr>
        <p:spPr bwMode="auto">
          <a:xfrm>
            <a:off x="9498013" y="2108200"/>
            <a:ext cx="0" cy="287338"/>
          </a:xfrm>
          <a:prstGeom prst="line">
            <a:avLst/>
          </a:prstGeom>
          <a:noFill/>
          <a:ln w="25400">
            <a:solidFill>
              <a:srgbClr val="663300"/>
            </a:solidFill>
            <a:round/>
            <a:headEnd/>
            <a:tailEnd type="triangle" w="med" len="med"/>
          </a:ln>
        </p:spPr>
        <p:txBody>
          <a:bodyPr/>
          <a:lstStyle/>
          <a:p>
            <a:pPr algn="r" rtl="1" fontAlgn="base">
              <a:spcBef>
                <a:spcPct val="0"/>
              </a:spcBef>
              <a:spcAft>
                <a:spcPct val="0"/>
              </a:spcAft>
            </a:pPr>
            <a:endParaRPr lang="ar-SA">
              <a:solidFill>
                <a:prstClr val="black"/>
              </a:solidFill>
              <a:latin typeface="Arial" pitchFamily="34" charset="0"/>
              <a:cs typeface="Arial" pitchFamily="34" charset="0"/>
            </a:endParaRPr>
          </a:p>
        </p:txBody>
      </p:sp>
      <p:sp>
        <p:nvSpPr>
          <p:cNvPr id="23" name="Text Box 10"/>
          <p:cNvSpPr txBox="1">
            <a:spLocks noChangeArrowheads="1"/>
          </p:cNvSpPr>
          <p:nvPr/>
        </p:nvSpPr>
        <p:spPr bwMode="auto">
          <a:xfrm>
            <a:off x="2270125" y="2390776"/>
            <a:ext cx="1620838" cy="466725"/>
          </a:xfrm>
          <a:prstGeom prst="rect">
            <a:avLst/>
          </a:prstGeom>
          <a:noFill/>
          <a:ln w="9525">
            <a:solidFill>
              <a:srgbClr val="663300"/>
            </a:solidFill>
            <a:miter lim="800000"/>
            <a:headEnd/>
            <a:tailEnd/>
          </a:ln>
        </p:spPr>
        <p:txBody>
          <a:bodyPr>
            <a:spAutoFit/>
          </a:bodyPr>
          <a:lstStyle/>
          <a:p>
            <a:pPr rtl="1" fontAlgn="base">
              <a:spcBef>
                <a:spcPct val="0"/>
              </a:spcBef>
              <a:spcAft>
                <a:spcPct val="0"/>
              </a:spcAft>
            </a:pPr>
            <a:r>
              <a:rPr lang="en-US" altLang="ar-EG" sz="2400" b="1" dirty="0">
                <a:latin typeface="Tahoma" pitchFamily="34" charset="0"/>
                <a:cs typeface="Arial" pitchFamily="34" charset="0"/>
              </a:rPr>
              <a:t>Protozoa</a:t>
            </a:r>
          </a:p>
        </p:txBody>
      </p:sp>
      <p:sp>
        <p:nvSpPr>
          <p:cNvPr id="24" name="Text Box 11"/>
          <p:cNvSpPr txBox="1">
            <a:spLocks noChangeArrowheads="1"/>
          </p:cNvSpPr>
          <p:nvPr/>
        </p:nvSpPr>
        <p:spPr bwMode="auto">
          <a:xfrm>
            <a:off x="5286376" y="2913064"/>
            <a:ext cx="1890713" cy="466725"/>
          </a:xfrm>
          <a:prstGeom prst="rect">
            <a:avLst/>
          </a:prstGeom>
          <a:noFill/>
          <a:ln w="9525">
            <a:solidFill>
              <a:srgbClr val="663300"/>
            </a:solidFill>
            <a:miter lim="800000"/>
            <a:headEnd/>
            <a:tailEnd/>
          </a:ln>
        </p:spPr>
        <p:txBody>
          <a:bodyPr>
            <a:spAutoFit/>
          </a:bodyPr>
          <a:lstStyle/>
          <a:p>
            <a:pPr rtl="1" fontAlgn="base">
              <a:spcBef>
                <a:spcPct val="0"/>
              </a:spcBef>
              <a:spcAft>
                <a:spcPct val="0"/>
              </a:spcAft>
            </a:pPr>
            <a:r>
              <a:rPr lang="en-US" altLang="ar-EG" sz="2400" b="1" dirty="0">
                <a:latin typeface="Tahoma" pitchFamily="34" charset="0"/>
                <a:cs typeface="Arial" pitchFamily="34" charset="0"/>
              </a:rPr>
              <a:t>Helminths</a:t>
            </a:r>
          </a:p>
        </p:txBody>
      </p:sp>
      <p:sp>
        <p:nvSpPr>
          <p:cNvPr id="25" name="Text Box 12"/>
          <p:cNvSpPr txBox="1">
            <a:spLocks noChangeArrowheads="1"/>
          </p:cNvSpPr>
          <p:nvPr/>
        </p:nvSpPr>
        <p:spPr bwMode="auto">
          <a:xfrm>
            <a:off x="8391525" y="2417764"/>
            <a:ext cx="2025650" cy="466725"/>
          </a:xfrm>
          <a:prstGeom prst="rect">
            <a:avLst/>
          </a:prstGeom>
          <a:noFill/>
          <a:ln w="9525">
            <a:solidFill>
              <a:srgbClr val="663300"/>
            </a:solidFill>
            <a:miter lim="800000"/>
            <a:headEnd/>
            <a:tailEnd/>
          </a:ln>
        </p:spPr>
        <p:txBody>
          <a:bodyPr>
            <a:spAutoFit/>
          </a:bodyPr>
          <a:lstStyle/>
          <a:p>
            <a:pPr rtl="1" fontAlgn="base">
              <a:spcBef>
                <a:spcPct val="0"/>
              </a:spcBef>
              <a:spcAft>
                <a:spcPct val="0"/>
              </a:spcAft>
            </a:pPr>
            <a:r>
              <a:rPr lang="en-US" altLang="ar-EG" sz="2400" b="1" dirty="0">
                <a:latin typeface="Tahoma" pitchFamily="34" charset="0"/>
                <a:cs typeface="Arial" pitchFamily="34" charset="0"/>
              </a:rPr>
              <a:t>Arthropods</a:t>
            </a:r>
          </a:p>
        </p:txBody>
      </p:sp>
      <p:sp>
        <p:nvSpPr>
          <p:cNvPr id="26" name="AutoShape 13"/>
          <p:cNvSpPr>
            <a:spLocks noChangeArrowheads="1"/>
          </p:cNvSpPr>
          <p:nvPr/>
        </p:nvSpPr>
        <p:spPr bwMode="auto">
          <a:xfrm rot="10800000">
            <a:off x="1792288" y="3405189"/>
            <a:ext cx="2520950" cy="1584325"/>
          </a:xfrm>
          <a:prstGeom prst="wedgeRoundRectCallout">
            <a:avLst>
              <a:gd name="adj1" fmla="val -255"/>
              <a:gd name="adj2" fmla="val 78954"/>
              <a:gd name="adj3" fmla="val 16667"/>
            </a:avLst>
          </a:prstGeom>
          <a:solidFill>
            <a:srgbClr val="0066CC"/>
          </a:solidFill>
          <a:ln w="9525">
            <a:solidFill>
              <a:schemeClr val="bg1"/>
            </a:solidFill>
            <a:miter lim="800000"/>
            <a:headEnd/>
            <a:tailEnd/>
          </a:ln>
        </p:spPr>
        <p:txBody>
          <a:bodyPr rot="10800000"/>
          <a:lstStyle/>
          <a:p>
            <a:pPr rtl="1" fontAlgn="base">
              <a:spcBef>
                <a:spcPct val="0"/>
              </a:spcBef>
              <a:spcAft>
                <a:spcPct val="0"/>
              </a:spcAft>
            </a:pPr>
            <a:endParaRPr lang="ar-EG" altLang="ar-EG">
              <a:solidFill>
                <a:prstClr val="black"/>
              </a:solidFill>
              <a:latin typeface="Arial" pitchFamily="34" charset="0"/>
              <a:cs typeface="Arial" pitchFamily="34" charset="0"/>
            </a:endParaRPr>
          </a:p>
        </p:txBody>
      </p:sp>
      <p:sp>
        <p:nvSpPr>
          <p:cNvPr id="27" name="Text Box 14"/>
          <p:cNvSpPr txBox="1">
            <a:spLocks noChangeArrowheads="1"/>
          </p:cNvSpPr>
          <p:nvPr/>
        </p:nvSpPr>
        <p:spPr bwMode="auto">
          <a:xfrm>
            <a:off x="1864519" y="3281363"/>
            <a:ext cx="2520950" cy="1190625"/>
          </a:xfrm>
          <a:prstGeom prst="rect">
            <a:avLst/>
          </a:prstGeom>
          <a:noFill/>
          <a:ln w="9525">
            <a:noFill/>
            <a:miter lim="800000"/>
            <a:headEnd/>
            <a:tailEnd/>
          </a:ln>
        </p:spPr>
        <p:txBody>
          <a:bodyPr>
            <a:spAutoFit/>
          </a:bodyPr>
          <a:lstStyle/>
          <a:p>
            <a:pPr rtl="1" fontAlgn="base">
              <a:spcBef>
                <a:spcPct val="0"/>
              </a:spcBef>
              <a:spcAft>
                <a:spcPct val="0"/>
              </a:spcAft>
            </a:pPr>
            <a:endParaRPr lang="en-US" altLang="ar-EG" b="1" i="1" dirty="0">
              <a:solidFill>
                <a:prstClr val="white"/>
              </a:solidFill>
              <a:latin typeface="Tahoma" pitchFamily="34" charset="0"/>
              <a:cs typeface="Arial" pitchFamily="34" charset="0"/>
            </a:endParaRPr>
          </a:p>
          <a:p>
            <a:pPr rtl="1" fontAlgn="base">
              <a:spcBef>
                <a:spcPct val="0"/>
              </a:spcBef>
              <a:spcAft>
                <a:spcPct val="0"/>
              </a:spcAft>
            </a:pPr>
            <a:r>
              <a:rPr lang="en-US" altLang="ar-EG" b="1" i="1" dirty="0">
                <a:solidFill>
                  <a:prstClr val="white"/>
                </a:solidFill>
                <a:latin typeface="Tahoma" pitchFamily="34" charset="0"/>
                <a:cs typeface="Arial" pitchFamily="34" charset="0"/>
              </a:rPr>
              <a:t>Hi I am a protozoa called One-celled organisms</a:t>
            </a:r>
          </a:p>
        </p:txBody>
      </p:sp>
      <p:grpSp>
        <p:nvGrpSpPr>
          <p:cNvPr id="28" name="Group 24"/>
          <p:cNvGrpSpPr>
            <a:grpSpLocks/>
          </p:cNvGrpSpPr>
          <p:nvPr/>
        </p:nvGrpSpPr>
        <p:grpSpPr bwMode="auto">
          <a:xfrm>
            <a:off x="4816475" y="4144964"/>
            <a:ext cx="2719388" cy="1214437"/>
            <a:chOff x="2018" y="3067"/>
            <a:chExt cx="1679" cy="835"/>
          </a:xfrm>
        </p:grpSpPr>
        <p:sp>
          <p:nvSpPr>
            <p:cNvPr id="29" name="AutoShape 16"/>
            <p:cNvSpPr>
              <a:spLocks noChangeArrowheads="1"/>
            </p:cNvSpPr>
            <p:nvPr/>
          </p:nvSpPr>
          <p:spPr bwMode="auto">
            <a:xfrm rot="10800000">
              <a:off x="2018" y="3067"/>
              <a:ext cx="1679" cy="835"/>
            </a:xfrm>
            <a:prstGeom prst="cloudCallout">
              <a:avLst>
                <a:gd name="adj1" fmla="val -25704"/>
                <a:gd name="adj2" fmla="val 114431"/>
              </a:avLst>
            </a:prstGeom>
            <a:solidFill>
              <a:srgbClr val="0066CC"/>
            </a:solidFill>
            <a:ln w="9525">
              <a:solidFill>
                <a:schemeClr val="bg1"/>
              </a:solidFill>
              <a:round/>
              <a:headEnd/>
              <a:tailEnd/>
            </a:ln>
          </p:spPr>
          <p:txBody>
            <a:bodyPr rot="10800000"/>
            <a:lstStyle/>
            <a:p>
              <a:pPr rtl="1" fontAlgn="base">
                <a:spcBef>
                  <a:spcPct val="0"/>
                </a:spcBef>
                <a:spcAft>
                  <a:spcPct val="0"/>
                </a:spcAft>
              </a:pPr>
              <a:endParaRPr lang="ar-EG" altLang="ar-EG">
                <a:solidFill>
                  <a:prstClr val="black"/>
                </a:solidFill>
                <a:latin typeface="Arial" pitchFamily="34" charset="0"/>
                <a:cs typeface="Arial" pitchFamily="34" charset="0"/>
              </a:endParaRPr>
            </a:p>
          </p:txBody>
        </p:sp>
        <p:sp>
          <p:nvSpPr>
            <p:cNvPr id="30" name="Text Box 17"/>
            <p:cNvSpPr txBox="1">
              <a:spLocks noChangeArrowheads="1"/>
            </p:cNvSpPr>
            <p:nvPr/>
          </p:nvSpPr>
          <p:spPr bwMode="auto">
            <a:xfrm>
              <a:off x="2245" y="3339"/>
              <a:ext cx="1270" cy="441"/>
            </a:xfrm>
            <a:prstGeom prst="rect">
              <a:avLst/>
            </a:prstGeom>
            <a:noFill/>
            <a:ln w="9525">
              <a:noFill/>
              <a:miter lim="800000"/>
              <a:headEnd/>
              <a:tailEnd/>
            </a:ln>
          </p:spPr>
          <p:txBody>
            <a:bodyPr>
              <a:spAutoFit/>
            </a:bodyPr>
            <a:lstStyle/>
            <a:p>
              <a:pPr rtl="1" fontAlgn="base">
                <a:spcBef>
                  <a:spcPct val="0"/>
                </a:spcBef>
                <a:spcAft>
                  <a:spcPct val="0"/>
                </a:spcAft>
              </a:pPr>
              <a:r>
                <a:rPr lang="en-US" altLang="ar-EG" b="1" i="1">
                  <a:solidFill>
                    <a:prstClr val="white"/>
                  </a:solidFill>
                  <a:latin typeface="Tahoma" pitchFamily="34" charset="0"/>
                  <a:cs typeface="Arial" pitchFamily="34" charset="0"/>
                </a:rPr>
                <a:t>Simply called Worms</a:t>
              </a:r>
            </a:p>
          </p:txBody>
        </p:sp>
      </p:grpSp>
      <p:sp>
        <p:nvSpPr>
          <p:cNvPr id="31" name="Text Box 19"/>
          <p:cNvSpPr txBox="1">
            <a:spLocks noChangeArrowheads="1"/>
          </p:cNvSpPr>
          <p:nvPr/>
        </p:nvSpPr>
        <p:spPr bwMode="auto">
          <a:xfrm>
            <a:off x="5897563" y="1676400"/>
            <a:ext cx="184150" cy="457200"/>
          </a:xfrm>
          <a:prstGeom prst="rect">
            <a:avLst/>
          </a:prstGeom>
          <a:noFill/>
          <a:ln w="9525">
            <a:noFill/>
            <a:miter lim="800000"/>
            <a:headEnd/>
            <a:tailEnd/>
          </a:ln>
        </p:spPr>
        <p:txBody>
          <a:bodyPr wrap="none">
            <a:spAutoFit/>
          </a:bodyPr>
          <a:lstStyle/>
          <a:p>
            <a:pPr rtl="1" fontAlgn="base">
              <a:spcBef>
                <a:spcPct val="0"/>
              </a:spcBef>
              <a:spcAft>
                <a:spcPct val="0"/>
              </a:spcAft>
            </a:pPr>
            <a:endParaRPr lang="ar-EG" altLang="ar-EG" sz="2400" b="1">
              <a:solidFill>
                <a:srgbClr val="FF00FF"/>
              </a:solidFill>
              <a:latin typeface="Tahoma" pitchFamily="34" charset="0"/>
              <a:cs typeface="Arial" pitchFamily="34" charset="0"/>
            </a:endParaRPr>
          </a:p>
        </p:txBody>
      </p:sp>
      <p:grpSp>
        <p:nvGrpSpPr>
          <p:cNvPr id="32" name="Group 25"/>
          <p:cNvGrpSpPr>
            <a:grpSpLocks/>
          </p:cNvGrpSpPr>
          <p:nvPr/>
        </p:nvGrpSpPr>
        <p:grpSpPr bwMode="auto">
          <a:xfrm>
            <a:off x="7913689" y="3335338"/>
            <a:ext cx="2592387" cy="1439862"/>
            <a:chOff x="3969" y="2523"/>
            <a:chExt cx="1633" cy="907"/>
          </a:xfrm>
        </p:grpSpPr>
        <p:sp>
          <p:nvSpPr>
            <p:cNvPr id="33" name="AutoShape 18"/>
            <p:cNvSpPr>
              <a:spLocks noChangeArrowheads="1"/>
            </p:cNvSpPr>
            <p:nvPr/>
          </p:nvSpPr>
          <p:spPr bwMode="auto">
            <a:xfrm rot="10800000">
              <a:off x="3969" y="2523"/>
              <a:ext cx="1633" cy="907"/>
            </a:xfrm>
            <a:prstGeom prst="wedgeEllipseCallout">
              <a:avLst>
                <a:gd name="adj1" fmla="val -3463"/>
                <a:gd name="adj2" fmla="val 81199"/>
              </a:avLst>
            </a:prstGeom>
            <a:solidFill>
              <a:srgbClr val="0066CC"/>
            </a:solidFill>
            <a:ln w="9525">
              <a:solidFill>
                <a:schemeClr val="bg1"/>
              </a:solidFill>
              <a:miter lim="800000"/>
              <a:headEnd/>
              <a:tailEnd/>
            </a:ln>
          </p:spPr>
          <p:txBody>
            <a:bodyPr rot="10800000"/>
            <a:lstStyle/>
            <a:p>
              <a:pPr rtl="1" fontAlgn="base">
                <a:spcBef>
                  <a:spcPct val="0"/>
                </a:spcBef>
                <a:spcAft>
                  <a:spcPct val="0"/>
                </a:spcAft>
              </a:pPr>
              <a:endParaRPr lang="ar-EG" altLang="ar-EG">
                <a:solidFill>
                  <a:prstClr val="white"/>
                </a:solidFill>
                <a:latin typeface="Arial" pitchFamily="34" charset="0"/>
                <a:cs typeface="Arial" pitchFamily="34" charset="0"/>
              </a:endParaRPr>
            </a:p>
          </p:txBody>
        </p:sp>
        <p:sp>
          <p:nvSpPr>
            <p:cNvPr id="34" name="Text Box 21"/>
            <p:cNvSpPr txBox="1">
              <a:spLocks noChangeArrowheads="1"/>
            </p:cNvSpPr>
            <p:nvPr/>
          </p:nvSpPr>
          <p:spPr bwMode="auto">
            <a:xfrm>
              <a:off x="4105" y="2704"/>
              <a:ext cx="1406" cy="577"/>
            </a:xfrm>
            <a:prstGeom prst="rect">
              <a:avLst/>
            </a:prstGeom>
            <a:noFill/>
            <a:ln w="9525">
              <a:noFill/>
              <a:miter lim="800000"/>
              <a:headEnd/>
              <a:tailEnd/>
            </a:ln>
          </p:spPr>
          <p:txBody>
            <a:bodyPr>
              <a:spAutoFit/>
            </a:bodyPr>
            <a:lstStyle/>
            <a:p>
              <a:pPr rtl="1" fontAlgn="base">
                <a:spcBef>
                  <a:spcPct val="0"/>
                </a:spcBef>
                <a:spcAft>
                  <a:spcPct val="0"/>
                </a:spcAft>
              </a:pPr>
              <a:r>
                <a:rPr lang="en-US" altLang="ar-EG" b="1" i="1">
                  <a:solidFill>
                    <a:prstClr val="white"/>
                  </a:solidFill>
                  <a:latin typeface="Tahoma" pitchFamily="34" charset="0"/>
                  <a:cs typeface="Arial" pitchFamily="34" charset="0"/>
                </a:rPr>
                <a:t>I like to present my self as insects and my allies</a:t>
              </a:r>
              <a:r>
                <a:rPr lang="en-US" altLang="ar-EG" i="1">
                  <a:solidFill>
                    <a:prstClr val="white"/>
                  </a:solidFill>
                  <a:latin typeface="Tahoma" pitchFamily="34" charset="0"/>
                  <a:cs typeface="Arial" pitchFamily="34" charset="0"/>
                </a:rPr>
                <a:t> </a:t>
              </a:r>
            </a:p>
          </p:txBody>
        </p:sp>
      </p:grpSp>
      <p:sp>
        <p:nvSpPr>
          <p:cNvPr id="35" name="Rectangle 29"/>
          <p:cNvSpPr>
            <a:spLocks noChangeArrowheads="1"/>
          </p:cNvSpPr>
          <p:nvPr/>
        </p:nvSpPr>
        <p:spPr bwMode="auto">
          <a:xfrm>
            <a:off x="1774826" y="5006976"/>
            <a:ext cx="2474913" cy="366713"/>
          </a:xfrm>
          <a:prstGeom prst="rect">
            <a:avLst/>
          </a:prstGeom>
          <a:noFill/>
          <a:ln w="9525">
            <a:noFill/>
            <a:miter lim="800000"/>
            <a:headEnd/>
            <a:tailEnd/>
          </a:ln>
        </p:spPr>
        <p:txBody>
          <a:bodyPr>
            <a:spAutoFit/>
          </a:bodyPr>
          <a:lstStyle/>
          <a:p>
            <a:pPr rtl="1" fontAlgn="base">
              <a:spcBef>
                <a:spcPct val="0"/>
              </a:spcBef>
              <a:spcAft>
                <a:spcPct val="0"/>
              </a:spcAft>
            </a:pPr>
            <a:r>
              <a:rPr lang="en-US" altLang="ar-EG" b="1" dirty="0">
                <a:solidFill>
                  <a:prstClr val="black"/>
                </a:solidFill>
                <a:latin typeface="Arial" pitchFamily="34" charset="0"/>
                <a:cs typeface="Arial" pitchFamily="34" charset="0"/>
              </a:rPr>
              <a:t>e.g. </a:t>
            </a:r>
            <a:r>
              <a:rPr lang="en-US" altLang="ar-EG" b="1" i="1" dirty="0">
                <a:solidFill>
                  <a:prstClr val="black"/>
                </a:solidFill>
                <a:latin typeface="Arial" pitchFamily="34" charset="0"/>
                <a:cs typeface="Arial" pitchFamily="34" charset="0"/>
              </a:rPr>
              <a:t>Giardia lamblia</a:t>
            </a:r>
            <a:endParaRPr lang="en-GB" altLang="ar-EG" b="1" i="1" dirty="0">
              <a:solidFill>
                <a:prstClr val="black"/>
              </a:solidFill>
              <a:latin typeface="Arial" pitchFamily="34" charset="0"/>
              <a:cs typeface="Arial" pitchFamily="34" charset="0"/>
            </a:endParaRPr>
          </a:p>
        </p:txBody>
      </p:sp>
      <p:sp>
        <p:nvSpPr>
          <p:cNvPr id="36" name="Rectangle 30"/>
          <p:cNvSpPr>
            <a:spLocks noChangeArrowheads="1"/>
          </p:cNvSpPr>
          <p:nvPr/>
        </p:nvSpPr>
        <p:spPr bwMode="auto">
          <a:xfrm>
            <a:off x="4610100" y="5322888"/>
            <a:ext cx="3511550" cy="366712"/>
          </a:xfrm>
          <a:prstGeom prst="rect">
            <a:avLst/>
          </a:prstGeom>
          <a:noFill/>
          <a:ln w="9525">
            <a:noFill/>
            <a:miter lim="800000"/>
            <a:headEnd/>
            <a:tailEnd/>
          </a:ln>
        </p:spPr>
        <p:txBody>
          <a:bodyPr>
            <a:spAutoFit/>
          </a:bodyPr>
          <a:lstStyle/>
          <a:p>
            <a:pPr rtl="1" fontAlgn="base">
              <a:spcBef>
                <a:spcPct val="0"/>
              </a:spcBef>
              <a:spcAft>
                <a:spcPct val="0"/>
              </a:spcAft>
            </a:pPr>
            <a:r>
              <a:rPr lang="en-US" altLang="ar-EG" b="1" dirty="0">
                <a:solidFill>
                  <a:prstClr val="black"/>
                </a:solidFill>
                <a:latin typeface="Arial" pitchFamily="34" charset="0"/>
                <a:cs typeface="Arial" pitchFamily="34" charset="0"/>
              </a:rPr>
              <a:t>e.g. </a:t>
            </a:r>
            <a:r>
              <a:rPr lang="en-US" altLang="ar-EG" b="1" i="1" dirty="0">
                <a:solidFill>
                  <a:prstClr val="black"/>
                </a:solidFill>
                <a:latin typeface="Arial" pitchFamily="34" charset="0"/>
                <a:cs typeface="Arial" pitchFamily="34" charset="0"/>
              </a:rPr>
              <a:t>Ascaris lumbricoides</a:t>
            </a:r>
            <a:endParaRPr lang="en-GB" altLang="ar-EG" b="1" i="1" dirty="0">
              <a:solidFill>
                <a:prstClr val="black"/>
              </a:solidFill>
              <a:latin typeface="Arial" pitchFamily="34" charset="0"/>
              <a:cs typeface="Arial" pitchFamily="34" charset="0"/>
            </a:endParaRPr>
          </a:p>
        </p:txBody>
      </p:sp>
      <p:sp>
        <p:nvSpPr>
          <p:cNvPr id="37" name="Rectangle 31"/>
          <p:cNvSpPr>
            <a:spLocks noChangeArrowheads="1"/>
          </p:cNvSpPr>
          <p:nvPr/>
        </p:nvSpPr>
        <p:spPr bwMode="auto">
          <a:xfrm>
            <a:off x="7761289" y="4781551"/>
            <a:ext cx="2968625" cy="366713"/>
          </a:xfrm>
          <a:prstGeom prst="rect">
            <a:avLst/>
          </a:prstGeom>
          <a:noFill/>
          <a:ln w="9525">
            <a:noFill/>
            <a:miter lim="800000"/>
            <a:headEnd/>
            <a:tailEnd/>
          </a:ln>
        </p:spPr>
        <p:txBody>
          <a:bodyPr>
            <a:spAutoFit/>
          </a:bodyPr>
          <a:lstStyle/>
          <a:p>
            <a:pPr rtl="1" fontAlgn="base">
              <a:spcBef>
                <a:spcPct val="0"/>
              </a:spcBef>
              <a:spcAft>
                <a:spcPct val="0"/>
              </a:spcAft>
            </a:pPr>
            <a:r>
              <a:rPr lang="en-US" altLang="ar-EG" b="1" dirty="0">
                <a:solidFill>
                  <a:prstClr val="black"/>
                </a:solidFill>
                <a:latin typeface="Arial" pitchFamily="34" charset="0"/>
                <a:cs typeface="Arial" pitchFamily="34" charset="0"/>
              </a:rPr>
              <a:t>e.g. </a:t>
            </a:r>
            <a:r>
              <a:rPr lang="en-US" altLang="ar-EG" b="1" i="1" dirty="0">
                <a:solidFill>
                  <a:prstClr val="black"/>
                </a:solidFill>
                <a:latin typeface="Arial" pitchFamily="34" charset="0"/>
                <a:cs typeface="Arial" pitchFamily="34" charset="0"/>
              </a:rPr>
              <a:t>Glossina morsitans</a:t>
            </a:r>
            <a:r>
              <a:rPr lang="ar-SA" altLang="ar-EG" i="1" dirty="0">
                <a:solidFill>
                  <a:prstClr val="black"/>
                </a:solidFill>
                <a:latin typeface="Arial" pitchFamily="34" charset="0"/>
                <a:cs typeface="Arial" pitchFamily="34" charset="0"/>
              </a:rPr>
              <a:t> </a:t>
            </a:r>
            <a:endParaRPr lang="en-GB" altLang="ar-EG" i="1"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grpId="0" nodeType="withEffect" nodePh="1">
                                  <p:stCondLst>
                                    <p:cond delay="0"/>
                                  </p:stCondLst>
                                  <p:endCondLst>
                                    <p:cond evt="begin" delay="0">
                                      <p:tn val="30"/>
                                    </p:cond>
                                  </p:end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9" grpId="0" animBg="1"/>
      <p:bldP spid="22" grpId="0" animBg="1"/>
      <p:bldP spid="23" grpId="0" animBg="1"/>
      <p:bldP spid="24" grpId="0" animBg="1"/>
      <p:bldP spid="25" grpId="0" animBg="1"/>
      <p:bldP spid="26" grpId="0" animBg="1"/>
      <p:bldP spid="27" grpId="0"/>
      <p:bldP spid="31" grpId="0"/>
      <p:bldP spid="35" grpId="0"/>
      <p:bldP spid="36" grpId="0"/>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3818</TotalTime>
  <Words>1916</Words>
  <Application>Microsoft Office PowerPoint</Application>
  <PresentationFormat>Widescreen</PresentationFormat>
  <Paragraphs>179</Paragraphs>
  <Slides>37</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37</vt:i4>
      </vt:variant>
    </vt:vector>
  </HeadingPairs>
  <TitlesOfParts>
    <vt:vector size="49" baseType="lpstr">
      <vt:lpstr>Arial</vt:lpstr>
      <vt:lpstr>Calibri</vt:lpstr>
      <vt:lpstr>Calibri Light</vt:lpstr>
      <vt:lpstr>Comic Sans MS</vt:lpstr>
      <vt:lpstr>ff4</vt:lpstr>
      <vt:lpstr>Frutiger LT W01_45 Ligh1475730</vt:lpstr>
      <vt:lpstr>Tahoma</vt:lpstr>
      <vt:lpstr>Times New Roman</vt:lpstr>
      <vt:lpstr>Wingdings</vt:lpstr>
      <vt:lpstr>Office Theme</vt:lpstr>
      <vt:lpstr>1_Office Theme</vt:lpstr>
      <vt:lpstr>2_Office Theme</vt:lpstr>
      <vt:lpstr>Introduction to medical parasitology</vt:lpstr>
      <vt:lpstr>PowerPoint Presentation</vt:lpstr>
      <vt:lpstr>Learning Outcomes</vt:lpstr>
      <vt:lpstr>What is parasitology?</vt:lpstr>
      <vt:lpstr>Why is parasitology important</vt:lpstr>
      <vt:lpstr>Malaria cases at a facility in Siavonga District</vt:lpstr>
      <vt:lpstr>Parasite induced morbidity-IO due to Ascariasis/neurocystercosis</vt:lpstr>
      <vt:lpstr>PowerPoint Presentation</vt:lpstr>
      <vt:lpstr>PowerPoint Presentation</vt:lpstr>
      <vt:lpstr>Definition/Types of parasites</vt:lpstr>
      <vt:lpstr>PowerPoint Presentation</vt:lpstr>
      <vt:lpstr>Definition/types of host</vt:lpstr>
      <vt:lpstr>PowerPoint Presentation</vt:lpstr>
      <vt:lpstr>PowerPoint Presentation</vt:lpstr>
      <vt:lpstr>Life cycle of malaria with the mosquito as the definitive host &amp; humans as intermediate host</vt:lpstr>
      <vt:lpstr>Other terminologies</vt:lpstr>
      <vt:lpstr>PowerPoint Presentation</vt:lpstr>
      <vt:lpstr>PowerPoint Presentation</vt:lpstr>
      <vt:lpstr>Human-parasite relationship</vt:lpstr>
      <vt:lpstr>PowerPoint Presentation</vt:lpstr>
      <vt:lpstr>Epidemiology</vt:lpstr>
      <vt:lpstr>Why rich nations suffer less from parasites </vt:lpstr>
      <vt:lpstr>Life cycle of parasites</vt:lpstr>
      <vt:lpstr>What are the sources of Infection  </vt:lpstr>
      <vt:lpstr>PowerPoint Presentation</vt:lpstr>
      <vt:lpstr>PowerPoint Presentation</vt:lpstr>
      <vt:lpstr>Modes of transmission</vt:lpstr>
      <vt:lpstr>PowerPoint Presentation</vt:lpstr>
      <vt:lpstr>Important pathogenic effects</vt:lpstr>
      <vt:lpstr>PowerPoint Presentation</vt:lpstr>
      <vt:lpstr>PowerPoint Presentation</vt:lpstr>
      <vt:lpstr>Laboratory diagnosis</vt:lpstr>
      <vt:lpstr>PowerPoint Presentation</vt:lpstr>
      <vt:lpstr>PowerPoint Presentation</vt:lpstr>
      <vt:lpstr>Prevention and control</vt:lpstr>
      <vt:lpstr>Treatment of parasitic infections</vt:lpstr>
      <vt:lpstr>Websites of Interest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medical parasitology</dc:title>
  <dc:creator>Musweu</dc:creator>
  <cp:lastModifiedBy>Admin</cp:lastModifiedBy>
  <cp:revision>28</cp:revision>
  <dcterms:created xsi:type="dcterms:W3CDTF">2023-02-07T21:12:16Z</dcterms:created>
  <dcterms:modified xsi:type="dcterms:W3CDTF">2024-02-12T15:00:14Z</dcterms:modified>
</cp:coreProperties>
</file>