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0" r:id="rId2"/>
    <p:sldId id="271" r:id="rId3"/>
    <p:sldId id="257" r:id="rId4"/>
    <p:sldId id="258" r:id="rId5"/>
    <p:sldId id="273" r:id="rId6"/>
    <p:sldId id="260" r:id="rId7"/>
    <p:sldId id="261" r:id="rId8"/>
    <p:sldId id="262" r:id="rId9"/>
    <p:sldId id="272" r:id="rId10"/>
    <p:sldId id="259" r:id="rId11"/>
    <p:sldId id="264" r:id="rId12"/>
    <p:sldId id="265" r:id="rId13"/>
    <p:sldId id="263" r:id="rId14"/>
    <p:sldId id="266" r:id="rId15"/>
    <p:sldId id="267" r:id="rId16"/>
    <p:sldId id="268" r:id="rId17"/>
    <p:sldId id="274" r:id="rId18"/>
    <p:sldId id="275" r:id="rId19"/>
    <p:sldId id="269" r:id="rId20"/>
  </p:sldIdLst>
  <p:sldSz cx="12192000" cy="6858000"/>
  <p:notesSz cx="12192000" cy="68580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644" y="4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3/25/2024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rgbClr val="3A3835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rgbClr val="3A3835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3/25/2024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rgbClr val="3A3835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3/25/2024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rgbClr val="3A3835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3/25/2024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3/25/2024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59156" y="507619"/>
            <a:ext cx="2118995" cy="2997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>
                <a:solidFill>
                  <a:srgbClr val="3A3835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97687" y="1310716"/>
            <a:ext cx="10796625" cy="42932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rgbClr val="3A3835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3/25/2024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E0EF8F2-1B3D-40A5-8F95-EB8B9FD9BA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677108"/>
          </a:xfrm>
        </p:spPr>
        <p:txBody>
          <a:bodyPr/>
          <a:lstStyle/>
          <a:p>
            <a:pPr algn="ctr"/>
            <a:r>
              <a:rPr lang="en-US" sz="4400" dirty="0"/>
              <a:t>Balantidium Coli</a:t>
            </a:r>
            <a:endParaRPr lang="x-none" sz="4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3E71B388-248D-4748-87A2-37C671F160F8}"/>
              </a:ext>
            </a:extLst>
          </p:cNvPr>
          <p:cNvSpPr>
            <a:spLocks noGrp="1"/>
          </p:cNvSpPr>
          <p:nvPr>
            <p:ph type="subTitle" idx="4"/>
          </p:nvPr>
        </p:nvSpPr>
        <p:spPr>
          <a:xfrm>
            <a:off x="1828800" y="2971800"/>
            <a:ext cx="8534400" cy="553998"/>
          </a:xfrm>
        </p:spPr>
        <p:txBody>
          <a:bodyPr/>
          <a:lstStyle/>
          <a:p>
            <a:pPr algn="ctr"/>
            <a:r>
              <a:rPr lang="en-US" sz="3600" dirty="0"/>
              <a:t>Dr J Mudenda</a:t>
            </a:r>
            <a:endParaRPr lang="x-none" sz="3600" dirty="0"/>
          </a:p>
        </p:txBody>
      </p:sp>
    </p:spTree>
    <p:extLst>
      <p:ext uri="{BB962C8B-B14F-4D97-AF65-F5344CB8AC3E}">
        <p14:creationId xmlns:p14="http://schemas.microsoft.com/office/powerpoint/2010/main" val="24863646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93444" y="825500"/>
            <a:ext cx="10489565" cy="480131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3A3835"/>
                </a:solidFill>
                <a:latin typeface="Times New Roman"/>
                <a:cs typeface="Times New Roman"/>
              </a:rPr>
              <a:t>Mode</a:t>
            </a:r>
            <a:r>
              <a:rPr sz="1800" b="1" spc="-4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b="1" spc="-10" dirty="0">
                <a:solidFill>
                  <a:srgbClr val="3A3835"/>
                </a:solidFill>
                <a:latin typeface="Times New Roman"/>
                <a:cs typeface="Times New Roman"/>
              </a:rPr>
              <a:t>of transmission</a:t>
            </a:r>
            <a:r>
              <a:rPr sz="1800" spc="-10" dirty="0">
                <a:solidFill>
                  <a:srgbClr val="3A3835"/>
                </a:solidFill>
                <a:latin typeface="Times New Roman"/>
                <a:cs typeface="Times New Roman"/>
              </a:rPr>
              <a:t>:</a:t>
            </a:r>
            <a:endParaRPr sz="1800" dirty="0">
              <a:latin typeface="Times New Roman"/>
              <a:cs typeface="Times New Roman"/>
            </a:endParaRPr>
          </a:p>
          <a:p>
            <a:pPr marL="299085" marR="5080" indent="-287020">
              <a:lnSpc>
                <a:spcPts val="4320"/>
              </a:lnSpc>
              <a:spcBef>
                <a:spcPts val="505"/>
              </a:spcBef>
              <a:buClr>
                <a:srgbClr val="3A3835"/>
              </a:buClr>
              <a:buFont typeface="Wingdings"/>
              <a:buChar char=""/>
              <a:tabLst>
                <a:tab pos="356870" algn="l"/>
                <a:tab pos="357505" algn="l"/>
              </a:tabLst>
            </a:pPr>
            <a:r>
              <a:rPr dirty="0"/>
              <a:t>	</a:t>
            </a:r>
            <a:r>
              <a:rPr sz="1800" spc="-10" dirty="0">
                <a:latin typeface="Times New Roman"/>
                <a:cs typeface="Times New Roman"/>
              </a:rPr>
              <a:t>Cysts</a:t>
            </a:r>
            <a:r>
              <a:rPr sz="1800" spc="2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(</a:t>
            </a:r>
            <a:r>
              <a:rPr sz="1800" b="1" spc="-5" dirty="0">
                <a:latin typeface="Times New Roman"/>
                <a:cs typeface="Times New Roman"/>
              </a:rPr>
              <a:t>Infective</a:t>
            </a:r>
            <a:r>
              <a:rPr sz="1800" b="1" spc="24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stage</a:t>
            </a:r>
            <a:r>
              <a:rPr sz="1800" dirty="0">
                <a:latin typeface="Times New Roman"/>
                <a:cs typeface="Times New Roman"/>
              </a:rPr>
              <a:t>)</a:t>
            </a:r>
            <a:r>
              <a:rPr sz="1800" spc="25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are</a:t>
            </a:r>
            <a:r>
              <a:rPr sz="1800" spc="2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responsible</a:t>
            </a:r>
            <a:r>
              <a:rPr sz="1800" spc="26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for</a:t>
            </a:r>
            <a:r>
              <a:rPr sz="1800" spc="2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transmission</a:t>
            </a:r>
            <a:r>
              <a:rPr sz="1800" spc="265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of</a:t>
            </a:r>
            <a:r>
              <a:rPr sz="1800" spc="229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balantidiosis</a:t>
            </a:r>
            <a:r>
              <a:rPr sz="1800" spc="229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through</a:t>
            </a:r>
            <a:r>
              <a:rPr sz="1800" spc="2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ingestion</a:t>
            </a:r>
            <a:r>
              <a:rPr sz="1800" spc="265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of</a:t>
            </a:r>
            <a:r>
              <a:rPr sz="1800" spc="2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contaminated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food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or </a:t>
            </a:r>
            <a:r>
              <a:rPr sz="1800" spc="-10" dirty="0">
                <a:latin typeface="Times New Roman"/>
                <a:cs typeface="Times New Roman"/>
              </a:rPr>
              <a:t>water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through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oral-fecal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route.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endParaRPr lang="en-US" sz="1800" spc="-60" dirty="0">
              <a:latin typeface="Times New Roman"/>
              <a:cs typeface="Times New Roman"/>
            </a:endParaRPr>
          </a:p>
          <a:p>
            <a:pPr marL="299085" marR="5080" indent="-287020">
              <a:lnSpc>
                <a:spcPts val="4320"/>
              </a:lnSpc>
              <a:spcBef>
                <a:spcPts val="505"/>
              </a:spcBef>
              <a:buClr>
                <a:srgbClr val="3A3835"/>
              </a:buClr>
              <a:buFont typeface="Wingdings"/>
              <a:buChar char=""/>
              <a:tabLst>
                <a:tab pos="356870" algn="l"/>
                <a:tab pos="357505" algn="l"/>
              </a:tabLst>
            </a:pPr>
            <a:r>
              <a:rPr sz="1800" spc="-35" dirty="0">
                <a:latin typeface="Times New Roman"/>
                <a:cs typeface="Times New Roman"/>
              </a:rPr>
              <a:t>Water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is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vehicle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for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most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cases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of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Balantidiosis</a:t>
            </a:r>
          </a:p>
          <a:p>
            <a:pPr marL="12700">
              <a:lnSpc>
                <a:spcPct val="100000"/>
              </a:lnSpc>
              <a:spcBef>
                <a:spcPts val="1660"/>
              </a:spcBef>
            </a:pPr>
            <a:r>
              <a:rPr sz="1800" b="1" dirty="0">
                <a:latin typeface="Times New Roman"/>
                <a:cs typeface="Times New Roman"/>
              </a:rPr>
              <a:t>Site</a:t>
            </a:r>
            <a:r>
              <a:rPr sz="1800" b="1" spc="-45" dirty="0">
                <a:latin typeface="Times New Roman"/>
                <a:cs typeface="Times New Roman"/>
              </a:rPr>
              <a:t> </a:t>
            </a:r>
            <a:r>
              <a:rPr sz="1800" b="1" spc="-10" dirty="0">
                <a:latin typeface="Times New Roman"/>
                <a:cs typeface="Times New Roman"/>
              </a:rPr>
              <a:t>of Infection:</a:t>
            </a: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 dirty="0">
              <a:latin typeface="Times New Roman"/>
              <a:cs typeface="Times New Roman"/>
            </a:endParaRPr>
          </a:p>
          <a:p>
            <a:pPr marL="353695" indent="-341630">
              <a:lnSpc>
                <a:spcPct val="100000"/>
              </a:lnSpc>
              <a:spcBef>
                <a:spcPts val="5"/>
              </a:spcBef>
              <a:buFont typeface="Wingdings"/>
              <a:buChar char=""/>
              <a:tabLst>
                <a:tab pos="353695" algn="l"/>
                <a:tab pos="354330" algn="l"/>
              </a:tabLst>
            </a:pPr>
            <a:r>
              <a:rPr sz="1800" spc="-5" dirty="0">
                <a:latin typeface="Times New Roman"/>
                <a:cs typeface="Times New Roman"/>
              </a:rPr>
              <a:t>Caecum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and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colon</a:t>
            </a:r>
          </a:p>
          <a:p>
            <a:pPr marL="12700">
              <a:lnSpc>
                <a:spcPct val="100000"/>
              </a:lnSpc>
              <a:spcBef>
                <a:spcPts val="1080"/>
              </a:spcBef>
            </a:pPr>
            <a:r>
              <a:rPr sz="1800" b="1" spc="-5" dirty="0">
                <a:solidFill>
                  <a:srgbClr val="3A3835"/>
                </a:solidFill>
                <a:latin typeface="Times New Roman"/>
                <a:cs typeface="Times New Roman"/>
              </a:rPr>
              <a:t>Excystation:</a:t>
            </a:r>
            <a:endParaRPr sz="1800" dirty="0">
              <a:latin typeface="Times New Roman"/>
              <a:cs typeface="Times New Roman"/>
            </a:endParaRPr>
          </a:p>
          <a:p>
            <a:pPr marL="299085" indent="-287020">
              <a:lnSpc>
                <a:spcPct val="100000"/>
              </a:lnSpc>
              <a:spcBef>
                <a:spcPts val="1080"/>
              </a:spcBef>
              <a:buFont typeface="Wingdings"/>
              <a:buChar char=""/>
              <a:tabLst>
                <a:tab pos="299720" algn="l"/>
              </a:tabLst>
            </a:pP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occurs</a:t>
            </a:r>
            <a:r>
              <a:rPr sz="1800" spc="-3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in</a:t>
            </a:r>
            <a:r>
              <a:rPr sz="1800" spc="-2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15" dirty="0">
                <a:solidFill>
                  <a:srgbClr val="3A3835"/>
                </a:solidFill>
                <a:latin typeface="Times New Roman"/>
                <a:cs typeface="Times New Roman"/>
              </a:rPr>
              <a:t>small</a:t>
            </a:r>
            <a:r>
              <a:rPr sz="1800" spc="2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intestine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85"/>
              </a:spcBef>
            </a:pPr>
            <a:r>
              <a:rPr sz="1800" b="1" spc="-15" dirty="0">
                <a:solidFill>
                  <a:srgbClr val="3A3835"/>
                </a:solidFill>
                <a:latin typeface="Times New Roman"/>
                <a:cs typeface="Times New Roman"/>
              </a:rPr>
              <a:t>Reproduction</a:t>
            </a:r>
            <a:r>
              <a:rPr sz="1800" spc="-15" dirty="0">
                <a:solidFill>
                  <a:srgbClr val="3A3835"/>
                </a:solidFill>
                <a:latin typeface="Times New Roman"/>
                <a:cs typeface="Times New Roman"/>
              </a:rPr>
              <a:t>:</a:t>
            </a:r>
            <a:endParaRPr sz="1800" dirty="0">
              <a:latin typeface="Times New Roman"/>
              <a:cs typeface="Times New Roman"/>
            </a:endParaRPr>
          </a:p>
          <a:p>
            <a:pPr marL="299085" indent="-287020">
              <a:lnSpc>
                <a:spcPct val="100000"/>
              </a:lnSpc>
              <a:spcBef>
                <a:spcPts val="1080"/>
              </a:spcBef>
              <a:buFont typeface="Wingdings"/>
              <a:buChar char=""/>
              <a:tabLst>
                <a:tab pos="299720" algn="l"/>
              </a:tabLst>
            </a:pPr>
            <a:r>
              <a:rPr sz="1800" spc="-5" dirty="0">
                <a:latin typeface="Times New Roman"/>
                <a:cs typeface="Times New Roman"/>
              </a:rPr>
              <a:t>Trophozoites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multiply</a:t>
            </a:r>
            <a:r>
              <a:rPr sz="1800" spc="5" dirty="0">
                <a:latin typeface="Times New Roman"/>
                <a:cs typeface="Times New Roman"/>
              </a:rPr>
              <a:t> by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asexual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b="1" spc="-10" dirty="0">
                <a:latin typeface="Times New Roman"/>
                <a:cs typeface="Times New Roman"/>
              </a:rPr>
              <a:t>(transverse</a:t>
            </a:r>
            <a:r>
              <a:rPr sz="1800" b="1" spc="75" dirty="0">
                <a:latin typeface="Times New Roman"/>
                <a:cs typeface="Times New Roman"/>
              </a:rPr>
              <a:t> </a:t>
            </a:r>
            <a:r>
              <a:rPr sz="1800" b="1" spc="-15" dirty="0">
                <a:latin typeface="Times New Roman"/>
                <a:cs typeface="Times New Roman"/>
              </a:rPr>
              <a:t>binary</a:t>
            </a:r>
            <a:r>
              <a:rPr sz="1800" b="1" spc="7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fission</a:t>
            </a:r>
            <a:r>
              <a:rPr sz="1800" spc="-5" dirty="0">
                <a:latin typeface="Times New Roman"/>
                <a:cs typeface="Times New Roman"/>
              </a:rPr>
              <a:t>)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or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sexual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b="1" spc="-10" dirty="0">
                <a:latin typeface="Times New Roman"/>
                <a:cs typeface="Times New Roman"/>
              </a:rPr>
              <a:t>(conjugation)</a:t>
            </a:r>
            <a:r>
              <a:rPr sz="1800" b="1" spc="9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occurs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 </a:t>
            </a:r>
            <a:r>
              <a:rPr sz="1800" spc="-10" dirty="0">
                <a:latin typeface="Times New Roman"/>
                <a:cs typeface="Times New Roman"/>
              </a:rPr>
              <a:t>large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intestine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464555" y="639902"/>
            <a:ext cx="126365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Life</a:t>
            </a:r>
            <a:r>
              <a:rPr sz="2400" spc="-125" dirty="0"/>
              <a:t> </a:t>
            </a:r>
            <a:r>
              <a:rPr sz="2400" spc="-5" dirty="0"/>
              <a:t>cycle</a:t>
            </a:r>
            <a:endParaRPr sz="240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95"/>
              </a:spcBef>
            </a:pPr>
            <a:r>
              <a:rPr dirty="0"/>
              <a:t>The</a:t>
            </a:r>
            <a:r>
              <a:rPr spc="-25" dirty="0"/>
              <a:t> </a:t>
            </a:r>
            <a:r>
              <a:rPr spc="-15" dirty="0"/>
              <a:t>cyst</a:t>
            </a:r>
            <a:r>
              <a:rPr spc="15" dirty="0"/>
              <a:t> </a:t>
            </a:r>
            <a:r>
              <a:rPr spc="-5" dirty="0"/>
              <a:t>is</a:t>
            </a:r>
            <a:r>
              <a:rPr spc="-20" dirty="0"/>
              <a:t> </a:t>
            </a:r>
            <a:r>
              <a:rPr spc="-10" dirty="0"/>
              <a:t>the</a:t>
            </a:r>
            <a:r>
              <a:rPr spc="20" dirty="0"/>
              <a:t> </a:t>
            </a:r>
            <a:r>
              <a:rPr spc="-10" dirty="0"/>
              <a:t>infective</a:t>
            </a:r>
            <a:r>
              <a:rPr spc="20" dirty="0"/>
              <a:t> </a:t>
            </a:r>
            <a:r>
              <a:rPr spc="-10" dirty="0"/>
              <a:t>stage</a:t>
            </a:r>
            <a:r>
              <a:rPr spc="20" dirty="0"/>
              <a:t> </a:t>
            </a:r>
            <a:r>
              <a:rPr dirty="0"/>
              <a:t>of </a:t>
            </a:r>
            <a:r>
              <a:rPr i="1" dirty="0">
                <a:latin typeface="Times New Roman"/>
                <a:cs typeface="Times New Roman"/>
              </a:rPr>
              <a:t>Balantidium</a:t>
            </a:r>
            <a:r>
              <a:rPr i="1" spc="-50" dirty="0">
                <a:latin typeface="Times New Roman"/>
                <a:cs typeface="Times New Roman"/>
              </a:rPr>
              <a:t> </a:t>
            </a:r>
            <a:r>
              <a:rPr i="1" dirty="0">
                <a:latin typeface="Times New Roman"/>
                <a:cs typeface="Times New Roman"/>
              </a:rPr>
              <a:t>coli</a:t>
            </a:r>
          </a:p>
          <a:p>
            <a:pPr marL="13335" marR="5080" algn="ctr">
              <a:lnSpc>
                <a:spcPts val="4800"/>
              </a:lnSpc>
              <a:spcBef>
                <a:spcPts val="560"/>
              </a:spcBef>
            </a:pPr>
            <a:r>
              <a:rPr spc="-10" dirty="0"/>
              <a:t>Once</a:t>
            </a:r>
            <a:r>
              <a:rPr spc="10" dirty="0"/>
              <a:t> </a:t>
            </a:r>
            <a:r>
              <a:rPr spc="-10" dirty="0"/>
              <a:t>the</a:t>
            </a:r>
            <a:r>
              <a:rPr spc="10" dirty="0"/>
              <a:t> </a:t>
            </a:r>
            <a:r>
              <a:rPr spc="-15" dirty="0"/>
              <a:t>cyst</a:t>
            </a:r>
            <a:r>
              <a:rPr spc="50" dirty="0"/>
              <a:t> </a:t>
            </a:r>
            <a:r>
              <a:rPr spc="-5" dirty="0"/>
              <a:t>is</a:t>
            </a:r>
            <a:r>
              <a:rPr dirty="0"/>
              <a:t> </a:t>
            </a:r>
            <a:r>
              <a:rPr spc="-10" dirty="0"/>
              <a:t>ingested</a:t>
            </a:r>
            <a:r>
              <a:rPr spc="35" dirty="0"/>
              <a:t> </a:t>
            </a:r>
            <a:r>
              <a:rPr spc="-10" dirty="0"/>
              <a:t>via</a:t>
            </a:r>
            <a:r>
              <a:rPr spc="5" dirty="0"/>
              <a:t> </a:t>
            </a:r>
            <a:r>
              <a:rPr spc="-10" dirty="0"/>
              <a:t>feces-contaminated</a:t>
            </a:r>
            <a:r>
              <a:rPr spc="120" dirty="0"/>
              <a:t> </a:t>
            </a:r>
            <a:r>
              <a:rPr spc="-5" dirty="0"/>
              <a:t>food </a:t>
            </a:r>
            <a:r>
              <a:rPr dirty="0"/>
              <a:t>or</a:t>
            </a:r>
            <a:r>
              <a:rPr spc="-10" dirty="0"/>
              <a:t> </a:t>
            </a:r>
            <a:r>
              <a:rPr spc="-25" dirty="0"/>
              <a:t>water,</a:t>
            </a:r>
            <a:r>
              <a:rPr spc="35" dirty="0"/>
              <a:t> </a:t>
            </a:r>
            <a:r>
              <a:rPr spc="-5" dirty="0"/>
              <a:t>it</a:t>
            </a:r>
            <a:r>
              <a:rPr dirty="0"/>
              <a:t> </a:t>
            </a:r>
            <a:r>
              <a:rPr spc="-5" dirty="0"/>
              <a:t>passes</a:t>
            </a:r>
            <a:r>
              <a:rPr dirty="0"/>
              <a:t> </a:t>
            </a:r>
            <a:r>
              <a:rPr spc="-10" dirty="0"/>
              <a:t>through</a:t>
            </a:r>
            <a:r>
              <a:rPr spc="45" dirty="0"/>
              <a:t> </a:t>
            </a:r>
            <a:r>
              <a:rPr spc="-10" dirty="0"/>
              <a:t>the</a:t>
            </a:r>
            <a:r>
              <a:rPr spc="10" dirty="0"/>
              <a:t> </a:t>
            </a:r>
            <a:r>
              <a:rPr spc="-10" dirty="0"/>
              <a:t>host</a:t>
            </a:r>
            <a:r>
              <a:rPr spc="25" dirty="0"/>
              <a:t> </a:t>
            </a:r>
            <a:r>
              <a:rPr spc="-10" dirty="0"/>
              <a:t>digestive</a:t>
            </a:r>
            <a:r>
              <a:rPr spc="40" dirty="0"/>
              <a:t> </a:t>
            </a:r>
            <a:r>
              <a:rPr spc="-15" dirty="0"/>
              <a:t>system </a:t>
            </a:r>
            <a:r>
              <a:rPr spc="-484" dirty="0"/>
              <a:t> </a:t>
            </a:r>
            <a:r>
              <a:rPr dirty="0"/>
              <a:t>There,</a:t>
            </a:r>
            <a:r>
              <a:rPr spc="-40" dirty="0"/>
              <a:t> </a:t>
            </a:r>
            <a:r>
              <a:rPr spc="-10" dirty="0"/>
              <a:t>excystation</a:t>
            </a:r>
            <a:r>
              <a:rPr spc="35" dirty="0"/>
              <a:t> </a:t>
            </a:r>
            <a:r>
              <a:rPr spc="-10" dirty="0"/>
              <a:t>takes</a:t>
            </a:r>
            <a:r>
              <a:rPr spc="20" dirty="0"/>
              <a:t> </a:t>
            </a:r>
            <a:r>
              <a:rPr spc="-5" dirty="0"/>
              <a:t>place</a:t>
            </a:r>
            <a:r>
              <a:rPr spc="-15" dirty="0"/>
              <a:t> </a:t>
            </a:r>
            <a:r>
              <a:rPr spc="-5" dirty="0"/>
              <a:t>in</a:t>
            </a:r>
            <a:r>
              <a:rPr spc="10" dirty="0"/>
              <a:t> </a:t>
            </a:r>
            <a:r>
              <a:rPr spc="-15" dirty="0"/>
              <a:t>small</a:t>
            </a:r>
            <a:r>
              <a:rPr spc="25" dirty="0"/>
              <a:t> </a:t>
            </a:r>
            <a:r>
              <a:rPr spc="-10" dirty="0"/>
              <a:t>intestine</a:t>
            </a:r>
          </a:p>
          <a:p>
            <a:pPr marL="2623185" marR="2619375" algn="ctr">
              <a:lnSpc>
                <a:spcPts val="4800"/>
              </a:lnSpc>
              <a:spcBef>
                <a:spcPts val="5"/>
              </a:spcBef>
            </a:pPr>
            <a:r>
              <a:rPr spc="-10" dirty="0"/>
              <a:t>Excystation</a:t>
            </a:r>
            <a:r>
              <a:rPr spc="40" dirty="0"/>
              <a:t> </a:t>
            </a:r>
            <a:r>
              <a:rPr spc="-5" dirty="0"/>
              <a:t>produces</a:t>
            </a:r>
            <a:r>
              <a:rPr spc="-25" dirty="0"/>
              <a:t> </a:t>
            </a:r>
            <a:r>
              <a:rPr spc="-5" dirty="0"/>
              <a:t>a</a:t>
            </a:r>
            <a:r>
              <a:rPr spc="10" dirty="0"/>
              <a:t> </a:t>
            </a:r>
            <a:r>
              <a:rPr spc="-5" dirty="0"/>
              <a:t>trophozoite</a:t>
            </a:r>
            <a:r>
              <a:rPr spc="-40" dirty="0"/>
              <a:t> </a:t>
            </a:r>
            <a:r>
              <a:rPr spc="-10" dirty="0"/>
              <a:t>from the</a:t>
            </a:r>
            <a:r>
              <a:rPr spc="35" dirty="0"/>
              <a:t> </a:t>
            </a:r>
            <a:r>
              <a:rPr spc="-15" dirty="0"/>
              <a:t>cyst</a:t>
            </a:r>
            <a:r>
              <a:rPr spc="50" dirty="0"/>
              <a:t> </a:t>
            </a:r>
            <a:r>
              <a:rPr spc="-10" dirty="0"/>
              <a:t>stage </a:t>
            </a:r>
            <a:r>
              <a:rPr spc="-484" dirty="0"/>
              <a:t> </a:t>
            </a:r>
            <a:r>
              <a:rPr spc="-10" dirty="0"/>
              <a:t>Single</a:t>
            </a:r>
            <a:r>
              <a:rPr spc="-5" dirty="0"/>
              <a:t> trophozoite</a:t>
            </a:r>
            <a:r>
              <a:rPr spc="-20" dirty="0"/>
              <a:t> </a:t>
            </a:r>
            <a:r>
              <a:rPr spc="-15" dirty="0"/>
              <a:t>forms</a:t>
            </a:r>
            <a:r>
              <a:rPr spc="15" dirty="0"/>
              <a:t> </a:t>
            </a:r>
            <a:r>
              <a:rPr spc="-10" dirty="0"/>
              <a:t>from</a:t>
            </a:r>
            <a:r>
              <a:rPr spc="10" dirty="0"/>
              <a:t> </a:t>
            </a:r>
            <a:r>
              <a:rPr spc="-5" dirty="0"/>
              <a:t>each</a:t>
            </a:r>
            <a:r>
              <a:rPr spc="-10" dirty="0"/>
              <a:t> </a:t>
            </a:r>
            <a:r>
              <a:rPr spc="-15" dirty="0"/>
              <a:t>cyst</a:t>
            </a:r>
          </a:p>
          <a:p>
            <a:pPr marL="211454" marR="213360" algn="ctr">
              <a:lnSpc>
                <a:spcPct val="100000"/>
              </a:lnSpc>
              <a:spcBef>
                <a:spcPts val="1845"/>
              </a:spcBef>
            </a:pPr>
            <a:r>
              <a:rPr dirty="0">
                <a:solidFill>
                  <a:srgbClr val="000000"/>
                </a:solidFill>
              </a:rPr>
              <a:t>The</a:t>
            </a:r>
            <a:r>
              <a:rPr spc="-15" dirty="0">
                <a:solidFill>
                  <a:srgbClr val="000000"/>
                </a:solidFill>
              </a:rPr>
              <a:t> </a:t>
            </a:r>
            <a:r>
              <a:rPr spc="-10" dirty="0">
                <a:solidFill>
                  <a:srgbClr val="000000"/>
                </a:solidFill>
              </a:rPr>
              <a:t>motile</a:t>
            </a:r>
            <a:r>
              <a:rPr spc="5" dirty="0">
                <a:solidFill>
                  <a:srgbClr val="000000"/>
                </a:solidFill>
              </a:rPr>
              <a:t> </a:t>
            </a:r>
            <a:r>
              <a:rPr spc="-5" dirty="0">
                <a:solidFill>
                  <a:srgbClr val="000000"/>
                </a:solidFill>
              </a:rPr>
              <a:t>trophozoite</a:t>
            </a:r>
            <a:r>
              <a:rPr spc="5" dirty="0">
                <a:solidFill>
                  <a:srgbClr val="000000"/>
                </a:solidFill>
              </a:rPr>
              <a:t> </a:t>
            </a:r>
            <a:r>
              <a:rPr spc="-5" dirty="0"/>
              <a:t>is </a:t>
            </a:r>
            <a:r>
              <a:rPr spc="-10" dirty="0"/>
              <a:t>the</a:t>
            </a:r>
            <a:r>
              <a:rPr spc="15" dirty="0"/>
              <a:t> </a:t>
            </a:r>
            <a:r>
              <a:rPr spc="-10" dirty="0"/>
              <a:t>feeding</a:t>
            </a:r>
            <a:r>
              <a:rPr spc="45" dirty="0"/>
              <a:t> </a:t>
            </a:r>
            <a:r>
              <a:rPr spc="-10" dirty="0"/>
              <a:t>stage</a:t>
            </a:r>
            <a:r>
              <a:rPr spc="15" dirty="0"/>
              <a:t> </a:t>
            </a:r>
            <a:r>
              <a:rPr dirty="0"/>
              <a:t>of</a:t>
            </a:r>
            <a:r>
              <a:rPr spc="-10" dirty="0"/>
              <a:t> the</a:t>
            </a:r>
            <a:r>
              <a:rPr spc="40" dirty="0"/>
              <a:t> </a:t>
            </a:r>
            <a:r>
              <a:rPr spc="-5" dirty="0"/>
              <a:t>parasite</a:t>
            </a:r>
            <a:r>
              <a:rPr spc="-10" dirty="0"/>
              <a:t> </a:t>
            </a:r>
            <a:r>
              <a:rPr spc="-15" dirty="0"/>
              <a:t>multiply</a:t>
            </a:r>
            <a:r>
              <a:rPr spc="45" dirty="0"/>
              <a:t> </a:t>
            </a:r>
            <a:r>
              <a:rPr spc="-10" dirty="0"/>
              <a:t>either</a:t>
            </a:r>
            <a:r>
              <a:rPr spc="20" dirty="0"/>
              <a:t> </a:t>
            </a:r>
            <a:r>
              <a:rPr spc="-5" dirty="0"/>
              <a:t>in</a:t>
            </a:r>
            <a:r>
              <a:rPr spc="-10" dirty="0"/>
              <a:t> </a:t>
            </a:r>
            <a:r>
              <a:rPr spc="-15" dirty="0"/>
              <a:t>gut</a:t>
            </a:r>
            <a:r>
              <a:rPr spc="30" dirty="0"/>
              <a:t> </a:t>
            </a:r>
            <a:r>
              <a:rPr spc="-15" dirty="0"/>
              <a:t>lumen</a:t>
            </a:r>
            <a:r>
              <a:rPr spc="75" dirty="0"/>
              <a:t> </a:t>
            </a:r>
            <a:r>
              <a:rPr dirty="0"/>
              <a:t>or</a:t>
            </a:r>
            <a:r>
              <a:rPr spc="-5" dirty="0"/>
              <a:t> </a:t>
            </a:r>
            <a:r>
              <a:rPr spc="-10" dirty="0"/>
              <a:t>enter</a:t>
            </a:r>
            <a:r>
              <a:rPr spc="20" dirty="0"/>
              <a:t> </a:t>
            </a:r>
            <a:r>
              <a:rPr spc="-10" dirty="0"/>
              <a:t>the</a:t>
            </a:r>
            <a:r>
              <a:rPr spc="35" dirty="0"/>
              <a:t> </a:t>
            </a:r>
            <a:r>
              <a:rPr spc="-15" dirty="0"/>
              <a:t>sub </a:t>
            </a:r>
            <a:r>
              <a:rPr spc="-484" dirty="0"/>
              <a:t> </a:t>
            </a:r>
            <a:r>
              <a:rPr spc="-15" dirty="0"/>
              <a:t>mucosa</a:t>
            </a:r>
            <a:r>
              <a:rPr spc="25" dirty="0"/>
              <a:t> </a:t>
            </a:r>
            <a:r>
              <a:rPr dirty="0"/>
              <a:t>of</a:t>
            </a:r>
            <a:r>
              <a:rPr spc="-15" dirty="0"/>
              <a:t> large</a:t>
            </a:r>
            <a:r>
              <a:rPr spc="30" dirty="0"/>
              <a:t> </a:t>
            </a:r>
            <a:r>
              <a:rPr spc="-10" dirty="0"/>
              <a:t>intestine</a:t>
            </a:r>
          </a:p>
          <a:p>
            <a:pPr marL="1270">
              <a:lnSpc>
                <a:spcPct val="100000"/>
              </a:lnSpc>
              <a:spcBef>
                <a:spcPts val="40"/>
              </a:spcBef>
            </a:pPr>
            <a:endParaRPr sz="2050"/>
          </a:p>
          <a:p>
            <a:pPr marL="635" algn="ctr">
              <a:lnSpc>
                <a:spcPct val="100000"/>
              </a:lnSpc>
              <a:spcBef>
                <a:spcPts val="5"/>
              </a:spcBef>
            </a:pPr>
            <a:r>
              <a:rPr spc="-5" dirty="0">
                <a:solidFill>
                  <a:srgbClr val="000000"/>
                </a:solidFill>
              </a:rPr>
              <a:t>Trophozoites</a:t>
            </a:r>
            <a:r>
              <a:rPr spc="-75" dirty="0">
                <a:solidFill>
                  <a:srgbClr val="000000"/>
                </a:solidFill>
              </a:rPr>
              <a:t> </a:t>
            </a:r>
            <a:r>
              <a:rPr spc="-15" dirty="0">
                <a:solidFill>
                  <a:srgbClr val="000000"/>
                </a:solidFill>
              </a:rPr>
              <a:t>multiply</a:t>
            </a:r>
            <a:r>
              <a:rPr spc="35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by</a:t>
            </a:r>
            <a:r>
              <a:rPr spc="-10" dirty="0">
                <a:solidFill>
                  <a:srgbClr val="000000"/>
                </a:solidFill>
              </a:rPr>
              <a:t> asexual</a:t>
            </a:r>
            <a:r>
              <a:rPr spc="50" dirty="0">
                <a:solidFill>
                  <a:srgbClr val="000000"/>
                </a:solidFill>
              </a:rPr>
              <a:t> </a:t>
            </a:r>
            <a:r>
              <a:rPr spc="-5" dirty="0">
                <a:solidFill>
                  <a:srgbClr val="000000"/>
                </a:solidFill>
              </a:rPr>
              <a:t>binary</a:t>
            </a:r>
            <a:r>
              <a:rPr spc="-10" dirty="0">
                <a:solidFill>
                  <a:srgbClr val="000000"/>
                </a:solidFill>
              </a:rPr>
              <a:t> fission</a:t>
            </a:r>
            <a:r>
              <a:rPr spc="10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or</a:t>
            </a:r>
            <a:r>
              <a:rPr spc="-15" dirty="0">
                <a:solidFill>
                  <a:srgbClr val="000000"/>
                </a:solidFill>
              </a:rPr>
              <a:t> </a:t>
            </a:r>
            <a:r>
              <a:rPr spc="-10" dirty="0">
                <a:solidFill>
                  <a:srgbClr val="000000"/>
                </a:solidFill>
              </a:rPr>
              <a:t>sexual</a:t>
            </a:r>
            <a:r>
              <a:rPr spc="25" dirty="0">
                <a:solidFill>
                  <a:srgbClr val="000000"/>
                </a:solidFill>
              </a:rPr>
              <a:t> </a:t>
            </a:r>
            <a:r>
              <a:rPr spc="-5" dirty="0">
                <a:solidFill>
                  <a:srgbClr val="000000"/>
                </a:solidFill>
              </a:rPr>
              <a:t>conjugation</a:t>
            </a:r>
          </a:p>
        </p:txBody>
      </p:sp>
      <p:sp>
        <p:nvSpPr>
          <p:cNvPr id="4" name="object 4"/>
          <p:cNvSpPr/>
          <p:nvPr/>
        </p:nvSpPr>
        <p:spPr>
          <a:xfrm>
            <a:off x="6057900" y="1624583"/>
            <a:ext cx="76200" cy="284480"/>
          </a:xfrm>
          <a:custGeom>
            <a:avLst/>
            <a:gdLst/>
            <a:ahLst/>
            <a:cxnLst/>
            <a:rect l="l" t="t" r="r" b="b"/>
            <a:pathLst>
              <a:path w="76200" h="284480">
                <a:moveTo>
                  <a:pt x="28575" y="207899"/>
                </a:moveTo>
                <a:lnTo>
                  <a:pt x="0" y="207899"/>
                </a:lnTo>
                <a:lnTo>
                  <a:pt x="38100" y="284099"/>
                </a:lnTo>
                <a:lnTo>
                  <a:pt x="69850" y="220599"/>
                </a:lnTo>
                <a:lnTo>
                  <a:pt x="28575" y="220599"/>
                </a:lnTo>
                <a:lnTo>
                  <a:pt x="28575" y="207899"/>
                </a:lnTo>
                <a:close/>
              </a:path>
              <a:path w="76200" h="284480">
                <a:moveTo>
                  <a:pt x="47625" y="0"/>
                </a:moveTo>
                <a:lnTo>
                  <a:pt x="28575" y="0"/>
                </a:lnTo>
                <a:lnTo>
                  <a:pt x="28575" y="220599"/>
                </a:lnTo>
                <a:lnTo>
                  <a:pt x="47625" y="220599"/>
                </a:lnTo>
                <a:lnTo>
                  <a:pt x="47625" y="0"/>
                </a:lnTo>
                <a:close/>
              </a:path>
              <a:path w="76200" h="284480">
                <a:moveTo>
                  <a:pt x="76200" y="207899"/>
                </a:moveTo>
                <a:lnTo>
                  <a:pt x="47625" y="207899"/>
                </a:lnTo>
                <a:lnTo>
                  <a:pt x="47625" y="220599"/>
                </a:lnTo>
                <a:lnTo>
                  <a:pt x="69850" y="220599"/>
                </a:lnTo>
                <a:lnTo>
                  <a:pt x="76200" y="20789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057900" y="2254885"/>
            <a:ext cx="76200" cy="284480"/>
          </a:xfrm>
          <a:custGeom>
            <a:avLst/>
            <a:gdLst/>
            <a:ahLst/>
            <a:cxnLst/>
            <a:rect l="l" t="t" r="r" b="b"/>
            <a:pathLst>
              <a:path w="76200" h="284480">
                <a:moveTo>
                  <a:pt x="28575" y="207899"/>
                </a:moveTo>
                <a:lnTo>
                  <a:pt x="0" y="207899"/>
                </a:lnTo>
                <a:lnTo>
                  <a:pt x="38100" y="284099"/>
                </a:lnTo>
                <a:lnTo>
                  <a:pt x="69850" y="220599"/>
                </a:lnTo>
                <a:lnTo>
                  <a:pt x="28575" y="220599"/>
                </a:lnTo>
                <a:lnTo>
                  <a:pt x="28575" y="207899"/>
                </a:lnTo>
                <a:close/>
              </a:path>
              <a:path w="76200" h="284480">
                <a:moveTo>
                  <a:pt x="47625" y="0"/>
                </a:moveTo>
                <a:lnTo>
                  <a:pt x="28575" y="0"/>
                </a:lnTo>
                <a:lnTo>
                  <a:pt x="28575" y="220599"/>
                </a:lnTo>
                <a:lnTo>
                  <a:pt x="47625" y="220599"/>
                </a:lnTo>
                <a:lnTo>
                  <a:pt x="47625" y="0"/>
                </a:lnTo>
                <a:close/>
              </a:path>
              <a:path w="76200" h="284480">
                <a:moveTo>
                  <a:pt x="76200" y="207899"/>
                </a:moveTo>
                <a:lnTo>
                  <a:pt x="47625" y="207899"/>
                </a:lnTo>
                <a:lnTo>
                  <a:pt x="47625" y="220599"/>
                </a:lnTo>
                <a:lnTo>
                  <a:pt x="69850" y="220599"/>
                </a:lnTo>
                <a:lnTo>
                  <a:pt x="76200" y="20789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057900" y="2914776"/>
            <a:ext cx="76200" cy="284480"/>
          </a:xfrm>
          <a:custGeom>
            <a:avLst/>
            <a:gdLst/>
            <a:ahLst/>
            <a:cxnLst/>
            <a:rect l="l" t="t" r="r" b="b"/>
            <a:pathLst>
              <a:path w="76200" h="284480">
                <a:moveTo>
                  <a:pt x="28575" y="207899"/>
                </a:moveTo>
                <a:lnTo>
                  <a:pt x="0" y="207899"/>
                </a:lnTo>
                <a:lnTo>
                  <a:pt x="38100" y="284099"/>
                </a:lnTo>
                <a:lnTo>
                  <a:pt x="69850" y="220599"/>
                </a:lnTo>
                <a:lnTo>
                  <a:pt x="28575" y="220599"/>
                </a:lnTo>
                <a:lnTo>
                  <a:pt x="28575" y="207899"/>
                </a:lnTo>
                <a:close/>
              </a:path>
              <a:path w="76200" h="284480">
                <a:moveTo>
                  <a:pt x="47625" y="0"/>
                </a:moveTo>
                <a:lnTo>
                  <a:pt x="28575" y="0"/>
                </a:lnTo>
                <a:lnTo>
                  <a:pt x="28575" y="220599"/>
                </a:lnTo>
                <a:lnTo>
                  <a:pt x="47625" y="220599"/>
                </a:lnTo>
                <a:lnTo>
                  <a:pt x="47625" y="0"/>
                </a:lnTo>
                <a:close/>
              </a:path>
              <a:path w="76200" h="284480">
                <a:moveTo>
                  <a:pt x="76200" y="207899"/>
                </a:moveTo>
                <a:lnTo>
                  <a:pt x="47625" y="207899"/>
                </a:lnTo>
                <a:lnTo>
                  <a:pt x="47625" y="220599"/>
                </a:lnTo>
                <a:lnTo>
                  <a:pt x="69850" y="220599"/>
                </a:lnTo>
                <a:lnTo>
                  <a:pt x="76200" y="20789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057900" y="3537711"/>
            <a:ext cx="76200" cy="284480"/>
          </a:xfrm>
          <a:custGeom>
            <a:avLst/>
            <a:gdLst/>
            <a:ahLst/>
            <a:cxnLst/>
            <a:rect l="l" t="t" r="r" b="b"/>
            <a:pathLst>
              <a:path w="76200" h="284479">
                <a:moveTo>
                  <a:pt x="28575" y="207899"/>
                </a:moveTo>
                <a:lnTo>
                  <a:pt x="0" y="207899"/>
                </a:lnTo>
                <a:lnTo>
                  <a:pt x="38100" y="284099"/>
                </a:lnTo>
                <a:lnTo>
                  <a:pt x="69850" y="220599"/>
                </a:lnTo>
                <a:lnTo>
                  <a:pt x="28575" y="220599"/>
                </a:lnTo>
                <a:lnTo>
                  <a:pt x="28575" y="207899"/>
                </a:lnTo>
                <a:close/>
              </a:path>
              <a:path w="76200" h="284479">
                <a:moveTo>
                  <a:pt x="47625" y="0"/>
                </a:moveTo>
                <a:lnTo>
                  <a:pt x="28575" y="0"/>
                </a:lnTo>
                <a:lnTo>
                  <a:pt x="28575" y="220599"/>
                </a:lnTo>
                <a:lnTo>
                  <a:pt x="47625" y="220599"/>
                </a:lnTo>
                <a:lnTo>
                  <a:pt x="47625" y="0"/>
                </a:lnTo>
                <a:close/>
              </a:path>
              <a:path w="76200" h="284479">
                <a:moveTo>
                  <a:pt x="76200" y="207899"/>
                </a:moveTo>
                <a:lnTo>
                  <a:pt x="47625" y="207899"/>
                </a:lnTo>
                <a:lnTo>
                  <a:pt x="47625" y="220599"/>
                </a:lnTo>
                <a:lnTo>
                  <a:pt x="69850" y="220599"/>
                </a:lnTo>
                <a:lnTo>
                  <a:pt x="76200" y="20789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057900" y="5067680"/>
            <a:ext cx="76200" cy="284480"/>
          </a:xfrm>
          <a:custGeom>
            <a:avLst/>
            <a:gdLst/>
            <a:ahLst/>
            <a:cxnLst/>
            <a:rect l="l" t="t" r="r" b="b"/>
            <a:pathLst>
              <a:path w="76200" h="284479">
                <a:moveTo>
                  <a:pt x="28575" y="207899"/>
                </a:moveTo>
                <a:lnTo>
                  <a:pt x="0" y="207899"/>
                </a:lnTo>
                <a:lnTo>
                  <a:pt x="38100" y="284099"/>
                </a:lnTo>
                <a:lnTo>
                  <a:pt x="69850" y="220599"/>
                </a:lnTo>
                <a:lnTo>
                  <a:pt x="28575" y="220599"/>
                </a:lnTo>
                <a:lnTo>
                  <a:pt x="28575" y="207899"/>
                </a:lnTo>
                <a:close/>
              </a:path>
              <a:path w="76200" h="284479">
                <a:moveTo>
                  <a:pt x="47625" y="0"/>
                </a:moveTo>
                <a:lnTo>
                  <a:pt x="28575" y="0"/>
                </a:lnTo>
                <a:lnTo>
                  <a:pt x="28575" y="220599"/>
                </a:lnTo>
                <a:lnTo>
                  <a:pt x="47625" y="220599"/>
                </a:lnTo>
                <a:lnTo>
                  <a:pt x="47625" y="0"/>
                </a:lnTo>
                <a:close/>
              </a:path>
              <a:path w="76200" h="284479">
                <a:moveTo>
                  <a:pt x="76200" y="207899"/>
                </a:moveTo>
                <a:lnTo>
                  <a:pt x="47625" y="207899"/>
                </a:lnTo>
                <a:lnTo>
                  <a:pt x="47625" y="220599"/>
                </a:lnTo>
                <a:lnTo>
                  <a:pt x="69850" y="220599"/>
                </a:lnTo>
                <a:lnTo>
                  <a:pt x="76200" y="20789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057900" y="4151757"/>
            <a:ext cx="76200" cy="284480"/>
          </a:xfrm>
          <a:custGeom>
            <a:avLst/>
            <a:gdLst/>
            <a:ahLst/>
            <a:cxnLst/>
            <a:rect l="l" t="t" r="r" b="b"/>
            <a:pathLst>
              <a:path w="76200" h="284479">
                <a:moveTo>
                  <a:pt x="28575" y="207899"/>
                </a:moveTo>
                <a:lnTo>
                  <a:pt x="0" y="207899"/>
                </a:lnTo>
                <a:lnTo>
                  <a:pt x="38100" y="284099"/>
                </a:lnTo>
                <a:lnTo>
                  <a:pt x="69850" y="220599"/>
                </a:lnTo>
                <a:lnTo>
                  <a:pt x="28575" y="220599"/>
                </a:lnTo>
                <a:lnTo>
                  <a:pt x="28575" y="207899"/>
                </a:lnTo>
                <a:close/>
              </a:path>
              <a:path w="76200" h="284479">
                <a:moveTo>
                  <a:pt x="47625" y="0"/>
                </a:moveTo>
                <a:lnTo>
                  <a:pt x="28575" y="0"/>
                </a:lnTo>
                <a:lnTo>
                  <a:pt x="28575" y="220599"/>
                </a:lnTo>
                <a:lnTo>
                  <a:pt x="47625" y="220599"/>
                </a:lnTo>
                <a:lnTo>
                  <a:pt x="47625" y="0"/>
                </a:lnTo>
                <a:close/>
              </a:path>
              <a:path w="76200" h="284479">
                <a:moveTo>
                  <a:pt x="76200" y="207899"/>
                </a:moveTo>
                <a:lnTo>
                  <a:pt x="47625" y="207899"/>
                </a:lnTo>
                <a:lnTo>
                  <a:pt x="47625" y="220599"/>
                </a:lnTo>
                <a:lnTo>
                  <a:pt x="69850" y="220599"/>
                </a:lnTo>
                <a:lnTo>
                  <a:pt x="76200" y="20789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889728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140196" y="1091946"/>
            <a:ext cx="76200" cy="284480"/>
          </a:xfrm>
          <a:custGeom>
            <a:avLst/>
            <a:gdLst/>
            <a:ahLst/>
            <a:cxnLst/>
            <a:rect l="l" t="t" r="r" b="b"/>
            <a:pathLst>
              <a:path w="76200" h="284480">
                <a:moveTo>
                  <a:pt x="28575" y="207899"/>
                </a:moveTo>
                <a:lnTo>
                  <a:pt x="0" y="207899"/>
                </a:lnTo>
                <a:lnTo>
                  <a:pt x="38100" y="284099"/>
                </a:lnTo>
                <a:lnTo>
                  <a:pt x="69850" y="220599"/>
                </a:lnTo>
                <a:lnTo>
                  <a:pt x="28575" y="220599"/>
                </a:lnTo>
                <a:lnTo>
                  <a:pt x="28575" y="207899"/>
                </a:lnTo>
                <a:close/>
              </a:path>
              <a:path w="76200" h="284480">
                <a:moveTo>
                  <a:pt x="47625" y="0"/>
                </a:moveTo>
                <a:lnTo>
                  <a:pt x="28575" y="0"/>
                </a:lnTo>
                <a:lnTo>
                  <a:pt x="28575" y="220599"/>
                </a:lnTo>
                <a:lnTo>
                  <a:pt x="47625" y="220599"/>
                </a:lnTo>
                <a:lnTo>
                  <a:pt x="47625" y="0"/>
                </a:lnTo>
                <a:close/>
              </a:path>
              <a:path w="76200" h="284480">
                <a:moveTo>
                  <a:pt x="76200" y="207899"/>
                </a:moveTo>
                <a:lnTo>
                  <a:pt x="47625" y="207899"/>
                </a:lnTo>
                <a:lnTo>
                  <a:pt x="47625" y="220599"/>
                </a:lnTo>
                <a:lnTo>
                  <a:pt x="69850" y="220599"/>
                </a:lnTo>
                <a:lnTo>
                  <a:pt x="76200" y="20789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168263" y="1701545"/>
            <a:ext cx="76200" cy="284480"/>
          </a:xfrm>
          <a:custGeom>
            <a:avLst/>
            <a:gdLst/>
            <a:ahLst/>
            <a:cxnLst/>
            <a:rect l="l" t="t" r="r" b="b"/>
            <a:pathLst>
              <a:path w="76200" h="284480">
                <a:moveTo>
                  <a:pt x="28575" y="207899"/>
                </a:moveTo>
                <a:lnTo>
                  <a:pt x="0" y="207899"/>
                </a:lnTo>
                <a:lnTo>
                  <a:pt x="38100" y="284099"/>
                </a:lnTo>
                <a:lnTo>
                  <a:pt x="69850" y="220599"/>
                </a:lnTo>
                <a:lnTo>
                  <a:pt x="28575" y="220599"/>
                </a:lnTo>
                <a:lnTo>
                  <a:pt x="28575" y="207899"/>
                </a:lnTo>
                <a:close/>
              </a:path>
              <a:path w="76200" h="284480">
                <a:moveTo>
                  <a:pt x="47625" y="0"/>
                </a:moveTo>
                <a:lnTo>
                  <a:pt x="28575" y="0"/>
                </a:lnTo>
                <a:lnTo>
                  <a:pt x="28575" y="220599"/>
                </a:lnTo>
                <a:lnTo>
                  <a:pt x="47625" y="220599"/>
                </a:lnTo>
                <a:lnTo>
                  <a:pt x="47625" y="0"/>
                </a:lnTo>
                <a:close/>
              </a:path>
              <a:path w="76200" h="284480">
                <a:moveTo>
                  <a:pt x="76200" y="207899"/>
                </a:moveTo>
                <a:lnTo>
                  <a:pt x="47625" y="207899"/>
                </a:lnTo>
                <a:lnTo>
                  <a:pt x="47625" y="220599"/>
                </a:lnTo>
                <a:lnTo>
                  <a:pt x="69850" y="220599"/>
                </a:lnTo>
                <a:lnTo>
                  <a:pt x="76200" y="20789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180201" y="2363470"/>
            <a:ext cx="76200" cy="284480"/>
          </a:xfrm>
          <a:custGeom>
            <a:avLst/>
            <a:gdLst/>
            <a:ahLst/>
            <a:cxnLst/>
            <a:rect l="l" t="t" r="r" b="b"/>
            <a:pathLst>
              <a:path w="76200" h="284480">
                <a:moveTo>
                  <a:pt x="28575" y="207899"/>
                </a:moveTo>
                <a:lnTo>
                  <a:pt x="0" y="207899"/>
                </a:lnTo>
                <a:lnTo>
                  <a:pt x="38100" y="284099"/>
                </a:lnTo>
                <a:lnTo>
                  <a:pt x="69850" y="220599"/>
                </a:lnTo>
                <a:lnTo>
                  <a:pt x="28575" y="220599"/>
                </a:lnTo>
                <a:lnTo>
                  <a:pt x="28575" y="207899"/>
                </a:lnTo>
                <a:close/>
              </a:path>
              <a:path w="76200" h="284480">
                <a:moveTo>
                  <a:pt x="47625" y="0"/>
                </a:moveTo>
                <a:lnTo>
                  <a:pt x="28575" y="0"/>
                </a:lnTo>
                <a:lnTo>
                  <a:pt x="28575" y="220599"/>
                </a:lnTo>
                <a:lnTo>
                  <a:pt x="47625" y="220599"/>
                </a:lnTo>
                <a:lnTo>
                  <a:pt x="47625" y="0"/>
                </a:lnTo>
                <a:close/>
              </a:path>
              <a:path w="76200" h="284480">
                <a:moveTo>
                  <a:pt x="76200" y="207899"/>
                </a:moveTo>
                <a:lnTo>
                  <a:pt x="47625" y="207899"/>
                </a:lnTo>
                <a:lnTo>
                  <a:pt x="47625" y="220599"/>
                </a:lnTo>
                <a:lnTo>
                  <a:pt x="69850" y="220599"/>
                </a:lnTo>
                <a:lnTo>
                  <a:pt x="76200" y="20789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180201" y="3019044"/>
            <a:ext cx="76200" cy="284480"/>
          </a:xfrm>
          <a:custGeom>
            <a:avLst/>
            <a:gdLst/>
            <a:ahLst/>
            <a:cxnLst/>
            <a:rect l="l" t="t" r="r" b="b"/>
            <a:pathLst>
              <a:path w="76200" h="284479">
                <a:moveTo>
                  <a:pt x="28575" y="207898"/>
                </a:moveTo>
                <a:lnTo>
                  <a:pt x="0" y="207898"/>
                </a:lnTo>
                <a:lnTo>
                  <a:pt x="38100" y="284098"/>
                </a:lnTo>
                <a:lnTo>
                  <a:pt x="69850" y="220598"/>
                </a:lnTo>
                <a:lnTo>
                  <a:pt x="28575" y="220598"/>
                </a:lnTo>
                <a:lnTo>
                  <a:pt x="28575" y="207898"/>
                </a:lnTo>
                <a:close/>
              </a:path>
              <a:path w="76200" h="284479">
                <a:moveTo>
                  <a:pt x="47625" y="0"/>
                </a:moveTo>
                <a:lnTo>
                  <a:pt x="28575" y="0"/>
                </a:lnTo>
                <a:lnTo>
                  <a:pt x="28575" y="220598"/>
                </a:lnTo>
                <a:lnTo>
                  <a:pt x="47625" y="220598"/>
                </a:lnTo>
                <a:lnTo>
                  <a:pt x="47625" y="0"/>
                </a:lnTo>
                <a:close/>
              </a:path>
              <a:path w="76200" h="284479">
                <a:moveTo>
                  <a:pt x="76200" y="207898"/>
                </a:moveTo>
                <a:lnTo>
                  <a:pt x="47625" y="207898"/>
                </a:lnTo>
                <a:lnTo>
                  <a:pt x="47625" y="220598"/>
                </a:lnTo>
                <a:lnTo>
                  <a:pt x="69850" y="220598"/>
                </a:lnTo>
                <a:lnTo>
                  <a:pt x="76200" y="20789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180201" y="3558413"/>
            <a:ext cx="76200" cy="284480"/>
          </a:xfrm>
          <a:custGeom>
            <a:avLst/>
            <a:gdLst/>
            <a:ahLst/>
            <a:cxnLst/>
            <a:rect l="l" t="t" r="r" b="b"/>
            <a:pathLst>
              <a:path w="76200" h="284479">
                <a:moveTo>
                  <a:pt x="28575" y="207899"/>
                </a:moveTo>
                <a:lnTo>
                  <a:pt x="0" y="207899"/>
                </a:lnTo>
                <a:lnTo>
                  <a:pt x="38100" y="284099"/>
                </a:lnTo>
                <a:lnTo>
                  <a:pt x="69850" y="220599"/>
                </a:lnTo>
                <a:lnTo>
                  <a:pt x="28575" y="220599"/>
                </a:lnTo>
                <a:lnTo>
                  <a:pt x="28575" y="207899"/>
                </a:lnTo>
                <a:close/>
              </a:path>
              <a:path w="76200" h="284479">
                <a:moveTo>
                  <a:pt x="47625" y="0"/>
                </a:moveTo>
                <a:lnTo>
                  <a:pt x="28575" y="0"/>
                </a:lnTo>
                <a:lnTo>
                  <a:pt x="28575" y="220599"/>
                </a:lnTo>
                <a:lnTo>
                  <a:pt x="47625" y="220599"/>
                </a:lnTo>
                <a:lnTo>
                  <a:pt x="47625" y="0"/>
                </a:lnTo>
                <a:close/>
              </a:path>
              <a:path w="76200" h="284479">
                <a:moveTo>
                  <a:pt x="76200" y="207899"/>
                </a:moveTo>
                <a:lnTo>
                  <a:pt x="47625" y="207899"/>
                </a:lnTo>
                <a:lnTo>
                  <a:pt x="47625" y="220599"/>
                </a:lnTo>
                <a:lnTo>
                  <a:pt x="69850" y="220599"/>
                </a:lnTo>
                <a:lnTo>
                  <a:pt x="76200" y="20789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183121" y="4119245"/>
            <a:ext cx="76200" cy="284480"/>
          </a:xfrm>
          <a:custGeom>
            <a:avLst/>
            <a:gdLst/>
            <a:ahLst/>
            <a:cxnLst/>
            <a:rect l="l" t="t" r="r" b="b"/>
            <a:pathLst>
              <a:path w="76200" h="284479">
                <a:moveTo>
                  <a:pt x="28575" y="207898"/>
                </a:moveTo>
                <a:lnTo>
                  <a:pt x="0" y="207898"/>
                </a:lnTo>
                <a:lnTo>
                  <a:pt x="38100" y="284098"/>
                </a:lnTo>
                <a:lnTo>
                  <a:pt x="69850" y="220598"/>
                </a:lnTo>
                <a:lnTo>
                  <a:pt x="28575" y="220598"/>
                </a:lnTo>
                <a:lnTo>
                  <a:pt x="28575" y="207898"/>
                </a:lnTo>
                <a:close/>
              </a:path>
              <a:path w="76200" h="284479">
                <a:moveTo>
                  <a:pt x="47625" y="0"/>
                </a:moveTo>
                <a:lnTo>
                  <a:pt x="28575" y="0"/>
                </a:lnTo>
                <a:lnTo>
                  <a:pt x="28575" y="220598"/>
                </a:lnTo>
                <a:lnTo>
                  <a:pt x="47625" y="220598"/>
                </a:lnTo>
                <a:lnTo>
                  <a:pt x="47625" y="0"/>
                </a:lnTo>
                <a:close/>
              </a:path>
              <a:path w="76200" h="284479">
                <a:moveTo>
                  <a:pt x="76200" y="207898"/>
                </a:moveTo>
                <a:lnTo>
                  <a:pt x="47625" y="207898"/>
                </a:lnTo>
                <a:lnTo>
                  <a:pt x="47625" y="220598"/>
                </a:lnTo>
                <a:lnTo>
                  <a:pt x="69850" y="220598"/>
                </a:lnTo>
                <a:lnTo>
                  <a:pt x="76200" y="20789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180201" y="4653407"/>
            <a:ext cx="76200" cy="284480"/>
          </a:xfrm>
          <a:custGeom>
            <a:avLst/>
            <a:gdLst/>
            <a:ahLst/>
            <a:cxnLst/>
            <a:rect l="l" t="t" r="r" b="b"/>
            <a:pathLst>
              <a:path w="76200" h="284479">
                <a:moveTo>
                  <a:pt x="28575" y="207899"/>
                </a:moveTo>
                <a:lnTo>
                  <a:pt x="0" y="207899"/>
                </a:lnTo>
                <a:lnTo>
                  <a:pt x="38100" y="284099"/>
                </a:lnTo>
                <a:lnTo>
                  <a:pt x="69850" y="220599"/>
                </a:lnTo>
                <a:lnTo>
                  <a:pt x="28575" y="220599"/>
                </a:lnTo>
                <a:lnTo>
                  <a:pt x="28575" y="207899"/>
                </a:lnTo>
                <a:close/>
              </a:path>
              <a:path w="76200" h="284479">
                <a:moveTo>
                  <a:pt x="47625" y="0"/>
                </a:moveTo>
                <a:lnTo>
                  <a:pt x="28575" y="0"/>
                </a:lnTo>
                <a:lnTo>
                  <a:pt x="28575" y="220599"/>
                </a:lnTo>
                <a:lnTo>
                  <a:pt x="47625" y="220599"/>
                </a:lnTo>
                <a:lnTo>
                  <a:pt x="47625" y="0"/>
                </a:lnTo>
                <a:close/>
              </a:path>
              <a:path w="76200" h="284479">
                <a:moveTo>
                  <a:pt x="76200" y="207899"/>
                </a:moveTo>
                <a:lnTo>
                  <a:pt x="47625" y="207899"/>
                </a:lnTo>
                <a:lnTo>
                  <a:pt x="47625" y="220599"/>
                </a:lnTo>
                <a:lnTo>
                  <a:pt x="69850" y="220599"/>
                </a:lnTo>
                <a:lnTo>
                  <a:pt x="76200" y="20789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206744" y="5196332"/>
            <a:ext cx="76200" cy="284480"/>
          </a:xfrm>
          <a:custGeom>
            <a:avLst/>
            <a:gdLst/>
            <a:ahLst/>
            <a:cxnLst/>
            <a:rect l="l" t="t" r="r" b="b"/>
            <a:pathLst>
              <a:path w="76200" h="284479">
                <a:moveTo>
                  <a:pt x="28575" y="207899"/>
                </a:moveTo>
                <a:lnTo>
                  <a:pt x="0" y="207899"/>
                </a:lnTo>
                <a:lnTo>
                  <a:pt x="38100" y="284099"/>
                </a:lnTo>
                <a:lnTo>
                  <a:pt x="69850" y="220599"/>
                </a:lnTo>
                <a:lnTo>
                  <a:pt x="28575" y="220599"/>
                </a:lnTo>
                <a:lnTo>
                  <a:pt x="28575" y="207899"/>
                </a:lnTo>
                <a:close/>
              </a:path>
              <a:path w="76200" h="284479">
                <a:moveTo>
                  <a:pt x="47625" y="0"/>
                </a:moveTo>
                <a:lnTo>
                  <a:pt x="28575" y="0"/>
                </a:lnTo>
                <a:lnTo>
                  <a:pt x="28575" y="220599"/>
                </a:lnTo>
                <a:lnTo>
                  <a:pt x="47625" y="220599"/>
                </a:lnTo>
                <a:lnTo>
                  <a:pt x="47625" y="0"/>
                </a:lnTo>
                <a:close/>
              </a:path>
              <a:path w="76200" h="284479">
                <a:moveTo>
                  <a:pt x="76200" y="207899"/>
                </a:moveTo>
                <a:lnTo>
                  <a:pt x="47625" y="207899"/>
                </a:lnTo>
                <a:lnTo>
                  <a:pt x="47625" y="220599"/>
                </a:lnTo>
                <a:lnTo>
                  <a:pt x="69850" y="220599"/>
                </a:lnTo>
                <a:lnTo>
                  <a:pt x="76200" y="20789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Asexual</a:t>
            </a:r>
            <a:r>
              <a:rPr spc="-80" dirty="0"/>
              <a:t> </a:t>
            </a:r>
            <a:r>
              <a:rPr spc="-15" dirty="0"/>
              <a:t>reproduction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359156" y="787984"/>
            <a:ext cx="9423400" cy="49657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67585" algn="ctr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Division</a:t>
            </a:r>
            <a:r>
              <a:rPr sz="1800" spc="-4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by</a:t>
            </a:r>
            <a:r>
              <a:rPr sz="1800" spc="-2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binary</a:t>
            </a:r>
            <a:r>
              <a:rPr sz="1800" spc="-4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fission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>
              <a:latin typeface="Times New Roman"/>
              <a:cs typeface="Times New Roman"/>
            </a:endParaRPr>
          </a:p>
          <a:p>
            <a:pPr marL="2268855" algn="ctr">
              <a:lnSpc>
                <a:spcPct val="100000"/>
              </a:lnSpc>
            </a:pP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Micronucleus</a:t>
            </a:r>
            <a:r>
              <a:rPr sz="1800" spc="-8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divide</a:t>
            </a:r>
            <a:r>
              <a:rPr sz="1800" spc="-1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first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3A3835"/>
                </a:solidFill>
                <a:latin typeface="Times New Roman"/>
                <a:cs typeface="Times New Roman"/>
              </a:rPr>
              <a:t>followed</a:t>
            </a:r>
            <a:r>
              <a:rPr sz="1800" spc="3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by</a:t>
            </a:r>
            <a:r>
              <a:rPr sz="1800" spc="-4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macronucleus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>
              <a:latin typeface="Times New Roman"/>
              <a:cs typeface="Times New Roman"/>
            </a:endParaRPr>
          </a:p>
          <a:p>
            <a:pPr marL="2269490" algn="ctr">
              <a:lnSpc>
                <a:spcPct val="100000"/>
              </a:lnSpc>
            </a:pP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A</a:t>
            </a:r>
            <a:r>
              <a:rPr sz="1800" spc="-12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transverse</a:t>
            </a:r>
            <a:r>
              <a:rPr sz="1800" spc="1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septum</a:t>
            </a:r>
            <a:r>
              <a:rPr sz="1800" spc="-3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15" dirty="0">
                <a:solidFill>
                  <a:srgbClr val="3A3835"/>
                </a:solidFill>
                <a:latin typeface="Times New Roman"/>
                <a:cs typeface="Times New Roman"/>
              </a:rPr>
              <a:t>forms</a:t>
            </a:r>
            <a:r>
              <a:rPr sz="1800" spc="6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–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separates</a:t>
            </a:r>
            <a:r>
              <a:rPr sz="1800" spc="2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the</a:t>
            </a:r>
            <a:r>
              <a:rPr sz="1800" spc="-3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cytoplasm</a:t>
            </a:r>
            <a:r>
              <a:rPr sz="1800" spc="2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into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halves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420"/>
              </a:spcBef>
            </a:pPr>
            <a:r>
              <a:rPr sz="1800" b="1" spc="-5" dirty="0">
                <a:solidFill>
                  <a:srgbClr val="3A3835"/>
                </a:solidFill>
                <a:latin typeface="Times New Roman"/>
                <a:cs typeface="Times New Roman"/>
              </a:rPr>
              <a:t>Sexual</a:t>
            </a:r>
            <a:r>
              <a:rPr sz="1800" b="1" spc="-7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b="1" spc="-15" dirty="0">
                <a:solidFill>
                  <a:srgbClr val="3A3835"/>
                </a:solidFill>
                <a:latin typeface="Times New Roman"/>
                <a:cs typeface="Times New Roman"/>
              </a:rPr>
              <a:t>reproduction</a:t>
            </a:r>
            <a:endParaRPr sz="1800">
              <a:latin typeface="Times New Roman"/>
              <a:cs typeface="Times New Roman"/>
            </a:endParaRPr>
          </a:p>
          <a:p>
            <a:pPr marL="2265045" algn="ctr">
              <a:lnSpc>
                <a:spcPct val="100000"/>
              </a:lnSpc>
              <a:spcBef>
                <a:spcPts val="740"/>
              </a:spcBef>
            </a:pP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Replicate</a:t>
            </a:r>
            <a:r>
              <a:rPr sz="1800" spc="-3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sexually</a:t>
            </a:r>
            <a:r>
              <a:rPr sz="1800" spc="1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15" dirty="0">
                <a:solidFill>
                  <a:srgbClr val="3A3835"/>
                </a:solidFill>
                <a:latin typeface="Times New Roman"/>
                <a:cs typeface="Times New Roman"/>
              </a:rPr>
              <a:t>(Syngamy)</a:t>
            </a:r>
            <a:r>
              <a:rPr sz="1800" spc="9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5" dirty="0">
                <a:solidFill>
                  <a:srgbClr val="3A3835"/>
                </a:solidFill>
                <a:latin typeface="Times New Roman"/>
                <a:cs typeface="Times New Roman"/>
              </a:rPr>
              <a:t>by</a:t>
            </a:r>
            <a:r>
              <a:rPr sz="1800" spc="-1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conjugation</a:t>
            </a:r>
            <a:endParaRPr sz="1800">
              <a:latin typeface="Times New Roman"/>
              <a:cs typeface="Times New Roman"/>
            </a:endParaRPr>
          </a:p>
          <a:p>
            <a:pPr marL="2593975" marR="321310" algn="ctr">
              <a:lnSpc>
                <a:spcPct val="200100"/>
              </a:lnSpc>
            </a:pPr>
            <a:r>
              <a:rPr sz="1800" spc="-60" dirty="0">
                <a:solidFill>
                  <a:srgbClr val="3A3835"/>
                </a:solidFill>
                <a:latin typeface="Times New Roman"/>
                <a:cs typeface="Times New Roman"/>
              </a:rPr>
              <a:t>Two</a:t>
            </a:r>
            <a:r>
              <a:rPr sz="1800" spc="1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trophozoites</a:t>
            </a:r>
            <a:r>
              <a:rPr sz="1800" spc="-5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3A3835"/>
                </a:solidFill>
                <a:latin typeface="Times New Roman"/>
                <a:cs typeface="Times New Roman"/>
              </a:rPr>
              <a:t>come</a:t>
            </a:r>
            <a:r>
              <a:rPr sz="1800" spc="2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in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contact</a:t>
            </a:r>
            <a:r>
              <a:rPr sz="1800" spc="-1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3A3835"/>
                </a:solidFill>
                <a:latin typeface="Times New Roman"/>
                <a:cs typeface="Times New Roman"/>
              </a:rPr>
              <a:t>with</a:t>
            </a:r>
            <a:r>
              <a:rPr sz="1800" spc="1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3A3835"/>
                </a:solidFill>
                <a:latin typeface="Times New Roman"/>
                <a:cs typeface="Times New Roman"/>
              </a:rPr>
              <a:t>each</a:t>
            </a:r>
            <a:r>
              <a:rPr sz="1800" spc="3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other</a:t>
            </a:r>
            <a:r>
              <a:rPr sz="1800" spc="-1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at</a:t>
            </a:r>
            <a:r>
              <a:rPr sz="1800" spc="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their</a:t>
            </a:r>
            <a:r>
              <a:rPr sz="1800" spc="-1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anterior</a:t>
            </a:r>
            <a:r>
              <a:rPr sz="1800" spc="-2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ends </a:t>
            </a:r>
            <a:r>
              <a:rPr sz="1800" spc="-434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Exchange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the</a:t>
            </a:r>
            <a:r>
              <a:rPr sz="1800" spc="-3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nuclear</a:t>
            </a:r>
            <a:r>
              <a:rPr sz="1800" spc="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3A3835"/>
                </a:solidFill>
                <a:latin typeface="Times New Roman"/>
                <a:cs typeface="Times New Roman"/>
              </a:rPr>
              <a:t>material</a:t>
            </a:r>
            <a:r>
              <a:rPr sz="1800" spc="3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for</a:t>
            </a:r>
            <a:r>
              <a:rPr sz="1800" spc="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15" dirty="0">
                <a:solidFill>
                  <a:srgbClr val="3A3835"/>
                </a:solidFill>
                <a:latin typeface="Times New Roman"/>
                <a:cs typeface="Times New Roman"/>
              </a:rPr>
              <a:t>few</a:t>
            </a:r>
            <a:r>
              <a:rPr sz="1800" spc="4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3A3835"/>
                </a:solidFill>
                <a:latin typeface="Times New Roman"/>
                <a:cs typeface="Times New Roman"/>
              </a:rPr>
              <a:t>moments</a:t>
            </a:r>
            <a:r>
              <a:rPr sz="1800" spc="3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then</a:t>
            </a:r>
            <a:r>
              <a:rPr sz="1800" spc="-1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they</a:t>
            </a:r>
            <a:r>
              <a:rPr sz="1800" spc="-1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detach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>
              <a:latin typeface="Times New Roman"/>
              <a:cs typeface="Times New Roman"/>
            </a:endParaRPr>
          </a:p>
          <a:p>
            <a:pPr marL="2270125" algn="ctr">
              <a:lnSpc>
                <a:spcPct val="100000"/>
              </a:lnSpc>
            </a:pP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No</a:t>
            </a:r>
            <a:r>
              <a:rPr sz="1800" spc="-5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increase</a:t>
            </a:r>
            <a:r>
              <a:rPr sz="1800" spc="1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in</a:t>
            </a:r>
            <a:r>
              <a:rPr sz="1800" spc="-1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number </a:t>
            </a:r>
            <a:r>
              <a:rPr sz="1800" spc="5" dirty="0">
                <a:solidFill>
                  <a:srgbClr val="3A3835"/>
                </a:solidFill>
                <a:latin typeface="Times New Roman"/>
                <a:cs typeface="Times New Roman"/>
              </a:rPr>
              <a:t>of</a:t>
            </a:r>
            <a:r>
              <a:rPr sz="1800" spc="-3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trophozoites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>
              <a:latin typeface="Times New Roman"/>
              <a:cs typeface="Times New Roman"/>
            </a:endParaRPr>
          </a:p>
          <a:p>
            <a:pPr marL="2266950" algn="ctr">
              <a:lnSpc>
                <a:spcPct val="100000"/>
              </a:lnSpc>
            </a:pP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Both</a:t>
            </a:r>
            <a:r>
              <a:rPr sz="1800" spc="-3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trophozoite</a:t>
            </a:r>
            <a:r>
              <a:rPr sz="1800" spc="-7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and</a:t>
            </a:r>
            <a:r>
              <a:rPr sz="1800" spc="-1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15" dirty="0">
                <a:solidFill>
                  <a:srgbClr val="3A3835"/>
                </a:solidFill>
                <a:latin typeface="Times New Roman"/>
                <a:cs typeface="Times New Roman"/>
              </a:rPr>
              <a:t>cyst</a:t>
            </a:r>
            <a:r>
              <a:rPr sz="1800" spc="5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are </a:t>
            </a:r>
            <a:r>
              <a:rPr sz="1800" spc="-10" dirty="0">
                <a:solidFill>
                  <a:srgbClr val="3A3835"/>
                </a:solidFill>
                <a:latin typeface="Times New Roman"/>
                <a:cs typeface="Times New Roman"/>
              </a:rPr>
              <a:t>excreted</a:t>
            </a:r>
            <a:r>
              <a:rPr sz="1800" spc="4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in </a:t>
            </a:r>
            <a:r>
              <a:rPr sz="1800" spc="-15" dirty="0">
                <a:solidFill>
                  <a:srgbClr val="3A3835"/>
                </a:solidFill>
                <a:latin typeface="Times New Roman"/>
                <a:cs typeface="Times New Roman"/>
              </a:rPr>
              <a:t>faeces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>
              <a:latin typeface="Times New Roman"/>
              <a:cs typeface="Times New Roman"/>
            </a:endParaRPr>
          </a:p>
          <a:p>
            <a:pPr marL="2264410" algn="ctr">
              <a:lnSpc>
                <a:spcPct val="100000"/>
              </a:lnSpc>
            </a:pP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Trophozoites</a:t>
            </a:r>
            <a:r>
              <a:rPr sz="1800" spc="-5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disintegrates,</a:t>
            </a:r>
            <a:r>
              <a:rPr sz="1800" spc="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15" dirty="0">
                <a:solidFill>
                  <a:srgbClr val="3A3835"/>
                </a:solidFill>
                <a:latin typeface="Times New Roman"/>
                <a:cs typeface="Times New Roman"/>
              </a:rPr>
              <a:t>cysts</a:t>
            </a:r>
            <a:r>
              <a:rPr sz="1800" spc="2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are</a:t>
            </a:r>
            <a:r>
              <a:rPr sz="1800" spc="2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resistant</a:t>
            </a:r>
            <a:r>
              <a:rPr sz="1800" spc="1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and</a:t>
            </a:r>
            <a:r>
              <a:rPr sz="1800" spc="-1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are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infective</a:t>
            </a:r>
            <a:r>
              <a:rPr sz="1800" spc="2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to </a:t>
            </a:r>
            <a:r>
              <a:rPr sz="1800" spc="-15" dirty="0">
                <a:solidFill>
                  <a:srgbClr val="3A3835"/>
                </a:solidFill>
                <a:latin typeface="Times New Roman"/>
                <a:cs typeface="Times New Roman"/>
              </a:rPr>
              <a:t>man</a:t>
            </a:r>
            <a:r>
              <a:rPr sz="1800" spc="3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and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pig</a:t>
            </a:r>
            <a:endParaRPr sz="18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659799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67810" y="946603"/>
            <a:ext cx="9036593" cy="4776782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28437" y="585889"/>
            <a:ext cx="8675703" cy="6006973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93138" y="719110"/>
            <a:ext cx="9327515" cy="616066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085" indent="-287020">
              <a:lnSpc>
                <a:spcPct val="100000"/>
              </a:lnSpc>
              <a:spcBef>
                <a:spcPts val="100"/>
              </a:spcBef>
              <a:buFont typeface="Wingdings"/>
              <a:buChar char=""/>
              <a:tabLst>
                <a:tab pos="299720" algn="l"/>
              </a:tabLst>
            </a:pPr>
            <a:r>
              <a:rPr sz="1800" dirty="0">
                <a:latin typeface="Times New Roman"/>
                <a:cs typeface="Times New Roman"/>
              </a:rPr>
              <a:t>Most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cases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are</a:t>
            </a:r>
            <a:r>
              <a:rPr sz="1800" spc="-10" dirty="0">
                <a:latin typeface="Times New Roman"/>
                <a:cs typeface="Times New Roman"/>
              </a:rPr>
              <a:t> asymptomatic</a:t>
            </a: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har char=""/>
            </a:pPr>
            <a:endParaRPr sz="1850" dirty="0">
              <a:latin typeface="Times New Roman"/>
              <a:cs typeface="Times New Roman"/>
            </a:endParaRPr>
          </a:p>
          <a:p>
            <a:pPr marL="354330" indent="-341630">
              <a:lnSpc>
                <a:spcPct val="100000"/>
              </a:lnSpc>
              <a:buFont typeface="Wingdings"/>
              <a:buChar char=""/>
              <a:tabLst>
                <a:tab pos="353695" algn="l"/>
                <a:tab pos="354330" algn="l"/>
              </a:tabLst>
            </a:pPr>
            <a:r>
              <a:rPr sz="1800" dirty="0">
                <a:latin typeface="Times New Roman"/>
                <a:cs typeface="Times New Roman"/>
              </a:rPr>
              <a:t>If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symptomatic,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B.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coli</a:t>
            </a:r>
            <a:r>
              <a:rPr sz="1800" i="1" spc="-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infections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may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cause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sever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infection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that</a:t>
            </a:r>
            <a:r>
              <a:rPr sz="1800" spc="-10" dirty="0">
                <a:latin typeface="Times New Roman"/>
                <a:cs typeface="Times New Roman"/>
              </a:rPr>
              <a:t> resemble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acute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amoebiosis</a:t>
            </a:r>
            <a:endParaRPr sz="1800" dirty="0">
              <a:latin typeface="Times New Roman"/>
              <a:cs typeface="Times New Roman"/>
            </a:endParaRPr>
          </a:p>
          <a:p>
            <a:pPr marL="299085" marR="5080" indent="-287020">
              <a:lnSpc>
                <a:spcPts val="4320"/>
              </a:lnSpc>
              <a:spcBef>
                <a:spcPts val="505"/>
              </a:spcBef>
              <a:buFont typeface="Wingdings"/>
              <a:buChar char=""/>
              <a:tabLst>
                <a:tab pos="299720" algn="l"/>
              </a:tabLst>
            </a:pP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Trophozoites</a:t>
            </a:r>
            <a:r>
              <a:rPr sz="1800" spc="13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invade</a:t>
            </a:r>
            <a:r>
              <a:rPr sz="1800" spc="12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gut</a:t>
            </a:r>
            <a:r>
              <a:rPr sz="1800" spc="11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sub</a:t>
            </a:r>
            <a:r>
              <a:rPr sz="1800" spc="12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mucosa-</a:t>
            </a:r>
            <a:r>
              <a:rPr sz="1800" spc="13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form</a:t>
            </a:r>
            <a:r>
              <a:rPr sz="1800" spc="13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multiple</a:t>
            </a:r>
            <a:r>
              <a:rPr sz="1800" spc="13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tiny</a:t>
            </a:r>
            <a:r>
              <a:rPr sz="1800" spc="9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superficial</a:t>
            </a:r>
            <a:r>
              <a:rPr sz="1800" spc="14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ulcers</a:t>
            </a:r>
            <a:r>
              <a:rPr sz="1800" spc="12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-</a:t>
            </a:r>
            <a:r>
              <a:rPr sz="1800" spc="13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Ulcers</a:t>
            </a:r>
            <a:r>
              <a:rPr sz="1800" spc="13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3A3835"/>
                </a:solidFill>
                <a:latin typeface="Times New Roman"/>
                <a:cs typeface="Times New Roman"/>
              </a:rPr>
              <a:t>with</a:t>
            </a:r>
            <a:r>
              <a:rPr sz="1800" spc="14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necrotic </a:t>
            </a:r>
            <a:r>
              <a:rPr sz="1800" spc="-434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base</a:t>
            </a:r>
            <a:r>
              <a:rPr sz="1800" spc="-3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and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 undermined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edge</a:t>
            </a:r>
            <a:r>
              <a:rPr sz="1800" spc="2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just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as</a:t>
            </a:r>
            <a:r>
              <a:rPr sz="1800" dirty="0">
                <a:latin typeface="Times New Roman"/>
                <a:cs typeface="Times New Roman"/>
              </a:rPr>
              <a:t> those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of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Entamoeba</a:t>
            </a:r>
            <a:r>
              <a:rPr sz="1800" i="1" spc="-2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histolytica</a:t>
            </a:r>
            <a:endParaRPr lang="en-US" sz="1800" i="1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40"/>
              </a:spcBef>
            </a:pPr>
            <a:r>
              <a:rPr lang="en-US" sz="1800" b="1" spc="-20" dirty="0">
                <a:solidFill>
                  <a:srgbClr val="3A3835"/>
                </a:solidFill>
                <a:latin typeface="Times New Roman"/>
                <a:cs typeface="Times New Roman"/>
              </a:rPr>
              <a:t>Virulence</a:t>
            </a:r>
            <a:r>
              <a:rPr lang="en-US" sz="1800" b="1" spc="2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1800" b="1" spc="-10" dirty="0">
                <a:solidFill>
                  <a:srgbClr val="3A3835"/>
                </a:solidFill>
                <a:latin typeface="Times New Roman"/>
                <a:cs typeface="Times New Roman"/>
              </a:rPr>
              <a:t>factor:</a:t>
            </a:r>
            <a:endParaRPr lang="en-US" sz="1800" dirty="0">
              <a:latin typeface="Times New Roman"/>
              <a:cs typeface="Times New Roman"/>
            </a:endParaRPr>
          </a:p>
          <a:p>
            <a:pPr marL="299085" indent="-287020">
              <a:lnSpc>
                <a:spcPct val="100000"/>
              </a:lnSpc>
              <a:spcBef>
                <a:spcPts val="1085"/>
              </a:spcBef>
              <a:buFont typeface="Wingdings"/>
              <a:buChar char=""/>
              <a:tabLst>
                <a:tab pos="299720" algn="l"/>
              </a:tabLst>
            </a:pPr>
            <a:r>
              <a:rPr lang="en-US"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Hyaluronidase-</a:t>
            </a:r>
            <a:r>
              <a:rPr lang="en-US" sz="1800" spc="-3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1800" dirty="0">
                <a:solidFill>
                  <a:srgbClr val="3A3835"/>
                </a:solidFill>
                <a:latin typeface="Times New Roman"/>
                <a:cs typeface="Times New Roman"/>
              </a:rPr>
              <a:t>help</a:t>
            </a:r>
            <a:r>
              <a:rPr lang="en-US"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1800" dirty="0">
                <a:solidFill>
                  <a:srgbClr val="3A3835"/>
                </a:solidFill>
                <a:latin typeface="Times New Roman"/>
                <a:cs typeface="Times New Roman"/>
              </a:rPr>
              <a:t>to</a:t>
            </a:r>
            <a:r>
              <a:rPr lang="en-US" sz="1800" spc="-2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1800" dirty="0">
                <a:solidFill>
                  <a:srgbClr val="3A3835"/>
                </a:solidFill>
                <a:latin typeface="Times New Roman"/>
                <a:cs typeface="Times New Roman"/>
              </a:rPr>
              <a:t>penetrate intestinal</a:t>
            </a:r>
            <a:r>
              <a:rPr lang="en-US" sz="1800" spc="-2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mucosa, other enzymes are also secreted.</a:t>
            </a:r>
            <a:endParaRPr sz="1800" dirty="0">
              <a:latin typeface="Times New Roman"/>
              <a:cs typeface="Times New Roman"/>
            </a:endParaRPr>
          </a:p>
          <a:p>
            <a:pPr marL="299085" indent="-287020">
              <a:lnSpc>
                <a:spcPct val="100000"/>
              </a:lnSpc>
              <a:spcBef>
                <a:spcPts val="1660"/>
              </a:spcBef>
              <a:buFont typeface="Wingdings"/>
              <a:buChar char=""/>
              <a:tabLst>
                <a:tab pos="299720" algn="l"/>
                <a:tab pos="1990725" algn="l"/>
                <a:tab pos="2731770" algn="l"/>
                <a:tab pos="3051810" algn="l"/>
                <a:tab pos="4320540" algn="l"/>
                <a:tab pos="4728845" algn="l"/>
                <a:tab pos="5396865" algn="l"/>
                <a:tab pos="5707380" algn="l"/>
                <a:tab pos="6155690" algn="l"/>
                <a:tab pos="6981825" algn="l"/>
                <a:tab pos="7518400" algn="l"/>
                <a:tab pos="8893810" algn="l"/>
              </a:tabLst>
            </a:pP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Mic</a:t>
            </a:r>
            <a:r>
              <a:rPr sz="1800" spc="-10" dirty="0">
                <a:solidFill>
                  <a:srgbClr val="3A3835"/>
                </a:solidFill>
                <a:latin typeface="Times New Roman"/>
                <a:cs typeface="Times New Roman"/>
              </a:rPr>
              <a:t>r</a:t>
            </a:r>
            <a:r>
              <a:rPr sz="1800" spc="5" dirty="0">
                <a:solidFill>
                  <a:srgbClr val="3A3835"/>
                </a:solidFill>
                <a:latin typeface="Times New Roman"/>
                <a:cs typeface="Times New Roman"/>
              </a:rPr>
              <a:t>o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s</a:t>
            </a:r>
            <a:r>
              <a:rPr sz="1800" spc="-15" dirty="0">
                <a:solidFill>
                  <a:srgbClr val="3A3835"/>
                </a:solidFill>
                <a:latin typeface="Times New Roman"/>
                <a:cs typeface="Times New Roman"/>
              </a:rPr>
              <a:t>c</a:t>
            </a:r>
            <a:r>
              <a:rPr sz="1800" spc="5" dirty="0">
                <a:solidFill>
                  <a:srgbClr val="3A3835"/>
                </a:solidFill>
                <a:latin typeface="Times New Roman"/>
                <a:cs typeface="Times New Roman"/>
              </a:rPr>
              <a:t>op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ic</a:t>
            </a:r>
            <a:r>
              <a:rPr sz="1800" spc="-15" dirty="0">
                <a:solidFill>
                  <a:srgbClr val="3A3835"/>
                </a:solidFill>
                <a:latin typeface="Times New Roman"/>
                <a:cs typeface="Times New Roman"/>
              </a:rPr>
              <a:t>a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ll</a:t>
            </a:r>
            <a:r>
              <a:rPr sz="1800" spc="-25" dirty="0">
                <a:solidFill>
                  <a:srgbClr val="3A3835"/>
                </a:solidFill>
                <a:latin typeface="Times New Roman"/>
                <a:cs typeface="Times New Roman"/>
              </a:rPr>
              <a:t>y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-	</a:t>
            </a:r>
            <a:r>
              <a:rPr sz="1800" spc="-10" dirty="0">
                <a:solidFill>
                  <a:srgbClr val="3A3835"/>
                </a:solidFill>
                <a:latin typeface="Times New Roman"/>
                <a:cs typeface="Times New Roman"/>
              </a:rPr>
              <a:t>c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l</a:t>
            </a:r>
            <a:r>
              <a:rPr sz="1800" spc="10" dirty="0">
                <a:solidFill>
                  <a:srgbClr val="3A3835"/>
                </a:solidFill>
                <a:latin typeface="Times New Roman"/>
                <a:cs typeface="Times New Roman"/>
              </a:rPr>
              <a:t>u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st</a:t>
            </a:r>
            <a:r>
              <a:rPr sz="1800" spc="-15" dirty="0">
                <a:solidFill>
                  <a:srgbClr val="3A3835"/>
                </a:solidFill>
                <a:latin typeface="Times New Roman"/>
                <a:cs typeface="Times New Roman"/>
              </a:rPr>
              <a:t>e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r	</a:t>
            </a:r>
            <a:r>
              <a:rPr sz="1800" spc="10" dirty="0">
                <a:solidFill>
                  <a:srgbClr val="3A3835"/>
                </a:solidFill>
                <a:latin typeface="Times New Roman"/>
                <a:cs typeface="Times New Roman"/>
              </a:rPr>
              <a:t>o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f	tr</a:t>
            </a:r>
            <a:r>
              <a:rPr sz="1800" spc="35" dirty="0">
                <a:solidFill>
                  <a:srgbClr val="3A3835"/>
                </a:solidFill>
                <a:latin typeface="Times New Roman"/>
                <a:cs typeface="Times New Roman"/>
              </a:rPr>
              <a:t>o</a:t>
            </a:r>
            <a:r>
              <a:rPr sz="1800" spc="5" dirty="0">
                <a:solidFill>
                  <a:srgbClr val="3A3835"/>
                </a:solidFill>
                <a:latin typeface="Times New Roman"/>
                <a:cs typeface="Times New Roman"/>
              </a:rPr>
              <a:t>pho</a:t>
            </a:r>
            <a:r>
              <a:rPr sz="1800" spc="-35" dirty="0">
                <a:solidFill>
                  <a:srgbClr val="3A3835"/>
                </a:solidFill>
                <a:latin typeface="Times New Roman"/>
                <a:cs typeface="Times New Roman"/>
              </a:rPr>
              <a:t>z</a:t>
            </a:r>
            <a:r>
              <a:rPr sz="1800" spc="5" dirty="0">
                <a:solidFill>
                  <a:srgbClr val="3A3835"/>
                </a:solidFill>
                <a:latin typeface="Times New Roman"/>
                <a:cs typeface="Times New Roman"/>
              </a:rPr>
              <a:t>o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it</a:t>
            </a:r>
            <a:r>
              <a:rPr sz="1800" spc="-10" dirty="0">
                <a:solidFill>
                  <a:srgbClr val="3A3835"/>
                </a:solidFill>
                <a:latin typeface="Times New Roman"/>
                <a:cs typeface="Times New Roman"/>
              </a:rPr>
              <a:t>e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s	</a:t>
            </a:r>
            <a:r>
              <a:rPr sz="1800" spc="-10" dirty="0">
                <a:solidFill>
                  <a:srgbClr val="3A3835"/>
                </a:solidFill>
                <a:latin typeface="Times New Roman"/>
                <a:cs typeface="Times New Roman"/>
              </a:rPr>
              <a:t>a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re	</a:t>
            </a:r>
            <a:r>
              <a:rPr sz="1800" spc="-25" dirty="0">
                <a:solidFill>
                  <a:srgbClr val="3A3835"/>
                </a:solidFill>
                <a:latin typeface="Times New Roman"/>
                <a:cs typeface="Times New Roman"/>
              </a:rPr>
              <a:t>f</a:t>
            </a:r>
            <a:r>
              <a:rPr sz="1800" spc="5" dirty="0">
                <a:solidFill>
                  <a:srgbClr val="3A3835"/>
                </a:solidFill>
                <a:latin typeface="Times New Roman"/>
                <a:cs typeface="Times New Roman"/>
              </a:rPr>
              <a:t>oun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d	in	</a:t>
            </a:r>
            <a:r>
              <a:rPr sz="1800" spc="-30" dirty="0">
                <a:solidFill>
                  <a:srgbClr val="3A3835"/>
                </a:solidFill>
                <a:latin typeface="Times New Roman"/>
                <a:cs typeface="Times New Roman"/>
              </a:rPr>
              <a:t>s</a:t>
            </a:r>
            <a:r>
              <a:rPr sz="1800" spc="5" dirty="0">
                <a:solidFill>
                  <a:srgbClr val="3A3835"/>
                </a:solidFill>
                <a:latin typeface="Times New Roman"/>
                <a:cs typeface="Times New Roman"/>
              </a:rPr>
              <a:t>u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b	</a:t>
            </a:r>
            <a:r>
              <a:rPr sz="1800" spc="-35" dirty="0">
                <a:solidFill>
                  <a:srgbClr val="3A3835"/>
                </a:solidFill>
                <a:latin typeface="Times New Roman"/>
                <a:cs typeface="Times New Roman"/>
              </a:rPr>
              <a:t>m</a:t>
            </a:r>
            <a:r>
              <a:rPr sz="1800" spc="5" dirty="0">
                <a:solidFill>
                  <a:srgbClr val="3A3835"/>
                </a:solidFill>
                <a:latin typeface="Times New Roman"/>
                <a:cs typeface="Times New Roman"/>
              </a:rPr>
              <a:t>u</a:t>
            </a:r>
            <a:r>
              <a:rPr sz="1800" spc="-10" dirty="0">
                <a:solidFill>
                  <a:srgbClr val="3A3835"/>
                </a:solidFill>
                <a:latin typeface="Times New Roman"/>
                <a:cs typeface="Times New Roman"/>
              </a:rPr>
              <a:t>c</a:t>
            </a:r>
            <a:r>
              <a:rPr sz="1800" spc="5" dirty="0">
                <a:solidFill>
                  <a:srgbClr val="3A3835"/>
                </a:solidFill>
                <a:latin typeface="Times New Roman"/>
                <a:cs typeface="Times New Roman"/>
              </a:rPr>
              <a:t>o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sa	</a:t>
            </a:r>
            <a:r>
              <a:rPr sz="1800" spc="-30" dirty="0">
                <a:solidFill>
                  <a:srgbClr val="3A3835"/>
                </a:solidFill>
                <a:latin typeface="Times New Roman"/>
                <a:cs typeface="Times New Roman"/>
              </a:rPr>
              <a:t>w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ith	i</a:t>
            </a:r>
            <a:r>
              <a:rPr sz="1800" spc="10" dirty="0">
                <a:solidFill>
                  <a:srgbClr val="3A3835"/>
                </a:solidFill>
                <a:latin typeface="Times New Roman"/>
                <a:cs typeface="Times New Roman"/>
              </a:rPr>
              <a:t>n</a:t>
            </a:r>
            <a:r>
              <a:rPr sz="1800" spc="-25" dirty="0">
                <a:solidFill>
                  <a:srgbClr val="3A3835"/>
                </a:solidFill>
                <a:latin typeface="Times New Roman"/>
                <a:cs typeface="Times New Roman"/>
              </a:rPr>
              <a:t>f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l</a:t>
            </a:r>
            <a:r>
              <a:rPr sz="1800" spc="15" dirty="0">
                <a:solidFill>
                  <a:srgbClr val="3A3835"/>
                </a:solidFill>
                <a:latin typeface="Times New Roman"/>
                <a:cs typeface="Times New Roman"/>
              </a:rPr>
              <a:t>a</a:t>
            </a:r>
            <a:r>
              <a:rPr sz="1800" spc="-15" dirty="0">
                <a:solidFill>
                  <a:srgbClr val="3A3835"/>
                </a:solidFill>
                <a:latin typeface="Times New Roman"/>
                <a:cs typeface="Times New Roman"/>
              </a:rPr>
              <a:t>mm</a:t>
            </a:r>
            <a:r>
              <a:rPr sz="1800" spc="-10" dirty="0">
                <a:solidFill>
                  <a:srgbClr val="3A3835"/>
                </a:solidFill>
                <a:latin typeface="Times New Roman"/>
                <a:cs typeface="Times New Roman"/>
              </a:rPr>
              <a:t>a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t</a:t>
            </a:r>
            <a:r>
              <a:rPr sz="1800" spc="10" dirty="0">
                <a:solidFill>
                  <a:srgbClr val="3A3835"/>
                </a:solidFill>
                <a:latin typeface="Times New Roman"/>
                <a:cs typeface="Times New Roman"/>
              </a:rPr>
              <a:t>o</a:t>
            </a:r>
            <a:r>
              <a:rPr sz="1800" spc="20" dirty="0">
                <a:solidFill>
                  <a:srgbClr val="3A3835"/>
                </a:solidFill>
                <a:latin typeface="Times New Roman"/>
                <a:cs typeface="Times New Roman"/>
              </a:rPr>
              <a:t>r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y	</a:t>
            </a:r>
            <a:r>
              <a:rPr sz="1800" spc="-10" dirty="0">
                <a:solidFill>
                  <a:srgbClr val="3A3835"/>
                </a:solidFill>
                <a:latin typeface="Times New Roman"/>
                <a:cs typeface="Times New Roman"/>
              </a:rPr>
              <a:t>ce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lls</a:t>
            </a: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har char=""/>
            </a:pPr>
            <a:endParaRPr sz="1850" dirty="0">
              <a:latin typeface="Times New Roman"/>
              <a:cs typeface="Times New Roman"/>
            </a:endParaRPr>
          </a:p>
          <a:p>
            <a:pPr marL="299085">
              <a:lnSpc>
                <a:spcPct val="100000"/>
              </a:lnSpc>
            </a:pPr>
            <a:r>
              <a:rPr sz="1800" spc="-10" dirty="0">
                <a:solidFill>
                  <a:srgbClr val="3A3835"/>
                </a:solidFill>
                <a:latin typeface="Times New Roman"/>
                <a:cs typeface="Times New Roman"/>
              </a:rPr>
              <a:t>(lymphocytic)</a:t>
            </a:r>
            <a:endParaRPr sz="1800" dirty="0">
              <a:latin typeface="Times New Roman"/>
              <a:cs typeface="Times New Roman"/>
            </a:endParaRPr>
          </a:p>
          <a:p>
            <a:pPr marL="299085" marR="5715" indent="-287020">
              <a:lnSpc>
                <a:spcPts val="4320"/>
              </a:lnSpc>
              <a:spcBef>
                <a:spcPts val="505"/>
              </a:spcBef>
              <a:buFont typeface="Wingdings"/>
              <a:buChar char=""/>
              <a:tabLst>
                <a:tab pos="299720" algn="l"/>
              </a:tabLst>
            </a:pPr>
            <a:r>
              <a:rPr sz="1800" spc="-5" dirty="0">
                <a:latin typeface="Times New Roman"/>
                <a:cs typeface="Times New Roman"/>
              </a:rPr>
              <a:t>Symptoms</a:t>
            </a:r>
            <a:r>
              <a:rPr sz="1800" spc="1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include</a:t>
            </a:r>
            <a:r>
              <a:rPr sz="1800" spc="200" dirty="0"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diarrhea</a:t>
            </a:r>
            <a:r>
              <a:rPr sz="1800" spc="19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3A3835"/>
                </a:solidFill>
                <a:latin typeface="Times New Roman"/>
                <a:cs typeface="Times New Roman"/>
              </a:rPr>
              <a:t>with</a:t>
            </a:r>
            <a:r>
              <a:rPr sz="1800" spc="21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profuse</a:t>
            </a:r>
            <a:r>
              <a:rPr sz="1800" spc="19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3A3835"/>
                </a:solidFill>
                <a:latin typeface="Times New Roman"/>
                <a:cs typeface="Times New Roman"/>
              </a:rPr>
              <a:t>mucus</a:t>
            </a:r>
            <a:r>
              <a:rPr sz="1800" spc="20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and</a:t>
            </a:r>
            <a:r>
              <a:rPr sz="1800" spc="21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blood,</a:t>
            </a:r>
            <a:r>
              <a:rPr sz="1800" spc="204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20" dirty="0">
                <a:solidFill>
                  <a:srgbClr val="3A3835"/>
                </a:solidFill>
                <a:latin typeface="Times New Roman"/>
                <a:cs typeface="Times New Roman"/>
              </a:rPr>
              <a:t>fever,</a:t>
            </a:r>
            <a:r>
              <a:rPr sz="1800" spc="21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nausea,</a:t>
            </a:r>
            <a:r>
              <a:rPr sz="1800" spc="20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vomiting,</a:t>
            </a:r>
            <a:r>
              <a:rPr sz="1800" spc="240" dirty="0"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Abdominal </a:t>
            </a:r>
            <a:r>
              <a:rPr sz="1800" spc="-434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pain,</a:t>
            </a:r>
            <a:r>
              <a:rPr sz="1800" spc="-4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anorexia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(loss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of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appetite)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and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even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dysentery</a:t>
            </a:r>
            <a:endParaRPr sz="1800" dirty="0">
              <a:latin typeface="Times New Roman"/>
              <a:cs typeface="Times New Roman"/>
            </a:endParaRPr>
          </a:p>
          <a:p>
            <a:pPr marL="299085" indent="-287020">
              <a:lnSpc>
                <a:spcPct val="100000"/>
              </a:lnSpc>
              <a:spcBef>
                <a:spcPts val="1660"/>
              </a:spcBef>
              <a:buFont typeface="Wingdings"/>
              <a:buChar char=""/>
              <a:tabLst>
                <a:tab pos="299720" algn="l"/>
              </a:tabLst>
            </a:pPr>
            <a:r>
              <a:rPr sz="1800" spc="-10" dirty="0">
                <a:latin typeface="Times New Roman"/>
                <a:cs typeface="Times New Roman"/>
              </a:rPr>
              <a:t>The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diarrhea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may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persist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for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long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periods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of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time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resulting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 </a:t>
            </a:r>
            <a:r>
              <a:rPr sz="1800" spc="-5" dirty="0">
                <a:latin typeface="Times New Roman"/>
                <a:cs typeface="Times New Roman"/>
              </a:rPr>
              <a:t>acute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fluid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loss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and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weight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loss</a:t>
            </a:r>
          </a:p>
          <a:p>
            <a:pPr>
              <a:lnSpc>
                <a:spcPct val="100000"/>
              </a:lnSpc>
              <a:spcBef>
                <a:spcPts val="35"/>
              </a:spcBef>
              <a:buChar char=""/>
            </a:pPr>
            <a:endParaRPr sz="1850" dirty="0">
              <a:latin typeface="Times New Roman"/>
              <a:cs typeface="Times New Roman"/>
            </a:endParaRPr>
          </a:p>
          <a:p>
            <a:pPr marL="299085" indent="-287020">
              <a:lnSpc>
                <a:spcPct val="100000"/>
              </a:lnSpc>
              <a:buFont typeface="Wingdings"/>
              <a:buChar char=""/>
              <a:tabLst>
                <a:tab pos="299720" algn="l"/>
              </a:tabLst>
            </a:pPr>
            <a:r>
              <a:rPr sz="1800" spc="-5" dirty="0">
                <a:latin typeface="Times New Roman"/>
                <a:cs typeface="Times New Roman"/>
              </a:rPr>
              <a:t>Metastatic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and </a:t>
            </a:r>
            <a:r>
              <a:rPr sz="1800" spc="-5" dirty="0">
                <a:latin typeface="Times New Roman"/>
                <a:cs typeface="Times New Roman"/>
              </a:rPr>
              <a:t>extraintestinal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diseases,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liver,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lung</a:t>
            </a:r>
            <a:r>
              <a:rPr sz="1800" dirty="0">
                <a:latin typeface="Times New Roman"/>
                <a:cs typeface="Times New Roman"/>
              </a:rPr>
              <a:t> and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brain </a:t>
            </a:r>
            <a:r>
              <a:rPr sz="1800" spc="-5" dirty="0">
                <a:latin typeface="Times New Roman"/>
                <a:cs typeface="Times New Roman"/>
              </a:rPr>
              <a:t>abscesses,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usually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are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very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rare</a:t>
            </a:r>
            <a:endParaRPr sz="18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310634" y="152146"/>
            <a:ext cx="36925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>
                <a:solidFill>
                  <a:srgbClr val="000000"/>
                </a:solidFill>
              </a:rPr>
              <a:t>Pathogenesis</a:t>
            </a:r>
            <a:r>
              <a:rPr spc="15" dirty="0">
                <a:solidFill>
                  <a:srgbClr val="000000"/>
                </a:solidFill>
              </a:rPr>
              <a:t> </a:t>
            </a:r>
            <a:r>
              <a:rPr spc="-15" dirty="0">
                <a:solidFill>
                  <a:srgbClr val="000000"/>
                </a:solidFill>
              </a:rPr>
              <a:t>and</a:t>
            </a:r>
            <a:r>
              <a:rPr spc="35" dirty="0">
                <a:solidFill>
                  <a:srgbClr val="000000"/>
                </a:solidFill>
              </a:rPr>
              <a:t> </a:t>
            </a:r>
            <a:r>
              <a:rPr dirty="0"/>
              <a:t>Sign</a:t>
            </a:r>
            <a:r>
              <a:rPr spc="-40" dirty="0"/>
              <a:t> </a:t>
            </a:r>
            <a:r>
              <a:rPr spc="-15" dirty="0"/>
              <a:t>and</a:t>
            </a:r>
            <a:r>
              <a:rPr spc="30" dirty="0"/>
              <a:t> </a:t>
            </a:r>
            <a:r>
              <a:rPr spc="-15" dirty="0"/>
              <a:t>Symptoms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99305" y="443865"/>
            <a:ext cx="296100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LA</a:t>
            </a:r>
            <a:r>
              <a:rPr spc="10" dirty="0"/>
              <a:t>B</a:t>
            </a:r>
            <a:r>
              <a:rPr spc="-15" dirty="0"/>
              <a:t>O</a:t>
            </a:r>
            <a:r>
              <a:rPr spc="-5" dirty="0"/>
              <a:t>R</a:t>
            </a:r>
            <a:r>
              <a:rPr spc="-160" dirty="0"/>
              <a:t>A</a:t>
            </a:r>
            <a:r>
              <a:rPr spc="-30" dirty="0"/>
              <a:t>T</a:t>
            </a:r>
            <a:r>
              <a:rPr spc="-10" dirty="0"/>
              <a:t>O</a:t>
            </a:r>
            <a:r>
              <a:rPr spc="-85" dirty="0"/>
              <a:t>R</a:t>
            </a:r>
            <a:r>
              <a:rPr spc="-5" dirty="0"/>
              <a:t>Y</a:t>
            </a:r>
            <a:r>
              <a:rPr spc="-65" dirty="0"/>
              <a:t> </a:t>
            </a:r>
            <a:r>
              <a:rPr spc="-5" dirty="0"/>
              <a:t>D</a:t>
            </a:r>
            <a:r>
              <a:rPr spc="-15" dirty="0"/>
              <a:t>I</a:t>
            </a:r>
            <a:r>
              <a:rPr spc="-5" dirty="0"/>
              <a:t>A</a:t>
            </a:r>
            <a:r>
              <a:rPr spc="-20" dirty="0"/>
              <a:t>G</a:t>
            </a:r>
            <a:r>
              <a:rPr spc="-5" dirty="0"/>
              <a:t>N</a:t>
            </a:r>
            <a:r>
              <a:rPr spc="-20" dirty="0"/>
              <a:t>O</a:t>
            </a:r>
            <a:r>
              <a:rPr dirty="0"/>
              <a:t>S</a:t>
            </a:r>
            <a:r>
              <a:rPr spc="-5" dirty="0"/>
              <a:t>IS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62000" y="3248373"/>
            <a:ext cx="2217928" cy="1645666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265277" y="1277599"/>
            <a:ext cx="11792585" cy="2118529"/>
          </a:xfrm>
          <a:prstGeom prst="rect">
            <a:avLst/>
          </a:prstGeom>
        </p:spPr>
        <p:txBody>
          <a:bodyPr vert="horz" wrap="square" lIns="0" tIns="1498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80"/>
              </a:spcBef>
            </a:pPr>
            <a:r>
              <a:rPr sz="1800" b="1" dirty="0">
                <a:solidFill>
                  <a:srgbClr val="3A3835"/>
                </a:solidFill>
                <a:latin typeface="Times New Roman"/>
                <a:cs typeface="Times New Roman"/>
              </a:rPr>
              <a:t>S</a:t>
            </a:r>
            <a:r>
              <a:rPr sz="1800" b="1" spc="-30" dirty="0">
                <a:solidFill>
                  <a:srgbClr val="3A3835"/>
                </a:solidFill>
                <a:latin typeface="Times New Roman"/>
                <a:cs typeface="Times New Roman"/>
              </a:rPr>
              <a:t>T</a:t>
            </a:r>
            <a:r>
              <a:rPr sz="1800" b="1" spc="-10" dirty="0">
                <a:solidFill>
                  <a:srgbClr val="3A3835"/>
                </a:solidFill>
                <a:latin typeface="Times New Roman"/>
                <a:cs typeface="Times New Roman"/>
              </a:rPr>
              <a:t>OO</a:t>
            </a:r>
            <a:r>
              <a:rPr sz="1800" b="1" dirty="0">
                <a:solidFill>
                  <a:srgbClr val="3A3835"/>
                </a:solidFill>
                <a:latin typeface="Times New Roman"/>
                <a:cs typeface="Times New Roman"/>
              </a:rPr>
              <a:t>L</a:t>
            </a:r>
            <a:r>
              <a:rPr sz="1800" b="1" spc="-11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b="1" spc="25" dirty="0">
                <a:solidFill>
                  <a:srgbClr val="3A3835"/>
                </a:solidFill>
                <a:latin typeface="Times New Roman"/>
                <a:cs typeface="Times New Roman"/>
              </a:rPr>
              <a:t>M</a:t>
            </a:r>
            <a:r>
              <a:rPr sz="1800" b="1" spc="-5" dirty="0">
                <a:solidFill>
                  <a:srgbClr val="3A3835"/>
                </a:solidFill>
                <a:latin typeface="Times New Roman"/>
                <a:cs typeface="Times New Roman"/>
              </a:rPr>
              <a:t>I</a:t>
            </a:r>
            <a:r>
              <a:rPr sz="1800" b="1" spc="-15" dirty="0">
                <a:solidFill>
                  <a:srgbClr val="3A3835"/>
                </a:solidFill>
                <a:latin typeface="Times New Roman"/>
                <a:cs typeface="Times New Roman"/>
              </a:rPr>
              <a:t>C</a:t>
            </a:r>
            <a:r>
              <a:rPr sz="1800" b="1" spc="-5" dirty="0">
                <a:solidFill>
                  <a:srgbClr val="3A3835"/>
                </a:solidFill>
                <a:latin typeface="Times New Roman"/>
                <a:cs typeface="Times New Roman"/>
              </a:rPr>
              <a:t>R</a:t>
            </a:r>
            <a:r>
              <a:rPr sz="1800" b="1" spc="-20" dirty="0">
                <a:solidFill>
                  <a:srgbClr val="3A3835"/>
                </a:solidFill>
                <a:latin typeface="Times New Roman"/>
                <a:cs typeface="Times New Roman"/>
              </a:rPr>
              <a:t>O</a:t>
            </a:r>
            <a:r>
              <a:rPr sz="1800" b="1" dirty="0">
                <a:solidFill>
                  <a:srgbClr val="3A3835"/>
                </a:solidFill>
                <a:latin typeface="Times New Roman"/>
                <a:cs typeface="Times New Roman"/>
              </a:rPr>
              <a:t>S</a:t>
            </a:r>
            <a:r>
              <a:rPr sz="1800" b="1" spc="-5" dirty="0">
                <a:solidFill>
                  <a:srgbClr val="3A3835"/>
                </a:solidFill>
                <a:latin typeface="Times New Roman"/>
                <a:cs typeface="Times New Roman"/>
              </a:rPr>
              <a:t>C</a:t>
            </a:r>
            <a:r>
              <a:rPr sz="1800" b="1" spc="-20" dirty="0">
                <a:solidFill>
                  <a:srgbClr val="3A3835"/>
                </a:solidFill>
                <a:latin typeface="Times New Roman"/>
                <a:cs typeface="Times New Roman"/>
              </a:rPr>
              <a:t>O</a:t>
            </a:r>
            <a:r>
              <a:rPr sz="1800" b="1" spc="-5" dirty="0">
                <a:solidFill>
                  <a:srgbClr val="3A3835"/>
                </a:solidFill>
                <a:latin typeface="Times New Roman"/>
                <a:cs typeface="Times New Roman"/>
              </a:rPr>
              <a:t>PY</a:t>
            </a:r>
            <a:endParaRPr sz="1800" dirty="0">
              <a:latin typeface="Times New Roman"/>
              <a:cs typeface="Times New Roman"/>
            </a:endParaRPr>
          </a:p>
          <a:p>
            <a:pPr marL="298450" indent="-285750">
              <a:lnSpc>
                <a:spcPct val="100000"/>
              </a:lnSpc>
              <a:spcBef>
                <a:spcPts val="1080"/>
              </a:spcBef>
              <a:buFont typeface="Arial" panose="020B0604020202020204" pitchFamily="34" charset="0"/>
              <a:buChar char="•"/>
            </a:pPr>
            <a:r>
              <a:rPr sz="1800" spc="-10" dirty="0">
                <a:solidFill>
                  <a:srgbClr val="3A3835"/>
                </a:solidFill>
                <a:latin typeface="Times New Roman"/>
                <a:cs typeface="Times New Roman"/>
              </a:rPr>
              <a:t>Trophozoites-</a:t>
            </a:r>
            <a:r>
              <a:rPr sz="1800" spc="47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detected</a:t>
            </a:r>
            <a:r>
              <a:rPr sz="1800" spc="484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in</a:t>
            </a:r>
            <a:r>
              <a:rPr sz="1800" spc="49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acute</a:t>
            </a:r>
            <a:r>
              <a:rPr sz="1800" spc="44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disease</a:t>
            </a:r>
            <a:r>
              <a:rPr sz="1800" spc="46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(dysenteric</a:t>
            </a:r>
            <a:r>
              <a:rPr sz="1800" spc="47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stool)</a:t>
            </a:r>
            <a:r>
              <a:rPr sz="1800" spc="484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-easy</a:t>
            </a:r>
            <a:r>
              <a:rPr sz="1800" spc="46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to</a:t>
            </a:r>
            <a:r>
              <a:rPr sz="1800" spc="484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identify</a:t>
            </a:r>
            <a:r>
              <a:rPr sz="1800" spc="44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15" dirty="0">
                <a:solidFill>
                  <a:srgbClr val="3A3835"/>
                </a:solidFill>
                <a:latin typeface="Times New Roman"/>
                <a:cs typeface="Times New Roman"/>
              </a:rPr>
              <a:t>by</a:t>
            </a:r>
            <a:r>
              <a:rPr sz="1800" spc="434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its</a:t>
            </a:r>
            <a:r>
              <a:rPr sz="1800" spc="47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rotatory</a:t>
            </a:r>
            <a:r>
              <a:rPr sz="1800" spc="46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20" dirty="0">
                <a:solidFill>
                  <a:srgbClr val="3A3835"/>
                </a:solidFill>
                <a:latin typeface="Times New Roman"/>
                <a:cs typeface="Times New Roman"/>
              </a:rPr>
              <a:t>motility,</a:t>
            </a:r>
            <a:r>
              <a:rPr sz="1800" spc="49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3A3835"/>
                </a:solidFill>
                <a:latin typeface="Times New Roman"/>
                <a:cs typeface="Times New Roman"/>
              </a:rPr>
              <a:t>large</a:t>
            </a:r>
            <a:r>
              <a:rPr sz="1800" spc="46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kidney</a:t>
            </a:r>
            <a:r>
              <a:rPr sz="1800" spc="44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shaped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macronucleus</a:t>
            </a:r>
            <a:r>
              <a:rPr sz="1800" spc="-2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and</a:t>
            </a:r>
            <a:r>
              <a:rPr sz="1800" spc="1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presence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5" dirty="0">
                <a:solidFill>
                  <a:srgbClr val="3A3835"/>
                </a:solidFill>
                <a:latin typeface="Times New Roman"/>
                <a:cs typeface="Times New Roman"/>
              </a:rPr>
              <a:t>of</a:t>
            </a:r>
            <a:r>
              <a:rPr sz="1800" spc="-2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cilia</a:t>
            </a:r>
            <a:endParaRPr lang="en-US" dirty="0">
              <a:latin typeface="Times New Roman"/>
              <a:cs typeface="Times New Roman"/>
            </a:endParaRPr>
          </a:p>
          <a:p>
            <a:pPr marL="298450" indent="-285750">
              <a:lnSpc>
                <a:spcPct val="100000"/>
              </a:lnSpc>
              <a:spcBef>
                <a:spcPts val="1080"/>
              </a:spcBef>
              <a:buFont typeface="Arial" panose="020B0604020202020204" pitchFamily="34" charset="0"/>
              <a:buChar char="•"/>
            </a:pPr>
            <a:r>
              <a:rPr sz="1800" spc="-10" dirty="0">
                <a:solidFill>
                  <a:srgbClr val="3A3835"/>
                </a:solidFill>
                <a:latin typeface="Times New Roman"/>
                <a:cs typeface="Times New Roman"/>
              </a:rPr>
              <a:t>Cysts-</a:t>
            </a:r>
            <a:r>
              <a:rPr sz="1800" spc="1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3A3835"/>
                </a:solidFill>
                <a:latin typeface="Times New Roman"/>
                <a:cs typeface="Times New Roman"/>
              </a:rPr>
              <a:t>seen</a:t>
            </a:r>
            <a:r>
              <a:rPr sz="1800" spc="4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in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chronic</a:t>
            </a:r>
            <a:r>
              <a:rPr sz="1800" spc="-3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3A3835"/>
                </a:solidFill>
                <a:latin typeface="Times New Roman"/>
                <a:cs typeface="Times New Roman"/>
              </a:rPr>
              <a:t>cases</a:t>
            </a:r>
            <a:r>
              <a:rPr sz="1800" spc="3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5" dirty="0">
                <a:solidFill>
                  <a:srgbClr val="3A3835"/>
                </a:solidFill>
                <a:latin typeface="Times New Roman"/>
                <a:cs typeface="Times New Roman"/>
              </a:rPr>
              <a:t>or</a:t>
            </a:r>
            <a:r>
              <a:rPr sz="1800" spc="1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carriers</a:t>
            </a:r>
            <a:r>
              <a:rPr sz="1800" spc="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-</a:t>
            </a:r>
            <a:r>
              <a:rPr sz="1800" spc="1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round,</a:t>
            </a:r>
            <a:r>
              <a:rPr sz="1800" spc="-2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5" dirty="0">
                <a:solidFill>
                  <a:srgbClr val="3A3835"/>
                </a:solidFill>
                <a:latin typeface="Times New Roman"/>
                <a:cs typeface="Times New Roman"/>
              </a:rPr>
              <a:t>40-60</a:t>
            </a:r>
            <a:r>
              <a:rPr sz="1800" spc="-6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µm</a:t>
            </a:r>
            <a:r>
              <a:rPr sz="1800" spc="2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in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 size,</a:t>
            </a:r>
            <a:r>
              <a:rPr sz="1800" spc="2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surrounded</a:t>
            </a:r>
            <a:r>
              <a:rPr sz="1800" spc="-4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5" dirty="0">
                <a:solidFill>
                  <a:srgbClr val="3A3835"/>
                </a:solidFill>
                <a:latin typeface="Times New Roman"/>
                <a:cs typeface="Times New Roman"/>
              </a:rPr>
              <a:t>by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a </a:t>
            </a:r>
            <a:r>
              <a:rPr sz="1800" spc="-15" dirty="0">
                <a:solidFill>
                  <a:srgbClr val="3A3835"/>
                </a:solidFill>
                <a:latin typeface="Times New Roman"/>
                <a:cs typeface="Times New Roman"/>
              </a:rPr>
              <a:t>cyst</a:t>
            </a:r>
            <a:r>
              <a:rPr sz="1800" spc="6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3A3835"/>
                </a:solidFill>
                <a:latin typeface="Times New Roman"/>
                <a:cs typeface="Times New Roman"/>
              </a:rPr>
              <a:t>wall</a:t>
            </a:r>
            <a:r>
              <a:rPr sz="1800" spc="4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and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presence</a:t>
            </a:r>
            <a:r>
              <a:rPr sz="1800" spc="5" dirty="0">
                <a:solidFill>
                  <a:srgbClr val="3A3835"/>
                </a:solidFill>
                <a:latin typeface="Times New Roman"/>
                <a:cs typeface="Times New Roman"/>
              </a:rPr>
              <a:t> of</a:t>
            </a:r>
            <a:r>
              <a:rPr sz="1800" spc="-1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3A3835"/>
                </a:solidFill>
                <a:latin typeface="Times New Roman"/>
                <a:cs typeface="Times New Roman"/>
              </a:rPr>
              <a:t>two</a:t>
            </a:r>
            <a:r>
              <a:rPr sz="1800" spc="2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nuclei</a:t>
            </a: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0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75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CDBB56A-62DA-420C-8A93-1A0A2A1CD6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7687" y="1310716"/>
            <a:ext cx="10796625" cy="3703578"/>
          </a:xfrm>
        </p:spPr>
        <p:txBody>
          <a:bodyPr/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lang="en-US" sz="2000" b="1" spc="-30" dirty="0">
                <a:solidFill>
                  <a:srgbClr val="3A3835"/>
                </a:solidFill>
                <a:latin typeface="Times New Roman"/>
                <a:cs typeface="Times New Roman"/>
              </a:rPr>
              <a:t>HISTOPATHOLOGY</a:t>
            </a:r>
            <a:endParaRPr lang="en-US" sz="2000" dirty="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1080"/>
              </a:spcBef>
              <a:buFont typeface="Arial" panose="020B0604020202020204" pitchFamily="34" charset="0"/>
              <a:buChar char="•"/>
            </a:pPr>
            <a:r>
              <a:rPr lang="en-US" sz="2000" spc="-5" dirty="0">
                <a:solidFill>
                  <a:srgbClr val="3A3835"/>
                </a:solidFill>
                <a:latin typeface="Times New Roman"/>
                <a:cs typeface="Times New Roman"/>
              </a:rPr>
              <a:t>Scrapings</a:t>
            </a:r>
            <a:r>
              <a:rPr lang="en-US" sz="2000" spc="-1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2000" spc="5" dirty="0">
                <a:solidFill>
                  <a:srgbClr val="3A3835"/>
                </a:solidFill>
                <a:latin typeface="Times New Roman"/>
                <a:cs typeface="Times New Roman"/>
              </a:rPr>
              <a:t>of</a:t>
            </a:r>
            <a:r>
              <a:rPr lang="en-US" sz="2000" spc="-1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2000" dirty="0">
                <a:solidFill>
                  <a:srgbClr val="3A3835"/>
                </a:solidFill>
                <a:latin typeface="Times New Roman"/>
                <a:cs typeface="Times New Roman"/>
              </a:rPr>
              <a:t>colonic</a:t>
            </a:r>
            <a:r>
              <a:rPr lang="en-US" sz="2000" spc="-4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2000" spc="-5" dirty="0">
                <a:solidFill>
                  <a:srgbClr val="3A3835"/>
                </a:solidFill>
                <a:latin typeface="Times New Roman"/>
                <a:cs typeface="Times New Roman"/>
              </a:rPr>
              <a:t>and</a:t>
            </a:r>
            <a:r>
              <a:rPr lang="en-US" sz="2000" spc="3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2000" spc="-10" dirty="0" err="1">
                <a:solidFill>
                  <a:srgbClr val="3A3835"/>
                </a:solidFill>
                <a:latin typeface="Times New Roman"/>
                <a:cs typeface="Times New Roman"/>
              </a:rPr>
              <a:t>ceacal</a:t>
            </a:r>
            <a:r>
              <a:rPr lang="en-US" sz="2000" spc="3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2000" spc="-5" dirty="0">
                <a:solidFill>
                  <a:srgbClr val="3A3835"/>
                </a:solidFill>
                <a:latin typeface="Times New Roman"/>
                <a:cs typeface="Times New Roman"/>
              </a:rPr>
              <a:t>mucosa</a:t>
            </a:r>
            <a:r>
              <a:rPr lang="en-US" sz="2000" spc="2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2000" spc="-10" dirty="0">
                <a:solidFill>
                  <a:srgbClr val="3A3835"/>
                </a:solidFill>
                <a:latin typeface="Times New Roman"/>
                <a:cs typeface="Times New Roman"/>
              </a:rPr>
              <a:t>can</a:t>
            </a:r>
            <a:r>
              <a:rPr lang="en-US" sz="2000" spc="2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2000" spc="5" dirty="0">
                <a:solidFill>
                  <a:srgbClr val="3A3835"/>
                </a:solidFill>
                <a:latin typeface="Times New Roman"/>
                <a:cs typeface="Times New Roman"/>
              </a:rPr>
              <a:t>be</a:t>
            </a:r>
            <a:r>
              <a:rPr lang="en-US" sz="2000" spc="-2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2000" spc="-5" dirty="0">
                <a:solidFill>
                  <a:srgbClr val="3A3835"/>
                </a:solidFill>
                <a:latin typeface="Times New Roman"/>
                <a:cs typeface="Times New Roman"/>
              </a:rPr>
              <a:t>stained</a:t>
            </a:r>
            <a:r>
              <a:rPr lang="en-US" sz="200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2000" spc="-10" dirty="0">
                <a:solidFill>
                  <a:srgbClr val="3A3835"/>
                </a:solidFill>
                <a:latin typeface="Times New Roman"/>
                <a:cs typeface="Times New Roman"/>
              </a:rPr>
              <a:t>with</a:t>
            </a:r>
            <a:r>
              <a:rPr lang="en-US" sz="2000" spc="4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2000" spc="-10" dirty="0">
                <a:solidFill>
                  <a:srgbClr val="3A3835"/>
                </a:solidFill>
                <a:latin typeface="Times New Roman"/>
                <a:cs typeface="Times New Roman"/>
              </a:rPr>
              <a:t>H&amp;E</a:t>
            </a:r>
            <a:endParaRPr lang="en-US" dirty="0"/>
          </a:p>
          <a:p>
            <a:pPr marL="355600" indent="-342900">
              <a:lnSpc>
                <a:spcPct val="100000"/>
              </a:lnSpc>
              <a:spcBef>
                <a:spcPts val="1080"/>
              </a:spcBef>
              <a:buFont typeface="Arial" panose="020B0604020202020204" pitchFamily="34" charset="0"/>
              <a:buChar char="•"/>
            </a:pPr>
            <a:r>
              <a:rPr lang="en-US" sz="2000" spc="-5" dirty="0">
                <a:solidFill>
                  <a:srgbClr val="3A3835"/>
                </a:solidFill>
                <a:latin typeface="Times New Roman"/>
                <a:cs typeface="Times New Roman"/>
              </a:rPr>
              <a:t>Histopathological</a:t>
            </a:r>
            <a:r>
              <a:rPr lang="en-US" sz="2000" spc="12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2000" spc="-5" dirty="0">
                <a:solidFill>
                  <a:srgbClr val="3A3835"/>
                </a:solidFill>
                <a:latin typeface="Times New Roman"/>
                <a:cs typeface="Times New Roman"/>
              </a:rPr>
              <a:t>staining</a:t>
            </a:r>
            <a:r>
              <a:rPr lang="en-US" sz="2000" spc="8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2000" spc="5" dirty="0">
                <a:solidFill>
                  <a:srgbClr val="3A3835"/>
                </a:solidFill>
                <a:latin typeface="Times New Roman"/>
                <a:cs typeface="Times New Roman"/>
              </a:rPr>
              <a:t>of</a:t>
            </a:r>
            <a:r>
              <a:rPr lang="en-US" sz="2000" spc="8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2000" spc="-5" dirty="0">
                <a:solidFill>
                  <a:srgbClr val="3A3835"/>
                </a:solidFill>
                <a:latin typeface="Times New Roman"/>
                <a:cs typeface="Times New Roman"/>
              </a:rPr>
              <a:t>biopsy</a:t>
            </a:r>
            <a:r>
              <a:rPr lang="en-US" sz="2000" spc="7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2000" dirty="0">
                <a:solidFill>
                  <a:srgbClr val="3A3835"/>
                </a:solidFill>
                <a:latin typeface="Times New Roman"/>
                <a:cs typeface="Times New Roman"/>
              </a:rPr>
              <a:t>tissue</a:t>
            </a:r>
            <a:r>
              <a:rPr lang="en-US" sz="2000" spc="10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2000" spc="5" dirty="0">
                <a:solidFill>
                  <a:srgbClr val="3A3835"/>
                </a:solidFill>
                <a:latin typeface="Times New Roman"/>
                <a:cs typeface="Times New Roman"/>
              </a:rPr>
              <a:t>or</a:t>
            </a:r>
            <a:r>
              <a:rPr lang="en-US" sz="2000" spc="114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2000" spc="-5" dirty="0">
                <a:solidFill>
                  <a:srgbClr val="3A3835"/>
                </a:solidFill>
                <a:latin typeface="Times New Roman"/>
                <a:cs typeface="Times New Roman"/>
              </a:rPr>
              <a:t>scrapping</a:t>
            </a:r>
            <a:r>
              <a:rPr lang="en-US" sz="2000" spc="8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2000" spc="5" dirty="0">
                <a:solidFill>
                  <a:srgbClr val="3A3835"/>
                </a:solidFill>
                <a:latin typeface="Times New Roman"/>
                <a:cs typeface="Times New Roman"/>
              </a:rPr>
              <a:t>of</a:t>
            </a:r>
            <a:r>
              <a:rPr lang="en-US" sz="2000" spc="8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2000" dirty="0">
                <a:solidFill>
                  <a:srgbClr val="3A3835"/>
                </a:solidFill>
                <a:latin typeface="Times New Roman"/>
                <a:cs typeface="Times New Roman"/>
              </a:rPr>
              <a:t>the</a:t>
            </a:r>
            <a:r>
              <a:rPr lang="en-US" sz="2000" spc="8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2000" spc="-10" dirty="0">
                <a:solidFill>
                  <a:srgbClr val="3A3835"/>
                </a:solidFill>
                <a:latin typeface="Times New Roman"/>
                <a:cs typeface="Times New Roman"/>
              </a:rPr>
              <a:t>ulcers</a:t>
            </a:r>
            <a:r>
              <a:rPr lang="en-US" sz="2000" spc="10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2000" spc="-10" dirty="0">
                <a:solidFill>
                  <a:srgbClr val="3A3835"/>
                </a:solidFill>
                <a:latin typeface="Times New Roman"/>
                <a:cs typeface="Times New Roman"/>
              </a:rPr>
              <a:t>taken</a:t>
            </a:r>
            <a:r>
              <a:rPr lang="en-US" sz="2000" spc="13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2000" spc="5" dirty="0">
                <a:solidFill>
                  <a:srgbClr val="3A3835"/>
                </a:solidFill>
                <a:latin typeface="Times New Roman"/>
                <a:cs typeface="Times New Roman"/>
              </a:rPr>
              <a:t>by</a:t>
            </a:r>
            <a:r>
              <a:rPr lang="en-US" sz="2000" spc="7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2000" dirty="0">
                <a:solidFill>
                  <a:srgbClr val="3A3835"/>
                </a:solidFill>
                <a:latin typeface="Times New Roman"/>
                <a:cs typeface="Times New Roman"/>
              </a:rPr>
              <a:t>sigmoidoscopy</a:t>
            </a:r>
            <a:r>
              <a:rPr lang="en-US" sz="2000" spc="8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2000" spc="-5" dirty="0">
                <a:solidFill>
                  <a:srgbClr val="3A3835"/>
                </a:solidFill>
                <a:latin typeface="Times New Roman"/>
                <a:cs typeface="Times New Roman"/>
              </a:rPr>
              <a:t>-reveals</a:t>
            </a:r>
            <a:r>
              <a:rPr lang="en-US" sz="2000" spc="114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2000" spc="-5" dirty="0">
                <a:solidFill>
                  <a:srgbClr val="3A3835"/>
                </a:solidFill>
                <a:latin typeface="Times New Roman"/>
                <a:cs typeface="Times New Roman"/>
              </a:rPr>
              <a:t>clusters</a:t>
            </a:r>
            <a:r>
              <a:rPr lang="en-US" sz="2000" spc="10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2000" spc="5" dirty="0">
                <a:solidFill>
                  <a:srgbClr val="3A3835"/>
                </a:solidFill>
                <a:latin typeface="Times New Roman"/>
                <a:cs typeface="Times New Roman"/>
              </a:rPr>
              <a:t>of</a:t>
            </a:r>
            <a:r>
              <a:rPr lang="en-US" sz="2000" spc="9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2000" spc="-5" dirty="0" err="1">
                <a:solidFill>
                  <a:srgbClr val="3A3835"/>
                </a:solidFill>
                <a:latin typeface="Times New Roman"/>
                <a:cs typeface="Times New Roman"/>
              </a:rPr>
              <a:t>trophozoites,</a:t>
            </a:r>
            <a:r>
              <a:rPr lang="en-US" sz="2000" spc="-10" dirty="0" err="1">
                <a:solidFill>
                  <a:srgbClr val="3A3835"/>
                </a:solidFill>
                <a:latin typeface="Times New Roman"/>
                <a:cs typeface="Times New Roman"/>
              </a:rPr>
              <a:t>cysts</a:t>
            </a:r>
            <a:r>
              <a:rPr lang="en-US" sz="2000" spc="2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2000" spc="-5" dirty="0">
                <a:solidFill>
                  <a:srgbClr val="3A3835"/>
                </a:solidFill>
                <a:latin typeface="Times New Roman"/>
                <a:cs typeface="Times New Roman"/>
              </a:rPr>
              <a:t>and </a:t>
            </a:r>
            <a:r>
              <a:rPr lang="en-US" sz="2000" spc="-10" dirty="0">
                <a:solidFill>
                  <a:srgbClr val="3A3835"/>
                </a:solidFill>
                <a:latin typeface="Times New Roman"/>
                <a:cs typeface="Times New Roman"/>
              </a:rPr>
              <a:t>lymphocytic</a:t>
            </a:r>
            <a:r>
              <a:rPr lang="en-US" sz="2000" spc="8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2000" spc="-5" dirty="0">
                <a:solidFill>
                  <a:srgbClr val="3A3835"/>
                </a:solidFill>
                <a:latin typeface="Times New Roman"/>
                <a:cs typeface="Times New Roman"/>
              </a:rPr>
              <a:t>infiltration</a:t>
            </a:r>
            <a:r>
              <a:rPr lang="en-US" sz="2000" spc="-2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2000" spc="-5" dirty="0">
                <a:solidFill>
                  <a:srgbClr val="3A3835"/>
                </a:solidFill>
                <a:latin typeface="Times New Roman"/>
                <a:cs typeface="Times New Roman"/>
              </a:rPr>
              <a:t>found </a:t>
            </a:r>
            <a:r>
              <a:rPr lang="en-US" sz="2000" dirty="0">
                <a:solidFill>
                  <a:srgbClr val="3A3835"/>
                </a:solidFill>
                <a:latin typeface="Times New Roman"/>
                <a:cs typeface="Times New Roman"/>
              </a:rPr>
              <a:t>in</a:t>
            </a:r>
            <a:r>
              <a:rPr lang="en-US" sz="2000" spc="-1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2000" dirty="0">
                <a:solidFill>
                  <a:srgbClr val="3A3835"/>
                </a:solidFill>
                <a:latin typeface="Times New Roman"/>
                <a:cs typeface="Times New Roman"/>
              </a:rPr>
              <a:t>sub</a:t>
            </a:r>
            <a:r>
              <a:rPr lang="en-US" sz="2000" spc="-5" dirty="0">
                <a:solidFill>
                  <a:srgbClr val="3A3835"/>
                </a:solidFill>
                <a:latin typeface="Times New Roman"/>
                <a:cs typeface="Times New Roman"/>
              </a:rPr>
              <a:t> mucosa</a:t>
            </a:r>
            <a:endParaRPr lang="en-US" sz="20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lang="en-US" sz="24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lang="en-US" sz="20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lang="en-US" sz="2000" b="1" spc="-30" dirty="0">
                <a:solidFill>
                  <a:srgbClr val="3A3835"/>
                </a:solidFill>
                <a:latin typeface="Times New Roman"/>
                <a:cs typeface="Times New Roman"/>
              </a:rPr>
              <a:t>CULTURE</a:t>
            </a:r>
            <a:endParaRPr lang="en-US" sz="2000" dirty="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108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3A3835"/>
                </a:solidFill>
                <a:latin typeface="Times New Roman"/>
                <a:cs typeface="Times New Roman"/>
              </a:rPr>
              <a:t>Media</a:t>
            </a:r>
            <a:r>
              <a:rPr lang="en-US" sz="2000" spc="-4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2000" dirty="0">
                <a:solidFill>
                  <a:srgbClr val="3A3835"/>
                </a:solidFill>
                <a:latin typeface="Times New Roman"/>
                <a:cs typeface="Times New Roman"/>
              </a:rPr>
              <a:t>used:</a:t>
            </a:r>
            <a:r>
              <a:rPr lang="en-US" sz="2000" spc="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2000" spc="-5" dirty="0" err="1">
                <a:solidFill>
                  <a:srgbClr val="3A3835"/>
                </a:solidFill>
                <a:latin typeface="Times New Roman"/>
                <a:cs typeface="Times New Roman"/>
              </a:rPr>
              <a:t>Boeck</a:t>
            </a:r>
            <a:r>
              <a:rPr lang="en-US" sz="2000" dirty="0">
                <a:solidFill>
                  <a:srgbClr val="3A3835"/>
                </a:solidFill>
                <a:latin typeface="Times New Roman"/>
                <a:cs typeface="Times New Roman"/>
              </a:rPr>
              <a:t> and</a:t>
            </a:r>
            <a:r>
              <a:rPr lang="en-US" sz="2000" spc="-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2000" dirty="0" err="1">
                <a:solidFill>
                  <a:srgbClr val="3A3835"/>
                </a:solidFill>
                <a:latin typeface="Times New Roman"/>
                <a:cs typeface="Times New Roman"/>
              </a:rPr>
              <a:t>Drbohlav</a:t>
            </a:r>
            <a:r>
              <a:rPr lang="en-US" sz="2000" spc="-2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2000" spc="-10" dirty="0">
                <a:solidFill>
                  <a:srgbClr val="3A3835"/>
                </a:solidFill>
                <a:latin typeface="Times New Roman"/>
                <a:cs typeface="Times New Roman"/>
              </a:rPr>
              <a:t>egg</a:t>
            </a:r>
            <a:r>
              <a:rPr lang="en-US" sz="2000" spc="2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2000" spc="-5" dirty="0">
                <a:solidFill>
                  <a:srgbClr val="3A3835"/>
                </a:solidFill>
                <a:latin typeface="Times New Roman"/>
                <a:cs typeface="Times New Roman"/>
              </a:rPr>
              <a:t>serum </a:t>
            </a:r>
            <a:r>
              <a:rPr lang="en-US" sz="2000" spc="-10" dirty="0">
                <a:solidFill>
                  <a:srgbClr val="3A3835"/>
                </a:solidFill>
                <a:latin typeface="Times New Roman"/>
                <a:cs typeface="Times New Roman"/>
              </a:rPr>
              <a:t>media</a:t>
            </a:r>
            <a:r>
              <a:rPr lang="en-US" sz="2000" spc="3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2000" dirty="0">
                <a:solidFill>
                  <a:srgbClr val="3A3835"/>
                </a:solidFill>
                <a:latin typeface="Times New Roman"/>
                <a:cs typeface="Times New Roman"/>
              </a:rPr>
              <a:t>and</a:t>
            </a:r>
            <a:r>
              <a:rPr lang="en-US" sz="2000" spc="-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2000" spc="-15" dirty="0" err="1">
                <a:solidFill>
                  <a:srgbClr val="3A3835"/>
                </a:solidFill>
                <a:latin typeface="Times New Roman"/>
                <a:cs typeface="Times New Roman"/>
              </a:rPr>
              <a:t>Balamuth’s</a:t>
            </a:r>
            <a:r>
              <a:rPr lang="en-US" sz="2000" spc="3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2000" spc="-10" dirty="0">
                <a:solidFill>
                  <a:srgbClr val="3A3835"/>
                </a:solidFill>
                <a:latin typeface="Times New Roman"/>
                <a:cs typeface="Times New Roman"/>
              </a:rPr>
              <a:t>media</a:t>
            </a:r>
            <a:endParaRPr lang="en-US" spc="-10" dirty="0"/>
          </a:p>
          <a:p>
            <a:pPr marL="355600" indent="-342900">
              <a:lnSpc>
                <a:spcPct val="100000"/>
              </a:lnSpc>
              <a:spcBef>
                <a:spcPts val="108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3A3835"/>
                </a:solidFill>
                <a:latin typeface="Times New Roman"/>
                <a:cs typeface="Times New Roman"/>
              </a:rPr>
              <a:t>Culture</a:t>
            </a:r>
            <a:r>
              <a:rPr lang="en-US" sz="2000" spc="-4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2000" spc="-5" dirty="0">
                <a:solidFill>
                  <a:srgbClr val="3A3835"/>
                </a:solidFill>
                <a:latin typeface="Times New Roman"/>
                <a:cs typeface="Times New Roman"/>
              </a:rPr>
              <a:t>rarely</a:t>
            </a:r>
            <a:r>
              <a:rPr lang="en-US" sz="2000" spc="3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2000" spc="-5" dirty="0">
                <a:solidFill>
                  <a:srgbClr val="3A3835"/>
                </a:solidFill>
                <a:latin typeface="Times New Roman"/>
                <a:cs typeface="Times New Roman"/>
              </a:rPr>
              <a:t>necessary</a:t>
            </a:r>
            <a:r>
              <a:rPr lang="en-US" sz="2000" spc="3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2000" spc="-10" dirty="0">
                <a:solidFill>
                  <a:srgbClr val="3A3835"/>
                </a:solidFill>
                <a:latin typeface="Times New Roman"/>
                <a:cs typeface="Times New Roman"/>
              </a:rPr>
              <a:t>as</a:t>
            </a:r>
            <a:r>
              <a:rPr lang="en-US" sz="2000" spc="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2000" spc="-5" dirty="0">
                <a:solidFill>
                  <a:srgbClr val="3A3835"/>
                </a:solidFill>
                <a:latin typeface="Times New Roman"/>
                <a:cs typeface="Times New Roman"/>
              </a:rPr>
              <a:t>parasites</a:t>
            </a:r>
            <a:r>
              <a:rPr lang="en-US" sz="2000" spc="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2000" spc="-5" dirty="0">
                <a:solidFill>
                  <a:srgbClr val="3A3835"/>
                </a:solidFill>
                <a:latin typeface="Times New Roman"/>
                <a:cs typeface="Times New Roman"/>
              </a:rPr>
              <a:t>are</a:t>
            </a:r>
            <a:r>
              <a:rPr lang="en-US" sz="2000" spc="3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2000" spc="-5" dirty="0">
                <a:solidFill>
                  <a:srgbClr val="3A3835"/>
                </a:solidFill>
                <a:latin typeface="Times New Roman"/>
                <a:cs typeface="Times New Roman"/>
              </a:rPr>
              <a:t>easily</a:t>
            </a:r>
            <a:r>
              <a:rPr lang="en-US" sz="2000" spc="2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2000" spc="-5" dirty="0">
                <a:solidFill>
                  <a:srgbClr val="3A3835"/>
                </a:solidFill>
                <a:latin typeface="Times New Roman"/>
                <a:cs typeface="Times New Roman"/>
              </a:rPr>
              <a:t>detected</a:t>
            </a:r>
            <a:r>
              <a:rPr lang="en-US" sz="200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2000" spc="5" dirty="0">
                <a:solidFill>
                  <a:srgbClr val="3A3835"/>
                </a:solidFill>
                <a:latin typeface="Times New Roman"/>
                <a:cs typeface="Times New Roman"/>
              </a:rPr>
              <a:t>by</a:t>
            </a:r>
            <a:r>
              <a:rPr lang="en-US" sz="2000" spc="-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2000" dirty="0">
                <a:solidFill>
                  <a:srgbClr val="3A3835"/>
                </a:solidFill>
                <a:latin typeface="Times New Roman"/>
                <a:cs typeface="Times New Roman"/>
              </a:rPr>
              <a:t>stool</a:t>
            </a:r>
            <a:r>
              <a:rPr lang="en-US" sz="2000" spc="-5" dirty="0">
                <a:solidFill>
                  <a:srgbClr val="3A3835"/>
                </a:solidFill>
                <a:latin typeface="Times New Roman"/>
                <a:cs typeface="Times New Roman"/>
              </a:rPr>
              <a:t> microscopy</a:t>
            </a:r>
            <a:r>
              <a:rPr lang="en-US" sz="2000" spc="1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2000" spc="5" dirty="0">
                <a:solidFill>
                  <a:srgbClr val="3A3835"/>
                </a:solidFill>
                <a:latin typeface="Times New Roman"/>
                <a:cs typeface="Times New Roman"/>
              </a:rPr>
              <a:t>or</a:t>
            </a:r>
            <a:r>
              <a:rPr lang="en-US" sz="2000" spc="1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2000" dirty="0">
                <a:solidFill>
                  <a:srgbClr val="3A3835"/>
                </a:solidFill>
                <a:latin typeface="Times New Roman"/>
                <a:cs typeface="Times New Roman"/>
              </a:rPr>
              <a:t>histopathology</a:t>
            </a:r>
            <a:endParaRPr lang="en-US" sz="2000" dirty="0">
              <a:latin typeface="Times New Roman"/>
              <a:cs typeface="Times New Roman"/>
            </a:endParaRPr>
          </a:p>
          <a:p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35804710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2C4DB64D-68FC-4474-B971-17D0F80029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7687" y="1310716"/>
            <a:ext cx="10796625" cy="2410916"/>
          </a:xfrm>
        </p:spPr>
        <p:txBody>
          <a:bodyPr/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lang="en-US" sz="2000" b="1" spc="-15" dirty="0">
                <a:latin typeface="Times New Roman"/>
                <a:cs typeface="Times New Roman"/>
              </a:rPr>
              <a:t>TREATMENT</a:t>
            </a:r>
            <a:endParaRPr lang="en-US" sz="2000" dirty="0">
              <a:latin typeface="Times New Roman"/>
              <a:cs typeface="Times New Roman"/>
            </a:endParaRPr>
          </a:p>
          <a:p>
            <a:pPr marL="297815" indent="-285750">
              <a:lnSpc>
                <a:spcPct val="100000"/>
              </a:lnSpc>
              <a:spcBef>
                <a:spcPts val="1080"/>
              </a:spcBef>
              <a:buFont typeface="Arial" panose="020B0604020202020204" pitchFamily="34" charset="0"/>
              <a:buChar char="•"/>
              <a:tabLst>
                <a:tab pos="299720" algn="l"/>
              </a:tabLst>
            </a:pPr>
            <a:r>
              <a:rPr lang="en-US" sz="2000" spc="-20" dirty="0">
                <a:latin typeface="Times New Roman"/>
                <a:cs typeface="Times New Roman"/>
              </a:rPr>
              <a:t>Tetracycline-</a:t>
            </a:r>
            <a:r>
              <a:rPr lang="en-US" sz="2000" spc="50" dirty="0">
                <a:latin typeface="Times New Roman"/>
                <a:cs typeface="Times New Roman"/>
              </a:rPr>
              <a:t> </a:t>
            </a:r>
            <a:r>
              <a:rPr lang="en-US" sz="2000" dirty="0">
                <a:latin typeface="Times New Roman"/>
                <a:cs typeface="Times New Roman"/>
              </a:rPr>
              <a:t>500</a:t>
            </a:r>
            <a:r>
              <a:rPr lang="en-US" sz="2000" spc="-30" dirty="0">
                <a:latin typeface="Times New Roman"/>
                <a:cs typeface="Times New Roman"/>
              </a:rPr>
              <a:t> </a:t>
            </a:r>
            <a:r>
              <a:rPr lang="en-US" sz="2000" spc="-20" dirty="0">
                <a:latin typeface="Times New Roman"/>
                <a:cs typeface="Times New Roman"/>
              </a:rPr>
              <a:t>mg</a:t>
            </a:r>
            <a:r>
              <a:rPr lang="en-US" sz="2000" spc="20" dirty="0">
                <a:latin typeface="Times New Roman"/>
                <a:cs typeface="Times New Roman"/>
              </a:rPr>
              <a:t> </a:t>
            </a:r>
            <a:r>
              <a:rPr lang="en-US" sz="2000" spc="-5" dirty="0">
                <a:latin typeface="Times New Roman"/>
                <a:cs typeface="Times New Roman"/>
              </a:rPr>
              <a:t>four</a:t>
            </a:r>
            <a:r>
              <a:rPr lang="en-US" sz="2000" dirty="0">
                <a:latin typeface="Times New Roman"/>
                <a:cs typeface="Times New Roman"/>
              </a:rPr>
              <a:t> </a:t>
            </a:r>
            <a:r>
              <a:rPr lang="en-US" sz="2000" spc="-10" dirty="0">
                <a:latin typeface="Times New Roman"/>
                <a:cs typeface="Times New Roman"/>
              </a:rPr>
              <a:t>times</a:t>
            </a:r>
            <a:r>
              <a:rPr lang="en-US" sz="2000" spc="25" dirty="0">
                <a:latin typeface="Times New Roman"/>
                <a:cs typeface="Times New Roman"/>
              </a:rPr>
              <a:t> </a:t>
            </a:r>
            <a:r>
              <a:rPr lang="en-US" sz="2000" dirty="0">
                <a:latin typeface="Times New Roman"/>
                <a:cs typeface="Times New Roman"/>
              </a:rPr>
              <a:t>a</a:t>
            </a:r>
            <a:r>
              <a:rPr lang="en-US" sz="2000" spc="-5" dirty="0">
                <a:latin typeface="Times New Roman"/>
                <a:cs typeface="Times New Roman"/>
              </a:rPr>
              <a:t> </a:t>
            </a:r>
            <a:r>
              <a:rPr lang="en-US" sz="2000" dirty="0">
                <a:latin typeface="Times New Roman"/>
                <a:cs typeface="Times New Roman"/>
              </a:rPr>
              <a:t>day</a:t>
            </a:r>
            <a:r>
              <a:rPr lang="en-US" sz="2000" spc="20" dirty="0">
                <a:latin typeface="Times New Roman"/>
                <a:cs typeface="Times New Roman"/>
              </a:rPr>
              <a:t> </a:t>
            </a:r>
            <a:r>
              <a:rPr lang="en-US" sz="2000" spc="-10" dirty="0">
                <a:latin typeface="Times New Roman"/>
                <a:cs typeface="Times New Roman"/>
              </a:rPr>
              <a:t>for</a:t>
            </a:r>
            <a:r>
              <a:rPr lang="en-US" sz="2000" dirty="0">
                <a:latin typeface="Times New Roman"/>
                <a:cs typeface="Times New Roman"/>
              </a:rPr>
              <a:t> </a:t>
            </a:r>
            <a:r>
              <a:rPr lang="en-US" sz="2000" spc="5" dirty="0">
                <a:latin typeface="Times New Roman"/>
                <a:cs typeface="Times New Roman"/>
              </a:rPr>
              <a:t>10</a:t>
            </a:r>
            <a:r>
              <a:rPr lang="en-US" sz="2000" spc="-5" dirty="0">
                <a:latin typeface="Times New Roman"/>
                <a:cs typeface="Times New Roman"/>
              </a:rPr>
              <a:t> </a:t>
            </a:r>
            <a:r>
              <a:rPr lang="en-US" sz="2000" spc="-15" dirty="0">
                <a:latin typeface="Times New Roman"/>
                <a:cs typeface="Times New Roman"/>
              </a:rPr>
              <a:t>days</a:t>
            </a:r>
            <a:endParaRPr lang="en-US" dirty="0">
              <a:latin typeface="Times New Roman"/>
              <a:cs typeface="Times New Roman"/>
            </a:endParaRPr>
          </a:p>
          <a:p>
            <a:pPr marL="297815" indent="-285750">
              <a:lnSpc>
                <a:spcPct val="100000"/>
              </a:lnSpc>
              <a:spcBef>
                <a:spcPts val="1080"/>
              </a:spcBef>
              <a:buFont typeface="Arial" panose="020B0604020202020204" pitchFamily="34" charset="0"/>
              <a:buChar char="•"/>
              <a:tabLst>
                <a:tab pos="299720" algn="l"/>
              </a:tabLst>
            </a:pPr>
            <a:r>
              <a:rPr lang="en-US" sz="2000" spc="-5" dirty="0">
                <a:latin typeface="Times New Roman"/>
                <a:cs typeface="Times New Roman"/>
              </a:rPr>
              <a:t>Alternatively</a:t>
            </a:r>
            <a:r>
              <a:rPr lang="en-US" sz="2000" spc="15" dirty="0">
                <a:latin typeface="Times New Roman"/>
                <a:cs typeface="Times New Roman"/>
              </a:rPr>
              <a:t> </a:t>
            </a:r>
            <a:r>
              <a:rPr lang="en-US" sz="2000" dirty="0">
                <a:latin typeface="Times New Roman"/>
                <a:cs typeface="Times New Roman"/>
              </a:rPr>
              <a:t>Metronidazole-</a:t>
            </a:r>
            <a:r>
              <a:rPr lang="en-US" sz="2000" spc="-45" dirty="0">
                <a:latin typeface="Times New Roman"/>
                <a:cs typeface="Times New Roman"/>
              </a:rPr>
              <a:t> </a:t>
            </a:r>
            <a:r>
              <a:rPr lang="en-US" sz="2000" spc="5" dirty="0">
                <a:latin typeface="Times New Roman"/>
                <a:cs typeface="Times New Roman"/>
              </a:rPr>
              <a:t>750</a:t>
            </a:r>
            <a:r>
              <a:rPr lang="en-US" sz="2000" spc="-35" dirty="0">
                <a:latin typeface="Times New Roman"/>
                <a:cs typeface="Times New Roman"/>
              </a:rPr>
              <a:t> </a:t>
            </a:r>
            <a:r>
              <a:rPr lang="en-US" sz="2000" spc="-20" dirty="0">
                <a:latin typeface="Times New Roman"/>
                <a:cs typeface="Times New Roman"/>
              </a:rPr>
              <a:t>mg</a:t>
            </a:r>
            <a:r>
              <a:rPr lang="en-US" sz="2000" spc="30" dirty="0">
                <a:latin typeface="Times New Roman"/>
                <a:cs typeface="Times New Roman"/>
              </a:rPr>
              <a:t> </a:t>
            </a:r>
            <a:r>
              <a:rPr lang="en-US" sz="2000" dirty="0">
                <a:latin typeface="Times New Roman"/>
                <a:cs typeface="Times New Roman"/>
              </a:rPr>
              <a:t>three</a:t>
            </a:r>
            <a:r>
              <a:rPr lang="en-US" sz="2000" spc="-30" dirty="0">
                <a:latin typeface="Times New Roman"/>
                <a:cs typeface="Times New Roman"/>
              </a:rPr>
              <a:t> </a:t>
            </a:r>
            <a:r>
              <a:rPr lang="en-US" sz="2000" spc="-10" dirty="0">
                <a:latin typeface="Times New Roman"/>
                <a:cs typeface="Times New Roman"/>
              </a:rPr>
              <a:t>times</a:t>
            </a:r>
            <a:r>
              <a:rPr lang="en-US" sz="2000" spc="45" dirty="0">
                <a:latin typeface="Times New Roman"/>
                <a:cs typeface="Times New Roman"/>
              </a:rPr>
              <a:t> </a:t>
            </a:r>
            <a:r>
              <a:rPr lang="en-US" sz="2000" dirty="0">
                <a:latin typeface="Times New Roman"/>
                <a:cs typeface="Times New Roman"/>
              </a:rPr>
              <a:t>a</a:t>
            </a:r>
            <a:r>
              <a:rPr lang="en-US" sz="2000" spc="-5" dirty="0">
                <a:latin typeface="Times New Roman"/>
                <a:cs typeface="Times New Roman"/>
              </a:rPr>
              <a:t> </a:t>
            </a:r>
            <a:r>
              <a:rPr lang="en-US" sz="2000" dirty="0">
                <a:latin typeface="Times New Roman"/>
                <a:cs typeface="Times New Roman"/>
              </a:rPr>
              <a:t>day</a:t>
            </a:r>
            <a:r>
              <a:rPr lang="en-US" sz="2000" spc="-15" dirty="0">
                <a:latin typeface="Times New Roman"/>
                <a:cs typeface="Times New Roman"/>
              </a:rPr>
              <a:t> </a:t>
            </a:r>
            <a:r>
              <a:rPr lang="en-US" sz="2000" spc="-5" dirty="0">
                <a:latin typeface="Times New Roman"/>
                <a:cs typeface="Times New Roman"/>
              </a:rPr>
              <a:t>for</a:t>
            </a:r>
            <a:r>
              <a:rPr lang="en-US" sz="2000" spc="5" dirty="0">
                <a:latin typeface="Times New Roman"/>
                <a:cs typeface="Times New Roman"/>
              </a:rPr>
              <a:t> </a:t>
            </a:r>
            <a:r>
              <a:rPr lang="en-US" sz="2000" spc="10" dirty="0">
                <a:latin typeface="Times New Roman"/>
                <a:cs typeface="Times New Roman"/>
              </a:rPr>
              <a:t>5-7</a:t>
            </a:r>
            <a:r>
              <a:rPr lang="en-US" sz="2000" spc="-10" dirty="0">
                <a:latin typeface="Times New Roman"/>
                <a:cs typeface="Times New Roman"/>
              </a:rPr>
              <a:t> </a:t>
            </a:r>
            <a:r>
              <a:rPr lang="en-US" sz="2000" spc="-15" dirty="0">
                <a:latin typeface="Times New Roman"/>
                <a:cs typeface="Times New Roman"/>
              </a:rPr>
              <a:t>days</a:t>
            </a:r>
            <a:endParaRPr lang="en-US" dirty="0">
              <a:latin typeface="Times New Roman"/>
              <a:cs typeface="Times New Roman"/>
            </a:endParaRPr>
          </a:p>
          <a:p>
            <a:pPr marL="297815" indent="-285750">
              <a:lnSpc>
                <a:spcPct val="100000"/>
              </a:lnSpc>
              <a:spcBef>
                <a:spcPts val="1080"/>
              </a:spcBef>
              <a:buFont typeface="Arial" panose="020B0604020202020204" pitchFamily="34" charset="0"/>
              <a:buChar char="•"/>
              <a:tabLst>
                <a:tab pos="299720" algn="l"/>
              </a:tabLst>
            </a:pPr>
            <a:r>
              <a:rPr lang="en-US" sz="2000" spc="-20" dirty="0">
                <a:latin typeface="Times New Roman"/>
                <a:cs typeface="Times New Roman"/>
              </a:rPr>
              <a:t>Treatment</a:t>
            </a:r>
            <a:r>
              <a:rPr lang="en-US" sz="2000" spc="35" dirty="0">
                <a:latin typeface="Times New Roman"/>
                <a:cs typeface="Times New Roman"/>
              </a:rPr>
              <a:t> </a:t>
            </a:r>
            <a:r>
              <a:rPr lang="en-US" sz="2000" dirty="0">
                <a:latin typeface="Times New Roman"/>
                <a:cs typeface="Times New Roman"/>
              </a:rPr>
              <a:t>of</a:t>
            </a:r>
            <a:r>
              <a:rPr lang="en-US" sz="2000" spc="10" dirty="0">
                <a:latin typeface="Times New Roman"/>
                <a:cs typeface="Times New Roman"/>
              </a:rPr>
              <a:t> </a:t>
            </a:r>
            <a:r>
              <a:rPr lang="en-US" sz="2000" spc="-5" dirty="0">
                <a:latin typeface="Times New Roman"/>
                <a:cs typeface="Times New Roman"/>
              </a:rPr>
              <a:t>carriers prevents spread</a:t>
            </a:r>
            <a:r>
              <a:rPr lang="en-US" sz="2000" spc="15" dirty="0">
                <a:latin typeface="Times New Roman"/>
                <a:cs typeface="Times New Roman"/>
              </a:rPr>
              <a:t> </a:t>
            </a:r>
            <a:r>
              <a:rPr lang="en-US" sz="2000" spc="5" dirty="0">
                <a:latin typeface="Times New Roman"/>
                <a:cs typeface="Times New Roman"/>
              </a:rPr>
              <a:t>of</a:t>
            </a:r>
            <a:r>
              <a:rPr lang="en-US" sz="2000" spc="-20" dirty="0">
                <a:latin typeface="Times New Roman"/>
                <a:cs typeface="Times New Roman"/>
              </a:rPr>
              <a:t> </a:t>
            </a:r>
            <a:r>
              <a:rPr lang="en-US" sz="2000" dirty="0">
                <a:latin typeface="Times New Roman"/>
                <a:cs typeface="Times New Roman"/>
              </a:rPr>
              <a:t>the</a:t>
            </a:r>
            <a:r>
              <a:rPr lang="en-US" sz="2000" spc="-20" dirty="0">
                <a:latin typeface="Times New Roman"/>
                <a:cs typeface="Times New Roman"/>
              </a:rPr>
              <a:t> </a:t>
            </a:r>
            <a:r>
              <a:rPr lang="en-US" sz="2000" spc="-5" dirty="0">
                <a:latin typeface="Times New Roman"/>
                <a:cs typeface="Times New Roman"/>
              </a:rPr>
              <a:t>disease</a:t>
            </a:r>
            <a:endParaRPr lang="en-US" dirty="0">
              <a:latin typeface="Times New Roman"/>
              <a:cs typeface="Times New Roman"/>
            </a:endParaRPr>
          </a:p>
          <a:p>
            <a:pPr marL="297815" indent="-285750">
              <a:lnSpc>
                <a:spcPct val="100000"/>
              </a:lnSpc>
              <a:spcBef>
                <a:spcPts val="1080"/>
              </a:spcBef>
              <a:buFont typeface="Arial" panose="020B0604020202020204" pitchFamily="34" charset="0"/>
              <a:buChar char="•"/>
              <a:tabLst>
                <a:tab pos="299720" algn="l"/>
              </a:tabLst>
            </a:pPr>
            <a:r>
              <a:rPr lang="en-US" sz="2000" spc="-5" dirty="0">
                <a:latin typeface="Times New Roman"/>
                <a:cs typeface="Times New Roman"/>
              </a:rPr>
              <a:t>No</a:t>
            </a:r>
            <a:r>
              <a:rPr lang="en-US" sz="2000" spc="-40" dirty="0">
                <a:latin typeface="Times New Roman"/>
                <a:cs typeface="Times New Roman"/>
              </a:rPr>
              <a:t> </a:t>
            </a:r>
            <a:r>
              <a:rPr lang="en-US" sz="2000" spc="-5" dirty="0">
                <a:latin typeface="Times New Roman"/>
                <a:cs typeface="Times New Roman"/>
              </a:rPr>
              <a:t>relapse</a:t>
            </a:r>
            <a:r>
              <a:rPr lang="en-US" sz="2000" spc="10" dirty="0">
                <a:latin typeface="Times New Roman"/>
                <a:cs typeface="Times New Roman"/>
              </a:rPr>
              <a:t> </a:t>
            </a:r>
            <a:r>
              <a:rPr lang="en-US" sz="2000" spc="5" dirty="0">
                <a:latin typeface="Times New Roman"/>
                <a:cs typeface="Times New Roman"/>
              </a:rPr>
              <a:t>or</a:t>
            </a:r>
            <a:r>
              <a:rPr lang="en-US" sz="2000" spc="-20" dirty="0">
                <a:latin typeface="Times New Roman"/>
                <a:cs typeface="Times New Roman"/>
              </a:rPr>
              <a:t> </a:t>
            </a:r>
            <a:r>
              <a:rPr lang="en-US" sz="2000" spc="5" dirty="0">
                <a:latin typeface="Times New Roman"/>
                <a:cs typeface="Times New Roman"/>
              </a:rPr>
              <a:t>drug</a:t>
            </a:r>
            <a:r>
              <a:rPr lang="en-US" sz="2000" spc="-40" dirty="0">
                <a:latin typeface="Times New Roman"/>
                <a:cs typeface="Times New Roman"/>
              </a:rPr>
              <a:t> </a:t>
            </a:r>
            <a:r>
              <a:rPr lang="en-US" sz="2000" spc="-5" dirty="0">
                <a:latin typeface="Times New Roman"/>
                <a:cs typeface="Times New Roman"/>
              </a:rPr>
              <a:t>resistance</a:t>
            </a:r>
            <a:r>
              <a:rPr lang="en-US" sz="2000" spc="15" dirty="0">
                <a:latin typeface="Times New Roman"/>
                <a:cs typeface="Times New Roman"/>
              </a:rPr>
              <a:t> </a:t>
            </a:r>
            <a:r>
              <a:rPr lang="en-US" sz="2000" dirty="0">
                <a:latin typeface="Times New Roman"/>
                <a:cs typeface="Times New Roman"/>
              </a:rPr>
              <a:t>reported</a:t>
            </a:r>
          </a:p>
          <a:p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33760105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17396" y="1073383"/>
            <a:ext cx="6944995" cy="2259593"/>
          </a:xfrm>
          <a:prstGeom prst="rect">
            <a:avLst/>
          </a:prstGeom>
        </p:spPr>
        <p:txBody>
          <a:bodyPr vert="horz" wrap="square" lIns="0" tIns="1498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80"/>
              </a:spcBef>
            </a:pPr>
            <a:r>
              <a:rPr sz="1800" b="1" spc="-10" dirty="0">
                <a:latin typeface="Times New Roman"/>
                <a:cs typeface="Times New Roman"/>
              </a:rPr>
              <a:t>PREVENTION</a:t>
            </a:r>
            <a:endParaRPr sz="1800" dirty="0">
              <a:latin typeface="Times New Roman"/>
              <a:cs typeface="Times New Roman"/>
            </a:endParaRPr>
          </a:p>
          <a:p>
            <a:pPr marL="299085" indent="-287020">
              <a:lnSpc>
                <a:spcPct val="100000"/>
              </a:lnSpc>
              <a:spcBef>
                <a:spcPts val="1080"/>
              </a:spcBef>
              <a:buFont typeface="Arial" panose="020B0604020202020204" pitchFamily="34" charset="0"/>
              <a:buChar char="•"/>
              <a:tabLst>
                <a:tab pos="299720" algn="l"/>
              </a:tabLst>
            </a:pPr>
            <a:r>
              <a:rPr sz="1800" spc="-20" dirty="0">
                <a:latin typeface="Times New Roman"/>
                <a:cs typeface="Times New Roman"/>
              </a:rPr>
              <a:t>Treatment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 </a:t>
            </a:r>
            <a:r>
              <a:rPr sz="1800" spc="-5" dirty="0">
                <a:latin typeface="Times New Roman"/>
                <a:cs typeface="Times New Roman"/>
              </a:rPr>
              <a:t>carriers</a:t>
            </a:r>
            <a:r>
              <a:rPr sz="1800" dirty="0">
                <a:latin typeface="Times New Roman"/>
                <a:cs typeface="Times New Roman"/>
              </a:rPr>
              <a:t> shedding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cysts</a:t>
            </a:r>
            <a:endParaRPr lang="en-US" dirty="0">
              <a:latin typeface="Times New Roman"/>
              <a:cs typeface="Times New Roman"/>
            </a:endParaRPr>
          </a:p>
          <a:p>
            <a:pPr marL="299085" indent="-287020">
              <a:lnSpc>
                <a:spcPct val="100000"/>
              </a:lnSpc>
              <a:spcBef>
                <a:spcPts val="1080"/>
              </a:spcBef>
              <a:buFont typeface="Arial" panose="020B0604020202020204" pitchFamily="34" charset="0"/>
              <a:buChar char="•"/>
              <a:tabLst>
                <a:tab pos="299720" algn="l"/>
              </a:tabLst>
            </a:pPr>
            <a:r>
              <a:rPr sz="1800" spc="-10" dirty="0">
                <a:latin typeface="Times New Roman"/>
                <a:cs typeface="Times New Roman"/>
              </a:rPr>
              <a:t>Hygienic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rearing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of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pigs</a:t>
            </a:r>
            <a:r>
              <a:rPr sz="1800" dirty="0">
                <a:latin typeface="Times New Roman"/>
                <a:cs typeface="Times New Roman"/>
              </a:rPr>
              <a:t> and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prevention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of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pig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 </a:t>
            </a:r>
            <a:r>
              <a:rPr sz="1800" spc="-5" dirty="0">
                <a:latin typeface="Times New Roman"/>
                <a:cs typeface="Times New Roman"/>
              </a:rPr>
              <a:t>human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contact</a:t>
            </a:r>
            <a:endParaRPr lang="en-US" spc="-5" dirty="0">
              <a:latin typeface="Times New Roman"/>
              <a:cs typeface="Times New Roman"/>
            </a:endParaRPr>
          </a:p>
          <a:p>
            <a:pPr marL="299085" indent="-287020">
              <a:lnSpc>
                <a:spcPct val="100000"/>
              </a:lnSpc>
              <a:spcBef>
                <a:spcPts val="1080"/>
              </a:spcBef>
              <a:buFont typeface="Arial" panose="020B0604020202020204" pitchFamily="34" charset="0"/>
              <a:buChar char="•"/>
              <a:tabLst>
                <a:tab pos="299720" algn="l"/>
              </a:tabLst>
            </a:pPr>
            <a:r>
              <a:rPr sz="1800" dirty="0">
                <a:latin typeface="Times New Roman"/>
                <a:cs typeface="Times New Roman"/>
              </a:rPr>
              <a:t>Prevention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of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contamination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of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food </a:t>
            </a:r>
            <a:r>
              <a:rPr sz="1800" spc="5" dirty="0">
                <a:latin typeface="Times New Roman"/>
                <a:cs typeface="Times New Roman"/>
              </a:rPr>
              <a:t>or </a:t>
            </a:r>
            <a:r>
              <a:rPr sz="1800" spc="-10" dirty="0">
                <a:latin typeface="Times New Roman"/>
                <a:cs typeface="Times New Roman"/>
              </a:rPr>
              <a:t>water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with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pig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and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human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faeces</a:t>
            </a: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Font typeface="Wingdings"/>
              <a:buChar char=""/>
            </a:pPr>
            <a:endParaRPr sz="20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Wingdings"/>
              <a:buChar char=""/>
            </a:pPr>
            <a:endParaRPr sz="175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46C4C246-1C7C-49DE-B44A-D300135023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7687" y="1310716"/>
            <a:ext cx="10796625" cy="6401753"/>
          </a:xfrm>
        </p:spPr>
        <p:txBody>
          <a:bodyPr/>
          <a:lstStyle/>
          <a:p>
            <a:r>
              <a:rPr lang="en-US" sz="2800" dirty="0"/>
              <a:t>   Outline</a:t>
            </a:r>
          </a:p>
          <a:p>
            <a:endParaRPr lang="en-US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Epidemiology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Morphology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Pathogenesis</a:t>
            </a:r>
          </a:p>
          <a:p>
            <a:endParaRPr lang="en-US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Clinical signs</a:t>
            </a:r>
          </a:p>
          <a:p>
            <a:endParaRPr lang="en-US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Diagnosis and control measures</a:t>
            </a:r>
          </a:p>
          <a:p>
            <a:endParaRPr lang="en-US" sz="2800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39173281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118044"/>
              </p:ext>
            </p:extLst>
          </p:nvPr>
        </p:nvGraphicFramePr>
        <p:xfrm>
          <a:off x="2620010" y="1610486"/>
          <a:ext cx="7381240" cy="31536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1506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09562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17055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32318">
                <a:tc>
                  <a:txBody>
                    <a:bodyPr/>
                    <a:lstStyle/>
                    <a:p>
                      <a:pPr marL="31750">
                        <a:lnSpc>
                          <a:spcPts val="1964"/>
                        </a:lnSpc>
                      </a:pPr>
                      <a:r>
                        <a:rPr sz="2000" b="1" spc="-15" dirty="0">
                          <a:latin typeface="Times New Roman"/>
                          <a:cs typeface="Times New Roman"/>
                        </a:rPr>
                        <a:t>Kingdom: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90500">
                        <a:lnSpc>
                          <a:spcPts val="1964"/>
                        </a:lnSpc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Protozoa,</a:t>
                      </a:r>
                    </a:p>
                  </a:txBody>
                  <a:tcPr marL="0" marR="0" marT="0" marB="0"/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11607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2000" b="1" spc="-15" dirty="0">
                          <a:latin typeface="Times New Roman"/>
                          <a:cs typeface="Times New Roman"/>
                        </a:rPr>
                        <a:t>Phylum: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53975" marB="0"/>
                </a:tc>
                <a:tc>
                  <a:txBody>
                    <a:bodyPr/>
                    <a:lstStyle/>
                    <a:p>
                      <a:pPr marL="151130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2000" dirty="0" err="1">
                          <a:latin typeface="Times New Roman"/>
                          <a:cs typeface="Times New Roman"/>
                        </a:rPr>
                        <a:t>Cili</a:t>
                      </a:r>
                      <a:r>
                        <a:rPr lang="en-US" sz="2000" dirty="0" err="1"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sz="2000" dirty="0" err="1">
                          <a:latin typeface="Times New Roman"/>
                          <a:cs typeface="Times New Roman"/>
                        </a:rPr>
                        <a:t>phora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,</a:t>
                      </a:r>
                    </a:p>
                  </a:txBody>
                  <a:tcPr marL="0" marR="0" marT="53975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11661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2000" b="1" spc="-5" dirty="0">
                          <a:latin typeface="Times New Roman"/>
                          <a:cs typeface="Times New Roman"/>
                        </a:rPr>
                        <a:t>Class: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53975" marB="0"/>
                </a:tc>
                <a:tc>
                  <a:txBody>
                    <a:bodyPr/>
                    <a:lstStyle/>
                    <a:p>
                      <a:pPr marL="138430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2000" spc="-5" dirty="0">
                          <a:latin typeface="Times New Roman"/>
                          <a:cs typeface="Times New Roman"/>
                        </a:rPr>
                        <a:t>Kinetofragminophorea,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53975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11839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2000" b="1" spc="-10" dirty="0">
                          <a:latin typeface="Times New Roman"/>
                          <a:cs typeface="Times New Roman"/>
                        </a:rPr>
                        <a:t>Order: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54610" marB="0"/>
                </a:tc>
                <a:tc>
                  <a:txBody>
                    <a:bodyPr/>
                    <a:lstStyle/>
                    <a:p>
                      <a:pPr marL="172085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2000" spc="-10" dirty="0">
                          <a:latin typeface="Times New Roman"/>
                          <a:cs typeface="Times New Roman"/>
                        </a:rPr>
                        <a:t>Trichostomatida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5461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11438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2000" b="1" spc="-10" dirty="0">
                          <a:latin typeface="Times New Roman"/>
                          <a:cs typeface="Times New Roman"/>
                        </a:rPr>
                        <a:t>Family: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53975" marB="0"/>
                </a:tc>
                <a:tc>
                  <a:txBody>
                    <a:bodyPr/>
                    <a:lstStyle/>
                    <a:p>
                      <a:pPr marL="132715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2000" spc="5" dirty="0">
                          <a:latin typeface="Times New Roman"/>
                          <a:cs typeface="Times New Roman"/>
                        </a:rPr>
                        <a:t>1.</a:t>
                      </a:r>
                      <a:r>
                        <a:rPr sz="20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Balantidiidae</a:t>
                      </a:r>
                    </a:p>
                  </a:txBody>
                  <a:tcPr marL="0" marR="0" marT="53975" marB="0"/>
                </a:tc>
                <a:tc>
                  <a:txBody>
                    <a:bodyPr/>
                    <a:lstStyle/>
                    <a:p>
                      <a:pPr marL="474980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lang="x-none" sz="2000" spc="5" dirty="0">
                          <a:latin typeface="Times New Roman"/>
                          <a:cs typeface="Times New Roman"/>
                        </a:rPr>
                        <a:t>2.</a:t>
                      </a:r>
                      <a:r>
                        <a:rPr lang="x-none" sz="20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latin typeface="Times New Roman"/>
                          <a:cs typeface="Times New Roman"/>
                        </a:rPr>
                        <a:t>Pyenotrichiidae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53975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1177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2000" b="1" spc="-10" dirty="0">
                          <a:latin typeface="Times New Roman"/>
                          <a:cs typeface="Times New Roman"/>
                        </a:rPr>
                        <a:t>Genus: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54610" marB="0"/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1.</a:t>
                      </a:r>
                      <a:r>
                        <a:rPr sz="20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Balantidium</a:t>
                      </a:r>
                    </a:p>
                  </a:txBody>
                  <a:tcPr marL="0" marR="0" marT="54610" marB="0"/>
                </a:tc>
                <a:tc>
                  <a:txBody>
                    <a:bodyPr/>
                    <a:lstStyle/>
                    <a:p>
                      <a:pPr marL="502284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2000" spc="5" dirty="0">
                          <a:latin typeface="Times New Roman"/>
                          <a:cs typeface="Times New Roman"/>
                        </a:rPr>
                        <a:t>2.</a:t>
                      </a:r>
                      <a:r>
                        <a:rPr sz="20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Buxtonella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54610" marB="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32285">
                <a:tc>
                  <a:txBody>
                    <a:bodyPr/>
                    <a:lstStyle/>
                    <a:p>
                      <a:pPr marL="31750">
                        <a:lnSpc>
                          <a:spcPts val="2090"/>
                        </a:lnSpc>
                        <a:spcBef>
                          <a:spcPts val="425"/>
                        </a:spcBef>
                      </a:pPr>
                      <a:r>
                        <a:rPr sz="2000" b="1" spc="-10" dirty="0">
                          <a:latin typeface="Times New Roman"/>
                          <a:cs typeface="Times New Roman"/>
                        </a:rPr>
                        <a:t>Species: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53975" marB="0"/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ts val="2090"/>
                        </a:lnSpc>
                        <a:spcBef>
                          <a:spcPts val="425"/>
                        </a:spcBef>
                      </a:pPr>
                      <a:r>
                        <a:rPr sz="2000" spc="5" dirty="0">
                          <a:latin typeface="Times New Roman"/>
                          <a:cs typeface="Times New Roman"/>
                        </a:rPr>
                        <a:t>1.</a:t>
                      </a:r>
                      <a:r>
                        <a:rPr sz="20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b="1" i="1" dirty="0">
                          <a:latin typeface="Times New Roman"/>
                          <a:cs typeface="Times New Roman"/>
                        </a:rPr>
                        <a:t>B.</a:t>
                      </a:r>
                      <a:r>
                        <a:rPr sz="2000" b="1" i="1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b="1" i="1" dirty="0">
                          <a:latin typeface="Times New Roman"/>
                          <a:cs typeface="Times New Roman"/>
                        </a:rPr>
                        <a:t>coli</a:t>
                      </a:r>
                      <a:r>
                        <a:rPr sz="2000" b="1" i="1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(Malmsten,</a:t>
                      </a:r>
                      <a:r>
                        <a:rPr sz="20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spc="5" dirty="0">
                          <a:latin typeface="Times New Roman"/>
                          <a:cs typeface="Times New Roman"/>
                        </a:rPr>
                        <a:t>1857)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53975" marB="0"/>
                </a:tc>
                <a:tc>
                  <a:txBody>
                    <a:bodyPr/>
                    <a:lstStyle/>
                    <a:p>
                      <a:pPr marL="454659">
                        <a:lnSpc>
                          <a:spcPts val="2090"/>
                        </a:lnSpc>
                        <a:spcBef>
                          <a:spcPts val="425"/>
                        </a:spcBef>
                      </a:pPr>
                      <a:r>
                        <a:rPr sz="2000" spc="5" dirty="0"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sz="2000" b="1" spc="5" dirty="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sz="2000" b="1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b="1" i="1" dirty="0">
                          <a:latin typeface="Times New Roman"/>
                          <a:cs typeface="Times New Roman"/>
                        </a:rPr>
                        <a:t>B.</a:t>
                      </a:r>
                      <a:r>
                        <a:rPr sz="2000" b="1" i="1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b="1" i="1" dirty="0">
                          <a:latin typeface="Times New Roman"/>
                          <a:cs typeface="Times New Roman"/>
                        </a:rPr>
                        <a:t>sulcata</a:t>
                      </a:r>
                      <a:r>
                        <a:rPr sz="2000" b="1" i="1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spc="-10" dirty="0">
                          <a:latin typeface="Times New Roman"/>
                          <a:cs typeface="Times New Roman"/>
                        </a:rPr>
                        <a:t>(Jameson</a:t>
                      </a:r>
                      <a:r>
                        <a:rPr sz="2000" spc="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spc="5" dirty="0">
                          <a:latin typeface="Times New Roman"/>
                          <a:cs typeface="Times New Roman"/>
                        </a:rPr>
                        <a:t>1926)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53975" marB="0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91390B90-8611-4973-9697-F319717F2FEA}"/>
              </a:ext>
            </a:extLst>
          </p:cNvPr>
          <p:cNvSpPr txBox="1"/>
          <p:nvPr/>
        </p:nvSpPr>
        <p:spPr>
          <a:xfrm>
            <a:off x="4267200" y="914400"/>
            <a:ext cx="3676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Taxonomical 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Clasification</a:t>
            </a:r>
            <a:endParaRPr lang="x-none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12647" y="261061"/>
            <a:ext cx="1796414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i="1" dirty="0">
                <a:solidFill>
                  <a:srgbClr val="000000"/>
                </a:solidFill>
                <a:latin typeface="Times New Roman"/>
                <a:cs typeface="Times New Roman"/>
              </a:rPr>
              <a:t>Bu</a:t>
            </a:r>
            <a:r>
              <a:rPr i="1" spc="10" dirty="0">
                <a:solidFill>
                  <a:srgbClr val="000000"/>
                </a:solidFill>
                <a:latin typeface="Times New Roman"/>
                <a:cs typeface="Times New Roman"/>
              </a:rPr>
              <a:t>x</a:t>
            </a:r>
            <a:r>
              <a:rPr i="1" dirty="0">
                <a:solidFill>
                  <a:srgbClr val="000000"/>
                </a:solidFill>
                <a:latin typeface="Times New Roman"/>
                <a:cs typeface="Times New Roman"/>
              </a:rPr>
              <a:t>t</a:t>
            </a:r>
            <a:r>
              <a:rPr i="1" spc="10" dirty="0">
                <a:solidFill>
                  <a:srgbClr val="000000"/>
                </a:solidFill>
                <a:latin typeface="Times New Roman"/>
                <a:cs typeface="Times New Roman"/>
              </a:rPr>
              <a:t>o</a:t>
            </a:r>
            <a:r>
              <a:rPr i="1" dirty="0">
                <a:solidFill>
                  <a:srgbClr val="000000"/>
                </a:solidFill>
                <a:latin typeface="Times New Roman"/>
                <a:cs typeface="Times New Roman"/>
              </a:rPr>
              <a:t>n</a:t>
            </a:r>
            <a:r>
              <a:rPr i="1" spc="-10" dirty="0">
                <a:solidFill>
                  <a:srgbClr val="000000"/>
                </a:solidFill>
                <a:latin typeface="Times New Roman"/>
                <a:cs typeface="Times New Roman"/>
              </a:rPr>
              <a:t>e</a:t>
            </a:r>
            <a:r>
              <a:rPr i="1" dirty="0">
                <a:solidFill>
                  <a:srgbClr val="000000"/>
                </a:solidFill>
                <a:latin typeface="Times New Roman"/>
                <a:cs typeface="Times New Roman"/>
              </a:rPr>
              <a:t>lla</a:t>
            </a:r>
            <a:r>
              <a:rPr i="1" spc="-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i="1" dirty="0">
                <a:solidFill>
                  <a:srgbClr val="000000"/>
                </a:solidFill>
                <a:latin typeface="Times New Roman"/>
                <a:cs typeface="Times New Roman"/>
              </a:rPr>
              <a:t>sulcata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57783" y="672846"/>
            <a:ext cx="10657205" cy="444224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085" indent="-287020">
              <a:lnSpc>
                <a:spcPct val="100000"/>
              </a:lnSpc>
              <a:spcBef>
                <a:spcPts val="100"/>
              </a:spcBef>
              <a:buFont typeface="Wingdings"/>
              <a:buChar char=""/>
              <a:tabLst>
                <a:tab pos="299720" algn="l"/>
              </a:tabLst>
            </a:pPr>
            <a:r>
              <a:rPr sz="1800" spc="5" dirty="0">
                <a:latin typeface="Times New Roman"/>
                <a:cs typeface="Times New Roman"/>
              </a:rPr>
              <a:t>Found</a:t>
            </a:r>
            <a:r>
              <a:rPr sz="1800" spc="-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4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colon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of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bovines</a:t>
            </a:r>
          </a:p>
          <a:p>
            <a:pPr>
              <a:lnSpc>
                <a:spcPct val="100000"/>
              </a:lnSpc>
              <a:buFont typeface="Wingdings"/>
              <a:buChar char=""/>
            </a:pPr>
            <a:endParaRPr sz="2000" dirty="0">
              <a:latin typeface="Times New Roman"/>
              <a:cs typeface="Times New Roman"/>
            </a:endParaRPr>
          </a:p>
          <a:p>
            <a:pPr marR="593090" algn="ctr">
              <a:lnSpc>
                <a:spcPct val="100000"/>
              </a:lnSpc>
              <a:spcBef>
                <a:spcPts val="1230"/>
              </a:spcBef>
            </a:pPr>
            <a:r>
              <a:rPr sz="2400" b="1" i="1" dirty="0">
                <a:solidFill>
                  <a:srgbClr val="3A3835"/>
                </a:solidFill>
                <a:latin typeface="Times New Roman"/>
                <a:cs typeface="Times New Roman"/>
              </a:rPr>
              <a:t>Balantidium</a:t>
            </a:r>
            <a:r>
              <a:rPr sz="2400" b="1" i="1" spc="-10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2400" b="1" i="1" spc="-5" dirty="0">
                <a:solidFill>
                  <a:srgbClr val="3A3835"/>
                </a:solidFill>
                <a:latin typeface="Times New Roman"/>
                <a:cs typeface="Times New Roman"/>
              </a:rPr>
              <a:t>coli</a:t>
            </a:r>
            <a:endParaRPr sz="2400" dirty="0">
              <a:latin typeface="Times New Roman"/>
              <a:cs typeface="Times New Roman"/>
            </a:endParaRPr>
          </a:p>
          <a:p>
            <a:pPr marL="298450" indent="-285750">
              <a:lnSpc>
                <a:spcPct val="100000"/>
              </a:lnSpc>
              <a:spcBef>
                <a:spcPts val="1970"/>
              </a:spcBef>
              <a:buFont typeface="Arial" panose="020B0604020202020204" pitchFamily="34" charset="0"/>
              <a:buChar char="•"/>
            </a:pPr>
            <a:r>
              <a:rPr sz="1800" i="1" spc="5" dirty="0">
                <a:solidFill>
                  <a:srgbClr val="3A3835"/>
                </a:solidFill>
                <a:latin typeface="Times New Roman"/>
                <a:cs typeface="Times New Roman"/>
              </a:rPr>
              <a:t>Balantidium</a:t>
            </a:r>
            <a:r>
              <a:rPr sz="1800" i="1" spc="-9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i="1" dirty="0">
                <a:solidFill>
                  <a:srgbClr val="3A3835"/>
                </a:solidFill>
                <a:latin typeface="Times New Roman"/>
                <a:cs typeface="Times New Roman"/>
              </a:rPr>
              <a:t>coli</a:t>
            </a:r>
            <a:r>
              <a:rPr sz="1800" i="1" spc="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is</a:t>
            </a:r>
            <a:r>
              <a:rPr sz="1800" spc="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the</a:t>
            </a:r>
            <a:r>
              <a:rPr sz="1800" spc="-2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b="1" spc="-5" dirty="0">
                <a:solidFill>
                  <a:srgbClr val="3A3835"/>
                </a:solidFill>
                <a:latin typeface="Times New Roman"/>
                <a:cs typeface="Times New Roman"/>
              </a:rPr>
              <a:t>largest</a:t>
            </a:r>
            <a:r>
              <a:rPr sz="1800" b="1" spc="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b="1" spc="-15" dirty="0">
                <a:solidFill>
                  <a:srgbClr val="3A3835"/>
                </a:solidFill>
                <a:latin typeface="Times New Roman"/>
                <a:cs typeface="Times New Roman"/>
              </a:rPr>
              <a:t>protozoan</a:t>
            </a:r>
            <a:r>
              <a:rPr lang="en-US" sz="1800" b="1" spc="-15" dirty="0">
                <a:solidFill>
                  <a:srgbClr val="3A3835"/>
                </a:solidFill>
                <a:latin typeface="Times New Roman"/>
                <a:cs typeface="Times New Roman"/>
              </a:rPr>
              <a:t> parasite of humans</a:t>
            </a:r>
            <a:r>
              <a:rPr sz="1800" b="1" spc="9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1800" spc="95" dirty="0">
                <a:solidFill>
                  <a:srgbClr val="3A3835"/>
                </a:solidFill>
                <a:latin typeface="Times New Roman"/>
                <a:cs typeface="Times New Roman"/>
              </a:rPr>
              <a:t>found in the large intestine of man</a:t>
            </a:r>
          </a:p>
          <a:p>
            <a:pPr marL="298450" indent="-285750">
              <a:lnSpc>
                <a:spcPct val="100000"/>
              </a:lnSpc>
              <a:spcBef>
                <a:spcPts val="1970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A3835"/>
                </a:solidFill>
                <a:latin typeface="Times New Roman"/>
                <a:cs typeface="Times New Roman"/>
              </a:rPr>
              <a:t>It is also t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he</a:t>
            </a:r>
            <a:r>
              <a:rPr sz="1800" spc="-3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5" dirty="0">
                <a:solidFill>
                  <a:srgbClr val="3A3835"/>
                </a:solidFill>
                <a:latin typeface="Times New Roman"/>
                <a:cs typeface="Times New Roman"/>
              </a:rPr>
              <a:t>only</a:t>
            </a:r>
            <a:r>
              <a:rPr sz="1800" spc="-2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ciliate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3A3835"/>
                </a:solidFill>
                <a:latin typeface="Times New Roman"/>
                <a:cs typeface="Times New Roman"/>
              </a:rPr>
              <a:t>known</a:t>
            </a:r>
            <a:r>
              <a:rPr sz="1800" spc="1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to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parasitize</a:t>
            </a:r>
            <a:r>
              <a:rPr sz="1800" spc="2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humans</a:t>
            </a: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 dirty="0">
              <a:latin typeface="Times New Roman"/>
              <a:cs typeface="Times New Roman"/>
            </a:endParaRPr>
          </a:p>
          <a:p>
            <a:pPr marL="299085" indent="-287020">
              <a:lnSpc>
                <a:spcPct val="100000"/>
              </a:lnSpc>
              <a:buFont typeface="Wingdings"/>
              <a:buChar char=""/>
              <a:tabLst>
                <a:tab pos="299720" algn="l"/>
              </a:tabLst>
            </a:pPr>
            <a:r>
              <a:rPr lang="en-US" sz="1800" dirty="0">
                <a:latin typeface="Times New Roman"/>
                <a:cs typeface="Times New Roman"/>
              </a:rPr>
              <a:t>Causes </a:t>
            </a:r>
            <a:r>
              <a:rPr sz="1800" dirty="0">
                <a:latin typeface="Times New Roman"/>
                <a:cs typeface="Times New Roman"/>
              </a:rPr>
              <a:t>Balantidiosis</a:t>
            </a:r>
            <a:r>
              <a:rPr sz="1800" spc="-75" dirty="0">
                <a:latin typeface="Times New Roman"/>
                <a:cs typeface="Times New Roman"/>
              </a:rPr>
              <a:t> </a:t>
            </a:r>
            <a:r>
              <a:rPr lang="en-US" spc="-5" dirty="0">
                <a:latin typeface="Times New Roman"/>
                <a:cs typeface="Times New Roman"/>
              </a:rPr>
              <a:t>also known as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ciliary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dysentery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515"/>
              </a:spcBef>
            </a:pPr>
            <a:r>
              <a:rPr sz="1800" b="1" spc="-10" dirty="0">
                <a:latin typeface="Times New Roman"/>
                <a:cs typeface="Times New Roman"/>
              </a:rPr>
              <a:t>Distribution</a:t>
            </a:r>
            <a:r>
              <a:rPr sz="1800" b="1" spc="10" dirty="0">
                <a:latin typeface="Times New Roman"/>
                <a:cs typeface="Times New Roman"/>
              </a:rPr>
              <a:t> </a:t>
            </a:r>
            <a:endParaRPr lang="en-US" sz="1800" b="1" spc="10" dirty="0">
              <a:latin typeface="Times New Roman"/>
              <a:cs typeface="Times New Roman"/>
            </a:endParaRPr>
          </a:p>
          <a:p>
            <a:pPr marL="298450" indent="-285750">
              <a:lnSpc>
                <a:spcPct val="100000"/>
              </a:lnSpc>
              <a:spcBef>
                <a:spcPts val="1515"/>
              </a:spcBef>
              <a:buFont typeface="Arial" panose="020B0604020202020204" pitchFamily="34" charset="0"/>
              <a:buChar char="•"/>
            </a:pPr>
            <a:r>
              <a:rPr lang="en-US" sz="1800" b="1" spc="10" dirty="0">
                <a:latin typeface="Times New Roman"/>
                <a:cs typeface="Times New Roman"/>
              </a:rPr>
              <a:t> </a:t>
            </a:r>
            <a:r>
              <a:rPr lang="en-US" spc="10" dirty="0">
                <a:latin typeface="Times New Roman"/>
                <a:cs typeface="Times New Roman"/>
              </a:rPr>
              <a:t>Has a </a:t>
            </a:r>
            <a:r>
              <a:rPr lang="en-US" spc="-20" dirty="0">
                <a:latin typeface="Times New Roman"/>
                <a:cs typeface="Times New Roman"/>
              </a:rPr>
              <a:t>w</a:t>
            </a:r>
            <a:r>
              <a:rPr sz="1800" spc="-20" dirty="0">
                <a:latin typeface="Times New Roman"/>
                <a:cs typeface="Times New Roman"/>
              </a:rPr>
              <a:t>orldwide</a:t>
            </a:r>
            <a:r>
              <a:rPr lang="en-US" sz="1800" spc="-20" dirty="0">
                <a:latin typeface="Times New Roman"/>
                <a:cs typeface="Times New Roman"/>
              </a:rPr>
              <a:t> </a:t>
            </a:r>
            <a:r>
              <a:rPr lang="en-US" spc="-20" dirty="0">
                <a:latin typeface="Times New Roman"/>
                <a:cs typeface="Times New Roman"/>
              </a:rPr>
              <a:t>distribution </a:t>
            </a:r>
            <a:r>
              <a:rPr lang="en-US" sz="1800" spc="-20" dirty="0">
                <a:latin typeface="Times New Roman"/>
                <a:cs typeface="Times New Roman"/>
              </a:rPr>
              <a:t>although the prevalence is low.</a:t>
            </a:r>
          </a:p>
          <a:p>
            <a:pPr marL="298450" indent="-285750">
              <a:lnSpc>
                <a:spcPct val="100000"/>
              </a:lnSpc>
              <a:spcBef>
                <a:spcPts val="1515"/>
              </a:spcBef>
              <a:buFont typeface="Arial" panose="020B0604020202020204" pitchFamily="34" charset="0"/>
              <a:buChar char="•"/>
            </a:pPr>
            <a:r>
              <a:rPr lang="en-US" sz="1800" spc="-20" dirty="0">
                <a:latin typeface="Times New Roman"/>
                <a:cs typeface="Times New Roman"/>
              </a:rPr>
              <a:t>The most endemic area is New Guinea due to close association between man and pigs</a:t>
            </a: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BA3632C-16B8-4BC0-920F-9F0264506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7687" y="609600"/>
            <a:ext cx="2118995" cy="457200"/>
          </a:xfrm>
        </p:spPr>
        <p:txBody>
          <a:bodyPr/>
          <a:lstStyle/>
          <a:p>
            <a:r>
              <a:rPr lang="en-US" dirty="0"/>
              <a:t>Morphology/Habitat</a:t>
            </a:r>
            <a:endParaRPr lang="x-non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9374DF5-8AEF-40FF-AFE6-B91D60CCB7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7687" y="1310716"/>
            <a:ext cx="10796625" cy="3385542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Exist in two morphological forms:-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dirty="0"/>
              <a:t>Trophozoite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Is the actively motile and dividing form found in the large intestine.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Invasive and found in dysenteric stool.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dirty="0"/>
              <a:t>Cyst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Spherical in shape and surrounded by thick transparent double layer wall.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Infective stage of B. coli.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Found in chronic cases and carriers</a:t>
            </a:r>
          </a:p>
          <a:p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32809009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60933" y="1486027"/>
            <a:ext cx="10641330" cy="5057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085" indent="-287020">
              <a:lnSpc>
                <a:spcPct val="100000"/>
              </a:lnSpc>
              <a:spcBef>
                <a:spcPts val="100"/>
              </a:spcBef>
              <a:buFont typeface="Wingdings"/>
              <a:buChar char=""/>
              <a:tabLst>
                <a:tab pos="299720" algn="l"/>
              </a:tabLst>
            </a:pPr>
            <a:r>
              <a:rPr sz="1800" spc="5" dirty="0">
                <a:latin typeface="Times New Roman"/>
                <a:cs typeface="Times New Roman"/>
              </a:rPr>
              <a:t>Found</a:t>
            </a:r>
            <a:r>
              <a:rPr sz="1800" spc="-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active </a:t>
            </a:r>
            <a:r>
              <a:rPr sz="1800" spc="-10" dirty="0">
                <a:latin typeface="Times New Roman"/>
                <a:cs typeface="Times New Roman"/>
              </a:rPr>
              <a:t>stage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of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disease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(dysenteric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stool),</a:t>
            </a:r>
            <a:r>
              <a:rPr lang="en-US" spc="-35" dirty="0">
                <a:latin typeface="Times New Roman"/>
                <a:cs typeface="Times New Roman"/>
              </a:rPr>
              <a:t> &amp; </a:t>
            </a:r>
            <a:r>
              <a:rPr sz="1800" spc="-5" dirty="0">
                <a:latin typeface="Times New Roman"/>
                <a:cs typeface="Times New Roman"/>
              </a:rPr>
              <a:t>invasive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form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endParaRPr lang="en-US" sz="1800" spc="25" dirty="0">
              <a:latin typeface="Times New Roman"/>
              <a:cs typeface="Times New Roman"/>
            </a:endParaRPr>
          </a:p>
          <a:p>
            <a:pPr marL="299085" indent="-287020">
              <a:lnSpc>
                <a:spcPct val="100000"/>
              </a:lnSpc>
              <a:spcBef>
                <a:spcPts val="100"/>
              </a:spcBef>
              <a:buFont typeface="Wingdings"/>
              <a:buChar char=""/>
              <a:tabLst>
                <a:tab pos="299720" algn="l"/>
              </a:tabLst>
            </a:pPr>
            <a:r>
              <a:rPr sz="1800" spc="-5" dirty="0">
                <a:latin typeface="Times New Roman"/>
                <a:cs typeface="Times New Roman"/>
              </a:rPr>
              <a:t>shape: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oval</a:t>
            </a: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Wingdings"/>
              <a:buChar char=""/>
            </a:pPr>
            <a:endParaRPr sz="1850" dirty="0">
              <a:latin typeface="Times New Roman"/>
              <a:cs typeface="Times New Roman"/>
            </a:endParaRPr>
          </a:p>
          <a:p>
            <a:pPr marL="299085" indent="-287020">
              <a:lnSpc>
                <a:spcPct val="100000"/>
              </a:lnSpc>
              <a:buFont typeface="Wingdings"/>
              <a:buChar char=""/>
              <a:tabLst>
                <a:tab pos="299720" algn="l"/>
              </a:tabLst>
            </a:pPr>
            <a:r>
              <a:rPr sz="1800" spc="-5" dirty="0">
                <a:latin typeface="Times New Roman"/>
                <a:cs typeface="Times New Roman"/>
              </a:rPr>
              <a:t>Size: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30-300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µm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long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x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30-100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µm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breadth</a:t>
            </a:r>
          </a:p>
          <a:p>
            <a:pPr>
              <a:lnSpc>
                <a:spcPct val="100000"/>
              </a:lnSpc>
              <a:spcBef>
                <a:spcPts val="35"/>
              </a:spcBef>
              <a:buFont typeface="Wingdings"/>
              <a:buChar char=""/>
            </a:pPr>
            <a:endParaRPr sz="1850" dirty="0">
              <a:latin typeface="Times New Roman"/>
              <a:cs typeface="Times New Roman"/>
            </a:endParaRPr>
          </a:p>
          <a:p>
            <a:pPr marL="299085" indent="-287020">
              <a:lnSpc>
                <a:spcPct val="100000"/>
              </a:lnSpc>
              <a:buFont typeface="Wingdings"/>
              <a:buChar char=""/>
              <a:tabLst>
                <a:tab pos="299720" algn="l"/>
              </a:tabLst>
            </a:pPr>
            <a:r>
              <a:rPr sz="1800" dirty="0">
                <a:latin typeface="Times New Roman"/>
                <a:cs typeface="Times New Roman"/>
              </a:rPr>
              <a:t>Whole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body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covered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with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row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of </a:t>
            </a:r>
            <a:r>
              <a:rPr sz="1800" dirty="0">
                <a:latin typeface="Times New Roman"/>
                <a:cs typeface="Times New Roman"/>
              </a:rPr>
              <a:t>tiny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delicate</a:t>
            </a:r>
            <a:r>
              <a:rPr sz="1800" dirty="0">
                <a:latin typeface="Times New Roman"/>
                <a:cs typeface="Times New Roman"/>
              </a:rPr>
              <a:t> cilia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–</a:t>
            </a:r>
            <a:r>
              <a:rPr sz="1800" spc="-10" dirty="0">
                <a:latin typeface="Times New Roman"/>
                <a:cs typeface="Times New Roman"/>
              </a:rPr>
              <a:t> organ </a:t>
            </a:r>
            <a:r>
              <a:rPr sz="1800" spc="5" dirty="0">
                <a:latin typeface="Times New Roman"/>
                <a:cs typeface="Times New Roman"/>
              </a:rPr>
              <a:t>of </a:t>
            </a:r>
            <a:r>
              <a:rPr sz="1800" dirty="0">
                <a:latin typeface="Times New Roman"/>
                <a:cs typeface="Times New Roman"/>
              </a:rPr>
              <a:t>locomotion</a:t>
            </a:r>
          </a:p>
          <a:p>
            <a:pPr>
              <a:lnSpc>
                <a:spcPct val="100000"/>
              </a:lnSpc>
              <a:spcBef>
                <a:spcPts val="35"/>
              </a:spcBef>
              <a:buFont typeface="Wingdings"/>
              <a:buChar char=""/>
            </a:pPr>
            <a:endParaRPr sz="1850" dirty="0">
              <a:latin typeface="Times New Roman"/>
              <a:cs typeface="Times New Roman"/>
            </a:endParaRPr>
          </a:p>
          <a:p>
            <a:pPr marL="299085" indent="-287020">
              <a:lnSpc>
                <a:spcPct val="100000"/>
              </a:lnSpc>
              <a:buFont typeface="Wingdings"/>
              <a:buChar char=""/>
              <a:tabLst>
                <a:tab pos="299720" algn="l"/>
              </a:tabLst>
            </a:pPr>
            <a:r>
              <a:rPr sz="1800" dirty="0">
                <a:latin typeface="Times New Roman"/>
                <a:cs typeface="Times New Roman"/>
              </a:rPr>
              <a:t>Cilia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present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near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mouth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part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–</a:t>
            </a:r>
            <a:r>
              <a:rPr sz="1800" spc="-5" dirty="0">
                <a:latin typeface="Times New Roman"/>
                <a:cs typeface="Times New Roman"/>
              </a:rPr>
              <a:t> longer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called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“adoral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cilia”</a:t>
            </a:r>
            <a:endParaRPr sz="1800" dirty="0">
              <a:latin typeface="Times New Roman"/>
              <a:cs typeface="Times New Roman"/>
            </a:endParaRPr>
          </a:p>
          <a:p>
            <a:pPr marL="299085" marR="5080" indent="-287020">
              <a:lnSpc>
                <a:spcPct val="200000"/>
              </a:lnSpc>
              <a:spcBef>
                <a:spcPts val="5"/>
              </a:spcBef>
              <a:buFont typeface="Wingdings"/>
              <a:buChar char=""/>
              <a:tabLst>
                <a:tab pos="299720" algn="l"/>
              </a:tabLst>
            </a:pPr>
            <a:r>
              <a:rPr sz="1800" spc="-5" dirty="0">
                <a:latin typeface="Times New Roman"/>
                <a:cs typeface="Times New Roman"/>
              </a:rPr>
              <a:t>Anterior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end-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narrow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-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Bears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 </a:t>
            </a:r>
            <a:r>
              <a:rPr sz="1800" spc="-5" dirty="0">
                <a:latin typeface="Times New Roman"/>
                <a:cs typeface="Times New Roman"/>
              </a:rPr>
              <a:t>groove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(peristome)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that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leads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 a </a:t>
            </a:r>
            <a:r>
              <a:rPr sz="1800" spc="-5" dirty="0">
                <a:latin typeface="Times New Roman"/>
                <a:cs typeface="Times New Roman"/>
              </a:rPr>
              <a:t>mouth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(cytostome)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-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followed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by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 short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funnel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shaped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gullet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(cytopharynx)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extending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up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one-third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of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30" dirty="0">
                <a:latin typeface="Times New Roman"/>
                <a:cs typeface="Times New Roman"/>
              </a:rPr>
              <a:t> body.</a:t>
            </a: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Wingdings"/>
              <a:buChar char=""/>
            </a:pPr>
            <a:endParaRPr sz="1850" dirty="0">
              <a:latin typeface="Times New Roman"/>
              <a:cs typeface="Times New Roman"/>
            </a:endParaRPr>
          </a:p>
          <a:p>
            <a:pPr marL="299085" indent="-287020">
              <a:lnSpc>
                <a:spcPct val="100000"/>
              </a:lnSpc>
              <a:spcBef>
                <a:spcPts val="5"/>
              </a:spcBef>
              <a:buFont typeface="Wingdings"/>
              <a:buChar char=""/>
              <a:tabLst>
                <a:tab pos="299720" algn="l"/>
              </a:tabLst>
            </a:pPr>
            <a:r>
              <a:rPr sz="1800" dirty="0">
                <a:latin typeface="Times New Roman"/>
                <a:cs typeface="Times New Roman"/>
              </a:rPr>
              <a:t>Posterior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end-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broad,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round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-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Bears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excretory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opening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(Cytopyge)</a:t>
            </a: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Wingdings"/>
              <a:buChar char=""/>
            </a:pPr>
            <a:endParaRPr sz="1850" dirty="0">
              <a:latin typeface="Times New Roman"/>
              <a:cs typeface="Times New Roman"/>
            </a:endParaRPr>
          </a:p>
          <a:p>
            <a:pPr marL="299085" indent="-287020">
              <a:lnSpc>
                <a:spcPct val="100000"/>
              </a:lnSpc>
              <a:buFont typeface="Wingdings"/>
              <a:buChar char=""/>
              <a:tabLst>
                <a:tab pos="299720" algn="l"/>
              </a:tabLst>
            </a:pPr>
            <a:r>
              <a:rPr sz="1800" dirty="0">
                <a:latin typeface="Times New Roman"/>
                <a:cs typeface="Times New Roman"/>
              </a:rPr>
              <a:t>No</a:t>
            </a:r>
            <a:r>
              <a:rPr sz="1800" spc="-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anus</a:t>
            </a:r>
          </a:p>
          <a:p>
            <a:pPr>
              <a:lnSpc>
                <a:spcPct val="100000"/>
              </a:lnSpc>
              <a:spcBef>
                <a:spcPts val="35"/>
              </a:spcBef>
              <a:buFont typeface="Wingdings"/>
              <a:buChar char=""/>
            </a:pPr>
            <a:endParaRPr sz="1850" dirty="0">
              <a:latin typeface="Times New Roman"/>
              <a:cs typeface="Times New Roman"/>
            </a:endParaRPr>
          </a:p>
          <a:p>
            <a:pPr marL="299085" indent="-287020">
              <a:lnSpc>
                <a:spcPct val="100000"/>
              </a:lnSpc>
              <a:buFont typeface="Wingdings"/>
              <a:buChar char=""/>
              <a:tabLst>
                <a:tab pos="299720" algn="l"/>
              </a:tabLst>
            </a:pPr>
            <a:r>
              <a:rPr sz="1800" spc="-10" dirty="0">
                <a:latin typeface="Times New Roman"/>
                <a:cs typeface="Times New Roman"/>
              </a:rPr>
              <a:t>Cytoplasm-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outer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clear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ectoplasm</a:t>
            </a:r>
            <a:r>
              <a:rPr sz="1800" dirty="0">
                <a:latin typeface="Times New Roman"/>
                <a:cs typeface="Times New Roman"/>
              </a:rPr>
              <a:t> and inner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granular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endoplasm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846065" y="707212"/>
            <a:ext cx="1736089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TR</a:t>
            </a:r>
            <a:r>
              <a:rPr spc="-15" dirty="0"/>
              <a:t>O</a:t>
            </a:r>
            <a:r>
              <a:rPr dirty="0"/>
              <a:t>PH</a:t>
            </a:r>
            <a:r>
              <a:rPr spc="-15" dirty="0"/>
              <a:t>O</a:t>
            </a:r>
            <a:r>
              <a:rPr spc="-25" dirty="0"/>
              <a:t>Z</a:t>
            </a:r>
            <a:r>
              <a:rPr spc="-10" dirty="0"/>
              <a:t>O</a:t>
            </a:r>
            <a:r>
              <a:rPr dirty="0"/>
              <a:t>ITE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274050" y="301625"/>
            <a:ext cx="3702177" cy="3282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64998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30325" y="1388440"/>
            <a:ext cx="10142855" cy="337528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085" indent="-287020">
              <a:lnSpc>
                <a:spcPct val="100000"/>
              </a:lnSpc>
              <a:spcBef>
                <a:spcPts val="100"/>
              </a:spcBef>
              <a:buFont typeface="Wingdings"/>
              <a:buChar char=""/>
              <a:tabLst>
                <a:tab pos="299720" algn="l"/>
              </a:tabLst>
            </a:pPr>
            <a:r>
              <a:rPr sz="1800" dirty="0">
                <a:latin typeface="Times New Roman"/>
                <a:cs typeface="Times New Roman"/>
              </a:rPr>
              <a:t>Endoplasm</a:t>
            </a:r>
            <a:r>
              <a:rPr sz="1800" spc="48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contains</a:t>
            </a:r>
            <a:r>
              <a:rPr sz="1800" spc="52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two</a:t>
            </a:r>
            <a:r>
              <a:rPr sz="1800" spc="5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nuclei</a:t>
            </a:r>
            <a:r>
              <a:rPr sz="1800" spc="520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1. 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b="1" spc="-10" dirty="0">
                <a:latin typeface="Times New Roman"/>
                <a:cs typeface="Times New Roman"/>
              </a:rPr>
              <a:t>Macronucleus:</a:t>
            </a:r>
            <a:r>
              <a:rPr sz="1800" b="1" spc="52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large</a:t>
            </a:r>
            <a:r>
              <a:rPr sz="1800" spc="509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kidney</a:t>
            </a:r>
            <a:r>
              <a:rPr sz="1800" spc="48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shaped</a:t>
            </a:r>
            <a:r>
              <a:rPr sz="1800" spc="56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macronucleus</a:t>
            </a:r>
            <a:r>
              <a:rPr sz="1800" spc="5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53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centre</a:t>
            </a:r>
            <a:r>
              <a:rPr sz="1800" spc="5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and</a:t>
            </a: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Wingdings"/>
              <a:buChar char=""/>
            </a:pPr>
            <a:endParaRPr sz="1850" dirty="0">
              <a:latin typeface="Times New Roman"/>
              <a:cs typeface="Times New Roman"/>
            </a:endParaRPr>
          </a:p>
          <a:p>
            <a:pPr marL="299085">
              <a:lnSpc>
                <a:spcPct val="100000"/>
              </a:lnSpc>
              <a:tabLst>
                <a:tab pos="1835785" algn="l"/>
              </a:tabLst>
            </a:pPr>
            <a:r>
              <a:rPr sz="1800" spc="-5" dirty="0">
                <a:latin typeface="Times New Roman"/>
                <a:cs typeface="Times New Roman"/>
              </a:rPr>
              <a:t>responsible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for	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cytoplasmic</a:t>
            </a:r>
            <a:r>
              <a:rPr sz="1800" b="1" spc="18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activities</a:t>
            </a:r>
            <a:r>
              <a:rPr sz="1800" spc="150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2.</a:t>
            </a:r>
            <a:r>
              <a:rPr sz="1800" spc="160" dirty="0">
                <a:latin typeface="Times New Roman"/>
                <a:cs typeface="Times New Roman"/>
              </a:rPr>
              <a:t> </a:t>
            </a:r>
            <a:r>
              <a:rPr sz="1800" b="1" spc="-10" dirty="0">
                <a:latin typeface="Times New Roman"/>
                <a:cs typeface="Times New Roman"/>
              </a:rPr>
              <a:t>Micronucleus</a:t>
            </a:r>
            <a:r>
              <a:rPr sz="1800" b="1" spc="16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:</a:t>
            </a:r>
            <a:r>
              <a:rPr sz="1800" b="1" spc="1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small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vesicular</a:t>
            </a:r>
            <a:r>
              <a:rPr sz="1800" spc="1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nucleus,</a:t>
            </a:r>
            <a:r>
              <a:rPr sz="1800" spc="1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lie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notch</a:t>
            </a:r>
            <a:r>
              <a:rPr sz="1800" spc="160" dirty="0">
                <a:latin typeface="Times New Roman"/>
                <a:cs typeface="Times New Roman"/>
              </a:rPr>
              <a:t> </a:t>
            </a:r>
            <a:r>
              <a:rPr sz="1800" spc="10" dirty="0">
                <a:latin typeface="Times New Roman"/>
                <a:cs typeface="Times New Roman"/>
              </a:rPr>
              <a:t>of</a:t>
            </a: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 dirty="0">
              <a:latin typeface="Times New Roman"/>
              <a:cs typeface="Times New Roman"/>
            </a:endParaRPr>
          </a:p>
          <a:p>
            <a:pPr marL="299085">
              <a:lnSpc>
                <a:spcPct val="100000"/>
              </a:lnSpc>
            </a:pPr>
            <a:r>
              <a:rPr sz="1800" spc="-5" dirty="0">
                <a:latin typeface="Times New Roman"/>
                <a:cs typeface="Times New Roman"/>
              </a:rPr>
              <a:t>macronucleus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and  responsible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for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b="1" spc="-15" dirty="0">
                <a:latin typeface="Times New Roman"/>
                <a:cs typeface="Times New Roman"/>
              </a:rPr>
              <a:t>reproductive</a:t>
            </a:r>
            <a:r>
              <a:rPr sz="1800" b="1" spc="6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process</a:t>
            </a: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 dirty="0">
              <a:latin typeface="Times New Roman"/>
              <a:cs typeface="Times New Roman"/>
            </a:endParaRPr>
          </a:p>
          <a:p>
            <a:pPr marL="299085" indent="-287020">
              <a:lnSpc>
                <a:spcPct val="100000"/>
              </a:lnSpc>
              <a:buFont typeface="Wingdings"/>
              <a:buChar char=""/>
              <a:tabLst>
                <a:tab pos="299720" algn="l"/>
              </a:tabLst>
            </a:pPr>
            <a:r>
              <a:rPr sz="1800" dirty="0">
                <a:latin typeface="Times New Roman"/>
                <a:cs typeface="Times New Roman"/>
              </a:rPr>
              <a:t>One</a:t>
            </a:r>
            <a:r>
              <a:rPr sz="1800" spc="310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or</a:t>
            </a:r>
            <a:r>
              <a:rPr sz="1800" spc="31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two</a:t>
            </a:r>
            <a:r>
              <a:rPr sz="1800" spc="3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contractile</a:t>
            </a:r>
            <a:r>
              <a:rPr sz="1800" spc="3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vacuoles:</a:t>
            </a:r>
            <a:r>
              <a:rPr sz="1800" spc="3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lie</a:t>
            </a:r>
            <a:r>
              <a:rPr sz="1800" spc="3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side</a:t>
            </a:r>
            <a:r>
              <a:rPr sz="1800" spc="320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by</a:t>
            </a:r>
            <a:r>
              <a:rPr sz="1800" spc="3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side</a:t>
            </a:r>
            <a:r>
              <a:rPr sz="1800" spc="310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or</a:t>
            </a:r>
            <a:r>
              <a:rPr sz="1800" spc="325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one</a:t>
            </a:r>
            <a:r>
              <a:rPr sz="1800" spc="3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above</a:t>
            </a:r>
            <a:r>
              <a:rPr sz="1800" spc="3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3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other</a:t>
            </a:r>
            <a:r>
              <a:rPr lang="en-US" sz="1800" dirty="0">
                <a:latin typeface="Times New Roman"/>
                <a:cs typeface="Times New Roman"/>
              </a:rPr>
              <a:t> &amp;</a:t>
            </a:r>
            <a:r>
              <a:rPr sz="1800" spc="3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maintain</a:t>
            </a:r>
            <a:r>
              <a:rPr sz="1800" spc="3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3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proper</a:t>
            </a:r>
            <a:r>
              <a:rPr sz="1800" spc="320" dirty="0">
                <a:latin typeface="Times New Roman"/>
                <a:cs typeface="Times New Roman"/>
              </a:rPr>
              <a:t> </a:t>
            </a:r>
            <a:r>
              <a:rPr sz="1800" spc="-10" dirty="0" smtClean="0">
                <a:latin typeface="Times New Roman"/>
                <a:cs typeface="Times New Roman"/>
              </a:rPr>
              <a:t>osmotic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sz="1800" spc="-5" dirty="0" smtClean="0">
                <a:latin typeface="Times New Roman"/>
                <a:cs typeface="Times New Roman"/>
              </a:rPr>
              <a:t>pressure</a:t>
            </a:r>
            <a:r>
              <a:rPr sz="1800" spc="-35" dirty="0" smtClean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inside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cell</a:t>
            </a: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 dirty="0">
              <a:latin typeface="Times New Roman"/>
              <a:cs typeface="Times New Roman"/>
            </a:endParaRPr>
          </a:p>
          <a:p>
            <a:pPr marL="299085" indent="-287020">
              <a:lnSpc>
                <a:spcPct val="100000"/>
              </a:lnSpc>
              <a:buFont typeface="Wingdings"/>
              <a:buChar char=""/>
              <a:tabLst>
                <a:tab pos="299720" algn="l"/>
              </a:tabLst>
            </a:pPr>
            <a:r>
              <a:rPr sz="1800" spc="-5" dirty="0">
                <a:latin typeface="Times New Roman"/>
                <a:cs typeface="Times New Roman"/>
              </a:rPr>
              <a:t>Numerous</a:t>
            </a:r>
            <a:r>
              <a:rPr sz="1800" spc="39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food</a:t>
            </a:r>
            <a:r>
              <a:rPr sz="1800" spc="39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vacuole:</a:t>
            </a:r>
            <a:r>
              <a:rPr sz="1800" spc="37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contains</a:t>
            </a:r>
            <a:r>
              <a:rPr sz="1800" spc="37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food</a:t>
            </a:r>
            <a:r>
              <a:rPr sz="1800" spc="39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particles</a:t>
            </a:r>
            <a:r>
              <a:rPr sz="1800" spc="37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like</a:t>
            </a:r>
            <a:r>
              <a:rPr sz="1800" spc="3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debris</a:t>
            </a:r>
            <a:r>
              <a:rPr sz="1800" spc="37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from</a:t>
            </a:r>
            <a:r>
              <a:rPr sz="1800" spc="3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host</a:t>
            </a:r>
            <a:r>
              <a:rPr sz="1800" spc="37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gut,</a:t>
            </a:r>
            <a:r>
              <a:rPr sz="1800" spc="38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bacteria,</a:t>
            </a:r>
            <a:r>
              <a:rPr sz="1800" spc="37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starch</a:t>
            </a:r>
            <a:r>
              <a:rPr sz="1800" spc="409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grains,</a:t>
            </a:r>
            <a:r>
              <a:rPr sz="1800" spc="38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fat</a:t>
            </a: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 dirty="0">
              <a:latin typeface="Times New Roman"/>
              <a:cs typeface="Times New Roman"/>
            </a:endParaRPr>
          </a:p>
          <a:p>
            <a:pPr marL="299085">
              <a:lnSpc>
                <a:spcPct val="100000"/>
              </a:lnSpc>
            </a:pPr>
            <a:r>
              <a:rPr sz="1800" dirty="0">
                <a:latin typeface="Times New Roman"/>
                <a:cs typeface="Times New Roman"/>
              </a:rPr>
              <a:t>droplets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and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occasional RBCs,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etc.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Where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digestion </a:t>
            </a:r>
            <a:r>
              <a:rPr sz="1800" spc="5" dirty="0">
                <a:latin typeface="Times New Roman"/>
                <a:cs typeface="Times New Roman"/>
              </a:rPr>
              <a:t>of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food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particles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takes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place</a:t>
            </a:r>
            <a:endParaRPr sz="18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864968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24178" y="1131823"/>
            <a:ext cx="8866505" cy="44164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085" indent="-287020">
              <a:lnSpc>
                <a:spcPct val="100000"/>
              </a:lnSpc>
              <a:spcBef>
                <a:spcPts val="100"/>
              </a:spcBef>
              <a:buFont typeface="Wingdings"/>
              <a:buChar char=""/>
              <a:tabLst>
                <a:tab pos="299720" algn="l"/>
              </a:tabLst>
            </a:pP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Shape:</a:t>
            </a:r>
            <a:r>
              <a:rPr sz="1800" spc="-8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5" dirty="0">
                <a:solidFill>
                  <a:srgbClr val="3A3835"/>
                </a:solidFill>
                <a:latin typeface="Times New Roman"/>
                <a:cs typeface="Times New Roman"/>
              </a:rPr>
              <a:t>round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3A3835"/>
              </a:buClr>
              <a:buFont typeface="Wingdings"/>
              <a:buChar char=""/>
            </a:pPr>
            <a:endParaRPr sz="1850">
              <a:latin typeface="Times New Roman"/>
              <a:cs typeface="Times New Roman"/>
            </a:endParaRPr>
          </a:p>
          <a:p>
            <a:pPr marL="299085" indent="-287020">
              <a:lnSpc>
                <a:spcPct val="100000"/>
              </a:lnSpc>
              <a:spcBef>
                <a:spcPts val="5"/>
              </a:spcBef>
              <a:buFont typeface="Wingdings"/>
              <a:buChar char=""/>
              <a:tabLst>
                <a:tab pos="299720" algn="l"/>
              </a:tabLst>
            </a:pP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Size:</a:t>
            </a:r>
            <a:r>
              <a:rPr sz="1800" spc="-3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5" dirty="0">
                <a:solidFill>
                  <a:srgbClr val="3A3835"/>
                </a:solidFill>
                <a:latin typeface="Times New Roman"/>
                <a:cs typeface="Times New Roman"/>
              </a:rPr>
              <a:t>40-60</a:t>
            </a:r>
            <a:r>
              <a:rPr sz="1800" spc="-5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µm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lr>
                <a:srgbClr val="3A3835"/>
              </a:buClr>
              <a:buFont typeface="Wingdings"/>
              <a:buChar char=""/>
            </a:pPr>
            <a:endParaRPr sz="1850">
              <a:latin typeface="Times New Roman"/>
              <a:cs typeface="Times New Roman"/>
            </a:endParaRPr>
          </a:p>
          <a:p>
            <a:pPr marL="299085" indent="-287020">
              <a:lnSpc>
                <a:spcPct val="100000"/>
              </a:lnSpc>
              <a:buFont typeface="Wingdings"/>
              <a:buChar char=""/>
              <a:tabLst>
                <a:tab pos="299720" algn="l"/>
              </a:tabLst>
            </a:pPr>
            <a:r>
              <a:rPr sz="1800" spc="-10" dirty="0">
                <a:solidFill>
                  <a:srgbClr val="3A3835"/>
                </a:solidFill>
                <a:latin typeface="Times New Roman"/>
                <a:cs typeface="Times New Roman"/>
              </a:rPr>
              <a:t>Immobile</a:t>
            </a:r>
            <a:r>
              <a:rPr sz="1800" spc="-2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and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 dominant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3A3835"/>
              </a:buClr>
              <a:buFont typeface="Wingdings"/>
              <a:buChar char=""/>
            </a:pPr>
            <a:endParaRPr sz="1850">
              <a:latin typeface="Times New Roman"/>
              <a:cs typeface="Times New Roman"/>
            </a:endParaRPr>
          </a:p>
          <a:p>
            <a:pPr marL="299085" indent="-287020">
              <a:lnSpc>
                <a:spcPct val="100000"/>
              </a:lnSpc>
              <a:buFont typeface="Wingdings"/>
              <a:buChar char=""/>
              <a:tabLst>
                <a:tab pos="299720" algn="l"/>
              </a:tabLst>
            </a:pP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Surrounded</a:t>
            </a:r>
            <a:r>
              <a:rPr sz="1800" spc="-8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by</a:t>
            </a:r>
            <a:r>
              <a:rPr sz="1800" spc="-1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a thick</a:t>
            </a:r>
            <a:r>
              <a:rPr sz="1800" spc="-3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transparent</a:t>
            </a:r>
            <a:r>
              <a:rPr sz="1800" spc="-1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15" dirty="0">
                <a:solidFill>
                  <a:srgbClr val="3A3835"/>
                </a:solidFill>
                <a:latin typeface="Times New Roman"/>
                <a:cs typeface="Times New Roman"/>
              </a:rPr>
              <a:t>cyst</a:t>
            </a:r>
            <a:r>
              <a:rPr sz="1800" spc="5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3A3835"/>
                </a:solidFill>
                <a:latin typeface="Times New Roman"/>
                <a:cs typeface="Times New Roman"/>
              </a:rPr>
              <a:t>wall</a:t>
            </a:r>
            <a:r>
              <a:rPr sz="1800" spc="3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allows</a:t>
            </a:r>
            <a:r>
              <a:rPr sz="1800" spc="3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the</a:t>
            </a:r>
            <a:r>
              <a:rPr sz="1800" spc="-2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3A3835"/>
                </a:solidFill>
                <a:latin typeface="Times New Roman"/>
                <a:cs typeface="Times New Roman"/>
              </a:rPr>
              <a:t>cysts</a:t>
            </a:r>
            <a:r>
              <a:rPr sz="1800" spc="5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to</a:t>
            </a:r>
            <a:r>
              <a:rPr sz="1800" spc="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resist</a:t>
            </a:r>
            <a:r>
              <a:rPr sz="1800" spc="1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degradation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in</a:t>
            </a:r>
            <a:r>
              <a:rPr sz="1800" spc="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the</a:t>
            </a:r>
            <a:r>
              <a:rPr sz="1800" spc="-2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acidic</a:t>
            </a:r>
            <a:endParaRPr sz="1800">
              <a:latin typeface="Times New Roman"/>
              <a:cs typeface="Times New Roman"/>
            </a:endParaRPr>
          </a:p>
          <a:p>
            <a:pPr marL="299085">
              <a:lnSpc>
                <a:spcPct val="100000"/>
              </a:lnSpc>
              <a:spcBef>
                <a:spcPts val="5"/>
              </a:spcBef>
            </a:pP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environment</a:t>
            </a:r>
            <a:r>
              <a:rPr sz="1800" spc="-1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5" dirty="0">
                <a:solidFill>
                  <a:srgbClr val="3A3835"/>
                </a:solidFill>
                <a:latin typeface="Times New Roman"/>
                <a:cs typeface="Times New Roman"/>
              </a:rPr>
              <a:t>of</a:t>
            </a:r>
            <a:r>
              <a:rPr sz="1800" spc="-1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the </a:t>
            </a:r>
            <a:r>
              <a:rPr sz="1800" spc="-10" dirty="0">
                <a:solidFill>
                  <a:srgbClr val="3A3835"/>
                </a:solidFill>
                <a:latin typeface="Times New Roman"/>
                <a:cs typeface="Times New Roman"/>
              </a:rPr>
              <a:t>stomach</a:t>
            </a:r>
            <a:r>
              <a:rPr sz="1800" spc="1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and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the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basic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environment</a:t>
            </a:r>
            <a:r>
              <a:rPr sz="1800" spc="1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5" dirty="0">
                <a:solidFill>
                  <a:srgbClr val="3A3835"/>
                </a:solidFill>
                <a:latin typeface="Times New Roman"/>
                <a:cs typeface="Times New Roman"/>
              </a:rPr>
              <a:t>of</a:t>
            </a:r>
            <a:r>
              <a:rPr sz="1800" spc="-1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the</a:t>
            </a:r>
            <a:r>
              <a:rPr sz="1800" spc="-2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15" dirty="0">
                <a:solidFill>
                  <a:srgbClr val="3A3835"/>
                </a:solidFill>
                <a:latin typeface="Times New Roman"/>
                <a:cs typeface="Times New Roman"/>
              </a:rPr>
              <a:t>small</a:t>
            </a:r>
            <a:r>
              <a:rPr sz="1800" spc="6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intestine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>
              <a:latin typeface="Times New Roman"/>
              <a:cs typeface="Times New Roman"/>
            </a:endParaRPr>
          </a:p>
          <a:p>
            <a:pPr marL="299085" indent="-287020">
              <a:lnSpc>
                <a:spcPct val="100000"/>
              </a:lnSpc>
              <a:buFont typeface="Wingdings"/>
              <a:buChar char=""/>
              <a:tabLst>
                <a:tab pos="299720" algn="l"/>
              </a:tabLst>
            </a:pP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Contains</a:t>
            </a:r>
            <a:r>
              <a:rPr sz="1800" spc="-7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3A3835"/>
                </a:solidFill>
                <a:latin typeface="Times New Roman"/>
                <a:cs typeface="Times New Roman"/>
              </a:rPr>
              <a:t>two</a:t>
            </a:r>
            <a:r>
              <a:rPr sz="1800" spc="4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nuclei-</a:t>
            </a:r>
            <a:r>
              <a:rPr sz="1800" spc="-1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macronucleus</a:t>
            </a:r>
            <a:r>
              <a:rPr sz="1800" spc="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and micronucleus</a:t>
            </a:r>
            <a:r>
              <a:rPr sz="1800" spc="1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and vacuoles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3A3835"/>
              </a:buClr>
              <a:buFont typeface="Wingdings"/>
              <a:buChar char=""/>
            </a:pPr>
            <a:endParaRPr sz="1850">
              <a:latin typeface="Times New Roman"/>
              <a:cs typeface="Times New Roman"/>
            </a:endParaRPr>
          </a:p>
          <a:p>
            <a:pPr marL="299085" indent="-287020">
              <a:lnSpc>
                <a:spcPct val="100000"/>
              </a:lnSpc>
              <a:buFont typeface="Wingdings"/>
              <a:buChar char=""/>
              <a:tabLst>
                <a:tab pos="299720" algn="l"/>
              </a:tabLst>
            </a:pP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Cilia-</a:t>
            </a:r>
            <a:r>
              <a:rPr sz="1800" spc="-2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3A3835"/>
                </a:solidFill>
                <a:latin typeface="Times New Roman"/>
                <a:cs typeface="Times New Roman"/>
              </a:rPr>
              <a:t>seen</a:t>
            </a:r>
            <a:r>
              <a:rPr sz="1800" spc="1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in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 younger</a:t>
            </a:r>
            <a:r>
              <a:rPr sz="1800" spc="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15" dirty="0">
                <a:solidFill>
                  <a:srgbClr val="3A3835"/>
                </a:solidFill>
                <a:latin typeface="Times New Roman"/>
                <a:cs typeface="Times New Roman"/>
              </a:rPr>
              <a:t>cyst</a:t>
            </a:r>
            <a:r>
              <a:rPr sz="1800" spc="5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5" dirty="0">
                <a:solidFill>
                  <a:srgbClr val="3A3835"/>
                </a:solidFill>
                <a:latin typeface="Times New Roman"/>
                <a:cs typeface="Times New Roman"/>
              </a:rPr>
              <a:t>but</a:t>
            </a:r>
            <a:r>
              <a:rPr sz="1800" spc="-1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is</a:t>
            </a:r>
            <a:r>
              <a:rPr sz="1800" spc="-2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absorbed</a:t>
            </a:r>
            <a:r>
              <a:rPr sz="1800" spc="-1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5" dirty="0">
                <a:solidFill>
                  <a:srgbClr val="3A3835"/>
                </a:solidFill>
                <a:latin typeface="Times New Roman"/>
                <a:cs typeface="Times New Roman"/>
              </a:rPr>
              <a:t>on</a:t>
            </a:r>
            <a:r>
              <a:rPr sz="1800" spc="-1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maturity</a:t>
            </a:r>
            <a:r>
              <a:rPr sz="1800" spc="1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15" dirty="0">
                <a:solidFill>
                  <a:srgbClr val="3A3835"/>
                </a:solidFill>
                <a:latin typeface="Times New Roman"/>
                <a:cs typeface="Times New Roman"/>
              </a:rPr>
              <a:t>movement</a:t>
            </a:r>
            <a:r>
              <a:rPr sz="1800" spc="5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3A3835"/>
                </a:solidFill>
                <a:latin typeface="Times New Roman"/>
                <a:cs typeface="Times New Roman"/>
              </a:rPr>
              <a:t>ceases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lr>
                <a:srgbClr val="3A3835"/>
              </a:buClr>
              <a:buFont typeface="Wingdings"/>
              <a:buChar char=""/>
            </a:pPr>
            <a:endParaRPr sz="1850">
              <a:latin typeface="Times New Roman"/>
              <a:cs typeface="Times New Roman"/>
            </a:endParaRPr>
          </a:p>
          <a:p>
            <a:pPr marL="299085" indent="-287020">
              <a:lnSpc>
                <a:spcPct val="100000"/>
              </a:lnSpc>
              <a:buFont typeface="Wingdings"/>
              <a:buChar char=""/>
              <a:tabLst>
                <a:tab pos="299720" algn="l"/>
              </a:tabLst>
            </a:pP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I</a:t>
            </a:r>
            <a:r>
              <a:rPr sz="1800" spc="10" dirty="0">
                <a:solidFill>
                  <a:srgbClr val="3A3835"/>
                </a:solidFill>
                <a:latin typeface="Times New Roman"/>
                <a:cs typeface="Times New Roman"/>
              </a:rPr>
              <a:t>n</a:t>
            </a:r>
            <a:r>
              <a:rPr sz="1800" spc="-25" dirty="0">
                <a:solidFill>
                  <a:srgbClr val="3A3835"/>
                </a:solidFill>
                <a:latin typeface="Times New Roman"/>
                <a:cs typeface="Times New Roman"/>
              </a:rPr>
              <a:t>f</a:t>
            </a:r>
            <a:r>
              <a:rPr sz="1800" spc="-10" dirty="0">
                <a:solidFill>
                  <a:srgbClr val="3A3835"/>
                </a:solidFill>
                <a:latin typeface="Times New Roman"/>
                <a:cs typeface="Times New Roman"/>
              </a:rPr>
              <a:t>ec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t</a:t>
            </a:r>
            <a:r>
              <a:rPr sz="1800" spc="5" dirty="0">
                <a:solidFill>
                  <a:srgbClr val="3A3835"/>
                </a:solidFill>
                <a:latin typeface="Times New Roman"/>
                <a:cs typeface="Times New Roman"/>
              </a:rPr>
              <a:t>i</a:t>
            </a:r>
            <a:r>
              <a:rPr sz="1800" spc="-15" dirty="0">
                <a:solidFill>
                  <a:srgbClr val="3A3835"/>
                </a:solidFill>
                <a:latin typeface="Times New Roman"/>
                <a:cs typeface="Times New Roman"/>
              </a:rPr>
              <a:t>v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e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 st</a:t>
            </a:r>
            <a:r>
              <a:rPr sz="1800" spc="-15" dirty="0">
                <a:solidFill>
                  <a:srgbClr val="3A3835"/>
                </a:solidFill>
                <a:latin typeface="Times New Roman"/>
                <a:cs typeface="Times New Roman"/>
              </a:rPr>
              <a:t>ag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e</a:t>
            </a:r>
            <a:r>
              <a:rPr sz="1800" spc="2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10" dirty="0">
                <a:solidFill>
                  <a:srgbClr val="3A3835"/>
                </a:solidFill>
                <a:latin typeface="Times New Roman"/>
                <a:cs typeface="Times New Roman"/>
              </a:rPr>
              <a:t>o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f</a:t>
            </a:r>
            <a:r>
              <a:rPr sz="1800" spc="-114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35" dirty="0">
                <a:solidFill>
                  <a:srgbClr val="3A3835"/>
                </a:solidFill>
                <a:latin typeface="Times New Roman"/>
                <a:cs typeface="Times New Roman"/>
              </a:rPr>
              <a:t>A</a:t>
            </a:r>
            <a:r>
              <a:rPr sz="1800" spc="10" dirty="0">
                <a:solidFill>
                  <a:srgbClr val="3A3835"/>
                </a:solidFill>
                <a:latin typeface="Times New Roman"/>
                <a:cs typeface="Times New Roman"/>
              </a:rPr>
              <a:t>n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i</a:t>
            </a:r>
            <a:r>
              <a:rPr sz="1800" spc="-30" dirty="0">
                <a:solidFill>
                  <a:srgbClr val="3A3835"/>
                </a:solidFill>
                <a:latin typeface="Times New Roman"/>
                <a:cs typeface="Times New Roman"/>
              </a:rPr>
              <a:t>m</a:t>
            </a:r>
            <a:r>
              <a:rPr sz="1800" spc="-10" dirty="0">
                <a:solidFill>
                  <a:srgbClr val="3A3835"/>
                </a:solidFill>
                <a:latin typeface="Times New Roman"/>
                <a:cs typeface="Times New Roman"/>
              </a:rPr>
              <a:t>a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ls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lr>
                <a:srgbClr val="3A3835"/>
              </a:buClr>
              <a:buFont typeface="Wingdings"/>
              <a:buChar char=""/>
            </a:pPr>
            <a:endParaRPr sz="1850">
              <a:latin typeface="Times New Roman"/>
              <a:cs typeface="Times New Roman"/>
            </a:endParaRPr>
          </a:p>
          <a:p>
            <a:pPr marL="299085" indent="-287020">
              <a:lnSpc>
                <a:spcPct val="100000"/>
              </a:lnSpc>
              <a:buFont typeface="Wingdings"/>
              <a:buChar char=""/>
              <a:tabLst>
                <a:tab pos="299720" algn="l"/>
              </a:tabLst>
            </a:pP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Non-reproductive</a:t>
            </a:r>
            <a:r>
              <a:rPr sz="1800" spc="-9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3A3835"/>
                </a:solidFill>
                <a:latin typeface="Times New Roman"/>
                <a:cs typeface="Times New Roman"/>
              </a:rPr>
              <a:t>stage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755894" y="370154"/>
            <a:ext cx="63500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C</a:t>
            </a:r>
            <a:r>
              <a:rPr spc="-15" dirty="0"/>
              <a:t>Y</a:t>
            </a:r>
            <a:r>
              <a:rPr dirty="0"/>
              <a:t>ST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471281" y="3799319"/>
            <a:ext cx="2943225" cy="2314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89391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758657A-C2B8-4D81-A5D4-AF3B0049BD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8573" y="533400"/>
            <a:ext cx="2118995" cy="492443"/>
          </a:xfrm>
        </p:spPr>
        <p:txBody>
          <a:bodyPr/>
          <a:lstStyle/>
          <a:p>
            <a:r>
              <a:rPr lang="en-US" sz="3200" dirty="0"/>
              <a:t>Life Cycle</a:t>
            </a:r>
            <a:endParaRPr lang="x-none" sz="32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11A7671-1475-42FF-A018-2EAAB89704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7687" y="1310716"/>
            <a:ext cx="10796625" cy="3203441"/>
          </a:xfrm>
        </p:spPr>
        <p:txBody>
          <a:bodyPr/>
          <a:lstStyle/>
          <a:p>
            <a:pPr marL="3556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B. coli passes its life cycle in one host only (monoxenous). </a:t>
            </a:r>
          </a:p>
          <a:p>
            <a:pPr marL="3556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It is a zoonosis with infection acquired from pigs &amp; other animal reservoirs </a:t>
            </a:r>
          </a:p>
          <a:p>
            <a:pPr marL="12700">
              <a:lnSpc>
                <a:spcPct val="100000"/>
              </a:lnSpc>
            </a:pPr>
            <a:r>
              <a:rPr lang="en-US" sz="2000" b="1" spc="-5" dirty="0">
                <a:latin typeface="Times New Roman"/>
                <a:cs typeface="Times New Roman"/>
              </a:rPr>
              <a:t>Reservoir </a:t>
            </a:r>
            <a:r>
              <a:rPr lang="en-US" sz="2000" b="1" spc="-10" dirty="0">
                <a:latin typeface="Times New Roman"/>
                <a:cs typeface="Times New Roman"/>
              </a:rPr>
              <a:t>hosts</a:t>
            </a:r>
            <a:r>
              <a:rPr lang="en-US" sz="2000" b="1" spc="20" dirty="0">
                <a:latin typeface="Times New Roman"/>
                <a:cs typeface="Times New Roman"/>
              </a:rPr>
              <a:t> </a:t>
            </a:r>
            <a:r>
              <a:rPr lang="en-US" sz="2000" b="1" dirty="0">
                <a:latin typeface="Times New Roman"/>
                <a:cs typeface="Times New Roman"/>
              </a:rPr>
              <a:t>:</a:t>
            </a:r>
            <a:endParaRPr lang="en-US" sz="2000" dirty="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000"/>
              </a:lnSpc>
              <a:spcBef>
                <a:spcPts val="65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latin typeface="Times New Roman"/>
                <a:cs typeface="Times New Roman"/>
              </a:rPr>
              <a:t>Pigs</a:t>
            </a:r>
            <a:r>
              <a:rPr lang="en-US" sz="2000" spc="-45" dirty="0">
                <a:latin typeface="Times New Roman"/>
                <a:cs typeface="Times New Roman"/>
              </a:rPr>
              <a:t> </a:t>
            </a:r>
            <a:r>
              <a:rPr lang="en-US" sz="2000" dirty="0">
                <a:latin typeface="Times New Roman"/>
                <a:cs typeface="Times New Roman"/>
              </a:rPr>
              <a:t>and</a:t>
            </a:r>
            <a:r>
              <a:rPr lang="en-US" sz="2000" spc="-5" dirty="0">
                <a:latin typeface="Times New Roman"/>
                <a:cs typeface="Times New Roman"/>
              </a:rPr>
              <a:t> rat</a:t>
            </a:r>
            <a:r>
              <a:rPr lang="en-US" sz="2000" spc="15" dirty="0">
                <a:latin typeface="Times New Roman"/>
                <a:cs typeface="Times New Roman"/>
              </a:rPr>
              <a:t> </a:t>
            </a:r>
            <a:r>
              <a:rPr lang="en-US" sz="2000" spc="-5" dirty="0">
                <a:latin typeface="Times New Roman"/>
                <a:cs typeface="Times New Roman"/>
              </a:rPr>
              <a:t>are</a:t>
            </a:r>
            <a:r>
              <a:rPr lang="en-US" sz="2000" dirty="0">
                <a:latin typeface="Times New Roman"/>
                <a:cs typeface="Times New Roman"/>
              </a:rPr>
              <a:t> </a:t>
            </a:r>
            <a:r>
              <a:rPr lang="en-US" sz="2000" spc="-5" dirty="0">
                <a:latin typeface="Times New Roman"/>
                <a:cs typeface="Times New Roman"/>
              </a:rPr>
              <a:t>important</a:t>
            </a:r>
            <a:r>
              <a:rPr lang="en-US" sz="2000" spc="15" dirty="0">
                <a:latin typeface="Times New Roman"/>
                <a:cs typeface="Times New Roman"/>
              </a:rPr>
              <a:t> </a:t>
            </a:r>
            <a:r>
              <a:rPr lang="en-US" sz="2000" spc="-5" dirty="0">
                <a:latin typeface="Times New Roman"/>
                <a:cs typeface="Times New Roman"/>
              </a:rPr>
              <a:t>sources</a:t>
            </a:r>
            <a:r>
              <a:rPr lang="en-US" sz="2000" spc="5" dirty="0">
                <a:latin typeface="Times New Roman"/>
                <a:cs typeface="Times New Roman"/>
              </a:rPr>
              <a:t> of</a:t>
            </a:r>
            <a:r>
              <a:rPr lang="en-US" sz="2000" spc="-10" dirty="0">
                <a:latin typeface="Times New Roman"/>
                <a:cs typeface="Times New Roman"/>
              </a:rPr>
              <a:t> </a:t>
            </a:r>
            <a:r>
              <a:rPr lang="en-US" sz="2000" spc="-5" dirty="0">
                <a:latin typeface="Times New Roman"/>
                <a:cs typeface="Times New Roman"/>
              </a:rPr>
              <a:t>infection</a:t>
            </a:r>
            <a:r>
              <a:rPr lang="en-US" sz="2000" spc="40" dirty="0">
                <a:latin typeface="Times New Roman"/>
                <a:cs typeface="Times New Roman"/>
              </a:rPr>
              <a:t> </a:t>
            </a:r>
            <a:r>
              <a:rPr lang="en-US" sz="2000" spc="-5" dirty="0">
                <a:latin typeface="Times New Roman"/>
                <a:cs typeface="Times New Roman"/>
              </a:rPr>
              <a:t>for</a:t>
            </a:r>
            <a:r>
              <a:rPr lang="en-US" sz="2000" spc="15" dirty="0">
                <a:latin typeface="Times New Roman"/>
                <a:cs typeface="Times New Roman"/>
              </a:rPr>
              <a:t> </a:t>
            </a:r>
            <a:r>
              <a:rPr lang="en-US" sz="2000" spc="-5" dirty="0">
                <a:latin typeface="Times New Roman"/>
                <a:cs typeface="Times New Roman"/>
              </a:rPr>
              <a:t>human</a:t>
            </a:r>
            <a:r>
              <a:rPr lang="en-US" sz="2000" spc="15" dirty="0">
                <a:latin typeface="Times New Roman"/>
                <a:cs typeface="Times New Roman"/>
              </a:rPr>
              <a:t> </a:t>
            </a:r>
            <a:r>
              <a:rPr lang="en-US" sz="2000" spc="-5" dirty="0">
                <a:latin typeface="Times New Roman"/>
                <a:cs typeface="Times New Roman"/>
              </a:rPr>
              <a:t>beings</a:t>
            </a:r>
            <a:r>
              <a:rPr lang="en-US" sz="2000" spc="25" dirty="0">
                <a:latin typeface="Times New Roman"/>
                <a:cs typeface="Times New Roman"/>
              </a:rPr>
              <a:t> </a:t>
            </a:r>
            <a:r>
              <a:rPr lang="en-US" sz="2000" dirty="0">
                <a:latin typeface="Times New Roman"/>
                <a:cs typeface="Times New Roman"/>
              </a:rPr>
              <a:t>(</a:t>
            </a:r>
            <a:r>
              <a:rPr lang="en-US" sz="2000" b="1" dirty="0">
                <a:latin typeface="Times New Roman"/>
                <a:cs typeface="Times New Roman"/>
              </a:rPr>
              <a:t>Pigs</a:t>
            </a:r>
            <a:r>
              <a:rPr lang="en-US" sz="2000" b="1" spc="-15" dirty="0">
                <a:latin typeface="Times New Roman"/>
                <a:cs typeface="Times New Roman"/>
              </a:rPr>
              <a:t> </a:t>
            </a:r>
            <a:r>
              <a:rPr lang="en-US" sz="2000" spc="-15" dirty="0">
                <a:latin typeface="Times New Roman"/>
                <a:cs typeface="Times New Roman"/>
              </a:rPr>
              <a:t>main</a:t>
            </a:r>
            <a:r>
              <a:rPr lang="en-US" sz="2000" spc="50" dirty="0">
                <a:latin typeface="Times New Roman"/>
                <a:cs typeface="Times New Roman"/>
              </a:rPr>
              <a:t> </a:t>
            </a:r>
            <a:r>
              <a:rPr lang="en-US" sz="2000" spc="-10" dirty="0">
                <a:latin typeface="Times New Roman"/>
                <a:cs typeface="Times New Roman"/>
              </a:rPr>
              <a:t>animal</a:t>
            </a:r>
            <a:r>
              <a:rPr lang="en-US" sz="2000" spc="35" dirty="0">
                <a:latin typeface="Times New Roman"/>
                <a:cs typeface="Times New Roman"/>
              </a:rPr>
              <a:t> </a:t>
            </a:r>
            <a:r>
              <a:rPr lang="en-US" sz="2000" spc="-5" dirty="0">
                <a:latin typeface="Times New Roman"/>
                <a:cs typeface="Times New Roman"/>
              </a:rPr>
              <a:t>reservoir)</a:t>
            </a:r>
            <a:r>
              <a:rPr lang="en-US" sz="2000" spc="15" dirty="0">
                <a:latin typeface="Times New Roman"/>
                <a:cs typeface="Times New Roman"/>
              </a:rPr>
              <a:t> </a:t>
            </a:r>
          </a:p>
          <a:p>
            <a:pPr marL="355600" marR="5080" indent="-342900">
              <a:lnSpc>
                <a:spcPct val="100000"/>
              </a:lnSpc>
              <a:spcBef>
                <a:spcPts val="650"/>
              </a:spcBef>
              <a:buFont typeface="Arial" panose="020B0604020202020204" pitchFamily="34" charset="0"/>
              <a:buChar char="•"/>
            </a:pPr>
            <a:r>
              <a:rPr lang="en-US" spc="15" dirty="0"/>
              <a:t>Has </a:t>
            </a:r>
            <a:r>
              <a:rPr lang="en-US" sz="2000" spc="-5" dirty="0">
                <a:latin typeface="Times New Roman"/>
                <a:cs typeface="Times New Roman"/>
              </a:rPr>
              <a:t>also</a:t>
            </a:r>
            <a:r>
              <a:rPr lang="en-US" sz="2000" spc="15" dirty="0">
                <a:latin typeface="Times New Roman"/>
                <a:cs typeface="Times New Roman"/>
              </a:rPr>
              <a:t> been </a:t>
            </a:r>
            <a:r>
              <a:rPr lang="en-US" sz="2000" dirty="0">
                <a:latin typeface="Times New Roman"/>
                <a:cs typeface="Times New Roman"/>
              </a:rPr>
              <a:t>reported</a:t>
            </a:r>
            <a:r>
              <a:rPr lang="en-US" sz="2000" spc="-30" dirty="0">
                <a:latin typeface="Times New Roman"/>
                <a:cs typeface="Times New Roman"/>
              </a:rPr>
              <a:t> </a:t>
            </a:r>
            <a:r>
              <a:rPr lang="en-US" sz="2000" dirty="0">
                <a:latin typeface="Times New Roman"/>
                <a:cs typeface="Times New Roman"/>
              </a:rPr>
              <a:t>in </a:t>
            </a:r>
            <a:r>
              <a:rPr lang="en-US" sz="2000" spc="-434" dirty="0">
                <a:latin typeface="Times New Roman"/>
                <a:cs typeface="Times New Roman"/>
              </a:rPr>
              <a:t> </a:t>
            </a:r>
            <a:r>
              <a:rPr lang="en-US" sz="2000" dirty="0">
                <a:latin typeface="Times New Roman"/>
                <a:cs typeface="Times New Roman"/>
              </a:rPr>
              <a:t>dogs,</a:t>
            </a:r>
            <a:r>
              <a:rPr lang="en-US" sz="2000" spc="-45" dirty="0">
                <a:latin typeface="Times New Roman"/>
                <a:cs typeface="Times New Roman"/>
              </a:rPr>
              <a:t> </a:t>
            </a:r>
            <a:r>
              <a:rPr lang="en-US" sz="2000" spc="-10" dirty="0">
                <a:latin typeface="Times New Roman"/>
                <a:cs typeface="Times New Roman"/>
              </a:rPr>
              <a:t>cows,</a:t>
            </a:r>
            <a:r>
              <a:rPr lang="en-US" sz="2000" spc="30" dirty="0">
                <a:latin typeface="Times New Roman"/>
                <a:cs typeface="Times New Roman"/>
              </a:rPr>
              <a:t> </a:t>
            </a:r>
            <a:r>
              <a:rPr lang="en-US" sz="2000" dirty="0">
                <a:latin typeface="Times New Roman"/>
                <a:cs typeface="Times New Roman"/>
              </a:rPr>
              <a:t>horses,</a:t>
            </a:r>
            <a:r>
              <a:rPr lang="en-US" sz="2000" spc="-20" dirty="0">
                <a:latin typeface="Times New Roman"/>
                <a:cs typeface="Times New Roman"/>
              </a:rPr>
              <a:t> </a:t>
            </a:r>
            <a:r>
              <a:rPr lang="en-US" sz="2000" dirty="0">
                <a:latin typeface="Times New Roman"/>
                <a:cs typeface="Times New Roman"/>
              </a:rPr>
              <a:t>rodents</a:t>
            </a:r>
            <a:r>
              <a:rPr lang="en-US" sz="2000" spc="-20" dirty="0">
                <a:latin typeface="Times New Roman"/>
                <a:cs typeface="Times New Roman"/>
              </a:rPr>
              <a:t> </a:t>
            </a:r>
            <a:r>
              <a:rPr lang="en-US" sz="2000" dirty="0">
                <a:latin typeface="Times New Roman"/>
                <a:cs typeface="Times New Roman"/>
              </a:rPr>
              <a:t>and</a:t>
            </a:r>
            <a:r>
              <a:rPr lang="en-US" sz="2000" spc="-10" dirty="0">
                <a:latin typeface="Times New Roman"/>
                <a:cs typeface="Times New Roman"/>
              </a:rPr>
              <a:t> </a:t>
            </a:r>
            <a:r>
              <a:rPr lang="en-US" sz="2000" dirty="0">
                <a:latin typeface="Times New Roman"/>
                <a:cs typeface="Times New Roman"/>
              </a:rPr>
              <a:t>nonhuman</a:t>
            </a:r>
            <a:r>
              <a:rPr lang="en-US" sz="2000" spc="-35" dirty="0">
                <a:latin typeface="Times New Roman"/>
                <a:cs typeface="Times New Roman"/>
              </a:rPr>
              <a:t> </a:t>
            </a:r>
            <a:r>
              <a:rPr lang="en-US" sz="2000" spc="-5" dirty="0">
                <a:latin typeface="Times New Roman"/>
                <a:cs typeface="Times New Roman"/>
              </a:rPr>
              <a:t>primates</a:t>
            </a:r>
            <a:endParaRPr lang="en-US" sz="2000" dirty="0">
              <a:latin typeface="Times New Roman"/>
              <a:cs typeface="Times New Roman"/>
            </a:endParaRPr>
          </a:p>
          <a:p>
            <a:pPr marL="299085" indent="-287020">
              <a:lnSpc>
                <a:spcPct val="100000"/>
              </a:lnSpc>
              <a:spcBef>
                <a:spcPts val="1515"/>
              </a:spcBef>
              <a:buFont typeface="Wingdings"/>
              <a:buChar char=""/>
              <a:tabLst>
                <a:tab pos="299720" algn="l"/>
              </a:tabLst>
            </a:pPr>
            <a:r>
              <a:rPr lang="en-US" sz="2000" spc="-5" dirty="0">
                <a:latin typeface="Times New Roman"/>
                <a:cs typeface="Times New Roman"/>
              </a:rPr>
              <a:t>Man-to-man</a:t>
            </a:r>
            <a:r>
              <a:rPr lang="en-US" sz="2000" spc="-10" dirty="0">
                <a:latin typeface="Times New Roman"/>
                <a:cs typeface="Times New Roman"/>
              </a:rPr>
              <a:t> </a:t>
            </a:r>
            <a:r>
              <a:rPr lang="en-US" sz="2000" spc="-5" dirty="0">
                <a:latin typeface="Times New Roman"/>
                <a:cs typeface="Times New Roman"/>
              </a:rPr>
              <a:t>transmission</a:t>
            </a:r>
            <a:r>
              <a:rPr lang="en-US" sz="2000" spc="15" dirty="0">
                <a:latin typeface="Times New Roman"/>
                <a:cs typeface="Times New Roman"/>
              </a:rPr>
              <a:t> </a:t>
            </a:r>
            <a:r>
              <a:rPr lang="en-US" spc="15" dirty="0" smtClean="0"/>
              <a:t>occur</a:t>
            </a:r>
            <a:endParaRPr lang="en-US" sz="20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lang="en-US" sz="24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lang="en-US" b="1" spc="-15" dirty="0"/>
              <a:t>Accidental </a:t>
            </a:r>
            <a:r>
              <a:rPr lang="en-US" sz="2000" b="1" spc="-10" dirty="0">
                <a:latin typeface="Times New Roman"/>
                <a:cs typeface="Times New Roman"/>
              </a:rPr>
              <a:t>hosts</a:t>
            </a:r>
            <a:r>
              <a:rPr lang="en-US" sz="2000" b="1" spc="50" dirty="0">
                <a:latin typeface="Times New Roman"/>
                <a:cs typeface="Times New Roman"/>
              </a:rPr>
              <a:t> </a:t>
            </a:r>
            <a:r>
              <a:rPr lang="en-US" sz="2000" b="1" dirty="0">
                <a:latin typeface="Times New Roman"/>
                <a:cs typeface="Times New Roman"/>
              </a:rPr>
              <a:t>:</a:t>
            </a:r>
            <a:r>
              <a:rPr lang="en-US" sz="2000" b="1" spc="-15" dirty="0">
                <a:latin typeface="Times New Roman"/>
                <a:cs typeface="Times New Roman"/>
              </a:rPr>
              <a:t> </a:t>
            </a:r>
            <a:r>
              <a:rPr lang="en-US" sz="2000" spc="-15" dirty="0">
                <a:latin typeface="Times New Roman"/>
                <a:cs typeface="Times New Roman"/>
              </a:rPr>
              <a:t>Man</a:t>
            </a:r>
            <a:endParaRPr lang="en-US" sz="2000" dirty="0">
              <a:latin typeface="Times New Roman"/>
              <a:cs typeface="Times New Roman"/>
            </a:endParaRPr>
          </a:p>
          <a:p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12855958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397</TotalTime>
  <Words>879</Words>
  <Application>Microsoft Office PowerPoint</Application>
  <PresentationFormat>Widescreen</PresentationFormat>
  <Paragraphs>176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Times New Roman</vt:lpstr>
      <vt:lpstr>Wingdings</vt:lpstr>
      <vt:lpstr>Office Theme</vt:lpstr>
      <vt:lpstr>Balantidium Coli</vt:lpstr>
      <vt:lpstr>PowerPoint Presentation</vt:lpstr>
      <vt:lpstr>PowerPoint Presentation</vt:lpstr>
      <vt:lpstr>Buxtonella sulcata</vt:lpstr>
      <vt:lpstr>Morphology/Habitat</vt:lpstr>
      <vt:lpstr>TROPHOZOITE</vt:lpstr>
      <vt:lpstr>PowerPoint Presentation</vt:lpstr>
      <vt:lpstr>CYST</vt:lpstr>
      <vt:lpstr>Life Cycle</vt:lpstr>
      <vt:lpstr>PowerPoint Presentation</vt:lpstr>
      <vt:lpstr>Life cycle</vt:lpstr>
      <vt:lpstr>Asexual reproduction</vt:lpstr>
      <vt:lpstr>PowerPoint Presentation</vt:lpstr>
      <vt:lpstr>PowerPoint Presentation</vt:lpstr>
      <vt:lpstr>Pathogenesis and Sign and Symptoms</vt:lpstr>
      <vt:lpstr>LABORATORY DIAGNOSIS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Rupesh Verma</dc:creator>
  <cp:lastModifiedBy>Admin</cp:lastModifiedBy>
  <cp:revision>6</cp:revision>
  <dcterms:created xsi:type="dcterms:W3CDTF">2023-02-24T13:00:52Z</dcterms:created>
  <dcterms:modified xsi:type="dcterms:W3CDTF">2024-03-25T07:49:14Z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2020-06-29T00:00:00Z</vt:filetime>
  </property>
  <property fmtid="{D5CDD505-2E9C-101B-9397-08002B2CF9AE}" pid="3" name="Creator">
    <vt:lpwstr>Microsoft® Office PowerPoint® 2007</vt:lpwstr>
  </property>
  <property fmtid="{D5CDD505-2E9C-101B-9397-08002B2CF9AE}" pid="4" name="LastSaved">
    <vt:filetime>2023-02-24T00:00:00Z</vt:filetime>
  </property>
</Properties>
</file>