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58" r:id="rId4"/>
    <p:sldId id="257" r:id="rId5"/>
    <p:sldId id="259" r:id="rId6"/>
    <p:sldId id="261" r:id="rId7"/>
    <p:sldId id="302" r:id="rId8"/>
    <p:sldId id="263" r:id="rId9"/>
    <p:sldId id="264" r:id="rId10"/>
    <p:sldId id="265" r:id="rId11"/>
    <p:sldId id="267" r:id="rId12"/>
    <p:sldId id="329" r:id="rId13"/>
    <p:sldId id="268" r:id="rId14"/>
    <p:sldId id="269" r:id="rId15"/>
    <p:sldId id="270" r:id="rId16"/>
    <p:sldId id="272" r:id="rId17"/>
    <p:sldId id="273" r:id="rId18"/>
    <p:sldId id="275" r:id="rId19"/>
    <p:sldId id="276" r:id="rId20"/>
    <p:sldId id="277" r:id="rId21"/>
    <p:sldId id="331" r:id="rId22"/>
    <p:sldId id="278" r:id="rId23"/>
    <p:sldId id="306" r:id="rId24"/>
    <p:sldId id="307" r:id="rId25"/>
    <p:sldId id="280" r:id="rId26"/>
    <p:sldId id="281" r:id="rId27"/>
    <p:sldId id="305" r:id="rId28"/>
    <p:sldId id="303" r:id="rId29"/>
    <p:sldId id="304" r:id="rId30"/>
    <p:sldId id="289" r:id="rId31"/>
    <p:sldId id="292" r:id="rId32"/>
    <p:sldId id="295" r:id="rId33"/>
    <p:sldId id="296" r:id="rId34"/>
    <p:sldId id="300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30" r:id="rId44"/>
    <p:sldId id="316" r:id="rId45"/>
    <p:sldId id="317" r:id="rId46"/>
    <p:sldId id="318" r:id="rId47"/>
    <p:sldId id="319" r:id="rId48"/>
    <p:sldId id="320" r:id="rId49"/>
    <p:sldId id="322" r:id="rId50"/>
    <p:sldId id="324" r:id="rId51"/>
    <p:sldId id="332" r:id="rId52"/>
    <p:sldId id="325" r:id="rId53"/>
    <p:sldId id="326" r:id="rId54"/>
    <p:sldId id="327" r:id="rId55"/>
    <p:sldId id="328" r:id="rId56"/>
    <p:sldId id="333" r:id="rId57"/>
    <p:sldId id="334" r:id="rId5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C9CC6A-259E-4DCC-BCF4-AFD6C8A38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B858F0-0AF7-4959-A4F8-642FEB55F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CAB37E-A5CC-495A-A961-25A5DC80E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x-none" smtClean="0"/>
              <a:t>3/27/2024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83AF69-C073-4B4E-8DFB-8FF779CD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55690B-E3F7-4FF6-9C0E-650B13FC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764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0CB326-B198-41EF-9D19-9063BBB3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956531-F9E8-48CE-8B50-8FCD12189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5D7AC2-5093-4772-B7CB-A55E0453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x-none" smtClean="0"/>
              <a:t>3/27/2024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2387E5-59D6-4B43-A8C3-F1AD62391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0886E5-D6A9-498B-A18A-38FE1632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798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FFA4205-363D-4BFA-9541-CD4CE136C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46D46A-471C-4F4A-9E2B-D7D81DC77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735ABB-3A12-40FB-ACFF-2237E12D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x-none" smtClean="0"/>
              <a:t>3/27/2024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83236A-4DDF-4A3A-AA05-33EA1581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704EDC-FEC7-4857-9645-08091B7B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471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33E5BD-2EDA-46A4-B296-7839CE0B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ED6BA7-4880-4111-840B-A84D9705A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8F672B-E857-421B-8F88-E44970A3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x-none" smtClean="0"/>
              <a:t>3/27/2024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E5F9E6-AC0C-42A7-A09A-15420FB5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0782B-1C00-4769-937D-CB2938E3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101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9D4CE4-AA06-4360-B41A-9C21848C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A3DAAA-76AF-4305-A6A0-6D6FE394C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462EEE-D272-4658-AAD2-BB64227A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x-none" smtClean="0"/>
              <a:t>3/27/2024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CFF4C2-EC73-449D-8B84-99924D55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3C44A7-0DC7-4B90-8643-202D84A4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523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48CE7C-8C71-462B-AC3C-1CF40BD34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6A3780-E07C-48E8-8EED-E2BFE17AF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0B8434-DA9B-454E-A62C-658B11959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81E641-C281-49F8-A5EA-6457D167F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x-none" smtClean="0"/>
              <a:t>3/27/2024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8E7DDC-B0C1-4928-BF15-C82465FF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DC3885-7390-486C-B313-C87EE08F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066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7E2A28-DEE0-4E05-BD81-8E6A37C4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0DE850-51E9-4632-B796-F55A87293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2DC95A-A4FC-499D-B7D2-6BF5B9EE4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0699A5-A25D-4025-B376-BE4955D98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3CB3429-3C69-46CA-A1A0-018E577ECE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FF8E5CE-0553-4C59-AAFC-EBCFABC5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x-none" smtClean="0"/>
              <a:t>3/27/2024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2F1173-2A7A-4DF8-A453-EEB4D68E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A5209A-F500-4F30-B661-B1498665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215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3982E4-C96B-445C-A90A-CCCC7DC9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F15FA5-F9B4-45AE-8655-C14F910D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x-none" smtClean="0"/>
              <a:t>3/27/2024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B3917D-2E2D-443C-83A7-C0E1F424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6A33A9-2B1D-4740-95B9-5EAEA321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818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31688B8-0891-4DA8-9CC8-97C0B1E4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x-none" smtClean="0"/>
              <a:t>3/27/2024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BCEF257-ACA1-4AFA-9E4E-9027C21EB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61FB04-2A31-4574-B51F-44BF66C2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4353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EBC88E-8031-4650-B412-56C1A262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856968-59C2-44EB-8AEB-9FE2C278F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546B63-1225-45F9-A9D3-DBF42ADA1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6D60E-CCB5-4C62-BBC9-27423FB0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x-none" smtClean="0"/>
              <a:t>3/27/2024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8C59DB-E890-4307-999D-833241F3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037376-FCB7-46DC-89F3-3E11C59A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138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1AF06A-3093-449F-9446-C562B611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8C6613-6FCD-4A40-99E0-F7532FDC2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5C71DA-AA76-464A-B0B9-0D51C9B0C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A8259C-2F25-4AD1-9765-5511697E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x-none" smtClean="0"/>
              <a:t>3/27/2024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ADEA9F-740C-4C92-A755-F95B5BBA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F28F19-3D14-422D-8E85-D5C06B3A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511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9C6649-E187-4370-A47B-C1D60D7E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B05C31-0D3D-40D2-AE3C-3CD5DF8E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A4A267-6ADA-437C-9110-CCDF060C9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C0F0B-D136-4EC3-83AD-5BB25EFB265B}" type="datetimeFigureOut">
              <a:rPr lang="x-none" smtClean="0"/>
              <a:t>3/27/2024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6349A5-485B-4C15-AEAB-19CCF7C67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C24B11-F831-4E43-8B7E-A8A81BC95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AFB62-7DBC-4299-A455-4D66662971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838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3F57BB-64BD-4CB5-99D9-A1215171B9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Leishmania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C4B53A-3431-473D-8A6F-838A35C7B5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J Mudenda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29902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8592B5-BAE1-42F4-8BB9-B737490E3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Promastigote </a:t>
            </a:r>
          </a:p>
          <a:p>
            <a:r>
              <a:rPr lang="en-US" dirty="0"/>
              <a:t>It is a flagella stage present in insect vector, sandfly and in cultures.</a:t>
            </a:r>
          </a:p>
          <a:p>
            <a:r>
              <a:rPr lang="en-US" dirty="0"/>
              <a:t>The promastigotes are initially short, oval or pear ­shaped but subsequently become long spindle shaped cells, 15–25 µm in length and 1.5–3.5 µm in breadth.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5908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5E407-C2F4-4FEE-A01F-11DC71630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Life Cycle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72F92B-5B85-4D8B-9BFE-C2DCA21E0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L. donovani completes its life cycle in 2 hosts.</a:t>
            </a:r>
          </a:p>
          <a:p>
            <a:r>
              <a:rPr lang="en-US" dirty="0"/>
              <a:t> </a:t>
            </a:r>
            <a:r>
              <a:rPr lang="en-US" b="1" dirty="0"/>
              <a:t>Definitive host</a:t>
            </a:r>
            <a:r>
              <a:rPr lang="en-US" dirty="0"/>
              <a:t>: Man, dog and other mammals.</a:t>
            </a:r>
          </a:p>
          <a:p>
            <a:r>
              <a:rPr lang="en-US" dirty="0"/>
              <a:t> </a:t>
            </a:r>
            <a:r>
              <a:rPr lang="en-US" b="1" dirty="0"/>
              <a:t>Vector</a:t>
            </a:r>
            <a:r>
              <a:rPr lang="en-US" dirty="0"/>
              <a:t>: Female sandfly (Phlebotomus species). </a:t>
            </a:r>
          </a:p>
          <a:p>
            <a:r>
              <a:rPr lang="en-US" b="1" dirty="0"/>
              <a:t>Infective form</a:t>
            </a:r>
            <a:r>
              <a:rPr lang="en-US" dirty="0"/>
              <a:t>: Promastigote form present in midgut of female sandfly.</a:t>
            </a:r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BE9693-E2C4-4EFC-98B6-D16FAB26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3704154"/>
            <a:ext cx="3619500" cy="2657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CCE8B5-AF4B-4D4D-A685-A9047A7FD010}"/>
              </a:ext>
            </a:extLst>
          </p:cNvPr>
          <p:cNvSpPr txBox="1"/>
          <p:nvPr/>
        </p:nvSpPr>
        <p:spPr>
          <a:xfrm>
            <a:off x="2476500" y="5985276"/>
            <a:ext cx="216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383838"/>
                </a:solidFill>
                <a:effectLst/>
                <a:latin typeface="+mj-lt"/>
              </a:rPr>
              <a:t>phlebotomine sandfly</a:t>
            </a:r>
            <a:endParaRPr lang="x-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58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8A4EC1D-EAC1-497E-8A71-D37E13DF8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911" y="791852"/>
            <a:ext cx="8672659" cy="5385111"/>
          </a:xfrm>
        </p:spPr>
      </p:pic>
    </p:spTree>
    <p:extLst>
      <p:ext uri="{BB962C8B-B14F-4D97-AF65-F5344CB8AC3E}">
        <p14:creationId xmlns:p14="http://schemas.microsoft.com/office/powerpoint/2010/main" val="334021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6776B8-53FD-47B1-8BF2-FCDD442AC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   Mode of transmission</a:t>
            </a:r>
          </a:p>
          <a:p>
            <a:r>
              <a:rPr lang="en-US" dirty="0"/>
              <a:t> Humans acquire the infection when an infected female sandfly bites.</a:t>
            </a:r>
          </a:p>
          <a:p>
            <a:r>
              <a:rPr lang="en-US" dirty="0"/>
              <a:t>Other modes of transmission  are mother to fetus (vertical),blood transfusion &amp; accidental inoculation.</a:t>
            </a:r>
          </a:p>
          <a:p>
            <a:pPr marL="0" indent="0">
              <a:buNone/>
            </a:pPr>
            <a:r>
              <a:rPr lang="en-US" dirty="0"/>
              <a:t>    Incubation period</a:t>
            </a:r>
          </a:p>
          <a:p>
            <a:r>
              <a:rPr lang="en-US" dirty="0"/>
              <a:t> Usually 2–6 months but may be as short as 10 days or as long as 2 years. </a:t>
            </a:r>
          </a:p>
          <a:p>
            <a:r>
              <a:rPr lang="en-US" dirty="0"/>
              <a:t>The sandfly regurgitates the promastigotes in the wound caused by its proboscis. </a:t>
            </a:r>
          </a:p>
          <a:p>
            <a:r>
              <a:rPr lang="en-US" dirty="0"/>
              <a:t>These are engulfed by the cells of reticuloendothelial system (macrophages, monocytes, and polymorphs) and change into amastigote (LD body) within the cells 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2207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2E13C1-B924-4373-9112-2D3DF4843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amastigote multiplies by binary fission, producing numerous daughter cells that distend the macrophage and rupture it. </a:t>
            </a:r>
          </a:p>
          <a:p>
            <a:r>
              <a:rPr lang="en-US" dirty="0"/>
              <a:t>The released daughter cells are in turn phagocytosed by other macrophages and histiocytes. </a:t>
            </a:r>
          </a:p>
          <a:p>
            <a:r>
              <a:rPr lang="en-US" dirty="0"/>
              <a:t>A small number of LD bodies are found in peripheral blood inside neutrophils or monocytes.</a:t>
            </a:r>
          </a:p>
          <a:p>
            <a:r>
              <a:rPr lang="en-US" dirty="0"/>
              <a:t>When a vector sandfly feeds on an infected person, the amastigotes present in peripheral blood and tissue fluids are taken up . </a:t>
            </a:r>
          </a:p>
        </p:txBody>
      </p:sp>
    </p:spTree>
    <p:extLst>
      <p:ext uri="{BB962C8B-B14F-4D97-AF65-F5344CB8AC3E}">
        <p14:creationId xmlns:p14="http://schemas.microsoft.com/office/powerpoint/2010/main" val="1927242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976550-58BE-49F7-AB6C-0B178D343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In the sandfly midgut (stomach), the amastigote elongates and develops into the promastigote form.</a:t>
            </a:r>
          </a:p>
          <a:p>
            <a:r>
              <a:rPr lang="en-US" dirty="0"/>
              <a:t>The promastigote multiples and migrate from the </a:t>
            </a:r>
            <a:r>
              <a:rPr lang="en-US" dirty="0" err="1"/>
              <a:t>midgut</a:t>
            </a:r>
            <a:r>
              <a:rPr lang="en-US" dirty="0"/>
              <a:t> </a:t>
            </a:r>
            <a:r>
              <a:rPr lang="en-US" dirty="0" smtClean="0"/>
              <a:t>to mouth parts </a:t>
            </a:r>
            <a:r>
              <a:rPr lang="en-US" dirty="0"/>
              <a:t>where they accumulate and block the passage. </a:t>
            </a:r>
          </a:p>
          <a:p>
            <a:r>
              <a:rPr lang="en-US" dirty="0"/>
              <a:t>Such blocked sandflies regurgitate plugs of adherent parasites from the pharynx and deposit them  in the punctured wound.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01809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D659B1-126F-4A27-AB89-B99082542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Pathogenesis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42B0EA-34A4-4FF2-8119-F154D2861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L. donovani causes visceral leishmaniasis or kala-azar.</a:t>
            </a:r>
          </a:p>
          <a:p>
            <a:r>
              <a:rPr lang="en-US" dirty="0"/>
              <a:t>It is a reticuloendotheliosis(proliferation of phagocytic cells) resulting from the invasion of reticuloendothelial system by L. donovani.</a:t>
            </a:r>
          </a:p>
          <a:p>
            <a:r>
              <a:rPr lang="en-US" dirty="0"/>
              <a:t>The parasitized macrophages disseminate the infection to all parts of the body. </a:t>
            </a:r>
          </a:p>
          <a:p>
            <a:r>
              <a:rPr lang="en-US" dirty="0"/>
              <a:t>In the spleen, liver, and bone marrow particularly, the amastigotes multiply enormously in the fixed macrophages to produce a ‘blockade’ of the reticuloendothelial system.</a:t>
            </a:r>
          </a:p>
          <a:p>
            <a:r>
              <a:rPr lang="en-US" dirty="0"/>
              <a:t> This leads to a marked proliferation and destruction of reticuloendothelial tissue in these organs.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74594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0E1077-FDB3-484F-89E4-DD26117DE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The spleen and the liver gets enlarged however the spleen is the most affected organ. </a:t>
            </a:r>
          </a:p>
          <a:p>
            <a:r>
              <a:rPr lang="en-US" dirty="0"/>
              <a:t> In the liver , Kupffer cells and vascular endothelial cells are heavily parasitized, but hepatocytes are not affected. </a:t>
            </a:r>
          </a:p>
          <a:p>
            <a:r>
              <a:rPr lang="en-US" dirty="0"/>
              <a:t>Liver function is, therefore, not seriously affected, although prothrombin production is commonly decreased.</a:t>
            </a:r>
          </a:p>
          <a:p>
            <a:pPr marL="0" indent="0">
              <a:buNone/>
            </a:pPr>
            <a:r>
              <a:rPr lang="en-US" dirty="0"/>
              <a:t> Some degree of fatty degeneration is seen and cut surface may show a ‘nutmeg’ appearance.</a:t>
            </a:r>
            <a:endParaRPr lang="x-non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69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7A1EB-C712-406A-AE60-9ABA4B535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bone marrow is heavily infiltrated with infected macrophages which may crowd the hematopoietic tissues.</a:t>
            </a:r>
          </a:p>
          <a:p>
            <a:r>
              <a:rPr lang="en-US" dirty="0"/>
              <a:t>Severe anemia with hemoglobin levels of 5–10 g/dL may occur in Kala-azar due to infiltration of the bone marrow &amp; increased destruction of rbcs due to hypersplenism.</a:t>
            </a:r>
          </a:p>
          <a:p>
            <a:r>
              <a:rPr lang="en-US" dirty="0"/>
              <a:t> Auto-antibodies to red cells may contribute to hemolysis.</a:t>
            </a:r>
          </a:p>
          <a:p>
            <a:r>
              <a:rPr lang="en-US" dirty="0"/>
              <a:t>Peripheral lymph nodes and lymphoid tissues of the nasopharynx and intestine are hypertrophic.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29039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34BF77-9E6B-48EA-B297-F9D7AC028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Leucopenia with marked neutropenia and thrombocytopenia are frequently seen. </a:t>
            </a:r>
          </a:p>
          <a:p>
            <a:r>
              <a:rPr lang="en-US" dirty="0"/>
              <a:t>Antibodies against WBCs and platelets suggest an autoimmune basis for the pancytopenia observed in Kala-azar.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7877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D6521-E7A2-455E-B110-1EB57D2A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Epidemiology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5FC53E-590E-4E8E-9306-090031E02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0" dirty="0">
                <a:solidFill>
                  <a:srgbClr val="3C4245"/>
                </a:solidFill>
                <a:effectLst/>
              </a:rPr>
              <a:t>Is a protozoan parasite transmitted by the bite of an infected female sandfly.</a:t>
            </a:r>
          </a:p>
          <a:p>
            <a:r>
              <a:rPr lang="en-US" dirty="0" smtClean="0">
                <a:solidFill>
                  <a:srgbClr val="3C4245"/>
                </a:solidFill>
              </a:rPr>
              <a:t>Causes  </a:t>
            </a:r>
            <a:r>
              <a:rPr lang="en-US" dirty="0">
                <a:solidFill>
                  <a:srgbClr val="3C4245"/>
                </a:solidFill>
              </a:rPr>
              <a:t>a disease called </a:t>
            </a:r>
            <a:r>
              <a:rPr lang="en-US" b="1" i="0" dirty="0">
                <a:solidFill>
                  <a:srgbClr val="3C4245"/>
                </a:solidFill>
                <a:effectLst/>
              </a:rPr>
              <a:t>Leishmaniasis</a:t>
            </a:r>
            <a:r>
              <a:rPr lang="en-US" i="0" dirty="0">
                <a:solidFill>
                  <a:srgbClr val="3C4245"/>
                </a:solidFill>
                <a:effectLst/>
              </a:rPr>
              <a:t>.</a:t>
            </a:r>
          </a:p>
          <a:p>
            <a:r>
              <a:rPr lang="en-US" i="0" dirty="0">
                <a:solidFill>
                  <a:srgbClr val="3C4245"/>
                </a:solidFill>
                <a:effectLst/>
              </a:rPr>
              <a:t>The disease affects some of the world’s poorest people and is associated with malnutrition, poor housing, overcrowding and a weak immune system.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C4245"/>
                </a:solidFill>
                <a:effectLst/>
              </a:rPr>
              <a:t>An estimated 700 000 to 1 million new cases occur annually(WHO).</a:t>
            </a:r>
          </a:p>
          <a:p>
            <a:endParaRPr lang="en-US" i="0" dirty="0">
              <a:solidFill>
                <a:srgbClr val="3C4245"/>
              </a:solidFill>
              <a:effectLst/>
              <a:latin typeface="Arial" panose="020B0604020202020204" pitchFamily="34" charset="0"/>
            </a:endParaRPr>
          </a:p>
          <a:p>
            <a:endParaRPr lang="en-US" i="0" dirty="0">
              <a:solidFill>
                <a:srgbClr val="3C4245"/>
              </a:solidFill>
              <a:effectLst/>
              <a:latin typeface="Arial" panose="020B0604020202020204" pitchFamily="34" charset="0"/>
            </a:endParaRPr>
          </a:p>
          <a:p>
            <a:endParaRPr lang="en-US" i="0" dirty="0">
              <a:solidFill>
                <a:srgbClr val="3C4245"/>
              </a:solidFill>
              <a:effectLst/>
              <a:latin typeface="Arial" panose="020B0604020202020204" pitchFamily="34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26177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7D7AF-1837-4F79-B242-C5001C7E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Features of Kala-Azar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AEC82A-0A98-4BEB-A0AC-864AEF2AE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Fever -c</a:t>
            </a:r>
            <a:r>
              <a:rPr lang="en-US" dirty="0" smtClean="0"/>
              <a:t>ontinuous</a:t>
            </a:r>
            <a:r>
              <a:rPr lang="en-US" dirty="0"/>
              <a:t>, </a:t>
            </a:r>
            <a:r>
              <a:rPr lang="en-US" dirty="0" smtClean="0"/>
              <a:t>intermittent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irregular.</a:t>
            </a:r>
            <a:endParaRPr lang="en-US" dirty="0"/>
          </a:p>
          <a:p>
            <a:r>
              <a:rPr lang="en-US" dirty="0" smtClean="0"/>
              <a:t>Massive splenomegaly.</a:t>
            </a:r>
            <a:endParaRPr lang="en-US" dirty="0"/>
          </a:p>
          <a:p>
            <a:r>
              <a:rPr lang="en-US" dirty="0"/>
              <a:t>Hepatomegaly and lymphadenopathy also occur but are not so prominent. </a:t>
            </a:r>
          </a:p>
          <a:p>
            <a:r>
              <a:rPr lang="en-US" dirty="0"/>
              <a:t>D</a:t>
            </a:r>
            <a:r>
              <a:rPr lang="en-US" dirty="0" smtClean="0"/>
              <a:t>ry</a:t>
            </a:r>
            <a:r>
              <a:rPr lang="en-US" dirty="0"/>
              <a:t>, rough and darkly pigmented </a:t>
            </a:r>
            <a:r>
              <a:rPr lang="en-US" dirty="0" smtClean="0"/>
              <a:t>skin (Kala-</a:t>
            </a:r>
            <a:r>
              <a:rPr lang="en-US" dirty="0" err="1" smtClean="0"/>
              <a:t>azar</a:t>
            </a:r>
            <a:r>
              <a:rPr lang="en-US" dirty="0"/>
              <a:t>). </a:t>
            </a:r>
          </a:p>
          <a:p>
            <a:r>
              <a:rPr lang="en-US" dirty="0" smtClean="0"/>
              <a:t>Thin </a:t>
            </a:r>
            <a:r>
              <a:rPr lang="en-US" dirty="0"/>
              <a:t>and </a:t>
            </a:r>
            <a:r>
              <a:rPr lang="en-US" dirty="0" smtClean="0"/>
              <a:t>brittle hair. </a:t>
            </a:r>
            <a:endParaRPr lang="en-US" dirty="0"/>
          </a:p>
          <a:p>
            <a:r>
              <a:rPr lang="en-US" dirty="0"/>
              <a:t>Cachexia with marked </a:t>
            </a:r>
            <a:r>
              <a:rPr lang="en-US" dirty="0" smtClean="0"/>
              <a:t>anemia. </a:t>
            </a:r>
            <a:endParaRPr lang="en-US" dirty="0"/>
          </a:p>
          <a:p>
            <a:r>
              <a:rPr lang="en-US" dirty="0"/>
              <a:t>Epistaxis and bleeding from gums are common. </a:t>
            </a:r>
          </a:p>
          <a:p>
            <a:r>
              <a:rPr lang="en-US" dirty="0"/>
              <a:t>Most untreated patients die within 2 years, due to some intercurrent disease e.g. diarrhea, tuberculosis etc.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05103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51BE5A-3EAF-4F96-B3B0-83869229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83838"/>
                </a:solidFill>
                <a:effectLst/>
              </a:rPr>
              <a:t>swelling of the liver &amp; spleen seen in visceral leishmaniasis</a:t>
            </a:r>
            <a:endParaRPr lang="x-non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2B3E514-EDE6-42F6-9FBF-3691E576D0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36008" y="1825625"/>
            <a:ext cx="2847975" cy="41529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EBEDA86-914A-4D78-9DAD-7E48F31BC6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75842" y="1825625"/>
            <a:ext cx="2896783" cy="4351338"/>
          </a:xfrm>
        </p:spPr>
      </p:pic>
    </p:spTree>
    <p:extLst>
      <p:ext uri="{BB962C8B-B14F-4D97-AF65-F5344CB8AC3E}">
        <p14:creationId xmlns:p14="http://schemas.microsoft.com/office/powerpoint/2010/main" val="1050127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62194-3E10-4A11-ABB5-F1282EB9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Post Kala-azar Dermal Leishmaniasis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D35518-B5EE-49EE-B078-D6BB2B299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021"/>
            <a:ext cx="10515600" cy="4762942"/>
          </a:xfrm>
        </p:spPr>
        <p:txBody>
          <a:bodyPr>
            <a:normAutofit/>
          </a:bodyPr>
          <a:lstStyle/>
          <a:p>
            <a:r>
              <a:rPr lang="en-US" dirty="0"/>
              <a:t>Following  recovery ,about 3–10% of patients with VL in endemic areas develop PKDL within a year or 2.</a:t>
            </a:r>
          </a:p>
          <a:p>
            <a:r>
              <a:rPr lang="en-US" dirty="0"/>
              <a:t>PKDL is seen mainly in India and East Africa and not seen elsewhere. </a:t>
            </a:r>
          </a:p>
          <a:p>
            <a:r>
              <a:rPr lang="en-US" dirty="0"/>
              <a:t>PKDL is a non­ulcerative lesion of skin divided into 3 main types.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Depigmented macules resembling tuberculoid leprosy  occurring on the trunk &amp; extremities.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Erythematous patches distributed on the face in a 'butterfly pattern’.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Nodular lesion: The above lesions may develop into painless yellowish pink non-ulcerating granulomatous nodules.</a:t>
            </a:r>
          </a:p>
          <a:p>
            <a:r>
              <a:rPr lang="en-US" dirty="0"/>
              <a:t>The parasite can be demonstrated in the lesions.</a:t>
            </a:r>
            <a:endParaRPr lang="x-none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54885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46A8C-20BC-4835-B634-F33A1858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Macular lesions</a:t>
            </a:r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8B76CFE-CAF0-4EAB-9FAF-398783AAA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223838" y="2752725"/>
            <a:ext cx="4514850" cy="23907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E37A4E-AE7C-496C-B7D7-B7CBFD3F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519489" y="1409700"/>
            <a:ext cx="3457575" cy="403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8CF1C24-A2B8-4425-9668-381FA7E41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215191" y="1752600"/>
            <a:ext cx="5124450" cy="5019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0EEC74-CE37-4DD5-A8FB-F4975ADC80A9}"/>
              </a:ext>
            </a:extLst>
          </p:cNvPr>
          <p:cNvSpPr txBox="1"/>
          <p:nvPr/>
        </p:nvSpPr>
        <p:spPr>
          <a:xfrm>
            <a:off x="3337090" y="5167312"/>
            <a:ext cx="384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Patient with macular lesions mainly on trunk and the legs</a:t>
            </a:r>
            <a:endParaRPr lang="x-none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AD9BCA-DBA5-46D1-9CD9-185B66A593DE}"/>
              </a:ext>
            </a:extLst>
          </p:cNvPr>
          <p:cNvSpPr txBox="1"/>
          <p:nvPr/>
        </p:nvSpPr>
        <p:spPr>
          <a:xfrm>
            <a:off x="7351929" y="1690687"/>
            <a:ext cx="3505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Butterfly macular rash</a:t>
            </a:r>
            <a:endParaRPr lang="x-none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21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8DB0CE-89D3-44FB-A639-4E9681AC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Nodular lesions</a:t>
            </a:r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18BFBD5-314A-440D-B2B9-BD613C349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38128" y="910049"/>
            <a:ext cx="2790060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0A9CA7-926A-4513-88A1-8E4186B36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55841" y="2390264"/>
            <a:ext cx="5220722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45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8B5DA-D106-41C4-BDCC-2CD84F4E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Immunity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45EDA4-8FEC-4A4B-B986-0569657B4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 ­mediated immunity to leishmanial antigens is markedly suppressed allowing unrestricted intracellular multiplication of the parasite.</a:t>
            </a:r>
          </a:p>
          <a:p>
            <a:r>
              <a:rPr lang="en-US" dirty="0"/>
              <a:t>Similarly cellular responses to tuberculin and other antigens are also suppressed. </a:t>
            </a:r>
          </a:p>
          <a:p>
            <a:r>
              <a:rPr lang="en-US" dirty="0"/>
              <a:t>In contrast there is an overproduction of antibodies, both specific and non­-specific polyclonal IgG/IgM. </a:t>
            </a:r>
          </a:p>
          <a:p>
            <a:r>
              <a:rPr lang="en-US" dirty="0"/>
              <a:t>Circulating immune complexes are demonstrable in serum.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06977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4F215-70B6-4D29-A0B0-924CED839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Laboratory Diagnosis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10E930-044E-4B85-9FF1-B05190D9E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direct and indirect methods are used.</a:t>
            </a:r>
          </a:p>
          <a:p>
            <a:pPr marL="0" indent="0">
              <a:buNone/>
            </a:pPr>
            <a:r>
              <a:rPr lang="en-US" b="1" dirty="0"/>
              <a:t>Direct Evidence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Microscopy </a:t>
            </a:r>
          </a:p>
          <a:p>
            <a:r>
              <a:rPr lang="en-US" dirty="0"/>
              <a:t>Is the gold standard for diagnosis of VL  &amp; Involve demonstration of amastigotes within macrophages in smears of tissue aspirates.</a:t>
            </a:r>
          </a:p>
          <a:p>
            <a:r>
              <a:rPr lang="en-US" dirty="0"/>
              <a:t>The smears are stained by Leishman, Giemsa, or Wright’s stains and examined under oil immersion objective.</a:t>
            </a:r>
          </a:p>
          <a:p>
            <a:r>
              <a:rPr lang="en-US" dirty="0"/>
              <a:t>Samples include peripheral blood ,bone marrow(most common diagnostic specimen ),splenic &amp; lymph node aspirate.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04686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C7AABF-AAF2-4741-ABA8-CBB475CF9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Splenic aspirates are richer in parasites hence more valuable for diagnosis.</a:t>
            </a:r>
          </a:p>
          <a:p>
            <a:r>
              <a:rPr lang="en-US" dirty="0"/>
              <a:t> Only done when marrow examination is inconclusive as it can sometimes cause dangerous bleeding.</a:t>
            </a:r>
          </a:p>
          <a:p>
            <a:r>
              <a:rPr lang="en-US" dirty="0"/>
              <a:t>Lymph node aspiration is positive in 65% of cases of African Kala-azar, but not useful in cases of Indian Kala-azar.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Culture done on NNN medium- a drop of culture fluid is examined for promastigotes under high power objective.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03859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7002B3B-43EE-4E03-A2F4-815CF171B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211" y="1825625"/>
            <a:ext cx="8547578" cy="4351338"/>
          </a:xfrm>
        </p:spPr>
      </p:pic>
    </p:spTree>
    <p:extLst>
      <p:ext uri="{BB962C8B-B14F-4D97-AF65-F5344CB8AC3E}">
        <p14:creationId xmlns:p14="http://schemas.microsoft.com/office/powerpoint/2010/main" val="2669402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0885CEE-B397-47E2-B410-A222ED8EF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184" y="1825625"/>
            <a:ext cx="8331631" cy="4351338"/>
          </a:xfrm>
        </p:spPr>
      </p:pic>
    </p:spTree>
    <p:extLst>
      <p:ext uri="{BB962C8B-B14F-4D97-AF65-F5344CB8AC3E}">
        <p14:creationId xmlns:p14="http://schemas.microsoft.com/office/powerpoint/2010/main" val="18163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DDC98B-8929-4538-8055-CC998C33D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Geographically distributed across the tropics and subtropics extending through Central and South America, part of North America, central and South­east Asia, Mediterranean region &amp; Africa. </a:t>
            </a:r>
          </a:p>
        </p:txBody>
      </p:sp>
    </p:spTree>
    <p:extLst>
      <p:ext uri="{BB962C8B-B14F-4D97-AF65-F5344CB8AC3E}">
        <p14:creationId xmlns:p14="http://schemas.microsoft.com/office/powerpoint/2010/main" val="3566277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632CA9-A5B3-4A7A-AB49-9B3B9BF1C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  Indirect Evidences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Serodiagnosis </a:t>
            </a:r>
          </a:p>
          <a:p>
            <a:r>
              <a:rPr lang="en-US" dirty="0"/>
              <a:t> Detection of antigen: The concentration of antigen in the serum or other body fluids is very low. ELISA and PCR have been developed for detection of leishmanial antigen.</a:t>
            </a:r>
          </a:p>
          <a:p>
            <a:r>
              <a:rPr lang="en-US" dirty="0"/>
              <a:t>Detection of antibodies (Positive reaction also occurs in other conditions, including tuberculosis, leprosy and tropical eosinophilia)</a:t>
            </a:r>
          </a:p>
          <a:p>
            <a:r>
              <a:rPr lang="en-US" dirty="0"/>
              <a:t>An RDT(ICT) method for antibody with a sensitivity of 98% &amp; specificity of 90% is available.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93809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E68246-C765-438D-B7BB-D33477ECF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Molecular diagnosis</a:t>
            </a:r>
          </a:p>
          <a:p>
            <a:r>
              <a:rPr lang="en-US" dirty="0"/>
              <a:t>The use of PCR is yet to be used for routine diagnosis of visceral leishmaniasis in endemic areas.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Blood picture-Full Blood Count </a:t>
            </a:r>
          </a:p>
          <a:p>
            <a:r>
              <a:rPr lang="en-US" dirty="0"/>
              <a:t>Normocytic normochromic anemia and thrombocytopenia. </a:t>
            </a:r>
          </a:p>
          <a:p>
            <a:r>
              <a:rPr lang="en-US" dirty="0"/>
              <a:t>leucopenia accompanied by a relative increase of lymphocytes and monocytes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89786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1BF843-40E3-41D2-87E5-268A6229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Diagnosis of PKDL </a:t>
            </a:r>
            <a:br>
              <a:rPr lang="en-US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97852B-CB6E-4B4B-8D13-80F6CA86E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nodular lesions are biopsied and amastigote forms are demonstrated in stained sections.</a:t>
            </a:r>
          </a:p>
          <a:p>
            <a:r>
              <a:rPr lang="en-US" dirty="0"/>
              <a:t>The biopsy material can be cultured or animal inoculation can be done.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Immunodiagnosis has no role in the diagnosis of PKDL.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99350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8A2326-0915-4229-9498-A453A0E7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0B5EDE-8494-4E1B-A6CD-A0FF8FD84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standard treatment in most of the endemic regions consists pentavalent antimonial compound -Sodium stibogluconate &amp; meglumine antimonate. </a:t>
            </a:r>
          </a:p>
          <a:p>
            <a:r>
              <a:rPr lang="en-US" dirty="0"/>
              <a:t>Amphotericin-B-deoxycholate or miltefosine are preferred in areas with antimonial resistance.</a:t>
            </a:r>
          </a:p>
          <a:p>
            <a:r>
              <a:rPr lang="en-US" dirty="0"/>
              <a:t>Amphotericin B is currently used when initial antimonial treatment fails.</a:t>
            </a:r>
          </a:p>
          <a:p>
            <a:r>
              <a:rPr lang="en-US" dirty="0"/>
              <a:t> With Liposomal amphotericin-B, higher doses can be given without toxicity thereby improving the cure.</a:t>
            </a:r>
          </a:p>
          <a:p>
            <a:r>
              <a:rPr lang="en-US" dirty="0"/>
              <a:t>Treatment of PKDL is same as that for visceral leishmaniasis</a:t>
            </a:r>
            <a:endParaRPr lang="x-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A853AC-C5AF-4A18-A5D2-B96DF4E8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Prevention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F61D36-DE53-43F5-AB0A-D4AF9181B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174"/>
            <a:ext cx="10515600" cy="4351338"/>
          </a:xfrm>
        </p:spPr>
        <p:txBody>
          <a:bodyPr/>
          <a:lstStyle/>
          <a:p>
            <a:r>
              <a:rPr lang="en-US" dirty="0"/>
              <a:t>Early detection and treatment of all cases. </a:t>
            </a:r>
          </a:p>
          <a:p>
            <a:r>
              <a:rPr lang="en-US" dirty="0"/>
              <a:t>Integrated insecticidal spraying to reduce sandfly population.</a:t>
            </a:r>
          </a:p>
          <a:p>
            <a:r>
              <a:rPr lang="en-US" dirty="0"/>
              <a:t> Destruction of animal reservoir host in cases of zoonotic Kala-azar. </a:t>
            </a:r>
          </a:p>
          <a:p>
            <a:r>
              <a:rPr lang="en-US" dirty="0"/>
              <a:t>Personal prophylaxis by using anti-sandfly measures like, using thick clothes, bed nets, window mesh, or insect repellants and keeping the environment clean. </a:t>
            </a:r>
          </a:p>
          <a:p>
            <a:r>
              <a:rPr lang="en-US" dirty="0"/>
              <a:t>No vaccine is available against Kala-azar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79291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1FB3A-98CE-42A9-A571-5CE3D1A52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Leishmania Tropica Complex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26CDFE-F6C5-4876-96AB-98854D5A7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Causes </a:t>
            </a:r>
            <a:r>
              <a:rPr lang="en-US" dirty="0"/>
              <a:t>cutaneous leishmaniasis or oriental sore and c</a:t>
            </a:r>
            <a:r>
              <a:rPr lang="pt-BR" dirty="0"/>
              <a:t>onsists of 3 species: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Leishmania tropica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Leishmania major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Leishmania aethiopica </a:t>
            </a:r>
          </a:p>
        </p:txBody>
      </p:sp>
    </p:spTree>
    <p:extLst>
      <p:ext uri="{BB962C8B-B14F-4D97-AF65-F5344CB8AC3E}">
        <p14:creationId xmlns:p14="http://schemas.microsoft.com/office/powerpoint/2010/main" val="2001386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0AC1D-24CD-4141-A26A-922E1638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Epidemiology/Distribution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199BAD-B495-4A11-A997-30BA7BA8B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L. tropica and L. major are found in Middle-East, central Asia( India, Afghanistan) and North Africa.</a:t>
            </a:r>
          </a:p>
          <a:p>
            <a:r>
              <a:rPr lang="en-US" dirty="0"/>
              <a:t> L. aethiopica occurs in Ethiopia and Kenya. </a:t>
            </a:r>
          </a:p>
          <a:p>
            <a:r>
              <a:rPr lang="en-US" dirty="0"/>
              <a:t>Estimated 600,000-1,000,000 cases occur world wide according to WHO.</a:t>
            </a:r>
          </a:p>
        </p:txBody>
      </p:sp>
    </p:spTree>
    <p:extLst>
      <p:ext uri="{BB962C8B-B14F-4D97-AF65-F5344CB8AC3E}">
        <p14:creationId xmlns:p14="http://schemas.microsoft.com/office/powerpoint/2010/main" val="1673748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E6DAE3-43DE-43C3-BF8A-111053694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Habitat </a:t>
            </a:r>
          </a:p>
          <a:p>
            <a:r>
              <a:rPr lang="en-US" dirty="0"/>
              <a:t>The amastigote forms are found in the reticuloendothelial cells of the skin.</a:t>
            </a:r>
          </a:p>
          <a:p>
            <a:r>
              <a:rPr lang="en-US" dirty="0"/>
              <a:t>Promastigote forms are found in sandfly vector.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Morphology </a:t>
            </a:r>
          </a:p>
          <a:p>
            <a:r>
              <a:rPr lang="en-US" dirty="0"/>
              <a:t>Morphologically similar to Leishmania donovani.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29328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BA79DC-6175-4913-8D3D-883B4E55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life cycle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BE7EDB-9081-49B4-8E48-A57545139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L. tropica has a similar life cycle to that of L. donovani although vectors are different.</a:t>
            </a:r>
          </a:p>
          <a:p>
            <a:r>
              <a:rPr lang="en-US" dirty="0"/>
              <a:t>The vectors of L. tropica complex are Phlebotomus sandflies with the following species as vectors: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P. </a:t>
            </a:r>
            <a:r>
              <a:rPr lang="en-US" dirty="0" err="1"/>
              <a:t>sergenti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P. </a:t>
            </a:r>
            <a:r>
              <a:rPr lang="en-US" dirty="0" err="1"/>
              <a:t>pappatasi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P. </a:t>
            </a:r>
            <a:r>
              <a:rPr lang="en-US" dirty="0" err="1"/>
              <a:t>causasiasus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P. intermedius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93347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202263-5DCD-4D05-8361-94777E46A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Mode of transmission:</a:t>
            </a:r>
          </a:p>
          <a:p>
            <a:r>
              <a:rPr lang="en-US" dirty="0"/>
              <a:t>Most common mode of infection is by the bite of phlebotomine sandflies. </a:t>
            </a:r>
          </a:p>
          <a:p>
            <a:r>
              <a:rPr lang="en-US" dirty="0"/>
              <a:t>Other modes of infection include direct inoculation of amastigotes </a:t>
            </a:r>
          </a:p>
          <a:p>
            <a:r>
              <a:rPr lang="en-US" dirty="0"/>
              <a:t>Following transmission the amastigotes infect mononuclear cells, neutrophils and capillary endothelial cells present in the skin .</a:t>
            </a:r>
          </a:p>
          <a:p>
            <a:r>
              <a:rPr lang="en-US" dirty="0"/>
              <a:t>They are also found free in the tissues.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8379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6445-7DB7-485B-BE45-CFC26416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Characteristics </a:t>
            </a:r>
            <a:br>
              <a:rPr lang="en-US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EDA79A-F6AE-4EDF-88E6-F91E07CEF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Members of this genus are obligate intracellular parasites.</a:t>
            </a:r>
          </a:p>
          <a:p>
            <a:r>
              <a:rPr lang="en-US" dirty="0"/>
              <a:t>In humans, they multiply within macrophages in which they occur exclusively in the amastigote form.</a:t>
            </a:r>
          </a:p>
          <a:p>
            <a:r>
              <a:rPr lang="en-US" dirty="0"/>
              <a:t>In the Insect vector(sandfly), the parasite occur in the promastigote form. They pass their life cycle in 2 hosts: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mammalian host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And the insect vector- female sandfly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365207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2B6A3F-4178-4E04-B4FE-845108B44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Sandflies feeding near the skin lesions ingest amastigotes which develop into promastigotes in the midgut.</a:t>
            </a:r>
          </a:p>
          <a:p>
            <a:r>
              <a:rPr lang="en-US" dirty="0"/>
              <a:t>The promastigotes then undergo further division. </a:t>
            </a:r>
          </a:p>
          <a:p>
            <a:r>
              <a:rPr lang="en-US" dirty="0"/>
              <a:t>These are then transmitted to the skin as the sandfly bites, get phagocytosed by mononuclear cells and become amastigotes which multiply further.</a:t>
            </a:r>
          </a:p>
          <a:p>
            <a:r>
              <a:rPr lang="en-US" dirty="0"/>
              <a:t>The mononuclear cells containing amastigotes remain confined to the skin, without being transported to the internal organs like in visceral leishmaniasis.</a:t>
            </a:r>
          </a:p>
          <a:p>
            <a:r>
              <a:rPr lang="en-US" dirty="0"/>
              <a:t>The Incubation period varies from 2–8 months.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40170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5568E-BED8-4A97-819D-104EF74C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Pathology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F12D62-14CE-4EE5-BB24-B1CD88977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6771"/>
            <a:ext cx="10515600" cy="4351338"/>
          </a:xfrm>
        </p:spPr>
        <p:txBody>
          <a:bodyPr/>
          <a:lstStyle/>
          <a:p>
            <a:r>
              <a:rPr lang="en-US" dirty="0"/>
              <a:t>Amastigote forms are found in histiocytes and endothelial cells. </a:t>
            </a:r>
          </a:p>
          <a:p>
            <a:r>
              <a:rPr lang="en-US" dirty="0"/>
              <a:t>An inflammatory granulomatous reaction with infiltration of lymphocyte and plasma cells is elicited. </a:t>
            </a:r>
          </a:p>
          <a:p>
            <a:r>
              <a:rPr lang="en-US" dirty="0"/>
              <a:t>Early lesions are popular are formed followed by ulcerative necrosis. </a:t>
            </a:r>
          </a:p>
          <a:p>
            <a:r>
              <a:rPr lang="en-US" dirty="0"/>
              <a:t>Papules and ulcers are the main pathological lesions. </a:t>
            </a:r>
          </a:p>
          <a:p>
            <a:r>
              <a:rPr lang="en-US" dirty="0"/>
              <a:t>These heal over months to years leaving some scars.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69662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FBC6D-10E0-4BB7-ACB7-BB3FC41A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Features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4E2985-4B45-4525-958F-29F39C35F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Three distinct patterns of old world cutaneous leishmaniasis are recognized which vary from region-to-region.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anthroponotic urban type with painless dry ulcerating lesions called oriental sore prevalent in the Middle East &amp; India &amp; caused by L tropica.</a:t>
            </a:r>
          </a:p>
          <a:p>
            <a:r>
              <a:rPr lang="en-US" dirty="0"/>
              <a:t>Lesions begin as a single or multiple raised papule, which grows into a nodule that ulcerates over some weeks ,seen mainly in children in endemic areas.</a:t>
            </a:r>
          </a:p>
          <a:p>
            <a:r>
              <a:rPr lang="en-US" dirty="0"/>
              <a:t>The ulcer is usually painless unless secondary bacterial infection occurs.</a:t>
            </a:r>
          </a:p>
          <a:p>
            <a:r>
              <a:rPr lang="en-US" dirty="0"/>
              <a:t>Healing of the dry ulcers occur spontaneously in about an year. </a:t>
            </a:r>
          </a:p>
          <a:p>
            <a:r>
              <a:rPr lang="en-US" dirty="0"/>
              <a:t>The most important vector is P. </a:t>
            </a:r>
            <a:r>
              <a:rPr lang="en-US" dirty="0" err="1"/>
              <a:t>sargenti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41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149BD7-6B07-49C0-94B9-57A762BF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zoonotic rural type with moist ulcers which are often multiple and inflamed caused by L. major with an incubation period of less than 4 months.</a:t>
            </a:r>
          </a:p>
          <a:p>
            <a:r>
              <a:rPr lang="en-US" dirty="0"/>
              <a:t>Lesions due to L. major heal more rapidly than L. tropica </a:t>
            </a:r>
          </a:p>
          <a:p>
            <a:r>
              <a:rPr lang="en-US" dirty="0"/>
              <a:t>These are seen in the lowland zones of Asia, Middle East &amp; Africa.</a:t>
            </a:r>
          </a:p>
          <a:p>
            <a:r>
              <a:rPr lang="en-US" dirty="0"/>
              <a:t>Gerbils, rats &amp; other rodents are the reservoirs.</a:t>
            </a:r>
          </a:p>
          <a:p>
            <a:r>
              <a:rPr lang="en-US" dirty="0"/>
              <a:t>P. </a:t>
            </a:r>
            <a:r>
              <a:rPr lang="en-US" dirty="0" err="1"/>
              <a:t>papatasi</a:t>
            </a:r>
            <a:r>
              <a:rPr lang="en-US" dirty="0"/>
              <a:t> is the most important vector. 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180188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967542-1762-42B3-A6A9-123E27119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non-ulcerative and often diffuse lesions(diffuse cutaneous leishmaniasis) seen in Ethiopia and Kenya.</a:t>
            </a:r>
          </a:p>
          <a:p>
            <a:r>
              <a:rPr lang="en-US" dirty="0"/>
              <a:t>It is a rare form of disease, where nodular lesions although restricted to skin are widely distributed. </a:t>
            </a:r>
          </a:p>
          <a:p>
            <a:r>
              <a:rPr lang="en-US" dirty="0"/>
              <a:t>Caused by L. aethiopica with P. longipes as the usual vector.</a:t>
            </a:r>
          </a:p>
          <a:p>
            <a:r>
              <a:rPr lang="en-US" dirty="0"/>
              <a:t>It is characterized by low humoral as well as cell mediated immunity.</a:t>
            </a:r>
          </a:p>
          <a:p>
            <a:r>
              <a:rPr lang="en-US" dirty="0"/>
              <a:t> The lesions last for years or even for entire age. </a:t>
            </a:r>
          </a:p>
          <a:p>
            <a:r>
              <a:rPr lang="en-US" dirty="0"/>
              <a:t>It is difficult to treat.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247926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27CE2-6233-40EA-8523-916980D9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Laboratory Diagnosis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BF1D51-B6B0-4E13-B5B2-27D0C6A27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Microscopy</a:t>
            </a:r>
          </a:p>
          <a:p>
            <a:r>
              <a:rPr lang="en-US" dirty="0"/>
              <a:t> Demonstration of amastigote in the Giemsa stained smear from the material obtained from the indurated edge of nodule or sore is the definitive diagnosis. </a:t>
            </a:r>
          </a:p>
          <a:p>
            <a:r>
              <a:rPr lang="en-US" dirty="0"/>
              <a:t>Amastigotes are seen in large numbers inside macrophages.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Culture </a:t>
            </a:r>
          </a:p>
          <a:p>
            <a:r>
              <a:rPr lang="en-US" dirty="0"/>
              <a:t>Promastigote forms can be isolated by culture of the aspirate material in NNN medium.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Skin Test </a:t>
            </a:r>
          </a:p>
          <a:p>
            <a:r>
              <a:rPr lang="en-US" dirty="0"/>
              <a:t>Positive leishmanin test in children less 10 years of age from endemic areas is highly suggestive of the disease. </a:t>
            </a:r>
          </a:p>
          <a:p>
            <a:r>
              <a:rPr lang="en-US" dirty="0"/>
              <a:t>The skin test is negative in diffuse cutaneous leishmaniasis. </a:t>
            </a:r>
          </a:p>
        </p:txBody>
      </p:sp>
    </p:spTree>
    <p:extLst>
      <p:ext uri="{BB962C8B-B14F-4D97-AF65-F5344CB8AC3E}">
        <p14:creationId xmlns:p14="http://schemas.microsoft.com/office/powerpoint/2010/main" val="20174948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1ACC6-088A-40C1-90D4-6DBDA763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C56F45-4833-46E2-B98D-EF832BE00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of cutaneous leishmaniasis is the same as visceral leishmaniasis.</a:t>
            </a:r>
          </a:p>
          <a:p>
            <a:r>
              <a:rPr lang="en-US" dirty="0"/>
              <a:t> Antimony-resistant diffuse cutaneous leishmaniasis can be treated with pentamidine.</a:t>
            </a:r>
          </a:p>
          <a:p>
            <a:r>
              <a:rPr lang="en-US" dirty="0"/>
              <a:t>Topical treatment consists of a paste of 10% charcoal in </a:t>
            </a:r>
            <a:r>
              <a:rPr lang="en-US" dirty="0" err="1"/>
              <a:t>sulphuric</a:t>
            </a:r>
            <a:r>
              <a:rPr lang="en-US" dirty="0"/>
              <a:t> acid or liquid nitrogen.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3978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8419B-5360-4BD3-9962-0F324896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Prophylaxis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E352F4-C07D-47A6-965F-66BFDB37B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of sandfly population by insecticides and sanitation measures.</a:t>
            </a:r>
          </a:p>
          <a:p>
            <a:r>
              <a:rPr lang="en-US" dirty="0"/>
              <a:t>Personal protection by use of protective clothing &amp; insect repellants. </a:t>
            </a:r>
          </a:p>
          <a:p>
            <a:r>
              <a:rPr lang="en-US" dirty="0"/>
              <a:t>Elimination of reservoirs.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891632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CD3CA7-A46C-4623-9656-6146E311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L. braziliensis complex/L. mexicana complex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6AC88-557B-4E2D-9D0E-1B33B0A40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Are distributed in Central &amp; South America</a:t>
            </a:r>
          </a:p>
          <a:p>
            <a:r>
              <a:rPr lang="en-US" dirty="0"/>
              <a:t>Cause new world leishmaniasis.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/>
              <a:t>Habitat</a:t>
            </a:r>
            <a:r>
              <a:rPr lang="en-US" dirty="0"/>
              <a:t> </a:t>
            </a:r>
          </a:p>
          <a:p>
            <a:r>
              <a:rPr lang="en-US" dirty="0"/>
              <a:t>Are intracellular parasites with amastigote forms  seen inside macrophages in the skin and mucous membranes of the nasal &amp; buccal cavity. </a:t>
            </a:r>
          </a:p>
          <a:p>
            <a:r>
              <a:rPr lang="en-US" dirty="0"/>
              <a:t>Promastigote forms are found in the vector species Lutzomia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b="1" dirty="0"/>
              <a:t>Morphology</a:t>
            </a:r>
          </a:p>
          <a:p>
            <a:r>
              <a:rPr lang="en-US" dirty="0"/>
              <a:t>The amastigote and promastigote forms of both parasites are similar to the other 2 species of Leishmania.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14492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09E43-CEDC-4E3D-9509-B62F04A1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Life Cycle </a:t>
            </a:r>
            <a:br>
              <a:rPr lang="en-US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263F09-D278-45AC-93D6-2B7267B1E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 to that of L. donovani except:- </a:t>
            </a:r>
          </a:p>
          <a:p>
            <a:r>
              <a:rPr lang="en-US" dirty="0"/>
              <a:t>Amastigotes are found in the reticuloendothelial cells and lymphoid tissues of skin, but not in the internal organs. </a:t>
            </a:r>
          </a:p>
          <a:p>
            <a:r>
              <a:rPr lang="en-US" dirty="0"/>
              <a:t>The infection is transmitted to man from animals by bite of sandfly vector of genus Lutzomia. </a:t>
            </a:r>
          </a:p>
          <a:p>
            <a:r>
              <a:rPr lang="en-US" dirty="0"/>
              <a:t>Sylvatic rodents and domestic animals are the common sources and reservoir of infection.</a:t>
            </a:r>
          </a:p>
          <a:p>
            <a:r>
              <a:rPr lang="en-US" dirty="0"/>
              <a:t>Man to-man infection also happen by direct contact and autoinfection.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3631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BBA80F-41BC-41AE-A643-ED10EE569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different diseases are caused by various species of genus Leishmania. </a:t>
            </a:r>
          </a:p>
          <a:p>
            <a:r>
              <a:rPr lang="en-US" dirty="0"/>
              <a:t>These are: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Visceral leishmaniasis: Caused by species  L. donovani complex infecting internal organs of humans (liver, spleen &amp; bone marrow).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Cutaneous leishmaniasis: Caused by species L. tropica complex, L. aethiopica, L. major and L. mexicana complex.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Mucocutaneous leishmaniasis : It is caused by L. braziliensis complex 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908930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AECA63-BA70-433B-B10D-0C2481C29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Features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47FAFA-A6DC-44A2-AA44-9BAAA926F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L. mexicana complex causes cutaneous leishmaniasis which resembles the old world cutaneous leishmaniasis. </a:t>
            </a:r>
          </a:p>
          <a:p>
            <a:r>
              <a:rPr lang="en-US" dirty="0"/>
              <a:t>A specific lesion due to L. mexicana is the chiclero ulcer characterized by ulcerations on the pinna. </a:t>
            </a:r>
          </a:p>
          <a:p>
            <a:r>
              <a:rPr lang="en-US" dirty="0"/>
              <a:t> L. braziliensis complex causes both mucocutaneous &amp; cutaneous leishmaniasis.</a:t>
            </a:r>
          </a:p>
          <a:p>
            <a:r>
              <a:rPr lang="en-US" dirty="0"/>
              <a:t> It  causes the most severe and destructive form of cutaneous lesion involving the nose, mouth and larynx. </a:t>
            </a:r>
          </a:p>
          <a:p>
            <a:r>
              <a:rPr lang="en-US" dirty="0"/>
              <a:t>A nodule develops at the site of sandfly bite with symptoms consistent with oriental sore. </a:t>
            </a:r>
          </a:p>
          <a:p>
            <a:r>
              <a:rPr lang="en-US" dirty="0"/>
              <a:t>Subsequent mucocutaneous involvement leads to nodules inside the nose, perforation of the nasal septum, enlargement of the nose and lips (espundia). </a:t>
            </a:r>
          </a:p>
        </p:txBody>
      </p:sp>
    </p:spTree>
    <p:extLst>
      <p:ext uri="{BB962C8B-B14F-4D97-AF65-F5344CB8AC3E}">
        <p14:creationId xmlns:p14="http://schemas.microsoft.com/office/powerpoint/2010/main" val="34787567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0873AF-9025-45F9-98E7-9B040D78D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D3D3D"/>
                </a:solidFill>
              </a:rPr>
              <a:t>C</a:t>
            </a:r>
            <a:r>
              <a:rPr lang="en-US" b="1" i="0" dirty="0">
                <a:solidFill>
                  <a:srgbClr val="3D3D3D"/>
                </a:solidFill>
                <a:effectLst/>
              </a:rPr>
              <a:t>hiclero ulcer</a:t>
            </a:r>
            <a:r>
              <a:rPr lang="en-US" b="0" i="0" dirty="0">
                <a:solidFill>
                  <a:srgbClr val="7F7E7E"/>
                </a:solidFill>
                <a:effectLst/>
              </a:rPr>
              <a:t> -A deep ulcer on the pinna at the site of a sandfly bite</a:t>
            </a:r>
            <a:endParaRPr lang="x-non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F4D09AF2-B46D-4000-89AE-8BC2FB74E7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37519" y="2728119"/>
            <a:ext cx="3362325" cy="32385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67CAF0-86FA-4967-8709-2DFF989A3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3D3D3D"/>
                </a:solidFill>
              </a:rPr>
              <a:t>E</a:t>
            </a:r>
            <a:r>
              <a:rPr lang="en-US" b="1" i="0" dirty="0">
                <a:solidFill>
                  <a:srgbClr val="3D3D3D"/>
                </a:solidFill>
                <a:effectLst/>
              </a:rPr>
              <a:t>spundia</a:t>
            </a:r>
            <a:r>
              <a:rPr lang="en-US" b="0" i="0" dirty="0">
                <a:solidFill>
                  <a:srgbClr val="7F7E7E"/>
                </a:solidFill>
                <a:effectLst/>
              </a:rPr>
              <a:t> - A painful, mutilating ulceration with destruction of portions of the nose</a:t>
            </a:r>
            <a:endParaRPr lang="x-non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3492FF61-85E3-439C-AF99-4369CDA2560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733408"/>
            <a:ext cx="5183188" cy="3227922"/>
          </a:xfrm>
        </p:spPr>
      </p:pic>
    </p:spTree>
    <p:extLst>
      <p:ext uri="{BB962C8B-B14F-4D97-AF65-F5344CB8AC3E}">
        <p14:creationId xmlns:p14="http://schemas.microsoft.com/office/powerpoint/2010/main" val="40880753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56B6C8-6EC9-4DB3-BFF7-894B833DD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Involvement of the larynx  leads to voice changes. </a:t>
            </a:r>
          </a:p>
          <a:p>
            <a:r>
              <a:rPr lang="en-US" dirty="0"/>
              <a:t>Tissue destruction due to ulceration  may lead to scarring that can be disfiguring. </a:t>
            </a:r>
          </a:p>
          <a:p>
            <a:r>
              <a:rPr lang="en-US" dirty="0"/>
              <a:t> The disease occurs predominantly in Bolivia, Brazil, and Peru</a:t>
            </a:r>
          </a:p>
          <a:p>
            <a:r>
              <a:rPr lang="en-US" b="1" dirty="0"/>
              <a:t>Pian Bois </a:t>
            </a:r>
            <a:r>
              <a:rPr lang="en-US" dirty="0"/>
              <a:t>also known as ‘</a:t>
            </a:r>
            <a:r>
              <a:rPr lang="en-US" b="1" dirty="0"/>
              <a:t>forest yaws</a:t>
            </a:r>
            <a:r>
              <a:rPr lang="en-US" dirty="0"/>
              <a:t>’ characterized by appearance of single or multiple persistent painless dry ulcers caused by L. brazilensis gyanensis occur.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089003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B267D-89DA-4761-B75A-1611E841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Laboratory Diagnosis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09FD13-4532-4DA9-937E-565A92CFD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Microscopy </a:t>
            </a:r>
          </a:p>
          <a:p>
            <a:r>
              <a:rPr lang="en-US" dirty="0"/>
              <a:t>Demonstrates amastigotes in smears  and biopsy samples taken from lesions of skin and mucous membrane.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Culture </a:t>
            </a:r>
          </a:p>
          <a:p>
            <a:r>
              <a:rPr lang="en-US" dirty="0"/>
              <a:t>NNN medium demonstrates promastigotes.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Serology</a:t>
            </a:r>
          </a:p>
          <a:p>
            <a:r>
              <a:rPr lang="en-US" dirty="0"/>
              <a:t> Antibodies can be detected in serum by IFA &amp; ELISA.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654879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8333B0-2477-4992-B7E8-5B4242BDD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Skin Test </a:t>
            </a:r>
          </a:p>
          <a:p>
            <a:r>
              <a:rPr lang="en-US" dirty="0"/>
              <a:t>Leishmanin test is positive in cutaneous and mucocutaneous leishmaniasis.</a:t>
            </a:r>
          </a:p>
          <a:p>
            <a:pPr marL="0" indent="0" algn="ctr">
              <a:buNone/>
            </a:pPr>
            <a:r>
              <a:rPr lang="en-US" sz="4400" dirty="0">
                <a:latin typeface="+mj-lt"/>
              </a:rPr>
              <a:t>Treatment </a:t>
            </a:r>
          </a:p>
          <a:p>
            <a:r>
              <a:rPr lang="en-US" dirty="0"/>
              <a:t>Pentavalent antimonial compound is used for mild mucocutaneous leishmaniasis.</a:t>
            </a:r>
          </a:p>
          <a:p>
            <a:r>
              <a:rPr lang="en-US" dirty="0"/>
              <a:t>Amphotericin­ B is alternative drug currently used. </a:t>
            </a:r>
          </a:p>
          <a:p>
            <a:r>
              <a:rPr lang="en-US" dirty="0"/>
              <a:t>In case of respiratory complications, glucocorticoids can be used.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974451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6E51A9-A162-4F35-94CA-0EC300C7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Prophylaxis </a:t>
            </a:r>
            <a:br>
              <a:rPr lang="en-US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FCFBFC-8664-40DA-9E6A-746E288EA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is difficult due to sylvatic &amp; rural nature of the disease. </a:t>
            </a:r>
          </a:p>
          <a:p>
            <a:r>
              <a:rPr lang="en-US" dirty="0"/>
              <a:t>However use of insect repellants, spraying of insecticides, screening &amp; use of protective clothing are recommended.</a:t>
            </a:r>
          </a:p>
          <a:p>
            <a:r>
              <a:rPr lang="en-US" dirty="0"/>
              <a:t>Vaccine development being pursued ,a polyvalent vaccine using 5 Leishmania strains is reported to be successful in reducing the incidence of the disease.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573543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2C97739-BB13-462D-83AC-B02EAEB6D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2328"/>
            <a:ext cx="10515600" cy="4097931"/>
          </a:xfrm>
        </p:spPr>
      </p:pic>
    </p:spTree>
    <p:extLst>
      <p:ext uri="{BB962C8B-B14F-4D97-AF65-F5344CB8AC3E}">
        <p14:creationId xmlns:p14="http://schemas.microsoft.com/office/powerpoint/2010/main" val="2192853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7AA82-1FAD-4C5F-82A4-330ADF196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 article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F77E17-C37C-4B2A-ADC0-71BDE0EC7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Gupta AK, Das S, Kamran M,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Ejazi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SA, Ali N. The pathogenicity and virulence of Leishmania - interplay of virulence factors with host defenses. Virulence. 2022 Dec;13(1):903-935.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: 10.1080/21505594.2022.2074130. PMID: 35531875; PMCID: PMC9154802.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8118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DAC40-8484-4EC1-AFD8-2738D9565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Leishmania Donovani(Old World Leishmaniasis)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F2084B-6330-4A3C-B7D9-1992BD97C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Causes visceral leishmaniasis or Kala-azar.</a:t>
            </a:r>
          </a:p>
          <a:p>
            <a:r>
              <a:rPr lang="en-US" dirty="0"/>
              <a:t>Also causes the condition called Post Kala-azar Dermal Leishmaniasis (PKDL).</a:t>
            </a:r>
          </a:p>
          <a:p>
            <a:r>
              <a:rPr lang="en-US" dirty="0"/>
              <a:t>VL is a major public health problem in many parts of world  with 90% cases found in India, Sudan &amp; Brazil.</a:t>
            </a:r>
          </a:p>
          <a:p>
            <a:r>
              <a:rPr lang="en-US" dirty="0"/>
              <a:t>The disease  can occur in endemic, epidemic or sporadic forms.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2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C57CFD-113C-40BA-849D-B3A57445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 fontScale="90000"/>
          </a:bodyPr>
          <a:lstStyle/>
          <a:p>
            <a:r>
              <a:rPr lang="en-US" dirty="0"/>
              <a:t>Visceral Leishmaniasis endemic countries &amp; occurrence of PKDL</a:t>
            </a:r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39442BB-1159-4AB0-B9EB-D45F38051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5106" y="1825625"/>
            <a:ext cx="7261788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BA82D8-B16E-423C-9422-4FCB628F0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95401"/>
            <a:ext cx="96678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9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0753F0-F9BE-4204-9B33-53B935AC7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Habitat</a:t>
            </a:r>
          </a:p>
          <a:p>
            <a:r>
              <a:rPr lang="en-US" dirty="0"/>
              <a:t>The amastigote (LD body) of L. donovani is found in the reticuloendothelial system. </a:t>
            </a:r>
          </a:p>
          <a:p>
            <a:r>
              <a:rPr lang="en-US" dirty="0"/>
              <a:t>Found mostly within the macrophages in the spleen, liver, bone marrow and less often in other locations such as skin, intestinal mucosa and mesenteric lymph nodes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8445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A94C50-3B8D-4F9C-BE17-2A62F4AE2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    Morphology</a:t>
            </a:r>
          </a:p>
          <a:p>
            <a:r>
              <a:rPr lang="en-US" dirty="0"/>
              <a:t>The parasite exists in 2 forms.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Amastigote form: in humans and other mammals.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Promastigote form: in the sandfly and in artificial culture.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Amastigote( Also known as LD bodies)</a:t>
            </a:r>
          </a:p>
          <a:p>
            <a:r>
              <a:rPr lang="en-US" dirty="0"/>
              <a:t>The amastigote form (LD body) is an ovoid with absent </a:t>
            </a:r>
            <a:r>
              <a:rPr lang="en-US" dirty="0" err="1"/>
              <a:t>flagela</a:t>
            </a:r>
            <a:r>
              <a:rPr lang="en-US" dirty="0"/>
              <a:t>, typically intracellular being found inside macrophages, monocytes, neutrophils or endothelial cells. </a:t>
            </a:r>
          </a:p>
          <a:p>
            <a:r>
              <a:rPr lang="en-US" dirty="0"/>
              <a:t>Smears stained with Leishman, Giemsa, or Wright’s stain show a pale blue cytoplasm enclosed by a limiting membrane. The nucleus stains red &amp; lying next to the red or purple ­stained kinetoplast.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90227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2926</Words>
  <Application>Microsoft Office PowerPoint</Application>
  <PresentationFormat>Widescreen</PresentationFormat>
  <Paragraphs>265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Roboto</vt:lpstr>
      <vt:lpstr>Wingdings</vt:lpstr>
      <vt:lpstr>Office Theme</vt:lpstr>
      <vt:lpstr>Leishmania</vt:lpstr>
      <vt:lpstr>Epidemiology</vt:lpstr>
      <vt:lpstr>PowerPoint Presentation</vt:lpstr>
      <vt:lpstr>General Characteristics  </vt:lpstr>
      <vt:lpstr>PowerPoint Presentation</vt:lpstr>
      <vt:lpstr>Leishmania Donovani(Old World Leishmaniasis)</vt:lpstr>
      <vt:lpstr>Visceral Leishmaniasis endemic countries &amp; occurrence of PKDL</vt:lpstr>
      <vt:lpstr>PowerPoint Presentation</vt:lpstr>
      <vt:lpstr>PowerPoint Presentation</vt:lpstr>
      <vt:lpstr>PowerPoint Presentation</vt:lpstr>
      <vt:lpstr>Life Cycle</vt:lpstr>
      <vt:lpstr>PowerPoint Presentation</vt:lpstr>
      <vt:lpstr>PowerPoint Presentation</vt:lpstr>
      <vt:lpstr>PowerPoint Presentation</vt:lpstr>
      <vt:lpstr>PowerPoint Presentation</vt:lpstr>
      <vt:lpstr>Pathogenesis</vt:lpstr>
      <vt:lpstr>PowerPoint Presentation</vt:lpstr>
      <vt:lpstr>PowerPoint Presentation</vt:lpstr>
      <vt:lpstr>PowerPoint Presentation</vt:lpstr>
      <vt:lpstr>Clinical Features of Kala-Azar</vt:lpstr>
      <vt:lpstr>swelling of the liver &amp; spleen seen in visceral leishmaniasis</vt:lpstr>
      <vt:lpstr>Post Kala-azar Dermal Leishmaniasis</vt:lpstr>
      <vt:lpstr>Macular lesions</vt:lpstr>
      <vt:lpstr>Nodular lesions</vt:lpstr>
      <vt:lpstr>Immunity</vt:lpstr>
      <vt:lpstr>Laboratory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 of PKDL  </vt:lpstr>
      <vt:lpstr>Treatment</vt:lpstr>
      <vt:lpstr>Prevention</vt:lpstr>
      <vt:lpstr>Leishmania Tropica Complex</vt:lpstr>
      <vt:lpstr>Epidemiology/Distribution</vt:lpstr>
      <vt:lpstr>PowerPoint Presentation</vt:lpstr>
      <vt:lpstr>life cycle</vt:lpstr>
      <vt:lpstr>PowerPoint Presentation</vt:lpstr>
      <vt:lpstr>PowerPoint Presentation</vt:lpstr>
      <vt:lpstr>Pathology</vt:lpstr>
      <vt:lpstr>Clinical Features</vt:lpstr>
      <vt:lpstr>PowerPoint Presentation</vt:lpstr>
      <vt:lpstr>PowerPoint Presentation</vt:lpstr>
      <vt:lpstr>Laboratory Diagnosis</vt:lpstr>
      <vt:lpstr>Treatment</vt:lpstr>
      <vt:lpstr>Prophylaxis</vt:lpstr>
      <vt:lpstr>L. braziliensis complex/L. mexicana complex</vt:lpstr>
      <vt:lpstr>Life Cycle  </vt:lpstr>
      <vt:lpstr>Clinical Features</vt:lpstr>
      <vt:lpstr>PowerPoint Presentation</vt:lpstr>
      <vt:lpstr>PowerPoint Presentation</vt:lpstr>
      <vt:lpstr>Laboratory Diagnosis</vt:lpstr>
      <vt:lpstr>PowerPoint Presentation</vt:lpstr>
      <vt:lpstr>Prophylaxis  </vt:lpstr>
      <vt:lpstr>PowerPoint Presentation</vt:lpstr>
      <vt:lpstr>Reference article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Leishmania</dc:title>
  <dc:creator>Musweu</dc:creator>
  <cp:lastModifiedBy>Admin</cp:lastModifiedBy>
  <cp:revision>23</cp:revision>
  <dcterms:created xsi:type="dcterms:W3CDTF">2023-03-23T10:43:34Z</dcterms:created>
  <dcterms:modified xsi:type="dcterms:W3CDTF">2024-03-27T12:54:43Z</dcterms:modified>
</cp:coreProperties>
</file>