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82" r:id="rId7"/>
    <p:sldId id="281" r:id="rId8"/>
    <p:sldId id="260" r:id="rId9"/>
    <p:sldId id="263" r:id="rId10"/>
    <p:sldId id="283" r:id="rId11"/>
    <p:sldId id="265" r:id="rId12"/>
    <p:sldId id="266" r:id="rId13"/>
    <p:sldId id="284" r:id="rId14"/>
    <p:sldId id="262" r:id="rId15"/>
    <p:sldId id="267" r:id="rId16"/>
    <p:sldId id="268" r:id="rId17"/>
    <p:sldId id="270" r:id="rId18"/>
    <p:sldId id="269" r:id="rId19"/>
    <p:sldId id="271" r:id="rId20"/>
    <p:sldId id="272" r:id="rId21"/>
    <p:sldId id="279" r:id="rId22"/>
    <p:sldId id="285" r:id="rId23"/>
    <p:sldId id="275" r:id="rId24"/>
    <p:sldId id="273" r:id="rId25"/>
    <p:sldId id="274" r:id="rId26"/>
    <p:sldId id="276" r:id="rId27"/>
    <p:sldId id="278" r:id="rId28"/>
    <p:sldId id="264" r:id="rId29"/>
    <p:sldId id="277" r:id="rId3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68EF-0850-40B4-9CD5-934F52C2D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94FB16-8EBD-4823-90E0-5E8F0DA25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ABA3F-04E9-41F1-814F-9D333981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4A69-DAAA-4221-869D-1CAAFFA07F33}" type="datetimeFigureOut">
              <a:rPr lang="en-DE" smtClean="0"/>
              <a:t>01/05/2023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848A8-0F66-42B0-B36E-5FBF2D9C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C92A2-979C-4F99-A505-65AEE838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FAE0-944A-4456-AD07-7F4F3D6CBA7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5512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3228-F654-42FF-974C-84F3A9BF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FB2B4-5492-4443-8954-C94240C79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776FF-33D7-45B5-A27B-DCF2862F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4A69-DAAA-4221-869D-1CAAFFA07F33}" type="datetimeFigureOut">
              <a:rPr lang="en-DE" smtClean="0"/>
              <a:t>01/05/2023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02CA5-0BFF-43A4-9B90-A8AC94ED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28662-6914-41BF-94C2-33AC0698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FAE0-944A-4456-AD07-7F4F3D6CBA7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9558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F97E6D-9E2A-4576-9EF5-C43AC25C6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A0E51-7675-4EC8-916D-129BE8150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5BD99-E55A-4654-B19D-3E1228D63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4A69-DAAA-4221-869D-1CAAFFA07F33}" type="datetimeFigureOut">
              <a:rPr lang="en-DE" smtClean="0"/>
              <a:t>01/05/2023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8A5A6-EB17-463E-B887-D06BA0CB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A3F7B-C6D4-419E-92A2-40205116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FAE0-944A-4456-AD07-7F4F3D6CBA7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9979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C583-7B3F-4144-834F-3426932C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73772-66E6-40FE-A22E-09EF1F848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A90F8-AC9F-48C5-B8C9-B65F8C54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4A69-DAAA-4221-869D-1CAAFFA07F33}" type="datetimeFigureOut">
              <a:rPr lang="en-DE" smtClean="0"/>
              <a:t>01/05/2023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90A54-C01D-46EE-8980-CFE619E2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1503-75F7-4007-9E4F-A7711985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FAE0-944A-4456-AD07-7F4F3D6CBA7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7170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F9F3-43AC-473A-B652-EB90621A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841E7-D6BD-4420-8462-840ADEEF9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1958F-C40C-4F7C-A318-F33B2652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4A69-DAAA-4221-869D-1CAAFFA07F33}" type="datetimeFigureOut">
              <a:rPr lang="en-DE" smtClean="0"/>
              <a:t>01/05/2023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A9354-2C88-4D23-BEDF-DFADF804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BEEFC-45F5-4680-AA9E-77470A25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FAE0-944A-4456-AD07-7F4F3D6CBA7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7768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9628-37EB-46BF-8B6D-09439FD9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80E39-08A7-44BA-959D-CEEDF67F8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2A53F-6BDE-4870-9351-B71AB1342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07DBC-01FD-4F06-B27C-E5A4C176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4A69-DAAA-4221-869D-1CAAFFA07F33}" type="datetimeFigureOut">
              <a:rPr lang="en-DE" smtClean="0"/>
              <a:t>01/05/2023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3DF09-D35B-4A39-8117-3755EA17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F297F-62EF-4BD3-907A-1F07C5B5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FAE0-944A-4456-AD07-7F4F3D6CBA7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1760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EA6A-18EB-4449-9C59-6D75E47A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BAD98-8D92-4411-BA30-0F20AA720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AE2C8-9D91-4D2D-9E49-89162C58C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BA538-3C25-419C-81AA-1598A8DD0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65F00-1069-49B7-B708-C5BBF6454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BFB50-E9D4-4381-A6D7-7DA910AB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4A69-DAAA-4221-869D-1CAAFFA07F33}" type="datetimeFigureOut">
              <a:rPr lang="en-DE" smtClean="0"/>
              <a:t>01/05/2023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61ECAF-3C0A-43E8-95EB-EED4D573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C0526-BAA6-4FA6-8C96-AB7FF513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FAE0-944A-4456-AD07-7F4F3D6CBA7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0312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A7ED-8E11-4888-937A-829EA142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CFCE4-BEEB-470D-9FEF-6DA595CD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4A69-DAAA-4221-869D-1CAAFFA07F33}" type="datetimeFigureOut">
              <a:rPr lang="en-DE" smtClean="0"/>
              <a:t>01/05/2023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410F3-9727-4653-AD10-6492C5FC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29EC0-DCE9-4B85-925A-E2055E6D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FAE0-944A-4456-AD07-7F4F3D6CBA7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6143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9719F-D025-4051-A938-0999EACC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4A69-DAAA-4221-869D-1CAAFFA07F33}" type="datetimeFigureOut">
              <a:rPr lang="en-DE" smtClean="0"/>
              <a:t>01/05/2023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53460-BC36-4CDC-91D9-27C531E4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5ADD0-1531-437B-BFE3-41BBD5AE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FAE0-944A-4456-AD07-7F4F3D6CBA7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243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DE3E-2B3C-417A-B4B7-4EA60156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47D70-D5F3-42EC-8A1B-1DF884A2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DD5DD-DF31-4829-BC4C-51553CAF8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0558-B710-4BD0-9235-823076ED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4A69-DAAA-4221-869D-1CAAFFA07F33}" type="datetimeFigureOut">
              <a:rPr lang="en-DE" smtClean="0"/>
              <a:t>01/05/2023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FDAFB-5EDD-4A08-8FC9-A125CA28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E00E5-B98D-4C25-83AB-34069FA6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FAE0-944A-4456-AD07-7F4F3D6CBA7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7064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B3CF-5185-4995-8252-7B9505E8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8631A3-F2A4-458F-B33F-65133E3F9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BC015-4311-4E2E-90C4-C8740BC1C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7AFE4-6D1C-446F-8F37-E758E857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4A69-DAAA-4221-869D-1CAAFFA07F33}" type="datetimeFigureOut">
              <a:rPr lang="en-DE" smtClean="0"/>
              <a:t>01/05/2023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28B3F-5BEE-454B-A748-F22CC5FD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7198A-874C-41C7-B63E-E383B694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FAE0-944A-4456-AD07-7F4F3D6CBA7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1843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A4A97F-16A3-4CB8-879A-96C49501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DC07D-76EF-407C-BF81-FE0E0D07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FA20F-CDA3-48A8-B5CF-12E61AA5C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4A69-DAAA-4221-869D-1CAAFFA07F33}" type="datetimeFigureOut">
              <a:rPr lang="en-DE" smtClean="0"/>
              <a:t>01/05/2023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F6448-244D-45DD-AE4C-5E13BC58F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8A016-904C-44CD-82C4-CC39F0661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FAE0-944A-4456-AD07-7F4F3D6CBA7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4724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537166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arasites/" TargetMode="External"/><Relationship Id="rId2" Type="http://schemas.openxmlformats.org/officeDocument/2006/relationships/hyperlink" Target="https://clinicalinfo.hiv.gov/en/guidelines/hiv-clinical-guidelines-adult-and-adolescent-opportunistic-infections/microsporidiosi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51F8-D6F2-479E-925C-DDACA30EDC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Microsporidia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3F1EA-A6EB-4103-992D-CF01628F8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Dr J Mudenda</a:t>
            </a:r>
            <a:endParaRPr lang="en-D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3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CBDA-47F3-4A4B-8160-EB0D51BD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826"/>
            <a:ext cx="10515600" cy="1681261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Spore with an extruded polar tube inserted into a cell injecting the infective sporoplasm(TEM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/SEM)</a:t>
            </a:r>
            <a:endParaRPr lang="en-DE" dirty="0">
              <a:latin typeface="Georgia" panose="02040502050405020303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A0956E-07C3-4D2C-A751-F330DB9D8B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3962" y="2672556"/>
            <a:ext cx="3476625" cy="2862262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DEA80A-F06E-4837-8FAE-D290C893C7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3074" y="2672556"/>
            <a:ext cx="3467100" cy="2862262"/>
          </a:xfrm>
        </p:spPr>
      </p:pic>
    </p:spTree>
    <p:extLst>
      <p:ext uri="{BB962C8B-B14F-4D97-AF65-F5344CB8AC3E}">
        <p14:creationId xmlns:p14="http://schemas.microsoft.com/office/powerpoint/2010/main" val="259283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3EC5D-E665-47E6-81FD-065E65C71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injected sporoplasm in some species is also part of the glycocalyx.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glycocalyx intrudes on the host cells &amp; transfers nutrition into the microsporidia.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Sporoplasm develops into meronts which is the proliferative stage.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eplication occurs through repeated binary fission forming a multinucleate cell.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This meront cell membranes thicken and form sporonts.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88411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ECCC-602B-443D-BB7F-8ECF7AE9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522"/>
            <a:ext cx="10515600" cy="5149441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sporonts divide and develop into sporoblast that later enters a mature stage (spore)without additional multiplication.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mature form is equipped with the injection apparatus.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host cells later become distended with mature spores, resulting in rupture and release of the spores.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 a single infection, 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Microsporidia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can multiply into numerous spores hence its pathogenic capability.</a:t>
            </a:r>
          </a:p>
        </p:txBody>
      </p:sp>
    </p:spTree>
    <p:extLst>
      <p:ext uri="{BB962C8B-B14F-4D97-AF65-F5344CB8AC3E}">
        <p14:creationId xmlns:p14="http://schemas.microsoft.com/office/powerpoint/2010/main" val="853154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9EB70-F470-4AD5-8FD2-0823DDAD85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Scanning electron micrograph showing a eukaryotic cell bursting and releasing spores of </a:t>
            </a:r>
            <a:r>
              <a:rPr lang="en-US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Encephalitozoon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hellem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to the extracellular medium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D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63A7D6-4846-4765-9CB1-2EF327A57B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6763" y="1690688"/>
            <a:ext cx="3419475" cy="2533650"/>
          </a:xfrm>
        </p:spPr>
      </p:pic>
    </p:spTree>
    <p:extLst>
      <p:ext uri="{BB962C8B-B14F-4D97-AF65-F5344CB8AC3E}">
        <p14:creationId xmlns:p14="http://schemas.microsoft.com/office/powerpoint/2010/main" val="3025603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576502-D7E3-4F80-A11A-8095C24B9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095" y="701707"/>
            <a:ext cx="6403368" cy="55576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46CC5B-29EE-46EA-A352-E615563D9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464" y="701707"/>
            <a:ext cx="442803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8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3EAA6-65BE-4111-9AED-608BD73B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Clinical Features</a:t>
            </a:r>
            <a:endParaRPr lang="en-DE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C88CC-7E3A-4105-A614-9E6BCFB2F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Clinical illness caused by microsporidia varies depending on:-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The parasite species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The immune status of the host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 </a:t>
            </a:r>
            <a:r>
              <a:rPr lang="en-US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immunocompetent patients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microsporidia can cause an asymptomatic infection or a self-limited watery diarrhea.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There are reports of eye infections causing keratoconjunctivitis.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48094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D7776-FAF5-4D74-966A-68252B717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952107"/>
            <a:ext cx="10515600" cy="4632121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 </a:t>
            </a:r>
            <a:r>
              <a:rPr lang="en-US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patients with AIDS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various microsporidia species cause:-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Chronic diarrhea , </a:t>
            </a:r>
            <a:r>
              <a:rPr lang="en-US" b="0" i="0" dirty="0">
                <a:effectLst/>
                <a:latin typeface="Georgia" panose="02040502050405020303" pitchFamily="18" charset="0"/>
              </a:rPr>
              <a:t>malabsorption</a:t>
            </a:r>
            <a:r>
              <a:rPr lang="en-US" dirty="0">
                <a:latin typeface="Georgia" panose="02040502050405020303" pitchFamily="18" charset="0"/>
              </a:rPr>
              <a:t> &amp;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wasting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Cholangitis, punctate keratoconjunctivitis, peritonitis, hepatitis, myositis &amp; sinusitis. 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Infections of kidneys and the gallbladder have occurred. 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Vittaforma</a:t>
            </a:r>
            <a:r>
              <a:rPr lang="en-US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(Nosema) corneum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&amp; other species can cause ocular infections ranging from punctuate keratopathy with redness and irritation to severe, vision-threatening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stromal keratitis.</a:t>
            </a:r>
            <a:endParaRPr lang="en-D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38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D164-25CC-4F6E-B433-D01C6389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Keratitis (Interstitial)</a:t>
            </a:r>
            <a:endParaRPr lang="en-DE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B7C70-9D30-4069-A43F-9B41939E47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M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anifests with varying degrees of corneal opacification &amp; neovascularization.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N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eovascularization appears as the faint, pink areas in the peripheral cornea from the 11 o'clock to the 1 o'clock position.</a:t>
            </a:r>
            <a:endParaRPr lang="en-DE" dirty="0">
              <a:latin typeface="Georgia" panose="02040502050405020303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97E259-529B-4033-95DF-4B50E32C39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65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97656-2B48-46CD-A64A-D699890F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Species &amp; disease caused</a:t>
            </a:r>
            <a:endParaRPr lang="en-DE" dirty="0">
              <a:latin typeface="Georgia" panose="02040502050405020303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8CCADD9-A268-4AD7-A452-497241485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175" y="1929606"/>
            <a:ext cx="8629650" cy="4143375"/>
          </a:xfrm>
        </p:spPr>
      </p:pic>
    </p:spTree>
    <p:extLst>
      <p:ext uri="{BB962C8B-B14F-4D97-AF65-F5344CB8AC3E}">
        <p14:creationId xmlns:p14="http://schemas.microsoft.com/office/powerpoint/2010/main" val="3546958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0299-77B3-48A4-AA70-16720F89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Laboratory Diagnosis</a:t>
            </a:r>
            <a:endParaRPr lang="en-DE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08A35-B6F9-434A-8194-EEB5F7D80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Light or electron microscopy with special stains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Sometimes immunofluorescence or polymerase chain reaction (PCR)–based assays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Infecting organisms can be demonstrated in the following specimens :-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issue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b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iopsy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S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tool, urine, cerebrospinal fluid (CSF), sputum, or corneal scrapings.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Microsporidia are best seen with special staining techniques e.g. Warthin-starry, PAS etc.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Fluorochromes are used to detect spores in tissues and smears. 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5437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F2DA-DD51-4BA6-A2C3-7FC5A9AA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Introduction</a:t>
            </a:r>
            <a:endParaRPr lang="en-DE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5217B-B8C8-409F-9724-C67E44042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Microsporidia are a group of small unicellular 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obligate intracellular spore-forming parasites closely related fungi.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re characterized by the production of resistant spores varying in size (usually 1—4 µm for medically-important species).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Previously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classified as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a 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protozoa.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59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B9A5-88B5-4828-A8C9-855CF13F4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Immunofluorescence assays (IFA) and PCR-based assays are available in specialized laboratories.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Transmission electron microscopy is currently the most sensitive test, but it is not feasible for routine diagnosis.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Molecular methods are used for speciation.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68766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9D87-A18E-4051-9D9C-E79468E5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Microsporidum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-light and EM</a:t>
            </a:r>
            <a:endParaRPr lang="en-D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9C8B1-0DAF-4656-9F0B-3C4AEE7FD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937" y="1825625"/>
            <a:ext cx="6254126" cy="4351338"/>
          </a:xfrm>
        </p:spPr>
      </p:pic>
    </p:spTree>
    <p:extLst>
      <p:ext uri="{BB962C8B-B14F-4D97-AF65-F5344CB8AC3E}">
        <p14:creationId xmlns:p14="http://schemas.microsoft.com/office/powerpoint/2010/main" val="1795995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BFC5C4-899E-49B7-86CA-AFCCB5F352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1198" y="1710965"/>
            <a:ext cx="3409950" cy="349567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FFF9D8B-5250-4209-964F-8955EE533A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29618" y="1685925"/>
            <a:ext cx="3457575" cy="34861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E1EEEF-DCD0-4868-A22D-99A4038E4A4D}"/>
              </a:ext>
            </a:extLst>
          </p:cNvPr>
          <p:cNvSpPr txBox="1"/>
          <p:nvPr/>
        </p:nvSpPr>
        <p:spPr>
          <a:xfrm>
            <a:off x="1501750" y="5193973"/>
            <a:ext cx="3628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Microsporidia spores from a corneal section, stained with Giemsa.</a:t>
            </a:r>
            <a:endParaRPr lang="en-DE" dirty="0"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DB00B-2D86-4798-BAF0-249D6B265E98}"/>
              </a:ext>
            </a:extLst>
          </p:cNvPr>
          <p:cNvSpPr txBox="1"/>
          <p:nvPr/>
        </p:nvSpPr>
        <p:spPr>
          <a:xfrm>
            <a:off x="5629619" y="5206640"/>
            <a:ext cx="3628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Spores of </a:t>
            </a:r>
            <a:r>
              <a:rPr lang="en-US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T. acridophagus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in BAL specimens, stained with Chromotrope 2R stain</a:t>
            </a:r>
            <a:endParaRPr lang="en-D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03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D332-C51E-4C03-831A-C519457D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Treatment of microsporidiosis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23586-038B-4E32-BAC6-737E45AB4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For patients with AIDS, initiation or optimization of antiretroviral therapy (ART) is needed.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Data suggest that treatment with ART enables a patient’s own defenses to eradicate microsporidia. 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Administration of ART with immune restoration (an increase in CD4 count to &gt;100 cells/mm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3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) is associated with resolution of symptoms of enteric microsporidiosis.</a:t>
            </a:r>
            <a:endParaRPr lang="en-D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76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383C-4436-4610-B0FC-5F5321D84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For GIT, skin, muscle, or disseminated microsporidiosis, oral albendazole or fumagillin are used depending on the infecting species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For keratoconjunctivitis, oral albendazole &amp; topical fumagillin are used.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Duration of antimicrobial therapy and outcome depend on the level of immune reconstitution with ART.</a:t>
            </a:r>
          </a:p>
        </p:txBody>
      </p:sp>
    </p:spTree>
    <p:extLst>
      <p:ext uri="{BB962C8B-B14F-4D97-AF65-F5344CB8AC3E}">
        <p14:creationId xmlns:p14="http://schemas.microsoft.com/office/powerpoint/2010/main" val="2621329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1F348-D50E-4A3A-91C9-88ACCE7C5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Fluid support should be given if there are signs of dehydration  due to diarrhea</a:t>
            </a:r>
            <a:r>
              <a:rPr lang="en-US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endParaRPr lang="en-US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Patients with malnutrition and wasting should be treated with nutritional supplements</a:t>
            </a:r>
            <a:r>
              <a:rPr lang="en-US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Antimotility agents can be used if required for diarrhea control.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63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C462F-48EE-4BCD-90F3-36488BDB0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nfections in immunocompetent individuals resolves spontaneously or after one week of treatment.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 NOTE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Albendazole can have serious adverse effects including liver injury (hepatitis) in 10% of patients &amp; rarely, low white blood cell count.</a:t>
            </a:r>
            <a:endParaRPr lang="en-DE" dirty="0">
              <a:latin typeface="Georgia" panose="02040502050405020303" pitchFamily="18" charset="0"/>
            </a:endParaRP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51192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5159C-0C25-4733-92AD-C816BC5A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Prevention</a:t>
            </a:r>
            <a:endParaRPr lang="en-DE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FE0A-FF4B-4956-ADCE-739B362F9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Improved personal hygiene and sanitation, especially in immunocompromised persons can prevent microsporidia.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Tight regulation and hygiene improvement in food chain production including breeding, processing, storing and packaging to control food contamination and pathogen spread are an crucial.</a:t>
            </a:r>
            <a:endParaRPr lang="en-D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71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8255-7E49-49AB-8DC5-AD37390E7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References</a:t>
            </a:r>
            <a:endParaRPr lang="en-DE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F5B2-465F-467C-BD90-C0F0464FC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Fadhilah</a:t>
            </a: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A, Gabbar A, Bokhari AA. Microsporidium. [Updated 2022 Aug 29]. In: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StatPearls</a:t>
            </a: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[Internet]. Treasure Island (FL):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StatPearls</a:t>
            </a: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Publishing; 2023 Jan-. Available from: </a:t>
            </a: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  <a:hlinkClick r:id="rId2"/>
              </a:rPr>
              <a:t>https://www.ncbi.nlm.nih.gov/books/NBK537166/</a:t>
            </a:r>
            <a:endParaRPr lang="en-US" b="0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Al-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Brhami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K.A.R., Abdul‑Ghani, R. &amp; Al-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Qobati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S.A. Intestinal microsporidiosis among HIV/AIDS patients receiving antiretroviral therapy in Sana’a city, Yemen: first report on prevalence and predictors. </a:t>
            </a:r>
            <a:r>
              <a:rPr lang="en-US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BMC Infect Dis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22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11 (2022). https://doi.org/10.1186/s12879-021-07009-3</a:t>
            </a:r>
            <a:endParaRPr lang="en-D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73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E893D-E24C-498D-BC53-8EE894F9D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  <a:hlinkClick r:id="rId2"/>
              </a:rPr>
              <a:t>https://clinicalinfo.hiv.gov/en/guidelines/hiv-clinical-guidelines-adult-and-adolescent-opportunistic-infections/microsporidiosis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  <a:hlinkClick r:id="rId3"/>
              </a:rPr>
              <a:t>https://www.cdc.gov/parasites/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D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1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FCACE-0305-4A2E-AA71-4200091A2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They posses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a unique invasive organelle consisting of a single polar tube that coils around the interior of the spore</a:t>
            </a:r>
          </a:p>
          <a:p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Can infect a wide spectrum of invertebrate and vertebrate hosts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At least 15 of the &gt; 1,400 species of microsporidia are associated with human disease. </a:t>
            </a:r>
            <a:endParaRPr lang="en-DE" dirty="0">
              <a:latin typeface="Georgia" panose="02040502050405020303" pitchFamily="18" charset="0"/>
            </a:endParaRPr>
          </a:p>
          <a:p>
            <a:endParaRPr lang="en-US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3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7AC8-015E-4EDE-B7A4-FE69B4B9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Epidemiology</a:t>
            </a:r>
            <a:endParaRPr lang="en-DE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FF9BC-ACB5-4B19-BF1E-BC5A77BEF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Microsporidia are ubiquitous in the environment.</a:t>
            </a:r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Human microsporidiosis was first reported in the late 1920s.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Has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emerged as an important opportunistic parasite affecting immunocompetent &amp; immunocompromised individuals particularly AIDS patients.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G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lobal prevalence of intestinal microsporidiosis in HIV patients ranges from 1 to 80%.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P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redominantly in Africa Southeast Asia, Europe and Latin America 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4767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0C51-0A83-47EC-B879-08E104E41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M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ost frequent agents of intestinal microsporidiosis in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immunocompromized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patients are </a:t>
            </a:r>
            <a:r>
              <a:rPr lang="en-US" b="0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Enterocytozoon</a:t>
            </a:r>
            <a:r>
              <a:rPr lang="en-US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bieneusi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&amp; </a:t>
            </a:r>
            <a:r>
              <a:rPr lang="en-US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Encephalitozoon species </a:t>
            </a:r>
            <a:r>
              <a:rPr lang="en-US" b="0" i="1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e.g</a:t>
            </a:r>
            <a:r>
              <a:rPr lang="en-US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intestinalis</a:t>
            </a:r>
          </a:p>
          <a:p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M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ost infections in non-HIV-infected individuals occur in children, the elderly, travelers &amp; organ transplant recipients. 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3571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0FE1-627E-44E0-A811-B61BE88B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Economic importance of Microsporidia</a:t>
            </a:r>
            <a:endParaRPr lang="en-DE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BBCD0-43C4-4151-845B-689B0C0AE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Microsporidia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are well-adapted pathogens and important agricultural parasites infecting honeybees, silkworms &amp; other insects.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he mortality rate of honeybees infected with </a:t>
            </a:r>
            <a:r>
              <a:rPr lang="en-US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N. ceranae 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is nearly 94% &amp; infected populations usually die within 8 days.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The organism is also a parasite for fish, rodents, rabbits &amp; primates. 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Other examples are infection with </a:t>
            </a:r>
            <a:r>
              <a:rPr lang="en-US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Loma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salmonae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which infects salmon and 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Thelohania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species which infects shrimp.</a:t>
            </a:r>
            <a:endParaRPr lang="en-D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D1E5-A264-43A1-9D68-9AE296C25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Morphology</a:t>
            </a:r>
            <a:endParaRPr lang="en-DE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6C50C-5C6A-4582-A5CD-1F992DEE41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Spores are 2–4 µm in size, oval to cylindrical in shape, with a polar tube. </a:t>
            </a:r>
          </a:p>
          <a:p>
            <a:r>
              <a:rPr lang="en-US" dirty="0">
                <a:latin typeface="Georgia" panose="02040502050405020303" pitchFamily="18" charset="0"/>
              </a:rPr>
              <a:t>Spores are the infective stage &amp; the only stage capable of existing outside the host cell. </a:t>
            </a:r>
          </a:p>
          <a:p>
            <a:r>
              <a:rPr lang="en-US" dirty="0">
                <a:latin typeface="Georgia" panose="02040502050405020303" pitchFamily="18" charset="0"/>
              </a:rPr>
              <a:t>The polar tube is an extrusion mechanism for injecting infective spore contents into the host cell. </a:t>
            </a:r>
          </a:p>
          <a:p>
            <a:r>
              <a:rPr lang="en-US" dirty="0">
                <a:latin typeface="Georgia" panose="02040502050405020303" pitchFamily="18" charset="0"/>
              </a:rPr>
              <a:t>Spores are surround by thick double-layered cyst wall.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200B72-5C79-4C4E-8EB8-D96B2E342D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9887" y="1825625"/>
            <a:ext cx="4086225" cy="4061619"/>
          </a:xfrm>
        </p:spPr>
      </p:pic>
    </p:spTree>
    <p:extLst>
      <p:ext uri="{BB962C8B-B14F-4D97-AF65-F5344CB8AC3E}">
        <p14:creationId xmlns:p14="http://schemas.microsoft.com/office/powerpoint/2010/main" val="29122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18CB-39EC-4C74-90A3-4442E0BCF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Mode of infection</a:t>
            </a:r>
            <a:endParaRPr lang="en-DE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DE681-A767-478E-B051-992116706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Humans acquire infection through several routes including :-</a:t>
            </a: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ngestion </a:t>
            </a: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nhalation of spores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Direct contact with the conjunctiva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Animal contact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Person-to-person transmission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Vertical transmission has been reported in experimental animals, but no congenitally transmitted cases have been confirmed in humans. </a:t>
            </a:r>
            <a:endParaRPr lang="en-D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3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3F50-D703-497F-8877-B070D532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life cycle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088A0-842D-43BD-81EE-4E67AB39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Consists of 2 distinct stages which are:-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erogony or the proliferating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porogony or mature stage. </a:t>
            </a:r>
          </a:p>
          <a:p>
            <a:pPr marL="514350" indent="-514350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Spores enter the host by ingestion and/or inhalation.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Germination occurs, resulting in an extension of the polar tube &amp; injection of sporoplasm into the host cell’s cytoplasm 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49026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1257</Words>
  <Application>Microsoft Office PowerPoint</Application>
  <PresentationFormat>Widescreen</PresentationFormat>
  <Paragraphs>127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Open Sans</vt:lpstr>
      <vt:lpstr>Times New Roman</vt:lpstr>
      <vt:lpstr>Wingdings</vt:lpstr>
      <vt:lpstr>Office Theme</vt:lpstr>
      <vt:lpstr>Microsporidia</vt:lpstr>
      <vt:lpstr>Introduction</vt:lpstr>
      <vt:lpstr>PowerPoint Presentation</vt:lpstr>
      <vt:lpstr>Epidemiology</vt:lpstr>
      <vt:lpstr>PowerPoint Presentation</vt:lpstr>
      <vt:lpstr>Economic importance of Microsporidia</vt:lpstr>
      <vt:lpstr>Morphology</vt:lpstr>
      <vt:lpstr>Mode of infection</vt:lpstr>
      <vt:lpstr>life cycle</vt:lpstr>
      <vt:lpstr> Spore with an extruded polar tube inserted into a cell injecting the infective sporoplasm(TEM/SEM)</vt:lpstr>
      <vt:lpstr>PowerPoint Presentation</vt:lpstr>
      <vt:lpstr>PowerPoint Presentation</vt:lpstr>
      <vt:lpstr>PowerPoint Presentation</vt:lpstr>
      <vt:lpstr>PowerPoint Presentation</vt:lpstr>
      <vt:lpstr>Clinical Features</vt:lpstr>
      <vt:lpstr>PowerPoint Presentation</vt:lpstr>
      <vt:lpstr>Keratitis (Interstitial)</vt:lpstr>
      <vt:lpstr>Species &amp; disease caused</vt:lpstr>
      <vt:lpstr>Laboratory Diagnosis</vt:lpstr>
      <vt:lpstr>PowerPoint Presentation</vt:lpstr>
      <vt:lpstr>Microsporidum-light and EM</vt:lpstr>
      <vt:lpstr>PowerPoint Presentation</vt:lpstr>
      <vt:lpstr>Treatment of microsporidiosis</vt:lpstr>
      <vt:lpstr>PowerPoint Presentation</vt:lpstr>
      <vt:lpstr>PowerPoint Presentation</vt:lpstr>
      <vt:lpstr>PowerPoint Presentation</vt:lpstr>
      <vt:lpstr>Prevention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Microsporidia</dc:title>
  <dc:creator>Musweu</dc:creator>
  <cp:lastModifiedBy>Musweu</cp:lastModifiedBy>
  <cp:revision>8</cp:revision>
  <dcterms:created xsi:type="dcterms:W3CDTF">2023-05-01T08:53:52Z</dcterms:created>
  <dcterms:modified xsi:type="dcterms:W3CDTF">2023-05-01T13:43:59Z</dcterms:modified>
</cp:coreProperties>
</file>