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336" r:id="rId3"/>
    <p:sldId id="337" r:id="rId4"/>
    <p:sldId id="311" r:id="rId5"/>
    <p:sldId id="312" r:id="rId6"/>
    <p:sldId id="313" r:id="rId7"/>
    <p:sldId id="314" r:id="rId8"/>
    <p:sldId id="316" r:id="rId9"/>
    <p:sldId id="317" r:id="rId10"/>
    <p:sldId id="318" r:id="rId11"/>
    <p:sldId id="319" r:id="rId12"/>
    <p:sldId id="320" r:id="rId13"/>
    <p:sldId id="321" r:id="rId14"/>
    <p:sldId id="322" r:id="rId15"/>
    <p:sldId id="323" r:id="rId16"/>
    <p:sldId id="324" r:id="rId17"/>
    <p:sldId id="326" r:id="rId18"/>
    <p:sldId id="327" r:id="rId19"/>
    <p:sldId id="338" r:id="rId20"/>
    <p:sldId id="339" r:id="rId21"/>
    <p:sldId id="330" r:id="rId22"/>
    <p:sldId id="331" r:id="rId23"/>
    <p:sldId id="340" r:id="rId24"/>
    <p:sldId id="341" r:id="rId25"/>
    <p:sldId id="285" r:id="rId26"/>
    <p:sldId id="342" r:id="rId27"/>
    <p:sldId id="343" r:id="rId28"/>
    <p:sldId id="344" r:id="rId29"/>
    <p:sldId id="283" r:id="rId30"/>
    <p:sldId id="287" r:id="rId31"/>
    <p:sldId id="345" r:id="rId32"/>
    <p:sldId id="335" r:id="rId33"/>
    <p:sldId id="292" r:id="rId34"/>
    <p:sldId id="348" r:id="rId35"/>
    <p:sldId id="349" r:id="rId36"/>
    <p:sldId id="293" r:id="rId37"/>
    <p:sldId id="346" r:id="rId38"/>
    <p:sldId id="297" r:id="rId39"/>
    <p:sldId id="296" r:id="rId40"/>
    <p:sldId id="298" r:id="rId41"/>
    <p:sldId id="299" r:id="rId42"/>
    <p:sldId id="300" r:id="rId43"/>
    <p:sldId id="301" r:id="rId44"/>
    <p:sldId id="302" r:id="rId45"/>
    <p:sldId id="347" r:id="rId46"/>
    <p:sldId id="305" r:id="rId47"/>
    <p:sldId id="306" r:id="rId48"/>
    <p:sldId id="30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977F2-64BA-419E-A3DB-5D351D286C97}"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D48DC-A82D-4778-A662-4540DB7FBD8A}" type="slidenum">
              <a:rPr lang="en-US" smtClean="0"/>
              <a:t>‹#›</a:t>
            </a:fld>
            <a:endParaRPr lang="en-US"/>
          </a:p>
        </p:txBody>
      </p:sp>
    </p:spTree>
    <p:extLst>
      <p:ext uri="{BB962C8B-B14F-4D97-AF65-F5344CB8AC3E}">
        <p14:creationId xmlns:p14="http://schemas.microsoft.com/office/powerpoint/2010/main" val="48026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EFAF0E9-1250-413E-89F2-61ED5A6E45C6}" type="slidenum">
              <a:rPr lang="en-US" altLang="en-US" sz="1200"/>
              <a:pPr eaLnBrk="1" hangingPunct="1"/>
              <a:t>30</a:t>
            </a:fld>
            <a:endParaRPr lang="en-US" altLang="en-US" sz="1200"/>
          </a:p>
        </p:txBody>
      </p:sp>
    </p:spTree>
    <p:extLst>
      <p:ext uri="{BB962C8B-B14F-4D97-AF65-F5344CB8AC3E}">
        <p14:creationId xmlns:p14="http://schemas.microsoft.com/office/powerpoint/2010/main" val="324058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0CB742-7994-47DA-A1D5-E1181A11D4A5}"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8EA22-7FFA-48D9-8530-EA49E653B54D}" type="slidenum">
              <a:rPr lang="en-US" smtClean="0"/>
              <a:t>‹#›</a:t>
            </a:fld>
            <a:endParaRPr lang="en-US"/>
          </a:p>
        </p:txBody>
      </p:sp>
    </p:spTree>
    <p:extLst>
      <p:ext uri="{BB962C8B-B14F-4D97-AF65-F5344CB8AC3E}">
        <p14:creationId xmlns:p14="http://schemas.microsoft.com/office/powerpoint/2010/main" val="56060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CB742-7994-47DA-A1D5-E1181A11D4A5}"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8EA22-7FFA-48D9-8530-EA49E653B54D}" type="slidenum">
              <a:rPr lang="en-US" smtClean="0"/>
              <a:t>‹#›</a:t>
            </a:fld>
            <a:endParaRPr lang="en-US"/>
          </a:p>
        </p:txBody>
      </p:sp>
    </p:spTree>
    <p:extLst>
      <p:ext uri="{BB962C8B-B14F-4D97-AF65-F5344CB8AC3E}">
        <p14:creationId xmlns:p14="http://schemas.microsoft.com/office/powerpoint/2010/main" val="127968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CB742-7994-47DA-A1D5-E1181A11D4A5}"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8EA22-7FFA-48D9-8530-EA49E653B54D}" type="slidenum">
              <a:rPr lang="en-US" smtClean="0"/>
              <a:t>‹#›</a:t>
            </a:fld>
            <a:endParaRPr lang="en-US"/>
          </a:p>
        </p:txBody>
      </p:sp>
    </p:spTree>
    <p:extLst>
      <p:ext uri="{BB962C8B-B14F-4D97-AF65-F5344CB8AC3E}">
        <p14:creationId xmlns:p14="http://schemas.microsoft.com/office/powerpoint/2010/main" val="4323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CB742-7994-47DA-A1D5-E1181A11D4A5}"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8EA22-7FFA-48D9-8530-EA49E653B54D}" type="slidenum">
              <a:rPr lang="en-US" smtClean="0"/>
              <a:t>‹#›</a:t>
            </a:fld>
            <a:endParaRPr lang="en-US"/>
          </a:p>
        </p:txBody>
      </p:sp>
    </p:spTree>
    <p:extLst>
      <p:ext uri="{BB962C8B-B14F-4D97-AF65-F5344CB8AC3E}">
        <p14:creationId xmlns:p14="http://schemas.microsoft.com/office/powerpoint/2010/main" val="386124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CB742-7994-47DA-A1D5-E1181A11D4A5}"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8EA22-7FFA-48D9-8530-EA49E653B54D}" type="slidenum">
              <a:rPr lang="en-US" smtClean="0"/>
              <a:t>‹#›</a:t>
            </a:fld>
            <a:endParaRPr lang="en-US"/>
          </a:p>
        </p:txBody>
      </p:sp>
    </p:spTree>
    <p:extLst>
      <p:ext uri="{BB962C8B-B14F-4D97-AF65-F5344CB8AC3E}">
        <p14:creationId xmlns:p14="http://schemas.microsoft.com/office/powerpoint/2010/main" val="91348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0CB742-7994-47DA-A1D5-E1181A11D4A5}"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8EA22-7FFA-48D9-8530-EA49E653B54D}" type="slidenum">
              <a:rPr lang="en-US" smtClean="0"/>
              <a:t>‹#›</a:t>
            </a:fld>
            <a:endParaRPr lang="en-US"/>
          </a:p>
        </p:txBody>
      </p:sp>
    </p:spTree>
    <p:extLst>
      <p:ext uri="{BB962C8B-B14F-4D97-AF65-F5344CB8AC3E}">
        <p14:creationId xmlns:p14="http://schemas.microsoft.com/office/powerpoint/2010/main" val="218799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0CB742-7994-47DA-A1D5-E1181A11D4A5}" type="datetimeFigureOut">
              <a:rPr lang="en-US" smtClean="0"/>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8EA22-7FFA-48D9-8530-EA49E653B54D}" type="slidenum">
              <a:rPr lang="en-US" smtClean="0"/>
              <a:t>‹#›</a:t>
            </a:fld>
            <a:endParaRPr lang="en-US"/>
          </a:p>
        </p:txBody>
      </p:sp>
    </p:spTree>
    <p:extLst>
      <p:ext uri="{BB962C8B-B14F-4D97-AF65-F5344CB8AC3E}">
        <p14:creationId xmlns:p14="http://schemas.microsoft.com/office/powerpoint/2010/main" val="7303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0CB742-7994-47DA-A1D5-E1181A11D4A5}"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8EA22-7FFA-48D9-8530-EA49E653B54D}" type="slidenum">
              <a:rPr lang="en-US" smtClean="0"/>
              <a:t>‹#›</a:t>
            </a:fld>
            <a:endParaRPr lang="en-US"/>
          </a:p>
        </p:txBody>
      </p:sp>
    </p:spTree>
    <p:extLst>
      <p:ext uri="{BB962C8B-B14F-4D97-AF65-F5344CB8AC3E}">
        <p14:creationId xmlns:p14="http://schemas.microsoft.com/office/powerpoint/2010/main" val="37194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CB742-7994-47DA-A1D5-E1181A11D4A5}"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8EA22-7FFA-48D9-8530-EA49E653B54D}" type="slidenum">
              <a:rPr lang="en-US" smtClean="0"/>
              <a:t>‹#›</a:t>
            </a:fld>
            <a:endParaRPr lang="en-US"/>
          </a:p>
        </p:txBody>
      </p:sp>
    </p:spTree>
    <p:extLst>
      <p:ext uri="{BB962C8B-B14F-4D97-AF65-F5344CB8AC3E}">
        <p14:creationId xmlns:p14="http://schemas.microsoft.com/office/powerpoint/2010/main" val="403223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0CB742-7994-47DA-A1D5-E1181A11D4A5}"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8EA22-7FFA-48D9-8530-EA49E653B54D}" type="slidenum">
              <a:rPr lang="en-US" smtClean="0"/>
              <a:t>‹#›</a:t>
            </a:fld>
            <a:endParaRPr lang="en-US"/>
          </a:p>
        </p:txBody>
      </p:sp>
    </p:spTree>
    <p:extLst>
      <p:ext uri="{BB962C8B-B14F-4D97-AF65-F5344CB8AC3E}">
        <p14:creationId xmlns:p14="http://schemas.microsoft.com/office/powerpoint/2010/main" val="428010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0CB742-7994-47DA-A1D5-E1181A11D4A5}"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8EA22-7FFA-48D9-8530-EA49E653B54D}" type="slidenum">
              <a:rPr lang="en-US" smtClean="0"/>
              <a:t>‹#›</a:t>
            </a:fld>
            <a:endParaRPr lang="en-US"/>
          </a:p>
        </p:txBody>
      </p:sp>
    </p:spTree>
    <p:extLst>
      <p:ext uri="{BB962C8B-B14F-4D97-AF65-F5344CB8AC3E}">
        <p14:creationId xmlns:p14="http://schemas.microsoft.com/office/powerpoint/2010/main" val="198235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CB742-7994-47DA-A1D5-E1181A11D4A5}" type="datetimeFigureOut">
              <a:rPr lang="en-US" smtClean="0"/>
              <a:t>4/24/2024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8EA22-7FFA-48D9-8530-EA49E653B54D}" type="slidenum">
              <a:rPr lang="en-US" smtClean="0"/>
              <a:t>‹#›</a:t>
            </a:fld>
            <a:endParaRPr lang="en-US"/>
          </a:p>
        </p:txBody>
      </p:sp>
    </p:spTree>
    <p:extLst>
      <p:ext uri="{BB962C8B-B14F-4D97-AF65-F5344CB8AC3E}">
        <p14:creationId xmlns:p14="http://schemas.microsoft.com/office/powerpoint/2010/main" val="3755033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1700012"/>
            <a:ext cx="7772400" cy="554302"/>
          </a:xfrm>
        </p:spPr>
        <p:txBody>
          <a:bodyPr>
            <a:normAutofit fontScale="90000"/>
          </a:bodyPr>
          <a:lstStyle/>
          <a:p>
            <a:r>
              <a:rPr lang="en-US" altLang="en-US" b="1" dirty="0"/>
              <a:t> HOOKWORMS</a:t>
            </a:r>
            <a:r>
              <a:rPr lang="en-US" altLang="en-US" dirty="0"/>
              <a:t/>
            </a:r>
            <a:br>
              <a:rPr lang="en-US" altLang="en-US" dirty="0"/>
            </a:br>
            <a:endParaRPr lang="en-US" altLang="en-US" dirty="0"/>
          </a:p>
        </p:txBody>
      </p:sp>
      <p:sp>
        <p:nvSpPr>
          <p:cNvPr id="2051" name="Rectangle 3"/>
          <p:cNvSpPr>
            <a:spLocks noGrp="1" noChangeArrowheads="1"/>
          </p:cNvSpPr>
          <p:nvPr>
            <p:ph type="subTitle" idx="1"/>
          </p:nvPr>
        </p:nvSpPr>
        <p:spPr>
          <a:xfrm>
            <a:off x="1406305" y="1537848"/>
            <a:ext cx="9144000" cy="453914"/>
          </a:xfrm>
        </p:spPr>
        <p:txBody>
          <a:bodyPr/>
          <a:lstStyle/>
          <a:p>
            <a:pPr eaLnBrk="1" hangingPunct="1"/>
            <a:r>
              <a:rPr lang="en-US" altLang="en-US" dirty="0"/>
              <a:t>Dr Mudenda</a:t>
            </a:r>
          </a:p>
        </p:txBody>
      </p:sp>
      <p:pic>
        <p:nvPicPr>
          <p:cNvPr id="2" name="Picture 1"/>
          <p:cNvPicPr>
            <a:picLocks noChangeAspect="1"/>
          </p:cNvPicPr>
          <p:nvPr/>
        </p:nvPicPr>
        <p:blipFill>
          <a:blip r:embed="rId2"/>
          <a:stretch>
            <a:fillRect/>
          </a:stretch>
        </p:blipFill>
        <p:spPr>
          <a:xfrm>
            <a:off x="2293010" y="2109809"/>
            <a:ext cx="6754953" cy="3706689"/>
          </a:xfrm>
          <a:prstGeom prst="rect">
            <a:avLst/>
          </a:prstGeom>
        </p:spPr>
      </p:pic>
    </p:spTree>
    <p:extLst>
      <p:ext uri="{BB962C8B-B14F-4D97-AF65-F5344CB8AC3E}">
        <p14:creationId xmlns:p14="http://schemas.microsoft.com/office/powerpoint/2010/main" val="3580126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Ancylostoma Duodenale</a:t>
            </a:r>
          </a:p>
        </p:txBody>
      </p:sp>
      <p:sp>
        <p:nvSpPr>
          <p:cNvPr id="3" name="Content Placeholder 2"/>
          <p:cNvSpPr>
            <a:spLocks noGrp="1"/>
          </p:cNvSpPr>
          <p:nvPr>
            <p:ph idx="1"/>
          </p:nvPr>
        </p:nvSpPr>
        <p:spPr/>
        <p:txBody>
          <a:bodyPr/>
          <a:lstStyle/>
          <a:p>
            <a:r>
              <a:rPr lang="en-US" dirty="0"/>
              <a:t>Prevalent along the Mediterranean coast of Europe &amp; Africa, northern India, China and Japan.</a:t>
            </a:r>
          </a:p>
          <a:p>
            <a:pPr marL="0" indent="0">
              <a:buNone/>
            </a:pPr>
            <a:r>
              <a:rPr lang="en-GB" altLang="en-US" dirty="0"/>
              <a:t>  </a:t>
            </a:r>
            <a:r>
              <a:rPr lang="en-GB" altLang="en-US" sz="3200" b="1" dirty="0"/>
              <a:t>Habitat</a:t>
            </a:r>
          </a:p>
          <a:p>
            <a:r>
              <a:rPr lang="en-GB" altLang="en-US" dirty="0"/>
              <a:t>similar to americanus </a:t>
            </a:r>
            <a:r>
              <a:rPr lang="en-US" dirty="0"/>
              <a:t>mostly the jejunum, less often in the duodenum &amp; rarely in the ileum. </a:t>
            </a:r>
            <a:endParaRPr lang="en-US" altLang="en-US" dirty="0"/>
          </a:p>
          <a:p>
            <a:endParaRPr lang="en-US" dirty="0"/>
          </a:p>
          <a:p>
            <a:endParaRPr lang="en-US" dirty="0"/>
          </a:p>
          <a:p>
            <a:endParaRPr lang="en-US" dirty="0"/>
          </a:p>
        </p:txBody>
      </p:sp>
    </p:spTree>
    <p:extLst>
      <p:ext uri="{BB962C8B-B14F-4D97-AF65-F5344CB8AC3E}">
        <p14:creationId xmlns:p14="http://schemas.microsoft.com/office/powerpoint/2010/main" val="81274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Morphology</a:t>
            </a:r>
          </a:p>
        </p:txBody>
      </p:sp>
      <p:sp>
        <p:nvSpPr>
          <p:cNvPr id="3" name="Content Placeholder 2"/>
          <p:cNvSpPr>
            <a:spLocks noGrp="1"/>
          </p:cNvSpPr>
          <p:nvPr>
            <p:ph idx="1"/>
          </p:nvPr>
        </p:nvSpPr>
        <p:spPr/>
        <p:txBody>
          <a:bodyPr/>
          <a:lstStyle/>
          <a:p>
            <a:r>
              <a:rPr lang="en-US" dirty="0"/>
              <a:t>Relatively stout and cylindrical worms.</a:t>
            </a:r>
          </a:p>
          <a:p>
            <a:r>
              <a:rPr lang="en-US" dirty="0"/>
              <a:t> Appear pale pink or greyish white, however may appear reddish brown due to ingested blood.</a:t>
            </a:r>
          </a:p>
          <a:p>
            <a:r>
              <a:rPr lang="en-US" dirty="0"/>
              <a:t> The body is curved with the dorsal aspect concave &amp; convex ventral aspect. </a:t>
            </a:r>
          </a:p>
          <a:p>
            <a:r>
              <a:rPr lang="en-US" dirty="0"/>
              <a:t>The buccal capsule is reinforced with a hard chitin-like substance carrying 6 teeth; 4 teeth ventrally &amp; 2 dorsally.</a:t>
            </a:r>
          </a:p>
        </p:txBody>
      </p:sp>
    </p:spTree>
    <p:extLst>
      <p:ext uri="{BB962C8B-B14F-4D97-AF65-F5344CB8AC3E}">
        <p14:creationId xmlns:p14="http://schemas.microsoft.com/office/powerpoint/2010/main" val="78298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Male worm is smaller than female worm 8-11 mm in length &amp; 0.4 mm thick.</a:t>
            </a:r>
          </a:p>
          <a:p>
            <a:r>
              <a:rPr lang="en-US" dirty="0"/>
              <a:t>Posterior end of the male is expanded into a copulatory bursa.</a:t>
            </a:r>
          </a:p>
          <a:p>
            <a:r>
              <a:rPr lang="en-US" dirty="0"/>
              <a:t>The cloaca into which the rectum &amp; genital canal open is situated within the copulatory bursa.</a:t>
            </a:r>
          </a:p>
          <a:p>
            <a:r>
              <a:rPr lang="en-US" dirty="0"/>
              <a:t>Female worm is larger, 10 to 13 mm long &amp; 0.6 mm thick.</a:t>
            </a:r>
          </a:p>
          <a:p>
            <a:r>
              <a:rPr lang="en-US" dirty="0"/>
              <a:t>Female posterior end is conoid with a sub-terminal anus situated ventrally.</a:t>
            </a:r>
          </a:p>
        </p:txBody>
      </p:sp>
    </p:spTree>
    <p:extLst>
      <p:ext uri="{BB962C8B-B14F-4D97-AF65-F5344CB8AC3E}">
        <p14:creationId xmlns:p14="http://schemas.microsoft.com/office/powerpoint/2010/main" val="197656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Vulva opens ventrally at  junction of the middle &amp; posterior thirds of the body.</a:t>
            </a:r>
          </a:p>
          <a:p>
            <a:r>
              <a:rPr lang="en-US" dirty="0"/>
              <a:t>Has a vagina leading to two closely coiled ovarian tubes which occupy posterior &amp; middle parts of the worm.</a:t>
            </a:r>
          </a:p>
          <a:p>
            <a:r>
              <a:rPr lang="en-US" dirty="0"/>
              <a:t>During copulation the male attaches its copulatory bursa to the vulva.</a:t>
            </a:r>
          </a:p>
        </p:txBody>
      </p:sp>
    </p:spTree>
    <p:extLst>
      <p:ext uri="{BB962C8B-B14F-4D97-AF65-F5344CB8AC3E}">
        <p14:creationId xmlns:p14="http://schemas.microsoft.com/office/powerpoint/2010/main" val="292025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Adult worm of Ancylostoma duodenale (male &amp; female)</a:t>
            </a:r>
          </a:p>
        </p:txBody>
      </p:sp>
      <p:pic>
        <p:nvPicPr>
          <p:cNvPr id="4" name="Content Placeholder 3"/>
          <p:cNvPicPr>
            <a:picLocks noGrp="1" noChangeAspect="1"/>
          </p:cNvPicPr>
          <p:nvPr>
            <p:ph idx="1"/>
          </p:nvPr>
        </p:nvPicPr>
        <p:blipFill>
          <a:blip r:embed="rId2"/>
          <a:stretch>
            <a:fillRect/>
          </a:stretch>
        </p:blipFill>
        <p:spPr>
          <a:xfrm>
            <a:off x="2575775" y="2498501"/>
            <a:ext cx="3850783" cy="3258355"/>
          </a:xfrm>
          <a:prstGeom prst="rect">
            <a:avLst/>
          </a:prstGeom>
        </p:spPr>
      </p:pic>
    </p:spTree>
    <p:extLst>
      <p:ext uri="{BB962C8B-B14F-4D97-AF65-F5344CB8AC3E}">
        <p14:creationId xmlns:p14="http://schemas.microsoft.com/office/powerpoint/2010/main" val="182076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Characteristics of hookworm eggs </a:t>
            </a:r>
          </a:p>
        </p:txBody>
      </p:sp>
      <p:sp>
        <p:nvSpPr>
          <p:cNvPr id="3" name="Content Placeholder 2"/>
          <p:cNvSpPr>
            <a:spLocks noGrp="1"/>
          </p:cNvSpPr>
          <p:nvPr>
            <p:ph idx="1"/>
          </p:nvPr>
        </p:nvSpPr>
        <p:spPr/>
        <p:txBody>
          <a:bodyPr/>
          <a:lstStyle/>
          <a:p>
            <a:r>
              <a:rPr lang="en-US" dirty="0"/>
              <a:t>Eggs are identical for both species.</a:t>
            </a:r>
          </a:p>
          <a:p>
            <a:r>
              <a:rPr lang="en-US" dirty="0"/>
              <a:t>Oval or elliptical in shape &amp; colorless(Not bile stained).</a:t>
            </a:r>
          </a:p>
          <a:p>
            <a:r>
              <a:rPr lang="en-US" dirty="0"/>
              <a:t>Surrounded by a thin transparent hyaline shell membrane.</a:t>
            </a:r>
          </a:p>
          <a:p>
            <a:r>
              <a:rPr lang="en-US" dirty="0"/>
              <a:t>The egg contains an unsegmented ovum when released by the worm in the intestine.</a:t>
            </a:r>
          </a:p>
          <a:p>
            <a:r>
              <a:rPr lang="en-US" dirty="0"/>
              <a:t>During passage down the intestine ,the ovum develops(becomes segmented with 4 or 8 blastomeres).</a:t>
            </a:r>
          </a:p>
        </p:txBody>
      </p:sp>
    </p:spTree>
    <p:extLst>
      <p:ext uri="{BB962C8B-B14F-4D97-AF65-F5344CB8AC3E}">
        <p14:creationId xmlns:p14="http://schemas.microsoft.com/office/powerpoint/2010/main" val="1067514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A clear space btn the segmented ovum &amp; the egg shell exist.</a:t>
            </a:r>
          </a:p>
          <a:p>
            <a:r>
              <a:rPr lang="en-US" dirty="0"/>
              <a:t>A single female worm lays about 10,000–20,000 eggs in a day &amp; with millions layed during its life time.</a:t>
            </a:r>
          </a:p>
          <a:p>
            <a:endParaRPr lang="en-US" dirty="0"/>
          </a:p>
          <a:p>
            <a:endParaRPr lang="en-US" dirty="0"/>
          </a:p>
          <a:p>
            <a:pPr marL="0" indent="0">
              <a:buNone/>
            </a:pPr>
            <a:endParaRPr lang="en-US" dirty="0"/>
          </a:p>
          <a:p>
            <a:r>
              <a:rPr lang="en-US" b="1" dirty="0"/>
              <a:t>Egg of Ancylostoma duodenale. A. As seen under microscope; B. Schematic diagram</a:t>
            </a:r>
          </a:p>
          <a:p>
            <a:r>
              <a:rPr lang="en-US" dirty="0"/>
              <a:t>Both species have high fecundity with duodenale laying 10000-25000 eggs/day &amp; Americanus producing 6-9000 eggs/day.</a:t>
            </a:r>
          </a:p>
          <a:p>
            <a:endParaRPr lang="en-US" dirty="0"/>
          </a:p>
        </p:txBody>
      </p:sp>
      <p:pic>
        <p:nvPicPr>
          <p:cNvPr id="4" name="Picture 3"/>
          <p:cNvPicPr>
            <a:picLocks noChangeAspect="1"/>
          </p:cNvPicPr>
          <p:nvPr/>
        </p:nvPicPr>
        <p:blipFill>
          <a:blip r:embed="rId2"/>
          <a:stretch>
            <a:fillRect/>
          </a:stretch>
        </p:blipFill>
        <p:spPr>
          <a:xfrm>
            <a:off x="1081826" y="3022500"/>
            <a:ext cx="3657600" cy="1536622"/>
          </a:xfrm>
          <a:prstGeom prst="rect">
            <a:avLst/>
          </a:prstGeom>
        </p:spPr>
      </p:pic>
    </p:spTree>
    <p:extLst>
      <p:ext uri="{BB962C8B-B14F-4D97-AF65-F5344CB8AC3E}">
        <p14:creationId xmlns:p14="http://schemas.microsoft.com/office/powerpoint/2010/main" val="793653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Life Cycle</a:t>
            </a:r>
            <a:endParaRPr lang="en-US" dirty="0"/>
          </a:p>
        </p:txBody>
      </p:sp>
      <p:sp>
        <p:nvSpPr>
          <p:cNvPr id="3" name="Content Placeholder 2"/>
          <p:cNvSpPr>
            <a:spLocks noGrp="1"/>
          </p:cNvSpPr>
          <p:nvPr>
            <p:ph idx="1"/>
          </p:nvPr>
        </p:nvSpPr>
        <p:spPr/>
        <p:txBody>
          <a:bodyPr/>
          <a:lstStyle/>
          <a:p>
            <a:r>
              <a:rPr lang="en-US" dirty="0"/>
              <a:t>Life cycle is the same for both species.</a:t>
            </a:r>
          </a:p>
          <a:p>
            <a:r>
              <a:rPr lang="en-US" b="1" dirty="0"/>
              <a:t>Definitive host</a:t>
            </a:r>
            <a:r>
              <a:rPr lang="en-US" dirty="0"/>
              <a:t>: Humans are the only natural host. </a:t>
            </a:r>
          </a:p>
          <a:p>
            <a:r>
              <a:rPr lang="en-US" b="1" dirty="0"/>
              <a:t>Infective form: </a:t>
            </a:r>
            <a:r>
              <a:rPr lang="en-US" dirty="0"/>
              <a:t>Is the 3</a:t>
            </a:r>
            <a:r>
              <a:rPr lang="en-US" baseline="30000" dirty="0"/>
              <a:t>rd</a:t>
            </a:r>
            <a:r>
              <a:rPr lang="en-US" dirty="0"/>
              <a:t> stage filariform larva. </a:t>
            </a:r>
          </a:p>
          <a:p>
            <a:r>
              <a:rPr lang="en-US" dirty="0"/>
              <a:t>Adult worms inhabit the small intestine by attaching  to the mucous membrane by means of mouth parts. </a:t>
            </a:r>
          </a:p>
          <a:p>
            <a:r>
              <a:rPr lang="en-US" dirty="0"/>
              <a:t>Eggs containing segmented ova are passed in feces of infected person &amp; not immediately infective to humans.</a:t>
            </a:r>
          </a:p>
          <a:p>
            <a:endParaRPr lang="en-US" dirty="0"/>
          </a:p>
        </p:txBody>
      </p:sp>
    </p:spTree>
    <p:extLst>
      <p:ext uri="{BB962C8B-B14F-4D97-AF65-F5344CB8AC3E}">
        <p14:creationId xmlns:p14="http://schemas.microsoft.com/office/powerpoint/2010/main" val="383016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Embryo develops inside the eggs deposited in the soil under ideal conditions .</a:t>
            </a:r>
          </a:p>
          <a:p>
            <a:r>
              <a:rPr lang="en-US" dirty="0"/>
              <a:t>A rhabditiform larva hatches out of the egg &amp; grows in size by feeding on bacteria &amp; other organic matter in the soil.</a:t>
            </a:r>
          </a:p>
          <a:p>
            <a:r>
              <a:rPr lang="en-US" dirty="0"/>
              <a:t>It then moults twice to become the non-feeding 3</a:t>
            </a:r>
            <a:r>
              <a:rPr lang="en-US" baseline="30000" dirty="0"/>
              <a:t>rd</a:t>
            </a:r>
            <a:r>
              <a:rPr lang="en-US" dirty="0"/>
              <a:t>-stage infective Filariform larva. </a:t>
            </a:r>
          </a:p>
          <a:p>
            <a:r>
              <a:rPr lang="en-US" dirty="0"/>
              <a:t>Infective larva can live in the soil for 5–6 weeks. </a:t>
            </a:r>
          </a:p>
        </p:txBody>
      </p:sp>
    </p:spTree>
    <p:extLst>
      <p:ext uri="{BB962C8B-B14F-4D97-AF65-F5344CB8AC3E}">
        <p14:creationId xmlns:p14="http://schemas.microsoft.com/office/powerpoint/2010/main" val="3277576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134A8-F16A-4D70-9463-1006879C8033}"/>
              </a:ext>
            </a:extLst>
          </p:cNvPr>
          <p:cNvSpPr>
            <a:spLocks noGrp="1"/>
          </p:cNvSpPr>
          <p:nvPr>
            <p:ph type="title"/>
          </p:nvPr>
        </p:nvSpPr>
        <p:spPr/>
        <p:txBody>
          <a:bodyPr/>
          <a:lstStyle/>
          <a:p>
            <a:pPr algn="ctr"/>
            <a:r>
              <a:rPr lang="en-US" dirty="0">
                <a:solidFill>
                  <a:srgbClr val="000000"/>
                </a:solidFill>
                <a:latin typeface="+mn-lt"/>
              </a:rPr>
              <a:t>Summary of </a:t>
            </a:r>
            <a:r>
              <a:rPr lang="en-US" b="0" i="0" dirty="0">
                <a:solidFill>
                  <a:srgbClr val="000000"/>
                </a:solidFill>
                <a:effectLst/>
                <a:latin typeface="+mn-lt"/>
              </a:rPr>
              <a:t>stages of the life cycle</a:t>
            </a:r>
            <a:endParaRPr lang="x-none" dirty="0">
              <a:latin typeface="+mn-lt"/>
            </a:endParaRPr>
          </a:p>
        </p:txBody>
      </p:sp>
      <p:sp>
        <p:nvSpPr>
          <p:cNvPr id="3" name="Content Placeholder 2">
            <a:extLst>
              <a:ext uri="{FF2B5EF4-FFF2-40B4-BE49-F238E27FC236}">
                <a16:creationId xmlns:a16="http://schemas.microsoft.com/office/drawing/2014/main" xmlns="" id="{1DFC85E7-2522-43E6-B7B9-E53DE805729F}"/>
              </a:ext>
            </a:extLst>
          </p:cNvPr>
          <p:cNvSpPr>
            <a:spLocks noGrp="1"/>
          </p:cNvSpPr>
          <p:nvPr>
            <p:ph idx="1"/>
          </p:nvPr>
        </p:nvSpPr>
        <p:spPr/>
        <p:txBody>
          <a:bodyPr>
            <a:normAutofit/>
          </a:bodyPr>
          <a:lstStyle/>
          <a:p>
            <a:pPr>
              <a:buFont typeface="Wingdings" panose="05000000000000000000" pitchFamily="2" charset="2"/>
              <a:buChar char="q"/>
            </a:pPr>
            <a:r>
              <a:rPr lang="en-US" b="1" i="0" dirty="0">
                <a:solidFill>
                  <a:srgbClr val="000000"/>
                </a:solidFill>
                <a:effectLst/>
                <a:latin typeface="Calibri" panose="020F0502020204030204" pitchFamily="34" charset="0"/>
                <a:cs typeface="Calibri" panose="020F0502020204030204" pitchFamily="34" charset="0"/>
              </a:rPr>
              <a:t>Stage 1:</a:t>
            </a:r>
            <a:r>
              <a:rPr lang="en-US" b="0" i="0" dirty="0">
                <a:solidFill>
                  <a:srgbClr val="000000"/>
                </a:solidFill>
                <a:effectLst/>
                <a:latin typeface="Calibri" panose="020F0502020204030204" pitchFamily="34" charset="0"/>
                <a:cs typeface="Calibri" panose="020F0502020204030204" pitchFamily="34" charset="0"/>
              </a:rPr>
              <a:t> </a:t>
            </a:r>
            <a:r>
              <a:rPr lang="en-US" b="1" i="0" dirty="0">
                <a:solidFill>
                  <a:srgbClr val="000000"/>
                </a:solidFill>
                <a:effectLst/>
                <a:latin typeface="Calibri" panose="020F0502020204030204" pitchFamily="34" charset="0"/>
                <a:cs typeface="Calibri" panose="020F0502020204030204" pitchFamily="34" charset="0"/>
              </a:rPr>
              <a:t>Passage of eggs from the infected host in faeces</a:t>
            </a:r>
          </a:p>
          <a:p>
            <a:pPr>
              <a:buFont typeface="Wingdings" panose="05000000000000000000" pitchFamily="2" charset="2"/>
              <a:buChar char="q"/>
            </a:pPr>
            <a:r>
              <a:rPr lang="en-US" b="1" i="0" dirty="0">
                <a:solidFill>
                  <a:srgbClr val="000000"/>
                </a:solidFill>
                <a:effectLst/>
                <a:latin typeface="Calibri" panose="020F0502020204030204" pitchFamily="34" charset="0"/>
                <a:cs typeface="Calibri" panose="020F0502020204030204" pitchFamily="34" charset="0"/>
              </a:rPr>
              <a:t>Stage 2: Development in soil</a:t>
            </a:r>
          </a:p>
          <a:p>
            <a:r>
              <a:rPr lang="en-US" dirty="0">
                <a:solidFill>
                  <a:srgbClr val="000000"/>
                </a:solidFill>
                <a:latin typeface="Calibri" panose="020F0502020204030204" pitchFamily="34" charset="0"/>
                <a:cs typeface="Calibri" panose="020F0502020204030204" pitchFamily="34" charset="0"/>
              </a:rPr>
              <a:t>E</a:t>
            </a:r>
            <a:r>
              <a:rPr lang="en-US" b="0" i="0" dirty="0" smtClean="0">
                <a:solidFill>
                  <a:srgbClr val="000000"/>
                </a:solidFill>
                <a:effectLst/>
                <a:latin typeface="Calibri" panose="020F0502020204030204" pitchFamily="34" charset="0"/>
                <a:cs typeface="Calibri" panose="020F0502020204030204" pitchFamily="34" charset="0"/>
              </a:rPr>
              <a:t>ggs under </a:t>
            </a:r>
            <a:r>
              <a:rPr lang="en-US" b="0" i="0" dirty="0">
                <a:solidFill>
                  <a:srgbClr val="000000"/>
                </a:solidFill>
                <a:effectLst/>
                <a:latin typeface="Calibri" panose="020F0502020204030204" pitchFamily="34" charset="0"/>
                <a:cs typeface="Calibri" panose="020F0502020204030204" pitchFamily="34" charset="0"/>
              </a:rPr>
              <a:t>favorable conditions (damp, warm, well-oxygenated soil) hatch to rhabditiform larva i.e. L1 larva in 48 hours.</a:t>
            </a:r>
          </a:p>
          <a:p>
            <a:r>
              <a:rPr lang="en-US" b="0" i="0" dirty="0">
                <a:solidFill>
                  <a:srgbClr val="000000"/>
                </a:solidFill>
                <a:effectLst/>
                <a:latin typeface="Calibri" panose="020F0502020204030204" pitchFamily="34" charset="0"/>
                <a:cs typeface="Calibri" panose="020F0502020204030204" pitchFamily="34" charset="0"/>
              </a:rPr>
              <a:t>The </a:t>
            </a:r>
            <a:r>
              <a:rPr lang="en-US" dirty="0">
                <a:solidFill>
                  <a:srgbClr val="000000"/>
                </a:solidFill>
                <a:latin typeface="Calibri" panose="020F0502020204030204" pitchFamily="34" charset="0"/>
                <a:cs typeface="Calibri" panose="020F0502020204030204" pitchFamily="34" charset="0"/>
              </a:rPr>
              <a:t>L1 </a:t>
            </a:r>
            <a:r>
              <a:rPr lang="en-US" b="0" i="0" dirty="0">
                <a:solidFill>
                  <a:srgbClr val="000000"/>
                </a:solidFill>
                <a:effectLst/>
                <a:latin typeface="Calibri" panose="020F0502020204030204" pitchFamily="34" charset="0"/>
                <a:cs typeface="Calibri" panose="020F0502020204030204" pitchFamily="34" charset="0"/>
              </a:rPr>
              <a:t>larva molts twice to develop into a filariform larva(L3) the infective stage of the parasite.</a:t>
            </a:r>
          </a:p>
          <a:p>
            <a:pPr>
              <a:buFont typeface="Wingdings" panose="05000000000000000000" pitchFamily="2" charset="2"/>
              <a:buChar char="q"/>
            </a:pPr>
            <a:r>
              <a:rPr lang="en-US" b="1" i="0" dirty="0">
                <a:solidFill>
                  <a:srgbClr val="000000"/>
                </a:solidFill>
                <a:effectLst/>
                <a:latin typeface="Calibri" panose="020F0502020204030204" pitchFamily="34" charset="0"/>
                <a:cs typeface="Calibri" panose="020F0502020204030204" pitchFamily="34" charset="0"/>
              </a:rPr>
              <a:t>Stage 3: Entrance to new host</a:t>
            </a:r>
            <a:endParaRPr lang="en-US" dirty="0">
              <a:solidFill>
                <a:srgbClr val="000000"/>
              </a:solidFill>
              <a:latin typeface="Calibri" panose="020F0502020204030204" pitchFamily="34" charset="0"/>
              <a:cs typeface="Calibri" panose="020F0502020204030204" pitchFamily="34" charset="0"/>
            </a:endParaRPr>
          </a:p>
          <a:p>
            <a:r>
              <a:rPr lang="en-US" b="0" i="0" dirty="0">
                <a:solidFill>
                  <a:srgbClr val="000000"/>
                </a:solidFill>
                <a:effectLst/>
                <a:latin typeface="Calibri" panose="020F0502020204030204" pitchFamily="34" charset="0"/>
                <a:cs typeface="Calibri" panose="020F0502020204030204" pitchFamily="34" charset="0"/>
              </a:rPr>
              <a:t>The L3 larva cast </a:t>
            </a:r>
            <a:r>
              <a:rPr lang="en-US" b="0" i="0" dirty="0" smtClean="0">
                <a:solidFill>
                  <a:srgbClr val="000000"/>
                </a:solidFill>
                <a:effectLst/>
                <a:latin typeface="Calibri" panose="020F0502020204030204" pitchFamily="34" charset="0"/>
                <a:cs typeface="Calibri" panose="020F0502020204030204" pitchFamily="34" charset="0"/>
              </a:rPr>
              <a:t>off </a:t>
            </a:r>
            <a:r>
              <a:rPr lang="en-US" b="0" i="0" dirty="0">
                <a:solidFill>
                  <a:srgbClr val="000000"/>
                </a:solidFill>
                <a:effectLst/>
                <a:latin typeface="Calibri" panose="020F0502020204030204" pitchFamily="34" charset="0"/>
                <a:cs typeface="Calibri" panose="020F0502020204030204" pitchFamily="34" charset="0"/>
              </a:rPr>
              <a:t>their sheath and gain entrance into the body by penetrating the skin.</a:t>
            </a:r>
          </a:p>
          <a:p>
            <a:endParaRPr lang="en-US" b="0" i="0" dirty="0">
              <a:solidFill>
                <a:srgbClr val="000000"/>
              </a:solidFill>
              <a:effectLst/>
              <a:latin typeface="Calibri" panose="020F0502020204030204" pitchFamily="34" charset="0"/>
              <a:cs typeface="Calibri" panose="020F0502020204030204" pitchFamily="34" charset="0"/>
            </a:endParaRPr>
          </a:p>
          <a:p>
            <a:endParaRPr lang="en-US" b="0" i="0" dirty="0">
              <a:solidFill>
                <a:srgbClr val="000000"/>
              </a:solidFill>
              <a:effectLst/>
              <a:latin typeface="Open Sans" panose="020B0606030504020204" pitchFamily="34" charset="0"/>
            </a:endParaRPr>
          </a:p>
          <a:p>
            <a:endParaRPr lang="x-none" dirty="0"/>
          </a:p>
        </p:txBody>
      </p:sp>
    </p:spTree>
    <p:extLst>
      <p:ext uri="{BB962C8B-B14F-4D97-AF65-F5344CB8AC3E}">
        <p14:creationId xmlns:p14="http://schemas.microsoft.com/office/powerpoint/2010/main" val="126778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25726D-A97E-4BCB-AC94-D791C9F7C5ED}"/>
              </a:ext>
            </a:extLst>
          </p:cNvPr>
          <p:cNvSpPr>
            <a:spLocks noGrp="1"/>
          </p:cNvSpPr>
          <p:nvPr>
            <p:ph type="title"/>
          </p:nvPr>
        </p:nvSpPr>
        <p:spPr/>
        <p:txBody>
          <a:bodyPr/>
          <a:lstStyle/>
          <a:p>
            <a:pPr algn="ctr"/>
            <a:r>
              <a:rPr lang="en-US" dirty="0">
                <a:latin typeface="+mn-lt"/>
              </a:rPr>
              <a:t>Introduction</a:t>
            </a:r>
            <a:endParaRPr lang="x-none" dirty="0">
              <a:latin typeface="+mn-lt"/>
            </a:endParaRPr>
          </a:p>
        </p:txBody>
      </p:sp>
      <p:sp>
        <p:nvSpPr>
          <p:cNvPr id="3" name="Content Placeholder 2">
            <a:extLst>
              <a:ext uri="{FF2B5EF4-FFF2-40B4-BE49-F238E27FC236}">
                <a16:creationId xmlns:a16="http://schemas.microsoft.com/office/drawing/2014/main" xmlns="" id="{E72FB17A-4D2B-4546-B9D6-591ECF0BF6A7}"/>
              </a:ext>
            </a:extLst>
          </p:cNvPr>
          <p:cNvSpPr>
            <a:spLocks noGrp="1"/>
          </p:cNvSpPr>
          <p:nvPr>
            <p:ph idx="1"/>
          </p:nvPr>
        </p:nvSpPr>
        <p:spPr/>
        <p:txBody>
          <a:bodyPr/>
          <a:lstStyle/>
          <a:p>
            <a:pPr algn="l" fontAlgn="base">
              <a:buFont typeface="Arial" panose="020B0604020202020204" pitchFamily="34" charset="0"/>
              <a:buChar char="•"/>
            </a:pPr>
            <a:r>
              <a:rPr lang="en-US" dirty="0">
                <a:solidFill>
                  <a:srgbClr val="000000"/>
                </a:solidFill>
              </a:rPr>
              <a:t>A</a:t>
            </a:r>
            <a:r>
              <a:rPr lang="en-US" b="0" i="0" dirty="0">
                <a:solidFill>
                  <a:srgbClr val="000000"/>
                </a:solidFill>
                <a:effectLst/>
              </a:rPr>
              <a:t>re parasitic nematodes that live in the small intestine of mammalian host such as humans, </a:t>
            </a:r>
            <a:r>
              <a:rPr lang="en-US" dirty="0">
                <a:solidFill>
                  <a:srgbClr val="000000"/>
                </a:solidFill>
              </a:rPr>
              <a:t>d</a:t>
            </a:r>
            <a:r>
              <a:rPr lang="en-US" b="0" i="0" dirty="0">
                <a:solidFill>
                  <a:srgbClr val="000000"/>
                </a:solidFill>
                <a:effectLst/>
              </a:rPr>
              <a:t>og</a:t>
            </a:r>
            <a:r>
              <a:rPr lang="en-US" dirty="0">
                <a:solidFill>
                  <a:srgbClr val="000000"/>
                </a:solidFill>
              </a:rPr>
              <a:t> or</a:t>
            </a:r>
            <a:r>
              <a:rPr lang="en-US" b="0" i="0" dirty="0">
                <a:solidFill>
                  <a:srgbClr val="000000"/>
                </a:solidFill>
                <a:effectLst/>
              </a:rPr>
              <a:t> cat.</a:t>
            </a:r>
          </a:p>
          <a:p>
            <a:pPr algn="l" fontAlgn="base">
              <a:buFont typeface="Arial" panose="020B0604020202020204" pitchFamily="34" charset="0"/>
              <a:buChar char="•"/>
            </a:pPr>
            <a:r>
              <a:rPr lang="en-US" dirty="0">
                <a:solidFill>
                  <a:srgbClr val="000000"/>
                </a:solidFill>
              </a:rPr>
              <a:t>A</a:t>
            </a:r>
            <a:r>
              <a:rPr lang="en-US" b="0" i="0" dirty="0">
                <a:solidFill>
                  <a:srgbClr val="000000"/>
                </a:solidFill>
                <a:effectLst/>
              </a:rPr>
              <a:t>re characterized by the presence of well-defined buccal capsules bearing cutting plates or teeth.</a:t>
            </a:r>
          </a:p>
          <a:p>
            <a:pPr algn="l" fontAlgn="base">
              <a:buFont typeface="Arial" panose="020B0604020202020204" pitchFamily="34" charset="0"/>
              <a:buChar char="•"/>
            </a:pPr>
            <a:r>
              <a:rPr lang="en-US" b="0" i="0" dirty="0">
                <a:solidFill>
                  <a:srgbClr val="000000"/>
                </a:solidFill>
                <a:effectLst/>
              </a:rPr>
              <a:t>Two species of hookworms, commonly infect humans:</a:t>
            </a:r>
          </a:p>
          <a:p>
            <a:pPr marL="742950" lvl="1" indent="-285750" algn="l" fontAlgn="base">
              <a:buFont typeface="Arial" panose="020B0604020202020204" pitchFamily="34" charset="0"/>
              <a:buChar char="•"/>
            </a:pPr>
            <a:r>
              <a:rPr lang="en-US" b="1" i="1" dirty="0">
                <a:solidFill>
                  <a:srgbClr val="000000"/>
                </a:solidFill>
                <a:effectLst/>
              </a:rPr>
              <a:t>Ancylostoma</a:t>
            </a:r>
            <a:r>
              <a:rPr lang="en-US" b="1" i="0" dirty="0">
                <a:solidFill>
                  <a:srgbClr val="000000"/>
                </a:solidFill>
                <a:effectLst/>
              </a:rPr>
              <a:t> </a:t>
            </a:r>
            <a:r>
              <a:rPr lang="en-US" b="1" i="1" dirty="0">
                <a:solidFill>
                  <a:srgbClr val="000000"/>
                </a:solidFill>
                <a:effectLst/>
              </a:rPr>
              <a:t>duodenale</a:t>
            </a:r>
            <a:endParaRPr lang="en-US" b="0" i="0" dirty="0">
              <a:solidFill>
                <a:srgbClr val="000000"/>
              </a:solidFill>
              <a:effectLst/>
            </a:endParaRPr>
          </a:p>
          <a:p>
            <a:pPr marL="742950" lvl="1" indent="-285750" algn="l" fontAlgn="base">
              <a:buFont typeface="Arial" panose="020B0604020202020204" pitchFamily="34" charset="0"/>
              <a:buChar char="•"/>
            </a:pPr>
            <a:r>
              <a:rPr lang="en-US" b="1" i="1" dirty="0">
                <a:solidFill>
                  <a:srgbClr val="000000"/>
                </a:solidFill>
                <a:effectLst/>
              </a:rPr>
              <a:t>Necator americanus</a:t>
            </a:r>
            <a:endParaRPr lang="en-US" b="0" i="0" dirty="0">
              <a:solidFill>
                <a:srgbClr val="000000"/>
              </a:solidFill>
              <a:effectLst/>
            </a:endParaRPr>
          </a:p>
          <a:p>
            <a:r>
              <a:rPr lang="en-US" dirty="0"/>
              <a:t>Named hookworm due to cervical curvature. </a:t>
            </a:r>
          </a:p>
          <a:p>
            <a:endParaRPr lang="x-none" dirty="0"/>
          </a:p>
        </p:txBody>
      </p:sp>
    </p:spTree>
    <p:extLst>
      <p:ext uri="{BB962C8B-B14F-4D97-AF65-F5344CB8AC3E}">
        <p14:creationId xmlns:p14="http://schemas.microsoft.com/office/powerpoint/2010/main" val="2608036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8B98FD-6504-4EBD-8548-CE7C9F0246CB}"/>
              </a:ext>
            </a:extLst>
          </p:cNvPr>
          <p:cNvSpPr>
            <a:spLocks noGrp="1"/>
          </p:cNvSpPr>
          <p:nvPr>
            <p:ph idx="1"/>
          </p:nvPr>
        </p:nvSpPr>
        <p:spPr>
          <a:xfrm>
            <a:off x="838200" y="529389"/>
            <a:ext cx="10515600" cy="5647574"/>
          </a:xfrm>
        </p:spPr>
        <p:txBody>
          <a:bodyPr>
            <a:normAutofit/>
          </a:bodyPr>
          <a:lstStyle/>
          <a:p>
            <a:pPr algn="l" fontAlgn="base">
              <a:buFont typeface="Wingdings" panose="05000000000000000000" pitchFamily="2" charset="2"/>
              <a:buChar char="q"/>
            </a:pPr>
            <a:r>
              <a:rPr lang="en-US" b="1" i="0" dirty="0">
                <a:solidFill>
                  <a:srgbClr val="000000"/>
                </a:solidFill>
                <a:effectLst/>
                <a:cs typeface="Calibri" panose="020F0502020204030204" pitchFamily="34" charset="0"/>
              </a:rPr>
              <a:t>Stage4: Migration</a:t>
            </a:r>
            <a:endParaRPr lang="en-US" b="0" i="0" dirty="0">
              <a:solidFill>
                <a:srgbClr val="000000"/>
              </a:solidFill>
              <a:effectLst/>
              <a:cs typeface="Calibri" panose="020F0502020204030204" pitchFamily="34" charset="0"/>
            </a:endParaRPr>
          </a:p>
          <a:p>
            <a:pPr algn="l" fontAlgn="base">
              <a:buFont typeface="Arial" panose="020B0604020202020204" pitchFamily="34" charset="0"/>
              <a:buChar char="•"/>
            </a:pPr>
            <a:r>
              <a:rPr lang="en-US" b="0" i="0" dirty="0">
                <a:solidFill>
                  <a:srgbClr val="000000"/>
                </a:solidFill>
                <a:effectLst/>
                <a:cs typeface="Calibri" panose="020F0502020204030204" pitchFamily="34" charset="0"/>
              </a:rPr>
              <a:t>The larva are carried </a:t>
            </a:r>
            <a:r>
              <a:rPr lang="en-US" dirty="0">
                <a:solidFill>
                  <a:srgbClr val="000000"/>
                </a:solidFill>
                <a:cs typeface="Calibri" panose="020F0502020204030204" pitchFamily="34" charset="0"/>
              </a:rPr>
              <a:t>by</a:t>
            </a:r>
            <a:r>
              <a:rPr lang="en-US" b="0" i="0" dirty="0">
                <a:solidFill>
                  <a:srgbClr val="000000"/>
                </a:solidFill>
                <a:effectLst/>
                <a:cs typeface="Calibri" panose="020F0502020204030204" pitchFamily="34" charset="0"/>
              </a:rPr>
              <a:t> the venous </a:t>
            </a:r>
            <a:r>
              <a:rPr lang="en-US" b="0" i="0" dirty="0" smtClean="0">
                <a:solidFill>
                  <a:srgbClr val="000000"/>
                </a:solidFill>
                <a:effectLst/>
                <a:cs typeface="Calibri" panose="020F0502020204030204" pitchFamily="34" charset="0"/>
              </a:rPr>
              <a:t>circulation </a:t>
            </a:r>
            <a:r>
              <a:rPr lang="en-US" b="0" i="0" dirty="0">
                <a:solidFill>
                  <a:srgbClr val="000000"/>
                </a:solidFill>
                <a:effectLst/>
                <a:cs typeface="Calibri" panose="020F0502020204030204" pitchFamily="34" charset="0"/>
              </a:rPr>
              <a:t>to the Rt heart into the pulmonary capillaries.</a:t>
            </a:r>
          </a:p>
          <a:p>
            <a:pPr algn="l" fontAlgn="base">
              <a:buFont typeface="Arial" panose="020B0604020202020204" pitchFamily="34" charset="0"/>
              <a:buChar char="•"/>
            </a:pPr>
            <a:r>
              <a:rPr lang="en-US" b="0" i="0" dirty="0">
                <a:solidFill>
                  <a:srgbClr val="000000"/>
                </a:solidFill>
                <a:effectLst/>
                <a:cs typeface="Calibri" panose="020F0502020204030204" pitchFamily="34" charset="0"/>
              </a:rPr>
              <a:t>They break the lung capillaries, enter the alveolar spaces, ascend </a:t>
            </a:r>
            <a:r>
              <a:rPr lang="en-US" b="0" i="0" dirty="0" smtClean="0">
                <a:solidFill>
                  <a:srgbClr val="000000"/>
                </a:solidFill>
                <a:effectLst/>
                <a:cs typeface="Calibri" panose="020F0502020204030204" pitchFamily="34" charset="0"/>
              </a:rPr>
              <a:t>upward the </a:t>
            </a:r>
            <a:r>
              <a:rPr lang="en-US" b="0" i="0" dirty="0">
                <a:solidFill>
                  <a:srgbClr val="000000"/>
                </a:solidFill>
                <a:effectLst/>
                <a:cs typeface="Calibri" panose="020F0502020204030204" pitchFamily="34" charset="0"/>
              </a:rPr>
              <a:t>bronchial tree to trachea, larynx &amp; ultimately swallowed.</a:t>
            </a:r>
          </a:p>
          <a:p>
            <a:pPr fontAlgn="base"/>
            <a:r>
              <a:rPr lang="en-US" dirty="0">
                <a:solidFill>
                  <a:srgbClr val="000000"/>
                </a:solidFill>
              </a:rPr>
              <a:t>On</a:t>
            </a:r>
            <a:r>
              <a:rPr lang="en-US" b="0" i="0" dirty="0">
                <a:solidFill>
                  <a:srgbClr val="000000"/>
                </a:solidFill>
                <a:effectLst/>
              </a:rPr>
              <a:t> entering the esophagus, the larva undergoes a 3</a:t>
            </a:r>
            <a:r>
              <a:rPr lang="en-US" b="0" i="0" baseline="30000" dirty="0">
                <a:solidFill>
                  <a:srgbClr val="000000"/>
                </a:solidFill>
                <a:effectLst/>
              </a:rPr>
              <a:t>rd</a:t>
            </a:r>
            <a:r>
              <a:rPr lang="en-US" b="0" i="0" dirty="0">
                <a:solidFill>
                  <a:srgbClr val="000000"/>
                </a:solidFill>
                <a:effectLst/>
              </a:rPr>
              <a:t> molt to form 4</a:t>
            </a:r>
            <a:r>
              <a:rPr lang="en-US" b="0" i="0" baseline="30000" dirty="0">
                <a:solidFill>
                  <a:srgbClr val="000000"/>
                </a:solidFill>
                <a:effectLst/>
              </a:rPr>
              <a:t>th</a:t>
            </a:r>
            <a:r>
              <a:rPr lang="en-US" b="0" i="0" dirty="0">
                <a:solidFill>
                  <a:srgbClr val="000000"/>
                </a:solidFill>
                <a:effectLst/>
              </a:rPr>
              <a:t> stage (L4 larva) equipped with a buccal capsule for adherence to the gut wall.</a:t>
            </a:r>
          </a:p>
          <a:p>
            <a:pPr fontAlgn="base">
              <a:buFont typeface="Wingdings" panose="05000000000000000000" pitchFamily="2" charset="2"/>
              <a:buChar char="q"/>
            </a:pPr>
            <a:r>
              <a:rPr lang="en-US" b="1" i="0" dirty="0">
                <a:solidFill>
                  <a:srgbClr val="000000"/>
                </a:solidFill>
                <a:effectLst/>
              </a:rPr>
              <a:t>Stage5:  Localization &amp; laying of eggs</a:t>
            </a:r>
            <a:r>
              <a:rPr lang="en-US" dirty="0">
                <a:solidFill>
                  <a:srgbClr val="000000"/>
                </a:solidFill>
              </a:rPr>
              <a:t>-I</a:t>
            </a:r>
            <a:r>
              <a:rPr lang="en-US" b="0" i="0" dirty="0">
                <a:solidFill>
                  <a:srgbClr val="000000"/>
                </a:solidFill>
                <a:effectLst/>
              </a:rPr>
              <a:t>n the small intestine, larva undergo a 4</a:t>
            </a:r>
            <a:r>
              <a:rPr lang="en-US" b="0" i="0" baseline="30000" dirty="0">
                <a:solidFill>
                  <a:srgbClr val="000000"/>
                </a:solidFill>
                <a:effectLst/>
              </a:rPr>
              <a:t>th</a:t>
            </a:r>
            <a:r>
              <a:rPr lang="en-US" b="0" i="0" dirty="0">
                <a:solidFill>
                  <a:srgbClr val="000000"/>
                </a:solidFill>
                <a:effectLst/>
              </a:rPr>
              <a:t> molt to develop into an adolescent worm.</a:t>
            </a:r>
          </a:p>
          <a:p>
            <a:pPr fontAlgn="base"/>
            <a:endParaRPr lang="en-US" b="0" i="0" dirty="0">
              <a:solidFill>
                <a:srgbClr val="000000"/>
              </a:solidFill>
              <a:effectLst/>
            </a:endParaRPr>
          </a:p>
          <a:p>
            <a:pPr algn="l" fontAlgn="base">
              <a:buFont typeface="Arial" panose="020B0604020202020204" pitchFamily="34" charset="0"/>
              <a:buChar char="•"/>
            </a:pPr>
            <a:endParaRPr lang="en-US" b="0" i="0" dirty="0">
              <a:solidFill>
                <a:srgbClr val="000000"/>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endParaRPr lang="en-US" b="0" i="0" dirty="0">
              <a:solidFill>
                <a:srgbClr val="000000"/>
              </a:solidFill>
              <a:effectLst/>
              <a:latin typeface="Open Sans" panose="020B0606030504020204" pitchFamily="34" charset="0"/>
            </a:endParaRPr>
          </a:p>
          <a:p>
            <a:endParaRPr lang="x-none" dirty="0"/>
          </a:p>
        </p:txBody>
      </p:sp>
    </p:spTree>
    <p:extLst>
      <p:ext uri="{BB962C8B-B14F-4D97-AF65-F5344CB8AC3E}">
        <p14:creationId xmlns:p14="http://schemas.microsoft.com/office/powerpoint/2010/main" val="3855919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Adult worms become sexually mature &amp; start laying eggs after 6 wks post infection however devt arrest may occur &amp;  process may take longer(6 months or more).</a:t>
            </a:r>
          </a:p>
          <a:p>
            <a:r>
              <a:rPr lang="en-US" dirty="0"/>
              <a:t>In some cases, larvae may be swallowed &amp; may develop directly into adults in the small intestine without a tissue phase.</a:t>
            </a:r>
          </a:p>
        </p:txBody>
      </p:sp>
    </p:spTree>
    <p:extLst>
      <p:ext uri="{BB962C8B-B14F-4D97-AF65-F5344CB8AC3E}">
        <p14:creationId xmlns:p14="http://schemas.microsoft.com/office/powerpoint/2010/main" val="399721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		Transmission of Hookworm</a:t>
            </a:r>
            <a:br>
              <a:rPr lang="en-GB" altLang="en-US" b="1" dirty="0"/>
            </a:br>
            <a:endParaRPr lang="en-US" dirty="0"/>
          </a:p>
        </p:txBody>
      </p:sp>
      <p:sp>
        <p:nvSpPr>
          <p:cNvPr id="3" name="Content Placeholder 2"/>
          <p:cNvSpPr>
            <a:spLocks noGrp="1"/>
          </p:cNvSpPr>
          <p:nvPr>
            <p:ph idx="1"/>
          </p:nvPr>
        </p:nvSpPr>
        <p:spPr>
          <a:xfrm>
            <a:off x="838200" y="1138989"/>
            <a:ext cx="10515600" cy="5037974"/>
          </a:xfrm>
        </p:spPr>
        <p:txBody>
          <a:bodyPr>
            <a:normAutofit/>
          </a:bodyPr>
          <a:lstStyle/>
          <a:p>
            <a:r>
              <a:rPr lang="en-US" b="0" i="0" dirty="0">
                <a:solidFill>
                  <a:srgbClr val="000000"/>
                </a:solidFill>
                <a:effectLst/>
              </a:rPr>
              <a:t>Human feces are the only source of infection, routes are:-</a:t>
            </a:r>
            <a:endParaRPr lang="en-GB" altLang="en-US" dirty="0"/>
          </a:p>
          <a:p>
            <a:pPr marL="514350" indent="-514350">
              <a:buFont typeface="+mj-lt"/>
              <a:buAutoNum type="arabicPeriod"/>
            </a:pPr>
            <a:r>
              <a:rPr lang="en-GB" altLang="en-US" dirty="0"/>
              <a:t>Cutaneous route – </a:t>
            </a:r>
            <a:r>
              <a:rPr lang="en-US" b="0" i="0" dirty="0">
                <a:solidFill>
                  <a:srgbClr val="000000"/>
                </a:solidFill>
                <a:effectLst/>
              </a:rPr>
              <a:t>Penetration of the skin by infective filariform larva</a:t>
            </a:r>
            <a:r>
              <a:rPr lang="en-GB" altLang="en-US" dirty="0"/>
              <a:t> in the unshod state or bare hands e.g farmers/Miners.</a:t>
            </a:r>
          </a:p>
          <a:p>
            <a:pPr marL="514350" indent="-514350">
              <a:buFont typeface="+mj-lt"/>
              <a:buAutoNum type="arabicPeriod"/>
            </a:pPr>
            <a:r>
              <a:rPr lang="en-GB" altLang="en-US" dirty="0"/>
              <a:t>Oral route – swallowed filariform larvae </a:t>
            </a:r>
            <a:r>
              <a:rPr lang="en-US" dirty="0"/>
              <a:t>thru contaminated vegetables or fruits </a:t>
            </a:r>
            <a:r>
              <a:rPr lang="en-GB" altLang="en-US" dirty="0"/>
              <a:t>become infective without lung passage(Tissue phase is bypassed) .</a:t>
            </a:r>
          </a:p>
          <a:p>
            <a:pPr marL="514350" indent="-514350">
              <a:buFont typeface="+mj-lt"/>
              <a:buAutoNum type="arabicPeriod"/>
            </a:pPr>
            <a:r>
              <a:rPr lang="en-US" dirty="0"/>
              <a:t>Cases of transmammary/transplacental transmission </a:t>
            </a:r>
            <a:r>
              <a:rPr lang="en-US" dirty="0" smtClean="0"/>
              <a:t>have </a:t>
            </a:r>
            <a:r>
              <a:rPr lang="en-US" dirty="0"/>
              <a:t>been reported for Ancylostoma.</a:t>
            </a:r>
          </a:p>
          <a:p>
            <a:r>
              <a:rPr lang="en-GB" altLang="en-US" dirty="0"/>
              <a:t>Galactogenic hookworm infection not demonstrated in human hookworm except only suggested by high neonatal hookworm incidence.</a:t>
            </a:r>
            <a:endParaRPr lang="en-US" altLang="en-US" dirty="0"/>
          </a:p>
          <a:p>
            <a:pPr marL="514350" indent="-514350">
              <a:buFont typeface="+mj-lt"/>
              <a:buAutoNum type="arabicPeriod"/>
            </a:pPr>
            <a:endParaRPr lang="en-US" dirty="0"/>
          </a:p>
          <a:p>
            <a:pPr marL="0" indent="0">
              <a:buNone/>
            </a:pPr>
            <a:endParaRPr lang="en-US" altLang="en-US" dirty="0"/>
          </a:p>
          <a:p>
            <a:pPr marL="514350" indent="-514350">
              <a:buFont typeface="+mj-lt"/>
              <a:buAutoNum type="arabicPeriod"/>
            </a:pPr>
            <a:endParaRPr lang="en-GB" altLang="en-US" dirty="0"/>
          </a:p>
          <a:p>
            <a:pPr marL="514350" indent="-514350">
              <a:buFont typeface="+mj-lt"/>
              <a:buAutoNum type="arabicPeriod"/>
            </a:pPr>
            <a:endParaRPr lang="en-US" altLang="en-US" dirty="0"/>
          </a:p>
          <a:p>
            <a:endParaRPr lang="en-US" dirty="0"/>
          </a:p>
        </p:txBody>
      </p:sp>
    </p:spTree>
    <p:extLst>
      <p:ext uri="{BB962C8B-B14F-4D97-AF65-F5344CB8AC3E}">
        <p14:creationId xmlns:p14="http://schemas.microsoft.com/office/powerpoint/2010/main" val="3140054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4183160-CB06-4F58-AB83-ABC22D4364B1}"/>
              </a:ext>
            </a:extLst>
          </p:cNvPr>
          <p:cNvPicPr>
            <a:picLocks noGrp="1" noChangeAspect="1"/>
          </p:cNvPicPr>
          <p:nvPr>
            <p:ph idx="1"/>
          </p:nvPr>
        </p:nvPicPr>
        <p:blipFill>
          <a:blip r:embed="rId2"/>
          <a:stretch>
            <a:fillRect/>
          </a:stretch>
        </p:blipFill>
        <p:spPr>
          <a:xfrm>
            <a:off x="2951748" y="974558"/>
            <a:ext cx="6815166" cy="4908883"/>
          </a:xfrm>
        </p:spPr>
      </p:pic>
    </p:spTree>
    <p:extLst>
      <p:ext uri="{BB962C8B-B14F-4D97-AF65-F5344CB8AC3E}">
        <p14:creationId xmlns:p14="http://schemas.microsoft.com/office/powerpoint/2010/main" val="2785995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F6FE07-418B-46E5-87B9-C7A7C1DFB3AF}"/>
              </a:ext>
            </a:extLst>
          </p:cNvPr>
          <p:cNvSpPr>
            <a:spLocks noGrp="1"/>
          </p:cNvSpPr>
          <p:nvPr>
            <p:ph type="title"/>
          </p:nvPr>
        </p:nvSpPr>
        <p:spPr/>
        <p:txBody>
          <a:bodyPr/>
          <a:lstStyle/>
          <a:p>
            <a:pPr algn="ctr"/>
            <a:r>
              <a:rPr lang="en-US" b="1" i="0" dirty="0">
                <a:solidFill>
                  <a:srgbClr val="000000"/>
                </a:solidFill>
                <a:effectLst/>
                <a:latin typeface="inherit"/>
              </a:rPr>
              <a:t>Pathogenesis</a:t>
            </a:r>
            <a:r>
              <a:rPr lang="en-US" b="1" i="0" dirty="0">
                <a:solidFill>
                  <a:srgbClr val="000000"/>
                </a:solidFill>
                <a:effectLst/>
                <a:latin typeface="Open Sans" panose="020B0606030504020204" pitchFamily="34" charset="0"/>
              </a:rPr>
              <a:t/>
            </a:r>
            <a:br>
              <a:rPr lang="en-US" b="1" i="0" dirty="0">
                <a:solidFill>
                  <a:srgbClr val="000000"/>
                </a:solidFill>
                <a:effectLst/>
                <a:latin typeface="Open Sans" panose="020B0606030504020204" pitchFamily="34" charset="0"/>
              </a:rPr>
            </a:br>
            <a:endParaRPr lang="x-none" dirty="0"/>
          </a:p>
        </p:txBody>
      </p:sp>
      <p:sp>
        <p:nvSpPr>
          <p:cNvPr id="3" name="Content Placeholder 2">
            <a:extLst>
              <a:ext uri="{FF2B5EF4-FFF2-40B4-BE49-F238E27FC236}">
                <a16:creationId xmlns:a16="http://schemas.microsoft.com/office/drawing/2014/main" xmlns="" id="{9F945BA2-FBEB-4D24-A411-E2297092C8DB}"/>
              </a:ext>
            </a:extLst>
          </p:cNvPr>
          <p:cNvSpPr>
            <a:spLocks noGrp="1"/>
          </p:cNvSpPr>
          <p:nvPr>
            <p:ph idx="1"/>
          </p:nvPr>
        </p:nvSpPr>
        <p:spPr>
          <a:xfrm>
            <a:off x="838200" y="1090863"/>
            <a:ext cx="10515600" cy="5213684"/>
          </a:xfrm>
        </p:spPr>
        <p:txBody>
          <a:bodyPr>
            <a:normAutofit lnSpcReduction="10000"/>
          </a:bodyPr>
          <a:lstStyle/>
          <a:p>
            <a:pPr marL="0" indent="0">
              <a:buNone/>
            </a:pPr>
            <a:r>
              <a:rPr lang="en-US" b="1" i="0" dirty="0">
                <a:solidFill>
                  <a:srgbClr val="000000"/>
                </a:solidFill>
                <a:effectLst/>
                <a:latin typeface="Calibri" panose="020F0502020204030204" pitchFamily="34" charset="0"/>
                <a:cs typeface="Calibri" panose="020F0502020204030204" pitchFamily="34" charset="0"/>
              </a:rPr>
              <a:t>   Pathogenicity of adult worm</a:t>
            </a:r>
          </a:p>
          <a:p>
            <a:r>
              <a:rPr lang="en-US" dirty="0">
                <a:solidFill>
                  <a:srgbClr val="000000"/>
                </a:solidFill>
                <a:latin typeface="Calibri" panose="020F0502020204030204" pitchFamily="34" charset="0"/>
                <a:cs typeface="Calibri" panose="020F0502020204030204" pitchFamily="34" charset="0"/>
              </a:rPr>
              <a:t>P</a:t>
            </a:r>
            <a:r>
              <a:rPr lang="en-US" b="0" i="0" dirty="0">
                <a:solidFill>
                  <a:srgbClr val="000000"/>
                </a:solidFill>
                <a:effectLst/>
                <a:latin typeface="Calibri" panose="020F0502020204030204" pitchFamily="34" charset="0"/>
                <a:cs typeface="Calibri" panose="020F0502020204030204" pitchFamily="34" charset="0"/>
              </a:rPr>
              <a:t>athological changes are caused by the attachment of adult worms to the intestinal walls.</a:t>
            </a:r>
          </a:p>
          <a:p>
            <a:pPr algn="l" fontAlgn="base">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The attachment leads to mechanical disruption of the intestinal mucosa.</a:t>
            </a:r>
          </a:p>
          <a:p>
            <a:pPr algn="l" fontAlgn="base">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The parasites penetrate the blood vessels &amp; suck the blood to get the nutrition.</a:t>
            </a:r>
          </a:p>
          <a:p>
            <a:pPr algn="l" fontAlgn="base">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These worms cause considerable loss of blood &amp; tissue.</a:t>
            </a:r>
          </a:p>
          <a:p>
            <a:pPr algn="l" fontAlgn="base">
              <a:buFont typeface="Arial" panose="020B0604020202020204" pitchFamily="34" charset="0"/>
              <a:buChar char="•"/>
            </a:pPr>
            <a:r>
              <a:rPr lang="en-US" b="0" i="1" dirty="0">
                <a:solidFill>
                  <a:srgbClr val="000000"/>
                </a:solidFill>
                <a:effectLst/>
                <a:latin typeface="Calibri" panose="020F0502020204030204" pitchFamily="34" charset="0"/>
                <a:cs typeface="Calibri" panose="020F0502020204030204" pitchFamily="34" charset="0"/>
              </a:rPr>
              <a:t>Ancylostoma</a:t>
            </a:r>
            <a:r>
              <a:rPr lang="en-US" b="0" i="0" dirty="0">
                <a:solidFill>
                  <a:srgbClr val="000000"/>
                </a:solidFill>
                <a:effectLst/>
                <a:latin typeface="Calibri" panose="020F0502020204030204" pitchFamily="34" charset="0"/>
                <a:cs typeface="Calibri" panose="020F0502020204030204" pitchFamily="34" charset="0"/>
              </a:rPr>
              <a:t> can suck abt 0.2 ml/day of blood while </a:t>
            </a:r>
            <a:r>
              <a:rPr lang="en-US" b="0" i="1" dirty="0">
                <a:solidFill>
                  <a:srgbClr val="000000"/>
                </a:solidFill>
                <a:effectLst/>
                <a:latin typeface="Calibri" panose="020F0502020204030204" pitchFamily="34" charset="0"/>
                <a:cs typeface="Calibri" panose="020F0502020204030204" pitchFamily="34" charset="0"/>
              </a:rPr>
              <a:t>Necator</a:t>
            </a:r>
            <a:r>
              <a:rPr lang="en-US" b="0" i="0" dirty="0">
                <a:solidFill>
                  <a:srgbClr val="000000"/>
                </a:solidFill>
                <a:effectLst/>
                <a:latin typeface="Calibri" panose="020F0502020204030204" pitchFamily="34" charset="0"/>
                <a:cs typeface="Calibri" panose="020F0502020204030204" pitchFamily="34" charset="0"/>
              </a:rPr>
              <a:t> suck abt 0.03 ml per day.</a:t>
            </a:r>
          </a:p>
          <a:p>
            <a:pPr algn="l" fontAlgn="base">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Excessive blood loss due to heavy &amp; prolonged worm infection leads to hypochromic microcytic anemia.</a:t>
            </a:r>
          </a:p>
          <a:p>
            <a:endParaRPr lang="x-none" dirty="0"/>
          </a:p>
        </p:txBody>
      </p:sp>
    </p:spTree>
    <p:extLst>
      <p:ext uri="{BB962C8B-B14F-4D97-AF65-F5344CB8AC3E}">
        <p14:creationId xmlns:p14="http://schemas.microsoft.com/office/powerpoint/2010/main" val="90605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1\Owner\LOCALS~1\Temp\~AUT008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488" y="1944689"/>
            <a:ext cx="17780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613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E53647-9897-4451-B43A-CE478638EDD4}"/>
              </a:ext>
            </a:extLst>
          </p:cNvPr>
          <p:cNvSpPr>
            <a:spLocks noGrp="1"/>
          </p:cNvSpPr>
          <p:nvPr>
            <p:ph idx="1"/>
          </p:nvPr>
        </p:nvSpPr>
        <p:spPr>
          <a:xfrm>
            <a:off x="838200" y="433137"/>
            <a:ext cx="10515600" cy="5743826"/>
          </a:xfrm>
        </p:spPr>
        <p:txBody>
          <a:bodyPr>
            <a:normAutofit/>
          </a:bodyPr>
          <a:lstStyle/>
          <a:p>
            <a:pPr algn="l" fontAlgn="base"/>
            <a:r>
              <a:rPr lang="en-US" b="1" i="0" dirty="0">
                <a:solidFill>
                  <a:srgbClr val="000000"/>
                </a:solidFill>
                <a:effectLst/>
              </a:rPr>
              <a:t>Pathogenicity of infective larva:</a:t>
            </a:r>
          </a:p>
          <a:p>
            <a:pPr algn="l" fontAlgn="base">
              <a:buFont typeface="Arial" panose="020B0604020202020204" pitchFamily="34" charset="0"/>
              <a:buChar char="•"/>
            </a:pPr>
            <a:r>
              <a:rPr lang="en-US" b="0" i="0" dirty="0">
                <a:solidFill>
                  <a:srgbClr val="000000"/>
                </a:solidFill>
                <a:effectLst/>
              </a:rPr>
              <a:t>The infective filariform larva at the site of skin penetration produce a local reaction called </a:t>
            </a:r>
            <a:r>
              <a:rPr lang="en-US" b="1" i="0" dirty="0">
                <a:solidFill>
                  <a:srgbClr val="000000"/>
                </a:solidFill>
                <a:effectLst/>
              </a:rPr>
              <a:t>ground itch.</a:t>
            </a:r>
            <a:endParaRPr lang="en-US" b="0" i="0" dirty="0">
              <a:solidFill>
                <a:srgbClr val="000000"/>
              </a:solidFill>
              <a:effectLst/>
            </a:endParaRPr>
          </a:p>
          <a:p>
            <a:pPr algn="l" fontAlgn="base">
              <a:buFont typeface="Arial" panose="020B0604020202020204" pitchFamily="34" charset="0"/>
              <a:buChar char="•"/>
            </a:pPr>
            <a:r>
              <a:rPr lang="en-US" b="0" i="0" dirty="0">
                <a:solidFill>
                  <a:srgbClr val="000000"/>
                </a:solidFill>
                <a:effectLst/>
              </a:rPr>
              <a:t> This allergic manifestation is more severe in </a:t>
            </a:r>
            <a:r>
              <a:rPr lang="en-US" b="0" i="1" dirty="0">
                <a:solidFill>
                  <a:srgbClr val="000000"/>
                </a:solidFill>
                <a:effectLst/>
              </a:rPr>
              <a:t>Necator</a:t>
            </a:r>
            <a:r>
              <a:rPr lang="en-US" b="0" i="0" dirty="0">
                <a:solidFill>
                  <a:srgbClr val="000000"/>
                </a:solidFill>
                <a:effectLst/>
              </a:rPr>
              <a:t> infection</a:t>
            </a:r>
          </a:p>
          <a:p>
            <a:pPr algn="l" fontAlgn="base">
              <a:buFont typeface="Arial" panose="020B0604020202020204" pitchFamily="34" charset="0"/>
              <a:buChar char="•"/>
            </a:pPr>
            <a:r>
              <a:rPr lang="en-US" b="0" i="0" dirty="0">
                <a:solidFill>
                  <a:srgbClr val="000000"/>
                </a:solidFill>
                <a:effectLst/>
              </a:rPr>
              <a:t> In previously sensitized host, it can lead to secondary bacterial infections.</a:t>
            </a:r>
          </a:p>
          <a:p>
            <a:pPr algn="l" fontAlgn="base">
              <a:buFont typeface="Arial" panose="020B0604020202020204" pitchFamily="34" charset="0"/>
              <a:buChar char="•"/>
            </a:pPr>
            <a:r>
              <a:rPr lang="en-US" dirty="0">
                <a:solidFill>
                  <a:srgbClr val="000000"/>
                </a:solidFill>
              </a:rPr>
              <a:t>M</a:t>
            </a:r>
            <a:r>
              <a:rPr lang="en-US" b="0" i="0" dirty="0">
                <a:solidFill>
                  <a:srgbClr val="000000"/>
                </a:solidFill>
                <a:effectLst/>
              </a:rPr>
              <a:t>igration of large no. of larva, through the lung produces minute hemorrhage &amp; infiltration of leucocytes resulting in the entrapment of the larva in lung tissue.</a:t>
            </a:r>
          </a:p>
          <a:p>
            <a:pPr algn="l" fontAlgn="base">
              <a:buFont typeface="Arial" panose="020B0604020202020204" pitchFamily="34" charset="0"/>
              <a:buChar char="•"/>
            </a:pPr>
            <a:r>
              <a:rPr lang="en-US" b="0" i="0" dirty="0">
                <a:solidFill>
                  <a:srgbClr val="000000"/>
                </a:solidFill>
                <a:effectLst/>
              </a:rPr>
              <a:t>Both eosinophilia and leukocytosis occur at this stage.</a:t>
            </a:r>
          </a:p>
          <a:p>
            <a:endParaRPr lang="x-none" dirty="0"/>
          </a:p>
        </p:txBody>
      </p:sp>
    </p:spTree>
    <p:extLst>
      <p:ext uri="{BB962C8B-B14F-4D97-AF65-F5344CB8AC3E}">
        <p14:creationId xmlns:p14="http://schemas.microsoft.com/office/powerpoint/2010/main" val="4251632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3BEACE-21B3-412D-BB64-DD57982D9CD5}"/>
              </a:ext>
            </a:extLst>
          </p:cNvPr>
          <p:cNvSpPr>
            <a:spLocks noGrp="1"/>
          </p:cNvSpPr>
          <p:nvPr>
            <p:ph type="title"/>
          </p:nvPr>
        </p:nvSpPr>
        <p:spPr/>
        <p:txBody>
          <a:bodyPr/>
          <a:lstStyle/>
          <a:p>
            <a:pPr algn="ctr"/>
            <a:r>
              <a:rPr lang="en-US" b="1" i="0" dirty="0">
                <a:solidFill>
                  <a:srgbClr val="000000"/>
                </a:solidFill>
                <a:effectLst/>
                <a:latin typeface="+mn-lt"/>
              </a:rPr>
              <a:t>Clinical manifestation</a:t>
            </a:r>
            <a:br>
              <a:rPr lang="en-US" b="1" i="0" dirty="0">
                <a:solidFill>
                  <a:srgbClr val="000000"/>
                </a:solidFill>
                <a:effectLst/>
                <a:latin typeface="+mn-lt"/>
              </a:rPr>
            </a:br>
            <a:endParaRPr lang="x-none" dirty="0">
              <a:latin typeface="+mn-lt"/>
            </a:endParaRPr>
          </a:p>
        </p:txBody>
      </p:sp>
      <p:sp>
        <p:nvSpPr>
          <p:cNvPr id="3" name="Content Placeholder 2">
            <a:extLst>
              <a:ext uri="{FF2B5EF4-FFF2-40B4-BE49-F238E27FC236}">
                <a16:creationId xmlns:a16="http://schemas.microsoft.com/office/drawing/2014/main" xmlns="" id="{FA6B252A-E100-4F5E-8BDA-9226F67FA9E7}"/>
              </a:ext>
            </a:extLst>
          </p:cNvPr>
          <p:cNvSpPr>
            <a:spLocks noGrp="1"/>
          </p:cNvSpPr>
          <p:nvPr>
            <p:ph idx="1"/>
          </p:nvPr>
        </p:nvSpPr>
        <p:spPr>
          <a:xfrm>
            <a:off x="838200" y="1095703"/>
            <a:ext cx="10515600" cy="5081260"/>
          </a:xfrm>
        </p:spPr>
        <p:txBody>
          <a:bodyPr>
            <a:normAutofit fontScale="92500"/>
          </a:bodyPr>
          <a:lstStyle/>
          <a:p>
            <a:r>
              <a:rPr lang="en-US" b="0" i="0" dirty="0">
                <a:solidFill>
                  <a:srgbClr val="000000"/>
                </a:solidFill>
                <a:effectLst/>
                <a:latin typeface="Calibri" panose="020F0502020204030204" pitchFamily="34" charset="0"/>
                <a:cs typeface="Calibri" panose="020F0502020204030204" pitchFamily="34" charset="0"/>
              </a:rPr>
              <a:t>The clinical symptoms depend on the site where the worms are present and their burden.</a:t>
            </a:r>
          </a:p>
          <a:p>
            <a:pPr marL="0" indent="0" algn="l" fontAlgn="base">
              <a:buNone/>
            </a:pPr>
            <a:r>
              <a:rPr lang="en-US" b="1" i="0" dirty="0">
                <a:solidFill>
                  <a:srgbClr val="000000"/>
                </a:solidFill>
                <a:effectLst/>
                <a:latin typeface="Calibri" panose="020F0502020204030204" pitchFamily="34" charset="0"/>
                <a:cs typeface="Calibri" panose="020F0502020204030204" pitchFamily="34" charset="0"/>
              </a:rPr>
              <a:t>  1. Skin manifestation</a:t>
            </a:r>
          </a:p>
          <a:p>
            <a:pPr algn="l" fontAlgn="base">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Hookworm related cutaneous larva migrans (</a:t>
            </a:r>
            <a:r>
              <a:rPr lang="en-US" b="0" i="0" dirty="0" err="1">
                <a:solidFill>
                  <a:srgbClr val="000000"/>
                </a:solidFill>
                <a:effectLst/>
                <a:latin typeface="Calibri" panose="020F0502020204030204" pitchFamily="34" charset="0"/>
                <a:cs typeface="Calibri" panose="020F0502020204030204" pitchFamily="34" charset="0"/>
              </a:rPr>
              <a:t>HrCLM</a:t>
            </a:r>
            <a:r>
              <a:rPr lang="en-US" b="0" i="0" dirty="0">
                <a:solidFill>
                  <a:srgbClr val="000000"/>
                </a:solidFill>
                <a:effectLst/>
                <a:latin typeface="Calibri" panose="020F0502020204030204" pitchFamily="34" charset="0"/>
                <a:cs typeface="Calibri" panose="020F0502020204030204" pitchFamily="34" charset="0"/>
              </a:rPr>
              <a:t>) is caused by migration of larva in the epidermis.</a:t>
            </a:r>
          </a:p>
          <a:p>
            <a:pPr algn="l" fontAlgn="base">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Ground itch</a:t>
            </a:r>
            <a:r>
              <a:rPr lang="en-US" b="0" i="0" dirty="0">
                <a:solidFill>
                  <a:srgbClr val="000000"/>
                </a:solidFill>
                <a:effectLst/>
                <a:latin typeface="Calibri" panose="020F0502020204030204" pitchFamily="34" charset="0"/>
                <a:cs typeface="Calibri" panose="020F0502020204030204" pitchFamily="34" charset="0"/>
              </a:rPr>
              <a:t> is the early clinical manifestation during the penetration of L3 larva on the skin believed to be due to allergic components of the larva.</a:t>
            </a:r>
          </a:p>
          <a:p>
            <a:pPr algn="l" fontAlgn="base">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Lesions are characteristically seen in &amp; around feet particularly btwn toes.</a:t>
            </a:r>
          </a:p>
          <a:p>
            <a:pPr algn="l" fontAlgn="base">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It is associated with intense itching, edema, erythema &amp; rash.</a:t>
            </a:r>
          </a:p>
          <a:p>
            <a:pPr algn="l" fontAlgn="base">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The associated secondary bacterial infection is more common during this stage.</a:t>
            </a:r>
          </a:p>
          <a:p>
            <a:endParaRPr lang="x-none" dirty="0"/>
          </a:p>
        </p:txBody>
      </p:sp>
    </p:spTree>
    <p:extLst>
      <p:ext uri="{BB962C8B-B14F-4D97-AF65-F5344CB8AC3E}">
        <p14:creationId xmlns:p14="http://schemas.microsoft.com/office/powerpoint/2010/main" val="4009749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9C3B1C3-9F26-41C6-A67A-1CBBD9DDC2DB}"/>
              </a:ext>
            </a:extLst>
          </p:cNvPr>
          <p:cNvSpPr>
            <a:spLocks noGrp="1"/>
          </p:cNvSpPr>
          <p:nvPr>
            <p:ph idx="1"/>
          </p:nvPr>
        </p:nvSpPr>
        <p:spPr/>
        <p:txBody>
          <a:bodyPr/>
          <a:lstStyle/>
          <a:p>
            <a:r>
              <a:rPr lang="en-GB" altLang="en-US" b="1" dirty="0"/>
              <a:t>Cutaneous larva migrans </a:t>
            </a:r>
            <a:r>
              <a:rPr lang="en-GB" altLang="en-US" dirty="0">
                <a:cs typeface="Calibri" panose="020F0502020204030204" pitchFamily="34" charset="0"/>
              </a:rPr>
              <a:t>c</a:t>
            </a:r>
            <a:r>
              <a:rPr lang="en-GB" altLang="en-US" sz="2800" dirty="0">
                <a:cs typeface="Calibri" panose="020F0502020204030204" pitchFamily="34" charset="0"/>
              </a:rPr>
              <a:t>ommonly caused by animal hookworms than human e.g. A.braziliense,A. caninum etc.</a:t>
            </a:r>
          </a:p>
          <a:p>
            <a:endParaRPr lang="en-GB" altLang="en-US" sz="2800" dirty="0">
              <a:cs typeface="Calibri" panose="020F0502020204030204" pitchFamily="34" charset="0"/>
            </a:endParaRPr>
          </a:p>
          <a:p>
            <a:pPr marL="0" indent="0" algn="l" fontAlgn="base">
              <a:buNone/>
            </a:pPr>
            <a:r>
              <a:rPr lang="en-US" b="1" i="0" dirty="0">
                <a:solidFill>
                  <a:srgbClr val="000000"/>
                </a:solidFill>
                <a:effectLst/>
                <a:latin typeface="Calibri" panose="020F0502020204030204" pitchFamily="34" charset="0"/>
                <a:cs typeface="Calibri" panose="020F0502020204030204" pitchFamily="34" charset="0"/>
              </a:rPr>
              <a:t>  2. Pulmonary manifestation</a:t>
            </a:r>
          </a:p>
          <a:p>
            <a:pPr algn="l" fontAlgn="base">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It is associated with low grade fever, mild </a:t>
            </a:r>
            <a:r>
              <a:rPr lang="en-US" b="0" i="0" dirty="0" smtClean="0">
                <a:solidFill>
                  <a:srgbClr val="000000"/>
                </a:solidFill>
                <a:effectLst/>
                <a:latin typeface="Calibri" panose="020F0502020204030204" pitchFamily="34" charset="0"/>
                <a:cs typeface="Calibri" panose="020F0502020204030204" pitchFamily="34" charset="0"/>
              </a:rPr>
              <a:t>cough, </a:t>
            </a:r>
            <a:r>
              <a:rPr lang="en-US" b="0" i="0" dirty="0">
                <a:solidFill>
                  <a:srgbClr val="000000"/>
                </a:solidFill>
                <a:effectLst/>
                <a:latin typeface="Calibri" panose="020F0502020204030204" pitchFamily="34" charset="0"/>
                <a:cs typeface="Calibri" panose="020F0502020204030204" pitchFamily="34" charset="0"/>
              </a:rPr>
              <a:t>dizziness &amp; hemoptysis.</a:t>
            </a:r>
          </a:p>
          <a:p>
            <a:pPr algn="l" fontAlgn="base">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Pneumonia with pulmonary consolidation is seen in persons with severe infection.</a:t>
            </a:r>
          </a:p>
          <a:p>
            <a:endParaRPr lang="x-none" dirty="0"/>
          </a:p>
        </p:txBody>
      </p:sp>
    </p:spTree>
    <p:extLst>
      <p:ext uri="{BB962C8B-B14F-4D97-AF65-F5344CB8AC3E}">
        <p14:creationId xmlns:p14="http://schemas.microsoft.com/office/powerpoint/2010/main" val="3627240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1\Owner\LOCALS~1\Temp\~AUT008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3" y="920884"/>
            <a:ext cx="50800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DOCUME~1\Owner\LOCALS~1\Temp\~AUT008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273" y="1017431"/>
            <a:ext cx="27305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29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84AD67F-6807-4550-AFE5-6BEE9F160F65}"/>
              </a:ext>
            </a:extLst>
          </p:cNvPr>
          <p:cNvSpPr>
            <a:spLocks noGrp="1"/>
          </p:cNvSpPr>
          <p:nvPr>
            <p:ph idx="1"/>
          </p:nvPr>
        </p:nvSpPr>
        <p:spPr/>
        <p:txBody>
          <a:bodyPr/>
          <a:lstStyle/>
          <a:p>
            <a:endParaRPr lang="en-US" b="0" i="1" dirty="0">
              <a:solidFill>
                <a:srgbClr val="000000"/>
              </a:solidFill>
              <a:effectLst/>
            </a:endParaRPr>
          </a:p>
          <a:p>
            <a:r>
              <a:rPr lang="en-US" b="0" i="1" dirty="0">
                <a:solidFill>
                  <a:srgbClr val="000000"/>
                </a:solidFill>
                <a:effectLst/>
              </a:rPr>
              <a:t>Ancylostoma</a:t>
            </a:r>
            <a:r>
              <a:rPr lang="en-US" b="0" i="0" dirty="0">
                <a:solidFill>
                  <a:srgbClr val="000000"/>
                </a:solidFill>
                <a:effectLst/>
              </a:rPr>
              <a:t> </a:t>
            </a:r>
            <a:r>
              <a:rPr lang="en-US" b="0" i="1" dirty="0" smtClean="0">
                <a:solidFill>
                  <a:srgbClr val="000000"/>
                </a:solidFill>
                <a:effectLst/>
              </a:rPr>
              <a:t>duodenale</a:t>
            </a:r>
            <a:r>
              <a:rPr lang="en-US" dirty="0" smtClean="0">
                <a:solidFill>
                  <a:srgbClr val="000000"/>
                </a:solidFill>
              </a:rPr>
              <a:t>(</a:t>
            </a:r>
            <a:r>
              <a:rPr lang="en-US" b="0" i="0" dirty="0" smtClean="0">
                <a:solidFill>
                  <a:srgbClr val="000000"/>
                </a:solidFill>
                <a:effectLst/>
              </a:rPr>
              <a:t>old hookworm) </a:t>
            </a:r>
            <a:r>
              <a:rPr lang="en-US" b="0" i="0" dirty="0">
                <a:solidFill>
                  <a:srgbClr val="000000"/>
                </a:solidFill>
                <a:effectLst/>
              </a:rPr>
              <a:t>is a common hookworm of humans.</a:t>
            </a:r>
            <a:endParaRPr lang="en-US" i="1" dirty="0">
              <a:solidFill>
                <a:srgbClr val="000000"/>
              </a:solidFill>
            </a:endParaRPr>
          </a:p>
          <a:p>
            <a:r>
              <a:rPr lang="en-US" b="0" i="1" dirty="0" err="1">
                <a:solidFill>
                  <a:srgbClr val="000000"/>
                </a:solidFill>
                <a:effectLst/>
              </a:rPr>
              <a:t>Necator</a:t>
            </a:r>
            <a:r>
              <a:rPr lang="en-US" b="0" i="1" dirty="0">
                <a:solidFill>
                  <a:srgbClr val="000000"/>
                </a:solidFill>
                <a:effectLst/>
              </a:rPr>
              <a:t> </a:t>
            </a:r>
            <a:r>
              <a:rPr lang="en-US" b="0" i="1" dirty="0" err="1" smtClean="0">
                <a:solidFill>
                  <a:srgbClr val="000000"/>
                </a:solidFill>
                <a:effectLst/>
              </a:rPr>
              <a:t>americanus</a:t>
            </a:r>
            <a:r>
              <a:rPr lang="en-US" b="0" i="1" dirty="0" smtClean="0">
                <a:solidFill>
                  <a:srgbClr val="000000"/>
                </a:solidFill>
                <a:effectLst/>
              </a:rPr>
              <a:t>(</a:t>
            </a:r>
            <a:r>
              <a:rPr lang="en-US" b="0" i="0" dirty="0" smtClean="0">
                <a:solidFill>
                  <a:srgbClr val="000000"/>
                </a:solidFill>
                <a:effectLst/>
              </a:rPr>
              <a:t>New </a:t>
            </a:r>
            <a:r>
              <a:rPr lang="en-US" b="0" i="0" dirty="0">
                <a:solidFill>
                  <a:srgbClr val="000000"/>
                </a:solidFill>
                <a:effectLst/>
              </a:rPr>
              <a:t>World </a:t>
            </a:r>
            <a:r>
              <a:rPr lang="en-US" b="0" i="0" dirty="0" smtClean="0">
                <a:solidFill>
                  <a:srgbClr val="000000"/>
                </a:solidFill>
                <a:effectLst/>
              </a:rPr>
              <a:t>hookworm) </a:t>
            </a:r>
            <a:r>
              <a:rPr lang="en-US" b="0" i="0" dirty="0">
                <a:solidFill>
                  <a:srgbClr val="000000"/>
                </a:solidFill>
                <a:effectLst/>
              </a:rPr>
              <a:t>is another cause of hookworm disease in humans.</a:t>
            </a:r>
          </a:p>
          <a:p>
            <a:r>
              <a:rPr lang="en-US" b="0" i="0" dirty="0">
                <a:solidFill>
                  <a:srgbClr val="000000"/>
                </a:solidFill>
                <a:effectLst/>
              </a:rPr>
              <a:t> </a:t>
            </a:r>
            <a:r>
              <a:rPr lang="en-US" dirty="0">
                <a:solidFill>
                  <a:srgbClr val="000000"/>
                </a:solidFill>
              </a:rPr>
              <a:t>H</a:t>
            </a:r>
            <a:r>
              <a:rPr lang="en-US" b="0" i="0" dirty="0" smtClean="0">
                <a:solidFill>
                  <a:srgbClr val="000000"/>
                </a:solidFill>
                <a:effectLst/>
              </a:rPr>
              <a:t>ookworm </a:t>
            </a:r>
            <a:r>
              <a:rPr lang="en-US" b="0" i="0" dirty="0">
                <a:solidFill>
                  <a:srgbClr val="000000"/>
                </a:solidFill>
                <a:effectLst/>
              </a:rPr>
              <a:t>disease </a:t>
            </a:r>
            <a:r>
              <a:rPr lang="en-US" b="0" i="0" dirty="0" smtClean="0">
                <a:solidFill>
                  <a:srgbClr val="000000"/>
                </a:solidFill>
                <a:effectLst/>
              </a:rPr>
              <a:t>is characterized </a:t>
            </a:r>
            <a:r>
              <a:rPr lang="en-US" b="0" i="0" dirty="0">
                <a:solidFill>
                  <a:srgbClr val="000000"/>
                </a:solidFill>
                <a:effectLst/>
              </a:rPr>
              <a:t>by iron-deficiency anemia &amp; hypoalbuminemia</a:t>
            </a:r>
            <a:r>
              <a:rPr lang="en-US" b="0" i="0" dirty="0">
                <a:solidFill>
                  <a:srgbClr val="000000"/>
                </a:solidFill>
                <a:effectLst/>
                <a:latin typeface="Open Sans" panose="020B0606030504020204" pitchFamily="34" charset="0"/>
              </a:rPr>
              <a:t>.</a:t>
            </a:r>
            <a:endParaRPr lang="x-none" dirty="0"/>
          </a:p>
        </p:txBody>
      </p:sp>
    </p:spTree>
    <p:extLst>
      <p:ext uri="{BB962C8B-B14F-4D97-AF65-F5344CB8AC3E}">
        <p14:creationId xmlns:p14="http://schemas.microsoft.com/office/powerpoint/2010/main" val="806005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1\Owner\LOCALS~1\Temp\~AUT008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27305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C:\DOCUME~1\Owner\LOCALS~1\Temp\~AUT0086.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28600"/>
            <a:ext cx="267335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627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8FA3C4-012F-42C2-AC99-3C462D0A025A}"/>
              </a:ext>
            </a:extLst>
          </p:cNvPr>
          <p:cNvSpPr>
            <a:spLocks noGrp="1"/>
          </p:cNvSpPr>
          <p:nvPr>
            <p:ph idx="1"/>
          </p:nvPr>
        </p:nvSpPr>
        <p:spPr>
          <a:xfrm>
            <a:off x="775138" y="906518"/>
            <a:ext cx="10515600" cy="4758066"/>
          </a:xfrm>
        </p:spPr>
        <p:txBody>
          <a:bodyPr>
            <a:normAutofit/>
          </a:bodyPr>
          <a:lstStyle/>
          <a:p>
            <a:pPr marL="0" indent="0" algn="l" fontAlgn="base">
              <a:buNone/>
            </a:pPr>
            <a:r>
              <a:rPr lang="en-US" b="1" i="0" dirty="0">
                <a:solidFill>
                  <a:srgbClr val="000000"/>
                </a:solidFill>
                <a:effectLst/>
                <a:latin typeface="Open Sans" panose="020B0606030504020204" pitchFamily="34" charset="0"/>
              </a:rPr>
              <a:t>  </a:t>
            </a:r>
            <a:r>
              <a:rPr lang="en-US" b="1" i="0" dirty="0">
                <a:solidFill>
                  <a:srgbClr val="000000"/>
                </a:solidFill>
                <a:effectLst/>
              </a:rPr>
              <a:t>3. Intestinal manifestation</a:t>
            </a:r>
          </a:p>
          <a:p>
            <a:pPr algn="l" fontAlgn="base">
              <a:buFont typeface="Arial" panose="020B0604020202020204" pitchFamily="34" charset="0"/>
              <a:buChar char="•"/>
            </a:pPr>
            <a:r>
              <a:rPr lang="en-US" b="0" i="0" dirty="0">
                <a:solidFill>
                  <a:srgbClr val="000000"/>
                </a:solidFill>
                <a:effectLst/>
              </a:rPr>
              <a:t>Acute intestinal symptoms such as abdominal pain, nausea, vomiting &amp; hemorrhagic diarrhea are observed.</a:t>
            </a:r>
          </a:p>
          <a:p>
            <a:pPr algn="l" fontAlgn="base">
              <a:buFont typeface="Arial" panose="020B0604020202020204" pitchFamily="34" charset="0"/>
              <a:buChar char="•"/>
            </a:pPr>
            <a:r>
              <a:rPr lang="en-US" b="0" i="0" dirty="0">
                <a:solidFill>
                  <a:srgbClr val="000000"/>
                </a:solidFill>
                <a:effectLst/>
              </a:rPr>
              <a:t>Chronic hook worm disease is characterized by blood loss &amp; </a:t>
            </a:r>
            <a:r>
              <a:rPr lang="en-US" dirty="0">
                <a:solidFill>
                  <a:srgbClr val="000000"/>
                </a:solidFill>
              </a:rPr>
              <a:t>ir</a:t>
            </a:r>
            <a:r>
              <a:rPr lang="en-US" b="0" i="0" dirty="0">
                <a:solidFill>
                  <a:srgbClr val="000000"/>
                </a:solidFill>
                <a:effectLst/>
              </a:rPr>
              <a:t>on-deficiency anemia.</a:t>
            </a:r>
          </a:p>
          <a:p>
            <a:pPr algn="l" fontAlgn="base">
              <a:buFont typeface="Arial" panose="020B0604020202020204" pitchFamily="34" charset="0"/>
              <a:buChar char="•"/>
            </a:pPr>
            <a:r>
              <a:rPr lang="en-US" b="0" i="0" dirty="0">
                <a:solidFill>
                  <a:srgbClr val="000000"/>
                </a:solidFill>
                <a:effectLst/>
              </a:rPr>
              <a:t> Anemia is associated with fatigue, pallor, tachycardia &amp; dyspnea on exertion.</a:t>
            </a:r>
          </a:p>
          <a:p>
            <a:pPr algn="l" fontAlgn="base">
              <a:buFont typeface="Arial" panose="020B0604020202020204" pitchFamily="34" charset="0"/>
              <a:buChar char="•"/>
            </a:pPr>
            <a:r>
              <a:rPr lang="en-US" b="0" i="0" dirty="0">
                <a:solidFill>
                  <a:srgbClr val="000000"/>
                </a:solidFill>
                <a:effectLst/>
              </a:rPr>
              <a:t>Hypoproteinemia may cause edema and there can be sign of malabsorption and malnutrition.</a:t>
            </a:r>
          </a:p>
          <a:p>
            <a:endParaRPr lang="x-none" dirty="0"/>
          </a:p>
        </p:txBody>
      </p:sp>
    </p:spTree>
    <p:extLst>
      <p:ext uri="{BB962C8B-B14F-4D97-AF65-F5344CB8AC3E}">
        <p14:creationId xmlns:p14="http://schemas.microsoft.com/office/powerpoint/2010/main" val="4086609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endParaRPr lang="en-GB" altLang="en-US" dirty="0"/>
          </a:p>
          <a:p>
            <a:r>
              <a:rPr lang="en-US" b="0" i="0" dirty="0">
                <a:solidFill>
                  <a:srgbClr val="000000"/>
                </a:solidFill>
                <a:effectLst/>
                <a:latin typeface="Calibri" panose="020F0502020204030204" pitchFamily="34" charset="0"/>
                <a:cs typeface="Calibri" panose="020F0502020204030204" pitchFamily="34" charset="0"/>
              </a:rPr>
              <a:t>The severity of the disease varies with the worm burden and the amount of blood lost</a:t>
            </a:r>
            <a:r>
              <a:rPr lang="en-US" b="0" i="0" dirty="0" smtClean="0">
                <a:solidFill>
                  <a:srgbClr val="000000"/>
                </a:solidFill>
                <a:effectLst/>
                <a:latin typeface="Calibri" panose="020F0502020204030204" pitchFamily="34" charset="0"/>
                <a:cs typeface="Calibri" panose="020F0502020204030204" pitchFamily="34" charset="0"/>
              </a:rPr>
              <a:t>.</a:t>
            </a:r>
          </a:p>
          <a:p>
            <a:r>
              <a:rPr lang="en-GB" altLang="en-US" dirty="0">
                <a:latin typeface="Calibri" panose="020F0502020204030204" pitchFamily="34" charset="0"/>
                <a:cs typeface="Calibri" panose="020F0502020204030204" pitchFamily="34" charset="0"/>
              </a:rPr>
              <a:t>Hookworm disease is related to worm burden.</a:t>
            </a:r>
            <a:endParaRPr lang="en-US" altLang="en-US" dirty="0">
              <a:latin typeface="Calibri" panose="020F0502020204030204" pitchFamily="34" charset="0"/>
              <a:cs typeface="Calibri" panose="020F0502020204030204" pitchFamily="34" charset="0"/>
            </a:endParaRPr>
          </a:p>
          <a:p>
            <a:pPr>
              <a:buNone/>
            </a:pPr>
            <a:r>
              <a:rPr lang="en-GB" altLang="en-US" dirty="0">
                <a:latin typeface="Calibri" panose="020F0502020204030204" pitchFamily="34" charset="0"/>
                <a:cs typeface="Calibri" panose="020F0502020204030204" pitchFamily="34" charset="0"/>
              </a:rPr>
              <a:t>		5 eggs/mg </a:t>
            </a:r>
            <a:r>
              <a:rPr lang="en-GB" altLang="en-US" dirty="0" smtClean="0">
                <a:latin typeface="Calibri" panose="020F0502020204030204" pitchFamily="34" charset="0"/>
                <a:cs typeface="Calibri" panose="020F0502020204030204" pitchFamily="34" charset="0"/>
              </a:rPr>
              <a:t>faeces </a:t>
            </a:r>
            <a:r>
              <a:rPr lang="en-GB" altLang="en-US" dirty="0">
                <a:latin typeface="Calibri" panose="020F0502020204030204" pitchFamily="34" charset="0"/>
                <a:cs typeface="Calibri" panose="020F0502020204030204" pitchFamily="34" charset="0"/>
              </a:rPr>
              <a:t>– No clinical disease.</a:t>
            </a:r>
            <a:endParaRPr lang="en-US" altLang="en-US" dirty="0">
              <a:latin typeface="Calibri" panose="020F0502020204030204" pitchFamily="34" charset="0"/>
              <a:cs typeface="Calibri" panose="020F0502020204030204" pitchFamily="34" charset="0"/>
            </a:endParaRPr>
          </a:p>
          <a:p>
            <a:pPr>
              <a:buNone/>
            </a:pPr>
            <a:r>
              <a:rPr lang="en-GB" altLang="en-US" dirty="0">
                <a:latin typeface="Calibri" panose="020F0502020204030204" pitchFamily="34" charset="0"/>
                <a:cs typeface="Calibri" panose="020F0502020204030204" pitchFamily="34" charset="0"/>
              </a:rPr>
              <a:t>		20 egg/mg </a:t>
            </a:r>
            <a:r>
              <a:rPr lang="en-GB" altLang="en-US" dirty="0" smtClean="0">
                <a:latin typeface="Calibri" panose="020F0502020204030204" pitchFamily="34" charset="0"/>
                <a:cs typeface="Calibri" panose="020F0502020204030204" pitchFamily="34" charset="0"/>
              </a:rPr>
              <a:t>faeces </a:t>
            </a:r>
            <a:r>
              <a:rPr lang="en-GB" altLang="en-US" dirty="0">
                <a:latin typeface="Calibri" panose="020F0502020204030204" pitchFamily="34" charset="0"/>
                <a:cs typeface="Calibri" panose="020F0502020204030204" pitchFamily="34" charset="0"/>
              </a:rPr>
              <a:t>– associated with significant Anaemia.</a:t>
            </a:r>
            <a:endParaRPr lang="en-US" altLang="en-US" dirty="0">
              <a:latin typeface="Calibri" panose="020F0502020204030204" pitchFamily="34" charset="0"/>
              <a:cs typeface="Calibri" panose="020F0502020204030204" pitchFamily="34" charset="0"/>
            </a:endParaRPr>
          </a:p>
          <a:p>
            <a:pPr>
              <a:buNone/>
            </a:pPr>
            <a:r>
              <a:rPr lang="en-US" altLang="en-US" dirty="0">
                <a:latin typeface="Calibri" panose="020F0502020204030204" pitchFamily="34" charset="0"/>
                <a:cs typeface="Calibri" panose="020F0502020204030204" pitchFamily="34" charset="0"/>
              </a:rPr>
              <a:t>		50 eggs/mg </a:t>
            </a:r>
            <a:r>
              <a:rPr lang="en-US" altLang="en-US" dirty="0" smtClean="0">
                <a:latin typeface="Calibri" panose="020F0502020204030204" pitchFamily="34" charset="0"/>
                <a:cs typeface="Calibri" panose="020F0502020204030204" pitchFamily="34" charset="0"/>
              </a:rPr>
              <a:t>faeces </a:t>
            </a:r>
            <a:r>
              <a:rPr lang="en-US" altLang="en-US" dirty="0">
                <a:latin typeface="Calibri" panose="020F0502020204030204" pitchFamily="34" charset="0"/>
                <a:cs typeface="Calibri" panose="020F0502020204030204" pitchFamily="34" charset="0"/>
              </a:rPr>
              <a:t>– Represent massive infection</a:t>
            </a:r>
            <a:r>
              <a:rPr lang="en-US" altLang="en-US" dirty="0" smtClean="0">
                <a:latin typeface="Calibri" panose="020F0502020204030204" pitchFamily="34" charset="0"/>
                <a:cs typeface="Calibri" panose="020F0502020204030204" pitchFamily="34" charset="0"/>
              </a:rPr>
              <a:t>.</a:t>
            </a:r>
            <a:endParaRPr lang="en-GB" altLang="en-US" dirty="0">
              <a:latin typeface="Calibri" panose="020F0502020204030204" pitchFamily="34" charset="0"/>
              <a:cs typeface="Calibri" panose="020F0502020204030204" pitchFamily="34" charset="0"/>
            </a:endParaRPr>
          </a:p>
          <a:p>
            <a:r>
              <a:rPr lang="en-GB" altLang="en-US" dirty="0">
                <a:latin typeface="Calibri" panose="020F0502020204030204" pitchFamily="34" charset="0"/>
                <a:cs typeface="Calibri" panose="020F0502020204030204" pitchFamily="34" charset="0"/>
              </a:rPr>
              <a:t>Severe hookworm anaemia commonly leads to cardiac failure</a:t>
            </a:r>
            <a:r>
              <a:rPr lang="en-US" altLang="en-US" dirty="0">
                <a:latin typeface="Calibri" panose="020F0502020204030204" pitchFamily="34" charset="0"/>
                <a:cs typeface="Calibri" panose="020F0502020204030204" pitchFamily="34" charset="0"/>
              </a:rPr>
              <a:t>.</a:t>
            </a:r>
            <a:endParaRPr lang="en-GB" altLang="en-US" dirty="0">
              <a:latin typeface="Calibri" panose="020F0502020204030204" pitchFamily="34" charset="0"/>
              <a:cs typeface="Calibri" panose="020F0502020204030204" pitchFamily="34" charset="0"/>
            </a:endParaRPr>
          </a:p>
          <a:p>
            <a:r>
              <a:rPr lang="en-GB" altLang="en-US" dirty="0">
                <a:latin typeface="Calibri" panose="020F0502020204030204" pitchFamily="34" charset="0"/>
                <a:cs typeface="Calibri" panose="020F0502020204030204" pitchFamily="34" charset="0"/>
              </a:rPr>
              <a:t>Mental &amp; physical development is retarded in children.</a:t>
            </a:r>
          </a:p>
          <a:p>
            <a:pPr>
              <a:buNone/>
            </a:pPr>
            <a:endParaRPr lang="en-US" altLang="en-US" dirty="0">
              <a:latin typeface="Calibri" panose="020F0502020204030204" pitchFamily="34" charset="0"/>
              <a:cs typeface="Calibri" panose="020F0502020204030204" pitchFamily="34" charset="0"/>
            </a:endParaRPr>
          </a:p>
          <a:p>
            <a:endParaRPr lang="en-US" altLang="en-US" dirty="0"/>
          </a:p>
          <a:p>
            <a:endParaRPr lang="en-US" dirty="0"/>
          </a:p>
        </p:txBody>
      </p:sp>
    </p:spTree>
    <p:extLst>
      <p:ext uri="{BB962C8B-B14F-4D97-AF65-F5344CB8AC3E}">
        <p14:creationId xmlns:p14="http://schemas.microsoft.com/office/powerpoint/2010/main" val="1681127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2209800" y="228600"/>
            <a:ext cx="7772400" cy="5867400"/>
          </a:xfrm>
        </p:spPr>
        <p:txBody>
          <a:bodyPr>
            <a:normAutofit fontScale="92500"/>
          </a:bodyPr>
          <a:lstStyle/>
          <a:p>
            <a:pPr marL="609600" indent="-609600">
              <a:buNone/>
            </a:pPr>
            <a:r>
              <a:rPr lang="en-US" altLang="en-US" dirty="0"/>
              <a:t>	</a:t>
            </a:r>
            <a:r>
              <a:rPr lang="en-US" altLang="en-US" b="1" dirty="0"/>
              <a:t>DIAGNOSIS OF HOOKWORM</a:t>
            </a:r>
          </a:p>
          <a:p>
            <a:pPr marL="609600" indent="-609600">
              <a:buFontTx/>
              <a:buAutoNum type="arabicPeriod"/>
            </a:pPr>
            <a:r>
              <a:rPr lang="en-US" altLang="en-US" dirty="0"/>
              <a:t>Demonstration of eggs in feaces.</a:t>
            </a:r>
          </a:p>
          <a:p>
            <a:r>
              <a:rPr lang="en-US" dirty="0"/>
              <a:t>Egg counts give a measure of the intensity of infection.</a:t>
            </a:r>
          </a:p>
          <a:p>
            <a:r>
              <a:rPr lang="en-US" dirty="0"/>
              <a:t>Modified Kato-Katz smear technique is a useful method for quantitative estimation of eggs in stool. </a:t>
            </a:r>
            <a:endParaRPr lang="en-US" altLang="en-US" dirty="0"/>
          </a:p>
          <a:p>
            <a:pPr marL="609600" indent="-609600">
              <a:buFontTx/>
              <a:buAutoNum type="arabicPeriod" startAt="2"/>
            </a:pPr>
            <a:r>
              <a:rPr lang="en-US" altLang="en-US" dirty="0"/>
              <a:t>Charcot-Leyden crystals in feaces – in prepatent period</a:t>
            </a:r>
          </a:p>
          <a:p>
            <a:pPr marL="609600" indent="-609600">
              <a:buFontTx/>
              <a:buAutoNum type="arabicPeriod" startAt="2"/>
            </a:pPr>
            <a:r>
              <a:rPr lang="en-US" altLang="en-US" dirty="0"/>
              <a:t>Free larvae in stored feaces – to be differentiated from other larvae</a:t>
            </a:r>
          </a:p>
          <a:p>
            <a:pPr marL="609600" indent="-609600">
              <a:buFontTx/>
              <a:buAutoNum type="arabicPeriod" startAt="2"/>
            </a:pPr>
            <a:r>
              <a:rPr lang="en-US" altLang="en-US" dirty="0"/>
              <a:t>Culture of eggs – Harada-Mori test &amp; Coproculture</a:t>
            </a:r>
          </a:p>
          <a:p>
            <a:pPr marL="609600" indent="-609600">
              <a:buFontTx/>
              <a:buAutoNum type="arabicPeriod" startAt="2"/>
            </a:pPr>
            <a:r>
              <a:rPr lang="en-US" dirty="0" smtClean="0"/>
              <a:t>Full blood count </a:t>
            </a:r>
            <a:r>
              <a:rPr lang="en-US" dirty="0"/>
              <a:t>reveals microcytic, hypochromic anemia and eosinophilia.</a:t>
            </a:r>
            <a:endParaRPr lang="en-US" altLang="en-US" dirty="0"/>
          </a:p>
          <a:p>
            <a:pPr marL="609600" indent="-609600">
              <a:buFontTx/>
              <a:buAutoNum type="arabicPeriod" startAt="2"/>
            </a:pPr>
            <a:endParaRPr lang="en-US" altLang="en-US" dirty="0"/>
          </a:p>
          <a:p>
            <a:pPr marL="609600" indent="-609600">
              <a:buFontTx/>
              <a:buAutoNum type="arabicPeriod" startAt="2"/>
            </a:pPr>
            <a:endParaRPr lang="en-US" altLang="en-US" dirty="0"/>
          </a:p>
        </p:txBody>
      </p:sp>
    </p:spTree>
    <p:extLst>
      <p:ext uri="{BB962C8B-B14F-4D97-AF65-F5344CB8AC3E}">
        <p14:creationId xmlns:p14="http://schemas.microsoft.com/office/powerpoint/2010/main" val="2092667499"/>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 calcmode="lin" valueType="num">
                                      <p:cBhvr additive="base">
                                        <p:cTn id="37" dur="500" fill="hold"/>
                                        <p:tgtEl>
                                          <p:spTgt spid="593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93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9395">
                                            <p:txEl>
                                              <p:pRg st="6" end="6"/>
                                            </p:txEl>
                                          </p:spTgt>
                                        </p:tgtEl>
                                        <p:attrNameLst>
                                          <p:attrName>style.visibility</p:attrName>
                                        </p:attrNameLst>
                                      </p:cBhvr>
                                      <p:to>
                                        <p:strVal val="visible"/>
                                      </p:to>
                                    </p:set>
                                    <p:anim calcmode="lin" valueType="num">
                                      <p:cBhvr additive="base">
                                        <p:cTn id="43" dur="500" fill="hold"/>
                                        <p:tgtEl>
                                          <p:spTgt spid="593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93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9395">
                                            <p:txEl>
                                              <p:pRg st="7" end="7"/>
                                            </p:txEl>
                                          </p:spTgt>
                                        </p:tgtEl>
                                        <p:attrNameLst>
                                          <p:attrName>style.visibility</p:attrName>
                                        </p:attrNameLst>
                                      </p:cBhvr>
                                      <p:to>
                                        <p:strVal val="visible"/>
                                      </p:to>
                                    </p:set>
                                    <p:anim calcmode="lin" valueType="num">
                                      <p:cBhvr additive="base">
                                        <p:cTn id="49" dur="500" fill="hold"/>
                                        <p:tgtEl>
                                          <p:spTgt spid="5939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93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745C17E-5C4D-495D-AF0A-29CAE1B4C493}"/>
              </a:ext>
            </a:extLst>
          </p:cNvPr>
          <p:cNvSpPr>
            <a:spLocks noGrp="1"/>
          </p:cNvSpPr>
          <p:nvPr>
            <p:ph idx="1"/>
          </p:nvPr>
        </p:nvSpPr>
        <p:spPr/>
        <p:txBody>
          <a:bodyPr/>
          <a:lstStyle/>
          <a:p>
            <a:pPr marL="0" indent="0" algn="l" fontAlgn="base">
              <a:buNone/>
            </a:pPr>
            <a:r>
              <a:rPr lang="en-US" b="1" dirty="0">
                <a:solidFill>
                  <a:srgbClr val="000000"/>
                </a:solidFill>
              </a:rPr>
              <a:t>  6</a:t>
            </a:r>
            <a:r>
              <a:rPr lang="en-US" b="1" i="0" dirty="0">
                <a:solidFill>
                  <a:srgbClr val="000000"/>
                </a:solidFill>
                <a:effectLst/>
              </a:rPr>
              <a:t>. Occult blood test</a:t>
            </a:r>
          </a:p>
          <a:p>
            <a:pPr algn="l" fontAlgn="base">
              <a:buFont typeface="Arial" panose="020B0604020202020204" pitchFamily="34" charset="0"/>
              <a:buChar char="•"/>
            </a:pPr>
            <a:r>
              <a:rPr lang="en-US" dirty="0">
                <a:solidFill>
                  <a:srgbClr val="000000"/>
                </a:solidFill>
              </a:rPr>
              <a:t>O</a:t>
            </a:r>
            <a:r>
              <a:rPr lang="en-US" b="0" i="0" dirty="0" smtClean="0">
                <a:solidFill>
                  <a:srgbClr val="000000"/>
                </a:solidFill>
                <a:effectLst/>
              </a:rPr>
              <a:t>ccult </a:t>
            </a:r>
            <a:r>
              <a:rPr lang="en-US" b="0" i="0" dirty="0">
                <a:solidFill>
                  <a:srgbClr val="000000"/>
                </a:solidFill>
                <a:effectLst/>
              </a:rPr>
              <a:t>blood in the stool gives a position reaction in case of hookworm infection</a:t>
            </a:r>
          </a:p>
          <a:p>
            <a:pPr algn="l" fontAlgn="base">
              <a:buFont typeface="Arial" panose="020B0604020202020204" pitchFamily="34" charset="0"/>
              <a:buChar char="•"/>
            </a:pPr>
            <a:r>
              <a:rPr lang="en-US" b="0" i="0" dirty="0">
                <a:solidFill>
                  <a:srgbClr val="000000"/>
                </a:solidFill>
                <a:effectLst/>
              </a:rPr>
              <a:t>Charcot-Leyden crystals are often found in the stool.</a:t>
            </a:r>
          </a:p>
          <a:p>
            <a:endParaRPr lang="x-none" dirty="0"/>
          </a:p>
        </p:txBody>
      </p:sp>
      <p:pic>
        <p:nvPicPr>
          <p:cNvPr id="4" name="Picture 3"/>
          <p:cNvPicPr>
            <a:picLocks noChangeAspect="1"/>
          </p:cNvPicPr>
          <p:nvPr/>
        </p:nvPicPr>
        <p:blipFill>
          <a:blip r:embed="rId2"/>
          <a:stretch>
            <a:fillRect/>
          </a:stretch>
        </p:blipFill>
        <p:spPr>
          <a:xfrm>
            <a:off x="1162501" y="3705726"/>
            <a:ext cx="5381625" cy="2916455"/>
          </a:xfrm>
          <a:prstGeom prst="rect">
            <a:avLst/>
          </a:prstGeom>
        </p:spPr>
      </p:pic>
      <p:sp>
        <p:nvSpPr>
          <p:cNvPr id="5" name="TextBox 4"/>
          <p:cNvSpPr txBox="1"/>
          <p:nvPr/>
        </p:nvSpPr>
        <p:spPr>
          <a:xfrm>
            <a:off x="6660683" y="4398745"/>
            <a:ext cx="2772075" cy="923330"/>
          </a:xfrm>
          <a:prstGeom prst="rect">
            <a:avLst/>
          </a:prstGeom>
          <a:noFill/>
        </p:spPr>
        <p:txBody>
          <a:bodyPr wrap="square" rtlCol="0">
            <a:spAutoFit/>
          </a:bodyPr>
          <a:lstStyle/>
          <a:p>
            <a:r>
              <a:rPr lang="en-US"/>
              <a:t>Fecal Occult Blood Test of a patients showing positive (A) and positive control (B)</a:t>
            </a:r>
            <a:endParaRPr lang="en-US" dirty="0"/>
          </a:p>
        </p:txBody>
      </p:sp>
    </p:spTree>
    <p:extLst>
      <p:ext uri="{BB962C8B-B14F-4D97-AF65-F5344CB8AC3E}">
        <p14:creationId xmlns:p14="http://schemas.microsoft.com/office/powerpoint/2010/main" val="3183081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Charcot-Leyden Crystals in feces</a:t>
            </a:r>
          </a:p>
        </p:txBody>
      </p:sp>
      <p:pic>
        <p:nvPicPr>
          <p:cNvPr id="4" name="Content Placeholder 3"/>
          <p:cNvPicPr>
            <a:picLocks noGrp="1" noChangeAspect="1"/>
          </p:cNvPicPr>
          <p:nvPr>
            <p:ph idx="1"/>
          </p:nvPr>
        </p:nvPicPr>
        <p:blipFill>
          <a:blip r:embed="rId2"/>
          <a:stretch>
            <a:fillRect/>
          </a:stretch>
        </p:blipFill>
        <p:spPr>
          <a:xfrm>
            <a:off x="2739485" y="1825625"/>
            <a:ext cx="6713030" cy="4351338"/>
          </a:xfrm>
          <a:prstGeom prst="rect">
            <a:avLst/>
          </a:prstGeom>
        </p:spPr>
      </p:pic>
    </p:spTree>
    <p:extLst>
      <p:ext uri="{BB962C8B-B14F-4D97-AF65-F5344CB8AC3E}">
        <p14:creationId xmlns:p14="http://schemas.microsoft.com/office/powerpoint/2010/main" val="1356936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209800" y="228600"/>
            <a:ext cx="7772400" cy="5867400"/>
          </a:xfrm>
        </p:spPr>
        <p:txBody>
          <a:bodyPr/>
          <a:lstStyle/>
          <a:p>
            <a:pPr eaLnBrk="1" hangingPunct="1">
              <a:buFontTx/>
              <a:buNone/>
            </a:pPr>
            <a:r>
              <a:rPr lang="en-US" altLang="en-US"/>
              <a:t>	Diagnosis of Hookworm</a:t>
            </a:r>
          </a:p>
          <a:p>
            <a:pPr eaLnBrk="1" hangingPunct="1">
              <a:buFontTx/>
              <a:buNone/>
            </a:pPr>
            <a:endParaRPr lang="en-US" altLang="en-US"/>
          </a:p>
        </p:txBody>
      </p:sp>
      <p:pic>
        <p:nvPicPr>
          <p:cNvPr id="38915" name="Picture 4" descr="C:\DOCUME~1\Owner\LOCALS~1\Temp\~AUT000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1219200"/>
            <a:ext cx="247332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6"/>
          <p:cNvSpPr>
            <a:spLocks noChangeArrowheads="1"/>
          </p:cNvSpPr>
          <p:nvPr/>
        </p:nvSpPr>
        <p:spPr bwMode="auto">
          <a:xfrm>
            <a:off x="1905000" y="4038600"/>
            <a:ext cx="8458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1800"/>
              <a:t>Harada-Mori test-tube fecal culture for the diagnosis of hookworm and other intestinal nematode larvae. The cultures shown here are 3 days old, and by the upward flow and evaporation of water, the fecal film has been leached and the soluble elements have been deposited in the dark zone at the top of the filter-paper strip. The water level (shown by an arrow) is maintained by periodic replacement. After about 24 hours of leaching, the odor of feces disappears and is replaced by the aroma of damp soil. (From Beaver, P.C., Malek, E.A., and Li.ttle, M.D. 1964.   J. Parasitol., 50:664-666.)</a:t>
            </a:r>
          </a:p>
        </p:txBody>
      </p:sp>
    </p:spTree>
    <p:extLst>
      <p:ext uri="{BB962C8B-B14F-4D97-AF65-F5344CB8AC3E}">
        <p14:creationId xmlns:p14="http://schemas.microsoft.com/office/powerpoint/2010/main" val="2172170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775E61-2241-48A4-8BDE-C6AF98D27B7B}"/>
              </a:ext>
            </a:extLst>
          </p:cNvPr>
          <p:cNvSpPr>
            <a:spLocks noGrp="1"/>
          </p:cNvSpPr>
          <p:nvPr>
            <p:ph type="title"/>
          </p:nvPr>
        </p:nvSpPr>
        <p:spPr/>
        <p:txBody>
          <a:bodyPr/>
          <a:lstStyle/>
          <a:p>
            <a:pPr algn="ctr"/>
            <a:r>
              <a:rPr lang="en-US" b="1" i="0" dirty="0">
                <a:solidFill>
                  <a:srgbClr val="000000"/>
                </a:solidFill>
                <a:effectLst/>
                <a:latin typeface="+mn-lt"/>
              </a:rPr>
              <a:t>Treatment</a:t>
            </a:r>
            <a:br>
              <a:rPr lang="en-US" b="1" i="0" dirty="0">
                <a:solidFill>
                  <a:srgbClr val="000000"/>
                </a:solidFill>
                <a:effectLst/>
                <a:latin typeface="+mn-lt"/>
              </a:rPr>
            </a:br>
            <a:endParaRPr lang="x-none" dirty="0">
              <a:latin typeface="+mn-lt"/>
            </a:endParaRPr>
          </a:p>
        </p:txBody>
      </p:sp>
      <p:sp>
        <p:nvSpPr>
          <p:cNvPr id="3" name="Content Placeholder 2">
            <a:extLst>
              <a:ext uri="{FF2B5EF4-FFF2-40B4-BE49-F238E27FC236}">
                <a16:creationId xmlns:a16="http://schemas.microsoft.com/office/drawing/2014/main" xmlns="" id="{0BCDFD7F-60BE-4745-838B-504B5142C602}"/>
              </a:ext>
            </a:extLst>
          </p:cNvPr>
          <p:cNvSpPr>
            <a:spLocks noGrp="1"/>
          </p:cNvSpPr>
          <p:nvPr>
            <p:ph idx="1"/>
          </p:nvPr>
        </p:nvSpPr>
        <p:spPr/>
        <p:txBody>
          <a:bodyPr/>
          <a:lstStyle/>
          <a:p>
            <a:pPr algn="l" fontAlgn="base">
              <a:buFont typeface="Arial" panose="020B0604020202020204" pitchFamily="34" charset="0"/>
              <a:buChar char="•"/>
            </a:pPr>
            <a:r>
              <a:rPr lang="en-US" b="0" i="0" dirty="0">
                <a:solidFill>
                  <a:srgbClr val="000000"/>
                </a:solidFill>
                <a:effectLst/>
              </a:rPr>
              <a:t>Mebendazole is a drug of choice- oral, 100 mg twice daily for 3 days</a:t>
            </a:r>
          </a:p>
          <a:p>
            <a:pPr algn="l" fontAlgn="base">
              <a:buFont typeface="Arial" panose="020B0604020202020204" pitchFamily="34" charset="0"/>
              <a:buChar char="•"/>
            </a:pPr>
            <a:r>
              <a:rPr lang="en-US" b="0" i="0" dirty="0" smtClean="0">
                <a:solidFill>
                  <a:srgbClr val="000000"/>
                </a:solidFill>
                <a:effectLst/>
              </a:rPr>
              <a:t>Other </a:t>
            </a:r>
            <a:r>
              <a:rPr lang="en-US" b="0" i="0" dirty="0">
                <a:solidFill>
                  <a:srgbClr val="000000"/>
                </a:solidFill>
                <a:effectLst/>
              </a:rPr>
              <a:t>anti parasitic drugs are- pyrantel pamoate, thiabendazole, Albendazole, levamisole</a:t>
            </a:r>
          </a:p>
          <a:p>
            <a:pPr algn="l" fontAlgn="base">
              <a:buFont typeface="Arial" panose="020B0604020202020204" pitchFamily="34" charset="0"/>
              <a:buChar char="•"/>
            </a:pPr>
            <a:r>
              <a:rPr lang="en-US" b="0" i="0" dirty="0">
                <a:solidFill>
                  <a:srgbClr val="000000"/>
                </a:solidFill>
                <a:effectLst/>
              </a:rPr>
              <a:t>Treatment of iron deficiency anemia with replacement iron therapy.</a:t>
            </a:r>
          </a:p>
          <a:p>
            <a:endParaRPr lang="x-none" dirty="0"/>
          </a:p>
        </p:txBody>
      </p:sp>
    </p:spTree>
    <p:extLst>
      <p:ext uri="{BB962C8B-B14F-4D97-AF65-F5344CB8AC3E}">
        <p14:creationId xmlns:p14="http://schemas.microsoft.com/office/powerpoint/2010/main" val="3323197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2209799" y="1079938"/>
            <a:ext cx="8345215" cy="3641834"/>
          </a:xfrm>
        </p:spPr>
        <p:txBody>
          <a:bodyPr/>
          <a:lstStyle/>
          <a:p>
            <a:pPr eaLnBrk="1" hangingPunct="1"/>
            <a:r>
              <a:rPr lang="en-US" altLang="en-US" b="1" dirty="0"/>
              <a:t>Treatment for </a:t>
            </a:r>
            <a:r>
              <a:rPr lang="en-US" altLang="en-US" dirty="0"/>
              <a:t>Hookworm anaemia</a:t>
            </a:r>
          </a:p>
          <a:p>
            <a:pPr eaLnBrk="1" hangingPunct="1">
              <a:buFontTx/>
              <a:buNone/>
            </a:pPr>
            <a:r>
              <a:rPr lang="en-US" altLang="en-US" dirty="0"/>
              <a:t>	a.	Iron therapy</a:t>
            </a:r>
          </a:p>
          <a:p>
            <a:pPr eaLnBrk="1" hangingPunct="1">
              <a:buFontTx/>
              <a:buNone/>
            </a:pPr>
            <a:r>
              <a:rPr lang="en-US" altLang="en-US" dirty="0"/>
              <a:t>	b.	Folic acid</a:t>
            </a:r>
          </a:p>
          <a:p>
            <a:pPr eaLnBrk="1" hangingPunct="1">
              <a:buFontTx/>
              <a:buNone/>
            </a:pPr>
            <a:r>
              <a:rPr lang="en-US" altLang="en-US" dirty="0"/>
              <a:t>	c.	Parenteral iron – iron dextrose when patients cannot tolerate iron by mouth or when compliance is poor.</a:t>
            </a:r>
          </a:p>
        </p:txBody>
      </p:sp>
    </p:spTree>
    <p:extLst>
      <p:ext uri="{BB962C8B-B14F-4D97-AF65-F5344CB8AC3E}">
        <p14:creationId xmlns:p14="http://schemas.microsoft.com/office/powerpoint/2010/main" val="114134136"/>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2209800" y="557048"/>
            <a:ext cx="7772400" cy="4306614"/>
          </a:xfrm>
        </p:spPr>
        <p:txBody>
          <a:bodyPr/>
          <a:lstStyle/>
          <a:p>
            <a:pPr eaLnBrk="1" hangingPunct="1"/>
            <a:r>
              <a:rPr lang="en-US" altLang="en-US" dirty="0"/>
              <a:t>Treatment for Cutaneous Larva Migrans</a:t>
            </a:r>
          </a:p>
          <a:p>
            <a:pPr eaLnBrk="1" hangingPunct="1">
              <a:buFontTx/>
              <a:buNone/>
            </a:pPr>
            <a:r>
              <a:rPr lang="en-US" altLang="en-US" dirty="0"/>
              <a:t>		a.	oral Thiabendazole</a:t>
            </a:r>
          </a:p>
          <a:p>
            <a:pPr eaLnBrk="1" hangingPunct="1">
              <a:buFontTx/>
              <a:buNone/>
            </a:pPr>
            <a:r>
              <a:rPr lang="en-US" altLang="en-US" dirty="0"/>
              <a:t>		b.	Topical Thiabendazole</a:t>
            </a:r>
          </a:p>
          <a:p>
            <a:pPr eaLnBrk="1" hangingPunct="1">
              <a:buFontTx/>
              <a:buNone/>
            </a:pPr>
            <a:r>
              <a:rPr lang="en-US" altLang="en-US" dirty="0"/>
              <a:t>		c.	Mebendazole</a:t>
            </a:r>
          </a:p>
          <a:p>
            <a:pPr eaLnBrk="1" hangingPunct="1">
              <a:buFontTx/>
              <a:buNone/>
            </a:pPr>
            <a:r>
              <a:rPr lang="en-US" altLang="en-US" dirty="0"/>
              <a:t>		d.	10% Metriphonate in petroleum  			jelly - topically</a:t>
            </a:r>
          </a:p>
        </p:txBody>
      </p:sp>
    </p:spTree>
    <p:extLst>
      <p:ext uri="{BB962C8B-B14F-4D97-AF65-F5344CB8AC3E}">
        <p14:creationId xmlns:p14="http://schemas.microsoft.com/office/powerpoint/2010/main" val="3054593698"/>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4515">
                                            <p:txEl>
                                              <p:pRg st="4" end="4"/>
                                            </p:txEl>
                                          </p:spTgt>
                                        </p:tgtEl>
                                        <p:attrNameLst>
                                          <p:attrName>style.visibility</p:attrName>
                                        </p:attrNameLst>
                                      </p:cBhvr>
                                      <p:to>
                                        <p:strVal val="visible"/>
                                      </p:to>
                                    </p:set>
                                    <p:anim calcmode="lin" valueType="num">
                                      <p:cBhvr additive="base">
                                        <p:cTn id="31" dur="500" fill="hold"/>
                                        <p:tgtEl>
                                          <p:spTgt spid="645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Epidemiology</a:t>
            </a:r>
          </a:p>
        </p:txBody>
      </p:sp>
      <p:sp>
        <p:nvSpPr>
          <p:cNvPr id="3" name="Content Placeholder 2"/>
          <p:cNvSpPr>
            <a:spLocks noGrp="1"/>
          </p:cNvSpPr>
          <p:nvPr>
            <p:ph idx="1"/>
          </p:nvPr>
        </p:nvSpPr>
        <p:spPr/>
        <p:txBody>
          <a:bodyPr>
            <a:normAutofit/>
          </a:bodyPr>
          <a:lstStyle/>
          <a:p>
            <a:r>
              <a:rPr lang="en-US" b="0" i="0" dirty="0">
                <a:solidFill>
                  <a:srgbClr val="000000"/>
                </a:solidFill>
                <a:effectLst/>
              </a:rPr>
              <a:t>Hookworm </a:t>
            </a:r>
            <a:r>
              <a:rPr lang="en-US" dirty="0" smtClean="0">
                <a:solidFill>
                  <a:srgbClr val="000000"/>
                </a:solidFill>
              </a:rPr>
              <a:t>is</a:t>
            </a:r>
            <a:r>
              <a:rPr lang="en-US" b="0" i="0" dirty="0" smtClean="0">
                <a:solidFill>
                  <a:srgbClr val="000000"/>
                </a:solidFill>
                <a:effectLst/>
              </a:rPr>
              <a:t> </a:t>
            </a:r>
            <a:r>
              <a:rPr lang="en-US" b="0" i="0" dirty="0">
                <a:solidFill>
                  <a:srgbClr val="000000"/>
                </a:solidFill>
                <a:effectLst/>
              </a:rPr>
              <a:t>the </a:t>
            </a:r>
            <a:r>
              <a:rPr lang="en-US" dirty="0">
                <a:solidFill>
                  <a:srgbClr val="000000"/>
                </a:solidFill>
              </a:rPr>
              <a:t>2</a:t>
            </a:r>
            <a:r>
              <a:rPr lang="en-US" baseline="30000" dirty="0">
                <a:solidFill>
                  <a:srgbClr val="000000"/>
                </a:solidFill>
              </a:rPr>
              <a:t>nd </a:t>
            </a:r>
            <a:r>
              <a:rPr lang="en-US" b="0" i="0" dirty="0">
                <a:solidFill>
                  <a:srgbClr val="000000"/>
                </a:solidFill>
                <a:effectLst/>
              </a:rPr>
              <a:t>most common helminth infection </a:t>
            </a:r>
            <a:r>
              <a:rPr lang="en-US" dirty="0">
                <a:solidFill>
                  <a:srgbClr val="000000"/>
                </a:solidFill>
              </a:rPr>
              <a:t>after </a:t>
            </a:r>
            <a:r>
              <a:rPr lang="en-US" b="0" i="0" dirty="0">
                <a:solidFill>
                  <a:srgbClr val="000000"/>
                </a:solidFill>
                <a:effectLst/>
              </a:rPr>
              <a:t>ascariasis.</a:t>
            </a:r>
            <a:endParaRPr lang="en-US" dirty="0"/>
          </a:p>
          <a:p>
            <a:r>
              <a:rPr lang="en-US" dirty="0"/>
              <a:t>Hookworm disease is prevalent throughout the tropics &amp; subtropics(</a:t>
            </a:r>
            <a:r>
              <a:rPr lang="en-US" b="0" i="0" dirty="0">
                <a:solidFill>
                  <a:srgbClr val="000000"/>
                </a:solidFill>
                <a:effectLst/>
              </a:rPr>
              <a:t>warm and moist climate</a:t>
            </a:r>
            <a:r>
              <a:rPr lang="en-US" b="0" i="0" dirty="0">
                <a:solidFill>
                  <a:srgbClr val="000000"/>
                </a:solidFill>
                <a:effectLst/>
                <a:latin typeface="Open Sans" panose="020B0606030504020204" pitchFamily="34" charset="0"/>
              </a:rPr>
              <a:t>)</a:t>
            </a:r>
            <a:r>
              <a:rPr lang="en-US" dirty="0"/>
              <a:t>.</a:t>
            </a:r>
          </a:p>
          <a:p>
            <a:r>
              <a:rPr lang="en-US" dirty="0"/>
              <a:t>Movement of infected persons has blurred the geographic differences in the distribution of the two species.</a:t>
            </a:r>
          </a:p>
          <a:p>
            <a:r>
              <a:rPr lang="en-US" dirty="0"/>
              <a:t>An estimated 576-740 million people in the world are infected with hookworm(CDC,2020).</a:t>
            </a:r>
          </a:p>
          <a:p>
            <a:endParaRPr lang="en-US" dirty="0"/>
          </a:p>
          <a:p>
            <a:endParaRPr lang="en-US" dirty="0"/>
          </a:p>
        </p:txBody>
      </p:sp>
    </p:spTree>
    <p:extLst>
      <p:ext uri="{BB962C8B-B14F-4D97-AF65-F5344CB8AC3E}">
        <p14:creationId xmlns:p14="http://schemas.microsoft.com/office/powerpoint/2010/main" val="388627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2209800" y="228600"/>
            <a:ext cx="7772400" cy="5867400"/>
          </a:xfrm>
        </p:spPr>
        <p:txBody>
          <a:bodyPr/>
          <a:lstStyle/>
          <a:p>
            <a:pPr marL="609600" indent="-609600">
              <a:buNone/>
            </a:pPr>
            <a:r>
              <a:rPr lang="en-US" altLang="en-US" b="1" dirty="0"/>
              <a:t>  Ancylostoma ceylanicum</a:t>
            </a:r>
          </a:p>
          <a:p>
            <a:r>
              <a:rPr lang="en-US" altLang="en-US" dirty="0"/>
              <a:t>Males are 8mm &amp; females 10mm in size</a:t>
            </a:r>
          </a:p>
          <a:p>
            <a:r>
              <a:rPr lang="en-US" altLang="en-US" dirty="0"/>
              <a:t>Two large teeth, each with a small one on each side of the middle line.</a:t>
            </a:r>
          </a:p>
          <a:p>
            <a:r>
              <a:rPr lang="en-US" altLang="en-US" dirty="0"/>
              <a:t>Found in domestic cats, wild cats, dogs &amp; man to a lesser extent in SE Asia, Phillipines, Taiwan &amp; India</a:t>
            </a:r>
          </a:p>
          <a:p>
            <a:r>
              <a:rPr lang="en-US" altLang="en-US" dirty="0"/>
              <a:t>Does not cause larva migrans in man</a:t>
            </a:r>
          </a:p>
          <a:p>
            <a:r>
              <a:rPr lang="en-US" altLang="en-US" dirty="0"/>
              <a:t>Causes intestinal infection in man and needs to be distinguished from N. americanus &amp; A.duodenale  </a:t>
            </a:r>
          </a:p>
        </p:txBody>
      </p:sp>
    </p:spTree>
    <p:extLst>
      <p:ext uri="{BB962C8B-B14F-4D97-AF65-F5344CB8AC3E}">
        <p14:creationId xmlns:p14="http://schemas.microsoft.com/office/powerpoint/2010/main" val="2202278144"/>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563">
                                            <p:txEl>
                                              <p:pRg st="5" end="5"/>
                                            </p:txEl>
                                          </p:spTgt>
                                        </p:tgtEl>
                                        <p:attrNameLst>
                                          <p:attrName>style.visibility</p:attrName>
                                        </p:attrNameLst>
                                      </p:cBhvr>
                                      <p:to>
                                        <p:strVal val="visible"/>
                                      </p:to>
                                    </p:set>
                                    <p:anim calcmode="lin" valueType="num">
                                      <p:cBhvr additive="base">
                                        <p:cTn id="37" dur="500" fill="hold"/>
                                        <p:tgtEl>
                                          <p:spTgt spid="665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5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2209800" y="228600"/>
            <a:ext cx="7772400" cy="5867400"/>
          </a:xfrm>
        </p:spPr>
        <p:txBody>
          <a:bodyPr/>
          <a:lstStyle/>
          <a:p>
            <a:pPr eaLnBrk="1" hangingPunct="1">
              <a:buFontTx/>
              <a:buNone/>
            </a:pPr>
            <a:r>
              <a:rPr lang="en-US" altLang="en-US" b="1" dirty="0"/>
              <a:t>Ancylostoma ceylanicum Cont.</a:t>
            </a:r>
            <a:endParaRPr lang="en-US" altLang="en-US" dirty="0"/>
          </a:p>
          <a:p>
            <a:pPr eaLnBrk="1" hangingPunct="1">
              <a:buFontTx/>
              <a:buNone/>
            </a:pPr>
            <a:r>
              <a:rPr lang="en-US" altLang="en-US" dirty="0"/>
              <a:t>6. Small bursa , as wide as it is long supported</a:t>
            </a:r>
          </a:p>
          <a:p>
            <a:pPr eaLnBrk="1" hangingPunct="1">
              <a:buFontTx/>
              <a:buNone/>
            </a:pPr>
            <a:r>
              <a:rPr lang="en-US" altLang="en-US" dirty="0"/>
              <a:t>	by short lateral rays</a:t>
            </a:r>
          </a:p>
          <a:p>
            <a:pPr eaLnBrk="1" hangingPunct="1">
              <a:buFontTx/>
              <a:buNone/>
            </a:pPr>
            <a:endParaRPr lang="en-US" altLang="en-US" dirty="0"/>
          </a:p>
        </p:txBody>
      </p:sp>
    </p:spTree>
    <p:extLst>
      <p:ext uri="{BB962C8B-B14F-4D97-AF65-F5344CB8AC3E}">
        <p14:creationId xmlns:p14="http://schemas.microsoft.com/office/powerpoint/2010/main" val="2420559657"/>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2209800" y="304800"/>
            <a:ext cx="7772400" cy="5791200"/>
          </a:xfrm>
        </p:spPr>
        <p:txBody>
          <a:bodyPr/>
          <a:lstStyle/>
          <a:p>
            <a:pPr marL="609600" indent="-609600">
              <a:buNone/>
            </a:pPr>
            <a:r>
              <a:rPr lang="en-US" altLang="en-US" b="1" dirty="0"/>
              <a:t>Ancylostoma brazilliense</a:t>
            </a:r>
          </a:p>
          <a:p>
            <a:r>
              <a:rPr lang="en-US" altLang="en-US" dirty="0"/>
              <a:t>Found in wild and domestic Cats and dogs in Brazil</a:t>
            </a:r>
          </a:p>
          <a:p>
            <a:pPr marL="609600" indent="-609600">
              <a:buNone/>
            </a:pPr>
            <a:r>
              <a:rPr lang="en-US" altLang="en-US" dirty="0"/>
              <a:t>     Phillipines, India, Thailand, Ceylon, Indonesia, New Guinea</a:t>
            </a:r>
          </a:p>
          <a:p>
            <a:r>
              <a:rPr lang="en-US" altLang="en-US" dirty="0"/>
              <a:t>Males – 8mm,  Females – 10mm with distinct angular bend at level of vulva</a:t>
            </a:r>
          </a:p>
          <a:p>
            <a:r>
              <a:rPr lang="en-US" altLang="en-US" dirty="0"/>
              <a:t>Buccal capsule with pair of inconspicuous </a:t>
            </a:r>
          </a:p>
          <a:p>
            <a:pPr marL="609600" indent="-609600">
              <a:buNone/>
            </a:pPr>
            <a:r>
              <a:rPr lang="en-US" altLang="en-US" dirty="0"/>
              <a:t>    median teeth and a pair of outer larger teeth.   </a:t>
            </a:r>
          </a:p>
        </p:txBody>
      </p:sp>
    </p:spTree>
    <p:extLst>
      <p:ext uri="{BB962C8B-B14F-4D97-AF65-F5344CB8AC3E}">
        <p14:creationId xmlns:p14="http://schemas.microsoft.com/office/powerpoint/2010/main" val="2013752162"/>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587">
                                            <p:txEl>
                                              <p:pRg st="5" end="5"/>
                                            </p:txEl>
                                          </p:spTgt>
                                        </p:tgtEl>
                                        <p:attrNameLst>
                                          <p:attrName>style.visibility</p:attrName>
                                        </p:attrNameLst>
                                      </p:cBhvr>
                                      <p:to>
                                        <p:strVal val="visible"/>
                                      </p:to>
                                    </p:set>
                                    <p:anim calcmode="lin" valueType="num">
                                      <p:cBhvr additive="base">
                                        <p:cTn id="37" dur="500" fill="hold"/>
                                        <p:tgtEl>
                                          <p:spTgt spid="675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5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2209800" y="228600"/>
            <a:ext cx="7772400" cy="5867400"/>
          </a:xfrm>
        </p:spPr>
        <p:txBody>
          <a:bodyPr/>
          <a:lstStyle/>
          <a:p>
            <a:pPr marL="609600" indent="-609600">
              <a:buNone/>
            </a:pPr>
            <a:r>
              <a:rPr lang="en-US" altLang="en-US" b="1" dirty="0"/>
              <a:t>Ancylostoma caninum</a:t>
            </a:r>
          </a:p>
          <a:p>
            <a:r>
              <a:rPr lang="en-US" altLang="en-US" dirty="0"/>
              <a:t>Is a dog parasite</a:t>
            </a:r>
          </a:p>
          <a:p>
            <a:r>
              <a:rPr lang="en-US" altLang="en-US" dirty="0"/>
              <a:t>Human parasite in the Phillipines, L</a:t>
            </a:r>
            <a:r>
              <a:rPr lang="en-US" altLang="en-US" baseline="-25000" dirty="0"/>
              <a:t>3</a:t>
            </a:r>
            <a:r>
              <a:rPr lang="en-US" altLang="en-US" dirty="0"/>
              <a:t>found in skeletal muscle of man in Louisiana.</a:t>
            </a:r>
          </a:p>
          <a:p>
            <a:r>
              <a:rPr lang="en-US" altLang="en-US" dirty="0"/>
              <a:t>Males – 10mm, Females – 14mm</a:t>
            </a:r>
          </a:p>
          <a:p>
            <a:r>
              <a:rPr lang="en-US" altLang="en-US" dirty="0"/>
              <a:t>Large buccal capsule – 3prs ventral teeth</a:t>
            </a:r>
          </a:p>
          <a:p>
            <a:r>
              <a:rPr lang="en-US" altLang="en-US" dirty="0"/>
              <a:t>Bursa supported by slender rays</a:t>
            </a:r>
          </a:p>
          <a:p>
            <a:r>
              <a:rPr lang="en-US" altLang="en-US" dirty="0"/>
              <a:t>Eggs slightly larger than A.duodenale</a:t>
            </a:r>
          </a:p>
          <a:p>
            <a:r>
              <a:rPr lang="en-US" altLang="en-US" dirty="0"/>
              <a:t>Oesophageal ( </a:t>
            </a:r>
            <a:r>
              <a:rPr lang="en-US" altLang="en-US" dirty="0" err="1"/>
              <a:t>amphidial</a:t>
            </a:r>
            <a:r>
              <a:rPr lang="en-US" altLang="en-US" dirty="0"/>
              <a:t>) glands produce proteolytic enzymes</a:t>
            </a:r>
          </a:p>
          <a:p>
            <a:pPr marL="609600" indent="-609600">
              <a:buFontTx/>
              <a:buAutoNum type="arabicPeriod" startAt="3"/>
            </a:pPr>
            <a:endParaRPr lang="en-US" altLang="en-US" dirty="0"/>
          </a:p>
          <a:p>
            <a:pPr marL="609600" indent="-609600">
              <a:buFontTx/>
              <a:buAutoNum type="arabicPeriod"/>
            </a:pPr>
            <a:endParaRPr lang="en-US" altLang="en-US" baseline="-25000" dirty="0"/>
          </a:p>
        </p:txBody>
      </p:sp>
    </p:spTree>
    <p:extLst>
      <p:ext uri="{BB962C8B-B14F-4D97-AF65-F5344CB8AC3E}">
        <p14:creationId xmlns:p14="http://schemas.microsoft.com/office/powerpoint/2010/main" val="3583453273"/>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9635">
                                            <p:txEl>
                                              <p:pRg st="5" end="5"/>
                                            </p:txEl>
                                          </p:spTgt>
                                        </p:tgtEl>
                                        <p:attrNameLst>
                                          <p:attrName>style.visibility</p:attrName>
                                        </p:attrNameLst>
                                      </p:cBhvr>
                                      <p:to>
                                        <p:strVal val="visible"/>
                                      </p:to>
                                    </p:set>
                                    <p:anim calcmode="lin" valueType="num">
                                      <p:cBhvr additive="base">
                                        <p:cTn id="37" dur="500" fill="hold"/>
                                        <p:tgtEl>
                                          <p:spTgt spid="696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96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9635">
                                            <p:txEl>
                                              <p:pRg st="6" end="6"/>
                                            </p:txEl>
                                          </p:spTgt>
                                        </p:tgtEl>
                                        <p:attrNameLst>
                                          <p:attrName>style.visibility</p:attrName>
                                        </p:attrNameLst>
                                      </p:cBhvr>
                                      <p:to>
                                        <p:strVal val="visible"/>
                                      </p:to>
                                    </p:set>
                                    <p:anim calcmode="lin" valueType="num">
                                      <p:cBhvr additive="base">
                                        <p:cTn id="43" dur="500" fill="hold"/>
                                        <p:tgtEl>
                                          <p:spTgt spid="696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96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9635">
                                            <p:txEl>
                                              <p:pRg st="7" end="7"/>
                                            </p:txEl>
                                          </p:spTgt>
                                        </p:tgtEl>
                                        <p:attrNameLst>
                                          <p:attrName>style.visibility</p:attrName>
                                        </p:attrNameLst>
                                      </p:cBhvr>
                                      <p:to>
                                        <p:strVal val="visible"/>
                                      </p:to>
                                    </p:set>
                                    <p:anim calcmode="lin" valueType="num">
                                      <p:cBhvr additive="base">
                                        <p:cTn id="49" dur="500" fill="hold"/>
                                        <p:tgtEl>
                                          <p:spTgt spid="6963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96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2209800" y="304800"/>
            <a:ext cx="7772400" cy="5791200"/>
          </a:xfrm>
        </p:spPr>
        <p:txBody>
          <a:bodyPr/>
          <a:lstStyle/>
          <a:p>
            <a:pPr marL="609600" indent="-609600">
              <a:buNone/>
            </a:pPr>
            <a:r>
              <a:rPr lang="en-US" altLang="en-US"/>
              <a:t>Other hookworms</a:t>
            </a:r>
          </a:p>
          <a:p>
            <a:pPr marL="609600" indent="-609600">
              <a:buFontTx/>
              <a:buAutoNum type="arabicPeriod"/>
            </a:pPr>
            <a:r>
              <a:rPr lang="en-US" altLang="en-US"/>
              <a:t>A. turbaeformi</a:t>
            </a:r>
          </a:p>
          <a:p>
            <a:pPr marL="609600" indent="-609600">
              <a:buFontTx/>
              <a:buAutoNum type="arabicPeriod"/>
            </a:pPr>
            <a:r>
              <a:rPr lang="en-US" altLang="en-US"/>
              <a:t>A. malayanum</a:t>
            </a:r>
          </a:p>
          <a:p>
            <a:pPr marL="609600" indent="-609600">
              <a:buFontTx/>
              <a:buAutoNum type="arabicPeriod"/>
            </a:pPr>
            <a:r>
              <a:rPr lang="en-US" altLang="en-US"/>
              <a:t>A. ceylonicancylostoma</a:t>
            </a:r>
          </a:p>
          <a:p>
            <a:pPr marL="609600" indent="-609600">
              <a:buFontTx/>
              <a:buAutoNum type="arabicPeriod"/>
            </a:pPr>
            <a:r>
              <a:rPr lang="en-US" altLang="en-US"/>
              <a:t>Uncinaria stenocephala -dogs </a:t>
            </a:r>
          </a:p>
          <a:p>
            <a:pPr marL="609600" indent="-609600">
              <a:buFontTx/>
              <a:buAutoNum type="arabicPeriod"/>
            </a:pPr>
            <a:r>
              <a:rPr lang="en-US" altLang="en-US"/>
              <a:t>Bunostomum phlebotomum - cattle</a:t>
            </a:r>
          </a:p>
          <a:p>
            <a:pPr marL="609600" indent="-609600">
              <a:buFontTx/>
              <a:buAutoNum type="arabicPeriod"/>
            </a:pPr>
            <a:endParaRPr lang="en-US" altLang="en-US"/>
          </a:p>
          <a:p>
            <a:pPr marL="609600" indent="-609600">
              <a:buFontTx/>
              <a:buAutoNum type="arabicPeriod"/>
            </a:pPr>
            <a:endParaRPr lang="en-US" altLang="en-US"/>
          </a:p>
        </p:txBody>
      </p:sp>
    </p:spTree>
    <p:extLst>
      <p:ext uri="{BB962C8B-B14F-4D97-AF65-F5344CB8AC3E}">
        <p14:creationId xmlns:p14="http://schemas.microsoft.com/office/powerpoint/2010/main" val="1301024638"/>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 calcmode="lin" valueType="num">
                                      <p:cBhvr additive="base">
                                        <p:cTn id="31" dur="500" fill="hold"/>
                                        <p:tgtEl>
                                          <p:spTgt spid="706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06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0659">
                                            <p:txEl>
                                              <p:pRg st="5" end="5"/>
                                            </p:txEl>
                                          </p:spTgt>
                                        </p:tgtEl>
                                        <p:attrNameLst>
                                          <p:attrName>style.visibility</p:attrName>
                                        </p:attrNameLst>
                                      </p:cBhvr>
                                      <p:to>
                                        <p:strVal val="visible"/>
                                      </p:to>
                                    </p:set>
                                    <p:anim calcmode="lin" valueType="num">
                                      <p:cBhvr additive="base">
                                        <p:cTn id="37" dur="500" fill="hold"/>
                                        <p:tgtEl>
                                          <p:spTgt spid="706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06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0EA6A-8435-4396-9C72-F10D8D379EFE}"/>
              </a:ext>
            </a:extLst>
          </p:cNvPr>
          <p:cNvSpPr>
            <a:spLocks noGrp="1"/>
          </p:cNvSpPr>
          <p:nvPr>
            <p:ph type="title"/>
          </p:nvPr>
        </p:nvSpPr>
        <p:spPr>
          <a:xfrm>
            <a:off x="838200" y="748862"/>
            <a:ext cx="10515600" cy="665273"/>
          </a:xfrm>
        </p:spPr>
        <p:txBody>
          <a:bodyPr>
            <a:normAutofit fontScale="90000"/>
          </a:bodyPr>
          <a:lstStyle/>
          <a:p>
            <a:pPr algn="ctr"/>
            <a:r>
              <a:rPr lang="en-US" b="1" i="0" dirty="0">
                <a:solidFill>
                  <a:srgbClr val="000000"/>
                </a:solidFill>
                <a:effectLst/>
                <a:latin typeface="+mn-lt"/>
              </a:rPr>
              <a:t>Prevention</a:t>
            </a:r>
            <a:br>
              <a:rPr lang="en-US" b="1" i="0" dirty="0">
                <a:solidFill>
                  <a:srgbClr val="000000"/>
                </a:solidFill>
                <a:effectLst/>
                <a:latin typeface="+mn-lt"/>
              </a:rPr>
            </a:br>
            <a:endParaRPr lang="x-none" dirty="0">
              <a:latin typeface="+mn-lt"/>
            </a:endParaRPr>
          </a:p>
        </p:txBody>
      </p:sp>
      <p:sp>
        <p:nvSpPr>
          <p:cNvPr id="3" name="Content Placeholder 2">
            <a:extLst>
              <a:ext uri="{FF2B5EF4-FFF2-40B4-BE49-F238E27FC236}">
                <a16:creationId xmlns:a16="http://schemas.microsoft.com/office/drawing/2014/main" xmlns="" id="{A4B9E2C9-9AA8-4B6B-9391-1C90046E5B59}"/>
              </a:ext>
            </a:extLst>
          </p:cNvPr>
          <p:cNvSpPr>
            <a:spLocks noGrp="1"/>
          </p:cNvSpPr>
          <p:nvPr>
            <p:ph idx="1"/>
          </p:nvPr>
        </p:nvSpPr>
        <p:spPr>
          <a:xfrm>
            <a:off x="759372" y="1363716"/>
            <a:ext cx="10515600" cy="4080149"/>
          </a:xfrm>
        </p:spPr>
        <p:txBody>
          <a:bodyPr/>
          <a:lstStyle/>
          <a:p>
            <a:pPr algn="l" fontAlgn="base">
              <a:buFont typeface="Arial" panose="020B0604020202020204" pitchFamily="34" charset="0"/>
              <a:buChar char="•"/>
            </a:pPr>
            <a:r>
              <a:rPr lang="en-US" b="0" i="0" dirty="0">
                <a:solidFill>
                  <a:srgbClr val="000000"/>
                </a:solidFill>
                <a:effectLst/>
              </a:rPr>
              <a:t>Sanitary disposal of human feces</a:t>
            </a:r>
          </a:p>
          <a:p>
            <a:pPr algn="l" fontAlgn="base">
              <a:buFont typeface="Arial" panose="020B0604020202020204" pitchFamily="34" charset="0"/>
              <a:buChar char="•"/>
            </a:pPr>
            <a:r>
              <a:rPr lang="en-US" b="0" i="0" dirty="0">
                <a:solidFill>
                  <a:srgbClr val="000000"/>
                </a:solidFill>
                <a:effectLst/>
              </a:rPr>
              <a:t>Treatment of infected persons.</a:t>
            </a:r>
          </a:p>
          <a:p>
            <a:pPr algn="l" fontAlgn="base">
              <a:buFont typeface="Arial" panose="020B0604020202020204" pitchFamily="34" charset="0"/>
              <a:buChar char="•"/>
            </a:pPr>
            <a:r>
              <a:rPr lang="en-US" b="0" i="0" dirty="0">
                <a:solidFill>
                  <a:srgbClr val="000000"/>
                </a:solidFill>
                <a:effectLst/>
              </a:rPr>
              <a:t>Use of sanitary latrines &amp; use of foot wear.</a:t>
            </a:r>
          </a:p>
          <a:p>
            <a:pPr algn="l" fontAlgn="base">
              <a:buFont typeface="Arial" panose="020B0604020202020204" pitchFamily="34" charset="0"/>
              <a:buChar char="•"/>
            </a:pPr>
            <a:r>
              <a:rPr lang="en-US" b="0" i="0" dirty="0">
                <a:solidFill>
                  <a:srgbClr val="000000"/>
                </a:solidFill>
                <a:effectLst/>
              </a:rPr>
              <a:t>Health education with improved nutrition supplemented with the dietary iron.</a:t>
            </a:r>
          </a:p>
          <a:p>
            <a:endParaRPr lang="x-none" dirty="0"/>
          </a:p>
        </p:txBody>
      </p:sp>
    </p:spTree>
    <p:extLst>
      <p:ext uri="{BB962C8B-B14F-4D97-AF65-F5344CB8AC3E}">
        <p14:creationId xmlns:p14="http://schemas.microsoft.com/office/powerpoint/2010/main" val="3539056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2209800" y="969578"/>
            <a:ext cx="7772400" cy="4879429"/>
          </a:xfrm>
        </p:spPr>
        <p:txBody>
          <a:bodyPr/>
          <a:lstStyle/>
          <a:p>
            <a:pPr marL="1066800" lvl="1" indent="-609600">
              <a:buNone/>
            </a:pPr>
            <a:r>
              <a:rPr lang="en-US" altLang="en-US" b="1" dirty="0"/>
              <a:t>  Factors promoting endemicity of hookworms are as follows:-</a:t>
            </a:r>
          </a:p>
          <a:p>
            <a:pPr marL="609600" indent="-609600">
              <a:buFontTx/>
              <a:buAutoNum type="arabicPeriod"/>
            </a:pPr>
            <a:r>
              <a:rPr lang="en-US" altLang="en-US" dirty="0"/>
              <a:t>Continuous infection in the human population</a:t>
            </a:r>
          </a:p>
          <a:p>
            <a:pPr marL="609600" indent="-609600">
              <a:buFontTx/>
              <a:buAutoNum type="arabicPeriod"/>
            </a:pPr>
            <a:r>
              <a:rPr lang="en-US" altLang="en-US" dirty="0"/>
              <a:t>Promiscuous defecation ensuring that ova are deposited in favorable soil for extrinsic development</a:t>
            </a:r>
          </a:p>
          <a:p>
            <a:pPr marL="609600" indent="-609600">
              <a:buFontTx/>
              <a:buAutoNum type="arabicPeriod"/>
            </a:pPr>
            <a:r>
              <a:rPr lang="en-US" altLang="en-US" dirty="0"/>
              <a:t>Appropriate conditions – sandy and humus soil</a:t>
            </a:r>
          </a:p>
          <a:p>
            <a:pPr marL="609600" indent="-609600">
              <a:buFontTx/>
              <a:buAutoNum type="arabicPeriod"/>
            </a:pPr>
            <a:r>
              <a:rPr lang="en-US" altLang="en-US" dirty="0"/>
              <a:t>Opportunity for the infective larvae to come in contact with bare skin.</a:t>
            </a:r>
          </a:p>
        </p:txBody>
      </p:sp>
    </p:spTree>
    <p:extLst>
      <p:ext uri="{BB962C8B-B14F-4D97-AF65-F5344CB8AC3E}">
        <p14:creationId xmlns:p14="http://schemas.microsoft.com/office/powerpoint/2010/main" val="2472426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2209800" y="938048"/>
            <a:ext cx="7772400" cy="4501055"/>
          </a:xfrm>
        </p:spPr>
        <p:txBody>
          <a:bodyPr/>
          <a:lstStyle/>
          <a:p>
            <a:pPr marL="609600" indent="-609600">
              <a:buNone/>
            </a:pPr>
            <a:r>
              <a:rPr lang="en-US" altLang="en-US" dirty="0"/>
              <a:t>5.    Prolonged dry and cold seasons are unsatisfactory for the extrinsic development.</a:t>
            </a:r>
          </a:p>
          <a:p>
            <a:pPr marL="609600" indent="-609600">
              <a:buFontTx/>
              <a:buAutoNum type="arabicPeriod" startAt="6"/>
            </a:pPr>
            <a:r>
              <a:rPr lang="en-US" altLang="en-US" dirty="0"/>
              <a:t>Defecation habits and use of night soil in agriculture ensures inoculation of soils for human exposure.</a:t>
            </a:r>
          </a:p>
          <a:p>
            <a:pPr marL="609600" indent="-609600">
              <a:buNone/>
            </a:pPr>
            <a:endParaRPr lang="en-US" altLang="en-US" dirty="0"/>
          </a:p>
        </p:txBody>
      </p:sp>
    </p:spTree>
    <p:extLst>
      <p:ext uri="{BB962C8B-B14F-4D97-AF65-F5344CB8AC3E}">
        <p14:creationId xmlns:p14="http://schemas.microsoft.com/office/powerpoint/2010/main" val="611784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2209800" y="228600"/>
            <a:ext cx="7772400" cy="5867400"/>
          </a:xfrm>
        </p:spPr>
        <p:txBody>
          <a:bodyPr/>
          <a:lstStyle/>
          <a:p>
            <a:pPr marL="0" indent="0">
              <a:buNone/>
            </a:pPr>
            <a:r>
              <a:rPr lang="en-US" altLang="en-US" dirty="0"/>
              <a:t>7.       Temperature is major factor in determining  	 	geographical distribution</a:t>
            </a:r>
          </a:p>
          <a:p>
            <a:r>
              <a:rPr lang="en-US" altLang="en-US" dirty="0"/>
              <a:t>	Necator eggs and larvae tolerates higher 	temperatures than those of Ancylostoma </a:t>
            </a:r>
          </a:p>
          <a:p>
            <a:r>
              <a:rPr lang="en-US" altLang="en-US" dirty="0"/>
              <a:t>	Necator is warm climate hookworm</a:t>
            </a:r>
          </a:p>
          <a:p>
            <a:r>
              <a:rPr lang="en-US" altLang="en-US" dirty="0"/>
              <a:t>	Ancylostoma is cooler climate hookworm</a:t>
            </a:r>
          </a:p>
        </p:txBody>
      </p:sp>
    </p:spTree>
    <p:extLst>
      <p:ext uri="{BB962C8B-B14F-4D97-AF65-F5344CB8AC3E}">
        <p14:creationId xmlns:p14="http://schemas.microsoft.com/office/powerpoint/2010/main" val="277214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		Necator americanus</a:t>
            </a:r>
            <a:endParaRPr lang="en-US" dirty="0"/>
          </a:p>
        </p:txBody>
      </p:sp>
      <p:sp>
        <p:nvSpPr>
          <p:cNvPr id="3" name="Content Placeholder 2"/>
          <p:cNvSpPr>
            <a:spLocks noGrp="1"/>
          </p:cNvSpPr>
          <p:nvPr>
            <p:ph idx="1"/>
          </p:nvPr>
        </p:nvSpPr>
        <p:spPr/>
        <p:txBody>
          <a:bodyPr/>
          <a:lstStyle/>
          <a:p>
            <a:r>
              <a:rPr lang="en-US" dirty="0"/>
              <a:t>Literally means the ‘American murderer’.</a:t>
            </a:r>
          </a:p>
          <a:p>
            <a:pPr marL="0" indent="0">
              <a:buNone/>
            </a:pPr>
            <a:endParaRPr lang="en-US" dirty="0"/>
          </a:p>
          <a:p>
            <a:r>
              <a:rPr lang="en-GB" altLang="en-US" dirty="0"/>
              <a:t>Geographical distribution-South America, Southern Africa, Southern India, Northern Australia, Southern States of USA.</a:t>
            </a:r>
          </a:p>
          <a:p>
            <a:pPr marL="0" indent="0">
              <a:buNone/>
            </a:pPr>
            <a:r>
              <a:rPr lang="en-GB" altLang="en-US" dirty="0"/>
              <a:t>  </a:t>
            </a:r>
            <a:r>
              <a:rPr lang="en-GB" altLang="en-US" b="1" dirty="0"/>
              <a:t>Habitat</a:t>
            </a:r>
          </a:p>
          <a:p>
            <a:r>
              <a:rPr lang="en-GB" dirty="0"/>
              <a:t>A</a:t>
            </a:r>
            <a:r>
              <a:rPr lang="en-US" dirty="0"/>
              <a:t>dult worms live in the small intestines, mostly the jejunum, less often the duodenum &amp; rarely the ileum. </a:t>
            </a:r>
            <a:endParaRPr lang="en-US" altLang="en-US" dirty="0"/>
          </a:p>
          <a:p>
            <a:r>
              <a:rPr lang="en-GB" altLang="en-US" dirty="0"/>
              <a:t>Are attached to mucosa, but may attach to new sites during feeding.</a:t>
            </a:r>
          </a:p>
          <a:p>
            <a:endParaRPr lang="en-US" altLang="en-US" dirty="0"/>
          </a:p>
          <a:p>
            <a:endParaRPr lang="en-GB" altLang="en-US" dirty="0"/>
          </a:p>
          <a:p>
            <a:endParaRPr lang="en-US" dirty="0"/>
          </a:p>
        </p:txBody>
      </p:sp>
    </p:spTree>
    <p:extLst>
      <p:ext uri="{BB962C8B-B14F-4D97-AF65-F5344CB8AC3E}">
        <p14:creationId xmlns:p14="http://schemas.microsoft.com/office/powerpoint/2010/main" val="157971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latin typeface="CG Times" charset="0"/>
              </a:rPr>
              <a:t>	</a:t>
            </a:r>
            <a:r>
              <a:rPr lang="en-GB" altLang="en-US" dirty="0">
                <a:latin typeface="Calibri" panose="020F0502020204030204" pitchFamily="34" charset="0"/>
                <a:cs typeface="Calibri" panose="020F0502020204030204" pitchFamily="34" charset="0"/>
              </a:rPr>
              <a:t>Morphology of N. americanus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825624"/>
            <a:ext cx="10515600" cy="4847891"/>
          </a:xfrm>
        </p:spPr>
        <p:txBody>
          <a:bodyPr/>
          <a:lstStyle/>
          <a:p>
            <a:r>
              <a:rPr lang="en-US" dirty="0"/>
              <a:t>Adult worms are slightly smaller than A.duodenale</a:t>
            </a:r>
            <a:r>
              <a:rPr lang="en-GB" altLang="en-US" dirty="0"/>
              <a:t> &amp;  pinkish or creamy grey</a:t>
            </a:r>
            <a:r>
              <a:rPr lang="en-US" dirty="0"/>
              <a:t>.</a:t>
            </a:r>
          </a:p>
          <a:p>
            <a:r>
              <a:rPr lang="en-US" dirty="0"/>
              <a:t>Males are  smaller than females  being 7–9 mm by 0.3 mm.</a:t>
            </a:r>
          </a:p>
          <a:p>
            <a:r>
              <a:rPr lang="en-US" dirty="0"/>
              <a:t>Females being 9–11 mm by 0.4 mm.</a:t>
            </a:r>
          </a:p>
          <a:p>
            <a:r>
              <a:rPr lang="en-US" dirty="0"/>
              <a:t>Buccal capsule is smaller with 2 pairs of semilunar cutting plates instead of teeth like  A. duodenale.</a:t>
            </a:r>
          </a:p>
          <a:p>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12821" y="4724643"/>
            <a:ext cx="3915177" cy="1769907"/>
          </a:xfrm>
          <a:prstGeom prst="rect">
            <a:avLst/>
          </a:prstGeom>
        </p:spPr>
      </p:pic>
    </p:spTree>
    <p:extLst>
      <p:ext uri="{BB962C8B-B14F-4D97-AF65-F5344CB8AC3E}">
        <p14:creationId xmlns:p14="http://schemas.microsoft.com/office/powerpoint/2010/main" val="306007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Posterior end of the male has a copulatory bursa  which is long &amp; wide used for attachment to the vulva during copulation.</a:t>
            </a:r>
          </a:p>
          <a:p>
            <a:r>
              <a:rPr lang="en-US" dirty="0"/>
              <a:t>Female worms have a vulva placed in the middle &amp; anterior of the body.</a:t>
            </a:r>
            <a:endParaRPr lang="en-GB" altLang="en-US" dirty="0">
              <a:latin typeface="CG Times" charset="0"/>
            </a:endParaRPr>
          </a:p>
          <a:p>
            <a:r>
              <a:rPr lang="en-GB" altLang="en-US" dirty="0"/>
              <a:t>They have  excretory &amp; oesophageal glands for  exodigestion, also secretes anticoagulant</a:t>
            </a:r>
            <a:r>
              <a:rPr lang="en-GB" altLang="en-US" dirty="0">
                <a:latin typeface="CG Times" charset="0"/>
              </a:rPr>
              <a:t>.</a:t>
            </a:r>
          </a:p>
          <a:p>
            <a:r>
              <a:rPr lang="en-GB" altLang="en-US" dirty="0"/>
              <a:t>Contraction of oesophageal muscles draws blood &amp; anchors worms to the intestinal wall.</a:t>
            </a:r>
            <a:endParaRPr lang="en-US" altLang="en-US" dirty="0"/>
          </a:p>
        </p:txBody>
      </p:sp>
    </p:spTree>
    <p:extLst>
      <p:ext uri="{BB962C8B-B14F-4D97-AF65-F5344CB8AC3E}">
        <p14:creationId xmlns:p14="http://schemas.microsoft.com/office/powerpoint/2010/main" val="394147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 americanus eggs are identical with those of A. duodenale.</a:t>
            </a:r>
          </a:p>
          <a:p>
            <a:endParaRPr lang="en-US" dirty="0"/>
          </a:p>
          <a:p>
            <a:r>
              <a:rPr lang="en-US" b="1" dirty="0"/>
              <a:t>Life cycle is similar to that of A. duodenale</a:t>
            </a:r>
          </a:p>
          <a:p>
            <a:endParaRPr lang="en-US" dirty="0"/>
          </a:p>
          <a:p>
            <a:r>
              <a:rPr lang="en-US" dirty="0"/>
              <a:t>Necator has a much longer life span of about 4–20 years compared to Ancylostoma with 2–7 years</a:t>
            </a:r>
          </a:p>
          <a:p>
            <a:endParaRPr lang="en-US" dirty="0"/>
          </a:p>
        </p:txBody>
      </p:sp>
    </p:spTree>
    <p:extLst>
      <p:ext uri="{BB962C8B-B14F-4D97-AF65-F5344CB8AC3E}">
        <p14:creationId xmlns:p14="http://schemas.microsoft.com/office/powerpoint/2010/main" val="41169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25770" y="592428"/>
            <a:ext cx="4932608" cy="5666704"/>
          </a:xfrm>
          <a:prstGeom prst="rect">
            <a:avLst/>
          </a:prstGeom>
        </p:spPr>
      </p:pic>
      <p:pic>
        <p:nvPicPr>
          <p:cNvPr id="5" name="Picture 4"/>
          <p:cNvPicPr>
            <a:picLocks noChangeAspect="1"/>
          </p:cNvPicPr>
          <p:nvPr/>
        </p:nvPicPr>
        <p:blipFill>
          <a:blip r:embed="rId3"/>
          <a:stretch>
            <a:fillRect/>
          </a:stretch>
        </p:blipFill>
        <p:spPr>
          <a:xfrm>
            <a:off x="8332806" y="1455314"/>
            <a:ext cx="1914310" cy="2933052"/>
          </a:xfrm>
          <a:prstGeom prst="rect">
            <a:avLst/>
          </a:prstGeom>
        </p:spPr>
      </p:pic>
    </p:spTree>
    <p:extLst>
      <p:ext uri="{BB962C8B-B14F-4D97-AF65-F5344CB8AC3E}">
        <p14:creationId xmlns:p14="http://schemas.microsoft.com/office/powerpoint/2010/main" val="293941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2767</TotalTime>
  <Words>1674</Words>
  <Application>Microsoft Office PowerPoint</Application>
  <PresentationFormat>Widescreen</PresentationFormat>
  <Paragraphs>224</Paragraphs>
  <Slides>48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CG Times</vt:lpstr>
      <vt:lpstr>inherit</vt:lpstr>
      <vt:lpstr>Open Sans</vt:lpstr>
      <vt:lpstr>Times New Roman</vt:lpstr>
      <vt:lpstr>Wingdings</vt:lpstr>
      <vt:lpstr>Office Theme</vt:lpstr>
      <vt:lpstr> HOOKWORMS </vt:lpstr>
      <vt:lpstr>Introduction</vt:lpstr>
      <vt:lpstr>PowerPoint Presentation</vt:lpstr>
      <vt:lpstr>    Epidemiology</vt:lpstr>
      <vt:lpstr>  Necator americanus</vt:lpstr>
      <vt:lpstr> Morphology of N. americanus</vt:lpstr>
      <vt:lpstr>PowerPoint Presentation</vt:lpstr>
      <vt:lpstr>PowerPoint Presentation</vt:lpstr>
      <vt:lpstr>PowerPoint Presentation</vt:lpstr>
      <vt:lpstr>  Ancylostoma Duodenale</vt:lpstr>
      <vt:lpstr>    Morphology</vt:lpstr>
      <vt:lpstr>PowerPoint Presentation</vt:lpstr>
      <vt:lpstr>PowerPoint Presentation</vt:lpstr>
      <vt:lpstr>Adult worm of Ancylostoma duodenale (male &amp; female)</vt:lpstr>
      <vt:lpstr>          Characteristics of hookworm eggs </vt:lpstr>
      <vt:lpstr>PowerPoint Presentation</vt:lpstr>
      <vt:lpstr>       Life Cycle</vt:lpstr>
      <vt:lpstr>PowerPoint Presentation</vt:lpstr>
      <vt:lpstr>Summary of stages of the life cycle</vt:lpstr>
      <vt:lpstr>PowerPoint Presentation</vt:lpstr>
      <vt:lpstr>PowerPoint Presentation</vt:lpstr>
      <vt:lpstr>  Transmission of Hookworm </vt:lpstr>
      <vt:lpstr>PowerPoint Presentation</vt:lpstr>
      <vt:lpstr>Pathogenesis </vt:lpstr>
      <vt:lpstr>PowerPoint Presentation</vt:lpstr>
      <vt:lpstr>PowerPoint Presentation</vt:lpstr>
      <vt:lpstr>Clinical manifestation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Charcot-Leyden Crystals in feces</vt:lpstr>
      <vt:lpstr>PowerPoint Presentation</vt:lpstr>
      <vt:lpstr>Treatment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Prevention </vt:lpstr>
      <vt:lpstr>PowerPoint Presentation</vt:lpstr>
      <vt:lpstr>PowerPoint Presentation</vt:lpstr>
      <vt:lpstr>PowerPoint Presentation</vt:lpstr>
    </vt:vector>
  </TitlesOfParts>
  <Company>University of Zambia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HOOKWORMS</dc:title>
  <dc:creator>Dr.Mudenda</dc:creator>
  <cp:lastModifiedBy>Admin</cp:lastModifiedBy>
  <cp:revision>68</cp:revision>
  <dcterms:created xsi:type="dcterms:W3CDTF">2022-02-24T13:33:15Z</dcterms:created>
  <dcterms:modified xsi:type="dcterms:W3CDTF">2024-04-24T12:53:55Z</dcterms:modified>
</cp:coreProperties>
</file>