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77" r:id="rId9"/>
    <p:sldId id="265" r:id="rId10"/>
    <p:sldId id="260" r:id="rId11"/>
    <p:sldId id="281" r:id="rId12"/>
    <p:sldId id="266" r:id="rId13"/>
    <p:sldId id="275" r:id="rId14"/>
    <p:sldId id="273" r:id="rId15"/>
    <p:sldId id="267" r:id="rId16"/>
    <p:sldId id="268" r:id="rId17"/>
    <p:sldId id="269" r:id="rId18"/>
    <p:sldId id="278" r:id="rId19"/>
    <p:sldId id="280" r:id="rId20"/>
    <p:sldId id="270" r:id="rId21"/>
    <p:sldId id="279" r:id="rId22"/>
    <p:sldId id="271" r:id="rId23"/>
    <p:sldId id="272" r:id="rId24"/>
    <p:sldId id="274" r:id="rId25"/>
    <p:sldId id="276" r:id="rId26"/>
    <p:sldId id="259" r:id="rId27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4C4E4-15C0-4C6B-B3AD-B0BE195F24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D38E9C-5202-4251-A9E5-BD4E44881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9A540-8A04-42F5-8E2A-BABDD7C59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0963-B900-4138-88A6-09B38C97473E}" type="datetimeFigureOut">
              <a:rPr lang="en-DE" smtClean="0"/>
              <a:t>03/05/2023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595C7-1992-4E42-A529-BF9DD38B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945CA-0621-49BC-B702-146DF13EA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4E9A-4D06-4550-B482-80E6ECC500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28114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41361-E35C-4B36-8B4C-B954A0D8F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7E31D0-C8C1-4326-8634-F1BD85FB1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5A406-A5E9-496B-8BBE-FBDF0E704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0963-B900-4138-88A6-09B38C97473E}" type="datetimeFigureOut">
              <a:rPr lang="en-DE" smtClean="0"/>
              <a:t>03/05/2023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2B79B-8A1A-42EE-9492-6E06CB8F3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5A40D-4E4C-49B5-9266-D79CA4AED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4E9A-4D06-4550-B482-80E6ECC500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59007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595604-7F66-4F7D-9C04-E6977939DB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ED7202-DB80-4F60-8E90-B09CAA16C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EC37E-B882-4F50-AEE5-6C77AF933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0963-B900-4138-88A6-09B38C97473E}" type="datetimeFigureOut">
              <a:rPr lang="en-DE" smtClean="0"/>
              <a:t>03/05/2023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FE829-56CF-4367-A1F9-11DB7E4D7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9FC19-7612-450E-8BDB-AB2A2FE01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4E9A-4D06-4550-B482-80E6ECC500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73309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582FE-F155-4D07-AF0A-37B327E3C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0563C-C3AE-4A48-B19C-EF26820DA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63B0C-54B2-425E-9D73-F642745CB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0963-B900-4138-88A6-09B38C97473E}" type="datetimeFigureOut">
              <a:rPr lang="en-DE" smtClean="0"/>
              <a:t>03/05/2023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507AE-45B8-4B89-A091-AE107AC9C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F3ED7-E486-43A5-92BF-07D34D17E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4E9A-4D06-4550-B482-80E6ECC500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851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0317D-881B-4A5C-819D-2971D6C6D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22E1E-4FCD-4B81-9571-C74C8BFA0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304A6-3F13-44FA-B3A4-56635ED97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0963-B900-4138-88A6-09B38C97473E}" type="datetimeFigureOut">
              <a:rPr lang="en-DE" smtClean="0"/>
              <a:t>03/05/2023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45D2-7DB8-4293-8755-17F8FC0A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B93440-8D60-4243-9554-3C5CFE734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4E9A-4D06-4550-B482-80E6ECC500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42851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EF6CF-871C-4ED1-89FA-62FF24947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E09A4-32E5-43F5-9EB7-162138ABC4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197D6F-2F36-4EAE-B316-2EC338A4C1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5B3F2-EA8C-45E5-9C96-5529ECCD3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0963-B900-4138-88A6-09B38C97473E}" type="datetimeFigureOut">
              <a:rPr lang="en-DE" smtClean="0"/>
              <a:t>03/05/2023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29327-FFB5-4B17-803D-73BECD584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D3DEF0-38CE-447B-9FDE-ACA212B8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4E9A-4D06-4550-B482-80E6ECC500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7851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8E287-0B25-49EE-9836-A84A5AC7C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D5E81B-3EFB-4422-A681-999A733AC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A559E8-D23C-4432-BE92-2BBDDF5DF8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62074E-7642-4F7D-936D-25A0442BC8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EF7FB6-A8A1-4247-AAF2-21B380C960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23FA5A-B230-4BDE-A2C0-4F76285DA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0963-B900-4138-88A6-09B38C97473E}" type="datetimeFigureOut">
              <a:rPr lang="en-DE" smtClean="0"/>
              <a:t>03/05/2023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E7B2AD-8C24-4943-BDEB-1E7BEC9E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5E1BEA-13D4-4D3C-A43D-CA62B34F4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4E9A-4D06-4550-B482-80E6ECC500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2630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54E8A-F32E-4425-9076-39A69CDAB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91EC44-4AA0-4DDA-8172-D382986F0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0963-B900-4138-88A6-09B38C97473E}" type="datetimeFigureOut">
              <a:rPr lang="en-DE" smtClean="0"/>
              <a:t>03/05/2023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2E5004-F28E-43D6-8FAB-4FE64911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EB064-D05E-4E9F-8FD7-4D7A86B6A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4E9A-4D06-4550-B482-80E6ECC500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15812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C3A346-F9DC-42B1-BAFA-0A63FAC04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0963-B900-4138-88A6-09B38C97473E}" type="datetimeFigureOut">
              <a:rPr lang="en-DE" smtClean="0"/>
              <a:t>03/05/2023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8C6F83-358B-42FB-947D-297DC4DFF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EAE5BC-6DEF-420B-9D5E-A8F5A8665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4E9A-4D06-4550-B482-80E6ECC500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54697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9E5AF-75D4-4516-96DC-D34469EC5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15584-E1CA-4F6D-9B52-E9B9B4D4E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943FD5-CC1B-434C-8CDC-986C4053B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767319-BA8B-46C4-B53C-3A84E0B1F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0963-B900-4138-88A6-09B38C97473E}" type="datetimeFigureOut">
              <a:rPr lang="en-DE" smtClean="0"/>
              <a:t>03/05/2023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1B0AFC-4BFA-48CC-A30E-F5E14C69E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16CF2-D1D3-408B-AE18-FF0DB3FED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4E9A-4D06-4550-B482-80E6ECC500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53758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B5330-895A-431C-9963-0D2230204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5E06A9-1736-447B-9CA1-2193DE5392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5C93C6-FF4C-41DE-803E-F802393D7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5DE48-565D-4C99-8EC7-8E62BC088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0963-B900-4138-88A6-09B38C97473E}" type="datetimeFigureOut">
              <a:rPr lang="en-DE" smtClean="0"/>
              <a:t>03/05/2023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C62E4-6318-4757-BB61-9F9E34565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EC820D-F5A2-4540-842B-AB9D48821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4E9A-4D06-4550-B482-80E6ECC500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2521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C760EF-1D14-43B0-A5BC-32B15757B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F24294-DB05-457F-8E8B-F825F4E2E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047FF-69AD-4502-99E5-073AA0C45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80963-B900-4138-88A6-09B38C97473E}" type="datetimeFigureOut">
              <a:rPr lang="en-DE" smtClean="0"/>
              <a:t>03/05/2023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5DE06-C004-48D2-B464-963D2FEA9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686AE-5C14-49B7-A67A-D871F2EB34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F4E9A-4D06-4550-B482-80E6ECC500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63527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3390/jof8111167" TargetMode="External"/><Relationship Id="rId2" Type="http://schemas.openxmlformats.org/officeDocument/2006/relationships/hyperlink" Target="https://doi.org/10.1093/femsyr/fov04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75131-E1C7-4E76-ABD3-31AF0FC5A5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Pneumocystis Jirovecii</a:t>
            </a:r>
            <a:endParaRPr lang="en-D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0FFD95-5E37-40E7-BBB6-6E21763695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J Mudenda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457269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C566A-0CAB-4398-8919-31369D554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Pathogenesis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A20F3-270D-4E4D-9A2C-10C6299BC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</a:rPr>
              <a:t>Pneumocystis jirovecii has a preference for infecting the lung in at-risk individuals. </a:t>
            </a:r>
          </a:p>
          <a:p>
            <a:r>
              <a:rPr lang="en-US" dirty="0">
                <a:solidFill>
                  <a:srgbClr val="000000"/>
                </a:solidFill>
              </a:rPr>
              <a:t>It</a:t>
            </a:r>
            <a:r>
              <a:rPr lang="en-US" b="0" i="1" dirty="0">
                <a:solidFill>
                  <a:srgbClr val="000000"/>
                </a:solidFill>
                <a:effectLst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attaches to Type I alveolar epithelium allowing the fungus to transition from its small trophic form to the larger cystic form.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</a:rPr>
              <a:t> Adherence of </a:t>
            </a:r>
            <a:r>
              <a:rPr lang="en-US" b="0" i="1" dirty="0">
                <a:solidFill>
                  <a:srgbClr val="000000"/>
                </a:solidFill>
                <a:effectLst/>
              </a:rPr>
              <a:t>Pneumocystis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to alveoli is not the singular cause of diffuse alveolar damage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B</a:t>
            </a:r>
            <a:r>
              <a:rPr lang="en-US" b="0" i="0" dirty="0">
                <a:solidFill>
                  <a:srgbClr val="000000"/>
                </a:solidFill>
                <a:effectLst/>
              </a:rPr>
              <a:t>ut rather it is the host's inflammatory response that causes significant lung injury </a:t>
            </a:r>
            <a:r>
              <a:rPr lang="en-US" dirty="0">
                <a:solidFill>
                  <a:srgbClr val="000000"/>
                </a:solidFill>
              </a:rPr>
              <a:t>&amp; </a:t>
            </a:r>
            <a:r>
              <a:rPr lang="en-US" b="0" i="0" dirty="0">
                <a:solidFill>
                  <a:srgbClr val="000000"/>
                </a:solidFill>
                <a:effectLst/>
              </a:rPr>
              <a:t>impaired gas exchange leading to hypoxia </a:t>
            </a:r>
            <a:r>
              <a:rPr lang="en-US" dirty="0">
                <a:solidFill>
                  <a:srgbClr val="000000"/>
                </a:solidFill>
              </a:rPr>
              <a:t>&amp;</a:t>
            </a:r>
            <a:r>
              <a:rPr lang="en-US" b="0" i="0" dirty="0">
                <a:solidFill>
                  <a:srgbClr val="000000"/>
                </a:solidFill>
                <a:effectLst/>
              </a:rPr>
              <a:t> possibly respiratory failure. </a:t>
            </a:r>
          </a:p>
        </p:txBody>
      </p:sp>
    </p:spTree>
    <p:extLst>
      <p:ext uri="{BB962C8B-B14F-4D97-AF65-F5344CB8AC3E}">
        <p14:creationId xmlns:p14="http://schemas.microsoft.com/office/powerpoint/2010/main" val="1489855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1799C-CF9D-409D-BD8F-25825DA25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1" dirty="0">
                <a:solidFill>
                  <a:srgbClr val="000000"/>
                </a:solidFill>
                <a:effectLst/>
              </a:rPr>
              <a:t>Pneumocystis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is primarily an alveolar pathogen, but in the setting of severely immunocompromised individuals, the rare disseminated form may be seen.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</a:rPr>
              <a:t> Examples of extra-pulmonary manifestations that may be seen in patients include hepatosplenomegaly, ocular, ear or skin lesions.</a:t>
            </a:r>
            <a:endParaRPr lang="en-DE" dirty="0"/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723260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BF885-DD1F-42D4-89A9-9727D8299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1" dirty="0">
                <a:solidFill>
                  <a:srgbClr val="000000"/>
                </a:solidFill>
                <a:effectLst/>
              </a:rPr>
              <a:t>Clinical Presentation </a:t>
            </a:r>
            <a:r>
              <a:rPr lang="en-US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br>
              <a:rPr lang="en-US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64F8A-4D3C-4330-8B3E-825463E79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</a:t>
            </a:r>
            <a:endParaRPr lang="en-US" b="0" i="1" dirty="0">
              <a:solidFill>
                <a:srgbClr val="000000"/>
              </a:solidFill>
              <a:effectLst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b="0" i="0" dirty="0">
                <a:solidFill>
                  <a:srgbClr val="222222"/>
                </a:solidFill>
                <a:effectLst/>
              </a:rPr>
              <a:t>Patients will present with the following:-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Fever, </a:t>
            </a:r>
          </a:p>
          <a:p>
            <a:r>
              <a:rPr lang="en-US" dirty="0">
                <a:solidFill>
                  <a:srgbClr val="222222"/>
                </a:solidFill>
              </a:rPr>
              <a:t>D</a:t>
            </a:r>
            <a:r>
              <a:rPr lang="en-US" b="0" i="0" dirty="0">
                <a:solidFill>
                  <a:srgbClr val="222222"/>
                </a:solidFill>
                <a:effectLst/>
              </a:rPr>
              <a:t>yspnea with hypoxemia beyond the radiographic appearance</a:t>
            </a:r>
          </a:p>
          <a:p>
            <a:r>
              <a:rPr lang="en-US" dirty="0">
                <a:solidFill>
                  <a:srgbClr val="222222"/>
                </a:solidFill>
              </a:rPr>
              <a:t>N</a:t>
            </a:r>
            <a:r>
              <a:rPr lang="en-US" b="0" i="0" dirty="0">
                <a:solidFill>
                  <a:srgbClr val="222222"/>
                </a:solidFill>
                <a:effectLst/>
              </a:rPr>
              <a:t>onproductive cough</a:t>
            </a:r>
            <a:r>
              <a:rPr lang="en-US" dirty="0"/>
              <a:t> (sputum is usually not present unless the patient has a bacterial infection)</a:t>
            </a:r>
          </a:p>
          <a:p>
            <a:r>
              <a:rPr lang="en-US" dirty="0">
                <a:solidFill>
                  <a:srgbClr val="222222"/>
                </a:solidFill>
              </a:rPr>
              <a:t>P</a:t>
            </a:r>
            <a:r>
              <a:rPr lang="en-US" b="0" i="0" dirty="0">
                <a:solidFill>
                  <a:srgbClr val="222222"/>
                </a:solidFill>
                <a:effectLst/>
              </a:rPr>
              <a:t>rominent constitutional symptoms(</a:t>
            </a:r>
            <a:r>
              <a:rPr lang="en-US" dirty="0"/>
              <a:t>weight loss &amp; night sweats)</a:t>
            </a:r>
            <a:endParaRPr lang="en-US" b="0" i="0" dirty="0">
              <a:solidFill>
                <a:srgbClr val="222222"/>
              </a:solidFill>
              <a:effectLst/>
            </a:endParaRPr>
          </a:p>
          <a:p>
            <a:r>
              <a:rPr lang="en-US" b="1" i="0" dirty="0">
                <a:solidFill>
                  <a:srgbClr val="222222"/>
                </a:solidFill>
                <a:effectLst/>
              </a:rPr>
              <a:t>NOTE-PJP should be considered in the differential diagnosis of any immunocompromised individual with the above</a:t>
            </a:r>
            <a:endParaRPr lang="en-US" b="1" i="1" dirty="0">
              <a:solidFill>
                <a:srgbClr val="000000"/>
              </a:solidFill>
              <a:effectLst/>
            </a:endParaRPr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99658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4DBE9-B7D5-45AA-A0EF-DCDE419B8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0" dirty="0">
                <a:solidFill>
                  <a:srgbClr val="000000"/>
                </a:solidFill>
                <a:effectLst/>
                <a:latin typeface="+mn-lt"/>
              </a:rPr>
              <a:t>Diagnosis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52D7E-06C6-4863-B3B9-552F64A42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22222"/>
                </a:solidFill>
                <a:effectLst/>
              </a:rPr>
              <a:t>The diagnosis of PJP requires a high index of suspicion in immunocompromised patients with compatible clinical syndromes, laboratory &amp; radiographic findings.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67666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01918-7DE8-455F-A1CA-491ADC5D2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0" dirty="0">
                <a:solidFill>
                  <a:srgbClr val="222222"/>
                </a:solidFill>
                <a:effectLst/>
                <a:latin typeface="+mn-lt"/>
              </a:rPr>
              <a:t>Approach to the diagnosis of Pneumocystis pneumonia</a:t>
            </a:r>
            <a:endParaRPr lang="en-DE" dirty="0">
              <a:latin typeface="+mn-lt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F49E11A-3E6D-4CAE-889B-0798929FE0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0659" y="1825625"/>
            <a:ext cx="6690681" cy="4351338"/>
          </a:xfrm>
        </p:spPr>
      </p:pic>
    </p:spTree>
    <p:extLst>
      <p:ext uri="{BB962C8B-B14F-4D97-AF65-F5344CB8AC3E}">
        <p14:creationId xmlns:p14="http://schemas.microsoft.com/office/powerpoint/2010/main" val="3943208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04DB8-C4B2-4CF4-B140-76751DA2D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Radiography</a:t>
            </a:r>
          </a:p>
          <a:p>
            <a:r>
              <a:rPr lang="en-US" dirty="0"/>
              <a:t>No radiographic pattern is pathognomonic for PJP &amp; radiographic mimics exist.</a:t>
            </a:r>
          </a:p>
          <a:p>
            <a:r>
              <a:rPr lang="en-US" dirty="0"/>
              <a:t>X ray show diffuse patchy consolidative and ground-glass opacities.</a:t>
            </a:r>
          </a:p>
          <a:p>
            <a:r>
              <a:rPr lang="en-US" dirty="0"/>
              <a:t>May present with atypical features-cavitary or nodular features which are amplified in co-infections such as CMV or adenovirus.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67200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DAFEE39-9691-42E9-BDFA-E074AE608C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4187" y="1872456"/>
            <a:ext cx="6143625" cy="4257675"/>
          </a:xfrm>
        </p:spPr>
      </p:pic>
    </p:spTree>
    <p:extLst>
      <p:ext uri="{BB962C8B-B14F-4D97-AF65-F5344CB8AC3E}">
        <p14:creationId xmlns:p14="http://schemas.microsoft.com/office/powerpoint/2010/main" val="2413540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0F9C6-6FA5-4C06-9561-E19A1A3D0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Laboratory Diagnosis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20E1E-F348-4DCF-A0B2-5A3DCF90F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Microscopy</a:t>
            </a:r>
          </a:p>
          <a:p>
            <a:r>
              <a:rPr lang="en-US" dirty="0">
                <a:solidFill>
                  <a:srgbClr val="222222"/>
                </a:solidFill>
              </a:rPr>
              <a:t>R</a:t>
            </a:r>
            <a:r>
              <a:rPr lang="en-US" b="0" i="0" dirty="0">
                <a:solidFill>
                  <a:srgbClr val="222222"/>
                </a:solidFill>
                <a:effectLst/>
              </a:rPr>
              <a:t>elies on direct visualization of parasites in induced sputum , BAL specimens &amp; transbronchial or open lung biopsy specimens.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Both conventional stains &amp; immunofluorescent staining via monoclonal antibodies to </a:t>
            </a:r>
            <a:r>
              <a:rPr lang="en-US" b="0" i="1" dirty="0">
                <a:solidFill>
                  <a:srgbClr val="222222"/>
                </a:solidFill>
                <a:effectLst/>
              </a:rPr>
              <a:t>Pneumocystis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b="0" i="0" dirty="0">
                <a:solidFill>
                  <a:srgbClr val="222222"/>
                </a:solidFill>
                <a:effectLst/>
              </a:rPr>
              <a:t>are employed.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Common stains include </a:t>
            </a:r>
            <a:r>
              <a:rPr lang="en-US" dirty="0"/>
              <a:t>PAS ,</a:t>
            </a:r>
            <a:r>
              <a:rPr lang="en-US" b="0" i="0" dirty="0">
                <a:solidFill>
                  <a:srgbClr val="222222"/>
                </a:solidFill>
                <a:effectLst/>
              </a:rPr>
              <a:t>GMS &amp; toluidine-blue which stain </a:t>
            </a:r>
            <a:r>
              <a:rPr lang="en-US" dirty="0">
                <a:solidFill>
                  <a:srgbClr val="222222"/>
                </a:solidFill>
              </a:rPr>
              <a:t>the </a:t>
            </a:r>
            <a:r>
              <a:rPr lang="en-US" b="0" i="0" dirty="0">
                <a:solidFill>
                  <a:srgbClr val="222222"/>
                </a:solidFill>
                <a:effectLst/>
              </a:rPr>
              <a:t>cyst cell wall.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821140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FA8B8-08D7-4200-AC23-B271F4831C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3083" y="1690688"/>
            <a:ext cx="5181600" cy="4351338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</a:rPr>
              <a:t>Trophozoites of </a:t>
            </a:r>
            <a:r>
              <a:rPr lang="en-US" b="0" i="1" dirty="0">
                <a:solidFill>
                  <a:srgbClr val="000000"/>
                </a:solidFill>
                <a:effectLst/>
              </a:rPr>
              <a:t>P. jirovecii</a:t>
            </a:r>
            <a:r>
              <a:rPr lang="en-US" b="0" i="0" dirty="0">
                <a:solidFill>
                  <a:srgbClr val="000000"/>
                </a:solidFill>
                <a:effectLst/>
              </a:rPr>
              <a:t> in a bronchoalveolar lavage (BAL) specimen from an AIDS patient, stained with Giemsa.</a:t>
            </a:r>
            <a:endParaRPr lang="en-DE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D17C4BA-3204-4F21-BF22-FF942C3B629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84683" y="1690688"/>
            <a:ext cx="2562225" cy="2143125"/>
          </a:xfrm>
        </p:spPr>
      </p:pic>
    </p:spTree>
    <p:extLst>
      <p:ext uri="{BB962C8B-B14F-4D97-AF65-F5344CB8AC3E}">
        <p14:creationId xmlns:p14="http://schemas.microsoft.com/office/powerpoint/2010/main" val="13562662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851B-F764-444B-8AB8-BA67F5C9D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</a:rPr>
              <a:t>Direct immunofluorescence antibody stain using monoclonal antibodies that target </a:t>
            </a:r>
            <a:r>
              <a:rPr lang="en-US" b="0" i="1" dirty="0">
                <a:solidFill>
                  <a:srgbClr val="000000"/>
                </a:solidFill>
                <a:effectLst/>
              </a:rPr>
              <a:t>Pneumocystis jirovecii</a:t>
            </a:r>
            <a:r>
              <a:rPr lang="en-US" b="0" i="0" dirty="0">
                <a:solidFill>
                  <a:srgbClr val="000000"/>
                </a:solidFill>
                <a:effectLst/>
              </a:rPr>
              <a:t>. </a:t>
            </a:r>
          </a:p>
          <a:p>
            <a:endParaRPr lang="en-US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en-US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en-US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</a:rPr>
              <a:t>This image is from a bronchoalveolar lavage (BAL) specimen from a patient with a malignancy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endParaRPr lang="en-D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3E267F-DD9A-4E70-B762-AC6A292A4E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631" y="2648932"/>
            <a:ext cx="255270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08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7ACC8-5575-4BB4-8083-5BCE13BCF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Introduction</a:t>
            </a:r>
            <a:endParaRPr lang="en-DE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0EEB8-6EEF-4BC7-A2B8-8144158A9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2A2A2A"/>
                </a:solidFill>
              </a:rPr>
              <a:t>F</a:t>
            </a:r>
            <a:r>
              <a:rPr lang="en-US" b="0" i="0" dirty="0">
                <a:solidFill>
                  <a:srgbClr val="2A2A2A"/>
                </a:solidFill>
                <a:effectLst/>
              </a:rPr>
              <a:t>irst described in 1909 by Carlos Chagas as a form of </a:t>
            </a:r>
            <a:r>
              <a:rPr lang="en-US" b="0" i="1" dirty="0">
                <a:solidFill>
                  <a:srgbClr val="2A2A2A"/>
                </a:solidFill>
                <a:effectLst/>
              </a:rPr>
              <a:t>Trypanosoma cruzi.</a:t>
            </a:r>
          </a:p>
          <a:p>
            <a:r>
              <a:rPr lang="en-US" b="0" i="0" dirty="0">
                <a:solidFill>
                  <a:srgbClr val="2A2A2A"/>
                </a:solidFill>
                <a:effectLst/>
              </a:rPr>
              <a:t>Initially classified as a protozoan</a:t>
            </a:r>
            <a:r>
              <a:rPr lang="en-US" dirty="0">
                <a:solidFill>
                  <a:srgbClr val="2A2A2A"/>
                </a:solidFill>
              </a:rPr>
              <a:t> until t</a:t>
            </a:r>
            <a:r>
              <a:rPr lang="en-US" b="0" i="0" dirty="0">
                <a:solidFill>
                  <a:srgbClr val="2A2A2A"/>
                </a:solidFill>
                <a:effectLst/>
              </a:rPr>
              <a:t>he advent of gene sequencing techniques in the late 1980s which finally settled the debate.</a:t>
            </a:r>
          </a:p>
          <a:p>
            <a:r>
              <a:rPr lang="en-US" dirty="0"/>
              <a:t>Pneumocystis jirovecii is now classified as a fungus of the genus pneumocystis.</a:t>
            </a:r>
            <a:endParaRPr lang="en-US" b="0" i="0" dirty="0">
              <a:solidFill>
                <a:srgbClr val="2A2A2A"/>
              </a:solidFill>
              <a:effectLst/>
            </a:endParaRPr>
          </a:p>
          <a:p>
            <a:r>
              <a:rPr lang="en-US" i="0" dirty="0">
                <a:solidFill>
                  <a:srgbClr val="2A2A2A"/>
                </a:solidFill>
              </a:rPr>
              <a:t>R</a:t>
            </a:r>
            <a:r>
              <a:rPr lang="en-US" b="0" i="0" dirty="0">
                <a:solidFill>
                  <a:srgbClr val="2A2A2A"/>
                </a:solidFill>
                <a:effectLst/>
              </a:rPr>
              <a:t>ecognized as a human pathogen in the 1940s after it was observed in the lungs of malnourished infants with plasma cell pneumonitis. </a:t>
            </a:r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01504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6E354-6D39-4AAF-B9A9-5DBBBAA2D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en-US" dirty="0">
                <a:solidFill>
                  <a:srgbClr val="000000"/>
                </a:solidFill>
                <a:effectLst/>
              </a:rPr>
              <a:t>Histopathology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The classic histologic appearance is thickened alveoli walls &amp; foamy eosinophilic exudates within the alveoli.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 Rarely, </a:t>
            </a:r>
            <a:r>
              <a:rPr lang="en-US" b="0" i="1" dirty="0">
                <a:solidFill>
                  <a:srgbClr val="222222"/>
                </a:solidFill>
                <a:effectLst/>
              </a:rPr>
              <a:t>Pneumocystis</a:t>
            </a:r>
            <a:r>
              <a:rPr lang="en-US" b="0" i="0" dirty="0">
                <a:solidFill>
                  <a:srgbClr val="222222"/>
                </a:solidFill>
                <a:effectLst/>
              </a:rPr>
              <a:t> can trigger a granulomatous inflammatory response and the formation of necrotizing (or less commonly non-necrotizing) granulomas. 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71471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EF088-1748-4427-9967-EB8176919F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847725"/>
            <a:ext cx="5181600" cy="53292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</a:rPr>
              <a:t>Cysts of </a:t>
            </a:r>
            <a:r>
              <a:rPr lang="en-US" b="0" i="1" dirty="0">
                <a:solidFill>
                  <a:srgbClr val="000000"/>
                </a:solidFill>
                <a:effectLst/>
              </a:rPr>
              <a:t>P. jirovecii</a:t>
            </a:r>
            <a:r>
              <a:rPr lang="en-US" b="0" i="0" dirty="0">
                <a:solidFill>
                  <a:srgbClr val="000000"/>
                </a:solidFill>
                <a:effectLst/>
              </a:rPr>
              <a:t> in lung tissue stained with methenamine silver &amp; H&amp;E.</a:t>
            </a:r>
          </a:p>
          <a:p>
            <a:endParaRPr lang="en-US" b="0" i="0" dirty="0">
              <a:solidFill>
                <a:srgbClr val="000000"/>
              </a:solidFill>
              <a:effectLst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</a:rPr>
              <a:t> The walls of the cysts are stained black.</a:t>
            </a:r>
          </a:p>
          <a:p>
            <a:endParaRPr lang="en-US" b="0" i="0" dirty="0">
              <a:solidFill>
                <a:srgbClr val="000000"/>
              </a:solidFill>
              <a:effectLst/>
            </a:endParaRPr>
          </a:p>
          <a:p>
            <a:r>
              <a:rPr lang="en-US" dirty="0">
                <a:solidFill>
                  <a:srgbClr val="000000"/>
                </a:solidFill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</a:rPr>
              <a:t>ntracystic bodies are not visible with this stain.</a:t>
            </a:r>
            <a:endParaRPr lang="en-DE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1DAD7B6-B0E8-42AB-A02F-F5C9411396C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60393" y="847725"/>
            <a:ext cx="2628900" cy="2581275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888F508-9AC9-4A3C-A5EB-92C6B72B86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2780" y="3429000"/>
            <a:ext cx="2524125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8109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70B17-446C-4F0E-A895-ED8D8D241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</a:rPr>
              <a:t>Non-specific tests 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Are useful as adjuncts &amp; include the enzyme lactate dehydrogenase (LDH) and serum (1,3)-</a:t>
            </a:r>
            <a:r>
              <a:rPr lang="el-GR" b="0" i="0" dirty="0">
                <a:solidFill>
                  <a:srgbClr val="222222"/>
                </a:solidFill>
                <a:effectLst/>
              </a:rPr>
              <a:t>β-</a:t>
            </a:r>
            <a:r>
              <a:rPr lang="en-US" b="0" i="0" dirty="0">
                <a:solidFill>
                  <a:srgbClr val="222222"/>
                </a:solidFill>
                <a:effectLst/>
              </a:rPr>
              <a:t>D-glucan assay (BDG). 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Serum LDH is usually elevated (&gt;300 IU/mL) in patients with PJP reflecting diffuse pneumonia. 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BDG is a non-specific fungal marker with high sensitivity but low specificity for PJP used as a surrogate (rather than a stand-alone) test for a suspected diagnosis of PJP.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3756235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1996B-CAC7-44C6-BCE8-94EAE0225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Serodiagnosis</a:t>
            </a:r>
          </a:p>
          <a:p>
            <a:r>
              <a:rPr lang="en-US" dirty="0"/>
              <a:t>Antibody detection is not useful for diagnosis of pneumocystis pneumonia.</a:t>
            </a:r>
          </a:p>
          <a:p>
            <a:r>
              <a:rPr lang="en-US" dirty="0"/>
              <a:t>P. jirovecii antigen can be demonstrated by ELISA.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1961602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29460-5503-4FE7-B594-D3C218EFD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Treatment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7DF19-CCCD-4C1E-9B0C-321C50EA5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en-US" b="0" i="0" dirty="0">
                <a:solidFill>
                  <a:srgbClr val="222222"/>
                </a:solidFill>
                <a:effectLst/>
              </a:rPr>
              <a:t>In patients at risk for </a:t>
            </a:r>
            <a:r>
              <a:rPr lang="en-US" b="0" i="1" dirty="0">
                <a:solidFill>
                  <a:srgbClr val="222222"/>
                </a:solidFill>
                <a:effectLst/>
              </a:rPr>
              <a:t>Pneumocystis </a:t>
            </a:r>
            <a:r>
              <a:rPr lang="en-US" b="0" i="0" dirty="0">
                <a:solidFill>
                  <a:srgbClr val="222222"/>
                </a:solidFill>
                <a:effectLst/>
              </a:rPr>
              <a:t>pneumonia, early antimicrobial therapy is initiated based on clinical signs &amp; symptoms, radiology &amp; available lab data.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 Microbiological evidence of organisms in BAL or induced sputum specimens should not delay treatment</a:t>
            </a:r>
            <a:endParaRPr lang="en-US" dirty="0"/>
          </a:p>
          <a:p>
            <a:r>
              <a:rPr lang="en-US" dirty="0"/>
              <a:t>Trimethoprim-sulfamethoxazole or pentamidine are the drugs of choice.</a:t>
            </a:r>
          </a:p>
          <a:p>
            <a:r>
              <a:rPr lang="en-US" dirty="0"/>
              <a:t>Trimethoprim 5 mg/kg and sulfamethoxazole 25 mg/ kg, 6–8 hourly oral or IV are given for 14 days in the non-HIV patients and for 21 days in HIV patients.</a:t>
            </a:r>
          </a:p>
          <a:p>
            <a:r>
              <a:rPr lang="en-US" dirty="0"/>
              <a:t>Pentamidine 4 mg/kg/day, given parenterally once daily for 14 days, is effective in non-HIV patients.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1893414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ABBE6-D34F-4D52-B404-CB9A89423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Unresolved issues</a:t>
            </a:r>
            <a:endParaRPr lang="en-DE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DE264-B999-4BDF-9045-CE3403CB4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22222"/>
                </a:solidFill>
                <a:effectLst/>
              </a:rPr>
              <a:t>Several aspects of the pathogenesis of PJP remain poorly understood. 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These include the unknown natural reservoir of the fungus and the potential role of immunocompetent hosts as reservoirs or intermediate hosts of infection. 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1563480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C7B97-0BB6-40BF-81D9-473E28DFA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CD53A-DACC-4342-93B7-8F4C74E87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A2A2A"/>
                </a:solidFill>
                <a:effectLst/>
              </a:rPr>
              <a:t>Joseph H. </a:t>
            </a:r>
            <a:r>
              <a:rPr lang="en-US" b="0" i="0" dirty="0" err="1">
                <a:solidFill>
                  <a:srgbClr val="2A2A2A"/>
                </a:solidFill>
                <a:effectLst/>
              </a:rPr>
              <a:t>Skalski</a:t>
            </a:r>
            <a:r>
              <a:rPr lang="en-US" b="0" i="0" dirty="0">
                <a:solidFill>
                  <a:srgbClr val="2A2A2A"/>
                </a:solidFill>
                <a:effectLst/>
              </a:rPr>
              <a:t>, Theodore J. </a:t>
            </a:r>
            <a:r>
              <a:rPr lang="en-US" b="0" i="0" dirty="0" err="1">
                <a:solidFill>
                  <a:srgbClr val="2A2A2A"/>
                </a:solidFill>
                <a:effectLst/>
              </a:rPr>
              <a:t>Kottom</a:t>
            </a:r>
            <a:r>
              <a:rPr lang="en-US" b="0" i="0" dirty="0">
                <a:solidFill>
                  <a:srgbClr val="2A2A2A"/>
                </a:solidFill>
                <a:effectLst/>
              </a:rPr>
              <a:t>, Andrew H. Limper, Pathobiology of </a:t>
            </a:r>
            <a:r>
              <a:rPr lang="en-US" b="0" i="1" dirty="0">
                <a:solidFill>
                  <a:srgbClr val="2A2A2A"/>
                </a:solidFill>
                <a:effectLst/>
              </a:rPr>
              <a:t>Pneumocystis</a:t>
            </a:r>
            <a:r>
              <a:rPr lang="en-US" b="0" i="0" dirty="0">
                <a:solidFill>
                  <a:srgbClr val="2A2A2A"/>
                </a:solidFill>
                <a:effectLst/>
              </a:rPr>
              <a:t> pneumonia: life cycle, cell wall and cell signal transduction, </a:t>
            </a:r>
            <a:r>
              <a:rPr lang="en-US" b="0" i="1" dirty="0">
                <a:solidFill>
                  <a:srgbClr val="2A2A2A"/>
                </a:solidFill>
                <a:effectLst/>
              </a:rPr>
              <a:t>FEMS Yeast Research</a:t>
            </a:r>
            <a:r>
              <a:rPr lang="en-US" b="0" i="0" dirty="0">
                <a:solidFill>
                  <a:srgbClr val="2A2A2A"/>
                </a:solidFill>
                <a:effectLst/>
              </a:rPr>
              <a:t>, Volume 15, Issue 6, September 2015, fov046, </a:t>
            </a:r>
            <a:r>
              <a:rPr lang="en-US" b="0" i="0" u="none" strike="noStrike" dirty="0">
                <a:solidFill>
                  <a:srgbClr val="006FB7"/>
                </a:solidFill>
                <a:effectLst/>
                <a:hlinkClick r:id="rId2"/>
              </a:rPr>
              <a:t>https://doi.org/10.1093/femsyr/fov046</a:t>
            </a:r>
            <a:endParaRPr lang="en-US" b="0" i="0" u="none" strike="noStrike" dirty="0">
              <a:solidFill>
                <a:srgbClr val="006FB7"/>
              </a:solidFill>
              <a:effectLst/>
            </a:endParaRPr>
          </a:p>
          <a:p>
            <a:r>
              <a:rPr lang="en-US" b="0" i="0" dirty="0" err="1">
                <a:solidFill>
                  <a:srgbClr val="222222"/>
                </a:solidFill>
                <a:effectLst/>
              </a:rPr>
              <a:t>Apostolopoulou</a:t>
            </a:r>
            <a:r>
              <a:rPr lang="en-US" b="0" i="0" dirty="0">
                <a:solidFill>
                  <a:srgbClr val="222222"/>
                </a:solidFill>
                <a:effectLst/>
              </a:rPr>
              <a:t>, A.; Fishman, J.A. The Pathogenesis and Diagnosis of </a:t>
            </a:r>
            <a:r>
              <a:rPr lang="en-US" b="0" i="1" dirty="0">
                <a:solidFill>
                  <a:srgbClr val="222222"/>
                </a:solidFill>
                <a:effectLst/>
              </a:rPr>
              <a:t>Pneumocystis </a:t>
            </a:r>
            <a:r>
              <a:rPr lang="en-US" b="0" i="1" dirty="0" err="1">
                <a:solidFill>
                  <a:srgbClr val="222222"/>
                </a:solidFill>
                <a:effectLst/>
              </a:rPr>
              <a:t>jiroveci</a:t>
            </a:r>
            <a:r>
              <a:rPr lang="en-US" b="0" i="0" dirty="0">
                <a:solidFill>
                  <a:srgbClr val="222222"/>
                </a:solidFill>
                <a:effectLst/>
              </a:rPr>
              <a:t> Pneumonia. </a:t>
            </a:r>
            <a:r>
              <a:rPr lang="en-US" b="0" i="1" dirty="0">
                <a:solidFill>
                  <a:srgbClr val="222222"/>
                </a:solidFill>
                <a:effectLst/>
              </a:rPr>
              <a:t>J. Fungi</a:t>
            </a:r>
            <a:r>
              <a:rPr lang="en-US" b="0" i="0" dirty="0">
                <a:solidFill>
                  <a:srgbClr val="222222"/>
                </a:solidFill>
                <a:effectLst/>
              </a:rPr>
              <a:t> </a:t>
            </a:r>
            <a:r>
              <a:rPr lang="en-US" b="1" i="0" dirty="0">
                <a:solidFill>
                  <a:srgbClr val="222222"/>
                </a:solidFill>
                <a:effectLst/>
              </a:rPr>
              <a:t>2022</a:t>
            </a:r>
            <a:r>
              <a:rPr lang="en-US" b="0" i="0" dirty="0">
                <a:solidFill>
                  <a:srgbClr val="222222"/>
                </a:solidFill>
                <a:effectLst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</a:rPr>
              <a:t>8</a:t>
            </a:r>
            <a:r>
              <a:rPr lang="en-US" b="0" i="0" dirty="0">
                <a:solidFill>
                  <a:srgbClr val="222222"/>
                </a:solidFill>
                <a:effectLst/>
              </a:rPr>
              <a:t>, 1167. </a:t>
            </a:r>
            <a:r>
              <a:rPr lang="en-US" b="0" i="0" dirty="0">
                <a:solidFill>
                  <a:srgbClr val="222222"/>
                </a:solidFill>
                <a:effectLst/>
                <a:hlinkClick r:id="rId3"/>
              </a:rPr>
              <a:t>https://doi.org/10.3390/jof8111167</a:t>
            </a:r>
            <a:endParaRPr lang="en-US" b="0" i="0" dirty="0">
              <a:solidFill>
                <a:srgbClr val="222222"/>
              </a:solidFill>
              <a:effectLst/>
            </a:endParaRPr>
          </a:p>
          <a:p>
            <a:r>
              <a:rPr lang="en-US" dirty="0"/>
              <a:t>https://www.cdc.gov/parasites/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16623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75B6A-D298-480F-8FDB-EF531DDD0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an important pathogen among the immuno-compromised causing </a:t>
            </a:r>
            <a:r>
              <a:rPr lang="en-US" b="1" dirty="0"/>
              <a:t>PNEUMOCYSTIS PNEUMONIA.</a:t>
            </a:r>
            <a:endParaRPr lang="en-US" b="1" dirty="0">
              <a:solidFill>
                <a:srgbClr val="2A2A2A"/>
              </a:solidFill>
            </a:endParaRPr>
          </a:p>
          <a:p>
            <a:r>
              <a:rPr lang="en-US" dirty="0">
                <a:solidFill>
                  <a:srgbClr val="2A2A2A"/>
                </a:solidFill>
              </a:rPr>
              <a:t>H</a:t>
            </a:r>
            <a:r>
              <a:rPr lang="en-US" b="0" i="0" dirty="0">
                <a:solidFill>
                  <a:srgbClr val="2A2A2A"/>
                </a:solidFill>
                <a:effectLst/>
              </a:rPr>
              <a:t>igh incidence of the disease in patients with AIDS in the 1980s led to increased interest . </a:t>
            </a:r>
          </a:p>
          <a:p>
            <a:r>
              <a:rPr lang="en-US" dirty="0">
                <a:solidFill>
                  <a:srgbClr val="2A2A2A"/>
                </a:solidFill>
              </a:rPr>
              <a:t>It r</a:t>
            </a:r>
            <a:r>
              <a:rPr lang="en-US" b="0" i="0" dirty="0">
                <a:solidFill>
                  <a:srgbClr val="2A2A2A"/>
                </a:solidFill>
                <a:effectLst/>
              </a:rPr>
              <a:t>emains an important pathogen in the developing world, esp. in areas without access to ART.  </a:t>
            </a:r>
          </a:p>
          <a:p>
            <a:r>
              <a:rPr lang="en-US" dirty="0">
                <a:solidFill>
                  <a:srgbClr val="2A2A2A"/>
                </a:solidFill>
              </a:rPr>
              <a:t>W</a:t>
            </a:r>
            <a:r>
              <a:rPr lang="en-US" b="0" i="0" dirty="0">
                <a:solidFill>
                  <a:srgbClr val="2A2A2A"/>
                </a:solidFill>
                <a:effectLst/>
              </a:rPr>
              <a:t>idespread use of immunosuppressive meds for chronic diseases has  led to increased incidence of </a:t>
            </a:r>
            <a:r>
              <a:rPr lang="en-US" b="0" i="1" dirty="0">
                <a:solidFill>
                  <a:srgbClr val="2A2A2A"/>
                </a:solidFill>
                <a:effectLst/>
              </a:rPr>
              <a:t>Pneumocystis</a:t>
            </a:r>
            <a:r>
              <a:rPr lang="en-US" b="0" i="0" dirty="0">
                <a:solidFill>
                  <a:srgbClr val="2A2A2A"/>
                </a:solidFill>
                <a:effectLst/>
              </a:rPr>
              <a:t> </a:t>
            </a:r>
            <a:r>
              <a:rPr lang="en-US" dirty="0">
                <a:solidFill>
                  <a:srgbClr val="2A2A2A"/>
                </a:solidFill>
              </a:rPr>
              <a:t>i</a:t>
            </a:r>
            <a:r>
              <a:rPr lang="en-US" b="0" i="0" dirty="0">
                <a:solidFill>
                  <a:srgbClr val="2A2A2A"/>
                </a:solidFill>
                <a:effectLst/>
              </a:rPr>
              <a:t>n the developed world</a:t>
            </a:r>
            <a:r>
              <a:rPr lang="en-US" b="0" i="1" dirty="0">
                <a:solidFill>
                  <a:srgbClr val="2A2A2A"/>
                </a:solidFill>
                <a:effectLst/>
              </a:rPr>
              <a:t>.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2129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9FD36-7D71-4AA2-B378-4217F9311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Epidemiology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7B344-1410-42FA-BD90-717D534A0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A2A2A"/>
                </a:solidFill>
                <a:effectLst/>
              </a:rPr>
              <a:t>Primary exposure to </a:t>
            </a:r>
            <a:r>
              <a:rPr lang="en-US" b="0" i="1" dirty="0">
                <a:solidFill>
                  <a:srgbClr val="2A2A2A"/>
                </a:solidFill>
                <a:effectLst/>
              </a:rPr>
              <a:t>P. jirovecii</a:t>
            </a:r>
            <a:r>
              <a:rPr lang="en-US" b="0" i="0" dirty="0">
                <a:solidFill>
                  <a:srgbClr val="2A2A2A"/>
                </a:solidFill>
                <a:effectLst/>
              </a:rPr>
              <a:t> is common in young children with a seroprevalence as high as 80% noted </a:t>
            </a:r>
            <a:endParaRPr lang="en-DE" dirty="0"/>
          </a:p>
          <a:p>
            <a:r>
              <a:rPr lang="en-US" b="0" i="0" dirty="0">
                <a:solidFill>
                  <a:srgbClr val="2A2A2A"/>
                </a:solidFill>
                <a:effectLst/>
              </a:rPr>
              <a:t>This is demonstrated by the increase in anti- </a:t>
            </a:r>
            <a:r>
              <a:rPr lang="en-US" b="0" i="1" dirty="0">
                <a:solidFill>
                  <a:srgbClr val="2A2A2A"/>
                </a:solidFill>
                <a:effectLst/>
              </a:rPr>
              <a:t>Pneumocystis</a:t>
            </a:r>
            <a:r>
              <a:rPr lang="en-US" b="0" i="0" dirty="0">
                <a:solidFill>
                  <a:srgbClr val="2A2A2A"/>
                </a:solidFill>
                <a:effectLst/>
              </a:rPr>
              <a:t> antibody during the first few years of life.</a:t>
            </a:r>
          </a:p>
          <a:p>
            <a:r>
              <a:rPr lang="en-US" b="0" i="0" dirty="0">
                <a:solidFill>
                  <a:srgbClr val="2A2A2A"/>
                </a:solidFill>
                <a:effectLst/>
              </a:rPr>
              <a:t>The prevalence among healthy adults ranges from 0-20% the highest so far obtained. </a:t>
            </a:r>
          </a:p>
          <a:p>
            <a:r>
              <a:rPr lang="en-US" b="0" i="1" dirty="0">
                <a:solidFill>
                  <a:srgbClr val="2A2A2A"/>
                </a:solidFill>
                <a:effectLst/>
              </a:rPr>
              <a:t>Prevalence</a:t>
            </a:r>
            <a:r>
              <a:rPr lang="en-US" b="0" i="0" dirty="0">
                <a:solidFill>
                  <a:srgbClr val="2A2A2A"/>
                </a:solidFill>
                <a:effectLst/>
              </a:rPr>
              <a:t> of 20%-43% have been reported by studies using PCR for BAL specimens from HIV-positive patients</a:t>
            </a:r>
            <a:r>
              <a:rPr lang="en-US" b="0" i="0" dirty="0">
                <a:solidFill>
                  <a:srgbClr val="2A2A2A"/>
                </a:solidFill>
                <a:effectLst/>
                <a:latin typeface="Merriweather" panose="000005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8068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E0F7B-3BAC-4BD0-9F9F-5B024D3C3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Morphology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1ACC6-1283-47E6-9779-0353359C1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rgbClr val="222222"/>
                </a:solidFill>
                <a:effectLst/>
              </a:rPr>
              <a:t>In mammalian lungs, </a:t>
            </a:r>
            <a:r>
              <a:rPr lang="en-US" b="0" i="1" dirty="0">
                <a:solidFill>
                  <a:srgbClr val="222222"/>
                </a:solidFill>
                <a:effectLst/>
              </a:rPr>
              <a:t>Pneumocystis</a:t>
            </a:r>
            <a:r>
              <a:rPr lang="en-US" b="0" i="0" dirty="0">
                <a:solidFill>
                  <a:srgbClr val="222222"/>
                </a:solidFill>
                <a:effectLst/>
              </a:rPr>
              <a:t> exists in 3 morphologically distinct forms: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222222"/>
                </a:solidFill>
              </a:rPr>
              <a:t>T</a:t>
            </a:r>
            <a:r>
              <a:rPr lang="en-US" b="0" i="0" dirty="0">
                <a:solidFill>
                  <a:srgbClr val="222222"/>
                </a:solidFill>
                <a:effectLst/>
              </a:rPr>
              <a:t>rophozoites (or trophic forms)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222222"/>
                </a:solidFill>
              </a:rPr>
              <a:t>S</a:t>
            </a:r>
            <a:r>
              <a:rPr lang="en-US" b="0" i="0" dirty="0">
                <a:solidFill>
                  <a:srgbClr val="222222"/>
                </a:solidFill>
                <a:effectLst/>
              </a:rPr>
              <a:t>porozoites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222222"/>
                </a:solidFill>
              </a:rPr>
              <a:t>A</a:t>
            </a:r>
            <a:r>
              <a:rPr lang="en-US" b="0" i="0" dirty="0">
                <a:solidFill>
                  <a:srgbClr val="222222"/>
                </a:solidFill>
                <a:effectLst/>
              </a:rPr>
              <a:t>nd mature cysts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Trophozoites are the predominant form of the organism in in vivo &amp; in vitro culture systems.</a:t>
            </a:r>
          </a:p>
        </p:txBody>
      </p:sp>
    </p:spTree>
    <p:extLst>
      <p:ext uri="{BB962C8B-B14F-4D97-AF65-F5344CB8AC3E}">
        <p14:creationId xmlns:p14="http://schemas.microsoft.com/office/powerpoint/2010/main" val="4210882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689E2-8348-4AA7-8D38-80D16522F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Life cycle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383FF-C4BE-4E8C-917D-A287525C6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rgbClr val="222222"/>
                </a:solidFill>
                <a:effectLst/>
              </a:rPr>
              <a:t>In the lungs, </a:t>
            </a:r>
            <a:r>
              <a:rPr lang="en-US" b="0" i="1" dirty="0">
                <a:solidFill>
                  <a:srgbClr val="222222"/>
                </a:solidFill>
                <a:effectLst/>
              </a:rPr>
              <a:t>Pneumocystis</a:t>
            </a:r>
            <a:r>
              <a:rPr lang="en-US" b="0" i="0" dirty="0">
                <a:solidFill>
                  <a:srgbClr val="222222"/>
                </a:solidFill>
                <a:effectLst/>
              </a:rPr>
              <a:t> has a biphasic life cycle featuring:-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222222"/>
                </a:solidFill>
              </a:rPr>
              <a:t>A</a:t>
            </a:r>
            <a:r>
              <a:rPr lang="en-US" b="0" i="0" dirty="0">
                <a:solidFill>
                  <a:srgbClr val="222222"/>
                </a:solidFill>
                <a:effectLst/>
              </a:rPr>
              <a:t>n asexual phase, which consists of the binary fission of trophozoites.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222222"/>
                </a:solidFill>
              </a:rPr>
              <a:t>A</a:t>
            </a:r>
            <a:r>
              <a:rPr lang="en-US" b="0" i="0" dirty="0">
                <a:solidFill>
                  <a:srgbClr val="222222"/>
                </a:solidFill>
                <a:effectLst/>
              </a:rPr>
              <a:t> sexual phase during which trophozoites fuse, leading to the formation of cysts.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Haploid trophozoites conjugate into diploid early sporozoites, which undergo meiotic division followed by mitotic replication.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This results in the formation of late sporozoites containing eight nuclei (or spores). </a:t>
            </a:r>
          </a:p>
          <a:p>
            <a:endParaRPr lang="en-US" dirty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463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D40AA-D86D-4E0C-831A-AE4584B42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rgbClr val="222222"/>
                </a:solidFill>
                <a:effectLst/>
              </a:rPr>
              <a:t>The maturation of late sporozoites leads to </a:t>
            </a:r>
            <a:r>
              <a:rPr lang="en-US" dirty="0">
                <a:solidFill>
                  <a:srgbClr val="222222"/>
                </a:solidFill>
              </a:rPr>
              <a:t>formation </a:t>
            </a:r>
            <a:r>
              <a:rPr lang="en-US" b="0" i="0" dirty="0">
                <a:solidFill>
                  <a:srgbClr val="222222"/>
                </a:solidFill>
                <a:effectLst/>
              </a:rPr>
              <a:t>of thick-walled cysts.</a:t>
            </a:r>
          </a:p>
          <a:p>
            <a:r>
              <a:rPr lang="en-US" dirty="0">
                <a:solidFill>
                  <a:srgbClr val="222222"/>
                </a:solidFill>
              </a:rPr>
              <a:t>C</a:t>
            </a:r>
            <a:r>
              <a:rPr lang="en-US" b="0" i="0" dirty="0">
                <a:solidFill>
                  <a:srgbClr val="222222"/>
                </a:solidFill>
                <a:effectLst/>
              </a:rPr>
              <a:t>ysts </a:t>
            </a:r>
            <a:r>
              <a:rPr lang="en-US" dirty="0">
                <a:solidFill>
                  <a:srgbClr val="222222"/>
                </a:solidFill>
              </a:rPr>
              <a:t>are </a:t>
            </a:r>
            <a:r>
              <a:rPr lang="en-US" b="0" i="0" dirty="0">
                <a:solidFill>
                  <a:srgbClr val="222222"/>
                </a:solidFill>
                <a:effectLst/>
              </a:rPr>
              <a:t>the agents of disease transmission via inhalation (airborne).</a:t>
            </a:r>
          </a:p>
          <a:p>
            <a:r>
              <a:rPr lang="el-GR" b="0" i="0" dirty="0">
                <a:solidFill>
                  <a:srgbClr val="222222"/>
                </a:solidFill>
                <a:effectLst/>
              </a:rPr>
              <a:t> β-(1,3)-</a:t>
            </a:r>
            <a:r>
              <a:rPr lang="en-US" b="0" i="0" dirty="0">
                <a:solidFill>
                  <a:srgbClr val="222222"/>
                </a:solidFill>
                <a:effectLst/>
              </a:rPr>
              <a:t>D-glucan synthetase generates a cyst wall rich with </a:t>
            </a:r>
            <a:r>
              <a:rPr lang="el-GR" b="0" i="0" dirty="0">
                <a:solidFill>
                  <a:srgbClr val="222222"/>
                </a:solidFill>
                <a:effectLst/>
              </a:rPr>
              <a:t>β-(1,3)-</a:t>
            </a:r>
            <a:r>
              <a:rPr lang="en-US" b="0" i="0" dirty="0">
                <a:solidFill>
                  <a:srgbClr val="222222"/>
                </a:solidFill>
                <a:effectLst/>
              </a:rPr>
              <a:t>D-glucan.</a:t>
            </a:r>
          </a:p>
          <a:p>
            <a:r>
              <a:rPr lang="el-GR" b="0" i="0" dirty="0">
                <a:solidFill>
                  <a:srgbClr val="222222"/>
                </a:solidFill>
                <a:effectLst/>
              </a:rPr>
              <a:t>β-1,3-</a:t>
            </a:r>
            <a:r>
              <a:rPr lang="en-US" b="0" i="0" dirty="0">
                <a:solidFill>
                  <a:srgbClr val="222222"/>
                </a:solidFill>
                <a:effectLst/>
              </a:rPr>
              <a:t>glucan is absent in trophozoites.</a:t>
            </a:r>
          </a:p>
          <a:p>
            <a:r>
              <a:rPr lang="en-US" dirty="0">
                <a:solidFill>
                  <a:srgbClr val="222222"/>
                </a:solidFill>
              </a:rPr>
              <a:t>This</a:t>
            </a:r>
            <a:r>
              <a:rPr lang="en-US" b="0" i="0" dirty="0">
                <a:solidFill>
                  <a:srgbClr val="222222"/>
                </a:solidFill>
                <a:effectLst/>
              </a:rPr>
              <a:t> is the target of binding, activation and phagocytosis by macrophages. </a:t>
            </a:r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915655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F684F8D-B0FF-4A6C-9D2B-D0B0A03949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3517" y="1043201"/>
            <a:ext cx="6409207" cy="4351338"/>
          </a:xfrm>
        </p:spPr>
      </p:pic>
    </p:spTree>
    <p:extLst>
      <p:ext uri="{BB962C8B-B14F-4D97-AF65-F5344CB8AC3E}">
        <p14:creationId xmlns:p14="http://schemas.microsoft.com/office/powerpoint/2010/main" val="39661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35FCD-1D99-4513-863C-691C51078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1" dirty="0">
                <a:solidFill>
                  <a:srgbClr val="000000"/>
                </a:solidFill>
                <a:effectLst/>
                <a:latin typeface="+mn-lt"/>
              </a:rPr>
              <a:t>Host Risk Factors</a:t>
            </a:r>
            <a:br>
              <a:rPr lang="en-US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9D0E8-BDAC-43B9-AEBD-DB029B642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222222"/>
                </a:solidFill>
              </a:rPr>
              <a:t>C</a:t>
            </a:r>
            <a:r>
              <a:rPr lang="en-US" b="0" i="0" dirty="0">
                <a:solidFill>
                  <a:srgbClr val="222222"/>
                </a:solidFill>
                <a:effectLst/>
              </a:rPr>
              <a:t>ongenital or acquired immune deficits.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T-lymphocyte deficiencies as well as defects in macrophage function are implicated in the pathogenesis of PJP.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i="0" dirty="0">
                <a:solidFill>
                  <a:srgbClr val="222222"/>
                </a:solidFill>
                <a:effectLst/>
              </a:rPr>
              <a:t>In non-HIV patients, the most common risk factor for PJP is steroid therapy.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222222"/>
                </a:solidFill>
              </a:rPr>
              <a:t>H</a:t>
            </a:r>
            <a:r>
              <a:rPr lang="en-US" b="0" i="0" dirty="0">
                <a:solidFill>
                  <a:srgbClr val="222222"/>
                </a:solidFill>
                <a:effectLst/>
              </a:rPr>
              <a:t>ematological malignancies-patients with acute lymphoblastic leukemia (ALL) and patients who have undergone allogeneic stem cell transplantation are among the highest risk groups for PJP.</a:t>
            </a:r>
          </a:p>
          <a:p>
            <a:endParaRPr lang="en-US" b="0" i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341108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1257</Words>
  <Application>Microsoft Office PowerPoint</Application>
  <PresentationFormat>Widescreen</PresentationFormat>
  <Paragraphs>102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Merriweather</vt:lpstr>
      <vt:lpstr>Open Sans</vt:lpstr>
      <vt:lpstr>Wingdings</vt:lpstr>
      <vt:lpstr>Office Theme</vt:lpstr>
      <vt:lpstr>Pneumocystis Jirovecii</vt:lpstr>
      <vt:lpstr>Introduction</vt:lpstr>
      <vt:lpstr>PowerPoint Presentation</vt:lpstr>
      <vt:lpstr>Epidemiology</vt:lpstr>
      <vt:lpstr>Morphology</vt:lpstr>
      <vt:lpstr>Life cycle</vt:lpstr>
      <vt:lpstr>PowerPoint Presentation</vt:lpstr>
      <vt:lpstr>PowerPoint Presentation</vt:lpstr>
      <vt:lpstr>Host Risk Factors </vt:lpstr>
      <vt:lpstr>Pathogenesis</vt:lpstr>
      <vt:lpstr>PowerPoint Presentation</vt:lpstr>
      <vt:lpstr>Clinical Presentation   </vt:lpstr>
      <vt:lpstr>Diagnosis</vt:lpstr>
      <vt:lpstr>Approach to the diagnosis of Pneumocystis pneumonia</vt:lpstr>
      <vt:lpstr>PowerPoint Presentation</vt:lpstr>
      <vt:lpstr>PowerPoint Presentation</vt:lpstr>
      <vt:lpstr>Laboratory Diagnosis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Treatment</vt:lpstr>
      <vt:lpstr>Unresolved issues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Pneumocystis Jirovecii</dc:title>
  <dc:creator>Musweu</dc:creator>
  <cp:lastModifiedBy>Musweu</cp:lastModifiedBy>
  <cp:revision>4</cp:revision>
  <dcterms:created xsi:type="dcterms:W3CDTF">2023-04-21T12:33:08Z</dcterms:created>
  <dcterms:modified xsi:type="dcterms:W3CDTF">2023-05-03T11:11:56Z</dcterms:modified>
</cp:coreProperties>
</file>