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4" r:id="rId8"/>
    <p:sldId id="261" r:id="rId9"/>
    <p:sldId id="263" r:id="rId10"/>
    <p:sldId id="265" r:id="rId11"/>
    <p:sldId id="266" r:id="rId12"/>
    <p:sldId id="288" r:id="rId13"/>
    <p:sldId id="293" r:id="rId14"/>
    <p:sldId id="297" r:id="rId15"/>
    <p:sldId id="267" r:id="rId16"/>
    <p:sldId id="268" r:id="rId17"/>
    <p:sldId id="270" r:id="rId18"/>
    <p:sldId id="296" r:id="rId19"/>
    <p:sldId id="271" r:id="rId20"/>
    <p:sldId id="272" r:id="rId21"/>
    <p:sldId id="283" r:id="rId22"/>
    <p:sldId id="292" r:id="rId23"/>
    <p:sldId id="269" r:id="rId24"/>
    <p:sldId id="273" r:id="rId25"/>
    <p:sldId id="274" r:id="rId26"/>
    <p:sldId id="275" r:id="rId27"/>
    <p:sldId id="276" r:id="rId28"/>
    <p:sldId id="289" r:id="rId29"/>
    <p:sldId id="291" r:id="rId30"/>
    <p:sldId id="290" r:id="rId31"/>
    <p:sldId id="277" r:id="rId32"/>
    <p:sldId id="278" r:id="rId33"/>
    <p:sldId id="286" r:id="rId34"/>
    <p:sldId id="280" r:id="rId35"/>
    <p:sldId id="295" r:id="rId36"/>
    <p:sldId id="279" r:id="rId37"/>
    <p:sldId id="281" r:id="rId38"/>
    <p:sldId id="287" r:id="rId39"/>
    <p:sldId id="282" r:id="rId40"/>
    <p:sldId id="294" r:id="rId4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weu" initials="M" lastIdx="1" clrIdx="0">
    <p:extLst>
      <p:ext uri="{19B8F6BF-5375-455C-9EA6-DF929625EA0E}">
        <p15:presenceInfo xmlns:p15="http://schemas.microsoft.com/office/powerpoint/2012/main" userId="fa397ca0321cdc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8" autoAdjust="0"/>
    <p:restoredTop sz="94660"/>
  </p:normalViewPr>
  <p:slideViewPr>
    <p:cSldViewPr snapToGrid="0">
      <p:cViewPr varScale="1">
        <p:scale>
          <a:sx n="70" d="100"/>
          <a:sy n="70" d="100"/>
        </p:scale>
        <p:origin x="4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28T12:23:15.070"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28330-12C4-4FD6-8045-F351C49E64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E4A35D02-AB95-42B8-B85E-DD3200C63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FA760D76-EAE5-4B61-A15B-63880BBFFCAE}"/>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5" name="Footer Placeholder 4">
            <a:extLst>
              <a:ext uri="{FF2B5EF4-FFF2-40B4-BE49-F238E27FC236}">
                <a16:creationId xmlns:a16="http://schemas.microsoft.com/office/drawing/2014/main" xmlns="" id="{75DDD277-A4ED-4B70-802D-FD90E8E3338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E45E230-CE78-43DE-BD6C-72F13809810B}"/>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283384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FE1E9-FE39-457C-B5A8-F695844FFFBE}"/>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C556C8FF-6F68-48AB-9B33-9F8CDD3E2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70BFF0D1-BC0D-4409-AB4C-EED2E79C27B2}"/>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5" name="Footer Placeholder 4">
            <a:extLst>
              <a:ext uri="{FF2B5EF4-FFF2-40B4-BE49-F238E27FC236}">
                <a16:creationId xmlns:a16="http://schemas.microsoft.com/office/drawing/2014/main" xmlns="" id="{80197227-593A-4FCD-9A7B-B15458F1146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23EB96B5-8518-4040-89D2-669BA7EA4BCA}"/>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399044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C92F94-DA2E-4F2F-8647-B009E320D5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653A6C76-6994-45B1-B795-0AD988A3BE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B94DA0AC-4658-4FB0-84A4-F41C843E61A1}"/>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5" name="Footer Placeholder 4">
            <a:extLst>
              <a:ext uri="{FF2B5EF4-FFF2-40B4-BE49-F238E27FC236}">
                <a16:creationId xmlns:a16="http://schemas.microsoft.com/office/drawing/2014/main" xmlns="" id="{D66A2A19-F0BA-4DC6-A541-6542F3289E9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7AB17A5-40A4-43AE-A578-A537A39DF0FF}"/>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65394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D004C-59FD-4CD1-8A76-281936758545}"/>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FAD6EC2A-E9FD-48D4-923B-7855FCB6CB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01CBE1C9-5B3B-4219-8BE7-4C0D744366E6}"/>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5" name="Footer Placeholder 4">
            <a:extLst>
              <a:ext uri="{FF2B5EF4-FFF2-40B4-BE49-F238E27FC236}">
                <a16:creationId xmlns:a16="http://schemas.microsoft.com/office/drawing/2014/main" xmlns="" id="{BEBB475C-8943-4E66-B896-101F649158E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B0C0D3DA-9308-4B5E-ACCD-6B82E8C06D97}"/>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110615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5F7FF-50FE-4B72-95EB-62E5AE759F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D526B31-B131-4CCA-9E0D-F54CD12D7A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0C0D4EA-2231-4F19-90D2-17D5A3E75CE9}"/>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5" name="Footer Placeholder 4">
            <a:extLst>
              <a:ext uri="{FF2B5EF4-FFF2-40B4-BE49-F238E27FC236}">
                <a16:creationId xmlns:a16="http://schemas.microsoft.com/office/drawing/2014/main" xmlns="" id="{7F8FB8E4-F18A-4A94-9781-730FAE09957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DC2DA00-42F2-425F-B33A-8F07411D04A7}"/>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261078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C373F5-3A43-461D-840A-052C7DE119E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E985E2CA-659F-48BD-B1E6-C99F4C8BD5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966BA3F7-DB06-484E-AC44-D2E21AD460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929C3BF6-612F-4F6C-B709-364EC1228105}"/>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6" name="Footer Placeholder 5">
            <a:extLst>
              <a:ext uri="{FF2B5EF4-FFF2-40B4-BE49-F238E27FC236}">
                <a16:creationId xmlns:a16="http://schemas.microsoft.com/office/drawing/2014/main" xmlns="" id="{E3ADCC80-CC19-4CCA-8949-6AC6CDF725B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DEA8469A-C339-41A0-A304-65FF564B0860}"/>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261155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BBC72-548F-4A1B-A6C7-8106274135F1}"/>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90DBF8B7-41BE-4ADE-AEA7-F4276CBE01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3D5279E-6892-4303-9DAF-38CBBEF839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433E2759-6DA3-40BE-B905-7691F34EE7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C71ED38-A7AC-455C-BEC7-BF96661683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D78D0FFA-7448-43E0-A784-7853F61AD49D}"/>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8" name="Footer Placeholder 7">
            <a:extLst>
              <a:ext uri="{FF2B5EF4-FFF2-40B4-BE49-F238E27FC236}">
                <a16:creationId xmlns:a16="http://schemas.microsoft.com/office/drawing/2014/main" xmlns="" id="{343239A7-AB9D-47EB-B0B8-796947E3FFD7}"/>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026DA121-103E-4269-9DD7-BEF81B57C8F4}"/>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136503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7E4FF-BC76-44A0-B068-D236C16F7306}"/>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A2921E3B-551B-417E-843E-6DDC8298C013}"/>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4" name="Footer Placeholder 3">
            <a:extLst>
              <a:ext uri="{FF2B5EF4-FFF2-40B4-BE49-F238E27FC236}">
                <a16:creationId xmlns:a16="http://schemas.microsoft.com/office/drawing/2014/main" xmlns="" id="{D1C28245-FE05-4296-8C71-B8D5C49CECA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A2F798BF-F7CF-4A10-86EF-016CC722A91B}"/>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136814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993FF1A-EA68-4153-A37C-D70755ABDCAA}"/>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3" name="Footer Placeholder 2">
            <a:extLst>
              <a:ext uri="{FF2B5EF4-FFF2-40B4-BE49-F238E27FC236}">
                <a16:creationId xmlns:a16="http://schemas.microsoft.com/office/drawing/2014/main" xmlns="" id="{AC7AFC3A-6156-473C-B8F0-5D38F6052BE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6E377571-F354-4AC6-8F9C-851DB6611935}"/>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6006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5CECCE-EFBA-426B-A907-093665378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C1B31309-E8E4-4B62-AAA2-805E3C4656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DB8269D0-A4F1-409C-B657-E872436FC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F1744A9-17CD-4A35-9953-4B6E4B8190E0}"/>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6" name="Footer Placeholder 5">
            <a:extLst>
              <a:ext uri="{FF2B5EF4-FFF2-40B4-BE49-F238E27FC236}">
                <a16:creationId xmlns:a16="http://schemas.microsoft.com/office/drawing/2014/main" xmlns="" id="{88D45926-30EF-4E5C-87B2-A60D3A247FB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44C7BE4-CF58-46C1-B711-982D907B6602}"/>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255683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14571-7138-493E-996E-59AC0B402A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C7788823-C24E-43EE-B18B-0EC81FC45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1D700FC5-C8BD-4F4F-B82C-9482DCEE8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4A20587-4339-4746-9838-D689F49CF3C3}"/>
              </a:ext>
            </a:extLst>
          </p:cNvPr>
          <p:cNvSpPr>
            <a:spLocks noGrp="1"/>
          </p:cNvSpPr>
          <p:nvPr>
            <p:ph type="dt" sz="half" idx="10"/>
          </p:nvPr>
        </p:nvSpPr>
        <p:spPr/>
        <p:txBody>
          <a:bodyPr/>
          <a:lstStyle/>
          <a:p>
            <a:fld id="{EC1869F5-C111-4D2B-828E-52DDCCDB34C5}" type="datetimeFigureOut">
              <a:rPr lang="x-none" smtClean="0"/>
              <a:t>3/20/2024</a:t>
            </a:fld>
            <a:endParaRPr lang="x-none"/>
          </a:p>
        </p:txBody>
      </p:sp>
      <p:sp>
        <p:nvSpPr>
          <p:cNvPr id="6" name="Footer Placeholder 5">
            <a:extLst>
              <a:ext uri="{FF2B5EF4-FFF2-40B4-BE49-F238E27FC236}">
                <a16:creationId xmlns:a16="http://schemas.microsoft.com/office/drawing/2014/main" xmlns="" id="{124F546B-1278-4F5B-9774-F3DF100A6C5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42D361B4-FCE3-489F-BF3E-FD0B9C0114D5}"/>
              </a:ext>
            </a:extLst>
          </p:cNvPr>
          <p:cNvSpPr>
            <a:spLocks noGrp="1"/>
          </p:cNvSpPr>
          <p:nvPr>
            <p:ph type="sldNum" sz="quarter" idx="12"/>
          </p:nvPr>
        </p:nvSpPr>
        <p:spPr/>
        <p:txBody>
          <a:bodyPr/>
          <a:lstStyle/>
          <a:p>
            <a:fld id="{9288170E-23E6-4199-8607-96481866AD13}" type="slidenum">
              <a:rPr lang="x-none" smtClean="0"/>
              <a:t>‹#›</a:t>
            </a:fld>
            <a:endParaRPr lang="x-none"/>
          </a:p>
        </p:txBody>
      </p:sp>
    </p:spTree>
    <p:extLst>
      <p:ext uri="{BB962C8B-B14F-4D97-AF65-F5344CB8AC3E}">
        <p14:creationId xmlns:p14="http://schemas.microsoft.com/office/powerpoint/2010/main" val="144787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F917C6F-E587-4750-B8B1-CDDE66274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5E1EF1D-75C6-485D-8FC2-B6E3766F4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8AD03F16-E422-47D1-86AB-04DB0E08E5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869F5-C111-4D2B-828E-52DDCCDB34C5}" type="datetimeFigureOut">
              <a:rPr lang="x-none" smtClean="0"/>
              <a:t>3/20/2024</a:t>
            </a:fld>
            <a:endParaRPr lang="x-none"/>
          </a:p>
        </p:txBody>
      </p:sp>
      <p:sp>
        <p:nvSpPr>
          <p:cNvPr id="5" name="Footer Placeholder 4">
            <a:extLst>
              <a:ext uri="{FF2B5EF4-FFF2-40B4-BE49-F238E27FC236}">
                <a16:creationId xmlns:a16="http://schemas.microsoft.com/office/drawing/2014/main" xmlns="" id="{5A9A160A-1020-451B-97C7-971E33EDD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268916FC-C7C3-4771-9122-A4F338B07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8170E-23E6-4199-8607-96481866AD13}" type="slidenum">
              <a:rPr lang="x-none" smtClean="0"/>
              <a:t>‹#›</a:t>
            </a:fld>
            <a:endParaRPr lang="x-none"/>
          </a:p>
        </p:txBody>
      </p:sp>
    </p:spTree>
    <p:extLst>
      <p:ext uri="{BB962C8B-B14F-4D97-AF65-F5344CB8AC3E}">
        <p14:creationId xmlns:p14="http://schemas.microsoft.com/office/powerpoint/2010/main" val="85951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BB522-4E6A-4D87-9EE7-FAADAB2870FB}"/>
              </a:ext>
            </a:extLst>
          </p:cNvPr>
          <p:cNvSpPr>
            <a:spLocks noGrp="1"/>
          </p:cNvSpPr>
          <p:nvPr>
            <p:ph type="ctrTitle"/>
          </p:nvPr>
        </p:nvSpPr>
        <p:spPr/>
        <p:txBody>
          <a:bodyPr/>
          <a:lstStyle/>
          <a:p>
            <a:r>
              <a:rPr lang="en-US" dirty="0"/>
              <a:t> Hemoflagellates</a:t>
            </a:r>
            <a:endParaRPr lang="x-none" dirty="0"/>
          </a:p>
        </p:txBody>
      </p:sp>
      <p:sp>
        <p:nvSpPr>
          <p:cNvPr id="3" name="Subtitle 2">
            <a:extLst>
              <a:ext uri="{FF2B5EF4-FFF2-40B4-BE49-F238E27FC236}">
                <a16:creationId xmlns:a16="http://schemas.microsoft.com/office/drawing/2014/main" xmlns="" id="{EF385E4C-ABEF-471A-80A7-FFF553429F58}"/>
              </a:ext>
            </a:extLst>
          </p:cNvPr>
          <p:cNvSpPr>
            <a:spLocks noGrp="1"/>
          </p:cNvSpPr>
          <p:nvPr>
            <p:ph type="subTitle" idx="1"/>
          </p:nvPr>
        </p:nvSpPr>
        <p:spPr/>
        <p:txBody>
          <a:bodyPr/>
          <a:lstStyle/>
          <a:p>
            <a:r>
              <a:rPr lang="en-US" dirty="0"/>
              <a:t>Dr J Mudenda</a:t>
            </a:r>
            <a:endParaRPr lang="x-none" dirty="0"/>
          </a:p>
        </p:txBody>
      </p:sp>
    </p:spTree>
    <p:extLst>
      <p:ext uri="{BB962C8B-B14F-4D97-AF65-F5344CB8AC3E}">
        <p14:creationId xmlns:p14="http://schemas.microsoft.com/office/powerpoint/2010/main" val="173099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23FB1F8-F199-4BB7-87D1-D0C6E4CC9152}"/>
              </a:ext>
            </a:extLst>
          </p:cNvPr>
          <p:cNvSpPr>
            <a:spLocks noGrp="1"/>
          </p:cNvSpPr>
          <p:nvPr>
            <p:ph idx="1"/>
          </p:nvPr>
        </p:nvSpPr>
        <p:spPr/>
        <p:txBody>
          <a:bodyPr>
            <a:normAutofit/>
          </a:bodyPr>
          <a:lstStyle/>
          <a:p>
            <a:r>
              <a:rPr lang="en-US" dirty="0"/>
              <a:t>In </a:t>
            </a:r>
            <a:r>
              <a:rPr lang="en-US" dirty="0" err="1"/>
              <a:t>salivaria</a:t>
            </a:r>
            <a:r>
              <a:rPr lang="en-US" dirty="0"/>
              <a:t>, the trypanosomes migrate to mouth parts of the vectors, so that infection is transmitted by their bite.</a:t>
            </a:r>
          </a:p>
          <a:p>
            <a:r>
              <a:rPr lang="en-US" dirty="0"/>
              <a:t> Examples are T. gambiense and T.  rhodesiense causing African trypanosomiasis, which are transmitted by the bite of tsetse </a:t>
            </a:r>
            <a:r>
              <a:rPr lang="en-US" dirty="0" err="1"/>
              <a:t>fl</a:t>
            </a:r>
            <a:r>
              <a:rPr lang="en-US" dirty="0"/>
              <a:t> </a:t>
            </a:r>
            <a:r>
              <a:rPr lang="en-US" dirty="0" err="1"/>
              <a:t>ies</a:t>
            </a:r>
            <a:r>
              <a:rPr lang="en-US" dirty="0"/>
              <a:t>.</a:t>
            </a:r>
          </a:p>
          <a:p>
            <a:r>
              <a:rPr lang="en-US" dirty="0"/>
              <a:t>In </a:t>
            </a:r>
            <a:r>
              <a:rPr lang="en-US" dirty="0" err="1"/>
              <a:t>stercoraria</a:t>
            </a:r>
            <a:r>
              <a:rPr lang="en-US" dirty="0"/>
              <a:t>, the trypanosomes migrate to the hindgut and are passed in feces e.g. T. cruzi causing Chagas’ disease acquired by rubbing the feces of the vector bug into the wound caused by its bit.</a:t>
            </a:r>
            <a:endParaRPr lang="x-none" dirty="0"/>
          </a:p>
        </p:txBody>
      </p:sp>
    </p:spTree>
    <p:extLst>
      <p:ext uri="{BB962C8B-B14F-4D97-AF65-F5344CB8AC3E}">
        <p14:creationId xmlns:p14="http://schemas.microsoft.com/office/powerpoint/2010/main" val="198745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CBBDE-A052-48BB-8947-3EF2ABB55FB1}"/>
              </a:ext>
            </a:extLst>
          </p:cNvPr>
          <p:cNvSpPr>
            <a:spLocks noGrp="1"/>
          </p:cNvSpPr>
          <p:nvPr>
            <p:ph type="title"/>
          </p:nvPr>
        </p:nvSpPr>
        <p:spPr/>
        <p:txBody>
          <a:bodyPr/>
          <a:lstStyle/>
          <a:p>
            <a:pPr algn="ctr"/>
            <a:r>
              <a:rPr lang="en-US" dirty="0"/>
              <a:t>Human trypanosomiasis epidemiology</a:t>
            </a:r>
            <a:endParaRPr lang="x-none" dirty="0"/>
          </a:p>
        </p:txBody>
      </p:sp>
      <p:sp>
        <p:nvSpPr>
          <p:cNvPr id="3" name="Content Placeholder 2">
            <a:extLst>
              <a:ext uri="{FF2B5EF4-FFF2-40B4-BE49-F238E27FC236}">
                <a16:creationId xmlns:a16="http://schemas.microsoft.com/office/drawing/2014/main" xmlns="" id="{7CEA287F-79CD-49F2-A751-A192BE609D3E}"/>
              </a:ext>
            </a:extLst>
          </p:cNvPr>
          <p:cNvSpPr>
            <a:spLocks noGrp="1"/>
          </p:cNvSpPr>
          <p:nvPr>
            <p:ph idx="1"/>
          </p:nvPr>
        </p:nvSpPr>
        <p:spPr/>
        <p:txBody>
          <a:bodyPr/>
          <a:lstStyle/>
          <a:p>
            <a:r>
              <a:rPr lang="en-US" dirty="0"/>
              <a:t>Is restricted to two geographical regions- Africa and South America.</a:t>
            </a:r>
          </a:p>
          <a:p>
            <a:endParaRPr lang="en-US" dirty="0"/>
          </a:p>
          <a:p>
            <a:r>
              <a:rPr lang="en-US" dirty="0"/>
              <a:t> This is due to the vector being confined to these places alone. </a:t>
            </a:r>
          </a:p>
          <a:p>
            <a:pPr marL="514350" indent="-514350">
              <a:buFont typeface="+mj-lt"/>
              <a:buAutoNum type="arabicPeriod"/>
            </a:pPr>
            <a:r>
              <a:rPr lang="en-US" dirty="0"/>
              <a:t> African trypanosomiasis (sleeping sickness)</a:t>
            </a:r>
          </a:p>
          <a:p>
            <a:pPr marL="514350" indent="-514350">
              <a:buFont typeface="+mj-lt"/>
              <a:buAutoNum type="arabicPeriod"/>
            </a:pPr>
            <a:r>
              <a:rPr lang="en-US" dirty="0"/>
              <a:t> South American trypanosomiasis (Chagas’ disease)</a:t>
            </a:r>
            <a:endParaRPr lang="x-none" dirty="0"/>
          </a:p>
        </p:txBody>
      </p:sp>
    </p:spTree>
    <p:extLst>
      <p:ext uri="{BB962C8B-B14F-4D97-AF65-F5344CB8AC3E}">
        <p14:creationId xmlns:p14="http://schemas.microsoft.com/office/powerpoint/2010/main" val="87563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B5977-B566-49E5-84A4-C7605AD6422C}"/>
              </a:ext>
            </a:extLst>
          </p:cNvPr>
          <p:cNvSpPr>
            <a:spLocks noGrp="1"/>
          </p:cNvSpPr>
          <p:nvPr>
            <p:ph type="ctrTitle"/>
          </p:nvPr>
        </p:nvSpPr>
        <p:spPr>
          <a:xfrm>
            <a:off x="1524000" y="1122363"/>
            <a:ext cx="9144000" cy="2133599"/>
          </a:xfrm>
        </p:spPr>
        <p:txBody>
          <a:bodyPr/>
          <a:lstStyle/>
          <a:p>
            <a:r>
              <a:rPr lang="en-US" dirty="0"/>
              <a:t>Human African Trypanosomiasis(HAT)</a:t>
            </a:r>
            <a:endParaRPr lang="x-none" dirty="0"/>
          </a:p>
        </p:txBody>
      </p:sp>
      <p:sp>
        <p:nvSpPr>
          <p:cNvPr id="3" name="Subtitle 2">
            <a:extLst>
              <a:ext uri="{FF2B5EF4-FFF2-40B4-BE49-F238E27FC236}">
                <a16:creationId xmlns:a16="http://schemas.microsoft.com/office/drawing/2014/main" xmlns="" id="{7EA59E38-7C43-4BC6-83A2-7D625E4D332E}"/>
              </a:ext>
            </a:extLst>
          </p:cNvPr>
          <p:cNvSpPr>
            <a:spLocks noGrp="1"/>
          </p:cNvSpPr>
          <p:nvPr>
            <p:ph type="subTitle" idx="1"/>
          </p:nvPr>
        </p:nvSpPr>
        <p:spPr/>
        <p:txBody>
          <a:bodyPr>
            <a:normAutofit/>
          </a:bodyPr>
          <a:lstStyle/>
          <a:p>
            <a:r>
              <a:rPr lang="en-US" sz="3600" dirty="0"/>
              <a:t>Trypanosoma brucei complex</a:t>
            </a:r>
            <a:endParaRPr lang="x-none" sz="3600" dirty="0"/>
          </a:p>
        </p:txBody>
      </p:sp>
    </p:spTree>
    <p:extLst>
      <p:ext uri="{BB962C8B-B14F-4D97-AF65-F5344CB8AC3E}">
        <p14:creationId xmlns:p14="http://schemas.microsoft.com/office/powerpoint/2010/main" val="241885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C23F8-E2CF-4D58-B024-346A8CA1D0A4}"/>
              </a:ext>
            </a:extLst>
          </p:cNvPr>
          <p:cNvSpPr>
            <a:spLocks noGrp="1"/>
          </p:cNvSpPr>
          <p:nvPr>
            <p:ph type="title"/>
          </p:nvPr>
        </p:nvSpPr>
        <p:spPr/>
        <p:txBody>
          <a:bodyPr/>
          <a:lstStyle/>
          <a:p>
            <a:pPr algn="ctr"/>
            <a:r>
              <a:rPr lang="en-US" dirty="0"/>
              <a:t>Epidemiology of HAT</a:t>
            </a:r>
            <a:endParaRPr lang="x-none" dirty="0"/>
          </a:p>
        </p:txBody>
      </p:sp>
      <p:sp>
        <p:nvSpPr>
          <p:cNvPr id="3" name="Content Placeholder 2">
            <a:extLst>
              <a:ext uri="{FF2B5EF4-FFF2-40B4-BE49-F238E27FC236}">
                <a16:creationId xmlns:a16="http://schemas.microsoft.com/office/drawing/2014/main" xmlns="" id="{03435957-0943-4E72-A3CB-540EBCBD2E30}"/>
              </a:ext>
            </a:extLst>
          </p:cNvPr>
          <p:cNvSpPr>
            <a:spLocks noGrp="1"/>
          </p:cNvSpPr>
          <p:nvPr>
            <p:ph idx="1"/>
          </p:nvPr>
        </p:nvSpPr>
        <p:spPr/>
        <p:txBody>
          <a:bodyPr/>
          <a:lstStyle/>
          <a:p>
            <a:r>
              <a:rPr lang="en-US" b="0" i="0" dirty="0">
                <a:solidFill>
                  <a:srgbClr val="000000"/>
                </a:solidFill>
                <a:effectLst/>
                <a:latin typeface="Open Sans" panose="020B0606030504020204" pitchFamily="34" charset="0"/>
              </a:rPr>
              <a:t>Control efforts have reduced the number of reported annual cases.</a:t>
            </a:r>
          </a:p>
          <a:p>
            <a:r>
              <a:rPr lang="en-US" b="0" i="0" dirty="0">
                <a:solidFill>
                  <a:srgbClr val="000000"/>
                </a:solidFill>
                <a:effectLst/>
                <a:latin typeface="Open Sans" panose="020B0606030504020204" pitchFamily="34" charset="0"/>
              </a:rPr>
              <a:t>Less than 10,000 cases reported in 2009 after 50 years of control efforts.</a:t>
            </a:r>
          </a:p>
          <a:p>
            <a:r>
              <a:rPr lang="en-US" dirty="0">
                <a:solidFill>
                  <a:srgbClr val="000000"/>
                </a:solidFill>
                <a:latin typeface="Open Sans" panose="020B0606030504020204" pitchFamily="34" charset="0"/>
              </a:rPr>
              <a:t>F</a:t>
            </a:r>
            <a:r>
              <a:rPr lang="en-US" b="0" i="0" dirty="0">
                <a:solidFill>
                  <a:srgbClr val="000000"/>
                </a:solidFill>
                <a:effectLst/>
                <a:latin typeface="Open Sans" panose="020B0606030504020204" pitchFamily="34" charset="0"/>
              </a:rPr>
              <a:t>ewer than 2000 cases were reported to WHO </a:t>
            </a:r>
            <a:r>
              <a:rPr lang="en-US" dirty="0">
                <a:solidFill>
                  <a:srgbClr val="000000"/>
                </a:solidFill>
                <a:latin typeface="Open Sans" panose="020B0606030504020204" pitchFamily="34" charset="0"/>
              </a:rPr>
              <a:t>i</a:t>
            </a:r>
            <a:r>
              <a:rPr lang="en-US" b="0" i="0" dirty="0">
                <a:solidFill>
                  <a:srgbClr val="000000"/>
                </a:solidFill>
                <a:effectLst/>
                <a:latin typeface="Open Sans" panose="020B0606030504020204" pitchFamily="34" charset="0"/>
              </a:rPr>
              <a:t>n 2017–2018.</a:t>
            </a:r>
          </a:p>
          <a:p>
            <a:r>
              <a:rPr lang="en-US" dirty="0">
                <a:solidFill>
                  <a:srgbClr val="000000"/>
                </a:solidFill>
                <a:latin typeface="Open Sans" panose="020B0606030504020204" pitchFamily="34" charset="0"/>
              </a:rPr>
              <a:t>I</a:t>
            </a:r>
            <a:r>
              <a:rPr lang="en-US" b="0" i="0" dirty="0">
                <a:solidFill>
                  <a:srgbClr val="000000"/>
                </a:solidFill>
                <a:effectLst/>
                <a:latin typeface="Open Sans" panose="020B0606030504020204" pitchFamily="34" charset="0"/>
              </a:rPr>
              <a:t>n 2020, fewer than 700 combined cases were reported to WHO with 85% caused by </a:t>
            </a:r>
            <a:r>
              <a:rPr lang="en-US" b="0" i="1" dirty="0">
                <a:solidFill>
                  <a:srgbClr val="000000"/>
                </a:solidFill>
                <a:effectLst/>
                <a:latin typeface="Open Sans" panose="020B0606030504020204" pitchFamily="34" charset="0"/>
              </a:rPr>
              <a:t>T.</a:t>
            </a:r>
            <a:r>
              <a:rPr lang="en-US" b="0" i="0" dirty="0">
                <a:solidFill>
                  <a:srgbClr val="000000"/>
                </a:solidFill>
                <a:effectLst/>
                <a:latin typeface="Open Sans" panose="020B0606030504020204" pitchFamily="34" charset="0"/>
              </a:rPr>
              <a:t> </a:t>
            </a:r>
            <a:r>
              <a:rPr lang="en-US" b="0" i="1" dirty="0">
                <a:solidFill>
                  <a:srgbClr val="000000"/>
                </a:solidFill>
                <a:effectLst/>
                <a:latin typeface="Open Sans" panose="020B0606030504020204" pitchFamily="34" charset="0"/>
              </a:rPr>
              <a:t>b.</a:t>
            </a:r>
            <a:r>
              <a:rPr lang="en-US" b="0" i="0" dirty="0">
                <a:solidFill>
                  <a:srgbClr val="000000"/>
                </a:solidFill>
                <a:effectLst/>
                <a:latin typeface="Open Sans" panose="020B0606030504020204" pitchFamily="34" charset="0"/>
              </a:rPr>
              <a:t> </a:t>
            </a:r>
            <a:r>
              <a:rPr lang="en-US" b="0" i="1" dirty="0">
                <a:solidFill>
                  <a:srgbClr val="000000"/>
                </a:solidFill>
                <a:effectLst/>
                <a:latin typeface="Open Sans" panose="020B0606030504020204" pitchFamily="34" charset="0"/>
              </a:rPr>
              <a:t>gambiense </a:t>
            </a:r>
            <a:r>
              <a:rPr lang="en-US" b="0" i="0" dirty="0">
                <a:solidFill>
                  <a:srgbClr val="000000"/>
                </a:solidFill>
                <a:effectLst/>
                <a:latin typeface="Open Sans" panose="020B0606030504020204" pitchFamily="34" charset="0"/>
              </a:rPr>
              <a:t>and around 15% caused by </a:t>
            </a:r>
            <a:r>
              <a:rPr lang="en-US" b="0" i="1" dirty="0">
                <a:solidFill>
                  <a:srgbClr val="000000"/>
                </a:solidFill>
                <a:effectLst/>
                <a:latin typeface="Open Sans" panose="020B0606030504020204" pitchFamily="34" charset="0"/>
              </a:rPr>
              <a:t>T.</a:t>
            </a:r>
            <a:r>
              <a:rPr lang="en-US" b="0" i="0" dirty="0">
                <a:solidFill>
                  <a:srgbClr val="000000"/>
                </a:solidFill>
                <a:effectLst/>
                <a:latin typeface="Open Sans" panose="020B0606030504020204" pitchFamily="34" charset="0"/>
              </a:rPr>
              <a:t> </a:t>
            </a:r>
            <a:r>
              <a:rPr lang="en-US" b="0" i="1" dirty="0">
                <a:solidFill>
                  <a:srgbClr val="000000"/>
                </a:solidFill>
                <a:effectLst/>
                <a:latin typeface="Open Sans" panose="020B0606030504020204" pitchFamily="34" charset="0"/>
              </a:rPr>
              <a:t>b.</a:t>
            </a:r>
            <a:r>
              <a:rPr lang="en-US" b="0" i="0" dirty="0">
                <a:solidFill>
                  <a:srgbClr val="000000"/>
                </a:solidFill>
                <a:effectLst/>
                <a:latin typeface="Open Sans" panose="020B0606030504020204" pitchFamily="34" charset="0"/>
              </a:rPr>
              <a:t> </a:t>
            </a:r>
            <a:r>
              <a:rPr lang="en-US" b="0" i="1" dirty="0">
                <a:solidFill>
                  <a:srgbClr val="000000"/>
                </a:solidFill>
                <a:effectLst/>
                <a:latin typeface="Open Sans" panose="020B0606030504020204" pitchFamily="34" charset="0"/>
              </a:rPr>
              <a:t>rhodesiense.</a:t>
            </a:r>
            <a:endParaRPr lang="x-none" dirty="0"/>
          </a:p>
        </p:txBody>
      </p:sp>
    </p:spTree>
    <p:extLst>
      <p:ext uri="{BB962C8B-B14F-4D97-AF65-F5344CB8AC3E}">
        <p14:creationId xmlns:p14="http://schemas.microsoft.com/office/powerpoint/2010/main" val="361685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8657BCB0-513C-43B7-BD23-50430C1AD38F}"/>
              </a:ext>
            </a:extLst>
          </p:cNvPr>
          <p:cNvPicPr>
            <a:picLocks noGrp="1" noChangeAspect="1"/>
          </p:cNvPicPr>
          <p:nvPr>
            <p:ph idx="1"/>
          </p:nvPr>
        </p:nvPicPr>
        <p:blipFill>
          <a:blip r:embed="rId2"/>
          <a:stretch>
            <a:fillRect/>
          </a:stretch>
        </p:blipFill>
        <p:spPr>
          <a:xfrm>
            <a:off x="3566160" y="640080"/>
            <a:ext cx="4643120" cy="5536883"/>
          </a:xfrm>
        </p:spPr>
      </p:pic>
    </p:spTree>
    <p:extLst>
      <p:ext uri="{BB962C8B-B14F-4D97-AF65-F5344CB8AC3E}">
        <p14:creationId xmlns:p14="http://schemas.microsoft.com/office/powerpoint/2010/main" val="210991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E6130-3D3F-4381-A63A-F48BC7FD1DDC}"/>
              </a:ext>
            </a:extLst>
          </p:cNvPr>
          <p:cNvSpPr>
            <a:spLocks noGrp="1"/>
          </p:cNvSpPr>
          <p:nvPr>
            <p:ph type="title"/>
          </p:nvPr>
        </p:nvSpPr>
        <p:spPr/>
        <p:txBody>
          <a:bodyPr/>
          <a:lstStyle/>
          <a:p>
            <a:pPr algn="ctr"/>
            <a:r>
              <a:rPr lang="en-US" dirty="0"/>
              <a:t>Trypanosoma brucei gambiense</a:t>
            </a:r>
            <a:endParaRPr lang="x-none" dirty="0"/>
          </a:p>
        </p:txBody>
      </p:sp>
      <p:sp>
        <p:nvSpPr>
          <p:cNvPr id="3" name="Content Placeholder 2">
            <a:extLst>
              <a:ext uri="{FF2B5EF4-FFF2-40B4-BE49-F238E27FC236}">
                <a16:creationId xmlns:a16="http://schemas.microsoft.com/office/drawing/2014/main" xmlns="" id="{FF63EE9E-EC67-4DBA-9992-E59DAEBB80CA}"/>
              </a:ext>
            </a:extLst>
          </p:cNvPr>
          <p:cNvSpPr>
            <a:spLocks noGrp="1"/>
          </p:cNvSpPr>
          <p:nvPr>
            <p:ph idx="1"/>
          </p:nvPr>
        </p:nvSpPr>
        <p:spPr/>
        <p:txBody>
          <a:bodyPr>
            <a:normAutofit/>
          </a:bodyPr>
          <a:lstStyle/>
          <a:p>
            <a:r>
              <a:rPr lang="en-US" dirty="0"/>
              <a:t>Also referred to as West African sleeping sickness or Gambian trypanosomiasis.</a:t>
            </a:r>
          </a:p>
          <a:p>
            <a:r>
              <a:rPr lang="en-US" b="0" dirty="0">
                <a:solidFill>
                  <a:srgbClr val="3C4245"/>
                </a:solidFill>
                <a:effectLst/>
              </a:rPr>
              <a:t>Found in 24 countries in tropical areas of west &amp; central Africa </a:t>
            </a:r>
            <a:r>
              <a:rPr lang="en-US" dirty="0"/>
              <a:t>in shaded areas along stream banks where the tsetse fly vector breeds.</a:t>
            </a:r>
            <a:endParaRPr lang="en-US" b="0" dirty="0">
              <a:solidFill>
                <a:srgbClr val="3C4245"/>
              </a:solidFill>
              <a:effectLst/>
            </a:endParaRPr>
          </a:p>
          <a:p>
            <a:pPr algn="l">
              <a:buFont typeface="Arial" panose="020B0604020202020204" pitchFamily="34" charset="0"/>
              <a:buChar char="•"/>
            </a:pPr>
            <a:r>
              <a:rPr lang="en-US" dirty="0">
                <a:solidFill>
                  <a:srgbClr val="3C4245"/>
                </a:solidFill>
              </a:rPr>
              <a:t>A</a:t>
            </a:r>
            <a:r>
              <a:rPr lang="en-US" b="0" dirty="0">
                <a:solidFill>
                  <a:srgbClr val="3C4245"/>
                </a:solidFill>
                <a:effectLst/>
              </a:rPr>
              <a:t>ccounts for 97% of reported cases of sleeping sickness.</a:t>
            </a:r>
            <a:endParaRPr lang="en-US" dirty="0"/>
          </a:p>
          <a:p>
            <a:r>
              <a:rPr lang="en-US" dirty="0"/>
              <a:t>The course of the illness is chronic &amp; less aggressive than Trypanosoma Brucei Rhodesiense.</a:t>
            </a:r>
          </a:p>
          <a:p>
            <a:r>
              <a:rPr lang="en-US" dirty="0"/>
              <a:t>It is transmitted by two species of tsetse flies -Glossina palpalis and Glossina tachinoides.</a:t>
            </a:r>
          </a:p>
          <a:p>
            <a:endParaRPr lang="x-none" dirty="0"/>
          </a:p>
        </p:txBody>
      </p:sp>
    </p:spTree>
    <p:extLst>
      <p:ext uri="{BB962C8B-B14F-4D97-AF65-F5344CB8AC3E}">
        <p14:creationId xmlns:p14="http://schemas.microsoft.com/office/powerpoint/2010/main" val="2036334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AF04A-ADEF-41AB-8C91-172069EC5F0C}"/>
              </a:ext>
            </a:extLst>
          </p:cNvPr>
          <p:cNvSpPr>
            <a:spLocks noGrp="1"/>
          </p:cNvSpPr>
          <p:nvPr>
            <p:ph type="title"/>
          </p:nvPr>
        </p:nvSpPr>
        <p:spPr/>
        <p:txBody>
          <a:bodyPr/>
          <a:lstStyle/>
          <a:p>
            <a:pPr algn="ctr"/>
            <a:r>
              <a:rPr lang="en-US" dirty="0"/>
              <a:t>Habitat/Morphology</a:t>
            </a:r>
            <a:endParaRPr lang="x-none" dirty="0"/>
          </a:p>
        </p:txBody>
      </p:sp>
      <p:sp>
        <p:nvSpPr>
          <p:cNvPr id="3" name="Content Placeholder 2">
            <a:extLst>
              <a:ext uri="{FF2B5EF4-FFF2-40B4-BE49-F238E27FC236}">
                <a16:creationId xmlns:a16="http://schemas.microsoft.com/office/drawing/2014/main" xmlns="" id="{8223C422-8B83-4670-8B06-1BFEE2BC4C87}"/>
              </a:ext>
            </a:extLst>
          </p:cNvPr>
          <p:cNvSpPr>
            <a:spLocks noGrp="1"/>
          </p:cNvSpPr>
          <p:nvPr>
            <p:ph idx="1"/>
          </p:nvPr>
        </p:nvSpPr>
        <p:spPr/>
        <p:txBody>
          <a:bodyPr>
            <a:normAutofit/>
          </a:bodyPr>
          <a:lstStyle/>
          <a:p>
            <a:r>
              <a:rPr lang="en-US" dirty="0"/>
              <a:t>Trypanosomes live in man and other vertebrate host. </a:t>
            </a:r>
          </a:p>
          <a:p>
            <a:r>
              <a:rPr lang="en-US" dirty="0" smtClean="0"/>
              <a:t>Are</a:t>
            </a:r>
            <a:r>
              <a:rPr lang="en-US" dirty="0"/>
              <a:t> </a:t>
            </a:r>
            <a:r>
              <a:rPr lang="en-US" dirty="0" smtClean="0"/>
              <a:t>a</a:t>
            </a:r>
            <a:r>
              <a:rPr lang="en-US" dirty="0" smtClean="0"/>
              <a:t> </a:t>
            </a:r>
            <a:r>
              <a:rPr lang="en-US" dirty="0"/>
              <a:t>parasite of connective tissue where they multiply rapidly.</a:t>
            </a:r>
          </a:p>
          <a:p>
            <a:r>
              <a:rPr lang="en-US" dirty="0"/>
              <a:t> They then invade regional lymph nodes, blood and finally may involve central nervous system.</a:t>
            </a:r>
          </a:p>
          <a:p>
            <a:r>
              <a:rPr lang="en-US" dirty="0"/>
              <a:t>In humans/vertebrate host, T. brucei gambiense exists as trypomastigote form with high pleomorphism i.e. can be slender, broad short stumpy and an intermediate form.</a:t>
            </a:r>
          </a:p>
          <a:p>
            <a:r>
              <a:rPr lang="en-US" dirty="0"/>
              <a:t>In insects, it occurs as epimastigote  and metacyclic trypomastigote forms.</a:t>
            </a:r>
            <a:endParaRPr lang="x-none" dirty="0"/>
          </a:p>
        </p:txBody>
      </p:sp>
    </p:spTree>
    <p:extLst>
      <p:ext uri="{BB962C8B-B14F-4D97-AF65-F5344CB8AC3E}">
        <p14:creationId xmlns:p14="http://schemas.microsoft.com/office/powerpoint/2010/main" val="131583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5D6E5-DDBE-4882-82DC-445024367A4F}"/>
              </a:ext>
            </a:extLst>
          </p:cNvPr>
          <p:cNvSpPr>
            <a:spLocks noGrp="1"/>
          </p:cNvSpPr>
          <p:nvPr>
            <p:ph type="title"/>
          </p:nvPr>
        </p:nvSpPr>
        <p:spPr/>
        <p:txBody>
          <a:bodyPr/>
          <a:lstStyle/>
          <a:p>
            <a:pPr algn="ctr"/>
            <a:r>
              <a:rPr lang="en-US" dirty="0"/>
              <a:t>Life Cycle</a:t>
            </a:r>
            <a:endParaRPr lang="x-none" dirty="0"/>
          </a:p>
        </p:txBody>
      </p:sp>
      <p:sp>
        <p:nvSpPr>
          <p:cNvPr id="3" name="Content Placeholder 2">
            <a:extLst>
              <a:ext uri="{FF2B5EF4-FFF2-40B4-BE49-F238E27FC236}">
                <a16:creationId xmlns:a16="http://schemas.microsoft.com/office/drawing/2014/main" xmlns="" id="{BF8A4BBA-5B38-4579-AF8A-DBB6BFB486FC}"/>
              </a:ext>
            </a:extLst>
          </p:cNvPr>
          <p:cNvSpPr>
            <a:spLocks noGrp="1"/>
          </p:cNvSpPr>
          <p:nvPr>
            <p:ph idx="1"/>
          </p:nvPr>
        </p:nvSpPr>
        <p:spPr/>
        <p:txBody>
          <a:bodyPr>
            <a:normAutofit/>
          </a:bodyPr>
          <a:lstStyle/>
          <a:p>
            <a:r>
              <a:rPr lang="en-US" dirty="0"/>
              <a:t>T. brucei gambiense is digenetic i.e. passes its life cycle in 2 hosts .</a:t>
            </a:r>
          </a:p>
          <a:p>
            <a:r>
              <a:rPr lang="en-US" dirty="0"/>
              <a:t>Definitive(Vertebrate)host include man, game animals, and other domestic animals. </a:t>
            </a:r>
          </a:p>
          <a:p>
            <a:r>
              <a:rPr lang="en-US" dirty="0"/>
              <a:t>Intermediate(Invertebrate) host is an arthropod vector the Tsetse fly of glossina species</a:t>
            </a:r>
          </a:p>
          <a:p>
            <a:r>
              <a:rPr lang="en-US" dirty="0"/>
              <a:t>Both male and female Glossina species (G. palpalis) transmit the disease to humans &amp; dwell on the banks of shaded streams, wooded savanna and agricultural areas.</a:t>
            </a:r>
          </a:p>
          <a:p>
            <a:r>
              <a:rPr lang="en-US" dirty="0"/>
              <a:t> The infective form to humans is the metacyclic trypomastigote.</a:t>
            </a:r>
            <a:endParaRPr lang="x-none" dirty="0"/>
          </a:p>
        </p:txBody>
      </p:sp>
    </p:spTree>
    <p:extLst>
      <p:ext uri="{BB962C8B-B14F-4D97-AF65-F5344CB8AC3E}">
        <p14:creationId xmlns:p14="http://schemas.microsoft.com/office/powerpoint/2010/main" val="403836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3CDF3BFD-F434-4A93-A730-B19DF47D3A70}"/>
              </a:ext>
            </a:extLst>
          </p:cNvPr>
          <p:cNvPicPr>
            <a:picLocks noGrp="1" noChangeAspect="1"/>
          </p:cNvPicPr>
          <p:nvPr>
            <p:ph sz="half" idx="1"/>
          </p:nvPr>
        </p:nvPicPr>
        <p:blipFill>
          <a:blip r:embed="rId2"/>
          <a:stretch>
            <a:fillRect/>
          </a:stretch>
        </p:blipFill>
        <p:spPr>
          <a:xfrm>
            <a:off x="2017883" y="1825625"/>
            <a:ext cx="2822234" cy="4351338"/>
          </a:xfrm>
        </p:spPr>
      </p:pic>
      <p:pic>
        <p:nvPicPr>
          <p:cNvPr id="8" name="Content Placeholder 7">
            <a:extLst>
              <a:ext uri="{FF2B5EF4-FFF2-40B4-BE49-F238E27FC236}">
                <a16:creationId xmlns:a16="http://schemas.microsoft.com/office/drawing/2014/main" xmlns="" id="{EDE7CC28-DA56-436E-BFB9-12581CA4AF0B}"/>
              </a:ext>
            </a:extLst>
          </p:cNvPr>
          <p:cNvPicPr>
            <a:picLocks noGrp="1" noChangeAspect="1"/>
          </p:cNvPicPr>
          <p:nvPr>
            <p:ph sz="half" idx="2"/>
          </p:nvPr>
        </p:nvPicPr>
        <p:blipFill>
          <a:blip r:embed="rId3"/>
          <a:stretch>
            <a:fillRect/>
          </a:stretch>
        </p:blipFill>
        <p:spPr>
          <a:xfrm>
            <a:off x="5785022" y="1825625"/>
            <a:ext cx="3133725" cy="2743200"/>
          </a:xfrm>
        </p:spPr>
      </p:pic>
    </p:spTree>
    <p:extLst>
      <p:ext uri="{BB962C8B-B14F-4D97-AF65-F5344CB8AC3E}">
        <p14:creationId xmlns:p14="http://schemas.microsoft.com/office/powerpoint/2010/main" val="346690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6A7369F-E795-41E5-B6E4-DF750D93430A}"/>
              </a:ext>
            </a:extLst>
          </p:cNvPr>
          <p:cNvSpPr>
            <a:spLocks noGrp="1"/>
          </p:cNvSpPr>
          <p:nvPr>
            <p:ph idx="1"/>
          </p:nvPr>
        </p:nvSpPr>
        <p:spPr/>
        <p:txBody>
          <a:bodyPr>
            <a:normAutofit lnSpcReduction="10000"/>
          </a:bodyPr>
          <a:lstStyle/>
          <a:p>
            <a:r>
              <a:rPr lang="en-US" dirty="0"/>
              <a:t>Mode of transmission are:</a:t>
            </a:r>
          </a:p>
          <a:p>
            <a:pPr marL="514350" indent="-514350">
              <a:buFont typeface="+mj-lt"/>
              <a:buAutoNum type="arabicPeriod"/>
            </a:pPr>
            <a:r>
              <a:rPr lang="en-US" dirty="0"/>
              <a:t>Through the bite of tsetse fly .</a:t>
            </a:r>
          </a:p>
          <a:p>
            <a:pPr marL="514350" indent="-514350">
              <a:buFont typeface="+mj-lt"/>
              <a:buAutoNum type="arabicPeriod"/>
            </a:pPr>
            <a:r>
              <a:rPr lang="en-US" dirty="0"/>
              <a:t> Congenital transmission (recorded). </a:t>
            </a:r>
          </a:p>
          <a:p>
            <a:r>
              <a:rPr lang="en-US" dirty="0"/>
              <a:t>M</a:t>
            </a:r>
            <a:r>
              <a:rPr lang="en-US" dirty="0" smtClean="0"/>
              <a:t>an </a:t>
            </a:r>
            <a:r>
              <a:rPr lang="en-US" dirty="0"/>
              <a:t>is the only reservoir </a:t>
            </a:r>
            <a:r>
              <a:rPr lang="en-US" dirty="0" smtClean="0"/>
              <a:t>host,(</a:t>
            </a:r>
            <a:r>
              <a:rPr lang="en-US" dirty="0"/>
              <a:t>pigs and others domestic animals known to act as chronic asymptomatic carriers of the parasite).</a:t>
            </a:r>
          </a:p>
          <a:p>
            <a:r>
              <a:rPr lang="en-US" dirty="0"/>
              <a:t>Metacyclic trypomastigotes are inoculated into man when an infected tsetse fly takes a blood meal.</a:t>
            </a:r>
          </a:p>
          <a:p>
            <a:r>
              <a:rPr lang="en-US" dirty="0"/>
              <a:t>These transform into slender blood trypomastigotes that multiply asexually  before entering the peripheral blood and lymphatic circulation.</a:t>
            </a:r>
            <a:endParaRPr lang="x-none" dirty="0"/>
          </a:p>
        </p:txBody>
      </p:sp>
    </p:spTree>
    <p:extLst>
      <p:ext uri="{BB962C8B-B14F-4D97-AF65-F5344CB8AC3E}">
        <p14:creationId xmlns:p14="http://schemas.microsoft.com/office/powerpoint/2010/main" val="99493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5052D-A6E4-4846-A3A7-738671F9E2D0}"/>
              </a:ext>
            </a:extLst>
          </p:cNvPr>
          <p:cNvSpPr>
            <a:spLocks noGrp="1"/>
          </p:cNvSpPr>
          <p:nvPr>
            <p:ph type="title"/>
          </p:nvPr>
        </p:nvSpPr>
        <p:spPr/>
        <p:txBody>
          <a:bodyPr/>
          <a:lstStyle/>
          <a:p>
            <a:pPr algn="ctr"/>
            <a:r>
              <a:rPr lang="en-US" dirty="0"/>
              <a:t>Introduction</a:t>
            </a:r>
            <a:endParaRPr lang="x-none" dirty="0"/>
          </a:p>
        </p:txBody>
      </p:sp>
      <p:sp>
        <p:nvSpPr>
          <p:cNvPr id="3" name="Content Placeholder 2">
            <a:extLst>
              <a:ext uri="{FF2B5EF4-FFF2-40B4-BE49-F238E27FC236}">
                <a16:creationId xmlns:a16="http://schemas.microsoft.com/office/drawing/2014/main" xmlns="" id="{1707F0F3-DC56-4355-973D-64C00F3BB6A0}"/>
              </a:ext>
            </a:extLst>
          </p:cNvPr>
          <p:cNvSpPr>
            <a:spLocks noGrp="1"/>
          </p:cNvSpPr>
          <p:nvPr>
            <p:ph idx="1"/>
          </p:nvPr>
        </p:nvSpPr>
        <p:spPr/>
        <p:txBody>
          <a:bodyPr>
            <a:normAutofit fontScale="92500"/>
          </a:bodyPr>
          <a:lstStyle/>
          <a:p>
            <a:r>
              <a:rPr lang="en-US" dirty="0"/>
              <a:t>Hemoflagellates are parasites that move using a flagella and reside in blood and tissue .</a:t>
            </a:r>
          </a:p>
          <a:p>
            <a:r>
              <a:rPr lang="en-US" dirty="0"/>
              <a:t>Clinically significant members belong to the genera Leishmania and Trypanosoma.</a:t>
            </a:r>
          </a:p>
          <a:p>
            <a:r>
              <a:rPr lang="en-US" dirty="0"/>
              <a:t>There are four morphologic forms associated with these hemoflagellates: amastigote, promastigote, epimastigote  and trypomastigote </a:t>
            </a:r>
          </a:p>
          <a:p>
            <a:r>
              <a:rPr lang="en-US" dirty="0"/>
              <a:t>Names are related to the position of the flagella in relation to the position of the nucleus and  its point of emergence from the cells.</a:t>
            </a:r>
          </a:p>
          <a:p>
            <a:r>
              <a:rPr lang="en-US" dirty="0"/>
              <a:t> All the organisms in the two genera involve some combination of these morphologic forms. </a:t>
            </a:r>
          </a:p>
        </p:txBody>
      </p:sp>
    </p:spTree>
    <p:extLst>
      <p:ext uri="{BB962C8B-B14F-4D97-AF65-F5344CB8AC3E}">
        <p14:creationId xmlns:p14="http://schemas.microsoft.com/office/powerpoint/2010/main" val="302484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B2A405-0860-4FA2-97C5-CFBC88152394}"/>
              </a:ext>
            </a:extLst>
          </p:cNvPr>
          <p:cNvSpPr>
            <a:spLocks noGrp="1"/>
          </p:cNvSpPr>
          <p:nvPr>
            <p:ph idx="1"/>
          </p:nvPr>
        </p:nvSpPr>
        <p:spPr/>
        <p:txBody>
          <a:bodyPr>
            <a:normAutofit lnSpcReduction="10000"/>
          </a:bodyPr>
          <a:lstStyle/>
          <a:p>
            <a:r>
              <a:rPr lang="en-US" dirty="0"/>
              <a:t>The slender forms become non dividing short stumpy forms and enter the blood stream , CNS invasion occur in chronic infection.</a:t>
            </a:r>
          </a:p>
          <a:p>
            <a:r>
              <a:rPr lang="en-US" dirty="0"/>
              <a:t>Trypomastigotes (short </a:t>
            </a:r>
            <a:r>
              <a:rPr lang="en-US" dirty="0" err="1"/>
              <a:t>plumpy</a:t>
            </a:r>
            <a:r>
              <a:rPr lang="en-US" dirty="0"/>
              <a:t> form) are then ingested by tsetse fly (male or female) during blood meal.</a:t>
            </a:r>
          </a:p>
          <a:p>
            <a:r>
              <a:rPr lang="en-US" dirty="0"/>
              <a:t>In the midgut of the fly, short stumpy trypomastigotes develop into long, slender forms and multiply.</a:t>
            </a:r>
          </a:p>
          <a:p>
            <a:r>
              <a:rPr lang="en-US" dirty="0"/>
              <a:t>In salivary glands they develop into epimastigotes,multiply and eventually transform into the infective metacyclic trypomastigotes.</a:t>
            </a:r>
          </a:p>
          <a:p>
            <a:r>
              <a:rPr lang="en-US" dirty="0"/>
              <a:t>Thereafter, the fly remains infective throughout its life of about 6 months.</a:t>
            </a:r>
            <a:endParaRPr lang="x-none" dirty="0"/>
          </a:p>
        </p:txBody>
      </p:sp>
    </p:spTree>
    <p:extLst>
      <p:ext uri="{BB962C8B-B14F-4D97-AF65-F5344CB8AC3E}">
        <p14:creationId xmlns:p14="http://schemas.microsoft.com/office/powerpoint/2010/main" val="426204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C0A43-C781-4FB4-935D-39C4B172C7CB}"/>
              </a:ext>
            </a:extLst>
          </p:cNvPr>
          <p:cNvSpPr>
            <a:spLocks noGrp="1"/>
          </p:cNvSpPr>
          <p:nvPr>
            <p:ph type="title"/>
          </p:nvPr>
        </p:nvSpPr>
        <p:spPr/>
        <p:txBody>
          <a:bodyPr/>
          <a:lstStyle/>
          <a:p>
            <a:pPr algn="ctr"/>
            <a:r>
              <a:rPr lang="en-US" dirty="0"/>
              <a:t>Life cycle of Trypanosoma brucei</a:t>
            </a:r>
            <a:endParaRPr lang="x-none" dirty="0"/>
          </a:p>
        </p:txBody>
      </p:sp>
      <p:pic>
        <p:nvPicPr>
          <p:cNvPr id="5" name="Content Placeholder 4">
            <a:extLst>
              <a:ext uri="{FF2B5EF4-FFF2-40B4-BE49-F238E27FC236}">
                <a16:creationId xmlns:a16="http://schemas.microsoft.com/office/drawing/2014/main" xmlns="" id="{95F5260A-7B0F-4910-9E48-34EFDF63DA9E}"/>
              </a:ext>
            </a:extLst>
          </p:cNvPr>
          <p:cNvPicPr>
            <a:picLocks noGrp="1" noChangeAspect="1"/>
          </p:cNvPicPr>
          <p:nvPr>
            <p:ph idx="1"/>
          </p:nvPr>
        </p:nvPicPr>
        <p:blipFill>
          <a:blip r:embed="rId2"/>
          <a:stretch>
            <a:fillRect/>
          </a:stretch>
        </p:blipFill>
        <p:spPr>
          <a:xfrm>
            <a:off x="2158738" y="1498862"/>
            <a:ext cx="8003357" cy="4678101"/>
          </a:xfrm>
        </p:spPr>
      </p:pic>
    </p:spTree>
    <p:extLst>
      <p:ext uri="{BB962C8B-B14F-4D97-AF65-F5344CB8AC3E}">
        <p14:creationId xmlns:p14="http://schemas.microsoft.com/office/powerpoint/2010/main" val="2018398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316338A-D6B1-48D9-BF36-45D3040B44D5}"/>
              </a:ext>
            </a:extLst>
          </p:cNvPr>
          <p:cNvPicPr>
            <a:picLocks noGrp="1" noChangeAspect="1"/>
          </p:cNvPicPr>
          <p:nvPr>
            <p:ph idx="1"/>
          </p:nvPr>
        </p:nvPicPr>
        <p:blipFill>
          <a:blip r:embed="rId2"/>
          <a:stretch>
            <a:fillRect/>
          </a:stretch>
        </p:blipFill>
        <p:spPr>
          <a:xfrm>
            <a:off x="2123440" y="812800"/>
            <a:ext cx="7020560" cy="4958079"/>
          </a:xfrm>
        </p:spPr>
      </p:pic>
    </p:spTree>
    <p:extLst>
      <p:ext uri="{BB962C8B-B14F-4D97-AF65-F5344CB8AC3E}">
        <p14:creationId xmlns:p14="http://schemas.microsoft.com/office/powerpoint/2010/main" val="191026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D28B6-7FD0-4451-8DBF-9821CE66D837}"/>
              </a:ext>
            </a:extLst>
          </p:cNvPr>
          <p:cNvSpPr>
            <a:spLocks noGrp="1"/>
          </p:cNvSpPr>
          <p:nvPr>
            <p:ph type="title"/>
          </p:nvPr>
        </p:nvSpPr>
        <p:spPr/>
        <p:txBody>
          <a:bodyPr/>
          <a:lstStyle/>
          <a:p>
            <a:pPr algn="ctr"/>
            <a:r>
              <a:rPr lang="en-US" dirty="0"/>
              <a:t>Immune evasion mechanisms-Antigenic Variation</a:t>
            </a:r>
            <a:endParaRPr lang="x-none" dirty="0"/>
          </a:p>
        </p:txBody>
      </p:sp>
      <p:sp>
        <p:nvSpPr>
          <p:cNvPr id="3" name="Content Placeholder 2">
            <a:extLst>
              <a:ext uri="{FF2B5EF4-FFF2-40B4-BE49-F238E27FC236}">
                <a16:creationId xmlns:a16="http://schemas.microsoft.com/office/drawing/2014/main" xmlns="" id="{AEFACFE3-8F95-4F45-A36D-2C49D59423B2}"/>
              </a:ext>
            </a:extLst>
          </p:cNvPr>
          <p:cNvSpPr>
            <a:spLocks noGrp="1"/>
          </p:cNvSpPr>
          <p:nvPr>
            <p:ph idx="1"/>
          </p:nvPr>
        </p:nvSpPr>
        <p:spPr/>
        <p:txBody>
          <a:bodyPr>
            <a:normAutofit/>
          </a:bodyPr>
          <a:lstStyle/>
          <a:p>
            <a:r>
              <a:rPr lang="en-US" dirty="0"/>
              <a:t>As a way of evading the immune system, Trypanosomes undergo periodic antigenic change of surface glycoproteins called variant surface glycoprotein (VSG). </a:t>
            </a:r>
          </a:p>
          <a:p>
            <a:r>
              <a:rPr lang="en-US" dirty="0"/>
              <a:t>As many as 1,000 or more VSG genes are known to help evade immune response.</a:t>
            </a:r>
          </a:p>
          <a:p>
            <a:pPr algn="l"/>
            <a:r>
              <a:rPr lang="en-US" dirty="0"/>
              <a:t>Other mechanisms are resistance to trypanolytic serum proteins(</a:t>
            </a:r>
            <a:r>
              <a:rPr lang="en-US" b="0" i="0" dirty="0">
                <a:solidFill>
                  <a:srgbClr val="282828"/>
                </a:solidFill>
                <a:effectLst/>
                <a:latin typeface="MuseoSans"/>
              </a:rPr>
              <a:t>Trypanosome Lytic Factors 1 &amp; 2), immunosuppression, shedding of enormous VSG in circulation leading to formation of immune complexes with antibodies.</a:t>
            </a:r>
            <a:endParaRPr lang="x-none" dirty="0"/>
          </a:p>
        </p:txBody>
      </p:sp>
    </p:spTree>
    <p:extLst>
      <p:ext uri="{BB962C8B-B14F-4D97-AF65-F5344CB8AC3E}">
        <p14:creationId xmlns:p14="http://schemas.microsoft.com/office/powerpoint/2010/main" val="211240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FA13-A9E8-4868-A07E-6568CAB76A3E}"/>
              </a:ext>
            </a:extLst>
          </p:cNvPr>
          <p:cNvSpPr>
            <a:spLocks noGrp="1"/>
          </p:cNvSpPr>
          <p:nvPr>
            <p:ph type="title"/>
          </p:nvPr>
        </p:nvSpPr>
        <p:spPr/>
        <p:txBody>
          <a:bodyPr/>
          <a:lstStyle/>
          <a:p>
            <a:pPr algn="ctr"/>
            <a:r>
              <a:rPr lang="en-US" dirty="0"/>
              <a:t>Pathogenesis &amp; clinical features</a:t>
            </a:r>
            <a:endParaRPr lang="x-none" dirty="0"/>
          </a:p>
        </p:txBody>
      </p:sp>
      <p:sp>
        <p:nvSpPr>
          <p:cNvPr id="3" name="Content Placeholder 2">
            <a:extLst>
              <a:ext uri="{FF2B5EF4-FFF2-40B4-BE49-F238E27FC236}">
                <a16:creationId xmlns:a16="http://schemas.microsoft.com/office/drawing/2014/main" xmlns="" id="{05CB534A-777C-4E0B-8797-2AE6E1C764ED}"/>
              </a:ext>
            </a:extLst>
          </p:cNvPr>
          <p:cNvSpPr>
            <a:spLocks noGrp="1"/>
          </p:cNvSpPr>
          <p:nvPr>
            <p:ph idx="1"/>
          </p:nvPr>
        </p:nvSpPr>
        <p:spPr/>
        <p:txBody>
          <a:bodyPr>
            <a:normAutofit lnSpcReduction="10000"/>
          </a:bodyPr>
          <a:lstStyle/>
          <a:p>
            <a:r>
              <a:rPr lang="en-US" dirty="0"/>
              <a:t>T. brucei gambiense causes African trypanosomiasis, a chronic illness that can persist for many years.</a:t>
            </a:r>
          </a:p>
          <a:p>
            <a:r>
              <a:rPr lang="en-US" dirty="0"/>
              <a:t>Infection follows a period of parasitemia after which the parasite gets localized predominantly in the lymph nodes.</a:t>
            </a:r>
          </a:p>
          <a:p>
            <a:r>
              <a:rPr lang="en-US" dirty="0"/>
              <a:t>A painless chancre appears at the site of  tsetse fly bite followed by intermittent fever, chills, rash, anemia, weight loss, and headache.</a:t>
            </a:r>
          </a:p>
          <a:p>
            <a:r>
              <a:rPr lang="en-US" dirty="0"/>
              <a:t>Systemic trypanosomiasis without CNS involvement is referred to as stage I disease.</a:t>
            </a:r>
          </a:p>
          <a:p>
            <a:r>
              <a:rPr lang="en-US" dirty="0"/>
              <a:t> In this stage, there is hepatosplenomegaly and lymphadenopathy, particularly in the posterior cervical region (Winterbottom’s sign).</a:t>
            </a:r>
            <a:endParaRPr lang="x-none" dirty="0"/>
          </a:p>
        </p:txBody>
      </p:sp>
    </p:spTree>
    <p:extLst>
      <p:ext uri="{BB962C8B-B14F-4D97-AF65-F5344CB8AC3E}">
        <p14:creationId xmlns:p14="http://schemas.microsoft.com/office/powerpoint/2010/main" val="1126865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CAE1869-6C3C-416C-8AB0-398150EBD36A}"/>
              </a:ext>
            </a:extLst>
          </p:cNvPr>
          <p:cNvSpPr>
            <a:spLocks noGrp="1"/>
          </p:cNvSpPr>
          <p:nvPr>
            <p:ph idx="1"/>
          </p:nvPr>
        </p:nvSpPr>
        <p:spPr/>
        <p:txBody>
          <a:bodyPr>
            <a:normAutofit/>
          </a:bodyPr>
          <a:lstStyle/>
          <a:p>
            <a:r>
              <a:rPr lang="en-US" dirty="0"/>
              <a:t>Myocarditis may develop in stage I disease although commonly seen in T. brucei rhodesiense infections.</a:t>
            </a:r>
          </a:p>
          <a:p>
            <a:r>
              <a:rPr lang="en-US" dirty="0"/>
              <a:t>Hematological features seen in stage I include anemia, moderate leukocytosis, and thrombocytopenia. </a:t>
            </a:r>
          </a:p>
          <a:p>
            <a:r>
              <a:rPr lang="en-US" dirty="0"/>
              <a:t>Stage II disease involves CNS invasion occurring several months marking the start of ‘sleeping sickness’. </a:t>
            </a:r>
          </a:p>
          <a:p>
            <a:r>
              <a:rPr lang="en-US" dirty="0"/>
              <a:t>Headache, mental dullness, apathy and day time sleepiness begin at this stage. </a:t>
            </a:r>
          </a:p>
          <a:p>
            <a:r>
              <a:rPr lang="en-US" dirty="0"/>
              <a:t>The patient falls into profound coma followed by death from asthenia</a:t>
            </a:r>
            <a:endParaRPr lang="x-none" dirty="0"/>
          </a:p>
        </p:txBody>
      </p:sp>
    </p:spTree>
    <p:extLst>
      <p:ext uri="{BB962C8B-B14F-4D97-AF65-F5344CB8AC3E}">
        <p14:creationId xmlns:p14="http://schemas.microsoft.com/office/powerpoint/2010/main" val="2431197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E6D1440-B714-4FBA-A5CE-FCEC4CCFF085}"/>
              </a:ext>
            </a:extLst>
          </p:cNvPr>
          <p:cNvSpPr>
            <a:spLocks noGrp="1"/>
          </p:cNvSpPr>
          <p:nvPr>
            <p:ph idx="1"/>
          </p:nvPr>
        </p:nvSpPr>
        <p:spPr/>
        <p:txBody>
          <a:bodyPr/>
          <a:lstStyle/>
          <a:p>
            <a:r>
              <a:rPr lang="en-US" dirty="0"/>
              <a:t>Histopathology show chronic meningoencephalitis with heavy infiltration by lymphocytes, plasma cells, and morula cells(atypical plasma cells)</a:t>
            </a:r>
          </a:p>
          <a:p>
            <a:r>
              <a:rPr lang="en-US" dirty="0"/>
              <a:t> Brain vessels show perivascular cuffing followed by infiltration of the brain and spinal cord, neuronal degeneration and microglial proliferation.</a:t>
            </a:r>
          </a:p>
          <a:p>
            <a:r>
              <a:rPr lang="en-US" dirty="0"/>
              <a:t>Abnormalities in CSF include raised intracranial pressure, pleocytosis, and raised total protein concentrations.</a:t>
            </a:r>
            <a:endParaRPr lang="x-none" dirty="0"/>
          </a:p>
        </p:txBody>
      </p:sp>
    </p:spTree>
    <p:extLst>
      <p:ext uri="{BB962C8B-B14F-4D97-AF65-F5344CB8AC3E}">
        <p14:creationId xmlns:p14="http://schemas.microsoft.com/office/powerpoint/2010/main" val="889164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274E4-BD6A-4DDA-981F-67BB3AEC99AA}"/>
              </a:ext>
            </a:extLst>
          </p:cNvPr>
          <p:cNvSpPr>
            <a:spLocks noGrp="1"/>
          </p:cNvSpPr>
          <p:nvPr>
            <p:ph type="title"/>
          </p:nvPr>
        </p:nvSpPr>
        <p:spPr/>
        <p:txBody>
          <a:bodyPr/>
          <a:lstStyle/>
          <a:p>
            <a:pPr algn="ctr"/>
            <a:r>
              <a:rPr lang="en-US" dirty="0"/>
              <a:t>Trypanosoma Brucei Rhodesiense (East African Trypanosomiasis)</a:t>
            </a:r>
            <a:endParaRPr lang="x-none" dirty="0"/>
          </a:p>
        </p:txBody>
      </p:sp>
      <p:sp>
        <p:nvSpPr>
          <p:cNvPr id="3" name="Content Placeholder 2">
            <a:extLst>
              <a:ext uri="{FF2B5EF4-FFF2-40B4-BE49-F238E27FC236}">
                <a16:creationId xmlns:a16="http://schemas.microsoft.com/office/drawing/2014/main" xmlns="" id="{18187540-F86A-43DB-B7FC-6A4D72442788}"/>
              </a:ext>
            </a:extLst>
          </p:cNvPr>
          <p:cNvSpPr>
            <a:spLocks noGrp="1"/>
          </p:cNvSpPr>
          <p:nvPr>
            <p:ph idx="1"/>
          </p:nvPr>
        </p:nvSpPr>
        <p:spPr/>
        <p:txBody>
          <a:bodyPr>
            <a:normAutofit/>
          </a:bodyPr>
          <a:lstStyle/>
          <a:p>
            <a:pPr algn="l">
              <a:buFont typeface="Arial" panose="020B0604020202020204" pitchFamily="34" charset="0"/>
              <a:buChar char="•"/>
            </a:pPr>
            <a:r>
              <a:rPr lang="en-US" b="0" i="1" dirty="0">
                <a:solidFill>
                  <a:srgbClr val="3C4245"/>
                </a:solidFill>
                <a:effectLst/>
              </a:rPr>
              <a:t>Trypanosoma brucei rhodesiense</a:t>
            </a:r>
            <a:r>
              <a:rPr lang="en-US" b="0" i="0" dirty="0">
                <a:solidFill>
                  <a:srgbClr val="3C4245"/>
                </a:solidFill>
                <a:effectLst/>
              </a:rPr>
              <a:t> is found in 13 countries in eastern and southern Africa.</a:t>
            </a:r>
          </a:p>
          <a:p>
            <a:pPr algn="l">
              <a:buFont typeface="Arial" panose="020B0604020202020204" pitchFamily="34" charset="0"/>
              <a:buChar char="•"/>
            </a:pPr>
            <a:r>
              <a:rPr lang="en-US" b="0" i="0" dirty="0">
                <a:solidFill>
                  <a:srgbClr val="3C4245"/>
                </a:solidFill>
                <a:effectLst/>
              </a:rPr>
              <a:t>Also referred to as East African sleeping sickness</a:t>
            </a:r>
          </a:p>
          <a:p>
            <a:pPr algn="l">
              <a:buFont typeface="Arial" panose="020B0604020202020204" pitchFamily="34" charset="0"/>
              <a:buChar char="•"/>
            </a:pPr>
            <a:r>
              <a:rPr lang="en-US" dirty="0">
                <a:solidFill>
                  <a:srgbClr val="3C4245"/>
                </a:solidFill>
              </a:rPr>
              <a:t>R</a:t>
            </a:r>
            <a:r>
              <a:rPr lang="en-US" b="0" i="0" dirty="0">
                <a:solidFill>
                  <a:srgbClr val="3C4245"/>
                </a:solidFill>
                <a:effectLst/>
              </a:rPr>
              <a:t>epresents under 3% of reported cases and causes an acute infection. </a:t>
            </a:r>
          </a:p>
          <a:p>
            <a:pPr algn="l">
              <a:buFont typeface="Arial" panose="020B0604020202020204" pitchFamily="34" charset="0"/>
              <a:buChar char="•"/>
            </a:pPr>
            <a:r>
              <a:rPr lang="en-US" b="0" i="0" dirty="0">
                <a:solidFill>
                  <a:srgbClr val="3C4245"/>
                </a:solidFill>
                <a:effectLst/>
              </a:rPr>
              <a:t>First signs and symptoms are observed a few weeks or months after infection. </a:t>
            </a:r>
          </a:p>
          <a:p>
            <a:pPr algn="l">
              <a:buFont typeface="Arial" panose="020B0604020202020204" pitchFamily="34" charset="0"/>
              <a:buChar char="•"/>
            </a:pPr>
            <a:r>
              <a:rPr lang="en-US" b="0" i="0" dirty="0">
                <a:solidFill>
                  <a:srgbClr val="3C4245"/>
                </a:solidFill>
                <a:effectLst/>
              </a:rPr>
              <a:t>The disease develops rapidly and invades the central nervous system. </a:t>
            </a:r>
            <a:endParaRPr lang="x-none" dirty="0"/>
          </a:p>
        </p:txBody>
      </p:sp>
    </p:spTree>
    <p:extLst>
      <p:ext uri="{BB962C8B-B14F-4D97-AF65-F5344CB8AC3E}">
        <p14:creationId xmlns:p14="http://schemas.microsoft.com/office/powerpoint/2010/main" val="1796595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69D20-A584-464A-BA79-35B4166046E8}"/>
              </a:ext>
            </a:extLst>
          </p:cNvPr>
          <p:cNvSpPr>
            <a:spLocks noGrp="1"/>
          </p:cNvSpPr>
          <p:nvPr>
            <p:ph type="title"/>
          </p:nvPr>
        </p:nvSpPr>
        <p:spPr/>
        <p:txBody>
          <a:bodyPr/>
          <a:lstStyle/>
          <a:p>
            <a:pPr algn="ctr"/>
            <a:r>
              <a:rPr lang="en-US" dirty="0"/>
              <a:t>Epidemiology of trypanosomes in Zambia</a:t>
            </a:r>
            <a:endParaRPr lang="x-none" dirty="0"/>
          </a:p>
        </p:txBody>
      </p:sp>
      <p:sp>
        <p:nvSpPr>
          <p:cNvPr id="3" name="Content Placeholder 2">
            <a:extLst>
              <a:ext uri="{FF2B5EF4-FFF2-40B4-BE49-F238E27FC236}">
                <a16:creationId xmlns:a16="http://schemas.microsoft.com/office/drawing/2014/main" xmlns="" id="{5CCA0DB5-7EF3-4DA0-A5FF-DCF5C1030E8F}"/>
              </a:ext>
            </a:extLst>
          </p:cNvPr>
          <p:cNvSpPr>
            <a:spLocks noGrp="1"/>
          </p:cNvSpPr>
          <p:nvPr>
            <p:ph idx="1"/>
          </p:nvPr>
        </p:nvSpPr>
        <p:spPr/>
        <p:txBody>
          <a:bodyPr>
            <a:normAutofit lnSpcReduction="10000"/>
          </a:bodyPr>
          <a:lstStyle/>
          <a:p>
            <a:r>
              <a:rPr lang="en-US" b="0" i="0" dirty="0">
                <a:solidFill>
                  <a:srgbClr val="212121"/>
                </a:solidFill>
                <a:effectLst/>
                <a:latin typeface="Calibri" panose="020F0502020204030204" pitchFamily="34" charset="0"/>
                <a:cs typeface="Calibri" panose="020F0502020204030204" pitchFamily="34" charset="0"/>
              </a:rPr>
              <a:t>Historical hot spots of </a:t>
            </a:r>
            <a:r>
              <a:rPr lang="en-US" b="0" i="1" dirty="0">
                <a:solidFill>
                  <a:srgbClr val="212121"/>
                </a:solidFill>
                <a:effectLst/>
                <a:latin typeface="Calibri" panose="020F0502020204030204" pitchFamily="34" charset="0"/>
                <a:cs typeface="Calibri" panose="020F0502020204030204" pitchFamily="34" charset="0"/>
              </a:rPr>
              <a:t>rhodesiense</a:t>
            </a:r>
            <a:r>
              <a:rPr lang="en-US" b="0" i="0" dirty="0">
                <a:solidFill>
                  <a:srgbClr val="212121"/>
                </a:solidFill>
                <a:effectLst/>
                <a:latin typeface="Calibri" panose="020F0502020204030204" pitchFamily="34" charset="0"/>
                <a:cs typeface="Calibri" panose="020F0502020204030204" pitchFamily="34" charset="0"/>
              </a:rPr>
              <a:t> HAT  epidemics are the Luangwa &amp; the Kafue River Valleys since 1960.</a:t>
            </a:r>
          </a:p>
          <a:p>
            <a:r>
              <a:rPr lang="en-US" b="0" i="0" dirty="0">
                <a:solidFill>
                  <a:srgbClr val="212121"/>
                </a:solidFill>
                <a:effectLst/>
                <a:latin typeface="Calibri" panose="020F0502020204030204" pitchFamily="34" charset="0"/>
                <a:cs typeface="Calibri" panose="020F0502020204030204" pitchFamily="34" charset="0"/>
              </a:rPr>
              <a:t>According to WHO ,Zambia currently reports &lt;100 new HAT cases annually.</a:t>
            </a:r>
          </a:p>
          <a:p>
            <a:r>
              <a:rPr lang="en-US" dirty="0">
                <a:solidFill>
                  <a:srgbClr val="212121"/>
                </a:solidFill>
                <a:latin typeface="Calibri" panose="020F0502020204030204" pitchFamily="34" charset="0"/>
                <a:cs typeface="Calibri" panose="020F0502020204030204" pitchFamily="34" charset="0"/>
              </a:rPr>
              <a:t>These are</a:t>
            </a:r>
            <a:r>
              <a:rPr lang="en-US" b="0" i="0" dirty="0">
                <a:solidFill>
                  <a:srgbClr val="212121"/>
                </a:solidFill>
                <a:effectLst/>
                <a:latin typeface="Calibri" panose="020F0502020204030204" pitchFamily="34" charset="0"/>
                <a:cs typeface="Calibri" panose="020F0502020204030204" pitchFamily="34" charset="0"/>
              </a:rPr>
              <a:t> mainly from the old foci in the tsetse fly-infested Luangwa River Valley comprising Chama, Mpika, Chipata, Mambwe &amp; Rufunsa districts.</a:t>
            </a:r>
          </a:p>
          <a:p>
            <a:r>
              <a:rPr lang="en-US" dirty="0">
                <a:solidFill>
                  <a:srgbClr val="212121"/>
                </a:solidFill>
                <a:latin typeface="Calibri" panose="020F0502020204030204" pitchFamily="34" charset="0"/>
                <a:cs typeface="Calibri" panose="020F0502020204030204" pitchFamily="34" charset="0"/>
              </a:rPr>
              <a:t>The disease is also </a:t>
            </a:r>
            <a:r>
              <a:rPr lang="en-US" b="0" i="0" dirty="0">
                <a:solidFill>
                  <a:srgbClr val="212121"/>
                </a:solidFill>
                <a:effectLst/>
                <a:latin typeface="Calibri" panose="020F0502020204030204" pitchFamily="34" charset="0"/>
                <a:cs typeface="Calibri" panose="020F0502020204030204" pitchFamily="34" charset="0"/>
              </a:rPr>
              <a:t>re-emerging in Rufunsa.</a:t>
            </a:r>
          </a:p>
          <a:p>
            <a:r>
              <a:rPr lang="en-US" b="0" i="0" dirty="0">
                <a:solidFill>
                  <a:srgbClr val="212121"/>
                </a:solidFill>
                <a:effectLst/>
                <a:latin typeface="Calibri" panose="020F0502020204030204" pitchFamily="34" charset="0"/>
                <a:cs typeface="Calibri" panose="020F0502020204030204" pitchFamily="34" charset="0"/>
              </a:rPr>
              <a:t> Other areas are the Kafue ecosystem comprising Kafue National Park (KNP) and its surrounding Game Management Areas (GMA).</a:t>
            </a:r>
            <a:endParaRPr lang="x-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9860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1385D0-35D6-4147-B22B-2986760B86D0}"/>
              </a:ext>
            </a:extLst>
          </p:cNvPr>
          <p:cNvSpPr>
            <a:spLocks noGrp="1"/>
          </p:cNvSpPr>
          <p:nvPr>
            <p:ph type="title"/>
          </p:nvPr>
        </p:nvSpPr>
        <p:spPr/>
        <p:txBody>
          <a:bodyPr/>
          <a:lstStyle/>
          <a:p>
            <a:pPr algn="ctr"/>
            <a:r>
              <a:rPr lang="en-US" dirty="0"/>
              <a:t>Why few cases?</a:t>
            </a:r>
            <a:endParaRPr lang="x-none" dirty="0"/>
          </a:p>
        </p:txBody>
      </p:sp>
      <p:sp>
        <p:nvSpPr>
          <p:cNvPr id="3" name="Content Placeholder 2">
            <a:extLst>
              <a:ext uri="{FF2B5EF4-FFF2-40B4-BE49-F238E27FC236}">
                <a16:creationId xmlns:a16="http://schemas.microsoft.com/office/drawing/2014/main" xmlns="" id="{7FE228D9-0987-481E-A4F5-A4A9B621411E}"/>
              </a:ext>
            </a:extLst>
          </p:cNvPr>
          <p:cNvSpPr>
            <a:spLocks noGrp="1"/>
          </p:cNvSpPr>
          <p:nvPr>
            <p:ph idx="1"/>
          </p:nvPr>
        </p:nvSpPr>
        <p:spPr/>
        <p:txBody>
          <a:bodyPr/>
          <a:lstStyle/>
          <a:p>
            <a:r>
              <a:rPr lang="en-US" dirty="0">
                <a:solidFill>
                  <a:srgbClr val="212121"/>
                </a:solidFill>
                <a:latin typeface="Calibri" panose="020F0502020204030204" pitchFamily="34" charset="0"/>
                <a:cs typeface="Calibri" panose="020F0502020204030204" pitchFamily="34" charset="0"/>
              </a:rPr>
              <a:t>U</a:t>
            </a:r>
            <a:r>
              <a:rPr lang="en-US" b="0" i="0" dirty="0">
                <a:solidFill>
                  <a:srgbClr val="212121"/>
                </a:solidFill>
                <a:effectLst/>
                <a:latin typeface="Calibri" panose="020F0502020204030204" pitchFamily="34" charset="0"/>
                <a:cs typeface="Calibri" panose="020F0502020204030204" pitchFamily="34" charset="0"/>
              </a:rPr>
              <a:t>nderdiagnosis mainly due to lack of HAT surveillance and control programmes.</a:t>
            </a:r>
          </a:p>
          <a:p>
            <a:r>
              <a:rPr lang="en-US" b="0" i="0" dirty="0">
                <a:solidFill>
                  <a:srgbClr val="212121"/>
                </a:solidFill>
                <a:effectLst/>
                <a:latin typeface="Calibri" panose="020F0502020204030204" pitchFamily="34" charset="0"/>
                <a:cs typeface="Calibri" panose="020F0502020204030204" pitchFamily="34" charset="0"/>
              </a:rPr>
              <a:t> </a:t>
            </a:r>
            <a:r>
              <a:rPr lang="en-US" dirty="0">
                <a:solidFill>
                  <a:srgbClr val="212121"/>
                </a:solidFill>
                <a:latin typeface="Calibri" panose="020F0502020204030204" pitchFamily="34" charset="0"/>
                <a:cs typeface="Calibri" panose="020F0502020204030204" pitchFamily="34" charset="0"/>
              </a:rPr>
              <a:t>M</a:t>
            </a:r>
            <a:r>
              <a:rPr lang="en-US" b="0" i="0" dirty="0">
                <a:solidFill>
                  <a:srgbClr val="212121"/>
                </a:solidFill>
                <a:effectLst/>
                <a:latin typeface="Calibri" panose="020F0502020204030204" pitchFamily="34" charset="0"/>
                <a:cs typeface="Calibri" panose="020F0502020204030204" pitchFamily="34" charset="0"/>
              </a:rPr>
              <a:t>isdiagnosis with other febrile conditions, such as malaria, tuberculosis &amp; HIV/AIDS.</a:t>
            </a:r>
            <a:endParaRPr lang="x-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62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18C2ED-6A0A-4539-AE51-C3BD995D790A}"/>
              </a:ext>
            </a:extLst>
          </p:cNvPr>
          <p:cNvSpPr>
            <a:spLocks noGrp="1"/>
          </p:cNvSpPr>
          <p:nvPr>
            <p:ph idx="1"/>
          </p:nvPr>
        </p:nvSpPr>
        <p:spPr/>
        <p:txBody>
          <a:bodyPr>
            <a:normAutofit/>
          </a:bodyPr>
          <a:lstStyle/>
          <a:p>
            <a:pPr marL="0" indent="0">
              <a:buNone/>
            </a:pPr>
            <a:r>
              <a:rPr lang="en-US" dirty="0"/>
              <a:t> </a:t>
            </a:r>
          </a:p>
          <a:p>
            <a:r>
              <a:rPr lang="en-US" dirty="0"/>
              <a:t>The major difference between the two genera is the primary diagnostic form found in each.</a:t>
            </a:r>
          </a:p>
          <a:p>
            <a:r>
              <a:rPr lang="en-US" dirty="0"/>
              <a:t> For Leishmania it is the </a:t>
            </a:r>
            <a:r>
              <a:rPr lang="en-US" b="1" dirty="0"/>
              <a:t>amastigote</a:t>
            </a:r>
            <a:r>
              <a:rPr lang="en-US" dirty="0"/>
              <a:t> and for Trypanosoma it is the </a:t>
            </a:r>
            <a:r>
              <a:rPr lang="en-US" b="1" dirty="0"/>
              <a:t>trypomastigote. </a:t>
            </a:r>
          </a:p>
          <a:p>
            <a:r>
              <a:rPr lang="en-US" dirty="0"/>
              <a:t>The exception is Trypanosoma cruzi in which amastigotes may also be found.</a:t>
            </a:r>
          </a:p>
          <a:p>
            <a:r>
              <a:rPr lang="en-US" dirty="0"/>
              <a:t>Transmission of all hemoflagellates is via the bite of an arthropod vector. </a:t>
            </a:r>
            <a:endParaRPr lang="x-none" dirty="0"/>
          </a:p>
          <a:p>
            <a:endParaRPr lang="x-none" dirty="0"/>
          </a:p>
        </p:txBody>
      </p:sp>
    </p:spTree>
    <p:extLst>
      <p:ext uri="{BB962C8B-B14F-4D97-AF65-F5344CB8AC3E}">
        <p14:creationId xmlns:p14="http://schemas.microsoft.com/office/powerpoint/2010/main" val="2610629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87E8355F-7F95-473D-9109-58EDD846D2A5}"/>
              </a:ext>
            </a:extLst>
          </p:cNvPr>
          <p:cNvPicPr>
            <a:picLocks noGrp="1" noChangeAspect="1"/>
          </p:cNvPicPr>
          <p:nvPr>
            <p:ph idx="1"/>
          </p:nvPr>
        </p:nvPicPr>
        <p:blipFill>
          <a:blip r:embed="rId2"/>
          <a:stretch>
            <a:fillRect/>
          </a:stretch>
        </p:blipFill>
        <p:spPr>
          <a:xfrm>
            <a:off x="1121996" y="1253331"/>
            <a:ext cx="9948008" cy="4351338"/>
          </a:xfrm>
        </p:spPr>
      </p:pic>
    </p:spTree>
    <p:extLst>
      <p:ext uri="{BB962C8B-B14F-4D97-AF65-F5344CB8AC3E}">
        <p14:creationId xmlns:p14="http://schemas.microsoft.com/office/powerpoint/2010/main" val="187132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A5D4CB1-D6E4-4637-8454-8267B34CD69C}"/>
              </a:ext>
            </a:extLst>
          </p:cNvPr>
          <p:cNvSpPr>
            <a:spLocks noGrp="1"/>
          </p:cNvSpPr>
          <p:nvPr>
            <p:ph idx="1"/>
          </p:nvPr>
        </p:nvSpPr>
        <p:spPr/>
        <p:txBody>
          <a:bodyPr/>
          <a:lstStyle/>
          <a:p>
            <a:r>
              <a:rPr lang="en-US" dirty="0"/>
              <a:t>Its vectors are G. </a:t>
            </a:r>
            <a:r>
              <a:rPr lang="en-US" dirty="0" err="1" smtClean="0"/>
              <a:t>morsitans</a:t>
            </a:r>
            <a:r>
              <a:rPr lang="en-US" dirty="0" smtClean="0"/>
              <a:t> </a:t>
            </a:r>
            <a:r>
              <a:rPr lang="en-US" dirty="0"/>
              <a:t>, G. palpalis and G. </a:t>
            </a:r>
            <a:r>
              <a:rPr lang="en-US" dirty="0" err="1"/>
              <a:t>Swynnertoni</a:t>
            </a:r>
            <a:r>
              <a:rPr lang="en-US" dirty="0"/>
              <a:t> found in the open savannah countries.</a:t>
            </a:r>
          </a:p>
          <a:p>
            <a:r>
              <a:rPr lang="en-US" dirty="0"/>
              <a:t>Although transmission by the vector is usually from man ­to­ man, the disease is actually a zoonosis.</a:t>
            </a:r>
          </a:p>
          <a:p>
            <a:r>
              <a:rPr lang="en-US" dirty="0"/>
              <a:t>The reservoir host are wild game animals like bush buck, antelope and domestic animals like cattle. </a:t>
            </a:r>
          </a:p>
          <a:p>
            <a:r>
              <a:rPr lang="en-US" dirty="0"/>
              <a:t>Its morphology, habitat, and life cycle is similar to T. brucei gambiense .</a:t>
            </a:r>
            <a:endParaRPr lang="x-none" dirty="0"/>
          </a:p>
        </p:txBody>
      </p:sp>
    </p:spTree>
    <p:extLst>
      <p:ext uri="{BB962C8B-B14F-4D97-AF65-F5344CB8AC3E}">
        <p14:creationId xmlns:p14="http://schemas.microsoft.com/office/powerpoint/2010/main" val="2976551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C3BC85-BF74-4679-80EE-C1407061EA8E}"/>
              </a:ext>
            </a:extLst>
          </p:cNvPr>
          <p:cNvSpPr>
            <a:spLocks noGrp="1"/>
          </p:cNvSpPr>
          <p:nvPr>
            <p:ph type="title"/>
          </p:nvPr>
        </p:nvSpPr>
        <p:spPr/>
        <p:txBody>
          <a:bodyPr/>
          <a:lstStyle/>
          <a:p>
            <a:pPr algn="ctr"/>
            <a:r>
              <a:rPr lang="en-US" dirty="0"/>
              <a:t>Pathogenesis and Clinical Feature</a:t>
            </a:r>
            <a:endParaRPr lang="x-none" dirty="0"/>
          </a:p>
        </p:txBody>
      </p:sp>
      <p:sp>
        <p:nvSpPr>
          <p:cNvPr id="3" name="Content Placeholder 2">
            <a:extLst>
              <a:ext uri="{FF2B5EF4-FFF2-40B4-BE49-F238E27FC236}">
                <a16:creationId xmlns:a16="http://schemas.microsoft.com/office/drawing/2014/main" xmlns="" id="{0BDA1FC7-2337-4484-ACB6-FBE644098C18}"/>
              </a:ext>
            </a:extLst>
          </p:cNvPr>
          <p:cNvSpPr>
            <a:spLocks noGrp="1"/>
          </p:cNvSpPr>
          <p:nvPr>
            <p:ph idx="1"/>
          </p:nvPr>
        </p:nvSpPr>
        <p:spPr/>
        <p:txBody>
          <a:bodyPr>
            <a:normAutofit fontScale="92500"/>
          </a:bodyPr>
          <a:lstStyle/>
          <a:p>
            <a:r>
              <a:rPr lang="en-US" dirty="0"/>
              <a:t>T. brucei rhodesiense causes an acute illness with an incubation period of 4 weeks.</a:t>
            </a:r>
          </a:p>
          <a:p>
            <a:r>
              <a:rPr lang="en-US" dirty="0"/>
              <a:t>Pathological features are  similar in both diseases although edema, myocarditis and weakness are more prominent in East African sickness.</a:t>
            </a:r>
          </a:p>
          <a:p>
            <a:r>
              <a:rPr lang="en-US" dirty="0"/>
              <a:t>Somnolence and lymphadenitis is less prominent than in T.b.gambiense </a:t>
            </a:r>
          </a:p>
          <a:p>
            <a:r>
              <a:rPr lang="en-US" dirty="0"/>
              <a:t>Febrile paroxysms are more frequent and severe with heavy parasitemia.</a:t>
            </a:r>
          </a:p>
          <a:p>
            <a:r>
              <a:rPr lang="en-US" dirty="0"/>
              <a:t>CNS involvement happens early and death can occur without its involvement.</a:t>
            </a:r>
            <a:endParaRPr lang="x-none" dirty="0"/>
          </a:p>
        </p:txBody>
      </p:sp>
    </p:spTree>
    <p:extLst>
      <p:ext uri="{BB962C8B-B14F-4D97-AF65-F5344CB8AC3E}">
        <p14:creationId xmlns:p14="http://schemas.microsoft.com/office/powerpoint/2010/main" val="2346734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24F0F-F072-487C-93D2-4A09E68CDA76}"/>
              </a:ext>
            </a:extLst>
          </p:cNvPr>
          <p:cNvSpPr>
            <a:spLocks noGrp="1"/>
          </p:cNvSpPr>
          <p:nvPr>
            <p:ph type="title"/>
          </p:nvPr>
        </p:nvSpPr>
        <p:spPr/>
        <p:txBody>
          <a:bodyPr/>
          <a:lstStyle/>
          <a:p>
            <a:r>
              <a:rPr lang="en-US" dirty="0"/>
              <a:t>Differences Between West Africa &amp; East African Trypanosomiasis</a:t>
            </a:r>
            <a:endParaRPr lang="x-none" dirty="0"/>
          </a:p>
        </p:txBody>
      </p:sp>
      <p:graphicFrame>
        <p:nvGraphicFramePr>
          <p:cNvPr id="4" name="Table 4">
            <a:extLst>
              <a:ext uri="{FF2B5EF4-FFF2-40B4-BE49-F238E27FC236}">
                <a16:creationId xmlns:a16="http://schemas.microsoft.com/office/drawing/2014/main" xmlns="" id="{4305AC33-ED8E-4C7A-AD61-0D552E3E9E92}"/>
              </a:ext>
            </a:extLst>
          </p:cNvPr>
          <p:cNvGraphicFramePr>
            <a:graphicFrameLocks noGrp="1"/>
          </p:cNvGraphicFramePr>
          <p:nvPr>
            <p:ph idx="1"/>
            <p:extLst>
              <p:ext uri="{D42A27DB-BD31-4B8C-83A1-F6EECF244321}">
                <p14:modId xmlns:p14="http://schemas.microsoft.com/office/powerpoint/2010/main" val="690321337"/>
              </p:ext>
            </p:extLst>
          </p:nvPr>
        </p:nvGraphicFramePr>
        <p:xfrm>
          <a:off x="838200" y="1799657"/>
          <a:ext cx="10515597" cy="4854341"/>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xmlns="" val="229569609"/>
                    </a:ext>
                  </a:extLst>
                </a:gridCol>
                <a:gridCol w="3505199">
                  <a:extLst>
                    <a:ext uri="{9D8B030D-6E8A-4147-A177-3AD203B41FA5}">
                      <a16:colId xmlns:a16="http://schemas.microsoft.com/office/drawing/2014/main" xmlns="" val="4244804842"/>
                    </a:ext>
                  </a:extLst>
                </a:gridCol>
                <a:gridCol w="3505199">
                  <a:extLst>
                    <a:ext uri="{9D8B030D-6E8A-4147-A177-3AD203B41FA5}">
                      <a16:colId xmlns:a16="http://schemas.microsoft.com/office/drawing/2014/main" xmlns="" val="2335036761"/>
                    </a:ext>
                  </a:extLst>
                </a:gridCol>
              </a:tblGrid>
              <a:tr h="544128">
                <a:tc>
                  <a:txBody>
                    <a:bodyPr/>
                    <a:lstStyle/>
                    <a:p>
                      <a:pPr algn="ctr"/>
                      <a:r>
                        <a:rPr lang="en-US" sz="2800" dirty="0"/>
                        <a:t>Characteristics</a:t>
                      </a:r>
                      <a:endParaRPr lang="x-none" sz="2800" dirty="0"/>
                    </a:p>
                  </a:txBody>
                  <a:tcPr/>
                </a:tc>
                <a:tc>
                  <a:txBody>
                    <a:bodyPr/>
                    <a:lstStyle/>
                    <a:p>
                      <a:pPr algn="ctr"/>
                      <a:r>
                        <a:rPr lang="en-US" sz="2800" dirty="0"/>
                        <a:t>West African</a:t>
                      </a:r>
                      <a:endParaRPr lang="x-none" sz="2800" dirty="0"/>
                    </a:p>
                  </a:txBody>
                  <a:tcPr/>
                </a:tc>
                <a:tc>
                  <a:txBody>
                    <a:bodyPr/>
                    <a:lstStyle/>
                    <a:p>
                      <a:pPr algn="ctr"/>
                      <a:r>
                        <a:rPr lang="en-US" sz="2800" dirty="0"/>
                        <a:t>East African</a:t>
                      </a:r>
                      <a:endParaRPr lang="x-none" sz="2800" dirty="0"/>
                    </a:p>
                  </a:txBody>
                  <a:tcPr/>
                </a:tc>
                <a:extLst>
                  <a:ext uri="{0D108BD9-81ED-4DB2-BD59-A6C34878D82A}">
                    <a16:rowId xmlns:a16="http://schemas.microsoft.com/office/drawing/2014/main" xmlns="" val="2526355514"/>
                  </a:ext>
                </a:extLst>
              </a:tr>
              <a:tr h="530693">
                <a:tc>
                  <a:txBody>
                    <a:bodyPr/>
                    <a:lstStyle/>
                    <a:p>
                      <a:r>
                        <a:rPr lang="en-US" sz="2000" dirty="0"/>
                        <a:t>Organism</a:t>
                      </a:r>
                      <a:endParaRPr lang="x-none" sz="2000" dirty="0"/>
                    </a:p>
                  </a:txBody>
                  <a:tcPr/>
                </a:tc>
                <a:tc>
                  <a:txBody>
                    <a:bodyPr/>
                    <a:lstStyle/>
                    <a:p>
                      <a:r>
                        <a:rPr lang="en-US" sz="2000" dirty="0"/>
                        <a:t>T. brucei gambiense</a:t>
                      </a:r>
                      <a:endParaRPr lang="x-none" sz="2000" dirty="0"/>
                    </a:p>
                  </a:txBody>
                  <a:tcPr/>
                </a:tc>
                <a:tc>
                  <a:txBody>
                    <a:bodyPr/>
                    <a:lstStyle/>
                    <a:p>
                      <a:r>
                        <a:rPr lang="en-US" sz="2000" dirty="0"/>
                        <a:t>T. brucei rhodesiense</a:t>
                      </a:r>
                      <a:endParaRPr lang="x-none" sz="2000" dirty="0"/>
                    </a:p>
                  </a:txBody>
                  <a:tcPr/>
                </a:tc>
                <a:extLst>
                  <a:ext uri="{0D108BD9-81ED-4DB2-BD59-A6C34878D82A}">
                    <a16:rowId xmlns:a16="http://schemas.microsoft.com/office/drawing/2014/main" xmlns="" val="1841722245"/>
                  </a:ext>
                </a:extLst>
              </a:tr>
              <a:tr h="370840">
                <a:tc>
                  <a:txBody>
                    <a:bodyPr/>
                    <a:lstStyle/>
                    <a:p>
                      <a:r>
                        <a:rPr lang="en-US" sz="2000" dirty="0"/>
                        <a:t>Distribution</a:t>
                      </a:r>
                      <a:endParaRPr lang="x-none" sz="2000" dirty="0"/>
                    </a:p>
                  </a:txBody>
                  <a:tcPr/>
                </a:tc>
                <a:tc>
                  <a:txBody>
                    <a:bodyPr/>
                    <a:lstStyle/>
                    <a:p>
                      <a:r>
                        <a:rPr lang="en-US" sz="2000" dirty="0"/>
                        <a:t>West and Central Africa</a:t>
                      </a:r>
                      <a:endParaRPr lang="x-none" sz="2000" dirty="0"/>
                    </a:p>
                  </a:txBody>
                  <a:tcPr/>
                </a:tc>
                <a:tc>
                  <a:txBody>
                    <a:bodyPr/>
                    <a:lstStyle/>
                    <a:p>
                      <a:r>
                        <a:rPr lang="en-US" sz="2000" dirty="0"/>
                        <a:t>East and Central Africa</a:t>
                      </a:r>
                      <a:endParaRPr lang="x-none" sz="2000" dirty="0"/>
                    </a:p>
                  </a:txBody>
                  <a:tcPr/>
                </a:tc>
                <a:extLst>
                  <a:ext uri="{0D108BD9-81ED-4DB2-BD59-A6C34878D82A}">
                    <a16:rowId xmlns:a16="http://schemas.microsoft.com/office/drawing/2014/main" xmlns="" val="1226707971"/>
                  </a:ext>
                </a:extLst>
              </a:tr>
              <a:tr h="370840">
                <a:tc>
                  <a:txBody>
                    <a:bodyPr/>
                    <a:lstStyle/>
                    <a:p>
                      <a:r>
                        <a:rPr lang="en-US" sz="2000" dirty="0"/>
                        <a:t>Vector</a:t>
                      </a:r>
                      <a:endParaRPr lang="x-none" sz="2000" dirty="0"/>
                    </a:p>
                  </a:txBody>
                  <a:tcPr/>
                </a:tc>
                <a:tc>
                  <a:txBody>
                    <a:bodyPr/>
                    <a:lstStyle/>
                    <a:p>
                      <a:r>
                        <a:rPr lang="en-US" sz="2000" dirty="0"/>
                        <a:t>Tsetse fly(Glossina palpalis group)</a:t>
                      </a:r>
                      <a:endParaRPr lang="x-none" sz="2000" dirty="0"/>
                    </a:p>
                  </a:txBody>
                  <a:tcPr/>
                </a:tc>
                <a:tc>
                  <a:txBody>
                    <a:bodyPr/>
                    <a:lstStyle/>
                    <a:p>
                      <a:r>
                        <a:rPr lang="en-US" sz="2000" dirty="0"/>
                        <a:t>Tsetse fly (Glossina morsitans group)</a:t>
                      </a:r>
                      <a:endParaRPr lang="x-none" sz="2000" dirty="0"/>
                    </a:p>
                  </a:txBody>
                  <a:tcPr/>
                </a:tc>
                <a:extLst>
                  <a:ext uri="{0D108BD9-81ED-4DB2-BD59-A6C34878D82A}">
                    <a16:rowId xmlns:a16="http://schemas.microsoft.com/office/drawing/2014/main" xmlns="" val="1653608133"/>
                  </a:ext>
                </a:extLst>
              </a:tr>
              <a:tr h="370840">
                <a:tc>
                  <a:txBody>
                    <a:bodyPr/>
                    <a:lstStyle/>
                    <a:p>
                      <a:r>
                        <a:rPr lang="en-US" sz="2000" dirty="0"/>
                        <a:t>Reservoir</a:t>
                      </a:r>
                      <a:endParaRPr lang="x-none" sz="2000" dirty="0"/>
                    </a:p>
                  </a:txBody>
                  <a:tcPr/>
                </a:tc>
                <a:tc>
                  <a:txBody>
                    <a:bodyPr/>
                    <a:lstStyle/>
                    <a:p>
                      <a:r>
                        <a:rPr lang="en-US" sz="2000" dirty="0"/>
                        <a:t>Mainly humans</a:t>
                      </a:r>
                      <a:endParaRPr lang="x-none" sz="2000" dirty="0"/>
                    </a:p>
                  </a:txBody>
                  <a:tcPr/>
                </a:tc>
                <a:tc>
                  <a:txBody>
                    <a:bodyPr/>
                    <a:lstStyle/>
                    <a:p>
                      <a:r>
                        <a:rPr lang="en-US" sz="2000" dirty="0"/>
                        <a:t>Wild &amp; domestic animals</a:t>
                      </a:r>
                      <a:endParaRPr lang="x-none" sz="2000" dirty="0"/>
                    </a:p>
                  </a:txBody>
                  <a:tcPr/>
                </a:tc>
                <a:extLst>
                  <a:ext uri="{0D108BD9-81ED-4DB2-BD59-A6C34878D82A}">
                    <a16:rowId xmlns:a16="http://schemas.microsoft.com/office/drawing/2014/main" xmlns="" val="287141686"/>
                  </a:ext>
                </a:extLst>
              </a:tr>
              <a:tr h="370840">
                <a:tc>
                  <a:txBody>
                    <a:bodyPr/>
                    <a:lstStyle/>
                    <a:p>
                      <a:r>
                        <a:rPr lang="en-US" sz="2000" dirty="0"/>
                        <a:t>Virulence</a:t>
                      </a:r>
                      <a:endParaRPr lang="x-none" sz="2000" dirty="0"/>
                    </a:p>
                  </a:txBody>
                  <a:tcPr/>
                </a:tc>
                <a:tc>
                  <a:txBody>
                    <a:bodyPr/>
                    <a:lstStyle/>
                    <a:p>
                      <a:r>
                        <a:rPr lang="en-US" sz="2000" dirty="0"/>
                        <a:t>Less</a:t>
                      </a:r>
                      <a:endParaRPr lang="x-none" sz="2000" dirty="0"/>
                    </a:p>
                  </a:txBody>
                  <a:tcPr/>
                </a:tc>
                <a:tc>
                  <a:txBody>
                    <a:bodyPr/>
                    <a:lstStyle/>
                    <a:p>
                      <a:r>
                        <a:rPr lang="en-US" sz="2000" dirty="0"/>
                        <a:t>More</a:t>
                      </a:r>
                      <a:endParaRPr lang="x-none" sz="2000" dirty="0"/>
                    </a:p>
                  </a:txBody>
                  <a:tcPr/>
                </a:tc>
                <a:extLst>
                  <a:ext uri="{0D108BD9-81ED-4DB2-BD59-A6C34878D82A}">
                    <a16:rowId xmlns:a16="http://schemas.microsoft.com/office/drawing/2014/main" xmlns="" val="4056046942"/>
                  </a:ext>
                </a:extLst>
              </a:tr>
              <a:tr h="370840">
                <a:tc>
                  <a:txBody>
                    <a:bodyPr/>
                    <a:lstStyle/>
                    <a:p>
                      <a:r>
                        <a:rPr lang="en-US" sz="2000" dirty="0"/>
                        <a:t>Disease course</a:t>
                      </a:r>
                      <a:endParaRPr lang="x-none" sz="2000" dirty="0"/>
                    </a:p>
                  </a:txBody>
                  <a:tcPr/>
                </a:tc>
                <a:tc>
                  <a:txBody>
                    <a:bodyPr/>
                    <a:lstStyle/>
                    <a:p>
                      <a:r>
                        <a:rPr lang="en-US" sz="2000" dirty="0"/>
                        <a:t>Chronic(late CNS invasion, months to years)</a:t>
                      </a:r>
                      <a:endParaRPr lang="x-none" sz="2000" dirty="0"/>
                    </a:p>
                  </a:txBody>
                  <a:tcPr/>
                </a:tc>
                <a:tc>
                  <a:txBody>
                    <a:bodyPr/>
                    <a:lstStyle/>
                    <a:p>
                      <a:r>
                        <a:rPr lang="en-US" sz="2000" dirty="0"/>
                        <a:t>Acute(early CNS invasion)</a:t>
                      </a:r>
                      <a:endParaRPr lang="x-none" sz="2000" dirty="0"/>
                    </a:p>
                  </a:txBody>
                  <a:tcPr/>
                </a:tc>
                <a:extLst>
                  <a:ext uri="{0D108BD9-81ED-4DB2-BD59-A6C34878D82A}">
                    <a16:rowId xmlns:a16="http://schemas.microsoft.com/office/drawing/2014/main" xmlns="" val="3118977074"/>
                  </a:ext>
                </a:extLst>
              </a:tr>
              <a:tr h="370840">
                <a:tc>
                  <a:txBody>
                    <a:bodyPr/>
                    <a:lstStyle/>
                    <a:p>
                      <a:r>
                        <a:rPr lang="en-US" sz="2000" dirty="0"/>
                        <a:t>Mortality</a:t>
                      </a:r>
                      <a:endParaRPr lang="x-none" sz="2000" dirty="0"/>
                    </a:p>
                  </a:txBody>
                  <a:tcPr/>
                </a:tc>
                <a:tc>
                  <a:txBody>
                    <a:bodyPr/>
                    <a:lstStyle/>
                    <a:p>
                      <a:r>
                        <a:rPr lang="en-US" sz="2000" dirty="0"/>
                        <a:t>Low</a:t>
                      </a:r>
                      <a:endParaRPr lang="x-none" sz="2000" dirty="0"/>
                    </a:p>
                  </a:txBody>
                  <a:tcPr/>
                </a:tc>
                <a:tc>
                  <a:txBody>
                    <a:bodyPr/>
                    <a:lstStyle/>
                    <a:p>
                      <a:r>
                        <a:rPr lang="en-US" sz="2000" dirty="0"/>
                        <a:t>High</a:t>
                      </a:r>
                      <a:endParaRPr lang="x-none" sz="2000" dirty="0"/>
                    </a:p>
                  </a:txBody>
                  <a:tcPr/>
                </a:tc>
                <a:extLst>
                  <a:ext uri="{0D108BD9-81ED-4DB2-BD59-A6C34878D82A}">
                    <a16:rowId xmlns:a16="http://schemas.microsoft.com/office/drawing/2014/main" xmlns="" val="582538233"/>
                  </a:ext>
                </a:extLst>
              </a:tr>
              <a:tr h="370840">
                <a:tc>
                  <a:txBody>
                    <a:bodyPr/>
                    <a:lstStyle/>
                    <a:p>
                      <a:r>
                        <a:rPr lang="en-US" sz="2000" dirty="0"/>
                        <a:t>Lymphadenopathy</a:t>
                      </a:r>
                      <a:endParaRPr lang="x-none" sz="2000" dirty="0"/>
                    </a:p>
                  </a:txBody>
                  <a:tcPr/>
                </a:tc>
                <a:tc>
                  <a:txBody>
                    <a:bodyPr/>
                    <a:lstStyle/>
                    <a:p>
                      <a:r>
                        <a:rPr lang="en-US" sz="2000" dirty="0"/>
                        <a:t>Prominent &amp; early</a:t>
                      </a:r>
                      <a:endParaRPr lang="x-none" sz="2000" dirty="0"/>
                    </a:p>
                  </a:txBody>
                  <a:tcPr/>
                </a:tc>
                <a:tc>
                  <a:txBody>
                    <a:bodyPr/>
                    <a:lstStyle/>
                    <a:p>
                      <a:r>
                        <a:rPr lang="en-US" sz="2000" dirty="0"/>
                        <a:t>Less common</a:t>
                      </a:r>
                      <a:endParaRPr lang="x-none" sz="2000" dirty="0"/>
                    </a:p>
                  </a:txBody>
                  <a:tcPr/>
                </a:tc>
                <a:extLst>
                  <a:ext uri="{0D108BD9-81ED-4DB2-BD59-A6C34878D82A}">
                    <a16:rowId xmlns:a16="http://schemas.microsoft.com/office/drawing/2014/main" xmlns="" val="465292759"/>
                  </a:ext>
                </a:extLst>
              </a:tr>
              <a:tr h="370840">
                <a:tc>
                  <a:txBody>
                    <a:bodyPr/>
                    <a:lstStyle/>
                    <a:p>
                      <a:r>
                        <a:rPr lang="en-US" sz="2000" dirty="0"/>
                        <a:t>Parasitemia</a:t>
                      </a:r>
                      <a:endParaRPr lang="x-none" sz="2000" dirty="0"/>
                    </a:p>
                  </a:txBody>
                  <a:tcPr/>
                </a:tc>
                <a:tc>
                  <a:txBody>
                    <a:bodyPr/>
                    <a:lstStyle/>
                    <a:p>
                      <a:r>
                        <a:rPr lang="en-US" sz="2000" dirty="0"/>
                        <a:t>Low</a:t>
                      </a:r>
                      <a:endParaRPr lang="x-none" sz="2000" dirty="0"/>
                    </a:p>
                  </a:txBody>
                  <a:tcPr/>
                </a:tc>
                <a:tc>
                  <a:txBody>
                    <a:bodyPr/>
                    <a:lstStyle/>
                    <a:p>
                      <a:r>
                        <a:rPr lang="en-US" sz="2000" dirty="0"/>
                        <a:t>High</a:t>
                      </a:r>
                      <a:endParaRPr lang="x-none" sz="2000" dirty="0"/>
                    </a:p>
                  </a:txBody>
                  <a:tcPr/>
                </a:tc>
                <a:extLst>
                  <a:ext uri="{0D108BD9-81ED-4DB2-BD59-A6C34878D82A}">
                    <a16:rowId xmlns:a16="http://schemas.microsoft.com/office/drawing/2014/main" xmlns="" val="2395244552"/>
                  </a:ext>
                </a:extLst>
              </a:tr>
            </a:tbl>
          </a:graphicData>
        </a:graphic>
      </p:graphicFrame>
    </p:spTree>
    <p:extLst>
      <p:ext uri="{BB962C8B-B14F-4D97-AF65-F5344CB8AC3E}">
        <p14:creationId xmlns:p14="http://schemas.microsoft.com/office/powerpoint/2010/main" val="552095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02DB89-2B25-448A-8823-D07BF724671E}"/>
              </a:ext>
            </a:extLst>
          </p:cNvPr>
          <p:cNvSpPr>
            <a:spLocks noGrp="1"/>
          </p:cNvSpPr>
          <p:nvPr>
            <p:ph type="title"/>
          </p:nvPr>
        </p:nvSpPr>
        <p:spPr/>
        <p:txBody>
          <a:bodyPr/>
          <a:lstStyle/>
          <a:p>
            <a:pPr algn="ct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Laboratory Diagnosis</a:t>
            </a:r>
            <a:endParaRPr lang="x-none" dirty="0"/>
          </a:p>
        </p:txBody>
      </p:sp>
      <p:sp>
        <p:nvSpPr>
          <p:cNvPr id="3" name="Content Placeholder 2">
            <a:extLst>
              <a:ext uri="{FF2B5EF4-FFF2-40B4-BE49-F238E27FC236}">
                <a16:creationId xmlns:a16="http://schemas.microsoft.com/office/drawing/2014/main" xmlns="" id="{4A7E2B6C-A902-4BB4-8957-B2921D58E90F}"/>
              </a:ext>
            </a:extLst>
          </p:cNvPr>
          <p:cNvSpPr>
            <a:spLocks noGrp="1"/>
          </p:cNvSpPr>
          <p:nvPr>
            <p:ph idx="1"/>
          </p:nvPr>
        </p:nvSpPr>
        <p:spPr/>
        <p:txBody>
          <a:bodyPr>
            <a:normAutofit fontScale="92500" lnSpcReduction="10000"/>
          </a:bodyPr>
          <a:lstStyle/>
          <a:p>
            <a:r>
              <a:rPr lang="en-US" dirty="0"/>
              <a:t>Both species of African trypanosomiasis are diagnosed in a similar way.</a:t>
            </a:r>
          </a:p>
          <a:p>
            <a:pPr marL="0" indent="0">
              <a:buNone/>
            </a:pPr>
            <a:r>
              <a:rPr lang="en-US" dirty="0"/>
              <a:t>   Specific Findings</a:t>
            </a:r>
          </a:p>
          <a:p>
            <a:pPr marL="514350" indent="-514350">
              <a:buFont typeface="+mj-lt"/>
              <a:buAutoNum type="arabicPeriod"/>
            </a:pPr>
            <a:r>
              <a:rPr lang="en-US" dirty="0"/>
              <a:t>Microscopy</a:t>
            </a:r>
          </a:p>
          <a:p>
            <a:r>
              <a:rPr lang="en-US" dirty="0"/>
              <a:t>Definitive diagnosis is established by demonstration of trypanosomes in peripheral blood, bone marrow, lymph node, CSF &amp; chancre fluid by microscopy.</a:t>
            </a:r>
          </a:p>
          <a:p>
            <a:pPr marL="514350" indent="-514350">
              <a:buFont typeface="+mj-lt"/>
              <a:buAutoNum type="arabicPeriod" startAt="2"/>
            </a:pPr>
            <a:r>
              <a:rPr lang="en-US" dirty="0"/>
              <a:t>Serodiagnosis</a:t>
            </a:r>
          </a:p>
          <a:p>
            <a:r>
              <a:rPr lang="en-US" dirty="0"/>
              <a:t>Antigen detection- Antigens from serum and CSF can be detected by ELISA.</a:t>
            </a:r>
          </a:p>
          <a:p>
            <a:r>
              <a:rPr lang="en-US" dirty="0"/>
              <a:t>Antibody detection- Various serological methods are used to detect the high serum IgM levels and later, CSF IgM antibodies  in patients with African trypanosomiasis e.g. IHA,CFT,ELISA etc.</a:t>
            </a:r>
          </a:p>
          <a:p>
            <a:pPr marL="0" indent="0">
              <a:buNone/>
            </a:pPr>
            <a:endParaRPr lang="en-US" dirty="0"/>
          </a:p>
          <a:p>
            <a:pPr marL="0" indent="0">
              <a:buNone/>
            </a:pPr>
            <a:endParaRPr lang="en-US" dirty="0"/>
          </a:p>
          <a:p>
            <a:pPr marL="0" indent="0">
              <a:buNone/>
            </a:pPr>
            <a:endParaRPr lang="x-none" dirty="0"/>
          </a:p>
        </p:txBody>
      </p:sp>
    </p:spTree>
    <p:extLst>
      <p:ext uri="{BB962C8B-B14F-4D97-AF65-F5344CB8AC3E}">
        <p14:creationId xmlns:p14="http://schemas.microsoft.com/office/powerpoint/2010/main" val="2326989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761C4-4C44-420C-A9B2-169E491167FD}"/>
              </a:ext>
            </a:extLst>
          </p:cNvPr>
          <p:cNvSpPr>
            <a:spLocks noGrp="1"/>
          </p:cNvSpPr>
          <p:nvPr>
            <p:ph type="title"/>
          </p:nvPr>
        </p:nvSpPr>
        <p:spPr/>
        <p:txBody>
          <a:bodyPr/>
          <a:lstStyle/>
          <a:p>
            <a:r>
              <a:rPr lang="en-US" b="0" i="1" dirty="0">
                <a:solidFill>
                  <a:srgbClr val="000000"/>
                </a:solidFill>
                <a:effectLst/>
                <a:latin typeface="Open Sans" panose="020B0606030504020204" pitchFamily="34" charset="0"/>
              </a:rPr>
              <a:t>Trypanosoma brucei rhodesiense</a:t>
            </a:r>
            <a:r>
              <a:rPr lang="en-US" b="0" i="0" dirty="0">
                <a:solidFill>
                  <a:srgbClr val="000000"/>
                </a:solidFill>
                <a:effectLst/>
                <a:latin typeface="Open Sans" panose="020B0606030504020204" pitchFamily="34" charset="0"/>
              </a:rPr>
              <a:t> in a Giemsa-stained blood smear</a:t>
            </a:r>
            <a:endParaRPr lang="x-none" dirty="0"/>
          </a:p>
        </p:txBody>
      </p:sp>
      <p:pic>
        <p:nvPicPr>
          <p:cNvPr id="5" name="Content Placeholder 4">
            <a:extLst>
              <a:ext uri="{FF2B5EF4-FFF2-40B4-BE49-F238E27FC236}">
                <a16:creationId xmlns:a16="http://schemas.microsoft.com/office/drawing/2014/main" xmlns="" id="{15C6A8B3-76F1-4D2F-BE73-527AB914E12F}"/>
              </a:ext>
            </a:extLst>
          </p:cNvPr>
          <p:cNvPicPr>
            <a:picLocks noGrp="1" noChangeAspect="1"/>
          </p:cNvPicPr>
          <p:nvPr>
            <p:ph idx="1"/>
          </p:nvPr>
        </p:nvPicPr>
        <p:blipFill>
          <a:blip r:embed="rId2"/>
          <a:stretch>
            <a:fillRect/>
          </a:stretch>
        </p:blipFill>
        <p:spPr>
          <a:xfrm>
            <a:off x="895350" y="1778476"/>
            <a:ext cx="10458450" cy="2962275"/>
          </a:xfrm>
        </p:spPr>
      </p:pic>
    </p:spTree>
    <p:extLst>
      <p:ext uri="{BB962C8B-B14F-4D97-AF65-F5344CB8AC3E}">
        <p14:creationId xmlns:p14="http://schemas.microsoft.com/office/powerpoint/2010/main" val="1222604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C7C3B18-E6B1-4F2E-B952-BD6DA099210E}"/>
              </a:ext>
            </a:extLst>
          </p:cNvPr>
          <p:cNvSpPr>
            <a:spLocks noGrp="1"/>
          </p:cNvSpPr>
          <p:nvPr>
            <p:ph idx="1"/>
          </p:nvPr>
        </p:nvSpPr>
        <p:spPr/>
        <p:txBody>
          <a:bodyPr/>
          <a:lstStyle/>
          <a:p>
            <a:pPr marL="0" indent="0">
              <a:buNone/>
            </a:pPr>
            <a:r>
              <a:rPr lang="en-US" dirty="0"/>
              <a:t>   Non­-specific Findings</a:t>
            </a:r>
          </a:p>
          <a:p>
            <a:pPr marL="0" indent="0">
              <a:buNone/>
            </a:pPr>
            <a:endParaRPr lang="en-US" dirty="0"/>
          </a:p>
          <a:p>
            <a:r>
              <a:rPr lang="en-US" dirty="0"/>
              <a:t>Anemia and monocytosis. </a:t>
            </a:r>
          </a:p>
          <a:p>
            <a:r>
              <a:rPr lang="en-US" dirty="0"/>
              <a:t>↑ ESR due to rise in gamma globulin levels. </a:t>
            </a:r>
          </a:p>
          <a:p>
            <a:r>
              <a:rPr lang="en-US" dirty="0"/>
              <a:t>Reversal of albumin: globulin ratio.</a:t>
            </a:r>
          </a:p>
          <a:p>
            <a:r>
              <a:rPr lang="en-US" dirty="0"/>
              <a:t>Increased CSF pressure, raised cell count and proteins.</a:t>
            </a:r>
            <a:endParaRPr lang="x-none" dirty="0"/>
          </a:p>
        </p:txBody>
      </p:sp>
    </p:spTree>
    <p:extLst>
      <p:ext uri="{BB962C8B-B14F-4D97-AF65-F5344CB8AC3E}">
        <p14:creationId xmlns:p14="http://schemas.microsoft.com/office/powerpoint/2010/main" val="3738008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CA4B1F-38AC-49A4-BAA2-9AE2246739EC}"/>
              </a:ext>
            </a:extLst>
          </p:cNvPr>
          <p:cNvSpPr>
            <a:spLocks noGrp="1"/>
          </p:cNvSpPr>
          <p:nvPr>
            <p:ph type="title"/>
          </p:nvPr>
        </p:nvSpPr>
        <p:spPr/>
        <p:txBody>
          <a:bodyPr/>
          <a:lstStyle/>
          <a:p>
            <a:pPr algn="ctr"/>
            <a:r>
              <a:rPr lang="en-US" dirty="0"/>
              <a:t>Treatment</a:t>
            </a:r>
            <a:endParaRPr lang="x-none" dirty="0"/>
          </a:p>
        </p:txBody>
      </p:sp>
      <p:sp>
        <p:nvSpPr>
          <p:cNvPr id="3" name="Content Placeholder 2">
            <a:extLst>
              <a:ext uri="{FF2B5EF4-FFF2-40B4-BE49-F238E27FC236}">
                <a16:creationId xmlns:a16="http://schemas.microsoft.com/office/drawing/2014/main" xmlns="" id="{E54E054A-13F3-44C4-BDD3-32E8B9602AD3}"/>
              </a:ext>
            </a:extLst>
          </p:cNvPr>
          <p:cNvSpPr>
            <a:spLocks noGrp="1"/>
          </p:cNvSpPr>
          <p:nvPr>
            <p:ph idx="1"/>
          </p:nvPr>
        </p:nvSpPr>
        <p:spPr>
          <a:xfrm>
            <a:off x="838200" y="1536569"/>
            <a:ext cx="10515600" cy="4640394"/>
          </a:xfrm>
        </p:spPr>
        <p:txBody>
          <a:bodyPr>
            <a:normAutofit/>
          </a:bodyPr>
          <a:lstStyle/>
          <a:p>
            <a:r>
              <a:rPr lang="en-US" dirty="0"/>
              <a:t>In the initial stages(stage I),i.e. without CNS involvement, pentamidine is the drug of choice for gambiense HAT &amp; suramin is the drug of choice for rhodesiense HAT.</a:t>
            </a:r>
          </a:p>
          <a:p>
            <a:r>
              <a:rPr lang="en-US" dirty="0"/>
              <a:t>Pentamidine dose is 3–4 mg/kg body weight, </a:t>
            </a:r>
            <a:r>
              <a:rPr lang="en-US" dirty="0" err="1"/>
              <a:t>im</a:t>
            </a:r>
            <a:r>
              <a:rPr lang="en-US" dirty="0"/>
              <a:t> daily for 7–10 days.   Suramin dose is 20 mg/kg body weight in a course of 5 injections iv at an interval of 5–7 days. </a:t>
            </a:r>
          </a:p>
          <a:p>
            <a:r>
              <a:rPr lang="en-US" dirty="0"/>
              <a:t>Suramin does not cross the blood brain barrier &amp; is nephrotoxic</a:t>
            </a:r>
          </a:p>
          <a:p>
            <a:r>
              <a:rPr lang="en-US" dirty="0"/>
              <a:t>In patients with CNS involvement, </a:t>
            </a:r>
            <a:r>
              <a:rPr lang="en-US" dirty="0" err="1"/>
              <a:t>melarsoprol</a:t>
            </a:r>
            <a:r>
              <a:rPr lang="en-US" dirty="0"/>
              <a:t> (</a:t>
            </a:r>
            <a:r>
              <a:rPr lang="en-US" dirty="0" err="1"/>
              <a:t>Mel­B</a:t>
            </a:r>
            <a:r>
              <a:rPr lang="en-US" dirty="0"/>
              <a:t>) is the drug of choice-can cross the blood brain barrier. Dose: 2–3 mg/kg/per day (max. 40 mg) for 3–4 days.</a:t>
            </a:r>
            <a:endParaRPr lang="x-none" dirty="0"/>
          </a:p>
        </p:txBody>
      </p:sp>
    </p:spTree>
    <p:extLst>
      <p:ext uri="{BB962C8B-B14F-4D97-AF65-F5344CB8AC3E}">
        <p14:creationId xmlns:p14="http://schemas.microsoft.com/office/powerpoint/2010/main" val="3339439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8F0DB81-496C-469B-B055-B9C84CEA9199}"/>
              </a:ext>
            </a:extLst>
          </p:cNvPr>
          <p:cNvSpPr>
            <a:spLocks noGrp="1"/>
          </p:cNvSpPr>
          <p:nvPr>
            <p:ph idx="1"/>
          </p:nvPr>
        </p:nvSpPr>
        <p:spPr/>
        <p:txBody>
          <a:bodyPr/>
          <a:lstStyle/>
          <a:p>
            <a:r>
              <a:rPr lang="en-US" b="1" i="0" dirty="0">
                <a:solidFill>
                  <a:srgbClr val="3C4245"/>
                </a:solidFill>
                <a:effectLst/>
              </a:rPr>
              <a:t>Fexinidazole </a:t>
            </a:r>
            <a:r>
              <a:rPr lang="en-US" b="0" i="0" dirty="0">
                <a:solidFill>
                  <a:srgbClr val="3C4245"/>
                </a:solidFill>
                <a:effectLst/>
              </a:rPr>
              <a:t>is an oral treatment for </a:t>
            </a:r>
            <a:r>
              <a:rPr lang="en-US" b="0" i="1" dirty="0">
                <a:solidFill>
                  <a:srgbClr val="3C4245"/>
                </a:solidFill>
                <a:effectLst/>
              </a:rPr>
              <a:t>gambiense HAT for stage I &amp; II.</a:t>
            </a:r>
            <a:r>
              <a:rPr lang="en-US" b="0" i="0" dirty="0">
                <a:solidFill>
                  <a:srgbClr val="3C4245"/>
                </a:solidFill>
                <a:effectLst/>
              </a:rPr>
              <a:t> </a:t>
            </a:r>
            <a:r>
              <a:rPr lang="en-US" dirty="0">
                <a:solidFill>
                  <a:srgbClr val="3C4245"/>
                </a:solidFill>
              </a:rPr>
              <a:t>It</a:t>
            </a:r>
            <a:r>
              <a:rPr lang="en-US" b="0" i="0" dirty="0">
                <a:solidFill>
                  <a:srgbClr val="3C4245"/>
                </a:solidFill>
                <a:effectLst/>
              </a:rPr>
              <a:t>s indicated as the first line for 1</a:t>
            </a:r>
            <a:r>
              <a:rPr lang="en-US" b="0" i="0" baseline="30000" dirty="0">
                <a:solidFill>
                  <a:srgbClr val="3C4245"/>
                </a:solidFill>
                <a:effectLst/>
              </a:rPr>
              <a:t>st</a:t>
            </a:r>
            <a:r>
              <a:rPr lang="en-US" b="0" i="0" dirty="0">
                <a:solidFill>
                  <a:srgbClr val="3C4245"/>
                </a:solidFill>
                <a:effectLst/>
              </a:rPr>
              <a:t> &amp; non-severe 2</a:t>
            </a:r>
            <a:r>
              <a:rPr lang="en-US" b="0" i="0" baseline="30000" dirty="0">
                <a:solidFill>
                  <a:srgbClr val="3C4245"/>
                </a:solidFill>
                <a:effectLst/>
              </a:rPr>
              <a:t>nd</a:t>
            </a:r>
            <a:r>
              <a:rPr lang="en-US" b="0" i="0" dirty="0">
                <a:solidFill>
                  <a:srgbClr val="3C4245"/>
                </a:solidFill>
                <a:effectLst/>
              </a:rPr>
              <a:t> stage. Currently a clinical trial for its use in rhodesiense HAT is ongoing.</a:t>
            </a:r>
            <a:endParaRPr lang="x-none" dirty="0"/>
          </a:p>
          <a:p>
            <a:endParaRPr lang="x-none" dirty="0"/>
          </a:p>
        </p:txBody>
      </p:sp>
    </p:spTree>
    <p:extLst>
      <p:ext uri="{BB962C8B-B14F-4D97-AF65-F5344CB8AC3E}">
        <p14:creationId xmlns:p14="http://schemas.microsoft.com/office/powerpoint/2010/main" val="1314419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96F3B-13AC-4216-9A05-77DB7C98A1B0}"/>
              </a:ext>
            </a:extLst>
          </p:cNvPr>
          <p:cNvSpPr>
            <a:spLocks noGrp="1"/>
          </p:cNvSpPr>
          <p:nvPr>
            <p:ph type="title"/>
          </p:nvPr>
        </p:nvSpPr>
        <p:spPr/>
        <p:txBody>
          <a:bodyPr/>
          <a:lstStyle/>
          <a:p>
            <a:pPr algn="ctr"/>
            <a:r>
              <a:rPr lang="en-US" dirty="0"/>
              <a:t>Prevention</a:t>
            </a:r>
            <a:endParaRPr lang="x-none" dirty="0"/>
          </a:p>
        </p:txBody>
      </p:sp>
      <p:sp>
        <p:nvSpPr>
          <p:cNvPr id="3" name="Content Placeholder 2">
            <a:extLst>
              <a:ext uri="{FF2B5EF4-FFF2-40B4-BE49-F238E27FC236}">
                <a16:creationId xmlns:a16="http://schemas.microsoft.com/office/drawing/2014/main" xmlns="" id="{D731FC86-A0B2-4AA1-9762-2FB364F058A7}"/>
              </a:ext>
            </a:extLst>
          </p:cNvPr>
          <p:cNvSpPr>
            <a:spLocks noGrp="1"/>
          </p:cNvSpPr>
          <p:nvPr>
            <p:ph idx="1"/>
          </p:nvPr>
        </p:nvSpPr>
        <p:spPr/>
        <p:txBody>
          <a:bodyPr>
            <a:normAutofit/>
          </a:bodyPr>
          <a:lstStyle/>
          <a:p>
            <a:r>
              <a:rPr lang="en-US" dirty="0"/>
              <a:t>Control is based on early diagnosis &amp; treatment of cases to reduce the reservoir of infection. </a:t>
            </a:r>
          </a:p>
          <a:p>
            <a:r>
              <a:rPr lang="en-US" dirty="0"/>
              <a:t>Control of tsetse fly population (most important preventive measure) by wide spraying of insecticides, traps &amp; baits impregnated with insecticides.</a:t>
            </a:r>
          </a:p>
        </p:txBody>
      </p:sp>
    </p:spTree>
    <p:extLst>
      <p:ext uri="{BB962C8B-B14F-4D97-AF65-F5344CB8AC3E}">
        <p14:creationId xmlns:p14="http://schemas.microsoft.com/office/powerpoint/2010/main" val="3321588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FD06B-496E-4F62-9CF4-53939031A807}"/>
              </a:ext>
            </a:extLst>
          </p:cNvPr>
          <p:cNvSpPr>
            <a:spLocks noGrp="1"/>
          </p:cNvSpPr>
          <p:nvPr>
            <p:ph type="title"/>
          </p:nvPr>
        </p:nvSpPr>
        <p:spPr/>
        <p:txBody>
          <a:bodyPr/>
          <a:lstStyle/>
          <a:p>
            <a:pPr algn="ctr"/>
            <a:r>
              <a:rPr lang="en-US" dirty="0"/>
              <a:t>General Characteristics</a:t>
            </a:r>
            <a:endParaRPr lang="x-none" dirty="0"/>
          </a:p>
        </p:txBody>
      </p:sp>
      <p:sp>
        <p:nvSpPr>
          <p:cNvPr id="3" name="Content Placeholder 2">
            <a:extLst>
              <a:ext uri="{FF2B5EF4-FFF2-40B4-BE49-F238E27FC236}">
                <a16:creationId xmlns:a16="http://schemas.microsoft.com/office/drawing/2014/main" xmlns="" id="{1264E0AC-C574-4E07-A808-134E078C5982}"/>
              </a:ext>
            </a:extLst>
          </p:cNvPr>
          <p:cNvSpPr>
            <a:spLocks noGrp="1"/>
          </p:cNvSpPr>
          <p:nvPr>
            <p:ph idx="1"/>
          </p:nvPr>
        </p:nvSpPr>
        <p:spPr>
          <a:xfrm>
            <a:off x="838200" y="1690688"/>
            <a:ext cx="10515600" cy="4486275"/>
          </a:xfrm>
        </p:spPr>
        <p:txBody>
          <a:bodyPr>
            <a:normAutofit lnSpcReduction="10000"/>
          </a:bodyPr>
          <a:lstStyle/>
          <a:p>
            <a:r>
              <a:rPr lang="en-US" dirty="0"/>
              <a:t>They live in the blood and tissues of </a:t>
            </a:r>
            <a:r>
              <a:rPr lang="en-US" dirty="0" smtClean="0"/>
              <a:t>man/vertebrate </a:t>
            </a:r>
            <a:r>
              <a:rPr lang="en-US" dirty="0"/>
              <a:t>hosts and in the gut of the insect vectors.</a:t>
            </a:r>
          </a:p>
          <a:p>
            <a:r>
              <a:rPr lang="en-US" dirty="0" smtClean="0"/>
              <a:t>They</a:t>
            </a:r>
            <a:r>
              <a:rPr lang="en-US" dirty="0" smtClean="0"/>
              <a:t> </a:t>
            </a:r>
            <a:r>
              <a:rPr lang="en-US" dirty="0"/>
              <a:t>have a single nucleus, a kinetoplast, and a single flagellum.</a:t>
            </a:r>
          </a:p>
          <a:p>
            <a:r>
              <a:rPr lang="en-US" dirty="0"/>
              <a:t>Nucleus is round or oval and is situated in the central part of the body.</a:t>
            </a:r>
          </a:p>
          <a:p>
            <a:r>
              <a:rPr lang="en-US" dirty="0"/>
              <a:t>Kinetoplast consists of a deeply staining parabasal body and adjacent dot­like blepharoplast. </a:t>
            </a:r>
          </a:p>
          <a:p>
            <a:r>
              <a:rPr lang="en-US" dirty="0"/>
              <a:t>The portion of flagellum which is inside the body of the parasite and extends from the blepharoplast to surface of the body is an axoneme. </a:t>
            </a:r>
          </a:p>
          <a:p>
            <a:r>
              <a:rPr lang="en-US" dirty="0"/>
              <a:t>A free flagellum at the anterior end traverses on the surface of the parasite as a narrow undulating membrane.</a:t>
            </a:r>
            <a:endParaRPr lang="x-none" dirty="0"/>
          </a:p>
        </p:txBody>
      </p:sp>
    </p:spTree>
    <p:extLst>
      <p:ext uri="{BB962C8B-B14F-4D97-AF65-F5344CB8AC3E}">
        <p14:creationId xmlns:p14="http://schemas.microsoft.com/office/powerpoint/2010/main" val="2337141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8A1A856-CCD0-447F-91A5-54F457888A51}"/>
              </a:ext>
            </a:extLst>
          </p:cNvPr>
          <p:cNvSpPr>
            <a:spLocks noGrp="1"/>
          </p:cNvSpPr>
          <p:nvPr>
            <p:ph idx="1"/>
          </p:nvPr>
        </p:nvSpPr>
        <p:spPr/>
        <p:txBody>
          <a:bodyPr/>
          <a:lstStyle/>
          <a:p>
            <a:r>
              <a:rPr lang="en-US" dirty="0"/>
              <a:t>https://www.who.int/data/gho/data/themes/topics/human-african-trypanosomiasis</a:t>
            </a:r>
            <a:endParaRPr lang="x-none" dirty="0"/>
          </a:p>
        </p:txBody>
      </p:sp>
    </p:spTree>
    <p:extLst>
      <p:ext uri="{BB962C8B-B14F-4D97-AF65-F5344CB8AC3E}">
        <p14:creationId xmlns:p14="http://schemas.microsoft.com/office/powerpoint/2010/main" val="99226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49C2B9-DFCF-41A4-B46E-E3F4D32A8037}"/>
              </a:ext>
            </a:extLst>
          </p:cNvPr>
          <p:cNvSpPr>
            <a:spLocks noGrp="1"/>
          </p:cNvSpPr>
          <p:nvPr>
            <p:ph idx="1"/>
          </p:nvPr>
        </p:nvSpPr>
        <p:spPr/>
        <p:txBody>
          <a:bodyPr/>
          <a:lstStyle/>
          <a:p>
            <a:r>
              <a:rPr lang="en-US" dirty="0"/>
              <a:t>All members of the family have similar life cycles. </a:t>
            </a:r>
          </a:p>
          <a:p>
            <a:r>
              <a:rPr lang="en-US" dirty="0"/>
              <a:t>They all require an insect vector as an intermediate host. </a:t>
            </a:r>
          </a:p>
          <a:p>
            <a:r>
              <a:rPr lang="en-US" dirty="0"/>
              <a:t>Multiplication in both the vertebrate and invertebrate host is by binary fission. </a:t>
            </a:r>
          </a:p>
          <a:p>
            <a:r>
              <a:rPr lang="en-US" dirty="0"/>
              <a:t>There is </a:t>
            </a:r>
            <a:r>
              <a:rPr lang="en-US" b="1" dirty="0"/>
              <a:t>NO</a:t>
            </a:r>
            <a:r>
              <a:rPr lang="en-US" dirty="0"/>
              <a:t> sexual cycle is known.</a:t>
            </a:r>
            <a:endParaRPr lang="x-none" dirty="0"/>
          </a:p>
        </p:txBody>
      </p:sp>
    </p:spTree>
    <p:extLst>
      <p:ext uri="{BB962C8B-B14F-4D97-AF65-F5344CB8AC3E}">
        <p14:creationId xmlns:p14="http://schemas.microsoft.com/office/powerpoint/2010/main" val="135971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ADFA85-1732-4CD5-8F3D-C384CED1F5B9}"/>
              </a:ext>
            </a:extLst>
          </p:cNvPr>
          <p:cNvSpPr>
            <a:spLocks noGrp="1"/>
          </p:cNvSpPr>
          <p:nvPr>
            <p:ph type="title"/>
          </p:nvPr>
        </p:nvSpPr>
        <p:spPr/>
        <p:txBody>
          <a:bodyPr/>
          <a:lstStyle/>
          <a:p>
            <a:pPr algn="ctr"/>
            <a:r>
              <a:rPr lang="en-US" dirty="0"/>
              <a:t>Basic morphology of hemoflagellates</a:t>
            </a:r>
            <a:endParaRPr lang="x-none" dirty="0"/>
          </a:p>
        </p:txBody>
      </p:sp>
      <p:pic>
        <p:nvPicPr>
          <p:cNvPr id="5" name="Content Placeholder 4">
            <a:extLst>
              <a:ext uri="{FF2B5EF4-FFF2-40B4-BE49-F238E27FC236}">
                <a16:creationId xmlns:a16="http://schemas.microsoft.com/office/drawing/2014/main" xmlns="" id="{857D5EC8-3E2F-4497-9F41-20E494015BDA}"/>
              </a:ext>
            </a:extLst>
          </p:cNvPr>
          <p:cNvPicPr>
            <a:picLocks noGrp="1" noChangeAspect="1"/>
          </p:cNvPicPr>
          <p:nvPr>
            <p:ph idx="1"/>
          </p:nvPr>
        </p:nvPicPr>
        <p:blipFill>
          <a:blip r:embed="rId2"/>
          <a:stretch>
            <a:fillRect/>
          </a:stretch>
        </p:blipFill>
        <p:spPr>
          <a:xfrm>
            <a:off x="2823411" y="1411705"/>
            <a:ext cx="5775157" cy="3336758"/>
          </a:xfrm>
        </p:spPr>
      </p:pic>
      <p:sp>
        <p:nvSpPr>
          <p:cNvPr id="8" name="TextBox 7">
            <a:extLst>
              <a:ext uri="{FF2B5EF4-FFF2-40B4-BE49-F238E27FC236}">
                <a16:creationId xmlns:a16="http://schemas.microsoft.com/office/drawing/2014/main" xmlns="" id="{96C73532-CF31-4726-8F4B-AD530704EF03}"/>
              </a:ext>
            </a:extLst>
          </p:cNvPr>
          <p:cNvSpPr txBox="1"/>
          <p:nvPr/>
        </p:nvSpPr>
        <p:spPr>
          <a:xfrm>
            <a:off x="2598821" y="5261811"/>
            <a:ext cx="6689558" cy="369332"/>
          </a:xfrm>
          <a:prstGeom prst="rect">
            <a:avLst/>
          </a:prstGeom>
          <a:noFill/>
        </p:spPr>
        <p:txBody>
          <a:bodyPr wrap="square" rtlCol="0">
            <a:spAutoFit/>
          </a:bodyPr>
          <a:lstStyle/>
          <a:p>
            <a:r>
              <a:rPr lang="en-US" dirty="0"/>
              <a:t>Parabasal body and blepharoplast together constitute the kinetoplast</a:t>
            </a:r>
            <a:endParaRPr lang="x-none" dirty="0"/>
          </a:p>
        </p:txBody>
      </p:sp>
    </p:spTree>
    <p:extLst>
      <p:ext uri="{BB962C8B-B14F-4D97-AF65-F5344CB8AC3E}">
        <p14:creationId xmlns:p14="http://schemas.microsoft.com/office/powerpoint/2010/main" val="2961619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9B625-E660-4FEC-BCC1-2CFAD32B93E7}"/>
              </a:ext>
            </a:extLst>
          </p:cNvPr>
          <p:cNvSpPr>
            <a:spLocks noGrp="1"/>
          </p:cNvSpPr>
          <p:nvPr>
            <p:ph type="title"/>
          </p:nvPr>
        </p:nvSpPr>
        <p:spPr/>
        <p:txBody>
          <a:bodyPr/>
          <a:lstStyle/>
          <a:p>
            <a:r>
              <a:rPr lang="en-US" dirty="0"/>
              <a:t>Morphological stages from amastigote to trypomastigote</a:t>
            </a:r>
            <a:endParaRPr lang="x-none" dirty="0"/>
          </a:p>
        </p:txBody>
      </p:sp>
      <p:pic>
        <p:nvPicPr>
          <p:cNvPr id="5" name="Content Placeholder 4">
            <a:extLst>
              <a:ext uri="{FF2B5EF4-FFF2-40B4-BE49-F238E27FC236}">
                <a16:creationId xmlns:a16="http://schemas.microsoft.com/office/drawing/2014/main" xmlns="" id="{923A5892-41E6-4FAF-AB99-2D157FE2591A}"/>
              </a:ext>
            </a:extLst>
          </p:cNvPr>
          <p:cNvPicPr>
            <a:picLocks noGrp="1" noChangeAspect="1"/>
          </p:cNvPicPr>
          <p:nvPr>
            <p:ph idx="1"/>
          </p:nvPr>
        </p:nvPicPr>
        <p:blipFill>
          <a:blip r:embed="rId2"/>
          <a:stretch>
            <a:fillRect/>
          </a:stretch>
        </p:blipFill>
        <p:spPr>
          <a:xfrm>
            <a:off x="1523999" y="3113881"/>
            <a:ext cx="8951495" cy="1325563"/>
          </a:xfrm>
        </p:spPr>
      </p:pic>
      <p:sp>
        <p:nvSpPr>
          <p:cNvPr id="6" name="TextBox 5">
            <a:extLst>
              <a:ext uri="{FF2B5EF4-FFF2-40B4-BE49-F238E27FC236}">
                <a16:creationId xmlns:a16="http://schemas.microsoft.com/office/drawing/2014/main" xmlns="" id="{2D1EFE14-25BD-4385-8D5F-AAE173B64D9D}"/>
              </a:ext>
            </a:extLst>
          </p:cNvPr>
          <p:cNvSpPr txBox="1"/>
          <p:nvPr/>
        </p:nvSpPr>
        <p:spPr>
          <a:xfrm>
            <a:off x="1171074" y="5252148"/>
            <a:ext cx="10026315" cy="369332"/>
          </a:xfrm>
          <a:prstGeom prst="rect">
            <a:avLst/>
          </a:prstGeom>
          <a:noFill/>
        </p:spPr>
        <p:txBody>
          <a:bodyPr wrap="square" rtlCol="0">
            <a:spAutoFit/>
          </a:bodyPr>
          <a:lstStyle/>
          <a:p>
            <a:r>
              <a:rPr lang="en-US" dirty="0"/>
              <a:t>N=Nucleus ; P=Parabasal body ; B=Blepharoplast ; A=Axoneme ; U=Undulating membrane ; F= Flagellum</a:t>
            </a:r>
            <a:endParaRPr lang="x-none" dirty="0"/>
          </a:p>
        </p:txBody>
      </p:sp>
    </p:spTree>
    <p:extLst>
      <p:ext uri="{BB962C8B-B14F-4D97-AF65-F5344CB8AC3E}">
        <p14:creationId xmlns:p14="http://schemas.microsoft.com/office/powerpoint/2010/main" val="1488755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C3BCC-472E-4731-8E47-20259C131FF4}"/>
              </a:ext>
            </a:extLst>
          </p:cNvPr>
          <p:cNvSpPr>
            <a:spLocks noGrp="1"/>
          </p:cNvSpPr>
          <p:nvPr>
            <p:ph type="title"/>
          </p:nvPr>
        </p:nvSpPr>
        <p:spPr/>
        <p:txBody>
          <a:bodyPr/>
          <a:lstStyle/>
          <a:p>
            <a:pPr algn="ctr"/>
            <a:r>
              <a:rPr lang="en-US" b="0" i="0" dirty="0">
                <a:solidFill>
                  <a:srgbClr val="000000"/>
                </a:solidFill>
                <a:effectLst/>
                <a:latin typeface="Open Sans" panose="020B0606030504020204" pitchFamily="34" charset="0"/>
              </a:rPr>
              <a:t>Trypanosomes</a:t>
            </a:r>
            <a:endParaRPr lang="x-none" dirty="0"/>
          </a:p>
        </p:txBody>
      </p:sp>
      <p:pic>
        <p:nvPicPr>
          <p:cNvPr id="5" name="Content Placeholder 4">
            <a:extLst>
              <a:ext uri="{FF2B5EF4-FFF2-40B4-BE49-F238E27FC236}">
                <a16:creationId xmlns:a16="http://schemas.microsoft.com/office/drawing/2014/main" xmlns="" id="{73BC855B-13E5-4DF4-8A5F-3348B4152D0E}"/>
              </a:ext>
            </a:extLst>
          </p:cNvPr>
          <p:cNvPicPr>
            <a:picLocks noGrp="1" noChangeAspect="1"/>
          </p:cNvPicPr>
          <p:nvPr>
            <p:ph idx="1"/>
          </p:nvPr>
        </p:nvPicPr>
        <p:blipFill>
          <a:blip r:embed="rId2"/>
          <a:stretch>
            <a:fillRect/>
          </a:stretch>
        </p:blipFill>
        <p:spPr>
          <a:xfrm>
            <a:off x="4000500" y="2510631"/>
            <a:ext cx="4191000" cy="2981325"/>
          </a:xfrm>
        </p:spPr>
      </p:pic>
    </p:spTree>
    <p:extLst>
      <p:ext uri="{BB962C8B-B14F-4D97-AF65-F5344CB8AC3E}">
        <p14:creationId xmlns:p14="http://schemas.microsoft.com/office/powerpoint/2010/main" val="253726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EA1ADB-9BD8-4D88-870C-67816DB4B77E}"/>
              </a:ext>
            </a:extLst>
          </p:cNvPr>
          <p:cNvSpPr>
            <a:spLocks noGrp="1"/>
          </p:cNvSpPr>
          <p:nvPr>
            <p:ph type="title"/>
          </p:nvPr>
        </p:nvSpPr>
        <p:spPr/>
        <p:txBody>
          <a:bodyPr/>
          <a:lstStyle/>
          <a:p>
            <a:pPr algn="ctr"/>
            <a:r>
              <a:rPr lang="en-US" dirty="0"/>
              <a:t>General Characters</a:t>
            </a:r>
            <a:endParaRPr lang="x-none" dirty="0"/>
          </a:p>
        </p:txBody>
      </p:sp>
      <p:sp>
        <p:nvSpPr>
          <p:cNvPr id="3" name="Content Placeholder 2">
            <a:extLst>
              <a:ext uri="{FF2B5EF4-FFF2-40B4-BE49-F238E27FC236}">
                <a16:creationId xmlns:a16="http://schemas.microsoft.com/office/drawing/2014/main" xmlns="" id="{554219B0-4488-4BBC-A5BE-AF9C9B238CF9}"/>
              </a:ext>
            </a:extLst>
          </p:cNvPr>
          <p:cNvSpPr>
            <a:spLocks noGrp="1"/>
          </p:cNvSpPr>
          <p:nvPr>
            <p:ph idx="1"/>
          </p:nvPr>
        </p:nvSpPr>
        <p:spPr/>
        <p:txBody>
          <a:bodyPr>
            <a:normAutofit lnSpcReduction="10000"/>
          </a:bodyPr>
          <a:lstStyle/>
          <a:p>
            <a:r>
              <a:rPr lang="en-US" dirty="0"/>
              <a:t>Members of this genus exist at sometime in their life cycle as trypomastigote stage.</a:t>
            </a:r>
          </a:p>
          <a:p>
            <a:r>
              <a:rPr lang="en-US" dirty="0"/>
              <a:t>However some trypanosomes such as T. cruzi assume amastigote forms in vertebrate hosts. </a:t>
            </a:r>
          </a:p>
          <a:p>
            <a:r>
              <a:rPr lang="en-US" dirty="0"/>
              <a:t>They pass their life cycle in 2 hosts— vertebrate hosts (definitive hosts) and insect vectors (intermediate hosts).</a:t>
            </a:r>
          </a:p>
          <a:p>
            <a:r>
              <a:rPr lang="en-US" dirty="0"/>
              <a:t>In the vector the parasite undergoes </a:t>
            </a:r>
            <a:r>
              <a:rPr lang="en-US" dirty="0" smtClean="0"/>
              <a:t>devt </a:t>
            </a:r>
            <a:r>
              <a:rPr lang="en-US" dirty="0"/>
              <a:t>and multiplication </a:t>
            </a:r>
            <a:r>
              <a:rPr lang="en-US" dirty="0" err="1"/>
              <a:t>afterwhich</a:t>
            </a:r>
            <a:r>
              <a:rPr lang="en-US" dirty="0"/>
              <a:t> it becomes infective. </a:t>
            </a:r>
          </a:p>
          <a:p>
            <a:r>
              <a:rPr lang="en-US" dirty="0"/>
              <a:t>Two modes of development in the vector occur and are accordingly classified into 2 groups—</a:t>
            </a:r>
            <a:r>
              <a:rPr lang="en-US" dirty="0" err="1"/>
              <a:t>Salivaria</a:t>
            </a:r>
            <a:r>
              <a:rPr lang="en-US" dirty="0"/>
              <a:t> and </a:t>
            </a:r>
            <a:r>
              <a:rPr lang="en-US" dirty="0" err="1"/>
              <a:t>Stercoraria</a:t>
            </a:r>
            <a:r>
              <a:rPr lang="en-US" dirty="0"/>
              <a:t>.</a:t>
            </a:r>
            <a:endParaRPr lang="x-none" dirty="0"/>
          </a:p>
        </p:txBody>
      </p:sp>
    </p:spTree>
    <p:extLst>
      <p:ext uri="{BB962C8B-B14F-4D97-AF65-F5344CB8AC3E}">
        <p14:creationId xmlns:p14="http://schemas.microsoft.com/office/powerpoint/2010/main" val="247332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3462</TotalTime>
  <Words>1754</Words>
  <Application>Microsoft Office PowerPoint</Application>
  <PresentationFormat>Widescreen</PresentationFormat>
  <Paragraphs>181</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MuseoSans</vt:lpstr>
      <vt:lpstr>Open Sans</vt:lpstr>
      <vt:lpstr>Office Theme</vt:lpstr>
      <vt:lpstr> Hemoflagellates</vt:lpstr>
      <vt:lpstr>Introduction</vt:lpstr>
      <vt:lpstr>PowerPoint Presentation</vt:lpstr>
      <vt:lpstr>General Characteristics</vt:lpstr>
      <vt:lpstr>PowerPoint Presentation</vt:lpstr>
      <vt:lpstr>Basic morphology of hemoflagellates</vt:lpstr>
      <vt:lpstr>Morphological stages from amastigote to trypomastigote</vt:lpstr>
      <vt:lpstr>Trypanosomes</vt:lpstr>
      <vt:lpstr>General Characters</vt:lpstr>
      <vt:lpstr>PowerPoint Presentation</vt:lpstr>
      <vt:lpstr>Human trypanosomiasis epidemiology</vt:lpstr>
      <vt:lpstr>Human African Trypanosomiasis(HAT)</vt:lpstr>
      <vt:lpstr>Epidemiology of HAT</vt:lpstr>
      <vt:lpstr>PowerPoint Presentation</vt:lpstr>
      <vt:lpstr>Trypanosoma brucei gambiense</vt:lpstr>
      <vt:lpstr>Habitat/Morphology</vt:lpstr>
      <vt:lpstr>Life Cycle</vt:lpstr>
      <vt:lpstr>PowerPoint Presentation</vt:lpstr>
      <vt:lpstr>PowerPoint Presentation</vt:lpstr>
      <vt:lpstr>PowerPoint Presentation</vt:lpstr>
      <vt:lpstr>Life cycle of Trypanosoma brucei</vt:lpstr>
      <vt:lpstr>PowerPoint Presentation</vt:lpstr>
      <vt:lpstr>Immune evasion mechanisms-Antigenic Variation</vt:lpstr>
      <vt:lpstr>Pathogenesis &amp; clinical features</vt:lpstr>
      <vt:lpstr>PowerPoint Presentation</vt:lpstr>
      <vt:lpstr>PowerPoint Presentation</vt:lpstr>
      <vt:lpstr>Trypanosoma Brucei Rhodesiense (East African Trypanosomiasis)</vt:lpstr>
      <vt:lpstr>Epidemiology of trypanosomes in Zambia</vt:lpstr>
      <vt:lpstr>Why few cases?</vt:lpstr>
      <vt:lpstr>PowerPoint Presentation</vt:lpstr>
      <vt:lpstr>PowerPoint Presentation</vt:lpstr>
      <vt:lpstr>Pathogenesis and Clinical Feature</vt:lpstr>
      <vt:lpstr>Differences Between West Africa &amp; East African Trypanosomiasis</vt:lpstr>
      <vt:lpstr>Laboratory Diagnosis</vt:lpstr>
      <vt:lpstr>Trypanosoma brucei rhodesiense in a Giemsa-stained blood smear</vt:lpstr>
      <vt:lpstr>PowerPoint Presentation</vt:lpstr>
      <vt:lpstr>Treatment</vt:lpstr>
      <vt:lpstr>PowerPoint Presentation</vt:lpstr>
      <vt:lpstr>Prevention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Hemoflagellates</dc:title>
  <dc:creator>Musweu</dc:creator>
  <cp:lastModifiedBy>Admin</cp:lastModifiedBy>
  <cp:revision>27</cp:revision>
  <dcterms:created xsi:type="dcterms:W3CDTF">2023-02-28T09:30:18Z</dcterms:created>
  <dcterms:modified xsi:type="dcterms:W3CDTF">2024-03-20T05:01:53Z</dcterms:modified>
</cp:coreProperties>
</file>