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87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89" r:id="rId15"/>
    <p:sldId id="266" r:id="rId16"/>
    <p:sldId id="267" r:id="rId17"/>
    <p:sldId id="278" r:id="rId18"/>
    <p:sldId id="279" r:id="rId19"/>
    <p:sldId id="268" r:id="rId20"/>
    <p:sldId id="280" r:id="rId21"/>
    <p:sldId id="269" r:id="rId22"/>
    <p:sldId id="281" r:id="rId23"/>
    <p:sldId id="282" r:id="rId24"/>
    <p:sldId id="283" r:id="rId25"/>
    <p:sldId id="270" r:id="rId26"/>
    <p:sldId id="288" r:id="rId27"/>
    <p:sldId id="284" r:id="rId28"/>
    <p:sldId id="285" r:id="rId29"/>
    <p:sldId id="272" r:id="rId30"/>
    <p:sldId id="286" r:id="rId31"/>
    <p:sldId id="273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2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7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9A28-A341-440D-8756-12B83FC8784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B93F-4010-4817-AD93-3B75359B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J Mudenda</a:t>
            </a:r>
          </a:p>
        </p:txBody>
      </p:sp>
    </p:spTree>
    <p:extLst>
      <p:ext uri="{BB962C8B-B14F-4D97-AF65-F5344CB8AC3E}">
        <p14:creationId xmlns:p14="http://schemas.microsoft.com/office/powerpoint/2010/main" val="386913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histolytica passes its life cycle in a single host-man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via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fecal 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acquired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ingestion of food &amp; water contaminated with cysts.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form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quadrinucleate cyst passed in feces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convalescents/carriers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ysts remain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viable under moist conditions for about 10 days.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ngested cysts 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stomach undamaged until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terminal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caecum where excystation occur due to the alkaline environment.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Excystation leads to release of  a quadrinucleate amoeba called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metacyst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metacyst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nuclei immediately undergo division to form 8 nuclei each of which gets surrounded by its own cytoplasm to form 8 small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amoebulae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metacystic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metacystic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colonise the submucosal tissue of caecum &amp; colon in the glandular crypts and grow by binary fission.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metacystic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 into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precystic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&amp; cysts which are passed in feces to repeat the cycle.</a:t>
            </a:r>
          </a:p>
        </p:txBody>
      </p:sp>
    </p:spTree>
    <p:extLst>
      <p:ext uri="{BB962C8B-B14F-4D97-AF65-F5344CB8AC3E}">
        <p14:creationId xmlns:p14="http://schemas.microsoft.com/office/powerpoint/2010/main" val="58964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of the cases, E. histolytica remains as a commensal in the large intestine without causing any ill effects.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persons become carriers or asymptomatic cyst passers and are responsible for maintenance and spread of infection in the community.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however be activated leading to clinical disease.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latency and reactivation are the characteristics of amoebiasis.</a:t>
            </a:r>
          </a:p>
        </p:txBody>
      </p:sp>
    </p:spTree>
    <p:extLst>
      <p:ext uri="{BB962C8B-B14F-4D97-AF65-F5344CB8AC3E}">
        <p14:creationId xmlns:p14="http://schemas.microsoft.com/office/powerpoint/2010/main" val="269302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summary of Life cycle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0" y="1930400"/>
            <a:ext cx="743712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0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71A1A0D-3912-47BE-A9FA-B29E22BF9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515" y="1065229"/>
            <a:ext cx="5599522" cy="5111734"/>
          </a:xfrm>
        </p:spPr>
      </p:pic>
    </p:spTree>
    <p:extLst>
      <p:ext uri="{BB962C8B-B14F-4D97-AF65-F5344CB8AC3E}">
        <p14:creationId xmlns:p14="http://schemas.microsoft.com/office/powerpoint/2010/main" val="260800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&amp; 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histolytica causes two forms of the disease ,intestinal &amp; extra-intestinal amoebiasis.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highly variable with an average ranges of 4 days to 4 months.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Amoebiasis can present in different forms &amp; degree of severity, depending on the organ affected &amp; the extent of damage caused.</a:t>
            </a:r>
          </a:p>
        </p:txBody>
      </p:sp>
    </p:spTree>
    <p:extLst>
      <p:ext uri="{BB962C8B-B14F-4D97-AF65-F5344CB8AC3E}">
        <p14:creationId xmlns:p14="http://schemas.microsoft.com/office/powerpoint/2010/main" val="300191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Amoebiasis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440"/>
            <a:ext cx="10515600" cy="5222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by multiple flask shaped ulcers confined to the colon-caecum, sigmoid &amp; ­rectum.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ulcers remain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although ulcers may coalesce to form large necrotic lesions covered with brownish slough.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happens only in about 10% of cases of infection with the remaining 90% being asymptomatic.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Ulcers are caused by penetration of the mucosa by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facilitated by their motility &amp; the tissue lytic enzyme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histolysin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damages the mucosal epithelium.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parasite virulence factors include Amoebic lectin,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cystine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proteinase which inactivates complement factor C3  and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ionophore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837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9520"/>
            <a:ext cx="10515600" cy="493744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factors affecting the course of infection are stress, malnutrition, alcoholism, corticosteroid therapy, bacterial flora &amp; immunodeficiency.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Glycoproteins in colonic mucus blocks attachment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epithelial cells hence changes in the nature &amp; quality of colonic mucus may influence virulence.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Tumor-like masses of granulation tissue called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 on the intestinal wall from a chronic ulcer. </a:t>
            </a:r>
          </a:p>
        </p:txBody>
      </p:sp>
    </p:spTree>
    <p:extLst>
      <p:ext uri="{BB962C8B-B14F-4D97-AF65-F5344CB8AC3E}">
        <p14:creationId xmlns:p14="http://schemas.microsoft.com/office/powerpoint/2010/main" val="329005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amoeba penetrates to submucosal layer &amp; multiplies rapidly, causing lytic necrosis thus forming an abscess which then breaks down to form an ulcer.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Occasionally, the ulcers may involve the muscular &amp; serosa layer of the colon causing perforation &amp; peritonitis.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lesions generally heal without scarring, deep ulcers form scars which may lead to strictures, partial obstruction &amp; thickening of the gut wall.</a:t>
            </a:r>
          </a:p>
        </p:txBody>
      </p:sp>
    </p:spTree>
    <p:extLst>
      <p:ext uri="{BB962C8B-B14F-4D97-AF65-F5344CB8AC3E}">
        <p14:creationId xmlns:p14="http://schemas.microsoft.com/office/powerpoint/2010/main" val="1066287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Intestinal Amoebiasis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linical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is characterized by prolonged latency, relapses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breaks btn episodes.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manifestation of intestinal amoebiasis is amoebic dysentery although quite often, only diarrhea or vague abdominal symptoms may occur.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bacillary dysentery, amoebic dysentery is usually gradual in onset with abdominal tenderness which is less &amp; localized.</a:t>
            </a:r>
          </a:p>
        </p:txBody>
      </p:sp>
    </p:spTree>
    <p:extLst>
      <p:ext uri="{BB962C8B-B14F-4D97-AF65-F5344CB8AC3E}">
        <p14:creationId xmlns:p14="http://schemas.microsoft.com/office/powerpoint/2010/main" val="204640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Amoebae are membrane bound protozoan parasites with no fixed shape classified as either free-living or intestinal amoebae.</a:t>
            </a:r>
          </a:p>
          <a:p>
            <a:r>
              <a:rPr lang="en-US" dirty="0" smtClean="0"/>
              <a:t>The cytoplasm has an outer ectoplasm &amp; inner endoplasm-used for movement/phagocytosis.</a:t>
            </a:r>
          </a:p>
          <a:p>
            <a:r>
              <a:rPr lang="en-US" dirty="0" smtClean="0"/>
              <a:t>Reproduction occurs by fission and budding.</a:t>
            </a:r>
          </a:p>
          <a:p>
            <a:r>
              <a:rPr lang="en-US" dirty="0"/>
              <a:t>I</a:t>
            </a:r>
            <a:r>
              <a:rPr lang="en-US" dirty="0" smtClean="0"/>
              <a:t>n unfavorable conditions a cyst is formed and is the infective form-e.g. Entamoeba histolytica. </a:t>
            </a:r>
            <a:endParaRPr lang="en-US" dirty="0" smtClean="0"/>
          </a:p>
          <a:p>
            <a:r>
              <a:rPr lang="en-US" dirty="0" smtClean="0"/>
              <a:t>The free-living amoebae occasionally act as human pathogens causing </a:t>
            </a:r>
            <a:r>
              <a:rPr lang="en-US" dirty="0" err="1" smtClean="0"/>
              <a:t>meningo</a:t>
            </a:r>
            <a:r>
              <a:rPr lang="en-US" dirty="0" smtClean="0"/>
              <a:t>-encephalitis and other infections, e.g. Naegleria/Acanthamoeba.</a:t>
            </a:r>
          </a:p>
          <a:p>
            <a:r>
              <a:rPr lang="en-US" dirty="0" smtClean="0"/>
              <a:t>The parasitic amoebae inhabit the alimentary canal.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440"/>
            <a:ext cx="10515600" cy="4815523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usually afebrile &amp; nontoxic however in fulminant colitis where there is confluent ulceration &amp; necrosis of colon the patient is febrile and toxic.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involvement of the caecum causes a condition simulating appendicitis.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Charcot-Leyden crystals are often present &amp; E.histolytica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seen containing ingested erythrocytes.</a:t>
            </a:r>
          </a:p>
        </p:txBody>
      </p:sp>
    </p:spTree>
    <p:extLst>
      <p:ext uri="{BB962C8B-B14F-4D97-AF65-F5344CB8AC3E}">
        <p14:creationId xmlns:p14="http://schemas.microsoft.com/office/powerpoint/2010/main" val="725895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457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intestinal Amoebiasis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Amoebiasis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2" y="2086882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the liver is the most common extra intestinal complication of amoebiasis.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there is no hx of amoebic dysentery in 50% of cases &amp; about 2–10% of the infected suffer from hepatic complications.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Amoebic hepatitis from probable repeated invasion by amoebae from an active colonic infection/toxic substances  occur.</a:t>
            </a:r>
          </a:p>
        </p:txBody>
      </p:sp>
    </p:spTree>
    <p:extLst>
      <p:ext uri="{BB962C8B-B14F-4D97-AF65-F5344CB8AC3E}">
        <p14:creationId xmlns:p14="http://schemas.microsoft.com/office/powerpoint/2010/main" val="1037100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damage is due to the inflammatory response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(lysosomal enzymes and cytokines).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abscesses usually in the upper right lobe may occur in 5–10% of persons with intestinal amoebiasis.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central necrotic tissue &amp; normal periphery liver tissue with invading amoeba.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be multiple or solitary with jaundice only occurring in multiple lesions or when pressing on the biliary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8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Amoebiasis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often follows extension of hepatic abscess through the diaphragm 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 primary amoebiasis of the lung may occur by direct hematogenous spread from the colon bypassing the liver.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lower part of the right lung is usually affected.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Hepato-bronchial fistula usually results with expectoration of chocolate brown sputum.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presents with severe pleuritic chest pain, dyspnea &amp; non-productive cough.</a:t>
            </a:r>
          </a:p>
        </p:txBody>
      </p:sp>
    </p:spTree>
    <p:extLst>
      <p:ext uri="{BB962C8B-B14F-4D97-AF65-F5344CB8AC3E}">
        <p14:creationId xmlns:p14="http://schemas.microsoft.com/office/powerpoint/2010/main" val="219967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4444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Metastatic Amoebiasis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of distant organs occur by hematogenous spread &amp; via lymphatics.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abscesses in the kidney, brain, spleen &amp; adrenals have been noticed.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to brain leads to severe destruction of brain tissue and is fatal.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areas affected are the skin (Cutaneous Amoebiasis) &amp; Genitourinary Amoebiasis( where the prepuce&amp; glans are affected).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Penile amoebiasis is acquired through anal intercourse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destructive ulcerative lesions resemble carcinoma.</a:t>
            </a:r>
          </a:p>
        </p:txBody>
      </p:sp>
    </p:spTree>
    <p:extLst>
      <p:ext uri="{BB962C8B-B14F-4D97-AF65-F5344CB8AC3E}">
        <p14:creationId xmlns:p14="http://schemas.microsoft.com/office/powerpoint/2010/main" val="3252302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Microscopy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diagnosis depends on microscopic demonstration of actively motile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freshly-passed stool.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ingested RBCs identifies E. histolytica.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Iodine-stained preparation is needed to demonstrate cysts or dead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 features include brownish black foul-smelling stool intermingled with blood &amp; mucus.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5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6885230-C765-44F1-849C-E8098DF28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2913"/>
            <a:ext cx="508190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E3A135-401C-4596-B39E-9FF58C8499A2}"/>
              </a:ext>
            </a:extLst>
          </p:cNvPr>
          <p:cNvSpPr txBox="1"/>
          <p:nvPr/>
        </p:nvSpPr>
        <p:spPr>
          <a:xfrm>
            <a:off x="1630837" y="1267482"/>
            <a:ext cx="310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cyst of Entamoeba histolytica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E5EFAC-5CF8-4180-8654-EC9A4AFF9723}"/>
              </a:ext>
            </a:extLst>
          </p:cNvPr>
          <p:cNvSpPr txBox="1"/>
          <p:nvPr/>
        </p:nvSpPr>
        <p:spPr>
          <a:xfrm>
            <a:off x="6353734" y="1027906"/>
            <a:ext cx="489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trophozoite of Entamoeba histolytica showing ingested red blood cells</a:t>
            </a:r>
            <a:endParaRPr lang="x-non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F8C4D0A-E1CF-4AE1-A846-504983B3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01" y="1733016"/>
            <a:ext cx="61273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5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197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 culture is a sensitive method in diagnosing chronic &amp; asymptomatic intestinal amoebiasis.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Sero-diagnosis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 become positive only in invasive amoebiasis.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done include IHA,Latex agglutination test &amp; ELISA.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LA are highly sensitive but often give false-positive results as they remain positive for several years even after successful treatment</a:t>
            </a:r>
            <a:r>
              <a:rPr lang="en-US" dirty="0"/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4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Extra-intestinal Amoebiasis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done by microscopic examination of the liver biopsy &amp; also pus aspirate from the abscess may demonstrate trophozoite.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Radiological examination is useful e.g the diagnosis of amoebic liver abscess is based on the detection (generally by USG or CT) of space occupying lesions in the liver &amp; a positive serologic test for antibodies against E. histolytica antigens.</a:t>
            </a:r>
          </a:p>
        </p:txBody>
      </p:sp>
    </p:spTree>
    <p:extLst>
      <p:ext uri="{BB962C8B-B14F-4D97-AF65-F5344CB8AC3E}">
        <p14:creationId xmlns:p14="http://schemas.microsoft.com/office/powerpoint/2010/main" val="1859912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classes of drugs are used in the treatment of amoebiasis.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Luminal amoebicides:  These include Iodoquinol, paromomycin, &amp; tetracycline which act in the intestinal lumen but not in tissues.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Metronidazole &amp; tinidazole act on both sites but non of them reach high levels in the gut lumen hence patients with amoebic colitis or amoebic liver abscess should also receive a luminal agent.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1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Classification of Amoebae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68193"/>
            <a:ext cx="5157787" cy="656822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amoebae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25015"/>
            <a:ext cx="4659491" cy="406464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histolytica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dispar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coli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gingivalis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except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histolytica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3904" y="1468193"/>
            <a:ext cx="5681484" cy="65682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Free-living amoebae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3904" y="2125015"/>
            <a:ext cx="5028441" cy="40646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Naegleria fowleri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Acanthamoeba spp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Balamuthia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mandrillaris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free-living amoebae are opportunistic pathogens</a:t>
            </a:r>
          </a:p>
        </p:txBody>
      </p:sp>
    </p:spTree>
    <p:extLst>
      <p:ext uri="{BB962C8B-B14F-4D97-AF65-F5344CB8AC3E}">
        <p14:creationId xmlns:p14="http://schemas.microsoft.com/office/powerpoint/2010/main" val="3757967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amoebicides: Are effective in systemic infections but less effective in the intestine. Examples include emetine, chloroquine, etc.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Luminal &amp; tissue amoebicides: Metronidazole and related compounds like tinidazole and ornidazole act on both sites and are the drug of choice for treating amoebic colitis and amoebic liver abscess.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4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 measures are like those of other fecal-oral infections. These are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sanitation to prevent water/food contamination from human excreta.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education &amp; improved personal habits helps in control.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&amp; treatment of carriers and their exclusion from food handling occupations will help in limiting the spread of infection.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59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FREE-LIVING AMOEBAE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free-living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amoebae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water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 only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are potentially pathogenic and can cause human Infections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termed as amphizoic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both in the body of a host (endozoic) and in free-living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exozoic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conditions.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8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pathogenic ones are Naegleria Fowleri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Acanthamoeba causing: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amoebic meningoencephalitis (PAM) – caused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amoebofl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agellate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Naegleria (the brain eating amoeba).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Granulomatous amoebic encephalitis (GAE) and chronic amoebic keratitis (CAK) – caused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Acanthamoeba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Balamuthia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also been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to 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CAK occur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 has been associated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immunodeficient patients.</a:t>
            </a:r>
          </a:p>
        </p:txBody>
      </p:sp>
    </p:spTree>
    <p:extLst>
      <p:ext uri="{BB962C8B-B14F-4D97-AF65-F5344CB8AC3E}">
        <p14:creationId xmlns:p14="http://schemas.microsoft.com/office/powerpoint/2010/main" val="4175782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Naegleria Fowleri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Fowleri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only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genus Naegleria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infects man.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primary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meningoencephalitis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(PAM), a brain infection that leads to destruction of brain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warm freshwater (e.g. lakes, rivers, and springs)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soil.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fowleri is a heat-loving (thermophilic) amoeba that thrives in warm water at low oxygen tension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32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were reported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last 10 years from 2002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no case reported in Zambia.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51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parasite occurs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3 forms: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Amoeboid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 form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Flagellate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 Stage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 in 2 forms, the amoeboid and flagellate.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3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Amoeboid trophozoite form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amoeboid form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rounded pseudopodia,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vacuoles(used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engulfing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RBCs 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WBCs).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feeding,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replicating form of the parasite, seen on the surface of vegetation,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invasive stage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infective form of the parasite.</a:t>
            </a:r>
          </a:p>
        </p:txBody>
      </p:sp>
    </p:spTree>
    <p:extLst>
      <p:ext uri="{BB962C8B-B14F-4D97-AF65-F5344CB8AC3E}">
        <p14:creationId xmlns:p14="http://schemas.microsoft.com/office/powerpoint/2010/main" val="374367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Flagellate form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biflagellate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occurs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minute when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transferred to distilled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flagellate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revert to the amoeboid form, hence N. fowleri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amoeboflagellate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902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Cyst Stage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resting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dormant form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resist unfavorable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drying and chlorine up to 50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ppm(2ppm kills the cyst).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 encyst due to unfavorable conditions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deprivation,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desiccation,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etc.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flagellate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N. fowleri have never been found in tissues of cerebrospinal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(CSF).</a:t>
            </a:r>
          </a:p>
        </p:txBody>
      </p:sp>
    </p:spTree>
    <p:extLst>
      <p:ext uri="{BB962C8B-B14F-4D97-AF65-F5344CB8AC3E}">
        <p14:creationId xmlns:p14="http://schemas.microsoft.com/office/powerpoint/2010/main" val="970054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swimming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diving in warm river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freshwater/ponds.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Infn can also occur in poorly maintained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pools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nasal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irrigation using contaminated tap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amoeboid form 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stage to man &amp;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multiplies by binary fission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unfavorable conditions, it forms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undergoes excystation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favorable </a:t>
            </a:r>
            <a:r>
              <a:rPr lang="en-US" dirty="0" smtClean="0"/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2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Entamoeba Histolytica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dysentery feces of a patient in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Petersburg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in1875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histolytica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22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strains of which only 9 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invasive, 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 are noninvasive commensals.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athogenic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nonpathogenic strains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morphologically identical but represent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species—the pathogenic strains being E. histolytica &amp; the nonpathogenic strains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E. dispar.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 of E. dispar contain bacteria, but no RBCs.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1659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Flagellate form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helps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spread of 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fowleri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new water bodies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681" y="1825625"/>
            <a:ext cx="4146997" cy="33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Pathogenicity and Clinical Features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mostly previously healthy young adults or children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nfection occur following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 or diving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ponds containing amoebae.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amoebae invade the nasal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mucosa, 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olfactory nerve branches in the cribriform plate into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meninges &amp; brain.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initiates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acute purulent meningitis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 called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amoebic meningo encephalitis (PAM)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varies from 2 days to 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 during which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experiences anosmia.</a:t>
            </a:r>
          </a:p>
        </p:txBody>
      </p:sp>
    </p:spTree>
    <p:extLst>
      <p:ext uri="{BB962C8B-B14F-4D97-AF65-F5344CB8AC3E}">
        <p14:creationId xmlns:p14="http://schemas.microsoft.com/office/powerpoint/2010/main" val="1620724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advances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fever, headache, vomiting, stiff neck, ataxia,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seizure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Cranial nerve palsies, especially of the third, fourth, and sixth nerves have also been documented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almost always ends fatally within a week (average 5 days).</a:t>
            </a:r>
          </a:p>
        </p:txBody>
      </p:sp>
    </p:spTree>
    <p:extLst>
      <p:ext uri="{BB962C8B-B14F-4D97-AF65-F5344CB8AC3E}">
        <p14:creationId xmlns:p14="http://schemas.microsoft.com/office/powerpoint/2010/main" val="2886539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Microscopy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PAM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microscopy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motile Naegleria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wet mounts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freshly-obtained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CSF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picture resembles that of bacterial meningitis with a cloudy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purulent appearance, prominent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leukocytosis,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Cysts are not found in CSF or brain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autopsy,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demonstrated in brain histologically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immunofluroscent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staining.</a:t>
            </a:r>
          </a:p>
        </p:txBody>
      </p:sp>
    </p:spTree>
    <p:extLst>
      <p:ext uri="{BB962C8B-B14F-4D97-AF65-F5344CB8AC3E}">
        <p14:creationId xmlns:p14="http://schemas.microsoft.com/office/powerpoint/2010/main" val="2164201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fowleri can be grown in several kinds of liquid axenic media or non-nutrient agar plates coated with Escherichia coli. Both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cysts occur in culture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Molecular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based on polymerase chain reaction (PCR) technology are being developed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958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Amphotericin-B is the drug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choice administered via IV or intrathecally (injected into the spinal canal or subarachnoid space).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miconazole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sulfadiazine has shown limited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early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95% cases of PAM are fatal despite of treatment.</a:t>
            </a:r>
          </a:p>
        </p:txBody>
      </p:sp>
    </p:spTree>
    <p:extLst>
      <p:ext uri="{BB962C8B-B14F-4D97-AF65-F5344CB8AC3E}">
        <p14:creationId xmlns:p14="http://schemas.microsoft.com/office/powerpoint/2010/main" val="2879214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Acanthamoeba Species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culbertsoni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(formerly,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Hartmanella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culbertsoni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species most often responsible for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by other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like A. polyphagia,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castalleni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astromyx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also been reported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opportunistic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protozoan pathogen found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environment in water and soil.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cases have been reported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worldwide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19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Morphology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Acanthamoeba exists as active trophozoite form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highly resistant double-walled cystic form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trophozoite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spine-like pseudopodia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acanthopodia).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Naegleria in not having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flagellate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forming cysts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present in all types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over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50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cysts are infective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occur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inhalation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cyst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can also occur by ingestion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through contact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traumatized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inhalation of aerosol or dust containing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cysts,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invade the CNS hematogenously producing granulomatous amoebic encephalitis (GAE).</a:t>
            </a:r>
          </a:p>
        </p:txBody>
      </p:sp>
    </p:spTree>
    <p:extLst>
      <p:ext uri="{BB962C8B-B14F-4D97-AF65-F5344CB8AC3E}">
        <p14:creationId xmlns:p14="http://schemas.microsoft.com/office/powerpoint/2010/main" val="277800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 of Acanthamoeba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culbertsoni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541" y="1970468"/>
            <a:ext cx="3683358" cy="31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5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Prevalent worldwide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wherever sanitation is poor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common in the tropics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to affect about 10% of world population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of people in developing countries may be infected with the parasite.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infected humans (80–99%) are asymptomatic.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 deaths occur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tropical belt of Asia, Africa &amp; Latin America.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cause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malaria &amp; schistosomiasis.</a:t>
            </a:r>
          </a:p>
        </p:txBody>
      </p:sp>
    </p:spTree>
    <p:extLst>
      <p:ext uri="{BB962C8B-B14F-4D97-AF65-F5344CB8AC3E}">
        <p14:creationId xmlns:p14="http://schemas.microsoft.com/office/powerpoint/2010/main" val="1066363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&amp; Clinical Features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occurs in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diabetes, malignancies, malnutrition,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lupus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erythematosus.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parasite spreads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hematogenously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central nervous system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invasion of the connective tissue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pro-inflammatory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responses lead to neuronal damage that can be fatal within days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postmortem biopsy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edema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 necrosis.</a:t>
            </a:r>
          </a:p>
        </p:txBody>
      </p:sp>
    </p:spTree>
    <p:extLst>
      <p:ext uri="{BB962C8B-B14F-4D97-AF65-F5344CB8AC3E}">
        <p14:creationId xmlns:p14="http://schemas.microsoft.com/office/powerpoint/2010/main" val="24933884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Clinical Disease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resents mainly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2 chronic conditions—keratitis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encephalitis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Acanthamoeba keratitis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infection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eye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typically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healthy persons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due to entry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amoebic cyst through abrasions on the cornea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such cases have been associated with the use of contact lenses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 resembles that of severe herpetic keratitis with a slow relapsing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eye is severely painful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amoebic infection</a:t>
            </a:r>
          </a:p>
        </p:txBody>
      </p:sp>
    </p:spTree>
    <p:extLst>
      <p:ext uri="{BB962C8B-B14F-4D97-AF65-F5344CB8AC3E}">
        <p14:creationId xmlns:p14="http://schemas.microsoft.com/office/powerpoint/2010/main" val="2176690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Unilateral photophobia, excessive tearing, redness and foreign body sensation are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symptoms (disease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bilateral in some contact lens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Keratitis and uveitis can result in permanent visual impairment or blindness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Granulomatous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amoebic encephalitis(GAE):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serious infection of the brain and spinal cord that typically occurs in persons with a compromised immune system.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90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GAE is believed to follow inhalation of the dried cysts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is long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illness.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picture is that of intracranial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space-occupying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with seizures,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paresis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Disseminated infection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immuno-comprised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AIDS, widespread infection affecting the skin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lungs, sinuses, and other organs independently or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can occur.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90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amoebic keratitis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demonstration of the cyst in corneal scrapings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wet mount, histology and culture. Growth can be obtained from corneal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scrapings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inoculated on nutrient agar, overlaid with live or dead Escherichia coli and incubated at 30°C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GAE is made by demonstration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cysts in brain biopsy,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immofluroscence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 using monoclonal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CSF shows lymphocytic pleocytosis, slightly elevated protein levels, and normal or slightly decreased glucose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 scan of brain provides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inconclusive.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9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acanthamoeba keratitis, current therapy involves topical administration of biguanide or chlorhexadine with or without diamidine agent.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cases, where vision is threatened, penetrating keratoplasty can be done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available for GAE. Multidrug combinations including pentamidine, sulfadiazine, rifampicin,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fluconazole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used with limited success.</a:t>
            </a:r>
          </a:p>
        </p:txBody>
      </p:sp>
    </p:spTree>
    <p:extLst>
      <p:ext uri="{BB962C8B-B14F-4D97-AF65-F5344CB8AC3E}">
        <p14:creationId xmlns:p14="http://schemas.microsoft.com/office/powerpoint/2010/main" val="15915299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Balamuthia Mandrillaris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mandrillaris,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leptomixid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free-living amoeba, is a newly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specie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to cause GAE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Morphology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exists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cyst &amp; an amoeboid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 stage(flagellate stage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absent).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relatively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actively motile by broad pseudopodia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 of B. mandrillaris are usually spherical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three-layered cyst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comprising an outer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ectocyst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middle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mesocyst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inner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endocyst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round wall.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microscopy, it appears to have two walls—an outer irregular wall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inner smooth wall.</a:t>
            </a:r>
          </a:p>
        </p:txBody>
      </p:sp>
    </p:spTree>
    <p:extLst>
      <p:ext uri="{BB962C8B-B14F-4D97-AF65-F5344CB8AC3E}">
        <p14:creationId xmlns:p14="http://schemas.microsoft.com/office/powerpoint/2010/main" val="3932573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respiratory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eyes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life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is similar to that of Acanthamoeba spp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Disease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granulomatous amoebic encephalitis in both healthy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immunocompromised hosts particularly in children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elderly.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98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 is done by identifying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B. mandrillaris in the CSF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cysts in brain tissue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also gives reliable diagnosis. </a:t>
            </a:r>
          </a:p>
        </p:txBody>
      </p:sp>
    </p:spTree>
    <p:extLst>
      <p:ext uri="{BB962C8B-B14F-4D97-AF65-F5344CB8AC3E}">
        <p14:creationId xmlns:p14="http://schemas.microsoft.com/office/powerpoint/2010/main" val="353452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with invasive strains leads to both humoral &amp; cellular Immune responses.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response is not seen in infection with non-invasive strains.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can be demonstrated within a week of invasive infection.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of protection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after an infection as shown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of invasive colitis and liver abscess in endemic areas.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&amp; severity of amoebiasis does not seem to be affected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infection. </a:t>
            </a:r>
          </a:p>
        </p:txBody>
      </p:sp>
    </p:spTree>
    <p:extLst>
      <p:ext uri="{BB962C8B-B14F-4D97-AF65-F5344CB8AC3E}">
        <p14:creationId xmlns:p14="http://schemas.microsoft.com/office/powerpoint/2010/main" val="171204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2" y="1592317"/>
            <a:ext cx="10515600" cy="4623283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histolytica occurs in 3 forms.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-Trophozoite-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actively motile, growing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of the parasite &amp; the only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tissues.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ontain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phagocytosed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RBCs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diagnostic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E. histolytica(not present in commensals).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 are killed by drying, heat, &amp; chemical sterilization.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2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Precystic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 undergo encystment in the intestinal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lumen(not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 or faeces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process, 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 extrudes its food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vacuoles &amp;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round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precystic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then secretes a highly retractile cyst wall around it and becomes cyst.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 Stage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early cyst with a single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cyst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matures,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 undergoes 2 successive mitotic divisions to form 4 nuclei.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mature cyst is thus quadrinucleate.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highly resistant to gastric juice &amp; unfavorable environmental conditions.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3427</Words>
  <Application>Microsoft Office PowerPoint</Application>
  <PresentationFormat>Widescreen</PresentationFormat>
  <Paragraphs>289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Office Theme</vt:lpstr>
      <vt:lpstr>AMOEBA</vt:lpstr>
      <vt:lpstr>Introduction</vt:lpstr>
      <vt:lpstr>            Classification of Amoebae</vt:lpstr>
      <vt:lpstr>Entamoeba Histolytica</vt:lpstr>
      <vt:lpstr>Epidemiology </vt:lpstr>
      <vt:lpstr>Immunity</vt:lpstr>
      <vt:lpstr>Morphology</vt:lpstr>
      <vt:lpstr> Precystic Stage</vt:lpstr>
      <vt:lpstr>Cystic Stage </vt:lpstr>
      <vt:lpstr>Life Cycle </vt:lpstr>
      <vt:lpstr>PowerPoint Presentation</vt:lpstr>
      <vt:lpstr>PowerPoint Presentation</vt:lpstr>
      <vt:lpstr>Schematic summary of Life cycle </vt:lpstr>
      <vt:lpstr>PowerPoint Presentation</vt:lpstr>
      <vt:lpstr>Pathogenesis &amp; Clinical Features</vt:lpstr>
      <vt:lpstr>Intestinal Amoebiasis</vt:lpstr>
      <vt:lpstr>PowerPoint Presentation</vt:lpstr>
      <vt:lpstr>PowerPoint Presentation</vt:lpstr>
      <vt:lpstr>Clinical Features of Intestinal Amoebiasis</vt:lpstr>
      <vt:lpstr>PowerPoint Presentation</vt:lpstr>
      <vt:lpstr>Extra intestinal Amoebiasis Hepatic Amoebiasis</vt:lpstr>
      <vt:lpstr>PowerPoint Presentation</vt:lpstr>
      <vt:lpstr>Pulmonary Amoebiasis</vt:lpstr>
      <vt:lpstr> Metastatic Amoebiasis</vt:lpstr>
      <vt:lpstr>Laboratory Diagnosis </vt:lpstr>
      <vt:lpstr>PowerPoint Presentation</vt:lpstr>
      <vt:lpstr>Stool Culture</vt:lpstr>
      <vt:lpstr>Diagnosis of Extra-intestinal Amoebiasis</vt:lpstr>
      <vt:lpstr>Treatment</vt:lpstr>
      <vt:lpstr>PowerPoint Presentation</vt:lpstr>
      <vt:lpstr>Prevention</vt:lpstr>
      <vt:lpstr>PATHOGENIC FREE-LIVING AMOEBAE</vt:lpstr>
      <vt:lpstr>PowerPoint Presentation</vt:lpstr>
      <vt:lpstr>Naegleria Fowleri</vt:lpstr>
      <vt:lpstr>PowerPoint Presentation</vt:lpstr>
      <vt:lpstr>PowerPoint Presentation</vt:lpstr>
      <vt:lpstr>PowerPoint Presentation</vt:lpstr>
      <vt:lpstr>PowerPoint Presentation</vt:lpstr>
      <vt:lpstr>Life Cycle</vt:lpstr>
      <vt:lpstr>PowerPoint Presentation</vt:lpstr>
      <vt:lpstr>Pathogenicity and Clinical Features</vt:lpstr>
      <vt:lpstr>PowerPoint Presentation</vt:lpstr>
      <vt:lpstr>Laboratory Diagnosis</vt:lpstr>
      <vt:lpstr>PowerPoint Presentation</vt:lpstr>
      <vt:lpstr>Treatment</vt:lpstr>
      <vt:lpstr>Acanthamoeba Species</vt:lpstr>
      <vt:lpstr>PowerPoint Presentation</vt:lpstr>
      <vt:lpstr>Life Cycle</vt:lpstr>
      <vt:lpstr>Life cycle of Acanthamoeba culbertsoni</vt:lpstr>
      <vt:lpstr>Pathogenesis &amp; Clinical Features</vt:lpstr>
      <vt:lpstr>PowerPoint Presentation</vt:lpstr>
      <vt:lpstr>PowerPoint Presentation</vt:lpstr>
      <vt:lpstr>PowerPoint Presentation</vt:lpstr>
      <vt:lpstr>Laboratory Diagnosis</vt:lpstr>
      <vt:lpstr>Treatment</vt:lpstr>
      <vt:lpstr>Balamuthia Mandrillaris</vt:lpstr>
      <vt:lpstr>PowerPoint Presentation</vt:lpstr>
      <vt:lpstr>Laboratory Diagnosis</vt:lpstr>
    </vt:vector>
  </TitlesOfParts>
  <Company>University of Zambia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AMOEBA</dc:title>
  <dc:creator>Dr.Mudenda</dc:creator>
  <cp:lastModifiedBy>Admin</cp:lastModifiedBy>
  <cp:revision>99</cp:revision>
  <dcterms:created xsi:type="dcterms:W3CDTF">2022-12-01T14:10:06Z</dcterms:created>
  <dcterms:modified xsi:type="dcterms:W3CDTF">2024-03-06T12:43:14Z</dcterms:modified>
</cp:coreProperties>
</file>