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7" r:id="rId8"/>
    <p:sldId id="268" r:id="rId9"/>
    <p:sldId id="260" r:id="rId10"/>
    <p:sldId id="269" r:id="rId11"/>
    <p:sldId id="270" r:id="rId12"/>
    <p:sldId id="271" r:id="rId13"/>
    <p:sldId id="272" r:id="rId14"/>
    <p:sldId id="273" r:id="rId15"/>
    <p:sldId id="262" r:id="rId16"/>
    <p:sldId id="274" r:id="rId17"/>
    <p:sldId id="283" r:id="rId18"/>
    <p:sldId id="284" r:id="rId19"/>
    <p:sldId id="263" r:id="rId20"/>
    <p:sldId id="285" r:id="rId21"/>
    <p:sldId id="286" r:id="rId22"/>
    <p:sldId id="288" r:id="rId23"/>
    <p:sldId id="292" r:id="rId24"/>
    <p:sldId id="287" r:id="rId25"/>
    <p:sldId id="291" r:id="rId26"/>
    <p:sldId id="289" r:id="rId27"/>
    <p:sldId id="290" r:id="rId28"/>
    <p:sldId id="264" r:id="rId29"/>
    <p:sldId id="265" r:id="rId30"/>
    <p:sldId id="293" r:id="rId31"/>
    <p:sldId id="294" r:id="rId32"/>
    <p:sldId id="295" r:id="rId33"/>
    <p:sldId id="296" r:id="rId34"/>
    <p:sldId id="297" r:id="rId35"/>
    <p:sldId id="298" r:id="rId36"/>
    <p:sldId id="302" r:id="rId37"/>
    <p:sldId id="303" r:id="rId38"/>
    <p:sldId id="304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03F7-8B1A-466E-BE4F-02CABEC4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48B2C-4C87-4AD0-B9C8-A96998724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5938-0C38-4148-9C4C-B3DD703F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7B123-9AC2-472D-AA80-00F0654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DDF05-C76C-4C6A-AFB8-E9764585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690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AB0-57F6-408D-B705-C73B64CE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6136D-E0F6-40E8-BDE3-E0F946F9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6A552-C129-4D70-9DAB-7525343D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F4A7-3778-4955-A233-4AD5CDCE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0210D-A28E-4C51-A7AB-972F1F64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9700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5BC42-D385-437E-9C59-C55574988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58F04-4838-4577-B91A-ED1324D7E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52AA-1156-4B0A-8CF8-B715C056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B20F-A9D1-4400-9039-B1C048B4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7E7E-9B36-4505-AC75-3FA62945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57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ABC1-59D2-46BB-A596-0D54E75C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BDA9-AF4C-409A-8657-B239F469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E41AE-0CCE-4937-8856-7089BA37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C8358-CD07-4DB9-B889-39694F86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080A5-708F-421A-8102-74299544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38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E32E-67EF-43E0-B630-4A2EA478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5948B-3E70-4C75-BCC8-79C24398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8ACD-0B06-4D42-A8C2-B471B8D0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CF7F8-CD32-4201-89A1-88A126F9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FB1D4-DE45-4580-8BE6-FF2169C0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99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47A-CF42-4935-B44A-AA67E3B6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15DC-29D6-49F3-9023-C7EEC10D0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ADB19-543E-4AE7-9119-7ADD0105E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509E1-77C2-4580-857B-33DCA454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79E36-F34C-477B-A4C0-5CBAE428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5C367-095A-49F0-AD5E-AB8B87B7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788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5EBD-932B-40BE-B524-E5E6DFFC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BE97-FCAF-40C2-95E6-C8B3873AA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3A9F3-44DF-4EF1-B325-775845F8E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8719C-23CD-4C24-B153-4B9E257D4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1ADCE-B74A-44BE-9B0B-5A18ABBEE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BF4C2-6A7C-41B7-984C-E17DA12E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33F2D-C3D2-4F2C-8251-0DE58355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F2F67-71A2-410B-877C-7328E91B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660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14F7-4C4B-4B5D-89BF-838CA08B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529E0-E6DB-437B-9BB6-D6D878C6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9F760-8330-4ABF-92F5-F8F19B9D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3B870-A568-4981-8187-F067FF4C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8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BCD8F-11D7-425C-BDE2-79A25454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1926D-667B-40E5-8811-0EFB2F9C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75C89-C9CD-46D0-8963-2E43920E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3161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776C-FD7B-41DE-BADA-758C5657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86C5-AEFF-49C7-A88A-ECDB4F7F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A9F9B-B444-4C69-96FA-A6975F126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B5B8-568F-4863-A58F-E5357848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C7B46-CF03-40D6-9FFE-A8AD5F07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E15D3-D118-41F0-BEDE-53CA5587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304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5DD9-23D6-496B-AF42-4F1DE797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EA5B4-C84D-4995-BF58-70BB64615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83605-77B5-4952-96B6-E44321033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3C61D-6696-430C-B893-3F4ED907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D6E0E-B339-4890-AB86-1EEA4377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8BFCB-2121-4178-9CA2-0EBC875F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41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F8604-6AF3-48C9-BE1C-11ED25B7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85F4E-2060-4B2E-AF1A-BD2EF3FB9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FDD2-14C9-4ACB-A9E1-1A05A1DA8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7886-80CE-485D-80A3-268CDDF5732C}" type="datetimeFigureOut">
              <a:rPr lang="en-DE" smtClean="0"/>
              <a:t>26/04/2023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A59C-F6B1-4012-B6D1-1CB017FE6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ACBF4-C91F-42E0-A053-D53BFC56E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E4C7-EC08-4601-9304-8310AC26EB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43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496E-527C-4270-AD40-AE2909A48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spc="-85" dirty="0">
                <a:latin typeface="+mn-lt"/>
                <a:cs typeface="Arial"/>
              </a:rPr>
              <a:t>Toxoplasma gondii</a:t>
            </a:r>
            <a:endParaRPr lang="en-DE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B0F6D-ADFB-47B6-858A-4D634B818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 J Mudenda</a:t>
            </a:r>
            <a:endParaRPr lang="en-DE" sz="4000" dirty="0"/>
          </a:p>
        </p:txBody>
      </p:sp>
    </p:spTree>
    <p:extLst>
      <p:ext uri="{BB962C8B-B14F-4D97-AF65-F5344CB8AC3E}">
        <p14:creationId xmlns:p14="http://schemas.microsoft.com/office/powerpoint/2010/main" val="262266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59FA-6734-465C-AEDB-A507FDB7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-5" dirty="0">
                <a:latin typeface="+mn-lt"/>
                <a:cs typeface="Georgia"/>
              </a:rPr>
              <a:t>Tachyzoite</a:t>
            </a:r>
            <a:endParaRPr lang="en-DE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ED0C65-6EE4-4654-A67E-5C8E0E7251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3683" y="2082574"/>
            <a:ext cx="3755461" cy="236545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3271BC-71E8-4022-B8A4-864ADD4E0A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7682" y="2082574"/>
            <a:ext cx="3450635" cy="2286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14ECA3-4BC0-4439-8355-5B46D81F336F}"/>
              </a:ext>
            </a:extLst>
          </p:cNvPr>
          <p:cNvSpPr txBox="1"/>
          <p:nvPr/>
        </p:nvSpPr>
        <p:spPr>
          <a:xfrm>
            <a:off x="6895660" y="4529825"/>
            <a:ext cx="373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Giemsa stained trophozoites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241122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30D492-7310-4866-A82A-6C3212AA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889"/>
          </a:xfrm>
        </p:spPr>
        <p:txBody>
          <a:bodyPr/>
          <a:lstStyle/>
          <a:p>
            <a:pPr algn="ctr"/>
            <a:r>
              <a:rPr lang="en-US" sz="4400" spc="-5" dirty="0">
                <a:latin typeface="+mn-lt"/>
                <a:cs typeface="Georgia"/>
              </a:rPr>
              <a:t>Bradyzoites-Tissue cyst</a:t>
            </a:r>
            <a:endParaRPr lang="en-DE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54516-610C-477E-886D-1A80E332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014"/>
            <a:ext cx="10771414" cy="5763987"/>
          </a:xfrm>
        </p:spPr>
        <p:txBody>
          <a:bodyPr>
            <a:normAutofit/>
          </a:bodyPr>
          <a:lstStyle/>
          <a:p>
            <a:pPr marL="482600" indent="-457200">
              <a:lnSpc>
                <a:spcPct val="100000"/>
              </a:lnSpc>
              <a:spcBef>
                <a:spcPts val="700"/>
              </a:spcBef>
              <a:buClr>
                <a:srgbClr val="3790A6"/>
              </a:buClr>
              <a:buSzPct val="79166"/>
              <a:tabLst>
                <a:tab pos="307340" algn="l"/>
              </a:tabLst>
            </a:pPr>
            <a:r>
              <a:rPr lang="en-US" sz="2800" spc="-5" dirty="0">
                <a:cs typeface="Georgia"/>
              </a:rPr>
              <a:t>They are</a:t>
            </a:r>
            <a:r>
              <a:rPr lang="en-US" sz="2800" spc="-10" dirty="0">
                <a:cs typeface="Georgia"/>
              </a:rPr>
              <a:t> a </a:t>
            </a:r>
            <a:r>
              <a:rPr lang="en-US" sz="2800" spc="-5" dirty="0">
                <a:cs typeface="Georgia"/>
              </a:rPr>
              <a:t>slow-growing</a:t>
            </a:r>
            <a:r>
              <a:rPr lang="en-US" sz="2800" spc="-1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stage or resting form found 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inside the tissue</a:t>
            </a:r>
            <a:r>
              <a:rPr lang="en-US" sz="2800" spc="-10" dirty="0">
                <a:cs typeface="Georgia"/>
              </a:rPr>
              <a:t> cysts.</a:t>
            </a:r>
            <a:endParaRPr lang="en-US" dirty="0">
              <a:cs typeface="Georgia"/>
            </a:endParaRPr>
          </a:p>
          <a:p>
            <a:pPr marL="482600" indent="-457200">
              <a:lnSpc>
                <a:spcPct val="100000"/>
              </a:lnSpc>
              <a:spcBef>
                <a:spcPts val="700"/>
              </a:spcBef>
              <a:buClr>
                <a:srgbClr val="3790A6"/>
              </a:buClr>
              <a:buSzPct val="79166"/>
              <a:tabLst>
                <a:tab pos="307340" algn="l"/>
              </a:tabLst>
            </a:pPr>
            <a:r>
              <a:rPr lang="en-US" spc="-5" dirty="0">
                <a:cs typeface="Georgia"/>
              </a:rPr>
              <a:t>They </a:t>
            </a:r>
            <a:r>
              <a:rPr lang="en-US" sz="2800" spc="-5" dirty="0">
                <a:cs typeface="Georgia"/>
              </a:rPr>
              <a:t>mark</a:t>
            </a:r>
            <a:r>
              <a:rPr lang="en-US" sz="2800" spc="-1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the chronic</a:t>
            </a:r>
            <a:r>
              <a:rPr lang="en-US" sz="2800" spc="-1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phase of infection &amp; can be found in the brain(most common site),skeletal muscle &amp; other organs.</a:t>
            </a:r>
            <a:endParaRPr lang="en-US" dirty="0">
              <a:cs typeface="Georgia"/>
            </a:endParaRPr>
          </a:p>
          <a:p>
            <a:pPr marL="482600" indent="-457200">
              <a:lnSpc>
                <a:spcPct val="100000"/>
              </a:lnSpc>
              <a:spcBef>
                <a:spcPts val="700"/>
              </a:spcBef>
              <a:buClr>
                <a:srgbClr val="3790A6"/>
              </a:buClr>
              <a:buSzPct val="79166"/>
              <a:tabLst>
                <a:tab pos="307340" algn="l"/>
              </a:tabLst>
            </a:pPr>
            <a:r>
              <a:rPr lang="en-US" spc="-5" dirty="0">
                <a:cs typeface="Georgia"/>
              </a:rPr>
              <a:t>A</a:t>
            </a:r>
            <a:r>
              <a:rPr lang="en-US" sz="2800" spc="-5" dirty="0">
                <a:cs typeface="Georgia"/>
              </a:rPr>
              <a:t>re resistant to low </a:t>
            </a:r>
            <a:r>
              <a:rPr lang="en-US" sz="2800" spc="-10" dirty="0">
                <a:cs typeface="Georgia"/>
              </a:rPr>
              <a:t>pH </a:t>
            </a:r>
            <a:r>
              <a:rPr lang="en-US" sz="2800" spc="-5" dirty="0">
                <a:cs typeface="Georgia"/>
              </a:rPr>
              <a:t>and digestive </a:t>
            </a:r>
            <a:r>
              <a:rPr lang="en-US" sz="2800" spc="-56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enzymes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during stomach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passage.</a:t>
            </a:r>
          </a:p>
          <a:p>
            <a:pPr marL="482600" indent="-457200">
              <a:lnSpc>
                <a:spcPct val="100000"/>
              </a:lnSpc>
              <a:spcBef>
                <a:spcPts val="700"/>
              </a:spcBef>
              <a:buClr>
                <a:srgbClr val="3790A6"/>
              </a:buClr>
              <a:buSzPct val="79166"/>
              <a:tabLst>
                <a:tab pos="307340" algn="l"/>
              </a:tabLst>
            </a:pPr>
            <a:r>
              <a:rPr lang="en-US" dirty="0"/>
              <a:t>Cysts remain viable in tissue for several years.</a:t>
            </a:r>
            <a:endParaRPr lang="en-US" spc="-5" dirty="0"/>
          </a:p>
          <a:p>
            <a:pPr marL="482600" indent="-457200">
              <a:lnSpc>
                <a:spcPct val="100000"/>
              </a:lnSpc>
              <a:spcBef>
                <a:spcPts val="700"/>
              </a:spcBef>
              <a:buClr>
                <a:srgbClr val="3790A6"/>
              </a:buClr>
              <a:buSzPct val="79166"/>
              <a:tabLst>
                <a:tab pos="307340" algn="l"/>
              </a:tabLst>
            </a:pPr>
            <a:r>
              <a:rPr lang="en-US" dirty="0"/>
              <a:t>It is relatively resistant and when the raw or undercooked meat containing the cysts is eaten, infection occurs.</a:t>
            </a:r>
            <a:endParaRPr lang="en-US" dirty="0">
              <a:cs typeface="Georgia"/>
            </a:endParaRPr>
          </a:p>
          <a:p>
            <a:r>
              <a:rPr lang="en-US" dirty="0"/>
              <a:t>Cysts are susceptible to </a:t>
            </a:r>
            <a:r>
              <a:rPr lang="en-US" dirty="0" err="1"/>
              <a:t>drying,temp</a:t>
            </a:r>
            <a:r>
              <a:rPr lang="en-US" dirty="0"/>
              <a:t> &gt; 60°C, freezing and thawing.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0930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9FD44-5E4E-4C54-95DC-5FE60E82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4"/>
            <a:ext cx="10515600" cy="8196942"/>
          </a:xfrm>
        </p:spPr>
        <p:txBody>
          <a:bodyPr/>
          <a:lstStyle/>
          <a:p>
            <a:pPr marL="482600" indent="-457200">
              <a:lnSpc>
                <a:spcPct val="100000"/>
              </a:lnSpc>
              <a:spcBef>
                <a:spcPts val="700"/>
              </a:spcBef>
              <a:buClr>
                <a:srgbClr val="3790A6"/>
              </a:buClr>
              <a:buSzPct val="79166"/>
              <a:tabLst>
                <a:tab pos="307340" algn="l"/>
              </a:tabLst>
            </a:pPr>
            <a:r>
              <a:rPr lang="en-US" sz="2800" spc="-5" dirty="0">
                <a:cs typeface="Georgia"/>
              </a:rPr>
              <a:t>Protective cyst wall </a:t>
            </a:r>
            <a:r>
              <a:rPr lang="en-US" sz="2800" dirty="0">
                <a:cs typeface="Georgia"/>
              </a:rPr>
              <a:t>is </a:t>
            </a:r>
            <a:r>
              <a:rPr lang="en-US" sz="2800" spc="-5" dirty="0">
                <a:cs typeface="Georgia"/>
              </a:rPr>
              <a:t>finally dissolved and </a:t>
            </a:r>
            <a:r>
              <a:rPr lang="en-US" sz="280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bradyzoites infect tissue and transform into </a:t>
            </a:r>
            <a:r>
              <a:rPr lang="en-US" sz="2800" spc="-56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tachyzoites.</a:t>
            </a:r>
            <a:endParaRPr lang="en-US" dirty="0">
              <a:cs typeface="Georgia"/>
            </a:endParaRPr>
          </a:p>
          <a:p>
            <a:pPr marL="482600" indent="-457200">
              <a:lnSpc>
                <a:spcPct val="100000"/>
              </a:lnSpc>
              <a:spcBef>
                <a:spcPts val="700"/>
              </a:spcBef>
              <a:buClr>
                <a:srgbClr val="3790A6"/>
              </a:buClr>
              <a:buSzPct val="79166"/>
              <a:tabLst>
                <a:tab pos="307340" algn="l"/>
              </a:tabLst>
            </a:pPr>
            <a:r>
              <a:rPr lang="en-US" sz="2800" spc="-5" dirty="0">
                <a:cs typeface="Georgia"/>
              </a:rPr>
              <a:t>Bradyzoites are released </a:t>
            </a:r>
            <a:r>
              <a:rPr lang="en-US" sz="2800" dirty="0">
                <a:cs typeface="Georgia"/>
              </a:rPr>
              <a:t>in </a:t>
            </a:r>
            <a:r>
              <a:rPr lang="en-US" sz="2800" spc="-5" dirty="0">
                <a:cs typeface="Georgia"/>
              </a:rPr>
              <a:t>the intestine and</a:t>
            </a:r>
            <a:r>
              <a:rPr lang="en-US" dirty="0"/>
              <a:t> initiate infection by invading intestinal epithelial cells</a:t>
            </a:r>
            <a:r>
              <a:rPr lang="en-US" sz="2800" spc="-5" dirty="0">
                <a:cs typeface="Bahnschrift"/>
              </a:rPr>
              <a:t>.</a:t>
            </a:r>
            <a:endParaRPr lang="en-US" dirty="0"/>
          </a:p>
          <a:p>
            <a:r>
              <a:rPr lang="en-US" dirty="0"/>
              <a:t>Dissemination to various tissues &amp; organs occur through blood &amp; lymphatic dissemination.</a:t>
            </a:r>
          </a:p>
          <a:p>
            <a:r>
              <a:rPr lang="en-US" dirty="0"/>
              <a:t>In immune competent hosts, cysts remain silent while may get reactivated in immunodeficient subjects leading to clinical disease</a:t>
            </a:r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D1427-8B84-4433-AA48-E338855B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24" y="4294415"/>
            <a:ext cx="3048264" cy="2213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E4181-B315-4CD8-AE29-08EB60C7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29" y="4306608"/>
            <a:ext cx="2658086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F9D9-C4F9-4A3F-A24F-25731FEC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spc="-5" dirty="0">
                <a:latin typeface="+mn-lt"/>
                <a:cs typeface="Georgia"/>
              </a:rPr>
              <a:t>Oocysts</a:t>
            </a:r>
            <a:r>
              <a:rPr lang="en-US" sz="4400" b="0" spc="-25" dirty="0">
                <a:latin typeface="+mn-lt"/>
                <a:cs typeface="Georgia"/>
              </a:rPr>
              <a:t> </a:t>
            </a:r>
            <a:r>
              <a:rPr lang="en-US" sz="4400" b="0" spc="-5" dirty="0">
                <a:latin typeface="+mn-lt"/>
                <a:cs typeface="Georgia"/>
              </a:rPr>
              <a:t>in</a:t>
            </a:r>
            <a:r>
              <a:rPr lang="en-US" sz="4400" b="0" spc="-15" dirty="0">
                <a:latin typeface="+mn-lt"/>
                <a:cs typeface="Georgia"/>
              </a:rPr>
              <a:t> </a:t>
            </a:r>
            <a:r>
              <a:rPr lang="en-US" sz="4400" b="0" spc="-5" dirty="0">
                <a:latin typeface="+mn-lt"/>
                <a:cs typeface="Georgia"/>
              </a:rPr>
              <a:t>the</a:t>
            </a:r>
            <a:r>
              <a:rPr lang="en-US" sz="4400" b="0" spc="-20" dirty="0">
                <a:latin typeface="+mn-lt"/>
                <a:cs typeface="Georgia"/>
              </a:rPr>
              <a:t> </a:t>
            </a:r>
            <a:r>
              <a:rPr lang="en-US" sz="4400" b="0" spc="-10" dirty="0">
                <a:latin typeface="+mn-lt"/>
                <a:cs typeface="Georgia"/>
              </a:rPr>
              <a:t>feces</a:t>
            </a:r>
            <a:r>
              <a:rPr lang="en-US" sz="4400" b="0" spc="-25" dirty="0">
                <a:latin typeface="+mn-lt"/>
                <a:cs typeface="Georgia"/>
              </a:rPr>
              <a:t> </a:t>
            </a:r>
            <a:r>
              <a:rPr lang="en-US" sz="4400" b="0" spc="-5" dirty="0">
                <a:latin typeface="+mn-lt"/>
                <a:cs typeface="Georgia"/>
              </a:rPr>
              <a:t>of</a:t>
            </a:r>
            <a:r>
              <a:rPr lang="en-US" sz="4400" b="0" spc="-25" dirty="0">
                <a:latin typeface="+mn-lt"/>
                <a:cs typeface="Georgia"/>
              </a:rPr>
              <a:t> </a:t>
            </a:r>
            <a:r>
              <a:rPr lang="en-US" sz="4400" b="0" spc="-5" dirty="0">
                <a:latin typeface="+mn-lt"/>
                <a:cs typeface="Georgia"/>
              </a:rPr>
              <a:t>cat</a:t>
            </a:r>
            <a:endParaRPr lang="en-D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ED99-18E7-4CC8-8ACF-1B847083B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Oocysts only develop in definitive hosts –cats and other felines but not in humans. </a:t>
            </a:r>
          </a:p>
          <a:p>
            <a:r>
              <a:rPr lang="en-US" dirty="0"/>
              <a:t>They develop in the intestines of the cat</a:t>
            </a:r>
            <a:r>
              <a:rPr lang="en-US" spc="-5" dirty="0">
                <a:cs typeface="Georgia"/>
              </a:rPr>
              <a:t> </a:t>
            </a:r>
            <a:r>
              <a:rPr lang="en-US" spc="-20" dirty="0">
                <a:cs typeface="Georgia"/>
              </a:rPr>
              <a:t> following </a:t>
            </a:r>
            <a:r>
              <a:rPr lang="en-US" spc="-5" dirty="0">
                <a:cs typeface="Georgia"/>
              </a:rPr>
              <a:t>ingestion of</a:t>
            </a:r>
            <a:r>
              <a:rPr lang="en-US" spc="-25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tissue cysts</a:t>
            </a:r>
            <a:r>
              <a:rPr lang="en-US" spc="-15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containing</a:t>
            </a:r>
            <a:r>
              <a:rPr lang="en-US" spc="-10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bradyzoites.</a:t>
            </a:r>
          </a:p>
          <a:p>
            <a:r>
              <a:rPr lang="en-US" spc="-5" dirty="0">
                <a:cs typeface="Georgia"/>
              </a:rPr>
              <a:t>Gametocytes</a:t>
            </a:r>
            <a:r>
              <a:rPr lang="en-US" spc="-20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develop</a:t>
            </a:r>
            <a:r>
              <a:rPr lang="en-US" spc="-20" dirty="0">
                <a:cs typeface="Georgia"/>
              </a:rPr>
              <a:t> from merozoites </a:t>
            </a:r>
            <a:r>
              <a:rPr lang="en-US" dirty="0">
                <a:cs typeface="Georgia"/>
              </a:rPr>
              <a:t>in</a:t>
            </a:r>
            <a:r>
              <a:rPr lang="en-US" spc="-15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the</a:t>
            </a:r>
            <a:r>
              <a:rPr lang="en-US" spc="-15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small</a:t>
            </a:r>
            <a:r>
              <a:rPr lang="en-US" spc="-15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intestine .</a:t>
            </a:r>
            <a:endParaRPr lang="en-US" dirty="0">
              <a:cs typeface="Georgia"/>
            </a:endParaRPr>
          </a:p>
          <a:p>
            <a:r>
              <a:rPr lang="en-US" spc="-5" dirty="0">
                <a:cs typeface="Georgia"/>
              </a:rPr>
              <a:t>Fusion of gametes during the sexual cycle produces the oocyst which </a:t>
            </a:r>
            <a:r>
              <a:rPr lang="en-US" dirty="0">
                <a:cs typeface="Georgia"/>
              </a:rPr>
              <a:t>is </a:t>
            </a:r>
            <a:r>
              <a:rPr lang="en-US" spc="-5" dirty="0">
                <a:cs typeface="Georgia"/>
              </a:rPr>
              <a:t>excreted </a:t>
            </a:r>
            <a:r>
              <a:rPr lang="en-US" dirty="0">
                <a:cs typeface="Georgia"/>
              </a:rPr>
              <a:t>in </a:t>
            </a:r>
            <a:r>
              <a:rPr lang="en-US" spc="-565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the feces.</a:t>
            </a:r>
          </a:p>
          <a:p>
            <a:r>
              <a:rPr lang="en-US" spc="-5" dirty="0">
                <a:cs typeface="Georgia"/>
              </a:rPr>
              <a:t>Oocysts appear in the cat’s feces 3-5 days after </a:t>
            </a:r>
            <a:r>
              <a:rPr lang="en-US" spc="-565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infection</a:t>
            </a:r>
            <a:r>
              <a:rPr lang="en-US" spc="-10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by</a:t>
            </a:r>
            <a:r>
              <a:rPr lang="en-US" spc="-10" dirty="0">
                <a:cs typeface="Georgia"/>
              </a:rPr>
              <a:t> cysts.</a:t>
            </a:r>
          </a:p>
          <a:p>
            <a:r>
              <a:rPr lang="en-US" spc="-10" dirty="0">
                <a:cs typeface="Georgia"/>
              </a:rPr>
              <a:t>The oocyst is noninfectious before sporulation ,</a:t>
            </a:r>
            <a:r>
              <a:rPr lang="en-US" dirty="0">
                <a:cs typeface="Georgia"/>
              </a:rPr>
              <a:t>requires </a:t>
            </a:r>
            <a:r>
              <a:rPr lang="en-US" spc="-5" dirty="0">
                <a:cs typeface="Georgia"/>
              </a:rPr>
              <a:t>oxygen and  sporulate </a:t>
            </a:r>
            <a:r>
              <a:rPr lang="en-US" dirty="0">
                <a:cs typeface="Georgia"/>
              </a:rPr>
              <a:t>in 1- 5 </a:t>
            </a:r>
            <a:r>
              <a:rPr lang="en-US" spc="-570" dirty="0">
                <a:cs typeface="Georgia"/>
              </a:rPr>
              <a:t> </a:t>
            </a:r>
            <a:r>
              <a:rPr lang="en-US" spc="-5" dirty="0">
                <a:cs typeface="Georgia"/>
              </a:rPr>
              <a:t>days.</a:t>
            </a:r>
            <a:endParaRPr lang="en-US" dirty="0">
              <a:cs typeface="Georgia"/>
            </a:endParaRP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201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8CC6-6BF4-480B-83E8-C99168EB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7837715"/>
          </a:xfrm>
        </p:spPr>
        <p:txBody>
          <a:bodyPr/>
          <a:lstStyle/>
          <a:p>
            <a:r>
              <a:rPr lang="en-US" dirty="0"/>
              <a:t>Sporulation occur in the soil to form 2 sporocysts each containing 4 sporozoites. </a:t>
            </a:r>
          </a:p>
          <a:p>
            <a:r>
              <a:rPr lang="en-US" dirty="0"/>
              <a:t>The sporulated oocyst is infective.</a:t>
            </a:r>
          </a:p>
          <a:p>
            <a:r>
              <a:rPr lang="en-US" dirty="0"/>
              <a:t> Oocyst is very resistant to environmental conditions and can remain infective in soil for months to about a year. </a:t>
            </a:r>
          </a:p>
          <a:p>
            <a:r>
              <a:rPr lang="en-US" dirty="0"/>
              <a:t> When the infective oocyst is ingested, it releases sporozoites in the intestine which initiates infection.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F8463-1187-40BB-9D07-977C8FCF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49" y="3429000"/>
            <a:ext cx="3279932" cy="2213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CF221-288C-4A88-9919-D0ABFE01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3505504" cy="2280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985B7-8B29-4483-A793-5F2E73863A37}"/>
              </a:ext>
            </a:extLst>
          </p:cNvPr>
          <p:cNvSpPr txBox="1"/>
          <p:nvPr/>
        </p:nvSpPr>
        <p:spPr>
          <a:xfrm>
            <a:off x="2077069" y="5524436"/>
            <a:ext cx="212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Unsporulated oocyst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1EB88-4503-400E-99F9-72BCAFC3A9CE}"/>
              </a:ext>
            </a:extLst>
          </p:cNvPr>
          <p:cNvSpPr txBox="1"/>
          <p:nvPr/>
        </p:nvSpPr>
        <p:spPr>
          <a:xfrm>
            <a:off x="6400801" y="5714152"/>
            <a:ext cx="371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Sporulated oocyst with 2 sporocysts containing 4  sporozoites each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9921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FADE-7895-4589-93E8-BEE643AF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Transmission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4D88-FF2B-43EA-AF18-3082F9DE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According to </a:t>
            </a:r>
            <a:r>
              <a:rPr lang="en-US" dirty="0" err="1"/>
              <a:t>Tenter</a:t>
            </a:r>
            <a:r>
              <a:rPr lang="en-US" dirty="0"/>
              <a:t> et al.(2000) infection in humans and other warm blooded animals can occur :-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By consuming raw or undercooked meat containing T gondii tissue cysts.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By ingesting water , soil , vegetables or anything contaminated with oocysts shed in the feces of an infected animal.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From blood  transfusion or organ transplant.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Transplacental transmission from mother to fetus , particularly when T gondii is contracted during pregnancy.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Reactivation of infection(immunocompromised </a:t>
            </a:r>
            <a:r>
              <a:rPr lang="en-US" dirty="0" err="1"/>
              <a:t>e.g</a:t>
            </a:r>
            <a:r>
              <a:rPr lang="en-US" dirty="0"/>
              <a:t> AIDS or immunosuppressed </a:t>
            </a:r>
            <a:r>
              <a:rPr lang="en-US" dirty="0" err="1"/>
              <a:t>e.g</a:t>
            </a:r>
            <a:r>
              <a:rPr lang="en-US" dirty="0"/>
              <a:t> corticosteroid drugs)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248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887" y="368775"/>
            <a:ext cx="3223371" cy="66316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4236" spc="-4" dirty="0">
                <a:latin typeface="Arial MT"/>
                <a:cs typeface="Arial MT"/>
              </a:rPr>
              <a:t>Transmission</a:t>
            </a:r>
            <a:endParaRPr sz="4236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830" y="1371600"/>
            <a:ext cx="7305160" cy="44576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036" y="950474"/>
            <a:ext cx="4890807" cy="1115227"/>
          </a:xfrm>
          <a:prstGeom prst="rect">
            <a:avLst/>
          </a:prstGeom>
        </p:spPr>
        <p:txBody>
          <a:bodyPr vert="horz" wrap="square" lIns="0" tIns="13447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6"/>
              </a:spcBef>
            </a:pPr>
            <a:r>
              <a:rPr sz="2603" i="1" dirty="0">
                <a:latin typeface="Arial"/>
                <a:cs typeface="Arial"/>
              </a:rPr>
              <a:t>Toxoplasma</a:t>
            </a:r>
            <a:r>
              <a:rPr sz="2603" i="1" spc="168" dirty="0">
                <a:latin typeface="Arial"/>
                <a:cs typeface="Arial"/>
              </a:rPr>
              <a:t> </a:t>
            </a:r>
            <a:r>
              <a:rPr sz="2603" i="1" spc="13" dirty="0">
                <a:latin typeface="Arial"/>
                <a:cs typeface="Arial"/>
              </a:rPr>
              <a:t>gondii</a:t>
            </a:r>
            <a:endParaRPr sz="2603" dirty="0">
              <a:latin typeface="Arial"/>
              <a:cs typeface="Arial"/>
            </a:endParaRPr>
          </a:p>
          <a:p>
            <a:pPr marL="10646" marR="4483" algn="ctr">
              <a:lnSpc>
                <a:spcPts val="2577"/>
              </a:lnSpc>
              <a:spcBef>
                <a:spcPts val="529"/>
              </a:spcBef>
              <a:tabLst>
                <a:tab pos="1657998" algn="l"/>
              </a:tabLst>
            </a:pPr>
            <a:r>
              <a:rPr sz="2603" spc="119" dirty="0">
                <a:latin typeface="Tahoma"/>
                <a:cs typeface="Tahoma"/>
              </a:rPr>
              <a:t>Non-felid	</a:t>
            </a:r>
            <a:r>
              <a:rPr sz="2603" spc="35" dirty="0">
                <a:latin typeface="Tahoma"/>
                <a:cs typeface="Tahoma"/>
              </a:rPr>
              <a:t>hosts</a:t>
            </a:r>
            <a:r>
              <a:rPr sz="2603" spc="-128" dirty="0">
                <a:latin typeface="Tahoma"/>
                <a:cs typeface="Tahoma"/>
              </a:rPr>
              <a:t> </a:t>
            </a:r>
            <a:r>
              <a:rPr sz="2030" spc="93" dirty="0">
                <a:latin typeface="Tahoma"/>
                <a:cs typeface="Tahoma"/>
              </a:rPr>
              <a:t>(important</a:t>
            </a:r>
            <a:r>
              <a:rPr sz="2030" spc="-97" dirty="0">
                <a:latin typeface="Tahoma"/>
                <a:cs typeface="Tahoma"/>
              </a:rPr>
              <a:t> </a:t>
            </a:r>
            <a:r>
              <a:rPr sz="2030" spc="84" dirty="0">
                <a:latin typeface="Tahoma"/>
                <a:cs typeface="Tahoma"/>
              </a:rPr>
              <a:t>sources </a:t>
            </a:r>
            <a:r>
              <a:rPr sz="2030" spc="-618" dirty="0">
                <a:latin typeface="Tahoma"/>
                <a:cs typeface="Tahoma"/>
              </a:rPr>
              <a:t> </a:t>
            </a:r>
            <a:r>
              <a:rPr sz="2030" spc="110" dirty="0">
                <a:latin typeface="Tahoma"/>
                <a:cs typeface="Tahoma"/>
              </a:rPr>
              <a:t>of</a:t>
            </a:r>
            <a:r>
              <a:rPr sz="2030" spc="-71" dirty="0">
                <a:latin typeface="Tahoma"/>
                <a:cs typeface="Tahoma"/>
              </a:rPr>
              <a:t> </a:t>
            </a:r>
            <a:r>
              <a:rPr sz="2030" spc="168" dirty="0">
                <a:latin typeface="Tahoma"/>
                <a:cs typeface="Tahoma"/>
              </a:rPr>
              <a:t>human</a:t>
            </a:r>
            <a:r>
              <a:rPr sz="2030" spc="-71" dirty="0">
                <a:latin typeface="Tahoma"/>
                <a:cs typeface="Tahoma"/>
              </a:rPr>
              <a:t> </a:t>
            </a:r>
            <a:r>
              <a:rPr sz="2030" spc="71" dirty="0">
                <a:latin typeface="Tahoma"/>
                <a:cs typeface="Tahoma"/>
              </a:rPr>
              <a:t>infections)</a:t>
            </a:r>
            <a:endParaRPr sz="203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3243" y="2218765"/>
            <a:ext cx="5662600" cy="4204635"/>
          </a:xfrm>
          <a:prstGeom prst="rect">
            <a:avLst/>
          </a:prstGeom>
        </p:spPr>
        <p:txBody>
          <a:bodyPr vert="horz" wrap="square" lIns="0" tIns="75079" rIns="0" bIns="0" rtlCol="0">
            <a:spAutoFit/>
          </a:bodyPr>
          <a:lstStyle/>
          <a:p>
            <a:pPr marL="87411">
              <a:lnSpc>
                <a:spcPct val="100000"/>
              </a:lnSpc>
              <a:spcBef>
                <a:spcPts val="591"/>
              </a:spcBef>
            </a:pPr>
            <a:r>
              <a:rPr sz="2000" spc="75" dirty="0"/>
              <a:t>Swine</a:t>
            </a:r>
          </a:p>
          <a:p>
            <a:pPr marL="628123" marR="4483" indent="-207880">
              <a:lnSpc>
                <a:spcPct val="101499"/>
              </a:lnSpc>
              <a:spcBef>
                <a:spcPts val="419"/>
              </a:spcBef>
              <a:buSzPct val="53846"/>
              <a:buFont typeface="Wingdings"/>
              <a:buChar char=""/>
              <a:tabLst>
                <a:tab pos="628123" algn="l"/>
                <a:tab pos="628684" algn="l"/>
              </a:tabLst>
            </a:pPr>
            <a:r>
              <a:rPr sz="2000" spc="75" dirty="0"/>
              <a:t>Systemic</a:t>
            </a:r>
            <a:r>
              <a:rPr sz="2000" spc="-53" dirty="0"/>
              <a:t> </a:t>
            </a:r>
            <a:r>
              <a:rPr sz="2000" spc="66" dirty="0"/>
              <a:t>toxoplasmosis,</a:t>
            </a:r>
            <a:r>
              <a:rPr sz="2000" spc="-40" dirty="0"/>
              <a:t> </a:t>
            </a:r>
            <a:r>
              <a:rPr sz="2000" spc="66" dirty="0"/>
              <a:t>ingest</a:t>
            </a:r>
            <a:r>
              <a:rPr sz="2000" spc="-49" dirty="0"/>
              <a:t> </a:t>
            </a:r>
            <a:r>
              <a:rPr sz="2000" spc="124" dirty="0"/>
              <a:t>oocyst</a:t>
            </a:r>
            <a:r>
              <a:rPr sz="2000" spc="-53" dirty="0"/>
              <a:t> </a:t>
            </a:r>
            <a:r>
              <a:rPr sz="2000" spc="75" dirty="0"/>
              <a:t>from </a:t>
            </a:r>
            <a:r>
              <a:rPr sz="2000" spc="-525" dirty="0"/>
              <a:t> </a:t>
            </a:r>
            <a:r>
              <a:rPr sz="2000" spc="212" dirty="0"/>
              <a:t>cat</a:t>
            </a:r>
            <a:r>
              <a:rPr sz="2000" spc="-66" dirty="0"/>
              <a:t> </a:t>
            </a:r>
            <a:r>
              <a:rPr sz="2000" spc="141" dirty="0"/>
              <a:t>feces</a:t>
            </a:r>
            <a:r>
              <a:rPr sz="2000" spc="-53" dirty="0"/>
              <a:t> </a:t>
            </a:r>
            <a:r>
              <a:rPr sz="2000" spc="57" dirty="0"/>
              <a:t>or</a:t>
            </a:r>
            <a:r>
              <a:rPr sz="2000" spc="-53" dirty="0"/>
              <a:t> </a:t>
            </a:r>
            <a:r>
              <a:rPr sz="2000" spc="18" dirty="0"/>
              <a:t>tissue</a:t>
            </a:r>
            <a:r>
              <a:rPr sz="2000" spc="-53" dirty="0"/>
              <a:t> </a:t>
            </a:r>
            <a:r>
              <a:rPr sz="2000" spc="84" dirty="0"/>
              <a:t>cyst</a:t>
            </a:r>
            <a:r>
              <a:rPr sz="2000" spc="-57" dirty="0"/>
              <a:t> </a:t>
            </a:r>
            <a:r>
              <a:rPr sz="2000" spc="75" dirty="0"/>
              <a:t>from</a:t>
            </a:r>
            <a:r>
              <a:rPr sz="2000" spc="-53" dirty="0"/>
              <a:t> </a:t>
            </a:r>
            <a:r>
              <a:rPr sz="2000" spc="75" dirty="0"/>
              <a:t>prey.</a:t>
            </a:r>
            <a:endParaRPr sz="2000" dirty="0"/>
          </a:p>
          <a:p>
            <a:pPr marL="920051" lvl="1" indent="-167537">
              <a:lnSpc>
                <a:spcPct val="100000"/>
              </a:lnSpc>
              <a:spcBef>
                <a:spcPts val="361"/>
              </a:spcBef>
              <a:buSzPct val="48484"/>
              <a:buFont typeface="Wingdings"/>
              <a:buChar char=""/>
              <a:tabLst>
                <a:tab pos="920051" algn="l"/>
                <a:tab pos="920612" algn="l"/>
              </a:tabLst>
            </a:pPr>
            <a:r>
              <a:rPr sz="2000" spc="40" dirty="0">
                <a:cs typeface="Tahoma"/>
              </a:rPr>
              <a:t>Fever,</a:t>
            </a:r>
            <a:r>
              <a:rPr sz="2000" spc="-71" dirty="0">
                <a:cs typeface="Tahoma"/>
              </a:rPr>
              <a:t> </a:t>
            </a:r>
            <a:r>
              <a:rPr sz="2000" spc="40" dirty="0">
                <a:cs typeface="Tahoma"/>
              </a:rPr>
              <a:t>respiratory</a:t>
            </a:r>
            <a:r>
              <a:rPr sz="2000" spc="-79" dirty="0">
                <a:cs typeface="Tahoma"/>
              </a:rPr>
              <a:t> </a:t>
            </a:r>
            <a:r>
              <a:rPr sz="2000" spc="4" dirty="0">
                <a:cs typeface="Tahoma"/>
              </a:rPr>
              <a:t>signs</a:t>
            </a:r>
            <a:endParaRPr sz="2000" dirty="0">
              <a:cs typeface="Tahoma"/>
            </a:endParaRPr>
          </a:p>
          <a:p>
            <a:pPr marL="920051" lvl="1" indent="-167537">
              <a:lnSpc>
                <a:spcPct val="100000"/>
              </a:lnSpc>
              <a:spcBef>
                <a:spcPts val="349"/>
              </a:spcBef>
              <a:buSzPct val="48484"/>
              <a:buFont typeface="Wingdings"/>
              <a:buChar char=""/>
              <a:tabLst>
                <a:tab pos="920051" algn="l"/>
                <a:tab pos="920612" algn="l"/>
              </a:tabLst>
            </a:pPr>
            <a:r>
              <a:rPr sz="2000" u="sng" spc="35" dirty="0">
                <a:uFill>
                  <a:solidFill>
                    <a:srgbClr val="000000"/>
                  </a:solidFill>
                </a:uFill>
                <a:cs typeface="Tahoma"/>
              </a:rPr>
              <a:t>Highly</a:t>
            </a:r>
            <a:r>
              <a:rPr sz="2000" u="sng" spc="-62" dirty="0">
                <a:uFill>
                  <a:solidFill>
                    <a:srgbClr val="000000"/>
                  </a:solidFill>
                </a:uFill>
                <a:cs typeface="Tahoma"/>
              </a:rPr>
              <a:t> </a:t>
            </a:r>
            <a:r>
              <a:rPr sz="2000" u="sng" spc="88" dirty="0">
                <a:uFill>
                  <a:solidFill>
                    <a:srgbClr val="000000"/>
                  </a:solidFill>
                </a:uFill>
                <a:cs typeface="Tahoma"/>
              </a:rPr>
              <a:t>prevalent</a:t>
            </a:r>
            <a:r>
              <a:rPr sz="2000" u="sng" spc="-71" dirty="0">
                <a:uFill>
                  <a:solidFill>
                    <a:srgbClr val="000000"/>
                  </a:solidFill>
                </a:uFill>
                <a:cs typeface="Tahoma"/>
              </a:rPr>
              <a:t> </a:t>
            </a:r>
            <a:r>
              <a:rPr sz="2000" u="sng" spc="13" dirty="0">
                <a:uFill>
                  <a:solidFill>
                    <a:srgbClr val="000000"/>
                  </a:solidFill>
                </a:uFill>
                <a:cs typeface="Tahoma"/>
              </a:rPr>
              <a:t>in</a:t>
            </a:r>
            <a:r>
              <a:rPr sz="2000" u="sng" spc="-57" dirty="0">
                <a:uFill>
                  <a:solidFill>
                    <a:srgbClr val="000000"/>
                  </a:solidFill>
                </a:uFill>
                <a:cs typeface="Tahoma"/>
              </a:rPr>
              <a:t> </a:t>
            </a:r>
            <a:r>
              <a:rPr sz="2000" u="sng" spc="79" dirty="0">
                <a:uFill>
                  <a:solidFill>
                    <a:srgbClr val="000000"/>
                  </a:solidFill>
                </a:uFill>
                <a:cs typeface="Tahoma"/>
              </a:rPr>
              <a:t>free-range</a:t>
            </a:r>
            <a:r>
              <a:rPr sz="2000" u="sng" spc="-62" dirty="0">
                <a:uFill>
                  <a:solidFill>
                    <a:srgbClr val="000000"/>
                  </a:solidFill>
                </a:uFill>
                <a:cs typeface="Tahoma"/>
              </a:rPr>
              <a:t> </a:t>
            </a:r>
            <a:r>
              <a:rPr sz="2000" u="sng" spc="57" dirty="0">
                <a:uFill>
                  <a:solidFill>
                    <a:srgbClr val="000000"/>
                  </a:solidFill>
                </a:uFill>
                <a:cs typeface="Tahoma"/>
              </a:rPr>
              <a:t>pigs</a:t>
            </a:r>
            <a:endParaRPr sz="2000" dirty="0">
              <a:cs typeface="Tahoma"/>
            </a:endParaRPr>
          </a:p>
          <a:p>
            <a:pPr marL="920051" lvl="1" indent="-167537">
              <a:lnSpc>
                <a:spcPct val="100000"/>
              </a:lnSpc>
              <a:spcBef>
                <a:spcPts val="353"/>
              </a:spcBef>
              <a:buSzPct val="48484"/>
              <a:buFont typeface="Wingdings"/>
              <a:buChar char=""/>
              <a:tabLst>
                <a:tab pos="920051" algn="l"/>
                <a:tab pos="920612" algn="l"/>
              </a:tabLst>
            </a:pPr>
            <a:r>
              <a:rPr sz="2000" b="1" u="heavy" spc="-172" dirty="0">
                <a:uFill>
                  <a:solidFill>
                    <a:srgbClr val="000000"/>
                  </a:solidFill>
                </a:uFill>
                <a:cs typeface="Verdana"/>
              </a:rPr>
              <a:t>Importan</a:t>
            </a:r>
            <a:r>
              <a:rPr sz="2000" b="1" u="heavy" spc="-229" dirty="0">
                <a:uFill>
                  <a:solidFill>
                    <a:srgbClr val="000000"/>
                  </a:solidFill>
                </a:uFill>
                <a:cs typeface="Verdana"/>
              </a:rPr>
              <a:t>t</a:t>
            </a:r>
            <a:r>
              <a:rPr sz="2000" b="1" u="heavy" spc="-88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heavy" spc="-128" dirty="0">
                <a:uFill>
                  <a:solidFill>
                    <a:srgbClr val="000000"/>
                  </a:solidFill>
                </a:uFill>
                <a:cs typeface="Verdana"/>
              </a:rPr>
              <a:t>sourc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cs typeface="Verdana"/>
              </a:rPr>
              <a:t>e</a:t>
            </a:r>
            <a:r>
              <a:rPr sz="2000" b="1" u="heavy" spc="-106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heavy" spc="-75" dirty="0">
                <a:uFill>
                  <a:solidFill>
                    <a:srgbClr val="000000"/>
                  </a:solidFill>
                </a:uFill>
                <a:cs typeface="Verdana"/>
              </a:rPr>
              <a:t>o</a:t>
            </a:r>
            <a:r>
              <a:rPr sz="2000" b="1" u="heavy" spc="-212" dirty="0">
                <a:uFill>
                  <a:solidFill>
                    <a:srgbClr val="000000"/>
                  </a:solidFill>
                </a:uFill>
                <a:cs typeface="Verdana"/>
              </a:rPr>
              <a:t>f</a:t>
            </a:r>
            <a:r>
              <a:rPr sz="2000" b="1" u="heavy" spc="-93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heavy" spc="-119" dirty="0">
                <a:uFill>
                  <a:solidFill>
                    <a:srgbClr val="000000"/>
                  </a:solidFill>
                </a:uFill>
                <a:cs typeface="Verdana"/>
              </a:rPr>
              <a:t>infectio</a:t>
            </a:r>
            <a:r>
              <a:rPr sz="2000" b="1" u="heavy" spc="-168" dirty="0">
                <a:uFill>
                  <a:solidFill>
                    <a:srgbClr val="000000"/>
                  </a:solidFill>
                </a:uFill>
                <a:cs typeface="Verdana"/>
              </a:rPr>
              <a:t>n</a:t>
            </a:r>
            <a:r>
              <a:rPr sz="2000" b="1" u="heavy" spc="-101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heavy" spc="-141" dirty="0">
                <a:uFill>
                  <a:solidFill>
                    <a:srgbClr val="000000"/>
                  </a:solidFill>
                </a:uFill>
                <a:cs typeface="Verdana"/>
              </a:rPr>
              <a:t>fo</a:t>
            </a:r>
            <a:r>
              <a:rPr sz="2000" b="1" u="heavy" spc="-260" dirty="0">
                <a:uFill>
                  <a:solidFill>
                    <a:srgbClr val="000000"/>
                  </a:solidFill>
                </a:uFill>
                <a:cs typeface="Verdana"/>
              </a:rPr>
              <a:t>r</a:t>
            </a:r>
            <a:r>
              <a:rPr sz="2000" b="1" u="heavy" spc="-88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heavy" spc="-154" dirty="0">
                <a:uFill>
                  <a:solidFill>
                    <a:srgbClr val="000000"/>
                  </a:solidFill>
                </a:uFill>
                <a:cs typeface="Verdana"/>
              </a:rPr>
              <a:t>humans</a:t>
            </a:r>
            <a:endParaRPr sz="2000" dirty="0">
              <a:cs typeface="Verdana"/>
            </a:endParaRPr>
          </a:p>
          <a:p>
            <a:pPr marL="11206">
              <a:lnSpc>
                <a:spcPct val="100000"/>
              </a:lnSpc>
              <a:spcBef>
                <a:spcPts val="640"/>
              </a:spcBef>
            </a:pPr>
            <a:r>
              <a:rPr sz="2000" spc="49" dirty="0"/>
              <a:t>Poultry</a:t>
            </a:r>
          </a:p>
          <a:p>
            <a:pPr marL="551359" marR="633166" indent="-207880">
              <a:lnSpc>
                <a:spcPct val="101499"/>
              </a:lnSpc>
              <a:spcBef>
                <a:spcPts val="419"/>
              </a:spcBef>
              <a:buSzPct val="53846"/>
              <a:buFont typeface="Wingdings"/>
              <a:buChar char=""/>
              <a:tabLst>
                <a:tab pos="551359" algn="l"/>
                <a:tab pos="551919" algn="l"/>
              </a:tabLst>
            </a:pPr>
            <a:r>
              <a:rPr sz="2000" spc="75" dirty="0"/>
              <a:t>Systemic</a:t>
            </a:r>
            <a:r>
              <a:rPr sz="2000" spc="-62" dirty="0"/>
              <a:t> </a:t>
            </a:r>
            <a:r>
              <a:rPr sz="2000" spc="66" dirty="0"/>
              <a:t>toxoplasmosis,</a:t>
            </a:r>
            <a:r>
              <a:rPr sz="2000" spc="-40" dirty="0"/>
              <a:t> </a:t>
            </a:r>
            <a:r>
              <a:rPr sz="2000" spc="66" dirty="0"/>
              <a:t>ingest</a:t>
            </a:r>
            <a:r>
              <a:rPr sz="2000" spc="-57" dirty="0"/>
              <a:t> </a:t>
            </a:r>
            <a:r>
              <a:rPr sz="2000" spc="124" dirty="0"/>
              <a:t>oocyst </a:t>
            </a:r>
            <a:r>
              <a:rPr sz="2000" spc="-525" dirty="0"/>
              <a:t> </a:t>
            </a:r>
            <a:r>
              <a:rPr sz="2000" spc="75" dirty="0"/>
              <a:t>from</a:t>
            </a:r>
            <a:r>
              <a:rPr sz="2000" spc="-66" dirty="0"/>
              <a:t> </a:t>
            </a:r>
            <a:r>
              <a:rPr sz="2000" spc="212" dirty="0"/>
              <a:t>cat</a:t>
            </a:r>
            <a:r>
              <a:rPr sz="2000" spc="-62" dirty="0"/>
              <a:t> </a:t>
            </a:r>
            <a:r>
              <a:rPr sz="2000" spc="141" dirty="0"/>
              <a:t>feces</a:t>
            </a:r>
            <a:endParaRPr sz="2000" dirty="0"/>
          </a:p>
          <a:p>
            <a:pPr marL="843288" marR="889795" lvl="1" indent="-166977">
              <a:lnSpc>
                <a:spcPct val="100000"/>
              </a:lnSpc>
              <a:spcBef>
                <a:spcPts val="361"/>
              </a:spcBef>
              <a:buSzPct val="48484"/>
              <a:buFont typeface="Wingdings"/>
              <a:buChar char=""/>
              <a:tabLst>
                <a:tab pos="843288" algn="l"/>
                <a:tab pos="843848" algn="l"/>
              </a:tabLst>
            </a:pPr>
            <a:r>
              <a:rPr sz="2000" spc="75" dirty="0">
                <a:cs typeface="Tahoma"/>
              </a:rPr>
              <a:t>Prevalent</a:t>
            </a:r>
            <a:r>
              <a:rPr sz="2000" spc="-71" dirty="0">
                <a:cs typeface="Tahoma"/>
              </a:rPr>
              <a:t> </a:t>
            </a:r>
            <a:r>
              <a:rPr sz="2000" spc="13" dirty="0">
                <a:cs typeface="Tahoma"/>
              </a:rPr>
              <a:t>in</a:t>
            </a:r>
            <a:r>
              <a:rPr sz="2000" spc="-62" dirty="0">
                <a:cs typeface="Tahoma"/>
              </a:rPr>
              <a:t> </a:t>
            </a:r>
            <a:r>
              <a:rPr sz="2000" spc="79" dirty="0">
                <a:cs typeface="Tahoma"/>
              </a:rPr>
              <a:t>free-range</a:t>
            </a:r>
            <a:r>
              <a:rPr sz="2000" spc="-71" dirty="0">
                <a:cs typeface="Tahoma"/>
              </a:rPr>
              <a:t> </a:t>
            </a:r>
            <a:r>
              <a:rPr sz="2000" spc="163" dirty="0">
                <a:cs typeface="Tahoma"/>
              </a:rPr>
              <a:t>and</a:t>
            </a:r>
            <a:r>
              <a:rPr sz="2000" spc="-75" dirty="0">
                <a:cs typeface="Tahoma"/>
              </a:rPr>
              <a:t> </a:t>
            </a:r>
            <a:r>
              <a:rPr sz="2000" spc="110" dirty="0">
                <a:cs typeface="Tahoma"/>
              </a:rPr>
              <a:t>back-yard </a:t>
            </a:r>
            <a:r>
              <a:rPr sz="2000" spc="-446" dirty="0">
                <a:cs typeface="Tahoma"/>
              </a:rPr>
              <a:t> </a:t>
            </a:r>
            <a:r>
              <a:rPr sz="2000" spc="93" dirty="0">
                <a:cs typeface="Tahoma"/>
              </a:rPr>
              <a:t>chickens</a:t>
            </a:r>
            <a:endParaRPr sz="2000" dirty="0">
              <a:cs typeface="Tahoma"/>
            </a:endParaRPr>
          </a:p>
          <a:p>
            <a:pPr marL="843288" lvl="1" indent="-167537">
              <a:lnSpc>
                <a:spcPct val="100000"/>
              </a:lnSpc>
              <a:spcBef>
                <a:spcPts val="353"/>
              </a:spcBef>
              <a:buSzPct val="48484"/>
              <a:buFont typeface="Wingdings"/>
              <a:buChar char=""/>
              <a:tabLst>
                <a:tab pos="843288" algn="l"/>
                <a:tab pos="843848" algn="l"/>
              </a:tabLst>
            </a:pPr>
            <a:r>
              <a:rPr sz="2000" b="1" u="sng" spc="-172" dirty="0">
                <a:uFill>
                  <a:solidFill>
                    <a:srgbClr val="000000"/>
                  </a:solidFill>
                </a:uFill>
                <a:cs typeface="Verdana"/>
              </a:rPr>
              <a:t>Importan</a:t>
            </a:r>
            <a:r>
              <a:rPr sz="2000" b="1" u="sng" spc="-229" dirty="0">
                <a:uFill>
                  <a:solidFill>
                    <a:srgbClr val="000000"/>
                  </a:solidFill>
                </a:uFill>
                <a:cs typeface="Verdana"/>
              </a:rPr>
              <a:t>t</a:t>
            </a:r>
            <a:r>
              <a:rPr sz="2000" b="1" u="sng" spc="-88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sng" spc="-128" dirty="0">
                <a:uFill>
                  <a:solidFill>
                    <a:srgbClr val="000000"/>
                  </a:solidFill>
                </a:uFill>
                <a:cs typeface="Verdana"/>
              </a:rPr>
              <a:t>sourc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cs typeface="Verdana"/>
              </a:rPr>
              <a:t>e</a:t>
            </a:r>
            <a:r>
              <a:rPr sz="2000" b="1" u="sng" spc="-106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sng" spc="-75" dirty="0">
                <a:uFill>
                  <a:solidFill>
                    <a:srgbClr val="000000"/>
                  </a:solidFill>
                </a:uFill>
                <a:cs typeface="Verdana"/>
              </a:rPr>
              <a:t>o</a:t>
            </a:r>
            <a:r>
              <a:rPr sz="2000" b="1" u="sng" spc="-212" dirty="0">
                <a:uFill>
                  <a:solidFill>
                    <a:srgbClr val="000000"/>
                  </a:solidFill>
                </a:uFill>
                <a:cs typeface="Verdana"/>
              </a:rPr>
              <a:t>f</a:t>
            </a:r>
            <a:r>
              <a:rPr sz="2000" b="1" u="sng" spc="-93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sng" spc="-119" dirty="0">
                <a:uFill>
                  <a:solidFill>
                    <a:srgbClr val="000000"/>
                  </a:solidFill>
                </a:uFill>
                <a:cs typeface="Verdana"/>
              </a:rPr>
              <a:t>infectio</a:t>
            </a:r>
            <a:r>
              <a:rPr sz="2000" b="1" u="sng" spc="-168" dirty="0">
                <a:uFill>
                  <a:solidFill>
                    <a:srgbClr val="000000"/>
                  </a:solidFill>
                </a:uFill>
                <a:cs typeface="Verdana"/>
              </a:rPr>
              <a:t>n</a:t>
            </a:r>
            <a:r>
              <a:rPr sz="2000" b="1" u="sng" spc="-101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sng" spc="-141" dirty="0">
                <a:uFill>
                  <a:solidFill>
                    <a:srgbClr val="000000"/>
                  </a:solidFill>
                </a:uFill>
                <a:cs typeface="Verdana"/>
              </a:rPr>
              <a:t>fo</a:t>
            </a:r>
            <a:r>
              <a:rPr sz="2000" b="1" u="sng" spc="-260" dirty="0">
                <a:uFill>
                  <a:solidFill>
                    <a:srgbClr val="000000"/>
                  </a:solidFill>
                </a:uFill>
                <a:cs typeface="Verdana"/>
              </a:rPr>
              <a:t>r</a:t>
            </a:r>
            <a:r>
              <a:rPr sz="2000" b="1" u="sng" spc="-88" dirty="0"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sz="2000" b="1" u="sng" spc="-154" dirty="0">
                <a:uFill>
                  <a:solidFill>
                    <a:srgbClr val="000000"/>
                  </a:solidFill>
                </a:uFill>
                <a:cs typeface="Verdana"/>
              </a:rPr>
              <a:t>humans</a:t>
            </a:r>
            <a:endParaRPr sz="2000" dirty="0"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4142" y="1128209"/>
            <a:ext cx="3108801" cy="21811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967" y="3654911"/>
            <a:ext cx="3089975" cy="22046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365178"/>
            <a:ext cx="9278471" cy="1083597"/>
          </a:xfrm>
          <a:prstGeom prst="rect">
            <a:avLst/>
          </a:prstGeom>
        </p:spPr>
        <p:txBody>
          <a:bodyPr vert="horz" wrap="square" lIns="0" tIns="58831" rIns="0" bIns="0" rtlCol="0" anchor="ctr">
            <a:spAutoFit/>
          </a:bodyPr>
          <a:lstStyle/>
          <a:p>
            <a:pPr marL="1800880" marR="4483" indent="-1120648">
              <a:lnSpc>
                <a:spcPts val="3944"/>
              </a:lnSpc>
              <a:spcBef>
                <a:spcPts val="463"/>
              </a:spcBef>
            </a:pPr>
            <a:r>
              <a:rPr spc="-9" dirty="0"/>
              <a:t>Many Humans at </a:t>
            </a:r>
            <a:r>
              <a:rPr dirty="0"/>
              <a:t>risk </a:t>
            </a:r>
            <a:r>
              <a:rPr spc="-4" dirty="0"/>
              <a:t>with </a:t>
            </a:r>
            <a:r>
              <a:rPr spc="-971" dirty="0"/>
              <a:t> </a:t>
            </a:r>
            <a:r>
              <a:rPr spc="-4" dirty="0"/>
              <a:t>Toxoplasmosis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471" y="1411941"/>
            <a:ext cx="8068235" cy="46392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5B74-C8F2-48D3-9287-AFCC52A1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243D-A935-4B9B-ADA7-3325274DA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T. gondii completes its life cycle in 2 hosts.</a:t>
            </a:r>
          </a:p>
          <a:p>
            <a:r>
              <a:rPr lang="en-US" dirty="0"/>
              <a:t> Definitive host: Cats and other felines, in which both sexual and asexual cycle takes place. </a:t>
            </a:r>
          </a:p>
          <a:p>
            <a:r>
              <a:rPr lang="en-US" dirty="0"/>
              <a:t>Intermediate hosts: Man and other mammals, in which only the asexual cycle takes place. </a:t>
            </a:r>
          </a:p>
          <a:p>
            <a:r>
              <a:rPr lang="en-US" dirty="0"/>
              <a:t>T. gondii has 2 types of life cycles: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Enteric cycle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Exo-enteric cycle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7651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180C46-E3B3-4E41-9230-929AD9A7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Lecture outline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D63BE-9335-4517-9238-C4E7FFAB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LIFE CYCLE</a:t>
            </a:r>
          </a:p>
          <a:p>
            <a:r>
              <a:rPr lang="en-US" dirty="0"/>
              <a:t>PATHOGENICITY AND VIRULENCE FACTORS</a:t>
            </a:r>
          </a:p>
          <a:p>
            <a:r>
              <a:rPr lang="en-US" dirty="0"/>
              <a:t>CLINICAL PRESENTATION AND TREATMENT</a:t>
            </a:r>
          </a:p>
          <a:p>
            <a:r>
              <a:rPr lang="en-US" dirty="0"/>
              <a:t>CONCLUSION AND RECOMMENDATION</a:t>
            </a:r>
          </a:p>
          <a:p>
            <a:r>
              <a:rPr lang="en-US" dirty="0"/>
              <a:t>REFERENCES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9561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C292-9308-4947-BCB6-12FCAF8E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Enteric cycle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63851-BED5-4E7C-8A90-DE76F832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Occurs in definitive hosts where both sexual (gametogony) and asexual (schizogony) reproduction occur within the mucosal epithelial cells of the small intestine. </a:t>
            </a:r>
          </a:p>
          <a:p>
            <a:r>
              <a:rPr lang="en-US" dirty="0"/>
              <a:t>Cat acquires infection by ingestion of tissue cysts in the meat of rats and other animals or by ingestion of oocysts passed in its feces. </a:t>
            </a:r>
          </a:p>
          <a:p>
            <a:r>
              <a:rPr lang="en-US" dirty="0"/>
              <a:t>The bradyzoites are released in the small intestine and they undergo asexual multiplication (schizogony) forming merozoites. </a:t>
            </a:r>
          </a:p>
          <a:p>
            <a:r>
              <a:rPr lang="en-US" dirty="0"/>
              <a:t> Some merozoites enter extraintestinal tissues forming  tissue cysts in other organs of the body. </a:t>
            </a:r>
          </a:p>
        </p:txBody>
      </p:sp>
    </p:spTree>
    <p:extLst>
      <p:ext uri="{BB962C8B-B14F-4D97-AF65-F5344CB8AC3E}">
        <p14:creationId xmlns:p14="http://schemas.microsoft.com/office/powerpoint/2010/main" val="144235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EDF8-504E-4C99-90D8-062DEB55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merozoites transform into male &amp; female gametocytes and sexual cycle (gametogony) begins, with the formation of microgamete and macrogamete.</a:t>
            </a:r>
          </a:p>
          <a:p>
            <a:r>
              <a:rPr lang="en-US" dirty="0"/>
              <a:t>A macrogamete is fertilized by motile microgamete forming an oocyst, which passes through maturation stages (sporulation) in the soil after being excreted from host through feces.</a:t>
            </a:r>
          </a:p>
          <a:p>
            <a:r>
              <a:rPr lang="en-US" dirty="0"/>
              <a:t>A mature oocyst containing 8 sporozoites is the infective form which may be ingested by rats or other mammals to repeat the cycle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591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471" y="0"/>
            <a:ext cx="8068235" cy="6051176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" y="201929"/>
              <a:ext cx="9133840" cy="648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8920"/>
              <a:ext cx="9144000" cy="5613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32050" y="0"/>
              <a:ext cx="4615180" cy="690880"/>
            </a:xfrm>
            <a:custGeom>
              <a:avLst/>
              <a:gdLst/>
              <a:ahLst/>
              <a:cxnLst/>
              <a:rect l="l" t="t" r="r" b="b"/>
              <a:pathLst>
                <a:path w="4615180" h="690880">
                  <a:moveTo>
                    <a:pt x="4615180" y="0"/>
                  </a:moveTo>
                  <a:lnTo>
                    <a:pt x="0" y="0"/>
                  </a:lnTo>
                  <a:lnTo>
                    <a:pt x="0" y="690879"/>
                  </a:lnTo>
                  <a:lnTo>
                    <a:pt x="4615180" y="690879"/>
                  </a:lnTo>
                  <a:lnTo>
                    <a:pt x="461518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82838" y="30155"/>
            <a:ext cx="391421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36"/>
              </a:lnSpc>
            </a:pPr>
            <a:r>
              <a:rPr sz="3883" b="1" i="1" dirty="0">
                <a:latin typeface="Times New Roman"/>
                <a:cs typeface="Times New Roman"/>
              </a:rPr>
              <a:t>Toxoplasma</a:t>
            </a:r>
            <a:r>
              <a:rPr sz="3883" b="1" i="1" spc="-9" dirty="0">
                <a:latin typeface="Times New Roman"/>
                <a:cs typeface="Times New Roman"/>
              </a:rPr>
              <a:t> </a:t>
            </a:r>
            <a:r>
              <a:rPr sz="3883" b="1" i="1" dirty="0">
                <a:latin typeface="Times New Roman"/>
                <a:cs typeface="Times New Roman"/>
              </a:rPr>
              <a:t>gondii</a:t>
            </a:r>
            <a:endParaRPr sz="3883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1833" y="0"/>
            <a:ext cx="8059269" cy="60813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31943" y="3327026"/>
            <a:ext cx="1663512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588" b="1" i="1" dirty="0">
                <a:solidFill>
                  <a:srgbClr val="7D0F07"/>
                </a:solidFill>
                <a:latin typeface="Cambria"/>
                <a:cs typeface="Cambria"/>
              </a:rPr>
              <a:t>Bradyzoites</a:t>
            </a:r>
            <a:r>
              <a:rPr sz="1588" b="1" i="1" spc="18" dirty="0">
                <a:solidFill>
                  <a:srgbClr val="7D0F07"/>
                </a:solidFill>
                <a:latin typeface="Cambria"/>
                <a:cs typeface="Cambria"/>
              </a:rPr>
              <a:t> </a:t>
            </a:r>
            <a:r>
              <a:rPr sz="1588" b="1" i="1" spc="-9" dirty="0">
                <a:solidFill>
                  <a:srgbClr val="7D0F07"/>
                </a:solidFill>
                <a:latin typeface="Cambria"/>
                <a:cs typeface="Cambria"/>
              </a:rPr>
              <a:t>infect </a:t>
            </a:r>
            <a:r>
              <a:rPr sz="1588" b="1" i="1" spc="-335" dirty="0">
                <a:solidFill>
                  <a:srgbClr val="7D0F07"/>
                </a:solidFill>
                <a:latin typeface="Cambria"/>
                <a:cs typeface="Cambria"/>
              </a:rPr>
              <a:t> </a:t>
            </a:r>
            <a:r>
              <a:rPr sz="1588" b="1" i="1" spc="4" dirty="0">
                <a:solidFill>
                  <a:srgbClr val="7D0F07"/>
                </a:solidFill>
                <a:latin typeface="Cambria"/>
                <a:cs typeface="Cambria"/>
              </a:rPr>
              <a:t>cells</a:t>
            </a:r>
            <a:r>
              <a:rPr sz="1588" b="1" i="1" spc="44" dirty="0">
                <a:solidFill>
                  <a:srgbClr val="7D0F07"/>
                </a:solidFill>
                <a:latin typeface="Cambria"/>
                <a:cs typeface="Cambria"/>
              </a:rPr>
              <a:t> </a:t>
            </a:r>
            <a:r>
              <a:rPr sz="1588" b="1" i="1" spc="-40" dirty="0">
                <a:solidFill>
                  <a:srgbClr val="7D0F07"/>
                </a:solidFill>
                <a:latin typeface="Cambria"/>
                <a:cs typeface="Cambria"/>
              </a:rPr>
              <a:t>and</a:t>
            </a:r>
            <a:r>
              <a:rPr sz="1588" b="1" i="1" spc="35" dirty="0">
                <a:solidFill>
                  <a:srgbClr val="7D0F07"/>
                </a:solidFill>
                <a:latin typeface="Cambria"/>
                <a:cs typeface="Cambria"/>
              </a:rPr>
              <a:t> </a:t>
            </a:r>
            <a:r>
              <a:rPr sz="1588" b="1" i="1" spc="-49" dirty="0">
                <a:solidFill>
                  <a:srgbClr val="7D0F07"/>
                </a:solidFill>
                <a:latin typeface="Cambria"/>
                <a:cs typeface="Cambria"/>
              </a:rPr>
              <a:t>become </a:t>
            </a:r>
            <a:r>
              <a:rPr sz="1588" b="1" i="1" spc="-44" dirty="0">
                <a:solidFill>
                  <a:srgbClr val="7D0F07"/>
                </a:solidFill>
                <a:latin typeface="Cambria"/>
                <a:cs typeface="Cambria"/>
              </a:rPr>
              <a:t> </a:t>
            </a:r>
            <a:r>
              <a:rPr sz="1588" b="1" i="1" spc="9" dirty="0">
                <a:solidFill>
                  <a:srgbClr val="7D0F07"/>
                </a:solidFill>
                <a:latin typeface="Cambria"/>
                <a:cs typeface="Cambria"/>
              </a:rPr>
              <a:t>tachyozoites.</a:t>
            </a:r>
            <a:endParaRPr sz="1588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9171" y="171449"/>
            <a:ext cx="1126191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765" b="1" i="1" spc="-18" dirty="0">
                <a:latin typeface="Cambria"/>
                <a:cs typeface="Cambria"/>
              </a:rPr>
              <a:t>Tissue</a:t>
            </a:r>
            <a:r>
              <a:rPr sz="1765" b="1" i="1" spc="9" dirty="0">
                <a:latin typeface="Cambria"/>
                <a:cs typeface="Cambria"/>
              </a:rPr>
              <a:t> </a:t>
            </a:r>
            <a:r>
              <a:rPr sz="1765" b="1" i="1" spc="31" dirty="0">
                <a:latin typeface="Cambria"/>
                <a:cs typeface="Cambria"/>
              </a:rPr>
              <a:t>cyst</a:t>
            </a:r>
            <a:endParaRPr sz="1765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5174" y="1863538"/>
            <a:ext cx="810185" cy="1481417"/>
          </a:xfrm>
          <a:custGeom>
            <a:avLst/>
            <a:gdLst/>
            <a:ahLst/>
            <a:cxnLst/>
            <a:rect l="l" t="t" r="r" b="b"/>
            <a:pathLst>
              <a:path w="918210" h="1678939">
                <a:moveTo>
                  <a:pt x="918210" y="0"/>
                </a:moveTo>
                <a:lnTo>
                  <a:pt x="849630" y="48260"/>
                </a:lnTo>
                <a:lnTo>
                  <a:pt x="877951" y="64071"/>
                </a:lnTo>
                <a:lnTo>
                  <a:pt x="0" y="1675130"/>
                </a:lnTo>
                <a:lnTo>
                  <a:pt x="8890" y="1678940"/>
                </a:lnTo>
                <a:lnTo>
                  <a:pt x="886891" y="69049"/>
                </a:lnTo>
                <a:lnTo>
                  <a:pt x="915670" y="85090"/>
                </a:lnTo>
                <a:lnTo>
                  <a:pt x="9182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5086349" y="1623732"/>
            <a:ext cx="1104900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spc="-4" dirty="0">
                <a:solidFill>
                  <a:srgbClr val="7D0F07"/>
                </a:solidFill>
                <a:latin typeface="Tahoma"/>
                <a:cs typeface="Tahoma"/>
              </a:rPr>
              <a:t>Multiplication</a:t>
            </a:r>
            <a:endParaRPr sz="1235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0647" y="3242982"/>
            <a:ext cx="3397624" cy="75972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262028">
              <a:spcBef>
                <a:spcPts val="88"/>
              </a:spcBef>
            </a:pPr>
            <a:r>
              <a:rPr sz="1765" b="1" i="1" spc="9" dirty="0">
                <a:solidFill>
                  <a:srgbClr val="7D0F07"/>
                </a:solidFill>
                <a:latin typeface="Cambria"/>
                <a:cs typeface="Cambria"/>
              </a:rPr>
              <a:t>Merozoites</a:t>
            </a:r>
            <a:endParaRPr sz="1765">
              <a:latin typeface="Cambria"/>
              <a:cs typeface="Cambria"/>
            </a:endParaRPr>
          </a:p>
          <a:p>
            <a:pPr marL="11206">
              <a:spcBef>
                <a:spcPts val="1579"/>
              </a:spcBef>
            </a:pPr>
            <a:r>
              <a:rPr sz="1765" b="1" i="1" spc="62" dirty="0">
                <a:solidFill>
                  <a:srgbClr val="000066"/>
                </a:solidFill>
                <a:latin typeface="Cambria"/>
                <a:cs typeface="Cambria"/>
              </a:rPr>
              <a:t>Cat’s </a:t>
            </a:r>
            <a:r>
              <a:rPr sz="1765" b="1" i="1" dirty="0">
                <a:solidFill>
                  <a:srgbClr val="000066"/>
                </a:solidFill>
                <a:latin typeface="Cambria"/>
                <a:cs typeface="Cambria"/>
              </a:rPr>
              <a:t>intestinal</a:t>
            </a:r>
            <a:r>
              <a:rPr sz="1765" b="1" i="1" spc="62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765" b="1" i="1" spc="-26" dirty="0">
                <a:solidFill>
                  <a:srgbClr val="000066"/>
                </a:solidFill>
                <a:latin typeface="Cambria"/>
                <a:cs typeface="Cambria"/>
              </a:rPr>
              <a:t>enterocytes</a:t>
            </a:r>
            <a:endParaRPr sz="1765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70912" y="2487705"/>
            <a:ext cx="67235" cy="806824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020" y="76200"/>
                </a:lnTo>
                <a:lnTo>
                  <a:pt x="33020" y="914400"/>
                </a:lnTo>
                <a:lnTo>
                  <a:pt x="43180" y="914400"/>
                </a:lnTo>
                <a:lnTo>
                  <a:pt x="43180" y="762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4684059" y="1038786"/>
            <a:ext cx="1332379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765" b="1" i="1" spc="278" dirty="0">
                <a:solidFill>
                  <a:srgbClr val="7D0F07"/>
                </a:solidFill>
                <a:latin typeface="Cambria"/>
                <a:cs typeface="Cambria"/>
              </a:rPr>
              <a:t>G</a:t>
            </a:r>
            <a:r>
              <a:rPr sz="1765" b="1" i="1" spc="-22" dirty="0">
                <a:solidFill>
                  <a:srgbClr val="7D0F07"/>
                </a:solidFill>
                <a:latin typeface="Cambria"/>
                <a:cs typeface="Cambria"/>
              </a:rPr>
              <a:t>a</a:t>
            </a:r>
            <a:r>
              <a:rPr sz="1765" b="1" i="1" spc="-71" dirty="0">
                <a:solidFill>
                  <a:srgbClr val="7D0F07"/>
                </a:solidFill>
                <a:latin typeface="Cambria"/>
                <a:cs typeface="Cambria"/>
              </a:rPr>
              <a:t>m</a:t>
            </a:r>
            <a:r>
              <a:rPr sz="1765" b="1" i="1" spc="-97" dirty="0">
                <a:solidFill>
                  <a:srgbClr val="7D0F07"/>
                </a:solidFill>
                <a:latin typeface="Cambria"/>
                <a:cs typeface="Cambria"/>
              </a:rPr>
              <a:t>e</a:t>
            </a:r>
            <a:r>
              <a:rPr sz="1765" b="1" i="1" spc="44" dirty="0">
                <a:solidFill>
                  <a:srgbClr val="7D0F07"/>
                </a:solidFill>
                <a:latin typeface="Cambria"/>
                <a:cs typeface="Cambria"/>
              </a:rPr>
              <a:t>t</a:t>
            </a:r>
            <a:r>
              <a:rPr sz="1765" b="1" i="1" spc="31" dirty="0">
                <a:solidFill>
                  <a:srgbClr val="7D0F07"/>
                </a:solidFill>
                <a:latin typeface="Cambria"/>
                <a:cs typeface="Cambria"/>
              </a:rPr>
              <a:t>o</a:t>
            </a:r>
            <a:r>
              <a:rPr sz="1765" b="1" i="1" spc="-18" dirty="0">
                <a:solidFill>
                  <a:srgbClr val="7D0F07"/>
                </a:solidFill>
                <a:latin typeface="Cambria"/>
                <a:cs typeface="Cambria"/>
              </a:rPr>
              <a:t>c</a:t>
            </a:r>
            <a:r>
              <a:rPr sz="1765" b="1" i="1" spc="93" dirty="0">
                <a:solidFill>
                  <a:srgbClr val="7D0F07"/>
                </a:solidFill>
                <a:latin typeface="Cambria"/>
                <a:cs typeface="Cambria"/>
              </a:rPr>
              <a:t>y</a:t>
            </a:r>
            <a:r>
              <a:rPr sz="1765" b="1" i="1" spc="44" dirty="0">
                <a:solidFill>
                  <a:srgbClr val="7D0F07"/>
                </a:solidFill>
                <a:latin typeface="Cambria"/>
                <a:cs typeface="Cambria"/>
              </a:rPr>
              <a:t>t</a:t>
            </a:r>
            <a:r>
              <a:rPr sz="1765" b="1" i="1" spc="-97" dirty="0">
                <a:solidFill>
                  <a:srgbClr val="7D0F07"/>
                </a:solidFill>
                <a:latin typeface="Cambria"/>
                <a:cs typeface="Cambria"/>
              </a:rPr>
              <a:t>e</a:t>
            </a:r>
            <a:r>
              <a:rPr sz="1765" b="1" i="1" dirty="0">
                <a:solidFill>
                  <a:srgbClr val="7D0F07"/>
                </a:solidFill>
                <a:latin typeface="Cambria"/>
                <a:cs typeface="Cambria"/>
              </a:rPr>
              <a:t>s</a:t>
            </a:r>
            <a:endParaRPr sz="1765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55926" y="528918"/>
            <a:ext cx="1685365" cy="1250576"/>
            <a:chOff x="4870450" y="599440"/>
            <a:chExt cx="1910080" cy="141732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20" y="1851659"/>
              <a:ext cx="181609" cy="165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70450" y="1463040"/>
              <a:ext cx="1781810" cy="494030"/>
            </a:xfrm>
            <a:custGeom>
              <a:avLst/>
              <a:gdLst/>
              <a:ahLst/>
              <a:cxnLst/>
              <a:rect l="l" t="t" r="r" b="b"/>
              <a:pathLst>
                <a:path w="1781809" h="494030">
                  <a:moveTo>
                    <a:pt x="8889" y="0"/>
                  </a:moveTo>
                  <a:lnTo>
                    <a:pt x="0" y="36830"/>
                  </a:lnTo>
                  <a:lnTo>
                    <a:pt x="1771650" y="494030"/>
                  </a:lnTo>
                  <a:lnTo>
                    <a:pt x="1781809" y="4572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9780" y="1469390"/>
              <a:ext cx="180340" cy="1676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69510" y="1309370"/>
              <a:ext cx="942340" cy="266700"/>
            </a:xfrm>
            <a:custGeom>
              <a:avLst/>
              <a:gdLst/>
              <a:ahLst/>
              <a:cxnLst/>
              <a:rect l="l" t="t" r="r" b="b"/>
              <a:pathLst>
                <a:path w="942339" h="266700">
                  <a:moveTo>
                    <a:pt x="8889" y="0"/>
                  </a:moveTo>
                  <a:lnTo>
                    <a:pt x="0" y="36829"/>
                  </a:lnTo>
                  <a:lnTo>
                    <a:pt x="933450" y="266700"/>
                  </a:lnTo>
                  <a:lnTo>
                    <a:pt x="942339" y="2298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5860" y="1041400"/>
              <a:ext cx="154939" cy="1778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03289" y="599440"/>
              <a:ext cx="340360" cy="513080"/>
            </a:xfrm>
            <a:custGeom>
              <a:avLst/>
              <a:gdLst/>
              <a:ahLst/>
              <a:cxnLst/>
              <a:rect l="l" t="t" r="r" b="b"/>
              <a:pathLst>
                <a:path w="340360" h="513080">
                  <a:moveTo>
                    <a:pt x="33020" y="0"/>
                  </a:moveTo>
                  <a:lnTo>
                    <a:pt x="0" y="20320"/>
                  </a:lnTo>
                  <a:lnTo>
                    <a:pt x="308610" y="513080"/>
                  </a:lnTo>
                  <a:lnTo>
                    <a:pt x="340360" y="4927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81414" y="858371"/>
            <a:ext cx="745191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765" b="1" i="1" spc="278" dirty="0">
                <a:solidFill>
                  <a:srgbClr val="7D0F07"/>
                </a:solidFill>
                <a:latin typeface="Cambria"/>
                <a:cs typeface="Cambria"/>
              </a:rPr>
              <a:t>O</a:t>
            </a:r>
            <a:r>
              <a:rPr sz="1765" b="1" i="1" spc="22" dirty="0">
                <a:solidFill>
                  <a:srgbClr val="7D0F07"/>
                </a:solidFill>
                <a:latin typeface="Cambria"/>
                <a:cs typeface="Cambria"/>
              </a:rPr>
              <a:t>o</a:t>
            </a:r>
            <a:r>
              <a:rPr sz="1765" b="1" i="1" spc="-18" dirty="0">
                <a:solidFill>
                  <a:srgbClr val="7D0F07"/>
                </a:solidFill>
                <a:latin typeface="Cambria"/>
                <a:cs typeface="Cambria"/>
              </a:rPr>
              <a:t>c</a:t>
            </a:r>
            <a:r>
              <a:rPr sz="1765" b="1" i="1" spc="101" dirty="0">
                <a:solidFill>
                  <a:srgbClr val="7D0F07"/>
                </a:solidFill>
                <a:latin typeface="Cambria"/>
                <a:cs typeface="Cambria"/>
              </a:rPr>
              <a:t>y</a:t>
            </a:r>
            <a:r>
              <a:rPr sz="1765" b="1" i="1" spc="-9" dirty="0">
                <a:solidFill>
                  <a:srgbClr val="7D0F07"/>
                </a:solidFill>
                <a:latin typeface="Cambria"/>
                <a:cs typeface="Cambria"/>
              </a:rPr>
              <a:t>s</a:t>
            </a:r>
            <a:r>
              <a:rPr sz="1765" b="1" i="1" spc="44" dirty="0">
                <a:solidFill>
                  <a:srgbClr val="7D0F07"/>
                </a:solidFill>
                <a:latin typeface="Cambria"/>
                <a:cs typeface="Cambria"/>
              </a:rPr>
              <a:t>t</a:t>
            </a:r>
            <a:endParaRPr sz="1765">
              <a:latin typeface="Cambria"/>
              <a:cs typeface="Cambr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340288" y="142075"/>
            <a:ext cx="2532529" cy="282865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33619">
              <a:lnSpc>
                <a:spcPct val="100000"/>
              </a:lnSpc>
              <a:spcBef>
                <a:spcPts val="88"/>
              </a:spcBef>
            </a:pPr>
            <a:r>
              <a:rPr sz="2647" i="1" spc="39" baseline="-40277" dirty="0">
                <a:solidFill>
                  <a:srgbClr val="7D0F07"/>
                </a:solidFill>
                <a:latin typeface="Cambria"/>
                <a:cs typeface="Cambria"/>
              </a:rPr>
              <a:t>Zygote</a:t>
            </a:r>
            <a:r>
              <a:rPr sz="2647" i="1" spc="-92" baseline="-40277" dirty="0">
                <a:solidFill>
                  <a:srgbClr val="7D0F07"/>
                </a:solidFill>
                <a:latin typeface="Cambria"/>
                <a:cs typeface="Cambria"/>
              </a:rPr>
              <a:t> </a:t>
            </a:r>
            <a:r>
              <a:rPr sz="1412" i="1" spc="-4" dirty="0">
                <a:solidFill>
                  <a:srgbClr val="000000"/>
                </a:solidFill>
                <a:latin typeface="Palatino Linotype"/>
                <a:cs typeface="Palatino Linotype"/>
              </a:rPr>
              <a:t>Encapsulation</a:t>
            </a:r>
            <a:r>
              <a:rPr sz="1412" i="1" spc="-13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412" i="1" spc="-4" dirty="0">
                <a:solidFill>
                  <a:srgbClr val="000000"/>
                </a:solidFill>
                <a:latin typeface="Palatino Linotype"/>
                <a:cs typeface="Palatino Linotype"/>
              </a:rPr>
              <a:t>of</a:t>
            </a:r>
            <a:r>
              <a:rPr sz="1412" i="1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412" i="1" spc="-4" dirty="0">
                <a:solidFill>
                  <a:srgbClr val="000000"/>
                </a:solidFill>
                <a:latin typeface="Palatino Linotype"/>
                <a:cs typeface="Palatino Linotype"/>
              </a:rPr>
              <a:t>zygote</a:t>
            </a:r>
            <a:endParaRPr sz="1412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04530" y="397809"/>
            <a:ext cx="2023782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412" i="1" spc="-4" dirty="0">
                <a:latin typeface="Palatino Linotype"/>
                <a:cs typeface="Palatino Linotype"/>
              </a:rPr>
              <a:t>within</a:t>
            </a:r>
            <a:r>
              <a:rPr sz="1412" i="1" spc="-18" dirty="0">
                <a:latin typeface="Palatino Linotype"/>
                <a:cs typeface="Palatino Linotype"/>
              </a:rPr>
              <a:t> </a:t>
            </a:r>
            <a:r>
              <a:rPr sz="1412" i="1" dirty="0">
                <a:latin typeface="Palatino Linotype"/>
                <a:cs typeface="Palatino Linotype"/>
              </a:rPr>
              <a:t>a</a:t>
            </a:r>
            <a:r>
              <a:rPr sz="1412" i="1" spc="-22" dirty="0">
                <a:latin typeface="Palatino Linotype"/>
                <a:cs typeface="Palatino Linotype"/>
              </a:rPr>
              <a:t> </a:t>
            </a:r>
            <a:r>
              <a:rPr sz="1412" i="1" dirty="0">
                <a:latin typeface="Palatino Linotype"/>
                <a:cs typeface="Palatino Linotype"/>
              </a:rPr>
              <a:t>rigid</a:t>
            </a:r>
            <a:r>
              <a:rPr sz="1412" i="1" spc="-22" dirty="0">
                <a:latin typeface="Palatino Linotype"/>
                <a:cs typeface="Palatino Linotype"/>
              </a:rPr>
              <a:t> </a:t>
            </a:r>
            <a:r>
              <a:rPr sz="1412" i="1" spc="-4" dirty="0">
                <a:latin typeface="Palatino Linotype"/>
                <a:cs typeface="Palatino Linotype"/>
              </a:rPr>
              <a:t>wall:</a:t>
            </a:r>
            <a:r>
              <a:rPr sz="1412" i="1" spc="-26" dirty="0">
                <a:latin typeface="Palatino Linotype"/>
                <a:cs typeface="Palatino Linotype"/>
              </a:rPr>
              <a:t> </a:t>
            </a:r>
            <a:r>
              <a:rPr sz="1765" i="1" dirty="0">
                <a:latin typeface="Palatino Linotype"/>
                <a:cs typeface="Palatino Linotype"/>
              </a:rPr>
              <a:t>oocyst</a:t>
            </a:r>
            <a:endParaRPr sz="1765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544" y="989032"/>
            <a:ext cx="6487623" cy="48194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3386" y="2303266"/>
            <a:ext cx="1196788" cy="324840"/>
          </a:xfrm>
          <a:prstGeom prst="rect">
            <a:avLst/>
          </a:prstGeom>
        </p:spPr>
        <p:txBody>
          <a:bodyPr vert="horz" wrap="square" lIns="0" tIns="1232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97"/>
              </a:spcBef>
            </a:pPr>
            <a:r>
              <a:rPr sz="2030" spc="18" dirty="0">
                <a:solidFill>
                  <a:srgbClr val="C00000"/>
                </a:solidFill>
                <a:latin typeface="Tahoma"/>
                <a:cs typeface="Tahoma"/>
              </a:rPr>
              <a:t>start</a:t>
            </a:r>
            <a:r>
              <a:rPr sz="2030" spc="-128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30" spc="124" dirty="0">
                <a:solidFill>
                  <a:srgbClr val="C00000"/>
                </a:solidFill>
                <a:latin typeface="Tahoma"/>
                <a:cs typeface="Tahoma"/>
              </a:rPr>
              <a:t>here</a:t>
            </a:r>
            <a:endParaRPr sz="203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58806" y="984324"/>
            <a:ext cx="8519272" cy="2500593"/>
            <a:chOff x="380" y="1115567"/>
            <a:chExt cx="9655175" cy="28340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1005" y="1996439"/>
              <a:ext cx="844296" cy="8115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38666" y="2798825"/>
              <a:ext cx="193040" cy="300355"/>
            </a:xfrm>
            <a:custGeom>
              <a:avLst/>
              <a:gdLst/>
              <a:ahLst/>
              <a:cxnLst/>
              <a:rect l="l" t="t" r="r" b="b"/>
              <a:pathLst>
                <a:path w="193040" h="300355">
                  <a:moveTo>
                    <a:pt x="192786" y="203454"/>
                  </a:moveTo>
                  <a:lnTo>
                    <a:pt x="144018" y="203454"/>
                  </a:lnTo>
                  <a:lnTo>
                    <a:pt x="144018" y="0"/>
                  </a:lnTo>
                  <a:lnTo>
                    <a:pt x="48768" y="0"/>
                  </a:lnTo>
                  <a:lnTo>
                    <a:pt x="48768" y="203454"/>
                  </a:lnTo>
                  <a:lnTo>
                    <a:pt x="0" y="203454"/>
                  </a:lnTo>
                  <a:lnTo>
                    <a:pt x="9906" y="213360"/>
                  </a:lnTo>
                  <a:lnTo>
                    <a:pt x="93726" y="297180"/>
                  </a:lnTo>
                  <a:lnTo>
                    <a:pt x="96774" y="300228"/>
                  </a:lnTo>
                  <a:lnTo>
                    <a:pt x="99060" y="297929"/>
                  </a:lnTo>
                  <a:lnTo>
                    <a:pt x="183642" y="212674"/>
                  </a:lnTo>
                  <a:lnTo>
                    <a:pt x="192786" y="20345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2070" y="3253739"/>
              <a:ext cx="701687" cy="6957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" y="1115567"/>
              <a:ext cx="2161413" cy="15590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4295" y="1972055"/>
              <a:ext cx="267970" cy="243204"/>
            </a:xfrm>
            <a:custGeom>
              <a:avLst/>
              <a:gdLst/>
              <a:ahLst/>
              <a:cxnLst/>
              <a:rect l="l" t="t" r="r" b="b"/>
              <a:pathLst>
                <a:path w="267969" h="243205">
                  <a:moveTo>
                    <a:pt x="267462" y="121920"/>
                  </a:moveTo>
                  <a:lnTo>
                    <a:pt x="146304" y="0"/>
                  </a:lnTo>
                  <a:lnTo>
                    <a:pt x="146304" y="60960"/>
                  </a:lnTo>
                  <a:lnTo>
                    <a:pt x="0" y="60960"/>
                  </a:lnTo>
                  <a:lnTo>
                    <a:pt x="0" y="182880"/>
                  </a:lnTo>
                  <a:lnTo>
                    <a:pt x="146304" y="182880"/>
                  </a:lnTo>
                  <a:lnTo>
                    <a:pt x="146304" y="243078"/>
                  </a:lnTo>
                  <a:lnTo>
                    <a:pt x="267462" y="121920"/>
                  </a:lnTo>
                  <a:close/>
                </a:path>
              </a:pathLst>
            </a:custGeom>
            <a:solidFill>
              <a:srgbClr val="00467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48756" y="3557643"/>
            <a:ext cx="646019" cy="1447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838" b="1" spc="13" dirty="0">
                <a:latin typeface="Comic Sans MS"/>
                <a:cs typeface="Comic Sans MS"/>
              </a:rPr>
              <a:t>(Sporogony)</a:t>
            </a:r>
            <a:endParaRPr sz="838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8856-0862-4C6E-80CC-B1F820DE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Exo-enteric cycle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A1DF-A7D4-4077-97C6-A89ADAA0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57"/>
            <a:ext cx="10515600" cy="47727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Exo-enteric cycle occurs in humans, rats, sheep, cattle, pigs, birds &amp; other intermediate hosts.</a:t>
            </a:r>
          </a:p>
          <a:p>
            <a:r>
              <a:rPr lang="en-US" dirty="0"/>
              <a:t>Sporozoites from the oocysts and bradyzoites from the tissue cysts enter into the intestinal mucosa and multiply asexually and tachyzoites are formed (endodyogeny).</a:t>
            </a:r>
          </a:p>
          <a:p>
            <a:r>
              <a:rPr lang="en-US" dirty="0"/>
              <a:t>Tachyzoites continue to multiply and spread locally by lymphatic system and blood.</a:t>
            </a:r>
          </a:p>
          <a:p>
            <a:r>
              <a:rPr lang="en-US" dirty="0"/>
              <a:t>Some tachyzoites spread to distant extraintestinal organs like brain, eye, liver, skeletal muscles etc. to form tissue cysts(human infn is dead end). </a:t>
            </a:r>
          </a:p>
          <a:p>
            <a:r>
              <a:rPr lang="en-US" dirty="0"/>
              <a:t>The slowly multiplying forms inside the tissue cysts are known as bradyzoites, which remain viable for years.</a:t>
            </a:r>
          </a:p>
          <a:p>
            <a:r>
              <a:rPr lang="en-US" dirty="0"/>
              <a:t> The dormant bradyzoites inside the cyst may be re-activated in immune suppression causing renewed infection in the host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2148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471" y="0"/>
            <a:ext cx="8068235" cy="6051176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" y="201929"/>
              <a:ext cx="9133840" cy="648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8920"/>
              <a:ext cx="9144000" cy="5613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52400"/>
              <a:ext cx="6096000" cy="61633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286" y="0"/>
            <a:ext cx="8850085" cy="6051176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4730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27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64000" y="6858000"/>
                  </a:lnTo>
                  <a:lnTo>
                    <a:pt x="8129270" y="6858000"/>
                  </a:lnTo>
                  <a:lnTo>
                    <a:pt x="8129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975360" y="72389"/>
              <a:ext cx="73660" cy="6785609"/>
            </a:xfrm>
            <a:custGeom>
              <a:avLst/>
              <a:gdLst/>
              <a:ahLst/>
              <a:cxnLst/>
              <a:rect l="l" t="t" r="r" b="b"/>
              <a:pathLst>
                <a:path w="73659" h="6785609">
                  <a:moveTo>
                    <a:pt x="73659" y="0"/>
                  </a:moveTo>
                  <a:lnTo>
                    <a:pt x="0" y="0"/>
                  </a:lnTo>
                  <a:lnTo>
                    <a:pt x="0" y="6785609"/>
                  </a:lnTo>
                  <a:lnTo>
                    <a:pt x="73659" y="6785609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6F6A5E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014730" y="0"/>
              <a:ext cx="72390" cy="6858000"/>
            </a:xfrm>
            <a:custGeom>
              <a:avLst/>
              <a:gdLst/>
              <a:ahLst/>
              <a:cxnLst/>
              <a:rect l="l" t="t" r="r" b="b"/>
              <a:pathLst>
                <a:path w="72390" h="6858000">
                  <a:moveTo>
                    <a:pt x="7238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5559" y="6858000"/>
                  </a:lnTo>
                  <a:lnTo>
                    <a:pt x="72389" y="6858000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4400"/>
              <a:ext cx="9144000" cy="59436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08294" y="189206"/>
            <a:ext cx="4101353" cy="495647"/>
          </a:xfrm>
          <a:prstGeom prst="rect">
            <a:avLst/>
          </a:prstGeom>
          <a:ln w="25518">
            <a:solidFill>
              <a:srgbClr val="256879"/>
            </a:solidFill>
          </a:ln>
        </p:spPr>
        <p:txBody>
          <a:bodyPr vert="horz" wrap="square" lIns="0" tIns="114299" rIns="0" bIns="0" rtlCol="0" anchor="ctr">
            <a:spAutoFit/>
          </a:bodyPr>
          <a:lstStyle/>
          <a:p>
            <a:pPr marL="347961">
              <a:lnSpc>
                <a:spcPct val="100000"/>
              </a:lnSpc>
              <a:spcBef>
                <a:spcPts val="899"/>
              </a:spcBef>
            </a:pPr>
            <a:r>
              <a:rPr sz="2471" spc="-4" dirty="0">
                <a:latin typeface="Georgia"/>
                <a:cs typeface="Georgia"/>
              </a:rPr>
              <a:t>Life</a:t>
            </a:r>
            <a:r>
              <a:rPr sz="2471" spc="-26" dirty="0">
                <a:latin typeface="Georgia"/>
                <a:cs typeface="Georgia"/>
              </a:rPr>
              <a:t> </a:t>
            </a:r>
            <a:r>
              <a:rPr sz="2471" spc="-4" dirty="0">
                <a:latin typeface="Georgia"/>
                <a:cs typeface="Georgia"/>
              </a:rPr>
              <a:t>cycle</a:t>
            </a:r>
            <a:r>
              <a:rPr sz="2471" spc="-31" dirty="0">
                <a:latin typeface="Georgia"/>
                <a:cs typeface="Georgia"/>
              </a:rPr>
              <a:t> </a:t>
            </a:r>
            <a:r>
              <a:rPr sz="2471" spc="-4" dirty="0">
                <a:latin typeface="Georgia"/>
                <a:cs typeface="Georgia"/>
              </a:rPr>
              <a:t>of</a:t>
            </a:r>
            <a:r>
              <a:rPr sz="2471" spc="-22" dirty="0">
                <a:latin typeface="Georgia"/>
                <a:cs typeface="Georgia"/>
              </a:rPr>
              <a:t> </a:t>
            </a:r>
            <a:r>
              <a:rPr sz="2471" spc="-4" dirty="0">
                <a:latin typeface="Georgia"/>
                <a:cs typeface="Georgia"/>
              </a:rPr>
              <a:t>T.</a:t>
            </a:r>
            <a:r>
              <a:rPr sz="2471" spc="-26" dirty="0">
                <a:latin typeface="Georgia"/>
                <a:cs typeface="Georgia"/>
              </a:rPr>
              <a:t> </a:t>
            </a:r>
            <a:r>
              <a:rPr sz="2471" spc="-4" dirty="0">
                <a:latin typeface="Georgia"/>
                <a:cs typeface="Georgia"/>
              </a:rPr>
              <a:t>gondii</a:t>
            </a:r>
            <a:endParaRPr sz="247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528" y="98320"/>
            <a:ext cx="7764040" cy="57938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4F0E-BC6D-4F88-BC44-2AE2EA3C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Pathogenicity and virulence factors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3545-DB2D-4B8E-9969-B871BEB58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has ability to invade a wide variety of host cells which is an active process relying on parasite motility and sequential  secretion of proteins from secretory organelles micronemes, rhoptries and the dense granules.</a:t>
            </a:r>
          </a:p>
          <a:p>
            <a:r>
              <a:rPr lang="en-US" dirty="0"/>
              <a:t>Attachment of the parasite to the host cell membrane  involves secretion of micronemes protein (MIC2)</a:t>
            </a:r>
          </a:p>
          <a:p>
            <a:r>
              <a:rPr lang="en-US" dirty="0"/>
              <a:t>Cell invasion involves a process called  gliding motility promoted by actin-myosin interaction and dynamic rearrangement of the parasite cytoskeleton.</a:t>
            </a:r>
          </a:p>
          <a:p>
            <a:r>
              <a:rPr lang="en-US" dirty="0"/>
              <a:t>Formation of tight relationship occur  between apical end and host cell membrane called moving joint.</a:t>
            </a:r>
          </a:p>
          <a:p>
            <a:r>
              <a:rPr lang="en-US" dirty="0"/>
              <a:t>Internalization of the parasite into the parasitophorus vacuole(PV).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75454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FB57-9375-4111-A433-6762B0B2A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3278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  moving joint around the invading parasite requires the distribution of the apical membrane antigen(AMA1) and Rhoptry(ROP) neck protein.</a:t>
            </a:r>
          </a:p>
          <a:p>
            <a:r>
              <a:rPr lang="en-US" dirty="0"/>
              <a:t>Parasitophorus vacuole membrane (PVM) is  formed which requires the secretion of the protein from ROPs(ROP18,ROP16).</a:t>
            </a:r>
          </a:p>
          <a:p>
            <a:r>
              <a:rPr lang="en-US" dirty="0"/>
              <a:t>Dense granular protein also contribute to the formation of PVM during the 1</a:t>
            </a:r>
            <a:r>
              <a:rPr lang="en-US" baseline="30000" dirty="0"/>
              <a:t>st</a:t>
            </a:r>
            <a:r>
              <a:rPr lang="en-US" dirty="0"/>
              <a:t> hour of invasion.</a:t>
            </a:r>
          </a:p>
          <a:p>
            <a:r>
              <a:rPr lang="en-US" dirty="0"/>
              <a:t>Replication is by endodyogeny and the tachyzoites divide during the 6-9h cycle.</a:t>
            </a:r>
          </a:p>
          <a:p>
            <a:r>
              <a:rPr lang="en-US" dirty="0"/>
              <a:t>They exit the cell usually after 64-128 parasites have accumulated in the PV.</a:t>
            </a:r>
          </a:p>
          <a:p>
            <a:r>
              <a:rPr lang="en-US" dirty="0"/>
              <a:t>The parasite avoid destruction by preventing fusion of the phagosome with the lysosome.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1678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5AED-5360-4B90-88C1-E070A482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E26FB-D5EA-4F74-980D-DEFA5FA0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T. gondii was first discovered in 1908 in Tunis within the tissue of a North African rodent,Ctenodactylus gondii .</a:t>
            </a:r>
          </a:p>
          <a:p>
            <a:r>
              <a:rPr lang="en-US" dirty="0"/>
              <a:t>In the same year it was  also described in Brazil in rabbits by Nicolle and Manceaux.</a:t>
            </a:r>
          </a:p>
          <a:p>
            <a:r>
              <a:rPr lang="en-US" dirty="0"/>
              <a:t>It was rediscovered in 1935 in the brain of guinea pigs</a:t>
            </a:r>
          </a:p>
          <a:p>
            <a:r>
              <a:rPr lang="en-US" dirty="0"/>
              <a:t>In 1939 it was found as the cause  of encephalitis in 31 day old infant.</a:t>
            </a:r>
          </a:p>
        </p:txBody>
      </p:sp>
    </p:spTree>
    <p:extLst>
      <p:ext uri="{BB962C8B-B14F-4D97-AF65-F5344CB8AC3E}">
        <p14:creationId xmlns:p14="http://schemas.microsoft.com/office/powerpoint/2010/main" val="1291278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B782-7851-4AF6-B55C-252F1783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7FAA6-CA40-43C0-B8A9-D22604BDC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of Toxoplasma infection depends on the immune status of the infected person.</a:t>
            </a:r>
          </a:p>
          <a:p>
            <a:r>
              <a:rPr lang="en-US" dirty="0"/>
              <a:t>Most human infections are asymptomatic however active progression of infection is more likely in immunocompromised individuals.</a:t>
            </a:r>
          </a:p>
          <a:p>
            <a:r>
              <a:rPr lang="en-US" dirty="0"/>
              <a:t>Toxoplasmosis has acquired great importance as one of the major fatal complications in AIDS.</a:t>
            </a:r>
          </a:p>
          <a:p>
            <a:r>
              <a:rPr lang="en-US" dirty="0"/>
              <a:t>Clinical toxoplasmosis may be congenital or acquired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92685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D043-7A40-4E90-9FF2-9B5DA415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92" y="0"/>
            <a:ext cx="4533490" cy="571500"/>
          </a:xfrm>
        </p:spPr>
        <p:txBody>
          <a:bodyPr>
            <a:normAutofit/>
          </a:bodyPr>
          <a:lstStyle/>
          <a:p>
            <a:r>
              <a:rPr lang="en-US" dirty="0"/>
              <a:t>Congenital toxoplasmosis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3A429-2105-447E-84A1-1F82FF503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963387"/>
            <a:ext cx="5524499" cy="51435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occurs when the mother gets 1° Toxo infection during pregnancy whether clinical or asymptomatic.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Mothers with latent infn acquired earlier do not ordinarily infect their babies although tissue cyst reactivation during pregnancy occur &amp; liberate trophozoites, which may infect the fetus in utero.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Fetal infn risk rises with progress of gestation(high in the third trimester than 1</a:t>
            </a:r>
            <a:r>
              <a:rPr lang="en-US" sz="2000" baseline="30000" dirty="0"/>
              <a:t>st </a:t>
            </a:r>
            <a:r>
              <a:rPr lang="en-US" sz="2000" dirty="0"/>
              <a:t>trimester).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severity of fetal damage is highest, when infection is transmitted in early pregnancy.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Some newborns show clinical symptoms of Toxo weeks, months &amp; even years after birth</a:t>
            </a:r>
            <a:endParaRPr lang="en-DE" sz="2000" dirty="0"/>
          </a:p>
        </p:txBody>
      </p:sp>
      <p:pic>
        <p:nvPicPr>
          <p:cNvPr id="5" name="object 1262">
            <a:extLst>
              <a:ext uri="{FF2B5EF4-FFF2-40B4-BE49-F238E27FC236}">
                <a16:creationId xmlns:a16="http://schemas.microsoft.com/office/drawing/2014/main" id="{7FC870E9-00B0-4399-A3AF-E7DF327AFD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64287" y="963386"/>
            <a:ext cx="4249283" cy="49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6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9D86-3343-43CD-9DFB-D5357647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i="1" spc="-10" dirty="0">
                <a:latin typeface="Arial"/>
                <a:cs typeface="Arial"/>
              </a:rPr>
              <a:t>Congenital</a:t>
            </a:r>
            <a:r>
              <a:rPr lang="en-US" sz="4400" i="1" spc="10" dirty="0">
                <a:latin typeface="Arial"/>
                <a:cs typeface="Arial"/>
              </a:rPr>
              <a:t> </a:t>
            </a:r>
            <a:r>
              <a:rPr lang="en-US" sz="4400" i="1" spc="-5" dirty="0">
                <a:latin typeface="Arial"/>
                <a:cs typeface="Arial"/>
              </a:rPr>
              <a:t>Infection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5489-AA99-4D23-B86A-6AD71AEF2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manifestations include:-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Chorioretinitis, blindness &amp; cerebral calcifications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Convulsions, deafness, &amp; mental retardation.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Poor motor coordination.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Hydrocephalus &amp; microcephaly</a:t>
            </a:r>
            <a:endParaRPr lang="en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4D43A-BBCA-44D5-B704-E3E9C511E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1212" y="1825625"/>
            <a:ext cx="35435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4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A0C7-ECDA-4970-8CE1-560F5EAC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5" dirty="0">
                <a:latin typeface="+mn-lt"/>
              </a:rPr>
              <a:t>Early &amp; Late</a:t>
            </a:r>
            <a:r>
              <a:rPr lang="en-US" spc="-55" dirty="0">
                <a:latin typeface="+mn-lt"/>
              </a:rPr>
              <a:t> </a:t>
            </a:r>
            <a:r>
              <a:rPr lang="en-US" spc="-5" dirty="0">
                <a:latin typeface="+mn-lt"/>
              </a:rPr>
              <a:t>Anomalies</a:t>
            </a:r>
            <a:r>
              <a:rPr lang="en-US" spc="-40" dirty="0">
                <a:latin typeface="+mn-lt"/>
              </a:rPr>
              <a:t> </a:t>
            </a:r>
            <a:r>
              <a:rPr lang="en-US" spc="-5" dirty="0">
                <a:latin typeface="+mn-lt"/>
              </a:rPr>
              <a:t>in </a:t>
            </a:r>
            <a:r>
              <a:rPr lang="en-US" spc="-1095" dirty="0">
                <a:latin typeface="+mn-lt"/>
              </a:rPr>
              <a:t> </a:t>
            </a:r>
            <a:r>
              <a:rPr lang="en-US" spc="-5" dirty="0">
                <a:latin typeface="+mn-lt"/>
              </a:rPr>
              <a:t>Toxoplasmosis</a:t>
            </a:r>
            <a:endParaRPr lang="en-D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7869C-ED5B-4D01-BCFE-A45C1718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Manifestations of acute toxoplasmosis include fever, jaundice, rashes, microphthalmia, cataract, glaucoma, lymphadenopathy, myocarditis &amp; hepatosplenomegaly.</a:t>
            </a:r>
          </a:p>
          <a:p>
            <a:r>
              <a:rPr lang="en-US" dirty="0"/>
              <a:t>These may manifest at birth in some children.</a:t>
            </a:r>
          </a:p>
          <a:p>
            <a:r>
              <a:rPr lang="en-US" dirty="0"/>
              <a:t>Clinical manifestation in infected fetus may be delayed until long after birth.</a:t>
            </a:r>
          </a:p>
          <a:p>
            <a:r>
              <a:rPr lang="en-US" dirty="0"/>
              <a:t>Neurological problems of learning difficulties may be caused by long delayed effects of late prenatal infection.</a:t>
            </a:r>
          </a:p>
        </p:txBody>
      </p:sp>
    </p:spTree>
    <p:extLst>
      <p:ext uri="{BB962C8B-B14F-4D97-AF65-F5344CB8AC3E}">
        <p14:creationId xmlns:p14="http://schemas.microsoft.com/office/powerpoint/2010/main" val="184417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3EDB-18DF-487F-96A1-708B49FD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Acquired Toxoplasmosis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CFF1E-F878-4BBB-B839-C354CE42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 acquired postnatally is mostly asymptomatic.</a:t>
            </a:r>
          </a:p>
          <a:p>
            <a:r>
              <a:rPr lang="en-US" dirty="0"/>
              <a:t>The most common manifestation of acute acquired toxoplasmosis is lymphadenopathy( cervical nodes mostly affected). </a:t>
            </a:r>
          </a:p>
          <a:p>
            <a:r>
              <a:rPr lang="en-US" dirty="0"/>
              <a:t>The illness may resemble mild flu and is self-limited although lymphadenopathy may persist.</a:t>
            </a:r>
          </a:p>
          <a:p>
            <a:r>
              <a:rPr lang="en-US" dirty="0"/>
              <a:t>Fever, headache, myalgia &amp; splenomegaly are often present.</a:t>
            </a:r>
          </a:p>
          <a:p>
            <a:r>
              <a:rPr lang="en-US" dirty="0"/>
              <a:t>In some cases, there may be a typhus-like exanthema with pneumonitis, myocarditis &amp; meningoencephalitis, which may be fatal.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4923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364" y="968362"/>
            <a:ext cx="9407950" cy="5160537"/>
          </a:xfrm>
          <a:prstGeom prst="rect">
            <a:avLst/>
          </a:prstGeom>
        </p:spPr>
        <p:txBody>
          <a:bodyPr vert="horz" wrap="square" lIns="0" tIns="94129" rIns="0" bIns="0" rtlCol="0">
            <a:spAutoFit/>
          </a:bodyPr>
          <a:lstStyle/>
          <a:p>
            <a:pPr marL="22413">
              <a:spcBef>
                <a:spcPts val="741"/>
              </a:spcBef>
            </a:pPr>
            <a:r>
              <a:rPr sz="2800" spc="194" dirty="0">
                <a:cs typeface="Tahoma"/>
              </a:rPr>
              <a:t>I</a:t>
            </a:r>
            <a:r>
              <a:rPr lang="en-US" sz="2800" spc="194" dirty="0">
                <a:cs typeface="Tahoma"/>
              </a:rPr>
              <a:t>n i</a:t>
            </a:r>
            <a:r>
              <a:rPr sz="2800" spc="194" dirty="0">
                <a:cs typeface="Tahoma"/>
              </a:rPr>
              <a:t>mmun</a:t>
            </a:r>
            <a:r>
              <a:rPr lang="en-US" sz="2800" spc="194" dirty="0">
                <a:cs typeface="Tahoma"/>
              </a:rPr>
              <a:t>e-</a:t>
            </a:r>
            <a:r>
              <a:rPr sz="2800" spc="194" dirty="0">
                <a:uFill>
                  <a:solidFill>
                    <a:srgbClr val="000000"/>
                  </a:solidFill>
                </a:uFill>
                <a:cs typeface="Tahoma"/>
              </a:rPr>
              <a:t>competent</a:t>
            </a:r>
            <a:r>
              <a:rPr sz="2800" spc="-93" dirty="0">
                <a:cs typeface="Tahoma"/>
              </a:rPr>
              <a:t> </a:t>
            </a:r>
            <a:r>
              <a:rPr lang="en-US" sz="2800" spc="-93" dirty="0">
                <a:cs typeface="Tahoma"/>
              </a:rPr>
              <a:t>individuals, infection will present with the following:-</a:t>
            </a:r>
            <a:endParaRPr lang="en-DE" sz="2800" dirty="0">
              <a:cs typeface="Tahoma"/>
            </a:endParaRPr>
          </a:p>
          <a:p>
            <a:pPr marL="697585" indent="-342900">
              <a:spcBef>
                <a:spcPts val="604"/>
              </a:spcBef>
              <a:buSzPct val="55769"/>
              <a:buFont typeface="Wingdings" panose="05000000000000000000" pitchFamily="2" charset="2"/>
              <a:buChar char="q"/>
              <a:tabLst>
                <a:tab pos="562565" algn="l"/>
                <a:tab pos="563126" algn="l"/>
              </a:tabLst>
            </a:pPr>
            <a:r>
              <a:rPr lang="en-DE" sz="2800" spc="-13" dirty="0">
                <a:cs typeface="Tahoma"/>
              </a:rPr>
              <a:t>1</a:t>
            </a:r>
            <a:r>
              <a:rPr lang="en-US" sz="2800" spc="-19" baseline="25396" dirty="0">
                <a:cs typeface="Tahoma"/>
              </a:rPr>
              <a:t>st</a:t>
            </a:r>
            <a:r>
              <a:rPr lang="en-DE" sz="2800" spc="191" baseline="25396" dirty="0">
                <a:cs typeface="Tahoma"/>
              </a:rPr>
              <a:t> </a:t>
            </a:r>
            <a:r>
              <a:rPr lang="en-US" sz="2800" spc="128" dirty="0">
                <a:cs typeface="Tahoma"/>
              </a:rPr>
              <a:t>exposure</a:t>
            </a:r>
            <a:endParaRPr lang="en-DE" sz="2800" dirty="0">
              <a:cs typeface="Tahoma"/>
            </a:endParaRPr>
          </a:p>
          <a:p>
            <a:pPr marL="854494" lvl="1" indent="-166977">
              <a:spcBef>
                <a:spcPts val="516"/>
              </a:spcBef>
              <a:buSzPct val="50000"/>
              <a:buFont typeface="Wingdings"/>
              <a:buChar char=""/>
              <a:tabLst>
                <a:tab pos="855054" algn="l"/>
              </a:tabLst>
            </a:pPr>
            <a:r>
              <a:rPr lang="en-US" sz="2800" spc="137" dirty="0">
                <a:cs typeface="Tahoma"/>
              </a:rPr>
              <a:t>Most often</a:t>
            </a:r>
            <a:r>
              <a:rPr lang="en-US" sz="2800" spc="-88" dirty="0">
                <a:cs typeface="Tahoma"/>
              </a:rPr>
              <a:t> </a:t>
            </a:r>
            <a:r>
              <a:rPr lang="en-US" sz="2800" spc="150" dirty="0">
                <a:cs typeface="Tahoma"/>
              </a:rPr>
              <a:t>asymptomatic</a:t>
            </a:r>
            <a:endParaRPr lang="en-US" sz="2800" dirty="0">
              <a:cs typeface="Tahoma"/>
            </a:endParaRPr>
          </a:p>
          <a:p>
            <a:pPr marL="854494" lvl="1" indent="-166977">
              <a:spcBef>
                <a:spcPts val="516"/>
              </a:spcBef>
              <a:buSzPct val="50000"/>
              <a:buFont typeface="Wingdings"/>
              <a:buChar char=""/>
              <a:tabLst>
                <a:tab pos="855054" algn="l"/>
              </a:tabLst>
            </a:pPr>
            <a:r>
              <a:rPr lang="en-US" sz="2800" spc="44" dirty="0">
                <a:cs typeface="Tahoma"/>
              </a:rPr>
              <a:t>“flu-like”</a:t>
            </a:r>
            <a:r>
              <a:rPr lang="en-US" sz="2800" spc="-79" dirty="0">
                <a:cs typeface="Tahoma"/>
              </a:rPr>
              <a:t> </a:t>
            </a:r>
            <a:r>
              <a:rPr lang="en-US" sz="2800" spc="-9" dirty="0">
                <a:cs typeface="Tahoma"/>
              </a:rPr>
              <a:t>illness</a:t>
            </a:r>
            <a:r>
              <a:rPr lang="en-US" sz="2800" spc="-57" dirty="0">
                <a:cs typeface="Tahoma"/>
              </a:rPr>
              <a:t> </a:t>
            </a:r>
            <a:r>
              <a:rPr lang="en-US" sz="2800" spc="110" dirty="0">
                <a:cs typeface="Tahoma"/>
              </a:rPr>
              <a:t>that</a:t>
            </a:r>
            <a:r>
              <a:rPr lang="en-US" sz="2800" spc="-57" dirty="0">
                <a:cs typeface="Tahoma"/>
              </a:rPr>
              <a:t> </a:t>
            </a:r>
            <a:r>
              <a:rPr lang="en-US" sz="2800" spc="199" dirty="0">
                <a:cs typeface="Tahoma"/>
              </a:rPr>
              <a:t>may</a:t>
            </a:r>
            <a:r>
              <a:rPr lang="en-US" sz="2800" spc="-79" dirty="0">
                <a:cs typeface="Tahoma"/>
              </a:rPr>
              <a:t> </a:t>
            </a:r>
            <a:r>
              <a:rPr lang="en-US" sz="2800" spc="35" dirty="0">
                <a:cs typeface="Tahoma"/>
              </a:rPr>
              <a:t>last</a:t>
            </a:r>
            <a:r>
              <a:rPr lang="en-US" sz="2800" spc="-66" dirty="0">
                <a:cs typeface="Tahoma"/>
              </a:rPr>
              <a:t> </a:t>
            </a:r>
            <a:r>
              <a:rPr lang="en-US" sz="2800" spc="31" dirty="0">
                <a:cs typeface="Tahoma"/>
              </a:rPr>
              <a:t>for</a:t>
            </a:r>
            <a:r>
              <a:rPr lang="en-US" sz="2800" spc="-79" dirty="0">
                <a:cs typeface="Tahoma"/>
              </a:rPr>
              <a:t> </a:t>
            </a:r>
            <a:r>
              <a:rPr lang="en-US" sz="2800" spc="115" dirty="0">
                <a:cs typeface="Tahoma"/>
              </a:rPr>
              <a:t>weeks</a:t>
            </a:r>
            <a:endParaRPr lang="en-US" sz="2800" dirty="0">
              <a:cs typeface="Tahoma"/>
            </a:endParaRPr>
          </a:p>
          <a:p>
            <a:pPr marL="854494" lvl="1" indent="-166977">
              <a:spcBef>
                <a:spcPts val="499"/>
              </a:spcBef>
              <a:buSzPct val="50000"/>
              <a:buFont typeface="Wingdings"/>
              <a:buChar char=""/>
              <a:tabLst>
                <a:tab pos="855054" algn="l"/>
              </a:tabLst>
            </a:pPr>
            <a:r>
              <a:rPr sz="2800" spc="62" dirty="0">
                <a:cs typeface="Tahoma"/>
              </a:rPr>
              <a:t>Fever,</a:t>
            </a:r>
            <a:r>
              <a:rPr sz="2800" spc="-71" dirty="0">
                <a:cs typeface="Tahoma"/>
              </a:rPr>
              <a:t> </a:t>
            </a:r>
            <a:r>
              <a:rPr sz="2800" spc="128" dirty="0">
                <a:cs typeface="Tahoma"/>
              </a:rPr>
              <a:t>myalgia,</a:t>
            </a:r>
            <a:r>
              <a:rPr sz="2800" spc="-66" dirty="0">
                <a:cs typeface="Tahoma"/>
              </a:rPr>
              <a:t> </a:t>
            </a:r>
            <a:r>
              <a:rPr sz="2800" spc="57" dirty="0">
                <a:cs typeface="Tahoma"/>
              </a:rPr>
              <a:t>sore</a:t>
            </a:r>
            <a:r>
              <a:rPr sz="2800" spc="-66" dirty="0">
                <a:cs typeface="Tahoma"/>
              </a:rPr>
              <a:t> </a:t>
            </a:r>
            <a:r>
              <a:rPr sz="2800" spc="75" dirty="0">
                <a:cs typeface="Tahoma"/>
              </a:rPr>
              <a:t>throat,</a:t>
            </a:r>
            <a:r>
              <a:rPr sz="2800" spc="-71" dirty="0">
                <a:cs typeface="Tahoma"/>
              </a:rPr>
              <a:t> </a:t>
            </a:r>
            <a:r>
              <a:rPr sz="2800" spc="172" dirty="0">
                <a:cs typeface="Tahoma"/>
              </a:rPr>
              <a:t>lymphadenopathy</a:t>
            </a:r>
            <a:endParaRPr sz="2800" dirty="0">
              <a:cs typeface="Tahoma"/>
            </a:endParaRPr>
          </a:p>
          <a:p>
            <a:pPr marL="697585" indent="-342900">
              <a:spcBef>
                <a:spcPts val="2060"/>
              </a:spcBef>
              <a:buSzPct val="55769"/>
              <a:buFont typeface="Wingdings" panose="05000000000000000000" pitchFamily="2" charset="2"/>
              <a:buChar char="q"/>
              <a:tabLst>
                <a:tab pos="562565" algn="l"/>
                <a:tab pos="563126" algn="l"/>
              </a:tabLst>
            </a:pPr>
            <a:r>
              <a:rPr sz="2800" spc="62" dirty="0">
                <a:cs typeface="Tahoma"/>
              </a:rPr>
              <a:t>Future</a:t>
            </a:r>
            <a:r>
              <a:rPr sz="2800" spc="-88" dirty="0">
                <a:cs typeface="Tahoma"/>
              </a:rPr>
              <a:t> </a:t>
            </a:r>
            <a:r>
              <a:rPr sz="2800" spc="101" dirty="0">
                <a:cs typeface="Tahoma"/>
              </a:rPr>
              <a:t>exposures</a:t>
            </a:r>
            <a:endParaRPr sz="2800" dirty="0">
              <a:cs typeface="Tahoma"/>
            </a:endParaRPr>
          </a:p>
          <a:p>
            <a:pPr marL="854494" lvl="1" indent="-166977">
              <a:spcBef>
                <a:spcPts val="516"/>
              </a:spcBef>
              <a:buSzPct val="50000"/>
              <a:buFont typeface="Wingdings"/>
              <a:buChar char=""/>
              <a:tabLst>
                <a:tab pos="855054" algn="l"/>
              </a:tabLst>
            </a:pPr>
            <a:r>
              <a:rPr lang="en-US" sz="2800" spc="128" dirty="0">
                <a:cs typeface="Tahoma"/>
              </a:rPr>
              <a:t>Individuals are </a:t>
            </a:r>
            <a:r>
              <a:rPr sz="2800" spc="128" dirty="0">
                <a:cs typeface="Tahoma"/>
              </a:rPr>
              <a:t>immune-protected</a:t>
            </a:r>
            <a:r>
              <a:rPr lang="en-US" sz="2800" spc="128" dirty="0">
                <a:cs typeface="Tahoma"/>
              </a:rPr>
              <a:t> hence </a:t>
            </a:r>
            <a:r>
              <a:rPr sz="2800" spc="-66" dirty="0">
                <a:cs typeface="Tahoma"/>
              </a:rPr>
              <a:t> </a:t>
            </a:r>
            <a:r>
              <a:rPr sz="2800" spc="172" dirty="0">
                <a:cs typeface="Tahoma"/>
              </a:rPr>
              <a:t>no</a:t>
            </a:r>
            <a:r>
              <a:rPr sz="2800" spc="-71" dirty="0">
                <a:cs typeface="Tahoma"/>
              </a:rPr>
              <a:t> </a:t>
            </a:r>
            <a:r>
              <a:rPr sz="2800" spc="154" dirty="0">
                <a:cs typeface="Tahoma"/>
              </a:rPr>
              <a:t>pathology</a:t>
            </a:r>
            <a:endParaRPr sz="2800" dirty="0">
              <a:cs typeface="Tahoma"/>
            </a:endParaRPr>
          </a:p>
          <a:p>
            <a:pPr marL="498688" indent="-207880">
              <a:spcBef>
                <a:spcPts val="1244"/>
              </a:spcBef>
              <a:buSzPct val="55769"/>
              <a:buFont typeface="Wingdings"/>
              <a:buChar char=""/>
              <a:tabLst>
                <a:tab pos="498688" algn="l"/>
                <a:tab pos="499249" algn="l"/>
              </a:tabLst>
            </a:pPr>
            <a:r>
              <a:rPr sz="2800" spc="344" dirty="0">
                <a:cs typeface="Tahoma"/>
              </a:rPr>
              <a:t>Can</a:t>
            </a:r>
            <a:r>
              <a:rPr sz="2800" spc="-84" dirty="0">
                <a:cs typeface="Tahoma"/>
              </a:rPr>
              <a:t> </a:t>
            </a:r>
            <a:r>
              <a:rPr sz="2800" spc="150" dirty="0">
                <a:cs typeface="Tahoma"/>
              </a:rPr>
              <a:t>remain</a:t>
            </a:r>
            <a:r>
              <a:rPr sz="2800" spc="-79" dirty="0">
                <a:cs typeface="Tahoma"/>
              </a:rPr>
              <a:t> </a:t>
            </a:r>
            <a:r>
              <a:rPr sz="2800" spc="101" dirty="0">
                <a:cs typeface="Tahoma"/>
              </a:rPr>
              <a:t>latently</a:t>
            </a:r>
            <a:r>
              <a:rPr sz="2800" spc="-79" dirty="0">
                <a:cs typeface="Tahoma"/>
              </a:rPr>
              <a:t> </a:t>
            </a:r>
            <a:r>
              <a:rPr sz="2800" spc="180" dirty="0">
                <a:cs typeface="Tahoma"/>
              </a:rPr>
              <a:t>infected</a:t>
            </a:r>
            <a:r>
              <a:rPr sz="2800" spc="-84" dirty="0">
                <a:cs typeface="Tahoma"/>
              </a:rPr>
              <a:t> </a:t>
            </a:r>
            <a:r>
              <a:rPr sz="2800" spc="79" dirty="0">
                <a:cs typeface="Tahoma"/>
              </a:rPr>
              <a:t>with</a:t>
            </a:r>
            <a:r>
              <a:rPr sz="2800" spc="-84" dirty="0">
                <a:cs typeface="Tahoma"/>
              </a:rPr>
              <a:t> </a:t>
            </a:r>
            <a:r>
              <a:rPr sz="2800" spc="62" dirty="0">
                <a:cs typeface="Tahoma"/>
              </a:rPr>
              <a:t>cysts</a:t>
            </a:r>
            <a:endParaRPr sz="2800" dirty="0"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785" y="531848"/>
            <a:ext cx="5552388" cy="436514"/>
          </a:xfrm>
          <a:prstGeom prst="rect">
            <a:avLst/>
          </a:prstGeom>
        </p:spPr>
        <p:txBody>
          <a:bodyPr vert="horz" wrap="square" lIns="0" tIns="22971" rIns="0" bIns="0" rtlCol="0" anchor="ctr">
            <a:spAutoFit/>
          </a:bodyPr>
          <a:lstStyle/>
          <a:p>
            <a:pPr marL="11206" marR="4483" indent="521662">
              <a:lnSpc>
                <a:spcPts val="3485"/>
              </a:lnSpc>
              <a:spcBef>
                <a:spcPts val="180"/>
              </a:spcBef>
            </a:pPr>
            <a:r>
              <a:rPr sz="2912" spc="106" dirty="0">
                <a:latin typeface="Tahoma"/>
                <a:cs typeface="Tahoma"/>
              </a:rPr>
              <a:t>Systemic </a:t>
            </a:r>
            <a:r>
              <a:rPr sz="2912" spc="110" dirty="0">
                <a:latin typeface="Tahoma"/>
                <a:cs typeface="Tahoma"/>
              </a:rPr>
              <a:t> </a:t>
            </a:r>
            <a:r>
              <a:rPr sz="2912" spc="71" dirty="0">
                <a:latin typeface="Tahoma"/>
                <a:cs typeface="Tahoma"/>
              </a:rPr>
              <a:t>Toxoplasmosis</a:t>
            </a:r>
            <a:endParaRPr sz="2912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1203-3DB7-47CB-8A43-93993BF02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immunocompromised patients, Toxoplasmosis may be serious &amp; fatal.</a:t>
            </a:r>
          </a:p>
          <a:p>
            <a:r>
              <a:rPr lang="en-US" dirty="0"/>
              <a:t>May be due to reactivation of latent infection or new acquisition of infections.</a:t>
            </a:r>
          </a:p>
          <a:p>
            <a:r>
              <a:rPr lang="en-US" dirty="0"/>
              <a:t>In most cases the brain is most common affected organs.</a:t>
            </a:r>
          </a:p>
          <a:p>
            <a:r>
              <a:rPr lang="en-US" dirty="0"/>
              <a:t>Other involved organs include eyes, lungs (Toxoplasma pneumonia), pancreas, GIT,heart &amp; liver.</a:t>
            </a:r>
          </a:p>
          <a:p>
            <a:r>
              <a:rPr lang="en-US" dirty="0"/>
              <a:t>The disease may present with meningoencephalitis, altered mental status, seizures, cerebellar signs &amp; behavioral( neuropsychiatric) changes.</a:t>
            </a:r>
          </a:p>
        </p:txBody>
      </p:sp>
    </p:spTree>
    <p:extLst>
      <p:ext uri="{BB962C8B-B14F-4D97-AF65-F5344CB8AC3E}">
        <p14:creationId xmlns:p14="http://schemas.microsoft.com/office/powerpoint/2010/main" val="692525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E172-D4ED-4222-8556-B0FDC7DB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B57D-6CF5-4B8D-B23F-8C3DB5A2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Serodiagnosis  is the main stay for diagnosis of toxoplasmosis.</a:t>
            </a:r>
          </a:p>
          <a:p>
            <a:r>
              <a:rPr lang="en-US" dirty="0"/>
              <a:t>Detection of IgM &amp; IgG antibodies using latex agglutination assays and ELISA commonly used.</a:t>
            </a:r>
          </a:p>
          <a:p>
            <a:r>
              <a:rPr lang="en-US" dirty="0"/>
              <a:t>Detection of antigen by ELISA indicates recent Toxoplasma infection.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Microscopy </a:t>
            </a:r>
          </a:p>
          <a:p>
            <a:r>
              <a:rPr lang="en-US" dirty="0"/>
              <a:t>Tachyzoites &amp; tissue cysts can be detected in various specimens </a:t>
            </a:r>
            <a:r>
              <a:rPr lang="en-US" dirty="0" err="1"/>
              <a:t>eg</a:t>
            </a:r>
            <a:r>
              <a:rPr lang="en-US" dirty="0"/>
              <a:t> blood, CSF, sputum, amniotic fluid etc.</a:t>
            </a:r>
          </a:p>
          <a:p>
            <a:r>
              <a:rPr lang="en-US" dirty="0"/>
              <a:t>Biopsies from lymph node, spleen &amp; brain are also used.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8912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7C4E-AECB-4269-9710-2F35D921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Imaging </a:t>
            </a:r>
          </a:p>
          <a:p>
            <a:r>
              <a:rPr lang="en-US" dirty="0"/>
              <a:t>MRI &amp; CT scan are used to diagnose toxoplasmosis with CNS. </a:t>
            </a:r>
          </a:p>
          <a:p>
            <a:r>
              <a:rPr lang="en-US" dirty="0"/>
              <a:t>USG of the fetus in utero at 20–24 </a:t>
            </a:r>
            <a:r>
              <a:rPr lang="en-US" dirty="0" err="1"/>
              <a:t>wks</a:t>
            </a:r>
            <a:r>
              <a:rPr lang="en-US" dirty="0"/>
              <a:t> of pregnancy is useful for diagnosis of congenital toxoplasmosis.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45940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9BC8-9019-4F81-8F83-3366DC1C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02A1-AA29-4FA3-A469-1F7B189E3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Congenital Toxoplasmosis</a:t>
            </a:r>
          </a:p>
          <a:p>
            <a:r>
              <a:rPr lang="en-US" dirty="0"/>
              <a:t>Pyrimethamine &amp; sulfadiazine with folic acid is used. </a:t>
            </a:r>
          </a:p>
          <a:p>
            <a:r>
              <a:rPr lang="en-US" dirty="0"/>
              <a:t>Corticosteroids may be added to reduce chorioretinitis.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Immune competent persons</a:t>
            </a:r>
          </a:p>
          <a:p>
            <a:r>
              <a:rPr lang="en-US" dirty="0"/>
              <a:t>Do not require treatment unless they have persistent severe symptoms.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Patients with ocular toxoplasmosis are treated for 1 month with pyrimethamine plus either sulfadiazine or clindamycin.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400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CE55E-FD16-44E6-8989-EBFB124D9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1969 infective cysts were detected in the stools of cats.</a:t>
            </a:r>
          </a:p>
          <a:p>
            <a:r>
              <a:rPr lang="en-US" dirty="0"/>
              <a:t>A member of the Apicomplexa related to plasmodium,isospora and others.</a:t>
            </a:r>
          </a:p>
          <a:p>
            <a:r>
              <a:rPr lang="en-US" dirty="0"/>
              <a:t>It is a single celled intracellular protozoan that causes Toxoplasmosis a parasitic disease.</a:t>
            </a:r>
          </a:p>
          <a:p>
            <a:r>
              <a:rPr lang="en-US" dirty="0"/>
              <a:t>Found in several animals including cattle,pigs,sheep,also birds and humans but the essential reservoir host is the common house cat and other felines.</a:t>
            </a:r>
          </a:p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97443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D2BA-9A16-4217-94DE-4595ADE0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Immunocompromised Patients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89AA7-CFE4-49E7-BD2E-825ACC0B0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 gondii seropositive AIDS patients with low CD4+ (&lt;100/ul )should receive 1°prophylaxis against toxoplasma encephalitis.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Trimethoprim­ sulfamethoxazole(septrin) is the drug of choice.</a:t>
            </a:r>
          </a:p>
          <a:p>
            <a:r>
              <a:rPr lang="en-US" dirty="0"/>
              <a:t>In sulfonamide sensitive pts , dapsone­-pyrimethamine is the recommended alternative.</a:t>
            </a:r>
          </a:p>
          <a:p>
            <a:r>
              <a:rPr lang="en-US" dirty="0"/>
              <a:t> Prophylaxis against encephalitis can be stopped once ART is responding and CD4+ count is &gt;200/µL for 3 months.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49368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F783-80DE-4FAA-8B8E-FE6F554D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Prevention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8019-A992-4889-8538-963B12AE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contact with cat and its feces in individuals at risk e.g. pregnant &amp; immunocompromised persons.</a:t>
            </a:r>
          </a:p>
          <a:p>
            <a:r>
              <a:rPr lang="en-US" dirty="0"/>
              <a:t> Proper cooking of meals especially meat products. </a:t>
            </a:r>
          </a:p>
          <a:p>
            <a:r>
              <a:rPr lang="en-US" dirty="0"/>
              <a:t> Proper washing of hands and washing of vegetables and fruits before eating. </a:t>
            </a:r>
          </a:p>
          <a:p>
            <a:r>
              <a:rPr lang="en-US" dirty="0"/>
              <a:t>T. gondii screening in blood &amp; its products in blood banks.</a:t>
            </a:r>
          </a:p>
          <a:p>
            <a:r>
              <a:rPr lang="en-US" b="1" dirty="0"/>
              <a:t>NOTE:</a:t>
            </a:r>
            <a:r>
              <a:rPr lang="en-US" dirty="0"/>
              <a:t> Toxoplasmosis control is difficult due to a wide range of animal reservoirs. </a:t>
            </a:r>
          </a:p>
          <a:p>
            <a:r>
              <a:rPr lang="en-US" dirty="0"/>
              <a:t>No effective vaccine is available currently.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4777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4757-6DCE-4164-AA4B-011C4CD64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distributed worldwide and occurs in areas where cats are many and where low hygiene holds sway.</a:t>
            </a:r>
          </a:p>
          <a:p>
            <a:r>
              <a:rPr lang="en-US" dirty="0"/>
              <a:t>Infection is high where meat is eaten raw or partially cooked.</a:t>
            </a:r>
          </a:p>
          <a:p>
            <a:r>
              <a:rPr lang="en-US" dirty="0"/>
              <a:t>Infection is common but diseases are rare.</a:t>
            </a:r>
          </a:p>
          <a:p>
            <a:r>
              <a:rPr lang="en-US" sz="2800" spc="-5" dirty="0">
                <a:cs typeface="Georgia"/>
              </a:rPr>
              <a:t>In domesticated animals, Toxoplasmosis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dirty="0">
                <a:cs typeface="Georgia"/>
              </a:rPr>
              <a:t>is</a:t>
            </a:r>
            <a:r>
              <a:rPr lang="en-US" sz="2800" spc="-15" dirty="0">
                <a:cs typeface="Georgia"/>
              </a:rPr>
              <a:t> the </a:t>
            </a:r>
            <a:r>
              <a:rPr lang="en-US" sz="2800" spc="-5" dirty="0">
                <a:cs typeface="Georgia"/>
              </a:rPr>
              <a:t>leading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cause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dirty="0">
                <a:cs typeface="Georgia"/>
              </a:rPr>
              <a:t>of</a:t>
            </a:r>
            <a:r>
              <a:rPr lang="en-US" sz="2800" spc="-1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abortion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dirty="0">
                <a:cs typeface="Georgia"/>
              </a:rPr>
              <a:t>in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sheep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10" dirty="0">
                <a:cs typeface="Georgia"/>
              </a:rPr>
              <a:t>and </a:t>
            </a:r>
            <a:r>
              <a:rPr lang="en-US" sz="2800" spc="-515" dirty="0">
                <a:cs typeface="Georgia"/>
              </a:rPr>
              <a:t> </a:t>
            </a:r>
            <a:r>
              <a:rPr lang="en-US" sz="2800" spc="-10" dirty="0">
                <a:cs typeface="Georgia"/>
              </a:rPr>
              <a:t>goats.</a:t>
            </a:r>
            <a:endParaRPr lang="en-US" sz="2800" dirty="0">
              <a:cs typeface="Georgia"/>
            </a:endParaRP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9218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294B-2487-467F-B0EB-520175AE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Epidemiology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24AD-CEE7-4341-B020-3B2FEF8FB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one of the most common parasites in humans &amp; approximately 25 -30% of the world’s human population is infected by Toxoplasma(Montoya and Liesenfeld).</a:t>
            </a:r>
          </a:p>
          <a:p>
            <a:r>
              <a:rPr lang="en-US" dirty="0"/>
              <a:t>Serological studies estimate that up to a third of the global population has been exposed to and  maybe  chronically infected with T gondii, although infection rates differ significantly from country to country(pappas et al.,2009).</a:t>
            </a:r>
          </a:p>
          <a:p>
            <a:r>
              <a:rPr lang="en-US" dirty="0"/>
              <a:t>It is capable  of infecting virtually all warm blooded animals(</a:t>
            </a:r>
            <a:r>
              <a:rPr lang="en-US" dirty="0" err="1"/>
              <a:t>Linday</a:t>
            </a:r>
            <a:r>
              <a:rPr lang="en-US" dirty="0"/>
              <a:t> and Dubey,2013)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9094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B8E6-78EF-4269-B984-A898B107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B591-7EC5-46BB-AC26-CB99908C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825625"/>
            <a:ext cx="10515600" cy="435133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0" i="1" spc="-10" dirty="0">
                <a:solidFill>
                  <a:srgbClr val="000000"/>
                </a:solidFill>
                <a:cs typeface="Georgia"/>
              </a:rPr>
              <a:t>Toxoplasma</a:t>
            </a:r>
            <a:r>
              <a:rPr lang="en-US" sz="2800" b="0" i="1" spc="-20" dirty="0">
                <a:solidFill>
                  <a:srgbClr val="000000"/>
                </a:solidFill>
                <a:cs typeface="Georgia"/>
              </a:rPr>
              <a:t> </a:t>
            </a:r>
            <a:r>
              <a:rPr lang="en-US" sz="2800" b="0" i="1" spc="-10" dirty="0">
                <a:solidFill>
                  <a:srgbClr val="000000"/>
                </a:solidFill>
                <a:cs typeface="Georgia"/>
              </a:rPr>
              <a:t>gondii</a:t>
            </a:r>
            <a:r>
              <a:rPr lang="en-US" sz="2800" b="0" i="1" spc="30" dirty="0">
                <a:solidFill>
                  <a:srgbClr val="000000"/>
                </a:solidFill>
                <a:cs typeface="Georgia"/>
              </a:rPr>
              <a:t> </a:t>
            </a:r>
            <a:r>
              <a:rPr lang="en-US" sz="2800" b="0" spc="-5" dirty="0">
                <a:solidFill>
                  <a:srgbClr val="000000"/>
                </a:solidFill>
                <a:cs typeface="Georgia"/>
              </a:rPr>
              <a:t>exists</a:t>
            </a:r>
            <a:r>
              <a:rPr lang="en-US" sz="2800" b="0" spc="-15" dirty="0">
                <a:solidFill>
                  <a:srgbClr val="000000"/>
                </a:solidFill>
                <a:cs typeface="Georgia"/>
              </a:rPr>
              <a:t> </a:t>
            </a:r>
            <a:r>
              <a:rPr lang="en-US" sz="2800" b="0" spc="-5" dirty="0">
                <a:solidFill>
                  <a:srgbClr val="000000"/>
                </a:solidFill>
                <a:cs typeface="Georgia"/>
              </a:rPr>
              <a:t>in</a:t>
            </a:r>
            <a:r>
              <a:rPr lang="en-US" sz="2800" b="0" spc="-10" dirty="0">
                <a:solidFill>
                  <a:srgbClr val="000000"/>
                </a:solidFill>
                <a:cs typeface="Georgia"/>
              </a:rPr>
              <a:t> </a:t>
            </a:r>
            <a:r>
              <a:rPr lang="en-US" sz="2800" b="0" spc="-5" dirty="0">
                <a:solidFill>
                  <a:srgbClr val="000000"/>
                </a:solidFill>
                <a:cs typeface="Georgia"/>
              </a:rPr>
              <a:t>three</a:t>
            </a:r>
            <a:r>
              <a:rPr lang="en-US" sz="2800" b="0" spc="-20" dirty="0">
                <a:solidFill>
                  <a:srgbClr val="000000"/>
                </a:solidFill>
                <a:cs typeface="Georgia"/>
              </a:rPr>
              <a:t> </a:t>
            </a:r>
            <a:r>
              <a:rPr lang="en-US" sz="2800" b="0" spc="-5" dirty="0">
                <a:solidFill>
                  <a:srgbClr val="000000"/>
                </a:solidFill>
                <a:cs typeface="Georgia"/>
              </a:rPr>
              <a:t>forms</a:t>
            </a:r>
            <a:endParaRPr lang="en-US" sz="2800" dirty="0"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en-US" sz="2800" b="0" spc="-5" dirty="0">
                <a:solidFill>
                  <a:srgbClr val="000000"/>
                </a:solidFill>
                <a:cs typeface="Georgia"/>
              </a:rPr>
              <a:t>All</a:t>
            </a:r>
            <a:r>
              <a:rPr lang="en-US" sz="2800" b="0" spc="-20" dirty="0">
                <a:solidFill>
                  <a:srgbClr val="000000"/>
                </a:solidFill>
                <a:cs typeface="Georgia"/>
              </a:rPr>
              <a:t> the three </a:t>
            </a:r>
            <a:r>
              <a:rPr lang="en-US" sz="2800" b="0" spc="-10" dirty="0">
                <a:solidFill>
                  <a:srgbClr val="000000"/>
                </a:solidFill>
                <a:cs typeface="Georgia"/>
              </a:rPr>
              <a:t>parasite</a:t>
            </a:r>
            <a:r>
              <a:rPr lang="en-US" sz="2800" b="0" spc="-25" dirty="0">
                <a:solidFill>
                  <a:srgbClr val="000000"/>
                </a:solidFill>
                <a:cs typeface="Georgia"/>
              </a:rPr>
              <a:t> </a:t>
            </a:r>
            <a:r>
              <a:rPr lang="en-US" sz="2800" b="0" spc="-5" dirty="0">
                <a:solidFill>
                  <a:srgbClr val="000000"/>
                </a:solidFill>
                <a:cs typeface="Georgia"/>
              </a:rPr>
              <a:t>stages </a:t>
            </a:r>
            <a:r>
              <a:rPr lang="en-US" sz="2800" b="0" spc="-10" dirty="0">
                <a:solidFill>
                  <a:srgbClr val="000000"/>
                </a:solidFill>
                <a:cs typeface="Georgia"/>
              </a:rPr>
              <a:t>are</a:t>
            </a:r>
            <a:r>
              <a:rPr lang="en-US" sz="2800" b="0" spc="-15" dirty="0">
                <a:solidFill>
                  <a:srgbClr val="000000"/>
                </a:solidFill>
                <a:cs typeface="Georgia"/>
              </a:rPr>
              <a:t> </a:t>
            </a:r>
            <a:r>
              <a:rPr lang="en-US" sz="2800" b="0" spc="-5" dirty="0">
                <a:solidFill>
                  <a:srgbClr val="000000"/>
                </a:solidFill>
                <a:cs typeface="Georgia"/>
              </a:rPr>
              <a:t>infectious.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388F-0738-4D3E-AC34-D942FA6B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68" y="3411418"/>
            <a:ext cx="3121423" cy="19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44DE6-0374-4032-97B2-78BBB9DD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87" y="3273186"/>
            <a:ext cx="3279932" cy="2145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5756E-F7FA-440E-A633-34E97D6A4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467" y="3107786"/>
            <a:ext cx="3200677" cy="2127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0EC5C7-7F9A-4267-B01A-D890ACEBAEA9}"/>
              </a:ext>
            </a:extLst>
          </p:cNvPr>
          <p:cNvSpPr txBox="1"/>
          <p:nvPr/>
        </p:nvSpPr>
        <p:spPr>
          <a:xfrm>
            <a:off x="707572" y="5513242"/>
            <a:ext cx="423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" dirty="0">
                <a:solidFill>
                  <a:srgbClr val="00AFEF"/>
                </a:solidFill>
                <a:cs typeface="Georgia"/>
              </a:rPr>
              <a:t>Tachyzoites(trophozoite)</a:t>
            </a:r>
            <a:endParaRPr lang="en-DE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CCFCD-DA64-4053-9759-C77F90BA4028}"/>
              </a:ext>
            </a:extLst>
          </p:cNvPr>
          <p:cNvSpPr txBox="1"/>
          <p:nvPr/>
        </p:nvSpPr>
        <p:spPr>
          <a:xfrm>
            <a:off x="4937641" y="5574797"/>
            <a:ext cx="364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5" dirty="0">
                <a:solidFill>
                  <a:srgbClr val="00AFEF"/>
                </a:solidFill>
                <a:cs typeface="Georgia"/>
              </a:rPr>
              <a:t>Tissue</a:t>
            </a:r>
            <a:r>
              <a:rPr lang="en-US" sz="2800" spc="-25" dirty="0">
                <a:solidFill>
                  <a:srgbClr val="00AFEF"/>
                </a:solidFill>
                <a:cs typeface="Georgia"/>
              </a:rPr>
              <a:t> </a:t>
            </a:r>
            <a:r>
              <a:rPr lang="en-US" sz="2800" spc="-5" dirty="0">
                <a:solidFill>
                  <a:srgbClr val="00AFEF"/>
                </a:solidFill>
                <a:cs typeface="Georgia"/>
              </a:rPr>
              <a:t>cysts</a:t>
            </a:r>
            <a:r>
              <a:rPr lang="en-US" sz="2800" spc="-30" dirty="0">
                <a:solidFill>
                  <a:srgbClr val="00AFEF"/>
                </a:solidFill>
                <a:cs typeface="Georgia"/>
              </a:rPr>
              <a:t> </a:t>
            </a:r>
            <a:r>
              <a:rPr lang="en-US" sz="2800" spc="-5" dirty="0">
                <a:solidFill>
                  <a:srgbClr val="00AFEF"/>
                </a:solidFill>
                <a:cs typeface="Georgia"/>
              </a:rPr>
              <a:t>(bradyzoite</a:t>
            </a:r>
            <a:r>
              <a:rPr lang="en-US" spc="-5" dirty="0">
                <a:solidFill>
                  <a:srgbClr val="00AFEF"/>
                </a:solidFill>
                <a:cs typeface="Georgia"/>
              </a:rPr>
              <a:t>)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B9BB0-95C8-4F9A-916A-B9CCEFE20400}"/>
              </a:ext>
            </a:extLst>
          </p:cNvPr>
          <p:cNvSpPr txBox="1"/>
          <p:nvPr/>
        </p:nvSpPr>
        <p:spPr>
          <a:xfrm>
            <a:off x="9253287" y="5370411"/>
            <a:ext cx="131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5" dirty="0">
                <a:solidFill>
                  <a:srgbClr val="00AFEF"/>
                </a:solidFill>
                <a:cs typeface="Georgia"/>
              </a:rPr>
              <a:t>Oocysts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409103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3612-6D5F-4284-8D2A-6AF5CDC1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Trophozoite and tissue cyst represent stages in asexual multiplication (schizogony).</a:t>
            </a:r>
          </a:p>
          <a:p>
            <a:r>
              <a:rPr lang="en-US" dirty="0"/>
              <a:t>The  oocyst is formed by sexual reproduction (gametogony or sporogony).</a:t>
            </a:r>
          </a:p>
          <a:p>
            <a:r>
              <a:rPr lang="en-US" dirty="0"/>
              <a:t>All 3 forms occur in domestic cats and other felines, which are the definitive hosts supporting both schizogony &amp; gametogony.</a:t>
            </a:r>
          </a:p>
          <a:p>
            <a:r>
              <a:rPr lang="en-US" dirty="0"/>
              <a:t>Only the asexual forms, trophozoites and tissue cysts are found in humans, other animals and birds which are the intermediate hosts.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9107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B318-1BCA-48CF-BD43-F0AF3C58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Trophozoites (Tachyzoites)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0848E-F050-47B9-8601-124CE3F6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crescent shaped with one rounded and one pointed end.</a:t>
            </a:r>
          </a:p>
          <a:p>
            <a:r>
              <a:rPr lang="en-US" dirty="0"/>
              <a:t>4-6um in length and 2-3 micron in width</a:t>
            </a:r>
          </a:p>
          <a:p>
            <a:r>
              <a:rPr lang="en-US" sz="2800" spc="-5" dirty="0">
                <a:cs typeface="Georgia"/>
              </a:rPr>
              <a:t>Rapidly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growing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stage</a:t>
            </a:r>
            <a:r>
              <a:rPr lang="en-US" sz="2800" spc="-2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observed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dirty="0">
                <a:cs typeface="Georgia"/>
              </a:rPr>
              <a:t>in</a:t>
            </a:r>
            <a:r>
              <a:rPr lang="en-US" sz="2800" spc="-1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the</a:t>
            </a:r>
            <a:r>
              <a:rPr lang="en-US" sz="2800" spc="-25" dirty="0">
                <a:cs typeface="Georgia"/>
              </a:rPr>
              <a:t> </a:t>
            </a:r>
            <a:r>
              <a:rPr lang="en-US" sz="2800" spc="-10" dirty="0">
                <a:cs typeface="Georgia"/>
              </a:rPr>
              <a:t>early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stage</a:t>
            </a:r>
            <a:r>
              <a:rPr lang="en-US" sz="2800" spc="-20" dirty="0">
                <a:cs typeface="Georgia"/>
              </a:rPr>
              <a:t> </a:t>
            </a:r>
            <a:r>
              <a:rPr lang="en-US" sz="2800" dirty="0">
                <a:cs typeface="Georgia"/>
              </a:rPr>
              <a:t>of </a:t>
            </a:r>
            <a:r>
              <a:rPr lang="en-US" sz="2800" spc="-5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infection.</a:t>
            </a:r>
            <a:r>
              <a:rPr lang="en-US" dirty="0">
                <a:cs typeface="Georgia"/>
              </a:rPr>
              <a:t> &amp; found </a:t>
            </a:r>
            <a:r>
              <a:rPr lang="en-US" sz="2800" dirty="0">
                <a:cs typeface="Georgia"/>
              </a:rPr>
              <a:t>in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the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body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fluids.</a:t>
            </a:r>
          </a:p>
          <a:p>
            <a:r>
              <a:rPr lang="en-US" sz="2800" spc="-10" dirty="0">
                <a:cs typeface="Georgia"/>
              </a:rPr>
              <a:t>Its an asexual</a:t>
            </a:r>
            <a:r>
              <a:rPr lang="en-US" sz="2800" spc="-4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form &amp; multiplies</a:t>
            </a:r>
            <a:r>
              <a:rPr lang="en-US" sz="2800" spc="-3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by</a:t>
            </a:r>
            <a:r>
              <a:rPr lang="en-US" sz="2800" spc="-15" dirty="0">
                <a:cs typeface="Georgia"/>
              </a:rPr>
              <a:t> </a:t>
            </a:r>
            <a:r>
              <a:rPr lang="en-US" sz="2800" spc="-10" dirty="0">
                <a:cs typeface="Georgia"/>
              </a:rPr>
              <a:t>endodyogeny.</a:t>
            </a:r>
            <a:endParaRPr lang="en-US" spc="-10" dirty="0">
              <a:cs typeface="Georgia"/>
            </a:endParaRPr>
          </a:p>
          <a:p>
            <a:r>
              <a:rPr lang="en-US" sz="2800" dirty="0">
                <a:cs typeface="Georgia"/>
              </a:rPr>
              <a:t>It</a:t>
            </a:r>
            <a:r>
              <a:rPr lang="en-US" sz="2800" spc="-1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can</a:t>
            </a:r>
            <a:r>
              <a:rPr lang="en-US" sz="2800" spc="-2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infect</a:t>
            </a:r>
            <a:r>
              <a:rPr lang="en-US" sz="2800" spc="-10" dirty="0">
                <a:cs typeface="Georgia"/>
              </a:rPr>
              <a:t> </a:t>
            </a:r>
            <a:r>
              <a:rPr lang="en-US" sz="2800" spc="-5" dirty="0">
                <a:cs typeface="Georgia"/>
              </a:rPr>
              <a:t>phagocytic and </a:t>
            </a:r>
            <a:r>
              <a:rPr lang="en-US" sz="2800" spc="-10" dirty="0">
                <a:cs typeface="Georgia"/>
              </a:rPr>
              <a:t>non-phagocytic,</a:t>
            </a:r>
            <a:r>
              <a:rPr lang="en-US" sz="2800" spc="-5" dirty="0">
                <a:cs typeface="Georgia"/>
              </a:rPr>
              <a:t> </a:t>
            </a:r>
            <a:r>
              <a:rPr lang="en-US" sz="2800" spc="-10" dirty="0">
                <a:cs typeface="Georgia"/>
              </a:rPr>
              <a:t>cells.</a:t>
            </a:r>
            <a:endParaRPr lang="en-US" dirty="0"/>
          </a:p>
          <a:p>
            <a:r>
              <a:rPr lang="en-US" dirty="0"/>
              <a:t>When stained with giemsa,cytoplasm appears blue and nucleus is red and located at the rounded end.</a:t>
            </a:r>
          </a:p>
        </p:txBody>
      </p:sp>
    </p:spTree>
    <p:extLst>
      <p:ext uri="{BB962C8B-B14F-4D97-AF65-F5344CB8AC3E}">
        <p14:creationId xmlns:p14="http://schemas.microsoft.com/office/powerpoint/2010/main" val="105946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2330</Words>
  <Application>Microsoft Office PowerPoint</Application>
  <PresentationFormat>Widescreen</PresentationFormat>
  <Paragraphs>208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Arial MT</vt:lpstr>
      <vt:lpstr>Calibri</vt:lpstr>
      <vt:lpstr>Calibri Light</vt:lpstr>
      <vt:lpstr>Cambria</vt:lpstr>
      <vt:lpstr>Comic Sans MS</vt:lpstr>
      <vt:lpstr>Georgia</vt:lpstr>
      <vt:lpstr>Palatino Linotype</vt:lpstr>
      <vt:lpstr>Tahoma</vt:lpstr>
      <vt:lpstr>Times New Roman</vt:lpstr>
      <vt:lpstr>Wingdings</vt:lpstr>
      <vt:lpstr>Office Theme</vt:lpstr>
      <vt:lpstr>Toxoplasma gondii</vt:lpstr>
      <vt:lpstr>Lecture outline</vt:lpstr>
      <vt:lpstr>Introduction</vt:lpstr>
      <vt:lpstr>PowerPoint Presentation</vt:lpstr>
      <vt:lpstr>PowerPoint Presentation</vt:lpstr>
      <vt:lpstr>Epidemiology</vt:lpstr>
      <vt:lpstr>Morphology</vt:lpstr>
      <vt:lpstr>PowerPoint Presentation</vt:lpstr>
      <vt:lpstr>Trophozoites (Tachyzoites)</vt:lpstr>
      <vt:lpstr>Tachyzoite</vt:lpstr>
      <vt:lpstr>Bradyzoites-Tissue cyst</vt:lpstr>
      <vt:lpstr>PowerPoint Presentation</vt:lpstr>
      <vt:lpstr>Oocysts in the feces of cat</vt:lpstr>
      <vt:lpstr>PowerPoint Presentation</vt:lpstr>
      <vt:lpstr>Transmission</vt:lpstr>
      <vt:lpstr>Transmission</vt:lpstr>
      <vt:lpstr>Toxoplasma gondii Non-felid hosts (important sources  of human infections)</vt:lpstr>
      <vt:lpstr>Many Humans at risk with  Toxoplasmosis</vt:lpstr>
      <vt:lpstr>Life cycle</vt:lpstr>
      <vt:lpstr>Enteric cycle</vt:lpstr>
      <vt:lpstr>PowerPoint Presentation</vt:lpstr>
      <vt:lpstr>Zygote Encapsulation of zygote</vt:lpstr>
      <vt:lpstr>start here</vt:lpstr>
      <vt:lpstr>Exo-enteric cycle</vt:lpstr>
      <vt:lpstr>PowerPoint Presentation</vt:lpstr>
      <vt:lpstr>Life cycle of T. gondii</vt:lpstr>
      <vt:lpstr>PowerPoint Presentation</vt:lpstr>
      <vt:lpstr>Pathogenicity and virulence factors</vt:lpstr>
      <vt:lpstr>PowerPoint Presentation</vt:lpstr>
      <vt:lpstr>Clinical Features</vt:lpstr>
      <vt:lpstr>Congenital toxoplasmosis</vt:lpstr>
      <vt:lpstr>Congenital Infection</vt:lpstr>
      <vt:lpstr>Early &amp; Late Anomalies in  Toxoplasmosis</vt:lpstr>
      <vt:lpstr>Acquired Toxoplasmosis</vt:lpstr>
      <vt:lpstr>Systemic  Toxoplasmosis</vt:lpstr>
      <vt:lpstr>PowerPoint Presentation</vt:lpstr>
      <vt:lpstr>Laboratory Diagnosis</vt:lpstr>
      <vt:lpstr>PowerPoint Presentation</vt:lpstr>
      <vt:lpstr>Treatment</vt:lpstr>
      <vt:lpstr>Immunocompromised Patients</vt:lpstr>
      <vt:lpstr>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Musweu</dc:creator>
  <cp:lastModifiedBy>Musweu</cp:lastModifiedBy>
  <cp:revision>10</cp:revision>
  <dcterms:created xsi:type="dcterms:W3CDTF">2023-04-19T14:43:56Z</dcterms:created>
  <dcterms:modified xsi:type="dcterms:W3CDTF">2023-04-26T22:46:18Z</dcterms:modified>
</cp:coreProperties>
</file>