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90" r:id="rId3"/>
    <p:sldId id="350" r:id="rId4"/>
    <p:sldId id="391" r:id="rId5"/>
    <p:sldId id="392" r:id="rId6"/>
    <p:sldId id="393" r:id="rId7"/>
    <p:sldId id="348" r:id="rId8"/>
    <p:sldId id="349" r:id="rId9"/>
    <p:sldId id="283" r:id="rId10"/>
    <p:sldId id="280" r:id="rId11"/>
    <p:sldId id="389" r:id="rId12"/>
    <p:sldId id="259" r:id="rId13"/>
    <p:sldId id="386" r:id="rId14"/>
    <p:sldId id="387" r:id="rId15"/>
    <p:sldId id="388" r:id="rId16"/>
    <p:sldId id="284" r:id="rId17"/>
    <p:sldId id="264" r:id="rId18"/>
    <p:sldId id="266" r:id="rId19"/>
    <p:sldId id="267" r:id="rId20"/>
    <p:sldId id="286" r:id="rId21"/>
    <p:sldId id="323" r:id="rId22"/>
    <p:sldId id="322" r:id="rId23"/>
    <p:sldId id="325" r:id="rId24"/>
    <p:sldId id="326" r:id="rId25"/>
    <p:sldId id="327" r:id="rId26"/>
    <p:sldId id="328" r:id="rId27"/>
    <p:sldId id="292" r:id="rId28"/>
    <p:sldId id="338" r:id="rId29"/>
    <p:sldId id="333" r:id="rId30"/>
    <p:sldId id="337" r:id="rId31"/>
    <p:sldId id="339" r:id="rId32"/>
    <p:sldId id="340" r:id="rId33"/>
    <p:sldId id="341" r:id="rId34"/>
    <p:sldId id="334" r:id="rId35"/>
    <p:sldId id="317" r:id="rId36"/>
    <p:sldId id="347" r:id="rId37"/>
    <p:sldId id="353" r:id="rId38"/>
    <p:sldId id="352" r:id="rId39"/>
    <p:sldId id="356" r:id="rId40"/>
    <p:sldId id="357" r:id="rId41"/>
    <p:sldId id="377" r:id="rId42"/>
    <p:sldId id="274" r:id="rId43"/>
    <p:sldId id="379" r:id="rId44"/>
    <p:sldId id="276" r:id="rId45"/>
    <p:sldId id="380" r:id="rId46"/>
    <p:sldId id="277" r:id="rId47"/>
    <p:sldId id="359" r:id="rId48"/>
    <p:sldId id="360" r:id="rId49"/>
    <p:sldId id="361" r:id="rId50"/>
    <p:sldId id="362" r:id="rId51"/>
    <p:sldId id="363" r:id="rId52"/>
    <p:sldId id="364" r:id="rId53"/>
    <p:sldId id="365" r:id="rId54"/>
    <p:sldId id="367" r:id="rId55"/>
    <p:sldId id="368" r:id="rId56"/>
    <p:sldId id="369" r:id="rId57"/>
    <p:sldId id="381" r:id="rId58"/>
    <p:sldId id="382" r:id="rId59"/>
    <p:sldId id="383" r:id="rId60"/>
    <p:sldId id="385" r:id="rId61"/>
    <p:sldId id="384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4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CCAC0-3A58-4639-BB10-4F26A7A65D8F}" type="datetimeFigureOut">
              <a:rPr lang="en-US" smtClean="0"/>
              <a:t>5/26/23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2E7D2-6A1B-4C4E-A5CA-4D3280388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07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CCAC0-3A58-4639-BB10-4F26A7A65D8F}" type="datetimeFigureOut">
              <a:rPr lang="en-US" smtClean="0"/>
              <a:t>5/26/23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2E7D2-6A1B-4C4E-A5CA-4D3280388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383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CCAC0-3A58-4639-BB10-4F26A7A65D8F}" type="datetimeFigureOut">
              <a:rPr lang="en-US" smtClean="0"/>
              <a:t>5/26/23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2E7D2-6A1B-4C4E-A5CA-4D3280388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96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CCAC0-3A58-4639-BB10-4F26A7A65D8F}" type="datetimeFigureOut">
              <a:rPr lang="en-US" smtClean="0"/>
              <a:t>5/26/23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2E7D2-6A1B-4C4E-A5CA-4D3280388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013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CCAC0-3A58-4639-BB10-4F26A7A65D8F}" type="datetimeFigureOut">
              <a:rPr lang="en-US" smtClean="0"/>
              <a:t>5/26/23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2E7D2-6A1B-4C4E-A5CA-4D3280388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96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CCAC0-3A58-4639-BB10-4F26A7A65D8F}" type="datetimeFigureOut">
              <a:rPr lang="en-US" smtClean="0"/>
              <a:t>5/26/23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2E7D2-6A1B-4C4E-A5CA-4D3280388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063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CCAC0-3A58-4639-BB10-4F26A7A65D8F}" type="datetimeFigureOut">
              <a:rPr lang="en-US" smtClean="0"/>
              <a:t>5/26/23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2E7D2-6A1B-4C4E-A5CA-4D3280388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65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CCAC0-3A58-4639-BB10-4F26A7A65D8F}" type="datetimeFigureOut">
              <a:rPr lang="en-US" smtClean="0"/>
              <a:t>5/26/23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2E7D2-6A1B-4C4E-A5CA-4D3280388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553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CCAC0-3A58-4639-BB10-4F26A7A65D8F}" type="datetimeFigureOut">
              <a:rPr lang="en-US" smtClean="0"/>
              <a:t>5/26/23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2E7D2-6A1B-4C4E-A5CA-4D3280388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751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CCAC0-3A58-4639-BB10-4F26A7A65D8F}" type="datetimeFigureOut">
              <a:rPr lang="en-US" smtClean="0"/>
              <a:t>5/26/23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2E7D2-6A1B-4C4E-A5CA-4D3280388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697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CCAC0-3A58-4639-BB10-4F26A7A65D8F}" type="datetimeFigureOut">
              <a:rPr lang="en-US" smtClean="0"/>
              <a:t>5/26/23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2E7D2-6A1B-4C4E-A5CA-4D3280388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068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CCAC0-3A58-4639-BB10-4F26A7A65D8F}" type="datetimeFigureOut">
              <a:rPr lang="en-US" smtClean="0"/>
              <a:t>5/26/23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A2E7D2-6A1B-4C4E-A5CA-4D3280388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838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ANTERIOR NECK REGION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7007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COMPATMENTS OF THE NECK REGION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7740" y="1584101"/>
            <a:ext cx="7212169" cy="510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713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763B13-6780-BE2D-FDD8-E382187D7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4546"/>
            <a:ext cx="7772400" cy="668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03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668" y="0"/>
            <a:ext cx="1190007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990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B23383-3DE0-597C-AECF-F1BE1EB5E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508122"/>
            <a:ext cx="7772400" cy="584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706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642F54-5AC3-537F-8478-FC382B2D8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755" y="0"/>
            <a:ext cx="63184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6329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F0D31E-EA65-FD84-4000-B5D9B593A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051" y="0"/>
            <a:ext cx="60618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225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anterior compartment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anterior region of the neck includes </a:t>
            </a:r>
            <a:r>
              <a:rPr lang="en-US" b="1" dirty="0"/>
              <a:t>strap muscles</a:t>
            </a:r>
            <a:r>
              <a:rPr lang="en-US" dirty="0"/>
              <a:t>, digestive (</a:t>
            </a:r>
            <a:r>
              <a:rPr lang="en-US" b="1" dirty="0"/>
              <a:t>pharynx</a:t>
            </a:r>
            <a:r>
              <a:rPr lang="en-US" dirty="0"/>
              <a:t> and </a:t>
            </a:r>
            <a:r>
              <a:rPr lang="en-US" b="1" dirty="0"/>
              <a:t>esophagus</a:t>
            </a:r>
            <a:r>
              <a:rPr lang="en-US" dirty="0"/>
              <a:t>) and respiratory tracts (</a:t>
            </a:r>
            <a:r>
              <a:rPr lang="en-US" b="1" dirty="0"/>
              <a:t>larynx </a:t>
            </a:r>
            <a:r>
              <a:rPr lang="en-US" dirty="0"/>
              <a:t>and </a:t>
            </a:r>
            <a:r>
              <a:rPr lang="en-US" b="1" dirty="0"/>
              <a:t>trachea</a:t>
            </a:r>
            <a:r>
              <a:rPr lang="en-US" dirty="0"/>
              <a:t>). </a:t>
            </a:r>
          </a:p>
          <a:p>
            <a:r>
              <a:rPr lang="en-US" dirty="0"/>
              <a:t>The </a:t>
            </a:r>
            <a:r>
              <a:rPr lang="en-US" b="1" dirty="0"/>
              <a:t>thyroid gland</a:t>
            </a:r>
            <a:r>
              <a:rPr lang="en-US" dirty="0"/>
              <a:t> clasps the front and sides of the larynx and trachea and overlaps the carotid tree on each side. </a:t>
            </a:r>
          </a:p>
          <a:p>
            <a:r>
              <a:rPr lang="en-US" dirty="0"/>
              <a:t>These structures are bounded anteriorly by </a:t>
            </a:r>
            <a:r>
              <a:rPr lang="en-US" b="1" dirty="0"/>
              <a:t>pre-tracheal fascia</a:t>
            </a:r>
            <a:r>
              <a:rPr lang="en-US" dirty="0"/>
              <a:t>, which stretches on either side to unite together with the </a:t>
            </a:r>
            <a:r>
              <a:rPr lang="en-US" b="1" dirty="0"/>
              <a:t>investing</a:t>
            </a:r>
            <a:r>
              <a:rPr lang="en-US" dirty="0"/>
              <a:t> layer of deep cervical fascia.</a:t>
            </a:r>
          </a:p>
          <a:p>
            <a:r>
              <a:rPr lang="en-US" dirty="0"/>
              <a:t>On each side of the midline tubes are several ascending and descending neurovascular structures composed of </a:t>
            </a:r>
            <a:r>
              <a:rPr lang="en-US" b="1" dirty="0"/>
              <a:t>common carotid, internal carotid and external carotid arteries, internal jugular vein and nerves</a:t>
            </a:r>
            <a:r>
              <a:rPr lang="en-US" dirty="0"/>
              <a:t>. These structures are contained in the carotid sheath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958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Contd..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In the midline</a:t>
            </a:r>
            <a:r>
              <a:rPr lang="en-US" dirty="0"/>
              <a:t> are the following structures;   </a:t>
            </a:r>
          </a:p>
          <a:p>
            <a:r>
              <a:rPr lang="en-US" b="1" dirty="0"/>
              <a:t>Hyoid bone – C3 cervical vertebrae </a:t>
            </a:r>
            <a:r>
              <a:rPr lang="en-US" dirty="0"/>
              <a:t>situated in a depression below the </a:t>
            </a:r>
            <a:r>
              <a:rPr lang="en-US" b="1" dirty="0" err="1"/>
              <a:t>mentum</a:t>
            </a:r>
            <a:r>
              <a:rPr lang="en-US" dirty="0"/>
              <a:t> and can be </a:t>
            </a:r>
            <a:r>
              <a:rPr lang="en-US" b="1" dirty="0"/>
              <a:t>easily felt </a:t>
            </a:r>
            <a:r>
              <a:rPr lang="en-US" dirty="0"/>
              <a:t>if the neck is extended. </a:t>
            </a:r>
          </a:p>
          <a:p>
            <a:r>
              <a:rPr lang="en-US" dirty="0"/>
              <a:t>The hyoid bone can be grasped between the thumb and index finger and can move from side to side</a:t>
            </a:r>
          </a:p>
          <a:p>
            <a:r>
              <a:rPr lang="en-US" b="1" dirty="0"/>
              <a:t>Thyroid cartilage C3-C4 - cervical vertebrae. </a:t>
            </a:r>
            <a:r>
              <a:rPr lang="en-US" dirty="0"/>
              <a:t>The most notable characteristic in the anterior region of the neck, especially the anterior angle created by the fusion of its </a:t>
            </a:r>
            <a:r>
              <a:rPr lang="en-US" b="1" dirty="0"/>
              <a:t>2 laminae </a:t>
            </a:r>
            <a:r>
              <a:rPr lang="en-US" dirty="0"/>
              <a:t>which create the </a:t>
            </a:r>
            <a:r>
              <a:rPr lang="en-US" b="1" dirty="0"/>
              <a:t>laryngeal prominence. </a:t>
            </a:r>
            <a:r>
              <a:rPr lang="en-US" dirty="0"/>
              <a:t>It’s noticeable in men and named </a:t>
            </a:r>
            <a:r>
              <a:rPr lang="en-US" b="1" dirty="0"/>
              <a:t>Adams apple. I</a:t>
            </a:r>
            <a:r>
              <a:rPr lang="en-US" dirty="0"/>
              <a:t>n females it’s not noticeable generally.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856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Contd..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b="1" dirty="0"/>
              <a:t>Cricoid cartilage - C6 cervical vertebrae. </a:t>
            </a:r>
            <a:r>
              <a:rPr lang="en-US" dirty="0"/>
              <a:t>It can be easily felt below the thyroid cartilage.</a:t>
            </a:r>
          </a:p>
          <a:p>
            <a:pPr fontAlgn="base"/>
            <a:r>
              <a:rPr lang="en-US" b="1" dirty="0"/>
              <a:t>Tracheal rings: </a:t>
            </a:r>
            <a:r>
              <a:rPr lang="en-US" dirty="0"/>
              <a:t>Located below the cricoid cartilage.</a:t>
            </a:r>
          </a:p>
          <a:p>
            <a:pPr fontAlgn="base"/>
            <a:r>
              <a:rPr lang="en-US" b="1" dirty="0"/>
              <a:t>Isthmus of the thyroid gland</a:t>
            </a:r>
            <a:r>
              <a:rPr lang="en-US" dirty="0"/>
              <a:t>: It is located on the very front of the 2</a:t>
            </a:r>
            <a:r>
              <a:rPr lang="en-US" baseline="30000" dirty="0"/>
              <a:t>nd</a:t>
            </a:r>
            <a:r>
              <a:rPr lang="en-US" dirty="0"/>
              <a:t> 3</a:t>
            </a:r>
            <a:r>
              <a:rPr lang="en-US" baseline="30000" dirty="0"/>
              <a:t>rd</a:t>
            </a:r>
            <a:r>
              <a:rPr lang="en-US" dirty="0"/>
              <a:t> and 4</a:t>
            </a:r>
            <a:r>
              <a:rPr lang="en-US" baseline="30000" dirty="0"/>
              <a:t>th</a:t>
            </a:r>
            <a:r>
              <a:rPr lang="en-US" dirty="0"/>
              <a:t> tracheal rings.</a:t>
            </a:r>
          </a:p>
          <a:p>
            <a:pPr fontAlgn="base"/>
            <a:r>
              <a:rPr lang="en-US" b="1" dirty="0"/>
              <a:t>Suprasternal (jugular) notch: T2-T3  thoracic </a:t>
            </a:r>
            <a:r>
              <a:rPr lang="en-US" dirty="0" err="1"/>
              <a:t>veIt’s</a:t>
            </a:r>
            <a:r>
              <a:rPr lang="en-US" dirty="0"/>
              <a:t> depression just above sternum between the medial enlarged ends of the clavicle and can be easily felt.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6109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Contd..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b="1" dirty="0"/>
              <a:t>Thyroid lobe: </a:t>
            </a:r>
            <a:r>
              <a:rPr lang="en-US" dirty="0"/>
              <a:t>It can be felt on each side just below the level of </a:t>
            </a:r>
            <a:r>
              <a:rPr lang="en-US" b="1" dirty="0"/>
              <a:t>cricoid </a:t>
            </a:r>
            <a:r>
              <a:rPr lang="en-US" b="1" dirty="0" err="1"/>
              <a:t>cartlage</a:t>
            </a:r>
            <a:endParaRPr lang="en-US" dirty="0"/>
          </a:p>
          <a:p>
            <a:pPr fontAlgn="base"/>
            <a:r>
              <a:rPr lang="en-US" b="1" dirty="0"/>
              <a:t>Common carotid artery</a:t>
            </a:r>
            <a:r>
              <a:rPr lang="en-US" dirty="0"/>
              <a:t>: It can be observed and felt on each side in the level of junction between the larynx and trachea along the anterior border of </a:t>
            </a:r>
            <a:r>
              <a:rPr lang="en-US" b="1" dirty="0"/>
              <a:t>SCM </a:t>
            </a:r>
            <a:r>
              <a:rPr lang="en-US" dirty="0"/>
              <a:t>muscle. </a:t>
            </a:r>
          </a:p>
          <a:p>
            <a:pPr fontAlgn="base"/>
            <a:r>
              <a:rPr lang="en-US" dirty="0"/>
              <a:t>The common carotid artery can be compressed against the notable anterior tubercle of </a:t>
            </a:r>
            <a:r>
              <a:rPr lang="en-US" b="1" dirty="0"/>
              <a:t>transverse process </a:t>
            </a:r>
            <a:r>
              <a:rPr lang="en-US" dirty="0"/>
              <a:t> of the </a:t>
            </a:r>
            <a:r>
              <a:rPr lang="en-US" b="1" dirty="0"/>
              <a:t>6th cervical vertebra </a:t>
            </a:r>
            <a:r>
              <a:rPr lang="en-US" dirty="0"/>
              <a:t>named carotid tubercle (</a:t>
            </a:r>
            <a:r>
              <a:rPr lang="en-US" b="1" dirty="0" err="1"/>
              <a:t>Chassaignac’s</a:t>
            </a:r>
            <a:r>
              <a:rPr lang="en-US" b="1" dirty="0"/>
              <a:t> tubercle</a:t>
            </a:r>
            <a:r>
              <a:rPr lang="en-US" dirty="0"/>
              <a:t>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927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9D8F4E-ED6E-D576-194A-D0E0E9B63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087" y="0"/>
            <a:ext cx="5845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7055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Suprahyoid muscles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 </a:t>
            </a:r>
            <a:r>
              <a:rPr lang="en-US" b="1" dirty="0"/>
              <a:t>suprahyoid muscles</a:t>
            </a:r>
            <a:r>
              <a:rPr lang="en-US" dirty="0"/>
              <a:t> are a group of four muscles located superior to the </a:t>
            </a:r>
            <a:r>
              <a:rPr lang="en-US" b="1" dirty="0"/>
              <a:t>hyoid bone</a:t>
            </a:r>
            <a:r>
              <a:rPr lang="en-US" dirty="0"/>
              <a:t> of the neck and include </a:t>
            </a:r>
            <a:r>
              <a:rPr lang="en-US" b="1" dirty="0"/>
              <a:t>stylohyoid, digastric, mylohyoid </a:t>
            </a:r>
            <a:r>
              <a:rPr lang="en-US" dirty="0"/>
              <a:t>and </a:t>
            </a:r>
            <a:r>
              <a:rPr lang="en-US" b="1" dirty="0"/>
              <a:t>geniohyoid muscles </a:t>
            </a:r>
          </a:p>
          <a:p>
            <a:r>
              <a:rPr lang="en-US" b="1" dirty="0"/>
              <a:t>Action</a:t>
            </a:r>
            <a:r>
              <a:rPr lang="en-US" dirty="0"/>
              <a:t>-They </a:t>
            </a:r>
            <a:r>
              <a:rPr lang="en-US" b="1" dirty="0"/>
              <a:t>all act </a:t>
            </a:r>
            <a:r>
              <a:rPr lang="en-US" dirty="0"/>
              <a:t>to </a:t>
            </a:r>
            <a:r>
              <a:rPr lang="en-US" b="1" dirty="0"/>
              <a:t>elevate</a:t>
            </a:r>
            <a:r>
              <a:rPr lang="en-US" dirty="0"/>
              <a:t> the </a:t>
            </a:r>
            <a:r>
              <a:rPr lang="en-US" b="1" dirty="0"/>
              <a:t>hyoid bone </a:t>
            </a:r>
            <a:r>
              <a:rPr lang="en-US" dirty="0"/>
              <a:t>– an action involved in swallowing.</a:t>
            </a:r>
          </a:p>
          <a:p>
            <a:r>
              <a:rPr lang="en-US" dirty="0"/>
              <a:t>The arterial supply to these muscles is via branches of the </a:t>
            </a:r>
            <a:r>
              <a:rPr lang="en-US" b="1" dirty="0"/>
              <a:t>facial artery</a:t>
            </a:r>
            <a:r>
              <a:rPr lang="en-US" dirty="0"/>
              <a:t>, </a:t>
            </a:r>
            <a:r>
              <a:rPr lang="en-US" b="1" dirty="0"/>
              <a:t>occipital artery</a:t>
            </a:r>
            <a:r>
              <a:rPr lang="en-US" dirty="0"/>
              <a:t>, and </a:t>
            </a:r>
            <a:r>
              <a:rPr lang="en-US" b="1" dirty="0"/>
              <a:t>lingual artery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753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Suprahyoid muscles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200" y="1262130"/>
            <a:ext cx="6735651" cy="559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9242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52" y="0"/>
            <a:ext cx="121018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9380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348" y="0"/>
            <a:ext cx="73280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395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648" y="0"/>
            <a:ext cx="8667482" cy="663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263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307" y="0"/>
            <a:ext cx="1133340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70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431" y="0"/>
            <a:ext cx="9581881" cy="676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391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1687" y="352246"/>
            <a:ext cx="10515600" cy="1325563"/>
          </a:xfrm>
        </p:spPr>
        <p:txBody>
          <a:bodyPr/>
          <a:lstStyle/>
          <a:p>
            <a:r>
              <a:rPr lang="en-US" dirty="0"/>
              <a:t> </a:t>
            </a:r>
            <a:r>
              <a:rPr lang="en-US" b="1" dirty="0"/>
              <a:t>Infrahyoid muscles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 </a:t>
            </a:r>
            <a:r>
              <a:rPr lang="en-US" b="1" dirty="0" err="1"/>
              <a:t>infrahyoid</a:t>
            </a:r>
            <a:r>
              <a:rPr lang="en-US" b="1" dirty="0"/>
              <a:t> muscles</a:t>
            </a:r>
            <a:r>
              <a:rPr lang="en-US" dirty="0"/>
              <a:t> are a group of four muscles that are located inferiorly to the hyoid bone in the neck. These include; Sternothyroid, Thyrohyoid, </a:t>
            </a:r>
            <a:r>
              <a:rPr lang="en-US" dirty="0" err="1"/>
              <a:t>omohyoid</a:t>
            </a:r>
            <a:r>
              <a:rPr lang="en-US" dirty="0"/>
              <a:t>, and </a:t>
            </a:r>
            <a:r>
              <a:rPr lang="en-US" dirty="0" err="1"/>
              <a:t>sternothyroid</a:t>
            </a:r>
            <a:r>
              <a:rPr lang="en-US" dirty="0"/>
              <a:t> (TOSS). They can be divided into two groups:</a:t>
            </a:r>
          </a:p>
          <a:p>
            <a:r>
              <a:rPr lang="en-US" b="1" dirty="0"/>
              <a:t>Superficial plane</a:t>
            </a:r>
            <a:r>
              <a:rPr lang="en-US" dirty="0"/>
              <a:t> – </a:t>
            </a:r>
            <a:r>
              <a:rPr lang="en-US" dirty="0" err="1"/>
              <a:t>Omohyoid</a:t>
            </a:r>
            <a:r>
              <a:rPr lang="en-US" dirty="0"/>
              <a:t> and </a:t>
            </a:r>
            <a:r>
              <a:rPr lang="en-US" dirty="0" err="1"/>
              <a:t>sternohyoid</a:t>
            </a:r>
            <a:r>
              <a:rPr lang="en-US" dirty="0"/>
              <a:t> muscles.</a:t>
            </a:r>
          </a:p>
          <a:p>
            <a:r>
              <a:rPr lang="en-US" b="1" dirty="0"/>
              <a:t>Deep plane</a:t>
            </a:r>
            <a:r>
              <a:rPr lang="en-US" dirty="0"/>
              <a:t> – Sternothyroid and thyrohyoid muscles.</a:t>
            </a:r>
          </a:p>
          <a:p>
            <a:r>
              <a:rPr lang="en-US" dirty="0"/>
              <a:t>Together, the </a:t>
            </a:r>
            <a:r>
              <a:rPr lang="en-US" dirty="0" err="1"/>
              <a:t>infrahyoid</a:t>
            </a:r>
            <a:r>
              <a:rPr lang="en-US" dirty="0"/>
              <a:t> muscles play an active role in swallowing through the movement of the larynx. </a:t>
            </a:r>
          </a:p>
          <a:p>
            <a:r>
              <a:rPr lang="en-US" dirty="0"/>
              <a:t>The </a:t>
            </a:r>
            <a:r>
              <a:rPr lang="en-US" b="1" dirty="0"/>
              <a:t>thyrohyoid</a:t>
            </a:r>
            <a:r>
              <a:rPr lang="en-US" dirty="0"/>
              <a:t> </a:t>
            </a:r>
            <a:r>
              <a:rPr lang="en-US" b="1" dirty="0"/>
              <a:t>elevates</a:t>
            </a:r>
            <a:r>
              <a:rPr lang="en-US" dirty="0"/>
              <a:t> the </a:t>
            </a:r>
            <a:r>
              <a:rPr lang="en-US" b="1" dirty="0"/>
              <a:t>larynx</a:t>
            </a:r>
            <a:r>
              <a:rPr lang="en-US" dirty="0"/>
              <a:t> whereas the </a:t>
            </a:r>
            <a:r>
              <a:rPr lang="en-US" b="1" dirty="0" err="1"/>
              <a:t>sternothyroid</a:t>
            </a:r>
            <a:r>
              <a:rPr lang="en-US" dirty="0"/>
              <a:t> </a:t>
            </a:r>
            <a:r>
              <a:rPr lang="en-US" b="1" dirty="0"/>
              <a:t>depress</a:t>
            </a:r>
            <a:r>
              <a:rPr lang="en-US" dirty="0"/>
              <a:t> the </a:t>
            </a:r>
            <a:r>
              <a:rPr lang="en-US" b="1" dirty="0"/>
              <a:t>larynx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749650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673" y="0"/>
            <a:ext cx="9118242" cy="673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1630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26" y="0"/>
            <a:ext cx="11925836" cy="660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294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0"/>
            <a:ext cx="105156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0802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859" y="0"/>
            <a:ext cx="86417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3163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465" y="0"/>
            <a:ext cx="88349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723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887" y="0"/>
            <a:ext cx="86674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1784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645" y="0"/>
            <a:ext cx="8989454" cy="667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374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Contd..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arterial supply to the </a:t>
            </a:r>
            <a:r>
              <a:rPr lang="en-US" dirty="0" err="1"/>
              <a:t>infrahyoid</a:t>
            </a:r>
            <a:r>
              <a:rPr lang="en-US" dirty="0"/>
              <a:t> muscles is via the superior and inferior </a:t>
            </a:r>
            <a:r>
              <a:rPr lang="en-US" b="1" dirty="0"/>
              <a:t>thyroid arteries</a:t>
            </a:r>
            <a:r>
              <a:rPr lang="en-US" dirty="0"/>
              <a:t>, with venous drainage via the corresponding veins.</a:t>
            </a:r>
          </a:p>
          <a:p>
            <a:r>
              <a:rPr lang="en-US" dirty="0"/>
              <a:t>The </a:t>
            </a:r>
            <a:r>
              <a:rPr lang="en-US" dirty="0" err="1"/>
              <a:t>infrahyoid</a:t>
            </a:r>
            <a:r>
              <a:rPr lang="en-US" dirty="0"/>
              <a:t> muscles receive innervation from the deep </a:t>
            </a:r>
            <a:r>
              <a:rPr lang="en-US" dirty="0" err="1"/>
              <a:t>ansa</a:t>
            </a:r>
            <a:r>
              <a:rPr lang="en-US" dirty="0"/>
              <a:t> </a:t>
            </a:r>
            <a:r>
              <a:rPr lang="en-US" dirty="0" err="1"/>
              <a:t>cervicalis</a:t>
            </a:r>
            <a:r>
              <a:rPr lang="en-US" dirty="0"/>
              <a:t> (C1 to C3), a branch of the cervical plexus. </a:t>
            </a:r>
          </a:p>
          <a:p>
            <a:r>
              <a:rPr lang="en-US" dirty="0"/>
              <a:t>The thyrohyoid muscle also receives nerve supply by the superior </a:t>
            </a:r>
            <a:r>
              <a:rPr lang="en-US" dirty="0" err="1"/>
              <a:t>ansa</a:t>
            </a:r>
            <a:r>
              <a:rPr lang="en-US" dirty="0"/>
              <a:t> </a:t>
            </a:r>
            <a:r>
              <a:rPr lang="en-US" dirty="0" err="1"/>
              <a:t>cervicalis</a:t>
            </a:r>
            <a:r>
              <a:rPr lang="en-US" dirty="0"/>
              <a:t> going alongside the hypoglossal nerve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9675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408" y="0"/>
            <a:ext cx="8049296" cy="664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856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Anterior Triangle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anterior triangles refer to bilateral anatomic subdivisions of the neck comprising the anterior surface of the neck, deep to the superficial cervical fascia and platysma muscle.</a:t>
            </a:r>
          </a:p>
          <a:p>
            <a:r>
              <a:rPr lang="en-US" b="1" dirty="0"/>
              <a:t>Laterally</a:t>
            </a:r>
            <a:r>
              <a:rPr lang="en-US" dirty="0"/>
              <a:t> - Anterior border of </a:t>
            </a:r>
            <a:r>
              <a:rPr lang="en-US" b="1" dirty="0"/>
              <a:t>sternocleidomastoid muscle</a:t>
            </a:r>
            <a:r>
              <a:rPr lang="en-US" dirty="0"/>
              <a:t>. </a:t>
            </a:r>
          </a:p>
          <a:p>
            <a:r>
              <a:rPr lang="en-US" b="1" dirty="0"/>
              <a:t>Superior border </a:t>
            </a:r>
            <a:r>
              <a:rPr lang="en-US" dirty="0"/>
              <a:t>- Inferior border of the mandible. </a:t>
            </a:r>
          </a:p>
          <a:p>
            <a:r>
              <a:rPr lang="en-US" b="1" dirty="0"/>
              <a:t>Medially</a:t>
            </a:r>
            <a:r>
              <a:rPr lang="en-US" dirty="0"/>
              <a:t> - Midline of the neck. </a:t>
            </a:r>
          </a:p>
          <a:p>
            <a:r>
              <a:rPr lang="en-US" b="1" dirty="0"/>
              <a:t>Roof - </a:t>
            </a:r>
            <a:r>
              <a:rPr lang="en-US" dirty="0"/>
              <a:t>Investing fascia</a:t>
            </a:r>
            <a:r>
              <a:rPr lang="en-US" b="1" dirty="0"/>
              <a:t> </a:t>
            </a:r>
            <a:endParaRPr lang="en-US" dirty="0"/>
          </a:p>
          <a:p>
            <a:r>
              <a:rPr lang="en-US" b="1" dirty="0"/>
              <a:t>Floor</a:t>
            </a:r>
            <a:r>
              <a:rPr lang="en-US" dirty="0"/>
              <a:t> - Visceral fascia </a:t>
            </a:r>
          </a:p>
          <a:p>
            <a:r>
              <a:rPr lang="en-US" b="1" dirty="0"/>
              <a:t>Contents</a:t>
            </a:r>
            <a:r>
              <a:rPr lang="en-US" dirty="0"/>
              <a:t> - The contents of the </a:t>
            </a:r>
            <a:r>
              <a:rPr lang="en-US" b="1" dirty="0"/>
              <a:t>anterior triangle</a:t>
            </a:r>
            <a:r>
              <a:rPr lang="en-US" dirty="0"/>
              <a:t> include </a:t>
            </a:r>
            <a:r>
              <a:rPr lang="en-US" b="1" dirty="0"/>
              <a:t>muscles, nerves, arteries, veins and lymph nodes. </a:t>
            </a:r>
            <a:r>
              <a:rPr lang="en-US" dirty="0"/>
              <a:t>The triangle is subdivided into </a:t>
            </a:r>
            <a:r>
              <a:rPr lang="en-US" b="1" dirty="0"/>
              <a:t>4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24355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1" y="0"/>
            <a:ext cx="991565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751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Subdivisions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anterior triangle is subdivided by the </a:t>
            </a:r>
            <a:r>
              <a:rPr lang="en-US" b="1" dirty="0"/>
              <a:t>hyoid bone</a:t>
            </a:r>
            <a:r>
              <a:rPr lang="en-US" dirty="0"/>
              <a:t>, </a:t>
            </a:r>
            <a:r>
              <a:rPr lang="en-US" b="1" dirty="0"/>
              <a:t>suprahyoid</a:t>
            </a:r>
            <a:r>
              <a:rPr lang="en-US" dirty="0"/>
              <a:t> and </a:t>
            </a:r>
            <a:r>
              <a:rPr lang="en-US" b="1" dirty="0" err="1"/>
              <a:t>infrahyoid</a:t>
            </a:r>
            <a:r>
              <a:rPr lang="en-US" b="1" dirty="0"/>
              <a:t> muscles </a:t>
            </a:r>
            <a:r>
              <a:rPr lang="en-US" dirty="0"/>
              <a:t>into </a:t>
            </a:r>
            <a:r>
              <a:rPr lang="en-US" b="1" dirty="0"/>
              <a:t>four</a:t>
            </a:r>
            <a:r>
              <a:rPr lang="en-US" dirty="0"/>
              <a:t> </a:t>
            </a:r>
            <a:r>
              <a:rPr lang="en-US" b="1" dirty="0"/>
              <a:t>triangles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b="1" dirty="0"/>
              <a:t>1. Carotid Triangle</a:t>
            </a:r>
          </a:p>
          <a:p>
            <a:r>
              <a:rPr lang="en-US" dirty="0"/>
              <a:t>The carotid triangle of the neck has the following boundaries:</a:t>
            </a:r>
          </a:p>
          <a:p>
            <a:r>
              <a:rPr lang="en-US" b="1" dirty="0"/>
              <a:t>Superior </a:t>
            </a:r>
            <a:r>
              <a:rPr lang="en-US" dirty="0"/>
              <a:t>– Posterior belly of the digastric muscle.</a:t>
            </a:r>
          </a:p>
          <a:p>
            <a:r>
              <a:rPr lang="en-US" b="1" dirty="0"/>
              <a:t>Lateral </a:t>
            </a:r>
            <a:r>
              <a:rPr lang="en-US" dirty="0"/>
              <a:t>– Medial border of the sternocleidomastoid muscle.</a:t>
            </a:r>
          </a:p>
          <a:p>
            <a:r>
              <a:rPr lang="en-US" b="1" dirty="0"/>
              <a:t>Inferior </a:t>
            </a:r>
            <a:r>
              <a:rPr lang="en-US" dirty="0"/>
              <a:t>– Superior belly of the </a:t>
            </a:r>
            <a:r>
              <a:rPr lang="en-US" dirty="0" err="1"/>
              <a:t>omohyoid</a:t>
            </a:r>
            <a:r>
              <a:rPr lang="en-US" dirty="0"/>
              <a:t> muscle.</a:t>
            </a:r>
          </a:p>
          <a:p>
            <a:r>
              <a:rPr lang="en-US" dirty="0"/>
              <a:t>The main contents of the carotid triangle are the </a:t>
            </a:r>
            <a:r>
              <a:rPr lang="en-US" b="1" dirty="0"/>
              <a:t>Common Carotid Artery</a:t>
            </a:r>
            <a:r>
              <a:rPr lang="en-US" dirty="0"/>
              <a:t> (which bifurcates within the carotid triangle into the external and internal carotid arteries), the</a:t>
            </a:r>
            <a:r>
              <a:rPr lang="en-US" b="1" dirty="0"/>
              <a:t> Internal Jugular Vein</a:t>
            </a:r>
            <a:r>
              <a:rPr lang="en-US" dirty="0"/>
              <a:t> and </a:t>
            </a:r>
            <a:r>
              <a:rPr lang="en-US" b="1" dirty="0" err="1"/>
              <a:t>Vagus</a:t>
            </a:r>
            <a:r>
              <a:rPr lang="en-US" b="1" dirty="0"/>
              <a:t> nerves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491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Carotid sinus and carotid body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carotid triangle also contains the </a:t>
            </a:r>
            <a:r>
              <a:rPr lang="en-US" b="1" dirty="0"/>
              <a:t>carotid sinus,</a:t>
            </a:r>
            <a:r>
              <a:rPr lang="en-US" dirty="0"/>
              <a:t> a </a:t>
            </a:r>
            <a:r>
              <a:rPr lang="en-US" b="1" dirty="0"/>
              <a:t>dilated</a:t>
            </a:r>
            <a:r>
              <a:rPr lang="en-US" dirty="0"/>
              <a:t> portion of the internal carotid arteries. It contains specific sensory cells, called </a:t>
            </a:r>
            <a:r>
              <a:rPr lang="en-US" b="1" dirty="0"/>
              <a:t>baroreceptors</a:t>
            </a:r>
            <a:r>
              <a:rPr lang="en-US" dirty="0"/>
              <a:t>. The baroreceptors </a:t>
            </a:r>
            <a:r>
              <a:rPr lang="en-US" b="1" dirty="0"/>
              <a:t>detect stretch</a:t>
            </a:r>
            <a:r>
              <a:rPr lang="en-US" dirty="0"/>
              <a:t> as a measure of blood pressure.  The </a:t>
            </a:r>
            <a:r>
              <a:rPr lang="en-US" b="1" dirty="0"/>
              <a:t>glossopharyngeal nerve</a:t>
            </a:r>
            <a:r>
              <a:rPr lang="en-US" dirty="0"/>
              <a:t> provides information to the brain, and this is used to regulate Blood Pressure.</a:t>
            </a:r>
          </a:p>
          <a:p>
            <a:r>
              <a:rPr lang="en-US" dirty="0"/>
              <a:t>The carotid body is a chemoreceptor located in the adventitia of the bifurcation of the </a:t>
            </a:r>
            <a:r>
              <a:rPr lang="en-US" b="1" dirty="0"/>
              <a:t>common carotid artery</a:t>
            </a:r>
            <a:r>
              <a:rPr lang="en-US" dirty="0"/>
              <a:t>. </a:t>
            </a:r>
          </a:p>
          <a:p>
            <a:r>
              <a:rPr lang="en-US" b="1" dirty="0"/>
              <a:t>Chemoreceptor function</a:t>
            </a:r>
            <a:r>
              <a:rPr lang="en-US" dirty="0"/>
              <a:t>: Carotid body monitors the blood's pH, </a:t>
            </a:r>
            <a:r>
              <a:rPr lang="en-US" b="1" dirty="0"/>
              <a:t>pCO2</a:t>
            </a:r>
            <a:r>
              <a:rPr lang="en-US" dirty="0"/>
              <a:t>, and </a:t>
            </a:r>
            <a:r>
              <a:rPr lang="en-US" b="1" dirty="0"/>
              <a:t>pO2</a:t>
            </a:r>
            <a:r>
              <a:rPr lang="en-US" dirty="0"/>
              <a:t> and thereby modulates cardiovascular and respiratory function primarily through sympathetic tone.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486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6213BAE-A1AE-F910-CF1F-B985CE2F9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550" y="0"/>
            <a:ext cx="8216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3255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824" y="154545"/>
            <a:ext cx="9594761" cy="634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7179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Clinical relevance of the Carotid Triangle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855817" cy="4351338"/>
          </a:xfrm>
        </p:spPr>
        <p:txBody>
          <a:bodyPr>
            <a:normAutofit/>
          </a:bodyPr>
          <a:lstStyle/>
          <a:p>
            <a:r>
              <a:rPr lang="en-US" dirty="0"/>
              <a:t>In the carotid triangle, many of the vessels and nerves are relatively </a:t>
            </a:r>
            <a:r>
              <a:rPr lang="en-US" b="1" dirty="0"/>
              <a:t>superficial</a:t>
            </a:r>
            <a:r>
              <a:rPr lang="en-US" dirty="0"/>
              <a:t>, and so can be accessed by surgery. </a:t>
            </a:r>
          </a:p>
          <a:p>
            <a:r>
              <a:rPr lang="en-US" dirty="0"/>
              <a:t>Neckties should not be tied tightly - it might compress the Internal carotid arteries suppling the brain</a:t>
            </a:r>
          </a:p>
          <a:p>
            <a:r>
              <a:rPr lang="en-US" dirty="0" err="1"/>
              <a:t>Anaethetic</a:t>
            </a:r>
            <a:r>
              <a:rPr lang="en-US" dirty="0"/>
              <a:t> artery- Common carotid, superficial temporal, facial utilized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848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2. Submental Triangle</a:t>
            </a:r>
            <a:r>
              <a:rPr lang="en-US" dirty="0"/>
              <a:t> (suprahyoid triangle)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</a:t>
            </a:r>
            <a:r>
              <a:rPr lang="en-US" b="1" dirty="0"/>
              <a:t> submental triangle</a:t>
            </a:r>
            <a:r>
              <a:rPr lang="en-US" dirty="0"/>
              <a:t> in the neck is situated underneath the </a:t>
            </a:r>
            <a:r>
              <a:rPr lang="en-US" dirty="0" err="1"/>
              <a:t>mentum</a:t>
            </a:r>
            <a:r>
              <a:rPr lang="en-US" dirty="0"/>
              <a:t>. It is </a:t>
            </a:r>
            <a:r>
              <a:rPr lang="en-US" b="1" dirty="0"/>
              <a:t>unpaired. </a:t>
            </a:r>
            <a:r>
              <a:rPr lang="en-US" dirty="0"/>
              <a:t>It is bounded:</a:t>
            </a:r>
          </a:p>
          <a:p>
            <a:r>
              <a:rPr lang="en-US" b="1" dirty="0"/>
              <a:t>Inferiorly</a:t>
            </a:r>
            <a:r>
              <a:rPr lang="en-US" dirty="0"/>
              <a:t> – Hyoid bone.</a:t>
            </a:r>
          </a:p>
          <a:p>
            <a:r>
              <a:rPr lang="en-US" b="1" dirty="0"/>
              <a:t>Medially</a:t>
            </a:r>
            <a:r>
              <a:rPr lang="en-US" dirty="0"/>
              <a:t> – Midline of the neck.</a:t>
            </a:r>
          </a:p>
          <a:p>
            <a:r>
              <a:rPr lang="en-US" b="1" dirty="0"/>
              <a:t>Laterally</a:t>
            </a:r>
            <a:r>
              <a:rPr lang="en-US" dirty="0"/>
              <a:t> – Anterior belly of the digastric.</a:t>
            </a:r>
          </a:p>
          <a:p>
            <a:r>
              <a:rPr lang="en-US" b="1" dirty="0"/>
              <a:t>Roof</a:t>
            </a:r>
            <a:r>
              <a:rPr lang="en-US" dirty="0"/>
              <a:t> -  </a:t>
            </a:r>
            <a:r>
              <a:rPr lang="en-US" b="1" dirty="0"/>
              <a:t>skin, superficial cervical fascia, the platysma and deep cervical fascia</a:t>
            </a:r>
            <a:r>
              <a:rPr lang="en-US" dirty="0"/>
              <a:t>. </a:t>
            </a:r>
          </a:p>
          <a:p>
            <a:r>
              <a:rPr lang="en-US" b="1" dirty="0"/>
              <a:t>Floor - </a:t>
            </a:r>
            <a:r>
              <a:rPr lang="en-US" dirty="0"/>
              <a:t> is formed by the two mylohyoid muscles, which meet in a median fibrous raphe.</a:t>
            </a:r>
          </a:p>
          <a:p>
            <a:r>
              <a:rPr lang="en-US" b="1" dirty="0"/>
              <a:t>Contents -</a:t>
            </a:r>
            <a:r>
              <a:rPr lang="en-US" dirty="0"/>
              <a:t> </a:t>
            </a:r>
            <a:r>
              <a:rPr lang="en-US" b="1" dirty="0"/>
              <a:t>Mylohyoid nerve</a:t>
            </a:r>
            <a:r>
              <a:rPr lang="en-US" dirty="0"/>
              <a:t>, submental </a:t>
            </a:r>
            <a:r>
              <a:rPr lang="en-US" b="1" dirty="0"/>
              <a:t>lymph nodes, </a:t>
            </a:r>
            <a:r>
              <a:rPr lang="en-US" dirty="0"/>
              <a:t>Submental branches of the </a:t>
            </a:r>
            <a:r>
              <a:rPr lang="en-US" b="1" dirty="0"/>
              <a:t>facial artery </a:t>
            </a:r>
            <a:r>
              <a:rPr lang="en-US" dirty="0"/>
              <a:t>and Submental branches of the </a:t>
            </a:r>
            <a:r>
              <a:rPr lang="en-US" b="1" dirty="0"/>
              <a:t>facial vein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0754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1" y="0"/>
            <a:ext cx="991565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874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3. Submandibular Triangle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submandibular triangle is located underneath the body of the </a:t>
            </a:r>
            <a:r>
              <a:rPr lang="en-US" b="1" dirty="0"/>
              <a:t>mandible. </a:t>
            </a:r>
            <a:r>
              <a:rPr lang="en-US" dirty="0"/>
              <a:t>The boundaries of the submandibular triangle are:</a:t>
            </a:r>
          </a:p>
          <a:p>
            <a:r>
              <a:rPr lang="en-US" b="1" dirty="0"/>
              <a:t>Superiorly </a:t>
            </a:r>
            <a:r>
              <a:rPr lang="en-US" dirty="0"/>
              <a:t>– Body of the mandible.</a:t>
            </a:r>
          </a:p>
          <a:p>
            <a:r>
              <a:rPr lang="en-US" b="1" dirty="0"/>
              <a:t>Anteriorly </a:t>
            </a:r>
            <a:r>
              <a:rPr lang="en-US" dirty="0"/>
              <a:t>– Anterior belly of the digastric muscle.</a:t>
            </a:r>
          </a:p>
          <a:p>
            <a:r>
              <a:rPr lang="en-US" b="1" dirty="0"/>
              <a:t>Posteriorly </a:t>
            </a:r>
            <a:r>
              <a:rPr lang="en-US" dirty="0"/>
              <a:t>– Posterior belly of the digastric muscle.</a:t>
            </a:r>
          </a:p>
          <a:p>
            <a:r>
              <a:rPr lang="en-US" b="1" dirty="0"/>
              <a:t>Roof</a:t>
            </a:r>
            <a:r>
              <a:rPr lang="en-US" dirty="0"/>
              <a:t> - formed the</a:t>
            </a:r>
            <a:r>
              <a:rPr lang="en-US" b="1" dirty="0"/>
              <a:t> skin, superficial cervical fascia, the platysma and deep cervical fascia</a:t>
            </a:r>
            <a:r>
              <a:rPr lang="en-US" dirty="0"/>
              <a:t>. </a:t>
            </a:r>
          </a:p>
          <a:p>
            <a:r>
              <a:rPr lang="en-US" b="1" dirty="0"/>
              <a:t>Floor</a:t>
            </a:r>
            <a:r>
              <a:rPr lang="en-US" dirty="0"/>
              <a:t> – Mylohyoid muscle</a:t>
            </a:r>
          </a:p>
          <a:p>
            <a:r>
              <a:rPr lang="en-US" b="1" dirty="0"/>
              <a:t>Contents</a:t>
            </a:r>
            <a:r>
              <a:rPr lang="en-US" dirty="0"/>
              <a:t> - Submandibular salivary gland, and lymph nodes. The</a:t>
            </a:r>
            <a:r>
              <a:rPr lang="en-US" b="1" dirty="0"/>
              <a:t> facial artery</a:t>
            </a:r>
            <a:r>
              <a:rPr lang="en-US" dirty="0"/>
              <a:t> and vein also pass through this area.</a:t>
            </a:r>
            <a:br>
              <a:rPr lang="en-US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9867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1" y="0"/>
            <a:ext cx="991565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7720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4. Muscular Triangle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muscular triangle is situated more</a:t>
            </a:r>
            <a:r>
              <a:rPr lang="en-US" b="1" dirty="0"/>
              <a:t> inferiorly</a:t>
            </a:r>
            <a:r>
              <a:rPr lang="en-US" dirty="0"/>
              <a:t> and it has </a:t>
            </a:r>
            <a:r>
              <a:rPr lang="en-US" b="1" dirty="0"/>
              <a:t>four</a:t>
            </a:r>
            <a:r>
              <a:rPr lang="en-US" dirty="0"/>
              <a:t> boundaries. The boundaries of the muscular triangle are:</a:t>
            </a:r>
          </a:p>
          <a:p>
            <a:r>
              <a:rPr lang="en-US" b="1" dirty="0"/>
              <a:t>Superiorly </a:t>
            </a:r>
            <a:r>
              <a:rPr lang="en-US" dirty="0"/>
              <a:t>– Hyoid bone.</a:t>
            </a:r>
          </a:p>
          <a:p>
            <a:r>
              <a:rPr lang="en-US" b="1" dirty="0"/>
              <a:t>Medially </a:t>
            </a:r>
            <a:r>
              <a:rPr lang="en-US" dirty="0"/>
              <a:t>– Imaginary midline of the neck.</a:t>
            </a:r>
          </a:p>
          <a:p>
            <a:r>
              <a:rPr lang="en-US" b="1" dirty="0" err="1"/>
              <a:t>Supero</a:t>
            </a:r>
            <a:r>
              <a:rPr lang="en-US" b="1" dirty="0"/>
              <a:t>-laterally </a:t>
            </a:r>
            <a:r>
              <a:rPr lang="en-US" dirty="0"/>
              <a:t>– Superior belly of the </a:t>
            </a:r>
            <a:r>
              <a:rPr lang="en-US" dirty="0" err="1"/>
              <a:t>omohyoid</a:t>
            </a:r>
            <a:r>
              <a:rPr lang="en-US" dirty="0"/>
              <a:t> muscle.</a:t>
            </a:r>
          </a:p>
          <a:p>
            <a:r>
              <a:rPr lang="en-US" b="1" dirty="0" err="1"/>
              <a:t>Infero</a:t>
            </a:r>
            <a:r>
              <a:rPr lang="en-US" b="1" dirty="0"/>
              <a:t>-laterally </a:t>
            </a:r>
            <a:r>
              <a:rPr lang="en-US" dirty="0"/>
              <a:t>– Inferior portion of the sternocleidomastoid muscle.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0593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Contents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muscular triangle contains some muscles. The strap (</a:t>
            </a:r>
            <a:r>
              <a:rPr lang="en-US" dirty="0" err="1"/>
              <a:t>infrahyoid</a:t>
            </a:r>
            <a:r>
              <a:rPr lang="en-US" dirty="0"/>
              <a:t>) muscles, hence its name:</a:t>
            </a:r>
          </a:p>
          <a:p>
            <a:r>
              <a:rPr lang="en-US" dirty="0" err="1"/>
              <a:t>Omohyoid</a:t>
            </a:r>
            <a:r>
              <a:rPr lang="en-US" dirty="0"/>
              <a:t> – superior belly</a:t>
            </a:r>
          </a:p>
          <a:p>
            <a:r>
              <a:rPr lang="en-US" dirty="0"/>
              <a:t>Sternohyoid</a:t>
            </a:r>
          </a:p>
          <a:p>
            <a:r>
              <a:rPr lang="en-US" dirty="0"/>
              <a:t>Sternothyroid</a:t>
            </a:r>
          </a:p>
          <a:p>
            <a:r>
              <a:rPr lang="en-US" dirty="0"/>
              <a:t>Thyrohyoid</a:t>
            </a:r>
          </a:p>
          <a:p>
            <a:r>
              <a:rPr lang="en-US" dirty="0"/>
              <a:t>Organs -  </a:t>
            </a:r>
            <a:r>
              <a:rPr lang="en-US" b="1" dirty="0"/>
              <a:t>Thyroid  parathyroid</a:t>
            </a:r>
            <a:r>
              <a:rPr lang="en-US" dirty="0"/>
              <a:t> glands.</a:t>
            </a:r>
          </a:p>
          <a:p>
            <a:r>
              <a:rPr lang="en-US" dirty="0"/>
              <a:t>             -  </a:t>
            </a:r>
            <a:r>
              <a:rPr lang="en-US" b="1" dirty="0"/>
              <a:t>Cervical </a:t>
            </a:r>
            <a:r>
              <a:rPr lang="en-US" dirty="0"/>
              <a:t>parts of </a:t>
            </a:r>
            <a:r>
              <a:rPr lang="en-US" b="1" dirty="0"/>
              <a:t>trachea</a:t>
            </a:r>
            <a:r>
              <a:rPr lang="en-US" dirty="0"/>
              <a:t> and </a:t>
            </a:r>
            <a:r>
              <a:rPr lang="en-US" b="1" dirty="0" err="1"/>
              <a:t>Oesophagus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0621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Elements of Gastro Intestinal and Respiratory systems in the anterior triangle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/>
              <a:t>Oesophagus</a:t>
            </a:r>
            <a:r>
              <a:rPr lang="en-US" dirty="0"/>
              <a:t> – Is the </a:t>
            </a:r>
            <a:r>
              <a:rPr lang="en-US" b="1" dirty="0"/>
              <a:t>muscula</a:t>
            </a:r>
            <a:r>
              <a:rPr lang="en-US" dirty="0"/>
              <a:t>r food passage lying between the trachea vertebrae column, has a short course. Begins at </a:t>
            </a:r>
            <a:r>
              <a:rPr lang="en-US" b="1" dirty="0"/>
              <a:t>CVI</a:t>
            </a:r>
            <a:r>
              <a:rPr lang="en-US" dirty="0"/>
              <a:t> and it’s a downward continuation of the pharynx above and courses through the thoracic inlet downward to the abdomen. </a:t>
            </a:r>
            <a:r>
              <a:rPr lang="en-US" b="1" dirty="0"/>
              <a:t>Cervical part of the </a:t>
            </a:r>
            <a:r>
              <a:rPr lang="en-US" b="1" dirty="0" err="1"/>
              <a:t>oesophagus</a:t>
            </a:r>
            <a:r>
              <a:rPr lang="en-US" b="1" dirty="0"/>
              <a:t> </a:t>
            </a:r>
            <a:r>
              <a:rPr lang="en-US" dirty="0"/>
              <a:t>is related to; </a:t>
            </a:r>
          </a:p>
          <a:p>
            <a:r>
              <a:rPr lang="en-US" b="1" dirty="0"/>
              <a:t>Anteriorly</a:t>
            </a:r>
            <a:r>
              <a:rPr lang="en-US" dirty="0"/>
              <a:t>- Trachea</a:t>
            </a:r>
          </a:p>
          <a:p>
            <a:r>
              <a:rPr lang="en-US" b="1" dirty="0"/>
              <a:t>Posteriorly</a:t>
            </a:r>
            <a:r>
              <a:rPr lang="en-US" dirty="0"/>
              <a:t>- Longus coli muscles of the vertebrae column</a:t>
            </a:r>
          </a:p>
          <a:p>
            <a:r>
              <a:rPr lang="en-US" b="1" dirty="0"/>
              <a:t>Laterally</a:t>
            </a:r>
            <a:r>
              <a:rPr lang="en-US" dirty="0"/>
              <a:t> – Lobes of the Thyroid gland.</a:t>
            </a:r>
          </a:p>
          <a:p>
            <a:r>
              <a:rPr lang="en-US" b="1" dirty="0"/>
              <a:t>Blood supply </a:t>
            </a:r>
            <a:r>
              <a:rPr lang="en-US" dirty="0"/>
              <a:t>– Inferior thyroid arteries, </a:t>
            </a:r>
            <a:r>
              <a:rPr lang="en-US" b="1" dirty="0"/>
              <a:t>Drainage</a:t>
            </a:r>
            <a:r>
              <a:rPr lang="en-US" dirty="0"/>
              <a:t>, corresponding veins – drain in the brachiocephalic trunk. </a:t>
            </a:r>
          </a:p>
          <a:p>
            <a:r>
              <a:rPr lang="en-US" b="1" dirty="0"/>
              <a:t>Lymphatic drainage </a:t>
            </a:r>
            <a:r>
              <a:rPr lang="en-US" dirty="0"/>
              <a:t>– Deep cervical lymph nodes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980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Trachea (rough air vessel)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Is a non collapsible tube forming part of the lower airway. It is kept patent by the C- shaped cartilaginous rings, cartilage being deficient posteriorly. Diameter – 1.5 to 2cm </a:t>
            </a:r>
          </a:p>
          <a:p>
            <a:r>
              <a:rPr lang="en-US" dirty="0"/>
              <a:t>Begins at lower boarder of the </a:t>
            </a:r>
            <a:r>
              <a:rPr lang="en-US" b="1" dirty="0"/>
              <a:t>cricoid cartilage </a:t>
            </a:r>
            <a:r>
              <a:rPr lang="en-US" dirty="0"/>
              <a:t>as continuation from the larynx and courses downwards to the thorax. It has the following relations; </a:t>
            </a:r>
          </a:p>
          <a:p>
            <a:r>
              <a:rPr lang="en-US" dirty="0"/>
              <a:t>Anteriorly </a:t>
            </a:r>
          </a:p>
          <a:p>
            <a:r>
              <a:rPr lang="en-US" b="1" dirty="0"/>
              <a:t>Fascia</a:t>
            </a:r>
            <a:r>
              <a:rPr lang="en-US" dirty="0"/>
              <a:t> – Skin, superficial fascia, </a:t>
            </a:r>
            <a:r>
              <a:rPr lang="en-US" dirty="0" err="1"/>
              <a:t>Pretracheal</a:t>
            </a:r>
            <a:r>
              <a:rPr lang="en-US" dirty="0"/>
              <a:t>, investing </a:t>
            </a:r>
            <a:r>
              <a:rPr lang="en-US" dirty="0" err="1"/>
              <a:t>facsia</a:t>
            </a:r>
            <a:endParaRPr lang="en-US" dirty="0"/>
          </a:p>
          <a:p>
            <a:r>
              <a:rPr lang="en-US" b="1" dirty="0"/>
              <a:t>Muscles</a:t>
            </a:r>
            <a:r>
              <a:rPr lang="en-US" dirty="0"/>
              <a:t> – Sternal hyoid and </a:t>
            </a:r>
            <a:r>
              <a:rPr lang="en-US" dirty="0" err="1"/>
              <a:t>stenothyroid</a:t>
            </a:r>
            <a:r>
              <a:rPr lang="en-US" dirty="0"/>
              <a:t> </a:t>
            </a:r>
          </a:p>
          <a:p>
            <a:r>
              <a:rPr lang="en-US" b="1" dirty="0"/>
              <a:t>Isthmus</a:t>
            </a:r>
            <a:r>
              <a:rPr lang="en-US" dirty="0"/>
              <a:t> - of the thyroid gland 2</a:t>
            </a:r>
            <a:r>
              <a:rPr lang="en-US" baseline="30000" dirty="0"/>
              <a:t>nd</a:t>
            </a:r>
            <a:r>
              <a:rPr lang="en-US" dirty="0"/>
              <a:t> and 3</a:t>
            </a:r>
            <a:r>
              <a:rPr lang="en-US" baseline="30000" dirty="0"/>
              <a:t>rd</a:t>
            </a:r>
            <a:r>
              <a:rPr lang="en-US" dirty="0"/>
              <a:t> tracheal rings </a:t>
            </a:r>
          </a:p>
          <a:p>
            <a:r>
              <a:rPr lang="en-US" b="1" dirty="0"/>
              <a:t>Vessels</a:t>
            </a:r>
            <a:r>
              <a:rPr lang="en-US" dirty="0"/>
              <a:t> - Inferior thyroid veins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000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5F37131-0449-3F18-0338-CFCB40EB4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381000"/>
            <a:ext cx="118618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9910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Contd..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Posteriorly –</a:t>
            </a:r>
            <a:r>
              <a:rPr lang="en-US" dirty="0" err="1"/>
              <a:t>Oesophagus</a:t>
            </a:r>
            <a:r>
              <a:rPr lang="en-US" dirty="0"/>
              <a:t>, longus coli and recurrent laryngeal nerves </a:t>
            </a:r>
          </a:p>
          <a:p>
            <a:r>
              <a:rPr lang="en-US" b="1" dirty="0"/>
              <a:t>On either side – </a:t>
            </a:r>
            <a:r>
              <a:rPr lang="en-US" dirty="0"/>
              <a:t>Lobes of thyroid gland and Common thyroid artery</a:t>
            </a:r>
          </a:p>
          <a:p>
            <a:r>
              <a:rPr lang="en-US" b="1" dirty="0"/>
              <a:t>Blood supply </a:t>
            </a:r>
            <a:r>
              <a:rPr lang="en-US" dirty="0"/>
              <a:t>– Inferior thyroid arteries, drainage by corresponding veins into left brachiocephalic vein</a:t>
            </a:r>
          </a:p>
          <a:p>
            <a:r>
              <a:rPr lang="en-US" b="1" dirty="0"/>
              <a:t>Lymphatic drainage </a:t>
            </a:r>
            <a:r>
              <a:rPr lang="en-US" dirty="0"/>
              <a:t>– </a:t>
            </a:r>
            <a:r>
              <a:rPr lang="en-US" dirty="0" err="1"/>
              <a:t>Pretrachea</a:t>
            </a:r>
            <a:r>
              <a:rPr lang="en-US" dirty="0"/>
              <a:t> and </a:t>
            </a:r>
            <a:r>
              <a:rPr lang="en-US" dirty="0" err="1"/>
              <a:t>paratracheal</a:t>
            </a:r>
            <a:r>
              <a:rPr lang="en-US" dirty="0"/>
              <a:t> nodes. </a:t>
            </a:r>
          </a:p>
          <a:p>
            <a:r>
              <a:rPr lang="en-US" dirty="0"/>
              <a:t>Nerve supply – Recurrent laryngeal nerve</a:t>
            </a:r>
          </a:p>
        </p:txBody>
      </p:sp>
    </p:spTree>
    <p:extLst>
      <p:ext uri="{BB962C8B-B14F-4D97-AF65-F5344CB8AC3E}">
        <p14:creationId xmlns:p14="http://schemas.microsoft.com/office/powerpoint/2010/main" val="32549885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Clinical relevance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 Compression from pathological thyroid, thymus, lymph nodes and from aortic arch causing dyspnea, </a:t>
            </a:r>
            <a:r>
              <a:rPr lang="en-US" dirty="0" err="1"/>
              <a:t>irritative</a:t>
            </a:r>
            <a:r>
              <a:rPr lang="en-US" dirty="0"/>
              <a:t> cough and husky </a:t>
            </a:r>
            <a:r>
              <a:rPr lang="en-US" dirty="0" err="1"/>
              <a:t>voive</a:t>
            </a:r>
            <a:endParaRPr lang="en-US" dirty="0"/>
          </a:p>
          <a:p>
            <a:r>
              <a:rPr lang="en-US" dirty="0"/>
              <a:t>2. Tracheostomy – emergencies 2-3 tracheal rings</a:t>
            </a:r>
          </a:p>
        </p:txBody>
      </p:sp>
    </p:spTree>
    <p:extLst>
      <p:ext uri="{BB962C8B-B14F-4D97-AF65-F5344CB8AC3E}">
        <p14:creationId xmlns:p14="http://schemas.microsoft.com/office/powerpoint/2010/main" val="26490969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Thyroid gland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 </a:t>
            </a:r>
            <a:r>
              <a:rPr lang="en-US" b="1" dirty="0"/>
              <a:t>thyroid gland</a:t>
            </a:r>
            <a:r>
              <a:rPr lang="en-US" dirty="0"/>
              <a:t> is located in the </a:t>
            </a:r>
            <a:r>
              <a:rPr lang="en-US" b="1" dirty="0"/>
              <a:t>anterior neck </a:t>
            </a:r>
            <a:r>
              <a:rPr lang="en-US" dirty="0"/>
              <a:t>and spans the </a:t>
            </a:r>
            <a:r>
              <a:rPr lang="en-US" b="1" dirty="0"/>
              <a:t>C5-T1 </a:t>
            </a:r>
            <a:r>
              <a:rPr lang="en-US" dirty="0"/>
              <a:t>vertebrae. It consists of two lobes (</a:t>
            </a:r>
            <a:r>
              <a:rPr lang="en-US" b="1" dirty="0"/>
              <a:t>left and right</a:t>
            </a:r>
            <a:r>
              <a:rPr lang="en-US" dirty="0"/>
              <a:t>), which are connected by a </a:t>
            </a:r>
            <a:r>
              <a:rPr lang="en-US" b="1" dirty="0"/>
              <a:t>central isthmus anteriorly </a:t>
            </a:r>
            <a:r>
              <a:rPr lang="en-US" dirty="0"/>
              <a:t>– this produces a </a:t>
            </a:r>
            <a:r>
              <a:rPr lang="en-US" b="1" dirty="0"/>
              <a:t>butterfly</a:t>
            </a:r>
            <a:r>
              <a:rPr lang="en-US" dirty="0"/>
              <a:t>-shape appearance.</a:t>
            </a:r>
          </a:p>
          <a:p>
            <a:r>
              <a:rPr lang="en-US" dirty="0"/>
              <a:t>The lobes of the thyroid gland are wrapped around the </a:t>
            </a:r>
            <a:r>
              <a:rPr lang="en-US" b="1" dirty="0"/>
              <a:t>cricoid cartilage</a:t>
            </a:r>
            <a:r>
              <a:rPr lang="en-US" dirty="0"/>
              <a:t> and </a:t>
            </a:r>
            <a:r>
              <a:rPr lang="en-US" b="1" dirty="0"/>
              <a:t>superior rings </a:t>
            </a:r>
            <a:r>
              <a:rPr lang="en-US" dirty="0"/>
              <a:t>of the </a:t>
            </a:r>
            <a:r>
              <a:rPr lang="en-US" b="1" dirty="0"/>
              <a:t>trachea</a:t>
            </a:r>
            <a:r>
              <a:rPr lang="en-US" dirty="0"/>
              <a:t>. The gland is located within the </a:t>
            </a:r>
            <a:r>
              <a:rPr lang="en-US" b="1" dirty="0"/>
              <a:t>visceral</a:t>
            </a:r>
            <a:r>
              <a:rPr lang="en-US" dirty="0"/>
              <a:t> compartment of the neck (along with the trachea, </a:t>
            </a:r>
            <a:r>
              <a:rPr lang="en-US" dirty="0" err="1"/>
              <a:t>oesophagus</a:t>
            </a:r>
            <a:r>
              <a:rPr lang="en-US" dirty="0"/>
              <a:t> and pharynx). This compartment is bound by the </a:t>
            </a:r>
            <a:r>
              <a:rPr lang="en-US" dirty="0" err="1"/>
              <a:t>pretracheal</a:t>
            </a:r>
            <a:r>
              <a:rPr lang="en-US" dirty="0"/>
              <a:t> fascia.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7538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Anatomical Relations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thyroid gland is closely associated with numerous other structures in the anterior neck:</a:t>
            </a:r>
          </a:p>
          <a:p>
            <a:r>
              <a:rPr lang="en-US" b="1" dirty="0"/>
              <a:t>Anteriorly</a:t>
            </a:r>
            <a:r>
              <a:rPr lang="en-US" dirty="0"/>
              <a:t> – Infrahyoid muscles, namely the </a:t>
            </a:r>
            <a:r>
              <a:rPr lang="en-US" dirty="0" err="1"/>
              <a:t>sternothyroid</a:t>
            </a:r>
            <a:r>
              <a:rPr lang="en-US" dirty="0"/>
              <a:t>, superior belly of the </a:t>
            </a:r>
            <a:r>
              <a:rPr lang="en-US" dirty="0" err="1"/>
              <a:t>omohyoid</a:t>
            </a:r>
            <a:r>
              <a:rPr lang="en-US" dirty="0"/>
              <a:t> and </a:t>
            </a:r>
            <a:r>
              <a:rPr lang="en-US" dirty="0" err="1"/>
              <a:t>sternohyoid</a:t>
            </a:r>
            <a:endParaRPr lang="en-US" dirty="0"/>
          </a:p>
          <a:p>
            <a:r>
              <a:rPr lang="en-US" b="1" dirty="0"/>
              <a:t>Laterally</a:t>
            </a:r>
            <a:r>
              <a:rPr lang="en-US" dirty="0"/>
              <a:t> – Carotid sheath, containing the common carotid </a:t>
            </a:r>
            <a:r>
              <a:rPr lang="en-US" dirty="0" err="1"/>
              <a:t>artey</a:t>
            </a:r>
            <a:r>
              <a:rPr lang="en-US" dirty="0"/>
              <a:t>, internal jugular vein and </a:t>
            </a:r>
            <a:r>
              <a:rPr lang="en-US" dirty="0" err="1"/>
              <a:t>vagus</a:t>
            </a:r>
            <a:r>
              <a:rPr lang="en-US" dirty="0"/>
              <a:t> nerve</a:t>
            </a:r>
          </a:p>
          <a:p>
            <a:r>
              <a:rPr lang="en-US" b="1" dirty="0"/>
              <a:t>Medially </a:t>
            </a:r>
            <a:r>
              <a:rPr lang="en-US" dirty="0"/>
              <a:t>– Organs – larynx, pharynx, trachea and </a:t>
            </a:r>
            <a:r>
              <a:rPr lang="en-US" dirty="0" err="1"/>
              <a:t>oesophagus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 	          –  Nerves – External laryngeal and recurrent laryngeal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3521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Contd..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thyroid gland secretes hormones directly into the circulation and is </a:t>
            </a:r>
            <a:r>
              <a:rPr lang="en-US" b="1" dirty="0"/>
              <a:t>highly </a:t>
            </a:r>
            <a:r>
              <a:rPr lang="en-US" b="1" dirty="0" err="1"/>
              <a:t>vascularised</a:t>
            </a:r>
            <a:r>
              <a:rPr lang="en-US" dirty="0"/>
              <a:t>.</a:t>
            </a:r>
          </a:p>
          <a:p>
            <a:r>
              <a:rPr lang="en-US" b="1" dirty="0"/>
              <a:t>Arterial Supply</a:t>
            </a:r>
          </a:p>
          <a:p>
            <a:r>
              <a:rPr lang="en-US" dirty="0"/>
              <a:t>The arterial supply to the thyroid gland is via </a:t>
            </a:r>
            <a:r>
              <a:rPr lang="en-US" b="1" dirty="0"/>
              <a:t>two main arteries</a:t>
            </a:r>
            <a:r>
              <a:rPr lang="en-US" dirty="0"/>
              <a:t>:</a:t>
            </a:r>
          </a:p>
          <a:p>
            <a:r>
              <a:rPr lang="en-US" b="1" dirty="0"/>
              <a:t>Superior thyroid artery</a:t>
            </a:r>
            <a:r>
              <a:rPr lang="en-US" dirty="0"/>
              <a:t> – arises as the first branch of the </a:t>
            </a:r>
            <a:r>
              <a:rPr lang="en-US" b="1" dirty="0"/>
              <a:t>external carotid artery</a:t>
            </a:r>
            <a:r>
              <a:rPr lang="en-US" dirty="0"/>
              <a:t>. It lies in close proximity to the external branch of the </a:t>
            </a:r>
            <a:r>
              <a:rPr lang="en-US" b="1" dirty="0"/>
              <a:t>superior laryngeal nerve </a:t>
            </a:r>
            <a:endParaRPr lang="en-US" dirty="0"/>
          </a:p>
          <a:p>
            <a:r>
              <a:rPr lang="en-US" b="1" dirty="0"/>
              <a:t>Inferior thyroid artery</a:t>
            </a:r>
            <a:r>
              <a:rPr lang="en-US" dirty="0"/>
              <a:t> – arises from the </a:t>
            </a:r>
            <a:r>
              <a:rPr lang="en-US" dirty="0" err="1"/>
              <a:t>thyrocervical</a:t>
            </a:r>
            <a:r>
              <a:rPr lang="en-US" dirty="0"/>
              <a:t> trunk (a branch of the subclavian artery). It lies in close proximity to the </a:t>
            </a:r>
            <a:r>
              <a:rPr lang="en-US" b="1" dirty="0"/>
              <a:t>recurrent laryngeal nerve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4676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Contd..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a small proportion of people (around 10%) there is an additional artery present – the </a:t>
            </a:r>
            <a:r>
              <a:rPr lang="en-US" b="1" dirty="0"/>
              <a:t>thyroid </a:t>
            </a:r>
            <a:r>
              <a:rPr lang="en-US" b="1" dirty="0" err="1"/>
              <a:t>ima</a:t>
            </a:r>
            <a:r>
              <a:rPr lang="en-US" b="1" dirty="0"/>
              <a:t> artery</a:t>
            </a:r>
            <a:r>
              <a:rPr lang="en-US" dirty="0"/>
              <a:t>. It arises from the brachiocephalic trunk and supplies the anterior surface and isthmus of the thyroid gland.</a:t>
            </a:r>
          </a:p>
          <a:p>
            <a:r>
              <a:rPr lang="en-US" b="1" dirty="0"/>
              <a:t>Venous Drainage</a:t>
            </a:r>
          </a:p>
          <a:p>
            <a:r>
              <a:rPr lang="en-US" dirty="0"/>
              <a:t>Venous drainage is carried by the </a:t>
            </a:r>
            <a:r>
              <a:rPr lang="en-US" b="1" dirty="0"/>
              <a:t>superior, middle, and inferior thyroid veins</a:t>
            </a:r>
            <a:r>
              <a:rPr lang="en-US" dirty="0"/>
              <a:t>, which form a </a:t>
            </a:r>
            <a:r>
              <a:rPr lang="en-US" b="1" dirty="0"/>
              <a:t>venous plexus </a:t>
            </a:r>
            <a:r>
              <a:rPr lang="en-US" dirty="0"/>
              <a:t>around the thyroid gland.</a:t>
            </a:r>
          </a:p>
          <a:p>
            <a:r>
              <a:rPr lang="en-US" dirty="0"/>
              <a:t>The superior and middle veins drain into the </a:t>
            </a:r>
            <a:r>
              <a:rPr lang="en-US" b="1" dirty="0"/>
              <a:t>Internal Jugular Vein </a:t>
            </a:r>
            <a:r>
              <a:rPr lang="en-US" dirty="0"/>
              <a:t>and the inferior empties into the </a:t>
            </a:r>
            <a:r>
              <a:rPr lang="en-US" b="1" dirty="0"/>
              <a:t>brachiocephalic vein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5191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52" y="128788"/>
            <a:ext cx="11925837" cy="672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499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Parathyroid glands 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b="1" dirty="0"/>
              <a:t> parathyroid glands</a:t>
            </a:r>
            <a:r>
              <a:rPr lang="en-US" dirty="0"/>
              <a:t> are usually located on the posterior aspect of the thyroid gland. They are flattened and oval in shape – situated external to the </a:t>
            </a:r>
            <a:r>
              <a:rPr lang="en-US" b="1" dirty="0"/>
              <a:t>thyroid gland </a:t>
            </a:r>
            <a:r>
              <a:rPr lang="en-US" dirty="0"/>
              <a:t>itself but within the </a:t>
            </a:r>
            <a:r>
              <a:rPr lang="en-US" b="1" dirty="0" err="1"/>
              <a:t>pretracheal</a:t>
            </a:r>
            <a:r>
              <a:rPr lang="en-US" b="1" dirty="0"/>
              <a:t> fascia</a:t>
            </a:r>
            <a:r>
              <a:rPr lang="en-US" dirty="0"/>
              <a:t>.</a:t>
            </a:r>
          </a:p>
          <a:p>
            <a:r>
              <a:rPr lang="en-US" dirty="0"/>
              <a:t>Most individuals have </a:t>
            </a:r>
            <a:r>
              <a:rPr lang="en-US" b="1" dirty="0"/>
              <a:t>four</a:t>
            </a:r>
            <a:r>
              <a:rPr lang="en-US" dirty="0"/>
              <a:t> parathyroid glands. </a:t>
            </a:r>
          </a:p>
          <a:p>
            <a:r>
              <a:rPr lang="en-US" b="1" dirty="0"/>
              <a:t>Superior parathyroid glands (x2)</a:t>
            </a:r>
            <a:r>
              <a:rPr lang="en-US" dirty="0"/>
              <a:t> – derived from the </a:t>
            </a:r>
            <a:r>
              <a:rPr lang="en-US" b="1" dirty="0"/>
              <a:t>fourth pharyngeal </a:t>
            </a:r>
            <a:r>
              <a:rPr lang="en-US" dirty="0"/>
              <a:t>pouch. They are located at the middle of the posterior border of each thyroid lobe, approximately 1cm superior to the entry of the inferior thyroid artery into the thyroid gland.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254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Contd..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Inferior parathyroid glands (x2) </a:t>
            </a:r>
            <a:r>
              <a:rPr lang="en-US" dirty="0"/>
              <a:t>– derived from the </a:t>
            </a:r>
            <a:r>
              <a:rPr lang="en-US" b="1" dirty="0"/>
              <a:t>third pharyngeal </a:t>
            </a:r>
            <a:r>
              <a:rPr lang="en-US" dirty="0"/>
              <a:t>pouch. Although inconsistent in location between individuals, the inferior parathyroid glands are usually found near the inferior poles of the thyroid gland.</a:t>
            </a:r>
          </a:p>
          <a:p>
            <a:r>
              <a:rPr lang="en-US" dirty="0"/>
              <a:t>The vascular supply is similar to that of the</a:t>
            </a:r>
            <a:r>
              <a:rPr lang="en-US" b="1" dirty="0"/>
              <a:t> thyroid gland</a:t>
            </a:r>
            <a:r>
              <a:rPr lang="en-US" dirty="0"/>
              <a:t>.</a:t>
            </a:r>
          </a:p>
          <a:p>
            <a:r>
              <a:rPr lang="en-US" dirty="0"/>
              <a:t>Arterial supply is chiefly via the </a:t>
            </a:r>
            <a:r>
              <a:rPr lang="en-US" b="1" dirty="0"/>
              <a:t>inferior thyroid artery</a:t>
            </a:r>
            <a:r>
              <a:rPr lang="en-US" dirty="0"/>
              <a:t> (as this artery supplies the posterior aspect of the thyroid gland – where the </a:t>
            </a:r>
            <a:r>
              <a:rPr lang="en-US" dirty="0" err="1"/>
              <a:t>parathyroids</a:t>
            </a:r>
            <a:r>
              <a:rPr lang="en-US" dirty="0"/>
              <a:t> are located). Collateral arterial supply is from the superior thyroid artery and thyroid </a:t>
            </a:r>
            <a:r>
              <a:rPr lang="en-US" dirty="0" err="1"/>
              <a:t>ima</a:t>
            </a:r>
            <a:r>
              <a:rPr lang="en-US" dirty="0"/>
              <a:t> artery.</a:t>
            </a:r>
          </a:p>
          <a:p>
            <a:r>
              <a:rPr lang="en-US" dirty="0"/>
              <a:t>Venous drainage is into the </a:t>
            </a:r>
            <a:r>
              <a:rPr lang="en-US" b="1" dirty="0"/>
              <a:t>superior</a:t>
            </a:r>
            <a:r>
              <a:rPr lang="en-US" dirty="0"/>
              <a:t>, </a:t>
            </a:r>
            <a:r>
              <a:rPr lang="en-US" b="1" dirty="0"/>
              <a:t>middle</a:t>
            </a:r>
            <a:r>
              <a:rPr lang="en-US" dirty="0"/>
              <a:t>, and </a:t>
            </a:r>
            <a:r>
              <a:rPr lang="en-US" b="1" dirty="0"/>
              <a:t>inferior thyroid veins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1404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Lymph drainage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lymphatic drainage from the </a:t>
            </a:r>
            <a:r>
              <a:rPr lang="en-US" b="1" dirty="0"/>
              <a:t>parathyroid glands </a:t>
            </a:r>
            <a:r>
              <a:rPr lang="en-US" dirty="0"/>
              <a:t>is to the </a:t>
            </a:r>
            <a:r>
              <a:rPr lang="en-US" b="1" dirty="0" err="1"/>
              <a:t>paratracheal</a:t>
            </a:r>
            <a:r>
              <a:rPr lang="en-US" dirty="0"/>
              <a:t> and</a:t>
            </a:r>
            <a:r>
              <a:rPr lang="en-US" b="1" dirty="0"/>
              <a:t> deep cervical nodes</a:t>
            </a:r>
            <a:r>
              <a:rPr lang="en-US" dirty="0"/>
              <a:t>.</a:t>
            </a:r>
          </a:p>
          <a:p>
            <a:r>
              <a:rPr lang="en-US" b="1" dirty="0"/>
              <a:t>Nerves supply</a:t>
            </a:r>
          </a:p>
          <a:p>
            <a:r>
              <a:rPr lang="en-US" dirty="0"/>
              <a:t>The parathyroid glands have an extensive supply of sympathetic nerves derived from </a:t>
            </a:r>
            <a:r>
              <a:rPr lang="en-US" b="1" dirty="0"/>
              <a:t>thyroid branches</a:t>
            </a:r>
            <a:r>
              <a:rPr lang="en-US" dirty="0"/>
              <a:t> of the cervical ganglia.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116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399DAB6-627C-77B4-22C2-2AC848666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13" y="0"/>
            <a:ext cx="98329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98629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Contd..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Clinical application</a:t>
            </a:r>
          </a:p>
          <a:p>
            <a:r>
              <a:rPr lang="en-US" dirty="0" err="1"/>
              <a:t>Tumours</a:t>
            </a:r>
            <a:r>
              <a:rPr lang="en-US" dirty="0"/>
              <a:t> of the thyroid gland may compress other important structures</a:t>
            </a:r>
          </a:p>
          <a:p>
            <a:r>
              <a:rPr lang="en-US" dirty="0"/>
              <a:t>Palpate any swelling of the thyroid gland from behind</a:t>
            </a:r>
          </a:p>
          <a:p>
            <a:r>
              <a:rPr lang="en-US" dirty="0"/>
              <a:t>Subtotal thyroidectomy done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5097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References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Chaurasia</a:t>
            </a:r>
            <a:r>
              <a:rPr lang="en-US" dirty="0"/>
              <a:t> B. D (2016) </a:t>
            </a:r>
            <a:r>
              <a:rPr lang="en-US" b="1" dirty="0"/>
              <a:t>Human Anatomy  Head and Neck</a:t>
            </a:r>
            <a:r>
              <a:rPr lang="en-US" dirty="0"/>
              <a:t>, 7</a:t>
            </a:r>
            <a:r>
              <a:rPr lang="en-US" baseline="30000" dirty="0"/>
              <a:t>th</a:t>
            </a:r>
            <a:r>
              <a:rPr lang="en-US" dirty="0"/>
              <a:t> Ed, CBS Publishers, New Delhi </a:t>
            </a:r>
          </a:p>
          <a:p>
            <a:r>
              <a:rPr lang="en-US" dirty="0"/>
              <a:t>Drake L, </a:t>
            </a:r>
            <a:r>
              <a:rPr lang="en-US" dirty="0" err="1"/>
              <a:t>Vogl</a:t>
            </a:r>
            <a:r>
              <a:rPr lang="en-US" dirty="0"/>
              <a:t> A. W and Mitchell (2020),</a:t>
            </a:r>
            <a:r>
              <a:rPr lang="en-US" b="1" dirty="0"/>
              <a:t> Gray’s Anatomy for students</a:t>
            </a:r>
            <a:endParaRPr lang="en-US" dirty="0"/>
          </a:p>
          <a:p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Ed, Elsevier, Canada</a:t>
            </a:r>
          </a:p>
        </p:txBody>
      </p:sp>
    </p:spTree>
    <p:extLst>
      <p:ext uri="{BB962C8B-B14F-4D97-AF65-F5344CB8AC3E}">
        <p14:creationId xmlns:p14="http://schemas.microsoft.com/office/powerpoint/2010/main" val="981895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anatomy of the head and neck is complicated secondary to the important neurovascular structures that have a variable course and depth as they traverse through the tissue.  </a:t>
            </a:r>
          </a:p>
          <a:p>
            <a:r>
              <a:rPr lang="en-US" dirty="0"/>
              <a:t>These structures may suffer a potential injury during surgical dissection. The neck divides into subdivisions and compartments. </a:t>
            </a:r>
          </a:p>
          <a:p>
            <a:r>
              <a:rPr lang="en-US" b="1" dirty="0"/>
              <a:t>Neck</a:t>
            </a:r>
            <a:r>
              <a:rPr lang="en-US" dirty="0"/>
              <a:t> is a </a:t>
            </a:r>
            <a:r>
              <a:rPr lang="en-US" b="1" dirty="0"/>
              <a:t>cylindrical - shape </a:t>
            </a:r>
            <a:r>
              <a:rPr lang="en-US" dirty="0"/>
              <a:t>that </a:t>
            </a:r>
            <a:r>
              <a:rPr lang="en-US" b="1" dirty="0"/>
              <a:t>joins</a:t>
            </a:r>
            <a:r>
              <a:rPr lang="en-US" dirty="0"/>
              <a:t> the head to the </a:t>
            </a:r>
            <a:r>
              <a:rPr lang="en-US" b="1" dirty="0"/>
              <a:t>trunk (Thorax). </a:t>
            </a:r>
          </a:p>
          <a:p>
            <a:r>
              <a:rPr lang="en-US" dirty="0"/>
              <a:t>The weight, connections and movements of the head are supported by the neck.</a:t>
            </a:r>
            <a:r>
              <a:rPr lang="en-US" b="1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637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Contd..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neck </a:t>
            </a:r>
            <a:r>
              <a:rPr lang="en-US" b="1" dirty="0"/>
              <a:t>extends </a:t>
            </a:r>
            <a:r>
              <a:rPr lang="en-US" dirty="0"/>
              <a:t>from Lower border of mandible - to upper surface of manubrium </a:t>
            </a:r>
            <a:r>
              <a:rPr lang="en-US" b="1" dirty="0"/>
              <a:t>Anteriorly and Posteriorly</a:t>
            </a:r>
            <a:r>
              <a:rPr lang="en-US" dirty="0"/>
              <a:t> from  </a:t>
            </a:r>
            <a:r>
              <a:rPr lang="en-US" b="1" dirty="0"/>
              <a:t>superior nuchal line (occipital bone) </a:t>
            </a:r>
            <a:r>
              <a:rPr lang="en-US" dirty="0"/>
              <a:t>to </a:t>
            </a:r>
            <a:r>
              <a:rPr lang="en-US" b="1" dirty="0"/>
              <a:t>inter-</a:t>
            </a:r>
            <a:r>
              <a:rPr lang="en-US" b="1" dirty="0" err="1"/>
              <a:t>veterbral</a:t>
            </a:r>
            <a:r>
              <a:rPr lang="en-US" b="1" dirty="0"/>
              <a:t> disc </a:t>
            </a:r>
            <a:r>
              <a:rPr lang="en-US" dirty="0"/>
              <a:t> between </a:t>
            </a:r>
            <a:r>
              <a:rPr lang="en-US" b="1" dirty="0"/>
              <a:t>C VII </a:t>
            </a:r>
            <a:r>
              <a:rPr lang="en-US" dirty="0"/>
              <a:t>to </a:t>
            </a:r>
            <a:r>
              <a:rPr lang="en-US" b="1" dirty="0"/>
              <a:t>T1</a:t>
            </a:r>
            <a:r>
              <a:rPr lang="en-US" dirty="0"/>
              <a:t>. </a:t>
            </a:r>
          </a:p>
          <a:p>
            <a:r>
              <a:rPr lang="en-US" dirty="0"/>
              <a:t>Within the cylinder, the neck  is organized into </a:t>
            </a:r>
            <a:r>
              <a:rPr lang="en-US" b="1" dirty="0"/>
              <a:t>4 compartments </a:t>
            </a:r>
            <a:r>
              <a:rPr lang="en-US" dirty="0"/>
              <a:t>contained within </a:t>
            </a:r>
            <a:r>
              <a:rPr lang="en-US" b="1" dirty="0"/>
              <a:t>unique </a:t>
            </a:r>
            <a:r>
              <a:rPr lang="en-US" dirty="0"/>
              <a:t>layers of </a:t>
            </a:r>
            <a:r>
              <a:rPr lang="en-US" b="1" dirty="0"/>
              <a:t>cervical fascia. </a:t>
            </a:r>
          </a:p>
        </p:txBody>
      </p:sp>
    </p:spTree>
    <p:extLst>
      <p:ext uri="{BB962C8B-B14F-4D97-AF65-F5344CB8AC3E}">
        <p14:creationId xmlns:p14="http://schemas.microsoft.com/office/powerpoint/2010/main" val="1955860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904" y="325368"/>
            <a:ext cx="10515600" cy="1325563"/>
          </a:xfrm>
        </p:spPr>
        <p:txBody>
          <a:bodyPr/>
          <a:lstStyle/>
          <a:p>
            <a:r>
              <a:rPr lang="en-US" b="1" dirty="0"/>
              <a:t>4 compartments of the neck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817180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/>
              <a:t>1. Visceral compartment</a:t>
            </a:r>
            <a:r>
              <a:rPr lang="en-US" dirty="0"/>
              <a:t> – Is </a:t>
            </a:r>
            <a:r>
              <a:rPr lang="en-US" b="1" dirty="0"/>
              <a:t>anterior</a:t>
            </a:r>
            <a:r>
              <a:rPr lang="en-US" dirty="0"/>
              <a:t>-Parts of </a:t>
            </a:r>
            <a:r>
              <a:rPr lang="en-US" b="1" dirty="0"/>
              <a:t>digestive</a:t>
            </a:r>
            <a:r>
              <a:rPr lang="en-US" dirty="0"/>
              <a:t>, </a:t>
            </a:r>
            <a:r>
              <a:rPr lang="en-US" b="1" dirty="0"/>
              <a:t>respiratory</a:t>
            </a:r>
            <a:r>
              <a:rPr lang="en-US" dirty="0"/>
              <a:t>, </a:t>
            </a:r>
            <a:r>
              <a:rPr lang="en-US" b="1" dirty="0"/>
              <a:t>endocrine glands </a:t>
            </a:r>
          </a:p>
          <a:p>
            <a:pPr marL="0" indent="0">
              <a:buNone/>
            </a:pPr>
            <a:r>
              <a:rPr lang="en-US" b="1" dirty="0"/>
              <a:t>2. Vertebral:</a:t>
            </a:r>
            <a:r>
              <a:rPr lang="en-US" dirty="0"/>
              <a:t> Posterior and contains </a:t>
            </a:r>
            <a:r>
              <a:rPr lang="en-US" b="1" dirty="0"/>
              <a:t>cervical vertebrae</a:t>
            </a:r>
            <a:r>
              <a:rPr lang="en-US" dirty="0"/>
              <a:t>, </a:t>
            </a:r>
            <a:r>
              <a:rPr lang="en-US" b="1" dirty="0"/>
              <a:t>spinal cord</a:t>
            </a:r>
            <a:r>
              <a:rPr lang="en-US" dirty="0"/>
              <a:t>, </a:t>
            </a:r>
            <a:r>
              <a:rPr lang="en-US" b="1" dirty="0"/>
              <a:t>cervical nerves,</a:t>
            </a:r>
            <a:r>
              <a:rPr lang="en-US" dirty="0"/>
              <a:t> and its </a:t>
            </a:r>
            <a:r>
              <a:rPr lang="en-US" b="1" dirty="0"/>
              <a:t>muscles</a:t>
            </a:r>
          </a:p>
          <a:p>
            <a:pPr marL="0" indent="0">
              <a:buNone/>
            </a:pPr>
            <a:r>
              <a:rPr lang="en-US" b="1" dirty="0"/>
              <a:t>3. Two Neurovascular compartments </a:t>
            </a:r>
            <a:r>
              <a:rPr lang="en-US" dirty="0"/>
              <a:t>– either side consisting of </a:t>
            </a:r>
            <a:r>
              <a:rPr lang="en-US" b="1" dirty="0"/>
              <a:t>major vessels and nerve. </a:t>
            </a:r>
          </a:p>
          <a:p>
            <a:r>
              <a:rPr lang="en-US" dirty="0"/>
              <a:t>Like a collar, the </a:t>
            </a:r>
            <a:r>
              <a:rPr lang="en-US" b="1" dirty="0"/>
              <a:t>investing layer </a:t>
            </a:r>
            <a:r>
              <a:rPr lang="en-US" dirty="0"/>
              <a:t>of covers the neck. In its course around the neck, it divides to enclose </a:t>
            </a:r>
            <a:r>
              <a:rPr lang="en-US" b="1" dirty="0"/>
              <a:t>sternocleidomastoid</a:t>
            </a:r>
            <a:r>
              <a:rPr lang="en-US" dirty="0"/>
              <a:t> and </a:t>
            </a:r>
            <a:r>
              <a:rPr lang="en-US" b="1" dirty="0"/>
              <a:t>trapezius muscles. </a:t>
            </a:r>
          </a:p>
          <a:p>
            <a:r>
              <a:rPr lang="en-US" dirty="0"/>
              <a:t>The </a:t>
            </a:r>
            <a:r>
              <a:rPr lang="en-US" b="1" dirty="0"/>
              <a:t>2 fascial layers </a:t>
            </a:r>
            <a:r>
              <a:rPr lang="en-US" dirty="0"/>
              <a:t>(pre-tracheal and prevertebral fasciae) split the neck into anterior and posterior compartments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3501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</TotalTime>
  <Words>2422</Words>
  <Application>Microsoft Macintosh PowerPoint</Application>
  <PresentationFormat>Widescreen</PresentationFormat>
  <Paragraphs>174</Paragraphs>
  <Slides>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5" baseType="lpstr">
      <vt:lpstr>Arial</vt:lpstr>
      <vt:lpstr>Calibri</vt:lpstr>
      <vt:lpstr>Calibri Light</vt:lpstr>
      <vt:lpstr>Office Theme</vt:lpstr>
      <vt:lpstr>ANTERIOR NECK REGION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Introduction</vt:lpstr>
      <vt:lpstr>Contd..</vt:lpstr>
      <vt:lpstr>4 compartments of the neck</vt:lpstr>
      <vt:lpstr>COMPATMENTS OF THE NECK REGION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anterior compartment </vt:lpstr>
      <vt:lpstr>Contd..</vt:lpstr>
      <vt:lpstr>Contd..</vt:lpstr>
      <vt:lpstr>Contd..</vt:lpstr>
      <vt:lpstr>Suprahyoid muscles 4</vt:lpstr>
      <vt:lpstr>Suprahyoid muscles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 Infrahyoid muscles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Contd..</vt:lpstr>
      <vt:lpstr>PowerPoint Presentation</vt:lpstr>
      <vt:lpstr>Anterior Triangle</vt:lpstr>
      <vt:lpstr>PowerPoint Presentation</vt:lpstr>
      <vt:lpstr>Subdivisions </vt:lpstr>
      <vt:lpstr>Carotid sinus and carotid body</vt:lpstr>
      <vt:lpstr>PowerPoint Presentation</vt:lpstr>
      <vt:lpstr>Clinical relevance of the Carotid Triangle</vt:lpstr>
      <vt:lpstr>2. Submental Triangle (suprahyoid triangle)</vt:lpstr>
      <vt:lpstr>PowerPoint Presentation</vt:lpstr>
      <vt:lpstr>3. Submandibular Triangle </vt:lpstr>
      <vt:lpstr>PowerPoint Presentation</vt:lpstr>
      <vt:lpstr>4. Muscular Triangle </vt:lpstr>
      <vt:lpstr>Contents </vt:lpstr>
      <vt:lpstr>Elements of Gastro Intestinal and Respiratory systems in the anterior triangle</vt:lpstr>
      <vt:lpstr>Trachea (rough air vessel)</vt:lpstr>
      <vt:lpstr>Contd..</vt:lpstr>
      <vt:lpstr>Clinical relevance</vt:lpstr>
      <vt:lpstr>Thyroid gland </vt:lpstr>
      <vt:lpstr>Anatomical Relations </vt:lpstr>
      <vt:lpstr>Contd..</vt:lpstr>
      <vt:lpstr>Contd..</vt:lpstr>
      <vt:lpstr>PowerPoint Presentation</vt:lpstr>
      <vt:lpstr>Parathyroid glands  </vt:lpstr>
      <vt:lpstr>Contd..</vt:lpstr>
      <vt:lpstr>Lymph drainage </vt:lpstr>
      <vt:lpstr>Contd..</vt:lpstr>
      <vt:lpstr>References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ANTERIOR NECK REGION</dc:title>
  <dc:creator>HP</dc:creator>
  <cp:lastModifiedBy>Microsoft Office User</cp:lastModifiedBy>
  <cp:revision>71</cp:revision>
  <dcterms:created xsi:type="dcterms:W3CDTF">2023-05-18T18:10:03Z</dcterms:created>
  <dcterms:modified xsi:type="dcterms:W3CDTF">2023-05-26T10:31:53Z</dcterms:modified>
</cp:coreProperties>
</file>