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1"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3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BC1B736-970D-4D48-A823-1BB9BF1BFE51}"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BC1B736-970D-4D48-A823-1BB9BF1BFE51}"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39"/>
            <a:ext cx="3654531"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12589" y="274639"/>
            <a:ext cx="107646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BC1B736-970D-4D48-A823-1BB9BF1BFE51}"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BC1B736-970D-4D48-A823-1BB9BF1BFE51}"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C1B736-970D-4D48-A823-1BB9BF1BFE51}" type="datetimeFigureOut">
              <a:rPr lang="en-GB" smtClean="0"/>
              <a:t>08/04/2024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BC1B736-970D-4D48-A823-1BB9BF1BFE51}" type="datetimeFigureOut">
              <a:rPr lang="en-GB" smtClean="0"/>
              <a:t>08/04/2024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BC1B736-970D-4D48-A823-1BB9BF1BFE51}" type="datetimeFigureOut">
              <a:rPr lang="en-GB" smtClean="0"/>
              <a:t>08/04/2024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BC1B736-970D-4D48-A823-1BB9BF1BFE51}" type="datetimeFigureOut">
              <a:rPr lang="en-GB" smtClean="0"/>
              <a:t>08/04/2024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C1B736-970D-4D48-A823-1BB9BF1BFE51}" type="datetimeFigureOut">
              <a:rPr lang="en-GB" smtClean="0"/>
              <a:t>08/04/2024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C1B736-970D-4D48-A823-1BB9BF1BFE51}" type="datetimeFigureOut">
              <a:rPr lang="en-GB" smtClean="0"/>
              <a:t>08/04/2024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C1B736-970D-4D48-A823-1BB9BF1BFE51}" type="datetimeFigureOut">
              <a:rPr lang="en-GB" smtClean="0"/>
              <a:t>08/04/2024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B688FB-6F4B-4605-999C-59F6AE36BA28}"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1B736-970D-4D48-A823-1BB9BF1BFE51}" type="datetimeFigureOut">
              <a:rPr lang="en-GB" smtClean="0"/>
              <a:t>08/04/2024</a:t>
            </a:fld>
            <a:endParaRPr lang="en-GB"/>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688FB-6F4B-4605-999C-59F6AE36BA28}"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mn-lt"/>
              </a:rPr>
              <a:t>POSTERIOR TRIANGLE</a:t>
            </a:r>
            <a:endParaRPr lang="en-US" dirty="0">
              <a:latin typeface="+mn-lt"/>
            </a:endParaRPr>
          </a:p>
        </p:txBody>
      </p:sp>
      <p:sp>
        <p:nvSpPr>
          <p:cNvPr id="3" name="Subtitle 2"/>
          <p:cNvSpPr>
            <a:spLocks noGrp="1"/>
          </p:cNvSpPr>
          <p:nvPr>
            <p:ph type="subTitle" idx="1"/>
          </p:nvPr>
        </p:nvSpPr>
        <p:spPr/>
        <p:txBody>
          <a:bodyPr/>
          <a:lstStyle/>
          <a:p>
            <a:r>
              <a:rPr lang="en-US" dirty="0" smtClean="0"/>
              <a:t>VSM</a:t>
            </a:r>
            <a:endParaRPr lang="en-US" dirty="0"/>
          </a:p>
        </p:txBody>
      </p:sp>
    </p:spTree>
    <p:extLst>
      <p:ext uri="{BB962C8B-B14F-4D97-AF65-F5344CB8AC3E}">
        <p14:creationId xmlns:p14="http://schemas.microsoft.com/office/powerpoint/2010/main" val="236085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Accessory nerve</a:t>
            </a:r>
          </a:p>
        </p:txBody>
      </p:sp>
      <p:sp>
        <p:nvSpPr>
          <p:cNvPr id="3" name="Content Placeholder 2"/>
          <p:cNvSpPr>
            <a:spLocks noGrp="1"/>
          </p:cNvSpPr>
          <p:nvPr>
            <p:ph sz="half" idx="1"/>
          </p:nvPr>
        </p:nvSpPr>
        <p:spPr/>
        <p:txBody>
          <a:bodyPr/>
          <a:lstStyle/>
          <a:p>
            <a:r>
              <a:rPr lang="en-US" dirty="0"/>
              <a:t>Exits the skull through the jugular foramen and descend in the posterior direction to reach the anterior border of the sternocleidomastoid muscle.</a:t>
            </a:r>
          </a:p>
          <a:p>
            <a:r>
              <a:rPr lang="en-US" dirty="0"/>
              <a:t>It passes deep or through the muscle innervating it on its way to enter the posterior triangle to innervate the trapezius muscle</a:t>
            </a:r>
          </a:p>
        </p:txBody>
      </p:sp>
      <p:pic>
        <p:nvPicPr>
          <p:cNvPr id="7" name="Content Placeholder 6"/>
          <p:cNvPicPr>
            <a:picLocks noGrp="1" noChangeAspect="1"/>
          </p:cNvPicPr>
          <p:nvPr>
            <p:ph sz="half" idx="2"/>
          </p:nvPr>
        </p:nvPicPr>
        <p:blipFill>
          <a:blip r:embed="rId2" cstate="print"/>
          <a:stretch>
            <a:fillRect/>
          </a:stretch>
        </p:blipFill>
        <p:spPr>
          <a:xfrm>
            <a:off x="6111110" y="1825625"/>
            <a:ext cx="5135440" cy="4351338"/>
          </a:xfrm>
          <a:prstGeom prst="rect">
            <a:avLst/>
          </a:prstGeom>
        </p:spPr>
      </p:pic>
    </p:spTree>
    <p:extLst>
      <p:ext uri="{BB962C8B-B14F-4D97-AF65-F5344CB8AC3E}">
        <p14:creationId xmlns:p14="http://schemas.microsoft.com/office/powerpoint/2010/main" val="237231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Cervical plexus</a:t>
            </a:r>
          </a:p>
        </p:txBody>
      </p:sp>
      <p:sp>
        <p:nvSpPr>
          <p:cNvPr id="3" name="Content Placeholder 2"/>
          <p:cNvSpPr>
            <a:spLocks noGrp="1"/>
          </p:cNvSpPr>
          <p:nvPr>
            <p:ph sz="half" idx="1"/>
          </p:nvPr>
        </p:nvSpPr>
        <p:spPr/>
        <p:txBody>
          <a:bodyPr>
            <a:normAutofit fontScale="77500" lnSpcReduction="20000"/>
          </a:bodyPr>
          <a:lstStyle/>
          <a:p>
            <a:r>
              <a:rPr lang="en-US" dirty="0"/>
              <a:t>Is formed by the anterior rami of the cervical nerves C2-C4 and possibly a contribution from the anterior rami of the cervical nerve C1.</a:t>
            </a:r>
          </a:p>
          <a:p>
            <a:r>
              <a:rPr lang="en-US" dirty="0"/>
              <a:t>It formed in the substance of the muscles  making up the floor of the posterior triangle of the neck within the prevertebral layer of the cervical fascia.</a:t>
            </a:r>
          </a:p>
          <a:p>
            <a:r>
              <a:rPr lang="en-US" dirty="0"/>
              <a:t>Consist of the muscular branches and the cutaneous branches which are visible in the posterior triangle emerging from beneath the posterior border of the sternocleidomastoid muscle</a:t>
            </a:r>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018232" y="1690690"/>
            <a:ext cx="5332611" cy="4872949"/>
          </a:xfrm>
          <a:prstGeom prst="rect">
            <a:avLst/>
          </a:prstGeom>
        </p:spPr>
      </p:pic>
    </p:spTree>
    <p:extLst>
      <p:ext uri="{BB962C8B-B14F-4D97-AF65-F5344CB8AC3E}">
        <p14:creationId xmlns:p14="http://schemas.microsoft.com/office/powerpoint/2010/main" val="1424743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Cervical plexus</a:t>
            </a:r>
          </a:p>
        </p:txBody>
      </p:sp>
      <p:sp>
        <p:nvSpPr>
          <p:cNvPr id="3" name="Content Placeholder 2"/>
          <p:cNvSpPr>
            <a:spLocks noGrp="1"/>
          </p:cNvSpPr>
          <p:nvPr>
            <p:ph sz="half" idx="1"/>
          </p:nvPr>
        </p:nvSpPr>
        <p:spPr/>
        <p:txBody>
          <a:bodyPr>
            <a:normAutofit fontScale="77500" lnSpcReduction="20000"/>
          </a:bodyPr>
          <a:lstStyle/>
          <a:p>
            <a:r>
              <a:rPr lang="en-US" dirty="0"/>
              <a:t>The deep branches of the cervical plexus innervate several groups of muscles.</a:t>
            </a:r>
          </a:p>
          <a:p>
            <a:r>
              <a:rPr lang="en-US" dirty="0"/>
              <a:t>A major branch is the phrenic nerve which innervates the diaphragm with both the sensory and motor </a:t>
            </a:r>
            <a:r>
              <a:rPr lang="en-US" dirty="0" err="1"/>
              <a:t>fibres</a:t>
            </a:r>
            <a:r>
              <a:rPr lang="en-US" dirty="0"/>
              <a:t>, it carries from the C3,C4 </a:t>
            </a:r>
            <a:r>
              <a:rPr lang="en-US" dirty="0" err="1"/>
              <a:t>nd</a:t>
            </a:r>
            <a:r>
              <a:rPr lang="en-US" dirty="0"/>
              <a:t> C5.</a:t>
            </a:r>
          </a:p>
          <a:p>
            <a:r>
              <a:rPr lang="en-US" dirty="0"/>
              <a:t>Several muscular branches of the cervical plexus supply the prevertebral and lateral vertebral muscles including the rectus capitis anterior, rectus capitis </a:t>
            </a:r>
            <a:r>
              <a:rPr lang="en-US" dirty="0" err="1"/>
              <a:t>lateralis</a:t>
            </a:r>
            <a:r>
              <a:rPr lang="en-US" dirty="0"/>
              <a:t>, longus coli and longus coli capitis. </a:t>
            </a:r>
          </a:p>
          <a:p>
            <a:r>
              <a:rPr lang="en-US" dirty="0"/>
              <a:t>The cervical plexus also contributes to the formation of the </a:t>
            </a:r>
            <a:r>
              <a:rPr lang="en-US" dirty="0" err="1"/>
              <a:t>ansa</a:t>
            </a:r>
            <a:r>
              <a:rPr lang="en-US" dirty="0"/>
              <a:t> </a:t>
            </a:r>
            <a:r>
              <a:rPr lang="en-US" dirty="0" err="1"/>
              <a:t>cervicalis</a:t>
            </a:r>
            <a:endParaRPr lang="en-US" dirty="0"/>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349044" y="1825625"/>
            <a:ext cx="4670674" cy="4351338"/>
          </a:xfrm>
          <a:prstGeom prst="rect">
            <a:avLst/>
          </a:prstGeom>
        </p:spPr>
      </p:pic>
    </p:spTree>
    <p:extLst>
      <p:ext uri="{BB962C8B-B14F-4D97-AF65-F5344CB8AC3E}">
        <p14:creationId xmlns:p14="http://schemas.microsoft.com/office/powerpoint/2010/main" val="1215827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Cervical plexus</a:t>
            </a:r>
          </a:p>
        </p:txBody>
      </p:sp>
      <p:sp>
        <p:nvSpPr>
          <p:cNvPr id="3" name="Content Placeholder 2"/>
          <p:cNvSpPr>
            <a:spLocks noGrp="1"/>
          </p:cNvSpPr>
          <p:nvPr>
            <p:ph sz="half" idx="1"/>
          </p:nvPr>
        </p:nvSpPr>
        <p:spPr/>
        <p:txBody>
          <a:bodyPr>
            <a:normAutofit fontScale="70000" lnSpcReduction="20000"/>
          </a:bodyPr>
          <a:lstStyle/>
          <a:p>
            <a:r>
              <a:rPr lang="en-US" dirty="0"/>
              <a:t>Cutaneous branches of the cervical plexus include:-</a:t>
            </a:r>
          </a:p>
          <a:p>
            <a:pPr>
              <a:buFont typeface="Wingdings" charset="2"/>
              <a:buChar char="Ø"/>
            </a:pPr>
            <a:r>
              <a:rPr lang="en-US" b="1" dirty="0"/>
              <a:t>The lesser occipital</a:t>
            </a:r>
            <a:r>
              <a:rPr lang="en-US" dirty="0"/>
              <a:t>:- Carries </a:t>
            </a:r>
            <a:r>
              <a:rPr lang="en-US" dirty="0" err="1"/>
              <a:t>fibres</a:t>
            </a:r>
            <a:r>
              <a:rPr lang="en-US" dirty="0"/>
              <a:t> from the cervical nerve C2 and innervates the skin posterior to the ear.</a:t>
            </a:r>
          </a:p>
          <a:p>
            <a:pPr>
              <a:buFont typeface="Wingdings" charset="2"/>
              <a:buChar char="Ø"/>
            </a:pPr>
            <a:r>
              <a:rPr lang="en-US" b="1" dirty="0"/>
              <a:t>Great auricular nerve</a:t>
            </a:r>
            <a:r>
              <a:rPr lang="en-US" dirty="0"/>
              <a:t>:- carries </a:t>
            </a:r>
            <a:r>
              <a:rPr lang="en-US" dirty="0" err="1"/>
              <a:t>fibres</a:t>
            </a:r>
            <a:r>
              <a:rPr lang="en-US" dirty="0"/>
              <a:t> from cervical nerves C2 and C3 supply the skin of the parotid region, the ear and the mastoid area.</a:t>
            </a:r>
          </a:p>
          <a:p>
            <a:pPr>
              <a:buFont typeface="Wingdings" charset="2"/>
              <a:buChar char="Ø"/>
            </a:pPr>
            <a:r>
              <a:rPr lang="en-US" b="1" dirty="0"/>
              <a:t>Transverse cervical nerve</a:t>
            </a:r>
            <a:r>
              <a:rPr lang="en-US" dirty="0"/>
              <a:t>:- carries </a:t>
            </a:r>
            <a:r>
              <a:rPr lang="en-US" dirty="0" err="1"/>
              <a:t>fibres</a:t>
            </a:r>
            <a:r>
              <a:rPr lang="en-US" dirty="0"/>
              <a:t> from C2 and C3 to innervate the lateral and anterior parts of the neck.</a:t>
            </a:r>
          </a:p>
          <a:p>
            <a:pPr>
              <a:buFont typeface="Wingdings" charset="2"/>
              <a:buChar char="Ø"/>
            </a:pPr>
            <a:r>
              <a:rPr lang="en-US" b="1" dirty="0"/>
              <a:t>Supraclavicular nerves</a:t>
            </a:r>
            <a:r>
              <a:rPr lang="en-US" dirty="0"/>
              <a:t>:- is a group of nerves that carry </a:t>
            </a:r>
            <a:r>
              <a:rPr lang="en-US" dirty="0" err="1"/>
              <a:t>fibres</a:t>
            </a:r>
            <a:r>
              <a:rPr lang="en-US" dirty="0"/>
              <a:t> from C3 and C4 to innervate the skin over the clavicle and shoulder as far as inferior border of rib II</a:t>
            </a:r>
          </a:p>
        </p:txBody>
      </p:sp>
      <p:pic>
        <p:nvPicPr>
          <p:cNvPr id="5" name="Content Placeholder 4"/>
          <p:cNvPicPr>
            <a:picLocks noGrp="1" noChangeAspect="1"/>
          </p:cNvPicPr>
          <p:nvPr>
            <p:ph sz="half" idx="2"/>
          </p:nvPr>
        </p:nvPicPr>
        <p:blipFill>
          <a:blip r:embed="rId2" cstate="print"/>
          <a:stretch>
            <a:fillRect/>
          </a:stretch>
        </p:blipFill>
        <p:spPr>
          <a:xfrm>
            <a:off x="6501720" y="1825625"/>
            <a:ext cx="4517998" cy="4351338"/>
          </a:xfrm>
          <a:prstGeom prst="rect">
            <a:avLst/>
          </a:prstGeom>
        </p:spPr>
      </p:pic>
    </p:spTree>
    <p:extLst>
      <p:ext uri="{BB962C8B-B14F-4D97-AF65-F5344CB8AC3E}">
        <p14:creationId xmlns:p14="http://schemas.microsoft.com/office/powerpoint/2010/main" val="1110160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Brachial plexus</a:t>
            </a:r>
          </a:p>
        </p:txBody>
      </p:sp>
      <p:sp>
        <p:nvSpPr>
          <p:cNvPr id="3" name="Content Placeholder 2"/>
          <p:cNvSpPr>
            <a:spLocks noGrp="1"/>
          </p:cNvSpPr>
          <p:nvPr>
            <p:ph sz="half" idx="1"/>
          </p:nvPr>
        </p:nvSpPr>
        <p:spPr/>
        <p:txBody>
          <a:bodyPr>
            <a:normAutofit fontScale="77500" lnSpcReduction="20000"/>
          </a:bodyPr>
          <a:lstStyle/>
          <a:p>
            <a:r>
              <a:rPr lang="en-US" dirty="0"/>
              <a:t>Forms from the anterior rami of cervical nerves C5 to C8 and nerve T1.</a:t>
            </a:r>
          </a:p>
          <a:p>
            <a:r>
              <a:rPr lang="en-US" dirty="0"/>
              <a:t>The contributions of each of these nerves is between the anterior and middle scalene muscles which form the roots of the brachial plexus.</a:t>
            </a:r>
          </a:p>
          <a:p>
            <a:r>
              <a:rPr lang="en-US" dirty="0"/>
              <a:t>As the roots emerge from these muscles, they form the trunks of the plexus.</a:t>
            </a:r>
          </a:p>
          <a:p>
            <a:r>
              <a:rPr lang="en-US" dirty="0"/>
              <a:t>The anterior rami of C5 and C6 join to form the superior trunk.</a:t>
            </a:r>
          </a:p>
          <a:p>
            <a:r>
              <a:rPr lang="en-US" dirty="0"/>
              <a:t>The anterior rami of C7  form the middle trunk while the anterior rami of C8 and T1 join to form the inferior trunk.</a:t>
            </a:r>
          </a:p>
        </p:txBody>
      </p:sp>
      <p:pic>
        <p:nvPicPr>
          <p:cNvPr id="5" name="Content Placeholder 4"/>
          <p:cNvPicPr>
            <a:picLocks noGrp="1" noChangeAspect="1"/>
          </p:cNvPicPr>
          <p:nvPr>
            <p:ph sz="half" idx="2"/>
          </p:nvPr>
        </p:nvPicPr>
        <p:blipFill>
          <a:blip r:embed="rId2" cstate="print"/>
          <a:stretch>
            <a:fillRect/>
          </a:stretch>
        </p:blipFill>
        <p:spPr>
          <a:xfrm>
            <a:off x="6389857" y="1690688"/>
            <a:ext cx="4741724" cy="4486275"/>
          </a:xfrm>
          <a:prstGeom prst="rect">
            <a:avLst/>
          </a:prstGeom>
        </p:spPr>
      </p:pic>
    </p:spTree>
    <p:extLst>
      <p:ext uri="{BB962C8B-B14F-4D97-AF65-F5344CB8AC3E}">
        <p14:creationId xmlns:p14="http://schemas.microsoft.com/office/powerpoint/2010/main" val="1125783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Brachial plexus</a:t>
            </a:r>
          </a:p>
        </p:txBody>
      </p:sp>
      <p:sp>
        <p:nvSpPr>
          <p:cNvPr id="3" name="Content Placeholder 2"/>
          <p:cNvSpPr>
            <a:spLocks noGrp="1"/>
          </p:cNvSpPr>
          <p:nvPr>
            <p:ph sz="half" idx="1"/>
          </p:nvPr>
        </p:nvSpPr>
        <p:spPr/>
        <p:txBody>
          <a:bodyPr>
            <a:normAutofit fontScale="85000" lnSpcReduction="10000"/>
          </a:bodyPr>
          <a:lstStyle/>
          <a:p>
            <a:r>
              <a:rPr lang="en-US" dirty="0"/>
              <a:t>Several branches of the of the brachial plexus may be visible in the posterior triangle of neck, these include:-</a:t>
            </a:r>
          </a:p>
          <a:p>
            <a:pPr>
              <a:buFont typeface="Wingdings" charset="2"/>
              <a:buChar char="Ø"/>
            </a:pPr>
            <a:r>
              <a:rPr lang="en-US" dirty="0"/>
              <a:t>Dorsal scapular nerve to the rhomboid muscle</a:t>
            </a:r>
          </a:p>
          <a:p>
            <a:pPr>
              <a:buFont typeface="Wingdings" charset="2"/>
              <a:buChar char="Ø"/>
            </a:pPr>
            <a:r>
              <a:rPr lang="en-US" dirty="0"/>
              <a:t>Long thoracic nerve to the serratus anterior</a:t>
            </a:r>
          </a:p>
          <a:p>
            <a:pPr>
              <a:buFont typeface="Wingdings" charset="2"/>
              <a:buChar char="Ø"/>
            </a:pPr>
            <a:r>
              <a:rPr lang="en-US" dirty="0"/>
              <a:t>Nerve to the subclavius muscle and the </a:t>
            </a:r>
          </a:p>
          <a:p>
            <a:pPr>
              <a:buFont typeface="Wingdings" charset="2"/>
              <a:buChar char="Ø"/>
            </a:pPr>
            <a:r>
              <a:rPr lang="en-US" dirty="0"/>
              <a:t>Suprascapular nerve to the supraspinatus and infraspinatus  muscles</a:t>
            </a:r>
          </a:p>
        </p:txBody>
      </p:sp>
      <p:pic>
        <p:nvPicPr>
          <p:cNvPr id="5" name="Content Placeholder 4"/>
          <p:cNvPicPr>
            <a:picLocks noGrp="1" noChangeAspect="1"/>
          </p:cNvPicPr>
          <p:nvPr>
            <p:ph sz="half" idx="2"/>
          </p:nvPr>
        </p:nvPicPr>
        <p:blipFill>
          <a:blip r:embed="rId2" cstate="print"/>
          <a:stretch>
            <a:fillRect/>
          </a:stretch>
        </p:blipFill>
        <p:spPr>
          <a:xfrm>
            <a:off x="6018234" y="1690688"/>
            <a:ext cx="5113347" cy="4486275"/>
          </a:xfrm>
          <a:prstGeom prst="rect">
            <a:avLst/>
          </a:prstGeom>
        </p:spPr>
      </p:pic>
    </p:spTree>
    <p:extLst>
      <p:ext uri="{BB962C8B-B14F-4D97-AF65-F5344CB8AC3E}">
        <p14:creationId xmlns:p14="http://schemas.microsoft.com/office/powerpoint/2010/main" val="1706892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Posterior triangle of the Neck</a:t>
            </a:r>
          </a:p>
        </p:txBody>
      </p:sp>
      <p:sp>
        <p:nvSpPr>
          <p:cNvPr id="3" name="Content Placeholder 2"/>
          <p:cNvSpPr>
            <a:spLocks noGrp="1"/>
          </p:cNvSpPr>
          <p:nvPr>
            <p:ph idx="1"/>
          </p:nvPr>
        </p:nvSpPr>
        <p:spPr/>
        <p:txBody>
          <a:bodyPr>
            <a:normAutofit/>
          </a:bodyPr>
          <a:lstStyle/>
          <a:p>
            <a:r>
              <a:rPr lang="en-US" dirty="0"/>
              <a:t>Is on the lateral aspect of the neck and in direct continuity with the upper limb.</a:t>
            </a:r>
          </a:p>
          <a:p>
            <a:pPr>
              <a:buFont typeface="Wingdings" charset="2"/>
              <a:buChar char="Ø"/>
            </a:pPr>
            <a:r>
              <a:rPr lang="en-US" dirty="0"/>
              <a:t>Its is bordered anteriorly by the posterior border of the sternocleidomastoid muscle.</a:t>
            </a:r>
          </a:p>
          <a:p>
            <a:pPr>
              <a:buFont typeface="Wingdings" charset="2"/>
              <a:buChar char="Ø"/>
            </a:pPr>
            <a:r>
              <a:rPr lang="en-US" dirty="0"/>
              <a:t>Posteriorly by the anterior edge of the trapezius muscle</a:t>
            </a:r>
          </a:p>
          <a:p>
            <a:pPr>
              <a:buFont typeface="Wingdings" charset="2"/>
              <a:buChar char="Ø"/>
            </a:pPr>
            <a:r>
              <a:rPr lang="en-US" dirty="0"/>
              <a:t>Basally by the middle one-third of the clavicle and </a:t>
            </a:r>
          </a:p>
          <a:p>
            <a:pPr marL="0" indent="0">
              <a:buNone/>
            </a:pPr>
            <a:endParaRPr lang="en-US" dirty="0"/>
          </a:p>
        </p:txBody>
      </p:sp>
    </p:spTree>
    <p:extLst>
      <p:ext uri="{BB962C8B-B14F-4D97-AF65-F5344CB8AC3E}">
        <p14:creationId xmlns:p14="http://schemas.microsoft.com/office/powerpoint/2010/main" val="1488534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pPr>
              <a:buFont typeface="Wingdings" charset="2"/>
              <a:buChar char="Ø"/>
            </a:pPr>
            <a:r>
              <a:rPr lang="en-US" dirty="0"/>
              <a:t>Apically by the occipital bone just posterior to the mastoid process where the attachment of the trapezius and sternocleidomastoid come together.</a:t>
            </a:r>
          </a:p>
          <a:p>
            <a:pPr>
              <a:buFont typeface="Wingdings" charset="2"/>
              <a:buChar char="Ø"/>
            </a:pPr>
            <a:r>
              <a:rPr lang="en-US" dirty="0"/>
              <a:t>The roof of the posterior triangle consist of an investing layer of the cervical fascia that surround the </a:t>
            </a:r>
            <a:r>
              <a:rPr lang="en-US" dirty="0" err="1"/>
              <a:t>the</a:t>
            </a:r>
            <a:r>
              <a:rPr lang="en-US" dirty="0"/>
              <a:t> sternocleidomastoid and trapezius muscles as it passes through the region.</a:t>
            </a:r>
          </a:p>
          <a:p>
            <a:pPr>
              <a:buFont typeface="Wingdings" charset="2"/>
              <a:buChar char="Ø"/>
            </a:pPr>
            <a:r>
              <a:rPr lang="en-US" dirty="0"/>
              <a:t>The floor of the posterior tringle is covered by the prevertebral layer of cervical fascia and from superior to inferior the splenius capitis, levator scapulae and the posterior, middle and anterior scalene muscles</a:t>
            </a:r>
          </a:p>
          <a:p>
            <a:endParaRPr lang="en-GB" dirty="0"/>
          </a:p>
        </p:txBody>
      </p:sp>
    </p:spTree>
    <p:extLst>
      <p:ext uri="{BB962C8B-B14F-4D97-AF65-F5344CB8AC3E}">
        <p14:creationId xmlns:p14="http://schemas.microsoft.com/office/powerpoint/2010/main" val="178759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Muscles of the posterior triangle of the neck</a:t>
            </a:r>
          </a:p>
        </p:txBody>
      </p:sp>
      <p:sp>
        <p:nvSpPr>
          <p:cNvPr id="3" name="Content Placeholder 2"/>
          <p:cNvSpPr>
            <a:spLocks noGrp="1"/>
          </p:cNvSpPr>
          <p:nvPr>
            <p:ph sz="half" idx="1"/>
          </p:nvPr>
        </p:nvSpPr>
        <p:spPr/>
        <p:txBody>
          <a:bodyPr>
            <a:normAutofit fontScale="77500" lnSpcReduction="20000"/>
          </a:bodyPr>
          <a:lstStyle/>
          <a:p>
            <a:r>
              <a:rPr lang="en-US" dirty="0"/>
              <a:t>Numerous muscles participates in the formation of the boundaries and floor of the posterior triangle of the neck.</a:t>
            </a:r>
          </a:p>
          <a:p>
            <a:r>
              <a:rPr lang="en-US" b="1" dirty="0"/>
              <a:t>Omohyoid muscle </a:t>
            </a:r>
            <a:r>
              <a:rPr lang="en-US" dirty="0"/>
              <a:t>passes across the posterior triangle of the neck before disappearing under sternocleidomastoid muscle and emerging in the anterior triangle.</a:t>
            </a:r>
          </a:p>
          <a:p>
            <a:r>
              <a:rPr lang="en-US" dirty="0"/>
              <a:t>The superior belly of omohyoid muscle is in the anterior triangle while the posterior triangle is in the posterior triangle of the neck</a:t>
            </a:r>
          </a:p>
          <a:p>
            <a:r>
              <a:rPr lang="en-US" dirty="0"/>
              <a:t>It is innervated by branches of the </a:t>
            </a:r>
            <a:r>
              <a:rPr lang="en-US" b="1" dirty="0" err="1"/>
              <a:t>ansa</a:t>
            </a:r>
            <a:r>
              <a:rPr lang="en-US" b="1" dirty="0"/>
              <a:t> </a:t>
            </a:r>
            <a:r>
              <a:rPr lang="en-US" b="1" dirty="0" err="1"/>
              <a:t>cervicalis</a:t>
            </a:r>
            <a:r>
              <a:rPr lang="en-US" b="1" dirty="0"/>
              <a:t> </a:t>
            </a:r>
            <a:r>
              <a:rPr lang="en-US" dirty="0"/>
              <a:t>and it depress the hyoid bone</a:t>
            </a:r>
          </a:p>
          <a:p>
            <a:endParaRPr lang="en-US" dirty="0"/>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198770" y="1825625"/>
            <a:ext cx="4998063" cy="4351338"/>
          </a:xfrm>
          <a:prstGeom prst="rect">
            <a:avLst/>
          </a:prstGeom>
        </p:spPr>
      </p:pic>
    </p:spTree>
    <p:extLst>
      <p:ext uri="{BB962C8B-B14F-4D97-AF65-F5344CB8AC3E}">
        <p14:creationId xmlns:p14="http://schemas.microsoft.com/office/powerpoint/2010/main" val="1761564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External jugular vein</a:t>
            </a:r>
          </a:p>
        </p:txBody>
      </p:sp>
      <p:sp>
        <p:nvSpPr>
          <p:cNvPr id="3" name="Content Placeholder 2"/>
          <p:cNvSpPr>
            <a:spLocks noGrp="1"/>
          </p:cNvSpPr>
          <p:nvPr>
            <p:ph sz="half" idx="1"/>
          </p:nvPr>
        </p:nvSpPr>
        <p:spPr/>
        <p:txBody>
          <a:bodyPr>
            <a:normAutofit fontScale="77500" lnSpcReduction="20000"/>
          </a:bodyPr>
          <a:lstStyle/>
          <a:p>
            <a:r>
              <a:rPr lang="en-US" dirty="0"/>
              <a:t>Is one of the superficial structures passing through the posterior triangle of the neck.</a:t>
            </a:r>
          </a:p>
          <a:p>
            <a:r>
              <a:rPr lang="en-US" dirty="0"/>
              <a:t>It form near the angle of the mandible by the union of the posterior branch of retromandibular vein and the posterior auricular vein.</a:t>
            </a:r>
          </a:p>
          <a:p>
            <a:r>
              <a:rPr lang="en-US" dirty="0"/>
              <a:t>It crosses the sternocleidomastoid muscle to enter the posterior triangle of the neck and pierces the investing layer to drain into the subclavian vein.</a:t>
            </a:r>
          </a:p>
          <a:p>
            <a:r>
              <a:rPr lang="en-US" dirty="0"/>
              <a:t>Tributaries to the external jugular vein include:- transverse cervical, suprascapular and anterior jugular veins</a:t>
            </a:r>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018232" y="1825625"/>
            <a:ext cx="5332611" cy="4351338"/>
          </a:xfrm>
          <a:prstGeom prst="rect">
            <a:avLst/>
          </a:prstGeom>
        </p:spPr>
      </p:pic>
    </p:spTree>
    <p:extLst>
      <p:ext uri="{BB962C8B-B14F-4D97-AF65-F5344CB8AC3E}">
        <p14:creationId xmlns:p14="http://schemas.microsoft.com/office/powerpoint/2010/main" val="1404573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Subclavian artery and its branches</a:t>
            </a:r>
          </a:p>
        </p:txBody>
      </p:sp>
      <p:sp>
        <p:nvSpPr>
          <p:cNvPr id="3" name="Content Placeholder 2"/>
          <p:cNvSpPr>
            <a:spLocks noGrp="1"/>
          </p:cNvSpPr>
          <p:nvPr>
            <p:ph sz="half" idx="1"/>
          </p:nvPr>
        </p:nvSpPr>
        <p:spPr/>
        <p:txBody>
          <a:bodyPr>
            <a:normAutofit fontScale="77500" lnSpcReduction="20000"/>
          </a:bodyPr>
          <a:lstStyle/>
          <a:p>
            <a:r>
              <a:rPr lang="en-US" dirty="0"/>
              <a:t>The third part of the subclavian artery lies within the lower boundary of the posterior triangle of the neck.</a:t>
            </a:r>
          </a:p>
          <a:p>
            <a:r>
              <a:rPr lang="en-US" dirty="0"/>
              <a:t>The first part of the subclavian artery ascends to the medial border of the anterior scalene muscle and gives off numerous branches.</a:t>
            </a:r>
          </a:p>
          <a:p>
            <a:r>
              <a:rPr lang="en-US" dirty="0"/>
              <a:t>The second part of the subclavian passes laterally between the anterior and middle scalene muscle and gives off only one branch.</a:t>
            </a:r>
          </a:p>
          <a:p>
            <a:r>
              <a:rPr lang="en-US" dirty="0"/>
              <a:t>The third part of subclavian artery emerges from the anterior and middle  scalene muscles to the base of the posterior triangle of the neck.</a:t>
            </a:r>
          </a:p>
        </p:txBody>
      </p:sp>
      <p:pic>
        <p:nvPicPr>
          <p:cNvPr id="5" name="Content Placeholder 4"/>
          <p:cNvPicPr>
            <a:picLocks noGrp="1" noChangeAspect="1"/>
          </p:cNvPicPr>
          <p:nvPr>
            <p:ph sz="half" idx="2"/>
          </p:nvPr>
        </p:nvPicPr>
        <p:blipFill>
          <a:blip r:embed="rId2" cstate="print"/>
          <a:stretch>
            <a:fillRect/>
          </a:stretch>
        </p:blipFill>
        <p:spPr>
          <a:xfrm>
            <a:off x="6148679" y="1690688"/>
            <a:ext cx="5060584" cy="4597378"/>
          </a:xfrm>
          <a:prstGeom prst="rect">
            <a:avLst/>
          </a:prstGeom>
        </p:spPr>
      </p:pic>
    </p:spTree>
    <p:extLst>
      <p:ext uri="{BB962C8B-B14F-4D97-AF65-F5344CB8AC3E}">
        <p14:creationId xmlns:p14="http://schemas.microsoft.com/office/powerpoint/2010/main" val="1531323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Transverse cervical and suprascapular arteries </a:t>
            </a:r>
          </a:p>
        </p:txBody>
      </p:sp>
      <p:sp>
        <p:nvSpPr>
          <p:cNvPr id="3" name="Content Placeholder 2"/>
          <p:cNvSpPr>
            <a:spLocks noGrp="1"/>
          </p:cNvSpPr>
          <p:nvPr>
            <p:ph sz="half" idx="1"/>
          </p:nvPr>
        </p:nvSpPr>
        <p:spPr/>
        <p:txBody>
          <a:bodyPr>
            <a:normAutofit fontScale="85000" lnSpcReduction="10000"/>
          </a:bodyPr>
          <a:lstStyle/>
          <a:p>
            <a:r>
              <a:rPr lang="en-US" b="1" dirty="0"/>
              <a:t>Transverse</a:t>
            </a:r>
            <a:r>
              <a:rPr lang="en-US" dirty="0"/>
              <a:t> </a:t>
            </a:r>
            <a:r>
              <a:rPr lang="en-US" b="1" dirty="0"/>
              <a:t>cervical</a:t>
            </a:r>
            <a:r>
              <a:rPr lang="en-US" dirty="0"/>
              <a:t> </a:t>
            </a:r>
            <a:r>
              <a:rPr lang="en-US" b="1" dirty="0"/>
              <a:t>artery</a:t>
            </a:r>
            <a:r>
              <a:rPr lang="en-US" dirty="0"/>
              <a:t> is a branch of thyrocervical trunk a branch from the first part of subclavian artery.</a:t>
            </a:r>
          </a:p>
          <a:p>
            <a:r>
              <a:rPr lang="en-US" dirty="0"/>
              <a:t>It passes laterally and slightly posteriorly to cross the base of the posterior triangle and divide into deep and superficial branches.</a:t>
            </a:r>
          </a:p>
          <a:p>
            <a:r>
              <a:rPr lang="en-US" b="1" dirty="0"/>
              <a:t>Suprascapular</a:t>
            </a:r>
            <a:r>
              <a:rPr lang="en-US" dirty="0"/>
              <a:t> </a:t>
            </a:r>
            <a:r>
              <a:rPr lang="en-US" b="1" dirty="0"/>
              <a:t>artery</a:t>
            </a:r>
            <a:r>
              <a:rPr lang="en-US" dirty="0"/>
              <a:t> also branches off from thyrocervical trunk and crosses the lowest part of the posterior triangle and ascends up to the scapula and supply muscles on the posterior surface of the scapula.</a:t>
            </a:r>
          </a:p>
          <a:p>
            <a:endParaRPr lang="en-US" dirty="0"/>
          </a:p>
          <a:p>
            <a:endParaRPr lang="en-US" dirty="0"/>
          </a:p>
          <a:p>
            <a:endParaRPr lang="en-US" dirty="0"/>
          </a:p>
          <a:p>
            <a:endParaRPr lang="en-US" dirty="0"/>
          </a:p>
          <a:p>
            <a:endParaRPr lang="en-US" dirty="0"/>
          </a:p>
        </p:txBody>
      </p:sp>
      <p:pic>
        <p:nvPicPr>
          <p:cNvPr id="5" name="Content Placeholder 4"/>
          <p:cNvPicPr>
            <a:picLocks noGrp="1" noChangeAspect="1"/>
          </p:cNvPicPr>
          <p:nvPr>
            <p:ph sz="half" idx="2"/>
          </p:nvPr>
        </p:nvPicPr>
        <p:blipFill>
          <a:blip r:embed="rId2" cstate="print"/>
          <a:stretch>
            <a:fillRect/>
          </a:stretch>
        </p:blipFill>
        <p:spPr>
          <a:xfrm>
            <a:off x="6312174" y="1825625"/>
            <a:ext cx="4897087" cy="4351338"/>
          </a:xfrm>
          <a:prstGeom prst="rect">
            <a:avLst/>
          </a:prstGeom>
        </p:spPr>
      </p:pic>
    </p:spTree>
    <p:extLst>
      <p:ext uri="{BB962C8B-B14F-4D97-AF65-F5344CB8AC3E}">
        <p14:creationId xmlns:p14="http://schemas.microsoft.com/office/powerpoint/2010/main" val="1502593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Veins </a:t>
            </a:r>
          </a:p>
        </p:txBody>
      </p:sp>
      <p:sp>
        <p:nvSpPr>
          <p:cNvPr id="3" name="Content Placeholder 2"/>
          <p:cNvSpPr>
            <a:spLocks noGrp="1"/>
          </p:cNvSpPr>
          <p:nvPr>
            <p:ph sz="half" idx="1"/>
          </p:nvPr>
        </p:nvSpPr>
        <p:spPr/>
        <p:txBody>
          <a:bodyPr>
            <a:normAutofit fontScale="85000" lnSpcReduction="20000"/>
          </a:bodyPr>
          <a:lstStyle/>
          <a:p>
            <a:r>
              <a:rPr lang="en-US" dirty="0"/>
              <a:t>Veins accompany all arteries in the neck region.</a:t>
            </a:r>
          </a:p>
          <a:p>
            <a:r>
              <a:rPr lang="en-US" dirty="0"/>
              <a:t>The </a:t>
            </a:r>
            <a:r>
              <a:rPr lang="en-US" b="1" dirty="0"/>
              <a:t>subclavian</a:t>
            </a:r>
            <a:r>
              <a:rPr lang="en-US" dirty="0"/>
              <a:t> </a:t>
            </a:r>
            <a:r>
              <a:rPr lang="en-US" b="1" dirty="0"/>
              <a:t>vein</a:t>
            </a:r>
            <a:r>
              <a:rPr lang="en-US" dirty="0"/>
              <a:t> is the continuation of the axillary vein and begins at the lateral border of the rib I.</a:t>
            </a:r>
          </a:p>
          <a:p>
            <a:r>
              <a:rPr lang="en-US" dirty="0"/>
              <a:t>As it crosses the base of the posterior triangle, it is joined by the external jugular vein and possibly the transverse cervical and the suprascapular veins.</a:t>
            </a:r>
          </a:p>
          <a:p>
            <a:r>
              <a:rPr lang="en-US" dirty="0"/>
              <a:t>It ends by joining with the </a:t>
            </a:r>
            <a:r>
              <a:rPr lang="en-US" b="1" dirty="0"/>
              <a:t>internal</a:t>
            </a:r>
            <a:r>
              <a:rPr lang="en-US" dirty="0"/>
              <a:t> jugular vein to form the </a:t>
            </a:r>
            <a:r>
              <a:rPr lang="en-US" b="1" dirty="0"/>
              <a:t>brachiocephalic</a:t>
            </a:r>
            <a:r>
              <a:rPr lang="en-US" dirty="0"/>
              <a:t> </a:t>
            </a:r>
            <a:r>
              <a:rPr lang="en-US" b="1" dirty="0"/>
              <a:t>vein</a:t>
            </a:r>
            <a:r>
              <a:rPr lang="en-US" dirty="0"/>
              <a:t>.</a:t>
            </a:r>
          </a:p>
        </p:txBody>
      </p:sp>
      <p:pic>
        <p:nvPicPr>
          <p:cNvPr id="5" name="Content Placeholder 4"/>
          <p:cNvPicPr>
            <a:picLocks noGrp="1" noChangeAspect="1"/>
          </p:cNvPicPr>
          <p:nvPr>
            <p:ph sz="half" idx="2"/>
          </p:nvPr>
        </p:nvPicPr>
        <p:blipFill>
          <a:blip r:embed="rId2" cstate="print"/>
          <a:stretch>
            <a:fillRect/>
          </a:stretch>
        </p:blipFill>
        <p:spPr>
          <a:xfrm>
            <a:off x="6170592" y="1980945"/>
            <a:ext cx="5180251" cy="4040697"/>
          </a:xfrm>
          <a:prstGeom prst="rect">
            <a:avLst/>
          </a:prstGeom>
        </p:spPr>
      </p:pic>
    </p:spTree>
    <p:extLst>
      <p:ext uri="{BB962C8B-B14F-4D97-AF65-F5344CB8AC3E}">
        <p14:creationId xmlns:p14="http://schemas.microsoft.com/office/powerpoint/2010/main" val="1826245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Nerves</a:t>
            </a:r>
          </a:p>
        </p:txBody>
      </p:sp>
      <p:sp>
        <p:nvSpPr>
          <p:cNvPr id="3" name="Content Placeholder 2"/>
          <p:cNvSpPr>
            <a:spLocks noGrp="1"/>
          </p:cNvSpPr>
          <p:nvPr>
            <p:ph sz="half" idx="1"/>
          </p:nvPr>
        </p:nvSpPr>
        <p:spPr/>
        <p:txBody>
          <a:bodyPr>
            <a:normAutofit lnSpcReduction="10000"/>
          </a:bodyPr>
          <a:lstStyle/>
          <a:p>
            <a:r>
              <a:rPr lang="en-US" dirty="0"/>
              <a:t>Several </a:t>
            </a:r>
            <a:r>
              <a:rPr lang="en-US"/>
              <a:t>nerves pass </a:t>
            </a:r>
            <a:r>
              <a:rPr lang="en-US" dirty="0"/>
              <a:t>through or are within the posterior triangle of the neck, these include:-</a:t>
            </a:r>
          </a:p>
          <a:p>
            <a:pPr>
              <a:buFont typeface="Wingdings" charset="2"/>
              <a:buChar char="Ø"/>
            </a:pPr>
            <a:r>
              <a:rPr lang="en-US" dirty="0"/>
              <a:t>The accessory nerve</a:t>
            </a:r>
          </a:p>
          <a:p>
            <a:pPr>
              <a:buFont typeface="Wingdings" charset="2"/>
              <a:buChar char="Ø"/>
            </a:pPr>
            <a:r>
              <a:rPr lang="en-US" dirty="0"/>
              <a:t>The branches of the cervical plexus</a:t>
            </a:r>
          </a:p>
          <a:p>
            <a:pPr>
              <a:buFont typeface="Wingdings" charset="2"/>
              <a:buChar char="Ø"/>
            </a:pPr>
            <a:r>
              <a:rPr lang="en-US" dirty="0"/>
              <a:t>Components forming the brachial plexus</a:t>
            </a:r>
          </a:p>
          <a:p>
            <a:pPr>
              <a:buFont typeface="Wingdings" charset="2"/>
              <a:buChar char="Ø"/>
            </a:pPr>
            <a:r>
              <a:rPr lang="en-US" dirty="0"/>
              <a:t>And branches of the brachial plexus</a:t>
            </a:r>
          </a:p>
        </p:txBody>
      </p:sp>
      <p:pic>
        <p:nvPicPr>
          <p:cNvPr id="5" name="Content Placeholder 4"/>
          <p:cNvPicPr>
            <a:picLocks noGrp="1" noChangeAspect="1"/>
          </p:cNvPicPr>
          <p:nvPr>
            <p:ph sz="half" idx="2"/>
          </p:nvPr>
        </p:nvPicPr>
        <p:blipFill>
          <a:blip r:embed="rId2" cstate="print"/>
          <a:stretch>
            <a:fillRect/>
          </a:stretch>
        </p:blipFill>
        <p:spPr>
          <a:xfrm>
            <a:off x="6170592" y="1901084"/>
            <a:ext cx="5180251" cy="4200420"/>
          </a:xfrm>
          <a:prstGeom prst="rect">
            <a:avLst/>
          </a:prstGeom>
        </p:spPr>
      </p:pic>
    </p:spTree>
    <p:extLst>
      <p:ext uri="{BB962C8B-B14F-4D97-AF65-F5344CB8AC3E}">
        <p14:creationId xmlns:p14="http://schemas.microsoft.com/office/powerpoint/2010/main" val="1866524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1070</Words>
  <Application>Microsoft Office PowerPoint</Application>
  <PresentationFormat>Custom</PresentationFormat>
  <Paragraphs>73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Office Theme</vt:lpstr>
      <vt:lpstr>POSTERIOR TRIANGLE</vt:lpstr>
      <vt:lpstr>Posterior triangle of the Neck</vt:lpstr>
      <vt:lpstr>PowerPoint Presentation</vt:lpstr>
      <vt:lpstr>Muscles of the posterior triangle of the neck</vt:lpstr>
      <vt:lpstr>External jugular vein</vt:lpstr>
      <vt:lpstr>Subclavian artery and its branches</vt:lpstr>
      <vt:lpstr>Transverse cervical and suprascapular arteries </vt:lpstr>
      <vt:lpstr>Veins </vt:lpstr>
      <vt:lpstr>Nerves</vt:lpstr>
      <vt:lpstr>Accessory nerve</vt:lpstr>
      <vt:lpstr>Cervical plexus</vt:lpstr>
      <vt:lpstr>Cervical plexus</vt:lpstr>
      <vt:lpstr>Cervical plexus</vt:lpstr>
      <vt:lpstr>Brachial plexus</vt:lpstr>
      <vt:lpstr>Brachial plexus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Posterior triangle of the neck</dc:title>
  <dc:creator>Alejandro Lee Muleta</dc:creator>
  <cp:lastModifiedBy>Windows User</cp:lastModifiedBy>
  <cp:revision>3</cp:revision>
  <dcterms:created xsi:type="dcterms:W3CDTF">2024-04-08T04:17:18Z</dcterms:created>
  <dcterms:modified xsi:type="dcterms:W3CDTF">2024-04-08T16:03:11Z</dcterms:modified>
</cp:coreProperties>
</file>