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9" r:id="rId20"/>
    <p:sldId id="280" r:id="rId21"/>
    <p:sldId id="285" r:id="rId22"/>
    <p:sldId id="278" r:id="rId23"/>
    <p:sldId id="277" r:id="rId24"/>
    <p:sldId id="281" r:id="rId25"/>
    <p:sldId id="282" r:id="rId26"/>
    <p:sldId id="283" r:id="rId27"/>
    <p:sldId id="284" r:id="rId28"/>
    <p:sldId id="28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17C2F-ACC8-4E83-A52B-59C18D8401BF}" type="datetimeFigureOut">
              <a:rPr lang="en-US" smtClean="0"/>
              <a:t>13-Apr-24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9B9E2-96C3-46CE-B1C5-D008A3B65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83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EBD42-5B5D-0D94-6817-F3FACC06B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EFA055-D098-F047-D25A-B518079D6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8C5F1-0FDA-ADEF-B7BC-28DD270B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EB8B-2B29-4C6F-AB6C-CE0FAEAC1E32}" type="datetime1">
              <a:rPr lang="en-US" smtClean="0"/>
              <a:t>13-Apr-24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B95C7-1C1B-E689-A9FC-C5E237C7B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254FB-EA7E-B009-E6D9-083B025E5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8E55-F48A-4452-BB5B-2CBE7F117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5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F8DF3-F68E-31B7-F82C-FC6D22972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727BE-005B-7AB7-9FCD-AF1F4068E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34862-477B-2389-466D-47C231385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43AC-FD44-4ACC-AD8B-2842EA1F3FD7}" type="datetime1">
              <a:rPr lang="en-US" smtClean="0"/>
              <a:t>13-Apr-24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3D991-28AE-4E87-3874-1321EC3D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AE808-57C1-F599-3DDD-B7FF65395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8E55-F48A-4452-BB5B-2CBE7F117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8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D7A78B-E0A6-CB69-4394-ADE774A659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0EF0C8-9D0A-E441-2637-9328F76BA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95EE2-6C52-5764-4127-87E1FDE7D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B6A5-CCEA-4675-BA8D-AB16D0285C9D}" type="datetime1">
              <a:rPr lang="en-US" smtClean="0"/>
              <a:t>13-Apr-24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A6FC7-2DF6-5058-B095-0978091F4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6536C-2001-ADD4-0831-378AAB9D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8E55-F48A-4452-BB5B-2CBE7F117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46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6D5B3-84F6-99A3-CA52-6B41D429D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8D488-3931-038D-EE77-63E6B7095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85527-AD76-5497-373A-AC5C99337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B938-FBB8-43F7-9D21-8EA79A603EF5}" type="datetime1">
              <a:rPr lang="en-US" smtClean="0"/>
              <a:t>13-Apr-24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893CF-FC21-037E-B369-4518B1ED0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AD92F-2EAC-E185-C03D-0E38549F5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8E55-F48A-4452-BB5B-2CBE7F117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7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8566F-5735-FE93-D7CB-2FDA991FA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2CFD0-1853-98B5-CC28-D1E7759CF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E7F8F-44BA-D1EF-170D-813538790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9A23-37B1-470F-A872-0085332B2C39}" type="datetime1">
              <a:rPr lang="en-US" smtClean="0"/>
              <a:t>13-Apr-24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1436C-D13B-6FD4-8868-A0ED27D8E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3CBEF-86ED-AAEF-4130-F7508B07C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8E55-F48A-4452-BB5B-2CBE7F117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5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ECF95-810E-1D66-C5E7-B7AB8D126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1638C-E00D-A2DA-B0A5-0A9A6D67E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3983F1-B184-BB7A-1880-3A42F9261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57A99-9AE5-A74C-0617-6E1335F8E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B6D4-8A96-474B-8E11-0AE3A9A691EC}" type="datetime1">
              <a:rPr lang="en-US" smtClean="0"/>
              <a:t>13-Apr-24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86312-BC50-651F-CE46-244DA6C52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A643C0-A2F0-F705-2154-287E264CE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8E55-F48A-4452-BB5B-2CBE7F117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6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447D6-17AB-C9E6-7EF1-F5F8B7201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CCC15-C4AC-2C47-5897-9A39EA6CC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97A508-0F81-C882-2433-36F0ACFBF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16833D-ECCF-119E-C0EE-B26B392A20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1BBA1-DE53-5198-538C-F0A8E348F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F94719-DADD-5107-8D8C-D493513B3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D6E3-27C6-44CF-A9BF-4D9BA4DD3279}" type="datetime1">
              <a:rPr lang="en-US" smtClean="0"/>
              <a:t>13-Apr-24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E20015-3883-0046-6489-DDFB4AD91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E871C2-F602-4CB4-493E-DD53DCC7E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8E55-F48A-4452-BB5B-2CBE7F117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3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F3307-5A5E-5C03-98A4-7EEA4255B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9B2AEB-6F40-A91E-A879-BA047C172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D631A-530B-4654-B4C1-5C972590BF33}" type="datetime1">
              <a:rPr lang="en-US" smtClean="0"/>
              <a:t>13-Apr-24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CE18B8-1191-43D2-FA43-DE619FAB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F7008D-4A61-D8D5-2F52-3F368453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8E55-F48A-4452-BB5B-2CBE7F117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5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9DEC36-E472-64E9-1C0F-8EAB6763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9CB5-F0E9-465A-9D9D-870DDE1A33E8}" type="datetime1">
              <a:rPr lang="en-US" smtClean="0"/>
              <a:t>13-Apr-24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3B867-DA98-7FD8-55F5-6DD0E8388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FDC69-2239-4E1D-976F-4DD5EF219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8E55-F48A-4452-BB5B-2CBE7F117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5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097E1-831A-E932-A4BE-8622A4AE3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2994B-6E62-72D0-0414-9D5386EB4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40E7A6-F89B-3DFB-30D3-7B954FC7A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7E4D4-21C6-63D2-3687-344BBDE13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8B3C-579C-458C-9A85-D9B4B10F140C}" type="datetime1">
              <a:rPr lang="en-US" smtClean="0"/>
              <a:t>13-Apr-24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D174D-2DA3-6822-1947-CEA29C461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88467C-E361-D966-E854-0FC0DBE9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8E55-F48A-4452-BB5B-2CBE7F117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85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C0A35-DC35-4FC1-C68B-F5F0DC8CF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648D67-AA65-8217-92BE-219E9B5C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BE1D63-7899-529E-7719-02CCC7E5F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468A1-1ED9-3DE4-A9A0-4EC3C7030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ECE4-DD2C-4D20-B5E7-31A57681EFC9}" type="datetime1">
              <a:rPr lang="en-US" smtClean="0"/>
              <a:t>13-Apr-24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117B73-8214-9BFE-61A8-D21E0E0AB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382307-7953-1530-10FB-84DA6840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8E55-F48A-4452-BB5B-2CBE7F117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9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5BF8DA-DED0-5FB0-A5B6-82B797E09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7DE82-3241-A012-D1D6-353CC5CB9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B9B41-F0AF-1C07-F8EB-2AE865D9A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64178-10EA-43C5-89AD-4B60299C109E}" type="datetime1">
              <a:rPr lang="en-US" smtClean="0"/>
              <a:t>13-Apr-24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67D93-0B81-9C9A-3271-9633E1AC7C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 MULOFWA ISAAC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9C7BC-5B75-DB43-631D-DC85739E7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E8E55-F48A-4452-BB5B-2CBE7F117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9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8C118-678B-4145-1A90-44D44766E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40912"/>
            <a:ext cx="9564710" cy="4456091"/>
          </a:xfrm>
        </p:spPr>
        <p:txBody>
          <a:bodyPr>
            <a:normAutofit/>
          </a:bodyPr>
          <a:lstStyle/>
          <a:p>
            <a:r>
              <a:rPr lang="en-US" b="1" dirty="0"/>
              <a:t>BACK OF THE NECK MUSCLES</a:t>
            </a:r>
            <a:br>
              <a:rPr lang="en-US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60A645-9F11-7CB1-5B62-42CF2318F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294254" cy="165576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b="1" dirty="0"/>
              <a:t>DR MULOFWA ISAAC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EDD66-E3F0-A803-CC8D-EA3DC25C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EA66-17AB-40CD-BF9F-6F5D4E987E75}" type="datetime1">
              <a:rPr lang="en-US" smtClean="0"/>
              <a:t>13-Apr-24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7DA23-45CB-7DCC-1112-87048646E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C9603-EE49-62B0-1CF4-A5CCF874F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8E55-F48A-4452-BB5B-2CBE7F117A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93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C7F16-F87E-31E7-4119-610CBE1A0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08" y="1133341"/>
            <a:ext cx="10972800" cy="5043622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Posterior neck muscles are grouped into 4 layers:</a:t>
            </a:r>
          </a:p>
          <a:p>
            <a:r>
              <a:rPr lang="en-US" sz="4000" dirty="0"/>
              <a:t>1</a:t>
            </a:r>
            <a:r>
              <a:rPr lang="en-US" sz="4000" baseline="30000" dirty="0"/>
              <a:t>st</a:t>
            </a:r>
            <a:r>
              <a:rPr lang="en-US" sz="4000" dirty="0"/>
              <a:t> layer: </a:t>
            </a:r>
            <a:r>
              <a:rPr lang="en-US" sz="4000" b="1" dirty="0"/>
              <a:t>Trapezius.</a:t>
            </a:r>
          </a:p>
          <a:p>
            <a:r>
              <a:rPr lang="en-US" sz="4000" dirty="0"/>
              <a:t>2</a:t>
            </a:r>
            <a:r>
              <a:rPr lang="en-US" sz="4000" baseline="30000" dirty="0"/>
              <a:t>nd</a:t>
            </a:r>
            <a:r>
              <a:rPr lang="en-US" sz="4000" dirty="0"/>
              <a:t> layer: </a:t>
            </a:r>
            <a:r>
              <a:rPr lang="en-US" sz="4000" b="1" dirty="0"/>
              <a:t>Splenius capitis/cervicis.</a:t>
            </a:r>
          </a:p>
          <a:p>
            <a:r>
              <a:rPr lang="en-US" sz="4000" dirty="0"/>
              <a:t>3</a:t>
            </a:r>
            <a:r>
              <a:rPr lang="en-US" sz="4000" baseline="30000" dirty="0"/>
              <a:t>rd</a:t>
            </a:r>
            <a:r>
              <a:rPr lang="en-US" sz="4000" dirty="0"/>
              <a:t> layer: </a:t>
            </a:r>
            <a:r>
              <a:rPr lang="en-US" sz="4000" b="1" dirty="0"/>
              <a:t>Semispinalis capitis/cervicis, iliocostalis cervicis, longissimus capitis/cervicis, spinalis cervicis.</a:t>
            </a:r>
          </a:p>
          <a:p>
            <a:r>
              <a:rPr lang="en-US" sz="4000" dirty="0"/>
              <a:t>4</a:t>
            </a:r>
            <a:r>
              <a:rPr lang="en-US" sz="4000" baseline="30000" dirty="0"/>
              <a:t>th</a:t>
            </a:r>
            <a:r>
              <a:rPr lang="en-US" sz="4000" dirty="0"/>
              <a:t> layer: </a:t>
            </a:r>
            <a:r>
              <a:rPr lang="en-US" sz="4000" b="1" dirty="0"/>
              <a:t>Suboccipital muscles.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32665-858B-B829-DE4E-8CD93D22C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0F86-DEC4-4A76-8C32-31DA1CB523CD}" type="datetime1">
              <a:rPr lang="en-US" smtClean="0"/>
              <a:t>13-Apr-24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E1BD6-AF4C-5352-E959-0E16956ED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74861-9922-BD49-8E31-A6439FEB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8E55-F48A-4452-BB5B-2CBE7F117A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36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EF43684-6B95-B6E8-53D1-401BFEF0B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609" y="437882"/>
            <a:ext cx="7062340" cy="6156101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02ADA3-8DA7-E390-F414-B9B9DD472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4D5-0A2E-4B36-9818-E2325FCCB81F}" type="datetime1">
              <a:rPr lang="en-US" smtClean="0"/>
              <a:t>13-Apr-24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FABEF5-E568-3C3A-FD8F-1A9101C5A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7B5477-E306-309D-7274-D7E8B3EC1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8E55-F48A-4452-BB5B-2CBE7F117AD5}" type="slidenum">
              <a:rPr lang="en-US" smtClean="0"/>
              <a:t>11</a:t>
            </a:fld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9F52351-4E78-9F7C-222C-9CCBD6C50BBF}"/>
              </a:ext>
            </a:extLst>
          </p:cNvPr>
          <p:cNvSpPr/>
          <p:nvPr/>
        </p:nvSpPr>
        <p:spPr>
          <a:xfrm>
            <a:off x="3387144" y="2021983"/>
            <a:ext cx="3490174" cy="312313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E886F0-9E90-8042-E583-EC2AC40776B9}"/>
              </a:ext>
            </a:extLst>
          </p:cNvPr>
          <p:cNvSpPr txBox="1"/>
          <p:nvPr/>
        </p:nvSpPr>
        <p:spPr>
          <a:xfrm>
            <a:off x="645982" y="437882"/>
            <a:ext cx="1860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1</a:t>
            </a:r>
            <a:r>
              <a:rPr lang="en-US" sz="4000" b="1" baseline="30000" dirty="0"/>
              <a:t>st</a:t>
            </a:r>
            <a:r>
              <a:rPr lang="en-US" sz="4000" b="1" dirty="0"/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2111416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933CF7-1812-2B19-01BD-167AB7532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354" y="136525"/>
            <a:ext cx="8149998" cy="62204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A8FDE0-3E99-5046-11AB-572EAEE77ADA}"/>
              </a:ext>
            </a:extLst>
          </p:cNvPr>
          <p:cNvSpPr txBox="1"/>
          <p:nvPr/>
        </p:nvSpPr>
        <p:spPr>
          <a:xfrm>
            <a:off x="502277" y="412124"/>
            <a:ext cx="332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2</a:t>
            </a:r>
            <a:r>
              <a:rPr lang="en-US" sz="4000" b="1" baseline="30000" dirty="0"/>
              <a:t>nd</a:t>
            </a:r>
            <a:r>
              <a:rPr lang="en-US" sz="4000" b="1" dirty="0"/>
              <a:t> &amp; 3</a:t>
            </a:r>
            <a:r>
              <a:rPr lang="en-US" sz="4000" b="1" baseline="30000" dirty="0"/>
              <a:t>rd</a:t>
            </a:r>
            <a:r>
              <a:rPr lang="en-US" sz="4000" b="1" dirty="0"/>
              <a:t> layers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005A97E-44E0-36B2-B0A7-038EA285D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2A58-BF44-46E9-8A6A-6DDF0E9EA9C2}" type="datetime1">
              <a:rPr lang="en-US" smtClean="0"/>
              <a:t>13-Apr-24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2DB499-2F84-51ED-06A4-12433BD5A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C3B5720-C1D0-81ED-D9C1-D3084A09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8E55-F48A-4452-BB5B-2CBE7F117A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60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AF5FC9-FADE-7211-8C6F-614A46DBFD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9778" y="553059"/>
            <a:ext cx="9143484" cy="5751882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70AFA50-3C1B-6366-5050-BE48947B2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0E30-14DB-44DB-B49F-E58A73F5C279}" type="datetime1">
              <a:rPr lang="en-US" smtClean="0"/>
              <a:t>13-Apr-24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4DF650-2767-0657-A5E4-4C90764A5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D82D692-4FA9-16E1-F1A4-6082C744A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8E55-F48A-4452-BB5B-2CBE7F117AD5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56D42E-6974-9E12-5747-67650AA833D2}"/>
              </a:ext>
            </a:extLst>
          </p:cNvPr>
          <p:cNvSpPr txBox="1"/>
          <p:nvPr/>
        </p:nvSpPr>
        <p:spPr>
          <a:xfrm>
            <a:off x="579550" y="360608"/>
            <a:ext cx="2000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4</a:t>
            </a:r>
            <a:r>
              <a:rPr lang="en-US" sz="4000" b="1" baseline="30000" dirty="0"/>
              <a:t>th</a:t>
            </a:r>
            <a:r>
              <a:rPr lang="en-US" sz="4000" b="1" dirty="0"/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3799103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CE2FD-8847-AAA5-CE2E-BA098EB46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dirty="0"/>
              <a:t>SUBOCCIPITAL REGION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52E80-F840-91E1-9DBA-2F9DFD3F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9EC3-C6B4-4C28-92AC-FE2DF100C636}" type="datetime1">
              <a:rPr lang="en-US" smtClean="0"/>
              <a:t>13-Apr-24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CD45F-EC1E-A3FC-EBAA-79EF5C21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0D66E-8791-EFAC-2E0F-E771B4881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8E55-F48A-4452-BB5B-2CBE7F117A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86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CF1AF-161F-122A-3FED-91B54A59D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941" y="476519"/>
            <a:ext cx="5800859" cy="5700444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Region between the</a:t>
            </a:r>
            <a:r>
              <a:rPr lang="en-US" sz="4000" b="1" dirty="0"/>
              <a:t> occiput </a:t>
            </a:r>
            <a:r>
              <a:rPr lang="en-US" sz="4000" dirty="0"/>
              <a:t>and the </a:t>
            </a:r>
            <a:r>
              <a:rPr lang="en-US" sz="4000" b="1" dirty="0"/>
              <a:t>spine of the axis.</a:t>
            </a:r>
          </a:p>
          <a:p>
            <a:r>
              <a:rPr lang="en-US" sz="4000" dirty="0"/>
              <a:t>In this region, there are 4 muscular layers: </a:t>
            </a:r>
            <a:r>
              <a:rPr lang="en-US" sz="4000" b="1" dirty="0"/>
              <a:t>(1)Trapezius, (2)splenius capitis, (3)semispinalis capitis &amp; longissimus capitis and (4) suboccipital muscles.</a:t>
            </a:r>
          </a:p>
          <a:p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7244905-C1E8-BDE3-F089-159ABE6259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43977" y="476519"/>
            <a:ext cx="6448024" cy="5389809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12C6DD-8DD7-6F7C-C06A-D332441D8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DA92-2EB9-4B76-B47C-AABB6769D4CE}" type="datetime1">
              <a:rPr lang="en-US" smtClean="0"/>
              <a:t>13-Apr-24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44AC801-69E0-208E-836F-1BD35EBD0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72B7CA0-8251-B95B-3267-8C7727361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8E55-F48A-4452-BB5B-2CBE7F117A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22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0CC1B1-1213-CE27-2BC6-D2CAAE852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2" t="48317" r="32916" b="15574"/>
          <a:stretch/>
        </p:blipFill>
        <p:spPr>
          <a:xfrm>
            <a:off x="425003" y="136525"/>
            <a:ext cx="11243255" cy="6219825"/>
          </a:xfr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9CA4B33-9932-C2E5-54CE-0C8A5C1DD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00E7-A03C-460A-988D-115D2C681FB2}" type="datetime1">
              <a:rPr lang="en-US" smtClean="0"/>
              <a:t>13-Apr-24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A02C12A-A462-A463-0FAD-2FE9235BE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969525-D0B9-C5E8-F7FD-80666758D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8E55-F48A-4452-BB5B-2CBE7F117A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9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12566-8F79-CC09-6DFD-BB655060C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681037"/>
            <a:ext cx="6310648" cy="5495926"/>
          </a:xfrm>
        </p:spPr>
        <p:txBody>
          <a:bodyPr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suboccipital muscles are arranged in such a way that they form a triangle called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suboccipital triangle.</a:t>
            </a:r>
          </a:p>
          <a:p>
            <a:pPr algn="l"/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There are 3 main contents of this triangle: 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lang="en-US" sz="3600" b="1" baseline="30000" dirty="0">
                <a:solidFill>
                  <a:prstClr val="black"/>
                </a:solidFill>
                <a:latin typeface="Calibri" panose="020F0502020204030204"/>
              </a:rPr>
              <a:t>rd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part of vertebral artery, </a:t>
            </a:r>
            <a:r>
              <a:rPr lang="en-US" sz="3600" b="1" i="0" u="none" strike="noStrike" baseline="0" dirty="0">
                <a:solidFill>
                  <a:srgbClr val="000000"/>
                </a:solidFill>
              </a:rPr>
              <a:t>Dorsal ramus of nerve C1—suboccipital nerve, Suboccipital plexus of veins</a:t>
            </a:r>
            <a:r>
              <a:rPr lang="en-US" sz="4000" b="0" i="0" u="none" strike="noStrike" baseline="0" dirty="0">
                <a:solidFill>
                  <a:srgbClr val="000000"/>
                </a:solidFill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BCBA24-B80A-5045-A01B-2F75597D7A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0648" y="681035"/>
            <a:ext cx="5843789" cy="5495927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50CB4B7-1A07-0B84-C5F5-2A8E65ADE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C0B0-F9B6-4B94-BFE5-496923785153}" type="datetime1">
              <a:rPr lang="en-US" smtClean="0"/>
              <a:t>13-Apr-24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ADD03CD-7949-09D2-C5A4-1D268DFD2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47A40A4-A6CF-EEA8-AE49-83B96D4BE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8E55-F48A-4452-BB5B-2CBE7F117A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87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E0DA7-49A5-69CE-3562-89527784A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3335" y="553792"/>
            <a:ext cx="5736465" cy="6040191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endParaRPr lang="en-US" sz="1800" b="1" i="0" u="none" strike="noStrike" baseline="0" dirty="0">
              <a:solidFill>
                <a:srgbClr val="0033B3"/>
              </a:solidFill>
              <a:latin typeface="AvantGarde-Demi"/>
            </a:endParaRPr>
          </a:p>
          <a:p>
            <a:pPr marL="0" indent="0" algn="l">
              <a:buNone/>
            </a:pPr>
            <a:r>
              <a:rPr lang="en-US" sz="3500" b="1" i="1" u="none" strike="noStrike" baseline="0" dirty="0">
                <a:solidFill>
                  <a:srgbClr val="6600FF"/>
                </a:solidFill>
                <a:latin typeface="AvantGarde-DemiOblique"/>
              </a:rPr>
              <a:t>Superomedially</a:t>
            </a:r>
          </a:p>
          <a:p>
            <a:pPr algn="l"/>
            <a:r>
              <a:rPr lang="en-US" sz="3500" b="0" i="1" u="none" strike="noStrike" baseline="0" dirty="0">
                <a:solidFill>
                  <a:srgbClr val="000000"/>
                </a:solidFill>
                <a:latin typeface="Palatino-Italic"/>
              </a:rPr>
              <a:t>Rectus capitis posterior major </a:t>
            </a:r>
            <a:r>
              <a:rPr lang="en-US" sz="3500" b="0" i="0" u="none" strike="noStrike" baseline="0" dirty="0">
                <a:solidFill>
                  <a:srgbClr val="000000"/>
                </a:solidFill>
                <a:latin typeface="Palatino-Roman"/>
              </a:rPr>
              <a:t>muscle supplemented by</a:t>
            </a:r>
          </a:p>
          <a:p>
            <a:pPr algn="l"/>
            <a:r>
              <a:rPr lang="en-US" sz="3500" b="0" i="0" u="none" strike="noStrike" baseline="0" dirty="0">
                <a:solidFill>
                  <a:srgbClr val="000000"/>
                </a:solidFill>
                <a:latin typeface="Palatino-Roman"/>
              </a:rPr>
              <a:t>the </a:t>
            </a:r>
            <a:r>
              <a:rPr lang="en-US" sz="3500" b="0" i="1" u="none" strike="noStrike" baseline="0" dirty="0">
                <a:solidFill>
                  <a:srgbClr val="000000"/>
                </a:solidFill>
                <a:latin typeface="Palatino-Italic"/>
              </a:rPr>
              <a:t>rectus capitis posterior minor </a:t>
            </a:r>
            <a:r>
              <a:rPr lang="en-US" sz="3500" b="0" i="0" u="none" strike="noStrike" baseline="0" dirty="0">
                <a:solidFill>
                  <a:srgbClr val="000000"/>
                </a:solidFill>
                <a:latin typeface="Palatino-Roman"/>
              </a:rPr>
              <a:t>(Fig. 10.5).</a:t>
            </a:r>
          </a:p>
          <a:p>
            <a:pPr marL="0" indent="0" algn="l">
              <a:buNone/>
            </a:pPr>
            <a:r>
              <a:rPr lang="en-US" sz="3500" b="1" i="1" u="none" strike="noStrike" baseline="0" dirty="0">
                <a:solidFill>
                  <a:srgbClr val="6600FF"/>
                </a:solidFill>
                <a:latin typeface="AvantGarde-DemiOblique"/>
              </a:rPr>
              <a:t>Superolaterally</a:t>
            </a:r>
          </a:p>
          <a:p>
            <a:pPr algn="l"/>
            <a:r>
              <a:rPr lang="en-US" sz="3500" b="0" i="1" u="none" strike="noStrike" baseline="0" dirty="0">
                <a:solidFill>
                  <a:srgbClr val="000000"/>
                </a:solidFill>
                <a:latin typeface="Palatino-Italic"/>
              </a:rPr>
              <a:t>Superior oblique capitis </a:t>
            </a:r>
            <a:r>
              <a:rPr lang="en-US" sz="3500" b="0" i="0" u="none" strike="noStrike" baseline="0" dirty="0">
                <a:solidFill>
                  <a:srgbClr val="000000"/>
                </a:solidFill>
                <a:latin typeface="Palatino-Roman"/>
              </a:rPr>
              <a:t>muscle.</a:t>
            </a:r>
          </a:p>
          <a:p>
            <a:pPr marL="0" indent="0" algn="l">
              <a:buNone/>
            </a:pPr>
            <a:r>
              <a:rPr lang="en-US" sz="3500" b="1" i="1" u="none" strike="noStrike" baseline="0" dirty="0">
                <a:solidFill>
                  <a:srgbClr val="6600FF"/>
                </a:solidFill>
                <a:latin typeface="AvantGarde-DemiOblique"/>
              </a:rPr>
              <a:t>Inferiorly</a:t>
            </a:r>
          </a:p>
          <a:p>
            <a:pPr algn="l"/>
            <a:r>
              <a:rPr lang="en-US" sz="3500" b="0" i="1" u="none" strike="noStrike" baseline="0" dirty="0">
                <a:solidFill>
                  <a:srgbClr val="000000"/>
                </a:solidFill>
                <a:latin typeface="Palatino-Italic"/>
              </a:rPr>
              <a:t>Inferior oblique capitis </a:t>
            </a:r>
            <a:r>
              <a:rPr lang="en-US" sz="3500" b="0" i="0" u="none" strike="noStrike" baseline="0" dirty="0">
                <a:solidFill>
                  <a:srgbClr val="000000"/>
                </a:solidFill>
                <a:latin typeface="Palatino-Roman"/>
              </a:rPr>
              <a:t>muscle.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4AF7E-8F31-7477-B365-E384EF1DE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1251" y="862885"/>
            <a:ext cx="6233373" cy="5314078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3500" b="1" i="1" u="none" strike="noStrike" baseline="0" dirty="0">
                <a:solidFill>
                  <a:srgbClr val="6600FF"/>
                </a:solidFill>
                <a:latin typeface="AvantGarde-DemiOblique"/>
              </a:rPr>
              <a:t>Roof</a:t>
            </a:r>
          </a:p>
          <a:p>
            <a:pPr algn="l"/>
            <a:r>
              <a:rPr lang="en-US" sz="3500" b="0" i="1" u="none" strike="noStrike" baseline="0" dirty="0">
                <a:solidFill>
                  <a:srgbClr val="2B0000"/>
                </a:solidFill>
                <a:latin typeface="Palatino-Italic"/>
              </a:rPr>
              <a:t>Medially</a:t>
            </a:r>
          </a:p>
          <a:p>
            <a:pPr algn="l"/>
            <a:r>
              <a:rPr lang="en-US" sz="3500" b="0" i="0" u="none" strike="noStrike" baseline="0" dirty="0">
                <a:solidFill>
                  <a:srgbClr val="000000"/>
                </a:solidFill>
                <a:latin typeface="Palatino-Roman"/>
              </a:rPr>
              <a:t>Dense fibrous tissue covered by the </a:t>
            </a:r>
            <a:r>
              <a:rPr lang="en-US" sz="3500" b="0" i="1" u="none" strike="noStrike" baseline="0" dirty="0">
                <a:solidFill>
                  <a:srgbClr val="000000"/>
                </a:solidFill>
                <a:latin typeface="Palatino-Italic"/>
              </a:rPr>
              <a:t>semispinalis capitis</a:t>
            </a:r>
            <a:r>
              <a:rPr lang="en-US" sz="3500" b="0" i="0" u="none" strike="noStrike" baseline="0" dirty="0">
                <a:solidFill>
                  <a:srgbClr val="000000"/>
                </a:solidFill>
                <a:latin typeface="Palatino-Roman"/>
              </a:rPr>
              <a:t>.</a:t>
            </a:r>
          </a:p>
          <a:p>
            <a:pPr algn="l"/>
            <a:r>
              <a:rPr lang="en-US" sz="3500" b="0" i="1" u="none" strike="noStrike" baseline="0" dirty="0">
                <a:solidFill>
                  <a:srgbClr val="2B0000"/>
                </a:solidFill>
                <a:latin typeface="Palatino-Italic"/>
              </a:rPr>
              <a:t>Laterally</a:t>
            </a:r>
          </a:p>
          <a:p>
            <a:pPr algn="l"/>
            <a:r>
              <a:rPr lang="en-US" sz="3500" b="0" i="1" u="none" strike="noStrike" baseline="0" dirty="0">
                <a:solidFill>
                  <a:srgbClr val="000000"/>
                </a:solidFill>
                <a:latin typeface="Palatino-Italic"/>
              </a:rPr>
              <a:t>Longissimus capitis </a:t>
            </a:r>
            <a:r>
              <a:rPr lang="en-US" sz="3500" b="0" i="0" u="none" strike="noStrike" baseline="0" dirty="0">
                <a:solidFill>
                  <a:srgbClr val="000000"/>
                </a:solidFill>
                <a:latin typeface="Palatino-Roman"/>
              </a:rPr>
              <a:t>and occasionally the </a:t>
            </a:r>
            <a:r>
              <a:rPr lang="en-US" sz="3500" b="0" i="1" u="none" strike="noStrike" baseline="0" dirty="0">
                <a:solidFill>
                  <a:srgbClr val="000000"/>
                </a:solidFill>
                <a:latin typeface="Palatino-Italic"/>
              </a:rPr>
              <a:t>splenius capitis</a:t>
            </a:r>
            <a:r>
              <a:rPr lang="en-US" sz="3500" b="0" i="0" u="none" strike="noStrike" baseline="0" dirty="0">
                <a:solidFill>
                  <a:srgbClr val="000000"/>
                </a:solidFill>
                <a:latin typeface="Palatino-Roman"/>
              </a:rPr>
              <a:t>.</a:t>
            </a:r>
          </a:p>
          <a:p>
            <a:pPr marL="0" indent="0" algn="l">
              <a:buNone/>
            </a:pPr>
            <a:r>
              <a:rPr lang="en-US" sz="3500" b="1" i="1" u="none" strike="noStrike" baseline="0" dirty="0">
                <a:solidFill>
                  <a:srgbClr val="6600FF"/>
                </a:solidFill>
                <a:latin typeface="AvantGarde-DemiOblique"/>
              </a:rPr>
              <a:t>Floor</a:t>
            </a:r>
          </a:p>
          <a:p>
            <a:pPr algn="l"/>
            <a:r>
              <a:rPr lang="en-US" sz="3500" b="1" i="0" u="none" strike="noStrike" baseline="0" dirty="0">
                <a:solidFill>
                  <a:srgbClr val="0033FF"/>
                </a:solidFill>
                <a:latin typeface="Palatino-Bold"/>
              </a:rPr>
              <a:t>1 </a:t>
            </a:r>
            <a:r>
              <a:rPr lang="en-US" sz="3500" b="0" i="0" u="none" strike="noStrike" baseline="0" dirty="0">
                <a:solidFill>
                  <a:srgbClr val="000000"/>
                </a:solidFill>
                <a:latin typeface="Palatino-Roman"/>
              </a:rPr>
              <a:t>Posterior arch of atlas.</a:t>
            </a:r>
          </a:p>
          <a:p>
            <a:pPr algn="l"/>
            <a:r>
              <a:rPr lang="en-US" sz="3500" b="1" i="0" u="none" strike="noStrike" baseline="0" dirty="0">
                <a:solidFill>
                  <a:srgbClr val="0033FF"/>
                </a:solidFill>
                <a:latin typeface="Palatino-Bold"/>
              </a:rPr>
              <a:t>2 </a:t>
            </a:r>
            <a:r>
              <a:rPr lang="en-US" sz="3500" b="0" i="0" u="none" strike="noStrike" baseline="0" dirty="0">
                <a:solidFill>
                  <a:srgbClr val="000000"/>
                </a:solidFill>
                <a:latin typeface="Palatino-Roman"/>
              </a:rPr>
              <a:t>Posterior </a:t>
            </a:r>
            <a:r>
              <a:rPr lang="en-US" sz="3500" b="0" i="0" u="none" strike="noStrike" baseline="0" dirty="0" err="1">
                <a:solidFill>
                  <a:srgbClr val="000000"/>
                </a:solidFill>
                <a:latin typeface="Palatino-Roman"/>
              </a:rPr>
              <a:t>atlanto</a:t>
            </a:r>
            <a:r>
              <a:rPr lang="en-US" sz="3500" b="0" i="0" u="none" strike="noStrike" baseline="0" dirty="0">
                <a:solidFill>
                  <a:srgbClr val="000000"/>
                </a:solidFill>
                <a:latin typeface="Palatino-Roman"/>
              </a:rPr>
              <a:t>-occipital membrane.</a:t>
            </a:r>
            <a:endParaRPr lang="en-US" sz="3500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B7689-95ED-A143-BBE7-CDDC3938C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24DD-5C6F-41F9-A12A-31FB64DCD438}" type="datetime1">
              <a:rPr lang="en-US" smtClean="0"/>
              <a:t>13-Apr-24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65F0DF-EDDC-E8A8-31A1-6F7EEC42B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4B296-DB7C-AB0C-1D34-B688F6C85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8E55-F48A-4452-BB5B-2CBE7F117AD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6C7EE-A626-FB4F-4411-4E6DE4CA3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425" y="1365161"/>
            <a:ext cx="11797047" cy="4811802"/>
          </a:xfrm>
        </p:spPr>
        <p:txBody>
          <a:bodyPr>
            <a:noAutofit/>
          </a:bodyPr>
          <a:lstStyle/>
          <a:p>
            <a:pPr algn="l"/>
            <a:r>
              <a:rPr lang="en-US" sz="3600" b="0" i="0" u="none" strike="noStrike" baseline="0" dirty="0">
                <a:latin typeface="Palatino-Roman"/>
              </a:rPr>
              <a:t>It is the first and largest branch of the first part of the subclavian artery, destined chiefly to supply the brain. </a:t>
            </a:r>
          </a:p>
          <a:p>
            <a:pPr algn="l"/>
            <a:r>
              <a:rPr lang="en-US" sz="3600" b="0" i="0" u="none" strike="noStrike" baseline="0" dirty="0">
                <a:latin typeface="Palatino-Roman"/>
              </a:rPr>
              <a:t>Out of its four parts, only the third part appears in the suboccipital triangle. </a:t>
            </a:r>
          </a:p>
          <a:p>
            <a:pPr algn="l"/>
            <a:r>
              <a:rPr lang="en-US" sz="3600" b="0" i="0" u="none" strike="noStrike" baseline="0" dirty="0">
                <a:latin typeface="Palatino-Roman"/>
              </a:rPr>
              <a:t>This part appears at the foramen transversarium of the atlas, grooves the atlas, and leaves the triangle by passing deep to the lateral edge of the posterior </a:t>
            </a:r>
            <a:r>
              <a:rPr lang="en-US" sz="3600" b="0" i="0" u="none" strike="noStrike" baseline="0" dirty="0" err="1">
                <a:latin typeface="Palatino-Roman"/>
              </a:rPr>
              <a:t>atlanto</a:t>
            </a:r>
            <a:r>
              <a:rPr lang="en-US" sz="3600" b="0" i="0" u="none" strike="noStrike" baseline="0" dirty="0">
                <a:latin typeface="Palatino-Roman"/>
              </a:rPr>
              <a:t>-occipital membrane.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78602-62BA-D607-E132-B27FC4E7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A4A8-C321-4419-8391-BD4153FAA4C3}" type="datetime1">
              <a:rPr lang="en-US" smtClean="0"/>
              <a:t>13-Apr-24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64E26-55F8-74C4-58EB-22D033B04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4331B4-DD73-0E32-FFAA-D7C00AF24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8E55-F48A-4452-BB5B-2CBE7F117AD5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13ADF3-2571-DAF2-E8C9-B21E33279273}"/>
              </a:ext>
            </a:extLst>
          </p:cNvPr>
          <p:cNvSpPr txBox="1"/>
          <p:nvPr/>
        </p:nvSpPr>
        <p:spPr>
          <a:xfrm>
            <a:off x="412123" y="489397"/>
            <a:ext cx="3568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Vertebral artery</a:t>
            </a:r>
          </a:p>
        </p:txBody>
      </p:sp>
    </p:spTree>
    <p:extLst>
      <p:ext uri="{BB962C8B-B14F-4D97-AF65-F5344CB8AC3E}">
        <p14:creationId xmlns:p14="http://schemas.microsoft.com/office/powerpoint/2010/main" val="2053545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3571B-C2DD-6DAB-3DBC-F736C6B88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026FC-709B-1D88-DF29-F9DE47658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Introduction</a:t>
            </a:r>
          </a:p>
          <a:p>
            <a:r>
              <a:rPr lang="en-US" sz="4000" dirty="0"/>
              <a:t>Back of the neck muscles</a:t>
            </a:r>
          </a:p>
          <a:p>
            <a:r>
              <a:rPr lang="en-US" sz="4000" dirty="0"/>
              <a:t>Suboccipital region</a:t>
            </a:r>
          </a:p>
          <a:p>
            <a:r>
              <a:rPr lang="en-US" sz="4000" dirty="0"/>
              <a:t>Clinical correlates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DBC10-C06B-47C3-6A09-68FDD0DCC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25E7-3C21-404E-9AF1-10F85B72C71B}" type="datetime1">
              <a:rPr lang="en-US" smtClean="0"/>
              <a:t>13-Apr-24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53D33-E455-DACD-3B7F-5CBF557F1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7FF31-3577-577B-D81A-CCB47A104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8E55-F48A-4452-BB5B-2CBE7F117A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93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0ED03-7EF7-D9D9-B3D8-5EE138AD1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-Roman"/>
                <a:ea typeface="+mn-ea"/>
                <a:cs typeface="+mn-cs"/>
              </a:rPr>
              <a:t>The artery is separated from the posterior arch of the atlas by the first cervical nerve and its dorsal and ventral rami.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55A37-6CF9-54BB-BA2C-10D373E25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C40D-CC9C-40D3-8AD4-D275FBE7D231}" type="datetime1">
              <a:rPr lang="en-US" smtClean="0"/>
              <a:t>13-Apr-24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06282-1E35-A8B3-6ED4-B68A0BACA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0C42E-ACA4-97B4-449D-CD10C239C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8E55-F48A-4452-BB5B-2CBE7F117AD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78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31D35E6-C2C8-A304-7B01-DFEAC24E3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1053" y="136525"/>
            <a:ext cx="6709893" cy="621982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DEAC3-24A6-55D8-2B95-698C124E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B938-FBB8-43F7-9D21-8EA79A603EF5}" type="datetime1">
              <a:rPr lang="en-US" smtClean="0"/>
              <a:t>13-Apr-24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48DB0-A9A3-87C0-7449-FD8B9CDD4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A5607-7F9E-7E30-4313-CB5F3711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8E55-F48A-4452-BB5B-2CBE7F117AD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34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83A1B-3287-F5D2-0C24-04272B363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39" y="437882"/>
            <a:ext cx="11475075" cy="5739081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Garde-DemiOblique"/>
                <a:ea typeface="+mn-ea"/>
                <a:cs typeface="+mn-cs"/>
              </a:rPr>
              <a:t>Dorsal Ramus of First Cervical Nerve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-Roman"/>
                <a:ea typeface="+mn-ea"/>
                <a:cs typeface="+mn-cs"/>
              </a:rPr>
              <a:t>It emerges between the posterior arch of the atlas and the vertebral artery, and soon breaks up into branches which supply the four suboccipital muscles and the semispinalis capitis.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-Roman"/>
                <a:ea typeface="+mn-ea"/>
                <a:cs typeface="+mn-cs"/>
              </a:rPr>
              <a:t>The nerve to the inferior oblique gives off a communicating branch to the greater occipital nerve capitis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260D7-D317-932F-3AB6-6DEAF9747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1A91-60C1-4E40-967C-96CC56C35B16}" type="datetime1">
              <a:rPr lang="en-US" smtClean="0"/>
              <a:t>13-Apr-24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44385-5B9F-2FF5-4DE4-8174F7785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AA013-32CE-CAB0-3D5F-ED78CAEA2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8E55-F48A-4452-BB5B-2CBE7F117AD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98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BD2B2-B354-C548-DB01-237A7FDA3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819" y="579549"/>
            <a:ext cx="11784169" cy="5597414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3600" b="1" i="1" u="none" strike="noStrike" baseline="0" dirty="0">
                <a:latin typeface="AvantGarde-DemiOblique"/>
              </a:rPr>
              <a:t>Suboccipital Plexus of Veins</a:t>
            </a:r>
          </a:p>
          <a:p>
            <a:pPr algn="l"/>
            <a:r>
              <a:rPr lang="en-US" sz="3600" b="0" i="0" u="none" strike="noStrike" baseline="0" dirty="0">
                <a:latin typeface="Palatino-Roman"/>
              </a:rPr>
              <a:t>It lies in and around the suboccipital triangle, and drains the:</a:t>
            </a:r>
          </a:p>
          <a:p>
            <a:pPr marL="0" indent="0" algn="l">
              <a:buNone/>
            </a:pPr>
            <a:r>
              <a:rPr lang="en-US" sz="3600" b="1" i="0" u="none" strike="noStrike" baseline="0" dirty="0">
                <a:latin typeface="Palatino-Bold"/>
              </a:rPr>
              <a:t>1. </a:t>
            </a:r>
            <a:r>
              <a:rPr lang="en-US" sz="3600" b="0" i="0" u="none" strike="noStrike" baseline="0" dirty="0">
                <a:latin typeface="Palatino-Roman"/>
              </a:rPr>
              <a:t>Muscular veins</a:t>
            </a:r>
          </a:p>
          <a:p>
            <a:pPr marL="0" indent="0" algn="l">
              <a:buNone/>
            </a:pPr>
            <a:r>
              <a:rPr lang="en-US" sz="3600" b="1" i="0" u="none" strike="noStrike" baseline="0" dirty="0">
                <a:latin typeface="Palatino-Bold"/>
              </a:rPr>
              <a:t>2. </a:t>
            </a:r>
            <a:r>
              <a:rPr lang="en-US" sz="3600" b="0" i="0" u="none" strike="noStrike" baseline="0" dirty="0">
                <a:latin typeface="Palatino-Roman"/>
              </a:rPr>
              <a:t>Occipital veins</a:t>
            </a:r>
          </a:p>
          <a:p>
            <a:pPr marL="0" indent="0" algn="l">
              <a:buNone/>
            </a:pPr>
            <a:r>
              <a:rPr lang="fr-FR" sz="3600" b="1" i="0" u="none" strike="noStrike" baseline="0" dirty="0">
                <a:latin typeface="Palatino-Bold"/>
              </a:rPr>
              <a:t>3. </a:t>
            </a:r>
            <a:r>
              <a:rPr lang="fr-FR" sz="3600" b="0" i="0" u="none" strike="noStrike" baseline="0" dirty="0" err="1">
                <a:latin typeface="Palatino-Roman"/>
              </a:rPr>
              <a:t>Internal</a:t>
            </a:r>
            <a:r>
              <a:rPr lang="fr-FR" sz="3600" b="0" i="0" u="none" strike="noStrike" baseline="0" dirty="0">
                <a:latin typeface="Palatino-Roman"/>
              </a:rPr>
              <a:t> </a:t>
            </a:r>
            <a:r>
              <a:rPr lang="fr-FR" sz="3600" b="0" i="0" u="none" strike="noStrike" baseline="0" dirty="0" err="1">
                <a:latin typeface="Palatino-Roman"/>
              </a:rPr>
              <a:t>vertebral</a:t>
            </a:r>
            <a:r>
              <a:rPr lang="fr-FR" sz="3600" b="0" i="0" u="none" strike="noStrike" baseline="0" dirty="0">
                <a:latin typeface="Palatino-Roman"/>
              </a:rPr>
              <a:t> venous plexus</a:t>
            </a:r>
          </a:p>
          <a:p>
            <a:pPr marL="0" indent="0" algn="l">
              <a:buNone/>
            </a:pPr>
            <a:r>
              <a:rPr lang="en-US" sz="3600" b="1" i="0" u="none" strike="noStrike" baseline="0" dirty="0">
                <a:latin typeface="Palatino-Bold"/>
              </a:rPr>
              <a:t>4. </a:t>
            </a:r>
            <a:r>
              <a:rPr lang="en-US" sz="3600" b="0" i="0" u="none" strike="noStrike" baseline="0" dirty="0">
                <a:latin typeface="Palatino-Roman"/>
              </a:rPr>
              <a:t>Condylar emissary vein.</a:t>
            </a:r>
          </a:p>
          <a:p>
            <a:pPr algn="l"/>
            <a:r>
              <a:rPr lang="en-US" sz="3600" b="0" i="0" u="none" strike="noStrike" baseline="0" dirty="0">
                <a:latin typeface="Palatino-Roman"/>
              </a:rPr>
              <a:t>It itself drains into the deep cervical and vertebral plexus of veins.</a:t>
            </a:r>
            <a:endParaRPr lang="en-US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B861A-C26F-BC81-A15D-49DDBE01B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3317-641A-4355-9F1A-630BE2D65924}" type="datetime1">
              <a:rPr lang="en-US" smtClean="0"/>
              <a:t>13-Apr-24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0859D-0C7D-AE72-87C9-E5E394CB4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32811-EBDB-3A70-F64A-B9F43BE2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8E55-F48A-4452-BB5B-2CBE7F117AD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98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60B80-3042-C6A5-B343-9BE9A4086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dirty="0"/>
              <a:t>CLINICAL CORRELATES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C5963-AF48-F5D1-30FA-D88DF4B05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DFFA-4EFC-4D32-B365-A5850FF7513D}" type="datetime1">
              <a:rPr lang="en-US" smtClean="0"/>
              <a:t>13-Apr-24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05E01-C4FE-4F77-F73E-88295C6EE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C88EF-C9EF-56D1-FD3D-9DB1276F9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8E55-F48A-4452-BB5B-2CBE7F117AD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8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5E971-F763-A8FE-6F39-33EAE6B36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dirty="0">
                <a:latin typeface="Palatino-Roman"/>
              </a:rPr>
              <a:t>MENINGITIS</a:t>
            </a:r>
          </a:p>
          <a:p>
            <a:pPr algn="l"/>
            <a:r>
              <a:rPr lang="en-US" sz="2800" b="0" i="0" u="none" strike="noStrike" baseline="0" dirty="0">
                <a:latin typeface="Palatino-Roman"/>
              </a:rPr>
              <a:t> Neck rigidity, seen in cases with meningitis, is due to spasm of the extensor muscles of the neck.</a:t>
            </a:r>
          </a:p>
          <a:p>
            <a:pPr marL="0" indent="0" algn="l">
              <a:buNone/>
            </a:pPr>
            <a:r>
              <a:rPr lang="en-US" b="1" dirty="0">
                <a:latin typeface="Palatino-Roman"/>
              </a:rPr>
              <a:t>CISTERN PUNCTURE</a:t>
            </a:r>
          </a:p>
          <a:p>
            <a:pPr algn="l"/>
            <a:r>
              <a:rPr lang="en-US" sz="2800" b="0" i="0" u="none" strike="noStrike" baseline="0" dirty="0">
                <a:latin typeface="Palatino-Roman"/>
              </a:rPr>
              <a:t>Cisternal puncture is done when lumbar puncture fails.</a:t>
            </a:r>
            <a:endParaRPr lang="en-US" b="1" dirty="0">
              <a:latin typeface="Palatino-Roman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6C282-1E78-5B00-6E91-3174A1DE1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63BB-52E1-4BB9-B38A-A4B33B9A0175}" type="datetime1">
              <a:rPr lang="en-US" smtClean="0"/>
              <a:t>13-Apr-24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29CFB-774C-77E5-112F-61CBAB5C9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DD31E-6268-7CB9-440A-AE6A1870B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8E55-F48A-4452-BB5B-2CBE7F117AD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02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9C1666-93D1-A685-59D1-52EDB0CEA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9" t="29966" r="19770" b="6399"/>
          <a:stretch/>
        </p:blipFill>
        <p:spPr>
          <a:xfrm>
            <a:off x="1210613" y="128789"/>
            <a:ext cx="9311425" cy="6729211"/>
          </a:xfr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62B3605-56E9-D852-DE63-FA0022B06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A198-7DA0-4E04-9CFB-D7FBA9C61557}" type="datetime1">
              <a:rPr lang="en-US" smtClean="0"/>
              <a:t>13-Apr-24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DC2E0A4-24FD-3B83-2687-010A49154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F7C88A-B8D8-D310-63ED-5F1A7C133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8E55-F48A-4452-BB5B-2CBE7F117AD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67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ADD8A-4F35-46BA-86DE-CF7B79032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dirty="0"/>
              <a:t>THE END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8A96D-3AD0-6685-F21E-366527B6E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C8CC-8A2F-4C81-85D5-9A86C9DC25FD}" type="datetime1">
              <a:rPr lang="en-US" smtClean="0"/>
              <a:t>13-Apr-24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C8656-C277-0474-6FFB-783EBBCE3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FD2C9-4354-41BB-6383-5F403C0F1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8E55-F48A-4452-BB5B-2CBE7F117AD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52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547BC-4C0C-3F62-C145-D955831BC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SAMPLE REVISION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37287-A722-608B-F8ED-2D98C9D8C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1556951"/>
            <a:ext cx="11738919" cy="4620012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3600" b="1" dirty="0"/>
              <a:t>Describe the borders of the neck?</a:t>
            </a:r>
          </a:p>
          <a:p>
            <a:pPr marL="514350" indent="-514350">
              <a:buAutoNum type="arabicPeriod"/>
            </a:pPr>
            <a:r>
              <a:rPr lang="en-US" sz="3600" b="1" dirty="0"/>
              <a:t>Define the suboccipital region?</a:t>
            </a:r>
          </a:p>
          <a:p>
            <a:pPr marL="514350" indent="-514350">
              <a:buAutoNum type="arabicPeriod"/>
            </a:pPr>
            <a:r>
              <a:rPr lang="en-US" sz="3600" b="1" dirty="0"/>
              <a:t>Describe the 4 muscular layers seen the suboccipital region of the neck?</a:t>
            </a:r>
          </a:p>
          <a:p>
            <a:pPr marL="514350" indent="-514350">
              <a:buAutoNum type="arabicPeriod"/>
            </a:pPr>
            <a:r>
              <a:rPr lang="en-US" sz="3600" b="1" dirty="0"/>
              <a:t>Describe the borders and contents of the suboccipital triangle?</a:t>
            </a:r>
          </a:p>
          <a:p>
            <a:pPr marL="514350" indent="-514350">
              <a:buAutoNum type="arabicPeriod"/>
            </a:pPr>
            <a:r>
              <a:rPr lang="en-US" sz="3600" b="1" dirty="0"/>
              <a:t>Describe the borders of the  posterior triangle of the neck? A stab above the middle third of the clavicle will cause which life threatening condition?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272B7-C67A-86D5-2890-A2C2E1DB5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B938-FBB8-43F7-9D21-8EA79A603EF5}" type="datetime1">
              <a:rPr lang="en-US" smtClean="0"/>
              <a:t>13-Apr-24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5ACFA-777D-2C1B-E0A2-6B7BEB1BC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819E4-FDC6-8682-A9CE-06452413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8E55-F48A-4452-BB5B-2CBE7F117AD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38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A1733-FEE6-2C89-43C7-80D381FB0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dirty="0"/>
              <a:t>INTRODUCTION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45001-9C8D-380D-07CF-91E81CBD7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BA39-B69C-40D1-B417-987C76862103}" type="datetime1">
              <a:rPr lang="en-US" smtClean="0"/>
              <a:t>13-Apr-24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AB127-6CFB-D20E-557B-9FFA59F05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34271-B0FC-4A68-C2E5-98861895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8E55-F48A-4452-BB5B-2CBE7F117A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10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DDB98-1119-2A88-C930-29DBDBC4A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dirty="0"/>
              <a:t>What is the neck?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1BFD0-BB6B-A9F4-DD2D-14D7E8B04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AECC-0DDC-4D1D-BD5A-F151CBDBA208}" type="datetime1">
              <a:rPr lang="en-US" smtClean="0"/>
              <a:t>13-Apr-24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1140E-7084-68E8-9448-AA20C38D6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C14B3-FC6A-28E4-AD4B-E30E0EEA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8E55-F48A-4452-BB5B-2CBE7F117A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40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F4477-0061-89E1-2110-AC95913EB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2016" y="0"/>
            <a:ext cx="6671255" cy="6104586"/>
          </a:xfrm>
        </p:spPr>
        <p:txBody>
          <a:bodyPr>
            <a:noAutofit/>
          </a:bodyPr>
          <a:lstStyle/>
          <a:p>
            <a:r>
              <a:rPr lang="en-US" sz="4000" dirty="0"/>
              <a:t>Also known as the </a:t>
            </a:r>
            <a:r>
              <a:rPr lang="en-US" sz="4000" b="1" dirty="0"/>
              <a:t>cervical region </a:t>
            </a:r>
            <a:r>
              <a:rPr lang="en-US" sz="4000" dirty="0"/>
              <a:t>is situated between the head and the torso.</a:t>
            </a:r>
          </a:p>
          <a:p>
            <a:r>
              <a:rPr lang="en-US" sz="4000" dirty="0"/>
              <a:t>Upper limit:</a:t>
            </a:r>
            <a:r>
              <a:rPr lang="en-US" sz="4000" b="1" dirty="0"/>
              <a:t> external occipital protuberance and superior nuchal </a:t>
            </a:r>
            <a:r>
              <a:rPr lang="en-US" sz="4000" dirty="0"/>
              <a:t>(posteriorly), </a:t>
            </a:r>
            <a:r>
              <a:rPr lang="en-US" sz="4000" b="1" dirty="0"/>
              <a:t>hyoid bone </a:t>
            </a:r>
            <a:r>
              <a:rPr lang="en-US" sz="4000" dirty="0"/>
              <a:t>(anteriorly)</a:t>
            </a:r>
          </a:p>
          <a:p>
            <a:r>
              <a:rPr lang="en-US" sz="4000" dirty="0"/>
              <a:t>Lower limit: </a:t>
            </a:r>
            <a:r>
              <a:rPr lang="en-US" sz="4000" b="1" dirty="0"/>
              <a:t>supra-pleural membrane/ Sibson`s fascia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940355F-FFBE-DFE4-BF35-305141D6FC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71255" y="476518"/>
            <a:ext cx="5434885" cy="5867869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52E0C55-8A3F-A5E9-5B1E-4BEBAFECD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B1F5-11F4-4079-8979-5823CCED645D}" type="datetime1">
              <a:rPr lang="en-US" smtClean="0"/>
              <a:t>13-Apr-24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97F5524-0E68-F3CE-DCAA-6181E5C51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4F98ED-A2A0-C106-4C8D-6EBE0EF34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8E55-F48A-4452-BB5B-2CBE7F117A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97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69C51-9F49-0275-63FD-D2AB9FD65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COMPARTMENTS OF THE NECK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C0E2B6-9A1B-48C4-AF0D-BDCB15607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265" y="1662112"/>
            <a:ext cx="3389091" cy="3533775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0A58B74-4598-CD68-F04D-E534C7BB4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F056A-B8B5-4335-94DB-110D7C9BC3E6}" type="datetime1">
              <a:rPr lang="en-US" smtClean="0"/>
              <a:t>13-Apr-24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7C3E63D-C6DB-3736-8BF9-1DC904A79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88F8904-E095-4FE9-8FF6-A8892F707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8E55-F48A-4452-BB5B-2CBE7F117AD5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7D6492-B763-EE6E-D33C-111C6399F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732" y="1662113"/>
            <a:ext cx="3592535" cy="35337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567A62-D994-3C46-A5D4-EEC724F83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9259" y="1662113"/>
            <a:ext cx="3712741" cy="35337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690237-B165-0269-DD19-A59A8307686F}"/>
              </a:ext>
            </a:extLst>
          </p:cNvPr>
          <p:cNvSpPr txBox="1"/>
          <p:nvPr/>
        </p:nvSpPr>
        <p:spPr>
          <a:xfrm>
            <a:off x="1005211" y="5195887"/>
            <a:ext cx="21323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ANTERIOR/</a:t>
            </a:r>
          </a:p>
          <a:p>
            <a:r>
              <a:rPr lang="en-US" sz="3200" b="1" dirty="0"/>
              <a:t>VISCERAL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48134C-08DB-BFD1-F193-2000CB2F5162}"/>
              </a:ext>
            </a:extLst>
          </p:cNvPr>
          <p:cNvSpPr txBox="1"/>
          <p:nvPr/>
        </p:nvSpPr>
        <p:spPr>
          <a:xfrm>
            <a:off x="4943490" y="5255724"/>
            <a:ext cx="1683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LATERAL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499AD3-8E68-027D-CE22-EC2B9EBC6D8D}"/>
              </a:ext>
            </a:extLst>
          </p:cNvPr>
          <p:cNvSpPr txBox="1"/>
          <p:nvPr/>
        </p:nvSpPr>
        <p:spPr>
          <a:xfrm>
            <a:off x="8943492" y="5195887"/>
            <a:ext cx="50128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POSTERIOR/</a:t>
            </a:r>
          </a:p>
          <a:p>
            <a:r>
              <a:rPr lang="en-US" sz="3200" b="1" dirty="0"/>
              <a:t>MUSCULAR</a:t>
            </a:r>
          </a:p>
        </p:txBody>
      </p:sp>
    </p:spTree>
    <p:extLst>
      <p:ext uri="{BB962C8B-B14F-4D97-AF65-F5344CB8AC3E}">
        <p14:creationId xmlns:p14="http://schemas.microsoft.com/office/powerpoint/2010/main" val="3778993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5F213D-BC2A-D600-DFA3-C93325A13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5" t="44469" r="36078" b="8175"/>
          <a:stretch/>
        </p:blipFill>
        <p:spPr>
          <a:xfrm>
            <a:off x="3567448" y="0"/>
            <a:ext cx="8624551" cy="6858000"/>
          </a:xfr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EAB05A0-A08B-F118-84C7-F568B1823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995D-7C6D-45B4-907F-2DA1DEC48C50}" type="datetime1">
              <a:rPr lang="en-US" smtClean="0"/>
              <a:t>13-Apr-24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AB58657D-4D11-E853-C28F-577908834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CA0C382-DA9D-46B5-7BF1-AFC2C829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8E55-F48A-4452-BB5B-2CBE7F117AD5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3D7B40-3BF6-9E88-084F-046F3691AE44}"/>
              </a:ext>
            </a:extLst>
          </p:cNvPr>
          <p:cNvSpPr txBox="1"/>
          <p:nvPr/>
        </p:nvSpPr>
        <p:spPr>
          <a:xfrm>
            <a:off x="464515" y="277830"/>
            <a:ext cx="6205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CROSS SECTION OF THE NECK AT C7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13A4EB-29F5-C330-1B01-52021BB00B2E}"/>
              </a:ext>
            </a:extLst>
          </p:cNvPr>
          <p:cNvSpPr txBox="1"/>
          <p:nvPr/>
        </p:nvSpPr>
        <p:spPr>
          <a:xfrm>
            <a:off x="7173532" y="1107583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674145-9208-1243-9B15-3B1C46657E69}"/>
              </a:ext>
            </a:extLst>
          </p:cNvPr>
          <p:cNvSpPr txBox="1"/>
          <p:nvPr/>
        </p:nvSpPr>
        <p:spPr>
          <a:xfrm>
            <a:off x="10534918" y="6283955"/>
            <a:ext cx="1272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POSTERIOR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BCAD8CE-5D2C-72A0-594E-7431C42CD0A5}"/>
              </a:ext>
            </a:extLst>
          </p:cNvPr>
          <p:cNvSpPr/>
          <p:nvPr/>
        </p:nvSpPr>
        <p:spPr>
          <a:xfrm>
            <a:off x="3889420" y="2743200"/>
            <a:ext cx="1043188" cy="257577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B69E367-1B51-2F10-3D7B-D3AB71EF052E}"/>
              </a:ext>
            </a:extLst>
          </p:cNvPr>
          <p:cNvSpPr/>
          <p:nvPr/>
        </p:nvSpPr>
        <p:spPr>
          <a:xfrm>
            <a:off x="3567448" y="4623516"/>
            <a:ext cx="1210614" cy="257577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E705718-A447-2F4C-3E38-856BC13CF1A5}"/>
              </a:ext>
            </a:extLst>
          </p:cNvPr>
          <p:cNvSpPr/>
          <p:nvPr/>
        </p:nvSpPr>
        <p:spPr>
          <a:xfrm>
            <a:off x="3567448" y="5782614"/>
            <a:ext cx="1493949" cy="16742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0FD356-3765-0AFA-FEC4-132212BC6535}"/>
              </a:ext>
            </a:extLst>
          </p:cNvPr>
          <p:cNvSpPr txBox="1"/>
          <p:nvPr/>
        </p:nvSpPr>
        <p:spPr>
          <a:xfrm>
            <a:off x="3429243" y="2295501"/>
            <a:ext cx="885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SKIN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E9C74F-1B35-37A9-B81D-4EB11EE5F5F9}"/>
              </a:ext>
            </a:extLst>
          </p:cNvPr>
          <p:cNvSpPr txBox="1"/>
          <p:nvPr/>
        </p:nvSpPr>
        <p:spPr>
          <a:xfrm>
            <a:off x="1120406" y="4229084"/>
            <a:ext cx="3194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SUPERFICIAL FASCIA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C98E7-297B-3176-D43B-B67D3F11615A}"/>
              </a:ext>
            </a:extLst>
          </p:cNvPr>
          <p:cNvSpPr txBox="1"/>
          <p:nvPr/>
        </p:nvSpPr>
        <p:spPr>
          <a:xfrm>
            <a:off x="1546886" y="5317849"/>
            <a:ext cx="2793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INVESTING LAYER</a:t>
            </a:r>
          </a:p>
        </p:txBody>
      </p:sp>
    </p:spTree>
    <p:extLst>
      <p:ext uri="{BB962C8B-B14F-4D97-AF65-F5344CB8AC3E}">
        <p14:creationId xmlns:p14="http://schemas.microsoft.com/office/powerpoint/2010/main" val="4114534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55123-3CD2-53F8-9A82-51ECF51C0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dirty="0"/>
              <a:t>THE BACK OF THE NECK MUSCLES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E9DE5-D100-9389-B2FB-45DC20595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79B0-F821-43B1-8627-7A6A522FAFF9}" type="datetime1">
              <a:rPr lang="en-US" smtClean="0"/>
              <a:t>13-Apr-24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1D90C-66CF-776C-2DB8-270A9C1D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2E93E-48BB-61E1-6986-822ADF46E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8E55-F48A-4452-BB5B-2CBE7F117A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07D0B-2808-1813-5D12-C4F9BCAB9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335" y="553792"/>
            <a:ext cx="11745533" cy="5988676"/>
          </a:xfrm>
        </p:spPr>
        <p:txBody>
          <a:bodyPr>
            <a:normAutofit/>
          </a:bodyPr>
          <a:lstStyle/>
          <a:p>
            <a:r>
              <a:rPr lang="en-US" sz="4000" dirty="0"/>
              <a:t>Posterior compartment is also called the </a:t>
            </a:r>
            <a:r>
              <a:rPr lang="en-US" sz="4000" b="1" dirty="0"/>
              <a:t>muscular compartment </a:t>
            </a:r>
            <a:r>
              <a:rPr lang="en-US" sz="4000" dirty="0"/>
              <a:t>because its mostly contains muscles </a:t>
            </a:r>
          </a:p>
          <a:p>
            <a:r>
              <a:rPr lang="en-US" sz="4000" dirty="0"/>
              <a:t>It spans from the anterior margin of the trapezius to another.</a:t>
            </a:r>
          </a:p>
          <a:p>
            <a:r>
              <a:rPr lang="en-US" sz="4000" dirty="0"/>
              <a:t>From superficial to deep: </a:t>
            </a:r>
            <a:r>
              <a:rPr lang="en-US" sz="4000" b="1" dirty="0"/>
              <a:t>Skin, superficial fascia, investing layer of deep fascia, muscular layer and cervical vertebra</a:t>
            </a:r>
          </a:p>
          <a:p>
            <a:r>
              <a:rPr lang="en-US" sz="4000" dirty="0"/>
              <a:t>The muscles of the back of the neck are divided into 2: </a:t>
            </a:r>
            <a:r>
              <a:rPr lang="en-US" sz="4000" b="1" dirty="0"/>
              <a:t>extrinsic and intrinsic muscles.</a:t>
            </a:r>
          </a:p>
          <a:p>
            <a:endParaRPr lang="en-US" sz="36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6FE60-7931-66AF-6F64-19EC8D610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D38D-A533-470B-9299-639195FD0A88}" type="datetime1">
              <a:rPr lang="en-US" smtClean="0"/>
              <a:t>13-Apr-24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C979D-93CB-AE2A-E596-03670965C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MULOFWA ISAAC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43421-BEEC-A3F3-51F9-A506F1C2F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8E55-F48A-4452-BB5B-2CBE7F117A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33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1723</TotalTime>
  <Words>820</Words>
  <Application>Microsoft Office PowerPoint</Application>
  <PresentationFormat>Widescreen</PresentationFormat>
  <Paragraphs>188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AvantGarde-Demi</vt:lpstr>
      <vt:lpstr>AvantGarde-DemiOblique</vt:lpstr>
      <vt:lpstr>Calibri</vt:lpstr>
      <vt:lpstr>Calibri Light</vt:lpstr>
      <vt:lpstr>Palatino-Bold</vt:lpstr>
      <vt:lpstr>Palatino-Italic</vt:lpstr>
      <vt:lpstr>Palatino-Roman</vt:lpstr>
      <vt:lpstr>Office Theme</vt:lpstr>
      <vt:lpstr>BACK OF THE NECK MUSCLES  </vt:lpstr>
      <vt:lpstr>COVERAGE</vt:lpstr>
      <vt:lpstr>PowerPoint Presentation</vt:lpstr>
      <vt:lpstr>PowerPoint Presentation</vt:lpstr>
      <vt:lpstr>PowerPoint Presentation</vt:lpstr>
      <vt:lpstr>COMPARTMENTS OF THE NECK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SAMPLE REVISION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OF THE NECK MUSCLES - TUTORIAL –</dc:title>
  <dc:creator>ISAAC MIRACLE</dc:creator>
  <cp:lastModifiedBy>ISAAC MIRACLE</cp:lastModifiedBy>
  <cp:revision>11</cp:revision>
  <dcterms:created xsi:type="dcterms:W3CDTF">2024-03-30T18:54:08Z</dcterms:created>
  <dcterms:modified xsi:type="dcterms:W3CDTF">2024-04-13T19:57:00Z</dcterms:modified>
</cp:coreProperties>
</file>