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95" r:id="rId3"/>
    <p:sldId id="414" r:id="rId4"/>
    <p:sldId id="314" r:id="rId5"/>
    <p:sldId id="417" r:id="rId6"/>
    <p:sldId id="415" r:id="rId7"/>
    <p:sldId id="416" r:id="rId8"/>
    <p:sldId id="419" r:id="rId9"/>
    <p:sldId id="421" r:id="rId10"/>
    <p:sldId id="328" r:id="rId11"/>
    <p:sldId id="420" r:id="rId12"/>
    <p:sldId id="379" r:id="rId13"/>
    <p:sldId id="397" r:id="rId14"/>
    <p:sldId id="422" r:id="rId15"/>
    <p:sldId id="398" r:id="rId16"/>
    <p:sldId id="399" r:id="rId17"/>
    <p:sldId id="412" r:id="rId18"/>
    <p:sldId id="423" r:id="rId19"/>
    <p:sldId id="335" r:id="rId20"/>
    <p:sldId id="401" r:id="rId21"/>
    <p:sldId id="427" r:id="rId22"/>
    <p:sldId id="337" r:id="rId23"/>
    <p:sldId id="403" r:id="rId24"/>
    <p:sldId id="338" r:id="rId25"/>
    <p:sldId id="410" r:id="rId26"/>
    <p:sldId id="340" r:id="rId27"/>
    <p:sldId id="404" r:id="rId28"/>
    <p:sldId id="342" r:id="rId29"/>
    <p:sldId id="343" r:id="rId30"/>
    <p:sldId id="384" r:id="rId31"/>
    <p:sldId id="345" r:id="rId32"/>
    <p:sldId id="406" r:id="rId33"/>
    <p:sldId id="347" r:id="rId34"/>
    <p:sldId id="348" r:id="rId35"/>
    <p:sldId id="349" r:id="rId36"/>
    <p:sldId id="350" r:id="rId37"/>
    <p:sldId id="351" r:id="rId38"/>
    <p:sldId id="352" r:id="rId39"/>
    <p:sldId id="409" r:id="rId40"/>
    <p:sldId id="353" r:id="rId41"/>
    <p:sldId id="354" r:id="rId42"/>
    <p:sldId id="355" r:id="rId43"/>
    <p:sldId id="392" r:id="rId44"/>
    <p:sldId id="389" r:id="rId45"/>
    <p:sldId id="362" r:id="rId46"/>
    <p:sldId id="424" r:id="rId47"/>
    <p:sldId id="357" r:id="rId48"/>
    <p:sldId id="356" r:id="rId49"/>
    <p:sldId id="363" r:id="rId50"/>
    <p:sldId id="425" r:id="rId51"/>
    <p:sldId id="428" r:id="rId52"/>
  </p:sldIdLst>
  <p:sldSz cx="12192000" cy="6858000"/>
  <p:notesSz cx="6858000" cy="9144000"/>
  <p:defaultTextStyle>
    <a:defPPr>
      <a:defRPr lang="en-Z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88889" autoAdjust="0"/>
  </p:normalViewPr>
  <p:slideViewPr>
    <p:cSldViewPr snapToGrid="0">
      <p:cViewPr varScale="1">
        <p:scale>
          <a:sx n="64" d="100"/>
          <a:sy n="64" d="100"/>
        </p:scale>
        <p:origin x="102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7FA9-B110-46AA-9AA5-49D70C618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4D94C-C2DB-4686-A637-949D786F9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D9EA1-9F16-4CA4-945C-34CA6DC47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E22F-2B51-41B6-8B8B-D2779ECA50C6}" type="datetimeFigureOut">
              <a:rPr lang="en-ZM" smtClean="0"/>
              <a:t>11/04/2024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EDFD3-4A99-4991-9F51-C0257F0E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32FBE-D350-40C4-BE69-41D478C8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A340-5991-47D2-9317-6C59C7A9B46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28845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B3FF-EBFA-41F1-83D9-5BC0D661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8AF66-32DD-4815-8793-56E8B0B5D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FB-68B5-4281-AFF1-D0930771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E22F-2B51-41B6-8B8B-D2779ECA50C6}" type="datetimeFigureOut">
              <a:rPr lang="en-ZM" smtClean="0"/>
              <a:t>11/04/2024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162FD-2E40-4037-9186-B8F60FAB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0349B-8FD5-4E9A-8333-56981FDE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A340-5991-47D2-9317-6C59C7A9B46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25702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30E569-34B9-4DC3-951A-C9A4F04B2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5FE98-8CB6-4530-A55C-2B6F72C49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F969F-AC9E-4A63-9D85-50F6CEA01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E22F-2B51-41B6-8B8B-D2779ECA50C6}" type="datetimeFigureOut">
              <a:rPr lang="en-ZM" smtClean="0"/>
              <a:t>11/04/2024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77CCE-6928-4057-AB14-1F5DDB9D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9E77B-073B-489A-A718-23B8CB78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A340-5991-47D2-9317-6C59C7A9B46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51604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2CE6-C260-40E7-B20F-F9768270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434E9-4AB2-4E89-ACF0-43A97F97B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7926E-CA8D-46F9-8624-C9EC7863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E22F-2B51-41B6-8B8B-D2779ECA50C6}" type="datetimeFigureOut">
              <a:rPr lang="en-ZM" smtClean="0"/>
              <a:t>11/04/2024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F4A80-9E3B-4B28-A085-FCCD3649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43EA8-EBDA-4FD2-A0AA-F692CFCF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A340-5991-47D2-9317-6C59C7A9B46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60255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C3A23-B29D-433F-AE0F-7E4CB78D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89E6E-6D08-4EFC-BE9D-0DB9FB65A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B647B-8F9F-4375-832E-A862CCFB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E22F-2B51-41B6-8B8B-D2779ECA50C6}" type="datetimeFigureOut">
              <a:rPr lang="en-ZM" smtClean="0"/>
              <a:t>11/04/2024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9129-93A2-43AD-8B61-FD53EA86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C5E7F-873F-4D5E-8111-EBAEF279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A340-5991-47D2-9317-6C59C7A9B46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83941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4821-8384-4BF9-A5BF-394EFC60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4BCB7-03D9-4FF6-8143-2863513D8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A96A6-A38B-468E-8D42-FA51CCFE6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4A6DE-2EFA-41D4-8F41-381F76A0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E22F-2B51-41B6-8B8B-D2779ECA50C6}" type="datetimeFigureOut">
              <a:rPr lang="en-ZM" smtClean="0"/>
              <a:t>11/04/2024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5CF26-BCAD-41FF-84D1-6E67471DD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C701D-4D2B-4F7E-A466-AB2BEABD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A340-5991-47D2-9317-6C59C7A9B46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02928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3BD7B-98D6-47A9-A59F-93A93EC4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E2C15-5DBA-45D4-B27D-AE3CB97B0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63597-D633-4599-B69D-6F14AFC49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B2C45-1C98-463B-A205-979558F4C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3F6C1-80A8-4308-9982-640BE72F7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126B1C-109E-455A-B054-7BC74EC7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E22F-2B51-41B6-8B8B-D2779ECA50C6}" type="datetimeFigureOut">
              <a:rPr lang="en-ZM" smtClean="0"/>
              <a:t>11/04/2024</a:t>
            </a:fld>
            <a:endParaRPr lang="en-Z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00C43E-3ADB-478D-8040-48DA746F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8F08A-BB37-4393-937F-5516D653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A340-5991-47D2-9317-6C59C7A9B46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22715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68DA2-1261-4755-9287-E1BFDB3D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2D27C-5858-45AB-8EAF-869BA146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E22F-2B51-41B6-8B8B-D2779ECA50C6}" type="datetimeFigureOut">
              <a:rPr lang="en-ZM" smtClean="0"/>
              <a:t>11/04/2024</a:t>
            </a:fld>
            <a:endParaRPr lang="en-Z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940A4-3077-42A1-B5B5-05368690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D4FAC-1A84-4A1A-8E46-1D117947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A340-5991-47D2-9317-6C59C7A9B46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25859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C4382-9097-4D6C-A610-9DD5342CC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E22F-2B51-41B6-8B8B-D2779ECA50C6}" type="datetimeFigureOut">
              <a:rPr lang="en-ZM" smtClean="0"/>
              <a:t>11/04/2024</a:t>
            </a:fld>
            <a:endParaRPr lang="en-Z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E76D9-50F7-482F-A837-7A027953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A0801-CC91-487C-85D3-89C268C4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A340-5991-47D2-9317-6C59C7A9B46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70075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2D7C-4AC3-4CD2-89C4-F13DA4DA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D07B-9FEC-4473-AF53-E7B178D38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BE1C0-CCB2-49EE-81EE-1CA673D22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0799B-D1DA-4E75-AA36-4DC68292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E22F-2B51-41B6-8B8B-D2779ECA50C6}" type="datetimeFigureOut">
              <a:rPr lang="en-ZM" smtClean="0"/>
              <a:t>11/04/2024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77927-042F-4F4D-8209-2EB68272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C2367-E8CF-4610-B2B9-3EAAA827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A340-5991-47D2-9317-6C59C7A9B46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07069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E81B-5AB5-4D64-BE47-B3769E3F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A3224-E261-4D19-951A-66BE7B9AB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93381-6CFB-4C2F-A498-6881D8D0F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51849-1B45-4433-BA5C-4515B5F5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E22F-2B51-41B6-8B8B-D2779ECA50C6}" type="datetimeFigureOut">
              <a:rPr lang="en-ZM" smtClean="0"/>
              <a:t>11/04/2024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192D9-2EB1-402D-9457-0D84379C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77BB7-0A7F-48EC-91BF-2EE23244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A340-5991-47D2-9317-6C59C7A9B46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65745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FBFA3-865D-4F63-8ED1-33C2CBA9C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52BAE-B87F-4C62-94A3-3DF7D48C1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8F52D-EAE2-4B59-BCDB-D9049461B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5E22F-2B51-41B6-8B8B-D2779ECA50C6}" type="datetimeFigureOut">
              <a:rPr lang="en-ZM" smtClean="0"/>
              <a:t>11/04/2024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CE2BB-1D68-411D-B0CB-2FF085CE9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836B-FC09-4456-B469-4A3B5FF7F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A340-5991-47D2-9317-6C59C7A9B46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09853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Z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Face, Scalp and Trigeminal Nerve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18"/>
              </a:rPr>
              <a:t>Presenter : Doreen KAWELENGA</a:t>
            </a:r>
            <a:b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18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Muscles of  Facial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These muscles develop from the 2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pharyngeal arch embryonically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are in superficial fascia with origin from bone and insertions into skin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are the only muscles that insert into skin</a:t>
            </a:r>
          </a:p>
        </p:txBody>
      </p:sp>
    </p:spTree>
    <p:extLst>
      <p:ext uri="{BB962C8B-B14F-4D97-AF65-F5344CB8AC3E}">
        <p14:creationId xmlns:p14="http://schemas.microsoft.com/office/powerpoint/2010/main" val="2962951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500091-C3C0-4AC4-9037-9CA0690C2D06}"/>
              </a:ext>
            </a:extLst>
          </p:cNvPr>
          <p:cNvSpPr txBox="1"/>
          <p:nvPr/>
        </p:nvSpPr>
        <p:spPr>
          <a:xfrm>
            <a:off x="1654446" y="1106846"/>
            <a:ext cx="6098582" cy="3759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Facial muscles can be grouped into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Orbital group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Nasal group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Oral group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Other muscles</a:t>
            </a:r>
          </a:p>
        </p:txBody>
      </p:sp>
    </p:spTree>
    <p:extLst>
      <p:ext uri="{BB962C8B-B14F-4D97-AF65-F5344CB8AC3E}">
        <p14:creationId xmlns:p14="http://schemas.microsoft.com/office/powerpoint/2010/main" val="1736155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E36FE4-D5FD-4E81-A4F9-8CEEA2EB8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096" y="201478"/>
            <a:ext cx="10003808" cy="7096836"/>
          </a:xfrm>
        </p:spPr>
      </p:pic>
    </p:spTree>
    <p:extLst>
      <p:ext uri="{BB962C8B-B14F-4D97-AF65-F5344CB8AC3E}">
        <p14:creationId xmlns:p14="http://schemas.microsoft.com/office/powerpoint/2010/main" val="2703946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5216-E5AD-47FD-8A58-325B36AF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Orbital Group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F21FA-6CF8-4894-A267-FC0CC3966A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Consists 2 muscles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Orbicularis oculi which is further divided into; palpebral and orbital parts.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Corrugator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supercilii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ZM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C814ECA-2CF8-4E19-9146-36416B2E58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9272" y="954093"/>
            <a:ext cx="5181600" cy="4949813"/>
          </a:xfrm>
        </p:spPr>
      </p:pic>
    </p:spTree>
    <p:extLst>
      <p:ext uri="{BB962C8B-B14F-4D97-AF65-F5344CB8AC3E}">
        <p14:creationId xmlns:p14="http://schemas.microsoft.com/office/powerpoint/2010/main" val="160609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4A2C-F1B7-4E24-917A-16429FB0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relevance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E048C-19DD-496A-AA81-F11D7B08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facial nerve becomes damaged , the orbital muscles cease to function. As they are  the only muscles that can close the eye lids, clinical consequences include;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keratitis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cornea dries out.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Ectropion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drooping of lower eye lid. Lacrimal fluid pools in the lower eyelid and can not be spread across the surface of the eye. Causes laceration of the corneal surface.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raising eyebrows and closing eyelids</a:t>
            </a:r>
            <a:endParaRPr lang="en-Z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8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0D58-AE6E-4F9D-A70C-1CC27DD9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NASAL GROUP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D46D5-1384-45C4-8CB9-26E6BDFFE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Consists 3 muscles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Nasalis which has 2 parts; transverse and alar parts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Procerus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Depressor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septi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ZM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34C3E9B1-908C-459A-A0A0-6B7F60F88C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3128" y="614149"/>
            <a:ext cx="6268872" cy="5878726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A5B804-FB9F-4F30-B27F-6BCB624F8B03}"/>
              </a:ext>
            </a:extLst>
          </p:cNvPr>
          <p:cNvSpPr txBox="1"/>
          <p:nvPr/>
        </p:nvSpPr>
        <p:spPr>
          <a:xfrm>
            <a:off x="9976513" y="6492875"/>
            <a:ext cx="1583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rush Script MT" panose="03060802040406070304" pitchFamily="66" charset="0"/>
              </a:rPr>
              <a:t>Netter`s Atlas</a:t>
            </a:r>
            <a:endParaRPr lang="en-ZM" sz="20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26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814C-B41D-41D4-9E19-53B4E50C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Oral Group </a:t>
            </a:r>
            <a:r>
              <a:rPr lang="en-US" dirty="0"/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11 muscles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3E83B-5D4A-45A6-B7E8-70B5F7742E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Depressor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anguli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Depressor labii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inferioris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Mentalis, Risorius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Zygomaticus major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Zygomaticus minor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Levator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labii superioris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Levator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labii superioris alaeque nasi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Obicularis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ZM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4144166-8940-40A3-9B79-2789166058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77469" y="955343"/>
            <a:ext cx="5868537" cy="5537532"/>
          </a:xfrm>
        </p:spPr>
      </p:pic>
    </p:spTree>
    <p:extLst>
      <p:ext uri="{BB962C8B-B14F-4D97-AF65-F5344CB8AC3E}">
        <p14:creationId xmlns:p14="http://schemas.microsoft.com/office/powerpoint/2010/main" val="2740430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6D467-76CA-43A7-B611-C74DE5B3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Muscles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9BCFA-1CCE-4C9D-9805-A76AD5FE1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Anterior auricular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Superior auricular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Posterior auricular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Occipitofrontalis</a:t>
            </a:r>
          </a:p>
          <a:p>
            <a:endParaRPr lang="en-ZM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E1CF4E50-D9C6-407D-903F-C534713B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017" y="511444"/>
            <a:ext cx="6679769" cy="566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40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CA93-6CBF-4DCF-B29D-3CBD5FAF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relevance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FCB64-820B-4D40-96FC-B6EEE58B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Paralysis can lead to difficulty in eating , with food collecting between the teeth and cheeks.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around the mouth sags , and is drawn across to the opposite side while smiling.</a:t>
            </a:r>
            <a:endParaRPr lang="en-Z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66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Innervation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Innervation to the muscles of facial expression is by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Facial nerve (CN VII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originates from the margin of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pons and medulla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Enters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internal acoustic meatus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Exits the skull via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stylomastoid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foramen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Pierces the parotid gland and divides into five (5) branches</a:t>
            </a:r>
          </a:p>
        </p:txBody>
      </p:sp>
    </p:spTree>
    <p:extLst>
      <p:ext uri="{BB962C8B-B14F-4D97-AF65-F5344CB8AC3E}">
        <p14:creationId xmlns:p14="http://schemas.microsoft.com/office/powerpoint/2010/main" val="275334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4D9506-7C8C-4E03-8AA7-D7FC4BFC5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886"/>
            <a:ext cx="12192000" cy="695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74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A340-861B-4FFB-9127-8EC4F1EA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02405"/>
            <a:ext cx="3352800" cy="1325563"/>
          </a:xfrm>
        </p:spPr>
        <p:txBody>
          <a:bodyPr/>
          <a:lstStyle/>
          <a:p>
            <a:r>
              <a:rPr lang="en-US" dirty="0"/>
              <a:t>Branches of </a:t>
            </a:r>
            <a:br>
              <a:rPr lang="en-US" dirty="0"/>
            </a:br>
            <a:r>
              <a:rPr lang="en-US" dirty="0"/>
              <a:t>Facial nerve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7EA6-2E4D-4F52-AF48-7720FB27DB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Temporal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Zygomatic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Buccal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Marginal mandibular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cervical</a:t>
            </a:r>
          </a:p>
          <a:p>
            <a:endParaRPr lang="en-ZM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A910330-C7ED-4778-A02C-6A7C8B20FB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0738" y="1009651"/>
            <a:ext cx="6933062" cy="516731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B47F58-0225-4C42-96D3-7EDEE96A75AE}"/>
              </a:ext>
            </a:extLst>
          </p:cNvPr>
          <p:cNvSpPr txBox="1"/>
          <p:nvPr/>
        </p:nvSpPr>
        <p:spPr>
          <a:xfrm>
            <a:off x="10076598" y="6291397"/>
            <a:ext cx="1583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rush Script MT" panose="03060802040406070304" pitchFamily="66" charset="0"/>
              </a:rPr>
              <a:t>Netter`s Atlas</a:t>
            </a:r>
            <a:endParaRPr lang="en-ZM" sz="20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1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78F1-929C-48DE-A26E-086EDE9D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relevance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E5D16-7C50-42C8-87F9-19FDDC6056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Facial palsy</a:t>
            </a:r>
            <a:endParaRPr lang="en-ZM" b="1" dirty="0"/>
          </a:p>
        </p:txBody>
      </p:sp>
      <p:pic>
        <p:nvPicPr>
          <p:cNvPr id="1026" name="Picture 2" descr="Facial nerve paralysis, Bell's palsy, 3D illustration showing female with one-sided facial nerve paralysis">
            <a:extLst>
              <a:ext uri="{FF2B5EF4-FFF2-40B4-BE49-F238E27FC236}">
                <a16:creationId xmlns:a16="http://schemas.microsoft.com/office/drawing/2014/main" id="{F8725338-5ECD-4122-A720-21F41CFD3A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51" y="1301858"/>
            <a:ext cx="6332349" cy="519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27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Blood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Most arteries of the face are branches of the external carotid artery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facial artery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provides the major arterial supply to the face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arises from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external carotid artery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the inferior border of the masseter  all the way to the canthus of the eye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sends branches to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upper and lower lips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superior and inferior labial arteries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8530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3E7E25-11BE-4ED9-8DF9-E70CDF945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81" y="358253"/>
            <a:ext cx="9949217" cy="61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70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Lateral nasal artery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which supplies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nose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Terminates as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angular artery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supplying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medial canthus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superficial temporal artery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 smaller terminal branch of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external carotid artery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emerges between the temporal mandibular joint and the ear and ends in the scalp by dividing into the frontal and parietal branches</a:t>
            </a:r>
          </a:p>
        </p:txBody>
      </p:sp>
    </p:spTree>
    <p:extLst>
      <p:ext uri="{BB962C8B-B14F-4D97-AF65-F5344CB8AC3E}">
        <p14:creationId xmlns:p14="http://schemas.microsoft.com/office/powerpoint/2010/main" val="1604278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3E3DA-FAB5-47C2-A51D-731E0DD07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922149"/>
            <a:ext cx="3932237" cy="1433593"/>
          </a:xfrm>
        </p:spPr>
        <p:txBody>
          <a:bodyPr/>
          <a:lstStyle/>
          <a:p>
            <a:endParaRPr lang="en-ZM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7C731-13DA-4871-AD4F-78CCC7DCA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821410"/>
            <a:ext cx="3932237" cy="603659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maxillary branch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also a small branch of the external carotid artery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transverse facial artery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arises from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superficial temporal artery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within the parotid gland and divides into numerous branches which supply;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parotid gland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duct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massete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 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skin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other the face</a:t>
            </a:r>
          </a:p>
          <a:p>
            <a:endParaRPr lang="en-ZM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D6084BC-1D9F-4C32-AD7F-55F1B2EBB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8520" y="201478"/>
            <a:ext cx="6549677" cy="63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81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Venous Drainage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110F61-6968-4E28-AC86-563E7794D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470" y="1460310"/>
            <a:ext cx="8625384" cy="5609230"/>
          </a:xfrm>
        </p:spPr>
      </p:pic>
    </p:spTree>
    <p:extLst>
      <p:ext uri="{BB962C8B-B14F-4D97-AF65-F5344CB8AC3E}">
        <p14:creationId xmlns:p14="http://schemas.microsoft.com/office/powerpoint/2010/main" val="3504585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2053AF-B3ED-47A8-9583-B1BCE7F02859}"/>
              </a:ext>
            </a:extLst>
          </p:cNvPr>
          <p:cNvSpPr txBox="1"/>
          <p:nvPr/>
        </p:nvSpPr>
        <p:spPr>
          <a:xfrm>
            <a:off x="914399" y="1254893"/>
            <a:ext cx="8980227" cy="6344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facial vein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provides major drainage to the face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 begins at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medial canthus of the eye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angular vein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by union of the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supratrochlea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supraorbital veins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runs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inferoposteriorly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through the face posterior to the facial artery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Inferior to the margin of the mandible, it is joined by the anterior branch of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retromandinular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vein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facial vein  drains into the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internal jugular vein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83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superior temporal vein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drains the forehead and scalp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Near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auricule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it enters the parotid glad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Joins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maxillary vein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form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retromandibular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vein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which descends within the parotid gland superficial to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external carotid artery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deep to the facial nerve</a:t>
            </a:r>
          </a:p>
        </p:txBody>
      </p:sp>
    </p:spTree>
    <p:extLst>
      <p:ext uri="{BB962C8B-B14F-4D97-AF65-F5344CB8AC3E}">
        <p14:creationId xmlns:p14="http://schemas.microsoft.com/office/powerpoint/2010/main" val="503598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divides into the anterior branch that joins the facial vein and posterior branch that joins the posterior auricular branch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posterior auricular and posterior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retromadibular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veins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join to form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external jugular vein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which drains into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subclavian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vein</a:t>
            </a:r>
          </a:p>
        </p:txBody>
      </p:sp>
    </p:spTree>
    <p:extLst>
      <p:ext uri="{BB962C8B-B14F-4D97-AF65-F5344CB8AC3E}">
        <p14:creationId xmlns:p14="http://schemas.microsoft.com/office/powerpoint/2010/main" val="7708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3DED72-E86D-4E80-90B3-258C276877B9}"/>
              </a:ext>
            </a:extLst>
          </p:cNvPr>
          <p:cNvSpPr txBox="1"/>
          <p:nvPr/>
        </p:nvSpPr>
        <p:spPr>
          <a:xfrm>
            <a:off x="526942" y="1772933"/>
            <a:ext cx="10864312" cy="3759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face refers to the anterior portion of the head.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Its margins include;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Superiorl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y: the superciliary arches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Inferiorly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the lower edges of the mandible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Laterall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y: the ears</a:t>
            </a:r>
          </a:p>
        </p:txBody>
      </p:sp>
    </p:spTree>
    <p:extLst>
      <p:ext uri="{BB962C8B-B14F-4D97-AF65-F5344CB8AC3E}">
        <p14:creationId xmlns:p14="http://schemas.microsoft.com/office/powerpoint/2010/main" val="2566701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15B8CB84-91CA-4BE6-BA63-9E922D212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4" y="123987"/>
            <a:ext cx="5167311" cy="6732426"/>
          </a:xfrm>
        </p:spPr>
        <p:txBody>
          <a:bodyPr>
            <a:normAutofit lnSpcReduction="10000"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Lymphatic Drainage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Lateral part of the face including the eyelids drain inferiorly into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parotic lymph nodes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Lymph from the deep parotid nodes drain into the deep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cervical nodes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Lymphatic vessels from the upper lip and lateral parts of the lower lip drain into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sub-mandibula lymph nodes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Lymphatic vessels in the chin and central part of the lower lip drain into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sub-mental lymph nodes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C5AA24-60E7-459A-AC02-AB69188E8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2" r="1" b="1"/>
          <a:stretch/>
        </p:blipFill>
        <p:spPr>
          <a:xfrm>
            <a:off x="5721536" y="1"/>
            <a:ext cx="8707386" cy="6856412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8121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Scalp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is a part of the head that extends from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supercilliary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arches anteriorly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external occipital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protruberance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superior nuchal line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posteriorly.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Laterally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it continues inferiorly to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zygomatic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arch</a:t>
            </a:r>
          </a:p>
        </p:txBody>
      </p:sp>
    </p:spTree>
    <p:extLst>
      <p:ext uri="{BB962C8B-B14F-4D97-AF65-F5344CB8AC3E}">
        <p14:creationId xmlns:p14="http://schemas.microsoft.com/office/powerpoint/2010/main" val="2232953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8C291-D97E-4DDA-853D-BECD6FAD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827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SCALP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F99C7-69B7-4AD4-A2B8-6482E555C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444" y="1875295"/>
            <a:ext cx="3548492" cy="43426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It is a multilayered structure</a:t>
            </a:r>
          </a:p>
          <a:p>
            <a:r>
              <a:rPr lang="en-US" b="1" dirty="0"/>
              <a:t>S</a:t>
            </a:r>
            <a:r>
              <a:rPr lang="en-US" dirty="0"/>
              <a:t>-skin</a:t>
            </a:r>
          </a:p>
          <a:p>
            <a:r>
              <a:rPr lang="en-US" b="1" dirty="0"/>
              <a:t>C</a:t>
            </a:r>
            <a:r>
              <a:rPr lang="en-US" dirty="0"/>
              <a:t> – dense connective tissue</a:t>
            </a:r>
          </a:p>
          <a:p>
            <a:r>
              <a:rPr lang="en-US" b="1" dirty="0"/>
              <a:t>A</a:t>
            </a:r>
            <a:r>
              <a:rPr lang="en-US" dirty="0"/>
              <a:t> – aponeurotic layer</a:t>
            </a:r>
          </a:p>
          <a:p>
            <a:r>
              <a:rPr lang="en-US" b="1" dirty="0"/>
              <a:t>L</a:t>
            </a:r>
            <a:r>
              <a:rPr lang="en-US" dirty="0"/>
              <a:t> – loose connective tissue</a:t>
            </a:r>
          </a:p>
          <a:p>
            <a:r>
              <a:rPr lang="en-US" b="1" dirty="0"/>
              <a:t>P</a:t>
            </a:r>
            <a:r>
              <a:rPr lang="en-US" dirty="0"/>
              <a:t> - pericranium</a:t>
            </a:r>
          </a:p>
          <a:p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0F7310-4115-4FDB-BC66-BED8C6B09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446" y="6265404"/>
            <a:ext cx="3515216" cy="592596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2E61AB-A66C-4AF9-B8EE-D1CD9907A6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30207" y="1141951"/>
            <a:ext cx="7120922" cy="4787587"/>
          </a:xfrm>
        </p:spPr>
      </p:pic>
    </p:spTree>
    <p:extLst>
      <p:ext uri="{BB962C8B-B14F-4D97-AF65-F5344CB8AC3E}">
        <p14:creationId xmlns:p14="http://schemas.microsoft.com/office/powerpoint/2010/main" val="1388616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first three layers are tightly adherent to one another forming a single unit known as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scalp proper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outermost layer Contains sweat glands, sebaceous glands, hair follicles, abundant arterial supply and venous drainage.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Common site for sebaceous cysts.</a:t>
            </a:r>
          </a:p>
        </p:txBody>
      </p:sp>
    </p:spTree>
    <p:extLst>
      <p:ext uri="{BB962C8B-B14F-4D97-AF65-F5344CB8AC3E}">
        <p14:creationId xmlns:p14="http://schemas.microsoft.com/office/powerpoint/2010/main" val="3820224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Deep connective tissue 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connects the skin to the epicranial aponeurosis.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Highly vascularized, contains nerves, arteries and veins supplying the scalp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scalp is cut, dense connective tissue holds the cut vessels open and leads to profuse bleeding</a:t>
            </a:r>
          </a:p>
        </p:txBody>
      </p:sp>
    </p:spTree>
    <p:extLst>
      <p:ext uri="{BB962C8B-B14F-4D97-AF65-F5344CB8AC3E}">
        <p14:creationId xmlns:p14="http://schemas.microsoft.com/office/powerpoint/2010/main" val="2111851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Aponeurotic layer 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firmly attached to skin by dense connective tissue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It’s a strong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tendineous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sheet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Attachment for the frontalis belly anteriorly and Occipitalis belly posteriorly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Forms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aponeurotic tendon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that connects the 2 muscles</a:t>
            </a:r>
          </a:p>
        </p:txBody>
      </p:sp>
    </p:spTree>
    <p:extLst>
      <p:ext uri="{BB962C8B-B14F-4D97-AF65-F5344CB8AC3E}">
        <p14:creationId xmlns:p14="http://schemas.microsoft.com/office/powerpoint/2010/main" val="1499817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5397"/>
            <a:ext cx="10515600" cy="551053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Loose connective tissue 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separates the aponeurotic layer from the pericranium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Facilitates movement of the scalp proper over the skull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is considered a danger area of the scalp as it contains emissary veins. These are valveless veins which connect the extra cranial veins of the scalp to the intracranial dural venous sinuses.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emissary veins are a potential pathway for spread of infection from scalp to the intracranial space.</a:t>
            </a:r>
          </a:p>
        </p:txBody>
      </p:sp>
    </p:spTree>
    <p:extLst>
      <p:ext uri="{BB962C8B-B14F-4D97-AF65-F5344CB8AC3E}">
        <p14:creationId xmlns:p14="http://schemas.microsoft.com/office/powerpoint/2010/main" val="3606878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Pericranium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deepest layer of the scalp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Comprises a deep layer of connective tissue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Periosteum of the skull attaches firmly to the cranial bones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Can however be detached with ease except in the areas of the cranial sutures</a:t>
            </a:r>
          </a:p>
        </p:txBody>
      </p:sp>
    </p:spTree>
    <p:extLst>
      <p:ext uri="{BB962C8B-B14F-4D97-AF65-F5344CB8AC3E}">
        <p14:creationId xmlns:p14="http://schemas.microsoft.com/office/powerpoint/2010/main" val="2036463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Innervation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is supplied by branches of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trigeminal nerve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anterior to the ear and vertex of the head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Zygomaticotemporal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Auriculotemporal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Supratemporal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supraorbital</a:t>
            </a:r>
          </a:p>
        </p:txBody>
      </p:sp>
    </p:spTree>
    <p:extLst>
      <p:ext uri="{BB962C8B-B14F-4D97-AF65-F5344CB8AC3E}">
        <p14:creationId xmlns:p14="http://schemas.microsoft.com/office/powerpoint/2010/main" val="284845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24DAB-E7F8-4E06-92E2-CAD6B0097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23" y="185980"/>
            <a:ext cx="8601558" cy="667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2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Embryology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Major facial development occurs between the 4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8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weeks of embryonic development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process includes contributions from the cranial ectoderm which helps form the face and oral cavity  and the mesenchyme which contributes to the first branchial arch and its derivatives.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40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Posterior to the ear and vertex, the scalp is supplied  by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cervical nerves and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bracnhes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from C2 and C3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Greater auricular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Greater occipital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Lesser occipital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Third occipital</a:t>
            </a:r>
          </a:p>
        </p:txBody>
      </p:sp>
    </p:spTree>
    <p:extLst>
      <p:ext uri="{BB962C8B-B14F-4D97-AF65-F5344CB8AC3E}">
        <p14:creationId xmlns:p14="http://schemas.microsoft.com/office/powerpoint/2010/main" val="3781370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Blood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Branches of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external carotid arteries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opthalmic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artery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which is a branch of the internal carotid artery.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Opthalmic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artery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supratrochlear and supraorbital a.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External carotid artery;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Posterior auricular artery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Occipital artery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Superficial temporal artery</a:t>
            </a:r>
          </a:p>
        </p:txBody>
      </p:sp>
    </p:spTree>
    <p:extLst>
      <p:ext uri="{BB962C8B-B14F-4D97-AF65-F5344CB8AC3E}">
        <p14:creationId xmlns:p14="http://schemas.microsoft.com/office/powerpoint/2010/main" val="2195446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Trigeminal Nerve (CN 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Originates anteriorly from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upper lateral pons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two roots (motor and sensory)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passes medially near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tentorium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cerebelli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over the apex of the petrous temporal bone into the middle cranial fossa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Its  ganglion is in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slight depression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meckel’s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cave)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the temporal bone in the middle cranial fossa.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innervates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muscle of mastication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mediates general sensation from the face, eye, and nasal and oral cavities</a:t>
            </a:r>
          </a:p>
        </p:txBody>
      </p:sp>
    </p:spTree>
    <p:extLst>
      <p:ext uri="{BB962C8B-B14F-4D97-AF65-F5344CB8AC3E}">
        <p14:creationId xmlns:p14="http://schemas.microsoft.com/office/powerpoint/2010/main" val="923560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sensory root passes beneath the tentorium to the trigeminal ganglion.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motor root does not enter the ganglion, instead, it passes inferiorly to exit the skull through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foramen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ovale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with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Mandibular division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ganglion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Ophthalmic division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pierces the wall of the trigeminal cave and runs forward in the lateral wall of the cavernous sinus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Exits the skull through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superior orbital fissure</a:t>
            </a:r>
          </a:p>
        </p:txBody>
      </p:sp>
    </p:spTree>
    <p:extLst>
      <p:ext uri="{BB962C8B-B14F-4D97-AF65-F5344CB8AC3E}">
        <p14:creationId xmlns:p14="http://schemas.microsoft.com/office/powerpoint/2010/main" val="15670536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265"/>
            <a:ext cx="7315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636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Trigeminal nerve divides into 3 branches;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Ophthalmic division-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passes anteriorly through the lateral wall of the cavernous sinus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Innervates the area above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upper eyelid and dorsum of the nose.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Supplies the face as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supraorbital, supratrochlear,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infratrochlear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, external nasal and lacrimal nerves.</a:t>
            </a:r>
          </a:p>
        </p:txBody>
      </p:sp>
    </p:spTree>
    <p:extLst>
      <p:ext uri="{BB962C8B-B14F-4D97-AF65-F5344CB8AC3E}">
        <p14:creationId xmlns:p14="http://schemas.microsoft.com/office/powerpoint/2010/main" val="1280965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F35B5AC-57F0-4D61-A3DC-05BA7DF33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583" y="1208869"/>
            <a:ext cx="6351538" cy="56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27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Maxillary division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-passes through the lower part of the lateral wall of the cavernous sinus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Innervates the face below the level of the eyes and above the upper lip.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Supplies the face as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zygomaticofacial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zygomaticotemporal, and infraorbital nerves.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64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Mandibular division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passes through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foramen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ovale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infratemporal fossa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Innervates the face below the level of the lower lip.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Supplies the face as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auriculotemporal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and mental nerves.</a:t>
            </a:r>
          </a:p>
        </p:txBody>
      </p:sp>
    </p:spTree>
    <p:extLst>
      <p:ext uri="{BB962C8B-B14F-4D97-AF65-F5344CB8AC3E}">
        <p14:creationId xmlns:p14="http://schemas.microsoft.com/office/powerpoint/2010/main" val="1366927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trigeminal nerve also supplies motor fibers to the: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Temporalis, Masseter, Medial and lateral Pterygoids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Mylohyoid, Anterior belly of Digastric, Tensor tympani and Tensor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palatini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6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F07C0-D293-400B-8A14-6D1D9699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AF90C-1D98-474A-936C-5CFC01ED77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Shortly after the anterior pore closes in the fourth week, the forebrain begins to enlarge and pushes the overlying ectoderm forward and laterally creating the frontonasal process</a:t>
            </a:r>
          </a:p>
          <a:p>
            <a:endParaRPr lang="en-ZM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73CB99C0-A2F9-4683-8F14-1E9215FE2A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2375" y="1825625"/>
            <a:ext cx="40612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29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E0B2-855E-4639-844C-F881D95A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Relevance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9770A-5B7C-4281-AC2C-1986DFDF4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Trigeminal neuralgia </a:t>
            </a:r>
            <a:r>
              <a:rPr lang="en-US" dirty="0"/>
              <a:t>is a type of trigeminal neuropathy brought on by nerve damage. The condition causes sudden, intense facial pain on one side of your face. The pain can feel like an electrical shock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33108886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98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63395F-1DD4-4DC4-A703-E360A5E32E1C}"/>
              </a:ext>
            </a:extLst>
          </p:cNvPr>
          <p:cNvSpPr txBox="1"/>
          <p:nvPr/>
        </p:nvSpPr>
        <p:spPr>
          <a:xfrm>
            <a:off x="1113295" y="1069844"/>
            <a:ext cx="9965410" cy="3677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processes contribute to face formation. These are;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Unpaired—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frontonasal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Paired—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maxillary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Paired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mandibular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Components of each process: –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of mesenchyme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Covering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ectoderm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272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C786-0C7A-4459-B644-4EC2244E3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Derivatives from each process</a:t>
            </a:r>
            <a:endParaRPr lang="en-ZM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44DB-9BB1-4EF8-B983-37D69B551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1858"/>
            <a:ext cx="10515600" cy="4875105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Frontonasal process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Forehead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Nasal septum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Philtrum of upper lip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Premaxilla bearing four incisor teeth. –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Maxillary process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Whole upper lip except philtrum –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Most of palate except the part formed by premaxilla.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/>
              <a:t>Mandibular process </a:t>
            </a:r>
            <a:r>
              <a:rPr lang="en-US" dirty="0"/>
              <a:t>- Whole lower lip.</a:t>
            </a:r>
            <a:endParaRPr kumimoji="0" lang="en-ZM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46729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484943-79C6-4F13-914D-557BE50D0B10}"/>
              </a:ext>
            </a:extLst>
          </p:cNvPr>
          <p:cNvSpPr txBox="1"/>
          <p:nvPr/>
        </p:nvSpPr>
        <p:spPr>
          <a:xfrm>
            <a:off x="1384515" y="1154082"/>
            <a:ext cx="9422969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First Pharyngeal Arch Derivatives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</a:t>
            </a:r>
            <a:r>
              <a:rPr lang="en-US" sz="2800" b="1" dirty="0"/>
              <a:t>Skeletal</a:t>
            </a:r>
            <a:r>
              <a:rPr lang="en-US" sz="2800" dirty="0"/>
              <a:t>—malleus, incus, maxilla, mandible, zygomatic bone, sphenomandibular ligament.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</a:t>
            </a:r>
            <a:r>
              <a:rPr lang="en-US" sz="2800" b="1" dirty="0"/>
              <a:t> Muscular</a:t>
            </a:r>
            <a:r>
              <a:rPr lang="en-US" sz="2800" dirty="0"/>
              <a:t>—muscles of mastication, tensor tympani, tensor veli palatini, mylohyoid, anterior belly of digastric.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•</a:t>
            </a:r>
            <a:r>
              <a:rPr lang="en-US" sz="2800" b="1" dirty="0"/>
              <a:t> Nerve</a:t>
            </a:r>
            <a:r>
              <a:rPr lang="en-US" sz="2800" dirty="0"/>
              <a:t>—mandibular nerve.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•</a:t>
            </a:r>
            <a:r>
              <a:rPr lang="en-US" sz="2800" b="1" dirty="0"/>
              <a:t> Artery</a:t>
            </a:r>
            <a:r>
              <a:rPr lang="en-US" sz="2800" dirty="0"/>
              <a:t>—part of maxillary artery</a:t>
            </a:r>
            <a:endParaRPr lang="en-ZM" sz="2800" dirty="0"/>
          </a:p>
        </p:txBody>
      </p:sp>
    </p:spTree>
    <p:extLst>
      <p:ext uri="{BB962C8B-B14F-4D97-AF65-F5344CB8AC3E}">
        <p14:creationId xmlns:p14="http://schemas.microsoft.com/office/powerpoint/2010/main" val="429276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7365-4B77-40C3-9258-8F4E54EE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Clinical 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3B02-DD92-40A5-BFE5-E29108E9B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438400"/>
            <a:ext cx="4639056" cy="4419600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• 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Unilateral cleft lip 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(upper lip)—failure of fusion of globular process with maxillary process.</a:t>
            </a:r>
          </a:p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• 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Bilateral cleft lip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—failure of fusion of maxillary process and globular swellings bilaterally.</a:t>
            </a:r>
          </a:p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• 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Mandibular and lower lip cleft</a:t>
            </a:r>
            <a:r>
              <a:rPr lang="en-US" dirty="0"/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nonfusion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of mandibular process.</a:t>
            </a:r>
          </a:p>
          <a:p>
            <a:endParaRPr lang="en-US" sz="2000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cat&#10;&#10;Description automatically generated with low confidence">
            <a:extLst>
              <a:ext uri="{FF2B5EF4-FFF2-40B4-BE49-F238E27FC236}">
                <a16:creationId xmlns:a16="http://schemas.microsoft.com/office/drawing/2014/main" id="{1A05AD93-E212-4665-9425-F9FD4EF417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5862" y="1117459"/>
            <a:ext cx="6019331" cy="4619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2663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3546</TotalTime>
  <Words>1754</Words>
  <Application>Microsoft Office PowerPoint</Application>
  <PresentationFormat>Widescreen</PresentationFormat>
  <Paragraphs>191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Brush Script MT</vt:lpstr>
      <vt:lpstr>Calibri</vt:lpstr>
      <vt:lpstr>Calibri Light</vt:lpstr>
      <vt:lpstr>Times New Roman</vt:lpstr>
      <vt:lpstr>Wingdings</vt:lpstr>
      <vt:lpstr>Office Theme</vt:lpstr>
      <vt:lpstr>Face, Scalp and Trigeminal Nerve</vt:lpstr>
      <vt:lpstr>PowerPoint Presentation</vt:lpstr>
      <vt:lpstr>PowerPoint Presentation</vt:lpstr>
      <vt:lpstr>Embryology </vt:lpstr>
      <vt:lpstr>PowerPoint Presentation</vt:lpstr>
      <vt:lpstr>PowerPoint Presentation</vt:lpstr>
      <vt:lpstr>Derivatives from each process</vt:lpstr>
      <vt:lpstr>PowerPoint Presentation</vt:lpstr>
      <vt:lpstr>Clinical Relevance</vt:lpstr>
      <vt:lpstr>Muscles of  Facial Expression</vt:lpstr>
      <vt:lpstr>PowerPoint Presentation</vt:lpstr>
      <vt:lpstr>PowerPoint Presentation</vt:lpstr>
      <vt:lpstr>Orbital Group</vt:lpstr>
      <vt:lpstr>Clinical relevance</vt:lpstr>
      <vt:lpstr>NASAL GROUP</vt:lpstr>
      <vt:lpstr>Oral Group -11 muscles </vt:lpstr>
      <vt:lpstr>Other Muscles</vt:lpstr>
      <vt:lpstr>Clinical relevance</vt:lpstr>
      <vt:lpstr>Innervation</vt:lpstr>
      <vt:lpstr>Branches of  Facial nerve</vt:lpstr>
      <vt:lpstr>Clinical relevance</vt:lpstr>
      <vt:lpstr>Blood Supply</vt:lpstr>
      <vt:lpstr>PowerPoint Presentation</vt:lpstr>
      <vt:lpstr>PowerPoint Presentation</vt:lpstr>
      <vt:lpstr>PowerPoint Presentation</vt:lpstr>
      <vt:lpstr>Venous Drainage</vt:lpstr>
      <vt:lpstr>PowerPoint Presentation</vt:lpstr>
      <vt:lpstr>PowerPoint Presentation</vt:lpstr>
      <vt:lpstr>PowerPoint Presentation</vt:lpstr>
      <vt:lpstr>PowerPoint Presentation</vt:lpstr>
      <vt:lpstr>Scalp </vt:lpstr>
      <vt:lpstr>SCALP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Innervation </vt:lpstr>
      <vt:lpstr>PowerPoint Presentation</vt:lpstr>
      <vt:lpstr>PowerPoint Presentation</vt:lpstr>
      <vt:lpstr>Blood Supply</vt:lpstr>
      <vt:lpstr>Trigeminal Nerve (CN 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Relevance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Face, Scalp and Trigeminal Nerve</dc:title>
  <dc:creator>Simon Ngoma</dc:creator>
  <cp:lastModifiedBy>Doreen Kawelenga Ngoma</cp:lastModifiedBy>
  <cp:revision>5</cp:revision>
  <dcterms:created xsi:type="dcterms:W3CDTF">2021-12-07T08:09:29Z</dcterms:created>
  <dcterms:modified xsi:type="dcterms:W3CDTF">2024-04-11T21:04:33Z</dcterms:modified>
</cp:coreProperties>
</file>