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9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0" r:id="rId23"/>
    <p:sldId id="280" r:id="rId24"/>
    <p:sldId id="26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A5ECA-7B41-47DE-B3AD-0338B1CE1F56}" type="datetimeFigureOut">
              <a:rPr lang="en-US" smtClean="0"/>
              <a:t>15-Apr-24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58526-BC94-46EC-A4F5-24325879DA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2E302D9-CAFD-4055-A719-904B98B377F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9F33802-C59C-4723-ADF8-56F80FF74C1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EAB24AD-A9A6-4FA3-A52A-6A10A228C4C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3BB2366-0BC4-4427-839B-1740EBA0B1C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2FE3CA-0FD2-411B-A3A4-F43CF1EA89B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DA196E-25B7-422E-BB47-4A41443B7B8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35B209-C451-41BE-B0F3-3604C834BFA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B309F9C-7D29-4E8B-961E-C0122E53876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6B30CC8-3062-42E1-ACAB-3DEFFBC9495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DA0791D-0DAF-4D9A-A02F-D672F32F88A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CECA85-463A-4E0D-B046-9489D422FA3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8E4FF7F-C6E6-4279-BE6D-7C3CFB2A6C20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D535B9-4B52-4FE5-BDFA-7EBCD7348D5A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533241E-795F-4ABB-95A2-FBAE819A0619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294C5F9-D920-4F31-832F-3FF3F5421BC4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1E2907-6341-44FA-A555-0396A0867DDE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FE52281-77C0-4C15-83B5-1D6B67B8AD77}" type="datetime1">
              <a:rPr lang="en-US" smtClean="0"/>
              <a:t>15-Apr-24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5F5306B-C50A-46D6-8C29-4BE8D8AA8100}" type="datetime1">
              <a:rPr lang="en-US" smtClean="0"/>
              <a:t>15-Apr-24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138F21-96CA-4B43-A5AB-1467E52FE5C3}" type="datetime1">
              <a:rPr lang="en-US" smtClean="0"/>
              <a:t>15-Apr-24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1AA5C1-55A3-4B7B-92BA-622AA82D167D}" type="datetime1">
              <a:rPr lang="en-US" smtClean="0"/>
              <a:t>15-Apr-24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605E778-FA2D-4AC3-A4E6-74FAE889DFAE}" type="datetime1">
              <a:rPr lang="en-US" smtClean="0"/>
              <a:t>15-Apr-24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EF2B0B-096B-4AA1-B071-8E006BAE9AA1}" type="datetime1">
              <a:rPr lang="en-US" smtClean="0"/>
              <a:t>15-Apr-24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AA24-E3BD-4B29-8DDA-01CDBF3120B3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 MULOFWA ISAAC</a:t>
            </a: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FACIAL</a:t>
            </a:r>
            <a:r>
              <a:rPr lang="" b="1"/>
              <a:t> </a:t>
            </a:r>
            <a:r>
              <a:rPr lang="en-US" b="1"/>
              <a:t>NERVE</a:t>
            </a:r>
          </a:p>
          <a:p>
            <a:r>
              <a:rPr lang="en-US" b="1"/>
              <a:t>(CNVII)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DR.</a:t>
            </a:r>
            <a:r>
              <a:rPr lang="" b="1" dirty="0"/>
              <a:t> </a:t>
            </a:r>
            <a:r>
              <a:rPr lang="en-US" b="1" dirty="0"/>
              <a:t>MULOFWA ISAAC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2F007-890C-E96E-FACF-0DE9A40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AA4E-C92B-46DA-862A-2E54556312C3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98CE7-2A45-6B4F-D135-9BB4762A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EFC5-9B46-30E5-0B29-B1477F05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47730" y="875763"/>
            <a:ext cx="11844270" cy="5602310"/>
          </a:xfrm>
        </p:spPr>
        <p:txBody>
          <a:bodyPr>
            <a:noAutofit/>
          </a:bodyPr>
          <a:lstStyle/>
          <a:p>
            <a:r>
              <a:rPr lang="en-US" sz="4000" dirty="0"/>
              <a:t>Motor nucleus lies</a:t>
            </a:r>
            <a:r>
              <a:rPr lang="en-US" sz="4000" b="1" dirty="0"/>
              <a:t> deep in the reticular formation</a:t>
            </a:r>
            <a:r>
              <a:rPr lang="" sz="4000" b="1" dirty="0"/>
              <a:t> </a:t>
            </a:r>
            <a:r>
              <a:rPr lang="en-US" sz="4000" b="1" dirty="0"/>
              <a:t>of the lower pons</a:t>
            </a:r>
            <a:r>
              <a:rPr lang="en-US" sz="4000" dirty="0"/>
              <a:t>. </a:t>
            </a:r>
          </a:p>
          <a:p>
            <a:r>
              <a:rPr lang="en-US" sz="4000" dirty="0"/>
              <a:t>The part of the nucleus that supplies</a:t>
            </a:r>
            <a:r>
              <a:rPr lang="" sz="4000" dirty="0"/>
              <a:t> </a:t>
            </a:r>
            <a:r>
              <a:rPr lang="en-US" sz="4000" dirty="0"/>
              <a:t>muscles of the </a:t>
            </a:r>
            <a:r>
              <a:rPr lang="en-US" sz="4000" b="1" dirty="0"/>
              <a:t>upper part of the face </a:t>
            </a:r>
            <a:r>
              <a:rPr lang="en-US" sz="4000" dirty="0"/>
              <a:t>receives corticonuclear fibers from the </a:t>
            </a:r>
            <a:r>
              <a:rPr lang="en-US" sz="4000" b="1" dirty="0"/>
              <a:t>motor cortex of both the right</a:t>
            </a:r>
            <a:r>
              <a:rPr lang="" sz="4000" b="1" dirty="0"/>
              <a:t> </a:t>
            </a:r>
            <a:r>
              <a:rPr lang="en-US" sz="4000" b="1" dirty="0"/>
              <a:t>and left sides</a:t>
            </a:r>
            <a:r>
              <a:rPr lang="en-US" sz="4000" dirty="0"/>
              <a:t>.</a:t>
            </a:r>
          </a:p>
          <a:p>
            <a:r>
              <a:rPr lang="en-US" sz="4000" dirty="0"/>
              <a:t>In contrast, the part of the nucleus that supplies muscles</a:t>
            </a:r>
            <a:r>
              <a:rPr lang="" sz="4000" dirty="0"/>
              <a:t> </a:t>
            </a:r>
            <a:r>
              <a:rPr lang="en-US" sz="4000" dirty="0"/>
              <a:t>of the</a:t>
            </a:r>
            <a:r>
              <a:rPr lang="en-US" sz="4000" b="1" dirty="0"/>
              <a:t> lower part of the face </a:t>
            </a:r>
            <a:r>
              <a:rPr lang="en-US" sz="4000" dirty="0"/>
              <a:t>receives corticonuclear fibers</a:t>
            </a:r>
            <a:r>
              <a:rPr lang="" sz="4000" dirty="0"/>
              <a:t> </a:t>
            </a:r>
            <a:r>
              <a:rPr lang="en-US" sz="4000" b="1" dirty="0"/>
              <a:t>only from the opposite cerebral hemisphere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8B4C7-F187-05A8-8B1E-A1492961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0F74-53D4-4A2B-82C9-4353CA2CC75E}" type="datetime1">
              <a:rPr lang="en-US" smtClean="0"/>
              <a:t>15-Apr-24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8DF24-46CC-EAE9-3230-EDDDD1DA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A139F-E630-6DF1-178D-388C7E3B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5237B0-F191-F675-00DA-4D659D846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654" y="115910"/>
            <a:ext cx="7456867" cy="655534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4E642-A388-5C28-1960-298304B8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A7CE-1E04-4BC3-90D8-1585DF04B9A9}" type="datetime1">
              <a:rPr lang="en-US" smtClean="0"/>
              <a:t>15-Apr-24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23002-31B7-C49A-E7A9-18FE847F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F7DAB-4989-4B4B-F994-4DC2D2EF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COURSE &amp; TERMINATION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415D2-F5CF-28F9-E788-CA24FBB5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B57-0FF9-499F-8CF8-B1AAD497E955}" type="datetime1">
              <a:rPr lang="en-US" smtClean="0"/>
              <a:t>15-Apr-24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5E6DA-1722-DEF4-808A-0D7FDBF7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07DB0-EBA2-43B8-D230-F45EEE7E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78DB-A3C7-3191-AEA2-88437EFE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3" y="953037"/>
            <a:ext cx="11475075" cy="5223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The course of the facial nerve is complex and is anatomically divided into 2 parts:</a:t>
            </a:r>
          </a:p>
          <a:p>
            <a:pPr marL="514350" indent="-514350">
              <a:buAutoNum type="arabicPeriod"/>
            </a:pPr>
            <a:r>
              <a:rPr lang="en-US" sz="4000" b="1" u="sng" dirty="0"/>
              <a:t>Intracranial course: </a:t>
            </a:r>
            <a:r>
              <a:rPr lang="en-US" sz="4000" dirty="0"/>
              <a:t>course through the cranium. </a:t>
            </a:r>
            <a:r>
              <a:rPr lang="en-US" sz="4000" b="1" dirty="0"/>
              <a:t>From the nuclei to the point just before it exits via the stylomastoid foramen.</a:t>
            </a:r>
          </a:p>
          <a:p>
            <a:pPr marL="514350" indent="-514350">
              <a:buAutoNum type="arabicPeriod"/>
            </a:pPr>
            <a:r>
              <a:rPr lang="en-US" sz="4000" b="1" u="sng" dirty="0"/>
              <a:t>Extracranial course: </a:t>
            </a:r>
            <a:r>
              <a:rPr lang="en-US" sz="4000" dirty="0"/>
              <a:t>course of the nerve outside the cranium. </a:t>
            </a:r>
            <a:r>
              <a:rPr lang="en-US" sz="4000" b="1" dirty="0"/>
              <a:t>From stylomastoid foramen to the face and neck.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C9F8-F966-897B-F00E-928493F7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C818-028A-4D55-A3E7-51B827498D64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22B74-F5AE-83AF-C682-AAAEC582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B6728-3582-C590-E791-6E14C82E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5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84CB-A654-4A55-DB13-86AE530B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INTRACRANIAL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A221-75D6-7D32-4333-41BDD9225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10" y="1300766"/>
            <a:ext cx="11977352" cy="4876197"/>
          </a:xfrm>
        </p:spPr>
        <p:txBody>
          <a:bodyPr>
            <a:noAutofit/>
          </a:bodyPr>
          <a:lstStyle/>
          <a:p>
            <a:r>
              <a:rPr lang="en-US" sz="4000" dirty="0"/>
              <a:t>Nerve arises from the nuclei in the lower pons as 2 roots: </a:t>
            </a:r>
            <a:r>
              <a:rPr lang="en-US" sz="4000" b="1" dirty="0"/>
              <a:t>large motor root and a small sensory root </a:t>
            </a:r>
            <a:r>
              <a:rPr lang="en-US" sz="4000" dirty="0"/>
              <a:t>(nerve intermedius) which are situated medial to CNVIII.</a:t>
            </a:r>
          </a:p>
          <a:p>
            <a:r>
              <a:rPr lang="en-US" sz="4000" dirty="0"/>
              <a:t>The roots along with CNVIII run laterally to reach the </a:t>
            </a:r>
            <a:r>
              <a:rPr lang="en-US" sz="4000" b="1" dirty="0"/>
              <a:t>internal acoustic meatus in the petrous part of the temporal bone.</a:t>
            </a:r>
          </a:p>
          <a:p>
            <a:r>
              <a:rPr lang="en-US" sz="4000" dirty="0"/>
              <a:t>In addition, the </a:t>
            </a:r>
            <a:r>
              <a:rPr lang="en-US" sz="4000" b="1" dirty="0"/>
              <a:t>labyrinthine artery </a:t>
            </a:r>
            <a:r>
              <a:rPr lang="en-US" sz="4000" dirty="0"/>
              <a:t>accompanies these nerves in the internal acoustic meatus.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C7A5C-8454-F359-7E6E-D33AD617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05B-C998-4533-A613-8ED30E51F1E6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3372-8B41-2854-3CD5-4D9BA851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9612D-93CC-4F92-829A-2132FED6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79EE8-0B53-C647-55D5-BD405EE2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86" y="940158"/>
            <a:ext cx="11050073" cy="5236805"/>
          </a:xfrm>
        </p:spPr>
        <p:txBody>
          <a:bodyPr>
            <a:normAutofit/>
          </a:bodyPr>
          <a:lstStyle/>
          <a:p>
            <a:r>
              <a:rPr lang="en-US" sz="4000" dirty="0"/>
              <a:t>At the bottom of the meatus, the 2 roots leave and enter a `Z` shaped canal called </a:t>
            </a:r>
            <a:r>
              <a:rPr lang="en-US" sz="4000" b="1" dirty="0"/>
              <a:t>facial canal. </a:t>
            </a:r>
            <a:r>
              <a:rPr lang="en-US" sz="4000" dirty="0"/>
              <a:t>3 events occur within this canal: </a:t>
            </a:r>
          </a:p>
          <a:p>
            <a:pPr marL="514350" indent="-514350">
              <a:buAutoNum type="arabicPeriod"/>
            </a:pPr>
            <a:r>
              <a:rPr lang="en-US" sz="4000" b="1" dirty="0"/>
              <a:t>2 roots fuse and form the facial nerve</a:t>
            </a:r>
          </a:p>
          <a:p>
            <a:pPr marL="514350" indent="-514350">
              <a:buAutoNum type="arabicPeriod"/>
            </a:pPr>
            <a:r>
              <a:rPr lang="en-US" sz="4000" b="1" dirty="0"/>
              <a:t>Facial nerve forms the geniculate ganglion</a:t>
            </a:r>
          </a:p>
          <a:p>
            <a:pPr marL="514350" indent="-514350">
              <a:buAutoNum type="arabicPeriod"/>
            </a:pPr>
            <a:r>
              <a:rPr lang="en-US" sz="4000" b="1" dirty="0"/>
              <a:t>The nerve gives 3 intracranial branches:</a:t>
            </a:r>
            <a:r>
              <a:rPr lang="en-US" sz="4000" dirty="0"/>
              <a:t> greater petrosal nerve, nerve to stapedius and chorda tympani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359A-513D-9FC2-19AB-06672BAC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9625-8E9C-4978-AE68-A306049579FF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969-2BC7-DCE5-9314-513A7512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30A66-313E-50E8-4F75-7F1784DC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6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A1540C-264B-DF68-4659-CCF3F4D63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115910"/>
            <a:ext cx="9903853" cy="6581104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90C82B-DDB4-3866-52D9-3716FDC4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76A5-F33B-48E1-BE9C-8508E8CE538B}" type="datetime1">
              <a:rPr lang="en-US" smtClean="0"/>
              <a:t>15-Apr-24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E1CD37-F716-77A0-C044-1C0F1CF4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EC6218-93E1-811E-BF4D-196B0858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02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0192-BDCD-8F8C-2956-3C3F21BE3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1" y="386366"/>
            <a:ext cx="11784168" cy="609170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b="1" dirty="0"/>
              <a:t>Greater petrosal nerve: </a:t>
            </a:r>
            <a:r>
              <a:rPr lang="en-US" sz="4000" dirty="0"/>
              <a:t>joined by deep petrosal nerve forming the nerve to pterygoid canal and eventually the form the </a:t>
            </a:r>
            <a:r>
              <a:rPr lang="en-US" sz="4000" b="1" dirty="0"/>
              <a:t>sphenopalatine ganglion. </a:t>
            </a:r>
            <a:r>
              <a:rPr lang="en-US" sz="4000" dirty="0"/>
              <a:t>Sends</a:t>
            </a:r>
            <a:r>
              <a:rPr lang="en-US" sz="4000" b="1" dirty="0"/>
              <a:t> parasympathetics to the lacrimal and mucous.</a:t>
            </a:r>
          </a:p>
          <a:p>
            <a:pPr marL="514350" indent="-514350">
              <a:buAutoNum type="arabicPeriod"/>
            </a:pPr>
            <a:r>
              <a:rPr lang="en-US" sz="4000" b="1" dirty="0"/>
              <a:t>Nerve to stapedius: </a:t>
            </a:r>
            <a:r>
              <a:rPr lang="en-US" sz="4000" dirty="0"/>
              <a:t>arises opposite the pyramid of the middle ear and supplies the </a:t>
            </a:r>
            <a:r>
              <a:rPr lang="en-US" sz="4000" b="1" dirty="0"/>
              <a:t>stapedius muscle </a:t>
            </a:r>
            <a:r>
              <a:rPr lang="en-US" sz="4000" dirty="0"/>
              <a:t>of the ear.</a:t>
            </a:r>
          </a:p>
          <a:p>
            <a:pPr marL="514350" indent="-514350">
              <a:buAutoNum type="arabicPeriod"/>
            </a:pPr>
            <a:r>
              <a:rPr lang="en-US" sz="4000" b="1" dirty="0"/>
              <a:t>Chorda tympani: </a:t>
            </a:r>
            <a:r>
              <a:rPr lang="en-US" sz="4000" dirty="0"/>
              <a:t>arises about 6mm above the stylomastoid foramen. Supplies taste sensation to the anterior 2/3 thirds of the tongue.</a:t>
            </a:r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9FD3E-0CE3-2A81-746B-B17EAC22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90D3-6858-4FA0-95C4-F0BCF006A1EA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117B-124B-845F-243C-614D621C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D84E-C472-6609-7187-A686A154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6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6DBE-0B1F-E302-771E-C3CC13788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After these 3 events, the intracranial course ends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5BD3-8F57-B866-F9EB-C64D2308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C73D-BFB6-402D-8D04-47D4B9B40955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A973-A013-45FF-5B0F-24BA6AAB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F1518-F230-5B13-D52F-F725B20C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0A6A-19FC-6F60-DE9A-298F2961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EXTRACRANIAL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31E62-8D7E-EEAD-CA78-455DD1C50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61" y="1690688"/>
            <a:ext cx="11539469" cy="4486275"/>
          </a:xfrm>
        </p:spPr>
        <p:txBody>
          <a:bodyPr>
            <a:normAutofit/>
          </a:bodyPr>
          <a:lstStyle/>
          <a:p>
            <a:r>
              <a:rPr lang="en-US" sz="4000" dirty="0"/>
              <a:t>Begins after the facial nerve leaves the facial canal via the </a:t>
            </a:r>
            <a:r>
              <a:rPr lang="en-US" sz="4000" b="1" dirty="0"/>
              <a:t>stylomastoid foramen.</a:t>
            </a:r>
          </a:p>
          <a:p>
            <a:r>
              <a:rPr lang="en-US" sz="4000" dirty="0"/>
              <a:t>It crosses the lateral side of the base of the styloid process. After exiting the it gives branches</a:t>
            </a:r>
            <a:r>
              <a:rPr lang="en-US" sz="4000" b="1" dirty="0"/>
              <a:t>: Posterior auricular nerve, nerve to stylohyoid and nerve to digastric.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BC6E6-23CB-9B26-ABBE-B9893CC3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6AFE-4DFC-4622-A96F-A37648531E99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2457-C8DA-8F9A-8482-3CAC0560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E7E-84A0-A528-3FA7-4FB5072A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COVERAGE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</a:t>
            </a:r>
          </a:p>
          <a:p>
            <a:r>
              <a:rPr lang="en-US" sz="4000" b="1" dirty="0"/>
              <a:t>Origin of facial nerve</a:t>
            </a:r>
          </a:p>
          <a:p>
            <a:r>
              <a:rPr lang="en-US" sz="4000" b="1" dirty="0"/>
              <a:t>Course &amp; Termination of facial nerve </a:t>
            </a:r>
          </a:p>
          <a:p>
            <a:r>
              <a:rPr lang="en-US" sz="4000" b="1" dirty="0"/>
              <a:t>Clinical</a:t>
            </a:r>
            <a:r>
              <a:rPr lang="" sz="4000" b="1" dirty="0"/>
              <a:t> </a:t>
            </a:r>
            <a:r>
              <a:rPr lang="en-US" sz="4000" b="1" dirty="0"/>
              <a:t>correlates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1638-5ABC-440E-19A0-5E1F3DB1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696C-8616-4396-9B2F-B1717DDBC343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CDF9-AC64-797F-D8E1-16E38884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55DE9-45E2-9752-41F4-36CDE931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C5A4-C95D-3322-8A43-B56D472E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61" y="1287887"/>
            <a:ext cx="11372045" cy="4889076"/>
          </a:xfrm>
        </p:spPr>
        <p:txBody>
          <a:bodyPr>
            <a:noAutofit/>
          </a:bodyPr>
          <a:lstStyle/>
          <a:p>
            <a:r>
              <a:rPr lang="en-US" sz="4000" dirty="0"/>
              <a:t>The main trunk (purely motor) continues anteriorly and inferiorly into the </a:t>
            </a:r>
            <a:r>
              <a:rPr lang="en-US" sz="4000" b="1" dirty="0"/>
              <a:t>parotid gland.</a:t>
            </a:r>
          </a:p>
          <a:p>
            <a:r>
              <a:rPr lang="en-US" sz="4000" dirty="0"/>
              <a:t>It continues forward through the gland crossing the </a:t>
            </a:r>
            <a:r>
              <a:rPr lang="en-US" sz="4000" b="1" dirty="0"/>
              <a:t>retromandibular vein and external carotid artery.</a:t>
            </a:r>
          </a:p>
          <a:p>
            <a:r>
              <a:rPr lang="en-US" sz="4000" dirty="0"/>
              <a:t>Behind the neck of the mandible, it divides into 5 terminal branches: </a:t>
            </a:r>
            <a:r>
              <a:rPr lang="en-US" sz="4000" b="1" dirty="0"/>
              <a:t>temporal, zygomatic, buccal, marginal mandibular &amp; cervical branch.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71B36-03EE-B312-2717-E7768437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D0C-D69A-4B3D-B087-CA6457057D71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2F1AE-E64A-B1D7-E2FE-CD8E6759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CC3E-6FDC-B462-C03D-048ED6F0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2ECBB-E876-BE5F-F8DB-0F715458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41668"/>
            <a:ext cx="12088970" cy="6606862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9D9BE-8C16-4552-883E-F39D2B52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7486-FB78-4A96-9E92-D8D0AB017350}" type="datetime1">
              <a:rPr lang="en-US" smtClean="0"/>
              <a:t>15-Apr-24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EFF43B-D190-4407-C37C-F73FB684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BB9317-B2E1-73B0-78F3-0BAE348A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4CAFF-2C44-EA5C-F61B-589DABF12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7504" cy="6857999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F7C94A-B5FB-85C5-5A4A-6C7A9225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C121-A854-49D8-95F4-C3F46821CA94}" type="datetime1">
              <a:rPr lang="en-US" smtClean="0"/>
              <a:t>15-Apr-24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8851C8-875D-F75F-17EF-2FBB90BB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44308E-4AF3-9709-5FB4-76B938AC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2C08-46F1-174E-8169-740A80CA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CLINICAL CORRELATES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8050A-3338-5C8A-01B9-4136FE0F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92D5-D188-461B-8F93-76504545A4AC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E1186-3705-A922-1CDA-0932217D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2EAEE-83B5-8543-7588-ADEBE8B1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0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D0C99-D243-F42A-06D1-00FC1D3DF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0"/>
            <a:ext cx="11938717" cy="6858000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7D1A70-A04F-6411-AB22-1BA760B5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44C3-0E33-417D-BC14-CA6CE3F145B8}" type="datetime1">
              <a:rPr lang="en-US" smtClean="0"/>
              <a:t>15-Apr-24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78D889-9861-9F16-1AD9-DE2D7FB3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202198-6A5D-31D6-CD98-FE257CA9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99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B2FE5-C588-72A0-D74F-8AEF2D97E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THE 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029EF-D895-60E7-2BA3-E8C51DFC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58D4-631B-4951-AB9B-C1F6B3432E66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D4C5-42C6-2B6E-9CEF-644E10C6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65E35-E0A9-F2C7-5CA0-F29B947F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7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INTRODUCTION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72239-9784-77E3-74C9-6FDE2CC9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3F46-81F4-421D-95C4-46276E73BDD8}" type="datetime1">
              <a:rPr lang="en-US" smtClean="0"/>
              <a:t>15-Apr-24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CEE5E-3F89-1D53-F370-D9ED6709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65B40-D037-B988-348C-61164F78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99245" y="656823"/>
            <a:ext cx="11616743" cy="5872766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/>
              <a:t>Cranial</a:t>
            </a:r>
            <a:r>
              <a:rPr lang="" sz="4300" dirty="0"/>
              <a:t> </a:t>
            </a:r>
            <a:r>
              <a:rPr lang="en-US" sz="4300" dirty="0"/>
              <a:t>nerves</a:t>
            </a:r>
            <a:r>
              <a:rPr lang="" sz="4300" dirty="0"/>
              <a:t> </a:t>
            </a:r>
            <a:r>
              <a:rPr lang="en-US" sz="4300" dirty="0"/>
              <a:t>are</a:t>
            </a:r>
            <a:r>
              <a:rPr lang="" sz="4300" dirty="0"/>
              <a:t> </a:t>
            </a:r>
            <a:r>
              <a:rPr lang="en-US" sz="4300" dirty="0"/>
              <a:t>a</a:t>
            </a:r>
            <a:r>
              <a:rPr lang="" sz="4300" dirty="0"/>
              <a:t> </a:t>
            </a:r>
            <a:r>
              <a:rPr lang="en-US" sz="4300" dirty="0"/>
              <a:t>component</a:t>
            </a:r>
            <a:r>
              <a:rPr lang="" sz="4300" dirty="0"/>
              <a:t> </a:t>
            </a:r>
            <a:r>
              <a:rPr lang="en-US" sz="4300" dirty="0"/>
              <a:t>of</a:t>
            </a:r>
            <a:r>
              <a:rPr lang="" sz="4300" dirty="0"/>
              <a:t> </a:t>
            </a:r>
            <a:r>
              <a:rPr lang="en-US" sz="4300" dirty="0"/>
              <a:t>the</a:t>
            </a:r>
            <a:r>
              <a:rPr lang="" sz="4300" dirty="0"/>
              <a:t> </a:t>
            </a:r>
            <a:r>
              <a:rPr lang="en-US" sz="4300" dirty="0"/>
              <a:t>peripheral nervous system</a:t>
            </a:r>
            <a:r>
              <a:rPr lang="" sz="4300" dirty="0"/>
              <a:t> </a:t>
            </a:r>
            <a:r>
              <a:rPr lang="en-US" sz="4300" dirty="0"/>
              <a:t>which</a:t>
            </a:r>
            <a:r>
              <a:rPr lang="" sz="4300" dirty="0"/>
              <a:t> </a:t>
            </a:r>
            <a:r>
              <a:rPr lang="en-US" sz="4300" dirty="0"/>
              <a:t>is</a:t>
            </a:r>
            <a:r>
              <a:rPr lang="" sz="4300" dirty="0"/>
              <a:t> </a:t>
            </a:r>
            <a:r>
              <a:rPr lang="en-US" sz="4300" dirty="0"/>
              <a:t>derived</a:t>
            </a:r>
            <a:r>
              <a:rPr lang="" sz="4300" dirty="0"/>
              <a:t> </a:t>
            </a:r>
            <a:r>
              <a:rPr lang="en-US" sz="4300" dirty="0"/>
              <a:t>from</a:t>
            </a:r>
            <a:r>
              <a:rPr lang="" sz="4300" dirty="0"/>
              <a:t> </a:t>
            </a:r>
            <a:r>
              <a:rPr lang="en-US" sz="4300" dirty="0"/>
              <a:t>the</a:t>
            </a:r>
            <a:r>
              <a:rPr lang="" sz="4300" dirty="0"/>
              <a:t> </a:t>
            </a:r>
            <a:r>
              <a:rPr lang="en-US" sz="4300" b="1" dirty="0"/>
              <a:t>neural</a:t>
            </a:r>
            <a:r>
              <a:rPr lang="" sz="4300" b="1" dirty="0"/>
              <a:t> </a:t>
            </a:r>
            <a:r>
              <a:rPr lang="en-US" sz="4300" b="1" dirty="0"/>
              <a:t>crest</a:t>
            </a:r>
            <a:r>
              <a:rPr lang="" sz="4300" b="1" dirty="0"/>
              <a:t> </a:t>
            </a:r>
            <a:r>
              <a:rPr lang="en-US" sz="4300" b="1" dirty="0"/>
              <a:t>cells.</a:t>
            </a:r>
          </a:p>
          <a:p>
            <a:r>
              <a:rPr lang="en-US" sz="4300" dirty="0"/>
              <a:t>There</a:t>
            </a:r>
            <a:r>
              <a:rPr lang="" sz="4300" dirty="0"/>
              <a:t> </a:t>
            </a:r>
            <a:r>
              <a:rPr lang="en-US" sz="4300" dirty="0"/>
              <a:t>are</a:t>
            </a:r>
            <a:r>
              <a:rPr lang="" sz="4300" dirty="0"/>
              <a:t> </a:t>
            </a:r>
            <a:r>
              <a:rPr lang="en-US" sz="4300" dirty="0"/>
              <a:t>12</a:t>
            </a:r>
            <a:r>
              <a:rPr lang="" sz="4300" dirty="0"/>
              <a:t> </a:t>
            </a:r>
            <a:r>
              <a:rPr lang="en-US" sz="4300" dirty="0"/>
              <a:t>pairs</a:t>
            </a:r>
            <a:r>
              <a:rPr lang="" sz="4300" dirty="0"/>
              <a:t> </a:t>
            </a:r>
            <a:r>
              <a:rPr lang="en-US" sz="4300" dirty="0"/>
              <a:t>of</a:t>
            </a:r>
            <a:r>
              <a:rPr lang="" sz="4300" dirty="0"/>
              <a:t> </a:t>
            </a:r>
            <a:r>
              <a:rPr lang="en-US" sz="4300" dirty="0"/>
              <a:t>cranial</a:t>
            </a:r>
            <a:r>
              <a:rPr lang="" sz="4300" dirty="0"/>
              <a:t> </a:t>
            </a:r>
            <a:r>
              <a:rPr lang="en-US" sz="4300" dirty="0"/>
              <a:t>nerves,</a:t>
            </a:r>
            <a:r>
              <a:rPr lang="" sz="4300" dirty="0"/>
              <a:t> </a:t>
            </a:r>
            <a:r>
              <a:rPr lang="en-US" sz="4300" dirty="0"/>
              <a:t>visible</a:t>
            </a:r>
            <a:r>
              <a:rPr lang="" sz="4300" dirty="0"/>
              <a:t> </a:t>
            </a:r>
            <a:r>
              <a:rPr lang="en-US" sz="4300" dirty="0"/>
              <a:t>on</a:t>
            </a:r>
            <a:r>
              <a:rPr lang="" sz="4300" dirty="0"/>
              <a:t> </a:t>
            </a:r>
            <a:r>
              <a:rPr lang="en-US" sz="4300" dirty="0"/>
              <a:t>the under</a:t>
            </a:r>
            <a:r>
              <a:rPr lang="" sz="4300" dirty="0"/>
              <a:t> </a:t>
            </a:r>
            <a:r>
              <a:rPr lang="en-US" sz="4300" dirty="0"/>
              <a:t>surface</a:t>
            </a:r>
            <a:r>
              <a:rPr lang="" sz="4300" dirty="0"/>
              <a:t> </a:t>
            </a:r>
            <a:r>
              <a:rPr lang="en-US" sz="4300" dirty="0"/>
              <a:t>of</a:t>
            </a:r>
            <a:r>
              <a:rPr lang="" sz="4300" dirty="0"/>
              <a:t> </a:t>
            </a:r>
            <a:r>
              <a:rPr lang="en-US" sz="4300" dirty="0"/>
              <a:t>the</a:t>
            </a:r>
            <a:r>
              <a:rPr lang="" sz="4300" dirty="0"/>
              <a:t> </a:t>
            </a:r>
            <a:r>
              <a:rPr lang="en-US" sz="4300" dirty="0"/>
              <a:t>brain.</a:t>
            </a:r>
          </a:p>
          <a:p>
            <a:r>
              <a:rPr lang="en-US" sz="4300" dirty="0"/>
              <a:t>These</a:t>
            </a:r>
            <a:r>
              <a:rPr lang="" sz="4300" dirty="0"/>
              <a:t> </a:t>
            </a:r>
            <a:r>
              <a:rPr lang="en-US" sz="4300" dirty="0"/>
              <a:t>nerves</a:t>
            </a:r>
            <a:r>
              <a:rPr lang="" sz="4300" dirty="0"/>
              <a:t> </a:t>
            </a:r>
            <a:r>
              <a:rPr lang="en-US" sz="4300" dirty="0"/>
              <a:t>are</a:t>
            </a:r>
            <a:r>
              <a:rPr lang="" sz="4300" dirty="0"/>
              <a:t> </a:t>
            </a:r>
            <a:r>
              <a:rPr lang="en-US" sz="4300" dirty="0"/>
              <a:t>act</a:t>
            </a:r>
            <a:r>
              <a:rPr lang="" sz="4300" dirty="0"/>
              <a:t> </a:t>
            </a:r>
            <a:r>
              <a:rPr lang="en-US" sz="4300" dirty="0"/>
              <a:t>as</a:t>
            </a:r>
            <a:r>
              <a:rPr lang="" sz="4300" dirty="0"/>
              <a:t> </a:t>
            </a:r>
            <a:r>
              <a:rPr lang="en-US" sz="4300" dirty="0"/>
              <a:t>the lower motor</a:t>
            </a:r>
            <a:r>
              <a:rPr lang="" sz="4300" dirty="0"/>
              <a:t> </a:t>
            </a:r>
            <a:r>
              <a:rPr lang="en-US" sz="4300" dirty="0"/>
              <a:t>neurons</a:t>
            </a:r>
            <a:r>
              <a:rPr lang="" sz="4300" dirty="0"/>
              <a:t> </a:t>
            </a:r>
            <a:r>
              <a:rPr lang="en-US" sz="4300" dirty="0"/>
              <a:t>of</a:t>
            </a:r>
            <a:r>
              <a:rPr lang="" sz="4300" dirty="0"/>
              <a:t> </a:t>
            </a:r>
            <a:r>
              <a:rPr lang="en-US" sz="4300" dirty="0"/>
              <a:t>the</a:t>
            </a:r>
            <a:r>
              <a:rPr lang="" sz="4300" dirty="0"/>
              <a:t> </a:t>
            </a:r>
            <a:r>
              <a:rPr lang="en-US" sz="4300" b="1" dirty="0"/>
              <a:t>corticobulbar/corticonuclear</a:t>
            </a:r>
            <a:r>
              <a:rPr lang="" sz="4300" b="1" dirty="0"/>
              <a:t> </a:t>
            </a:r>
            <a:r>
              <a:rPr lang="en-US" sz="4300" b="1" dirty="0"/>
              <a:t>tract.</a:t>
            </a:r>
          </a:p>
          <a:p>
            <a:r>
              <a:rPr lang="en-US" sz="4300" dirty="0"/>
              <a:t>These</a:t>
            </a:r>
            <a:r>
              <a:rPr lang="" sz="4300" dirty="0"/>
              <a:t> </a:t>
            </a:r>
            <a:r>
              <a:rPr lang="en-US" sz="4300" dirty="0"/>
              <a:t>nerves</a:t>
            </a:r>
            <a:r>
              <a:rPr lang="" sz="4300" dirty="0"/>
              <a:t> </a:t>
            </a:r>
            <a:r>
              <a:rPr lang="en-US" sz="4300" dirty="0"/>
              <a:t>have</a:t>
            </a:r>
            <a:r>
              <a:rPr lang="" sz="4300" dirty="0"/>
              <a:t> </a:t>
            </a:r>
            <a:r>
              <a:rPr lang="en-US" sz="4300" dirty="0"/>
              <a:t>their</a:t>
            </a:r>
            <a:r>
              <a:rPr lang="" sz="4300" dirty="0"/>
              <a:t> </a:t>
            </a:r>
            <a:r>
              <a:rPr lang="en-US" sz="4300" dirty="0"/>
              <a:t>nuclei</a:t>
            </a:r>
            <a:r>
              <a:rPr lang="" sz="4300" dirty="0"/>
              <a:t> </a:t>
            </a:r>
            <a:r>
              <a:rPr lang="en-US" sz="4300" dirty="0"/>
              <a:t>in</a:t>
            </a:r>
            <a:r>
              <a:rPr lang="" sz="4300" dirty="0"/>
              <a:t> </a:t>
            </a:r>
            <a:r>
              <a:rPr lang="en-US" sz="4300" dirty="0"/>
              <a:t>the</a:t>
            </a:r>
            <a:r>
              <a:rPr lang="" sz="4300" dirty="0"/>
              <a:t> </a:t>
            </a:r>
            <a:r>
              <a:rPr lang="en-US" sz="4300" dirty="0"/>
              <a:t>brain,</a:t>
            </a:r>
            <a:r>
              <a:rPr lang="" sz="4300" dirty="0"/>
              <a:t> </a:t>
            </a:r>
            <a:r>
              <a:rPr lang="en-US" sz="4300" dirty="0"/>
              <a:t>then</a:t>
            </a:r>
            <a:r>
              <a:rPr lang="" sz="4300" dirty="0"/>
              <a:t> </a:t>
            </a:r>
            <a:r>
              <a:rPr lang="en-US" sz="4300" dirty="0"/>
              <a:t>they</a:t>
            </a:r>
            <a:r>
              <a:rPr lang="" sz="4300" dirty="0"/>
              <a:t> </a:t>
            </a:r>
            <a:r>
              <a:rPr lang="en-US" sz="4300" dirty="0"/>
              <a:t>leave</a:t>
            </a:r>
            <a:r>
              <a:rPr lang="" sz="4300" dirty="0"/>
              <a:t> </a:t>
            </a:r>
            <a:r>
              <a:rPr lang="en-US" sz="4300" dirty="0"/>
              <a:t>the</a:t>
            </a:r>
            <a:r>
              <a:rPr lang="" sz="4300" dirty="0"/>
              <a:t> </a:t>
            </a:r>
            <a:r>
              <a:rPr lang="en-US" sz="4300" dirty="0"/>
              <a:t>cranium</a:t>
            </a:r>
            <a:r>
              <a:rPr lang="" sz="4300" dirty="0"/>
              <a:t> </a:t>
            </a:r>
            <a:r>
              <a:rPr lang="en-US" sz="4300" dirty="0"/>
              <a:t>by</a:t>
            </a:r>
            <a:r>
              <a:rPr lang="" sz="4300" dirty="0"/>
              <a:t> </a:t>
            </a:r>
            <a:r>
              <a:rPr lang="en-US" sz="4300" dirty="0"/>
              <a:t>passing</a:t>
            </a:r>
            <a:r>
              <a:rPr lang="" sz="4300" dirty="0"/>
              <a:t> </a:t>
            </a:r>
            <a:r>
              <a:rPr lang="en-US" sz="4300" dirty="0"/>
              <a:t>through</a:t>
            </a:r>
            <a:r>
              <a:rPr lang="" sz="4300" dirty="0"/>
              <a:t> </a:t>
            </a:r>
            <a:r>
              <a:rPr lang="en-US" sz="4300" dirty="0"/>
              <a:t>the</a:t>
            </a:r>
            <a:r>
              <a:rPr lang="" sz="4300" dirty="0"/>
              <a:t> </a:t>
            </a:r>
            <a:r>
              <a:rPr lang="en-US" sz="4300" dirty="0"/>
              <a:t>cranial</a:t>
            </a:r>
            <a:r>
              <a:rPr lang="" sz="4300" dirty="0"/>
              <a:t> </a:t>
            </a:r>
            <a:r>
              <a:rPr lang="en-US" sz="4300" dirty="0"/>
              <a:t>foramina</a:t>
            </a:r>
            <a:r>
              <a:rPr lang="" sz="4300" dirty="0"/>
              <a:t> </a:t>
            </a:r>
            <a:r>
              <a:rPr lang="en-US" sz="4300" dirty="0"/>
              <a:t>to</a:t>
            </a:r>
            <a:r>
              <a:rPr lang="" sz="4300" dirty="0"/>
              <a:t> </a:t>
            </a:r>
            <a:r>
              <a:rPr lang="en-US" sz="4300" dirty="0"/>
              <a:t>the</a:t>
            </a:r>
            <a:r>
              <a:rPr lang="" sz="4300" dirty="0"/>
              <a:t> </a:t>
            </a:r>
            <a:r>
              <a:rPr lang="en-US" sz="4300" dirty="0"/>
              <a:t>structures</a:t>
            </a:r>
            <a:r>
              <a:rPr lang="" sz="4300" dirty="0"/>
              <a:t> </a:t>
            </a:r>
            <a:r>
              <a:rPr lang="en-US" sz="4300" dirty="0"/>
              <a:t>they</a:t>
            </a:r>
            <a:r>
              <a:rPr lang="" sz="4300" dirty="0"/>
              <a:t> </a:t>
            </a:r>
            <a:r>
              <a:rPr lang="en-US" sz="4300" dirty="0"/>
              <a:t>supply.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AF5B8-BCB5-B8D0-D098-74F33999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9CE-5D1A-44C3-96F8-EBE5BA88EF95}" type="datetime1">
              <a:rPr lang="en-US" smtClean="0"/>
              <a:t>15-Apr-24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64242-6ECC-A0F8-770E-803DDFD8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0F608-BAA6-C4DA-3BC3-823B655E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910" y="0"/>
            <a:ext cx="1207609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FFC73-899D-8CF7-8197-45CA473D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457-7EBA-495A-93E8-AF566ECB2EF8}" type="datetime1">
              <a:rPr lang="en-US" smtClean="0"/>
              <a:t>15-Apr-24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1272A-B2BD-1E14-5B6E-7DF4C3EB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D3E45-3710-DAC6-5F43-D0F0BD73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248" y="115910"/>
            <a:ext cx="10625070" cy="662618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9BD53-E91C-0AE0-549C-64571D2F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1AC-C6A9-425F-BDB7-2430DBAF49BA}" type="datetime1">
              <a:rPr lang="en-US" smtClean="0"/>
              <a:t>15-Apr-24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05EBC-E0FE-A2AC-0C62-33831FCE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32AE9-7E3F-9490-0F07-52988717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ORIGIN OF FACIAL NERVE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01354-8124-7B1B-69E5-1098CAF0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96B0-2996-4226-A683-C76982E65F2F}" type="datetime1">
              <a:rPr lang="en-US" smtClean="0"/>
              <a:t>15-Apr-24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3F1EE-EC41-3609-A41B-24707A6B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172B6-0A11-9B9D-C99F-CB8F50C8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93183" y="386366"/>
            <a:ext cx="11998817" cy="6053071"/>
          </a:xfrm>
        </p:spPr>
        <p:txBody>
          <a:bodyPr>
            <a:noAutofit/>
          </a:bodyPr>
          <a:lstStyle/>
          <a:p>
            <a:r>
              <a:rPr lang="en-US" sz="4000" dirty="0"/>
              <a:t>Facial nerve</a:t>
            </a:r>
            <a:r>
              <a:rPr lang="" sz="4000" dirty="0"/>
              <a:t> </a:t>
            </a:r>
            <a:r>
              <a:rPr lang="en-US" sz="4000" dirty="0"/>
              <a:t>is</a:t>
            </a:r>
            <a:r>
              <a:rPr lang="" sz="4000" dirty="0"/>
              <a:t> </a:t>
            </a:r>
            <a:r>
              <a:rPr lang="en-US" sz="4000" dirty="0"/>
              <a:t>the</a:t>
            </a:r>
            <a:r>
              <a:rPr lang="" sz="4000" dirty="0"/>
              <a:t> </a:t>
            </a:r>
            <a:r>
              <a:rPr lang="en-US" sz="4000" dirty="0"/>
              <a:t>7th</a:t>
            </a:r>
            <a:r>
              <a:rPr lang="" sz="4000" dirty="0"/>
              <a:t> </a:t>
            </a:r>
            <a:r>
              <a:rPr lang="en-US" sz="4000" dirty="0"/>
              <a:t>cranial</a:t>
            </a:r>
            <a:r>
              <a:rPr lang="" sz="4000" dirty="0"/>
              <a:t> </a:t>
            </a:r>
            <a:r>
              <a:rPr lang="en-US" sz="4000" dirty="0"/>
              <a:t>nerve</a:t>
            </a:r>
            <a:r>
              <a:rPr lang="" sz="4000" dirty="0"/>
              <a:t> </a:t>
            </a:r>
            <a:r>
              <a:rPr lang="en-US" sz="4000" dirty="0"/>
              <a:t>derived</a:t>
            </a:r>
            <a:r>
              <a:rPr lang="" sz="4000" dirty="0"/>
              <a:t> </a:t>
            </a:r>
            <a:r>
              <a:rPr lang="en-US" sz="4000" dirty="0"/>
              <a:t>from</a:t>
            </a:r>
            <a:r>
              <a:rPr lang="" sz="4000" dirty="0"/>
              <a:t> </a:t>
            </a:r>
            <a:r>
              <a:rPr lang="en-US" sz="4000" dirty="0"/>
              <a:t>the</a:t>
            </a:r>
            <a:r>
              <a:rPr lang="" sz="4000" dirty="0"/>
              <a:t> </a:t>
            </a:r>
            <a:r>
              <a:rPr lang="en-US" sz="4000" b="1" dirty="0"/>
              <a:t>2nd</a:t>
            </a:r>
            <a:r>
              <a:rPr lang="" sz="4000" b="1" dirty="0"/>
              <a:t> </a:t>
            </a:r>
            <a:r>
              <a:rPr lang="en-US" sz="4000" b="1" dirty="0"/>
              <a:t>pharyngeal</a:t>
            </a:r>
            <a:r>
              <a:rPr lang="" sz="4000" b="1" dirty="0"/>
              <a:t> </a:t>
            </a:r>
            <a:r>
              <a:rPr lang="en-US" sz="4000" b="1" dirty="0"/>
              <a:t>arch.</a:t>
            </a:r>
          </a:p>
          <a:p>
            <a:r>
              <a:rPr lang="en-US" sz="4000" dirty="0"/>
              <a:t>This</a:t>
            </a:r>
            <a:r>
              <a:rPr lang="" sz="4000" dirty="0"/>
              <a:t> </a:t>
            </a:r>
            <a:r>
              <a:rPr lang="en-US" sz="4000" dirty="0"/>
              <a:t>is</a:t>
            </a:r>
            <a:r>
              <a:rPr lang="" sz="4000" dirty="0"/>
              <a:t> </a:t>
            </a:r>
            <a:r>
              <a:rPr lang="en-US" sz="4000" dirty="0"/>
              <a:t>the</a:t>
            </a:r>
            <a:r>
              <a:rPr lang="" sz="4000" dirty="0"/>
              <a:t> </a:t>
            </a:r>
            <a:r>
              <a:rPr lang="en-US" sz="4000" dirty="0"/>
              <a:t>main</a:t>
            </a:r>
            <a:r>
              <a:rPr lang="" sz="4000" dirty="0"/>
              <a:t> </a:t>
            </a:r>
            <a:r>
              <a:rPr lang="en-US" sz="4000" dirty="0"/>
              <a:t>nerve</a:t>
            </a:r>
            <a:r>
              <a:rPr lang="" sz="4000" dirty="0"/>
              <a:t> </a:t>
            </a:r>
            <a:r>
              <a:rPr lang="en-US" sz="4000" dirty="0"/>
              <a:t>which</a:t>
            </a:r>
            <a:r>
              <a:rPr lang="" sz="4000" dirty="0"/>
              <a:t> </a:t>
            </a:r>
            <a:r>
              <a:rPr lang="en-US" sz="4000" b="1" dirty="0"/>
              <a:t>innervates</a:t>
            </a:r>
            <a:r>
              <a:rPr lang="" sz="4000" b="1" dirty="0"/>
              <a:t> </a:t>
            </a:r>
            <a:r>
              <a:rPr lang="en-US" sz="4000" b="1" dirty="0"/>
              <a:t>muscles</a:t>
            </a:r>
            <a:r>
              <a:rPr lang="" sz="4000" b="1" dirty="0"/>
              <a:t> </a:t>
            </a:r>
            <a:r>
              <a:rPr lang="en-US" sz="4000" b="1" dirty="0"/>
              <a:t>of</a:t>
            </a:r>
            <a:r>
              <a:rPr lang="" sz="4000" b="1" dirty="0"/>
              <a:t> </a:t>
            </a:r>
            <a:r>
              <a:rPr lang="en-US" sz="4000" b="1" dirty="0"/>
              <a:t>facial</a:t>
            </a:r>
            <a:r>
              <a:rPr lang="" sz="4000" b="1" dirty="0"/>
              <a:t> </a:t>
            </a:r>
            <a:r>
              <a:rPr lang="en-US" sz="4000" b="1" dirty="0"/>
              <a:t>expression.</a:t>
            </a:r>
            <a:r>
              <a:rPr lang="en-US" sz="4000" dirty="0"/>
              <a:t> </a:t>
            </a:r>
          </a:p>
          <a:p>
            <a:r>
              <a:rPr lang="en-US" sz="4000" dirty="0"/>
              <a:t>The</a:t>
            </a:r>
            <a:r>
              <a:rPr lang="" sz="4000" dirty="0"/>
              <a:t> </a:t>
            </a:r>
            <a:r>
              <a:rPr lang="en-US" sz="4000" dirty="0"/>
              <a:t>nerve</a:t>
            </a:r>
            <a:r>
              <a:rPr lang="" sz="4000" dirty="0"/>
              <a:t> </a:t>
            </a:r>
            <a:r>
              <a:rPr lang="en-US" sz="4000" dirty="0"/>
              <a:t>has</a:t>
            </a:r>
            <a:r>
              <a:rPr lang="" sz="4000" dirty="0"/>
              <a:t> </a:t>
            </a:r>
            <a:r>
              <a:rPr lang="en-US" sz="4000" dirty="0"/>
              <a:t>multiple</a:t>
            </a:r>
            <a:r>
              <a:rPr lang="" sz="4000" dirty="0"/>
              <a:t> </a:t>
            </a:r>
            <a:r>
              <a:rPr lang="en-US" sz="4000" dirty="0"/>
              <a:t>functional</a:t>
            </a:r>
            <a:r>
              <a:rPr lang="" sz="4000" dirty="0"/>
              <a:t> </a:t>
            </a:r>
            <a:r>
              <a:rPr lang="en-US" sz="4000" dirty="0"/>
              <a:t>components:</a:t>
            </a:r>
            <a:r>
              <a:rPr lang="" sz="4000" dirty="0"/>
              <a:t> </a:t>
            </a:r>
            <a:r>
              <a:rPr lang="en-US" sz="4000" b="1" dirty="0"/>
              <a:t>Special</a:t>
            </a:r>
            <a:r>
              <a:rPr lang="" sz="4000" b="1" dirty="0"/>
              <a:t> </a:t>
            </a:r>
            <a:r>
              <a:rPr lang="en-US" sz="4000" b="1" dirty="0"/>
              <a:t>visceral</a:t>
            </a:r>
            <a:r>
              <a:rPr lang="" sz="4000" b="1" dirty="0"/>
              <a:t> </a:t>
            </a:r>
            <a:r>
              <a:rPr lang="en-US" sz="4000" b="1" dirty="0" err="1"/>
              <a:t>affarent</a:t>
            </a:r>
            <a:r>
              <a:rPr lang="" sz="4000" b="1" dirty="0"/>
              <a:t> </a:t>
            </a:r>
            <a:r>
              <a:rPr lang="en-US" sz="4000" b="1" dirty="0"/>
              <a:t>(SVA)</a:t>
            </a:r>
            <a:r>
              <a:rPr lang="" sz="4000" b="1" dirty="0"/>
              <a:t> </a:t>
            </a:r>
            <a:r>
              <a:rPr lang="en-US" sz="4000" dirty="0"/>
              <a:t>-</a:t>
            </a:r>
            <a:r>
              <a:rPr lang="" sz="4000" dirty="0"/>
              <a:t> </a:t>
            </a:r>
            <a:r>
              <a:rPr lang="en-US" sz="4000" dirty="0"/>
              <a:t>taste</a:t>
            </a:r>
            <a:r>
              <a:rPr lang="" sz="4000" dirty="0"/>
              <a:t> </a:t>
            </a:r>
            <a:r>
              <a:rPr lang="en-US" sz="4000" dirty="0"/>
              <a:t>sensation,</a:t>
            </a:r>
            <a:r>
              <a:rPr lang="" sz="4000" dirty="0"/>
              <a:t> </a:t>
            </a:r>
            <a:r>
              <a:rPr lang="en-US" sz="4000" b="1" dirty="0"/>
              <a:t>Special</a:t>
            </a:r>
            <a:r>
              <a:rPr lang="" sz="4000" b="1" dirty="0"/>
              <a:t> </a:t>
            </a:r>
            <a:r>
              <a:rPr lang="en-US" sz="4000" b="1" dirty="0"/>
              <a:t>visceral</a:t>
            </a:r>
            <a:r>
              <a:rPr lang="" sz="4000" b="1" dirty="0"/>
              <a:t> </a:t>
            </a:r>
            <a:r>
              <a:rPr lang="en-US" sz="4000" b="1" dirty="0"/>
              <a:t>efferent</a:t>
            </a:r>
            <a:r>
              <a:rPr lang="" sz="4000" b="1" dirty="0"/>
              <a:t> </a:t>
            </a:r>
            <a:r>
              <a:rPr lang="en-US" sz="4000" b="1" dirty="0"/>
              <a:t>(SVE)</a:t>
            </a:r>
            <a:r>
              <a:rPr lang="" sz="4000" b="1" dirty="0"/>
              <a:t> </a:t>
            </a:r>
            <a:r>
              <a:rPr lang="en-US" sz="4000" dirty="0"/>
              <a:t>-</a:t>
            </a:r>
            <a:r>
              <a:rPr lang="" sz="4000" dirty="0"/>
              <a:t> </a:t>
            </a:r>
            <a:r>
              <a:rPr lang="en-US" sz="4000" dirty="0"/>
              <a:t>muscles</a:t>
            </a:r>
            <a:r>
              <a:rPr lang="" sz="4000" dirty="0"/>
              <a:t> </a:t>
            </a:r>
            <a:r>
              <a:rPr lang="en-US" sz="4000" dirty="0"/>
              <a:t>of</a:t>
            </a:r>
            <a:r>
              <a:rPr lang="" sz="4000" dirty="0"/>
              <a:t> </a:t>
            </a:r>
            <a:r>
              <a:rPr lang="en-US" sz="4000" dirty="0"/>
              <a:t>facial expression,</a:t>
            </a:r>
            <a:r>
              <a:rPr lang="" sz="4000" dirty="0"/>
              <a:t> </a:t>
            </a:r>
            <a:r>
              <a:rPr lang="en-US" sz="4000" b="1" dirty="0"/>
              <a:t>General</a:t>
            </a:r>
            <a:r>
              <a:rPr lang="" sz="4000" b="1" dirty="0"/>
              <a:t> </a:t>
            </a:r>
            <a:r>
              <a:rPr lang="en-US" sz="4000" b="1" dirty="0"/>
              <a:t>visceral </a:t>
            </a:r>
            <a:r>
              <a:rPr lang="en-US" sz="4000" b="1" dirty="0" err="1"/>
              <a:t>affarent</a:t>
            </a:r>
            <a:r>
              <a:rPr lang="" sz="4000" b="1" dirty="0"/>
              <a:t> </a:t>
            </a:r>
            <a:r>
              <a:rPr lang="en-US" sz="4000" b="1" dirty="0"/>
              <a:t>(GVA)</a:t>
            </a:r>
            <a:r>
              <a:rPr lang="" sz="4000" b="1" dirty="0"/>
              <a:t> </a:t>
            </a:r>
            <a:r>
              <a:rPr lang="en-US" sz="4000" dirty="0"/>
              <a:t>-</a:t>
            </a:r>
            <a:r>
              <a:rPr lang="" sz="4000" dirty="0"/>
              <a:t> </a:t>
            </a:r>
            <a:r>
              <a:rPr lang="en-US" sz="4000" dirty="0"/>
              <a:t>salivary</a:t>
            </a:r>
            <a:r>
              <a:rPr lang="" sz="4000" dirty="0"/>
              <a:t> </a:t>
            </a:r>
            <a:r>
              <a:rPr lang="en-US" sz="4000" dirty="0"/>
              <a:t>glands,</a:t>
            </a:r>
            <a:r>
              <a:rPr lang="" sz="4000" dirty="0"/>
              <a:t> </a:t>
            </a:r>
            <a:r>
              <a:rPr lang="en-US" sz="4000" dirty="0"/>
              <a:t>lacrimal</a:t>
            </a:r>
            <a:r>
              <a:rPr lang="" sz="4000" dirty="0"/>
              <a:t> </a:t>
            </a:r>
            <a:r>
              <a:rPr lang="en-US" sz="4000" dirty="0"/>
              <a:t>gland,</a:t>
            </a:r>
            <a:r>
              <a:rPr lang="" sz="4000" dirty="0"/>
              <a:t> </a:t>
            </a:r>
            <a:r>
              <a:rPr lang="en-US" sz="4000" dirty="0"/>
              <a:t>glands</a:t>
            </a:r>
            <a:r>
              <a:rPr lang="" sz="4000" dirty="0"/>
              <a:t> </a:t>
            </a:r>
            <a:r>
              <a:rPr lang="en-US" sz="4000" dirty="0"/>
              <a:t>of</a:t>
            </a:r>
            <a:r>
              <a:rPr lang="" sz="4000" dirty="0"/>
              <a:t> </a:t>
            </a:r>
            <a:r>
              <a:rPr lang="en-US" sz="4000" dirty="0"/>
              <a:t>the</a:t>
            </a:r>
            <a:r>
              <a:rPr lang="" sz="4000" dirty="0"/>
              <a:t> </a:t>
            </a:r>
            <a:r>
              <a:rPr lang="en-US" sz="4000" dirty="0"/>
              <a:t>nose,</a:t>
            </a:r>
            <a:r>
              <a:rPr lang="" sz="4000" dirty="0"/>
              <a:t> </a:t>
            </a:r>
            <a:r>
              <a:rPr lang="en-US" sz="4000" dirty="0"/>
              <a:t>palatine,</a:t>
            </a:r>
            <a:r>
              <a:rPr lang="" sz="4000" dirty="0"/>
              <a:t> </a:t>
            </a:r>
            <a:r>
              <a:rPr lang="en-US" sz="4000" dirty="0"/>
              <a:t>etc.,</a:t>
            </a:r>
            <a:r>
              <a:rPr lang="" sz="4000" dirty="0"/>
              <a:t> </a:t>
            </a:r>
            <a:r>
              <a:rPr lang="en-US" sz="4000" b="1" dirty="0"/>
              <a:t>General</a:t>
            </a:r>
            <a:r>
              <a:rPr lang="" sz="4000" b="1" dirty="0"/>
              <a:t> </a:t>
            </a:r>
            <a:r>
              <a:rPr lang="en-US" sz="4000" b="1" dirty="0"/>
              <a:t>visceral</a:t>
            </a:r>
            <a:r>
              <a:rPr lang="" sz="4000" b="1" dirty="0"/>
              <a:t> </a:t>
            </a:r>
            <a:r>
              <a:rPr lang="en-US" sz="4000" b="1" dirty="0"/>
              <a:t>efferent</a:t>
            </a:r>
            <a:r>
              <a:rPr lang="" sz="4000" b="1" dirty="0"/>
              <a:t> </a:t>
            </a:r>
            <a:r>
              <a:rPr lang="en-US" sz="4000" b="1" dirty="0"/>
              <a:t>(GVE)</a:t>
            </a:r>
            <a:r>
              <a:rPr lang="" sz="4000" b="1" dirty="0"/>
              <a:t> </a:t>
            </a:r>
            <a:r>
              <a:rPr lang="en-US" sz="4000" dirty="0"/>
              <a:t>-</a:t>
            </a:r>
            <a:r>
              <a:rPr lang="" sz="4000" dirty="0"/>
              <a:t> </a:t>
            </a:r>
            <a:r>
              <a:rPr lang="en-US" sz="4000" dirty="0"/>
              <a:t>parasympathetic to</a:t>
            </a:r>
            <a:r>
              <a:rPr lang="" sz="4000" dirty="0"/>
              <a:t> </a:t>
            </a:r>
            <a:r>
              <a:rPr lang="en-US" sz="4000" dirty="0"/>
              <a:t>the</a:t>
            </a:r>
            <a:r>
              <a:rPr lang="" sz="4000" dirty="0"/>
              <a:t> </a:t>
            </a:r>
            <a:r>
              <a:rPr lang="en-US" sz="4000" dirty="0"/>
              <a:t>above</a:t>
            </a:r>
            <a:r>
              <a:rPr lang="" sz="4000" dirty="0"/>
              <a:t> </a:t>
            </a:r>
            <a:r>
              <a:rPr lang="en-US" sz="4000" dirty="0"/>
              <a:t>glands,</a:t>
            </a:r>
            <a:r>
              <a:rPr lang="" sz="4000" dirty="0"/>
              <a:t> </a:t>
            </a:r>
            <a:endParaRPr lang="en-US" sz="4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44A40-113A-F571-12E8-D60FAD90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93A3-ECD5-4308-8D30-72227EFE6E2C}" type="datetime1">
              <a:rPr lang="en-US" smtClean="0"/>
              <a:t>15-Apr-24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D294-E70B-AF1F-40E2-6CB03FC2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6E55-4718-17FF-F39F-09822DBE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199" y="1481070"/>
            <a:ext cx="10945969" cy="5035640"/>
          </a:xfrm>
        </p:spPr>
        <p:txBody>
          <a:bodyPr>
            <a:normAutofit/>
          </a:bodyPr>
          <a:lstStyle/>
          <a:p>
            <a:r>
              <a:rPr lang="en-US" sz="4000" dirty="0"/>
              <a:t>Facial</a:t>
            </a:r>
            <a:r>
              <a:rPr lang="" sz="4000" dirty="0"/>
              <a:t> </a:t>
            </a:r>
            <a:r>
              <a:rPr lang="en-US" sz="4000" dirty="0"/>
              <a:t>nerve</a:t>
            </a:r>
            <a:r>
              <a:rPr lang="" sz="4000" dirty="0"/>
              <a:t> </a:t>
            </a:r>
            <a:r>
              <a:rPr lang="en-US" sz="4000" dirty="0"/>
              <a:t>arises</a:t>
            </a:r>
            <a:r>
              <a:rPr lang="" sz="4000" dirty="0"/>
              <a:t> </a:t>
            </a:r>
            <a:r>
              <a:rPr lang="en-US" sz="4000" dirty="0"/>
              <a:t>from</a:t>
            </a:r>
            <a:r>
              <a:rPr lang="" sz="4000" dirty="0"/>
              <a:t> </a:t>
            </a:r>
            <a:r>
              <a:rPr lang="en-US" sz="4000" dirty="0"/>
              <a:t>4</a:t>
            </a:r>
            <a:r>
              <a:rPr lang="" sz="4000" dirty="0"/>
              <a:t> </a:t>
            </a:r>
            <a:r>
              <a:rPr lang="en-US" sz="4000" dirty="0"/>
              <a:t>nuclei situated</a:t>
            </a:r>
            <a:r>
              <a:rPr lang="" sz="4000" dirty="0"/>
              <a:t> </a:t>
            </a:r>
            <a:r>
              <a:rPr lang="en-US" sz="4000" dirty="0"/>
              <a:t>in</a:t>
            </a:r>
            <a:r>
              <a:rPr lang="" sz="4000" dirty="0"/>
              <a:t> </a:t>
            </a:r>
            <a:r>
              <a:rPr lang="en-US" sz="4000" dirty="0"/>
              <a:t>the</a:t>
            </a:r>
            <a:r>
              <a:rPr lang="" sz="4000" dirty="0"/>
              <a:t> </a:t>
            </a:r>
            <a:r>
              <a:rPr lang="en-US" sz="4000" dirty="0"/>
              <a:t>lower</a:t>
            </a:r>
            <a:r>
              <a:rPr lang="" sz="4000" dirty="0"/>
              <a:t> </a:t>
            </a:r>
            <a:r>
              <a:rPr lang="en-US" sz="4000" dirty="0"/>
              <a:t>pons. These</a:t>
            </a:r>
            <a:r>
              <a:rPr lang="" sz="4000" dirty="0"/>
              <a:t> </a:t>
            </a:r>
            <a:r>
              <a:rPr lang="en-US" sz="4000" dirty="0"/>
              <a:t>include:</a:t>
            </a:r>
            <a:r>
              <a:rPr lang="" sz="4000" dirty="0"/>
              <a:t> 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1.</a:t>
            </a:r>
            <a:r>
              <a:rPr lang="" sz="4000" b="1" dirty="0"/>
              <a:t> </a:t>
            </a:r>
            <a:r>
              <a:rPr lang="en-US" sz="4000" b="1" dirty="0"/>
              <a:t>Motor</a:t>
            </a:r>
            <a:r>
              <a:rPr lang="" sz="4000" b="1" dirty="0"/>
              <a:t> </a:t>
            </a:r>
            <a:r>
              <a:rPr lang="en-US" sz="4000" b="1" dirty="0"/>
              <a:t>nucleus (motor)</a:t>
            </a:r>
          </a:p>
          <a:p>
            <a:pPr marL="0" indent="0">
              <a:buNone/>
            </a:pPr>
            <a:r>
              <a:rPr lang="en-US" sz="4000" b="1" dirty="0"/>
              <a:t>2.</a:t>
            </a:r>
            <a:r>
              <a:rPr lang="" sz="4000" b="1" dirty="0"/>
              <a:t> </a:t>
            </a:r>
            <a:r>
              <a:rPr lang="en-US" sz="4000" b="1" dirty="0"/>
              <a:t>Superior</a:t>
            </a:r>
            <a:r>
              <a:rPr lang="" sz="4000" b="1" dirty="0"/>
              <a:t> </a:t>
            </a:r>
            <a:r>
              <a:rPr lang="en-US" sz="4000" b="1" dirty="0"/>
              <a:t>salivatory</a:t>
            </a:r>
            <a:r>
              <a:rPr lang="" sz="4000" b="1" dirty="0"/>
              <a:t> </a:t>
            </a:r>
            <a:r>
              <a:rPr lang="en-US" sz="4000" b="1" dirty="0"/>
              <a:t>nucleus</a:t>
            </a:r>
            <a:r>
              <a:rPr lang="" sz="4000" b="1" dirty="0"/>
              <a:t> </a:t>
            </a:r>
            <a:r>
              <a:rPr lang="en-US" sz="4000" b="1" dirty="0"/>
              <a:t>(parasympathetic)</a:t>
            </a:r>
          </a:p>
          <a:p>
            <a:pPr marL="0" indent="0">
              <a:buNone/>
            </a:pPr>
            <a:r>
              <a:rPr lang="en-US" sz="4000" b="1" dirty="0"/>
              <a:t>3.</a:t>
            </a:r>
            <a:r>
              <a:rPr lang="" sz="4000" b="1" dirty="0"/>
              <a:t> </a:t>
            </a:r>
            <a:r>
              <a:rPr lang="en-US" sz="4000" b="1" dirty="0"/>
              <a:t>Lacrimatory nucleus (parasympathetic)</a:t>
            </a:r>
          </a:p>
          <a:p>
            <a:pPr marL="0" indent="0">
              <a:buNone/>
            </a:pPr>
            <a:r>
              <a:rPr lang="en-US" sz="4000" b="1" dirty="0"/>
              <a:t>4.</a:t>
            </a:r>
            <a:r>
              <a:rPr lang="" sz="4000" b="1" dirty="0"/>
              <a:t> </a:t>
            </a:r>
            <a:r>
              <a:rPr lang="en-US" sz="4000" b="1" dirty="0"/>
              <a:t>Nucleus</a:t>
            </a:r>
            <a:r>
              <a:rPr lang="" sz="4000" b="1" dirty="0"/>
              <a:t> </a:t>
            </a:r>
            <a:r>
              <a:rPr lang="en-US" sz="4000" b="1" dirty="0"/>
              <a:t>of</a:t>
            </a:r>
            <a:r>
              <a:rPr lang="" sz="4000" b="1" dirty="0"/>
              <a:t> </a:t>
            </a:r>
            <a:r>
              <a:rPr lang="en-US" sz="4000" b="1" dirty="0"/>
              <a:t>tractus</a:t>
            </a:r>
            <a:r>
              <a:rPr lang="" sz="4000" b="1" dirty="0"/>
              <a:t> </a:t>
            </a:r>
            <a:r>
              <a:rPr lang="en-US" sz="4000" b="1" dirty="0"/>
              <a:t>solitarius</a:t>
            </a:r>
            <a:r>
              <a:rPr lang="" sz="4000" b="1" dirty="0"/>
              <a:t> </a:t>
            </a:r>
            <a:r>
              <a:rPr lang="en-US" sz="4000" b="1" dirty="0"/>
              <a:t>(gustatory</a:t>
            </a:r>
            <a:r>
              <a:rPr lang="en-US" b="1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CA92-9D95-F325-E788-886815CD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622-4350-4FF2-90CE-026E62F5A692}" type="datetime1">
              <a:rPr lang="en-US" smtClean="0"/>
              <a:t>15-Apr-24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977F-3FDF-D49B-8746-10909480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ABFEA-7375-8C51-3682-FFBED643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836</Words>
  <Application>Microsoft Office PowerPoint</Application>
  <PresentationFormat>Widescreen</PresentationFormat>
  <Paragraphs>153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Default</vt:lpstr>
      <vt:lpstr>FACIAL NERVE (CNVII)</vt:lpstr>
      <vt:lpstr>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INTRACRANIAL COURSE</vt:lpstr>
      <vt:lpstr>PowerPoint Presentation</vt:lpstr>
      <vt:lpstr>PowerPoint Presentation</vt:lpstr>
      <vt:lpstr>PowerPoint Presentation</vt:lpstr>
      <vt:lpstr>PowerPoint Presentation</vt:lpstr>
      <vt:lpstr>EXTRACRANIAL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ISAAC MIRACLE</cp:lastModifiedBy>
  <cp:revision>5</cp:revision>
  <dcterms:created xsi:type="dcterms:W3CDTF">2017-06-21T13:57:27Z</dcterms:created>
  <dcterms:modified xsi:type="dcterms:W3CDTF">2024-04-15T20:55:50Z</dcterms:modified>
</cp:coreProperties>
</file>