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514" r:id="rId3"/>
    <p:sldId id="518" r:id="rId4"/>
    <p:sldId id="520" r:id="rId5"/>
    <p:sldId id="522" r:id="rId6"/>
    <p:sldId id="524" r:id="rId7"/>
    <p:sldId id="526" r:id="rId8"/>
    <p:sldId id="528" r:id="rId9"/>
    <p:sldId id="530" r:id="rId10"/>
    <p:sldId id="532" r:id="rId11"/>
    <p:sldId id="534" r:id="rId12"/>
    <p:sldId id="536" r:id="rId13"/>
    <p:sldId id="538" r:id="rId14"/>
    <p:sldId id="540" r:id="rId15"/>
    <p:sldId id="548" r:id="rId16"/>
    <p:sldId id="550" r:id="rId17"/>
    <p:sldId id="552" r:id="rId18"/>
    <p:sldId id="555" r:id="rId19"/>
    <p:sldId id="557" r:id="rId20"/>
    <p:sldId id="559" r:id="rId21"/>
    <p:sldId id="561" r:id="rId22"/>
    <p:sldId id="564" r:id="rId23"/>
    <p:sldId id="566" r:id="rId24"/>
    <p:sldId id="571" r:id="rId25"/>
    <p:sldId id="573" r:id="rId26"/>
    <p:sldId id="578" r:id="rId27"/>
    <p:sldId id="580" r:id="rId28"/>
    <p:sldId id="583" r:id="rId29"/>
    <p:sldId id="586" r:id="rId30"/>
    <p:sldId id="588" r:id="rId31"/>
    <p:sldId id="593" r:id="rId32"/>
    <p:sldId id="592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384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84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62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pPr>
                <a:defRPr/>
              </a:pPr>
              <a:t>8/27/2023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2994025"/>
          </a:xfrm>
        </p:spPr>
        <p:txBody>
          <a:bodyPr/>
          <a:lstStyle/>
          <a:p>
            <a:pPr algn="l">
              <a:spcBef>
                <a:spcPts val="1800"/>
              </a:spcBef>
            </a:pPr>
            <a:r>
              <a:rPr lang="en-US" altLang="en-US" sz="3200" b="1" dirty="0" smtClean="0">
                <a:latin typeface="Georgia" panose="02040502050405020303" pitchFamily="18" charset="0"/>
              </a:rPr>
              <a:t>ENDOCRINE &amp; REPRODUCTIVE PHARMACOLOGY</a:t>
            </a:r>
            <a:br>
              <a:rPr lang="en-US" altLang="en-US" sz="3200" b="1" dirty="0" smtClean="0">
                <a:latin typeface="Georgia" panose="02040502050405020303" pitchFamily="18" charset="0"/>
              </a:rPr>
            </a:br>
            <a:r>
              <a:rPr lang="en-US" altLang="en-US" sz="3200" b="1" dirty="0">
                <a:latin typeface="Georgia" panose="02040502050405020303" pitchFamily="18" charset="0"/>
              </a:rPr>
              <a:t/>
            </a:r>
            <a:br>
              <a:rPr lang="en-US" altLang="en-US" sz="3200" b="1" dirty="0">
                <a:latin typeface="Georgia" panose="02040502050405020303" pitchFamily="18" charset="0"/>
              </a:rPr>
            </a:br>
            <a:r>
              <a:rPr lang="en-US" altLang="en-US" sz="3200" b="1" dirty="0" smtClean="0">
                <a:latin typeface="Georgia" panose="02040502050405020303" pitchFamily="18" charset="0"/>
              </a:rPr>
              <a:t>TUTORIAL QUESTIONS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7391400" cy="1905000"/>
          </a:xfrm>
        </p:spPr>
        <p:txBody>
          <a:bodyPr/>
          <a:lstStyle/>
          <a:p>
            <a:pPr>
              <a:spcBef>
                <a:spcPts val="1800"/>
              </a:spcBef>
            </a:pPr>
            <a:endParaRPr lang="en-US" sz="2600" b="1" dirty="0" smtClean="0"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endParaRPr lang="en-US" sz="2600" b="1" dirty="0" smtClean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DR </a:t>
            </a:r>
            <a:r>
              <a:rPr lang="en-US" sz="2000" b="1" dirty="0">
                <a:solidFill>
                  <a:prstClr val="black"/>
                </a:solidFill>
                <a:latin typeface="Georgia" panose="02040502050405020303" pitchFamily="18" charset="0"/>
              </a:rPr>
              <a:t>SINDWA KANYIMBA</a:t>
            </a:r>
          </a:p>
          <a:p>
            <a:pPr lvl="0" algn="r" fontAlgn="auto">
              <a:spcAft>
                <a:spcPts val="0"/>
              </a:spcAft>
            </a:pPr>
            <a:r>
              <a:rPr lang="en-US" sz="2000" b="1" dirty="0" smtClean="0">
                <a:solidFill>
                  <a:prstClr val="black"/>
                </a:solidFill>
                <a:latin typeface="Georgia" panose="02040502050405020303" pitchFamily="18" charset="0"/>
              </a:rPr>
              <a:t>Pharmacology Lecturer</a:t>
            </a:r>
            <a:endParaRPr lang="en-US" sz="2000" dirty="0">
              <a:solidFill>
                <a:prstClr val="black">
                  <a:tint val="75000"/>
                </a:prstClr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7"/>
            <a:ext cx="8669740" cy="708001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Q9 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228298"/>
            <a:ext cx="8669740" cy="5324901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Explain the rationale for the use of hormonal contraceptives to treat polycystic ovary syndrome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218364"/>
            <a:ext cx="8666328" cy="817536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Q10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2"/>
            <a:ext cx="8666328" cy="5504597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mechanism of the thromboembolic effect of hormonal oral </a:t>
            </a:r>
            <a:r>
              <a:rPr lang="en-US" sz="2600" dirty="0" smtClean="0">
                <a:latin typeface="Georgia" panose="02040502050405020303" pitchFamily="18" charset="0"/>
              </a:rPr>
              <a:t>contraceptives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0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3" y="150125"/>
            <a:ext cx="8679976" cy="827775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Q11</a:t>
            </a:r>
            <a:endParaRPr lang="en-GB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1143000"/>
            <a:ext cx="8679976" cy="5562600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What is the main reason for the preference of synthetic </a:t>
            </a:r>
            <a:r>
              <a:rPr lang="en-US" sz="2600" dirty="0" err="1">
                <a:latin typeface="Georgia" panose="02040502050405020303" pitchFamily="18" charset="0"/>
              </a:rPr>
              <a:t>oestrogens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progestogens</a:t>
            </a:r>
            <a:r>
              <a:rPr lang="en-US" sz="2600" dirty="0">
                <a:latin typeface="Georgia" panose="02040502050405020303" pitchFamily="18" charset="0"/>
              </a:rPr>
              <a:t> over natural compounds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3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272955" y="341194"/>
            <a:ext cx="8625385" cy="615334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01003"/>
            <a:ext cx="8625385" cy="5425222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Name a drug that can decrease both the risk of breast cancer and the degree of osteoporosis in postmenopausal women and describe its mechanism of </a:t>
            </a:r>
            <a:r>
              <a:rPr lang="en-US" sz="2600" dirty="0" smtClean="0">
                <a:latin typeface="Georgia" panose="02040502050405020303" pitchFamily="18" charset="0"/>
              </a:rPr>
              <a:t>action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012FD-6BF5-4C85-B259-322F873963BD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69" y="274637"/>
            <a:ext cx="8734567" cy="708001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Q13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9" y="1219199"/>
            <a:ext cx="8734567" cy="5407025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Which drugs would you use to decrease </a:t>
            </a:r>
            <a:r>
              <a:rPr lang="en-US" sz="2600" dirty="0" err="1">
                <a:latin typeface="Georgia" panose="02040502050405020303" pitchFamily="18" charset="0"/>
              </a:rPr>
              <a:t>menometrorrhagia</a:t>
            </a:r>
            <a:r>
              <a:rPr lang="en-US" sz="2600" dirty="0">
                <a:latin typeface="Georgia" panose="02040502050405020303" pitchFamily="18" charset="0"/>
              </a:rPr>
              <a:t> due to uterine fibroids and how do they work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4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Describe the mechanism of action of  </a:t>
            </a:r>
            <a:r>
              <a:rPr lang="en-US" sz="2600" dirty="0" err="1">
                <a:latin typeface="Georgia" panose="02040502050405020303" pitchFamily="18" charset="0"/>
              </a:rPr>
              <a:t>finasteride</a:t>
            </a:r>
            <a:r>
              <a:rPr lang="en-US" sz="2600" dirty="0">
                <a:latin typeface="Georgia" panose="02040502050405020303" pitchFamily="18" charset="0"/>
              </a:rPr>
              <a:t> and explain the basis for its use in the treatment of benign prostate </a:t>
            </a:r>
            <a:r>
              <a:rPr lang="en-US" sz="2600" dirty="0" smtClean="0">
                <a:latin typeface="Georgia" panose="02040502050405020303" pitchFamily="18" charset="0"/>
              </a:rPr>
              <a:t>hypertrophy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List the major adverse effects of anabolic </a:t>
            </a:r>
            <a:r>
              <a:rPr lang="en-US" sz="2600" dirty="0" smtClean="0">
                <a:latin typeface="Georgia" panose="02040502050405020303" pitchFamily="18" charset="0"/>
              </a:rPr>
              <a:t>steroids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5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59307" y="274638"/>
            <a:ext cx="862538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42999"/>
            <a:ext cx="8625385" cy="5483225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pharmacological basis for the use of </a:t>
            </a:r>
            <a:r>
              <a:rPr lang="en-US" sz="2600" dirty="0" err="1">
                <a:latin typeface="Georgia" panose="02040502050405020303" pitchFamily="18" charset="0"/>
              </a:rPr>
              <a:t>leuprolide</a:t>
            </a:r>
            <a:r>
              <a:rPr lang="en-US" sz="2600" dirty="0">
                <a:latin typeface="Georgia" panose="02040502050405020303" pitchFamily="18" charset="0"/>
              </a:rPr>
              <a:t> in the treatment of metastatic prostate cancer</a:t>
            </a:r>
          </a:p>
          <a:p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9D9F4-C761-4A1B-B6C1-222DAFD3FB4E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218364" y="245660"/>
            <a:ext cx="8707272" cy="748114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9199"/>
            <a:ext cx="8707272" cy="5407025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rationale for the use of </a:t>
            </a:r>
            <a:r>
              <a:rPr lang="en-US" sz="2600" dirty="0" err="1">
                <a:latin typeface="Georgia" panose="02040502050405020303" pitchFamily="18" charset="0"/>
              </a:rPr>
              <a:t>anastrozole</a:t>
            </a:r>
            <a:r>
              <a:rPr lang="en-US" sz="2600" dirty="0">
                <a:latin typeface="Georgia" panose="02040502050405020303" pitchFamily="18" charset="0"/>
              </a:rPr>
              <a:t> in the treatment of metastatic breast cancer in postmenopausal women</a:t>
            </a:r>
          </a:p>
          <a:p>
            <a:pPr marL="0" indent="0">
              <a:buNone/>
            </a:pP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9896C-7BD9-42DC-9CDF-0131E31FD98C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204716" y="232012"/>
            <a:ext cx="8707271" cy="726838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201003"/>
            <a:ext cx="8707271" cy="5425222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List the main uses of </a:t>
            </a:r>
            <a:r>
              <a:rPr lang="en-US" sz="2600" dirty="0" err="1">
                <a:latin typeface="Georgia" panose="02040502050405020303" pitchFamily="18" charset="0"/>
              </a:rPr>
              <a:t>oestrogens</a:t>
            </a:r>
            <a:r>
              <a:rPr lang="en-US" sz="2600" dirty="0">
                <a:latin typeface="Georgia" panose="02040502050405020303" pitchFamily="18" charset="0"/>
              </a:rPr>
              <a:t> other than for </a:t>
            </a:r>
            <a:r>
              <a:rPr lang="en-US" sz="2600" dirty="0" smtClean="0">
                <a:latin typeface="Georgia" panose="02040502050405020303" pitchFamily="18" charset="0"/>
              </a:rPr>
              <a:t>contraception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15DF5-2A1D-4B52-B861-55E6CF4B53B4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Insulin formulations differ one from another in the absorption rate of the drug from subcutaneous tissue, which in turn affects the duration of action of the </a:t>
            </a:r>
            <a:r>
              <a:rPr lang="en-US" sz="2600" dirty="0" smtClean="0">
                <a:latin typeface="Georgia" panose="02040502050405020303" pitchFamily="18" charset="0"/>
              </a:rPr>
              <a:t>drug</a:t>
            </a:r>
          </a:p>
          <a:p>
            <a:pPr>
              <a:spcBef>
                <a:spcPts val="1800"/>
              </a:spcBef>
            </a:pPr>
            <a:r>
              <a:rPr lang="en-US" sz="2600" b="1" i="1" dirty="0" smtClean="0">
                <a:latin typeface="Georgia" panose="02040502050405020303" pitchFamily="18" charset="0"/>
              </a:rPr>
              <a:t>Explain how the variation </a:t>
            </a:r>
            <a:r>
              <a:rPr lang="en-US" sz="2600" b="1" i="1" dirty="0">
                <a:latin typeface="Georgia" panose="02040502050405020303" pitchFamily="18" charset="0"/>
              </a:rPr>
              <a:t>in absorption is </a:t>
            </a:r>
            <a:r>
              <a:rPr lang="en-US" sz="2600" b="1" i="1" dirty="0" smtClean="0">
                <a:latin typeface="Georgia" panose="02040502050405020303" pitchFamily="18" charset="0"/>
              </a:rPr>
              <a:t>accomplished</a:t>
            </a:r>
            <a:endParaRPr lang="en-US" sz="2600" b="1" i="1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Calibri" panose="020F0502020204030204"/>
              <a:buNone/>
            </a:pPr>
            <a:r>
              <a:rPr lang="en-US" sz="2800" b="1" dirty="0" smtClean="0">
                <a:latin typeface="Georgia" panose="02040502050405020303" charset="0"/>
                <a:ea typeface="Calibri" panose="020F0502020204030204"/>
                <a:cs typeface="Georgia" panose="02040502050405020303" charset="0"/>
                <a:sym typeface="Calibri" panose="020F0502020204030204"/>
              </a:rPr>
              <a:t>Q1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128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18363" y="313898"/>
            <a:ext cx="8734567" cy="72333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73707"/>
            <a:ext cx="8734567" cy="5452518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pharmacological basis for the therapeutic uses of </a:t>
            </a:r>
            <a:r>
              <a:rPr lang="en-US" sz="2600" dirty="0" err="1" smtClean="0">
                <a:latin typeface="Georgia" panose="02040502050405020303" pitchFamily="18" charset="0"/>
              </a:rPr>
              <a:t>danazol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5BAC9-9BE3-4BD0-860F-2E0AA4E2EDC6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16" y="152400"/>
            <a:ext cx="8634484" cy="914400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Q20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14650"/>
            <a:ext cx="8634484" cy="5411575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mechanism of action of </a:t>
            </a:r>
            <a:r>
              <a:rPr lang="en-US" sz="2600" dirty="0" err="1" smtClean="0">
                <a:latin typeface="Georgia" panose="02040502050405020303" pitchFamily="18" charset="0"/>
              </a:rPr>
              <a:t>teriparatide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8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0" y="274638"/>
            <a:ext cx="8666328" cy="56356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Q21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214651"/>
            <a:ext cx="8666328" cy="5411574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primary mechanism of action of </a:t>
            </a:r>
            <a:r>
              <a:rPr lang="en-US" sz="2600" dirty="0" err="1">
                <a:latin typeface="Georgia" panose="02040502050405020303" pitchFamily="18" charset="0"/>
              </a:rPr>
              <a:t>calcitriol</a:t>
            </a:r>
            <a:r>
              <a:rPr lang="en-US" sz="2600" dirty="0">
                <a:latin typeface="Georgia" panose="02040502050405020303" pitchFamily="18" charset="0"/>
              </a:rPr>
              <a:t> in </a:t>
            </a:r>
            <a:r>
              <a:rPr lang="en-US" sz="2600" dirty="0" err="1" smtClean="0">
                <a:latin typeface="Georgia" panose="02040502050405020303" pitchFamily="18" charset="0"/>
              </a:rPr>
              <a:t>osteomalacia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53DEF-7201-44C1-82D7-A3E52A2B45EF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245660" y="163773"/>
            <a:ext cx="8693624" cy="77792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1173706"/>
            <a:ext cx="8693624" cy="5452519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Describe the reason for the long duration of action of </a:t>
            </a:r>
            <a:r>
              <a:rPr lang="en-US" sz="2600" dirty="0" smtClean="0">
                <a:latin typeface="Georgia" panose="02040502050405020303" pitchFamily="18" charset="0"/>
              </a:rPr>
              <a:t>bisphosphonates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A75F-DB6A-4B81-90C3-BD833B18454D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652681" cy="694353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3"/>
            <a:ext cx="8652681" cy="5370631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Which drug is used to treat renal </a:t>
            </a:r>
            <a:r>
              <a:rPr lang="en-US" sz="2600" dirty="0" err="1">
                <a:latin typeface="Georgia" panose="02040502050405020303" pitchFamily="18" charset="0"/>
              </a:rPr>
              <a:t>osteodystrophy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186ED-CA2F-4F65-8D21-7C44D8F786A9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93624" cy="979225"/>
          </a:xfrm>
        </p:spPr>
        <p:txBody>
          <a:bodyPr/>
          <a:lstStyle/>
          <a:p>
            <a:pPr marL="0" indent="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2800" b="1" dirty="0" smtClean="0">
                <a:latin typeface="Georgia" panose="02040502050405020303" pitchFamily="18" charset="0"/>
              </a:rPr>
              <a:t>Q24</a:t>
            </a:r>
            <a:endParaRPr lang="en-US" alt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42999"/>
            <a:ext cx="8693624" cy="5483225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the mechanism of action and clinical uses of </a:t>
            </a:r>
            <a:r>
              <a:rPr lang="en-US" sz="2600" dirty="0" err="1" smtClean="0">
                <a:latin typeface="Georgia" panose="02040502050405020303" pitchFamily="18" charset="0"/>
              </a:rPr>
              <a:t>denosumab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86" y="232012"/>
            <a:ext cx="8771649" cy="726838"/>
          </a:xfrm>
        </p:spPr>
        <p:txBody>
          <a:bodyPr/>
          <a:lstStyle/>
          <a:p>
            <a:pPr algn="l"/>
            <a:r>
              <a:rPr lang="en-US" sz="2800" b="1" cap="all" dirty="0" smtClean="0">
                <a:solidFill>
                  <a:prstClr val="black"/>
                </a:solidFill>
                <a:latin typeface="Georgia" panose="02040502050405020303" pitchFamily="18" charset="0"/>
              </a:rPr>
              <a:t>Q25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187355"/>
            <a:ext cx="8666328" cy="5438870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A 64-year-old woman was admitted to the emergency department with the admitting diagnosis of myxedema coma. An emergency treatment was started that included an intravenous injection of tri-</a:t>
            </a:r>
            <a:r>
              <a:rPr lang="en-US" sz="2600" dirty="0" err="1">
                <a:latin typeface="Georgia" panose="02040502050405020303" pitchFamily="18" charset="0"/>
              </a:rPr>
              <a:t>iodothyronine</a:t>
            </a:r>
            <a:r>
              <a:rPr lang="en-US" sz="2600" dirty="0">
                <a:latin typeface="Georgia" panose="02040502050405020303" pitchFamily="18" charset="0"/>
              </a:rPr>
              <a:t> (T3) every 6 hours for 2 days. What would be the expected changes in serum levels of free </a:t>
            </a:r>
            <a:r>
              <a:rPr lang="en-US" sz="2600" dirty="0" err="1">
                <a:latin typeface="Georgia" panose="02040502050405020303" pitchFamily="18" charset="0"/>
              </a:rPr>
              <a:t>thyroxine</a:t>
            </a:r>
            <a:r>
              <a:rPr lang="en-US" sz="2600" dirty="0">
                <a:latin typeface="Georgia" panose="02040502050405020303" pitchFamily="18" charset="0"/>
              </a:rPr>
              <a:t> (FT4) and thyroid-stimulating hormone (TSH, </a:t>
            </a:r>
            <a:r>
              <a:rPr lang="en-US" sz="2600" dirty="0" err="1">
                <a:latin typeface="Georgia" panose="02040502050405020303" pitchFamily="18" charset="0"/>
              </a:rPr>
              <a:t>thyrotropin</a:t>
            </a:r>
            <a:r>
              <a:rPr lang="en-US" sz="2600" dirty="0">
                <a:latin typeface="Georgia" panose="02040502050405020303" pitchFamily="18" charset="0"/>
              </a:rPr>
              <a:t>) after 2 days of therapy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272955" y="274638"/>
            <a:ext cx="8679975" cy="639762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5" y="1241946"/>
            <a:ext cx="8679975" cy="5384279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Outline the emergency pharmacotherapy of thyroid </a:t>
            </a:r>
            <a:r>
              <a:rPr lang="en-US" sz="2600" dirty="0" smtClean="0">
                <a:latin typeface="Georgia" panose="02040502050405020303" pitchFamily="18" charset="0"/>
              </a:rPr>
              <a:t>storm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C6737-0967-4D00-BADC-763E49A9D2D0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534400" cy="695537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4650"/>
            <a:ext cx="8534400" cy="5411575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Explain why it is essential to maintain maternal </a:t>
            </a:r>
            <a:r>
              <a:rPr lang="en-US" sz="2600" dirty="0" err="1">
                <a:latin typeface="Georgia" panose="02040502050405020303" pitchFamily="18" charset="0"/>
              </a:rPr>
              <a:t>euthyroidism</a:t>
            </a:r>
            <a:r>
              <a:rPr lang="en-US" sz="2600" dirty="0">
                <a:latin typeface="Georgia" panose="02040502050405020303" pitchFamily="18" charset="0"/>
              </a:rPr>
              <a:t> during </a:t>
            </a:r>
            <a:r>
              <a:rPr lang="en-US" sz="2600" dirty="0" smtClean="0">
                <a:latin typeface="Georgia" panose="02040502050405020303" pitchFamily="18" charset="0"/>
              </a:rPr>
              <a:t>pregnancy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812D1B-D05D-4A4A-98A4-7440EA492AE8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6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09183"/>
            <a:ext cx="8607188" cy="8083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b="1" cap="all" dirty="0" smtClean="0">
                <a:latin typeface="Georgia" panose="02040502050405020303" pitchFamily="18" charset="0"/>
              </a:rPr>
              <a:t>Q28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201003"/>
            <a:ext cx="8707272" cy="5047397"/>
          </a:xfrm>
        </p:spPr>
        <p:txBody>
          <a:bodyPr rtlCol="0">
            <a:no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Outline the therapeutic uses of potassium </a:t>
            </a:r>
            <a:r>
              <a:rPr lang="en-US" sz="2600" dirty="0" smtClean="0">
                <a:latin typeface="Georgia" panose="02040502050405020303" pitchFamily="18" charset="0"/>
              </a:rPr>
              <a:t>iodide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CCDFC-89F7-459D-8334-8C7646BDC4D6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6" y="232012"/>
            <a:ext cx="8785297" cy="726838"/>
          </a:xfrm>
        </p:spPr>
        <p:txBody>
          <a:bodyPr rtlCol="0">
            <a:normAutofit/>
          </a:bodyPr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Q2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6603" y="1201003"/>
            <a:ext cx="8652680" cy="5425222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2600" dirty="0">
                <a:latin typeface="Georgia" panose="020405020504050203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Explain the mechanism by which metformin causes lactic acidosis</a:t>
            </a:r>
            <a:endParaRPr lang="en-US" sz="26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0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61" y="191070"/>
            <a:ext cx="8625384" cy="874144"/>
          </a:xfrm>
        </p:spPr>
        <p:txBody>
          <a:bodyPr/>
          <a:lstStyle/>
          <a:p>
            <a:pPr algn="l"/>
            <a:r>
              <a:rPr lang="en-GB" sz="2800" b="1" cap="all" dirty="0" smtClean="0">
                <a:latin typeface="Georgia" panose="02040502050405020303" pitchFamily="18" charset="0"/>
              </a:rPr>
              <a:t>Q29</a:t>
            </a:r>
            <a:endParaRPr lang="en-GB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1" y="1255594"/>
            <a:ext cx="8625384" cy="5370631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>
                <a:latin typeface="Georgia" panose="02040502050405020303" pitchFamily="18" charset="0"/>
              </a:rPr>
              <a:t>A 52-year-old woman presented to the hospital with a 3-week history of fatigue, cold intolerance, and constipation. Physical examination showed a patient with coarse, dry, scaly skin, eyelid drop, a puffy face, and a large tongue. Pertinent serum values on admission were free </a:t>
            </a:r>
            <a:r>
              <a:rPr lang="en-US" sz="2400" dirty="0" err="1">
                <a:latin typeface="Georgia" panose="02040502050405020303" pitchFamily="18" charset="0"/>
              </a:rPr>
              <a:t>thyroxine</a:t>
            </a:r>
            <a:r>
              <a:rPr lang="en-US" sz="2400" dirty="0">
                <a:latin typeface="Georgia" panose="02040502050405020303" pitchFamily="18" charset="0"/>
              </a:rPr>
              <a:t> (FT4) 0.2 </a:t>
            </a:r>
            <a:r>
              <a:rPr lang="en-US" sz="2400" dirty="0" err="1">
                <a:latin typeface="Georgia" panose="02040502050405020303" pitchFamily="18" charset="0"/>
              </a:rPr>
              <a:t>ng</a:t>
            </a:r>
            <a:r>
              <a:rPr lang="en-US" sz="2400" dirty="0">
                <a:latin typeface="Georgia" panose="02040502050405020303" pitchFamily="18" charset="0"/>
              </a:rPr>
              <a:t>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 (normal 0.4−2 </a:t>
            </a:r>
            <a:r>
              <a:rPr lang="en-US" sz="2400" dirty="0" err="1">
                <a:latin typeface="Georgia" panose="02040502050405020303" pitchFamily="18" charset="0"/>
              </a:rPr>
              <a:t>ng</a:t>
            </a:r>
            <a:r>
              <a:rPr lang="en-US" sz="2400" dirty="0">
                <a:latin typeface="Georgia" panose="02040502050405020303" pitchFamily="18" charset="0"/>
              </a:rPr>
              <a:t>/</a:t>
            </a:r>
            <a:r>
              <a:rPr lang="en-US" sz="2400" dirty="0" err="1">
                <a:latin typeface="Georgia" panose="02040502050405020303" pitchFamily="18" charset="0"/>
              </a:rPr>
              <a:t>dL</a:t>
            </a:r>
            <a:r>
              <a:rPr lang="en-US" sz="2400" dirty="0">
                <a:latin typeface="Georgia" panose="02040502050405020303" pitchFamily="18" charset="0"/>
              </a:rPr>
              <a:t>), thyroid-stimulating hormone (TSH) 0.3 µIU/m L (norm al 0.5−4.7). An intravenous injection of </a:t>
            </a:r>
            <a:r>
              <a:rPr lang="en-US" sz="2400" dirty="0" err="1">
                <a:latin typeface="Georgia" panose="02040502050405020303" pitchFamily="18" charset="0"/>
              </a:rPr>
              <a:t>thyrotropin</a:t>
            </a:r>
            <a:r>
              <a:rPr lang="en-US" sz="2400" dirty="0">
                <a:latin typeface="Georgia" panose="02040502050405020303" pitchFamily="18" charset="0"/>
              </a:rPr>
              <a:t>-releasing hormone (TRH) was given to better clarify the diagnosis. Serum TSH levels measured soon after the injection showed a significant increase in TSH. Suggest a possible cause of the patient’s syndrome? Explain your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7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>
          <a:xfrm>
            <a:off x="259307" y="274637"/>
            <a:ext cx="8652681" cy="694353"/>
          </a:xfrm>
        </p:spPr>
        <p:txBody>
          <a:bodyPr/>
          <a:lstStyle/>
          <a:p>
            <a:pPr algn="l"/>
            <a:r>
              <a:rPr lang="en-US" altLang="en-US" sz="2800" b="1" dirty="0" smtClean="0">
                <a:latin typeface="Georgia" panose="02040502050405020303" pitchFamily="18" charset="0"/>
              </a:rPr>
              <a:t>Q30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9200"/>
            <a:ext cx="8652681" cy="5407025"/>
          </a:xfrm>
        </p:spPr>
        <p:txBody>
          <a:bodyPr rtlCol="0">
            <a:normAutofit/>
          </a:bodyPr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Describe drug therapy for thyroid storm in an asthmatic </a:t>
            </a:r>
            <a:r>
              <a:rPr lang="en-US" sz="2600" dirty="0" smtClean="0">
                <a:latin typeface="Georgia" panose="02040502050405020303" pitchFamily="18" charset="0"/>
              </a:rPr>
              <a:t>patient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ADADB-3FC3-4476-B01E-84047E1CC01C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2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Algerian" panose="04020705040A02060702" pitchFamily="82" charset="0"/>
              </a:rPr>
              <a:t>END</a:t>
            </a:r>
            <a:endParaRPr lang="en-US" sz="9600" b="1" i="1" dirty="0">
              <a:latin typeface="Algerian" panose="04020705040A02060702" pitchFamily="8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sz="2600" dirty="0" smtClean="0">
              <a:latin typeface="Georgia" panose="02040502050405020303" pitchFamily="18" charset="0"/>
            </a:endParaRPr>
          </a:p>
          <a:p>
            <a:r>
              <a:rPr lang="en-US" sz="2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your active participation</a:t>
            </a:r>
            <a:endParaRPr lang="en-US" sz="26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5660" y="274638"/>
            <a:ext cx="8652680" cy="639762"/>
          </a:xfrm>
        </p:spPr>
        <p:txBody>
          <a:bodyPr/>
          <a:lstStyle/>
          <a:p>
            <a:pPr algn="l" eaLnBrk="1" hangingPunct="1"/>
            <a:r>
              <a:rPr lang="en-US" sz="2800" b="1" cap="all" dirty="0" smtClean="0">
                <a:latin typeface="Georgia" panose="02040502050405020303" pitchFamily="18" charset="0"/>
              </a:rPr>
              <a:t>Q3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660" y="1156428"/>
            <a:ext cx="8652680" cy="5396772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What is the mechanism of action of </a:t>
            </a:r>
            <a:r>
              <a:rPr lang="en-US" sz="2600" dirty="0" smtClean="0">
                <a:latin typeface="Georgia" panose="02040502050405020303" pitchFamily="18" charset="0"/>
              </a:rPr>
              <a:t>metformin?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What </a:t>
            </a:r>
            <a:r>
              <a:rPr lang="en-US" sz="2600" dirty="0">
                <a:latin typeface="Georgia" panose="02040502050405020303" pitchFamily="18" charset="0"/>
              </a:rPr>
              <a:t>is its main role in the treatment of diabetes mellitus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r>
              <a:rPr lang="en-US" sz="2600" dirty="0">
                <a:latin typeface="Georgia" panose="02040502050405020303" pitchFamily="18" charset="0"/>
              </a:rPr>
              <a:t> 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3" y="272954"/>
            <a:ext cx="8734567" cy="685895"/>
          </a:xfrm>
        </p:spPr>
        <p:txBody>
          <a:bodyPr/>
          <a:lstStyle/>
          <a:p>
            <a:pPr algn="l"/>
            <a:r>
              <a:rPr lang="en-US" sz="2800" b="1" dirty="0" smtClean="0">
                <a:latin typeface="Georgia" panose="02040502050405020303" pitchFamily="18" charset="0"/>
              </a:rPr>
              <a:t>Q4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3" y="1187355"/>
            <a:ext cx="8734567" cy="5438870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Indicate </a:t>
            </a:r>
            <a:r>
              <a:rPr lang="en-US" sz="2600" b="1" dirty="0">
                <a:latin typeface="Georgia" panose="02040502050405020303" pitchFamily="18" charset="0"/>
              </a:rPr>
              <a:t>TRUE</a:t>
            </a:r>
            <a:r>
              <a:rPr lang="en-US" sz="2600" dirty="0">
                <a:latin typeface="Georgia" panose="02040502050405020303" pitchFamily="18" charset="0"/>
              </a:rPr>
              <a:t> or </a:t>
            </a:r>
            <a:r>
              <a:rPr lang="en-US" sz="2600" b="1" dirty="0">
                <a:latin typeface="Georgia" panose="02040502050405020303" pitchFamily="18" charset="0"/>
              </a:rPr>
              <a:t>FALSE</a:t>
            </a:r>
            <a:r>
              <a:rPr lang="en-US" sz="2600" dirty="0">
                <a:latin typeface="Georgia" panose="02040502050405020303" pitchFamily="18" charset="0"/>
              </a:rPr>
              <a:t>. If </a:t>
            </a:r>
            <a:r>
              <a:rPr lang="en-US" sz="2600" b="1" dirty="0">
                <a:latin typeface="Georgia" panose="02040502050405020303" pitchFamily="18" charset="0"/>
              </a:rPr>
              <a:t>FALSE</a:t>
            </a:r>
            <a:r>
              <a:rPr lang="en-US" sz="2600" dirty="0">
                <a:latin typeface="Georgia" panose="02040502050405020303" pitchFamily="18" charset="0"/>
              </a:rPr>
              <a:t>, explain why.</a:t>
            </a:r>
          </a:p>
          <a:p>
            <a:pPr marL="514350" lvl="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Insulin binds to intracellular </a:t>
            </a:r>
            <a:r>
              <a:rPr lang="en-US" sz="2600" dirty="0" smtClean="0">
                <a:latin typeface="Georgia" panose="02040502050405020303" pitchFamily="18" charset="0"/>
              </a:rPr>
              <a:t>receptors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lvl="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Sulfonylurea </a:t>
            </a:r>
            <a:r>
              <a:rPr lang="en-US" sz="2600" dirty="0">
                <a:latin typeface="Georgia" panose="02040502050405020303" pitchFamily="18" charset="0"/>
              </a:rPr>
              <a:t>drugs s</a:t>
            </a:r>
            <a:r>
              <a:rPr lang="en-US" sz="2600" dirty="0" smtClean="0">
                <a:latin typeface="Georgia" panose="02040502050405020303" pitchFamily="18" charset="0"/>
              </a:rPr>
              <a:t>timulate </a:t>
            </a:r>
            <a:r>
              <a:rPr lang="en-US" sz="2600" dirty="0">
                <a:latin typeface="Georgia" panose="02040502050405020303" pitchFamily="18" charset="0"/>
              </a:rPr>
              <a:t>insulin secretion from beta cells in the pancreas and are thus only effective in diabetics with functioning beta </a:t>
            </a:r>
            <a:r>
              <a:rPr lang="en-US" sz="2600" dirty="0" smtClean="0">
                <a:latin typeface="Georgia" panose="02040502050405020303" pitchFamily="18" charset="0"/>
              </a:rPr>
              <a:t>cells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lvl="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Sulfonylurea </a:t>
            </a:r>
            <a:r>
              <a:rPr lang="en-US" sz="2600" dirty="0">
                <a:latin typeface="Georgia" panose="02040502050405020303" pitchFamily="18" charset="0"/>
              </a:rPr>
              <a:t>drugs increase the potassium permeability of pancreatic beta cells by facilitating the activation of the ATP-sensitive potassium </a:t>
            </a:r>
            <a:r>
              <a:rPr lang="en-US" sz="2600" dirty="0" smtClean="0">
                <a:latin typeface="Georgia" panose="02040502050405020303" pitchFamily="18" charset="0"/>
              </a:rPr>
              <a:t>channels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91069"/>
            <a:ext cx="8686800" cy="764273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Q5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2999"/>
            <a:ext cx="8686800" cy="5483225"/>
          </a:xfrm>
        </p:spPr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What is the anti-</a:t>
            </a:r>
            <a:r>
              <a:rPr lang="en-US" sz="2600" dirty="0" err="1">
                <a:latin typeface="Georgia" panose="02040502050405020303" pitchFamily="18" charset="0"/>
              </a:rPr>
              <a:t>hyperglycaemic</a:t>
            </a:r>
            <a:r>
              <a:rPr lang="en-US" sz="2600" dirty="0">
                <a:latin typeface="Georgia" panose="02040502050405020303" pitchFamily="18" charset="0"/>
              </a:rPr>
              <a:t> drug of choice in treatment of diabetes mellitus in pregnancy? 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Explain </a:t>
            </a:r>
            <a:r>
              <a:rPr lang="en-US" sz="2600" dirty="0">
                <a:latin typeface="Georgia" panose="02040502050405020303" pitchFamily="18" charset="0"/>
              </a:rPr>
              <a:t>your </a:t>
            </a:r>
            <a:r>
              <a:rPr lang="en-US" sz="2600" dirty="0" smtClean="0">
                <a:latin typeface="Georgia" panose="02040502050405020303" pitchFamily="18" charset="0"/>
              </a:rPr>
              <a:t>answer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2" y="163773"/>
            <a:ext cx="8679976" cy="873457"/>
          </a:xfrm>
        </p:spPr>
        <p:txBody>
          <a:bodyPr/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Q6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1187355"/>
            <a:ext cx="8679976" cy="5438869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What are the advantages and disadvantages of using </a:t>
            </a:r>
            <a:r>
              <a:rPr lang="en-US" sz="2600" dirty="0" err="1">
                <a:latin typeface="Georgia" panose="02040502050405020303" pitchFamily="18" charset="0"/>
              </a:rPr>
              <a:t>oestrogens</a:t>
            </a:r>
            <a:r>
              <a:rPr lang="en-US" sz="2600" dirty="0">
                <a:latin typeface="Georgia" panose="02040502050405020303" pitchFamily="18" charset="0"/>
              </a:rPr>
              <a:t> for postmenopausal replacement therapy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7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218363"/>
            <a:ext cx="8666329" cy="846161"/>
          </a:xfrm>
        </p:spPr>
        <p:txBody>
          <a:bodyPr/>
          <a:lstStyle/>
          <a:p>
            <a:pPr algn="l"/>
            <a:r>
              <a:rPr lang="en-US" altLang="en-US" sz="2800" b="1" cap="all" dirty="0" smtClean="0">
                <a:latin typeface="Georgia" panose="02040502050405020303" pitchFamily="18" charset="0"/>
              </a:rPr>
              <a:t>Q7</a:t>
            </a:r>
            <a:endParaRPr lang="en-US" alt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14651"/>
            <a:ext cx="8666329" cy="5411574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US" sz="2600" dirty="0">
                <a:latin typeface="Georgia" panose="02040502050405020303" pitchFamily="18" charset="0"/>
              </a:rPr>
              <a:t>Suggest a drug you would use to induce puberty in girls with Turner syndrome and explain how it works in this </a:t>
            </a:r>
            <a:r>
              <a:rPr lang="en-US" sz="2600" dirty="0" smtClean="0">
                <a:latin typeface="Georgia" panose="02040502050405020303" pitchFamily="18" charset="0"/>
              </a:rPr>
              <a:t>condition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5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8365" y="274638"/>
            <a:ext cx="8734566" cy="76259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altLang="en-US" sz="2800" b="1" cap="all" dirty="0" smtClean="0">
                <a:latin typeface="Georgia" panose="02040502050405020303" pitchFamily="18" charset="0"/>
              </a:rPr>
              <a:t>Q8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8365" y="1173707"/>
            <a:ext cx="8734566" cy="5452518"/>
          </a:xfrm>
        </p:spPr>
        <p:txBody>
          <a:bodyPr/>
          <a:lstStyle/>
          <a:p>
            <a:pPr marL="0" lvl="0" indent="0">
              <a:buNone/>
            </a:pPr>
            <a:r>
              <a:rPr lang="en-US" sz="2600" dirty="0">
                <a:latin typeface="Georgia" panose="02040502050405020303" pitchFamily="18" charset="0"/>
              </a:rPr>
              <a:t>Which drugs would you use to decrease </a:t>
            </a:r>
            <a:r>
              <a:rPr lang="en-US" sz="2600" dirty="0" err="1">
                <a:latin typeface="Georgia" panose="02040502050405020303" pitchFamily="18" charset="0"/>
              </a:rPr>
              <a:t>menometrorrhagia</a:t>
            </a:r>
            <a:r>
              <a:rPr lang="en-US" sz="2600" dirty="0">
                <a:latin typeface="Georgia" panose="02040502050405020303" pitchFamily="18" charset="0"/>
              </a:rPr>
              <a:t> due to uterine fibroids and how do they work</a:t>
            </a:r>
            <a:r>
              <a:rPr lang="en-US" sz="2600" dirty="0" smtClean="0">
                <a:latin typeface="Georgia" panose="02040502050405020303" pitchFamily="18" charset="0"/>
              </a:rPr>
              <a:t>?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B16CD-1FBA-49E2-80D4-BDD57A24C2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6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12660</TotalTime>
  <Words>713</Words>
  <Application>Microsoft Office PowerPoint</Application>
  <PresentationFormat>On-screen Show (4:3)</PresentationFormat>
  <Paragraphs>103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Algerian</vt:lpstr>
      <vt:lpstr>Arial</vt:lpstr>
      <vt:lpstr>Calibri</vt:lpstr>
      <vt:lpstr>Georgia</vt:lpstr>
      <vt:lpstr>Times New Roman</vt:lpstr>
      <vt:lpstr>Office Theme</vt:lpstr>
      <vt:lpstr>ENDOCRINE &amp; REPRODUCTIVE PHARMACOLOGY  TUTORIAL QUESTIONS</vt:lpstr>
      <vt:lpstr>PowerPoint Presentation</vt:lpstr>
      <vt:lpstr>Q2</vt:lpstr>
      <vt:lpstr>Q3</vt:lpstr>
      <vt:lpstr>Q4</vt:lpstr>
      <vt:lpstr>Q5</vt:lpstr>
      <vt:lpstr>Q6</vt:lpstr>
      <vt:lpstr>Q7</vt:lpstr>
      <vt:lpstr>Q8</vt:lpstr>
      <vt:lpstr>Q9 </vt:lpstr>
      <vt:lpstr>Q10</vt:lpstr>
      <vt:lpstr>Q11</vt:lpstr>
      <vt:lpstr>Q12</vt:lpstr>
      <vt:lpstr>Q13</vt:lpstr>
      <vt:lpstr>Q14</vt:lpstr>
      <vt:lpstr>Q15</vt:lpstr>
      <vt:lpstr>Q16</vt:lpstr>
      <vt:lpstr>Q17</vt:lpstr>
      <vt:lpstr>Q18</vt:lpstr>
      <vt:lpstr>Q19</vt:lpstr>
      <vt:lpstr>Q20</vt:lpstr>
      <vt:lpstr>Q21</vt:lpstr>
      <vt:lpstr>Q22</vt:lpstr>
      <vt:lpstr>Q23</vt:lpstr>
      <vt:lpstr>Q24</vt:lpstr>
      <vt:lpstr>Q25</vt:lpstr>
      <vt:lpstr>Q26</vt:lpstr>
      <vt:lpstr>Q27</vt:lpstr>
      <vt:lpstr>Q28</vt:lpstr>
      <vt:lpstr>Q29</vt:lpstr>
      <vt:lpstr>Q30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User</cp:lastModifiedBy>
  <cp:revision>408</cp:revision>
  <dcterms:created xsi:type="dcterms:W3CDTF">2013-01-20T05:13:28Z</dcterms:created>
  <dcterms:modified xsi:type="dcterms:W3CDTF">2023-08-27T10:54:46Z</dcterms:modified>
</cp:coreProperties>
</file>