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683" r:id="rId2"/>
    <p:sldId id="792" r:id="rId3"/>
    <p:sldId id="794" r:id="rId4"/>
    <p:sldId id="795" r:id="rId5"/>
    <p:sldId id="796" r:id="rId6"/>
    <p:sldId id="797" r:id="rId7"/>
    <p:sldId id="798" r:id="rId8"/>
    <p:sldId id="799" r:id="rId9"/>
    <p:sldId id="800" r:id="rId10"/>
    <p:sldId id="801" r:id="rId11"/>
    <p:sldId id="802" r:id="rId12"/>
    <p:sldId id="803" r:id="rId13"/>
    <p:sldId id="804" r:id="rId14"/>
    <p:sldId id="805" r:id="rId15"/>
    <p:sldId id="806" r:id="rId16"/>
    <p:sldId id="807" r:id="rId17"/>
    <p:sldId id="808" r:id="rId18"/>
    <p:sldId id="809" r:id="rId19"/>
    <p:sldId id="810" r:id="rId20"/>
    <p:sldId id="811" r:id="rId21"/>
    <p:sldId id="812" r:id="rId22"/>
    <p:sldId id="79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2220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1766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5915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5245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B585668-B3AB-48E0-850F-14EDFD59A746}"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DF251EE-1BD8-4FCA-B624-88F0CFFF4429}"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4D20DBD-5435-4934-8BDE-04E8A150A2E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752902A-AB2B-4F47-9A15-15D935B3C295}"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03D212F-FC6D-4969-B1D4-CDDD3473582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C5A2516-BC10-4BF2-B9EA-2A343595EE18}"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2693F77-D3A8-4868-96AC-0B987C3AAC58}" type="datetime1">
              <a:rPr lang="en-US" smtClean="0"/>
              <a:t>10/13/2023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2ED4FE0-405E-4B58-994F-659F8A094541}" type="datetime1">
              <a:rPr lang="en-US" smtClean="0"/>
              <a:t>10/13/2023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C3202C-11AE-4759-BF6B-548A0A70B8B5}" type="datetime1">
              <a:rPr lang="en-US" smtClean="0"/>
              <a:t>10/13/2023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631CCFA-79D5-470E-BAAF-782C1C7A432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14C9F8-A024-4184-B089-43E2A7489EC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AF847E2-A56C-4E51-B590-A30CADD9ED92}" type="datetime1">
              <a:rPr lang="en-US" smtClean="0"/>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541816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r>
              <a:rPr lang="en-IN" altLang="en-US" sz="3400" b="1" dirty="0">
                <a:solidFill>
                  <a:schemeClr val="tx1"/>
                </a:solidFill>
                <a:latin typeface="Georgia" panose="02040502050405020303" charset="0"/>
                <a:ea typeface="Rockwell"/>
                <a:cs typeface="Georgia" panose="02040502050405020303" charset="0"/>
                <a:sym typeface="Rockwell"/>
              </a:rPr>
              <a:t>GENERAL TOPICS &amp; THERAPEUTICS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a:t>
            </a:fld>
            <a:endParaRPr lang="en-US"/>
          </a:p>
        </p:txBody>
      </p:sp>
    </p:spTree>
    <p:extLst>
      <p:ext uri="{BB962C8B-B14F-4D97-AF65-F5344CB8AC3E}">
        <p14:creationId xmlns:p14="http://schemas.microsoft.com/office/powerpoint/2010/main" val="3231255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20650"/>
            <a:ext cx="8693623" cy="838200"/>
          </a:xfrm>
        </p:spPr>
        <p:txBody>
          <a:bodyPr/>
          <a:lstStyle/>
          <a:p>
            <a:pPr algn="l"/>
            <a:r>
              <a:rPr lang="en-US" sz="2500" b="1" dirty="0">
                <a:latin typeface="Georgia" panose="02040502050405020303" pitchFamily="18" charset="0"/>
              </a:rPr>
              <a:t>LEAD FINDING</a:t>
            </a:r>
          </a:p>
        </p:txBody>
      </p:sp>
      <p:sp>
        <p:nvSpPr>
          <p:cNvPr id="3" name="Content Placeholder 2"/>
          <p:cNvSpPr>
            <a:spLocks noGrp="1"/>
          </p:cNvSpPr>
          <p:nvPr>
            <p:ph sz="quarter" idx="4294967295"/>
          </p:nvPr>
        </p:nvSpPr>
        <p:spPr>
          <a:xfrm>
            <a:off x="218365" y="1214651"/>
            <a:ext cx="8693622" cy="5377218"/>
          </a:xfrm>
          <a:prstGeom prst="rect">
            <a:avLst/>
          </a:prstGeom>
        </p:spPr>
        <p:txBody>
          <a:bodyPr/>
          <a:lstStyle/>
          <a:p>
            <a:pPr marL="25400" indent="0">
              <a:spcBef>
                <a:spcPts val="1200"/>
              </a:spcBef>
              <a:buNone/>
            </a:pPr>
            <a:r>
              <a:rPr lang="en-US" sz="2300" b="1" dirty="0">
                <a:latin typeface="Georgia" panose="02040502050405020303" pitchFamily="18" charset="0"/>
              </a:rPr>
              <a:t>Sources of lead compounds</a:t>
            </a:r>
          </a:p>
          <a:p>
            <a:pPr>
              <a:spcBef>
                <a:spcPts val="1200"/>
              </a:spcBef>
            </a:pPr>
            <a:r>
              <a:rPr lang="en-US" sz="2300" dirty="0">
                <a:latin typeface="Georgia" panose="02040502050405020303" pitchFamily="18" charset="0"/>
              </a:rPr>
              <a:t>Natural products</a:t>
            </a:r>
          </a:p>
          <a:p>
            <a:pPr>
              <a:spcBef>
                <a:spcPts val="1200"/>
              </a:spcBef>
            </a:pPr>
            <a:r>
              <a:rPr lang="en-US" sz="2300" dirty="0">
                <a:latin typeface="Georgia" panose="02040502050405020303" pitchFamily="18" charset="0"/>
              </a:rPr>
              <a:t>Synthetic compounds</a:t>
            </a:r>
          </a:p>
          <a:p>
            <a:pPr marL="25400" indent="0">
              <a:spcBef>
                <a:spcPts val="1200"/>
              </a:spcBef>
              <a:buNone/>
            </a:pPr>
            <a:r>
              <a:rPr lang="en-US" sz="2300" b="1" dirty="0">
                <a:latin typeface="Georgia" panose="02040502050405020303" pitchFamily="18" charset="0"/>
              </a:rPr>
              <a:t>Natural products as lead compounds</a:t>
            </a:r>
          </a:p>
          <a:p>
            <a:pPr>
              <a:spcBef>
                <a:spcPts val="1200"/>
              </a:spcBef>
            </a:pPr>
            <a:r>
              <a:rPr lang="en-US" sz="2300" dirty="0">
                <a:latin typeface="Georgia" panose="02040502050405020303" pitchFamily="18" charset="0"/>
              </a:rPr>
              <a:t>Natural products derived mostly from fungal and plant sources are a potential source of therapeutic agents e.g. penicillin, quinine etc.</a:t>
            </a:r>
          </a:p>
          <a:p>
            <a:pPr>
              <a:spcBef>
                <a:spcPts val="1200"/>
              </a:spcBef>
            </a:pPr>
            <a:r>
              <a:rPr lang="en-US" sz="2300" dirty="0">
                <a:latin typeface="Georgia" panose="02040502050405020303" pitchFamily="18" charset="0"/>
              </a:rPr>
              <a:t>However most natural products are often complex molecules that are difficult to synthesize or modify by conventional synthetic chemistry (making lead optimization and commercial production difficult).</a:t>
            </a:r>
          </a:p>
        </p:txBody>
      </p:sp>
    </p:spTree>
    <p:extLst>
      <p:ext uri="{BB962C8B-B14F-4D97-AF65-F5344CB8AC3E}">
        <p14:creationId xmlns:p14="http://schemas.microsoft.com/office/powerpoint/2010/main" val="657848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20650"/>
            <a:ext cx="8693623" cy="838200"/>
          </a:xfrm>
        </p:spPr>
        <p:txBody>
          <a:bodyPr/>
          <a:lstStyle/>
          <a:p>
            <a:pPr algn="l"/>
            <a:r>
              <a:rPr lang="en-US" sz="2500" b="1" dirty="0">
                <a:latin typeface="Georgia" panose="02040502050405020303" pitchFamily="18" charset="0"/>
              </a:rPr>
              <a:t>SYNTHETIC COMPOUNDS AS LEAD COMPOUNDS</a:t>
            </a:r>
          </a:p>
        </p:txBody>
      </p:sp>
      <p:sp>
        <p:nvSpPr>
          <p:cNvPr id="3" name="Content Placeholder 2"/>
          <p:cNvSpPr>
            <a:spLocks noGrp="1"/>
          </p:cNvSpPr>
          <p:nvPr>
            <p:ph sz="quarter" idx="4294967295"/>
          </p:nvPr>
        </p:nvSpPr>
        <p:spPr>
          <a:xfrm>
            <a:off x="218365" y="1214651"/>
            <a:ext cx="8693622" cy="5377218"/>
          </a:xfrm>
          <a:prstGeom prst="rect">
            <a:avLst/>
          </a:prstGeom>
        </p:spPr>
        <p:txBody>
          <a:bodyPr/>
          <a:lstStyle/>
          <a:p>
            <a:pPr marL="25400" lvl="1" indent="0">
              <a:spcBef>
                <a:spcPts val="1800"/>
              </a:spcBef>
              <a:buSzPts val="3200"/>
              <a:buNone/>
            </a:pPr>
            <a:r>
              <a:rPr lang="en-US" sz="2400" dirty="0">
                <a:latin typeface="Georgia" panose="02040502050405020303" pitchFamily="18" charset="0"/>
              </a:rPr>
              <a:t>Most lead compounds used are synthetic. Compounds obtained from natural sources are often complex molecules that are difficult to synthesize or modify, thus lead optimization is difficult and commercial production is very expensive</a:t>
            </a:r>
          </a:p>
          <a:p>
            <a:pPr>
              <a:spcBef>
                <a:spcPts val="1800"/>
              </a:spcBef>
            </a:pPr>
            <a:r>
              <a:rPr lang="en-US" sz="2400" dirty="0">
                <a:latin typeface="Georgia" panose="02040502050405020303" pitchFamily="18" charset="0"/>
              </a:rPr>
              <a:t>Synthetic banks: Pharmaceutical companies synthesize and store  thousands of compounds that can be screened on new targets</a:t>
            </a:r>
          </a:p>
          <a:p>
            <a:pPr>
              <a:spcBef>
                <a:spcPts val="1800"/>
              </a:spcBef>
            </a:pPr>
            <a:r>
              <a:rPr lang="en-US" sz="2400" dirty="0">
                <a:latin typeface="Georgia" panose="02040502050405020303" pitchFamily="18" charset="0"/>
              </a:rPr>
              <a:t>Computer-assisted drug design: If the precise molecular structure of the target is known, a computer can be used to design a perfectly-fitting ligand</a:t>
            </a:r>
          </a:p>
        </p:txBody>
      </p:sp>
    </p:spTree>
    <p:extLst>
      <p:ext uri="{BB962C8B-B14F-4D97-AF65-F5344CB8AC3E}">
        <p14:creationId xmlns:p14="http://schemas.microsoft.com/office/powerpoint/2010/main" val="3151672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03408" cy="838200"/>
          </a:xfrm>
        </p:spPr>
        <p:txBody>
          <a:bodyPr>
            <a:normAutofit/>
          </a:bodyPr>
          <a:lstStyle/>
          <a:p>
            <a:pPr algn="l"/>
            <a:r>
              <a:rPr lang="en-US" sz="2600" b="1" cap="all" dirty="0">
                <a:solidFill>
                  <a:schemeClr val="tx1"/>
                </a:solidFill>
                <a:latin typeface="Georgia" panose="02040502050405020303" pitchFamily="18" charset="0"/>
              </a:rPr>
              <a:t>Lead optimization</a:t>
            </a:r>
          </a:p>
        </p:txBody>
      </p:sp>
      <p:sp>
        <p:nvSpPr>
          <p:cNvPr id="3" name="Content Placeholder 2"/>
          <p:cNvSpPr>
            <a:spLocks noGrp="1"/>
          </p:cNvSpPr>
          <p:nvPr>
            <p:ph idx="1"/>
          </p:nvPr>
        </p:nvSpPr>
        <p:spPr>
          <a:xfrm>
            <a:off x="286603" y="1214651"/>
            <a:ext cx="8570793" cy="5411573"/>
          </a:xfrm>
        </p:spPr>
        <p:txBody>
          <a:bodyPr>
            <a:normAutofit/>
          </a:bodyPr>
          <a:lstStyle/>
          <a:p>
            <a:pPr marL="342900" indent="-342900">
              <a:spcBef>
                <a:spcPts val="1800"/>
              </a:spcBef>
            </a:pPr>
            <a:r>
              <a:rPr lang="en-US" sz="2400" dirty="0">
                <a:latin typeface="Georgia" panose="02040502050405020303" pitchFamily="18" charset="0"/>
              </a:rPr>
              <a:t>Lead optimization is the synthetic modification of the lead compound, to fulfil the pharmacokinetic and </a:t>
            </a:r>
            <a:r>
              <a:rPr lang="en-US" sz="2400" dirty="0" err="1">
                <a:latin typeface="Georgia" panose="02040502050405020303" pitchFamily="18" charset="0"/>
              </a:rPr>
              <a:t>pharmacodynamic</a:t>
            </a:r>
            <a:r>
              <a:rPr lang="en-US" sz="2400" dirty="0">
                <a:latin typeface="Georgia" panose="02040502050405020303" pitchFamily="18" charset="0"/>
              </a:rPr>
              <a:t> properties required for clinical usefulness</a:t>
            </a:r>
          </a:p>
          <a:p>
            <a:pPr marL="342900" indent="-342900">
              <a:spcBef>
                <a:spcPts val="1800"/>
              </a:spcBef>
            </a:pPr>
            <a:r>
              <a:rPr lang="en-US" sz="2400" dirty="0">
                <a:latin typeface="Georgia" panose="02040502050405020303" pitchFamily="18" charset="0"/>
              </a:rPr>
              <a:t>The objective of lead optimization is to identify one or more drug candidates suitable for further development</a:t>
            </a:r>
          </a:p>
          <a:p>
            <a:pPr marL="342900" indent="-342900">
              <a:spcBef>
                <a:spcPts val="1800"/>
              </a:spcBef>
            </a:pPr>
            <a:r>
              <a:rPr lang="en-US" sz="2400" dirty="0">
                <a:latin typeface="Georgia" panose="02040502050405020303" pitchFamily="18" charset="0"/>
              </a:rPr>
              <a:t>Structural analogues of the lead compound are synthesized and studied</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12</a:t>
            </a:fld>
            <a:endParaRPr lang="en-US"/>
          </a:p>
        </p:txBody>
      </p:sp>
    </p:spTree>
    <p:extLst>
      <p:ext uri="{BB962C8B-B14F-4D97-AF65-F5344CB8AC3E}">
        <p14:creationId xmlns:p14="http://schemas.microsoft.com/office/powerpoint/2010/main" val="860765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03408" cy="838200"/>
          </a:xfrm>
        </p:spPr>
        <p:txBody>
          <a:bodyPr>
            <a:normAutofit/>
          </a:bodyPr>
          <a:lstStyle/>
          <a:p>
            <a:pPr algn="l"/>
            <a:r>
              <a:rPr lang="en-US" sz="2600" b="1" cap="all" dirty="0">
                <a:solidFill>
                  <a:schemeClr val="tx1"/>
                </a:solidFill>
                <a:latin typeface="Georgia" panose="02040502050405020303" pitchFamily="18" charset="0"/>
              </a:rPr>
              <a:t>Lead optimization .... Cont’d</a:t>
            </a:r>
          </a:p>
        </p:txBody>
      </p:sp>
      <p:sp>
        <p:nvSpPr>
          <p:cNvPr id="3" name="Content Placeholder 2"/>
          <p:cNvSpPr>
            <a:spLocks noGrp="1"/>
          </p:cNvSpPr>
          <p:nvPr>
            <p:ph idx="1"/>
          </p:nvPr>
        </p:nvSpPr>
        <p:spPr>
          <a:xfrm>
            <a:off x="286603" y="1214651"/>
            <a:ext cx="8570793" cy="5411573"/>
          </a:xfrm>
        </p:spPr>
        <p:txBody>
          <a:bodyPr>
            <a:normAutofit/>
          </a:bodyPr>
          <a:lstStyle/>
          <a:p>
            <a:pPr marL="25400" indent="0">
              <a:spcBef>
                <a:spcPts val="1800"/>
              </a:spcBef>
              <a:buNone/>
            </a:pPr>
            <a:r>
              <a:rPr lang="en-US" sz="2400" b="1" dirty="0">
                <a:latin typeface="Georgia" panose="02040502050405020303" pitchFamily="18" charset="0"/>
              </a:rPr>
              <a:t>Processes involved:</a:t>
            </a:r>
          </a:p>
          <a:p>
            <a:pPr>
              <a:spcBef>
                <a:spcPts val="1800"/>
              </a:spcBef>
            </a:pPr>
            <a:r>
              <a:rPr lang="en-US" sz="2400" dirty="0">
                <a:latin typeface="Georgia" panose="02040502050405020303" pitchFamily="18" charset="0"/>
              </a:rPr>
              <a:t>Identify structure-activity relationships (relationship between the chemical structure and activity on the drug target)</a:t>
            </a:r>
          </a:p>
          <a:p>
            <a:pPr>
              <a:spcBef>
                <a:spcPts val="1800"/>
              </a:spcBef>
            </a:pPr>
            <a:r>
              <a:rPr lang="en-US" sz="2400" dirty="0">
                <a:latin typeface="Georgia" panose="02040502050405020303" pitchFamily="18" charset="0"/>
              </a:rPr>
              <a:t>Identify the </a:t>
            </a:r>
            <a:r>
              <a:rPr lang="en-US" sz="2400" dirty="0" err="1">
                <a:latin typeface="Georgia" panose="02040502050405020303" pitchFamily="18" charset="0"/>
              </a:rPr>
              <a:t>pharmacophore</a:t>
            </a:r>
            <a:r>
              <a:rPr lang="en-US" sz="2400" dirty="0">
                <a:latin typeface="Georgia" panose="02040502050405020303" pitchFamily="18" charset="0"/>
              </a:rPr>
              <a:t> (the precise section of the molecule that is responsible for biological activity)</a:t>
            </a:r>
          </a:p>
          <a:p>
            <a:pPr>
              <a:spcBef>
                <a:spcPts val="1800"/>
              </a:spcBef>
            </a:pPr>
            <a:r>
              <a:rPr lang="en-US" sz="2400" dirty="0">
                <a:latin typeface="Georgia" panose="02040502050405020303" pitchFamily="18" charset="0"/>
              </a:rPr>
              <a:t>Optimize structure to improve interactions with target</a:t>
            </a:r>
          </a:p>
          <a:p>
            <a:pPr>
              <a:spcBef>
                <a:spcPts val="1800"/>
              </a:spcBef>
            </a:pPr>
            <a:r>
              <a:rPr lang="en-US" sz="2400" dirty="0">
                <a:latin typeface="Georgia" panose="02040502050405020303" pitchFamily="18" charset="0"/>
              </a:rPr>
              <a:t>Optimize structure to improve pharmacokinetic properties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13</a:t>
            </a:fld>
            <a:endParaRPr lang="en-US"/>
          </a:p>
        </p:txBody>
      </p:sp>
    </p:spTree>
    <p:extLst>
      <p:ext uri="{BB962C8B-B14F-4D97-AF65-F5344CB8AC3E}">
        <p14:creationId xmlns:p14="http://schemas.microsoft.com/office/powerpoint/2010/main" val="3245523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120650"/>
            <a:ext cx="8625384" cy="838200"/>
          </a:xfrm>
        </p:spPr>
        <p:txBody>
          <a:bodyPr/>
          <a:lstStyle/>
          <a:p>
            <a:pPr algn="l"/>
            <a:r>
              <a:rPr lang="en-US" sz="2400" b="1" cap="all" dirty="0">
                <a:latin typeface="Georgia" panose="02040502050405020303" pitchFamily="18" charset="0"/>
              </a:rPr>
              <a:t>Pre-clinical development</a:t>
            </a:r>
          </a:p>
        </p:txBody>
      </p:sp>
      <p:sp>
        <p:nvSpPr>
          <p:cNvPr id="3" name="Content Placeholder 2"/>
          <p:cNvSpPr>
            <a:spLocks noGrp="1"/>
          </p:cNvSpPr>
          <p:nvPr>
            <p:ph sz="quarter" idx="4294967295"/>
          </p:nvPr>
        </p:nvSpPr>
        <p:spPr>
          <a:xfrm>
            <a:off x="286603" y="1201003"/>
            <a:ext cx="8625385" cy="5459104"/>
          </a:xfrm>
          <a:prstGeom prst="rect">
            <a:avLst/>
          </a:prstGeom>
        </p:spPr>
        <p:txBody>
          <a:bodyPr>
            <a:normAutofit lnSpcReduction="10000"/>
          </a:bodyPr>
          <a:lstStyle/>
          <a:p>
            <a:pPr marL="25400" indent="0">
              <a:lnSpc>
                <a:spcPct val="110000"/>
              </a:lnSpc>
              <a:spcBef>
                <a:spcPts val="1200"/>
              </a:spcBef>
              <a:buNone/>
            </a:pPr>
            <a:r>
              <a:rPr lang="en-US" sz="2400" dirty="0">
                <a:latin typeface="Georgia" panose="02040502050405020303" pitchFamily="18" charset="0"/>
              </a:rPr>
              <a:t>Once the lead compound has had its pharmacodynamics and pharmacokinetics optimized, the final drug molecule is assessed to determine toxicity and efficacy in animal models</a:t>
            </a:r>
          </a:p>
          <a:p>
            <a:pPr marL="25400" indent="0">
              <a:lnSpc>
                <a:spcPct val="110000"/>
              </a:lnSpc>
              <a:spcBef>
                <a:spcPts val="1200"/>
              </a:spcBef>
              <a:buNone/>
            </a:pPr>
            <a:r>
              <a:rPr lang="en-US" sz="2400" dirty="0">
                <a:latin typeface="Georgia" panose="02040502050405020303" pitchFamily="18" charset="0"/>
              </a:rPr>
              <a:t>The aim is to satisfy all the requirements that have to be met before a new compound is deemed ready to be tested for the first time in humans</a:t>
            </a:r>
          </a:p>
          <a:p>
            <a:pPr marL="25400" indent="0">
              <a:lnSpc>
                <a:spcPct val="110000"/>
              </a:lnSpc>
              <a:spcBef>
                <a:spcPts val="1200"/>
              </a:spcBef>
              <a:buNone/>
            </a:pPr>
            <a:r>
              <a:rPr lang="en-US" sz="2400" dirty="0">
                <a:latin typeface="Georgia" panose="02040502050405020303" pitchFamily="18" charset="0"/>
              </a:rPr>
              <a:t>The following are conducted in laboratory animals:</a:t>
            </a:r>
          </a:p>
          <a:p>
            <a:pPr>
              <a:lnSpc>
                <a:spcPct val="110000"/>
              </a:lnSpc>
              <a:spcBef>
                <a:spcPts val="1200"/>
              </a:spcBef>
            </a:pPr>
            <a:r>
              <a:rPr lang="en-US" sz="2400" dirty="0">
                <a:latin typeface="Georgia" panose="02040502050405020303" pitchFamily="18" charset="0"/>
              </a:rPr>
              <a:t>Pharmacological testing for acute adverse effects</a:t>
            </a:r>
          </a:p>
          <a:p>
            <a:pPr>
              <a:lnSpc>
                <a:spcPct val="110000"/>
              </a:lnSpc>
              <a:spcBef>
                <a:spcPts val="1200"/>
              </a:spcBef>
            </a:pPr>
            <a:r>
              <a:rPr lang="en-US" sz="2400" dirty="0">
                <a:latin typeface="Georgia" panose="02040502050405020303" pitchFamily="18" charset="0"/>
              </a:rPr>
              <a:t>Preliminary toxicological testing to eliminate </a:t>
            </a:r>
            <a:r>
              <a:rPr lang="en-US" sz="2400" dirty="0" err="1">
                <a:latin typeface="Georgia" panose="02040502050405020303" pitchFamily="18" charset="0"/>
              </a:rPr>
              <a:t>genotoxicity</a:t>
            </a:r>
            <a:r>
              <a:rPr lang="en-US" sz="2400" dirty="0">
                <a:latin typeface="Georgia" panose="02040502050405020303" pitchFamily="18" charset="0"/>
              </a:rPr>
              <a:t> and determine the maximum non-toxic dose of a drug (usually given daily for 28 days and tested in two species)</a:t>
            </a:r>
          </a:p>
          <a:p>
            <a:pPr>
              <a:lnSpc>
                <a:spcPct val="110000"/>
              </a:lnSpc>
              <a:spcBef>
                <a:spcPts val="1200"/>
              </a:spcBef>
            </a:pPr>
            <a:r>
              <a:rPr lang="en-US" sz="2400" dirty="0">
                <a:latin typeface="Georgia" panose="02040502050405020303" pitchFamily="18" charset="0"/>
              </a:rPr>
              <a:t>Pharmacokinetic testing</a:t>
            </a:r>
          </a:p>
        </p:txBody>
      </p:sp>
    </p:spTree>
    <p:extLst>
      <p:ext uri="{BB962C8B-B14F-4D97-AF65-F5344CB8AC3E}">
        <p14:creationId xmlns:p14="http://schemas.microsoft.com/office/powerpoint/2010/main" val="3254696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120650"/>
            <a:ext cx="8625384" cy="838200"/>
          </a:xfrm>
        </p:spPr>
        <p:txBody>
          <a:bodyPr/>
          <a:lstStyle/>
          <a:p>
            <a:pPr algn="l"/>
            <a:r>
              <a:rPr lang="en-US" sz="2600" b="1" cap="all" dirty="0">
                <a:latin typeface="Georgia" panose="02040502050405020303" pitchFamily="18" charset="0"/>
              </a:rPr>
              <a:t>Pre-clinical development …. Cont’d</a:t>
            </a:r>
          </a:p>
        </p:txBody>
      </p:sp>
      <p:sp>
        <p:nvSpPr>
          <p:cNvPr id="3" name="Content Placeholder 2"/>
          <p:cNvSpPr>
            <a:spLocks noGrp="1"/>
          </p:cNvSpPr>
          <p:nvPr>
            <p:ph sz="quarter" idx="4294967295"/>
          </p:nvPr>
        </p:nvSpPr>
        <p:spPr>
          <a:xfrm>
            <a:off x="286603" y="1201003"/>
            <a:ext cx="8625385" cy="5459104"/>
          </a:xfrm>
          <a:prstGeom prst="rect">
            <a:avLst/>
          </a:prstGeom>
        </p:spPr>
        <p:txBody>
          <a:bodyPr>
            <a:normAutofit/>
          </a:bodyPr>
          <a:lstStyle/>
          <a:p>
            <a:pPr marL="0" indent="0">
              <a:spcBef>
                <a:spcPts val="1800"/>
              </a:spcBef>
              <a:buNone/>
            </a:pPr>
            <a:r>
              <a:rPr lang="en-US" sz="2400" dirty="0">
                <a:latin typeface="Georgia" panose="02040502050405020303" pitchFamily="18" charset="0"/>
              </a:rPr>
              <a:t>Animals mostly used for drug testing are:</a:t>
            </a:r>
          </a:p>
          <a:p>
            <a:pPr>
              <a:spcBef>
                <a:spcPts val="1800"/>
              </a:spcBef>
            </a:pPr>
            <a:r>
              <a:rPr lang="en-US" sz="2400" dirty="0">
                <a:latin typeface="Georgia" panose="02040502050405020303" pitchFamily="18" charset="0"/>
              </a:rPr>
              <a:t>Rodents (mice and rats)</a:t>
            </a:r>
          </a:p>
          <a:p>
            <a:pPr>
              <a:spcBef>
                <a:spcPts val="1800"/>
              </a:spcBef>
            </a:pPr>
            <a:r>
              <a:rPr lang="en-US" sz="2400" dirty="0">
                <a:latin typeface="Georgia" panose="02040502050405020303" pitchFamily="18" charset="0"/>
              </a:rPr>
              <a:t>Pigs</a:t>
            </a:r>
          </a:p>
          <a:p>
            <a:pPr>
              <a:spcBef>
                <a:spcPts val="1800"/>
              </a:spcBef>
            </a:pPr>
            <a:r>
              <a:rPr lang="en-US" sz="2400" dirty="0">
                <a:latin typeface="Georgia" panose="02040502050405020303" pitchFamily="18" charset="0"/>
              </a:rPr>
              <a:t>Primates (monkeys and chimpanzees)</a:t>
            </a:r>
          </a:p>
          <a:p>
            <a:pPr marL="25400" indent="0">
              <a:spcBef>
                <a:spcPts val="1800"/>
              </a:spcBef>
              <a:buNone/>
            </a:pPr>
            <a:r>
              <a:rPr lang="en-US" sz="2400" dirty="0">
                <a:latin typeface="Georgia" panose="02040502050405020303" pitchFamily="18" charset="0"/>
              </a:rPr>
              <a:t>Take note that each animal is slightly different, with different metabolic systems, and thus a drug may be toxic to one species and not to another</a:t>
            </a:r>
          </a:p>
        </p:txBody>
      </p:sp>
    </p:spTree>
    <p:extLst>
      <p:ext uri="{BB962C8B-B14F-4D97-AF65-F5344CB8AC3E}">
        <p14:creationId xmlns:p14="http://schemas.microsoft.com/office/powerpoint/2010/main" val="333683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120650"/>
            <a:ext cx="8625384" cy="838200"/>
          </a:xfrm>
        </p:spPr>
        <p:txBody>
          <a:bodyPr/>
          <a:lstStyle/>
          <a:p>
            <a:pPr algn="l"/>
            <a:r>
              <a:rPr lang="en-US" sz="2500" b="1" cap="all" dirty="0">
                <a:latin typeface="Georgia" panose="02040502050405020303" pitchFamily="18" charset="0"/>
              </a:rPr>
              <a:t>Pre-clinical development …. Cont’d</a:t>
            </a:r>
          </a:p>
        </p:txBody>
      </p:sp>
      <p:sp>
        <p:nvSpPr>
          <p:cNvPr id="3" name="Content Placeholder 2"/>
          <p:cNvSpPr>
            <a:spLocks noGrp="1"/>
          </p:cNvSpPr>
          <p:nvPr>
            <p:ph sz="quarter" idx="4294967295"/>
          </p:nvPr>
        </p:nvSpPr>
        <p:spPr>
          <a:xfrm>
            <a:off x="286603" y="1201003"/>
            <a:ext cx="8625385" cy="5459104"/>
          </a:xfrm>
          <a:prstGeom prst="rect">
            <a:avLst/>
          </a:prstGeom>
        </p:spPr>
        <p:txBody>
          <a:bodyPr>
            <a:normAutofit/>
          </a:bodyPr>
          <a:lstStyle/>
          <a:p>
            <a:pPr>
              <a:spcBef>
                <a:spcPts val="1200"/>
              </a:spcBef>
            </a:pPr>
            <a:r>
              <a:rPr lang="en-US" sz="2300" dirty="0">
                <a:latin typeface="Georgia" panose="02040502050405020303" pitchFamily="18" charset="0"/>
              </a:rPr>
              <a:t>In addition, chemical and pharmaceutical development is done to assess the feasibility of large scale synthesis and purification, to assess the stability of a compound under various conditions and to develop a formulation suitable for clinical studies</a:t>
            </a:r>
          </a:p>
          <a:p>
            <a:pPr>
              <a:spcBef>
                <a:spcPts val="1200"/>
              </a:spcBef>
            </a:pPr>
            <a:r>
              <a:rPr lang="en-US" sz="2300" dirty="0">
                <a:latin typeface="Georgia" panose="02040502050405020303" pitchFamily="18" charset="0"/>
              </a:rPr>
              <a:t>Much of this work is done under a formal operation code, called Good Laboratory Practice (GLP), which covers aspects of record keeping procedure, data analysis, instrument calibration and staff training</a:t>
            </a:r>
          </a:p>
          <a:p>
            <a:pPr>
              <a:spcBef>
                <a:spcPts val="1200"/>
              </a:spcBef>
            </a:pPr>
            <a:r>
              <a:rPr lang="en-US" sz="2300" dirty="0">
                <a:latin typeface="Georgia" panose="02040502050405020303" pitchFamily="18" charset="0"/>
              </a:rPr>
              <a:t>The aim of GPL is to eliminate human error as much as possible; to ensure reliability of the data submitted to the regulatory authorities. Laboratories are regularly checked for compliance to GPL standards.</a:t>
            </a:r>
          </a:p>
        </p:txBody>
      </p:sp>
    </p:spTree>
    <p:extLst>
      <p:ext uri="{BB962C8B-B14F-4D97-AF65-F5344CB8AC3E}">
        <p14:creationId xmlns:p14="http://schemas.microsoft.com/office/powerpoint/2010/main" val="1442943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45660"/>
            <a:ext cx="8707273" cy="713190"/>
          </a:xfrm>
        </p:spPr>
        <p:txBody>
          <a:bodyPr>
            <a:normAutofit/>
          </a:bodyPr>
          <a:lstStyle/>
          <a:p>
            <a:pPr algn="l"/>
            <a:r>
              <a:rPr lang="en-US" sz="2600" b="1" cap="all" dirty="0">
                <a:latin typeface="Georgia" panose="02040502050405020303" pitchFamily="18" charset="0"/>
              </a:rPr>
              <a:t>Clinical Development</a:t>
            </a:r>
          </a:p>
        </p:txBody>
      </p:sp>
      <p:sp>
        <p:nvSpPr>
          <p:cNvPr id="3" name="Content Placeholder 2"/>
          <p:cNvSpPr>
            <a:spLocks noGrp="1"/>
          </p:cNvSpPr>
          <p:nvPr>
            <p:ph idx="1"/>
          </p:nvPr>
        </p:nvSpPr>
        <p:spPr>
          <a:xfrm>
            <a:off x="232011" y="1228299"/>
            <a:ext cx="8707273" cy="5397926"/>
          </a:xfrm>
        </p:spPr>
        <p:txBody>
          <a:bodyPr>
            <a:normAutofit/>
          </a:bodyPr>
          <a:lstStyle/>
          <a:p>
            <a:pPr>
              <a:spcBef>
                <a:spcPts val="1800"/>
              </a:spcBef>
            </a:pPr>
            <a:r>
              <a:rPr lang="en-US" sz="2400" dirty="0">
                <a:latin typeface="Georgia" panose="02040502050405020303" pitchFamily="18" charset="0"/>
              </a:rPr>
              <a:t>Clinical development involves conducting clinical trials</a:t>
            </a:r>
          </a:p>
          <a:p>
            <a:pPr>
              <a:spcBef>
                <a:spcPts val="1800"/>
              </a:spcBef>
            </a:pPr>
            <a:r>
              <a:rPr lang="en-US" sz="2400" dirty="0">
                <a:latin typeface="Georgia" panose="02040502050405020303" pitchFamily="18" charset="0"/>
              </a:rPr>
              <a:t>Clinical trials are conducted to determine the clinical pharmacology of the drug, and its safety and efficacy in humans</a:t>
            </a:r>
          </a:p>
          <a:p>
            <a:pPr>
              <a:spcBef>
                <a:spcPts val="1800"/>
              </a:spcBef>
            </a:pPr>
            <a:r>
              <a:rPr lang="en-US" sz="2400" dirty="0">
                <a:latin typeface="Georgia" panose="02040502050405020303" pitchFamily="18" charset="0"/>
              </a:rPr>
              <a:t>There are four phases in the clinical trial of a drug: I, II, III and IV</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17</a:t>
            </a:fld>
            <a:endParaRPr lang="en-US"/>
          </a:p>
        </p:txBody>
      </p:sp>
    </p:spTree>
    <p:extLst>
      <p:ext uri="{BB962C8B-B14F-4D97-AF65-F5344CB8AC3E}">
        <p14:creationId xmlns:p14="http://schemas.microsoft.com/office/powerpoint/2010/main" val="3810998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18364"/>
            <a:ext cx="8734567" cy="740486"/>
          </a:xfrm>
        </p:spPr>
        <p:txBody>
          <a:bodyPr/>
          <a:lstStyle/>
          <a:p>
            <a:pPr algn="l"/>
            <a:r>
              <a:rPr lang="en-US" sz="2500" b="1" cap="all" dirty="0">
                <a:latin typeface="Georgia" panose="02040502050405020303" pitchFamily="18" charset="0"/>
              </a:rPr>
              <a:t>Phase I studies</a:t>
            </a:r>
          </a:p>
        </p:txBody>
      </p:sp>
      <p:sp>
        <p:nvSpPr>
          <p:cNvPr id="3" name="Content Placeholder 2"/>
          <p:cNvSpPr>
            <a:spLocks noGrp="1"/>
          </p:cNvSpPr>
          <p:nvPr>
            <p:ph sz="quarter" idx="4294967295"/>
          </p:nvPr>
        </p:nvSpPr>
        <p:spPr>
          <a:xfrm>
            <a:off x="232011" y="1214651"/>
            <a:ext cx="8734567" cy="5431809"/>
          </a:xfrm>
          <a:prstGeom prst="rect">
            <a:avLst/>
          </a:prstGeom>
        </p:spPr>
        <p:txBody>
          <a:bodyPr/>
          <a:lstStyle/>
          <a:p>
            <a:pPr marL="25400" indent="0">
              <a:spcBef>
                <a:spcPts val="1800"/>
              </a:spcBef>
              <a:buNone/>
            </a:pPr>
            <a:r>
              <a:rPr lang="en-US" sz="2300" dirty="0">
                <a:latin typeface="Georgia" panose="02040502050405020303" pitchFamily="18" charset="0"/>
              </a:rPr>
              <a:t>Conducted to determine the clinical pharmacology and toxicology of the drug, and evaluate safety in humans</a:t>
            </a:r>
          </a:p>
          <a:p>
            <a:pPr marL="25400" indent="0">
              <a:spcBef>
                <a:spcPts val="1800"/>
              </a:spcBef>
              <a:buNone/>
            </a:pPr>
            <a:r>
              <a:rPr lang="en-US" sz="2300" dirty="0">
                <a:latin typeface="Georgia" panose="02040502050405020303" pitchFamily="18" charset="0"/>
              </a:rPr>
              <a:t>Performed on small groups(about 20 – 80) of healthy volunteers and/or patients</a:t>
            </a:r>
          </a:p>
          <a:p>
            <a:pPr marL="25400" indent="0">
              <a:spcBef>
                <a:spcPts val="1800"/>
              </a:spcBef>
              <a:buNone/>
            </a:pPr>
            <a:r>
              <a:rPr lang="en-US" sz="2300" dirty="0">
                <a:latin typeface="Georgia" panose="02040502050405020303" pitchFamily="18" charset="0"/>
              </a:rPr>
              <a:t>The aims of Phase I studies are:</a:t>
            </a:r>
          </a:p>
          <a:p>
            <a:pPr>
              <a:spcBef>
                <a:spcPts val="1800"/>
              </a:spcBef>
            </a:pPr>
            <a:r>
              <a:rPr lang="en-US" sz="2300" dirty="0">
                <a:latin typeface="Georgia" panose="02040502050405020303" pitchFamily="18" charset="0"/>
              </a:rPr>
              <a:t>To check for toxic effects</a:t>
            </a:r>
          </a:p>
          <a:p>
            <a:pPr>
              <a:spcBef>
                <a:spcPts val="1800"/>
              </a:spcBef>
            </a:pPr>
            <a:r>
              <a:rPr lang="en-US" sz="2300" dirty="0">
                <a:latin typeface="Georgia" panose="02040502050405020303" pitchFamily="18" charset="0"/>
              </a:rPr>
              <a:t>To check for tolerability</a:t>
            </a:r>
          </a:p>
          <a:p>
            <a:pPr>
              <a:spcBef>
                <a:spcPts val="1800"/>
              </a:spcBef>
            </a:pPr>
            <a:r>
              <a:rPr lang="en-US" sz="2300" dirty="0">
                <a:latin typeface="Georgia" panose="02040502050405020303" pitchFamily="18" charset="0"/>
              </a:rPr>
              <a:t>To study the pharmacokinetic properties</a:t>
            </a:r>
          </a:p>
          <a:p>
            <a:pPr>
              <a:spcBef>
                <a:spcPts val="1800"/>
              </a:spcBef>
            </a:pPr>
            <a:r>
              <a:rPr lang="en-US" sz="2300" dirty="0">
                <a:latin typeface="Georgia" panose="02040502050405020303" pitchFamily="18" charset="0"/>
              </a:rPr>
              <a:t>To study the </a:t>
            </a:r>
            <a:r>
              <a:rPr lang="en-US" sz="2300" dirty="0" err="1">
                <a:latin typeface="Georgia" panose="02040502050405020303" pitchFamily="18" charset="0"/>
              </a:rPr>
              <a:t>pharmacodynamic</a:t>
            </a:r>
            <a:r>
              <a:rPr lang="en-US" sz="2300" dirty="0">
                <a:latin typeface="Georgia" panose="02040502050405020303" pitchFamily="18" charset="0"/>
              </a:rPr>
              <a:t> effects</a:t>
            </a:r>
          </a:p>
        </p:txBody>
      </p:sp>
    </p:spTree>
    <p:extLst>
      <p:ext uri="{BB962C8B-B14F-4D97-AF65-F5344CB8AC3E}">
        <p14:creationId xmlns:p14="http://schemas.microsoft.com/office/powerpoint/2010/main" val="63009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18364"/>
            <a:ext cx="8707273" cy="740486"/>
          </a:xfrm>
        </p:spPr>
        <p:txBody>
          <a:bodyPr/>
          <a:lstStyle/>
          <a:p>
            <a:pPr algn="l"/>
            <a:r>
              <a:rPr lang="en-US" sz="2700" b="1" cap="all" dirty="0">
                <a:latin typeface="Georgia" panose="02040502050405020303" pitchFamily="18" charset="0"/>
              </a:rPr>
              <a:t>Phase II studies</a:t>
            </a:r>
          </a:p>
        </p:txBody>
      </p:sp>
      <p:sp>
        <p:nvSpPr>
          <p:cNvPr id="3" name="Content Placeholder 2"/>
          <p:cNvSpPr>
            <a:spLocks noGrp="1"/>
          </p:cNvSpPr>
          <p:nvPr>
            <p:ph sz="quarter" idx="4294967295"/>
          </p:nvPr>
        </p:nvSpPr>
        <p:spPr>
          <a:xfrm>
            <a:off x="218363" y="1187355"/>
            <a:ext cx="8707273" cy="5459105"/>
          </a:xfrm>
          <a:prstGeom prst="rect">
            <a:avLst/>
          </a:prstGeom>
        </p:spPr>
        <p:txBody>
          <a:bodyPr/>
          <a:lstStyle/>
          <a:p>
            <a:pPr>
              <a:spcBef>
                <a:spcPts val="1800"/>
              </a:spcBef>
            </a:pPr>
            <a:r>
              <a:rPr lang="en-US" sz="2500" dirty="0">
                <a:latin typeface="Georgia" panose="02040502050405020303" pitchFamily="18" charset="0"/>
              </a:rPr>
              <a:t>Conducted in a group of patients to evaluate efficacy and adverse effects, and determine the dosage to be used in Phase III studies</a:t>
            </a:r>
          </a:p>
          <a:p>
            <a:pPr>
              <a:spcBef>
                <a:spcPts val="1800"/>
              </a:spcBef>
            </a:pPr>
            <a:r>
              <a:rPr lang="en-US" sz="2500" dirty="0">
                <a:latin typeface="Georgia" panose="02040502050405020303" pitchFamily="18" charset="0"/>
              </a:rPr>
              <a:t>Subjects: Groups of patients (normally 100 – 300)</a:t>
            </a:r>
          </a:p>
        </p:txBody>
      </p:sp>
    </p:spTree>
    <p:extLst>
      <p:ext uri="{BB962C8B-B14F-4D97-AF65-F5344CB8AC3E}">
        <p14:creationId xmlns:p14="http://schemas.microsoft.com/office/powerpoint/2010/main" val="2296195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spcBef>
                <a:spcPts val="3000"/>
              </a:spcBef>
              <a:buClr>
                <a:srgbClr val="C00000"/>
              </a:buClr>
            </a:pPr>
            <a:r>
              <a:rPr lang="en-US" sz="3200" b="1" cap="all" dirty="0">
                <a:solidFill>
                  <a:schemeClr val="tx1"/>
                </a:solidFill>
                <a:latin typeface="Georgia" panose="02040502050405020303" pitchFamily="18" charset="0"/>
              </a:rPr>
              <a:t>DRUG DEVELOPMENT AND CLINICAL TRIALS</a:t>
            </a:r>
            <a:br>
              <a:rPr lang="en-US" sz="3200" b="1" cap="all" dirty="0">
                <a:solidFill>
                  <a:schemeClr val="tx1"/>
                </a:solidFill>
                <a:latin typeface="Georgia" panose="02040502050405020303" pitchFamily="18" charset="0"/>
              </a:rPr>
            </a:br>
            <a:endParaRPr lang="en-US" sz="32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4235335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32011"/>
            <a:ext cx="8652681" cy="666513"/>
          </a:xfrm>
        </p:spPr>
        <p:txBody>
          <a:bodyPr>
            <a:normAutofit/>
          </a:bodyPr>
          <a:lstStyle/>
          <a:p>
            <a:pPr algn="l"/>
            <a:r>
              <a:rPr lang="en-US" sz="2400" b="1" dirty="0">
                <a:latin typeface="Georgia" panose="02040502050405020303" pitchFamily="18" charset="0"/>
              </a:rPr>
              <a:t>PHASE III STUDIES</a:t>
            </a:r>
          </a:p>
        </p:txBody>
      </p:sp>
      <p:sp>
        <p:nvSpPr>
          <p:cNvPr id="3" name="Content Placeholder 2"/>
          <p:cNvSpPr>
            <a:spLocks noGrp="1"/>
          </p:cNvSpPr>
          <p:nvPr>
            <p:ph idx="1"/>
          </p:nvPr>
        </p:nvSpPr>
        <p:spPr>
          <a:xfrm>
            <a:off x="259307" y="1143000"/>
            <a:ext cx="8652681" cy="5483225"/>
          </a:xfrm>
        </p:spPr>
        <p:txBody>
          <a:bodyPr>
            <a:noAutofit/>
          </a:bodyPr>
          <a:lstStyle/>
          <a:p>
            <a:pPr>
              <a:spcBef>
                <a:spcPts val="1200"/>
              </a:spcBef>
            </a:pPr>
            <a:r>
              <a:rPr lang="en-US" sz="2200" dirty="0">
                <a:latin typeface="Georgia" panose="02040502050405020303" pitchFamily="18" charset="0"/>
              </a:rPr>
              <a:t>These are large randomized controlled trials conducted in large numbers of patients (several hundreds to several thousands) to compare the new drug to old treatments and/or placebo, and determine dosage, safety, side effects, efficacy and drug interactions</a:t>
            </a:r>
          </a:p>
          <a:p>
            <a:pPr>
              <a:spcBef>
                <a:spcPts val="1200"/>
              </a:spcBef>
            </a:pPr>
            <a:r>
              <a:rPr lang="en-US" sz="2200" dirty="0">
                <a:latin typeface="Georgia" panose="02040502050405020303" pitchFamily="18" charset="0"/>
              </a:rPr>
              <a:t>Commonly performed as multi-center trials on thousands of patients</a:t>
            </a:r>
          </a:p>
          <a:p>
            <a:pPr>
              <a:spcBef>
                <a:spcPts val="1200"/>
              </a:spcBef>
            </a:pPr>
            <a:r>
              <a:rPr lang="en-US" sz="2200" dirty="0">
                <a:latin typeface="Georgia" panose="02040502050405020303" pitchFamily="18" charset="0"/>
              </a:rPr>
              <a:t>Disadvantages: Extremely costly, difficult to organize, often takes long to be completed (especially in cases of treatment meant to retard the progression of a chronic conditions</a:t>
            </a:r>
          </a:p>
          <a:p>
            <a:pPr marL="25400" indent="0">
              <a:spcBef>
                <a:spcPts val="1200"/>
              </a:spcBef>
              <a:buNone/>
            </a:pPr>
            <a:r>
              <a:rPr lang="en-US" sz="2200" dirty="0">
                <a:latin typeface="Georgia" panose="02040502050405020303" pitchFamily="18" charset="0"/>
              </a:rPr>
              <a:t>Note: A drug that may have been shown to be highly efficacious in phase II may be less effective under the vigorous  conditions of phase III trials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20</a:t>
            </a:fld>
            <a:endParaRPr lang="en-US"/>
          </a:p>
        </p:txBody>
      </p:sp>
    </p:spTree>
    <p:extLst>
      <p:ext uri="{BB962C8B-B14F-4D97-AF65-F5344CB8AC3E}">
        <p14:creationId xmlns:p14="http://schemas.microsoft.com/office/powerpoint/2010/main" val="3637687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45659"/>
            <a:ext cx="8693624" cy="750627"/>
          </a:xfrm>
        </p:spPr>
        <p:txBody>
          <a:bodyPr>
            <a:noAutofit/>
          </a:bodyPr>
          <a:lstStyle/>
          <a:p>
            <a:pPr algn="l"/>
            <a:r>
              <a:rPr lang="en-US" sz="2600" b="1" dirty="0">
                <a:latin typeface="Georgia" panose="02040502050405020303" pitchFamily="18" charset="0"/>
              </a:rPr>
              <a:t>PHASE IV STUDIES (POST-MARKETING SURVEILLANCE)</a:t>
            </a:r>
          </a:p>
        </p:txBody>
      </p:sp>
      <p:sp>
        <p:nvSpPr>
          <p:cNvPr id="3" name="Content Placeholder 2"/>
          <p:cNvSpPr>
            <a:spLocks noGrp="1"/>
          </p:cNvSpPr>
          <p:nvPr>
            <p:ph idx="1"/>
          </p:nvPr>
        </p:nvSpPr>
        <p:spPr>
          <a:xfrm>
            <a:off x="218364" y="1600200"/>
            <a:ext cx="8693624" cy="5026025"/>
          </a:xfrm>
        </p:spPr>
        <p:txBody>
          <a:bodyPr>
            <a:normAutofit/>
          </a:bodyPr>
          <a:lstStyle/>
          <a:p>
            <a:pPr>
              <a:spcBef>
                <a:spcPts val="1800"/>
              </a:spcBef>
            </a:pPr>
            <a:r>
              <a:rPr lang="en-US" sz="2400" dirty="0">
                <a:latin typeface="Georgia" panose="02040502050405020303" pitchFamily="18" charset="0"/>
              </a:rPr>
              <a:t>Conducted once the drug has been approved for marketing. These studies are carried out on all patients prescribed the drug</a:t>
            </a:r>
          </a:p>
          <a:p>
            <a:pPr>
              <a:spcBef>
                <a:spcPts val="1800"/>
              </a:spcBef>
            </a:pPr>
            <a:r>
              <a:rPr lang="en-US" sz="2400" dirty="0">
                <a:latin typeface="Georgia" panose="02040502050405020303" pitchFamily="18" charset="0"/>
              </a:rPr>
              <a:t>The purpose is to determine safety and efficacy in real world situations, determine long-term safety and identify rare adverse effects, resulting from the use of the drug in a clinical setting in many thousands of patients.</a:t>
            </a:r>
          </a:p>
          <a:p>
            <a:pPr>
              <a:spcBef>
                <a:spcPts val="1800"/>
              </a:spcBef>
            </a:pPr>
            <a:r>
              <a:rPr lang="en-US" sz="2400" dirty="0">
                <a:latin typeface="Georgia" panose="02040502050405020303" pitchFamily="18" charset="0"/>
              </a:rPr>
              <a:t>Observations made during post-marketing surveillance may result in limiting use of a drug to particular patient groups, or even withdrawal of the drug</a:t>
            </a:r>
          </a:p>
        </p:txBody>
      </p:sp>
      <p:sp>
        <p:nvSpPr>
          <p:cNvPr id="4" name="Slide Number Placeholder 3"/>
          <p:cNvSpPr>
            <a:spLocks noGrp="1"/>
          </p:cNvSpPr>
          <p:nvPr>
            <p:ph type="sldNum" sz="quarter" idx="12"/>
          </p:nvPr>
        </p:nvSpPr>
        <p:spPr/>
        <p:txBody>
          <a:bodyPr/>
          <a:lstStyle/>
          <a:p>
            <a:fld id="{843A16FA-3D5B-4FFA-9DDB-C00637F7C28B}" type="slidenum">
              <a:rPr lang="en-US" smtClean="0"/>
              <a:pPr/>
              <a:t>21</a:t>
            </a:fld>
            <a:endParaRPr lang="en-US"/>
          </a:p>
        </p:txBody>
      </p:sp>
    </p:spTree>
    <p:extLst>
      <p:ext uri="{BB962C8B-B14F-4D97-AF65-F5344CB8AC3E}">
        <p14:creationId xmlns:p14="http://schemas.microsoft.com/office/powerpoint/2010/main" val="1950568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45256"/>
            <a:ext cx="6400800" cy="1968690"/>
          </a:xfrm>
        </p:spPr>
        <p:txBody>
          <a:bodyPr/>
          <a:lstStyle/>
          <a:p>
            <a:endParaRPr lang="en-US" dirty="0">
              <a:latin typeface="Georgia" panose="02040502050405020303" pitchFamily="18" charset="0"/>
            </a:endParaRPr>
          </a:p>
          <a:p>
            <a:r>
              <a:rPr lang="en-US" b="1" dirty="0">
                <a:solidFill>
                  <a:schemeClr val="tx1"/>
                </a:solidFill>
                <a:latin typeface="Georgia" panose="02040502050405020303" pitchFamily="18" charset="0"/>
              </a:rPr>
              <a:t>Thanks for listening</a:t>
            </a:r>
          </a:p>
        </p:txBody>
      </p:sp>
    </p:spTree>
    <p:extLst>
      <p:ext uri="{BB962C8B-B14F-4D97-AF65-F5344CB8AC3E}">
        <p14:creationId xmlns:p14="http://schemas.microsoft.com/office/powerpoint/2010/main" val="205807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GB" sz="2600" b="1" dirty="0">
                <a:latin typeface="Georgia" panose="02040502050405020303" pitchFamily="18" charset="0"/>
                <a:ea typeface="Calibri" panose="020F0502020204030204"/>
                <a:cs typeface="Georgia" panose="02040502050405020303" charset="0"/>
                <a:sym typeface="Calibri" panose="020F0502020204030204"/>
              </a:rPr>
              <a:t>I</a:t>
            </a:r>
            <a:r>
              <a:rPr lang="en-US" sz="2600" b="1" dirty="0">
                <a:latin typeface="Georgia" panose="02040502050405020303" pitchFamily="18" charset="0"/>
                <a:ea typeface="Calibri" panose="020F0502020204030204"/>
                <a:cs typeface="Georgia" panose="02040502050405020303" charset="0"/>
                <a:sym typeface="Calibri" panose="020F0502020204030204"/>
              </a:rPr>
              <a:t>NTRODUCTION</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The ultimate goal of drug development is to have a drug that is registered by one or more drug regulatory authorities, to allow the drug to be marketed legally as a medicine for human use</a:t>
            </a:r>
          </a:p>
          <a:p>
            <a:pPr>
              <a:spcBef>
                <a:spcPts val="1800"/>
              </a:spcBef>
            </a:pPr>
            <a:r>
              <a:rPr lang="en-US" sz="2400" dirty="0">
                <a:latin typeface="Georgia" panose="02040502050405020303" pitchFamily="18" charset="0"/>
              </a:rPr>
              <a:t>The two main stages of drug development are:</a:t>
            </a:r>
          </a:p>
          <a:p>
            <a:pPr marL="457200" indent="-457200">
              <a:spcBef>
                <a:spcPts val="1800"/>
              </a:spcBef>
              <a:buFont typeface="+mj-lt"/>
              <a:buAutoNum type="arabicPeriod"/>
            </a:pPr>
            <a:r>
              <a:rPr lang="en-US" sz="2400" b="1" dirty="0">
                <a:latin typeface="Georgia" panose="02040502050405020303" pitchFamily="18" charset="0"/>
              </a:rPr>
              <a:t>The discovery phase: </a:t>
            </a:r>
            <a:r>
              <a:rPr lang="en-US" sz="2400" dirty="0">
                <a:latin typeface="Georgia" panose="02040502050405020303" pitchFamily="18" charset="0"/>
              </a:rPr>
              <a:t>Identification of a new chemical entity as a potential therapeutic agent</a:t>
            </a:r>
          </a:p>
          <a:p>
            <a:pPr marL="457200" indent="-457200">
              <a:spcBef>
                <a:spcPts val="1800"/>
              </a:spcBef>
              <a:buFont typeface="+mj-lt"/>
              <a:buAutoNum type="arabicPeriod"/>
            </a:pPr>
            <a:r>
              <a:rPr lang="en-US" sz="2400" b="1" dirty="0">
                <a:latin typeface="Georgia" panose="02040502050405020303" pitchFamily="18" charset="0"/>
              </a:rPr>
              <a:t>Development phase: </a:t>
            </a:r>
            <a:r>
              <a:rPr lang="en-US" sz="2400" dirty="0">
                <a:latin typeface="Georgia" panose="02040502050405020303" pitchFamily="18" charset="0"/>
              </a:rPr>
              <a:t>When the compound is tested for safety, and efficacy in one or more clinical indications, and suitable formulations, and dosage forms are devised</a:t>
            </a:r>
          </a:p>
        </p:txBody>
      </p:sp>
    </p:spTree>
    <p:extLst>
      <p:ext uri="{BB962C8B-B14F-4D97-AF65-F5344CB8AC3E}">
        <p14:creationId xmlns:p14="http://schemas.microsoft.com/office/powerpoint/2010/main" val="4042136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LEARNING OBJECTIVES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lvl="1" indent="-514350">
              <a:spcBef>
                <a:spcPts val="1800"/>
              </a:spcBef>
              <a:buFont typeface="+mj-lt"/>
              <a:buAutoNum type="arabicPeriod"/>
            </a:pPr>
            <a:r>
              <a:rPr lang="en-US" sz="2400" dirty="0">
                <a:latin typeface="Georgia" panose="02040502050405020303" pitchFamily="18" charset="0"/>
              </a:rPr>
              <a:t>To outline the main stages of drug development and discovery</a:t>
            </a:r>
          </a:p>
          <a:p>
            <a:pPr marL="514350" lvl="1" indent="-514350">
              <a:spcBef>
                <a:spcPts val="1800"/>
              </a:spcBef>
              <a:buFont typeface="+mj-lt"/>
              <a:buAutoNum type="arabicPeriod"/>
            </a:pPr>
            <a:r>
              <a:rPr lang="en-US" sz="2400" dirty="0">
                <a:latin typeface="Georgia" panose="02040502050405020303" pitchFamily="18" charset="0"/>
              </a:rPr>
              <a:t>To describe the activities involved in pre-clinical drug development</a:t>
            </a:r>
          </a:p>
          <a:p>
            <a:pPr marL="514350" lvl="1" indent="-514350">
              <a:spcBef>
                <a:spcPts val="1800"/>
              </a:spcBef>
              <a:buFont typeface="+mj-lt"/>
              <a:buAutoNum type="arabicPeriod"/>
            </a:pPr>
            <a:r>
              <a:rPr lang="en-US" sz="2400" dirty="0">
                <a:latin typeface="Georgia" panose="02040502050405020303" pitchFamily="18" charset="0"/>
              </a:rPr>
              <a:t>To describe the drug clinical trial phases</a:t>
            </a:r>
          </a:p>
        </p:txBody>
      </p:sp>
    </p:spTree>
    <p:extLst>
      <p:ext uri="{BB962C8B-B14F-4D97-AF65-F5344CB8AC3E}">
        <p14:creationId xmlns:p14="http://schemas.microsoft.com/office/powerpoint/2010/main" val="672771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120650"/>
            <a:ext cx="8734567" cy="838200"/>
          </a:xfrm>
        </p:spPr>
        <p:txBody>
          <a:bodyPr/>
          <a:lstStyle/>
          <a:p>
            <a:pPr algn="l"/>
            <a:r>
              <a:rPr lang="en-US" sz="2600" b="1" cap="all" dirty="0">
                <a:solidFill>
                  <a:schemeClr val="tx1"/>
                </a:solidFill>
                <a:latin typeface="Georgia" panose="02040502050405020303" pitchFamily="18" charset="0"/>
              </a:rPr>
              <a:t>Stages of a DRUG DEVELOPMENT project</a:t>
            </a:r>
          </a:p>
        </p:txBody>
      </p:sp>
      <p:sp>
        <p:nvSpPr>
          <p:cNvPr id="3" name="Content Placeholder 2"/>
          <p:cNvSpPr>
            <a:spLocks noGrp="1"/>
          </p:cNvSpPr>
          <p:nvPr>
            <p:ph sz="quarter" idx="4294967295"/>
          </p:nvPr>
        </p:nvSpPr>
        <p:spPr>
          <a:xfrm>
            <a:off x="218363" y="1228299"/>
            <a:ext cx="8734567" cy="5390865"/>
          </a:xfrm>
          <a:prstGeom prst="rect">
            <a:avLst/>
          </a:prstGeom>
        </p:spPr>
        <p:txBody>
          <a:bodyPr>
            <a:normAutofit/>
          </a:bodyPr>
          <a:lstStyle/>
          <a:p>
            <a:pPr marL="25400" indent="0">
              <a:spcBef>
                <a:spcPts val="1800"/>
              </a:spcBef>
              <a:buNone/>
            </a:pPr>
            <a:r>
              <a:rPr lang="en-US" sz="2400" dirty="0">
                <a:latin typeface="Georgia" panose="02040502050405020303" pitchFamily="18" charset="0"/>
              </a:rPr>
              <a:t>Broadly the process can be divided into 3 main components:</a:t>
            </a:r>
          </a:p>
          <a:p>
            <a:pPr marL="342900" indent="-342900">
              <a:spcBef>
                <a:spcPts val="1800"/>
              </a:spcBef>
              <a:buFont typeface="+mj-lt"/>
              <a:buAutoNum type="arabicPeriod"/>
            </a:pPr>
            <a:r>
              <a:rPr lang="en-US" sz="2400" dirty="0">
                <a:latin typeface="Georgia" panose="02040502050405020303" pitchFamily="18" charset="0"/>
              </a:rPr>
              <a:t>Drug Discovery: The stage when candidate molecules are selected or chosen based on their pharmacological properties</a:t>
            </a:r>
          </a:p>
          <a:p>
            <a:pPr marL="342900" indent="-342900">
              <a:spcBef>
                <a:spcPts val="1800"/>
              </a:spcBef>
              <a:buFont typeface="+mj-lt"/>
              <a:buAutoNum type="arabicPeriod"/>
            </a:pPr>
            <a:r>
              <a:rPr lang="en-US" sz="2400" dirty="0">
                <a:latin typeface="Georgia" panose="02040502050405020303" pitchFamily="18" charset="0"/>
              </a:rPr>
              <a:t>Pre-clinical Development: The stage during which a wide range of studies (e.g. toxicity testing, pharmacokinetics analysis and formulation) are performed in animals</a:t>
            </a:r>
          </a:p>
          <a:p>
            <a:pPr marL="342900" indent="-342900">
              <a:spcBef>
                <a:spcPts val="1800"/>
              </a:spcBef>
              <a:buFont typeface="+mj-lt"/>
              <a:buAutoNum type="arabicPeriod"/>
            </a:pPr>
            <a:r>
              <a:rPr lang="en-US" sz="2400" dirty="0">
                <a:latin typeface="Georgia" panose="02040502050405020303" pitchFamily="18" charset="0"/>
              </a:rPr>
              <a:t>Clinical Development: The stage during which the selected compound is tested for efficacy, side effects and potential dangers in volunteers and patients</a:t>
            </a:r>
          </a:p>
        </p:txBody>
      </p:sp>
    </p:spTree>
    <p:extLst>
      <p:ext uri="{BB962C8B-B14F-4D97-AF65-F5344CB8AC3E}">
        <p14:creationId xmlns:p14="http://schemas.microsoft.com/office/powerpoint/2010/main" val="2800292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6" y="120650"/>
            <a:ext cx="8639033" cy="838200"/>
          </a:xfrm>
        </p:spPr>
        <p:txBody>
          <a:bodyPr>
            <a:normAutofit/>
          </a:bodyPr>
          <a:lstStyle/>
          <a:p>
            <a:pPr algn="l"/>
            <a:r>
              <a:rPr lang="en-US" sz="2600" b="1" cap="all" dirty="0">
                <a:latin typeface="Georgia" panose="02040502050405020303" pitchFamily="18" charset="0"/>
              </a:rPr>
              <a:t>Drug discovery phase</a:t>
            </a:r>
          </a:p>
        </p:txBody>
      </p:sp>
      <p:sp>
        <p:nvSpPr>
          <p:cNvPr id="3" name="Content Placeholder 2"/>
          <p:cNvSpPr>
            <a:spLocks noGrp="1"/>
          </p:cNvSpPr>
          <p:nvPr>
            <p:ph idx="1"/>
          </p:nvPr>
        </p:nvSpPr>
        <p:spPr>
          <a:xfrm>
            <a:off x="259307" y="1187355"/>
            <a:ext cx="8639033" cy="5438870"/>
          </a:xfrm>
        </p:spPr>
        <p:txBody>
          <a:bodyPr>
            <a:normAutofit/>
          </a:bodyPr>
          <a:lstStyle/>
          <a:p>
            <a:pPr>
              <a:spcBef>
                <a:spcPts val="1800"/>
              </a:spcBef>
            </a:pPr>
            <a:r>
              <a:rPr lang="en-US" sz="2400" dirty="0">
                <a:latin typeface="Georgia" panose="02040502050405020303" pitchFamily="18" charset="0"/>
              </a:rPr>
              <a:t>Choose a disease</a:t>
            </a:r>
          </a:p>
          <a:p>
            <a:pPr>
              <a:spcBef>
                <a:spcPts val="1800"/>
              </a:spcBef>
            </a:pPr>
            <a:r>
              <a:rPr lang="en-US" sz="2400" dirty="0">
                <a:latin typeface="Georgia" panose="02040502050405020303" pitchFamily="18" charset="0"/>
              </a:rPr>
              <a:t>Choose a drug target (a specific macromolecule, or biological system, which the drug will interact with)</a:t>
            </a:r>
          </a:p>
          <a:p>
            <a:pPr>
              <a:spcBef>
                <a:spcPts val="1800"/>
              </a:spcBef>
            </a:pPr>
            <a:r>
              <a:rPr lang="en-US" sz="2400" dirty="0">
                <a:latin typeface="Georgia" panose="02040502050405020303" pitchFamily="18" charset="0"/>
              </a:rPr>
              <a:t>Identify a “bioassay” (a test used to determine biological activity). Bioassays are conducted </a:t>
            </a:r>
            <a:r>
              <a:rPr lang="en-US" sz="2400" i="1" dirty="0">
                <a:latin typeface="Georgia" panose="02040502050405020303" pitchFamily="18" charset="0"/>
              </a:rPr>
              <a:t>in vitro </a:t>
            </a:r>
            <a:r>
              <a:rPr lang="en-US" sz="2400" dirty="0">
                <a:latin typeface="Georgia" panose="02040502050405020303" pitchFamily="18" charset="0"/>
              </a:rPr>
              <a:t>(artificial environment, as in a test tube or culture media), i</a:t>
            </a:r>
            <a:r>
              <a:rPr lang="en-US" sz="2400" i="1" dirty="0">
                <a:latin typeface="Georgia" panose="02040502050405020303" pitchFamily="18" charset="0"/>
              </a:rPr>
              <a:t>n vivo</a:t>
            </a:r>
            <a:r>
              <a:rPr lang="en-US" sz="2400" dirty="0">
                <a:latin typeface="Georgia" panose="02040502050405020303" pitchFamily="18" charset="0"/>
              </a:rPr>
              <a:t> (living animals) and e</a:t>
            </a:r>
            <a:r>
              <a:rPr lang="en-US" sz="2400" i="1" dirty="0">
                <a:latin typeface="Georgia" panose="02040502050405020303" pitchFamily="18" charset="0"/>
              </a:rPr>
              <a:t>x vivo</a:t>
            </a:r>
            <a:r>
              <a:rPr lang="en-US" sz="2400" dirty="0">
                <a:latin typeface="Georgia" panose="02040502050405020303" pitchFamily="18" charset="0"/>
              </a:rPr>
              <a:t> (on a tissue taken from a living organism)</a:t>
            </a:r>
          </a:p>
        </p:txBody>
      </p:sp>
      <p:sp>
        <p:nvSpPr>
          <p:cNvPr id="4" name="Slide Number Placeholder 3"/>
          <p:cNvSpPr>
            <a:spLocks noGrp="1"/>
          </p:cNvSpPr>
          <p:nvPr>
            <p:ph type="sldNum" sz="quarter" idx="12"/>
          </p:nvPr>
        </p:nvSpPr>
        <p:spPr/>
        <p:txBody>
          <a:bodyPr/>
          <a:lstStyle/>
          <a:p>
            <a:fld id="{843A16FA-3D5B-4FFA-9DDB-C00637F7C28B}" type="slidenum">
              <a:rPr lang="en-US" smtClean="0"/>
              <a:pPr/>
              <a:t>6</a:t>
            </a:fld>
            <a:endParaRPr lang="en-US"/>
          </a:p>
        </p:txBody>
      </p:sp>
    </p:spTree>
    <p:extLst>
      <p:ext uri="{BB962C8B-B14F-4D97-AF65-F5344CB8AC3E}">
        <p14:creationId xmlns:p14="http://schemas.microsoft.com/office/powerpoint/2010/main" val="1800938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20650"/>
            <a:ext cx="8639032" cy="838200"/>
          </a:xfrm>
        </p:spPr>
        <p:txBody>
          <a:bodyPr>
            <a:normAutofit/>
          </a:bodyPr>
          <a:lstStyle/>
          <a:p>
            <a:pPr algn="l"/>
            <a:r>
              <a:rPr lang="en-US" sz="2600" b="1" dirty="0">
                <a:latin typeface="Georgia" panose="02040502050405020303" pitchFamily="18" charset="0"/>
              </a:rPr>
              <a:t>DRUG TARGET SELECTION</a:t>
            </a:r>
          </a:p>
        </p:txBody>
      </p:sp>
      <p:sp>
        <p:nvSpPr>
          <p:cNvPr id="3" name="Content Placeholder 2"/>
          <p:cNvSpPr>
            <a:spLocks noGrp="1"/>
          </p:cNvSpPr>
          <p:nvPr>
            <p:ph idx="1"/>
          </p:nvPr>
        </p:nvSpPr>
        <p:spPr>
          <a:xfrm>
            <a:off x="259307" y="1187355"/>
            <a:ext cx="8639033" cy="5438870"/>
          </a:xfrm>
        </p:spPr>
        <p:txBody>
          <a:bodyPr>
            <a:noAutofit/>
          </a:bodyPr>
          <a:lstStyle/>
          <a:p>
            <a:pPr>
              <a:spcBef>
                <a:spcPts val="1800"/>
              </a:spcBef>
            </a:pPr>
            <a:r>
              <a:rPr lang="en-US" sz="2400" dirty="0">
                <a:latin typeface="Georgia" panose="02040502050405020303" pitchFamily="18" charset="0"/>
              </a:rPr>
              <a:t>The first step in drug development is target identification</a:t>
            </a:r>
          </a:p>
          <a:p>
            <a:pPr>
              <a:spcBef>
                <a:spcPts val="1800"/>
              </a:spcBef>
            </a:pPr>
            <a:r>
              <a:rPr lang="en-US" sz="2400" dirty="0">
                <a:latin typeface="Georgia" panose="02040502050405020303" pitchFamily="18" charset="0"/>
              </a:rPr>
              <a:t>Drug targets are with few exceptions functional proteins (e.g. receptors, enzymes, transport proteins)</a:t>
            </a:r>
          </a:p>
          <a:p>
            <a:pPr>
              <a:spcBef>
                <a:spcPts val="1800"/>
              </a:spcBef>
            </a:pPr>
            <a:r>
              <a:rPr lang="en-US" sz="2400" dirty="0">
                <a:latin typeface="Georgia" panose="02040502050405020303" pitchFamily="18" charset="0"/>
              </a:rPr>
              <a:t>Drug target selection is usually based on knowledge of biological processes involved in disease</a:t>
            </a:r>
          </a:p>
          <a:p>
            <a:pPr>
              <a:spcBef>
                <a:spcPts val="1800"/>
              </a:spcBef>
            </a:pPr>
            <a:r>
              <a:rPr lang="en-US" sz="2400" dirty="0">
                <a:latin typeface="Georgia" panose="02040502050405020303" pitchFamily="18" charset="0"/>
              </a:rPr>
              <a:t>Discovery of new proteins involved in chemical signaling and new genes involved in disease also plays an important role in target discovery</a:t>
            </a:r>
          </a:p>
        </p:txBody>
      </p:sp>
      <p:sp>
        <p:nvSpPr>
          <p:cNvPr id="4" name="Slide Number Placeholder 3"/>
          <p:cNvSpPr>
            <a:spLocks noGrp="1"/>
          </p:cNvSpPr>
          <p:nvPr>
            <p:ph type="sldNum" sz="quarter" idx="12"/>
          </p:nvPr>
        </p:nvSpPr>
        <p:spPr/>
        <p:txBody>
          <a:bodyPr/>
          <a:lstStyle/>
          <a:p>
            <a:fld id="{843A16FA-3D5B-4FFA-9DDB-C00637F7C28B}" type="slidenum">
              <a:rPr lang="en-US" smtClean="0"/>
              <a:pPr/>
              <a:t>7</a:t>
            </a:fld>
            <a:endParaRPr lang="en-US"/>
          </a:p>
        </p:txBody>
      </p:sp>
    </p:spTree>
    <p:extLst>
      <p:ext uri="{BB962C8B-B14F-4D97-AF65-F5344CB8AC3E}">
        <p14:creationId xmlns:p14="http://schemas.microsoft.com/office/powerpoint/2010/main" val="4277818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20650"/>
            <a:ext cx="8639032" cy="838200"/>
          </a:xfrm>
        </p:spPr>
        <p:txBody>
          <a:bodyPr>
            <a:normAutofit/>
          </a:bodyPr>
          <a:lstStyle/>
          <a:p>
            <a:pPr algn="l"/>
            <a:r>
              <a:rPr lang="en-US" sz="2500" b="1" dirty="0">
                <a:latin typeface="Georgia" panose="02040502050405020303" pitchFamily="18" charset="0"/>
              </a:rPr>
              <a:t>DRUG TARGET SELECTION …. CONT’D</a:t>
            </a:r>
          </a:p>
        </p:txBody>
      </p:sp>
      <p:sp>
        <p:nvSpPr>
          <p:cNvPr id="3" name="Content Placeholder 2"/>
          <p:cNvSpPr>
            <a:spLocks noGrp="1"/>
          </p:cNvSpPr>
          <p:nvPr>
            <p:ph idx="1"/>
          </p:nvPr>
        </p:nvSpPr>
        <p:spPr>
          <a:xfrm>
            <a:off x="259307" y="1187355"/>
            <a:ext cx="8639033" cy="5438870"/>
          </a:xfrm>
        </p:spPr>
        <p:txBody>
          <a:bodyPr>
            <a:noAutofit/>
          </a:bodyPr>
          <a:lstStyle/>
          <a:p>
            <a:pPr marL="25400" indent="0">
              <a:spcBef>
                <a:spcPts val="1800"/>
              </a:spcBef>
              <a:buNone/>
            </a:pPr>
            <a:r>
              <a:rPr lang="en-US" sz="2300" dirty="0">
                <a:latin typeface="Georgia" panose="02040502050405020303" pitchFamily="18" charset="0"/>
              </a:rPr>
              <a:t>Examples of drug target selection based on knowledge of biological processes involved:</a:t>
            </a:r>
          </a:p>
          <a:p>
            <a:pPr marL="311150" indent="-285750">
              <a:spcBef>
                <a:spcPts val="1800"/>
              </a:spcBef>
            </a:pPr>
            <a:r>
              <a:rPr lang="en-US" sz="2300" dirty="0">
                <a:latin typeface="Georgia" panose="02040502050405020303" pitchFamily="18" charset="0"/>
              </a:rPr>
              <a:t>Knowledge that angiotensin II is a vasoconstrictor led to development of anti-hypertensive drugs that act by inhibiting its synthesis (ACE inhibitors) and inhibiting its receptors (angiotensin II receptor blockers)</a:t>
            </a:r>
          </a:p>
          <a:p>
            <a:pPr marL="311150" indent="-285750">
              <a:spcBef>
                <a:spcPts val="1800"/>
              </a:spcBef>
            </a:pPr>
            <a:r>
              <a:rPr lang="en-US" sz="2300" dirty="0">
                <a:latin typeface="Georgia" panose="02040502050405020303" pitchFamily="18" charset="0"/>
              </a:rPr>
              <a:t>Knowledge that breast cancer is often </a:t>
            </a:r>
            <a:r>
              <a:rPr lang="en-US" sz="2300" dirty="0" err="1">
                <a:latin typeface="Georgia" panose="02040502050405020303" pitchFamily="18" charset="0"/>
              </a:rPr>
              <a:t>oestrogen</a:t>
            </a:r>
            <a:r>
              <a:rPr lang="en-US" sz="2300" dirty="0">
                <a:latin typeface="Georgia" panose="02040502050405020303" pitchFamily="18" charset="0"/>
              </a:rPr>
              <a:t> sensitive, led to the development of the aromatase inhibitors that inhibit </a:t>
            </a:r>
            <a:r>
              <a:rPr lang="en-US" sz="2300" dirty="0" err="1">
                <a:latin typeface="Georgia" panose="02040502050405020303" pitchFamily="18" charset="0"/>
              </a:rPr>
              <a:t>oestrogen</a:t>
            </a:r>
            <a:r>
              <a:rPr lang="en-US" sz="2300" dirty="0">
                <a:latin typeface="Georgia" panose="02040502050405020303" pitchFamily="18" charset="0"/>
              </a:rPr>
              <a:t> synthesis</a:t>
            </a:r>
          </a:p>
          <a:p>
            <a:pPr marL="25400" indent="0">
              <a:spcBef>
                <a:spcPts val="1800"/>
              </a:spcBef>
              <a:buNone/>
            </a:pPr>
            <a:r>
              <a:rPr lang="en-US" sz="2300" dirty="0">
                <a:latin typeface="Georgia" panose="02040502050405020303" pitchFamily="18" charset="0"/>
              </a:rPr>
              <a:t>Once the target protein has been identified, it is cloned and a bioassay system to measure its functional activity is developed</a:t>
            </a:r>
          </a:p>
        </p:txBody>
      </p:sp>
      <p:sp>
        <p:nvSpPr>
          <p:cNvPr id="4" name="Slide Number Placeholder 3"/>
          <p:cNvSpPr>
            <a:spLocks noGrp="1"/>
          </p:cNvSpPr>
          <p:nvPr>
            <p:ph type="sldNum" sz="quarter" idx="12"/>
          </p:nvPr>
        </p:nvSpPr>
        <p:spPr/>
        <p:txBody>
          <a:bodyPr/>
          <a:lstStyle/>
          <a:p>
            <a:fld id="{843A16FA-3D5B-4FFA-9DDB-C00637F7C28B}" type="slidenum">
              <a:rPr lang="en-US" smtClean="0"/>
              <a:pPr/>
              <a:t>8</a:t>
            </a:fld>
            <a:endParaRPr lang="en-US"/>
          </a:p>
        </p:txBody>
      </p:sp>
    </p:spTree>
    <p:extLst>
      <p:ext uri="{BB962C8B-B14F-4D97-AF65-F5344CB8AC3E}">
        <p14:creationId xmlns:p14="http://schemas.microsoft.com/office/powerpoint/2010/main" val="277825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20650"/>
            <a:ext cx="8693623" cy="838200"/>
          </a:xfrm>
        </p:spPr>
        <p:txBody>
          <a:bodyPr/>
          <a:lstStyle/>
          <a:p>
            <a:pPr algn="l"/>
            <a:r>
              <a:rPr lang="en-US" sz="2600" b="1" dirty="0">
                <a:latin typeface="Georgia" panose="02040502050405020303" pitchFamily="18" charset="0"/>
              </a:rPr>
              <a:t>LEAD FINDING</a:t>
            </a:r>
          </a:p>
        </p:txBody>
      </p:sp>
      <p:sp>
        <p:nvSpPr>
          <p:cNvPr id="3" name="Content Placeholder 2"/>
          <p:cNvSpPr>
            <a:spLocks noGrp="1"/>
          </p:cNvSpPr>
          <p:nvPr>
            <p:ph sz="quarter" idx="4294967295"/>
          </p:nvPr>
        </p:nvSpPr>
        <p:spPr>
          <a:xfrm>
            <a:off x="218365" y="1214651"/>
            <a:ext cx="8693622" cy="5377218"/>
          </a:xfrm>
          <a:prstGeom prst="rect">
            <a:avLst/>
          </a:prstGeom>
        </p:spPr>
        <p:txBody>
          <a:bodyPr/>
          <a:lstStyle/>
          <a:p>
            <a:pPr>
              <a:spcBef>
                <a:spcPts val="1800"/>
              </a:spcBef>
            </a:pPr>
            <a:r>
              <a:rPr lang="en-US" sz="2400" dirty="0">
                <a:latin typeface="Georgia" panose="02040502050405020303" pitchFamily="18" charset="0"/>
              </a:rPr>
              <a:t>Following target selection and assessment of the feasibility of the study, the next step is to find the lead compounds</a:t>
            </a:r>
          </a:p>
          <a:p>
            <a:pPr>
              <a:spcBef>
                <a:spcPts val="1800"/>
              </a:spcBef>
            </a:pPr>
            <a:r>
              <a:rPr lang="en-US" sz="2400" dirty="0">
                <a:latin typeface="Georgia" panose="02040502050405020303" pitchFamily="18" charset="0"/>
              </a:rPr>
              <a:t>Lead compounds are chemical compounds that show desired biological or pharmacological activity and may initiate the development of a new clinically relevant compound</a:t>
            </a:r>
          </a:p>
          <a:p>
            <a:pPr>
              <a:spcBef>
                <a:spcPts val="1800"/>
              </a:spcBef>
            </a:pPr>
            <a:r>
              <a:rPr lang="en-US" sz="2400" dirty="0">
                <a:latin typeface="Georgia" panose="02040502050405020303" pitchFamily="18" charset="0"/>
              </a:rPr>
              <a:t>Lead compounds are typically used as starting points in drug design to give new drug entities</a:t>
            </a:r>
          </a:p>
        </p:txBody>
      </p:sp>
    </p:spTree>
    <p:extLst>
      <p:ext uri="{BB962C8B-B14F-4D97-AF65-F5344CB8AC3E}">
        <p14:creationId xmlns:p14="http://schemas.microsoft.com/office/powerpoint/2010/main" val="1429641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12442</TotalTime>
  <Words>1414</Words>
  <Application>Microsoft Office PowerPoint</Application>
  <PresentationFormat>On-screen Show (4:3)</PresentationFormat>
  <Paragraphs>114</Paragraphs>
  <Slides>22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Georgia</vt:lpstr>
      <vt:lpstr>Rockwell</vt:lpstr>
      <vt:lpstr>Office Theme</vt:lpstr>
      <vt:lpstr>PowerPoint Presentation</vt:lpstr>
      <vt:lpstr>DRUG DEVELOPMENT AND CLINICAL TRIALS </vt:lpstr>
      <vt:lpstr>PowerPoint Presentation</vt:lpstr>
      <vt:lpstr>PowerPoint Presentation</vt:lpstr>
      <vt:lpstr>Stages of a DRUG DEVELOPMENT project</vt:lpstr>
      <vt:lpstr>Drug discovery phase</vt:lpstr>
      <vt:lpstr>DRUG TARGET SELECTION</vt:lpstr>
      <vt:lpstr>DRUG TARGET SELECTION …. CONT’D</vt:lpstr>
      <vt:lpstr>LEAD FINDING</vt:lpstr>
      <vt:lpstr>LEAD FINDING</vt:lpstr>
      <vt:lpstr>SYNTHETIC COMPOUNDS AS LEAD COMPOUNDS</vt:lpstr>
      <vt:lpstr>Lead optimization</vt:lpstr>
      <vt:lpstr>Lead optimization .... Cont’d</vt:lpstr>
      <vt:lpstr>Pre-clinical development</vt:lpstr>
      <vt:lpstr>Pre-clinical development …. Cont’d</vt:lpstr>
      <vt:lpstr>Pre-clinical development …. Cont’d</vt:lpstr>
      <vt:lpstr>Clinical Development</vt:lpstr>
      <vt:lpstr>Phase I studies</vt:lpstr>
      <vt:lpstr>Phase II studies</vt:lpstr>
      <vt:lpstr>PHASE III STUDIES</vt:lpstr>
      <vt:lpstr>PHASE IV STUDIES (POST-MARKETING SURVEILLANCE)</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SINDWA KANYIMBA</cp:lastModifiedBy>
  <cp:revision>282</cp:revision>
  <dcterms:created xsi:type="dcterms:W3CDTF">2013-01-20T05:13:28Z</dcterms:created>
  <dcterms:modified xsi:type="dcterms:W3CDTF">2023-10-13T09:10:17Z</dcterms:modified>
</cp:coreProperties>
</file>