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1"/>
  </p:notesMasterIdLst>
  <p:sldIdLst>
    <p:sldId id="683" r:id="rId2"/>
    <p:sldId id="814" r:id="rId3"/>
    <p:sldId id="816" r:id="rId4"/>
    <p:sldId id="817" r:id="rId5"/>
    <p:sldId id="818" r:id="rId6"/>
    <p:sldId id="819" r:id="rId7"/>
    <p:sldId id="820" r:id="rId8"/>
    <p:sldId id="821" r:id="rId9"/>
    <p:sldId id="822" r:id="rId10"/>
    <p:sldId id="823" r:id="rId11"/>
    <p:sldId id="824" r:id="rId12"/>
    <p:sldId id="825" r:id="rId13"/>
    <p:sldId id="826" r:id="rId14"/>
    <p:sldId id="827" r:id="rId15"/>
    <p:sldId id="828" r:id="rId16"/>
    <p:sldId id="829" r:id="rId17"/>
    <p:sldId id="831" r:id="rId18"/>
    <p:sldId id="833" r:id="rId19"/>
    <p:sldId id="834" r:id="rId20"/>
    <p:sldId id="835" r:id="rId21"/>
    <p:sldId id="836" r:id="rId22"/>
    <p:sldId id="837" r:id="rId23"/>
    <p:sldId id="838" r:id="rId24"/>
    <p:sldId id="843" r:id="rId25"/>
    <p:sldId id="845" r:id="rId26"/>
    <p:sldId id="839" r:id="rId27"/>
    <p:sldId id="846" r:id="rId28"/>
    <p:sldId id="847" r:id="rId29"/>
    <p:sldId id="848" r:id="rId30"/>
    <p:sldId id="849" r:id="rId31"/>
    <p:sldId id="850" r:id="rId32"/>
    <p:sldId id="852" r:id="rId33"/>
    <p:sldId id="853" r:id="rId34"/>
    <p:sldId id="854" r:id="rId35"/>
    <p:sldId id="855" r:id="rId36"/>
    <p:sldId id="856" r:id="rId37"/>
    <p:sldId id="857" r:id="rId38"/>
    <p:sldId id="858" r:id="rId39"/>
    <p:sldId id="859" r:id="rId40"/>
    <p:sldId id="860" r:id="rId41"/>
    <p:sldId id="861" r:id="rId42"/>
    <p:sldId id="862" r:id="rId43"/>
    <p:sldId id="863" r:id="rId44"/>
    <p:sldId id="864" r:id="rId45"/>
    <p:sldId id="865" r:id="rId46"/>
    <p:sldId id="866" r:id="rId47"/>
    <p:sldId id="867" r:id="rId48"/>
    <p:sldId id="868" r:id="rId49"/>
    <p:sldId id="869" r:id="rId50"/>
    <p:sldId id="870" r:id="rId51"/>
    <p:sldId id="871" r:id="rId52"/>
    <p:sldId id="873" r:id="rId53"/>
    <p:sldId id="874" r:id="rId54"/>
    <p:sldId id="875" r:id="rId55"/>
    <p:sldId id="876" r:id="rId56"/>
    <p:sldId id="878" r:id="rId57"/>
    <p:sldId id="879" r:id="rId58"/>
    <p:sldId id="880" r:id="rId59"/>
    <p:sldId id="882" r:id="rId6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pitchFamily="34" charset="0"/>
      </a:defRPr>
    </a:lvl1pPr>
    <a:lvl2pPr marL="457200" algn="l" rtl="0" fontAlgn="base">
      <a:spcBef>
        <a:spcPct val="0"/>
      </a:spcBef>
      <a:spcAft>
        <a:spcPct val="0"/>
      </a:spcAft>
      <a:defRPr kern="1200">
        <a:solidFill>
          <a:schemeClr val="tx1"/>
        </a:solidFill>
        <a:latin typeface="Calibri" pitchFamily="34" charset="0"/>
        <a:ea typeface="+mn-ea"/>
        <a:cs typeface="Arial" pitchFamily="34" charset="0"/>
      </a:defRPr>
    </a:lvl2pPr>
    <a:lvl3pPr marL="914400" algn="l" rtl="0" fontAlgn="base">
      <a:spcBef>
        <a:spcPct val="0"/>
      </a:spcBef>
      <a:spcAft>
        <a:spcPct val="0"/>
      </a:spcAft>
      <a:defRPr kern="1200">
        <a:solidFill>
          <a:schemeClr val="tx1"/>
        </a:solidFill>
        <a:latin typeface="Calibri" pitchFamily="34" charset="0"/>
        <a:ea typeface="+mn-ea"/>
        <a:cs typeface="Arial" pitchFamily="34" charset="0"/>
      </a:defRPr>
    </a:lvl3pPr>
    <a:lvl4pPr marL="1371600" algn="l" rtl="0" fontAlgn="base">
      <a:spcBef>
        <a:spcPct val="0"/>
      </a:spcBef>
      <a:spcAft>
        <a:spcPct val="0"/>
      </a:spcAft>
      <a:defRPr kern="1200">
        <a:solidFill>
          <a:schemeClr val="tx1"/>
        </a:solidFill>
        <a:latin typeface="Calibri" pitchFamily="34" charset="0"/>
        <a:ea typeface="+mn-ea"/>
        <a:cs typeface="Arial" pitchFamily="34" charset="0"/>
      </a:defRPr>
    </a:lvl4pPr>
    <a:lvl5pPr marL="1828800" algn="l" rtl="0" fontAlgn="base">
      <a:spcBef>
        <a:spcPct val="0"/>
      </a:spcBef>
      <a:spcAft>
        <a:spcPct val="0"/>
      </a:spcAft>
      <a:defRPr kern="1200">
        <a:solidFill>
          <a:schemeClr val="tx1"/>
        </a:solidFill>
        <a:latin typeface="Calibri" pitchFamily="34" charset="0"/>
        <a:ea typeface="+mn-ea"/>
        <a:cs typeface="Arial" pitchFamily="34" charset="0"/>
      </a:defRPr>
    </a:lvl5pPr>
    <a:lvl6pPr marL="2286000" algn="l" defTabSz="914400" rtl="0" eaLnBrk="1" latinLnBrk="0" hangingPunct="1">
      <a:defRPr kern="1200">
        <a:solidFill>
          <a:schemeClr val="tx1"/>
        </a:solidFill>
        <a:latin typeface="Calibri" pitchFamily="34" charset="0"/>
        <a:ea typeface="+mn-ea"/>
        <a:cs typeface="Arial" pitchFamily="34" charset="0"/>
      </a:defRPr>
    </a:lvl6pPr>
    <a:lvl7pPr marL="2743200" algn="l" defTabSz="914400" rtl="0" eaLnBrk="1" latinLnBrk="0" hangingPunct="1">
      <a:defRPr kern="1200">
        <a:solidFill>
          <a:schemeClr val="tx1"/>
        </a:solidFill>
        <a:latin typeface="Calibri" pitchFamily="34" charset="0"/>
        <a:ea typeface="+mn-ea"/>
        <a:cs typeface="Arial" pitchFamily="34" charset="0"/>
      </a:defRPr>
    </a:lvl7pPr>
    <a:lvl8pPr marL="3200400" algn="l" defTabSz="914400" rtl="0" eaLnBrk="1" latinLnBrk="0" hangingPunct="1">
      <a:defRPr kern="1200">
        <a:solidFill>
          <a:schemeClr val="tx1"/>
        </a:solidFill>
        <a:latin typeface="Calibri" pitchFamily="34" charset="0"/>
        <a:ea typeface="+mn-ea"/>
        <a:cs typeface="Arial" pitchFamily="34" charset="0"/>
      </a:defRPr>
    </a:lvl8pPr>
    <a:lvl9pPr marL="3657600" algn="l" defTabSz="914400" rtl="0" eaLnBrk="1" latinLnBrk="0" hangingPunct="1">
      <a:defRPr kern="1200">
        <a:solidFill>
          <a:schemeClr val="tx1"/>
        </a:solidFill>
        <a:latin typeface="Calibri"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D3C6A49-FA7E-4D40-983D-5B7A66BB4B5B}" type="datetimeFigureOut">
              <a:rPr lang="en-US"/>
              <a:pPr>
                <a:defRPr/>
              </a:pPr>
              <a:t>10/13/2023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E73D298-3A64-4AFE-8535-9AF1889BD89E}" type="slidenum">
              <a:rPr lang="en-US"/>
              <a:pPr>
                <a:defRPr/>
              </a:pPr>
              <a:t>‹#›</a:t>
            </a:fld>
            <a:endParaRPr lang="en-US"/>
          </a:p>
        </p:txBody>
      </p:sp>
    </p:spTree>
    <p:extLst>
      <p:ext uri="{BB962C8B-B14F-4D97-AF65-F5344CB8AC3E}">
        <p14:creationId xmlns:p14="http://schemas.microsoft.com/office/powerpoint/2010/main" val="17603409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722205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156665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99610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397177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993762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5743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70770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968863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307250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600624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370917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23052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9B585668-B3AB-48E0-850F-14EDFD59A746}"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043FB9-DBEC-4513-B982-236ED0094EFF}" type="slidenum">
              <a:rPr lang="en-US"/>
              <a:pPr>
                <a:defRPr/>
              </a:pPr>
              <a:t>‹#›</a:t>
            </a:fld>
            <a:endParaRPr lang="en-US"/>
          </a:p>
        </p:txBody>
      </p:sp>
    </p:spTree>
    <p:extLst>
      <p:ext uri="{BB962C8B-B14F-4D97-AF65-F5344CB8AC3E}">
        <p14:creationId xmlns:p14="http://schemas.microsoft.com/office/powerpoint/2010/main" val="1226065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DF251EE-1BD8-4FCA-B624-88F0CFFF4429}"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DCF173D-F307-45DC-8355-613C2C9A0B57}" type="slidenum">
              <a:rPr lang="en-US"/>
              <a:pPr>
                <a:defRPr/>
              </a:pPr>
              <a:t>‹#›</a:t>
            </a:fld>
            <a:endParaRPr lang="en-US"/>
          </a:p>
        </p:txBody>
      </p:sp>
    </p:spTree>
    <p:extLst>
      <p:ext uri="{BB962C8B-B14F-4D97-AF65-F5344CB8AC3E}">
        <p14:creationId xmlns:p14="http://schemas.microsoft.com/office/powerpoint/2010/main" val="3832357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4D20DBD-5435-4934-8BDE-04E8A150A2E8}"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0094E92-8326-46C7-89A1-743D7F0C6A8E}" type="slidenum">
              <a:rPr lang="en-US"/>
              <a:pPr>
                <a:defRPr/>
              </a:pPr>
              <a:t>‹#›</a:t>
            </a:fld>
            <a:endParaRPr lang="en-US"/>
          </a:p>
        </p:txBody>
      </p:sp>
    </p:spTree>
    <p:extLst>
      <p:ext uri="{BB962C8B-B14F-4D97-AF65-F5344CB8AC3E}">
        <p14:creationId xmlns:p14="http://schemas.microsoft.com/office/powerpoint/2010/main" val="3773006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752902A-AB2B-4F47-9A15-15D935B3C295}"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CB16CD-1FBA-49E2-80D4-BDD57A24C24F}" type="slidenum">
              <a:rPr lang="en-US"/>
              <a:pPr>
                <a:defRPr/>
              </a:pPr>
              <a:t>‹#›</a:t>
            </a:fld>
            <a:endParaRPr lang="en-US"/>
          </a:p>
        </p:txBody>
      </p:sp>
    </p:spTree>
    <p:extLst>
      <p:ext uri="{BB962C8B-B14F-4D97-AF65-F5344CB8AC3E}">
        <p14:creationId xmlns:p14="http://schemas.microsoft.com/office/powerpoint/2010/main" val="1726516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B03D212F-FC6D-4969-B1D4-CDDD34735828}" type="datetime1">
              <a:rPr lang="en-US" smtClean="0"/>
              <a:t>10/13/2023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965CBB-9F39-48B5-B3C2-CB7292156EB8}" type="slidenum">
              <a:rPr lang="en-US"/>
              <a:pPr>
                <a:defRPr/>
              </a:pPr>
              <a:t>‹#›</a:t>
            </a:fld>
            <a:endParaRPr lang="en-US"/>
          </a:p>
        </p:txBody>
      </p:sp>
    </p:spTree>
    <p:extLst>
      <p:ext uri="{BB962C8B-B14F-4D97-AF65-F5344CB8AC3E}">
        <p14:creationId xmlns:p14="http://schemas.microsoft.com/office/powerpoint/2010/main" val="2703560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C5A2516-BC10-4BF2-B9EA-2A343595EE18}" type="datetime1">
              <a:rPr lang="en-US" smtClean="0"/>
              <a:t>10/13/2023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708808C-E14B-4764-9E67-989FEC91E0A8}" type="slidenum">
              <a:rPr lang="en-US"/>
              <a:pPr>
                <a:defRPr/>
              </a:pPr>
              <a:t>‹#›</a:t>
            </a:fld>
            <a:endParaRPr lang="en-US"/>
          </a:p>
        </p:txBody>
      </p:sp>
    </p:spTree>
    <p:extLst>
      <p:ext uri="{BB962C8B-B14F-4D97-AF65-F5344CB8AC3E}">
        <p14:creationId xmlns:p14="http://schemas.microsoft.com/office/powerpoint/2010/main" val="1729902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52693F77-D3A8-4868-96AC-0B987C3AAC58}" type="datetime1">
              <a:rPr lang="en-US" smtClean="0"/>
              <a:t>10/13/2023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1A19472-E9DC-420E-A3EC-749774E21262}" type="slidenum">
              <a:rPr lang="en-US"/>
              <a:pPr>
                <a:defRPr/>
              </a:pPr>
              <a:t>‹#›</a:t>
            </a:fld>
            <a:endParaRPr lang="en-US"/>
          </a:p>
        </p:txBody>
      </p:sp>
    </p:spTree>
    <p:extLst>
      <p:ext uri="{BB962C8B-B14F-4D97-AF65-F5344CB8AC3E}">
        <p14:creationId xmlns:p14="http://schemas.microsoft.com/office/powerpoint/2010/main" val="974173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C2ED4FE0-405E-4B58-994F-659F8A094541}" type="datetime1">
              <a:rPr lang="en-US" smtClean="0"/>
              <a:t>10/13/2023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DE53C0C-F46A-4960-88D8-0BEA22EC34D6}" type="slidenum">
              <a:rPr lang="en-US"/>
              <a:pPr>
                <a:defRPr/>
              </a:pPr>
              <a:t>‹#›</a:t>
            </a:fld>
            <a:endParaRPr lang="en-US"/>
          </a:p>
        </p:txBody>
      </p:sp>
    </p:spTree>
    <p:extLst>
      <p:ext uri="{BB962C8B-B14F-4D97-AF65-F5344CB8AC3E}">
        <p14:creationId xmlns:p14="http://schemas.microsoft.com/office/powerpoint/2010/main" val="3502407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2C3202C-11AE-4759-BF6B-548A0A70B8B5}" type="datetime1">
              <a:rPr lang="en-US" smtClean="0"/>
              <a:t>10/13/2023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7849A33-9083-4F20-91BC-A623E2F2B185}" type="slidenum">
              <a:rPr lang="en-US"/>
              <a:pPr>
                <a:defRPr/>
              </a:pPr>
              <a:t>‹#›</a:t>
            </a:fld>
            <a:endParaRPr lang="en-US"/>
          </a:p>
        </p:txBody>
      </p:sp>
    </p:spTree>
    <p:extLst>
      <p:ext uri="{BB962C8B-B14F-4D97-AF65-F5344CB8AC3E}">
        <p14:creationId xmlns:p14="http://schemas.microsoft.com/office/powerpoint/2010/main" val="3655401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B631CCFA-79D5-470E-BAAF-782C1C7A4322}" type="datetime1">
              <a:rPr lang="en-US" smtClean="0"/>
              <a:t>10/13/2023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9F9A76F-30DA-4288-BEB1-E58BCAB9D2C6}" type="slidenum">
              <a:rPr lang="en-US"/>
              <a:pPr>
                <a:defRPr/>
              </a:pPr>
              <a:t>‹#›</a:t>
            </a:fld>
            <a:endParaRPr lang="en-US"/>
          </a:p>
        </p:txBody>
      </p:sp>
    </p:spTree>
    <p:extLst>
      <p:ext uri="{BB962C8B-B14F-4D97-AF65-F5344CB8AC3E}">
        <p14:creationId xmlns:p14="http://schemas.microsoft.com/office/powerpoint/2010/main" val="72318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814C9F8-A024-4184-B089-43E2A7489EC2}" type="datetime1">
              <a:rPr lang="en-US" smtClean="0"/>
              <a:t>10/13/2023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0D6731-E62D-4BD0-8138-33D1282805F8}" type="slidenum">
              <a:rPr lang="en-US"/>
              <a:pPr>
                <a:defRPr/>
              </a:pPr>
              <a:t>‹#›</a:t>
            </a:fld>
            <a:endParaRPr lang="en-US"/>
          </a:p>
        </p:txBody>
      </p:sp>
    </p:spTree>
    <p:extLst>
      <p:ext uri="{BB962C8B-B14F-4D97-AF65-F5344CB8AC3E}">
        <p14:creationId xmlns:p14="http://schemas.microsoft.com/office/powerpoint/2010/main" val="1077014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0AF847E2-A56C-4E51-B590-A30CADD9ED92}" type="datetime1">
              <a:rPr lang="en-US" smtClean="0"/>
              <a:t>10/13/2023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B0798EF1-89EE-41D1-A783-33FDAF70D8A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210" name="Google Shape;210;p30"/>
          <p:cNvSpPr txBox="1"/>
          <p:nvPr/>
        </p:nvSpPr>
        <p:spPr>
          <a:xfrm>
            <a:off x="204717" y="1201003"/>
            <a:ext cx="8707272" cy="541816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C00000"/>
              </a:buClr>
              <a:buFont typeface="Rockwell"/>
              <a:buNone/>
            </a:pPr>
            <a:endParaRPr 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lvl="0" algn="ctr">
              <a:buClr>
                <a:srgbClr val="C00000"/>
              </a:buClr>
            </a:pPr>
            <a:endParaRPr 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lvl="0" algn="ctr">
              <a:buClr>
                <a:srgbClr val="C00000"/>
              </a:buClr>
            </a:pPr>
            <a:endParaRPr lang="en-IN" altLang="en-US" sz="4000" b="1" dirty="0">
              <a:solidFill>
                <a:schemeClr val="tx1"/>
              </a:solidFill>
              <a:latin typeface="Georgia" panose="02040502050405020303" charset="0"/>
              <a:ea typeface="Rockwell"/>
              <a:cs typeface="Georgia" panose="02040502050405020303" charset="0"/>
              <a:sym typeface="Rockwell"/>
            </a:endParaRPr>
          </a:p>
          <a:p>
            <a:pPr lvl="0" algn="ctr">
              <a:buClr>
                <a:srgbClr val="C00000"/>
              </a:buClr>
            </a:pPr>
            <a:r>
              <a:rPr lang="en-IN" altLang="en-US" sz="3400" b="1" dirty="0">
                <a:solidFill>
                  <a:schemeClr val="tx1"/>
                </a:solidFill>
                <a:latin typeface="Georgia" panose="02040502050405020303" charset="0"/>
                <a:ea typeface="Rockwell"/>
                <a:cs typeface="Georgia" panose="02040502050405020303" charset="0"/>
                <a:sym typeface="Rockwell"/>
              </a:rPr>
              <a:t>GENERAL TOPICS &amp; THERAPEUTICS</a:t>
            </a:r>
          </a:p>
        </p:txBody>
      </p:sp>
      <p:sp>
        <p:nvSpPr>
          <p:cNvPr id="2" name="Slide Number Placeholder 1"/>
          <p:cNvSpPr>
            <a:spLocks noGrp="1"/>
          </p:cNvSpPr>
          <p:nvPr>
            <p:ph type="sldNum" sz="quarter" idx="12"/>
          </p:nvPr>
        </p:nvSpPr>
        <p:spPr/>
        <p:txBody>
          <a:bodyPr/>
          <a:lstStyle/>
          <a:p>
            <a:pPr>
              <a:defRPr/>
            </a:pPr>
            <a:fld id="{49CB16CD-1FBA-49E2-80D4-BDD57A24C24F}" type="slidenum">
              <a:rPr lang="en-US" smtClean="0"/>
              <a:pPr>
                <a:defRPr/>
              </a:pPr>
              <a:t>1</a:t>
            </a:fld>
            <a:endParaRPr lang="en-US"/>
          </a:p>
        </p:txBody>
      </p:sp>
    </p:spTree>
    <p:extLst>
      <p:ext uri="{BB962C8B-B14F-4D97-AF65-F5344CB8AC3E}">
        <p14:creationId xmlns:p14="http://schemas.microsoft.com/office/powerpoint/2010/main" val="32312553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ROLE OF PHARMACOVIGILANCE IN POST-MARKETING SURVEILLANCE</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600199"/>
            <a:ext cx="8689901" cy="4979035"/>
          </a:xfrm>
          <a:prstGeom prst="rect">
            <a:avLst/>
          </a:prstGeom>
          <a:noFill/>
          <a:ln>
            <a:noFill/>
          </a:ln>
        </p:spPr>
        <p:txBody>
          <a:bodyPr spcFirstLastPara="1" wrap="square" lIns="91425" tIns="45700" rIns="91425" bIns="45700" anchor="t" anchorCtr="0">
            <a:noAutofit/>
          </a:bodyPr>
          <a:lstStyle/>
          <a:p>
            <a:pPr marL="342900" indent="-342900">
              <a:spcBef>
                <a:spcPts val="1800"/>
              </a:spcBef>
              <a:buFont typeface="Arial" panose="020B0604020202020204" pitchFamily="34" charset="0"/>
              <a:buChar char="•"/>
            </a:pPr>
            <a:r>
              <a:rPr lang="en-US" sz="2400" dirty="0">
                <a:latin typeface="Georgia" panose="02040502050405020303" pitchFamily="18" charset="0"/>
              </a:rPr>
              <a:t>Post-marketing Surveillance is Phase IV of Clinical Trials of drugs</a:t>
            </a:r>
          </a:p>
          <a:p>
            <a:pPr marL="342900" indent="-342900">
              <a:spcBef>
                <a:spcPts val="1800"/>
              </a:spcBef>
              <a:buFont typeface="Arial" panose="020B0604020202020204" pitchFamily="34" charset="0"/>
              <a:buChar char="•"/>
            </a:pPr>
            <a:r>
              <a:rPr lang="en-US" sz="2400" dirty="0">
                <a:latin typeface="Georgia" panose="02040502050405020303" pitchFamily="18" charset="0"/>
              </a:rPr>
              <a:t>Post-marketing Surveillance involves the collection of clinical data, primarily on drug safety, on marketed medicines used in everyday practice</a:t>
            </a:r>
            <a:endParaRPr lang="en-GB" sz="2400" dirty="0">
              <a:latin typeface="Georgia" panose="02040502050405020303" pitchFamily="18" charset="0"/>
            </a:endParaRPr>
          </a:p>
          <a:p>
            <a:pPr marL="342900" indent="-342900">
              <a:spcBef>
                <a:spcPts val="1800"/>
              </a:spcBef>
              <a:buFont typeface="Arial" panose="020B0604020202020204" pitchFamily="34" charset="0"/>
              <a:buChar char="•"/>
            </a:pPr>
            <a:r>
              <a:rPr lang="en-US" sz="2400" dirty="0">
                <a:latin typeface="Georgia" panose="02040502050405020303" pitchFamily="18" charset="0"/>
              </a:rPr>
              <a:t>The purpose of Post-marketing Surveillance is to detect information about the drugs that could not be identified during Phase I-III clinical trials</a:t>
            </a:r>
            <a:endParaRPr lang="en-GB" sz="2400" dirty="0">
              <a:latin typeface="Georgia" panose="02040502050405020303" pitchFamily="18" charset="0"/>
            </a:endParaRPr>
          </a:p>
        </p:txBody>
      </p:sp>
    </p:spTree>
    <p:extLst>
      <p:ext uri="{BB962C8B-B14F-4D97-AF65-F5344CB8AC3E}">
        <p14:creationId xmlns:p14="http://schemas.microsoft.com/office/powerpoint/2010/main" val="9518717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4716" y="2130425"/>
            <a:ext cx="8707272" cy="1470025"/>
          </a:xfrm>
        </p:spPr>
        <p:txBody>
          <a:bodyPr/>
          <a:lstStyle/>
          <a:p>
            <a:r>
              <a:rPr lang="en-GB" sz="2800" b="1" cap="all" dirty="0">
                <a:latin typeface="Georgia" panose="02040502050405020303" pitchFamily="18" charset="0"/>
              </a:rPr>
              <a:t>Organization of the Pharmacovigilance System in Zambia</a:t>
            </a:r>
            <a:endParaRPr lang="en-US" sz="2800"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78211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r>
              <a:rPr lang="en-GB" sz="2400" b="1" cap="all" dirty="0">
                <a:latin typeface="Georgia" panose="02040502050405020303" pitchFamily="18" charset="0"/>
              </a:rPr>
              <a:t>Stakeholders in pharmacovigilance</a:t>
            </a:r>
            <a:endParaRPr lang="en-US" sz="2400" cap="all" dirty="0">
              <a:latin typeface="Georgia" panose="02040502050405020303" pitchFamily="18" charset="0"/>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r>
              <a:rPr lang="en-GB" b="1" dirty="0"/>
              <a:t> </a:t>
            </a:r>
            <a:endParaRPr lang="en-US" dirty="0"/>
          </a:p>
          <a:p>
            <a:pPr marL="342900" indent="-342900">
              <a:spcBef>
                <a:spcPts val="1200"/>
              </a:spcBef>
              <a:buFont typeface="Arial" panose="020B0604020202020204" pitchFamily="34" charset="0"/>
              <a:buChar char="•"/>
            </a:pPr>
            <a:r>
              <a:rPr lang="en-GB" sz="2200" dirty="0">
                <a:latin typeface="Georgia" panose="02040502050405020303" pitchFamily="18" charset="0"/>
              </a:rPr>
              <a:t>ZAMRA/NPVU</a:t>
            </a:r>
          </a:p>
          <a:p>
            <a:pPr marL="342900" indent="-342900">
              <a:spcBef>
                <a:spcPts val="1200"/>
              </a:spcBef>
              <a:buFont typeface="Arial" panose="020B0604020202020204" pitchFamily="34" charset="0"/>
              <a:buChar char="•"/>
            </a:pPr>
            <a:r>
              <a:rPr lang="en-GB" sz="2200" dirty="0">
                <a:latin typeface="Georgia" panose="02040502050405020303" pitchFamily="18" charset="0"/>
              </a:rPr>
              <a:t>Ministry of Health</a:t>
            </a:r>
          </a:p>
          <a:p>
            <a:pPr marL="342900" indent="-342900">
              <a:spcBef>
                <a:spcPts val="1200"/>
              </a:spcBef>
              <a:buFont typeface="Arial" panose="020B0604020202020204" pitchFamily="34" charset="0"/>
              <a:buChar char="•"/>
            </a:pPr>
            <a:r>
              <a:rPr lang="en-GB" sz="2200" dirty="0">
                <a:latin typeface="Georgia" panose="02040502050405020303" pitchFamily="18" charset="0"/>
              </a:rPr>
              <a:t>WHO/UMC</a:t>
            </a:r>
          </a:p>
          <a:p>
            <a:pPr marL="342900" indent="-342900">
              <a:spcBef>
                <a:spcPts val="1200"/>
              </a:spcBef>
              <a:buFont typeface="Arial" panose="020B0604020202020204" pitchFamily="34" charset="0"/>
              <a:buChar char="•"/>
            </a:pPr>
            <a:r>
              <a:rPr lang="en-GB" sz="2200" dirty="0">
                <a:latin typeface="Georgia" panose="02040502050405020303" pitchFamily="18" charset="0"/>
              </a:rPr>
              <a:t>Public health programmes</a:t>
            </a:r>
          </a:p>
          <a:p>
            <a:pPr marL="342900" indent="-342900">
              <a:spcBef>
                <a:spcPts val="1200"/>
              </a:spcBef>
              <a:buFont typeface="Arial" panose="020B0604020202020204" pitchFamily="34" charset="0"/>
              <a:buChar char="•"/>
            </a:pPr>
            <a:r>
              <a:rPr lang="en-GB" sz="2200" dirty="0">
                <a:latin typeface="Georgia" panose="02040502050405020303" pitchFamily="18" charset="0"/>
              </a:rPr>
              <a:t>Marketing Authorizations Holders</a:t>
            </a:r>
          </a:p>
          <a:p>
            <a:pPr marL="342900" indent="-342900">
              <a:spcBef>
                <a:spcPts val="1200"/>
              </a:spcBef>
              <a:buFont typeface="Arial" panose="020B0604020202020204" pitchFamily="34" charset="0"/>
              <a:buChar char="•"/>
            </a:pPr>
            <a:r>
              <a:rPr lang="en-GB" sz="2200" dirty="0">
                <a:latin typeface="Georgia" panose="02040502050405020303" pitchFamily="18" charset="0"/>
              </a:rPr>
              <a:t>Academic and research institutions</a:t>
            </a:r>
          </a:p>
          <a:p>
            <a:pPr marL="342900" indent="-342900">
              <a:spcBef>
                <a:spcPts val="1200"/>
              </a:spcBef>
              <a:buFont typeface="Arial" panose="020B0604020202020204" pitchFamily="34" charset="0"/>
              <a:buChar char="•"/>
            </a:pPr>
            <a:r>
              <a:rPr lang="en-GB" sz="2200" dirty="0">
                <a:latin typeface="Georgia" panose="02040502050405020303" pitchFamily="18" charset="0"/>
              </a:rPr>
              <a:t>Non-governmental organisations</a:t>
            </a:r>
          </a:p>
          <a:p>
            <a:pPr marL="342900" indent="-342900">
              <a:spcBef>
                <a:spcPts val="1200"/>
              </a:spcBef>
              <a:buFont typeface="Arial" panose="020B0604020202020204" pitchFamily="34" charset="0"/>
              <a:buChar char="•"/>
            </a:pPr>
            <a:r>
              <a:rPr lang="en-GB" sz="2200" dirty="0">
                <a:latin typeface="Georgia" panose="02040502050405020303" pitchFamily="18" charset="0"/>
              </a:rPr>
              <a:t>Media and advocacy groups</a:t>
            </a:r>
          </a:p>
          <a:p>
            <a:pPr marL="342900" indent="-342900">
              <a:spcBef>
                <a:spcPts val="1200"/>
              </a:spcBef>
              <a:buFont typeface="Arial" panose="020B0604020202020204" pitchFamily="34" charset="0"/>
              <a:buChar char="•"/>
            </a:pPr>
            <a:r>
              <a:rPr lang="en-GB" sz="2200" dirty="0">
                <a:latin typeface="Georgia" panose="02040502050405020303" pitchFamily="18" charset="0"/>
              </a:rPr>
              <a:t>Professional bodies</a:t>
            </a:r>
          </a:p>
          <a:p>
            <a:pPr marL="342900" indent="-342900">
              <a:spcBef>
                <a:spcPts val="1200"/>
              </a:spcBef>
              <a:buFont typeface="Arial" panose="020B0604020202020204" pitchFamily="34" charset="0"/>
              <a:buChar char="•"/>
            </a:pPr>
            <a:r>
              <a:rPr lang="en-GB" sz="2200" dirty="0">
                <a:latin typeface="Georgia" panose="02040502050405020303" pitchFamily="18" charset="0"/>
              </a:rPr>
              <a:t>Consumers</a:t>
            </a:r>
            <a:endParaRPr lang="en-US" sz="2200" dirty="0">
              <a:latin typeface="Georgia" panose="02040502050405020303" pitchFamily="18" charset="0"/>
            </a:endParaRPr>
          </a:p>
        </p:txBody>
      </p:sp>
    </p:spTree>
    <p:extLst>
      <p:ext uri="{BB962C8B-B14F-4D97-AF65-F5344CB8AC3E}">
        <p14:creationId xmlns:p14="http://schemas.microsoft.com/office/powerpoint/2010/main" val="2126776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r>
              <a:rPr lang="en-US" sz="2500" b="1" cap="all" dirty="0">
                <a:solidFill>
                  <a:schemeClr val="tx1"/>
                </a:solidFill>
                <a:latin typeface="Georgia" panose="02040502050405020303" pitchFamily="18" charset="0"/>
              </a:rPr>
              <a:t>ZAMBIA MEDICINES REGULATORY AUTHORITY</a:t>
            </a: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r>
              <a:rPr lang="en-GB" b="1" dirty="0"/>
              <a:t> </a:t>
            </a:r>
            <a:endParaRPr lang="en-US" dirty="0"/>
          </a:p>
          <a:p>
            <a:pPr marL="342900" indent="-342900">
              <a:spcBef>
                <a:spcPts val="1800"/>
              </a:spcBef>
              <a:buFont typeface="Arial" panose="020B0604020202020204" pitchFamily="34" charset="0"/>
              <a:buChar char="•"/>
            </a:pPr>
            <a:r>
              <a:rPr lang="en-GB" sz="2300" dirty="0">
                <a:latin typeface="Georgia" panose="02040502050405020303" pitchFamily="18" charset="0"/>
              </a:rPr>
              <a:t>The Zambia Medicines Regulatory Authority (ZAMRA) is mandated by law to undertake pharmacovigilance activities in Zambia</a:t>
            </a:r>
          </a:p>
          <a:p>
            <a:pPr marL="342900" indent="-342900">
              <a:spcBef>
                <a:spcPts val="1800"/>
              </a:spcBef>
              <a:buFont typeface="Arial" panose="020B0604020202020204" pitchFamily="34" charset="0"/>
              <a:buChar char="•"/>
            </a:pPr>
            <a:r>
              <a:rPr lang="en-US" sz="2300" dirty="0">
                <a:latin typeface="Georgia" panose="02040502050405020303" pitchFamily="18" charset="0"/>
              </a:rPr>
              <a:t>The primary role and mandate of ZAMRA is to ensure that marketed medicines and allied substances are safe, efficacious and of acceptable quality for the public</a:t>
            </a:r>
          </a:p>
          <a:p>
            <a:pPr marL="342900" indent="-342900">
              <a:spcBef>
                <a:spcPts val="1800"/>
              </a:spcBef>
              <a:buFont typeface="Arial" panose="020B0604020202020204" pitchFamily="34" charset="0"/>
              <a:buChar char="•"/>
            </a:pPr>
            <a:r>
              <a:rPr lang="en-US" sz="2300" dirty="0">
                <a:latin typeface="Georgia" panose="02040502050405020303" pitchFamily="18" charset="0"/>
              </a:rPr>
              <a:t>ZAMRA has the responsibility to investigate safety concerns and act to prevent and minimize medicine-related harm</a:t>
            </a:r>
          </a:p>
          <a:p>
            <a:pPr marL="342900" indent="-342900">
              <a:spcBef>
                <a:spcPts val="1800"/>
              </a:spcBef>
              <a:buFont typeface="Arial" panose="020B0604020202020204" pitchFamily="34" charset="0"/>
              <a:buChar char="•"/>
            </a:pPr>
            <a:r>
              <a:rPr lang="en-GB" sz="2300" dirty="0">
                <a:latin typeface="Georgia" panose="02040502050405020303" pitchFamily="18" charset="0"/>
              </a:rPr>
              <a:t>The day-to-day activities of the pharmacovigilance programme are managed by the National Pharmacovigilance Unit (NPVU), a department under ZAMRA</a:t>
            </a:r>
          </a:p>
        </p:txBody>
      </p:sp>
    </p:spTree>
    <p:extLst>
      <p:ext uri="{BB962C8B-B14F-4D97-AF65-F5344CB8AC3E}">
        <p14:creationId xmlns:p14="http://schemas.microsoft.com/office/powerpoint/2010/main" val="2497431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dirty="0">
                <a:solidFill>
                  <a:schemeClr val="tx1"/>
                </a:solidFill>
                <a:latin typeface="Georgia" panose="02040502050405020303" pitchFamily="18" charset="0"/>
              </a:rPr>
              <a:t>FUNCTIONS OF NPVU</a:t>
            </a:r>
          </a:p>
        </p:txBody>
      </p:sp>
      <p:sp>
        <p:nvSpPr>
          <p:cNvPr id="3" name="Content Placeholder 2"/>
          <p:cNvSpPr>
            <a:spLocks noGrp="1"/>
          </p:cNvSpPr>
          <p:nvPr>
            <p:ph idx="1"/>
          </p:nvPr>
        </p:nvSpPr>
        <p:spPr>
          <a:xfrm>
            <a:off x="263237" y="1371600"/>
            <a:ext cx="8659090" cy="5250873"/>
          </a:xfrm>
        </p:spPr>
        <p:txBody>
          <a:bodyPr/>
          <a:lstStyle/>
          <a:p>
            <a:pPr marL="342900" indent="-342900">
              <a:spcBef>
                <a:spcPts val="1800"/>
              </a:spcBef>
            </a:pPr>
            <a:r>
              <a:rPr lang="en-US" sz="2400" dirty="0">
                <a:latin typeface="Georgia" panose="02040502050405020303" pitchFamily="18" charset="0"/>
              </a:rPr>
              <a:t>Collection, collation, review and evaluation of all ADR reports received</a:t>
            </a:r>
            <a:endParaRPr lang="en-GB" sz="2400" dirty="0">
              <a:latin typeface="Georgia" panose="02040502050405020303" pitchFamily="18" charset="0"/>
            </a:endParaRPr>
          </a:p>
          <a:p>
            <a:pPr marL="342900" indent="-342900">
              <a:spcBef>
                <a:spcPts val="1800"/>
              </a:spcBef>
            </a:pPr>
            <a:r>
              <a:rPr lang="en-US" sz="2400" dirty="0">
                <a:latin typeface="Georgia" panose="02040502050405020303" pitchFamily="18" charset="0"/>
              </a:rPr>
              <a:t>Maintenance of ADR database</a:t>
            </a:r>
            <a:endParaRPr lang="en-GB" sz="2400" dirty="0">
              <a:latin typeface="Georgia" panose="02040502050405020303" pitchFamily="18" charset="0"/>
            </a:endParaRPr>
          </a:p>
          <a:p>
            <a:pPr marL="342900" indent="-342900">
              <a:spcBef>
                <a:spcPts val="1800"/>
              </a:spcBef>
            </a:pPr>
            <a:r>
              <a:rPr lang="en-US" sz="2400" dirty="0">
                <a:latin typeface="Georgia" panose="02040502050405020303" pitchFamily="18" charset="0"/>
              </a:rPr>
              <a:t>Provision of feedback to reporters</a:t>
            </a:r>
            <a:endParaRPr lang="en-GB" sz="2400" dirty="0">
              <a:latin typeface="Georgia" panose="02040502050405020303" pitchFamily="18" charset="0"/>
            </a:endParaRPr>
          </a:p>
          <a:p>
            <a:pPr marL="342900" indent="-342900">
              <a:spcBef>
                <a:spcPts val="1800"/>
              </a:spcBef>
            </a:pPr>
            <a:r>
              <a:rPr lang="en-US" sz="2400" dirty="0">
                <a:latin typeface="Georgia" panose="02040502050405020303" pitchFamily="18" charset="0"/>
              </a:rPr>
              <a:t>Transmission of the assessed reports to the WHO international drug monitoring </a:t>
            </a:r>
            <a:r>
              <a:rPr lang="en-US" sz="2400" dirty="0" err="1">
                <a:latin typeface="Georgia" panose="02040502050405020303" pitchFamily="18" charset="0"/>
              </a:rPr>
              <a:t>programme</a:t>
            </a:r>
            <a:endParaRPr lang="en-US" sz="2400" dirty="0">
              <a:latin typeface="Georgia" panose="02040502050405020303" pitchFamily="18" charset="0"/>
            </a:endParaRPr>
          </a:p>
          <a:p>
            <a:pPr marL="342900" indent="-342900">
              <a:spcBef>
                <a:spcPts val="1800"/>
              </a:spcBef>
            </a:pPr>
            <a:r>
              <a:rPr lang="en-US" sz="2400" dirty="0">
                <a:latin typeface="Georgia" panose="02040502050405020303" pitchFamily="18" charset="0"/>
              </a:rPr>
              <a:t>Identification and investigation of signals</a:t>
            </a:r>
            <a:endParaRPr lang="en-GB" sz="2400" dirty="0">
              <a:latin typeface="Georgia" panose="02040502050405020303" pitchFamily="18" charset="0"/>
            </a:endParaRPr>
          </a:p>
        </p:txBody>
      </p:sp>
    </p:spTree>
    <p:extLst>
      <p:ext uri="{BB962C8B-B14F-4D97-AF65-F5344CB8AC3E}">
        <p14:creationId xmlns:p14="http://schemas.microsoft.com/office/powerpoint/2010/main" val="4022702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dirty="0">
                <a:solidFill>
                  <a:schemeClr val="tx1"/>
                </a:solidFill>
                <a:latin typeface="Georgia" panose="02040502050405020303" pitchFamily="18" charset="0"/>
              </a:rPr>
              <a:t>FUNCTIONS OF NPVU …. CONT’D</a:t>
            </a:r>
          </a:p>
        </p:txBody>
      </p:sp>
      <p:sp>
        <p:nvSpPr>
          <p:cNvPr id="3" name="Content Placeholder 2"/>
          <p:cNvSpPr>
            <a:spLocks noGrp="1"/>
          </p:cNvSpPr>
          <p:nvPr>
            <p:ph idx="1"/>
          </p:nvPr>
        </p:nvSpPr>
        <p:spPr>
          <a:xfrm>
            <a:off x="263237" y="1196752"/>
            <a:ext cx="8659090" cy="5425721"/>
          </a:xfrm>
        </p:spPr>
        <p:txBody>
          <a:bodyPr/>
          <a:lstStyle/>
          <a:p>
            <a:pPr marL="342900" indent="-342900">
              <a:spcBef>
                <a:spcPts val="1800"/>
              </a:spcBef>
            </a:pPr>
            <a:r>
              <a:rPr lang="en-US" sz="2400" dirty="0">
                <a:latin typeface="Georgia" panose="02040502050405020303" pitchFamily="18" charset="0"/>
              </a:rPr>
              <a:t>Communication of relevant safety information to the national authorities, health care providers, pharmaceutical companies and other relevant stakeholders</a:t>
            </a:r>
          </a:p>
          <a:p>
            <a:pPr marL="342900" indent="-342900">
              <a:spcBef>
                <a:spcPts val="1800"/>
              </a:spcBef>
            </a:pPr>
            <a:r>
              <a:rPr lang="en-US" sz="2400" dirty="0">
                <a:latin typeface="Georgia" panose="02040502050405020303" pitchFamily="18" charset="0"/>
              </a:rPr>
              <a:t>Advise healthcare providers and consumers on medicines safety issues</a:t>
            </a:r>
            <a:endParaRPr lang="en-GB" sz="2400" dirty="0">
              <a:latin typeface="Georgia" panose="02040502050405020303" pitchFamily="18" charset="0"/>
            </a:endParaRPr>
          </a:p>
          <a:p>
            <a:pPr marL="342900" indent="-342900">
              <a:spcBef>
                <a:spcPts val="1800"/>
              </a:spcBef>
            </a:pPr>
            <a:r>
              <a:rPr lang="en-US" sz="2400" dirty="0">
                <a:latin typeface="Georgia" panose="02040502050405020303" pitchFamily="18" charset="0"/>
              </a:rPr>
              <a:t>Education and training</a:t>
            </a:r>
            <a:endParaRPr lang="en-GB" sz="2400" dirty="0">
              <a:latin typeface="Georgia" panose="02040502050405020303" pitchFamily="18" charset="0"/>
            </a:endParaRPr>
          </a:p>
          <a:p>
            <a:pPr marL="342900" indent="-342900">
              <a:spcBef>
                <a:spcPts val="1800"/>
              </a:spcBef>
            </a:pPr>
            <a:r>
              <a:rPr lang="en-US" sz="2400" dirty="0">
                <a:latin typeface="Georgia" panose="02040502050405020303" pitchFamily="18" charset="0"/>
              </a:rPr>
              <a:t>Information sharing at regional and global levels. NPVU shall maintain contacts with international regulatory bodies working in pharmacovigilance and exchange information on drug safety</a:t>
            </a:r>
            <a:endParaRPr lang="en-GB" sz="2400" dirty="0">
              <a:latin typeface="Georgia" panose="02040502050405020303" pitchFamily="18" charset="0"/>
            </a:endParaRPr>
          </a:p>
        </p:txBody>
      </p:sp>
    </p:spTree>
    <p:extLst>
      <p:ext uri="{BB962C8B-B14F-4D97-AF65-F5344CB8AC3E}">
        <p14:creationId xmlns:p14="http://schemas.microsoft.com/office/powerpoint/2010/main" val="16234965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dirty="0">
                <a:solidFill>
                  <a:schemeClr val="tx1"/>
                </a:solidFill>
                <a:latin typeface="Georgia" panose="02040502050405020303" pitchFamily="18" charset="0"/>
              </a:rPr>
              <a:t>FUNCTIONS OF NPVU …. CONT’D</a:t>
            </a:r>
          </a:p>
        </p:txBody>
      </p:sp>
      <p:sp>
        <p:nvSpPr>
          <p:cNvPr id="3" name="Content Placeholder 2"/>
          <p:cNvSpPr>
            <a:spLocks noGrp="1"/>
          </p:cNvSpPr>
          <p:nvPr>
            <p:ph idx="1"/>
          </p:nvPr>
        </p:nvSpPr>
        <p:spPr>
          <a:xfrm>
            <a:off x="263237" y="1196752"/>
            <a:ext cx="8659090" cy="5425721"/>
          </a:xfrm>
        </p:spPr>
        <p:txBody>
          <a:bodyPr/>
          <a:lstStyle/>
          <a:p>
            <a:pPr marL="342900" indent="-342900">
              <a:spcBef>
                <a:spcPts val="1800"/>
              </a:spcBef>
            </a:pPr>
            <a:r>
              <a:rPr lang="en-US" sz="2400" dirty="0">
                <a:latin typeface="Georgia" panose="02040502050405020303" pitchFamily="18" charset="0"/>
              </a:rPr>
              <a:t>Assess the regulatory information relating to safety in order to determine what action, if necessary, needs to be taken to improve safe use of medical products. Based on the available data, the advisory committee shall make recommendations on appropriate regulatory actions.</a:t>
            </a:r>
            <a:endParaRPr lang="en-GB" sz="2400" dirty="0">
              <a:latin typeface="Georgia" panose="02040502050405020303" pitchFamily="18" charset="0"/>
            </a:endParaRPr>
          </a:p>
          <a:p>
            <a:pPr marL="342900" indent="-342900">
              <a:spcBef>
                <a:spcPts val="1800"/>
              </a:spcBef>
            </a:pPr>
            <a:r>
              <a:rPr lang="en-US" sz="2400" dirty="0">
                <a:latin typeface="Georgia" panose="02040502050405020303" pitchFamily="18" charset="0"/>
              </a:rPr>
              <a:t>Development/updating of Information Education Communication Materials, guidelines and training manuals</a:t>
            </a:r>
            <a:endParaRPr lang="en-GB" sz="2400" dirty="0">
              <a:latin typeface="Georgia" panose="02040502050405020303" pitchFamily="18" charset="0"/>
            </a:endParaRPr>
          </a:p>
        </p:txBody>
      </p:sp>
    </p:spTree>
    <p:extLst>
      <p:ext uri="{BB962C8B-B14F-4D97-AF65-F5344CB8AC3E}">
        <p14:creationId xmlns:p14="http://schemas.microsoft.com/office/powerpoint/2010/main" val="22113575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22830"/>
            <a:ext cx="8679975" cy="996286"/>
          </a:xfrm>
        </p:spPr>
        <p:txBody>
          <a:bodyPr/>
          <a:lstStyle/>
          <a:p>
            <a:pPr marL="25400" algn="l"/>
            <a:r>
              <a:rPr lang="en-GB" sz="2600" b="1" cap="all" dirty="0">
                <a:latin typeface="Georgia" panose="02040502050405020303" pitchFamily="18" charset="0"/>
              </a:rPr>
              <a:t>Healthcare workers at the health facility</a:t>
            </a:r>
            <a:endParaRPr lang="en-US" sz="2600" cap="all" dirty="0">
              <a:latin typeface="Georgia" panose="02040502050405020303" pitchFamily="18" charset="0"/>
            </a:endParaRPr>
          </a:p>
        </p:txBody>
      </p:sp>
      <p:sp>
        <p:nvSpPr>
          <p:cNvPr id="3" name="Content Placeholder 2"/>
          <p:cNvSpPr>
            <a:spLocks noGrp="1"/>
          </p:cNvSpPr>
          <p:nvPr>
            <p:ph idx="1"/>
          </p:nvPr>
        </p:nvSpPr>
        <p:spPr>
          <a:xfrm>
            <a:off x="232012" y="1524000"/>
            <a:ext cx="8679975" cy="5163403"/>
          </a:xfrm>
        </p:spPr>
        <p:txBody>
          <a:bodyPr/>
          <a:lstStyle/>
          <a:p>
            <a:pPr>
              <a:spcBef>
                <a:spcPts val="1800"/>
              </a:spcBef>
            </a:pPr>
            <a:r>
              <a:rPr lang="en-GB" sz="2500" dirty="0">
                <a:latin typeface="Georgia" panose="02040502050405020303" pitchFamily="18" charset="0"/>
              </a:rPr>
              <a:t>All healthcare workers should be vigilant and detect medicine-related problems</a:t>
            </a:r>
          </a:p>
          <a:p>
            <a:pPr>
              <a:spcBef>
                <a:spcPts val="1800"/>
              </a:spcBef>
            </a:pPr>
            <a:r>
              <a:rPr lang="en-GB" sz="2500" dirty="0">
                <a:latin typeface="Georgia" panose="02040502050405020303" pitchFamily="18" charset="0"/>
              </a:rPr>
              <a:t>They should document and report suspected ADRs, medication errors and product quality problems to ZAMRA, for the Authority to take action in preventing or minimizing the occurrence of the medicine-related injury for other patients in the future</a:t>
            </a:r>
          </a:p>
        </p:txBody>
      </p:sp>
    </p:spTree>
    <p:extLst>
      <p:ext uri="{BB962C8B-B14F-4D97-AF65-F5344CB8AC3E}">
        <p14:creationId xmlns:p14="http://schemas.microsoft.com/office/powerpoint/2010/main" val="30249243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22830"/>
            <a:ext cx="8679975" cy="996286"/>
          </a:xfrm>
        </p:spPr>
        <p:txBody>
          <a:bodyPr/>
          <a:lstStyle/>
          <a:p>
            <a:pPr marL="25400" algn="l"/>
            <a:r>
              <a:rPr lang="en-GB" sz="2500" b="1" cap="all" dirty="0">
                <a:latin typeface="Georgia" panose="02040502050405020303" pitchFamily="18" charset="0"/>
              </a:rPr>
              <a:t>District health office (DHO)</a:t>
            </a:r>
            <a:endParaRPr lang="en-US" sz="2500" cap="all" dirty="0">
              <a:latin typeface="Georgia" panose="02040502050405020303" pitchFamily="18" charset="0"/>
            </a:endParaRPr>
          </a:p>
        </p:txBody>
      </p:sp>
      <p:sp>
        <p:nvSpPr>
          <p:cNvPr id="3" name="Content Placeholder 2"/>
          <p:cNvSpPr>
            <a:spLocks noGrp="1"/>
          </p:cNvSpPr>
          <p:nvPr>
            <p:ph idx="1"/>
          </p:nvPr>
        </p:nvSpPr>
        <p:spPr>
          <a:xfrm>
            <a:off x="232012" y="1214650"/>
            <a:ext cx="8679975" cy="5472753"/>
          </a:xfrm>
        </p:spPr>
        <p:txBody>
          <a:bodyPr/>
          <a:lstStyle/>
          <a:p>
            <a:pPr marL="25400" indent="0">
              <a:spcBef>
                <a:spcPts val="1800"/>
              </a:spcBef>
              <a:buNone/>
            </a:pPr>
            <a:r>
              <a:rPr lang="en-GB" sz="2300" dirty="0">
                <a:latin typeface="Georgia" panose="02040502050405020303" pitchFamily="18" charset="0"/>
              </a:rPr>
              <a:t>DHO has roles and responsibilities which  include:</a:t>
            </a:r>
            <a:endParaRPr lang="en-US" sz="2300" dirty="0">
              <a:latin typeface="Georgia" panose="02040502050405020303" pitchFamily="18" charset="0"/>
            </a:endParaRPr>
          </a:p>
          <a:p>
            <a:pPr lvl="0">
              <a:spcBef>
                <a:spcPts val="1800"/>
              </a:spcBef>
            </a:pPr>
            <a:r>
              <a:rPr lang="en-GB" sz="2300" dirty="0">
                <a:latin typeface="Georgia" panose="02040502050405020303" pitchFamily="18" charset="0"/>
              </a:rPr>
              <a:t>Providing administrative, technical, capacity-building and logistical support to health centres and first level hospitals</a:t>
            </a:r>
            <a:endParaRPr lang="en-US" sz="2300" dirty="0">
              <a:latin typeface="Georgia" panose="02040502050405020303" pitchFamily="18" charset="0"/>
            </a:endParaRPr>
          </a:p>
          <a:p>
            <a:pPr lvl="0">
              <a:spcBef>
                <a:spcPts val="1800"/>
              </a:spcBef>
            </a:pPr>
            <a:r>
              <a:rPr lang="en-GB" sz="2300" dirty="0">
                <a:latin typeface="Georgia" panose="02040502050405020303" pitchFamily="18" charset="0"/>
              </a:rPr>
              <a:t>Coordinating the collection of reports and samples from health facilities within their jurisdiction</a:t>
            </a:r>
            <a:endParaRPr lang="en-US" sz="2300" dirty="0">
              <a:latin typeface="Georgia" panose="02040502050405020303" pitchFamily="18" charset="0"/>
            </a:endParaRPr>
          </a:p>
          <a:p>
            <a:pPr lvl="0">
              <a:spcBef>
                <a:spcPts val="1800"/>
              </a:spcBef>
            </a:pPr>
            <a:r>
              <a:rPr lang="en-GB" sz="2300" dirty="0">
                <a:latin typeface="Georgia" panose="02040502050405020303" pitchFamily="18" charset="0"/>
              </a:rPr>
              <a:t>Distributing blank ADR reporting forms, receiving and forwarding completed forms to ZAMRA</a:t>
            </a:r>
            <a:endParaRPr lang="en-US" sz="2300" dirty="0">
              <a:latin typeface="Georgia" panose="02040502050405020303" pitchFamily="18" charset="0"/>
            </a:endParaRPr>
          </a:p>
          <a:p>
            <a:pPr lvl="0">
              <a:spcBef>
                <a:spcPts val="1800"/>
              </a:spcBef>
            </a:pPr>
            <a:r>
              <a:rPr lang="en-GB" sz="2300" dirty="0">
                <a:latin typeface="Georgia" panose="02040502050405020303" pitchFamily="18" charset="0"/>
              </a:rPr>
              <a:t>Verifying or investigating ADR, medication error, and product quality problem reports whenever required</a:t>
            </a:r>
            <a:endParaRPr lang="en-US" sz="2300" dirty="0">
              <a:latin typeface="Georgia" panose="02040502050405020303" pitchFamily="18" charset="0"/>
            </a:endParaRPr>
          </a:p>
          <a:p>
            <a:pPr lvl="0">
              <a:spcBef>
                <a:spcPts val="1800"/>
              </a:spcBef>
            </a:pPr>
            <a:r>
              <a:rPr lang="en-GB" sz="2300" dirty="0">
                <a:latin typeface="Georgia" panose="02040502050405020303" pitchFamily="18" charset="0"/>
              </a:rPr>
              <a:t>Receiving feedback from ZAMRA</a:t>
            </a:r>
            <a:endParaRPr lang="en-US" sz="2300" dirty="0">
              <a:latin typeface="Georgia" panose="02040502050405020303" pitchFamily="18" charset="0"/>
            </a:endParaRPr>
          </a:p>
        </p:txBody>
      </p:sp>
    </p:spTree>
    <p:extLst>
      <p:ext uri="{BB962C8B-B14F-4D97-AF65-F5344CB8AC3E}">
        <p14:creationId xmlns:p14="http://schemas.microsoft.com/office/powerpoint/2010/main" val="13412967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22830"/>
            <a:ext cx="8679975" cy="996286"/>
          </a:xfrm>
        </p:spPr>
        <p:txBody>
          <a:bodyPr/>
          <a:lstStyle/>
          <a:p>
            <a:pPr marL="25400" algn="l"/>
            <a:r>
              <a:rPr lang="en-GB" sz="2600" b="1" cap="all" dirty="0">
                <a:latin typeface="Georgia" panose="02040502050405020303" pitchFamily="18" charset="0"/>
              </a:rPr>
              <a:t>provincial health office (</a:t>
            </a:r>
            <a:r>
              <a:rPr lang="en-GB" sz="2600" b="1" cap="all" dirty="0" err="1">
                <a:latin typeface="Georgia" panose="02040502050405020303" pitchFamily="18" charset="0"/>
              </a:rPr>
              <a:t>pHO</a:t>
            </a:r>
            <a:r>
              <a:rPr lang="en-GB" sz="2600" b="1" cap="all" dirty="0">
                <a:latin typeface="Georgia" panose="02040502050405020303" pitchFamily="18" charset="0"/>
              </a:rPr>
              <a:t>)</a:t>
            </a:r>
            <a:endParaRPr lang="en-US" sz="2600" cap="all" dirty="0">
              <a:latin typeface="Georgia" panose="02040502050405020303" pitchFamily="18" charset="0"/>
            </a:endParaRPr>
          </a:p>
        </p:txBody>
      </p:sp>
      <p:sp>
        <p:nvSpPr>
          <p:cNvPr id="3" name="Content Placeholder 2"/>
          <p:cNvSpPr>
            <a:spLocks noGrp="1"/>
          </p:cNvSpPr>
          <p:nvPr>
            <p:ph idx="1"/>
          </p:nvPr>
        </p:nvSpPr>
        <p:spPr>
          <a:xfrm>
            <a:off x="232012" y="1214650"/>
            <a:ext cx="8679975" cy="5472753"/>
          </a:xfrm>
        </p:spPr>
        <p:txBody>
          <a:bodyPr/>
          <a:lstStyle/>
          <a:p>
            <a:pPr marL="25400" indent="0">
              <a:spcBef>
                <a:spcPts val="1800"/>
              </a:spcBef>
              <a:buNone/>
            </a:pPr>
            <a:r>
              <a:rPr lang="en-GB" sz="2400" dirty="0">
                <a:latin typeface="Georgia" panose="02040502050405020303" pitchFamily="18" charset="0"/>
              </a:rPr>
              <a:t>PHO has roles and responsibilities which include:</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Providing administrative, technical, capacity-building and logistical support to DHOs and second level hospitals</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Distributing blank ADR reporting forms</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Verifying or investigating ADR, medication error and product quality problem reports whenever required</a:t>
            </a:r>
            <a:endParaRPr lang="en-US" sz="2400" dirty="0">
              <a:latin typeface="Georgia" panose="02040502050405020303" pitchFamily="18" charset="0"/>
            </a:endParaRPr>
          </a:p>
          <a:p>
            <a:pPr lvl="0">
              <a:spcBef>
                <a:spcPts val="1800"/>
              </a:spcBef>
            </a:pPr>
            <a:r>
              <a:rPr lang="en-GB" sz="2400" dirty="0">
                <a:latin typeface="Georgia" panose="02040502050405020303" pitchFamily="18" charset="0"/>
              </a:rPr>
              <a:t>Providing feedback to and from ZAMRA</a:t>
            </a:r>
            <a:endParaRPr lang="en-US" sz="2400" dirty="0">
              <a:latin typeface="Georgia" panose="02040502050405020303" pitchFamily="18" charset="0"/>
            </a:endParaRPr>
          </a:p>
        </p:txBody>
      </p:sp>
    </p:spTree>
    <p:extLst>
      <p:ext uri="{BB962C8B-B14F-4D97-AF65-F5344CB8AC3E}">
        <p14:creationId xmlns:p14="http://schemas.microsoft.com/office/powerpoint/2010/main" val="631337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419368"/>
            <a:ext cx="8584442" cy="3903260"/>
          </a:xfrm>
          <a:prstGeom prst="rect">
            <a:avLst/>
          </a:prstGeom>
          <a:noFill/>
          <a:ln>
            <a:noFill/>
          </a:ln>
        </p:spPr>
        <p:txBody>
          <a:bodyPr spcFirstLastPara="1" wrap="square" lIns="91425" tIns="45700" rIns="91425" bIns="45700" anchor="ctr" anchorCtr="0">
            <a:noAutofit/>
          </a:bodyPr>
          <a:lstStyle/>
          <a:p>
            <a:pPr lvl="0" algn="l">
              <a:spcBef>
                <a:spcPts val="3000"/>
              </a:spcBef>
              <a:buClr>
                <a:srgbClr val="C00000"/>
              </a:buClr>
            </a:pPr>
            <a:r>
              <a:rPr lang="en-US" sz="3600" b="1" cap="all" dirty="0">
                <a:solidFill>
                  <a:schemeClr val="tx1"/>
                </a:solidFill>
                <a:latin typeface="Georgia" panose="02040502050405020303" pitchFamily="18" charset="0"/>
                <a:cs typeface="Georgia" panose="02040502050405020303" charset="0"/>
              </a:rPr>
              <a:t>PHARMACOVIGILANCE</a:t>
            </a:r>
            <a:br>
              <a:rPr lang="en-US" sz="3600" b="1" cap="all" dirty="0">
                <a:solidFill>
                  <a:schemeClr val="tx1"/>
                </a:solidFill>
                <a:latin typeface="Georgia" panose="02040502050405020303" pitchFamily="18" charset="0"/>
              </a:rPr>
            </a:br>
            <a:endParaRPr lang="en-US" sz="3600" b="1" i="0" u="none" strike="noStrike" cap="all" dirty="0">
              <a:solidFill>
                <a:schemeClr val="tx1"/>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a:solidFill>
                  <a:srgbClr val="7030A0"/>
                </a:solidFill>
                <a:latin typeface="Georgia" panose="02040502050405020303" charset="0"/>
                <a:cs typeface="Georgia" panose="02040502050405020303" charset="0"/>
              </a:rPr>
              <a:t>Dr </a:t>
            </a:r>
            <a:r>
              <a:rPr lang="en-IN" sz="1600" b="1" dirty="0" err="1">
                <a:solidFill>
                  <a:srgbClr val="7030A0"/>
                </a:solidFill>
                <a:latin typeface="Georgia" panose="02040502050405020303" charset="0"/>
                <a:cs typeface="Georgia" panose="02040502050405020303" charset="0"/>
              </a:rPr>
              <a:t>Sindwa</a:t>
            </a:r>
            <a:r>
              <a:rPr lang="en-IN" sz="1600" b="1" dirty="0">
                <a:solidFill>
                  <a:srgbClr val="7030A0"/>
                </a:solidFill>
                <a:latin typeface="Georgia" panose="02040502050405020303" charset="0"/>
                <a:cs typeface="Georgia" panose="02040502050405020303" charset="0"/>
              </a:rPr>
              <a:t> </a:t>
            </a:r>
            <a:r>
              <a:rPr lang="en-IN" sz="1600" b="1" dirty="0" err="1">
                <a:solidFill>
                  <a:srgbClr val="7030A0"/>
                </a:solidFill>
                <a:latin typeface="Georgia" panose="02040502050405020303" charset="0"/>
                <a:cs typeface="Georgia" panose="02040502050405020303" charset="0"/>
              </a:rPr>
              <a:t>Kanyimba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Tree>
    <p:extLst>
      <p:ext uri="{BB962C8B-B14F-4D97-AF65-F5344CB8AC3E}">
        <p14:creationId xmlns:p14="http://schemas.microsoft.com/office/powerpoint/2010/main" val="390795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22830"/>
            <a:ext cx="8679975" cy="996286"/>
          </a:xfrm>
        </p:spPr>
        <p:txBody>
          <a:bodyPr/>
          <a:lstStyle/>
          <a:p>
            <a:pPr marL="25400" algn="l"/>
            <a:r>
              <a:rPr lang="en-GB" sz="2400" b="1" cap="all" dirty="0">
                <a:latin typeface="Georgia" panose="02040502050405020303" pitchFamily="18" charset="0"/>
              </a:rPr>
              <a:t>MARKETING AUTHORIZATION HOLDERS (MAH)</a:t>
            </a:r>
            <a:endParaRPr lang="en-US" sz="2400" cap="all" dirty="0">
              <a:latin typeface="Georgia" panose="02040502050405020303" pitchFamily="18" charset="0"/>
            </a:endParaRPr>
          </a:p>
        </p:txBody>
      </p:sp>
      <p:sp>
        <p:nvSpPr>
          <p:cNvPr id="3" name="Content Placeholder 2"/>
          <p:cNvSpPr>
            <a:spLocks noGrp="1"/>
          </p:cNvSpPr>
          <p:nvPr>
            <p:ph idx="1"/>
          </p:nvPr>
        </p:nvSpPr>
        <p:spPr>
          <a:xfrm>
            <a:off x="232012" y="1214650"/>
            <a:ext cx="8679975" cy="5472753"/>
          </a:xfrm>
        </p:spPr>
        <p:txBody>
          <a:bodyPr/>
          <a:lstStyle/>
          <a:p>
            <a:pPr marL="25400" indent="0">
              <a:spcBef>
                <a:spcPts val="1200"/>
              </a:spcBef>
              <a:buNone/>
            </a:pPr>
            <a:r>
              <a:rPr lang="en-GB" sz="2200" dirty="0">
                <a:latin typeface="Georgia" panose="02040502050405020303" pitchFamily="18" charset="0"/>
              </a:rPr>
              <a:t>MAH (e.g. pharmaceutical industry, importers, wholesalers and distributors) have the responsibility to monitor safety of their marketed products from the start of drug development to post-marketing phase of the medicine. Their roles include:</a:t>
            </a:r>
            <a:endParaRPr lang="en-US" sz="2200" dirty="0">
              <a:latin typeface="Georgia" panose="02040502050405020303" pitchFamily="18" charset="0"/>
            </a:endParaRPr>
          </a:p>
          <a:p>
            <a:pPr>
              <a:spcBef>
                <a:spcPts val="1200"/>
              </a:spcBef>
            </a:pPr>
            <a:r>
              <a:rPr lang="en-GB" sz="2200" dirty="0">
                <a:latin typeface="Georgia" panose="02040502050405020303" pitchFamily="18" charset="0"/>
              </a:rPr>
              <a:t>Monitoring for and reporting serious/severe ADRs</a:t>
            </a:r>
            <a:r>
              <a:rPr lang="en-US" sz="2200" dirty="0">
                <a:latin typeface="Georgia" panose="02040502050405020303" pitchFamily="18" charset="0"/>
              </a:rPr>
              <a:t>, including ADRs from post-registration studies</a:t>
            </a:r>
          </a:p>
          <a:p>
            <a:pPr>
              <a:spcBef>
                <a:spcPts val="1200"/>
              </a:spcBef>
            </a:pPr>
            <a:r>
              <a:rPr lang="en-GB" sz="2200" dirty="0">
                <a:latin typeface="Georgia" panose="02040502050405020303" pitchFamily="18" charset="0"/>
              </a:rPr>
              <a:t>Provide ZAMRA with periodic safety update reports for new medicines</a:t>
            </a:r>
            <a:endParaRPr lang="en-US" sz="2200" dirty="0">
              <a:latin typeface="Georgia" panose="02040502050405020303" pitchFamily="18" charset="0"/>
            </a:endParaRPr>
          </a:p>
          <a:p>
            <a:pPr>
              <a:spcBef>
                <a:spcPts val="1200"/>
              </a:spcBef>
            </a:pPr>
            <a:r>
              <a:rPr lang="en-GB" sz="2200" dirty="0">
                <a:latin typeface="Georgia" panose="02040502050405020303" pitchFamily="18" charset="0"/>
              </a:rPr>
              <a:t>Report any significant actions taken by foreign agency e.g. withdrawal of registration status in another country</a:t>
            </a:r>
            <a:endParaRPr lang="en-US" sz="2200" dirty="0">
              <a:latin typeface="Georgia" panose="02040502050405020303" pitchFamily="18" charset="0"/>
            </a:endParaRPr>
          </a:p>
          <a:p>
            <a:pPr>
              <a:spcBef>
                <a:spcPts val="1200"/>
              </a:spcBef>
            </a:pPr>
            <a:r>
              <a:rPr lang="en-GB" sz="2200" dirty="0">
                <a:latin typeface="Georgia" panose="02040502050405020303" pitchFamily="18" charset="0"/>
              </a:rPr>
              <a:t>Notify ZAMRA of any change in official labelling and package insert to reflect new drug safety concerns</a:t>
            </a:r>
            <a:endParaRPr lang="en-US" sz="2200" dirty="0">
              <a:latin typeface="Georgia" panose="02040502050405020303" pitchFamily="18" charset="0"/>
            </a:endParaRPr>
          </a:p>
        </p:txBody>
      </p:sp>
    </p:spTree>
    <p:extLst>
      <p:ext uri="{BB962C8B-B14F-4D97-AF65-F5344CB8AC3E}">
        <p14:creationId xmlns:p14="http://schemas.microsoft.com/office/powerpoint/2010/main" val="24016990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22830"/>
            <a:ext cx="8679975" cy="996286"/>
          </a:xfrm>
        </p:spPr>
        <p:txBody>
          <a:bodyPr/>
          <a:lstStyle/>
          <a:p>
            <a:pPr marL="25400" algn="l"/>
            <a:r>
              <a:rPr lang="en-GB" sz="2600" b="1" cap="all" dirty="0">
                <a:latin typeface="Georgia" panose="02040502050405020303" pitchFamily="18" charset="0"/>
              </a:rPr>
              <a:t>Public health programmes (PHP)</a:t>
            </a:r>
            <a:endParaRPr lang="en-US" sz="2600" cap="all" dirty="0">
              <a:latin typeface="Georgia" panose="02040502050405020303" pitchFamily="18" charset="0"/>
            </a:endParaRPr>
          </a:p>
        </p:txBody>
      </p:sp>
      <p:sp>
        <p:nvSpPr>
          <p:cNvPr id="3" name="Content Placeholder 2"/>
          <p:cNvSpPr>
            <a:spLocks noGrp="1"/>
          </p:cNvSpPr>
          <p:nvPr>
            <p:ph idx="1"/>
          </p:nvPr>
        </p:nvSpPr>
        <p:spPr>
          <a:xfrm>
            <a:off x="232012" y="1214650"/>
            <a:ext cx="8679975" cy="5472753"/>
          </a:xfrm>
        </p:spPr>
        <p:txBody>
          <a:bodyPr/>
          <a:lstStyle/>
          <a:p>
            <a:pPr marL="25400" indent="0">
              <a:spcBef>
                <a:spcPts val="1800"/>
              </a:spcBef>
              <a:buNone/>
            </a:pPr>
            <a:r>
              <a:rPr lang="en-GB" sz="2400" dirty="0">
                <a:latin typeface="Georgia" panose="02040502050405020303" pitchFamily="18" charset="0"/>
              </a:rPr>
              <a:t>Through the PHPs, large populations receive medicines for diseases such as HIV, tuberculosis, and malaria, as well as vaccines, and sexual and reproductive health products. This necessitates intensive monitoring of ADRs. </a:t>
            </a:r>
          </a:p>
          <a:p>
            <a:pPr marL="25400" indent="0">
              <a:spcBef>
                <a:spcPts val="1800"/>
              </a:spcBef>
              <a:buNone/>
            </a:pPr>
            <a:r>
              <a:rPr lang="en-GB" sz="2400" dirty="0">
                <a:latin typeface="Georgia" panose="02040502050405020303" pitchFamily="18" charset="0"/>
              </a:rPr>
              <a:t>PHPs should be actively involved in the following:</a:t>
            </a:r>
            <a:endParaRPr lang="en-US" sz="2400" dirty="0">
              <a:latin typeface="Georgia" panose="02040502050405020303" pitchFamily="18" charset="0"/>
            </a:endParaRPr>
          </a:p>
          <a:p>
            <a:pPr>
              <a:spcBef>
                <a:spcPts val="1800"/>
              </a:spcBef>
            </a:pPr>
            <a:r>
              <a:rPr lang="en-GB" sz="2400" dirty="0">
                <a:latin typeface="Georgia" panose="02040502050405020303" pitchFamily="18" charset="0"/>
              </a:rPr>
              <a:t>Monitoring medicines used in the PHP</a:t>
            </a:r>
            <a:endParaRPr lang="en-US" sz="2400" dirty="0">
              <a:latin typeface="Georgia" panose="02040502050405020303" pitchFamily="18" charset="0"/>
            </a:endParaRPr>
          </a:p>
          <a:p>
            <a:pPr>
              <a:spcBef>
                <a:spcPts val="1800"/>
              </a:spcBef>
            </a:pPr>
            <a:r>
              <a:rPr lang="en-GB" sz="2400" dirty="0">
                <a:latin typeface="Georgia" panose="02040502050405020303" pitchFamily="18" charset="0"/>
              </a:rPr>
              <a:t>Reporting suspected ADRs, product quality problems and medication errors to ZAMRA </a:t>
            </a:r>
            <a:endParaRPr lang="en-US" sz="2400" dirty="0">
              <a:latin typeface="Georgia" panose="02040502050405020303" pitchFamily="18" charset="0"/>
            </a:endParaRPr>
          </a:p>
        </p:txBody>
      </p:sp>
    </p:spTree>
    <p:extLst>
      <p:ext uri="{BB962C8B-B14F-4D97-AF65-F5344CB8AC3E}">
        <p14:creationId xmlns:p14="http://schemas.microsoft.com/office/powerpoint/2010/main" val="22894111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22830"/>
            <a:ext cx="8679975" cy="867770"/>
          </a:xfrm>
        </p:spPr>
        <p:txBody>
          <a:bodyPr/>
          <a:lstStyle/>
          <a:p>
            <a:pPr marL="25400" algn="l"/>
            <a:r>
              <a:rPr lang="en-GB" sz="2600" b="1" cap="all" dirty="0">
                <a:latin typeface="Georgia" panose="02040502050405020303" pitchFamily="18" charset="0"/>
              </a:rPr>
              <a:t>Academic/research institutions AND LABORATORIES</a:t>
            </a:r>
            <a:endParaRPr lang="en-US" sz="2600" cap="all" dirty="0">
              <a:latin typeface="Georgia" panose="02040502050405020303" pitchFamily="18" charset="0"/>
            </a:endParaRPr>
          </a:p>
        </p:txBody>
      </p:sp>
      <p:sp>
        <p:nvSpPr>
          <p:cNvPr id="3" name="Content Placeholder 2"/>
          <p:cNvSpPr>
            <a:spLocks noGrp="1"/>
          </p:cNvSpPr>
          <p:nvPr>
            <p:ph idx="1"/>
          </p:nvPr>
        </p:nvSpPr>
        <p:spPr>
          <a:xfrm>
            <a:off x="232012" y="1214650"/>
            <a:ext cx="8679975" cy="5472753"/>
          </a:xfrm>
        </p:spPr>
        <p:txBody>
          <a:bodyPr/>
          <a:lstStyle/>
          <a:p>
            <a:pPr marL="25400" indent="0">
              <a:spcBef>
                <a:spcPts val="1200"/>
              </a:spcBef>
              <a:buNone/>
            </a:pPr>
            <a:r>
              <a:rPr lang="en-GB" sz="2400" b="1" dirty="0">
                <a:latin typeface="Georgia" panose="02040502050405020303" pitchFamily="18" charset="0"/>
              </a:rPr>
              <a:t>ACADEMIC/RESEARCH INSTITUTIONS</a:t>
            </a:r>
          </a:p>
          <a:p>
            <a:pPr marL="25400" indent="0">
              <a:spcBef>
                <a:spcPts val="1200"/>
              </a:spcBef>
              <a:buNone/>
            </a:pPr>
            <a:r>
              <a:rPr lang="en-GB" sz="2400" dirty="0">
                <a:latin typeface="Georgia" panose="02040502050405020303" pitchFamily="18" charset="0"/>
              </a:rPr>
              <a:t>Their roles include:</a:t>
            </a:r>
          </a:p>
          <a:p>
            <a:pPr>
              <a:spcBef>
                <a:spcPts val="1200"/>
              </a:spcBef>
            </a:pPr>
            <a:r>
              <a:rPr lang="en-GB" sz="2400" dirty="0">
                <a:latin typeface="Georgia" panose="02040502050405020303" pitchFamily="18" charset="0"/>
              </a:rPr>
              <a:t>Providing training on safe and rational use of medicines, the nature of ADRs, the specifics of medication errors, and the importance of being vigilant to product quality problems</a:t>
            </a:r>
            <a:endParaRPr lang="en-US" sz="2400" dirty="0">
              <a:latin typeface="Georgia" panose="02040502050405020303" pitchFamily="18" charset="0"/>
            </a:endParaRPr>
          </a:p>
          <a:p>
            <a:pPr>
              <a:spcBef>
                <a:spcPts val="1200"/>
              </a:spcBef>
            </a:pPr>
            <a:r>
              <a:rPr lang="en-GB" sz="2400" dirty="0">
                <a:latin typeface="Georgia" panose="02040502050405020303" pitchFamily="18" charset="0"/>
              </a:rPr>
              <a:t>Conducting research in medicine-related issues and sharing their findings with ZAMRA</a:t>
            </a:r>
          </a:p>
          <a:p>
            <a:pPr marL="0" indent="0">
              <a:spcBef>
                <a:spcPts val="1200"/>
              </a:spcBef>
              <a:buNone/>
            </a:pPr>
            <a:r>
              <a:rPr lang="en-GB" sz="2400" b="1" dirty="0">
                <a:latin typeface="Georgia" panose="02040502050405020303" pitchFamily="18" charset="0"/>
              </a:rPr>
              <a:t>LABORATORIES</a:t>
            </a:r>
          </a:p>
          <a:p>
            <a:pPr>
              <a:spcBef>
                <a:spcPts val="1200"/>
              </a:spcBef>
            </a:pPr>
            <a:r>
              <a:rPr lang="en-GB" sz="2400" dirty="0">
                <a:latin typeface="Georgia" panose="02040502050405020303" pitchFamily="18" charset="0"/>
              </a:rPr>
              <a:t>Laboratories are a source of information on drug resistance, for drug monitoring and other aspects of a patient’s health status. Such information should be forwarded to ZAMRA along with ADR reports.</a:t>
            </a:r>
          </a:p>
          <a:p>
            <a:pPr>
              <a:spcBef>
                <a:spcPts val="1800"/>
              </a:spcBef>
            </a:pPr>
            <a:endParaRPr lang="en-US" sz="2400" dirty="0">
              <a:latin typeface="Georgia" panose="02040502050405020303" pitchFamily="18" charset="0"/>
            </a:endParaRPr>
          </a:p>
        </p:txBody>
      </p:sp>
    </p:spTree>
    <p:extLst>
      <p:ext uri="{BB962C8B-B14F-4D97-AF65-F5344CB8AC3E}">
        <p14:creationId xmlns:p14="http://schemas.microsoft.com/office/powerpoint/2010/main" val="3788617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22830"/>
            <a:ext cx="8679975" cy="562970"/>
          </a:xfrm>
        </p:spPr>
        <p:txBody>
          <a:bodyPr/>
          <a:lstStyle/>
          <a:p>
            <a:pPr marL="25400" algn="l"/>
            <a:r>
              <a:rPr lang="en-GB" sz="2600" b="1" cap="all" dirty="0">
                <a:latin typeface="Georgia" panose="02040502050405020303" pitchFamily="18" charset="0"/>
              </a:rPr>
              <a:t>PROFESSIONAL BODIES AND CONSUMERS</a:t>
            </a:r>
            <a:endParaRPr lang="en-US" sz="2600" cap="all" dirty="0">
              <a:latin typeface="Georgia" panose="02040502050405020303" pitchFamily="18" charset="0"/>
            </a:endParaRPr>
          </a:p>
        </p:txBody>
      </p:sp>
      <p:sp>
        <p:nvSpPr>
          <p:cNvPr id="3" name="Content Placeholder 2"/>
          <p:cNvSpPr>
            <a:spLocks noGrp="1"/>
          </p:cNvSpPr>
          <p:nvPr>
            <p:ph idx="1"/>
          </p:nvPr>
        </p:nvSpPr>
        <p:spPr>
          <a:xfrm>
            <a:off x="232012" y="990600"/>
            <a:ext cx="8679975" cy="5696803"/>
          </a:xfrm>
        </p:spPr>
        <p:txBody>
          <a:bodyPr/>
          <a:lstStyle/>
          <a:p>
            <a:pPr marL="0" indent="0">
              <a:spcBef>
                <a:spcPts val="1200"/>
              </a:spcBef>
              <a:buNone/>
            </a:pPr>
            <a:r>
              <a:rPr lang="en-GB" sz="2300" b="1" dirty="0">
                <a:latin typeface="Georgia" panose="02040502050405020303" pitchFamily="18" charset="0"/>
              </a:rPr>
              <a:t>PROFESSIONAL BODIES</a:t>
            </a:r>
          </a:p>
          <a:p>
            <a:pPr marL="0" indent="0">
              <a:spcBef>
                <a:spcPts val="1200"/>
              </a:spcBef>
              <a:buNone/>
            </a:pPr>
            <a:r>
              <a:rPr lang="en-GB" sz="2300" dirty="0">
                <a:latin typeface="Georgia" panose="02040502050405020303" pitchFamily="18" charset="0"/>
              </a:rPr>
              <a:t>Professional bodies play a valuable role towards the maintenance of drug safety by building the capacity of their respective members through various types of trainings on pharmacovigilance as part of continuous professional development</a:t>
            </a:r>
            <a:endParaRPr lang="en-US" sz="2300" dirty="0">
              <a:latin typeface="Georgia" panose="02040502050405020303" pitchFamily="18" charset="0"/>
            </a:endParaRPr>
          </a:p>
          <a:p>
            <a:pPr marL="0" indent="0">
              <a:spcBef>
                <a:spcPts val="1200"/>
              </a:spcBef>
              <a:buNone/>
            </a:pPr>
            <a:r>
              <a:rPr lang="en-GB" sz="2300" b="1" dirty="0">
                <a:latin typeface="Georgia" panose="02040502050405020303" pitchFamily="18" charset="0"/>
              </a:rPr>
              <a:t>CONSUMERS</a:t>
            </a:r>
          </a:p>
          <a:p>
            <a:pPr marL="0" indent="0">
              <a:spcBef>
                <a:spcPts val="1200"/>
              </a:spcBef>
              <a:buNone/>
            </a:pPr>
            <a:r>
              <a:rPr lang="en-GB" sz="2300" dirty="0">
                <a:latin typeface="Georgia" panose="02040502050405020303" pitchFamily="18" charset="0"/>
              </a:rPr>
              <a:t>Consumers should be alert and monitor for medicine-related problems</a:t>
            </a:r>
          </a:p>
          <a:p>
            <a:pPr>
              <a:spcBef>
                <a:spcPts val="1200"/>
              </a:spcBef>
            </a:pPr>
            <a:r>
              <a:rPr lang="en-GB" sz="2300" dirty="0">
                <a:latin typeface="Georgia" panose="02040502050405020303" pitchFamily="18" charset="0"/>
              </a:rPr>
              <a:t>They should report suspected ADRs and any other medicine-related problems to healthcare workers who would then report the problems to the NPVU</a:t>
            </a:r>
          </a:p>
          <a:p>
            <a:pPr>
              <a:spcBef>
                <a:spcPts val="1200"/>
              </a:spcBef>
            </a:pPr>
            <a:r>
              <a:rPr lang="en-GB" sz="2300" dirty="0">
                <a:latin typeface="Georgia" panose="02040502050405020303" pitchFamily="18" charset="0"/>
              </a:rPr>
              <a:t>Consumers can also report directly to the NPVU</a:t>
            </a:r>
          </a:p>
          <a:p>
            <a:pPr marL="25400" indent="0">
              <a:spcBef>
                <a:spcPts val="1800"/>
              </a:spcBef>
              <a:buNone/>
            </a:pPr>
            <a:endParaRPr lang="en-GB" sz="2500" dirty="0">
              <a:latin typeface="Georgia" panose="02040502050405020303" pitchFamily="18" charset="0"/>
            </a:endParaRPr>
          </a:p>
        </p:txBody>
      </p:sp>
    </p:spTree>
    <p:extLst>
      <p:ext uri="{BB962C8B-B14F-4D97-AF65-F5344CB8AC3E}">
        <p14:creationId xmlns:p14="http://schemas.microsoft.com/office/powerpoint/2010/main" val="27875892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22830"/>
            <a:ext cx="8679975" cy="996286"/>
          </a:xfrm>
        </p:spPr>
        <p:txBody>
          <a:bodyPr/>
          <a:lstStyle/>
          <a:p>
            <a:pPr marL="25400" algn="l"/>
            <a:r>
              <a:rPr lang="en-GB" sz="2600" b="1" cap="all" dirty="0">
                <a:latin typeface="Georgia" panose="02040502050405020303" pitchFamily="18" charset="0"/>
              </a:rPr>
              <a:t>PARTNERS</a:t>
            </a:r>
            <a:endParaRPr lang="en-US" sz="2600" cap="all" dirty="0">
              <a:latin typeface="Georgia" panose="02040502050405020303" pitchFamily="18" charset="0"/>
            </a:endParaRPr>
          </a:p>
        </p:txBody>
      </p:sp>
      <p:sp>
        <p:nvSpPr>
          <p:cNvPr id="3" name="Content Placeholder 2"/>
          <p:cNvSpPr>
            <a:spLocks noGrp="1"/>
          </p:cNvSpPr>
          <p:nvPr>
            <p:ph idx="1"/>
          </p:nvPr>
        </p:nvSpPr>
        <p:spPr>
          <a:xfrm>
            <a:off x="232012" y="1600200"/>
            <a:ext cx="8679975" cy="5087203"/>
          </a:xfrm>
        </p:spPr>
        <p:txBody>
          <a:bodyPr/>
          <a:lstStyle/>
          <a:p>
            <a:pPr>
              <a:spcBef>
                <a:spcPts val="1800"/>
              </a:spcBef>
            </a:pPr>
            <a:r>
              <a:rPr lang="en-GB" sz="2400" dirty="0">
                <a:latin typeface="Georgia" panose="02040502050405020303" pitchFamily="18" charset="0"/>
              </a:rPr>
              <a:t>Cooperating partners in pharmacovigilance, such as Non-Governmental Organizations (NGOs), and advocacy groups play a vital role</a:t>
            </a:r>
          </a:p>
          <a:p>
            <a:pPr>
              <a:spcBef>
                <a:spcPts val="1800"/>
              </a:spcBef>
            </a:pPr>
            <a:r>
              <a:rPr lang="en-GB" sz="2400" dirty="0">
                <a:latin typeface="Georgia" panose="02040502050405020303" pitchFamily="18" charset="0"/>
              </a:rPr>
              <a:t>Non-governmental organizations provide support to the national pharmacovigilance system through capacity-building, health systems strengthening, mentorship</a:t>
            </a:r>
            <a:r>
              <a:rPr lang="en-US" sz="2400" dirty="0">
                <a:latin typeface="Georgia" panose="02040502050405020303" pitchFamily="18" charset="0"/>
              </a:rPr>
              <a:t> and pr</a:t>
            </a:r>
            <a:r>
              <a:rPr lang="en-GB" sz="2400" dirty="0" err="1">
                <a:latin typeface="Georgia" panose="02040502050405020303" pitchFamily="18" charset="0"/>
              </a:rPr>
              <a:t>oviding</a:t>
            </a:r>
            <a:r>
              <a:rPr lang="en-GB" sz="2400" dirty="0">
                <a:latin typeface="Georgia" panose="02040502050405020303" pitchFamily="18" charset="0"/>
              </a:rPr>
              <a:t> resources</a:t>
            </a:r>
            <a:endParaRPr lang="en-US" sz="2400" dirty="0">
              <a:latin typeface="Georgia" panose="02040502050405020303" pitchFamily="18" charset="0"/>
            </a:endParaRPr>
          </a:p>
        </p:txBody>
      </p:sp>
    </p:spTree>
    <p:extLst>
      <p:ext uri="{BB962C8B-B14F-4D97-AF65-F5344CB8AC3E}">
        <p14:creationId xmlns:p14="http://schemas.microsoft.com/office/powerpoint/2010/main" val="32466778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22830"/>
            <a:ext cx="8679975" cy="996286"/>
          </a:xfrm>
        </p:spPr>
        <p:txBody>
          <a:bodyPr/>
          <a:lstStyle/>
          <a:p>
            <a:pPr marL="25400" algn="l"/>
            <a:r>
              <a:rPr lang="en-GB" sz="2500" b="1" cap="all" dirty="0">
                <a:latin typeface="Georgia" panose="02040502050405020303" pitchFamily="18" charset="0"/>
              </a:rPr>
              <a:t>MEDIA AND ADVOCACY GROUPS</a:t>
            </a:r>
            <a:endParaRPr lang="en-US" sz="2500" cap="all" dirty="0">
              <a:latin typeface="Georgia" panose="02040502050405020303" pitchFamily="18" charset="0"/>
            </a:endParaRPr>
          </a:p>
        </p:txBody>
      </p:sp>
      <p:sp>
        <p:nvSpPr>
          <p:cNvPr id="3" name="Content Placeholder 2"/>
          <p:cNvSpPr>
            <a:spLocks noGrp="1"/>
          </p:cNvSpPr>
          <p:nvPr>
            <p:ph idx="1"/>
          </p:nvPr>
        </p:nvSpPr>
        <p:spPr>
          <a:xfrm>
            <a:off x="232012" y="1214650"/>
            <a:ext cx="8679975" cy="5472753"/>
          </a:xfrm>
        </p:spPr>
        <p:txBody>
          <a:bodyPr/>
          <a:lstStyle/>
          <a:p>
            <a:pPr marL="25400" indent="0">
              <a:spcBef>
                <a:spcPts val="1200"/>
              </a:spcBef>
              <a:buNone/>
            </a:pPr>
            <a:r>
              <a:rPr lang="en-GB" sz="2300" dirty="0">
                <a:latin typeface="Georgia" panose="02040502050405020303" pitchFamily="18" charset="0"/>
              </a:rPr>
              <a:t>In many instances, these organisations or individuals have the capacity to voice, and often change public opinion. Their roles include:</a:t>
            </a:r>
            <a:endParaRPr lang="en-US" sz="2300" dirty="0">
              <a:latin typeface="Georgia" panose="02040502050405020303" pitchFamily="18" charset="0"/>
            </a:endParaRPr>
          </a:p>
          <a:p>
            <a:pPr>
              <a:spcBef>
                <a:spcPts val="1200"/>
              </a:spcBef>
            </a:pPr>
            <a:r>
              <a:rPr lang="en-GB" sz="2300" dirty="0">
                <a:latin typeface="Georgia" panose="02040502050405020303" pitchFamily="18" charset="0"/>
              </a:rPr>
              <a:t>Public sensitization on drug safety </a:t>
            </a:r>
            <a:endParaRPr lang="en-US" sz="2300" dirty="0">
              <a:latin typeface="Georgia" panose="02040502050405020303" pitchFamily="18" charset="0"/>
            </a:endParaRPr>
          </a:p>
          <a:p>
            <a:pPr>
              <a:spcBef>
                <a:spcPts val="1200"/>
              </a:spcBef>
            </a:pPr>
            <a:r>
              <a:rPr lang="en-GB" sz="2300" dirty="0">
                <a:latin typeface="Georgia" panose="02040502050405020303" pitchFamily="18" charset="0"/>
              </a:rPr>
              <a:t>Facilitating active public debate and discussion of issues, which have direct relevance to health</a:t>
            </a:r>
            <a:endParaRPr lang="en-US" sz="2300" dirty="0">
              <a:latin typeface="Georgia" panose="02040502050405020303" pitchFamily="18" charset="0"/>
            </a:endParaRPr>
          </a:p>
          <a:p>
            <a:pPr>
              <a:spcBef>
                <a:spcPts val="1200"/>
              </a:spcBef>
            </a:pPr>
            <a:r>
              <a:rPr lang="en-GB" sz="2300" dirty="0">
                <a:latin typeface="Georgia" panose="02040502050405020303" pitchFamily="18" charset="0"/>
              </a:rPr>
              <a:t>Highlighting deficiencies and weaknesses in existing drug safety policies </a:t>
            </a:r>
            <a:endParaRPr lang="en-US" sz="2300" dirty="0">
              <a:latin typeface="Georgia" panose="02040502050405020303" pitchFamily="18" charset="0"/>
            </a:endParaRPr>
          </a:p>
          <a:p>
            <a:pPr>
              <a:spcBef>
                <a:spcPts val="1200"/>
              </a:spcBef>
            </a:pPr>
            <a:r>
              <a:rPr lang="en-GB" sz="2300" dirty="0">
                <a:latin typeface="Georgia" panose="02040502050405020303" pitchFamily="18" charset="0"/>
              </a:rPr>
              <a:t>Engaging proactively with policy makers on important matters of public interest to facilitate the creation of policies and legislation on pharmacovigilance</a:t>
            </a:r>
          </a:p>
        </p:txBody>
      </p:sp>
    </p:spTree>
    <p:extLst>
      <p:ext uri="{BB962C8B-B14F-4D97-AF65-F5344CB8AC3E}">
        <p14:creationId xmlns:p14="http://schemas.microsoft.com/office/powerpoint/2010/main" val="6061196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22830"/>
            <a:ext cx="8679975" cy="996286"/>
          </a:xfrm>
        </p:spPr>
        <p:txBody>
          <a:bodyPr/>
          <a:lstStyle/>
          <a:p>
            <a:pPr marL="25400" algn="l"/>
            <a:r>
              <a:rPr lang="en-GB" sz="2400" b="1" cap="all" dirty="0">
                <a:latin typeface="Georgia" panose="02040502050405020303" pitchFamily="18" charset="0"/>
              </a:rPr>
              <a:t>World Health Organization (WHO)/ Uppsala Monitoring Centre (UMC)</a:t>
            </a:r>
            <a:endParaRPr lang="en-US" sz="2400" cap="all" dirty="0">
              <a:latin typeface="Georgia" panose="02040502050405020303" pitchFamily="18" charset="0"/>
            </a:endParaRPr>
          </a:p>
        </p:txBody>
      </p:sp>
      <p:sp>
        <p:nvSpPr>
          <p:cNvPr id="3" name="Content Placeholder 2"/>
          <p:cNvSpPr>
            <a:spLocks noGrp="1"/>
          </p:cNvSpPr>
          <p:nvPr>
            <p:ph idx="1"/>
          </p:nvPr>
        </p:nvSpPr>
        <p:spPr>
          <a:xfrm>
            <a:off x="232012" y="1524000"/>
            <a:ext cx="8679975" cy="5163403"/>
          </a:xfrm>
        </p:spPr>
        <p:txBody>
          <a:bodyPr/>
          <a:lstStyle/>
          <a:p>
            <a:pPr>
              <a:spcBef>
                <a:spcPts val="1200"/>
              </a:spcBef>
            </a:pPr>
            <a:r>
              <a:rPr lang="en-GB" sz="2000" dirty="0">
                <a:latin typeface="Georgia" panose="02040502050405020303" pitchFamily="18" charset="0"/>
              </a:rPr>
              <a:t>WHO has a programme for Pharmacovigilance called Programme for International Drug Monitoring (PIDM)</a:t>
            </a:r>
          </a:p>
          <a:p>
            <a:pPr>
              <a:spcBef>
                <a:spcPts val="1200"/>
              </a:spcBef>
            </a:pPr>
            <a:r>
              <a:rPr lang="en-GB" sz="2000" dirty="0">
                <a:latin typeface="Georgia" panose="02040502050405020303" pitchFamily="18" charset="0"/>
              </a:rPr>
              <a:t>The PIDM is a group of more than 130 countries that share the vision of safer and more effective use of medicines. They work nationally and collaborate internationally to monitor and identify the harm caused by medicines, to reduce the risks to patients and to establish worldwide pharmacovigilance standards and systems. Zambia is a member of PIDM.</a:t>
            </a:r>
          </a:p>
          <a:p>
            <a:pPr>
              <a:spcBef>
                <a:spcPts val="1200"/>
              </a:spcBef>
            </a:pPr>
            <a:r>
              <a:rPr lang="en-GB" sz="2000" dirty="0">
                <a:latin typeface="Georgia" panose="02040502050405020303" pitchFamily="18" charset="0"/>
              </a:rPr>
              <a:t>The Uppsala Monitoring Centre (UMC) has been responsible for the technical and operational aspects of the programme since 1978. It is responsible for managing the technical and scientific aspects of the WHO’s worldwide pharmacovigilance network. These activities are carried out following WHO policy and in close liaison with headquarters in Geneva. </a:t>
            </a:r>
          </a:p>
        </p:txBody>
      </p:sp>
    </p:spTree>
    <p:extLst>
      <p:ext uri="{BB962C8B-B14F-4D97-AF65-F5344CB8AC3E}">
        <p14:creationId xmlns:p14="http://schemas.microsoft.com/office/powerpoint/2010/main" val="15466531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200" b="1" dirty="0">
                <a:latin typeface="Georgia" panose="02040502050405020303" pitchFamily="18" charset="0"/>
              </a:rPr>
              <a:t>PHARMACOVIGILANCE SURVEILLANCE METHODS</a:t>
            </a:r>
          </a:p>
        </p:txBody>
      </p:sp>
      <p:sp>
        <p:nvSpPr>
          <p:cNvPr id="3" name="Subtitle 2"/>
          <p:cNvSpPr>
            <a:spLocks noGrp="1"/>
          </p:cNvSpPr>
          <p:nvPr>
            <p:ph type="subTitle" idx="1"/>
          </p:nvPr>
        </p:nvSpPr>
        <p:spPr>
          <a:xfrm>
            <a:off x="685800" y="3886199"/>
            <a:ext cx="7772400" cy="2364475"/>
          </a:xfrm>
        </p:spPr>
        <p:txBody>
          <a:bodyPr/>
          <a:lstStyle/>
          <a:p>
            <a:pPr lvl="0" algn="just">
              <a:spcBef>
                <a:spcPts val="1800"/>
              </a:spcBef>
            </a:pPr>
            <a:r>
              <a:rPr lang="en-GB" sz="2500" dirty="0">
                <a:solidFill>
                  <a:schemeClr val="tx1"/>
                </a:solidFill>
                <a:latin typeface="Georgia" panose="02040502050405020303" pitchFamily="18" charset="0"/>
              </a:rPr>
              <a:t>There are two types of Surveillance Methods:</a:t>
            </a:r>
          </a:p>
          <a:p>
            <a:pPr lvl="0" indent="-457200" algn="l">
              <a:spcBef>
                <a:spcPts val="1800"/>
              </a:spcBef>
              <a:buFont typeface="+mj-lt"/>
              <a:buAutoNum type="arabicPeriod"/>
            </a:pPr>
            <a:r>
              <a:rPr lang="en-GB" sz="2500" dirty="0">
                <a:solidFill>
                  <a:schemeClr val="tx1"/>
                </a:solidFill>
                <a:latin typeface="Georgia" panose="02040502050405020303" pitchFamily="18" charset="0"/>
              </a:rPr>
              <a:t>Passive Surveillance</a:t>
            </a:r>
          </a:p>
          <a:p>
            <a:pPr lvl="0" indent="-457200" algn="l">
              <a:spcBef>
                <a:spcPts val="1800"/>
              </a:spcBef>
              <a:buFont typeface="+mj-lt"/>
              <a:buAutoNum type="arabicPeriod"/>
            </a:pPr>
            <a:r>
              <a:rPr lang="en-GB" sz="2500" dirty="0">
                <a:solidFill>
                  <a:schemeClr val="tx1"/>
                </a:solidFill>
                <a:latin typeface="Georgia" panose="02040502050405020303" pitchFamily="18" charset="0"/>
              </a:rPr>
              <a:t>Active Surveillance</a:t>
            </a:r>
            <a:endParaRPr lang="en-GB" sz="2500" b="1" dirty="0">
              <a:solidFill>
                <a:schemeClr val="tx1"/>
              </a:solidFill>
              <a:latin typeface="Georgia" panose="02040502050405020303" pitchFamily="18" charset="0"/>
            </a:endParaRPr>
          </a:p>
          <a:p>
            <a:endParaRPr lang="en-US" dirty="0"/>
          </a:p>
        </p:txBody>
      </p:sp>
    </p:spTree>
    <p:extLst>
      <p:ext uri="{BB962C8B-B14F-4D97-AF65-F5344CB8AC3E}">
        <p14:creationId xmlns:p14="http://schemas.microsoft.com/office/powerpoint/2010/main" val="21916814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cap="all" dirty="0">
                <a:latin typeface="Georgia" panose="02040502050405020303" pitchFamily="18" charset="0"/>
              </a:rPr>
              <a:t>PASSIVE SURVEILLANCE METHODS</a:t>
            </a:r>
          </a:p>
        </p:txBody>
      </p:sp>
      <p:sp>
        <p:nvSpPr>
          <p:cNvPr id="3" name="Content Placeholder 2"/>
          <p:cNvSpPr>
            <a:spLocks noGrp="1"/>
          </p:cNvSpPr>
          <p:nvPr>
            <p:ph idx="1"/>
          </p:nvPr>
        </p:nvSpPr>
        <p:spPr>
          <a:xfrm>
            <a:off x="263237" y="1196752"/>
            <a:ext cx="8659090" cy="5425721"/>
          </a:xfrm>
        </p:spPr>
        <p:txBody>
          <a:bodyPr/>
          <a:lstStyle/>
          <a:p>
            <a:pPr marL="342900" indent="-342900" algn="just">
              <a:spcBef>
                <a:spcPts val="1800"/>
              </a:spcBef>
            </a:pPr>
            <a:r>
              <a:rPr lang="en-GB" sz="2500" dirty="0">
                <a:latin typeface="Georgia" panose="02040502050405020303" pitchFamily="18" charset="0"/>
              </a:rPr>
              <a:t>Spontaneous reporting</a:t>
            </a:r>
          </a:p>
          <a:p>
            <a:pPr marL="342900" indent="-342900" algn="just">
              <a:spcBef>
                <a:spcPts val="1800"/>
              </a:spcBef>
            </a:pPr>
            <a:r>
              <a:rPr lang="en-GB" sz="2500" dirty="0">
                <a:latin typeface="Georgia" panose="02040502050405020303" pitchFamily="18" charset="0"/>
              </a:rPr>
              <a:t>Intensified spontaneous reporting</a:t>
            </a:r>
          </a:p>
          <a:p>
            <a:pPr marL="342900" indent="-342900" algn="just">
              <a:spcBef>
                <a:spcPts val="1800"/>
              </a:spcBef>
            </a:pPr>
            <a:r>
              <a:rPr lang="en-GB" sz="2500" dirty="0">
                <a:latin typeface="Georgia" panose="02040502050405020303" pitchFamily="18" charset="0"/>
              </a:rPr>
              <a:t>Targeted spontaneous reporting</a:t>
            </a:r>
          </a:p>
          <a:p>
            <a:pPr marL="342900" indent="-342900" algn="just">
              <a:spcBef>
                <a:spcPts val="1800"/>
              </a:spcBef>
            </a:pPr>
            <a:r>
              <a:rPr lang="en-GB" sz="2500" dirty="0">
                <a:latin typeface="Georgia" panose="02040502050405020303" pitchFamily="18" charset="0"/>
              </a:rPr>
              <a:t>Analysis of patient records</a:t>
            </a:r>
          </a:p>
        </p:txBody>
      </p:sp>
    </p:spTree>
    <p:extLst>
      <p:ext uri="{BB962C8B-B14F-4D97-AF65-F5344CB8AC3E}">
        <p14:creationId xmlns:p14="http://schemas.microsoft.com/office/powerpoint/2010/main" val="23145707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cap="all" dirty="0">
                <a:latin typeface="Georgia" panose="02040502050405020303" pitchFamily="18" charset="0"/>
              </a:rPr>
              <a:t>ACTIVE SURVEILLANCE METHODS</a:t>
            </a:r>
          </a:p>
        </p:txBody>
      </p:sp>
      <p:sp>
        <p:nvSpPr>
          <p:cNvPr id="3" name="Content Placeholder 2"/>
          <p:cNvSpPr>
            <a:spLocks noGrp="1"/>
          </p:cNvSpPr>
          <p:nvPr>
            <p:ph idx="1"/>
          </p:nvPr>
        </p:nvSpPr>
        <p:spPr>
          <a:xfrm>
            <a:off x="263237" y="1196752"/>
            <a:ext cx="8659090" cy="5425721"/>
          </a:xfrm>
        </p:spPr>
        <p:txBody>
          <a:bodyPr/>
          <a:lstStyle/>
          <a:p>
            <a:pPr marL="342900" indent="-342900" algn="just">
              <a:spcBef>
                <a:spcPts val="1800"/>
              </a:spcBef>
            </a:pPr>
            <a:r>
              <a:rPr lang="en-GB" sz="2500" dirty="0">
                <a:latin typeface="Georgia" panose="02040502050405020303" pitchFamily="18" charset="0"/>
              </a:rPr>
              <a:t>Cohort study</a:t>
            </a:r>
          </a:p>
          <a:p>
            <a:pPr marL="342900" indent="-342900" algn="just">
              <a:spcBef>
                <a:spcPts val="1800"/>
              </a:spcBef>
            </a:pPr>
            <a:r>
              <a:rPr lang="en-GB" sz="2500" dirty="0">
                <a:latin typeface="Georgia" panose="02040502050405020303" pitchFamily="18" charset="0"/>
              </a:rPr>
              <a:t>Cohort event monitoring</a:t>
            </a:r>
          </a:p>
          <a:p>
            <a:pPr marL="342900" indent="-342900" algn="just">
              <a:spcBef>
                <a:spcPts val="1800"/>
              </a:spcBef>
            </a:pPr>
            <a:r>
              <a:rPr lang="en-GB" sz="2500" dirty="0">
                <a:latin typeface="Georgia" panose="02040502050405020303" pitchFamily="18" charset="0"/>
              </a:rPr>
              <a:t>Cross-sectional study</a:t>
            </a:r>
          </a:p>
          <a:p>
            <a:pPr marL="342900" indent="-342900" algn="just">
              <a:spcBef>
                <a:spcPts val="1800"/>
              </a:spcBef>
            </a:pPr>
            <a:r>
              <a:rPr lang="en-GB" sz="2500" dirty="0">
                <a:latin typeface="Georgia" panose="02040502050405020303" pitchFamily="18" charset="0"/>
              </a:rPr>
              <a:t>Case-control study</a:t>
            </a:r>
          </a:p>
          <a:p>
            <a:pPr marL="342900" indent="-342900" algn="just">
              <a:spcBef>
                <a:spcPts val="1800"/>
              </a:spcBef>
            </a:pPr>
            <a:r>
              <a:rPr lang="en-GB" sz="2500" dirty="0">
                <a:latin typeface="Georgia" panose="02040502050405020303" pitchFamily="18" charset="0"/>
              </a:rPr>
              <a:t>Targeted clinical investigations</a:t>
            </a:r>
          </a:p>
        </p:txBody>
      </p:sp>
    </p:spTree>
    <p:extLst>
      <p:ext uri="{BB962C8B-B14F-4D97-AF65-F5344CB8AC3E}">
        <p14:creationId xmlns:p14="http://schemas.microsoft.com/office/powerpoint/2010/main" val="316044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GB" sz="2600" b="1" dirty="0">
                <a:latin typeface="Georgia" panose="02040502050405020303" pitchFamily="18" charset="0"/>
                <a:ea typeface="Calibri" panose="020F0502020204030204"/>
                <a:cs typeface="Georgia" panose="02040502050405020303" charset="0"/>
                <a:sym typeface="Calibri" panose="020F0502020204030204"/>
              </a:rPr>
              <a:t>I</a:t>
            </a:r>
            <a:r>
              <a:rPr lang="en-US" sz="2600" b="1" dirty="0">
                <a:latin typeface="Georgia" panose="02040502050405020303" pitchFamily="18" charset="0"/>
                <a:ea typeface="Calibri" panose="020F0502020204030204"/>
                <a:cs typeface="Georgia" panose="02040502050405020303" charset="0"/>
                <a:sym typeface="Calibri" panose="020F0502020204030204"/>
              </a:rPr>
              <a:t>NTRODUCTION</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a:spcBef>
                <a:spcPts val="1800"/>
              </a:spcBef>
            </a:pPr>
            <a:r>
              <a:rPr lang="en-US" sz="2400" dirty="0">
                <a:latin typeface="Georgia" panose="02040502050405020303" pitchFamily="18" charset="0"/>
              </a:rPr>
              <a:t>Pharmacovigilance is ‘the science and activities relating to the detection, assessment, understanding and prevention of adverse effects or any other medicine-related problem’ [World Health Organization, 2002]</a:t>
            </a:r>
          </a:p>
          <a:p>
            <a:pPr>
              <a:spcBef>
                <a:spcPts val="1800"/>
              </a:spcBef>
            </a:pPr>
            <a:r>
              <a:rPr lang="en-US" sz="2400" dirty="0">
                <a:latin typeface="Georgia" panose="02040502050405020303" pitchFamily="18" charset="0"/>
              </a:rPr>
              <a:t>Pharmacovigilance includes systems for monitoring and improving the  safe use of medicines</a:t>
            </a:r>
          </a:p>
          <a:p>
            <a:pPr>
              <a:spcBef>
                <a:spcPts val="1800"/>
              </a:spcBef>
            </a:pPr>
            <a:r>
              <a:rPr lang="en-US" sz="2400" dirty="0">
                <a:latin typeface="Georgia" panose="02040502050405020303" pitchFamily="18" charset="0"/>
              </a:rPr>
              <a:t>Pharmacovigilance focuses on the  safety and risk assessment of medicinal products they have received regulatory approval,  and are placed on the market for use by large groups of people</a:t>
            </a:r>
          </a:p>
        </p:txBody>
      </p:sp>
    </p:spTree>
    <p:extLst>
      <p:ext uri="{BB962C8B-B14F-4D97-AF65-F5344CB8AC3E}">
        <p14:creationId xmlns:p14="http://schemas.microsoft.com/office/powerpoint/2010/main" val="6280558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9383" y="2130425"/>
            <a:ext cx="8603672" cy="1470025"/>
          </a:xfrm>
        </p:spPr>
        <p:txBody>
          <a:bodyPr/>
          <a:lstStyle/>
          <a:p>
            <a:r>
              <a:rPr lang="en-US" sz="3200" b="1" dirty="0">
                <a:latin typeface="Georgia" panose="02040502050405020303" pitchFamily="18" charset="0"/>
              </a:rPr>
              <a:t>PASSIVE SURVEILLANCE METHODS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501223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cap="all" dirty="0">
                <a:latin typeface="Georgia" panose="02040502050405020303" pitchFamily="18" charset="0"/>
              </a:rPr>
              <a:t>SPONTANEOUS REPORTING</a:t>
            </a:r>
          </a:p>
        </p:txBody>
      </p:sp>
      <p:sp>
        <p:nvSpPr>
          <p:cNvPr id="3" name="Content Placeholder 2"/>
          <p:cNvSpPr>
            <a:spLocks noGrp="1"/>
          </p:cNvSpPr>
          <p:nvPr>
            <p:ph idx="1"/>
          </p:nvPr>
        </p:nvSpPr>
        <p:spPr>
          <a:xfrm>
            <a:off x="263237" y="1196752"/>
            <a:ext cx="8659090" cy="5425721"/>
          </a:xfrm>
        </p:spPr>
        <p:txBody>
          <a:bodyPr/>
          <a:lstStyle/>
          <a:p>
            <a:pPr>
              <a:spcBef>
                <a:spcPts val="1200"/>
              </a:spcBef>
            </a:pPr>
            <a:r>
              <a:rPr lang="en-US" sz="2300" dirty="0">
                <a:latin typeface="Georgia" panose="02040502050405020303" pitchFamily="18" charset="0"/>
              </a:rPr>
              <a:t>This is a system whereby case reports of adverse drug events are voluntarily submitted from health workers and pharmaceutical manufacturers to the national regulatory authority</a:t>
            </a:r>
          </a:p>
          <a:p>
            <a:pPr>
              <a:spcBef>
                <a:spcPts val="1200"/>
              </a:spcBef>
            </a:pPr>
            <a:r>
              <a:rPr lang="en-US" sz="2300" dirty="0">
                <a:latin typeface="Georgia" panose="02040502050405020303" pitchFamily="18" charset="0"/>
              </a:rPr>
              <a:t>Spontaneous reporting is the most common way of performing pharmacovigilance today</a:t>
            </a:r>
          </a:p>
          <a:p>
            <a:pPr>
              <a:spcBef>
                <a:spcPts val="1200"/>
              </a:spcBef>
            </a:pPr>
            <a:r>
              <a:rPr lang="en-US" sz="2300" dirty="0">
                <a:latin typeface="Georgia" panose="02040502050405020303" pitchFamily="18" charset="0"/>
              </a:rPr>
              <a:t>The aim is to monitor the safety of all medicines on the market</a:t>
            </a:r>
          </a:p>
          <a:p>
            <a:pPr marL="25400" indent="0">
              <a:spcBef>
                <a:spcPts val="1200"/>
              </a:spcBef>
              <a:buNone/>
            </a:pPr>
            <a:r>
              <a:rPr lang="en-US" sz="2300" dirty="0">
                <a:latin typeface="Georgia" panose="02040502050405020303" pitchFamily="18" charset="0"/>
              </a:rPr>
              <a:t>Spontaneous reporting requires two initial steps:  </a:t>
            </a:r>
            <a:endParaRPr lang="en-GB" sz="2300" dirty="0">
              <a:latin typeface="Georgia" panose="02040502050405020303" pitchFamily="18" charset="0"/>
            </a:endParaRPr>
          </a:p>
          <a:p>
            <a:pPr marL="712788" lvl="0" indent="-457200">
              <a:spcBef>
                <a:spcPts val="1200"/>
              </a:spcBef>
              <a:buSzPct val="100000"/>
              <a:buFont typeface="+mj-lt"/>
              <a:buAutoNum type="arabicPeriod"/>
            </a:pPr>
            <a:r>
              <a:rPr lang="en-US" sz="2300" dirty="0">
                <a:latin typeface="Georgia" panose="02040502050405020303" pitchFamily="18" charset="0"/>
              </a:rPr>
              <a:t>A reporter suspects that an undesirable medical event may have been caused by exposure to a medicine</a:t>
            </a:r>
            <a:endParaRPr lang="en-GB" sz="2300" dirty="0">
              <a:latin typeface="Georgia" panose="02040502050405020303" pitchFamily="18" charset="0"/>
            </a:endParaRPr>
          </a:p>
          <a:p>
            <a:pPr marL="712788" lvl="0" indent="-457200">
              <a:spcBef>
                <a:spcPts val="1200"/>
              </a:spcBef>
              <a:buSzPct val="100000"/>
              <a:buFont typeface="+mj-lt"/>
              <a:buAutoNum type="arabicPeriod"/>
            </a:pPr>
            <a:r>
              <a:rPr lang="en-US" sz="2300" dirty="0">
                <a:latin typeface="Georgia" panose="02040502050405020303" pitchFamily="18" charset="0"/>
              </a:rPr>
              <a:t>The reporter reports the suspicion to the national pharmacovigilance </a:t>
            </a:r>
            <a:r>
              <a:rPr lang="en-US" sz="2300" dirty="0" err="1">
                <a:latin typeface="Georgia" panose="02040502050405020303" pitchFamily="18" charset="0"/>
              </a:rPr>
              <a:t>centre</a:t>
            </a:r>
            <a:endParaRPr lang="en-US" sz="2300" u="sng" dirty="0">
              <a:latin typeface="Georgia" panose="02040502050405020303" pitchFamily="18" charset="0"/>
            </a:endParaRPr>
          </a:p>
        </p:txBody>
      </p:sp>
    </p:spTree>
    <p:extLst>
      <p:ext uri="{BB962C8B-B14F-4D97-AF65-F5344CB8AC3E}">
        <p14:creationId xmlns:p14="http://schemas.microsoft.com/office/powerpoint/2010/main" val="42159672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cap="all" dirty="0">
                <a:latin typeface="Georgia" panose="02040502050405020303" pitchFamily="18" charset="0"/>
              </a:rPr>
              <a:t>INTENSIFIED SPONTANEOUS REPORTING (ISR)</a:t>
            </a:r>
          </a:p>
        </p:txBody>
      </p:sp>
      <p:sp>
        <p:nvSpPr>
          <p:cNvPr id="3" name="Content Placeholder 2"/>
          <p:cNvSpPr>
            <a:spLocks noGrp="1"/>
          </p:cNvSpPr>
          <p:nvPr>
            <p:ph idx="1"/>
          </p:nvPr>
        </p:nvSpPr>
        <p:spPr>
          <a:xfrm>
            <a:off x="263237" y="1196752"/>
            <a:ext cx="8659090" cy="5425721"/>
          </a:xfrm>
        </p:spPr>
        <p:txBody>
          <a:bodyPr/>
          <a:lstStyle/>
          <a:p>
            <a:pPr marL="342900" indent="-342900">
              <a:spcBef>
                <a:spcPts val="1800"/>
              </a:spcBef>
            </a:pPr>
            <a:r>
              <a:rPr lang="en-US" sz="2400" dirty="0">
                <a:latin typeface="Georgia" panose="02040502050405020303" pitchFamily="18" charset="0"/>
              </a:rPr>
              <a:t>ISR is an extension of the spontaneous reporting program</a:t>
            </a:r>
          </a:p>
          <a:p>
            <a:pPr marL="342900" indent="-342900">
              <a:spcBef>
                <a:spcPts val="1800"/>
              </a:spcBef>
            </a:pPr>
            <a:r>
              <a:rPr lang="en-US" sz="2400" dirty="0">
                <a:latin typeface="Georgia" panose="02040502050405020303" pitchFamily="18" charset="0"/>
              </a:rPr>
              <a:t>ISR is a spontaneous reporting system in which health care professionals and medicine consumers are stimulated or encouraged to report adverse events associated with specific medicines that are deemed by the medicine regulatory authority to require intensive monitoring</a:t>
            </a:r>
          </a:p>
          <a:p>
            <a:pPr marL="342900" indent="-342900">
              <a:spcBef>
                <a:spcPts val="1800"/>
              </a:spcBef>
            </a:pPr>
            <a:r>
              <a:rPr lang="en-US" sz="2400" dirty="0">
                <a:latin typeface="Georgia" panose="02040502050405020303" pitchFamily="18" charset="0"/>
              </a:rPr>
              <a:t>The aim is to enhance ADR reporting of specific medicines in the early marketing phase</a:t>
            </a:r>
          </a:p>
        </p:txBody>
      </p:sp>
    </p:spTree>
    <p:extLst>
      <p:ext uri="{BB962C8B-B14F-4D97-AF65-F5344CB8AC3E}">
        <p14:creationId xmlns:p14="http://schemas.microsoft.com/office/powerpoint/2010/main" val="351501604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cap="all" dirty="0">
                <a:latin typeface="Georgia" panose="02040502050405020303" pitchFamily="18" charset="0"/>
              </a:rPr>
              <a:t>Targeted spontaneous reporting (</a:t>
            </a:r>
            <a:r>
              <a:rPr lang="en-US" sz="2600" b="1" cap="all" dirty="0" err="1">
                <a:latin typeface="Georgia" panose="02040502050405020303" pitchFamily="18" charset="0"/>
              </a:rPr>
              <a:t>tsr</a:t>
            </a:r>
            <a:r>
              <a:rPr lang="en-US" sz="2600" b="1" cap="all" dirty="0">
                <a:latin typeface="Georgia" panose="02040502050405020303" pitchFamily="18" charset="0"/>
              </a:rPr>
              <a:t>)</a:t>
            </a:r>
          </a:p>
        </p:txBody>
      </p:sp>
      <p:sp>
        <p:nvSpPr>
          <p:cNvPr id="3" name="Content Placeholder 2"/>
          <p:cNvSpPr>
            <a:spLocks noGrp="1"/>
          </p:cNvSpPr>
          <p:nvPr>
            <p:ph idx="1"/>
          </p:nvPr>
        </p:nvSpPr>
        <p:spPr>
          <a:xfrm>
            <a:off x="263237" y="1196752"/>
            <a:ext cx="8659090" cy="5425721"/>
          </a:xfrm>
        </p:spPr>
        <p:txBody>
          <a:bodyPr/>
          <a:lstStyle/>
          <a:p>
            <a:pPr fontAlgn="base">
              <a:spcBef>
                <a:spcPts val="1800"/>
              </a:spcBef>
            </a:pPr>
            <a:r>
              <a:rPr lang="en-US" sz="2400" dirty="0">
                <a:latin typeface="Georgia" panose="02040502050405020303" pitchFamily="18" charset="0"/>
              </a:rPr>
              <a:t>TSR is intensified spontaneous ADR reporting within a defined cohort and is intended to complement ordinary spontaneous reporting</a:t>
            </a:r>
          </a:p>
          <a:p>
            <a:pPr fontAlgn="base">
              <a:spcBef>
                <a:spcPts val="1800"/>
              </a:spcBef>
            </a:pPr>
            <a:r>
              <a:rPr lang="en-US" sz="2400" dirty="0">
                <a:latin typeface="Georgia" panose="02040502050405020303" pitchFamily="18" charset="0"/>
              </a:rPr>
              <a:t>TSR focuses on the collection of information on specific ADRs with specific medicines, in defined patient groups</a:t>
            </a:r>
          </a:p>
          <a:p>
            <a:pPr fontAlgn="base">
              <a:spcBef>
                <a:spcPts val="1800"/>
              </a:spcBef>
            </a:pPr>
            <a:r>
              <a:rPr lang="en-US" sz="2400" dirty="0">
                <a:latin typeface="Georgia" panose="02040502050405020303" pitchFamily="18" charset="0"/>
              </a:rPr>
              <a:t>Health workers in charge of the patients in the cohort are sensitized and facilitated to investigate and report adverse effects they encounter in the patients</a:t>
            </a:r>
          </a:p>
        </p:txBody>
      </p:sp>
    </p:spTree>
    <p:extLst>
      <p:ext uri="{BB962C8B-B14F-4D97-AF65-F5344CB8AC3E}">
        <p14:creationId xmlns:p14="http://schemas.microsoft.com/office/powerpoint/2010/main" val="25124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cap="all" dirty="0">
                <a:latin typeface="Georgia" panose="02040502050405020303" pitchFamily="18" charset="0"/>
              </a:rPr>
              <a:t>TSR …. Cont’d</a:t>
            </a:r>
          </a:p>
        </p:txBody>
      </p:sp>
      <p:sp>
        <p:nvSpPr>
          <p:cNvPr id="3" name="Content Placeholder 2"/>
          <p:cNvSpPr>
            <a:spLocks noGrp="1"/>
          </p:cNvSpPr>
          <p:nvPr>
            <p:ph idx="1"/>
          </p:nvPr>
        </p:nvSpPr>
        <p:spPr>
          <a:xfrm>
            <a:off x="263237" y="1196752"/>
            <a:ext cx="8659090" cy="5425721"/>
          </a:xfrm>
        </p:spPr>
        <p:txBody>
          <a:bodyPr/>
          <a:lstStyle/>
          <a:p>
            <a:pPr fontAlgn="base">
              <a:spcBef>
                <a:spcPts val="1800"/>
              </a:spcBef>
            </a:pPr>
            <a:r>
              <a:rPr lang="en-US" sz="2400" dirty="0">
                <a:latin typeface="Georgia" panose="02040502050405020303" pitchFamily="18" charset="0"/>
              </a:rPr>
              <a:t>Patients in the cohort are systematically followed up to record the ADRs they experience</a:t>
            </a:r>
          </a:p>
          <a:p>
            <a:pPr fontAlgn="base">
              <a:spcBef>
                <a:spcPts val="1800"/>
              </a:spcBef>
            </a:pPr>
            <a:r>
              <a:rPr lang="en-US" sz="2400" dirty="0">
                <a:latin typeface="Georgia" panose="02040502050405020303" pitchFamily="18" charset="0"/>
              </a:rPr>
              <a:t>TSR uses the same forms used in spontaneous reporting but specific guidance is given to the health workers on completion of the forms</a:t>
            </a:r>
          </a:p>
          <a:p>
            <a:pPr fontAlgn="base">
              <a:spcBef>
                <a:spcPts val="1800"/>
              </a:spcBef>
            </a:pPr>
            <a:r>
              <a:rPr lang="en-US" sz="2400" dirty="0">
                <a:latin typeface="Georgia" panose="02040502050405020303" pitchFamily="18" charset="0"/>
              </a:rPr>
              <a:t>TSR may be adapted either to report all suspected ADRs in the defined population or to focus only on specific ADRs of particular concern</a:t>
            </a:r>
            <a:endParaRPr lang="en-GB" sz="2400" dirty="0">
              <a:latin typeface="Georgia" panose="02040502050405020303" pitchFamily="18" charset="0"/>
            </a:endParaRPr>
          </a:p>
        </p:txBody>
      </p:sp>
    </p:spTree>
    <p:extLst>
      <p:ext uri="{BB962C8B-B14F-4D97-AF65-F5344CB8AC3E}">
        <p14:creationId xmlns:p14="http://schemas.microsoft.com/office/powerpoint/2010/main" val="39837333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500" b="1" cap="all" dirty="0">
                <a:latin typeface="Georgia" panose="02040502050405020303" pitchFamily="18" charset="0"/>
              </a:rPr>
              <a:t>Analysis of patient records</a:t>
            </a:r>
          </a:p>
        </p:txBody>
      </p:sp>
      <p:sp>
        <p:nvSpPr>
          <p:cNvPr id="3" name="Content Placeholder 2"/>
          <p:cNvSpPr>
            <a:spLocks noGrp="1"/>
          </p:cNvSpPr>
          <p:nvPr>
            <p:ph idx="1"/>
          </p:nvPr>
        </p:nvSpPr>
        <p:spPr>
          <a:xfrm>
            <a:off x="263237" y="1196752"/>
            <a:ext cx="8659090" cy="5425721"/>
          </a:xfrm>
        </p:spPr>
        <p:txBody>
          <a:bodyPr/>
          <a:lstStyle/>
          <a:p>
            <a:pPr>
              <a:spcBef>
                <a:spcPts val="1800"/>
              </a:spcBef>
            </a:pPr>
            <a:r>
              <a:rPr lang="en-US" sz="2300" dirty="0">
                <a:latin typeface="Georgia" panose="02040502050405020303" pitchFamily="18" charset="0"/>
              </a:rPr>
              <a:t>This method involves analyzing data from patient records. The clinical information available includes prescriptions, laboratory test results, symptoms and signs, and diagnoses </a:t>
            </a:r>
          </a:p>
          <a:p>
            <a:pPr>
              <a:spcBef>
                <a:spcPts val="1800"/>
              </a:spcBef>
            </a:pPr>
            <a:r>
              <a:rPr lang="en-US" sz="2300" dirty="0">
                <a:latin typeface="Georgia" panose="02040502050405020303" pitchFamily="18" charset="0"/>
              </a:rPr>
              <a:t>In comparison with individual case reports, patient records carry more complete information on the medical history, potential susceptibility factors and other medications taken before and after the event of interest</a:t>
            </a:r>
            <a:endParaRPr lang="en-GB" sz="2300" dirty="0">
              <a:latin typeface="Georgia" panose="02040502050405020303" pitchFamily="18" charset="0"/>
            </a:endParaRPr>
          </a:p>
          <a:p>
            <a:pPr>
              <a:spcBef>
                <a:spcPts val="1800"/>
              </a:spcBef>
            </a:pPr>
            <a:r>
              <a:rPr lang="en-US" sz="2300" dirty="0">
                <a:latin typeface="Georgia" panose="02040502050405020303" pitchFamily="18" charset="0"/>
              </a:rPr>
              <a:t>One of the most widely used is longitudinal electronic patient records. This involves tracking electronic records over a period of time. Information is extracted directly from the computer systems in which patients’ data is stored. </a:t>
            </a:r>
          </a:p>
        </p:txBody>
      </p:sp>
    </p:spTree>
    <p:extLst>
      <p:ext uri="{BB962C8B-B14F-4D97-AF65-F5344CB8AC3E}">
        <p14:creationId xmlns:p14="http://schemas.microsoft.com/office/powerpoint/2010/main" val="39876026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9383" y="2130425"/>
            <a:ext cx="8603672" cy="1470025"/>
          </a:xfrm>
        </p:spPr>
        <p:txBody>
          <a:bodyPr/>
          <a:lstStyle/>
          <a:p>
            <a:r>
              <a:rPr lang="en-US" sz="3200" b="1" dirty="0">
                <a:latin typeface="Georgia" panose="02040502050405020303" pitchFamily="18" charset="0"/>
              </a:rPr>
              <a:t>ACTIVE SURVEILLANCE METHODS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25334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cap="all" dirty="0">
                <a:latin typeface="Georgia" panose="02040502050405020303" pitchFamily="18" charset="0"/>
              </a:rPr>
              <a:t>COHORT STUDY</a:t>
            </a:r>
          </a:p>
        </p:txBody>
      </p:sp>
      <p:sp>
        <p:nvSpPr>
          <p:cNvPr id="3" name="Content Placeholder 2"/>
          <p:cNvSpPr>
            <a:spLocks noGrp="1"/>
          </p:cNvSpPr>
          <p:nvPr>
            <p:ph idx="1"/>
          </p:nvPr>
        </p:nvSpPr>
        <p:spPr>
          <a:xfrm>
            <a:off x="263237" y="1196752"/>
            <a:ext cx="8659090" cy="5425721"/>
          </a:xfrm>
        </p:spPr>
        <p:txBody>
          <a:bodyPr/>
          <a:lstStyle/>
          <a:p>
            <a:pPr fontAlgn="base">
              <a:spcBef>
                <a:spcPts val="1800"/>
              </a:spcBef>
            </a:pPr>
            <a:r>
              <a:rPr lang="en-US" sz="2400" dirty="0">
                <a:latin typeface="Georgia" panose="02040502050405020303" pitchFamily="18" charset="0"/>
              </a:rPr>
              <a:t>In a cohort study, a population-at-risk for the event is followed over time for the occurrence of the event. Information on exposure status is known throughout the follow-up period for each patient. Since the population exposure during follow-up is known, incidence rates can be calculated.</a:t>
            </a:r>
            <a:endParaRPr lang="en-GB" sz="2400" dirty="0">
              <a:latin typeface="Georgia" panose="02040502050405020303" pitchFamily="18" charset="0"/>
            </a:endParaRPr>
          </a:p>
          <a:p>
            <a:pPr fontAlgn="base">
              <a:spcBef>
                <a:spcPts val="1800"/>
              </a:spcBef>
            </a:pPr>
            <a:r>
              <a:rPr lang="en-US" sz="2400" dirty="0">
                <a:latin typeface="Georgia" panose="02040502050405020303" pitchFamily="18" charset="0"/>
              </a:rPr>
              <a:t>Cohort studies are useful when there is a need to know the incidence rates of adverse events in addition to the relative risks of adverse events</a:t>
            </a:r>
          </a:p>
          <a:p>
            <a:pPr fontAlgn="base">
              <a:spcBef>
                <a:spcPts val="1800"/>
              </a:spcBef>
            </a:pPr>
            <a:r>
              <a:rPr lang="en-US" sz="2400" dirty="0">
                <a:latin typeface="Georgia" panose="02040502050405020303" pitchFamily="18" charset="0"/>
              </a:rPr>
              <a:t>Multiple adverse events can also be investigated using the same data source in a cohort study</a:t>
            </a:r>
          </a:p>
        </p:txBody>
      </p:sp>
    </p:spTree>
    <p:extLst>
      <p:ext uri="{BB962C8B-B14F-4D97-AF65-F5344CB8AC3E}">
        <p14:creationId xmlns:p14="http://schemas.microsoft.com/office/powerpoint/2010/main" val="12074010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cap="all" dirty="0">
                <a:latin typeface="Georgia" panose="02040502050405020303" pitchFamily="18" charset="0"/>
              </a:rPr>
              <a:t>COHORT EVENT MONITORING (CEM)</a:t>
            </a:r>
          </a:p>
        </p:txBody>
      </p:sp>
      <p:sp>
        <p:nvSpPr>
          <p:cNvPr id="3" name="Content Placeholder 2"/>
          <p:cNvSpPr>
            <a:spLocks noGrp="1"/>
          </p:cNvSpPr>
          <p:nvPr>
            <p:ph idx="1"/>
          </p:nvPr>
        </p:nvSpPr>
        <p:spPr>
          <a:xfrm>
            <a:off x="263237" y="1196752"/>
            <a:ext cx="8659090" cy="5425721"/>
          </a:xfrm>
        </p:spPr>
        <p:txBody>
          <a:bodyPr/>
          <a:lstStyle/>
          <a:p>
            <a:pPr>
              <a:spcBef>
                <a:spcPts val="1800"/>
              </a:spcBef>
            </a:pPr>
            <a:r>
              <a:rPr lang="en-US" sz="2400" dirty="0">
                <a:latin typeface="Georgia" panose="02040502050405020303" pitchFamily="18" charset="0"/>
              </a:rPr>
              <a:t>CEM is an example of a cohort study</a:t>
            </a:r>
          </a:p>
          <a:p>
            <a:pPr>
              <a:spcBef>
                <a:spcPts val="1800"/>
              </a:spcBef>
            </a:pPr>
            <a:r>
              <a:rPr lang="en-US" sz="2400" dirty="0">
                <a:latin typeface="Georgia" panose="02040502050405020303" pitchFamily="18" charset="0"/>
              </a:rPr>
              <a:t>In a CEM, patients are enrolled into a cohort and actively followed up during treatment to record all adverse events</a:t>
            </a:r>
          </a:p>
          <a:p>
            <a:pPr algn="just">
              <a:spcBef>
                <a:spcPts val="1800"/>
              </a:spcBef>
            </a:pPr>
            <a:r>
              <a:rPr lang="en-US" sz="2400" dirty="0">
                <a:latin typeface="Georgia" panose="02040502050405020303" pitchFamily="18" charset="0"/>
              </a:rPr>
              <a:t>CEM encourages healthcare professionals to report adverse events and solicits information about events that may not otherwise be reported</a:t>
            </a:r>
          </a:p>
          <a:p>
            <a:pPr algn="just">
              <a:spcBef>
                <a:spcPts val="1800"/>
              </a:spcBef>
            </a:pPr>
            <a:r>
              <a:rPr lang="en-US" sz="2400" dirty="0">
                <a:latin typeface="Georgia" panose="02040502050405020303" pitchFamily="18" charset="0"/>
              </a:rPr>
              <a:t>The well-specified cohorts, together with encouragement to report all events, ideally allow incidence rates to be estimated and compared across medicinal products</a:t>
            </a:r>
            <a:endParaRPr lang="en-GB" sz="2400" dirty="0">
              <a:latin typeface="Georgia" panose="02040502050405020303" pitchFamily="18" charset="0"/>
            </a:endParaRPr>
          </a:p>
        </p:txBody>
      </p:sp>
    </p:spTree>
    <p:extLst>
      <p:ext uri="{BB962C8B-B14F-4D97-AF65-F5344CB8AC3E}">
        <p14:creationId xmlns:p14="http://schemas.microsoft.com/office/powerpoint/2010/main" val="20349329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cap="all" dirty="0">
                <a:latin typeface="Georgia" panose="02040502050405020303" pitchFamily="18" charset="0"/>
              </a:rPr>
              <a:t>CROSS-SECTIONAL STUDY</a:t>
            </a:r>
          </a:p>
        </p:txBody>
      </p:sp>
      <p:sp>
        <p:nvSpPr>
          <p:cNvPr id="3" name="Content Placeholder 2"/>
          <p:cNvSpPr>
            <a:spLocks noGrp="1"/>
          </p:cNvSpPr>
          <p:nvPr>
            <p:ph idx="1"/>
          </p:nvPr>
        </p:nvSpPr>
        <p:spPr>
          <a:xfrm>
            <a:off x="263237" y="1219200"/>
            <a:ext cx="8659090" cy="5403273"/>
          </a:xfrm>
        </p:spPr>
        <p:txBody>
          <a:bodyPr/>
          <a:lstStyle/>
          <a:p>
            <a:pPr fontAlgn="base">
              <a:spcBef>
                <a:spcPts val="1800"/>
              </a:spcBef>
            </a:pPr>
            <a:r>
              <a:rPr lang="en-US" sz="2400" dirty="0">
                <a:latin typeface="Georgia" panose="02040502050405020303" pitchFamily="18" charset="0"/>
              </a:rPr>
              <a:t>In a cross-sectional study, data is collected on a population of patients at a single point in time (or interval of time) regardless of exposure or disease status</a:t>
            </a:r>
          </a:p>
          <a:p>
            <a:pPr fontAlgn="base">
              <a:spcBef>
                <a:spcPts val="1800"/>
              </a:spcBef>
            </a:pPr>
            <a:r>
              <a:rPr lang="en-US" sz="2400" dirty="0">
                <a:latin typeface="Georgia" panose="02040502050405020303" pitchFamily="18" charset="0"/>
              </a:rPr>
              <a:t>These studies are best used to examine the prevalence of an event at one time point or to examine trends over time </a:t>
            </a:r>
          </a:p>
          <a:p>
            <a:pPr fontAlgn="base">
              <a:spcBef>
                <a:spcPts val="1800"/>
              </a:spcBef>
            </a:pPr>
            <a:r>
              <a:rPr lang="en-US" sz="2400" dirty="0">
                <a:latin typeface="Georgia" panose="02040502050405020303" pitchFamily="18" charset="0"/>
              </a:rPr>
              <a:t>These studies can also be used to examine the association between exposure and outcome</a:t>
            </a:r>
          </a:p>
        </p:txBody>
      </p:sp>
    </p:spTree>
    <p:extLst>
      <p:ext uri="{BB962C8B-B14F-4D97-AF65-F5344CB8AC3E}">
        <p14:creationId xmlns:p14="http://schemas.microsoft.com/office/powerpoint/2010/main" val="1871238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500" b="1" dirty="0">
                <a:solidFill>
                  <a:schemeClr val="tx1"/>
                </a:solidFill>
                <a:latin typeface="Georgia" panose="02040502050405020303" pitchFamily="18" charset="0"/>
                <a:ea typeface="Calibri" panose="020F0502020204030204"/>
                <a:cs typeface="Georgia" panose="02040502050405020303" charset="0"/>
              </a:rPr>
              <a:t>LEARNING OBJECTIVES</a:t>
            </a:r>
            <a:endParaRPr lang="en-US" sz="25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342900" lvl="1" indent="-342900">
              <a:spcBef>
                <a:spcPts val="1200"/>
              </a:spcBef>
              <a:buFont typeface="Arial" panose="020B0604020202020204" pitchFamily="34" charset="0"/>
              <a:buChar char="•"/>
            </a:pPr>
            <a:r>
              <a:rPr lang="en-US" sz="2200" dirty="0">
                <a:latin typeface="Georgia" panose="02040502050405020303" pitchFamily="18" charset="0"/>
              </a:rPr>
              <a:t>Define Pharmacovigilance</a:t>
            </a:r>
          </a:p>
          <a:p>
            <a:pPr marL="342900" lvl="1" indent="-342900">
              <a:spcBef>
                <a:spcPts val="1200"/>
              </a:spcBef>
              <a:buFont typeface="Arial" panose="020B0604020202020204" pitchFamily="34" charset="0"/>
              <a:buChar char="•"/>
            </a:pPr>
            <a:r>
              <a:rPr lang="en-US" sz="2200" dirty="0">
                <a:latin typeface="Georgia" panose="02040502050405020303" pitchFamily="18" charset="0"/>
              </a:rPr>
              <a:t>Describe the goals, aims, scope and importance of pharmacovigilance</a:t>
            </a:r>
          </a:p>
          <a:p>
            <a:pPr marL="342900" lvl="1" indent="-342900">
              <a:spcBef>
                <a:spcPts val="1200"/>
              </a:spcBef>
              <a:buFont typeface="Arial" panose="020B0604020202020204" pitchFamily="34" charset="0"/>
              <a:buChar char="•"/>
            </a:pPr>
            <a:r>
              <a:rPr lang="en-US" sz="2200" dirty="0">
                <a:latin typeface="Georgia" panose="02040502050405020303" pitchFamily="18" charset="0"/>
              </a:rPr>
              <a:t>Describe the organization of the pharmacovigilance system in Zambia and the roles/functions of the National Pharmacovigilance Unit</a:t>
            </a:r>
          </a:p>
          <a:p>
            <a:pPr marL="342900" lvl="1" indent="-342900">
              <a:spcBef>
                <a:spcPts val="1200"/>
              </a:spcBef>
              <a:buFont typeface="Arial" panose="020B0604020202020204" pitchFamily="34" charset="0"/>
              <a:buChar char="•"/>
            </a:pPr>
            <a:r>
              <a:rPr lang="en-US" sz="2200" dirty="0">
                <a:latin typeface="Georgia" panose="02040502050405020303" pitchFamily="18" charset="0"/>
              </a:rPr>
              <a:t>Describe the roles of the various stakeholders in pharmacovigilance</a:t>
            </a:r>
          </a:p>
          <a:p>
            <a:pPr marL="342900" lvl="1" indent="-342900">
              <a:spcBef>
                <a:spcPts val="1200"/>
              </a:spcBef>
              <a:buFont typeface="Arial" panose="020B0604020202020204" pitchFamily="34" charset="0"/>
              <a:buChar char="•"/>
            </a:pPr>
            <a:r>
              <a:rPr lang="en-US" sz="2200" dirty="0">
                <a:latin typeface="Georgia" panose="02040502050405020303" pitchFamily="18" charset="0"/>
              </a:rPr>
              <a:t>Describe the surveillance methods used in pharmacovigilance</a:t>
            </a:r>
          </a:p>
          <a:p>
            <a:pPr marL="342900" lvl="1" indent="-342900">
              <a:spcBef>
                <a:spcPts val="1200"/>
              </a:spcBef>
              <a:buFont typeface="Arial" panose="020B0604020202020204" pitchFamily="34" charset="0"/>
              <a:buChar char="•"/>
            </a:pPr>
            <a:r>
              <a:rPr lang="en-US" sz="2200" dirty="0">
                <a:latin typeface="Georgia" panose="02040502050405020303" pitchFamily="18" charset="0"/>
              </a:rPr>
              <a:t>Describe the procedures for reporting adverse drug reactions and other medicine-related problems to the national regulatory authority </a:t>
            </a:r>
          </a:p>
        </p:txBody>
      </p:sp>
    </p:spTree>
    <p:extLst>
      <p:ext uri="{BB962C8B-B14F-4D97-AF65-F5344CB8AC3E}">
        <p14:creationId xmlns:p14="http://schemas.microsoft.com/office/powerpoint/2010/main" val="34602105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cap="all" dirty="0">
                <a:latin typeface="Georgia" panose="02040502050405020303" pitchFamily="18" charset="0"/>
              </a:rPr>
              <a:t>CASE-CONTROL STUDY</a:t>
            </a:r>
          </a:p>
        </p:txBody>
      </p:sp>
      <p:sp>
        <p:nvSpPr>
          <p:cNvPr id="3" name="Content Placeholder 2"/>
          <p:cNvSpPr>
            <a:spLocks noGrp="1"/>
          </p:cNvSpPr>
          <p:nvPr>
            <p:ph idx="1"/>
          </p:nvPr>
        </p:nvSpPr>
        <p:spPr>
          <a:xfrm>
            <a:off x="263237" y="1196752"/>
            <a:ext cx="8659090" cy="5425721"/>
          </a:xfrm>
        </p:spPr>
        <p:txBody>
          <a:bodyPr/>
          <a:lstStyle/>
          <a:p>
            <a:pPr fontAlgn="base">
              <a:spcBef>
                <a:spcPts val="1800"/>
              </a:spcBef>
            </a:pPr>
            <a:r>
              <a:rPr lang="en-US" sz="2400" dirty="0">
                <a:latin typeface="Georgia" panose="02040502050405020303" pitchFamily="18" charset="0"/>
              </a:rPr>
              <a:t>In a case-control study, cases of events are identified. Controls, or patients without the event of interest, are then selected from the source population that gave rise to the cases</a:t>
            </a:r>
          </a:p>
          <a:p>
            <a:pPr fontAlgn="base">
              <a:spcBef>
                <a:spcPts val="1800"/>
              </a:spcBef>
            </a:pPr>
            <a:r>
              <a:rPr lang="en-US" sz="2400" dirty="0">
                <a:latin typeface="Georgia" panose="02040502050405020303" pitchFamily="18" charset="0"/>
              </a:rPr>
              <a:t>The controls should be selected in such a way that the prevalence of exposure among the controls represents the prevalence of exposure in the source population </a:t>
            </a:r>
          </a:p>
          <a:p>
            <a:pPr fontAlgn="base">
              <a:spcBef>
                <a:spcPts val="1800"/>
              </a:spcBef>
            </a:pPr>
            <a:r>
              <a:rPr lang="en-US" sz="2400" dirty="0">
                <a:latin typeface="Georgia" panose="02040502050405020303" pitchFamily="18" charset="0"/>
              </a:rPr>
              <a:t>The exposure status of the two groups is then compared using the odds ratio, which is an estimate of the relative risk of the event in the two groups</a:t>
            </a:r>
            <a:endParaRPr lang="en-GB" sz="2400" dirty="0">
              <a:latin typeface="Georgia" panose="02040502050405020303" pitchFamily="18" charset="0"/>
            </a:endParaRPr>
          </a:p>
        </p:txBody>
      </p:sp>
    </p:spTree>
    <p:extLst>
      <p:ext uri="{BB962C8B-B14F-4D97-AF65-F5344CB8AC3E}">
        <p14:creationId xmlns:p14="http://schemas.microsoft.com/office/powerpoint/2010/main" val="18346325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cap="all" dirty="0">
                <a:latin typeface="Georgia" panose="02040502050405020303" pitchFamily="18" charset="0"/>
              </a:rPr>
              <a:t>TARGETED CLINICAL INVESTIGATIONS</a:t>
            </a:r>
          </a:p>
        </p:txBody>
      </p:sp>
      <p:sp>
        <p:nvSpPr>
          <p:cNvPr id="3" name="Content Placeholder 2"/>
          <p:cNvSpPr>
            <a:spLocks noGrp="1"/>
          </p:cNvSpPr>
          <p:nvPr>
            <p:ph idx="1"/>
          </p:nvPr>
        </p:nvSpPr>
        <p:spPr>
          <a:xfrm>
            <a:off x="263237" y="1196752"/>
            <a:ext cx="8659090" cy="5425721"/>
          </a:xfrm>
        </p:spPr>
        <p:txBody>
          <a:bodyPr/>
          <a:lstStyle/>
          <a:p>
            <a:pPr marL="25400" indent="0">
              <a:spcBef>
                <a:spcPts val="1800"/>
              </a:spcBef>
              <a:buNone/>
            </a:pPr>
            <a:r>
              <a:rPr lang="en-US" sz="2400" dirty="0">
                <a:latin typeface="Georgia" panose="02040502050405020303" pitchFamily="18" charset="0"/>
              </a:rPr>
              <a:t>When significant risks are identified from pre-approval clinical trials, further clinical studies might be called for to evaluate the mechanism of action for the adverse reaction</a:t>
            </a:r>
          </a:p>
          <a:p>
            <a:pPr marL="25400" indent="0">
              <a:spcBef>
                <a:spcPts val="1800"/>
              </a:spcBef>
              <a:buNone/>
            </a:pPr>
            <a:r>
              <a:rPr lang="en-US" sz="2400" dirty="0">
                <a:latin typeface="Georgia" panose="02040502050405020303" pitchFamily="18" charset="0"/>
              </a:rPr>
              <a:t>Such studies include:</a:t>
            </a:r>
            <a:endParaRPr lang="en-GB" sz="2400" dirty="0">
              <a:latin typeface="Georgia" panose="02040502050405020303" pitchFamily="18" charset="0"/>
            </a:endParaRPr>
          </a:p>
          <a:p>
            <a:pPr>
              <a:spcBef>
                <a:spcPts val="1800"/>
              </a:spcBef>
            </a:pPr>
            <a:r>
              <a:rPr lang="en-US" sz="2400" dirty="0" err="1">
                <a:latin typeface="Georgia" panose="02040502050405020303" pitchFamily="18" charset="0"/>
              </a:rPr>
              <a:t>Pharmacodynamic</a:t>
            </a:r>
            <a:r>
              <a:rPr lang="en-US" sz="2400" dirty="0">
                <a:latin typeface="Georgia" panose="02040502050405020303" pitchFamily="18" charset="0"/>
              </a:rPr>
              <a:t> and pharmacokinetic studies</a:t>
            </a:r>
            <a:endParaRPr lang="en-GB" sz="2400" dirty="0">
              <a:latin typeface="Georgia" panose="02040502050405020303" pitchFamily="18" charset="0"/>
            </a:endParaRPr>
          </a:p>
          <a:p>
            <a:pPr>
              <a:spcBef>
                <a:spcPts val="1800"/>
              </a:spcBef>
            </a:pPr>
            <a:r>
              <a:rPr lang="en-US" sz="2400" dirty="0">
                <a:latin typeface="Georgia" panose="02040502050405020303" pitchFamily="18" charset="0"/>
              </a:rPr>
              <a:t>Genetic testing (to identify the group of patients that might be at an increased risk of adverse reactions)</a:t>
            </a:r>
            <a:endParaRPr lang="en-GB" sz="2400" dirty="0">
              <a:latin typeface="Georgia" panose="02040502050405020303" pitchFamily="18" charset="0"/>
            </a:endParaRPr>
          </a:p>
          <a:p>
            <a:pPr>
              <a:spcBef>
                <a:spcPts val="1800"/>
              </a:spcBef>
            </a:pPr>
            <a:r>
              <a:rPr lang="en-US" sz="2400" dirty="0">
                <a:latin typeface="Georgia" panose="02040502050405020303" pitchFamily="18" charset="0"/>
              </a:rPr>
              <a:t>Specific studies to investigate potential drug-drug interactions and food-drug interactions</a:t>
            </a:r>
            <a:endParaRPr lang="en-GB" sz="2400" dirty="0">
              <a:latin typeface="Georgia" panose="02040502050405020303" pitchFamily="18" charset="0"/>
            </a:endParaRPr>
          </a:p>
        </p:txBody>
      </p:sp>
    </p:spTree>
    <p:extLst>
      <p:ext uri="{BB962C8B-B14F-4D97-AF65-F5344CB8AC3E}">
        <p14:creationId xmlns:p14="http://schemas.microsoft.com/office/powerpoint/2010/main" val="36154321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9383" y="2130425"/>
            <a:ext cx="8603672" cy="1470025"/>
          </a:xfrm>
        </p:spPr>
        <p:txBody>
          <a:bodyPr/>
          <a:lstStyle/>
          <a:p>
            <a:r>
              <a:rPr lang="en-US" sz="3200" b="1" dirty="0">
                <a:latin typeface="Georgia" panose="02040502050405020303" pitchFamily="18" charset="0"/>
              </a:rPr>
              <a:t>ADVERSE DRUG REACTION REPORTING</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40629103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221672"/>
            <a:ext cx="8768340" cy="737177"/>
          </a:xfrm>
        </p:spPr>
        <p:txBody>
          <a:bodyPr/>
          <a:lstStyle/>
          <a:p>
            <a:pPr algn="l"/>
            <a:r>
              <a:rPr lang="en-US" sz="2600" b="1" dirty="0">
                <a:latin typeface="Georgia" panose="02040502050405020303" pitchFamily="18" charset="0"/>
              </a:rPr>
              <a:t>BENEFITS OF REPORTING ADRS</a:t>
            </a:r>
          </a:p>
        </p:txBody>
      </p:sp>
      <p:sp>
        <p:nvSpPr>
          <p:cNvPr id="3" name="Content Placeholder 2"/>
          <p:cNvSpPr>
            <a:spLocks noGrp="1"/>
          </p:cNvSpPr>
          <p:nvPr>
            <p:ph idx="1"/>
          </p:nvPr>
        </p:nvSpPr>
        <p:spPr>
          <a:xfrm>
            <a:off x="263237" y="1196752"/>
            <a:ext cx="8659090" cy="5425721"/>
          </a:xfrm>
        </p:spPr>
        <p:txBody>
          <a:bodyPr/>
          <a:lstStyle/>
          <a:p>
            <a:pPr marL="342900" indent="-342900">
              <a:spcBef>
                <a:spcPts val="1800"/>
              </a:spcBef>
            </a:pPr>
            <a:r>
              <a:rPr lang="en-US" sz="2400" dirty="0">
                <a:latin typeface="Georgia" panose="02040502050405020303" pitchFamily="18" charset="0"/>
              </a:rPr>
              <a:t>Helps to identify rare ADRs</a:t>
            </a:r>
            <a:endParaRPr lang="en-GB" sz="2400" dirty="0">
              <a:latin typeface="Georgia" panose="02040502050405020303" pitchFamily="18" charset="0"/>
            </a:endParaRPr>
          </a:p>
          <a:p>
            <a:pPr marL="342900" indent="-342900">
              <a:spcBef>
                <a:spcPts val="1800"/>
              </a:spcBef>
            </a:pPr>
            <a:r>
              <a:rPr lang="en-US" sz="2400" dirty="0">
                <a:latin typeface="Georgia" panose="02040502050405020303" pitchFamily="18" charset="0"/>
              </a:rPr>
              <a:t>Prevents medicine tragedies</a:t>
            </a:r>
            <a:endParaRPr lang="en-GB" sz="2400" dirty="0">
              <a:latin typeface="Georgia" panose="02040502050405020303" pitchFamily="18" charset="0"/>
            </a:endParaRPr>
          </a:p>
          <a:p>
            <a:pPr marL="342900" indent="-342900">
              <a:spcBef>
                <a:spcPts val="1800"/>
              </a:spcBef>
            </a:pPr>
            <a:r>
              <a:rPr lang="en-US" sz="2400" dirty="0">
                <a:latin typeface="Georgia" panose="02040502050405020303" pitchFamily="18" charset="0"/>
              </a:rPr>
              <a:t>Detection of counterfeit and substandard medicines when healthcare personnel are alert to unexpected and apparently inexplicable adverse reactions, or to lack of effect</a:t>
            </a:r>
            <a:endParaRPr lang="en-GB" sz="2400" dirty="0">
              <a:latin typeface="Georgia" panose="02040502050405020303" pitchFamily="18" charset="0"/>
            </a:endParaRPr>
          </a:p>
          <a:p>
            <a:pPr marL="342900" indent="-342900">
              <a:spcBef>
                <a:spcPts val="1800"/>
              </a:spcBef>
            </a:pPr>
            <a:r>
              <a:rPr lang="en-US" sz="2400" dirty="0">
                <a:latin typeface="Georgia" panose="02040502050405020303" pitchFamily="18" charset="0"/>
              </a:rPr>
              <a:t>Leads to improvement of information in labeling</a:t>
            </a:r>
            <a:endParaRPr lang="en-GB" sz="2400" dirty="0">
              <a:latin typeface="Georgia" panose="02040502050405020303" pitchFamily="18" charset="0"/>
            </a:endParaRPr>
          </a:p>
          <a:p>
            <a:pPr marL="342900" indent="-342900">
              <a:spcBef>
                <a:spcPts val="1800"/>
              </a:spcBef>
            </a:pPr>
            <a:r>
              <a:rPr lang="en-US" sz="2400" dirty="0">
                <a:latin typeface="Georgia" panose="02040502050405020303" pitchFamily="18" charset="0"/>
              </a:rPr>
              <a:t>Contributes to the development of a database on ADRs that would serve as a useful and relevant educational source</a:t>
            </a:r>
            <a:endParaRPr lang="en-GB" sz="2400" dirty="0">
              <a:latin typeface="Georgia" panose="02040502050405020303" pitchFamily="18" charset="0"/>
            </a:endParaRPr>
          </a:p>
        </p:txBody>
      </p:sp>
    </p:spTree>
    <p:extLst>
      <p:ext uri="{BB962C8B-B14F-4D97-AF65-F5344CB8AC3E}">
        <p14:creationId xmlns:p14="http://schemas.microsoft.com/office/powerpoint/2010/main" val="81564230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235526"/>
            <a:ext cx="8768340" cy="723323"/>
          </a:xfrm>
        </p:spPr>
        <p:txBody>
          <a:bodyPr/>
          <a:lstStyle/>
          <a:p>
            <a:pPr algn="l"/>
            <a:r>
              <a:rPr lang="en-US" sz="2600" b="1" dirty="0">
                <a:latin typeface="Georgia" panose="02040502050405020303" pitchFamily="18" charset="0"/>
              </a:rPr>
              <a:t>WHO SHOULD REPORT ADRS</a:t>
            </a:r>
          </a:p>
        </p:txBody>
      </p:sp>
      <p:sp>
        <p:nvSpPr>
          <p:cNvPr id="3" name="Content Placeholder 2"/>
          <p:cNvSpPr>
            <a:spLocks noGrp="1"/>
          </p:cNvSpPr>
          <p:nvPr>
            <p:ph idx="1"/>
          </p:nvPr>
        </p:nvSpPr>
        <p:spPr>
          <a:xfrm>
            <a:off x="263237" y="1196752"/>
            <a:ext cx="8659090" cy="5425721"/>
          </a:xfrm>
        </p:spPr>
        <p:txBody>
          <a:bodyPr/>
          <a:lstStyle/>
          <a:p>
            <a:pPr marL="342900" indent="-342900">
              <a:spcBef>
                <a:spcPts val="1800"/>
              </a:spcBef>
            </a:pPr>
            <a:r>
              <a:rPr lang="en-US" sz="2400" dirty="0">
                <a:latin typeface="Georgia" panose="02040502050405020303" pitchFamily="18" charset="0"/>
              </a:rPr>
              <a:t>All health workers in Zambia as part of their professional responsibility</a:t>
            </a:r>
          </a:p>
          <a:p>
            <a:pPr marL="342900" indent="-342900">
              <a:spcBef>
                <a:spcPts val="1800"/>
              </a:spcBef>
            </a:pPr>
            <a:r>
              <a:rPr lang="en-US" sz="2400" dirty="0">
                <a:latin typeface="Georgia" panose="02040502050405020303" pitchFamily="18" charset="0"/>
              </a:rPr>
              <a:t>All government hospitals, private hospitals, health </a:t>
            </a:r>
            <a:r>
              <a:rPr lang="en-US" sz="2400" dirty="0" err="1">
                <a:latin typeface="Georgia" panose="02040502050405020303" pitchFamily="18" charset="0"/>
              </a:rPr>
              <a:t>centres</a:t>
            </a:r>
            <a:r>
              <a:rPr lang="en-US" sz="2400" dirty="0">
                <a:latin typeface="Georgia" panose="02040502050405020303" pitchFamily="18" charset="0"/>
              </a:rPr>
              <a:t>, dispensaries, private clinics, private pharmacies and private nursing homes have obligation to report all ADR cases encountered or reported to them by the patients</a:t>
            </a:r>
          </a:p>
          <a:p>
            <a:pPr marL="342900" indent="-342900">
              <a:spcBef>
                <a:spcPts val="1800"/>
              </a:spcBef>
            </a:pPr>
            <a:r>
              <a:rPr lang="en-US" sz="2400" dirty="0">
                <a:latin typeface="Georgia" panose="02040502050405020303" pitchFamily="18" charset="0"/>
              </a:rPr>
              <a:t>Manufacturers and Marketing Authorization Holders: These should develop systems for ADR follow-up and assessment of impact of notification of significant safety data on their products</a:t>
            </a:r>
            <a:endParaRPr lang="en-GB" sz="2400" dirty="0">
              <a:latin typeface="Georgia" panose="02040502050405020303" pitchFamily="18" charset="0"/>
            </a:endParaRPr>
          </a:p>
        </p:txBody>
      </p:sp>
    </p:spTree>
    <p:extLst>
      <p:ext uri="{BB962C8B-B14F-4D97-AF65-F5344CB8AC3E}">
        <p14:creationId xmlns:p14="http://schemas.microsoft.com/office/powerpoint/2010/main" val="259026218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235526"/>
            <a:ext cx="8768340" cy="723323"/>
          </a:xfrm>
        </p:spPr>
        <p:txBody>
          <a:bodyPr/>
          <a:lstStyle/>
          <a:p>
            <a:pPr algn="l"/>
            <a:r>
              <a:rPr lang="en-US" sz="2600" b="1" dirty="0">
                <a:latin typeface="Georgia" panose="02040502050405020303" pitchFamily="18" charset="0"/>
              </a:rPr>
              <a:t>WHO SHOULD REPORT ADRS …. CONT’D</a:t>
            </a:r>
          </a:p>
        </p:txBody>
      </p:sp>
      <p:sp>
        <p:nvSpPr>
          <p:cNvPr id="3" name="Content Placeholder 2"/>
          <p:cNvSpPr>
            <a:spLocks noGrp="1"/>
          </p:cNvSpPr>
          <p:nvPr>
            <p:ph idx="1"/>
          </p:nvPr>
        </p:nvSpPr>
        <p:spPr>
          <a:xfrm>
            <a:off x="263237" y="1371600"/>
            <a:ext cx="8659090" cy="5250873"/>
          </a:xfrm>
        </p:spPr>
        <p:txBody>
          <a:bodyPr/>
          <a:lstStyle/>
          <a:p>
            <a:pPr marL="342900" indent="-342900">
              <a:spcBef>
                <a:spcPts val="1800"/>
              </a:spcBef>
            </a:pPr>
            <a:r>
              <a:rPr lang="en-GB" sz="2400" dirty="0">
                <a:latin typeface="Georgia" panose="02040502050405020303" pitchFamily="18" charset="0"/>
              </a:rPr>
              <a:t>Members of the Public: It is vital for members of the public to report a suspected ADR to NPVU/ZAMRA even if they are doubtful about the precise relationship with the given medication or they do not have all the facts. What is required is to report ‘ALL SUSPECTED ADRs’</a:t>
            </a:r>
          </a:p>
          <a:p>
            <a:pPr marL="342900" indent="-342900">
              <a:spcBef>
                <a:spcPts val="1800"/>
              </a:spcBef>
            </a:pPr>
            <a:r>
              <a:rPr lang="en-GB" sz="2400" dirty="0">
                <a:latin typeface="Georgia" panose="02040502050405020303" pitchFamily="18" charset="0"/>
              </a:rPr>
              <a:t>Public health programmes, including Research Institutions, NGO’s/Partners implementing health programmes, are obligated to report ADRs encountered by participants on their programmes</a:t>
            </a:r>
          </a:p>
        </p:txBody>
      </p:sp>
    </p:spTree>
    <p:extLst>
      <p:ext uri="{BB962C8B-B14F-4D97-AF65-F5344CB8AC3E}">
        <p14:creationId xmlns:p14="http://schemas.microsoft.com/office/powerpoint/2010/main" val="23963373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dirty="0">
                <a:latin typeface="Georgia" panose="02040502050405020303" pitchFamily="18" charset="0"/>
              </a:rPr>
              <a:t>WHAT TO REPORT</a:t>
            </a:r>
          </a:p>
        </p:txBody>
      </p:sp>
      <p:sp>
        <p:nvSpPr>
          <p:cNvPr id="3" name="Content Placeholder 2"/>
          <p:cNvSpPr>
            <a:spLocks noGrp="1"/>
          </p:cNvSpPr>
          <p:nvPr>
            <p:ph idx="1"/>
          </p:nvPr>
        </p:nvSpPr>
        <p:spPr>
          <a:xfrm>
            <a:off x="263237" y="1196752"/>
            <a:ext cx="8659090" cy="5425721"/>
          </a:xfrm>
        </p:spPr>
        <p:txBody>
          <a:bodyPr/>
          <a:lstStyle/>
          <a:p>
            <a:pPr marL="342900" indent="-342900">
              <a:spcBef>
                <a:spcPts val="1800"/>
              </a:spcBef>
            </a:pPr>
            <a:r>
              <a:rPr lang="en-US" sz="2400" dirty="0">
                <a:latin typeface="Georgia" panose="02040502050405020303" pitchFamily="18" charset="0"/>
              </a:rPr>
              <a:t>Suspected reactions, including minor ones, in the case of “new” medicines</a:t>
            </a:r>
            <a:endParaRPr lang="en-GB" sz="2400" dirty="0">
              <a:latin typeface="Georgia" panose="02040502050405020303" pitchFamily="18" charset="0"/>
            </a:endParaRPr>
          </a:p>
          <a:p>
            <a:pPr marL="342900" indent="-342900">
              <a:spcBef>
                <a:spcPts val="1800"/>
              </a:spcBef>
            </a:pPr>
            <a:r>
              <a:rPr lang="en-US" sz="2400" dirty="0">
                <a:latin typeface="Georgia" panose="02040502050405020303" pitchFamily="18" charset="0"/>
              </a:rPr>
              <a:t>All Serious, unexpected or unusual ADEs, in the case of established or well-known medicines</a:t>
            </a:r>
            <a:endParaRPr lang="en-GB" sz="2400" dirty="0">
              <a:latin typeface="Georgia" panose="02040502050405020303" pitchFamily="18" charset="0"/>
            </a:endParaRPr>
          </a:p>
          <a:p>
            <a:pPr marL="342900" indent="-342900">
              <a:spcBef>
                <a:spcPts val="1800"/>
              </a:spcBef>
            </a:pPr>
            <a:r>
              <a:rPr lang="en-US" sz="2400" dirty="0">
                <a:latin typeface="Georgia" panose="02040502050405020303" pitchFamily="18" charset="0"/>
              </a:rPr>
              <a:t>If an increased frequency of a given reaction is observed</a:t>
            </a:r>
            <a:endParaRPr lang="en-GB" sz="2400" dirty="0">
              <a:latin typeface="Georgia" panose="02040502050405020303" pitchFamily="18" charset="0"/>
            </a:endParaRPr>
          </a:p>
          <a:p>
            <a:pPr marL="342900" indent="-342900">
              <a:spcBef>
                <a:spcPts val="1800"/>
              </a:spcBef>
            </a:pPr>
            <a:r>
              <a:rPr lang="en-US" sz="2400" dirty="0">
                <a:latin typeface="Georgia" panose="02040502050405020303" pitchFamily="18" charset="0"/>
              </a:rPr>
              <a:t>Suspected ADRs associated with drug-drug, drug-food or drug-food supplements interactions</a:t>
            </a:r>
            <a:endParaRPr lang="en-GB" sz="2400" dirty="0">
              <a:latin typeface="Georgia" panose="02040502050405020303" pitchFamily="18" charset="0"/>
            </a:endParaRPr>
          </a:p>
          <a:p>
            <a:pPr marL="342900" indent="-342900">
              <a:spcBef>
                <a:spcPts val="1800"/>
              </a:spcBef>
            </a:pPr>
            <a:r>
              <a:rPr lang="en-US" sz="2400" dirty="0">
                <a:latin typeface="Georgia" panose="02040502050405020303" pitchFamily="18" charset="0"/>
              </a:rPr>
              <a:t>ADRs in special cases or conditions such as drug abuse, and drug use during pregnancy and lactation</a:t>
            </a:r>
            <a:endParaRPr lang="en-GB" sz="2400" dirty="0">
              <a:latin typeface="Georgia" panose="02040502050405020303" pitchFamily="18" charset="0"/>
            </a:endParaRPr>
          </a:p>
        </p:txBody>
      </p:sp>
    </p:spTree>
    <p:extLst>
      <p:ext uri="{BB962C8B-B14F-4D97-AF65-F5344CB8AC3E}">
        <p14:creationId xmlns:p14="http://schemas.microsoft.com/office/powerpoint/2010/main" val="7787182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500" b="1" dirty="0">
                <a:latin typeface="Georgia" panose="02040502050405020303" pitchFamily="18" charset="0"/>
              </a:rPr>
              <a:t>WHAT TO REPORT …. CONT’D</a:t>
            </a:r>
          </a:p>
        </p:txBody>
      </p:sp>
      <p:sp>
        <p:nvSpPr>
          <p:cNvPr id="3" name="Content Placeholder 2"/>
          <p:cNvSpPr>
            <a:spLocks noGrp="1"/>
          </p:cNvSpPr>
          <p:nvPr>
            <p:ph idx="1"/>
          </p:nvPr>
        </p:nvSpPr>
        <p:spPr>
          <a:xfrm>
            <a:off x="263237" y="1196752"/>
            <a:ext cx="8659090" cy="5425721"/>
          </a:xfrm>
        </p:spPr>
        <p:txBody>
          <a:bodyPr/>
          <a:lstStyle/>
          <a:p>
            <a:pPr marL="342900" indent="-342900">
              <a:spcBef>
                <a:spcPts val="1800"/>
              </a:spcBef>
            </a:pPr>
            <a:r>
              <a:rPr lang="en-US" sz="2300" dirty="0">
                <a:latin typeface="Georgia" panose="02040502050405020303" pitchFamily="18" charset="0"/>
              </a:rPr>
              <a:t>When suspected ADRs are associated with drug withdrawals</a:t>
            </a:r>
            <a:endParaRPr lang="en-GB" sz="2300" dirty="0">
              <a:latin typeface="Georgia" panose="02040502050405020303" pitchFamily="18" charset="0"/>
            </a:endParaRPr>
          </a:p>
          <a:p>
            <a:pPr marL="342900" indent="-342900">
              <a:spcBef>
                <a:spcPts val="1800"/>
              </a:spcBef>
            </a:pPr>
            <a:r>
              <a:rPr lang="en-US" sz="2300" dirty="0">
                <a:latin typeface="Georgia" panose="02040502050405020303" pitchFamily="18" charset="0"/>
              </a:rPr>
              <a:t>caused the adverse reaction or adverse event and whether or not you have all the details</a:t>
            </a:r>
          </a:p>
          <a:p>
            <a:pPr marL="342900" indent="-342900">
              <a:spcBef>
                <a:spcPts val="1800"/>
              </a:spcBef>
            </a:pPr>
            <a:r>
              <a:rPr lang="en-US" sz="2300" dirty="0">
                <a:latin typeface="Georgia" panose="02040502050405020303" pitchFamily="18" charset="0"/>
              </a:rPr>
              <a:t>ADRs attributed to an overdose or medication error</a:t>
            </a:r>
            <a:endParaRPr lang="en-GB" sz="2300" dirty="0">
              <a:latin typeface="Georgia" panose="02040502050405020303" pitchFamily="18" charset="0"/>
            </a:endParaRPr>
          </a:p>
          <a:p>
            <a:pPr marL="342900" indent="-342900">
              <a:spcBef>
                <a:spcPts val="1800"/>
              </a:spcBef>
            </a:pPr>
            <a:r>
              <a:rPr lang="en-US" sz="2300" dirty="0">
                <a:latin typeface="Georgia" panose="02040502050405020303" pitchFamily="18" charset="0"/>
              </a:rPr>
              <a:t>When there is a non-response, therapeutic ineffectiveness or when suspected pharmaceutical defects are observed</a:t>
            </a:r>
            <a:endParaRPr lang="en-GB" sz="2300" dirty="0">
              <a:latin typeface="Georgia" panose="02040502050405020303" pitchFamily="18" charset="0"/>
            </a:endParaRPr>
          </a:p>
          <a:p>
            <a:pPr marL="342900" indent="-342900">
              <a:spcBef>
                <a:spcPts val="1800"/>
              </a:spcBef>
            </a:pPr>
            <a:r>
              <a:rPr lang="en-US" sz="2300" dirty="0">
                <a:latin typeface="Georgia" panose="02040502050405020303" pitchFamily="18" charset="0"/>
              </a:rPr>
              <a:t>All drug-related problems</a:t>
            </a:r>
          </a:p>
          <a:p>
            <a:pPr marL="342900" indent="-342900">
              <a:spcBef>
                <a:spcPts val="1800"/>
              </a:spcBef>
            </a:pPr>
            <a:r>
              <a:rPr lang="en-US" sz="2300" dirty="0">
                <a:latin typeface="Georgia" panose="02040502050405020303" pitchFamily="18" charset="0"/>
              </a:rPr>
              <a:t>Any concerns about product presentation e.g. inconsistent product information, packaging or presentation</a:t>
            </a:r>
            <a:endParaRPr lang="en-GB" sz="2300" dirty="0">
              <a:latin typeface="Georgia" panose="02040502050405020303" pitchFamily="18" charset="0"/>
            </a:endParaRPr>
          </a:p>
        </p:txBody>
      </p:sp>
    </p:spTree>
    <p:extLst>
      <p:ext uri="{BB962C8B-B14F-4D97-AF65-F5344CB8AC3E}">
        <p14:creationId xmlns:p14="http://schemas.microsoft.com/office/powerpoint/2010/main" val="44348161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dirty="0">
                <a:latin typeface="Georgia" panose="02040502050405020303" pitchFamily="18" charset="0"/>
              </a:rPr>
              <a:t>WHAT TO REPORT …. CONT’D</a:t>
            </a:r>
          </a:p>
        </p:txBody>
      </p:sp>
      <p:sp>
        <p:nvSpPr>
          <p:cNvPr id="3" name="Content Placeholder 2"/>
          <p:cNvSpPr>
            <a:spLocks noGrp="1"/>
          </p:cNvSpPr>
          <p:nvPr>
            <p:ph idx="1"/>
          </p:nvPr>
        </p:nvSpPr>
        <p:spPr>
          <a:xfrm>
            <a:off x="263237" y="1196752"/>
            <a:ext cx="8659090" cy="5425721"/>
          </a:xfrm>
        </p:spPr>
        <p:txBody>
          <a:bodyPr/>
          <a:lstStyle/>
          <a:p>
            <a:pPr marL="342900" indent="-342900">
              <a:spcBef>
                <a:spcPts val="1800"/>
              </a:spcBef>
            </a:pPr>
            <a:r>
              <a:rPr lang="en-US" sz="2400" dirty="0">
                <a:latin typeface="Georgia" panose="02040502050405020303" pitchFamily="18" charset="0"/>
              </a:rPr>
              <a:t>Adverse events following the ingestion of herbal or traditional medicines</a:t>
            </a:r>
          </a:p>
          <a:p>
            <a:pPr marL="342900" indent="-342900">
              <a:spcBef>
                <a:spcPts val="1800"/>
              </a:spcBef>
            </a:pPr>
            <a:r>
              <a:rPr lang="en-US" sz="2400" dirty="0">
                <a:latin typeface="Georgia" panose="02040502050405020303" pitchFamily="18" charset="0"/>
              </a:rPr>
              <a:t>A malfunction or deterioration in the characteristics or performance of in vitro diagnostics</a:t>
            </a:r>
            <a:endParaRPr lang="en-GB" sz="2400" dirty="0">
              <a:latin typeface="Georgia" panose="02040502050405020303" pitchFamily="18" charset="0"/>
            </a:endParaRPr>
          </a:p>
          <a:p>
            <a:pPr marL="342900" indent="-342900">
              <a:spcBef>
                <a:spcPts val="1800"/>
              </a:spcBef>
            </a:pPr>
            <a:r>
              <a:rPr lang="en-US" sz="2400" dirty="0">
                <a:latin typeface="Georgia" panose="02040502050405020303" pitchFamily="18" charset="0"/>
              </a:rPr>
              <a:t>False positive or false negative test result falling outside the declared performance of the test</a:t>
            </a:r>
            <a:endParaRPr lang="en-GB" sz="2400" dirty="0">
              <a:latin typeface="Georgia" panose="02040502050405020303" pitchFamily="18" charset="0"/>
            </a:endParaRPr>
          </a:p>
          <a:p>
            <a:pPr marL="342900" indent="-342900">
              <a:spcBef>
                <a:spcPts val="1800"/>
              </a:spcBef>
            </a:pPr>
            <a:r>
              <a:rPr lang="en-US" sz="2400" dirty="0">
                <a:latin typeface="Georgia" panose="02040502050405020303" pitchFamily="18" charset="0"/>
              </a:rPr>
              <a:t>Report even if you are not certain whether the product caused the adverse reaction or adverse event and whether or not you have all the details</a:t>
            </a:r>
            <a:endParaRPr lang="en-GB" sz="2400" dirty="0">
              <a:latin typeface="Georgia" panose="02040502050405020303" pitchFamily="18" charset="0"/>
            </a:endParaRPr>
          </a:p>
        </p:txBody>
      </p:sp>
    </p:spTree>
    <p:extLst>
      <p:ext uri="{BB962C8B-B14F-4D97-AF65-F5344CB8AC3E}">
        <p14:creationId xmlns:p14="http://schemas.microsoft.com/office/powerpoint/2010/main" val="29764348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500" b="1" cap="all" dirty="0">
                <a:latin typeface="Georgia" panose="02040502050405020303" pitchFamily="18" charset="0"/>
              </a:rPr>
              <a:t>Examples of product quality problems that should be reported</a:t>
            </a:r>
            <a:endParaRPr lang="en-GB" dirty="0">
              <a:latin typeface="Georgia" panose="02040502050405020303" pitchFamily="18" charset="0"/>
            </a:endParaRPr>
          </a:p>
        </p:txBody>
      </p:sp>
      <p:sp>
        <p:nvSpPr>
          <p:cNvPr id="3" name="Content Placeholder 2"/>
          <p:cNvSpPr>
            <a:spLocks noGrp="1"/>
          </p:cNvSpPr>
          <p:nvPr>
            <p:ph idx="1"/>
          </p:nvPr>
        </p:nvSpPr>
        <p:spPr>
          <a:xfrm>
            <a:off x="263237" y="1196752"/>
            <a:ext cx="8659090" cy="5425721"/>
          </a:xfrm>
        </p:spPr>
        <p:txBody>
          <a:bodyPr/>
          <a:lstStyle/>
          <a:p>
            <a:pPr lvl="0">
              <a:spcBef>
                <a:spcPts val="1800"/>
              </a:spcBef>
            </a:pPr>
            <a:r>
              <a:rPr lang="en-US" sz="2500" dirty="0">
                <a:latin typeface="Georgia" panose="02040502050405020303" pitchFamily="18" charset="0"/>
              </a:rPr>
              <a:t>Suspected contamination e.g. present of foreign particles or unusual smell	</a:t>
            </a:r>
            <a:endParaRPr lang="en-GB" sz="2500" dirty="0">
              <a:latin typeface="Georgia" panose="02040502050405020303" pitchFamily="18" charset="0"/>
            </a:endParaRPr>
          </a:p>
          <a:p>
            <a:pPr lvl="0">
              <a:spcBef>
                <a:spcPts val="1800"/>
              </a:spcBef>
            </a:pPr>
            <a:r>
              <a:rPr lang="en-US" sz="2500" dirty="0">
                <a:latin typeface="Georgia" panose="02040502050405020303" pitchFamily="18" charset="0"/>
              </a:rPr>
              <a:t>Defective medical devices and supplies</a:t>
            </a:r>
            <a:endParaRPr lang="en-GB" sz="2500" dirty="0">
              <a:latin typeface="Georgia" panose="02040502050405020303" pitchFamily="18" charset="0"/>
            </a:endParaRPr>
          </a:p>
          <a:p>
            <a:pPr lvl="0">
              <a:spcBef>
                <a:spcPts val="1800"/>
              </a:spcBef>
            </a:pPr>
            <a:r>
              <a:rPr lang="en-US" sz="2500" dirty="0">
                <a:latin typeface="Georgia" panose="02040502050405020303" pitchFamily="18" charset="0"/>
              </a:rPr>
              <a:t>Separation of components</a:t>
            </a:r>
            <a:endParaRPr lang="en-GB" sz="2500" dirty="0">
              <a:latin typeface="Georgia" panose="02040502050405020303" pitchFamily="18" charset="0"/>
            </a:endParaRPr>
          </a:p>
          <a:p>
            <a:pPr lvl="0">
              <a:spcBef>
                <a:spcPts val="1800"/>
              </a:spcBef>
            </a:pPr>
            <a:r>
              <a:rPr lang="en-US" sz="2500" dirty="0">
                <a:latin typeface="Georgia" panose="02040502050405020303" pitchFamily="18" charset="0"/>
              </a:rPr>
              <a:t>Reduced or lack of efficacy</a:t>
            </a:r>
            <a:endParaRPr lang="en-GB" sz="2500" dirty="0">
              <a:latin typeface="Georgia" panose="02040502050405020303" pitchFamily="18" charset="0"/>
            </a:endParaRPr>
          </a:p>
          <a:p>
            <a:pPr lvl="0">
              <a:spcBef>
                <a:spcPts val="1800"/>
              </a:spcBef>
            </a:pPr>
            <a:r>
              <a:rPr lang="en-US" sz="2500" dirty="0">
                <a:latin typeface="Georgia" panose="02040502050405020303" pitchFamily="18" charset="0"/>
              </a:rPr>
              <a:t>Poor packaging or labeling</a:t>
            </a:r>
            <a:endParaRPr lang="en-GB" sz="2500" dirty="0">
              <a:latin typeface="Georgia" panose="02040502050405020303" pitchFamily="18" charset="0"/>
            </a:endParaRPr>
          </a:p>
        </p:txBody>
      </p:sp>
    </p:spTree>
    <p:extLst>
      <p:ext uri="{BB962C8B-B14F-4D97-AF65-F5344CB8AC3E}">
        <p14:creationId xmlns:p14="http://schemas.microsoft.com/office/powerpoint/2010/main" val="2220507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AIMS OF PHARMACOVIGILANCE</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457200" lvl="0" indent="-457200" algn="just">
              <a:spcBef>
                <a:spcPts val="1800"/>
              </a:spcBef>
              <a:buFont typeface="+mj-lt"/>
              <a:buAutoNum type="arabicPeriod"/>
            </a:pPr>
            <a:r>
              <a:rPr lang="en-US" sz="2400" dirty="0">
                <a:latin typeface="Georgia" panose="02040502050405020303" pitchFamily="18" charset="0"/>
              </a:rPr>
              <a:t>Improve patient care and safety in relation to the use of medicines and all medical and paramedical interventions</a:t>
            </a:r>
            <a:endParaRPr lang="en-GB" sz="2400" dirty="0">
              <a:latin typeface="Georgia" panose="02040502050405020303" pitchFamily="18" charset="0"/>
            </a:endParaRPr>
          </a:p>
          <a:p>
            <a:pPr marL="457200" lvl="0" indent="-457200" algn="just">
              <a:spcBef>
                <a:spcPts val="1800"/>
              </a:spcBef>
              <a:buFont typeface="+mj-lt"/>
              <a:buAutoNum type="arabicPeriod"/>
            </a:pPr>
            <a:r>
              <a:rPr lang="en-US" sz="2400" dirty="0">
                <a:latin typeface="Georgia" panose="02040502050405020303" pitchFamily="18" charset="0"/>
              </a:rPr>
              <a:t>Improve public health and safety in relation to the use of medicines</a:t>
            </a:r>
            <a:endParaRPr lang="en-GB" sz="2400" dirty="0">
              <a:latin typeface="Georgia" panose="02040502050405020303" pitchFamily="18" charset="0"/>
            </a:endParaRPr>
          </a:p>
          <a:p>
            <a:pPr marL="457200" lvl="0" indent="-457200" algn="just">
              <a:spcBef>
                <a:spcPts val="1800"/>
              </a:spcBef>
              <a:buFont typeface="+mj-lt"/>
              <a:buAutoNum type="arabicPeriod"/>
            </a:pPr>
            <a:r>
              <a:rPr lang="en-US" sz="2400" dirty="0">
                <a:latin typeface="Georgia" panose="02040502050405020303" pitchFamily="18" charset="0"/>
              </a:rPr>
              <a:t>Contribute to the assessment of benefit, harm, effectiveness and risk of medicines, encouraging their safe, rational and more effective (including cost-effective) use</a:t>
            </a:r>
            <a:endParaRPr lang="en-GB" sz="2400" dirty="0">
              <a:latin typeface="Georgia" panose="02040502050405020303" pitchFamily="18" charset="0"/>
            </a:endParaRPr>
          </a:p>
          <a:p>
            <a:pPr marL="457200" lvl="0" indent="-457200" algn="just">
              <a:spcBef>
                <a:spcPts val="1800"/>
              </a:spcBef>
              <a:buFont typeface="+mj-lt"/>
              <a:buAutoNum type="arabicPeriod"/>
            </a:pPr>
            <a:r>
              <a:rPr lang="en-US" sz="2400" dirty="0">
                <a:latin typeface="Georgia" panose="02040502050405020303" pitchFamily="18" charset="0"/>
              </a:rPr>
              <a:t>Promote understanding, education and clinical training in pharmacovigilance and its effective communication to the public</a:t>
            </a:r>
            <a:endParaRPr lang="en-GB" sz="2400" dirty="0">
              <a:latin typeface="Georgia" panose="02040502050405020303" pitchFamily="18" charset="0"/>
            </a:endParaRPr>
          </a:p>
        </p:txBody>
      </p:sp>
    </p:spTree>
    <p:extLst>
      <p:ext uri="{BB962C8B-B14F-4D97-AF65-F5344CB8AC3E}">
        <p14:creationId xmlns:p14="http://schemas.microsoft.com/office/powerpoint/2010/main" val="36637407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500" b="1" cap="all" dirty="0">
                <a:latin typeface="Georgia" panose="02040502050405020303" pitchFamily="18" charset="0"/>
              </a:rPr>
              <a:t>Examples of product quality problems that should be reported …. Cont’d</a:t>
            </a:r>
            <a:endParaRPr lang="en-GB" dirty="0">
              <a:latin typeface="Georgia" panose="02040502050405020303" pitchFamily="18" charset="0"/>
            </a:endParaRPr>
          </a:p>
        </p:txBody>
      </p:sp>
      <p:sp>
        <p:nvSpPr>
          <p:cNvPr id="3" name="Content Placeholder 2"/>
          <p:cNvSpPr>
            <a:spLocks noGrp="1"/>
          </p:cNvSpPr>
          <p:nvPr>
            <p:ph idx="1"/>
          </p:nvPr>
        </p:nvSpPr>
        <p:spPr>
          <a:xfrm>
            <a:off x="263237" y="1196752"/>
            <a:ext cx="8659090" cy="5425721"/>
          </a:xfrm>
        </p:spPr>
        <p:txBody>
          <a:bodyPr/>
          <a:lstStyle/>
          <a:p>
            <a:pPr lvl="0">
              <a:spcBef>
                <a:spcPts val="1800"/>
              </a:spcBef>
            </a:pPr>
            <a:r>
              <a:rPr lang="en-US" sz="2500" dirty="0">
                <a:latin typeface="Georgia" panose="02040502050405020303" pitchFamily="18" charset="0"/>
              </a:rPr>
              <a:t>Mislabeling</a:t>
            </a:r>
            <a:endParaRPr lang="en-GB" sz="2500" dirty="0">
              <a:latin typeface="Georgia" panose="02040502050405020303" pitchFamily="18" charset="0"/>
            </a:endParaRPr>
          </a:p>
          <a:p>
            <a:pPr lvl="0">
              <a:spcBef>
                <a:spcPts val="1800"/>
              </a:spcBef>
            </a:pPr>
            <a:r>
              <a:rPr lang="en-US" sz="2500" dirty="0">
                <a:latin typeface="Georgia" panose="02040502050405020303" pitchFamily="18" charset="0"/>
              </a:rPr>
              <a:t>Incomplete pack</a:t>
            </a:r>
            <a:endParaRPr lang="en-GB" sz="2500" dirty="0">
              <a:latin typeface="Georgia" panose="02040502050405020303" pitchFamily="18" charset="0"/>
            </a:endParaRPr>
          </a:p>
          <a:p>
            <a:pPr lvl="0">
              <a:spcBef>
                <a:spcPts val="1800"/>
              </a:spcBef>
            </a:pPr>
            <a:r>
              <a:rPr lang="en-US" sz="2500" dirty="0" err="1">
                <a:latin typeface="Georgia" panose="02040502050405020303" pitchFamily="18" charset="0"/>
              </a:rPr>
              <a:t>Colour</a:t>
            </a:r>
            <a:r>
              <a:rPr lang="en-US" sz="2500" dirty="0">
                <a:latin typeface="Georgia" panose="02040502050405020303" pitchFamily="18" charset="0"/>
              </a:rPr>
              <a:t> change</a:t>
            </a:r>
            <a:endParaRPr lang="en-GB" sz="2500" dirty="0">
              <a:latin typeface="Georgia" panose="02040502050405020303" pitchFamily="18" charset="0"/>
            </a:endParaRPr>
          </a:p>
          <a:p>
            <a:pPr lvl="0">
              <a:spcBef>
                <a:spcPts val="1800"/>
              </a:spcBef>
            </a:pPr>
            <a:r>
              <a:rPr lang="en-US" sz="2500" dirty="0">
                <a:latin typeface="Georgia" panose="02040502050405020303" pitchFamily="18" charset="0"/>
              </a:rPr>
              <a:t>Caking</a:t>
            </a:r>
            <a:endParaRPr lang="en-GB" sz="2500" dirty="0">
              <a:latin typeface="Georgia" panose="02040502050405020303" pitchFamily="18" charset="0"/>
            </a:endParaRPr>
          </a:p>
          <a:p>
            <a:pPr lvl="0">
              <a:spcBef>
                <a:spcPts val="1800"/>
              </a:spcBef>
            </a:pPr>
            <a:r>
              <a:rPr lang="en-US" sz="2500" dirty="0">
                <a:latin typeface="Georgia" panose="02040502050405020303" pitchFamily="18" charset="0"/>
              </a:rPr>
              <a:t>Change in odor</a:t>
            </a:r>
            <a:endParaRPr lang="en-GB" sz="2500" dirty="0">
              <a:latin typeface="Georgia" panose="02040502050405020303" pitchFamily="18" charset="0"/>
            </a:endParaRPr>
          </a:p>
          <a:p>
            <a:pPr>
              <a:spcBef>
                <a:spcPts val="1800"/>
              </a:spcBef>
            </a:pPr>
            <a:r>
              <a:rPr lang="en-US" sz="2500" dirty="0" err="1">
                <a:latin typeface="Georgia" panose="02040502050405020303" pitchFamily="18" charset="0"/>
              </a:rPr>
              <a:t>Moulding</a:t>
            </a:r>
            <a:endParaRPr lang="en-GB" sz="2500" dirty="0">
              <a:latin typeface="Georgia" panose="02040502050405020303" pitchFamily="18" charset="0"/>
            </a:endParaRPr>
          </a:p>
        </p:txBody>
      </p:sp>
    </p:spTree>
    <p:extLst>
      <p:ext uri="{BB962C8B-B14F-4D97-AF65-F5344CB8AC3E}">
        <p14:creationId xmlns:p14="http://schemas.microsoft.com/office/powerpoint/2010/main" val="396418608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cap="all" dirty="0">
                <a:solidFill>
                  <a:schemeClr val="tx1"/>
                </a:solidFill>
                <a:latin typeface="Georgia" panose="02040502050405020303" pitchFamily="18" charset="0"/>
              </a:rPr>
              <a:t>TYPES OF MEDICINES AND ALLIED SUBSTANCES TO REPORT</a:t>
            </a:r>
          </a:p>
        </p:txBody>
      </p:sp>
      <p:sp>
        <p:nvSpPr>
          <p:cNvPr id="3" name="Content Placeholder 2"/>
          <p:cNvSpPr>
            <a:spLocks noGrp="1"/>
          </p:cNvSpPr>
          <p:nvPr>
            <p:ph idx="1"/>
          </p:nvPr>
        </p:nvSpPr>
        <p:spPr>
          <a:xfrm>
            <a:off x="263237" y="1196752"/>
            <a:ext cx="8659090" cy="5425721"/>
          </a:xfrm>
        </p:spPr>
        <p:txBody>
          <a:bodyPr/>
          <a:lstStyle/>
          <a:p>
            <a:pPr lvl="0">
              <a:spcBef>
                <a:spcPts val="1200"/>
              </a:spcBef>
            </a:pPr>
            <a:r>
              <a:rPr lang="en-US" sz="2400" dirty="0">
                <a:latin typeface="Georgia" panose="02040502050405020303" pitchFamily="18" charset="0"/>
              </a:rPr>
              <a:t>Conventional medicines </a:t>
            </a:r>
            <a:endParaRPr lang="en-GB" sz="2400" dirty="0">
              <a:latin typeface="Georgia" panose="02040502050405020303" pitchFamily="18" charset="0"/>
            </a:endParaRPr>
          </a:p>
          <a:p>
            <a:pPr lvl="0">
              <a:spcBef>
                <a:spcPts val="1200"/>
              </a:spcBef>
            </a:pPr>
            <a:r>
              <a:rPr lang="en-US" sz="2400" dirty="0">
                <a:latin typeface="Georgia" panose="02040502050405020303" pitchFamily="18" charset="0"/>
              </a:rPr>
              <a:t>Traditional medicines</a:t>
            </a:r>
            <a:endParaRPr lang="en-GB" sz="2400" dirty="0">
              <a:latin typeface="Georgia" panose="02040502050405020303" pitchFamily="18" charset="0"/>
            </a:endParaRPr>
          </a:p>
          <a:p>
            <a:pPr lvl="0">
              <a:spcBef>
                <a:spcPts val="1200"/>
              </a:spcBef>
            </a:pPr>
            <a:r>
              <a:rPr lang="en-US" sz="2400" dirty="0">
                <a:latin typeface="Georgia" panose="02040502050405020303" pitchFamily="18" charset="0"/>
              </a:rPr>
              <a:t>Herbal medicines </a:t>
            </a:r>
            <a:endParaRPr lang="en-GB" sz="2400" dirty="0">
              <a:latin typeface="Georgia" panose="02040502050405020303" pitchFamily="18" charset="0"/>
            </a:endParaRPr>
          </a:p>
          <a:p>
            <a:pPr lvl="0">
              <a:spcBef>
                <a:spcPts val="1200"/>
              </a:spcBef>
            </a:pPr>
            <a:r>
              <a:rPr lang="en-US" sz="2400" dirty="0">
                <a:latin typeface="Georgia" panose="02040502050405020303" pitchFamily="18" charset="0"/>
              </a:rPr>
              <a:t>Nutritional supplements </a:t>
            </a:r>
            <a:endParaRPr lang="en-GB" sz="2400" dirty="0">
              <a:latin typeface="Georgia" panose="02040502050405020303" pitchFamily="18" charset="0"/>
            </a:endParaRPr>
          </a:p>
          <a:p>
            <a:pPr lvl="0">
              <a:spcBef>
                <a:spcPts val="1200"/>
              </a:spcBef>
            </a:pPr>
            <a:r>
              <a:rPr lang="en-US" sz="2400" dirty="0">
                <a:latin typeface="Georgia" panose="02040502050405020303" pitchFamily="18" charset="0"/>
              </a:rPr>
              <a:t>Cosmetics</a:t>
            </a:r>
          </a:p>
          <a:p>
            <a:pPr lvl="0">
              <a:spcBef>
                <a:spcPts val="1200"/>
              </a:spcBef>
            </a:pPr>
            <a:r>
              <a:rPr lang="en-US" sz="2400" dirty="0">
                <a:latin typeface="Georgia" panose="02040502050405020303" pitchFamily="18" charset="0"/>
              </a:rPr>
              <a:t>Biological products such as vaccines and blood products</a:t>
            </a:r>
            <a:endParaRPr lang="en-GB" sz="2400" dirty="0">
              <a:latin typeface="Georgia" panose="02040502050405020303" pitchFamily="18" charset="0"/>
            </a:endParaRPr>
          </a:p>
          <a:p>
            <a:pPr lvl="0">
              <a:spcBef>
                <a:spcPts val="1200"/>
              </a:spcBef>
            </a:pPr>
            <a:r>
              <a:rPr lang="en-US" sz="2400" dirty="0">
                <a:latin typeface="Georgia" panose="02040502050405020303" pitchFamily="18" charset="0"/>
              </a:rPr>
              <a:t>Diagnostic products, Medical devices and radio-contrast media</a:t>
            </a:r>
            <a:endParaRPr lang="en-GB" sz="2400" dirty="0">
              <a:latin typeface="Georgia" panose="02040502050405020303" pitchFamily="18" charset="0"/>
            </a:endParaRPr>
          </a:p>
          <a:p>
            <a:pPr lvl="0">
              <a:spcBef>
                <a:spcPts val="1200"/>
              </a:spcBef>
            </a:pPr>
            <a:r>
              <a:rPr lang="en-US" sz="2400" dirty="0">
                <a:latin typeface="Georgia" panose="02040502050405020303" pitchFamily="18" charset="0"/>
              </a:rPr>
              <a:t>Investigational medicines</a:t>
            </a:r>
            <a:endParaRPr lang="en-GB" sz="2400" dirty="0">
              <a:latin typeface="Georgia" panose="02040502050405020303" pitchFamily="18" charset="0"/>
            </a:endParaRPr>
          </a:p>
          <a:p>
            <a:pPr lvl="0">
              <a:spcBef>
                <a:spcPts val="1200"/>
              </a:spcBef>
            </a:pPr>
            <a:r>
              <a:rPr lang="en-US" sz="2400" dirty="0">
                <a:latin typeface="Georgia" panose="02040502050405020303" pitchFamily="18" charset="0"/>
              </a:rPr>
              <a:t>Medical supplies</a:t>
            </a:r>
            <a:endParaRPr lang="en-GB" sz="2400" dirty="0">
              <a:latin typeface="Georgia" panose="02040502050405020303" pitchFamily="18" charset="0"/>
            </a:endParaRPr>
          </a:p>
        </p:txBody>
      </p:sp>
    </p:spTree>
    <p:extLst>
      <p:ext uri="{BB962C8B-B14F-4D97-AF65-F5344CB8AC3E}">
        <p14:creationId xmlns:p14="http://schemas.microsoft.com/office/powerpoint/2010/main" val="208629356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dirty="0">
                <a:solidFill>
                  <a:schemeClr val="tx1"/>
                </a:solidFill>
                <a:latin typeface="Georgia" panose="02040502050405020303" pitchFamily="18" charset="0"/>
              </a:rPr>
              <a:t>WHEN TO REPORT A SUSPECTED ADR</a:t>
            </a:r>
          </a:p>
        </p:txBody>
      </p:sp>
      <p:sp>
        <p:nvSpPr>
          <p:cNvPr id="3" name="Content Placeholder 2"/>
          <p:cNvSpPr>
            <a:spLocks noGrp="1"/>
          </p:cNvSpPr>
          <p:nvPr>
            <p:ph idx="1"/>
          </p:nvPr>
        </p:nvSpPr>
        <p:spPr>
          <a:xfrm>
            <a:off x="263237" y="1196752"/>
            <a:ext cx="8659090" cy="5425721"/>
          </a:xfrm>
        </p:spPr>
        <p:txBody>
          <a:bodyPr/>
          <a:lstStyle/>
          <a:p>
            <a:pPr>
              <a:spcBef>
                <a:spcPts val="1800"/>
              </a:spcBef>
            </a:pPr>
            <a:endParaRPr lang="en-GB" sz="2400" b="1" dirty="0">
              <a:latin typeface="Georgia" panose="02040502050405020303" pitchFamily="18" charset="0"/>
            </a:endParaRPr>
          </a:p>
          <a:p>
            <a:pPr>
              <a:spcBef>
                <a:spcPts val="1800"/>
              </a:spcBef>
            </a:pPr>
            <a:endParaRPr lang="en-GB" sz="2400" b="1" dirty="0">
              <a:latin typeface="Georgia" panose="02040502050405020303" pitchFamily="18" charset="0"/>
            </a:endParaRPr>
          </a:p>
          <a:p>
            <a:pPr>
              <a:spcBef>
                <a:spcPts val="1800"/>
              </a:spcBef>
            </a:pPr>
            <a:r>
              <a:rPr lang="en-GB" sz="2400" b="1" dirty="0">
                <a:latin typeface="Georgia" panose="02040502050405020303" pitchFamily="18" charset="0"/>
              </a:rPr>
              <a:t>ANY</a:t>
            </a:r>
            <a:r>
              <a:rPr lang="en-GB" sz="2400" dirty="0">
                <a:latin typeface="Georgia" panose="02040502050405020303" pitchFamily="18" charset="0"/>
              </a:rPr>
              <a:t> suspected ADR should be reported </a:t>
            </a:r>
            <a:r>
              <a:rPr lang="en-GB" sz="2400" b="1" dirty="0">
                <a:latin typeface="Georgia" panose="02040502050405020303" pitchFamily="18" charset="0"/>
              </a:rPr>
              <a:t>AS SOON AS POSSIBLE</a:t>
            </a:r>
          </a:p>
          <a:p>
            <a:pPr marL="0" indent="0">
              <a:spcBef>
                <a:spcPts val="1800"/>
              </a:spcBef>
              <a:buNone/>
            </a:pPr>
            <a:endParaRPr lang="en-GB" sz="2400" dirty="0">
              <a:latin typeface="Georgia" panose="02040502050405020303" pitchFamily="18" charset="0"/>
            </a:endParaRPr>
          </a:p>
          <a:p>
            <a:pPr>
              <a:spcBef>
                <a:spcPts val="1800"/>
              </a:spcBef>
            </a:pPr>
            <a:r>
              <a:rPr lang="en-GB" sz="2400" b="1" dirty="0">
                <a:latin typeface="Georgia" panose="02040502050405020303" pitchFamily="18" charset="0"/>
              </a:rPr>
              <a:t>REPORT</a:t>
            </a:r>
            <a:r>
              <a:rPr lang="en-GB" sz="2400" dirty="0">
                <a:latin typeface="Georgia" panose="02040502050405020303" pitchFamily="18" charset="0"/>
              </a:rPr>
              <a:t> even if you are not certain the product caused the suspected ADR or do not have all the details</a:t>
            </a:r>
          </a:p>
        </p:txBody>
      </p:sp>
    </p:spTree>
    <p:extLst>
      <p:ext uri="{BB962C8B-B14F-4D97-AF65-F5344CB8AC3E}">
        <p14:creationId xmlns:p14="http://schemas.microsoft.com/office/powerpoint/2010/main" val="31901582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1479550"/>
          </a:xfrm>
        </p:spPr>
        <p:txBody>
          <a:bodyPr/>
          <a:lstStyle/>
          <a:p>
            <a:pPr algn="l"/>
            <a:r>
              <a:rPr lang="en-US" sz="2400" b="1" cap="all" dirty="0">
                <a:latin typeface="Georgia" panose="02040502050405020303" pitchFamily="18" charset="0"/>
              </a:rPr>
              <a:t>HOW TO REPORT A SUSPECTED ADVERSE DRUG REACTION (ADR) or product quality problem (PQP)</a:t>
            </a:r>
          </a:p>
        </p:txBody>
      </p:sp>
      <p:sp>
        <p:nvSpPr>
          <p:cNvPr id="3" name="Content Placeholder 2"/>
          <p:cNvSpPr>
            <a:spLocks noGrp="1"/>
          </p:cNvSpPr>
          <p:nvPr>
            <p:ph idx="1"/>
          </p:nvPr>
        </p:nvSpPr>
        <p:spPr>
          <a:xfrm>
            <a:off x="263237" y="1905000"/>
            <a:ext cx="8659090" cy="4717473"/>
          </a:xfrm>
        </p:spPr>
        <p:txBody>
          <a:bodyPr/>
          <a:lstStyle/>
          <a:p>
            <a:pPr marL="25400" indent="0">
              <a:spcBef>
                <a:spcPts val="1800"/>
              </a:spcBef>
              <a:buNone/>
            </a:pPr>
            <a:r>
              <a:rPr lang="en-GB" sz="2400" dirty="0">
                <a:latin typeface="Georgia" panose="02040502050405020303" pitchFamily="18" charset="0"/>
              </a:rPr>
              <a:t>Reporters should complete the relevant ADR form and send accurate information to achieve a better and efficient outcome of the Pharmacovigilance system in Zambia</a:t>
            </a:r>
          </a:p>
          <a:p>
            <a:pPr marL="25400" indent="0">
              <a:spcBef>
                <a:spcPts val="1800"/>
              </a:spcBef>
              <a:buNone/>
            </a:pPr>
            <a:r>
              <a:rPr lang="en-GB" sz="2400" dirty="0">
                <a:latin typeface="Georgia" panose="02040502050405020303" pitchFamily="18" charset="0"/>
              </a:rPr>
              <a:t>The following methods can be used to report an ADR or PQP:</a:t>
            </a:r>
          </a:p>
          <a:p>
            <a:pPr marL="712788" lvl="0">
              <a:spcBef>
                <a:spcPts val="1800"/>
              </a:spcBef>
              <a:buFont typeface="Arial" panose="020B0604020202020204" pitchFamily="34" charset="0"/>
              <a:buChar char="•"/>
            </a:pPr>
            <a:r>
              <a:rPr lang="en-GB" sz="2400" dirty="0">
                <a:latin typeface="Georgia" panose="02040502050405020303" pitchFamily="18" charset="0"/>
              </a:rPr>
              <a:t>Hard-copy ADR Report Forms</a:t>
            </a:r>
          </a:p>
          <a:p>
            <a:pPr marL="712788" lvl="0">
              <a:spcBef>
                <a:spcPts val="1800"/>
              </a:spcBef>
              <a:buFont typeface="Arial" panose="020B0604020202020204" pitchFamily="34" charset="0"/>
              <a:buChar char="•"/>
            </a:pPr>
            <a:r>
              <a:rPr lang="en-GB" sz="2400" dirty="0">
                <a:latin typeface="Georgia" panose="02040502050405020303" pitchFamily="18" charset="0"/>
              </a:rPr>
              <a:t>Online e-reporting form (available on www.zamra.co.zm)</a:t>
            </a:r>
          </a:p>
          <a:p>
            <a:pPr marL="712788" lvl="0">
              <a:spcBef>
                <a:spcPts val="1800"/>
              </a:spcBef>
              <a:buFont typeface="Arial" panose="020B0604020202020204" pitchFamily="34" charset="0"/>
              <a:buChar char="•"/>
            </a:pPr>
            <a:r>
              <a:rPr lang="en-GB" sz="2400" dirty="0">
                <a:latin typeface="Georgia" panose="02040502050405020303" pitchFamily="18" charset="0"/>
              </a:rPr>
              <a:t>Mobile App (Med Safety)</a:t>
            </a:r>
          </a:p>
          <a:p>
            <a:pPr marL="712788" lvl="0">
              <a:spcBef>
                <a:spcPts val="1800"/>
              </a:spcBef>
              <a:buFont typeface="Arial" panose="020B0604020202020204" pitchFamily="34" charset="0"/>
              <a:buChar char="•"/>
            </a:pPr>
            <a:r>
              <a:rPr lang="en-GB" sz="2400" dirty="0">
                <a:latin typeface="Georgia" panose="02040502050405020303" pitchFamily="18" charset="0"/>
              </a:rPr>
              <a:t>Via Email (pharmacy@zamra.co.zm)</a:t>
            </a:r>
          </a:p>
        </p:txBody>
      </p:sp>
    </p:spTree>
    <p:extLst>
      <p:ext uri="{BB962C8B-B14F-4D97-AF65-F5344CB8AC3E}">
        <p14:creationId xmlns:p14="http://schemas.microsoft.com/office/powerpoint/2010/main" val="26496071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1076102"/>
          </a:xfrm>
        </p:spPr>
        <p:txBody>
          <a:bodyPr/>
          <a:lstStyle/>
          <a:p>
            <a:pPr algn="l"/>
            <a:r>
              <a:rPr lang="en-US" sz="2600" b="1" cap="all" dirty="0">
                <a:latin typeface="Georgia" panose="02040502050405020303" pitchFamily="18" charset="0"/>
              </a:rPr>
              <a:t>ESSENTIAL DATA ELEMENTS FOR AN ADR REPORT</a:t>
            </a:r>
          </a:p>
        </p:txBody>
      </p:sp>
      <p:sp>
        <p:nvSpPr>
          <p:cNvPr id="3" name="Content Placeholder 2"/>
          <p:cNvSpPr>
            <a:spLocks noGrp="1"/>
          </p:cNvSpPr>
          <p:nvPr>
            <p:ph idx="1"/>
          </p:nvPr>
        </p:nvSpPr>
        <p:spPr>
          <a:xfrm>
            <a:off x="263237" y="1524000"/>
            <a:ext cx="8659090" cy="5098473"/>
          </a:xfrm>
        </p:spPr>
        <p:txBody>
          <a:bodyPr/>
          <a:lstStyle/>
          <a:p>
            <a:pPr lvl="0">
              <a:spcBef>
                <a:spcPts val="1800"/>
              </a:spcBef>
            </a:pPr>
            <a:r>
              <a:rPr lang="en-GB" sz="2400" dirty="0">
                <a:latin typeface="Georgia" panose="02040502050405020303" pitchFamily="18" charset="0"/>
              </a:rPr>
              <a:t>Patient information </a:t>
            </a:r>
          </a:p>
          <a:p>
            <a:pPr lvl="0">
              <a:spcBef>
                <a:spcPts val="1800"/>
              </a:spcBef>
            </a:pPr>
            <a:r>
              <a:rPr lang="en-GB" sz="2400" dirty="0">
                <a:latin typeface="Georgia" panose="02040502050405020303" pitchFamily="18" charset="0"/>
              </a:rPr>
              <a:t>Description of suspected ADR </a:t>
            </a:r>
          </a:p>
          <a:p>
            <a:pPr lvl="0">
              <a:spcBef>
                <a:spcPts val="1800"/>
              </a:spcBef>
            </a:pPr>
            <a:r>
              <a:rPr lang="en-GB" sz="2400" dirty="0">
                <a:latin typeface="Georgia" panose="02040502050405020303" pitchFamily="18" charset="0"/>
              </a:rPr>
              <a:t>Date of onset of ADR</a:t>
            </a:r>
          </a:p>
          <a:p>
            <a:pPr lvl="0">
              <a:spcBef>
                <a:spcPts val="1800"/>
              </a:spcBef>
            </a:pPr>
            <a:r>
              <a:rPr lang="en-GB" sz="2400" dirty="0">
                <a:latin typeface="Georgia" panose="02040502050405020303" pitchFamily="18" charset="0"/>
              </a:rPr>
              <a:t>Date of commencement of medication(s)</a:t>
            </a:r>
          </a:p>
          <a:p>
            <a:pPr lvl="0">
              <a:spcBef>
                <a:spcPts val="1800"/>
              </a:spcBef>
            </a:pPr>
            <a:r>
              <a:rPr lang="en-GB" sz="2400" dirty="0">
                <a:latin typeface="Georgia" panose="02040502050405020303" pitchFamily="18" charset="0"/>
              </a:rPr>
              <a:t>Details of the medicine/product (i.e. name, dosage, reasons for use)</a:t>
            </a:r>
          </a:p>
          <a:p>
            <a:pPr lvl="0">
              <a:spcBef>
                <a:spcPts val="1800"/>
              </a:spcBef>
            </a:pPr>
            <a:r>
              <a:rPr lang="en-GB" sz="2400" dirty="0">
                <a:latin typeface="Georgia" panose="02040502050405020303" pitchFamily="18" charset="0"/>
              </a:rPr>
              <a:t>Details of the reporter (i.e. name, contact address, contact number)</a:t>
            </a:r>
          </a:p>
        </p:txBody>
      </p:sp>
    </p:spTree>
    <p:extLst>
      <p:ext uri="{BB962C8B-B14F-4D97-AF65-F5344CB8AC3E}">
        <p14:creationId xmlns:p14="http://schemas.microsoft.com/office/powerpoint/2010/main" val="397401270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cap="all" dirty="0">
                <a:latin typeface="Georgia" panose="02040502050405020303" pitchFamily="18" charset="0"/>
              </a:rPr>
              <a:t>ESSENTIAL DATA ELEMENTS FOR A PRODUCT QUALITY PROBLEM REPORT</a:t>
            </a:r>
          </a:p>
        </p:txBody>
      </p:sp>
      <p:sp>
        <p:nvSpPr>
          <p:cNvPr id="3" name="Content Placeholder 2"/>
          <p:cNvSpPr>
            <a:spLocks noGrp="1"/>
          </p:cNvSpPr>
          <p:nvPr>
            <p:ph idx="1"/>
          </p:nvPr>
        </p:nvSpPr>
        <p:spPr>
          <a:xfrm>
            <a:off x="263237" y="1676400"/>
            <a:ext cx="8659090" cy="4946073"/>
          </a:xfrm>
        </p:spPr>
        <p:txBody>
          <a:bodyPr/>
          <a:lstStyle/>
          <a:p>
            <a:pPr lvl="0">
              <a:spcBef>
                <a:spcPts val="1800"/>
              </a:spcBef>
            </a:pPr>
            <a:r>
              <a:rPr lang="en-GB" sz="2400" dirty="0">
                <a:latin typeface="Georgia" panose="02040502050405020303" pitchFamily="18" charset="0"/>
              </a:rPr>
              <a:t>Name of product (Trade/brand and generic name)</a:t>
            </a:r>
          </a:p>
          <a:p>
            <a:pPr lvl="0">
              <a:spcBef>
                <a:spcPts val="1800"/>
              </a:spcBef>
            </a:pPr>
            <a:r>
              <a:rPr lang="en-GB" sz="2400" dirty="0">
                <a:latin typeface="Georgia" panose="02040502050405020303" pitchFamily="18" charset="0"/>
              </a:rPr>
              <a:t>Description of suspected product quality problem</a:t>
            </a:r>
          </a:p>
          <a:p>
            <a:pPr lvl="0">
              <a:spcBef>
                <a:spcPts val="1800"/>
              </a:spcBef>
            </a:pPr>
            <a:r>
              <a:rPr lang="en-GB" sz="2400" dirty="0">
                <a:latin typeface="Georgia" panose="02040502050405020303" pitchFamily="18" charset="0"/>
              </a:rPr>
              <a:t>Batch/lot Number</a:t>
            </a:r>
          </a:p>
          <a:p>
            <a:pPr lvl="0">
              <a:spcBef>
                <a:spcPts val="1800"/>
              </a:spcBef>
            </a:pPr>
            <a:r>
              <a:rPr lang="en-GB" sz="2400" dirty="0">
                <a:latin typeface="Georgia" panose="02040502050405020303" pitchFamily="18" charset="0"/>
              </a:rPr>
              <a:t>Name of manufacturer</a:t>
            </a:r>
          </a:p>
          <a:p>
            <a:pPr lvl="0">
              <a:spcBef>
                <a:spcPts val="1800"/>
              </a:spcBef>
            </a:pPr>
            <a:r>
              <a:rPr lang="en-GB" sz="2400" dirty="0">
                <a:latin typeface="Georgia" panose="02040502050405020303" pitchFamily="18" charset="0"/>
              </a:rPr>
              <a:t>Details of the reporter (i.e. name, contact address, contact number, email address)</a:t>
            </a:r>
          </a:p>
        </p:txBody>
      </p:sp>
    </p:spTree>
    <p:extLst>
      <p:ext uri="{BB962C8B-B14F-4D97-AF65-F5344CB8AC3E}">
        <p14:creationId xmlns:p14="http://schemas.microsoft.com/office/powerpoint/2010/main" val="380717468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cap="all" dirty="0">
                <a:latin typeface="Georgia" panose="02040502050405020303" pitchFamily="18" charset="0"/>
              </a:rPr>
              <a:t>SIGNAL DETECTION AND ASSESSMENT</a:t>
            </a:r>
          </a:p>
        </p:txBody>
      </p:sp>
      <p:sp>
        <p:nvSpPr>
          <p:cNvPr id="3" name="Content Placeholder 2"/>
          <p:cNvSpPr>
            <a:spLocks noGrp="1"/>
          </p:cNvSpPr>
          <p:nvPr>
            <p:ph idx="1"/>
          </p:nvPr>
        </p:nvSpPr>
        <p:spPr>
          <a:xfrm>
            <a:off x="263237" y="1196752"/>
            <a:ext cx="8659090" cy="5425721"/>
          </a:xfrm>
        </p:spPr>
        <p:txBody>
          <a:bodyPr/>
          <a:lstStyle/>
          <a:p>
            <a:pPr>
              <a:spcBef>
                <a:spcPts val="1800"/>
              </a:spcBef>
            </a:pPr>
            <a:r>
              <a:rPr lang="en-GB" sz="2400" dirty="0">
                <a:latin typeface="Georgia" panose="02040502050405020303" pitchFamily="18" charset="0"/>
              </a:rPr>
              <a:t>The pharmacovigilance staff at ZAMRA review and assess each incoming report and determine the course of action</a:t>
            </a:r>
            <a:endParaRPr lang="en-US" sz="2400" dirty="0">
              <a:latin typeface="Georgia" panose="02040502050405020303" pitchFamily="18" charset="0"/>
            </a:endParaRPr>
          </a:p>
          <a:p>
            <a:pPr>
              <a:spcBef>
                <a:spcPts val="1800"/>
              </a:spcBef>
            </a:pPr>
            <a:r>
              <a:rPr lang="en-GB" sz="2400" dirty="0">
                <a:latin typeface="Georgia" panose="02040502050405020303" pitchFamily="18" charset="0"/>
              </a:rPr>
              <a:t>The Authority works towards detecting signals (new potentially causal drug and event associations, or new aspects of a known associations, including previously unknown ADRs and increases in frequency of known ADRs)</a:t>
            </a:r>
          </a:p>
          <a:p>
            <a:pPr>
              <a:spcBef>
                <a:spcPts val="1800"/>
              </a:spcBef>
            </a:pPr>
            <a:r>
              <a:rPr lang="en-GB" sz="2400" dirty="0">
                <a:latin typeface="Georgia" panose="02040502050405020303" pitchFamily="18" charset="0"/>
              </a:rPr>
              <a:t>The Authority evaluates signals to determine the risk groups, risk factors and possible mechanisms underlying the ADRs</a:t>
            </a:r>
            <a:endParaRPr lang="en-US" sz="2400" dirty="0">
              <a:latin typeface="Georgia" panose="02040502050405020303" pitchFamily="18" charset="0"/>
            </a:endParaRPr>
          </a:p>
        </p:txBody>
      </p:sp>
    </p:spTree>
    <p:extLst>
      <p:ext uri="{BB962C8B-B14F-4D97-AF65-F5344CB8AC3E}">
        <p14:creationId xmlns:p14="http://schemas.microsoft.com/office/powerpoint/2010/main" val="51425216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7" y="120650"/>
            <a:ext cx="8768340" cy="838200"/>
          </a:xfrm>
        </p:spPr>
        <p:txBody>
          <a:bodyPr/>
          <a:lstStyle/>
          <a:p>
            <a:pPr algn="l"/>
            <a:r>
              <a:rPr lang="en-US" sz="2600" b="1" cap="all" dirty="0">
                <a:latin typeface="Georgia" panose="02040502050405020303" pitchFamily="18" charset="0"/>
              </a:rPr>
              <a:t>SIGNAL DETECTION AND ASSESSMENT …. CONT’D</a:t>
            </a:r>
          </a:p>
        </p:txBody>
      </p:sp>
      <p:sp>
        <p:nvSpPr>
          <p:cNvPr id="3" name="Content Placeholder 2"/>
          <p:cNvSpPr>
            <a:spLocks noGrp="1"/>
          </p:cNvSpPr>
          <p:nvPr>
            <p:ph idx="1"/>
          </p:nvPr>
        </p:nvSpPr>
        <p:spPr>
          <a:xfrm>
            <a:off x="263237" y="1196752"/>
            <a:ext cx="8659090" cy="5425721"/>
          </a:xfrm>
        </p:spPr>
        <p:txBody>
          <a:bodyPr/>
          <a:lstStyle/>
          <a:p>
            <a:pPr>
              <a:spcBef>
                <a:spcPts val="1800"/>
              </a:spcBef>
            </a:pPr>
            <a:r>
              <a:rPr lang="en-GB" sz="2400" dirty="0">
                <a:latin typeface="Georgia" panose="02040502050405020303" pitchFamily="18" charset="0"/>
              </a:rPr>
              <a:t>Each detected potential signal will undergo further evaluation. NPVU reviews the national and WHO ADR databases, published literature and information from the Marketing  Authorization Holder (MAH) for similar cases. The ZAMRA Expert Advisory Committee  is thereafter provided summary information for evaluation. The committee recommends what actions need to be taken.</a:t>
            </a:r>
          </a:p>
          <a:p>
            <a:pPr>
              <a:spcBef>
                <a:spcPts val="1800"/>
              </a:spcBef>
            </a:pPr>
            <a:r>
              <a:rPr lang="en-GB" sz="2400" dirty="0">
                <a:latin typeface="Georgia" panose="02040502050405020303" pitchFamily="18" charset="0"/>
              </a:rPr>
              <a:t>Signals might need formal studies or might require intensive monitoring of a certain reaction and/or a medicine. The MAH can be enforced to conduct these studies. Further investigation can also be performed by ZAMRA in collaboration with a research institution.</a:t>
            </a:r>
            <a:endParaRPr lang="en-US" sz="2400" dirty="0">
              <a:latin typeface="Georgia" panose="02040502050405020303" pitchFamily="18" charset="0"/>
            </a:endParaRPr>
          </a:p>
        </p:txBody>
      </p:sp>
    </p:spTree>
    <p:extLst>
      <p:ext uri="{BB962C8B-B14F-4D97-AF65-F5344CB8AC3E}">
        <p14:creationId xmlns:p14="http://schemas.microsoft.com/office/powerpoint/2010/main" val="272107141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2" y="120650"/>
            <a:ext cx="8679975" cy="838200"/>
          </a:xfrm>
        </p:spPr>
        <p:txBody>
          <a:bodyPr/>
          <a:lstStyle/>
          <a:p>
            <a:pPr lvl="0" algn="l"/>
            <a:r>
              <a:rPr lang="en-US" sz="2600" b="1" dirty="0">
                <a:latin typeface="Georgia" panose="02040502050405020303" pitchFamily="18" charset="0"/>
              </a:rPr>
              <a:t>CORRECTIVE AND PREVENTIVE ACTIONS TAKEN BY ZAMRA IN RESPONSE TO SIGNALS</a:t>
            </a:r>
          </a:p>
        </p:txBody>
      </p:sp>
      <p:sp>
        <p:nvSpPr>
          <p:cNvPr id="3" name="Content Placeholder 2"/>
          <p:cNvSpPr>
            <a:spLocks noGrp="1"/>
          </p:cNvSpPr>
          <p:nvPr>
            <p:ph idx="1"/>
          </p:nvPr>
        </p:nvSpPr>
        <p:spPr>
          <a:xfrm>
            <a:off x="232012" y="1214650"/>
            <a:ext cx="8679975" cy="5472753"/>
          </a:xfrm>
        </p:spPr>
        <p:txBody>
          <a:bodyPr/>
          <a:lstStyle/>
          <a:p>
            <a:pPr>
              <a:spcBef>
                <a:spcPts val="1800"/>
              </a:spcBef>
            </a:pPr>
            <a:r>
              <a:rPr lang="en-GB" sz="2400" dirty="0">
                <a:latin typeface="Georgia" panose="02040502050405020303" pitchFamily="18" charset="0"/>
              </a:rPr>
              <a:t>Correspondence in writing to healthcare providers about the safety concern, describing how it may affect patients who are taking the medicine and future prescribing</a:t>
            </a:r>
            <a:endParaRPr lang="en-US" sz="2400" dirty="0">
              <a:latin typeface="Georgia" panose="02040502050405020303" pitchFamily="18" charset="0"/>
            </a:endParaRPr>
          </a:p>
          <a:p>
            <a:pPr>
              <a:spcBef>
                <a:spcPts val="1800"/>
              </a:spcBef>
            </a:pPr>
            <a:r>
              <a:rPr lang="en-GB" sz="2400" dirty="0">
                <a:latin typeface="Georgia" panose="02040502050405020303" pitchFamily="18" charset="0"/>
              </a:rPr>
              <a:t>Package insert revisions by the manufacturers when there are new safety concerns</a:t>
            </a:r>
            <a:endParaRPr lang="en-US" sz="2400" dirty="0">
              <a:latin typeface="Georgia" panose="02040502050405020303" pitchFamily="18" charset="0"/>
            </a:endParaRPr>
          </a:p>
          <a:p>
            <a:pPr>
              <a:spcBef>
                <a:spcPts val="1800"/>
              </a:spcBef>
            </a:pPr>
            <a:r>
              <a:rPr lang="en-GB" sz="2400" dirty="0">
                <a:latin typeface="Georgia" panose="02040502050405020303" pitchFamily="18" charset="0"/>
              </a:rPr>
              <a:t>Modifying inadequate designs of product labelling, packaging, product formulation, or product information</a:t>
            </a:r>
            <a:endParaRPr lang="en-US" sz="2400" dirty="0">
              <a:latin typeface="Georgia" panose="02040502050405020303" pitchFamily="18" charset="0"/>
            </a:endParaRPr>
          </a:p>
          <a:p>
            <a:pPr>
              <a:spcBef>
                <a:spcPts val="1800"/>
              </a:spcBef>
            </a:pPr>
            <a:r>
              <a:rPr lang="en-GB" sz="2400" dirty="0">
                <a:latin typeface="Georgia" panose="02040502050405020303" pitchFamily="18" charset="0"/>
              </a:rPr>
              <a:t>Medicine recalls: When the risk of ADRs or product quality issue outweighs the benefits, withdrawing the medicine from the market might be necessary</a:t>
            </a:r>
            <a:endParaRPr lang="en-US" sz="2400" dirty="0">
              <a:latin typeface="Georgia" panose="02040502050405020303" pitchFamily="18" charset="0"/>
            </a:endParaRPr>
          </a:p>
        </p:txBody>
      </p:sp>
    </p:spTree>
    <p:extLst>
      <p:ext uri="{BB962C8B-B14F-4D97-AF65-F5344CB8AC3E}">
        <p14:creationId xmlns:p14="http://schemas.microsoft.com/office/powerpoint/2010/main" val="303412877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a:latin typeface="Georgia" panose="02040502050405020303" pitchFamily="18" charset="0"/>
              </a:rPr>
              <a:t>END</a:t>
            </a:r>
          </a:p>
        </p:txBody>
      </p:sp>
      <p:sp>
        <p:nvSpPr>
          <p:cNvPr id="6" name="Subtitle 5"/>
          <p:cNvSpPr>
            <a:spLocks noGrp="1"/>
          </p:cNvSpPr>
          <p:nvPr>
            <p:ph type="subTitle" idx="1"/>
          </p:nvPr>
        </p:nvSpPr>
        <p:spPr>
          <a:xfrm>
            <a:off x="1371600" y="3886200"/>
            <a:ext cx="6400800" cy="1968690"/>
          </a:xfrm>
        </p:spPr>
        <p:txBody>
          <a:bodyPr/>
          <a:lstStyle/>
          <a:p>
            <a:endParaRPr lang="en-US" dirty="0">
              <a:latin typeface="Georgia" panose="02040502050405020303" pitchFamily="18" charset="0"/>
            </a:endParaRPr>
          </a:p>
          <a:p>
            <a:r>
              <a:rPr lang="en-US" b="1" dirty="0">
                <a:solidFill>
                  <a:schemeClr val="tx1"/>
                </a:solidFill>
                <a:latin typeface="Georgia" panose="02040502050405020303" pitchFamily="18" charset="0"/>
              </a:rPr>
              <a:t>Thanks for listening</a:t>
            </a:r>
          </a:p>
        </p:txBody>
      </p:sp>
    </p:spTree>
    <p:extLst>
      <p:ext uri="{BB962C8B-B14F-4D97-AF65-F5344CB8AC3E}">
        <p14:creationId xmlns:p14="http://schemas.microsoft.com/office/powerpoint/2010/main" val="187189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GOALS OF PHARMACOVIGILANCE</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800"/>
              </a:spcBef>
              <a:buNone/>
            </a:pPr>
            <a:r>
              <a:rPr lang="en-US" sz="2400" dirty="0">
                <a:latin typeface="Georgia" panose="02040502050405020303" pitchFamily="18" charset="0"/>
              </a:rPr>
              <a:t>The ultimate goals of pharmacovigilance are:</a:t>
            </a:r>
            <a:endParaRPr lang="en-GB" sz="2400" dirty="0">
              <a:latin typeface="Georgia" panose="02040502050405020303" pitchFamily="18" charset="0"/>
            </a:endParaRPr>
          </a:p>
          <a:p>
            <a:pPr marL="457200" lvl="0" indent="-457200">
              <a:spcBef>
                <a:spcPts val="1800"/>
              </a:spcBef>
              <a:buFont typeface="+mj-lt"/>
              <a:buAutoNum type="arabicPeriod"/>
            </a:pPr>
            <a:r>
              <a:rPr lang="en-US" sz="2400" dirty="0">
                <a:latin typeface="Georgia" panose="02040502050405020303" pitchFamily="18" charset="0"/>
              </a:rPr>
              <a:t>To promote the rational and safe use of medicines  </a:t>
            </a:r>
            <a:endParaRPr lang="en-GB" sz="2400" dirty="0">
              <a:latin typeface="Georgia" panose="02040502050405020303" pitchFamily="18" charset="0"/>
            </a:endParaRPr>
          </a:p>
          <a:p>
            <a:pPr marL="457200" lvl="0" indent="-457200">
              <a:spcBef>
                <a:spcPts val="1800"/>
              </a:spcBef>
              <a:buFont typeface="+mj-lt"/>
              <a:buAutoNum type="arabicPeriod"/>
            </a:pPr>
            <a:r>
              <a:rPr lang="en-US" sz="2400" dirty="0">
                <a:latin typeface="Georgia" panose="02040502050405020303" pitchFamily="18" charset="0"/>
              </a:rPr>
              <a:t>To assess and communicate the risks and benefits of medicines on the market </a:t>
            </a:r>
            <a:endParaRPr lang="en-GB" sz="2400" dirty="0">
              <a:latin typeface="Georgia" panose="02040502050405020303" pitchFamily="18" charset="0"/>
            </a:endParaRPr>
          </a:p>
          <a:p>
            <a:pPr marL="457200" lvl="0" indent="-457200">
              <a:spcBef>
                <a:spcPts val="1800"/>
              </a:spcBef>
              <a:buFont typeface="+mj-lt"/>
              <a:buAutoNum type="arabicPeriod"/>
            </a:pPr>
            <a:r>
              <a:rPr lang="en-US" sz="2400" dirty="0">
                <a:latin typeface="Georgia" panose="02040502050405020303" pitchFamily="18" charset="0"/>
              </a:rPr>
              <a:t>To educate and inform the consumers</a:t>
            </a:r>
            <a:endParaRPr lang="en-GB" sz="2400" dirty="0">
              <a:latin typeface="Georgia" panose="02040502050405020303" pitchFamily="18" charset="0"/>
            </a:endParaRPr>
          </a:p>
        </p:txBody>
      </p:sp>
    </p:spTree>
    <p:extLst>
      <p:ext uri="{BB962C8B-B14F-4D97-AF65-F5344CB8AC3E}">
        <p14:creationId xmlns:p14="http://schemas.microsoft.com/office/powerpoint/2010/main" val="369802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SCOPE OF PHARMACOVIGILANCE</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0" indent="0">
              <a:spcBef>
                <a:spcPts val="1800"/>
              </a:spcBef>
              <a:buNone/>
            </a:pPr>
            <a:r>
              <a:rPr lang="en-US" sz="2400" dirty="0">
                <a:latin typeface="Georgia" panose="02040502050405020303" pitchFamily="18" charset="0"/>
              </a:rPr>
              <a:t>Scope of pharmacovigilance extends to:</a:t>
            </a:r>
            <a:endParaRPr lang="en-GB" sz="2400" dirty="0">
              <a:latin typeface="Georgia" panose="02040502050405020303" pitchFamily="18" charset="0"/>
            </a:endParaRPr>
          </a:p>
          <a:p>
            <a:pPr marL="342900" lvl="0" indent="-342900">
              <a:spcBef>
                <a:spcPts val="1800"/>
              </a:spcBef>
              <a:buFont typeface="Arial" panose="020B0604020202020204" pitchFamily="34" charset="0"/>
              <a:buChar char="•"/>
            </a:pPr>
            <a:r>
              <a:rPr lang="en-US" sz="2400" dirty="0">
                <a:latin typeface="Georgia" panose="02040502050405020303" pitchFamily="18" charset="0"/>
              </a:rPr>
              <a:t>Monitoring safety and tolerability of medicines and allied substances, medical devices, biologicals (vaccines, blood products etc.), and herbal medicines</a:t>
            </a:r>
            <a:endParaRPr lang="en-GB" sz="2400" dirty="0">
              <a:latin typeface="Georgia" panose="02040502050405020303" pitchFamily="18" charset="0"/>
            </a:endParaRPr>
          </a:p>
          <a:p>
            <a:pPr marL="342900" lvl="0" indent="-342900">
              <a:spcBef>
                <a:spcPts val="1800"/>
              </a:spcBef>
              <a:buFont typeface="Arial" panose="020B0604020202020204" pitchFamily="34" charset="0"/>
              <a:buChar char="•"/>
            </a:pPr>
            <a:r>
              <a:rPr lang="en-US" sz="2400" dirty="0">
                <a:latin typeface="Georgia" panose="02040502050405020303" pitchFamily="18" charset="0"/>
              </a:rPr>
              <a:t>Detection of substandard and counterfeit medicines, medication errors, lack of efficacy and off label use of medicines</a:t>
            </a:r>
            <a:endParaRPr lang="en-GB" sz="2400" dirty="0">
              <a:latin typeface="Georgia" panose="02040502050405020303" pitchFamily="18" charset="0"/>
            </a:endParaRPr>
          </a:p>
          <a:p>
            <a:pPr marL="342900" lvl="0" indent="-342900">
              <a:spcBef>
                <a:spcPts val="1800"/>
              </a:spcBef>
              <a:buFont typeface="Arial" panose="020B0604020202020204" pitchFamily="34" charset="0"/>
              <a:buChar char="•"/>
            </a:pPr>
            <a:r>
              <a:rPr lang="en-US" sz="2400" dirty="0">
                <a:latin typeface="Georgia" panose="02040502050405020303" pitchFamily="18" charset="0"/>
              </a:rPr>
              <a:t>Generating information on other issues like acute and chronic toxicity, poisoning, drug related mortality, abuse and misuse of medicines and interactions with other medicine and food</a:t>
            </a:r>
            <a:endParaRPr lang="en-GB" sz="2400" dirty="0">
              <a:latin typeface="Georgia" panose="02040502050405020303" pitchFamily="18" charset="0"/>
            </a:endParaRPr>
          </a:p>
        </p:txBody>
      </p:sp>
    </p:spTree>
    <p:extLst>
      <p:ext uri="{BB962C8B-B14F-4D97-AF65-F5344CB8AC3E}">
        <p14:creationId xmlns:p14="http://schemas.microsoft.com/office/powerpoint/2010/main" val="2121893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600" b="1" dirty="0">
                <a:solidFill>
                  <a:schemeClr val="tx1"/>
                </a:solidFill>
                <a:latin typeface="Georgia" panose="02040502050405020303" pitchFamily="18" charset="0"/>
                <a:ea typeface="Calibri" panose="020F0502020204030204"/>
                <a:cs typeface="Georgia" panose="02040502050405020303" charset="0"/>
              </a:rPr>
              <a:t>IMPORTANCE OF PHARMACOVIGILANCE</a:t>
            </a:r>
            <a:endParaRPr lang="en-US" sz="26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a:spcBef>
                <a:spcPts val="1800"/>
              </a:spcBef>
            </a:pPr>
            <a:r>
              <a:rPr lang="en-US" sz="2400" dirty="0">
                <a:latin typeface="Georgia" panose="02040502050405020303" pitchFamily="18" charset="0"/>
              </a:rPr>
              <a:t>Pharmacovigilance is important as it permits detection of less common, but sometimes very serious adverse drug reactions (ADRs)</a:t>
            </a:r>
          </a:p>
          <a:p>
            <a:pPr>
              <a:spcBef>
                <a:spcPts val="1800"/>
              </a:spcBef>
            </a:pPr>
            <a:r>
              <a:rPr lang="en-US" sz="2400" dirty="0">
                <a:latin typeface="Georgia" panose="02040502050405020303" pitchFamily="18" charset="0"/>
              </a:rPr>
              <a:t>This is because information collected during the pre-marketing phase of drug development is not complete with regards to ADRs:</a:t>
            </a:r>
          </a:p>
          <a:p>
            <a:pPr marL="342900" indent="-342900">
              <a:spcBef>
                <a:spcPts val="1800"/>
              </a:spcBef>
              <a:buFont typeface="Arial" panose="020B0604020202020204" pitchFamily="34" charset="0"/>
              <a:buChar char="•"/>
            </a:pPr>
            <a:r>
              <a:rPr lang="en-US" sz="2400" dirty="0">
                <a:latin typeface="Georgia" panose="02040502050405020303" pitchFamily="18" charset="0"/>
              </a:rPr>
              <a:t>Animals tests are insufficient to predict safety in humans</a:t>
            </a:r>
            <a:endParaRPr lang="en-GB" sz="2400" dirty="0">
              <a:latin typeface="Georgia" panose="02040502050405020303" pitchFamily="18" charset="0"/>
            </a:endParaRPr>
          </a:p>
          <a:p>
            <a:pPr marL="342900" indent="-342900">
              <a:spcBef>
                <a:spcPts val="1800"/>
              </a:spcBef>
              <a:buFont typeface="Arial" panose="020B0604020202020204" pitchFamily="34" charset="0"/>
              <a:buChar char="•"/>
            </a:pPr>
            <a:r>
              <a:rPr lang="en-US" sz="2400" dirty="0">
                <a:latin typeface="Georgia" panose="02040502050405020303" pitchFamily="18" charset="0"/>
              </a:rPr>
              <a:t>Patients used in clinical trials are selected and limited in number (usually less than 5,000 people)</a:t>
            </a:r>
          </a:p>
        </p:txBody>
      </p:sp>
    </p:spTree>
    <p:extLst>
      <p:ext uri="{BB962C8B-B14F-4D97-AF65-F5344CB8AC3E}">
        <p14:creationId xmlns:p14="http://schemas.microsoft.com/office/powerpoint/2010/main" val="3988050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249381" y="53975"/>
            <a:ext cx="8689902" cy="1106085"/>
          </a:xfrm>
          <a:prstGeom prst="rect">
            <a:avLst/>
          </a:prstGeom>
          <a:noFill/>
          <a:ln>
            <a:noFill/>
          </a:ln>
        </p:spPr>
        <p:txBody>
          <a:bodyPr spcFirstLastPara="1" wrap="square" lIns="91425" tIns="45700" rIns="91425" bIns="45700" anchor="ctr" anchorCtr="0">
            <a:noAutofit/>
          </a:bodyPr>
          <a:lstStyle/>
          <a:p>
            <a:pPr lvl="0">
              <a:buClr>
                <a:srgbClr val="C00000"/>
              </a:buClr>
            </a:pPr>
            <a:r>
              <a:rPr lang="en-US" sz="2400" b="1" dirty="0">
                <a:solidFill>
                  <a:schemeClr val="tx1"/>
                </a:solidFill>
                <a:latin typeface="Georgia" panose="02040502050405020303" pitchFamily="18" charset="0"/>
                <a:ea typeface="Calibri" panose="020F0502020204030204"/>
                <a:cs typeface="Georgia" panose="02040502050405020303" charset="0"/>
              </a:rPr>
              <a:t>WHY INFORMATION FROM PRE-MARKETING PHASE IS INSUFFICIENT</a:t>
            </a:r>
            <a:endParaRPr lang="en-US" sz="2400" b="1" dirty="0">
              <a:solidFill>
                <a:schemeClr val="tx1"/>
              </a:solidFill>
              <a:latin typeface="Georgia" panose="02040502050405020303" charset="0"/>
              <a:ea typeface="Calibri" panose="020F0502020204030204"/>
              <a:cs typeface="Georgia" panose="02040502050405020303" charset="0"/>
              <a:sym typeface="Calibri" panose="020F0502020204030204"/>
            </a:endParaRPr>
          </a:p>
        </p:txBody>
      </p:sp>
      <p:sp>
        <p:nvSpPr>
          <p:cNvPr id="204" name="Google Shape;204;p29"/>
          <p:cNvSpPr txBox="1"/>
          <p:nvPr/>
        </p:nvSpPr>
        <p:spPr>
          <a:xfrm>
            <a:off x="249381" y="1160061"/>
            <a:ext cx="8689901" cy="5419174"/>
          </a:xfrm>
          <a:prstGeom prst="rect">
            <a:avLst/>
          </a:prstGeom>
          <a:noFill/>
          <a:ln>
            <a:noFill/>
          </a:ln>
        </p:spPr>
        <p:txBody>
          <a:bodyPr spcFirstLastPara="1" wrap="square" lIns="91425" tIns="45700" rIns="91425" bIns="45700" anchor="t" anchorCtr="0">
            <a:noAutofit/>
          </a:bodyPr>
          <a:lstStyle/>
          <a:p>
            <a:pPr marL="342900" lvl="0" indent="-342900">
              <a:spcBef>
                <a:spcPts val="1200"/>
              </a:spcBef>
              <a:buFont typeface="Arial" panose="020B0604020202020204" pitchFamily="34" charset="0"/>
              <a:buChar char="•"/>
            </a:pPr>
            <a:r>
              <a:rPr lang="en-US" sz="2300" dirty="0">
                <a:latin typeface="Georgia" panose="02040502050405020303" pitchFamily="18" charset="0"/>
              </a:rPr>
              <a:t>The conditions of use in clinical trials differ from those in clinical practice</a:t>
            </a:r>
            <a:endParaRPr lang="en-GB" sz="2300" dirty="0">
              <a:latin typeface="Georgia" panose="02040502050405020303" pitchFamily="18" charset="0"/>
            </a:endParaRPr>
          </a:p>
          <a:p>
            <a:pPr marL="342900" lvl="0" indent="-342900">
              <a:spcBef>
                <a:spcPts val="1200"/>
              </a:spcBef>
              <a:buFont typeface="Arial" panose="020B0604020202020204" pitchFamily="34" charset="0"/>
              <a:buChar char="•"/>
            </a:pPr>
            <a:r>
              <a:rPr lang="en-US" sz="2300" dirty="0">
                <a:latin typeface="Georgia" panose="02040502050405020303" pitchFamily="18" charset="0"/>
              </a:rPr>
              <a:t>The duration of trials is limited, lasting only a few years</a:t>
            </a:r>
            <a:endParaRPr lang="en-GB" sz="2300" dirty="0">
              <a:latin typeface="Georgia" panose="02040502050405020303" pitchFamily="18" charset="0"/>
            </a:endParaRPr>
          </a:p>
          <a:p>
            <a:pPr marL="342900" lvl="0" indent="-342900">
              <a:spcBef>
                <a:spcPts val="1200"/>
              </a:spcBef>
              <a:buFont typeface="Arial" panose="020B0604020202020204" pitchFamily="34" charset="0"/>
              <a:buChar char="•"/>
            </a:pPr>
            <a:r>
              <a:rPr lang="en-US" sz="2300" dirty="0">
                <a:latin typeface="Georgia" panose="02040502050405020303" pitchFamily="18" charset="0"/>
              </a:rPr>
              <a:t>By the time of licensing a drug exposure of less than 5,000 human subjects to a drug allows only the more common ADR to be detected (at least 30,000 people need to be treated with a drug to be sure that you do not miss at least one patient with an ADR which has an incidence of 1 in 10,000 exposed individuals)</a:t>
            </a:r>
            <a:endParaRPr lang="en-GB" sz="2300" dirty="0">
              <a:latin typeface="Georgia" panose="02040502050405020303" pitchFamily="18" charset="0"/>
            </a:endParaRPr>
          </a:p>
          <a:p>
            <a:pPr marL="342900" lvl="0" indent="-342900">
              <a:spcBef>
                <a:spcPts val="1200"/>
              </a:spcBef>
              <a:buFont typeface="Arial" panose="020B0604020202020204" pitchFamily="34" charset="0"/>
              <a:buChar char="•"/>
            </a:pPr>
            <a:r>
              <a:rPr lang="en-US" sz="2300" dirty="0">
                <a:latin typeface="Georgia" panose="02040502050405020303" pitchFamily="18" charset="0"/>
              </a:rPr>
              <a:t>There is limited or incomplete information about rare but serious ADRs, chronic toxicity, use in special groups (such as children, the elderly or pregnant women) and drug interactions </a:t>
            </a:r>
            <a:endParaRPr lang="en-GB" sz="2300" dirty="0">
              <a:latin typeface="Georgia" panose="02040502050405020303" pitchFamily="18" charset="0"/>
            </a:endParaRPr>
          </a:p>
        </p:txBody>
      </p:sp>
    </p:spTree>
    <p:extLst>
      <p:ext uri="{BB962C8B-B14F-4D97-AF65-F5344CB8AC3E}">
        <p14:creationId xmlns:p14="http://schemas.microsoft.com/office/powerpoint/2010/main" val="1127003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12478</TotalTime>
  <Words>3594</Words>
  <Application>Microsoft Office PowerPoint</Application>
  <PresentationFormat>On-screen Show (4:3)</PresentationFormat>
  <Paragraphs>295</Paragraphs>
  <Slides>59</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59</vt:i4>
      </vt:variant>
    </vt:vector>
  </HeadingPairs>
  <TitlesOfParts>
    <vt:vector size="64" baseType="lpstr">
      <vt:lpstr>Arial</vt:lpstr>
      <vt:lpstr>Calibri</vt:lpstr>
      <vt:lpstr>Georgia</vt:lpstr>
      <vt:lpstr>Rockwell</vt:lpstr>
      <vt:lpstr>Office Theme</vt:lpstr>
      <vt:lpstr>PowerPoint Presentation</vt:lpstr>
      <vt:lpstr>PHARMACOVIGILANCE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Organization of the Pharmacovigilance System in Zambia</vt:lpstr>
      <vt:lpstr>PowerPoint Presentation</vt:lpstr>
      <vt:lpstr>PowerPoint Presentation</vt:lpstr>
      <vt:lpstr>FUNCTIONS OF NPVU</vt:lpstr>
      <vt:lpstr>FUNCTIONS OF NPVU …. CONT’D</vt:lpstr>
      <vt:lpstr>FUNCTIONS OF NPVU …. CONT’D</vt:lpstr>
      <vt:lpstr>Healthcare workers at the health facility</vt:lpstr>
      <vt:lpstr>District health office (DHO)</vt:lpstr>
      <vt:lpstr>provincial health office (pHO)</vt:lpstr>
      <vt:lpstr>MARKETING AUTHORIZATION HOLDERS (MAH)</vt:lpstr>
      <vt:lpstr>Public health programmes (PHP)</vt:lpstr>
      <vt:lpstr>Academic/research institutions AND LABORATORIES</vt:lpstr>
      <vt:lpstr>PROFESSIONAL BODIES AND CONSUMERS</vt:lpstr>
      <vt:lpstr>PARTNERS</vt:lpstr>
      <vt:lpstr>MEDIA AND ADVOCACY GROUPS</vt:lpstr>
      <vt:lpstr>World Health Organization (WHO)/ Uppsala Monitoring Centre (UMC)</vt:lpstr>
      <vt:lpstr>PHARMACOVIGILANCE SURVEILLANCE METHODS</vt:lpstr>
      <vt:lpstr>PASSIVE SURVEILLANCE METHODS</vt:lpstr>
      <vt:lpstr>ACTIVE SURVEILLANCE METHODS</vt:lpstr>
      <vt:lpstr>PASSIVE SURVEILLANCE METHODS</vt:lpstr>
      <vt:lpstr>SPONTANEOUS REPORTING</vt:lpstr>
      <vt:lpstr>INTENSIFIED SPONTANEOUS REPORTING (ISR)</vt:lpstr>
      <vt:lpstr>Targeted spontaneous reporting (tsr)</vt:lpstr>
      <vt:lpstr>TSR …. Cont’d</vt:lpstr>
      <vt:lpstr>Analysis of patient records</vt:lpstr>
      <vt:lpstr>ACTIVE SURVEILLANCE METHODS</vt:lpstr>
      <vt:lpstr>COHORT STUDY</vt:lpstr>
      <vt:lpstr>COHORT EVENT MONITORING (CEM)</vt:lpstr>
      <vt:lpstr>CROSS-SECTIONAL STUDY</vt:lpstr>
      <vt:lpstr>CASE-CONTROL STUDY</vt:lpstr>
      <vt:lpstr>TARGETED CLINICAL INVESTIGATIONS</vt:lpstr>
      <vt:lpstr>ADVERSE DRUG REACTION REPORTING</vt:lpstr>
      <vt:lpstr>BENEFITS OF REPORTING ADRS</vt:lpstr>
      <vt:lpstr>WHO SHOULD REPORT ADRS</vt:lpstr>
      <vt:lpstr>WHO SHOULD REPORT ADRS …. CONT’D</vt:lpstr>
      <vt:lpstr>WHAT TO REPORT</vt:lpstr>
      <vt:lpstr>WHAT TO REPORT …. CONT’D</vt:lpstr>
      <vt:lpstr>WHAT TO REPORT …. CONT’D</vt:lpstr>
      <vt:lpstr>Examples of product quality problems that should be reported</vt:lpstr>
      <vt:lpstr>Examples of product quality problems that should be reported …. Cont’d</vt:lpstr>
      <vt:lpstr>TYPES OF MEDICINES AND ALLIED SUBSTANCES TO REPORT</vt:lpstr>
      <vt:lpstr>WHEN TO REPORT A SUSPECTED ADR</vt:lpstr>
      <vt:lpstr>HOW TO REPORT A SUSPECTED ADVERSE DRUG REACTION (ADR) or product quality problem (PQP)</vt:lpstr>
      <vt:lpstr>ESSENTIAL DATA ELEMENTS FOR AN ADR REPORT</vt:lpstr>
      <vt:lpstr>ESSENTIAL DATA ELEMENTS FOR A PRODUCT QUALITY PROBLEM REPORT</vt:lpstr>
      <vt:lpstr>SIGNAL DETECTION AND ASSESSMENT</vt:lpstr>
      <vt:lpstr>SIGNAL DETECTION AND ASSESSMENT …. CONT’D</vt:lpstr>
      <vt:lpstr>CORRECTIVE AND PREVENTIVE ACTIONS TAKEN BY ZAMRA IN RESPONSE TO SIGNALS</vt:lpstr>
      <vt:lpstr>END</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 USED IN THE TREATMENT OF ANAEMIA</dc:title>
  <dc:creator>Dr Sindwa Namataa</dc:creator>
  <cp:lastModifiedBy>SINDWA KANYIMBA</cp:lastModifiedBy>
  <cp:revision>288</cp:revision>
  <dcterms:created xsi:type="dcterms:W3CDTF">2013-01-20T05:13:28Z</dcterms:created>
  <dcterms:modified xsi:type="dcterms:W3CDTF">2023-10-13T09:48:32Z</dcterms:modified>
</cp:coreProperties>
</file>