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185" r:id="rId1"/>
  </p:sldMasterIdLst>
  <p:sldIdLst>
    <p:sldId id="256" r:id="rId2"/>
    <p:sldId id="257" r:id="rId3"/>
    <p:sldId id="287" r:id="rId4"/>
    <p:sldId id="258" r:id="rId5"/>
    <p:sldId id="283" r:id="rId6"/>
    <p:sldId id="288" r:id="rId7"/>
    <p:sldId id="289" r:id="rId8"/>
    <p:sldId id="290" r:id="rId9"/>
    <p:sldId id="284" r:id="rId10"/>
    <p:sldId id="308" r:id="rId11"/>
    <p:sldId id="307" r:id="rId12"/>
    <p:sldId id="260" r:id="rId13"/>
    <p:sldId id="278" r:id="rId14"/>
    <p:sldId id="279" r:id="rId15"/>
    <p:sldId id="305" r:id="rId16"/>
    <p:sldId id="281" r:id="rId17"/>
    <p:sldId id="291" r:id="rId18"/>
    <p:sldId id="292" r:id="rId19"/>
    <p:sldId id="293" r:id="rId20"/>
    <p:sldId id="294" r:id="rId21"/>
    <p:sldId id="295" r:id="rId22"/>
    <p:sldId id="296" r:id="rId23"/>
    <p:sldId id="262" r:id="rId24"/>
    <p:sldId id="273" r:id="rId25"/>
    <p:sldId id="263" r:id="rId26"/>
    <p:sldId id="264" r:id="rId27"/>
    <p:sldId id="265" r:id="rId28"/>
    <p:sldId id="266" r:id="rId29"/>
    <p:sldId id="275" r:id="rId30"/>
    <p:sldId id="301" r:id="rId31"/>
    <p:sldId id="302" r:id="rId32"/>
    <p:sldId id="304" r:id="rId33"/>
    <p:sldId id="303" r:id="rId34"/>
    <p:sldId id="267" r:id="rId35"/>
    <p:sldId id="268" r:id="rId36"/>
    <p:sldId id="276" r:id="rId37"/>
    <p:sldId id="297" r:id="rId38"/>
    <p:sldId id="298" r:id="rId39"/>
    <p:sldId id="299" r:id="rId40"/>
    <p:sldId id="300" r:id="rId41"/>
    <p:sldId id="272" r:id="rId4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3" autoAdjust="0"/>
    <p:restoredTop sz="94660"/>
  </p:normalViewPr>
  <p:slideViewPr>
    <p:cSldViewPr snapToGrid="0">
      <p:cViewPr varScale="1">
        <p:scale>
          <a:sx n="73" d="100"/>
          <a:sy n="73" d="100"/>
        </p:scale>
        <p:origin x="36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26" Type="http://schemas.openxmlformats.org/officeDocument/2006/relationships/slide" Target="slides/slide25.xml" /><Relationship Id="rId39" Type="http://schemas.openxmlformats.org/officeDocument/2006/relationships/slide" Target="slides/slide38.xml" /><Relationship Id="rId3" Type="http://schemas.openxmlformats.org/officeDocument/2006/relationships/slide" Target="slides/slide2.xml" /><Relationship Id="rId21" Type="http://schemas.openxmlformats.org/officeDocument/2006/relationships/slide" Target="slides/slide20.xml" /><Relationship Id="rId34" Type="http://schemas.openxmlformats.org/officeDocument/2006/relationships/slide" Target="slides/slide33.xml" /><Relationship Id="rId42" Type="http://schemas.openxmlformats.org/officeDocument/2006/relationships/slide" Target="slides/slide41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5" Type="http://schemas.openxmlformats.org/officeDocument/2006/relationships/slide" Target="slides/slide24.xml" /><Relationship Id="rId33" Type="http://schemas.openxmlformats.org/officeDocument/2006/relationships/slide" Target="slides/slide32.xml" /><Relationship Id="rId38" Type="http://schemas.openxmlformats.org/officeDocument/2006/relationships/slide" Target="slides/slide37.xml" /><Relationship Id="rId46" Type="http://schemas.openxmlformats.org/officeDocument/2006/relationships/tableStyles" Target="tableStyles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slide" Target="slides/slide19.xml" /><Relationship Id="rId29" Type="http://schemas.openxmlformats.org/officeDocument/2006/relationships/slide" Target="slides/slide28.xml" /><Relationship Id="rId41" Type="http://schemas.openxmlformats.org/officeDocument/2006/relationships/slide" Target="slides/slide40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24" Type="http://schemas.openxmlformats.org/officeDocument/2006/relationships/slide" Target="slides/slide23.xml" /><Relationship Id="rId32" Type="http://schemas.openxmlformats.org/officeDocument/2006/relationships/slide" Target="slides/slide31.xml" /><Relationship Id="rId37" Type="http://schemas.openxmlformats.org/officeDocument/2006/relationships/slide" Target="slides/slide36.xml" /><Relationship Id="rId40" Type="http://schemas.openxmlformats.org/officeDocument/2006/relationships/slide" Target="slides/slide39.xml" /><Relationship Id="rId45" Type="http://schemas.openxmlformats.org/officeDocument/2006/relationships/theme" Target="theme/theme1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slide" Target="slides/slide22.xml" /><Relationship Id="rId28" Type="http://schemas.openxmlformats.org/officeDocument/2006/relationships/slide" Target="slides/slide27.xml" /><Relationship Id="rId36" Type="http://schemas.openxmlformats.org/officeDocument/2006/relationships/slide" Target="slides/slide35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31" Type="http://schemas.openxmlformats.org/officeDocument/2006/relationships/slide" Target="slides/slide30.xml" /><Relationship Id="rId44" Type="http://schemas.openxmlformats.org/officeDocument/2006/relationships/viewProps" Target="viewProps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slide" Target="slides/slide21.xml" /><Relationship Id="rId27" Type="http://schemas.openxmlformats.org/officeDocument/2006/relationships/slide" Target="slides/slide26.xml" /><Relationship Id="rId30" Type="http://schemas.openxmlformats.org/officeDocument/2006/relationships/slide" Target="slides/slide29.xml" /><Relationship Id="rId35" Type="http://schemas.openxmlformats.org/officeDocument/2006/relationships/slide" Target="slides/slide34.xml" /><Relationship Id="rId43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3556000" y="0"/>
            <a:ext cx="8636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127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4489157" y="533400"/>
            <a:ext cx="68072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4472589" y="3539864"/>
            <a:ext cx="6819704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7828299" y="6557946"/>
            <a:ext cx="2669952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61BEF0D-F0BB-DE4B-95CE-6DB70DBA9567}" type="datetimeFigureOut">
              <a:rPr lang="en-US" smtClean="0"/>
              <a:pPr/>
              <a:t>10/25/2023</a:t>
            </a:fld>
            <a:endParaRPr lang="en-US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3759200" y="6557946"/>
            <a:ext cx="3903629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0507845" y="6556248"/>
            <a:ext cx="784448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37600" y="274960"/>
            <a:ext cx="2032000" cy="5851525"/>
          </a:xfrm>
        </p:spPr>
        <p:txBody>
          <a:bodyPr vert="eaVert" anchor="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7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57088" y="6557946"/>
            <a:ext cx="2669952" cy="226902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10/25/2023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0" y="6556248"/>
            <a:ext cx="4876800" cy="2286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39328" y="6553200"/>
            <a:ext cx="784448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2401" y="2821840"/>
            <a:ext cx="8340651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22401" y="1905005"/>
            <a:ext cx="8340651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98984" y="6556810"/>
            <a:ext cx="2669952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61BEF0D-F0BB-DE4B-95CE-6DB70DBA9567}" type="datetimeFigureOut">
              <a:rPr lang="en-US" smtClean="0"/>
              <a:pPr/>
              <a:t>10/25/2023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13811" y="6556810"/>
            <a:ext cx="38608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978603" y="6555112"/>
            <a:ext cx="784448" cy="228600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20040"/>
            <a:ext cx="9656064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5"/>
            <a:ext cx="469392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71744" y="1600205"/>
            <a:ext cx="469392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20040"/>
            <a:ext cx="9656064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5867400"/>
            <a:ext cx="469392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5571744" y="5867400"/>
            <a:ext cx="469392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1711840"/>
            <a:ext cx="469392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71744" y="1711840"/>
            <a:ext cx="469392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20040"/>
            <a:ext cx="9656064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61BEF0D-F0BB-DE4B-95CE-6DB70DBA9567}" type="datetimeFigureOut">
              <a:rPr lang="en-US" smtClean="0"/>
              <a:pPr/>
              <a:t>10/25/2023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86384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497416"/>
            <a:ext cx="786384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609600" y="2133600"/>
            <a:ext cx="9652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797294" y="1004673"/>
            <a:ext cx="5759369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795611" y="998821"/>
            <a:ext cx="5759369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85464" y="1143000"/>
            <a:ext cx="4572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85464" y="3283634"/>
            <a:ext cx="4572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884909" y="1041002"/>
            <a:ext cx="560832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image" Target="../media/image1.jpeg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10871200" y="0"/>
            <a:ext cx="13208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609600" y="320040"/>
            <a:ext cx="9652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609600" y="1609416"/>
            <a:ext cx="9652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5661248" y="6557946"/>
            <a:ext cx="2669952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B61BEF0D-F0BB-DE4B-95CE-6DB70DBA9567}" type="datetimeFigureOut">
              <a:rPr lang="en-US" smtClean="0"/>
              <a:pPr/>
              <a:t>10/25/2023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609600" y="6557946"/>
            <a:ext cx="48768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8335264" y="6556248"/>
            <a:ext cx="784448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86" r:id="rId1"/>
    <p:sldLayoutId id="2147484187" r:id="rId2"/>
    <p:sldLayoutId id="2147484188" r:id="rId3"/>
    <p:sldLayoutId id="2147484189" r:id="rId4"/>
    <p:sldLayoutId id="2147484190" r:id="rId5"/>
    <p:sldLayoutId id="2147484191" r:id="rId6"/>
    <p:sldLayoutId id="2147484192" r:id="rId7"/>
    <p:sldLayoutId id="2147484193" r:id="rId8"/>
    <p:sldLayoutId id="2147484194" r:id="rId9"/>
    <p:sldLayoutId id="2147484195" r:id="rId10"/>
    <p:sldLayoutId id="2147484196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MANAGEMENT OF DRUG OVERDOSE AND POISONING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PREPARED BY:</a:t>
            </a:r>
          </a:p>
          <a:p>
            <a:r>
              <a:rPr lang="en-GB" dirty="0">
                <a:solidFill>
                  <a:schemeClr val="bg1"/>
                </a:solidFill>
              </a:rPr>
              <a:t>DR SITANIMEZI MWEENDA - CHIKUTA</a:t>
            </a:r>
          </a:p>
        </p:txBody>
      </p:sp>
    </p:spTree>
    <p:extLst>
      <p:ext uri="{BB962C8B-B14F-4D97-AF65-F5344CB8AC3E}">
        <p14:creationId xmlns:p14="http://schemas.microsoft.com/office/powerpoint/2010/main" val="5721658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Emergency management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>
              <a:buClr>
                <a:srgbClr val="B13F9A"/>
              </a:buClr>
            </a:pPr>
            <a:r>
              <a:rPr lang="en-US" sz="2400" dirty="0">
                <a:solidFill>
                  <a:prstClr val="black"/>
                </a:solidFill>
              </a:rPr>
              <a:t>Emergency management include:</a:t>
            </a:r>
          </a:p>
          <a:p>
            <a:pPr lvl="1">
              <a:buClr>
                <a:srgbClr val="F9B639"/>
              </a:buClr>
            </a:pPr>
            <a:r>
              <a:rPr lang="en-US" sz="2100" dirty="0">
                <a:solidFill>
                  <a:prstClr val="black">
                    <a:tint val="85000"/>
                  </a:prstClr>
                </a:solidFill>
              </a:rPr>
              <a:t>rapid initial assessment and resuscitation of the airway, breathing and circulation. </a:t>
            </a:r>
          </a:p>
          <a:p>
            <a:pPr lvl="1">
              <a:buClr>
                <a:srgbClr val="F9B639"/>
              </a:buClr>
            </a:pPr>
            <a:r>
              <a:rPr lang="en-US" sz="2100" dirty="0">
                <a:solidFill>
                  <a:prstClr val="black">
                    <a:tint val="85000"/>
                  </a:prstClr>
                </a:solidFill>
              </a:rPr>
              <a:t>Careful history and examination taken (give an indication severity and guide subsequent management).</a:t>
            </a:r>
          </a:p>
          <a:p>
            <a:pPr lvl="0">
              <a:buClr>
                <a:srgbClr val="B13F9A"/>
              </a:buClr>
            </a:pPr>
            <a:r>
              <a:rPr lang="en-US" sz="2200" dirty="0">
                <a:solidFill>
                  <a:prstClr val="black"/>
                </a:solidFill>
              </a:rPr>
              <a:t>Management depends:</a:t>
            </a:r>
          </a:p>
          <a:p>
            <a:pPr lvl="1">
              <a:buClr>
                <a:srgbClr val="F9B639"/>
              </a:buClr>
            </a:pPr>
            <a:r>
              <a:rPr lang="en-US" sz="2000" dirty="0">
                <a:solidFill>
                  <a:prstClr val="black">
                    <a:tint val="85000"/>
                  </a:prstClr>
                </a:solidFill>
              </a:rPr>
              <a:t> on the type of poison taken and </a:t>
            </a:r>
          </a:p>
          <a:p>
            <a:pPr lvl="1">
              <a:buClr>
                <a:srgbClr val="F9B639"/>
              </a:buClr>
            </a:pPr>
            <a:r>
              <a:rPr lang="en-US" sz="2000" dirty="0">
                <a:solidFill>
                  <a:prstClr val="black">
                    <a:tint val="85000"/>
                  </a:prstClr>
                </a:solidFill>
              </a:rPr>
              <a:t>the clinical condition of the patient. </a:t>
            </a:r>
          </a:p>
          <a:p>
            <a:pPr lvl="0">
              <a:buClr>
                <a:srgbClr val="B13F9A"/>
              </a:buClr>
            </a:pPr>
            <a:r>
              <a:rPr lang="en-US" sz="1800" dirty="0">
                <a:solidFill>
                  <a:prstClr val="black"/>
                </a:solidFill>
              </a:rPr>
              <a:t>Treatment aim:</a:t>
            </a:r>
          </a:p>
          <a:p>
            <a:pPr lvl="1">
              <a:buClr>
                <a:srgbClr val="F9B639"/>
              </a:buClr>
            </a:pPr>
            <a:r>
              <a:rPr lang="en-US" sz="1700" dirty="0">
                <a:solidFill>
                  <a:prstClr val="black">
                    <a:tint val="85000"/>
                  </a:prstClr>
                </a:solidFill>
              </a:rPr>
              <a:t>at slowing down, reducing or preventing further absorption of the poison and; </a:t>
            </a:r>
          </a:p>
          <a:p>
            <a:pPr lvl="1">
              <a:buClr>
                <a:srgbClr val="F9B639"/>
              </a:buClr>
            </a:pPr>
            <a:r>
              <a:rPr lang="en-US" sz="1700" dirty="0">
                <a:solidFill>
                  <a:prstClr val="black">
                    <a:tint val="85000"/>
                  </a:prstClr>
                </a:solidFill>
              </a:rPr>
              <a:t>to counteract the effects of the poison already absorbed.</a:t>
            </a:r>
          </a:p>
          <a:p>
            <a:pPr lvl="0">
              <a:buClr>
                <a:srgbClr val="B13F9A"/>
              </a:buClr>
            </a:pPr>
            <a:r>
              <a:rPr lang="en-US" sz="2200" dirty="0">
                <a:solidFill>
                  <a:prstClr val="black"/>
                </a:solidFill>
              </a:rPr>
              <a:t>Treatment principles include (strategies):</a:t>
            </a:r>
          </a:p>
          <a:p>
            <a:pPr lvl="2">
              <a:buClr>
                <a:srgbClr val="F9B639"/>
              </a:buClr>
            </a:pPr>
            <a:r>
              <a:rPr lang="en-US" sz="19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↓</a:t>
            </a:r>
            <a:r>
              <a:rPr lang="en-US" sz="1900" dirty="0">
                <a:solidFill>
                  <a:prstClr val="black"/>
                </a:solidFill>
              </a:rPr>
              <a:t> absorption, </a:t>
            </a:r>
          </a:p>
          <a:p>
            <a:pPr lvl="2">
              <a:buClr>
                <a:srgbClr val="F9B639"/>
              </a:buClr>
            </a:pPr>
            <a:r>
              <a:rPr lang="en-US" sz="19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↑</a:t>
            </a:r>
            <a:r>
              <a:rPr lang="en-US" sz="1900" dirty="0">
                <a:solidFill>
                  <a:prstClr val="black"/>
                </a:solidFill>
              </a:rPr>
              <a:t> elimination, </a:t>
            </a:r>
          </a:p>
          <a:p>
            <a:pPr lvl="2">
              <a:buClr>
                <a:srgbClr val="F9B639"/>
              </a:buClr>
            </a:pPr>
            <a:r>
              <a:rPr lang="en-US" sz="1900" dirty="0">
                <a:solidFill>
                  <a:prstClr val="black"/>
                </a:solidFill>
              </a:rPr>
              <a:t>general supportive measures  </a:t>
            </a:r>
          </a:p>
          <a:p>
            <a:pPr lvl="2">
              <a:buClr>
                <a:srgbClr val="F9B639"/>
              </a:buClr>
            </a:pPr>
            <a:r>
              <a:rPr lang="en-US" sz="1900" dirty="0">
                <a:solidFill>
                  <a:prstClr val="black"/>
                </a:solidFill>
              </a:rPr>
              <a:t>use of specific antidotes.</a:t>
            </a:r>
          </a:p>
          <a:p>
            <a:pPr lvl="1">
              <a:buClr>
                <a:srgbClr val="F9B639"/>
              </a:buClr>
            </a:pPr>
            <a:r>
              <a:rPr lang="en-US" sz="2100" dirty="0">
                <a:solidFill>
                  <a:prstClr val="black">
                    <a:tint val="85000"/>
                  </a:prstClr>
                </a:solidFill>
              </a:rPr>
              <a:t>Recommended: in doubt of risk contact the Poisons Information Service.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96160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Stabilization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lvl="0">
              <a:buClr>
                <a:srgbClr val="B13F9A"/>
              </a:buClr>
            </a:pPr>
            <a:r>
              <a:rPr lang="en-US" dirty="0">
                <a:solidFill>
                  <a:prstClr val="black"/>
                </a:solidFill>
              </a:rPr>
              <a:t>Many drugs in overdose (e.g. opiates, tricyclics, benzodiazepines) can cause significant depression of cerebral and cardiorespiratory function. </a:t>
            </a:r>
            <a:endParaRPr lang="en-US" sz="2200" dirty="0">
              <a:solidFill>
                <a:prstClr val="black"/>
              </a:solidFill>
            </a:endParaRPr>
          </a:p>
          <a:p>
            <a:pPr lvl="0">
              <a:buClr>
                <a:srgbClr val="B13F9A"/>
              </a:buClr>
            </a:pPr>
            <a:r>
              <a:rPr lang="en-US" sz="2200" dirty="0">
                <a:solidFill>
                  <a:prstClr val="black"/>
                </a:solidFill>
              </a:rPr>
              <a:t>Take emergency resuscitation measures if: </a:t>
            </a:r>
          </a:p>
          <a:p>
            <a:pPr marL="292608" lvl="1" indent="0">
              <a:buClr>
                <a:srgbClr val="F9B639"/>
              </a:buClr>
              <a:buNone/>
            </a:pPr>
            <a:r>
              <a:rPr lang="en-US" sz="2000" dirty="0">
                <a:solidFill>
                  <a:prstClr val="black">
                    <a:tint val="85000"/>
                  </a:prstClr>
                </a:solidFill>
              </a:rPr>
              <a:t>A)	Obstructed airways</a:t>
            </a:r>
          </a:p>
          <a:p>
            <a:pPr lvl="2">
              <a:buClr>
                <a:srgbClr val="F9B639"/>
              </a:buClr>
            </a:pPr>
            <a:r>
              <a:rPr lang="en-US" sz="1700" dirty="0">
                <a:solidFill>
                  <a:prstClr val="black"/>
                </a:solidFill>
              </a:rPr>
              <a:t>Pull the tongue forward </a:t>
            </a:r>
          </a:p>
          <a:p>
            <a:pPr lvl="2">
              <a:buClr>
                <a:srgbClr val="F9B639"/>
              </a:buClr>
            </a:pPr>
            <a:r>
              <a:rPr lang="en-US" sz="1700" dirty="0">
                <a:solidFill>
                  <a:prstClr val="black"/>
                </a:solidFill>
              </a:rPr>
              <a:t>Remove dentures, </a:t>
            </a:r>
          </a:p>
          <a:p>
            <a:pPr lvl="2">
              <a:buClr>
                <a:srgbClr val="F9B639"/>
              </a:buClr>
            </a:pPr>
            <a:r>
              <a:rPr lang="en-US" sz="1700" dirty="0">
                <a:solidFill>
                  <a:prstClr val="black"/>
                </a:solidFill>
              </a:rPr>
              <a:t>foreign bodies (e.g. food) and  oral secretions </a:t>
            </a:r>
          </a:p>
          <a:p>
            <a:pPr lvl="2">
              <a:buClr>
                <a:srgbClr val="F9B639"/>
              </a:buClr>
            </a:pPr>
            <a:r>
              <a:rPr lang="en-US" sz="1700" dirty="0">
                <a:solidFill>
                  <a:prstClr val="black"/>
                </a:solidFill>
              </a:rPr>
              <a:t>Hold the jaw forward and insert an oropharyngeal  airway if possible</a:t>
            </a:r>
          </a:p>
          <a:p>
            <a:pPr lvl="2">
              <a:buClr>
                <a:srgbClr val="F9B639"/>
              </a:buClr>
            </a:pPr>
            <a:r>
              <a:rPr lang="en-US" sz="1700" dirty="0">
                <a:solidFill>
                  <a:prstClr val="black"/>
                </a:solidFill>
              </a:rPr>
              <a:t>Place patient in a semi-prone position with  head down to </a:t>
            </a:r>
            <a:r>
              <a:rPr lang="en-US" sz="1700" dirty="0" err="1">
                <a:solidFill>
                  <a:prstClr val="black"/>
                </a:solidFill>
              </a:rPr>
              <a:t>minimise</a:t>
            </a:r>
            <a:r>
              <a:rPr lang="en-US" sz="1700" dirty="0">
                <a:solidFill>
                  <a:prstClr val="black"/>
                </a:solidFill>
              </a:rPr>
              <a:t> the risk of inhaling vomit</a:t>
            </a:r>
          </a:p>
          <a:p>
            <a:pPr lvl="1">
              <a:buClr>
                <a:srgbClr val="F9B639"/>
              </a:buClr>
            </a:pPr>
            <a:r>
              <a:rPr lang="en-US" dirty="0">
                <a:solidFill>
                  <a:prstClr val="black">
                    <a:tint val="85000"/>
                  </a:prstClr>
                </a:solidFill>
              </a:rPr>
              <a:t>B)	</a:t>
            </a:r>
            <a:r>
              <a:rPr lang="en-US" b="1" dirty="0">
                <a:solidFill>
                  <a:prstClr val="black">
                    <a:tint val="85000"/>
                  </a:prstClr>
                </a:solidFill>
              </a:rPr>
              <a:t>Inadequate respiration </a:t>
            </a:r>
          </a:p>
          <a:p>
            <a:pPr lvl="2">
              <a:buClr>
                <a:srgbClr val="F9B639"/>
              </a:buClr>
            </a:pPr>
            <a:r>
              <a:rPr lang="en-US" dirty="0">
                <a:solidFill>
                  <a:prstClr val="black"/>
                </a:solidFill>
              </a:rPr>
              <a:t>Give continuous oxygen </a:t>
            </a:r>
          </a:p>
          <a:p>
            <a:pPr lvl="2">
              <a:buClr>
                <a:srgbClr val="F9B639"/>
              </a:buClr>
            </a:pPr>
            <a:r>
              <a:rPr lang="en-US" dirty="0">
                <a:solidFill>
                  <a:prstClr val="black"/>
                </a:solidFill>
              </a:rPr>
              <a:t>Apply assisted ventilation with an </a:t>
            </a:r>
            <a:r>
              <a:rPr lang="en-US" dirty="0" err="1">
                <a:solidFill>
                  <a:prstClr val="black"/>
                </a:solidFill>
              </a:rPr>
              <a:t>ambu</a:t>
            </a:r>
            <a:r>
              <a:rPr lang="en-US" dirty="0">
                <a:solidFill>
                  <a:prstClr val="black"/>
                </a:solidFill>
              </a:rPr>
              <a:t> bag or mouth to mouth or intubate and do mouth to  tube respiration. </a:t>
            </a:r>
          </a:p>
          <a:p>
            <a:pPr lvl="2">
              <a:buClr>
                <a:srgbClr val="F9B639"/>
              </a:buClr>
            </a:pPr>
            <a:r>
              <a:rPr lang="en-US" dirty="0">
                <a:solidFill>
                  <a:prstClr val="black"/>
                </a:solidFill>
              </a:rPr>
              <a:t>Avoid respiratory stimulants as they cause  harm </a:t>
            </a:r>
          </a:p>
          <a:p>
            <a:pPr lvl="1">
              <a:buClr>
                <a:srgbClr val="F9B639"/>
              </a:buClr>
            </a:pPr>
            <a:r>
              <a:rPr lang="en-US" dirty="0">
                <a:solidFill>
                  <a:prstClr val="black">
                    <a:tint val="85000"/>
                  </a:prstClr>
                </a:solidFill>
              </a:rPr>
              <a:t>C)	Hypotension </a:t>
            </a:r>
          </a:p>
          <a:p>
            <a:pPr lvl="2">
              <a:buClr>
                <a:srgbClr val="F9B639"/>
              </a:buClr>
            </a:pPr>
            <a:r>
              <a:rPr lang="en-US" dirty="0">
                <a:solidFill>
                  <a:prstClr val="black"/>
                </a:solidFill>
              </a:rPr>
              <a:t>Keep patient in a position with his head  downwards by elevating the foot of the bed </a:t>
            </a:r>
          </a:p>
          <a:p>
            <a:pPr lvl="2">
              <a:buClr>
                <a:srgbClr val="F9B639"/>
              </a:buClr>
            </a:pPr>
            <a:r>
              <a:rPr lang="en-US" dirty="0">
                <a:solidFill>
                  <a:prstClr val="black"/>
                </a:solidFill>
              </a:rPr>
              <a:t>Administer 0.9% sodium chloride </a:t>
            </a:r>
            <a:r>
              <a:rPr lang="en-US" dirty="0" err="1">
                <a:solidFill>
                  <a:prstClr val="black"/>
                </a:solidFill>
              </a:rPr>
              <a:t>i.v.</a:t>
            </a:r>
            <a:r>
              <a:rPr lang="en-US" dirty="0">
                <a:solidFill>
                  <a:prstClr val="black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963296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Take emergency resuscitation measures if: </a:t>
            </a:r>
          </a:p>
          <a:p>
            <a:pPr lvl="1"/>
            <a:r>
              <a:rPr lang="en-US" dirty="0"/>
              <a:t>D)	Recurrent fits:</a:t>
            </a:r>
          </a:p>
          <a:p>
            <a:pPr lvl="2"/>
            <a:r>
              <a:rPr lang="en-US" dirty="0"/>
              <a:t> Control with diazepam, adults; 5-10mg </a:t>
            </a:r>
            <a:r>
              <a:rPr lang="en-US" dirty="0" err="1"/>
              <a:t>i.v</a:t>
            </a:r>
            <a:r>
              <a:rPr lang="en-US" dirty="0"/>
              <a:t>  stat, children; 0.2-0.3mg/kg </a:t>
            </a:r>
            <a:r>
              <a:rPr lang="en-US" dirty="0" err="1"/>
              <a:t>i.v</a:t>
            </a:r>
            <a:r>
              <a:rPr lang="en-US" dirty="0"/>
              <a:t> stat.  (Repeat as necessary). </a:t>
            </a:r>
          </a:p>
          <a:p>
            <a:pPr lvl="1">
              <a:buClr>
                <a:srgbClr val="F9B639"/>
              </a:buClr>
            </a:pPr>
            <a:r>
              <a:rPr lang="en-US" dirty="0">
                <a:solidFill>
                  <a:prstClr val="black">
                    <a:tint val="85000"/>
                  </a:prstClr>
                </a:solidFill>
              </a:rPr>
              <a:t>E)	Removal of poison from the stomach</a:t>
            </a:r>
          </a:p>
          <a:p>
            <a:pPr lvl="2">
              <a:buClr>
                <a:srgbClr val="F9B639"/>
              </a:buClr>
            </a:pPr>
            <a:r>
              <a:rPr lang="en-US" dirty="0">
                <a:solidFill>
                  <a:prstClr val="black"/>
                </a:solidFill>
              </a:rPr>
              <a:t>Gastric emptying may lead to inhaling of gastric content by patient, thus weigh the risk –and – benefit. </a:t>
            </a:r>
          </a:p>
          <a:p>
            <a:pPr lvl="2">
              <a:buClr>
                <a:srgbClr val="F9B639"/>
              </a:buClr>
            </a:pPr>
            <a:r>
              <a:rPr lang="en-US" dirty="0">
                <a:solidFill>
                  <a:prstClr val="black"/>
                </a:solidFill>
              </a:rPr>
              <a:t>Do not perform procedure if:</a:t>
            </a:r>
          </a:p>
          <a:p>
            <a:pPr lvl="3">
              <a:buClr>
                <a:srgbClr val="F9B639"/>
              </a:buClr>
            </a:pPr>
            <a:r>
              <a:rPr lang="en-US" dirty="0">
                <a:solidFill>
                  <a:prstClr val="black">
                    <a:tint val="85000"/>
                  </a:prstClr>
                </a:solidFill>
              </a:rPr>
              <a:t>Corrosive substances (e.g. acids, alkalis and  petroleum products) are involved.</a:t>
            </a:r>
          </a:p>
          <a:p>
            <a:pPr lvl="3">
              <a:buClr>
                <a:srgbClr val="F9B639"/>
              </a:buClr>
            </a:pPr>
            <a:r>
              <a:rPr lang="en-US" dirty="0">
                <a:solidFill>
                  <a:prstClr val="black">
                    <a:tint val="85000"/>
                  </a:prstClr>
                </a:solidFill>
              </a:rPr>
              <a:t>Marked hypothermia (less than 30ºC) </a:t>
            </a:r>
          </a:p>
          <a:p>
            <a:pPr lvl="3">
              <a:buClr>
                <a:srgbClr val="F9B639"/>
              </a:buClr>
            </a:pPr>
            <a:r>
              <a:rPr lang="en-US" dirty="0">
                <a:solidFill>
                  <a:prstClr val="black">
                    <a:tint val="85000"/>
                  </a:prstClr>
                </a:solidFill>
              </a:rPr>
              <a:t>Minimal amount of poison swallowed.</a:t>
            </a:r>
          </a:p>
          <a:p>
            <a:pPr lvl="3">
              <a:buClr>
                <a:srgbClr val="F9B639"/>
              </a:buClr>
            </a:pPr>
            <a:r>
              <a:rPr lang="en-US" dirty="0">
                <a:solidFill>
                  <a:prstClr val="black">
                    <a:tint val="85000"/>
                  </a:prstClr>
                </a:solidFill>
              </a:rPr>
              <a:t>For poison ingested more than 2 hours earlier  (exception – poisoning with salicylates, tri- cyclic anti-depressants and beta-blockers)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58280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</a:t>
            </a:r>
            <a:r>
              <a:rPr lang="en-US" dirty="0" err="1"/>
              <a:t>pRincipleS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History:</a:t>
            </a:r>
          </a:p>
          <a:p>
            <a:pPr lvl="1"/>
            <a:r>
              <a:rPr lang="en-US" dirty="0"/>
              <a:t>drug name, amount, preparation type </a:t>
            </a:r>
          </a:p>
          <a:p>
            <a:pPr lvl="1"/>
            <a:r>
              <a:rPr lang="en-US" dirty="0"/>
              <a:t>time of ingestion </a:t>
            </a:r>
          </a:p>
          <a:p>
            <a:pPr lvl="1"/>
            <a:r>
              <a:rPr lang="en-US" dirty="0"/>
              <a:t>co-ingestion of other substances such as alcohol or recreational drugs, (may influence the patient’s clinical state or drug clearance), over the counter drugs, herbals etc. </a:t>
            </a:r>
          </a:p>
          <a:p>
            <a:pPr lvl="1"/>
            <a:r>
              <a:rPr lang="en-US" dirty="0"/>
              <a:t>Vomiting soon after ingestion does not preclude significant toxicity. </a:t>
            </a:r>
          </a:p>
          <a:p>
            <a:pPr lvl="1"/>
            <a:r>
              <a:rPr lang="en-US" dirty="0"/>
              <a:t>Acquire a collateral and confirmatory history from available sources such as drug packets, the ambulance crew, witnesses, a suicide note and the patient’s case notes. </a:t>
            </a:r>
          </a:p>
        </p:txBody>
      </p:sp>
    </p:spTree>
    <p:extLst>
      <p:ext uri="{BB962C8B-B14F-4D97-AF65-F5344CB8AC3E}">
        <p14:creationId xmlns:p14="http://schemas.microsoft.com/office/powerpoint/2010/main" val="25709608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n w="500">
                  <a:solidFill>
                    <a:srgbClr val="B13F9A">
                      <a:shade val="20000"/>
                      <a:satMod val="120000"/>
                    </a:srgbClr>
                  </a:solidFill>
                </a:ln>
                <a:gradFill>
                  <a:gsLst>
                    <a:gs pos="0">
                      <a:srgbClr val="F9B639">
                        <a:tint val="13000"/>
                      </a:srgbClr>
                    </a:gs>
                    <a:gs pos="10000">
                      <a:srgbClr val="F9B639">
                        <a:tint val="20000"/>
                      </a:srgbClr>
                    </a:gs>
                    <a:gs pos="49000">
                      <a:srgbClr val="F9B639">
                        <a:tint val="70000"/>
                      </a:srgbClr>
                    </a:gs>
                    <a:gs pos="50000">
                      <a:srgbClr val="F9B639">
                        <a:tint val="97000"/>
                      </a:srgbClr>
                    </a:gs>
                    <a:gs pos="100000">
                      <a:srgbClr val="F9B639">
                        <a:tint val="20000"/>
                      </a:srgbClr>
                    </a:gs>
                  </a:gsLst>
                  <a:lin ang="5400000" scaled="1"/>
                </a:gradFill>
              </a:rPr>
              <a:t>GeneRal </a:t>
            </a:r>
            <a:r>
              <a:rPr lang="en-US" dirty="0" err="1">
                <a:ln w="500">
                  <a:solidFill>
                    <a:srgbClr val="B13F9A">
                      <a:shade val="20000"/>
                      <a:satMod val="120000"/>
                    </a:srgbClr>
                  </a:solidFill>
                </a:ln>
                <a:gradFill>
                  <a:gsLst>
                    <a:gs pos="0">
                      <a:srgbClr val="F9B639">
                        <a:tint val="13000"/>
                      </a:srgbClr>
                    </a:gs>
                    <a:gs pos="10000">
                      <a:srgbClr val="F9B639">
                        <a:tint val="20000"/>
                      </a:srgbClr>
                    </a:gs>
                    <a:gs pos="49000">
                      <a:srgbClr val="F9B639">
                        <a:tint val="70000"/>
                      </a:srgbClr>
                    </a:gs>
                    <a:gs pos="50000">
                      <a:srgbClr val="F9B639">
                        <a:tint val="97000"/>
                      </a:srgbClr>
                    </a:gs>
                    <a:gs pos="100000">
                      <a:srgbClr val="F9B639">
                        <a:tint val="20000"/>
                      </a:srgbClr>
                    </a:gs>
                  </a:gsLst>
                  <a:lin ang="5400000" scaled="1"/>
                </a:gradFill>
              </a:rPr>
              <a:t>pRincipleS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EXAMINATION:</a:t>
            </a:r>
          </a:p>
          <a:p>
            <a:pPr lvl="1"/>
            <a:r>
              <a:rPr lang="en-US" dirty="0"/>
              <a:t>The airway, breathing and circulation should be reassessed and treated as a priority. </a:t>
            </a:r>
          </a:p>
          <a:p>
            <a:pPr lvl="2"/>
            <a:r>
              <a:rPr lang="en-US" dirty="0"/>
              <a:t>Basic airway </a:t>
            </a:r>
            <a:r>
              <a:rPr lang="en-US" dirty="0" err="1"/>
              <a:t>manoeuvres</a:t>
            </a:r>
            <a:r>
              <a:rPr lang="en-US" dirty="0"/>
              <a:t>, </a:t>
            </a:r>
          </a:p>
          <a:p>
            <a:pPr lvl="2"/>
            <a:r>
              <a:rPr lang="en-US" dirty="0"/>
              <a:t>simple adjuncts, supported ventilation and/or cuffed endotracheal intubation may be required if the airway and/or breathing is compromised. </a:t>
            </a:r>
          </a:p>
          <a:p>
            <a:pPr lvl="1"/>
            <a:r>
              <a:rPr lang="en-US" dirty="0"/>
              <a:t>Physiologic excitation</a:t>
            </a:r>
          </a:p>
          <a:p>
            <a:pPr lvl="2"/>
            <a:r>
              <a:rPr lang="en-US" dirty="0"/>
              <a:t>Anticholinergic, sympathomimetic, or central hallucinogenic agents, drug withdrawal</a:t>
            </a:r>
          </a:p>
          <a:p>
            <a:pPr lvl="1"/>
            <a:r>
              <a:rPr lang="en-US" dirty="0"/>
              <a:t>Physiologic depression</a:t>
            </a:r>
          </a:p>
          <a:p>
            <a:pPr lvl="2"/>
            <a:r>
              <a:rPr lang="en-US" dirty="0"/>
              <a:t>Cholinergic (</a:t>
            </a:r>
            <a:r>
              <a:rPr lang="en-US" dirty="0" err="1"/>
              <a:t>parasympathomimetic</a:t>
            </a:r>
            <a:r>
              <a:rPr lang="en-US" dirty="0"/>
              <a:t>), sympatholytic, opiate, or sedative-hypnotic agents, or alcohols </a:t>
            </a:r>
          </a:p>
          <a:p>
            <a:pPr lvl="1"/>
            <a:r>
              <a:rPr lang="en-US" dirty="0"/>
              <a:t>Mixed state</a:t>
            </a:r>
          </a:p>
          <a:p>
            <a:pPr lvl="2"/>
            <a:r>
              <a:rPr lang="en-US" dirty="0"/>
              <a:t>Multiple drugs, hypoglycemic agents, tricyclic antidepressants, salicylates, cyanide </a:t>
            </a:r>
          </a:p>
          <a:p>
            <a:pPr lvl="1"/>
            <a:r>
              <a:rPr lang="en-US" dirty="0"/>
              <a:t>The patient’s level of consciousness may indicate:</a:t>
            </a:r>
          </a:p>
          <a:p>
            <a:pPr lvl="2"/>
            <a:r>
              <a:rPr lang="en-US" dirty="0"/>
              <a:t>level of toxicity, </a:t>
            </a:r>
          </a:p>
          <a:p>
            <a:pPr lvl="2"/>
            <a:r>
              <a:rPr lang="en-US" dirty="0"/>
              <a:t>risk to the airway </a:t>
            </a:r>
          </a:p>
          <a:p>
            <a:pPr lvl="2"/>
            <a:r>
              <a:rPr lang="en-US" dirty="0"/>
              <a:t>guides the level of supportive care needed.</a:t>
            </a:r>
          </a:p>
          <a:p>
            <a:pPr lvl="3"/>
            <a:r>
              <a:rPr lang="en-US" dirty="0"/>
              <a:t> A low respiratory rate with decreased oxygen saturations may indicate hypoventilation,</a:t>
            </a:r>
          </a:p>
          <a:p>
            <a:pPr lvl="3"/>
            <a:r>
              <a:rPr lang="en-US" dirty="0"/>
              <a:t>Note: normal saturation does not exclude </a:t>
            </a:r>
            <a:r>
              <a:rPr lang="en-US" dirty="0" err="1"/>
              <a:t>hypercarbia</a:t>
            </a:r>
            <a:r>
              <a:rPr lang="en-US" dirty="0"/>
              <a:t> or indeed hypoxia in carbon monoxide poisoning.</a:t>
            </a:r>
          </a:p>
        </p:txBody>
      </p:sp>
    </p:spTree>
    <p:extLst>
      <p:ext uri="{BB962C8B-B14F-4D97-AF65-F5344CB8AC3E}">
        <p14:creationId xmlns:p14="http://schemas.microsoft.com/office/powerpoint/2010/main" val="38325886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20040"/>
            <a:ext cx="9652000" cy="829491"/>
          </a:xfrm>
        </p:spPr>
        <p:txBody>
          <a:bodyPr>
            <a:normAutofit/>
          </a:bodyPr>
          <a:lstStyle/>
          <a:p>
            <a:r>
              <a:rPr lang="en-US" dirty="0">
                <a:ln w="500">
                  <a:solidFill>
                    <a:srgbClr val="B13F9A">
                      <a:shade val="20000"/>
                      <a:satMod val="120000"/>
                    </a:srgbClr>
                  </a:solidFill>
                </a:ln>
                <a:gradFill>
                  <a:gsLst>
                    <a:gs pos="0">
                      <a:srgbClr val="F9B639">
                        <a:tint val="13000"/>
                      </a:srgbClr>
                    </a:gs>
                    <a:gs pos="10000">
                      <a:srgbClr val="F9B639">
                        <a:tint val="20000"/>
                      </a:srgbClr>
                    </a:gs>
                    <a:gs pos="49000">
                      <a:srgbClr val="F9B639">
                        <a:tint val="70000"/>
                      </a:srgbClr>
                    </a:gs>
                    <a:gs pos="50000">
                      <a:srgbClr val="F9B639">
                        <a:tint val="97000"/>
                      </a:srgbClr>
                    </a:gs>
                    <a:gs pos="100000">
                      <a:srgbClr val="F9B639">
                        <a:tint val="20000"/>
                      </a:srgbClr>
                    </a:gs>
                  </a:gsLst>
                  <a:lin ang="5400000" scaled="1"/>
                </a:gradFill>
              </a:rPr>
              <a:t>GeneRal principles: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EXAMINATION</a:t>
            </a:r>
          </a:p>
          <a:p>
            <a:pPr lvl="1"/>
            <a:r>
              <a:rPr lang="en-US" dirty="0"/>
              <a:t>General examination may assist in cases of unknown toxins. </a:t>
            </a:r>
          </a:p>
          <a:p>
            <a:pPr lvl="2"/>
            <a:r>
              <a:rPr lang="en-US" dirty="0"/>
              <a:t>Some drugs (SSRIs, tricyclics, </a:t>
            </a:r>
            <a:r>
              <a:rPr lang="en-US" dirty="0" err="1"/>
              <a:t>phenothiazines</a:t>
            </a:r>
            <a:r>
              <a:rPr lang="en-US" dirty="0"/>
              <a:t>) have serotonergic or anticholinergic effects with pupil dilatation, and extrapyramidal movements;</a:t>
            </a:r>
          </a:p>
          <a:p>
            <a:pPr lvl="2"/>
            <a:r>
              <a:rPr lang="en-US" dirty="0"/>
              <a:t>opioid type drugs - cause sedation and pin point pupils. </a:t>
            </a:r>
          </a:p>
          <a:p>
            <a:pPr lvl="1"/>
            <a:r>
              <a:rPr lang="en-US" dirty="0"/>
              <a:t>Temperature, blood glucose (↓- </a:t>
            </a:r>
            <a:r>
              <a:rPr lang="el-GR" dirty="0"/>
              <a:t>β-</a:t>
            </a:r>
            <a:r>
              <a:rPr lang="en-US" dirty="0"/>
              <a:t>blocker, ethanol poisoning) and weight should also be recorded. </a:t>
            </a:r>
          </a:p>
          <a:p>
            <a:pPr lvl="2"/>
            <a:r>
              <a:rPr lang="en-US" dirty="0"/>
              <a:t>Weight is important in assessing whether ingested dose is toxic and guide treatment.</a:t>
            </a:r>
          </a:p>
          <a:p>
            <a:pPr lvl="1"/>
            <a:r>
              <a:rPr lang="en-US" dirty="0"/>
              <a:t>Examination should reveal:</a:t>
            </a:r>
          </a:p>
          <a:p>
            <a:pPr lvl="2"/>
            <a:r>
              <a:rPr lang="en-US" dirty="0"/>
              <a:t>any associated injury (accidental or deliberate self harm) which may require treatment, </a:t>
            </a:r>
          </a:p>
          <a:p>
            <a:pPr lvl="2"/>
            <a:r>
              <a:rPr lang="en-US" dirty="0"/>
              <a:t>or the presence of other substances such as alcohol</a:t>
            </a:r>
          </a:p>
          <a:p>
            <a:pPr lvl="1"/>
            <a:r>
              <a:rPr lang="en-US" dirty="0"/>
              <a:t>Additional investigations:</a:t>
            </a:r>
          </a:p>
          <a:p>
            <a:pPr lvl="2"/>
            <a:r>
              <a:rPr lang="en-US" dirty="0"/>
              <a:t>Send samples for laboratory investigation – urea, electrolytes and blood glucose as a minimum</a:t>
            </a:r>
          </a:p>
          <a:p>
            <a:pPr lvl="2"/>
            <a:r>
              <a:rPr lang="en-US" dirty="0"/>
              <a:t>Take appropriately timed drug levels (e.g. paracetamol, salicylate, lithium). </a:t>
            </a:r>
          </a:p>
        </p:txBody>
      </p:sp>
    </p:spTree>
    <p:extLst>
      <p:ext uri="{BB962C8B-B14F-4D97-AF65-F5344CB8AC3E}">
        <p14:creationId xmlns:p14="http://schemas.microsoft.com/office/powerpoint/2010/main" val="203317099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FuRtHeR</a:t>
            </a:r>
            <a:r>
              <a:rPr lang="en-US" dirty="0"/>
              <a:t> </a:t>
            </a:r>
            <a:r>
              <a:rPr lang="en-US" dirty="0" err="1"/>
              <a:t>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/>
              <a:t>Treat Supportively:</a:t>
            </a:r>
          </a:p>
          <a:p>
            <a:pPr lvl="1"/>
            <a:r>
              <a:rPr lang="en-US" b="1" dirty="0"/>
              <a:t> T</a:t>
            </a:r>
            <a:r>
              <a:rPr lang="en-US" dirty="0"/>
              <a:t>reat cardiorespiratory and neurological systems - by standard intensive care methods.</a:t>
            </a:r>
          </a:p>
          <a:p>
            <a:pPr lvl="1"/>
            <a:r>
              <a:rPr lang="en-US" dirty="0"/>
              <a:t> Pulse, blood pressure and ECG should be recorded, intravenous access established and initial fluid resuscitation given as appropriate. </a:t>
            </a:r>
          </a:p>
          <a:p>
            <a:pPr lvl="1">
              <a:buClr>
                <a:srgbClr val="B13F9A"/>
              </a:buClr>
            </a:pPr>
            <a:r>
              <a:rPr lang="en-US" dirty="0">
                <a:solidFill>
                  <a:prstClr val="black"/>
                </a:solidFill>
              </a:rPr>
              <a:t>Persistence metabolic acidosis - after adequate fluid resuscitation and correction of hypoxia,</a:t>
            </a:r>
          </a:p>
          <a:p>
            <a:pPr lvl="2">
              <a:buClr>
                <a:srgbClr val="F9B639"/>
              </a:buClr>
            </a:pPr>
            <a:r>
              <a:rPr lang="en-US" dirty="0">
                <a:solidFill>
                  <a:prstClr val="black">
                    <a:tint val="85000"/>
                  </a:prstClr>
                </a:solidFill>
              </a:rPr>
              <a:t>give </a:t>
            </a:r>
            <a:r>
              <a:rPr lang="en-US" dirty="0" err="1">
                <a:solidFill>
                  <a:prstClr val="black">
                    <a:tint val="85000"/>
                  </a:prstClr>
                </a:solidFill>
              </a:rPr>
              <a:t>i.v.</a:t>
            </a:r>
            <a:r>
              <a:rPr lang="en-US" dirty="0">
                <a:solidFill>
                  <a:prstClr val="black">
                    <a:tint val="85000"/>
                  </a:prstClr>
                </a:solidFill>
              </a:rPr>
              <a:t> sodium bicarbonate.</a:t>
            </a:r>
          </a:p>
          <a:p>
            <a:pPr lvl="1">
              <a:buClr>
                <a:srgbClr val="B13F9A"/>
              </a:buClr>
            </a:pPr>
            <a:r>
              <a:rPr lang="en-US" dirty="0" err="1">
                <a:solidFill>
                  <a:prstClr val="black"/>
                </a:solidFill>
              </a:rPr>
              <a:t>Haemodialysis</a:t>
            </a:r>
            <a:r>
              <a:rPr lang="en-US" dirty="0">
                <a:solidFill>
                  <a:prstClr val="black"/>
                </a:solidFill>
              </a:rPr>
              <a:t> – perform in severe poisoning</a:t>
            </a:r>
          </a:p>
          <a:p>
            <a:pPr lvl="2">
              <a:buClr>
                <a:srgbClr val="B13F9A"/>
              </a:buClr>
            </a:pPr>
            <a:r>
              <a:rPr lang="en-US" dirty="0">
                <a:solidFill>
                  <a:prstClr val="black">
                    <a:tint val="85000"/>
                  </a:prstClr>
                </a:solidFill>
              </a:rPr>
              <a:t>Leads to extracorporeal toxin removal</a:t>
            </a:r>
          </a:p>
          <a:p>
            <a:pPr lvl="2">
              <a:buClr>
                <a:srgbClr val="B13F9A"/>
              </a:buClr>
            </a:pPr>
            <a:r>
              <a:rPr lang="en-US" dirty="0">
                <a:solidFill>
                  <a:prstClr val="black">
                    <a:tint val="85000"/>
                  </a:prstClr>
                </a:solidFill>
              </a:rPr>
              <a:t>Management of acute kidney injury.</a:t>
            </a:r>
          </a:p>
          <a:p>
            <a:pPr lvl="1">
              <a:buClr>
                <a:srgbClr val="B13F9A"/>
              </a:buClr>
            </a:pPr>
            <a:r>
              <a:rPr lang="en-US" dirty="0">
                <a:solidFill>
                  <a:prstClr val="black"/>
                </a:solidFill>
              </a:rPr>
              <a:t>Seizures -give </a:t>
            </a:r>
            <a:r>
              <a:rPr lang="en-US" dirty="0" err="1">
                <a:solidFill>
                  <a:prstClr val="black"/>
                </a:solidFill>
              </a:rPr>
              <a:t>i.v.</a:t>
            </a:r>
            <a:r>
              <a:rPr lang="en-US" dirty="0">
                <a:solidFill>
                  <a:prstClr val="black"/>
                </a:solidFill>
              </a:rPr>
              <a:t> diazepam (10-20mg in adults; 0.25mg.kg-1 body weight in children) </a:t>
            </a:r>
          </a:p>
          <a:p>
            <a:pPr lvl="2">
              <a:buClr>
                <a:srgbClr val="F9B639"/>
              </a:buClr>
            </a:pPr>
            <a:r>
              <a:rPr lang="en-US" dirty="0">
                <a:solidFill>
                  <a:prstClr val="black">
                    <a:tint val="85000"/>
                  </a:prstClr>
                </a:solidFill>
              </a:rPr>
              <a:t>or lorazepam (4mg in adults; 0.1mg.kg-1 body weight in children).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05265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600" dirty="0">
                <a:ln>
                  <a:noFill/>
                </a:ln>
                <a:solidFill>
                  <a:prstClr val="black"/>
                </a:solidFill>
                <a:latin typeface="Georgia" panose="02040502050405020303" pitchFamily="18" charset="0"/>
              </a:rPr>
              <a:t>Reduction of gut absorption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342900" lvl="0" indent="-342900">
              <a:lnSpc>
                <a:spcPct val="120000"/>
              </a:lnSpc>
              <a:spcBef>
                <a:spcPts val="1800"/>
              </a:spcBef>
              <a:buClrTx/>
              <a:buSzTx/>
              <a:buNone/>
            </a:pPr>
            <a:r>
              <a:rPr lang="en-US" altLang="en-US" sz="2400" b="1" dirty="0">
                <a:solidFill>
                  <a:prstClr val="black"/>
                </a:solidFill>
                <a:latin typeface="Georgia" panose="02040502050405020303" pitchFamily="18" charset="0"/>
              </a:rPr>
              <a:t>Gastric lavage</a:t>
            </a:r>
          </a:p>
          <a:p>
            <a:pPr marL="342900" lvl="0" indent="-342900">
              <a:lnSpc>
                <a:spcPct val="120000"/>
              </a:lnSpc>
              <a:spcBef>
                <a:spcPts val="1800"/>
              </a:spcBef>
              <a:buClrTx/>
              <a:buSzTx/>
              <a:buFont typeface="Arial" pitchFamily="34" charset="0"/>
              <a:buChar char="•"/>
            </a:pPr>
            <a:r>
              <a:rPr lang="en-IE" altLang="en-US" sz="2400" dirty="0">
                <a:solidFill>
                  <a:prstClr val="black"/>
                </a:solidFill>
                <a:latin typeface="Georgia" panose="02040502050405020303" pitchFamily="18" charset="0"/>
              </a:rPr>
              <a:t>Only effective when done within 1 hour of ingestion of drug or poison</a:t>
            </a:r>
          </a:p>
          <a:p>
            <a:pPr marL="342900" lvl="0" indent="-342900">
              <a:lnSpc>
                <a:spcPct val="120000"/>
              </a:lnSpc>
              <a:spcBef>
                <a:spcPts val="1800"/>
              </a:spcBef>
              <a:buClrTx/>
              <a:buSzTx/>
              <a:buFont typeface="Arial" pitchFamily="34" charset="0"/>
              <a:buChar char="•"/>
            </a:pPr>
            <a:r>
              <a:rPr lang="en-IE" altLang="en-US" sz="2400" b="1" dirty="0">
                <a:solidFill>
                  <a:prstClr val="black"/>
                </a:solidFill>
                <a:latin typeface="Georgia" panose="02040502050405020303" pitchFamily="18" charset="0"/>
              </a:rPr>
              <a:t>Contra-indications:</a:t>
            </a:r>
            <a:r>
              <a:rPr lang="en-IE" altLang="en-US" sz="2400" dirty="0">
                <a:solidFill>
                  <a:prstClr val="black"/>
                </a:solidFill>
                <a:latin typeface="Georgia" panose="02040502050405020303" pitchFamily="18" charset="0"/>
              </a:rPr>
              <a:t> Unconscious patient unless intubated (risk of aspiration), if corrosive substances or hydrocarbons have been ingested</a:t>
            </a:r>
            <a:endParaRPr lang="en-US" altLang="en-US" sz="2400" dirty="0">
              <a:solidFill>
                <a:prstClr val="black"/>
              </a:solidFill>
              <a:latin typeface="Georgia" panose="02040502050405020303" pitchFamily="18" charset="0"/>
            </a:endParaRPr>
          </a:p>
          <a:p>
            <a:pPr marL="0" lvl="0" indent="0">
              <a:lnSpc>
                <a:spcPct val="120000"/>
              </a:lnSpc>
              <a:spcBef>
                <a:spcPts val="1800"/>
              </a:spcBef>
              <a:buClrTx/>
              <a:buSzTx/>
              <a:buNone/>
            </a:pPr>
            <a:r>
              <a:rPr lang="en-IE" altLang="en-US" sz="2400" b="1" dirty="0">
                <a:solidFill>
                  <a:prstClr val="black"/>
                </a:solidFill>
                <a:latin typeface="Georgia" panose="02040502050405020303" pitchFamily="18" charset="0"/>
              </a:rPr>
              <a:t>Induced vomiting</a:t>
            </a:r>
          </a:p>
          <a:p>
            <a:pPr marL="342900" lvl="0" indent="-342900">
              <a:lnSpc>
                <a:spcPct val="120000"/>
              </a:lnSpc>
              <a:spcBef>
                <a:spcPts val="1800"/>
              </a:spcBef>
              <a:buClrTx/>
              <a:buSzTx/>
              <a:buFont typeface="Arial" pitchFamily="34" charset="0"/>
              <a:buChar char="•"/>
            </a:pPr>
            <a:r>
              <a:rPr lang="en-IE" altLang="en-US" sz="2400" dirty="0">
                <a:solidFill>
                  <a:prstClr val="black"/>
                </a:solidFill>
                <a:latin typeface="Georgia" panose="02040502050405020303" pitchFamily="18" charset="0"/>
              </a:rPr>
              <a:t>Administration of ipecac (an emetic drug): No longer recommended (risks outweigh benefits in most patients)</a:t>
            </a:r>
          </a:p>
          <a:p>
            <a:pPr marL="342900" lvl="0" indent="-342900">
              <a:lnSpc>
                <a:spcPct val="120000"/>
              </a:lnSpc>
              <a:spcBef>
                <a:spcPts val="1800"/>
              </a:spcBef>
              <a:buClrTx/>
              <a:buSzTx/>
              <a:buFont typeface="Arial" pitchFamily="34" charset="0"/>
              <a:buChar char="•"/>
            </a:pPr>
            <a:r>
              <a:rPr lang="en-IE" altLang="en-US" sz="2400" dirty="0">
                <a:solidFill>
                  <a:prstClr val="black"/>
                </a:solidFill>
                <a:latin typeface="Georgia" panose="02040502050405020303" pitchFamily="18" charset="0"/>
              </a:rPr>
              <a:t>Risk of aspiration</a:t>
            </a:r>
            <a:endParaRPr lang="en-US" altLang="en-US" sz="2400" dirty="0">
              <a:solidFill>
                <a:prstClr val="black"/>
              </a:solidFill>
              <a:latin typeface="Georgia" panose="02040502050405020303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2303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600" dirty="0">
                <a:ln>
                  <a:noFill/>
                </a:ln>
                <a:solidFill>
                  <a:prstClr val="black"/>
                </a:solidFill>
                <a:latin typeface="Georgia" panose="02040502050405020303" pitchFamily="18" charset="0"/>
              </a:rPr>
              <a:t>Reduction of gut absorption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342900" lvl="0" indent="-342900">
              <a:spcBef>
                <a:spcPts val="1200"/>
              </a:spcBef>
              <a:buClrTx/>
              <a:buSzTx/>
              <a:buNone/>
            </a:pPr>
            <a:r>
              <a:rPr lang="en-US" altLang="en-US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Activated charcoal</a:t>
            </a:r>
          </a:p>
          <a:p>
            <a:pPr marL="342900" lvl="0" indent="-342900">
              <a:spcBef>
                <a:spcPts val="1200"/>
              </a:spcBef>
              <a:buClrTx/>
              <a:buSzTx/>
              <a:buFont typeface="Arial" pitchFamily="34" charset="0"/>
              <a:buChar char="•"/>
            </a:pPr>
            <a:r>
              <a:rPr lang="en-US" alt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Adsorbs toxic substances or irritants, thus inhibiting GI absorption </a:t>
            </a:r>
          </a:p>
          <a:p>
            <a:pPr marL="342900" lvl="0" indent="-342900">
              <a:spcBef>
                <a:spcPts val="1200"/>
              </a:spcBef>
              <a:buClrTx/>
              <a:buSzTx/>
              <a:buFont typeface="Arial" pitchFamily="34" charset="0"/>
              <a:buChar char="•"/>
            </a:pPr>
            <a:r>
              <a:rPr lang="en-US" alt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Effective if given within 1 hour of ingestion of drug or poison</a:t>
            </a:r>
          </a:p>
          <a:p>
            <a:pPr marL="342900" lvl="0" indent="-342900">
              <a:spcBef>
                <a:spcPts val="1200"/>
              </a:spcBef>
              <a:buClrTx/>
              <a:buSzTx/>
              <a:buFont typeface="Arial" pitchFamily="34" charset="0"/>
              <a:buChar char="•"/>
            </a:pPr>
            <a:r>
              <a:rPr lang="en-IE" alt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Addition of sorbitol can be done to provide a laxative effect</a:t>
            </a:r>
          </a:p>
          <a:p>
            <a:pPr marL="342900" lvl="0" indent="-342900">
              <a:spcBef>
                <a:spcPts val="1200"/>
              </a:spcBef>
              <a:buClrTx/>
              <a:buSzTx/>
              <a:buFont typeface="Arial" pitchFamily="34" charset="0"/>
              <a:buChar char="•"/>
            </a:pPr>
            <a:r>
              <a:rPr lang="en-US" alt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Given oral: 25-100 g as a single dose </a:t>
            </a:r>
          </a:p>
          <a:p>
            <a:pPr marL="342900" lvl="0" indent="-342900">
              <a:spcBef>
                <a:spcPts val="1200"/>
              </a:spcBef>
              <a:buClrTx/>
              <a:buSzTx/>
              <a:buFont typeface="Arial" pitchFamily="34" charset="0"/>
              <a:buChar char="•"/>
            </a:pP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effectiveness depends on the time elapsed from ingestion and on the dose of charcoal. The charcoal: drug ratio should be at least 10:1 </a:t>
            </a:r>
            <a:endParaRPr lang="en-US" altLang="en-US" sz="2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lvl="0" indent="-342900">
              <a:spcBef>
                <a:spcPts val="1200"/>
              </a:spcBef>
              <a:buClrTx/>
              <a:buSzTx/>
              <a:buFont typeface="Arial" pitchFamily="34" charset="0"/>
              <a:buChar char="•"/>
            </a:pPr>
            <a:r>
              <a:rPr lang="en-US" alt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 effective for cyanide, mineral acids, caustic alkalis, organic solvents, iron, ethanol, methanol, ethylene glycol, lithium, potassium salts, 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dissociated salts of chloride and fluoride</a:t>
            </a:r>
          </a:p>
          <a:p>
            <a:pPr marL="342900" lvl="0" indent="-342900">
              <a:spcBef>
                <a:spcPts val="1200"/>
              </a:spcBef>
              <a:buClrTx/>
              <a:buSzTx/>
              <a:buFont typeface="Arial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Give activated charcoal; 50g with 400ml water in a bottle and shaken well. </a:t>
            </a:r>
          </a:p>
          <a:p>
            <a:pPr marL="342900" lvl="0" indent="-342900">
              <a:spcBef>
                <a:spcPts val="1200"/>
              </a:spcBef>
              <a:buClrTx/>
              <a:buSzTx/>
              <a:buFont typeface="Arial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Dose of 5ml/kg, every 4 hours. (Total dose of 100g for adults), if necessary </a:t>
            </a:r>
          </a:p>
          <a:p>
            <a:pPr marL="342900" lvl="0" indent="-342900">
              <a:spcBef>
                <a:spcPts val="1200"/>
              </a:spcBef>
              <a:buClrTx/>
              <a:buSzTx/>
              <a:buFont typeface="Arial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Magnesium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sulphate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mixture or magnesium hydroxide mixture; 50ml to avoid constipation </a:t>
            </a:r>
          </a:p>
          <a:p>
            <a:pPr marL="342900" lvl="0" indent="-342900">
              <a:spcBef>
                <a:spcPts val="1200"/>
              </a:spcBef>
              <a:buClrTx/>
              <a:buSzTx/>
              <a:buFont typeface="Arial" pitchFamily="34" charset="0"/>
              <a:buChar char="•"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Milk, cooking oil or beaten raw egg may also be given in the absence of activated charcoal, </a:t>
            </a:r>
          </a:p>
          <a:p>
            <a:pPr marL="342900" lvl="0" indent="-342900">
              <a:spcBef>
                <a:spcPts val="1200"/>
              </a:spcBef>
              <a:buClrTx/>
              <a:buSzTx/>
              <a:buFont typeface="Arial" pitchFamily="34" charset="0"/>
              <a:buChar char="•"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Aim: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to delay poison absorption.</a:t>
            </a:r>
          </a:p>
          <a:p>
            <a:pPr marL="342900" lvl="0" indent="-342900">
              <a:spcBef>
                <a:spcPts val="1200"/>
              </a:spcBef>
              <a:buClrTx/>
              <a:buSzTx/>
              <a:buFont typeface="Arial" pitchFamily="34" charset="0"/>
              <a:buChar char="•"/>
            </a:pPr>
            <a:endParaRPr lang="en-US" dirty="0"/>
          </a:p>
          <a:p>
            <a:pPr marL="342900" lvl="0" indent="-342900">
              <a:spcBef>
                <a:spcPts val="1200"/>
              </a:spcBef>
              <a:buClrTx/>
              <a:buSzTx/>
              <a:buFont typeface="Arial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42510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altLang="en-US" sz="2500" dirty="0">
                <a:ln>
                  <a:noFill/>
                </a:ln>
                <a:solidFill>
                  <a:prstClr val="black"/>
                </a:solidFill>
                <a:latin typeface="Georgia" panose="02040502050405020303" pitchFamily="18" charset="0"/>
              </a:rPr>
              <a:t>Enhancing elimination of drug or poison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342900" lvl="0" indent="-342900">
              <a:spcBef>
                <a:spcPts val="1800"/>
              </a:spcBef>
              <a:buClrTx/>
              <a:buSzTx/>
              <a:buNone/>
            </a:pPr>
            <a:r>
              <a:rPr lang="en-US" sz="2400" b="1" dirty="0">
                <a:solidFill>
                  <a:prstClr val="black"/>
                </a:solidFill>
                <a:latin typeface="Georgia" panose="02040502050405020303" pitchFamily="18" charset="0"/>
              </a:rPr>
              <a:t>Catharsis</a:t>
            </a:r>
          </a:p>
          <a:p>
            <a:pPr marL="342900" lvl="0" indent="-342900">
              <a:spcBef>
                <a:spcPts val="1800"/>
              </a:spcBef>
              <a:buClrTx/>
              <a:buSzTx/>
              <a:buFont typeface="Arial" pitchFamily="34" charset="0"/>
              <a:buChar char="•"/>
            </a:pPr>
            <a:r>
              <a:rPr lang="en-US" sz="2400" dirty="0">
                <a:solidFill>
                  <a:prstClr val="black"/>
                </a:solidFill>
                <a:latin typeface="Georgia" panose="02040502050405020303" pitchFamily="18" charset="0"/>
              </a:rPr>
              <a:t>Cathartics are salts that promote the rectal evacuation of GIT contents</a:t>
            </a:r>
          </a:p>
          <a:p>
            <a:pPr marL="342900" lvl="0" indent="-342900">
              <a:spcBef>
                <a:spcPts val="1800"/>
              </a:spcBef>
              <a:buClrTx/>
              <a:buSzTx/>
              <a:buFont typeface="Arial" pitchFamily="34" charset="0"/>
              <a:buChar char="•"/>
            </a:pPr>
            <a:r>
              <a:rPr lang="en-US" sz="2400" dirty="0">
                <a:solidFill>
                  <a:prstClr val="black"/>
                </a:solidFill>
                <a:latin typeface="Georgia" panose="02040502050405020303" pitchFamily="18" charset="0"/>
              </a:rPr>
              <a:t>They hasten the removal of toxins from the GIT and reduce absorption (efficacy not confirmed in controlled studies)</a:t>
            </a:r>
          </a:p>
          <a:p>
            <a:pPr marL="342900" lvl="0" indent="-342900">
              <a:spcBef>
                <a:spcPts val="1800"/>
              </a:spcBef>
              <a:buClrTx/>
              <a:buSzTx/>
              <a:buFont typeface="Arial" pitchFamily="34" charset="0"/>
              <a:buChar char="•"/>
            </a:pPr>
            <a:r>
              <a:rPr lang="en-US" sz="2400" dirty="0">
                <a:solidFill>
                  <a:prstClr val="black"/>
                </a:solidFill>
                <a:latin typeface="Georgia" panose="02040502050405020303" pitchFamily="18" charset="0"/>
              </a:rPr>
              <a:t>Examples of cathartics include sorbitol, magnesium </a:t>
            </a:r>
            <a:r>
              <a:rPr lang="en-US" sz="2400" dirty="0" err="1">
                <a:solidFill>
                  <a:prstClr val="black"/>
                </a:solidFill>
                <a:latin typeface="Georgia" panose="02040502050405020303" pitchFamily="18" charset="0"/>
              </a:rPr>
              <a:t>sulphate</a:t>
            </a:r>
            <a:r>
              <a:rPr lang="en-US" sz="2400" dirty="0">
                <a:solidFill>
                  <a:prstClr val="black"/>
                </a:solidFill>
                <a:latin typeface="Georgia" panose="02040502050405020303" pitchFamily="18" charset="0"/>
              </a:rPr>
              <a:t>, sodium </a:t>
            </a:r>
            <a:r>
              <a:rPr lang="en-US" sz="2400" dirty="0" err="1">
                <a:solidFill>
                  <a:prstClr val="black"/>
                </a:solidFill>
                <a:latin typeface="Georgia" panose="02040502050405020303" pitchFamily="18" charset="0"/>
              </a:rPr>
              <a:t>sulphate</a:t>
            </a:r>
            <a:r>
              <a:rPr lang="en-US" sz="2400" dirty="0">
                <a:solidFill>
                  <a:prstClr val="black"/>
                </a:solidFill>
                <a:latin typeface="Georgia" panose="02040502050405020303" pitchFamily="18" charset="0"/>
              </a:rPr>
              <a:t> and disodium phosphate</a:t>
            </a:r>
          </a:p>
          <a:p>
            <a:pPr marL="0" lvl="0" indent="0">
              <a:spcBef>
                <a:spcPts val="1800"/>
              </a:spcBef>
              <a:buClrTx/>
              <a:buSzTx/>
              <a:buNone/>
            </a:pPr>
            <a:r>
              <a:rPr lang="en-US" sz="2400" b="1" dirty="0">
                <a:solidFill>
                  <a:prstClr val="black"/>
                </a:solidFill>
                <a:latin typeface="Georgia" panose="02040502050405020303" pitchFamily="18" charset="0"/>
              </a:rPr>
              <a:t>Whole bowel irrigation</a:t>
            </a:r>
          </a:p>
          <a:p>
            <a:pPr marL="342900" lvl="0" indent="-342900">
              <a:spcBef>
                <a:spcPts val="1800"/>
              </a:spcBef>
              <a:buClrTx/>
              <a:buSzTx/>
              <a:buFont typeface="Arial" pitchFamily="34" charset="0"/>
              <a:buChar char="•"/>
            </a:pPr>
            <a:r>
              <a:rPr lang="en-US" sz="2400" dirty="0">
                <a:solidFill>
                  <a:prstClr val="black"/>
                </a:solidFill>
                <a:latin typeface="Georgia" panose="02040502050405020303" pitchFamily="18" charset="0"/>
              </a:rPr>
              <a:t>A solution of polyethylene glycol (PEG) is given orally or by nasogastric tube until the rectal effluent becomes clear</a:t>
            </a:r>
          </a:p>
          <a:p>
            <a:pPr marL="342900" lvl="0" indent="-342900">
              <a:spcBef>
                <a:spcPts val="1800"/>
              </a:spcBef>
              <a:buClrTx/>
              <a:buSzTx/>
              <a:buFont typeface="Arial" pitchFamily="34" charset="0"/>
              <a:buChar char="•"/>
            </a:pPr>
            <a:r>
              <a:rPr lang="en-US" sz="2400" dirty="0">
                <a:solidFill>
                  <a:prstClr val="black"/>
                </a:solidFill>
                <a:latin typeface="Georgia" panose="02040502050405020303" pitchFamily="18" charset="0"/>
              </a:rPr>
              <a:t>Used in cases of ingestion of sustained-release or enteric-coated preparations, lithium, iron, arsenic, lead oxide and zinc </a:t>
            </a:r>
            <a:r>
              <a:rPr lang="en-US" sz="2400" dirty="0" err="1">
                <a:solidFill>
                  <a:prstClr val="black"/>
                </a:solidFill>
                <a:latin typeface="Georgia" panose="02040502050405020303" pitchFamily="18" charset="0"/>
              </a:rPr>
              <a:t>sulphate</a:t>
            </a:r>
            <a:endParaRPr lang="en-US" sz="2400" dirty="0">
              <a:solidFill>
                <a:prstClr val="black"/>
              </a:solidFill>
              <a:latin typeface="Georgia" panose="02040502050405020303" pitchFamily="18" charset="0"/>
            </a:endParaRPr>
          </a:p>
          <a:p>
            <a:pPr marL="342900" lvl="0" indent="-342900">
              <a:spcBef>
                <a:spcPts val="1800"/>
              </a:spcBef>
              <a:buClrTx/>
              <a:buSzTx/>
              <a:buNone/>
            </a:pPr>
            <a:r>
              <a:rPr lang="en-US" sz="2400" b="1" dirty="0">
                <a:solidFill>
                  <a:prstClr val="black"/>
                </a:solidFill>
                <a:latin typeface="Georgia" panose="02040502050405020303" pitchFamily="18" charset="0"/>
              </a:rPr>
              <a:t>Enhancement of urinary excretion</a:t>
            </a:r>
            <a:endParaRPr lang="en-US" sz="2400" dirty="0">
              <a:solidFill>
                <a:prstClr val="black"/>
              </a:solidFill>
              <a:latin typeface="Georgia" panose="02040502050405020303" pitchFamily="18" charset="0"/>
            </a:endParaRPr>
          </a:p>
          <a:p>
            <a:pPr marL="342900" lvl="0" indent="-342900">
              <a:spcBef>
                <a:spcPts val="1800"/>
              </a:spcBef>
              <a:buClrTx/>
              <a:buSzTx/>
              <a:buFont typeface="Arial" pitchFamily="34" charset="0"/>
              <a:buChar char="•"/>
            </a:pPr>
            <a:r>
              <a:rPr lang="en-US" sz="2400" dirty="0">
                <a:solidFill>
                  <a:prstClr val="black"/>
                </a:solidFill>
                <a:latin typeface="Georgia" panose="02040502050405020303" pitchFamily="18" charset="0"/>
              </a:rPr>
              <a:t>Diuresis and ion trapping via alteration of urine pH may prevent the renal reabsorption of toxicants that undergo glomerular filtration and active tubular secretion</a:t>
            </a:r>
          </a:p>
          <a:p>
            <a:pPr marL="342900" lvl="0" indent="-342900">
              <a:spcBef>
                <a:spcPts val="1800"/>
              </a:spcBef>
              <a:buClrTx/>
              <a:buSzTx/>
              <a:buFont typeface="Arial" pitchFamily="34" charset="0"/>
              <a:buChar char="•"/>
            </a:pPr>
            <a:r>
              <a:rPr lang="en-US" sz="2400" dirty="0">
                <a:solidFill>
                  <a:prstClr val="black"/>
                </a:solidFill>
                <a:latin typeface="Georgia" panose="02040502050405020303" pitchFamily="18" charset="0"/>
              </a:rPr>
              <a:t>Saline diuresis can increase the renal excretion of alcohols, bromides, calcium, chromium, </a:t>
            </a:r>
            <a:r>
              <a:rPr lang="en-US" sz="2400" dirty="0" err="1">
                <a:solidFill>
                  <a:prstClr val="black"/>
                </a:solidFill>
                <a:latin typeface="Georgia" panose="02040502050405020303" pitchFamily="18" charset="0"/>
              </a:rPr>
              <a:t>flouride</a:t>
            </a:r>
            <a:r>
              <a:rPr lang="en-US" sz="2400" dirty="0">
                <a:solidFill>
                  <a:prstClr val="black"/>
                </a:solidFill>
                <a:latin typeface="Georgia" panose="02040502050405020303" pitchFamily="18" charset="0"/>
              </a:rPr>
              <a:t>, isoniazid, lithium, </a:t>
            </a:r>
            <a:r>
              <a:rPr lang="en-US" sz="2400" dirty="0" err="1">
                <a:solidFill>
                  <a:prstClr val="black"/>
                </a:solidFill>
                <a:latin typeface="Georgia" panose="02040502050405020303" pitchFamily="18" charset="0"/>
              </a:rPr>
              <a:t>meprobamate</a:t>
            </a:r>
            <a:r>
              <a:rPr lang="en-US" sz="2400" dirty="0">
                <a:solidFill>
                  <a:prstClr val="black"/>
                </a:solidFill>
                <a:latin typeface="Georgia" panose="02040502050405020303" pitchFamily="18" charset="0"/>
              </a:rPr>
              <a:t>, potassium and thallium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52391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 At the end of this lecture each student should:</a:t>
            </a:r>
          </a:p>
          <a:p>
            <a:pPr lvl="1"/>
            <a:r>
              <a:rPr lang="en-US" sz="3600" dirty="0"/>
              <a:t>Understand the general principles of management of drug overdose and poisoning </a:t>
            </a:r>
          </a:p>
          <a:p>
            <a:pPr lvl="1"/>
            <a:r>
              <a:rPr lang="en-US" sz="3600" dirty="0"/>
              <a:t>Understand the management of overdose and poisoning with selected drugs and poisons </a:t>
            </a:r>
          </a:p>
        </p:txBody>
      </p:sp>
    </p:spTree>
    <p:extLst>
      <p:ext uri="{BB962C8B-B14F-4D97-AF65-F5344CB8AC3E}">
        <p14:creationId xmlns:p14="http://schemas.microsoft.com/office/powerpoint/2010/main" val="41243041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altLang="en-US" sz="2500" dirty="0">
                <a:ln>
                  <a:noFill/>
                </a:ln>
                <a:solidFill>
                  <a:prstClr val="black"/>
                </a:solidFill>
                <a:latin typeface="Georgia" panose="02040502050405020303" pitchFamily="18" charset="0"/>
              </a:rPr>
              <a:t>Enhancing elimination of drug or poison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342900" lvl="0" indent="-342900">
              <a:spcBef>
                <a:spcPts val="1800"/>
              </a:spcBef>
              <a:buClrTx/>
              <a:buSzTx/>
              <a:buNone/>
            </a:pPr>
            <a:r>
              <a:rPr lang="en-US" sz="2400" b="1" dirty="0">
                <a:solidFill>
                  <a:prstClr val="black"/>
                </a:solidFill>
                <a:latin typeface="Georgia" panose="02040502050405020303" pitchFamily="18" charset="0"/>
              </a:rPr>
              <a:t>Enhancement of urinary excretion</a:t>
            </a:r>
            <a:endParaRPr lang="en-US" sz="2400" dirty="0">
              <a:solidFill>
                <a:prstClr val="black"/>
              </a:solidFill>
              <a:latin typeface="Georgia" panose="02040502050405020303" pitchFamily="18" charset="0"/>
            </a:endParaRPr>
          </a:p>
          <a:p>
            <a:pPr marL="342900" lvl="0" indent="-342900">
              <a:spcBef>
                <a:spcPts val="1800"/>
              </a:spcBef>
              <a:buClrTx/>
              <a:buSzTx/>
              <a:buFont typeface="Arial" pitchFamily="34" charset="0"/>
              <a:buChar char="•"/>
            </a:pPr>
            <a:r>
              <a:rPr lang="en-US" sz="2400" dirty="0">
                <a:solidFill>
                  <a:prstClr val="black"/>
                </a:solidFill>
                <a:latin typeface="Georgia" panose="02040502050405020303" pitchFamily="18" charset="0"/>
              </a:rPr>
              <a:t>Diuresis and ion trapping via alteration of urine pH may prevent the renal reabsorption of toxicants that undergo glomerular filtration and active tubular secretion</a:t>
            </a:r>
          </a:p>
          <a:p>
            <a:pPr marL="342900" lvl="0" indent="-342900">
              <a:spcBef>
                <a:spcPts val="1800"/>
              </a:spcBef>
              <a:buClrTx/>
              <a:buSzTx/>
              <a:buFont typeface="Arial" pitchFamily="34" charset="0"/>
              <a:buChar char="•"/>
            </a:pPr>
            <a:r>
              <a:rPr lang="en-US" sz="2400" dirty="0">
                <a:solidFill>
                  <a:prstClr val="black"/>
                </a:solidFill>
                <a:latin typeface="Georgia" panose="02040502050405020303" pitchFamily="18" charset="0"/>
              </a:rPr>
              <a:t>Saline diuresis can increase the renal excretion of alcohols, bromides, calcium, chromium, </a:t>
            </a:r>
            <a:r>
              <a:rPr lang="en-US" sz="2400" dirty="0" err="1">
                <a:solidFill>
                  <a:prstClr val="black"/>
                </a:solidFill>
                <a:latin typeface="Georgia" panose="02040502050405020303" pitchFamily="18" charset="0"/>
              </a:rPr>
              <a:t>flouride</a:t>
            </a:r>
            <a:r>
              <a:rPr lang="en-US" sz="2400" dirty="0">
                <a:solidFill>
                  <a:prstClr val="black"/>
                </a:solidFill>
                <a:latin typeface="Georgia" panose="02040502050405020303" pitchFamily="18" charset="0"/>
              </a:rPr>
              <a:t>, isoniazid, lithium, </a:t>
            </a:r>
            <a:r>
              <a:rPr lang="en-US" sz="2400" dirty="0" err="1">
                <a:solidFill>
                  <a:prstClr val="black"/>
                </a:solidFill>
                <a:latin typeface="Georgia" panose="02040502050405020303" pitchFamily="18" charset="0"/>
              </a:rPr>
              <a:t>meprobamate</a:t>
            </a:r>
            <a:r>
              <a:rPr lang="en-US" sz="2400" dirty="0">
                <a:solidFill>
                  <a:prstClr val="black"/>
                </a:solidFill>
                <a:latin typeface="Georgia" panose="02040502050405020303" pitchFamily="18" charset="0"/>
              </a:rPr>
              <a:t>, potassium and thallium</a:t>
            </a:r>
          </a:p>
          <a:p>
            <a:pPr marL="342900" lvl="0" indent="-342900">
              <a:spcBef>
                <a:spcPts val="1800"/>
              </a:spcBef>
              <a:buClrTx/>
              <a:buSzTx/>
              <a:buNone/>
            </a:pPr>
            <a:r>
              <a:rPr lang="en-US" altLang="en-US" sz="2400" b="1" dirty="0">
                <a:solidFill>
                  <a:prstClr val="black"/>
                </a:solidFill>
                <a:latin typeface="Georgia" panose="02040502050405020303" pitchFamily="18" charset="0"/>
              </a:rPr>
              <a:t>Forced alkaline diuresis</a:t>
            </a:r>
          </a:p>
          <a:p>
            <a:pPr marL="342900" lvl="0" indent="-342900">
              <a:spcBef>
                <a:spcPts val="1800"/>
              </a:spcBef>
              <a:buClrTx/>
              <a:buSzTx/>
              <a:buFont typeface="Arial" pitchFamily="34" charset="0"/>
              <a:buChar char="•"/>
            </a:pPr>
            <a:r>
              <a:rPr lang="en-US" altLang="en-US" sz="2400" dirty="0">
                <a:solidFill>
                  <a:prstClr val="black"/>
                </a:solidFill>
                <a:latin typeface="Georgia" panose="02040502050405020303" pitchFamily="18" charset="0"/>
              </a:rPr>
              <a:t>Large amount of normal saline and sodium bicarbonate are infused</a:t>
            </a:r>
          </a:p>
          <a:p>
            <a:pPr marL="342900" lvl="0" indent="-342900">
              <a:spcBef>
                <a:spcPts val="1800"/>
              </a:spcBef>
              <a:buClrTx/>
              <a:buSzTx/>
              <a:buFont typeface="Arial" pitchFamily="34" charset="0"/>
              <a:buChar char="•"/>
            </a:pPr>
            <a:r>
              <a:rPr lang="en-US" altLang="en-US" sz="2400" dirty="0">
                <a:solidFill>
                  <a:prstClr val="black"/>
                </a:solidFill>
                <a:latin typeface="Georgia" panose="02040502050405020303" pitchFamily="18" charset="0"/>
              </a:rPr>
              <a:t>Used to eliminate acidic drugs that are mainly excreted by the kidney e.g. salicylates, sulfonamides and methotrexate</a:t>
            </a:r>
          </a:p>
          <a:p>
            <a:pPr marL="342900" lvl="0" indent="-342900">
              <a:spcBef>
                <a:spcPts val="1800"/>
              </a:spcBef>
              <a:buClrTx/>
              <a:buSzTx/>
              <a:buFont typeface="Arial" pitchFamily="34" charset="0"/>
              <a:buChar char="•"/>
            </a:pPr>
            <a:r>
              <a:rPr lang="en-US" altLang="en-US" sz="2400" dirty="0">
                <a:solidFill>
                  <a:prstClr val="black"/>
                </a:solidFill>
                <a:latin typeface="Georgia" panose="02040502050405020303" pitchFamily="18" charset="0"/>
              </a:rPr>
              <a:t>Serious fluid and electrolytes disturbance may occur thus there is </a:t>
            </a:r>
            <a:r>
              <a:rPr lang="en-IE" altLang="en-US" sz="2400" dirty="0">
                <a:solidFill>
                  <a:prstClr val="black"/>
                </a:solidFill>
                <a:latin typeface="Georgia" panose="02040502050405020303" pitchFamily="18" charset="0"/>
              </a:rPr>
              <a:t>need for close monitoring</a:t>
            </a:r>
            <a:endParaRPr lang="en-US" sz="2400" dirty="0">
              <a:solidFill>
                <a:prstClr val="black"/>
              </a:solidFill>
              <a:latin typeface="Georgia" panose="02040502050405020303" pitchFamily="18" charset="0"/>
            </a:endParaRPr>
          </a:p>
          <a:p>
            <a:pPr marL="0" lvl="0" indent="0">
              <a:spcBef>
                <a:spcPts val="1800"/>
              </a:spcBef>
              <a:buClrTx/>
              <a:buSzTx/>
              <a:buNone/>
            </a:pPr>
            <a:r>
              <a:rPr lang="en-IE" altLang="en-US" sz="2400" b="1" dirty="0">
                <a:solidFill>
                  <a:prstClr val="black"/>
                </a:solidFill>
                <a:latin typeface="Georgia" panose="02040502050405020303" pitchFamily="18" charset="0"/>
              </a:rPr>
              <a:t>Multi-dose activated charcoal</a:t>
            </a:r>
          </a:p>
          <a:p>
            <a:pPr marL="342900" lvl="0" indent="-342900">
              <a:spcBef>
                <a:spcPts val="1800"/>
              </a:spcBef>
              <a:buClrTx/>
              <a:buSzTx/>
              <a:buFont typeface="Arial" pitchFamily="34" charset="0"/>
              <a:buChar char="•"/>
            </a:pPr>
            <a:r>
              <a:rPr lang="en-IE" altLang="en-US" sz="2400" dirty="0">
                <a:solidFill>
                  <a:prstClr val="black"/>
                </a:solidFill>
                <a:latin typeface="Georgia" panose="02040502050405020303" pitchFamily="18" charset="0"/>
              </a:rPr>
              <a:t>Repeated administration of activated charcoal (50g every 4 hours) accelerates whole body clearance of some drugs by interrupting enterohepatic recycling</a:t>
            </a:r>
          </a:p>
          <a:p>
            <a:pPr marL="342900" lvl="0" indent="-342900">
              <a:spcBef>
                <a:spcPts val="1800"/>
              </a:spcBef>
              <a:buClrTx/>
              <a:buSzTx/>
              <a:buFont typeface="Arial" pitchFamily="34" charset="0"/>
              <a:buChar char="•"/>
            </a:pPr>
            <a:r>
              <a:rPr lang="en-IE" altLang="en-US" sz="2400" dirty="0">
                <a:solidFill>
                  <a:prstClr val="black"/>
                </a:solidFill>
                <a:latin typeface="Georgia" panose="02040502050405020303" pitchFamily="18" charset="0"/>
              </a:rPr>
              <a:t>Enhances the elimination of </a:t>
            </a:r>
            <a:r>
              <a:rPr lang="en-US" altLang="en-US" sz="2400" dirty="0">
                <a:solidFill>
                  <a:prstClr val="black"/>
                </a:solidFill>
                <a:latin typeface="Georgia" panose="02040502050405020303" pitchFamily="18" charset="0"/>
              </a:rPr>
              <a:t>carbamazepine, phenobarbital, phenytoin, salicylates, theophylline, </a:t>
            </a:r>
            <a:r>
              <a:rPr lang="en-US" altLang="en-US" sz="2400" dirty="0" err="1">
                <a:solidFill>
                  <a:prstClr val="black"/>
                </a:solidFill>
                <a:latin typeface="Georgia" panose="02040502050405020303" pitchFamily="18" charset="0"/>
              </a:rPr>
              <a:t>digitoxin</a:t>
            </a:r>
            <a:r>
              <a:rPr lang="en-US" altLang="en-US" sz="2400" dirty="0">
                <a:solidFill>
                  <a:prstClr val="black"/>
                </a:solidFill>
                <a:latin typeface="Georgia" panose="02040502050405020303" pitchFamily="18" charset="0"/>
              </a:rPr>
              <a:t>, </a:t>
            </a:r>
            <a:r>
              <a:rPr lang="en-US" altLang="en-US" sz="2400" dirty="0" err="1">
                <a:solidFill>
                  <a:prstClr val="black"/>
                </a:solidFill>
                <a:latin typeface="Georgia" panose="02040502050405020303" pitchFamily="18" charset="0"/>
              </a:rPr>
              <a:t>nadolol</a:t>
            </a:r>
            <a:r>
              <a:rPr lang="en-US" altLang="en-US" sz="2400" dirty="0">
                <a:solidFill>
                  <a:prstClr val="black"/>
                </a:solidFill>
                <a:latin typeface="Georgia" panose="02040502050405020303" pitchFamily="18" charset="0"/>
              </a:rPr>
              <a:t> and </a:t>
            </a:r>
            <a:r>
              <a:rPr lang="en-US" altLang="en-US" sz="2400" dirty="0" err="1">
                <a:solidFill>
                  <a:prstClr val="black"/>
                </a:solidFill>
                <a:latin typeface="Georgia" panose="02040502050405020303" pitchFamily="18" charset="0"/>
              </a:rPr>
              <a:t>dapsone</a:t>
            </a:r>
            <a:endParaRPr lang="en-US" altLang="en-US" sz="2400" dirty="0">
              <a:solidFill>
                <a:prstClr val="black"/>
              </a:solidFill>
              <a:latin typeface="Georgia" panose="02040502050405020303" pitchFamily="18" charset="0"/>
            </a:endParaRPr>
          </a:p>
          <a:p>
            <a:pPr marL="342900" lvl="0" indent="-342900">
              <a:spcBef>
                <a:spcPts val="1800"/>
              </a:spcBef>
              <a:buClrTx/>
              <a:buSzTx/>
              <a:buFont typeface="Arial" pitchFamily="34" charset="0"/>
              <a:buChar char="•"/>
            </a:pPr>
            <a:r>
              <a:rPr lang="en-US" sz="2400" dirty="0">
                <a:solidFill>
                  <a:prstClr val="black"/>
                </a:solidFill>
                <a:latin typeface="Georgia" panose="02040502050405020303" pitchFamily="18" charset="0"/>
              </a:rPr>
              <a:t>Almost as effective as </a:t>
            </a:r>
            <a:r>
              <a:rPr lang="en-US" sz="2400" dirty="0" err="1">
                <a:solidFill>
                  <a:prstClr val="black"/>
                </a:solidFill>
                <a:latin typeface="Georgia" panose="02040502050405020303" pitchFamily="18" charset="0"/>
              </a:rPr>
              <a:t>haemodialysis</a:t>
            </a:r>
            <a:r>
              <a:rPr lang="en-US" sz="2400" dirty="0">
                <a:solidFill>
                  <a:prstClr val="black"/>
                </a:solidFill>
                <a:latin typeface="Georgia" panose="02040502050405020303" pitchFamily="18" charset="0"/>
              </a:rPr>
              <a:t> in the elimination of theophylline and phenobarbital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78207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altLang="en-US" sz="2500" dirty="0">
                <a:ln>
                  <a:noFill/>
                </a:ln>
                <a:solidFill>
                  <a:prstClr val="black"/>
                </a:solidFill>
                <a:latin typeface="Georgia" panose="02040502050405020303" pitchFamily="18" charset="0"/>
              </a:rPr>
              <a:t>Enhancing elimination of drug or poison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lvl="0" indent="0">
              <a:lnSpc>
                <a:spcPct val="110000"/>
              </a:lnSpc>
              <a:spcBef>
                <a:spcPts val="1200"/>
              </a:spcBef>
              <a:buClrTx/>
              <a:buSzTx/>
              <a:buNone/>
            </a:pPr>
            <a:r>
              <a:rPr lang="en-IE" altLang="en-US" sz="2400" b="1" cap="all" dirty="0">
                <a:solidFill>
                  <a:prstClr val="black"/>
                </a:solidFill>
                <a:latin typeface="Georgia" panose="02040502050405020303" pitchFamily="18" charset="0"/>
                <a:ea typeface="+mj-ea"/>
                <a:cs typeface="+mj-cs"/>
              </a:rPr>
              <a:t>haemodialysis</a:t>
            </a:r>
            <a:endParaRPr lang="en-IE" altLang="en-US" sz="2200" dirty="0">
              <a:solidFill>
                <a:prstClr val="black"/>
              </a:solidFill>
              <a:latin typeface="Georgia" panose="02040502050405020303" pitchFamily="18" charset="0"/>
            </a:endParaRPr>
          </a:p>
          <a:p>
            <a:pPr marL="342900" lvl="0" indent="-342900">
              <a:lnSpc>
                <a:spcPct val="110000"/>
              </a:lnSpc>
              <a:spcBef>
                <a:spcPts val="1200"/>
              </a:spcBef>
              <a:buClrTx/>
              <a:buSzTx/>
              <a:buFont typeface="Arial" pitchFamily="34" charset="0"/>
              <a:buChar char="•"/>
            </a:pPr>
            <a:r>
              <a:rPr lang="en-IE" altLang="en-US" sz="2200" dirty="0">
                <a:solidFill>
                  <a:prstClr val="black"/>
                </a:solidFill>
                <a:latin typeface="Georgia" panose="02040502050405020303" pitchFamily="18" charset="0"/>
              </a:rPr>
              <a:t>Reserved for severe poisoning </a:t>
            </a:r>
            <a:endParaRPr lang="en-US" sz="2200" dirty="0">
              <a:solidFill>
                <a:prstClr val="black"/>
              </a:solidFill>
              <a:latin typeface="Georgia" panose="02040502050405020303" pitchFamily="18" charset="0"/>
            </a:endParaRPr>
          </a:p>
          <a:p>
            <a:pPr marL="342900" lvl="0" indent="-342900">
              <a:lnSpc>
                <a:spcPct val="110000"/>
              </a:lnSpc>
              <a:spcBef>
                <a:spcPts val="1200"/>
              </a:spcBef>
              <a:buClrTx/>
              <a:buSzTx/>
              <a:buFont typeface="Arial" pitchFamily="34" charset="0"/>
              <a:buChar char="•"/>
            </a:pPr>
            <a:r>
              <a:rPr lang="en-IE" altLang="en-US" sz="2200" dirty="0">
                <a:solidFill>
                  <a:prstClr val="black"/>
                </a:solidFill>
                <a:latin typeface="Georgia" panose="02040502050405020303" pitchFamily="18" charset="0"/>
              </a:rPr>
              <a:t>Characteristics that favour efficient removal of drug or toxin by haemodialysis are: low molecular weight, low protein binding, low volume of distribution and water solubility</a:t>
            </a:r>
          </a:p>
          <a:p>
            <a:pPr marL="342900" lvl="0" indent="-342900">
              <a:lnSpc>
                <a:spcPct val="110000"/>
              </a:lnSpc>
              <a:spcBef>
                <a:spcPts val="1200"/>
              </a:spcBef>
              <a:buClrTx/>
              <a:buSzTx/>
              <a:buFont typeface="Arial" pitchFamily="34" charset="0"/>
              <a:buChar char="•"/>
            </a:pPr>
            <a:r>
              <a:rPr lang="sv-SE" altLang="en-US" sz="2200" dirty="0">
                <a:solidFill>
                  <a:srgbClr val="000000"/>
                </a:solidFill>
                <a:latin typeface="Georgia" panose="02040502050405020303" pitchFamily="18" charset="0"/>
              </a:rPr>
              <a:t>Drugs and toxins that may be removed by hemodialysis include ethylene glycol (commonly found in anti-freeze), methanol, lithium, salicylates, and theophylline</a:t>
            </a:r>
          </a:p>
          <a:p>
            <a:pPr marL="342900" lvl="0" indent="-342900">
              <a:lnSpc>
                <a:spcPct val="110000"/>
              </a:lnSpc>
              <a:spcBef>
                <a:spcPts val="1200"/>
              </a:spcBef>
              <a:buClrTx/>
              <a:buSzTx/>
              <a:buFont typeface="Arial" pitchFamily="34" charset="0"/>
              <a:buChar char="•"/>
            </a:pPr>
            <a:r>
              <a:rPr lang="en-US" sz="2200" dirty="0" err="1">
                <a:solidFill>
                  <a:prstClr val="black"/>
                </a:solidFill>
                <a:latin typeface="Georgia" panose="02040502050405020303" pitchFamily="18" charset="0"/>
              </a:rPr>
              <a:t>Haemodialysis</a:t>
            </a:r>
            <a:r>
              <a:rPr lang="en-US" sz="2200" dirty="0">
                <a:solidFill>
                  <a:prstClr val="black"/>
                </a:solidFill>
                <a:latin typeface="Georgia" panose="02040502050405020303" pitchFamily="18" charset="0"/>
              </a:rPr>
              <a:t> is essential in intoxications such as methanol, ethylene glycol and salicylates</a:t>
            </a:r>
            <a:endParaRPr lang="sv-SE" altLang="en-US" sz="2200" dirty="0">
              <a:solidFill>
                <a:srgbClr val="000000"/>
              </a:solidFill>
              <a:latin typeface="Georgia" panose="02040502050405020303" pitchFamily="18" charset="0"/>
            </a:endParaRPr>
          </a:p>
          <a:p>
            <a:pPr marL="342900" lvl="0" indent="-342900">
              <a:lnSpc>
                <a:spcPct val="110000"/>
              </a:lnSpc>
              <a:spcBef>
                <a:spcPts val="1200"/>
              </a:spcBef>
              <a:buClrTx/>
              <a:buSzTx/>
              <a:buFont typeface="Arial" pitchFamily="34" charset="0"/>
              <a:buChar char="•"/>
            </a:pPr>
            <a:r>
              <a:rPr lang="en-US" sz="2200" dirty="0">
                <a:solidFill>
                  <a:prstClr val="black"/>
                </a:solidFill>
                <a:latin typeface="Georgia" panose="02040502050405020303" pitchFamily="18" charset="0"/>
              </a:rPr>
              <a:t>Drugs with a large volume of distribution are not easily removed by dialysis e.g. tricyclic antidepressants because the plasma will contain too little of the compound for effective removal by dialysis </a:t>
            </a:r>
          </a:p>
          <a:p>
            <a:pPr marL="342900" lvl="0" indent="-342900">
              <a:lnSpc>
                <a:spcPct val="110000"/>
              </a:lnSpc>
              <a:spcBef>
                <a:spcPts val="1200"/>
              </a:spcBef>
              <a:buClrTx/>
              <a:buSzTx/>
              <a:buFont typeface="Arial" pitchFamily="34" charset="0"/>
              <a:buChar char="•"/>
            </a:pPr>
            <a:r>
              <a:rPr lang="en-US" sz="2200" dirty="0">
                <a:solidFill>
                  <a:prstClr val="black"/>
                </a:solidFill>
                <a:latin typeface="Georgia" panose="02040502050405020303" pitchFamily="18" charset="0"/>
              </a:rPr>
              <a:t>Extensive protein binding also impairs dialysis</a:t>
            </a:r>
          </a:p>
          <a:p>
            <a:pPr marL="0" lvl="0" indent="0">
              <a:lnSpc>
                <a:spcPct val="110000"/>
              </a:lnSpc>
              <a:spcBef>
                <a:spcPts val="1200"/>
              </a:spcBef>
              <a:buClrTx/>
              <a:buSzTx/>
              <a:buNone/>
            </a:pPr>
            <a:r>
              <a:rPr lang="en-IE" altLang="en-US" sz="2300" b="1" cap="all" dirty="0">
                <a:solidFill>
                  <a:prstClr val="black"/>
                </a:solidFill>
                <a:latin typeface="Georgia" panose="02040502050405020303" pitchFamily="18" charset="0"/>
                <a:ea typeface="+mj-ea"/>
                <a:cs typeface="+mj-cs"/>
              </a:rPr>
              <a:t>HAEMOPERFUSION</a:t>
            </a:r>
            <a:endParaRPr lang="en-US" sz="2300" dirty="0">
              <a:solidFill>
                <a:prstClr val="black"/>
              </a:solidFill>
              <a:latin typeface="Georgia" panose="02040502050405020303" pitchFamily="18" charset="0"/>
            </a:endParaRPr>
          </a:p>
          <a:p>
            <a:pPr marL="342900" lvl="0" indent="-342900">
              <a:spcBef>
                <a:spcPts val="1800"/>
              </a:spcBef>
              <a:buClrTx/>
              <a:buSzTx/>
              <a:buFont typeface="Arial" pitchFamily="34" charset="0"/>
              <a:buChar char="•"/>
            </a:pPr>
            <a:r>
              <a:rPr lang="en-US" sz="2400" dirty="0">
                <a:solidFill>
                  <a:prstClr val="black"/>
                </a:solidFill>
                <a:latin typeface="Georgia" panose="02040502050405020303" pitchFamily="18" charset="0"/>
              </a:rPr>
              <a:t>Passage of the blood through a column of charcoal or adsorbent resin</a:t>
            </a:r>
          </a:p>
          <a:p>
            <a:pPr marL="342900" lvl="0" indent="-342900">
              <a:spcBef>
                <a:spcPts val="1800"/>
              </a:spcBef>
              <a:buClrTx/>
              <a:buSzTx/>
              <a:buFont typeface="Arial" pitchFamily="34" charset="0"/>
              <a:buChar char="•"/>
            </a:pPr>
            <a:r>
              <a:rPr lang="en-US" sz="2400" dirty="0" err="1">
                <a:solidFill>
                  <a:prstClr val="black"/>
                </a:solidFill>
                <a:latin typeface="Georgia" panose="02040502050405020303" pitchFamily="18" charset="0"/>
              </a:rPr>
              <a:t>Haemoperfusion</a:t>
            </a:r>
            <a:r>
              <a:rPr lang="en-US" sz="2400" dirty="0">
                <a:solidFill>
                  <a:prstClr val="black"/>
                </a:solidFill>
                <a:latin typeface="Georgia" panose="02040502050405020303" pitchFamily="18" charset="0"/>
              </a:rPr>
              <a:t> removes many high molecular weight toxins, toxins with poor water solubility and protein bound toxins</a:t>
            </a:r>
          </a:p>
          <a:p>
            <a:pPr marL="342900" lvl="0" indent="-342900">
              <a:spcBef>
                <a:spcPts val="1800"/>
              </a:spcBef>
              <a:buClrTx/>
              <a:buSzTx/>
              <a:buFont typeface="Arial" pitchFamily="34" charset="0"/>
              <a:buChar char="•"/>
            </a:pPr>
            <a:r>
              <a:rPr lang="en-US" sz="2400" dirty="0" err="1">
                <a:solidFill>
                  <a:prstClr val="black"/>
                </a:solidFill>
                <a:latin typeface="Georgia" panose="02040502050405020303" pitchFamily="18" charset="0"/>
              </a:rPr>
              <a:t>Haemoperfusion</a:t>
            </a:r>
            <a:r>
              <a:rPr lang="en-US" sz="2400" dirty="0">
                <a:solidFill>
                  <a:prstClr val="black"/>
                </a:solidFill>
                <a:latin typeface="Georgia" panose="02040502050405020303" pitchFamily="18" charset="0"/>
              </a:rPr>
              <a:t> has been shown to enhance whole body clearance of salicylates, phenytoin, ethylene glycol, phenobarbital, theophylline and carbamazepine</a:t>
            </a:r>
          </a:p>
          <a:p>
            <a:pPr marL="342900" lvl="0" indent="-342900">
              <a:spcBef>
                <a:spcPts val="1800"/>
              </a:spcBef>
              <a:buClrTx/>
              <a:buSzTx/>
              <a:buFont typeface="Arial" pitchFamily="34" charset="0"/>
              <a:buChar char="•"/>
            </a:pPr>
            <a:r>
              <a:rPr lang="en-US" sz="2400" dirty="0">
                <a:solidFill>
                  <a:prstClr val="black"/>
                </a:solidFill>
                <a:latin typeface="Georgia" panose="02040502050405020303" pitchFamily="18" charset="0"/>
              </a:rPr>
              <a:t>Drugs with very large volumes of distribution e.g. tricyclic antidepressants and digoxin are poorly removed by </a:t>
            </a:r>
            <a:r>
              <a:rPr lang="en-US" sz="2400" dirty="0" err="1">
                <a:solidFill>
                  <a:prstClr val="black"/>
                </a:solidFill>
                <a:latin typeface="Georgia" panose="02040502050405020303" pitchFamily="18" charset="0"/>
              </a:rPr>
              <a:t>haemoperfusion</a:t>
            </a:r>
            <a:endParaRPr lang="en-US" sz="2400" dirty="0">
              <a:solidFill>
                <a:prstClr val="black"/>
              </a:solidFill>
              <a:latin typeface="Georgia" panose="02040502050405020303" pitchFamily="18" charset="0"/>
            </a:endParaRPr>
          </a:p>
          <a:p>
            <a:pPr marL="342900" lvl="0" indent="-342900">
              <a:lnSpc>
                <a:spcPct val="110000"/>
              </a:lnSpc>
              <a:spcBef>
                <a:spcPts val="1200"/>
              </a:spcBef>
              <a:buClrTx/>
              <a:buSzTx/>
              <a:buFont typeface="Arial" pitchFamily="34" charset="0"/>
              <a:buChar char="•"/>
            </a:pPr>
            <a:endParaRPr lang="sv-SE" altLang="en-US" sz="2200" dirty="0">
              <a:solidFill>
                <a:srgbClr val="000000"/>
              </a:solidFill>
              <a:latin typeface="Georgia" panose="02040502050405020303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74947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altLang="en-US" sz="2500" dirty="0">
                <a:ln>
                  <a:noFill/>
                </a:ln>
                <a:solidFill>
                  <a:prstClr val="black"/>
                </a:solidFill>
                <a:latin typeface="Georgia" panose="02040502050405020303" pitchFamily="18" charset="0"/>
              </a:rPr>
              <a:t>Enhancing elimination of drug or poison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spcBef>
                <a:spcPts val="1800"/>
              </a:spcBef>
              <a:buClrTx/>
              <a:buSzTx/>
            </a:pPr>
            <a:r>
              <a:rPr lang="en-US" b="1" cap="all" dirty="0">
                <a:solidFill>
                  <a:prstClr val="black"/>
                </a:solidFill>
                <a:latin typeface="Georgia" panose="02040502050405020303" pitchFamily="18" charset="0"/>
                <a:ea typeface="+mj-ea"/>
                <a:cs typeface="+mj-cs"/>
              </a:rPr>
              <a:t>Chelation</a:t>
            </a:r>
            <a:endParaRPr lang="sv-SE" altLang="en-US" sz="2400" dirty="0">
              <a:solidFill>
                <a:srgbClr val="000000"/>
              </a:solidFill>
              <a:latin typeface="Georgia" panose="02040502050405020303" pitchFamily="18" charset="0"/>
            </a:endParaRPr>
          </a:p>
          <a:p>
            <a:pPr marL="342900" lvl="0" indent="-342900">
              <a:spcBef>
                <a:spcPts val="1800"/>
              </a:spcBef>
              <a:buClrTx/>
              <a:buSzTx/>
              <a:buFont typeface="Arial" pitchFamily="34" charset="0"/>
              <a:buChar char="•"/>
            </a:pPr>
            <a:r>
              <a:rPr lang="sv-SE" altLang="en-US" sz="2400" dirty="0">
                <a:solidFill>
                  <a:srgbClr val="000000"/>
                </a:solidFill>
                <a:latin typeface="Georgia" panose="02040502050405020303" pitchFamily="18" charset="0"/>
              </a:rPr>
              <a:t>Chelation involves the use of binding agents to remove toxic levels of metals from the body, such as mercury, lead, iron, and arsenic</a:t>
            </a:r>
          </a:p>
          <a:p>
            <a:pPr marL="342900" lvl="0" indent="-342900">
              <a:spcBef>
                <a:spcPts val="1800"/>
              </a:spcBef>
              <a:buClrTx/>
              <a:buSzTx/>
              <a:buFont typeface="Arial" pitchFamily="34" charset="0"/>
              <a:buChar char="•"/>
            </a:pPr>
            <a:r>
              <a:rPr lang="sv-SE" altLang="en-US" sz="2400" dirty="0">
                <a:solidFill>
                  <a:srgbClr val="000000"/>
                </a:solidFill>
                <a:latin typeface="Georgia" panose="02040502050405020303" pitchFamily="18" charset="0"/>
              </a:rPr>
              <a:t>Examples of chelating agents are dimercaprol, calcium disodium edetate (EDTA), succimer (DMSA), and desferrioxamine</a:t>
            </a:r>
          </a:p>
          <a:p>
            <a:pPr marL="342900" lvl="0" indent="-342900">
              <a:spcBef>
                <a:spcPts val="1800"/>
              </a:spcBef>
              <a:buClrTx/>
              <a:buSzTx/>
              <a:buFont typeface="Arial" pitchFamily="34" charset="0"/>
              <a:buChar char="•"/>
            </a:pPr>
            <a:r>
              <a:rPr lang="sv-SE" altLang="en-US" sz="2400" dirty="0">
                <a:solidFill>
                  <a:srgbClr val="000000"/>
                </a:solidFill>
                <a:latin typeface="Georgia" panose="02040502050405020303" pitchFamily="18" charset="0"/>
              </a:rPr>
              <a:t>Concerns about the toxicity of the chelators; their tissue distribution characteristics; and the stability, distribution, and elimination of the chelator–metal complex make chelation a complicated procedure</a:t>
            </a:r>
            <a:endParaRPr lang="en-US" sz="2400" dirty="0">
              <a:solidFill>
                <a:prstClr val="black"/>
              </a:solidFill>
              <a:latin typeface="Georgia" panose="02040502050405020303" pitchFamily="18" charset="0"/>
            </a:endParaRPr>
          </a:p>
          <a:p>
            <a:r>
              <a:rPr lang="en-US" altLang="en-US" b="1" cap="all" dirty="0">
                <a:solidFill>
                  <a:prstClr val="black"/>
                </a:solidFill>
                <a:latin typeface="Georgia" panose="02040502050405020303" pitchFamily="18" charset="0"/>
                <a:ea typeface="+mj-ea"/>
                <a:cs typeface="+mj-cs"/>
              </a:rPr>
              <a:t>Antidotes</a:t>
            </a:r>
            <a:r>
              <a:rPr lang="en-US" altLang="en-US" cap="all" dirty="0">
                <a:solidFill>
                  <a:prstClr val="black"/>
                </a:solidFill>
                <a:latin typeface="Georgia" panose="02040502050405020303" pitchFamily="18" charset="0"/>
                <a:ea typeface="+mj-ea"/>
                <a:cs typeface="+mj-cs"/>
              </a:rPr>
              <a:t> </a:t>
            </a:r>
          </a:p>
          <a:p>
            <a:pPr marL="342900" lvl="0" indent="-342900">
              <a:spcBef>
                <a:spcPts val="1800"/>
              </a:spcBef>
              <a:buClrTx/>
              <a:buSzTx/>
              <a:buFont typeface="Arial" pitchFamily="34" charset="0"/>
              <a:buChar char="•"/>
            </a:pPr>
            <a:r>
              <a:rPr lang="en-US" sz="2400" dirty="0">
                <a:solidFill>
                  <a:prstClr val="black"/>
                </a:solidFill>
                <a:latin typeface="Georgia" panose="02040502050405020303" pitchFamily="18" charset="0"/>
              </a:rPr>
              <a:t>Antidotes counteract the effects of toxicants (e.g. chelation, chemical binding and antagonizing their physiological effects)</a:t>
            </a:r>
          </a:p>
          <a:p>
            <a:pPr marL="342900" lvl="0" indent="-342900">
              <a:spcBef>
                <a:spcPts val="1800"/>
              </a:spcBef>
              <a:buClrTx/>
              <a:buSzTx/>
              <a:buFont typeface="Arial" pitchFamily="34" charset="0"/>
              <a:buChar char="•"/>
            </a:pPr>
            <a:r>
              <a:rPr lang="en-US" sz="2400" dirty="0">
                <a:solidFill>
                  <a:prstClr val="black"/>
                </a:solidFill>
                <a:latin typeface="Georgia" panose="02040502050405020303" pitchFamily="18" charset="0"/>
              </a:rPr>
              <a:t>Antidotes can significantly reduce morbidity and mortality but most are potentially toxic</a:t>
            </a:r>
          </a:p>
          <a:p>
            <a:pPr marL="342900" lvl="0" indent="-342900">
              <a:spcBef>
                <a:spcPts val="1800"/>
              </a:spcBef>
              <a:buClrTx/>
              <a:buSzTx/>
              <a:buFont typeface="Arial" pitchFamily="34" charset="0"/>
              <a:buChar char="•"/>
            </a:pPr>
            <a:r>
              <a:rPr lang="en-US" sz="2400" dirty="0">
                <a:solidFill>
                  <a:prstClr val="black"/>
                </a:solidFill>
                <a:latin typeface="Georgia" panose="02040502050405020303" pitchFamily="18" charset="0"/>
              </a:rPr>
              <a:t>Examples of antidotes: N-</a:t>
            </a:r>
            <a:r>
              <a:rPr lang="en-US" sz="2400" dirty="0" err="1">
                <a:solidFill>
                  <a:prstClr val="black"/>
                </a:solidFill>
                <a:latin typeface="Georgia" panose="02040502050405020303" pitchFamily="18" charset="0"/>
              </a:rPr>
              <a:t>acetylcysteine</a:t>
            </a:r>
            <a:r>
              <a:rPr lang="en-US" sz="2400" dirty="0">
                <a:solidFill>
                  <a:prstClr val="black"/>
                </a:solidFill>
                <a:latin typeface="Georgia" panose="02040502050405020303" pitchFamily="18" charset="0"/>
              </a:rPr>
              <a:t> for paracetamol overdose, atropine for organophosphate poisoning and digoxin specific antibody fragments for digoxin toxicity</a:t>
            </a:r>
          </a:p>
          <a:p>
            <a:pPr>
              <a:spcBef>
                <a:spcPts val="1800"/>
              </a:spcBef>
              <a:buClrTx/>
              <a:buSzTx/>
            </a:pPr>
            <a:r>
              <a:rPr lang="en-US" altLang="en-US" sz="2400" b="1" dirty="0">
                <a:solidFill>
                  <a:prstClr val="black"/>
                </a:solidFill>
                <a:latin typeface="Georgia" panose="02040502050405020303" pitchFamily="18" charset="0"/>
              </a:rPr>
              <a:t>Considerations when planning the use of an antidote</a:t>
            </a:r>
          </a:p>
          <a:p>
            <a:pPr marL="342900" lvl="0" indent="-342900">
              <a:spcBef>
                <a:spcPts val="1800"/>
              </a:spcBef>
              <a:buClrTx/>
              <a:buSzTx/>
              <a:buFont typeface="Arial" pitchFamily="34" charset="0"/>
              <a:buChar char="•"/>
            </a:pPr>
            <a:r>
              <a:rPr lang="en-US" altLang="en-US" sz="2400" dirty="0">
                <a:solidFill>
                  <a:prstClr val="black"/>
                </a:solidFill>
                <a:latin typeface="Georgia" panose="02040502050405020303" pitchFamily="18" charset="0"/>
              </a:rPr>
              <a:t>Does an antidote exist?</a:t>
            </a:r>
          </a:p>
          <a:p>
            <a:pPr marL="342900" lvl="0" indent="-342900">
              <a:spcBef>
                <a:spcPts val="1800"/>
              </a:spcBef>
              <a:buClrTx/>
              <a:buSzTx/>
              <a:buFont typeface="Arial" pitchFamily="34" charset="0"/>
              <a:buChar char="•"/>
            </a:pPr>
            <a:r>
              <a:rPr lang="en-US" altLang="en-US" sz="2400" dirty="0">
                <a:solidFill>
                  <a:prstClr val="black"/>
                </a:solidFill>
                <a:latin typeface="Georgia" panose="02040502050405020303" pitchFamily="18" charset="0"/>
              </a:rPr>
              <a:t>Does actual or predicted severity of poisoning warrant its use?</a:t>
            </a:r>
          </a:p>
          <a:p>
            <a:pPr marL="342900" lvl="0" indent="-342900">
              <a:spcBef>
                <a:spcPts val="1800"/>
              </a:spcBef>
              <a:buClrTx/>
              <a:buSzTx/>
              <a:buFont typeface="Arial" pitchFamily="34" charset="0"/>
              <a:buChar char="•"/>
            </a:pPr>
            <a:r>
              <a:rPr lang="en-US" altLang="en-US" sz="2400" dirty="0">
                <a:solidFill>
                  <a:prstClr val="black"/>
                </a:solidFill>
                <a:latin typeface="Georgia" panose="02040502050405020303" pitchFamily="18" charset="0"/>
              </a:rPr>
              <a:t>Do expected benefits of therapy outweigh its associated risk?</a:t>
            </a:r>
          </a:p>
          <a:p>
            <a:pPr marL="342900" lvl="0" indent="-342900">
              <a:spcBef>
                <a:spcPts val="1800"/>
              </a:spcBef>
              <a:buClrTx/>
              <a:buSzTx/>
              <a:buFont typeface="Arial" pitchFamily="34" charset="0"/>
              <a:buChar char="•"/>
            </a:pPr>
            <a:r>
              <a:rPr lang="en-US" altLang="en-US" sz="2400" dirty="0">
                <a:solidFill>
                  <a:prstClr val="black"/>
                </a:solidFill>
                <a:latin typeface="Georgia" panose="02040502050405020303" pitchFamily="18" charset="0"/>
              </a:rPr>
              <a:t>Are there contraindications?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492578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TREATMENT OF SPECIFIC COMMON POISONING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/>
              <a:t>ASPIRIN AND OTHER SALICYLATES</a:t>
            </a:r>
          </a:p>
          <a:p>
            <a:r>
              <a:rPr lang="en-US" b="1" dirty="0"/>
              <a:t>Ingestion: 200mg/kg </a:t>
            </a:r>
          </a:p>
          <a:p>
            <a:r>
              <a:rPr lang="en-US" b="1" dirty="0"/>
              <a:t>Treatment</a:t>
            </a:r>
            <a:r>
              <a:rPr lang="en-US" dirty="0"/>
              <a:t>: 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Induce emesis with </a:t>
            </a:r>
            <a:r>
              <a:rPr lang="en-US" dirty="0" err="1">
                <a:solidFill>
                  <a:schemeClr val="tx1"/>
                </a:solidFill>
              </a:rPr>
              <a:t>ipecacuanha</a:t>
            </a:r>
            <a:r>
              <a:rPr lang="en-US" dirty="0">
                <a:solidFill>
                  <a:schemeClr val="tx1"/>
                </a:solidFill>
              </a:rPr>
              <a:t> (only if no respiratory depression), (Side-effects - shows aspiration pneumonia, delayed recovery process of recovery, not recommended anymore). </a:t>
            </a:r>
          </a:p>
          <a:p>
            <a:pPr lvl="2"/>
            <a:r>
              <a:rPr lang="en-US" dirty="0"/>
              <a:t>gastric lavage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Give activated charcoal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airway-protected gastric lavage (in respiratory depression)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Gastric emptying ( effective within 4 hours of poison ingestion)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Supportive care</a:t>
            </a:r>
          </a:p>
          <a:p>
            <a:pPr lvl="2"/>
            <a:r>
              <a:rPr lang="en-US" dirty="0">
                <a:solidFill>
                  <a:schemeClr val="tx1"/>
                </a:solidFill>
              </a:rPr>
              <a:t>Supplemental glucose in altered mental status (regardless of serum glucose levels)</a:t>
            </a:r>
          </a:p>
          <a:p>
            <a:pPr lvl="3"/>
            <a:r>
              <a:rPr lang="en-US" dirty="0">
                <a:solidFill>
                  <a:schemeClr val="tx1"/>
                </a:solidFill>
              </a:rPr>
              <a:t>to overcome </a:t>
            </a:r>
            <a:r>
              <a:rPr lang="en-US" dirty="0" err="1">
                <a:solidFill>
                  <a:schemeClr val="tx1"/>
                </a:solidFill>
              </a:rPr>
              <a:t>neuroglycopaenia</a:t>
            </a:r>
            <a:endParaRPr lang="en-US" dirty="0">
              <a:solidFill>
                <a:schemeClr val="tx1"/>
              </a:solidFill>
            </a:endParaRPr>
          </a:p>
          <a:p>
            <a:pPr lvl="2"/>
            <a:r>
              <a:rPr lang="en-US" dirty="0">
                <a:solidFill>
                  <a:schemeClr val="tx1"/>
                </a:solidFill>
              </a:rPr>
              <a:t>Moderate toxicity: </a:t>
            </a:r>
            <a:r>
              <a:rPr lang="en-US" dirty="0" err="1">
                <a:solidFill>
                  <a:schemeClr val="tx1"/>
                </a:solidFill>
              </a:rPr>
              <a:t>i.v</a:t>
            </a:r>
            <a:r>
              <a:rPr lang="en-US" dirty="0">
                <a:solidFill>
                  <a:schemeClr val="tx1"/>
                </a:solidFill>
              </a:rPr>
              <a:t> sodium bicarbonate to alkalinize urine and 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↑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salicyclate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excretion</a:t>
            </a:r>
          </a:p>
          <a:p>
            <a:pPr lvl="2"/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Severe poisoning: e.g  altered mental status, pulmonary or cerebral edema, renal insufficiency, severe acidosis, coma, serum levels &gt; 100mg/</a:t>
            </a:r>
            <a:r>
              <a:rPr lang="en-US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dL</a:t>
            </a:r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clinical deterioration despite aggressive and appropriate supportive care</a:t>
            </a:r>
          </a:p>
          <a:p>
            <a:pPr lvl="3"/>
            <a:r>
              <a: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emergency hemodialysis, ↑ loss and restore acid base balance and fluid status</a:t>
            </a:r>
          </a:p>
        </p:txBody>
      </p:sp>
    </p:spTree>
    <p:extLst>
      <p:ext uri="{BB962C8B-B14F-4D97-AF65-F5344CB8AC3E}">
        <p14:creationId xmlns:p14="http://schemas.microsoft.com/office/powerpoint/2010/main" val="350005066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dirty="0">
                <a:ln w="500">
                  <a:solidFill>
                    <a:srgbClr val="B13F9A">
                      <a:shade val="20000"/>
                      <a:satMod val="120000"/>
                    </a:srgbClr>
                  </a:solidFill>
                </a:ln>
                <a:gradFill>
                  <a:gsLst>
                    <a:gs pos="0">
                      <a:srgbClr val="F9B639">
                        <a:tint val="13000"/>
                      </a:srgbClr>
                    </a:gs>
                    <a:gs pos="10000">
                      <a:srgbClr val="F9B639">
                        <a:tint val="20000"/>
                      </a:srgbClr>
                    </a:gs>
                    <a:gs pos="49000">
                      <a:srgbClr val="F9B639">
                        <a:tint val="70000"/>
                      </a:srgbClr>
                    </a:gs>
                    <a:gs pos="50000">
                      <a:srgbClr val="F9B639">
                        <a:tint val="97000"/>
                      </a:srgbClr>
                    </a:gs>
                    <a:gs pos="100000">
                      <a:srgbClr val="F9B639">
                        <a:tint val="20000"/>
                      </a:srgbClr>
                    </a:gs>
                  </a:gsLst>
                  <a:lin ang="5400000" scaled="1"/>
                </a:gradFill>
              </a:rPr>
              <a:t>TREATMENT OF SPECIFIC COMMON POISONING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lvl="0" indent="0">
              <a:buClr>
                <a:srgbClr val="B13F9A"/>
              </a:buClr>
              <a:buNone/>
            </a:pPr>
            <a:r>
              <a:rPr lang="en-US" b="1" dirty="0">
                <a:solidFill>
                  <a:prstClr val="black"/>
                </a:solidFill>
              </a:rPr>
              <a:t>CARBON MONOXIDE</a:t>
            </a:r>
          </a:p>
          <a:p>
            <a:pPr lvl="0">
              <a:buClr>
                <a:srgbClr val="B13F9A"/>
              </a:buClr>
            </a:pPr>
            <a:r>
              <a:rPr lang="en-US" dirty="0">
                <a:solidFill>
                  <a:prstClr val="black"/>
                </a:solidFill>
              </a:rPr>
              <a:t>Treatment </a:t>
            </a:r>
          </a:p>
          <a:p>
            <a:pPr lvl="1">
              <a:buClr>
                <a:srgbClr val="F9B639"/>
              </a:buClr>
            </a:pPr>
            <a:r>
              <a:rPr lang="en-US" dirty="0">
                <a:solidFill>
                  <a:schemeClr val="tx1"/>
                </a:solidFill>
              </a:rPr>
              <a:t>Prevent further patient exposure</a:t>
            </a:r>
          </a:p>
          <a:p>
            <a:pPr lvl="1">
              <a:buClr>
                <a:srgbClr val="F9B639"/>
              </a:buClr>
            </a:pPr>
            <a:r>
              <a:rPr lang="en-US" sz="2100" dirty="0">
                <a:solidFill>
                  <a:prstClr val="black"/>
                </a:solidFill>
              </a:rPr>
              <a:t>Give oxygen for several hours </a:t>
            </a:r>
          </a:p>
          <a:p>
            <a:pPr lvl="2">
              <a:buClr>
                <a:srgbClr val="F9B639"/>
              </a:buClr>
            </a:pPr>
            <a:r>
              <a:rPr lang="en-US" sz="1800" dirty="0">
                <a:solidFill>
                  <a:prstClr val="black"/>
                </a:solidFill>
              </a:rPr>
              <a:t>T</a:t>
            </a:r>
            <a:r>
              <a:rPr lang="en-US" sz="1800" baseline="-25000" dirty="0">
                <a:solidFill>
                  <a:prstClr val="black"/>
                </a:solidFill>
              </a:rPr>
              <a:t>1/2</a:t>
            </a:r>
            <a:r>
              <a:rPr lang="en-US" sz="1800" dirty="0">
                <a:solidFill>
                  <a:prstClr val="black"/>
                </a:solidFill>
              </a:rPr>
              <a:t> of CO:</a:t>
            </a:r>
          </a:p>
          <a:p>
            <a:pPr lvl="3">
              <a:buClr>
                <a:srgbClr val="F9B639"/>
              </a:buClr>
            </a:pPr>
            <a:r>
              <a:rPr lang="en-US" sz="1800" dirty="0">
                <a:solidFill>
                  <a:prstClr val="black"/>
                </a:solidFill>
              </a:rPr>
              <a:t>at 1 </a:t>
            </a:r>
            <a:r>
              <a:rPr lang="en-US" sz="1800" dirty="0" err="1">
                <a:solidFill>
                  <a:prstClr val="black"/>
                </a:solidFill>
              </a:rPr>
              <a:t>atm</a:t>
            </a:r>
            <a:r>
              <a:rPr lang="en-US" sz="1800" dirty="0">
                <a:solidFill>
                  <a:prstClr val="black"/>
                </a:solidFill>
              </a:rPr>
              <a:t> T</a:t>
            </a:r>
            <a:r>
              <a:rPr lang="en-US" sz="1800" baseline="-25000" dirty="0">
                <a:solidFill>
                  <a:prstClr val="black"/>
                </a:solidFill>
              </a:rPr>
              <a:t>1/2</a:t>
            </a:r>
            <a:r>
              <a:rPr lang="en-US" sz="1800" dirty="0">
                <a:solidFill>
                  <a:prstClr val="black"/>
                </a:solidFill>
              </a:rPr>
              <a:t> CO is 320 minutes</a:t>
            </a:r>
          </a:p>
          <a:p>
            <a:pPr lvl="3">
              <a:buClr>
                <a:srgbClr val="F9B639"/>
              </a:buClr>
            </a:pPr>
            <a:r>
              <a:rPr lang="en-US" sz="1800" dirty="0">
                <a:solidFill>
                  <a:prstClr val="black"/>
                </a:solidFill>
              </a:rPr>
              <a:t>with 100% O</a:t>
            </a:r>
            <a:r>
              <a:rPr lang="en-US" sz="1800" baseline="-25000" dirty="0">
                <a:solidFill>
                  <a:prstClr val="black"/>
                </a:solidFill>
              </a:rPr>
              <a:t>2 </a:t>
            </a:r>
            <a:r>
              <a:rPr lang="en-US" sz="1800" dirty="0">
                <a:solidFill>
                  <a:prstClr val="black"/>
                </a:solidFill>
              </a:rPr>
              <a:t>its 80 minutes;</a:t>
            </a:r>
          </a:p>
          <a:p>
            <a:pPr lvl="3">
              <a:buClr>
                <a:srgbClr val="F9B639"/>
              </a:buClr>
            </a:pPr>
            <a:r>
              <a:rPr lang="en-US" sz="1800" dirty="0">
                <a:solidFill>
                  <a:prstClr val="black"/>
                </a:solidFill>
              </a:rPr>
              <a:t>hyperbaric O</a:t>
            </a:r>
            <a:r>
              <a:rPr lang="en-US" sz="1800" baseline="-25000" dirty="0">
                <a:solidFill>
                  <a:prstClr val="black"/>
                </a:solidFill>
              </a:rPr>
              <a:t>2 </a:t>
            </a:r>
            <a:r>
              <a:rPr lang="en-US" sz="1800" dirty="0">
                <a:solidFill>
                  <a:prstClr val="black"/>
                </a:solidFill>
              </a:rPr>
              <a:t>(2-3atm) T1/2 – 20 minutes(though efficacy is still questionable)</a:t>
            </a:r>
          </a:p>
          <a:p>
            <a:pPr lvl="1">
              <a:buClr>
                <a:srgbClr val="F9B639"/>
              </a:buClr>
            </a:pPr>
            <a:r>
              <a:rPr lang="en-US" sz="2400" dirty="0">
                <a:solidFill>
                  <a:prstClr val="black"/>
                </a:solidFill>
              </a:rPr>
              <a:t>Maintain normal Blood pressure and body temperature </a:t>
            </a:r>
          </a:p>
          <a:p>
            <a:pPr lvl="1">
              <a:buClr>
                <a:srgbClr val="F9B639"/>
              </a:buClr>
            </a:pPr>
            <a:r>
              <a:rPr lang="en-US" sz="2400" dirty="0">
                <a:solidFill>
                  <a:prstClr val="black"/>
                </a:solidFill>
              </a:rPr>
              <a:t>To reduce cerebral </a:t>
            </a:r>
            <a:r>
              <a:rPr lang="en-US" sz="2400" dirty="0" err="1">
                <a:solidFill>
                  <a:prstClr val="black"/>
                </a:solidFill>
              </a:rPr>
              <a:t>oedema</a:t>
            </a:r>
            <a:r>
              <a:rPr lang="en-US" sz="2400" dirty="0">
                <a:solidFill>
                  <a:prstClr val="black"/>
                </a:solidFill>
              </a:rPr>
              <a:t>,</a:t>
            </a:r>
          </a:p>
          <a:p>
            <a:pPr lvl="2">
              <a:buClr>
                <a:srgbClr val="B13F9A"/>
              </a:buClr>
            </a:pPr>
            <a:r>
              <a:rPr lang="en-US" sz="1800" dirty="0">
                <a:solidFill>
                  <a:prstClr val="black"/>
                </a:solidFill>
              </a:rPr>
              <a:t>give 20% </a:t>
            </a:r>
            <a:r>
              <a:rPr lang="en-US" sz="1800" dirty="0" err="1">
                <a:solidFill>
                  <a:prstClr val="black"/>
                </a:solidFill>
              </a:rPr>
              <a:t>mannitol</a:t>
            </a:r>
            <a:r>
              <a:rPr lang="en-US" sz="1800" dirty="0">
                <a:solidFill>
                  <a:prstClr val="black"/>
                </a:solidFill>
              </a:rPr>
              <a:t>, </a:t>
            </a:r>
            <a:r>
              <a:rPr lang="en-US" sz="1800" dirty="0" err="1">
                <a:solidFill>
                  <a:prstClr val="black"/>
                </a:solidFill>
              </a:rPr>
              <a:t>i.v.</a:t>
            </a:r>
            <a:r>
              <a:rPr lang="en-US" sz="1800" dirty="0">
                <a:solidFill>
                  <a:prstClr val="black"/>
                </a:solidFill>
              </a:rPr>
              <a:t> 5ml/kg BW over 20 minutes;</a:t>
            </a:r>
          </a:p>
          <a:p>
            <a:pPr lvl="2">
              <a:buClr>
                <a:srgbClr val="B13F9A"/>
              </a:buClr>
            </a:pPr>
            <a:r>
              <a:rPr lang="en-US" sz="1800" dirty="0">
                <a:solidFill>
                  <a:prstClr val="black"/>
                </a:solidFill>
              </a:rPr>
              <a:t>corticosteroid </a:t>
            </a:r>
            <a:r>
              <a:rPr lang="en-US" sz="1800" dirty="0" err="1">
                <a:solidFill>
                  <a:prstClr val="black"/>
                </a:solidFill>
              </a:rPr>
              <a:t>i.v.</a:t>
            </a:r>
            <a:r>
              <a:rPr lang="en-US" sz="1800" dirty="0">
                <a:solidFill>
                  <a:prstClr val="black"/>
                </a:solidFill>
              </a:rPr>
              <a:t> or </a:t>
            </a:r>
            <a:r>
              <a:rPr lang="en-US" sz="1800" dirty="0" err="1">
                <a:solidFill>
                  <a:prstClr val="black"/>
                </a:solidFill>
              </a:rPr>
              <a:t>i.m</a:t>
            </a:r>
            <a:r>
              <a:rPr lang="en-US" sz="1800" dirty="0">
                <a:solidFill>
                  <a:prstClr val="black"/>
                </a:solidFill>
              </a:rPr>
              <a:t> 4 hourly </a:t>
            </a:r>
          </a:p>
          <a:p>
            <a:pPr lvl="2">
              <a:buClr>
                <a:srgbClr val="B13F9A"/>
              </a:buClr>
            </a:pPr>
            <a:r>
              <a:rPr lang="en-US" sz="1800" dirty="0">
                <a:solidFill>
                  <a:prstClr val="black"/>
                </a:solidFill>
              </a:rPr>
              <a:t>(e.g. prednisolone, 1mg/kg body weight dexamethasone, 0.15mg/kg body weight or hydrocortisone, 4mg/kg body weight) </a:t>
            </a:r>
          </a:p>
          <a:p>
            <a:pPr lvl="1">
              <a:buClr>
                <a:srgbClr val="B13F9A"/>
              </a:buClr>
            </a:pPr>
            <a:r>
              <a:rPr lang="en-US" sz="2400" dirty="0">
                <a:solidFill>
                  <a:prstClr val="black"/>
                </a:solidFill>
              </a:rPr>
              <a:t>Control convulsions or hyperactivity (diazepam, 0.1mg/kg BW, slow </a:t>
            </a:r>
            <a:r>
              <a:rPr lang="en-US" sz="2400" dirty="0" err="1">
                <a:solidFill>
                  <a:prstClr val="black"/>
                </a:solidFill>
              </a:rPr>
              <a:t>i.v.</a:t>
            </a:r>
            <a:r>
              <a:rPr lang="en-US" sz="2400" dirty="0">
                <a:solidFill>
                  <a:prstClr val="black"/>
                </a:solidFill>
              </a:rPr>
              <a:t> or per rectum)</a:t>
            </a:r>
          </a:p>
          <a:p>
            <a:pPr lvl="1">
              <a:buClr>
                <a:srgbClr val="F9B639"/>
              </a:buClr>
            </a:pPr>
            <a:endParaRPr lang="en-US" dirty="0">
              <a:solidFill>
                <a:prstClr val="black">
                  <a:tint val="85000"/>
                </a:prstClr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037621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dirty="0">
                <a:ln w="500">
                  <a:solidFill>
                    <a:srgbClr val="B13F9A">
                      <a:shade val="20000"/>
                      <a:satMod val="120000"/>
                    </a:srgbClr>
                  </a:solidFill>
                </a:ln>
                <a:gradFill>
                  <a:gsLst>
                    <a:gs pos="0">
                      <a:srgbClr val="F9B639">
                        <a:tint val="13000"/>
                      </a:srgbClr>
                    </a:gs>
                    <a:gs pos="10000">
                      <a:srgbClr val="F9B639">
                        <a:tint val="20000"/>
                      </a:srgbClr>
                    </a:gs>
                    <a:gs pos="49000">
                      <a:srgbClr val="F9B639">
                        <a:tint val="70000"/>
                      </a:srgbClr>
                    </a:gs>
                    <a:gs pos="50000">
                      <a:srgbClr val="F9B639">
                        <a:tint val="97000"/>
                      </a:srgbClr>
                    </a:gs>
                    <a:gs pos="100000">
                      <a:srgbClr val="F9B639">
                        <a:tint val="20000"/>
                      </a:srgbClr>
                    </a:gs>
                  </a:gsLst>
                  <a:lin ang="5400000" scaled="1"/>
                </a:gradFill>
              </a:rPr>
              <a:t>TREATMENT OF SPECIFIC COMMON POISONING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ETHANOL</a:t>
            </a:r>
            <a:endParaRPr lang="en-US" dirty="0"/>
          </a:p>
          <a:p>
            <a:r>
              <a:rPr lang="en-US" b="1" dirty="0"/>
              <a:t>Treatment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Prevent further absorption by gastric lavage or inducing emesis with </a:t>
            </a:r>
            <a:r>
              <a:rPr lang="en-US" dirty="0" err="1"/>
              <a:t>ipecacuanha</a:t>
            </a:r>
            <a:r>
              <a:rPr lang="en-US" dirty="0"/>
              <a:t> syrup (Side-effects - shows aspiration pneumonia, delayed recovery process of recovery, not recommended anymore). </a:t>
            </a:r>
          </a:p>
          <a:p>
            <a:pPr lvl="2"/>
            <a:r>
              <a:rPr lang="en-US" dirty="0"/>
              <a:t>gastric lavage</a:t>
            </a:r>
          </a:p>
          <a:p>
            <a:pPr lvl="1"/>
            <a:r>
              <a:rPr lang="en-US" dirty="0"/>
              <a:t>Give activated charcoal </a:t>
            </a:r>
          </a:p>
          <a:p>
            <a:pPr lvl="1"/>
            <a:r>
              <a:rPr lang="en-US" dirty="0"/>
              <a:t>Maintain adequate airway </a:t>
            </a:r>
          </a:p>
          <a:p>
            <a:pPr lvl="1"/>
            <a:r>
              <a:rPr lang="en-US" dirty="0"/>
              <a:t>Maintain normal body temperature </a:t>
            </a:r>
          </a:p>
          <a:p>
            <a:pPr lvl="1"/>
            <a:r>
              <a:rPr lang="en-US" dirty="0"/>
              <a:t>In </a:t>
            </a:r>
            <a:r>
              <a:rPr lang="en-US" dirty="0" err="1"/>
              <a:t>hypoglycaemia</a:t>
            </a:r>
            <a:r>
              <a:rPr lang="en-US" dirty="0"/>
              <a:t>: give dextrose 50%, followed by 5% </a:t>
            </a:r>
            <a:r>
              <a:rPr lang="en-US" dirty="0" err="1"/>
              <a:t>i.v.</a:t>
            </a:r>
            <a:endParaRPr lang="en-US" dirty="0"/>
          </a:p>
          <a:p>
            <a:pPr lvl="1"/>
            <a:r>
              <a:rPr lang="en-US" dirty="0"/>
              <a:t>Give vitamin B compound (chronic alcohol abuser)</a:t>
            </a:r>
          </a:p>
        </p:txBody>
      </p:sp>
    </p:spTree>
    <p:extLst>
      <p:ext uri="{BB962C8B-B14F-4D97-AF65-F5344CB8AC3E}">
        <p14:creationId xmlns:p14="http://schemas.microsoft.com/office/powerpoint/2010/main" val="425383324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dirty="0">
                <a:ln w="500">
                  <a:solidFill>
                    <a:srgbClr val="B13F9A">
                      <a:shade val="20000"/>
                      <a:satMod val="120000"/>
                    </a:srgbClr>
                  </a:solidFill>
                </a:ln>
                <a:gradFill>
                  <a:gsLst>
                    <a:gs pos="0">
                      <a:srgbClr val="F9B639">
                        <a:tint val="13000"/>
                      </a:srgbClr>
                    </a:gs>
                    <a:gs pos="10000">
                      <a:srgbClr val="F9B639">
                        <a:tint val="20000"/>
                      </a:srgbClr>
                    </a:gs>
                    <a:gs pos="49000">
                      <a:srgbClr val="F9B639">
                        <a:tint val="70000"/>
                      </a:srgbClr>
                    </a:gs>
                    <a:gs pos="50000">
                      <a:srgbClr val="F9B639">
                        <a:tint val="97000"/>
                      </a:srgbClr>
                    </a:gs>
                    <a:gs pos="100000">
                      <a:srgbClr val="F9B639">
                        <a:tint val="20000"/>
                      </a:srgbClr>
                    </a:gs>
                  </a:gsLst>
                  <a:lin ang="5400000" scaled="1"/>
                </a:gradFill>
              </a:rPr>
              <a:t>TREATMENT OF SPECIFIC COMMON POISONING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INSECTICIDES</a:t>
            </a:r>
          </a:p>
          <a:p>
            <a:pPr lvl="1"/>
            <a:r>
              <a:rPr lang="en-US" b="1" dirty="0" err="1"/>
              <a:t>Organochlorine</a:t>
            </a:r>
            <a:endParaRPr lang="en-US" b="1" dirty="0"/>
          </a:p>
          <a:p>
            <a:pPr lvl="2"/>
            <a:r>
              <a:rPr lang="en-US" b="1" dirty="0"/>
              <a:t>Treatment</a:t>
            </a:r>
            <a:r>
              <a:rPr lang="en-US" dirty="0"/>
              <a:t> </a:t>
            </a:r>
          </a:p>
          <a:p>
            <a:pPr lvl="3"/>
            <a:r>
              <a:rPr lang="en-US" dirty="0"/>
              <a:t>Prevent further poisoning by removing patient from source and removing contaminated clothing.</a:t>
            </a:r>
          </a:p>
          <a:p>
            <a:pPr lvl="3"/>
            <a:r>
              <a:rPr lang="en-US" dirty="0"/>
              <a:t>Give </a:t>
            </a:r>
            <a:r>
              <a:rPr lang="en-US" dirty="0" err="1"/>
              <a:t>ipecacuanha</a:t>
            </a:r>
            <a:r>
              <a:rPr lang="en-US" dirty="0"/>
              <a:t> syrup. (Side-effects - shows aspiration pneumonia, delayed recovery process of recovery, not recommended anymore). </a:t>
            </a:r>
          </a:p>
          <a:p>
            <a:pPr lvl="4"/>
            <a:r>
              <a:rPr lang="en-US" dirty="0"/>
              <a:t>Gastric lavage.</a:t>
            </a:r>
          </a:p>
          <a:p>
            <a:pPr lvl="3"/>
            <a:r>
              <a:rPr lang="en-US" dirty="0"/>
              <a:t>After vomiting give:</a:t>
            </a:r>
          </a:p>
          <a:p>
            <a:pPr lvl="4"/>
            <a:r>
              <a:rPr lang="en-US" dirty="0"/>
              <a:t> activated charcoal, </a:t>
            </a:r>
          </a:p>
          <a:p>
            <a:pPr lvl="4"/>
            <a:r>
              <a:rPr lang="en-US" dirty="0"/>
              <a:t>followed by gastric lavage with 2 – 4 </a:t>
            </a:r>
            <a:r>
              <a:rPr lang="en-US" dirty="0" err="1"/>
              <a:t>litres</a:t>
            </a:r>
            <a:r>
              <a:rPr lang="en-US" dirty="0"/>
              <a:t> water (adult dose)</a:t>
            </a:r>
          </a:p>
          <a:p>
            <a:pPr lvl="3">
              <a:buClr>
                <a:srgbClr val="B13F9A"/>
              </a:buClr>
            </a:pPr>
            <a:r>
              <a:rPr lang="en-US" dirty="0">
                <a:solidFill>
                  <a:prstClr val="black"/>
                </a:solidFill>
              </a:rPr>
              <a:t>Give a laxative such as magnesium hydroxide </a:t>
            </a:r>
          </a:p>
          <a:p>
            <a:pPr lvl="3">
              <a:buClr>
                <a:srgbClr val="B13F9A"/>
              </a:buClr>
            </a:pPr>
            <a:r>
              <a:rPr lang="en-US" dirty="0">
                <a:solidFill>
                  <a:prstClr val="black"/>
                </a:solidFill>
              </a:rPr>
              <a:t>Avoid milk, fats or oils - as they will increase absorption of the poison </a:t>
            </a:r>
          </a:p>
          <a:p>
            <a:pPr lvl="3">
              <a:buClr>
                <a:srgbClr val="B13F9A"/>
              </a:buClr>
            </a:pPr>
            <a:r>
              <a:rPr lang="en-US" dirty="0">
                <a:solidFill>
                  <a:prstClr val="black"/>
                </a:solidFill>
              </a:rPr>
              <a:t>Scrub the skin with soap and cold water to remove skin contamination </a:t>
            </a:r>
          </a:p>
          <a:p>
            <a:pPr lvl="3">
              <a:buClr>
                <a:srgbClr val="B13F9A"/>
              </a:buClr>
            </a:pPr>
            <a:r>
              <a:rPr lang="en-US" dirty="0">
                <a:solidFill>
                  <a:prstClr val="black"/>
                </a:solidFill>
              </a:rPr>
              <a:t>Give artificial respiration with oxygen - in respiratory depression </a:t>
            </a:r>
          </a:p>
          <a:p>
            <a:pPr lvl="3">
              <a:buClr>
                <a:srgbClr val="B13F9A"/>
              </a:buClr>
            </a:pPr>
            <a:r>
              <a:rPr lang="en-US" dirty="0">
                <a:solidFill>
                  <a:prstClr val="black"/>
                </a:solidFill>
              </a:rPr>
              <a:t>Give diazepam, 10mg slow </a:t>
            </a:r>
            <a:r>
              <a:rPr lang="en-US" dirty="0" err="1">
                <a:solidFill>
                  <a:prstClr val="black"/>
                </a:solidFill>
              </a:rPr>
              <a:t>i.v.</a:t>
            </a:r>
            <a:r>
              <a:rPr lang="en-US" dirty="0">
                <a:solidFill>
                  <a:prstClr val="black"/>
                </a:solidFill>
              </a:rPr>
              <a:t> or </a:t>
            </a:r>
            <a:r>
              <a:rPr lang="en-US" dirty="0" err="1">
                <a:solidFill>
                  <a:prstClr val="black"/>
                </a:solidFill>
              </a:rPr>
              <a:t>phenobarbitone</a:t>
            </a:r>
            <a:r>
              <a:rPr lang="en-US" dirty="0">
                <a:solidFill>
                  <a:prstClr val="black"/>
                </a:solidFill>
              </a:rPr>
              <a:t>, 100mg </a:t>
            </a:r>
            <a:r>
              <a:rPr lang="en-US" dirty="0" err="1">
                <a:solidFill>
                  <a:prstClr val="black"/>
                </a:solidFill>
              </a:rPr>
              <a:t>i.m</a:t>
            </a:r>
            <a:r>
              <a:rPr lang="en-US" dirty="0">
                <a:solidFill>
                  <a:prstClr val="black"/>
                </a:solidFill>
              </a:rPr>
              <a:t>. to control convulsions, hyperactivity or tremors</a:t>
            </a:r>
          </a:p>
          <a:p>
            <a:pPr lvl="4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54183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dirty="0">
                <a:ln w="500">
                  <a:solidFill>
                    <a:srgbClr val="B13F9A">
                      <a:shade val="20000"/>
                      <a:satMod val="120000"/>
                    </a:srgbClr>
                  </a:solidFill>
                </a:ln>
                <a:gradFill>
                  <a:gsLst>
                    <a:gs pos="0">
                      <a:srgbClr val="F9B639">
                        <a:tint val="13000"/>
                      </a:srgbClr>
                    </a:gs>
                    <a:gs pos="10000">
                      <a:srgbClr val="F9B639">
                        <a:tint val="20000"/>
                      </a:srgbClr>
                    </a:gs>
                    <a:gs pos="49000">
                      <a:srgbClr val="F9B639">
                        <a:tint val="70000"/>
                      </a:srgbClr>
                    </a:gs>
                    <a:gs pos="50000">
                      <a:srgbClr val="F9B639">
                        <a:tint val="97000"/>
                      </a:srgbClr>
                    </a:gs>
                    <a:gs pos="100000">
                      <a:srgbClr val="F9B639">
                        <a:tint val="20000"/>
                      </a:srgbClr>
                    </a:gs>
                  </a:gsLst>
                  <a:lin ang="5400000" scaled="1"/>
                </a:gradFill>
              </a:rPr>
              <a:t>TREATMENT OF SPECIFIC COMMON POISONING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Organophosphates and </a:t>
            </a:r>
            <a:r>
              <a:rPr lang="en-US" b="1" dirty="0" err="1"/>
              <a:t>carbamate</a:t>
            </a:r>
            <a:endParaRPr lang="en-US" b="1" dirty="0"/>
          </a:p>
          <a:p>
            <a:r>
              <a:rPr lang="en-US" b="1" dirty="0"/>
              <a:t>Treatment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Remove patient from source of poisoning and remove contaminated clothing </a:t>
            </a:r>
          </a:p>
          <a:p>
            <a:pPr lvl="1"/>
            <a:r>
              <a:rPr lang="en-US" dirty="0"/>
              <a:t>Establish airway and give artificial respiration if necessary </a:t>
            </a:r>
          </a:p>
          <a:p>
            <a:pPr lvl="1"/>
            <a:r>
              <a:rPr lang="en-US" dirty="0"/>
              <a:t>Remove excess bronchial secretions by suction </a:t>
            </a:r>
          </a:p>
          <a:p>
            <a:pPr lvl="1"/>
            <a:r>
              <a:rPr lang="en-US" dirty="0"/>
              <a:t>Give </a:t>
            </a:r>
            <a:r>
              <a:rPr lang="en-US" dirty="0" err="1"/>
              <a:t>ipecacuanha</a:t>
            </a:r>
            <a:r>
              <a:rPr lang="en-US" dirty="0"/>
              <a:t> syrup (Side-effects - shows aspiration pneumonia, delayed recovery process of recovery, not recommended anymore), or start gastric lavage </a:t>
            </a:r>
          </a:p>
          <a:p>
            <a:pPr lvl="1"/>
            <a:r>
              <a:rPr lang="en-US" dirty="0"/>
              <a:t>Give atropine,(adults; 2mg iv./ </a:t>
            </a:r>
            <a:r>
              <a:rPr lang="en-US" dirty="0" err="1"/>
              <a:t>i.m</a:t>
            </a:r>
            <a:r>
              <a:rPr lang="en-US" dirty="0"/>
              <a:t> stat;children100-200mcg </a:t>
            </a:r>
            <a:r>
              <a:rPr lang="en-US" dirty="0" err="1"/>
              <a:t>i.v</a:t>
            </a:r>
            <a:r>
              <a:rPr lang="en-US" dirty="0"/>
              <a:t>/</a:t>
            </a:r>
            <a:r>
              <a:rPr lang="en-US" dirty="0" err="1"/>
              <a:t>i.m</a:t>
            </a:r>
            <a:r>
              <a:rPr lang="en-US" dirty="0"/>
              <a:t>/orally </a:t>
            </a:r>
          </a:p>
          <a:p>
            <a:pPr lvl="2"/>
            <a:r>
              <a:rPr lang="en-US" dirty="0"/>
              <a:t>every 3 – 8 minutes until signs of </a:t>
            </a:r>
            <a:r>
              <a:rPr lang="en-US" dirty="0" err="1"/>
              <a:t>atropinisation</a:t>
            </a:r>
            <a:r>
              <a:rPr lang="en-US" dirty="0"/>
              <a:t> appear (hot dry skin, dry mouth, widely dilated pupils and fast pulse)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24311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dirty="0">
                <a:ln w="500">
                  <a:solidFill>
                    <a:srgbClr val="B13F9A">
                      <a:shade val="20000"/>
                      <a:satMod val="120000"/>
                    </a:srgbClr>
                  </a:solidFill>
                </a:ln>
                <a:gradFill>
                  <a:gsLst>
                    <a:gs pos="0">
                      <a:srgbClr val="F9B639">
                        <a:tint val="13000"/>
                      </a:srgbClr>
                    </a:gs>
                    <a:gs pos="10000">
                      <a:srgbClr val="F9B639">
                        <a:tint val="20000"/>
                      </a:srgbClr>
                    </a:gs>
                    <a:gs pos="49000">
                      <a:srgbClr val="F9B639">
                        <a:tint val="70000"/>
                      </a:srgbClr>
                    </a:gs>
                    <a:gs pos="50000">
                      <a:srgbClr val="F9B639">
                        <a:tint val="97000"/>
                      </a:srgbClr>
                    </a:gs>
                    <a:gs pos="100000">
                      <a:srgbClr val="F9B639">
                        <a:tint val="20000"/>
                      </a:srgbClr>
                    </a:gs>
                  </a:gsLst>
                  <a:lin ang="5400000" scaled="1"/>
                </a:gradFill>
              </a:rPr>
              <a:t>TREATMENT OF SPECIFIC COMMON POISONING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/>
              <a:t>Paraffin, petrol and other petroleum products</a:t>
            </a:r>
          </a:p>
          <a:p>
            <a:r>
              <a:rPr lang="en-US" dirty="0"/>
              <a:t>Treatment: </a:t>
            </a:r>
          </a:p>
          <a:p>
            <a:pPr lvl="1"/>
            <a:r>
              <a:rPr lang="en-US" dirty="0"/>
              <a:t>Prevent the substance from entering the lungs to  avoid damage to tissue  (low viscosity and surface tension, highly volatile)</a:t>
            </a:r>
          </a:p>
          <a:p>
            <a:pPr lvl="1"/>
            <a:r>
              <a:rPr lang="en-US" dirty="0"/>
              <a:t>Do not induce vomiting, do not give charcoal (risk of aspiration pneumonia) </a:t>
            </a:r>
          </a:p>
          <a:p>
            <a:pPr lvl="1"/>
            <a:r>
              <a:rPr lang="en-US" dirty="0"/>
              <a:t>Do not do gastric lavage </a:t>
            </a:r>
          </a:p>
          <a:p>
            <a:pPr lvl="1"/>
            <a:r>
              <a:rPr lang="en-US" dirty="0"/>
              <a:t>Look out for </a:t>
            </a:r>
            <a:r>
              <a:rPr lang="en-US"/>
              <a:t>pulmonary edema </a:t>
            </a:r>
            <a:r>
              <a:rPr lang="en-US" dirty="0"/>
              <a:t>and chemical pneumonitis and treat accordingly</a:t>
            </a:r>
          </a:p>
          <a:p>
            <a:pPr lvl="1"/>
            <a:r>
              <a:rPr lang="en-US" dirty="0"/>
              <a:t>Supportive treatment (with monitoring respiration and fluid balance).</a:t>
            </a:r>
          </a:p>
          <a:p>
            <a:pPr lvl="1"/>
            <a:r>
              <a:rPr lang="en-US" dirty="0"/>
              <a:t>Swallowed poison: may cause burns (airway, GIT) causing tissue death(scars form affecting function), shock, Infection, death.</a:t>
            </a:r>
          </a:p>
          <a:p>
            <a:pPr lvl="1"/>
            <a:r>
              <a:rPr lang="en-US" dirty="0"/>
              <a:t>Home care: give milk and water, unless otherwise contraindicated </a:t>
            </a:r>
          </a:p>
        </p:txBody>
      </p:sp>
    </p:spTree>
    <p:extLst>
      <p:ext uri="{BB962C8B-B14F-4D97-AF65-F5344CB8AC3E}">
        <p14:creationId xmlns:p14="http://schemas.microsoft.com/office/powerpoint/2010/main" val="69288460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dirty="0">
                <a:ln w="500">
                  <a:solidFill>
                    <a:srgbClr val="B13F9A">
                      <a:shade val="20000"/>
                      <a:satMod val="120000"/>
                    </a:srgbClr>
                  </a:solidFill>
                </a:ln>
                <a:gradFill>
                  <a:gsLst>
                    <a:gs pos="0">
                      <a:srgbClr val="F9B639">
                        <a:tint val="13000"/>
                      </a:srgbClr>
                    </a:gs>
                    <a:gs pos="10000">
                      <a:srgbClr val="F9B639">
                        <a:tint val="20000"/>
                      </a:srgbClr>
                    </a:gs>
                    <a:gs pos="49000">
                      <a:srgbClr val="F9B639">
                        <a:tint val="70000"/>
                      </a:srgbClr>
                    </a:gs>
                    <a:gs pos="50000">
                      <a:srgbClr val="F9B639">
                        <a:tint val="97000"/>
                      </a:srgbClr>
                    </a:gs>
                    <a:gs pos="100000">
                      <a:srgbClr val="F9B639">
                        <a:tint val="20000"/>
                      </a:srgbClr>
                    </a:gs>
                  </a:gsLst>
                  <a:lin ang="5400000" scaled="1"/>
                </a:gradFill>
              </a:rPr>
              <a:t>TREATMENT OF SPECIFIC COMMON POISONING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/>
              <a:t>Paracetamol</a:t>
            </a:r>
            <a:r>
              <a:rPr lang="en-US" b="1" dirty="0"/>
              <a:t> poisoning</a:t>
            </a:r>
          </a:p>
          <a:p>
            <a:r>
              <a:rPr lang="en-US" dirty="0"/>
              <a:t>Toxic Levels:</a:t>
            </a:r>
          </a:p>
          <a:p>
            <a:pPr lvl="1"/>
            <a:r>
              <a:rPr lang="en-US" dirty="0"/>
              <a:t>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&gt; 150 – 200mg/L about 4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following ingestion – toxicity may occur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Chronic alcohol abusers, patients on drugs enhancing CYP 450 production – toxicity level may be 100mg/L</a:t>
            </a:r>
          </a:p>
          <a:p>
            <a:pPr lvl="1"/>
            <a:r>
              <a:rPr lang="en-US" dirty="0"/>
              <a:t>Potential toxicity underestimated</a:t>
            </a:r>
          </a:p>
          <a:p>
            <a:pPr lvl="1"/>
            <a:r>
              <a:rPr lang="en-US" dirty="0"/>
              <a:t>Doses above 150 mg/kg in child or 7.5 to 10 g for adult  can result in toxicity</a:t>
            </a:r>
          </a:p>
          <a:p>
            <a:pPr lvl="1"/>
            <a:r>
              <a:rPr lang="en-US" dirty="0"/>
              <a:t>Toxicity is likely with single ingestions greater than 250 mg/kg or those greater than 12 g over a 24-hour period </a:t>
            </a:r>
          </a:p>
          <a:p>
            <a:pPr lvl="1"/>
            <a:r>
              <a:rPr lang="en-US" dirty="0"/>
              <a:t>Virtually all patients who ingest doses in excess of 350 mg/kg develop severe liver toxicity unless appropriately treated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50894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04552" y="2544143"/>
            <a:ext cx="8847786" cy="13696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14400">
              <a:spcBef>
                <a:spcPts val="600"/>
              </a:spcBef>
              <a:buClr>
                <a:srgbClr val="B13F9A"/>
              </a:buClr>
              <a:buSzPct val="73000"/>
            </a:pPr>
            <a:r>
              <a:rPr lang="en-US" sz="2600" dirty="0">
                <a:solidFill>
                  <a:prstClr val="black"/>
                </a:solidFill>
                <a:latin typeface="Bernard MT Condensed" pitchFamily="18" charset="0"/>
              </a:rPr>
              <a:t>“All things are poison, and nothing is without poison; only the dose permits something not to be poisonous.” </a:t>
            </a:r>
          </a:p>
          <a:p>
            <a:pPr lvl="0" algn="ctr" defTabSz="914400">
              <a:spcBef>
                <a:spcPts val="600"/>
              </a:spcBef>
              <a:buClr>
                <a:srgbClr val="B13F9A"/>
              </a:buClr>
              <a:buSzPct val="73000"/>
            </a:pPr>
            <a:r>
              <a:rPr lang="en-US" sz="2600" dirty="0">
                <a:solidFill>
                  <a:prstClr val="black"/>
                </a:solidFill>
                <a:latin typeface="Bernard MT Condensed" pitchFamily="18" charset="0"/>
              </a:rPr>
              <a:t> “The dose makes the poison.” </a:t>
            </a:r>
            <a:r>
              <a:rPr lang="en-US" sz="2600" dirty="0" err="1">
                <a:solidFill>
                  <a:prstClr val="black"/>
                </a:solidFill>
                <a:latin typeface="Bernard MT Condensed" pitchFamily="18" charset="0"/>
              </a:rPr>
              <a:t>paraclesus</a:t>
            </a:r>
            <a:endParaRPr lang="en-US" sz="2600" dirty="0">
              <a:solidFill>
                <a:prstClr val="black"/>
              </a:solidFill>
              <a:latin typeface="Bernard MT Condensed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469346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>
                <a:ln>
                  <a:noFill/>
                </a:ln>
                <a:solidFill>
                  <a:prstClr val="black"/>
                </a:solidFill>
                <a:latin typeface="Georgia" panose="02040502050405020303" pitchFamily="18" charset="0"/>
              </a:rPr>
              <a:t>Mechanism of paracetamol toxicity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342900" lvl="1" indent="-342900">
              <a:lnSpc>
                <a:spcPct val="110000"/>
              </a:lnSpc>
              <a:spcBef>
                <a:spcPts val="1200"/>
              </a:spcBef>
              <a:buClrTx/>
              <a:buSzTx/>
            </a:pPr>
            <a:r>
              <a:rPr lang="en-US" altLang="en-US" sz="2200" dirty="0">
                <a:solidFill>
                  <a:prstClr val="black"/>
                </a:solidFill>
                <a:latin typeface="Georgia" panose="02040502050405020303" pitchFamily="18" charset="0"/>
              </a:rPr>
              <a:t>Paracetamol is metabolized via three routes:</a:t>
            </a:r>
          </a:p>
          <a:p>
            <a:pPr marL="457200" lvl="1" indent="-457200">
              <a:lnSpc>
                <a:spcPct val="110000"/>
              </a:lnSpc>
              <a:spcBef>
                <a:spcPts val="1200"/>
              </a:spcBef>
              <a:buClrTx/>
              <a:buSzTx/>
              <a:buFont typeface="+mj-lt"/>
              <a:buAutoNum type="arabicPeriod"/>
            </a:pPr>
            <a:r>
              <a:rPr lang="en-US" altLang="en-US" sz="2200" b="1" dirty="0" err="1">
                <a:solidFill>
                  <a:prstClr val="black"/>
                </a:solidFill>
                <a:latin typeface="Georgia" panose="02040502050405020303" pitchFamily="18" charset="0"/>
              </a:rPr>
              <a:t>Glucuronidation</a:t>
            </a:r>
            <a:r>
              <a:rPr lang="en-US" altLang="en-US" sz="2200" dirty="0">
                <a:solidFill>
                  <a:prstClr val="black"/>
                </a:solidFill>
                <a:latin typeface="Georgia" panose="02040502050405020303" pitchFamily="18" charset="0"/>
              </a:rPr>
              <a:t> (90%)</a:t>
            </a:r>
          </a:p>
          <a:p>
            <a:pPr marL="457200" lvl="1" indent="-457200">
              <a:lnSpc>
                <a:spcPct val="110000"/>
              </a:lnSpc>
              <a:spcBef>
                <a:spcPts val="1200"/>
              </a:spcBef>
              <a:buClrTx/>
              <a:buSzTx/>
              <a:buFont typeface="+mj-lt"/>
              <a:buAutoNum type="arabicPeriod"/>
            </a:pPr>
            <a:r>
              <a:rPr lang="en-US" altLang="en-US" sz="2200" b="1" dirty="0">
                <a:solidFill>
                  <a:prstClr val="black"/>
                </a:solidFill>
                <a:latin typeface="Georgia" panose="02040502050405020303" pitchFamily="18" charset="0"/>
              </a:rPr>
              <a:t>Sulfate conjugation</a:t>
            </a:r>
            <a:r>
              <a:rPr lang="en-US" altLang="en-US" sz="2200" dirty="0">
                <a:solidFill>
                  <a:prstClr val="black"/>
                </a:solidFill>
                <a:latin typeface="Georgia" panose="02040502050405020303" pitchFamily="18" charset="0"/>
              </a:rPr>
              <a:t> (5%)</a:t>
            </a:r>
          </a:p>
          <a:p>
            <a:pPr marL="457200" lvl="1" indent="-457200">
              <a:lnSpc>
                <a:spcPct val="110000"/>
              </a:lnSpc>
              <a:spcBef>
                <a:spcPts val="1200"/>
              </a:spcBef>
              <a:buClrTx/>
              <a:buSzTx/>
              <a:buFont typeface="+mj-lt"/>
              <a:buAutoNum type="arabicPeriod"/>
            </a:pPr>
            <a:r>
              <a:rPr lang="en-US" altLang="en-US" sz="2200" b="1" dirty="0">
                <a:solidFill>
                  <a:prstClr val="black"/>
                </a:solidFill>
                <a:latin typeface="Georgia" panose="02040502050405020303" pitchFamily="18" charset="0"/>
              </a:rPr>
              <a:t>Oxidation:</a:t>
            </a:r>
            <a:r>
              <a:rPr lang="en-US" altLang="en-US" sz="2200" dirty="0">
                <a:solidFill>
                  <a:prstClr val="black"/>
                </a:solidFill>
                <a:latin typeface="Georgia" panose="02040502050405020303" pitchFamily="18" charset="0"/>
              </a:rPr>
              <a:t> Through cytochrome P450 mixed oxidase enzymes (5%). This pathway produces N-acetyl-p-benzoquinone imine (NABQI), which is then conjugated with glutathione and excreted in urine. NABQI is a toxic metabolite which interacts with –SH containing proteins in the liver cells resulting in hepatocellular necrosis. It also causes damage to the kidneys and the pancreas.</a:t>
            </a:r>
          </a:p>
          <a:p>
            <a:pPr marL="342900" lvl="1" indent="-342900">
              <a:lnSpc>
                <a:spcPct val="110000"/>
              </a:lnSpc>
              <a:spcBef>
                <a:spcPts val="1200"/>
              </a:spcBef>
              <a:buClrTx/>
              <a:buSzTx/>
            </a:pPr>
            <a:r>
              <a:rPr lang="en-US" altLang="en-US" sz="2200" dirty="0">
                <a:solidFill>
                  <a:prstClr val="black"/>
                </a:solidFill>
                <a:latin typeface="Georgia" panose="02040502050405020303" pitchFamily="18" charset="0"/>
              </a:rPr>
              <a:t>At high doses, the conjugation pathways are saturated and the oxidation pathway becomes more important. However with high doses, the glutathione gets depleted and NABQI accumulates, causing hepatotoxicity.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003127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600" dirty="0">
                <a:ln>
                  <a:noFill/>
                </a:ln>
                <a:solidFill>
                  <a:prstClr val="black"/>
                </a:solidFill>
                <a:latin typeface="Georgia" panose="02040502050405020303" pitchFamily="18" charset="0"/>
              </a:rPr>
              <a:t>Factors influencing paracetamol toxicity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>
              <a:spcBef>
                <a:spcPts val="1800"/>
              </a:spcBef>
              <a:buClrTx/>
              <a:buSzTx/>
              <a:buFont typeface="Arial" pitchFamily="34" charset="0"/>
              <a:buChar char="•"/>
            </a:pPr>
            <a:r>
              <a:rPr lang="en-US" altLang="en-US" sz="2400" dirty="0">
                <a:solidFill>
                  <a:prstClr val="black"/>
                </a:solidFill>
                <a:latin typeface="Georgia" panose="02040502050405020303" pitchFamily="18" charset="0"/>
              </a:rPr>
              <a:t>Dose ingested</a:t>
            </a:r>
          </a:p>
          <a:p>
            <a:pPr marL="342900" lvl="0" indent="-342900">
              <a:spcBef>
                <a:spcPts val="1800"/>
              </a:spcBef>
              <a:buClrTx/>
              <a:buSzTx/>
              <a:buFont typeface="Arial" pitchFamily="34" charset="0"/>
              <a:buChar char="•"/>
            </a:pPr>
            <a:r>
              <a:rPr lang="en-US" altLang="en-US" sz="2400" dirty="0">
                <a:solidFill>
                  <a:prstClr val="black"/>
                </a:solidFill>
                <a:latin typeface="Georgia" panose="02040502050405020303" pitchFamily="18" charset="0"/>
              </a:rPr>
              <a:t>Excessive cytochrome P450 activity due to induction by chronic alcohol or other drug use e.g.  carbamazepine, phenytoin,  rifampicin</a:t>
            </a:r>
          </a:p>
          <a:p>
            <a:pPr marL="342900" lvl="0" indent="-342900">
              <a:spcBef>
                <a:spcPts val="1800"/>
              </a:spcBef>
              <a:buClrTx/>
              <a:buSzTx/>
              <a:buFont typeface="Arial" pitchFamily="34" charset="0"/>
              <a:buChar char="•"/>
            </a:pPr>
            <a:r>
              <a:rPr lang="en-US" altLang="en-US" sz="2400" dirty="0">
                <a:solidFill>
                  <a:prstClr val="black"/>
                </a:solidFill>
                <a:latin typeface="Georgia" panose="02040502050405020303" pitchFamily="18" charset="0"/>
              </a:rPr>
              <a:t>Decreased capacity for </a:t>
            </a:r>
            <a:r>
              <a:rPr lang="en-US" altLang="en-US" sz="2400" dirty="0" err="1">
                <a:solidFill>
                  <a:prstClr val="black"/>
                </a:solidFill>
                <a:latin typeface="Georgia" panose="02040502050405020303" pitchFamily="18" charset="0"/>
              </a:rPr>
              <a:t>glucuronidation</a:t>
            </a:r>
            <a:r>
              <a:rPr lang="en-US" altLang="en-US" sz="2400" dirty="0">
                <a:solidFill>
                  <a:prstClr val="black"/>
                </a:solidFill>
                <a:latin typeface="Georgia" panose="02040502050405020303" pitchFamily="18" charset="0"/>
              </a:rPr>
              <a:t> or </a:t>
            </a:r>
            <a:r>
              <a:rPr lang="en-US" altLang="en-US" sz="2400" dirty="0" err="1">
                <a:solidFill>
                  <a:prstClr val="black"/>
                </a:solidFill>
                <a:latin typeface="Georgia" panose="02040502050405020303" pitchFamily="18" charset="0"/>
              </a:rPr>
              <a:t>sulfation</a:t>
            </a:r>
            <a:endParaRPr lang="en-US" altLang="en-US" sz="2400" dirty="0">
              <a:solidFill>
                <a:prstClr val="black"/>
              </a:solidFill>
              <a:latin typeface="Georgia" panose="02040502050405020303" pitchFamily="18" charset="0"/>
            </a:endParaRPr>
          </a:p>
          <a:p>
            <a:pPr marL="342900" lvl="0" indent="-342900">
              <a:spcBef>
                <a:spcPts val="1800"/>
              </a:spcBef>
              <a:buClrTx/>
              <a:buSzTx/>
              <a:buFont typeface="Arial" pitchFamily="34" charset="0"/>
              <a:buChar char="•"/>
            </a:pPr>
            <a:r>
              <a:rPr lang="en-US" altLang="en-US" sz="2400" dirty="0">
                <a:solidFill>
                  <a:prstClr val="black"/>
                </a:solidFill>
                <a:latin typeface="Georgia" panose="02040502050405020303" pitchFamily="18" charset="0"/>
              </a:rPr>
              <a:t>Depletion of glutathione stores due to malnutrition or chronic alcohol ingestion </a:t>
            </a:r>
          </a:p>
        </p:txBody>
      </p:sp>
    </p:spTree>
    <p:extLst>
      <p:ext uri="{BB962C8B-B14F-4D97-AF65-F5344CB8AC3E}">
        <p14:creationId xmlns:p14="http://schemas.microsoft.com/office/powerpoint/2010/main" val="360059859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Clinical features of paracetamol overdose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Stage I (0.5 to 24 hours)</a:t>
            </a:r>
          </a:p>
          <a:p>
            <a:pPr lvl="1"/>
            <a:r>
              <a:rPr lang="en-US" dirty="0"/>
              <a:t>No symptoms; nausea and vomiting, malaise</a:t>
            </a:r>
          </a:p>
          <a:p>
            <a:r>
              <a:rPr lang="en-US" dirty="0"/>
              <a:t>Stage II (24 to 72 hours)</a:t>
            </a:r>
          </a:p>
          <a:p>
            <a:pPr lvl="1"/>
            <a:r>
              <a:rPr lang="en-US" dirty="0"/>
              <a:t>Subclinical elevations of hepatic aminotransferases (AST, ALT), right upper quadrant pain, with liver enlargement and tenderness. Elevations of prothrombin time , total bilirubin, and oliguria and renal function abnormalities may become evident</a:t>
            </a:r>
          </a:p>
          <a:p>
            <a:r>
              <a:rPr lang="en-US" dirty="0"/>
              <a:t>Stage III (72 to 96 hours)</a:t>
            </a:r>
          </a:p>
          <a:p>
            <a:pPr lvl="1"/>
            <a:r>
              <a:rPr lang="en-US" dirty="0"/>
              <a:t>Jaundice, confusion (hepatic encephalopathy), a marked elevation in hepatic enzymes, </a:t>
            </a:r>
            <a:r>
              <a:rPr lang="en-US" dirty="0" err="1"/>
              <a:t>hyperammonemia</a:t>
            </a:r>
            <a:r>
              <a:rPr lang="en-US" dirty="0"/>
              <a:t>, and a bleeding diathesis, hypoglycemia, lactic acidosis, renal failure 25%, death</a:t>
            </a:r>
          </a:p>
          <a:p>
            <a:r>
              <a:rPr lang="en-US" dirty="0"/>
              <a:t>Stage IV (4 days to 2 weeks)</a:t>
            </a:r>
          </a:p>
          <a:p>
            <a:pPr lvl="1"/>
            <a:r>
              <a:rPr lang="en-US" dirty="0"/>
              <a:t>Recovery phase that usually begins by day 4 and is complete by 7 days after overdose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150842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altLang="en-US" sz="2600" dirty="0">
                <a:ln>
                  <a:noFill/>
                </a:ln>
                <a:solidFill>
                  <a:prstClr val="black"/>
                </a:solidFill>
                <a:latin typeface="Georgia" panose="02040502050405020303" pitchFamily="18" charset="0"/>
              </a:rPr>
              <a:t>Paracetamol overdose treatment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Keep the patient calm and warm </a:t>
            </a:r>
          </a:p>
          <a:p>
            <a:r>
              <a:rPr lang="en-US" b="1" dirty="0"/>
              <a:t>Induce emesis: </a:t>
            </a:r>
          </a:p>
          <a:p>
            <a:pPr lvl="1"/>
            <a:r>
              <a:rPr lang="en-US" dirty="0"/>
              <a:t>with </a:t>
            </a:r>
            <a:r>
              <a:rPr lang="en-US" dirty="0" err="1"/>
              <a:t>ipecacuanha</a:t>
            </a:r>
            <a:r>
              <a:rPr lang="en-US" dirty="0"/>
              <a:t> syrup (Side-effects - shows aspiration pneumonia, delayed recovery process of recovery, not recommended anymore). Weigh the risks and benefits.</a:t>
            </a:r>
          </a:p>
          <a:p>
            <a:r>
              <a:rPr lang="en-US" b="1" dirty="0"/>
              <a:t>Gastric lavage</a:t>
            </a:r>
            <a:r>
              <a:rPr lang="en-US" dirty="0"/>
              <a:t>: Airway- protected gastric lavage (depressed respiration)</a:t>
            </a:r>
          </a:p>
          <a:p>
            <a:r>
              <a:rPr lang="en-US" b="1" dirty="0"/>
              <a:t>Activated charcoal</a:t>
            </a:r>
          </a:p>
          <a:p>
            <a:pPr lvl="1"/>
            <a:r>
              <a:rPr lang="en-US" dirty="0"/>
              <a:t>Activated charcoal given within four hours of ingestion  May reduce absorption by 50 to 90 percent (also inhibits absorption of oral methionine)</a:t>
            </a:r>
          </a:p>
          <a:p>
            <a:r>
              <a:rPr lang="en-US" b="1" dirty="0"/>
              <a:t>Dextrose, 5% </a:t>
            </a:r>
            <a:r>
              <a:rPr lang="en-US" b="1" dirty="0" err="1"/>
              <a:t>i.v</a:t>
            </a:r>
            <a:r>
              <a:rPr lang="en-US" b="1" dirty="0"/>
              <a:t> for the first 48 hours </a:t>
            </a:r>
          </a:p>
          <a:p>
            <a:r>
              <a:rPr lang="en-US" b="1" dirty="0" err="1"/>
              <a:t>Phytomenadione</a:t>
            </a:r>
            <a:r>
              <a:rPr lang="en-US" b="1" dirty="0"/>
              <a:t>, 1– 10mg </a:t>
            </a:r>
            <a:r>
              <a:rPr lang="en-US" b="1" dirty="0" err="1"/>
              <a:t>i.m</a:t>
            </a:r>
            <a:r>
              <a:rPr lang="en-US" b="1" dirty="0"/>
              <a:t> if the prothrombin time ratio exceeds 2.0 </a:t>
            </a:r>
          </a:p>
          <a:p>
            <a:r>
              <a:rPr lang="en-US" b="1" dirty="0"/>
              <a:t>Do not force diuresis</a:t>
            </a:r>
          </a:p>
          <a:p>
            <a:r>
              <a:rPr lang="en-US" b="1" dirty="0"/>
              <a:t> Antidotes</a:t>
            </a:r>
          </a:p>
          <a:p>
            <a:pPr lvl="1"/>
            <a:r>
              <a:rPr lang="en-US" dirty="0"/>
              <a:t>Glutathione precursors: </a:t>
            </a:r>
            <a:r>
              <a:rPr lang="en-US" b="1" dirty="0"/>
              <a:t>N-</a:t>
            </a:r>
            <a:r>
              <a:rPr lang="en-US" b="1" dirty="0" err="1"/>
              <a:t>acetylcysteine</a:t>
            </a:r>
            <a:r>
              <a:rPr lang="en-US" b="1" dirty="0"/>
              <a:t> (IV </a:t>
            </a:r>
            <a:r>
              <a:rPr lang="en-US" b="1" dirty="0" err="1"/>
              <a:t>ifusion</a:t>
            </a:r>
            <a:r>
              <a:rPr lang="en-US" b="1" dirty="0"/>
              <a:t>) and methionine </a:t>
            </a:r>
            <a:r>
              <a:rPr lang="en-US" dirty="0"/>
              <a:t>(oral, less effective than N-</a:t>
            </a:r>
            <a:r>
              <a:rPr lang="en-US" dirty="0" err="1"/>
              <a:t>acetylcysteine</a:t>
            </a:r>
            <a:r>
              <a:rPr lang="en-US" dirty="0"/>
              <a:t>)</a:t>
            </a:r>
          </a:p>
          <a:p>
            <a:pPr lvl="2"/>
            <a:r>
              <a:rPr lang="en-US" dirty="0"/>
              <a:t>N-</a:t>
            </a:r>
            <a:r>
              <a:rPr lang="en-US" dirty="0" err="1"/>
              <a:t>acetylcysteine</a:t>
            </a:r>
            <a:r>
              <a:rPr lang="en-US" dirty="0"/>
              <a:t>: 20% solution, orally 140mg/kg as a loading dose, followed by 70mg/kg every 4 hours for 3 days.</a:t>
            </a:r>
          </a:p>
          <a:p>
            <a:pPr lvl="2"/>
            <a:r>
              <a:rPr lang="en-US" dirty="0"/>
              <a:t>It may be necessary to administer through a nasogastric tube </a:t>
            </a:r>
          </a:p>
          <a:p>
            <a:pPr lvl="2"/>
            <a:r>
              <a:rPr lang="en-US" dirty="0"/>
              <a:t>Start within 8 – 10 hours of ingestion</a:t>
            </a:r>
          </a:p>
          <a:p>
            <a:r>
              <a:rPr lang="en-US" b="1" dirty="0"/>
              <a:t>Liver transplantation</a:t>
            </a:r>
          </a:p>
          <a:p>
            <a:pPr lvl="1"/>
            <a:r>
              <a:rPr lang="en-US" dirty="0"/>
              <a:t>Done in severe  cases </a:t>
            </a:r>
          </a:p>
          <a:p>
            <a:pPr lvl="1"/>
            <a:r>
              <a:rPr lang="en-US" dirty="0"/>
              <a:t>Is life-saving for fulminant hepatic necrosis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916930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dirty="0">
                <a:ln w="500">
                  <a:solidFill>
                    <a:srgbClr val="B13F9A">
                      <a:shade val="20000"/>
                      <a:satMod val="120000"/>
                    </a:srgbClr>
                  </a:solidFill>
                </a:ln>
                <a:gradFill>
                  <a:gsLst>
                    <a:gs pos="0">
                      <a:srgbClr val="F9B639">
                        <a:tint val="13000"/>
                      </a:srgbClr>
                    </a:gs>
                    <a:gs pos="10000">
                      <a:srgbClr val="F9B639">
                        <a:tint val="20000"/>
                      </a:srgbClr>
                    </a:gs>
                    <a:gs pos="49000">
                      <a:srgbClr val="F9B639">
                        <a:tint val="70000"/>
                      </a:srgbClr>
                    </a:gs>
                    <a:gs pos="50000">
                      <a:srgbClr val="F9B639">
                        <a:tint val="97000"/>
                      </a:srgbClr>
                    </a:gs>
                    <a:gs pos="100000">
                      <a:srgbClr val="F9B639">
                        <a:tint val="20000"/>
                      </a:srgbClr>
                    </a:gs>
                  </a:gsLst>
                  <a:lin ang="5400000" scaled="1"/>
                </a:gradFill>
              </a:rPr>
              <a:t>TREATMENT OF SPECIFIC COMMON POISONING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err="1"/>
              <a:t>Chloroquine</a:t>
            </a:r>
            <a:r>
              <a:rPr lang="en-US" b="1" dirty="0"/>
              <a:t> poisoning</a:t>
            </a:r>
          </a:p>
          <a:p>
            <a:r>
              <a:rPr lang="en-US" b="1" dirty="0"/>
              <a:t>Clinical features:</a:t>
            </a:r>
          </a:p>
          <a:p>
            <a:pPr lvl="1"/>
            <a:r>
              <a:rPr lang="en-US" dirty="0" err="1"/>
              <a:t>Characterised</a:t>
            </a:r>
            <a:r>
              <a:rPr lang="en-US" dirty="0"/>
              <a:t> by blurred vision, </a:t>
            </a:r>
            <a:r>
              <a:rPr lang="en-US" dirty="0" err="1"/>
              <a:t>tinnitis</a:t>
            </a:r>
            <a:r>
              <a:rPr lang="en-US" dirty="0"/>
              <a:t>, weakness, </a:t>
            </a:r>
            <a:r>
              <a:rPr lang="en-US" dirty="0" err="1"/>
              <a:t>haemoglobinuria</a:t>
            </a:r>
            <a:r>
              <a:rPr lang="en-US" dirty="0"/>
              <a:t>, oliguria, low blood pressure, shock, convulsions, cardiac arrest</a:t>
            </a:r>
          </a:p>
          <a:p>
            <a:r>
              <a:rPr lang="en-US" b="1" dirty="0"/>
              <a:t>Treatment:</a:t>
            </a:r>
          </a:p>
          <a:p>
            <a:pPr lvl="1"/>
            <a:r>
              <a:rPr lang="en-US" dirty="0"/>
              <a:t>Induce emesis (Side-effects - shows aspiration pneumonia, delayed recovery process of recovery, not recommended anymore). </a:t>
            </a:r>
          </a:p>
          <a:p>
            <a:pPr lvl="2"/>
            <a:r>
              <a:rPr lang="en-US" dirty="0"/>
              <a:t>gastric lavage.</a:t>
            </a:r>
          </a:p>
          <a:p>
            <a:pPr lvl="1"/>
            <a:r>
              <a:rPr lang="en-US" dirty="0"/>
              <a:t>Stomach wash (air-way protected gastric lavage, if respiration is depressed) </a:t>
            </a:r>
          </a:p>
          <a:p>
            <a:pPr lvl="1"/>
            <a:r>
              <a:rPr lang="en-US" dirty="0"/>
              <a:t>Give activated charcoal </a:t>
            </a:r>
          </a:p>
          <a:p>
            <a:pPr lvl="1"/>
            <a:r>
              <a:rPr lang="en-US" dirty="0"/>
              <a:t>Treat symptomatically</a:t>
            </a:r>
          </a:p>
        </p:txBody>
      </p:sp>
    </p:spTree>
    <p:extLst>
      <p:ext uri="{BB962C8B-B14F-4D97-AF65-F5344CB8AC3E}">
        <p14:creationId xmlns:p14="http://schemas.microsoft.com/office/powerpoint/2010/main" val="159947504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dirty="0">
                <a:ln w="500">
                  <a:solidFill>
                    <a:srgbClr val="B13F9A">
                      <a:shade val="20000"/>
                      <a:satMod val="120000"/>
                    </a:srgbClr>
                  </a:solidFill>
                </a:ln>
                <a:gradFill>
                  <a:gsLst>
                    <a:gs pos="0">
                      <a:srgbClr val="F9B639">
                        <a:tint val="13000"/>
                      </a:srgbClr>
                    </a:gs>
                    <a:gs pos="10000">
                      <a:srgbClr val="F9B639">
                        <a:tint val="20000"/>
                      </a:srgbClr>
                    </a:gs>
                    <a:gs pos="49000">
                      <a:srgbClr val="F9B639">
                        <a:tint val="70000"/>
                      </a:srgbClr>
                    </a:gs>
                    <a:gs pos="50000">
                      <a:srgbClr val="F9B639">
                        <a:tint val="97000"/>
                      </a:srgbClr>
                    </a:gs>
                    <a:gs pos="100000">
                      <a:srgbClr val="F9B639">
                        <a:tint val="20000"/>
                      </a:srgbClr>
                    </a:gs>
                  </a:gsLst>
                  <a:lin ang="5400000" scaled="1"/>
                </a:gradFill>
              </a:rPr>
              <a:t>TREATMENT OF SPECIFIC COMMON POISONING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Mushroom or other foods poisoning</a:t>
            </a:r>
          </a:p>
          <a:p>
            <a:r>
              <a:rPr lang="en-US" b="1" dirty="0"/>
              <a:t>Clinical Features</a:t>
            </a:r>
            <a:r>
              <a:rPr lang="en-US" dirty="0"/>
              <a:t>: </a:t>
            </a:r>
          </a:p>
          <a:p>
            <a:pPr lvl="1"/>
            <a:r>
              <a:rPr lang="en-US" dirty="0"/>
              <a:t>abdominal pain, nausea, vomiting, and </a:t>
            </a:r>
            <a:r>
              <a:rPr lang="en-US" dirty="0" err="1"/>
              <a:t>diarrhoea</a:t>
            </a:r>
            <a:r>
              <a:rPr lang="en-US" dirty="0"/>
              <a:t>. Shock, in severe cases  </a:t>
            </a:r>
          </a:p>
          <a:p>
            <a:r>
              <a:rPr lang="en-US" b="1" dirty="0"/>
              <a:t>Treatment</a:t>
            </a:r>
            <a:r>
              <a:rPr lang="en-US" dirty="0"/>
              <a:t> Symptomatic: </a:t>
            </a:r>
          </a:p>
          <a:p>
            <a:pPr lvl="1"/>
            <a:r>
              <a:rPr lang="en-US" dirty="0"/>
              <a:t>Bed rest </a:t>
            </a:r>
          </a:p>
          <a:p>
            <a:pPr lvl="1"/>
            <a:r>
              <a:rPr lang="en-US" dirty="0"/>
              <a:t>Keep patient warm </a:t>
            </a:r>
          </a:p>
          <a:p>
            <a:pPr lvl="1"/>
            <a:r>
              <a:rPr lang="en-US" dirty="0"/>
              <a:t>Stomach wash using normal saline </a:t>
            </a:r>
          </a:p>
          <a:p>
            <a:pPr lvl="1"/>
            <a:r>
              <a:rPr lang="en-US" dirty="0"/>
              <a:t>Rehydrate with Oral Rehydration Salts (ORS) or intravenous fluids. </a:t>
            </a:r>
          </a:p>
          <a:p>
            <a:pPr lvl="1"/>
            <a:r>
              <a:rPr lang="en-US" dirty="0"/>
              <a:t>If no improvement refer to specialist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009669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dirty="0">
                <a:ln w="500">
                  <a:solidFill>
                    <a:srgbClr val="B13F9A">
                      <a:shade val="20000"/>
                      <a:satMod val="120000"/>
                    </a:srgbClr>
                  </a:solidFill>
                </a:ln>
                <a:gradFill>
                  <a:gsLst>
                    <a:gs pos="0">
                      <a:srgbClr val="F9B639">
                        <a:tint val="13000"/>
                      </a:srgbClr>
                    </a:gs>
                    <a:gs pos="10000">
                      <a:srgbClr val="F9B639">
                        <a:tint val="20000"/>
                      </a:srgbClr>
                    </a:gs>
                    <a:gs pos="49000">
                      <a:srgbClr val="F9B639">
                        <a:tint val="70000"/>
                      </a:srgbClr>
                    </a:gs>
                    <a:gs pos="50000">
                      <a:srgbClr val="F9B639">
                        <a:tint val="97000"/>
                      </a:srgbClr>
                    </a:gs>
                    <a:gs pos="100000">
                      <a:srgbClr val="F9B639">
                        <a:tint val="20000"/>
                      </a:srgbClr>
                    </a:gs>
                  </a:gsLst>
                  <a:lin ang="5400000" scaled="1"/>
                </a:gradFill>
              </a:rPr>
              <a:t>TREATMENT OF SPECIFIC COMMON POISONING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b="1" dirty="0"/>
              <a:t>Snake Bites</a:t>
            </a:r>
          </a:p>
          <a:p>
            <a:r>
              <a:rPr lang="en-US" dirty="0"/>
              <a:t>Treat all snake bites as an emergency</a:t>
            </a:r>
          </a:p>
          <a:p>
            <a:pPr lvl="1"/>
            <a:r>
              <a:rPr lang="en-US" b="1" dirty="0"/>
              <a:t>Clinical features:</a:t>
            </a:r>
          </a:p>
          <a:p>
            <a:pPr lvl="2"/>
            <a:r>
              <a:rPr lang="en-US" b="1" dirty="0"/>
              <a:t> </a:t>
            </a:r>
            <a:r>
              <a:rPr lang="en-US" dirty="0"/>
              <a:t>• Pain, swelling, tissue necrosis, regional lymph node </a:t>
            </a:r>
            <a:r>
              <a:rPr lang="en-US" dirty="0" err="1"/>
              <a:t>swelling,haemorrhagic</a:t>
            </a:r>
            <a:r>
              <a:rPr lang="en-US" dirty="0"/>
              <a:t> symptoms; bleeding at wounds site, and other parts of the body.</a:t>
            </a:r>
          </a:p>
          <a:p>
            <a:pPr lvl="1"/>
            <a:r>
              <a:rPr lang="en-US" b="1" dirty="0"/>
              <a:t>Danger signs</a:t>
            </a:r>
            <a:r>
              <a:rPr lang="en-US" dirty="0"/>
              <a:t>: </a:t>
            </a:r>
            <a:r>
              <a:rPr lang="en-US" dirty="0" err="1"/>
              <a:t>Drowsiness,slurred</a:t>
            </a:r>
            <a:r>
              <a:rPr lang="en-US" dirty="0"/>
              <a:t> speech, excessive oral secretions, </a:t>
            </a:r>
            <a:r>
              <a:rPr lang="en-US" dirty="0" err="1"/>
              <a:t>dificulty</a:t>
            </a:r>
            <a:r>
              <a:rPr lang="en-US" dirty="0"/>
              <a:t> in </a:t>
            </a:r>
            <a:r>
              <a:rPr lang="en-US" dirty="0" err="1"/>
              <a:t>breathing,neurological</a:t>
            </a:r>
            <a:r>
              <a:rPr lang="en-US" dirty="0"/>
              <a:t> signs.</a:t>
            </a:r>
          </a:p>
          <a:p>
            <a:pPr lvl="1"/>
            <a:r>
              <a:rPr lang="en-US" b="1" dirty="0"/>
              <a:t>Treatment:</a:t>
            </a:r>
          </a:p>
          <a:p>
            <a:pPr lvl="2"/>
            <a:r>
              <a:rPr lang="en-US" dirty="0" err="1"/>
              <a:t>Immobilse</a:t>
            </a:r>
            <a:r>
              <a:rPr lang="en-US" dirty="0"/>
              <a:t> limb and keep slightly elevated</a:t>
            </a:r>
          </a:p>
          <a:p>
            <a:pPr lvl="2"/>
            <a:r>
              <a:rPr lang="en-US" dirty="0"/>
              <a:t>Administer tetanus toxoid </a:t>
            </a:r>
          </a:p>
          <a:p>
            <a:pPr lvl="2"/>
            <a:r>
              <a:rPr lang="en-US" dirty="0"/>
              <a:t>Dextrose 5% in saline </a:t>
            </a:r>
            <a:r>
              <a:rPr lang="en-US" dirty="0" err="1"/>
              <a:t>i.v.</a:t>
            </a:r>
            <a:r>
              <a:rPr lang="en-US" dirty="0"/>
              <a:t> </a:t>
            </a:r>
          </a:p>
          <a:p>
            <a:pPr lvl="2"/>
            <a:r>
              <a:rPr lang="en-US" dirty="0"/>
              <a:t>Treat shock </a:t>
            </a:r>
          </a:p>
          <a:p>
            <a:pPr lvl="2"/>
            <a:r>
              <a:rPr lang="en-US" dirty="0"/>
              <a:t>Vitamin K, 1-10mg </a:t>
            </a:r>
            <a:r>
              <a:rPr lang="en-US" dirty="0" err="1"/>
              <a:t>i.m</a:t>
            </a:r>
            <a:r>
              <a:rPr lang="en-US" dirty="0"/>
              <a:t> </a:t>
            </a:r>
          </a:p>
          <a:p>
            <a:pPr lvl="2"/>
            <a:r>
              <a:rPr lang="en-US" dirty="0"/>
              <a:t> Anti-snake venom, if available </a:t>
            </a:r>
          </a:p>
          <a:p>
            <a:pPr lvl="2"/>
            <a:r>
              <a:rPr lang="en-US" dirty="0"/>
              <a:t>Transfer patient to specialist</a:t>
            </a:r>
          </a:p>
          <a:p>
            <a:pPr lvl="1"/>
            <a:r>
              <a:rPr lang="en-US" b="1" dirty="0"/>
              <a:t>Prevention:</a:t>
            </a:r>
            <a:r>
              <a:rPr lang="en-US" dirty="0"/>
              <a:t> </a:t>
            </a:r>
          </a:p>
          <a:p>
            <a:pPr lvl="2"/>
            <a:r>
              <a:rPr lang="en-US" dirty="0"/>
              <a:t>Wear protective shoes </a:t>
            </a:r>
          </a:p>
          <a:p>
            <a:pPr lvl="2"/>
            <a:r>
              <a:rPr lang="en-US" dirty="0"/>
              <a:t>Clear bushes near dwelling places </a:t>
            </a:r>
          </a:p>
          <a:p>
            <a:pPr lvl="2"/>
            <a:r>
              <a:rPr lang="en-US" dirty="0"/>
              <a:t>Avoid walking on dark paths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133824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500" cap="none" dirty="0">
                <a:ln>
                  <a:noFill/>
                </a:ln>
                <a:solidFill>
                  <a:prstClr val="black"/>
                </a:solidFill>
                <a:latin typeface="Georgia" panose="02040502050405020303" pitchFamily="18" charset="0"/>
              </a:rPr>
              <a:t>SELECTED DRUGS AND POISONS: MANAGEMENT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4085956"/>
              </p:ext>
            </p:extLst>
          </p:nvPr>
        </p:nvGraphicFramePr>
        <p:xfrm>
          <a:off x="609599" y="1463038"/>
          <a:ext cx="10010502" cy="52978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36834">
                  <a:extLst>
                    <a:ext uri="{9D8B030D-6E8A-4147-A177-3AD203B41FA5}">
                      <a16:colId xmlns:a16="http://schemas.microsoft.com/office/drawing/2014/main" val="2777034296"/>
                    </a:ext>
                  </a:extLst>
                </a:gridCol>
                <a:gridCol w="3336834">
                  <a:extLst>
                    <a:ext uri="{9D8B030D-6E8A-4147-A177-3AD203B41FA5}">
                      <a16:colId xmlns:a16="http://schemas.microsoft.com/office/drawing/2014/main" val="1296315137"/>
                    </a:ext>
                  </a:extLst>
                </a:gridCol>
                <a:gridCol w="3336834">
                  <a:extLst>
                    <a:ext uri="{9D8B030D-6E8A-4147-A177-3AD203B41FA5}">
                      <a16:colId xmlns:a16="http://schemas.microsoft.com/office/drawing/2014/main" val="3147331819"/>
                    </a:ext>
                  </a:extLst>
                </a:gridCol>
              </a:tblGrid>
              <a:tr h="783699"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Drug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Reduction</a:t>
                      </a:r>
                      <a:r>
                        <a:rPr lang="en-US" sz="2200" baseline="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 of absorption</a:t>
                      </a:r>
                      <a:endParaRPr lang="en-US" sz="22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Antidote/Therapy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6949573"/>
                  </a:ext>
                </a:extLst>
              </a:tr>
              <a:tr h="1128527"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Tricyclic</a:t>
                      </a:r>
                      <a:r>
                        <a:rPr lang="en-US" sz="2200" baseline="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 antidepressants</a:t>
                      </a:r>
                      <a:endParaRPr lang="en-US" sz="22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Activated charcoal</a:t>
                      </a:r>
                    </a:p>
                    <a:p>
                      <a:pPr>
                        <a:spcBef>
                          <a:spcPts val="0"/>
                        </a:spcBef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Gastric lavage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No</a:t>
                      </a:r>
                      <a:r>
                        <a:rPr lang="en-US" sz="2200" baseline="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 specific antidote</a:t>
                      </a:r>
                      <a:endParaRPr lang="en-US" sz="22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  <a:p>
                      <a:pPr>
                        <a:spcBef>
                          <a:spcPts val="0"/>
                        </a:spcBef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Diazepam for convulsions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835031"/>
                  </a:ext>
                </a:extLst>
              </a:tr>
              <a:tr h="1128527"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Aspirin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Activated charcoal</a:t>
                      </a:r>
                    </a:p>
                    <a:p>
                      <a:pPr>
                        <a:spcBef>
                          <a:spcPts val="0"/>
                        </a:spcBef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Gastric lavage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No specific antidote</a:t>
                      </a:r>
                    </a:p>
                    <a:p>
                      <a:pPr>
                        <a:spcBef>
                          <a:spcPts val="0"/>
                        </a:spcBef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Therapy:</a:t>
                      </a:r>
                      <a:r>
                        <a:rPr lang="en-US" sz="2200" baseline="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 A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lkaline diuresis, 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haemodialysis</a:t>
                      </a:r>
                      <a:endParaRPr lang="en-US" sz="22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9618172"/>
                  </a:ext>
                </a:extLst>
              </a:tr>
              <a:tr h="1128527"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Benzodiazepines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Activated charcoal</a:t>
                      </a:r>
                    </a:p>
                    <a:p>
                      <a:pPr>
                        <a:spcBef>
                          <a:spcPts val="0"/>
                        </a:spcBef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Gastric lavage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Antidote: Flumazenil (benzodiazepine receptor antagonist)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6239071"/>
                  </a:ext>
                </a:extLst>
              </a:tr>
              <a:tr h="1128527"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Beta blockers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Activated charcoal</a:t>
                      </a:r>
                    </a:p>
                    <a:p>
                      <a:pPr>
                        <a:spcBef>
                          <a:spcPts val="0"/>
                        </a:spcBef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Gastric lavage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Antidote: Glucagon</a:t>
                      </a:r>
                    </a:p>
                    <a:p>
                      <a:pPr>
                        <a:spcBef>
                          <a:spcPts val="0"/>
                        </a:spcBef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Other therapy: Atropine,</a:t>
                      </a:r>
                      <a:r>
                        <a:rPr lang="en-US" sz="2200" baseline="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isoprenaline</a:t>
                      </a:r>
                      <a:endParaRPr lang="en-US" sz="22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16044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562394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500" cap="none" dirty="0">
                <a:ln>
                  <a:noFill/>
                </a:ln>
                <a:solidFill>
                  <a:prstClr val="black"/>
                </a:solidFill>
                <a:latin typeface="Georgia" panose="02040502050405020303" pitchFamily="18" charset="0"/>
              </a:rPr>
              <a:t>SELECTED DRUGS AND POISONS: MANAGEMENT Conti..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60999952"/>
              </p:ext>
            </p:extLst>
          </p:nvPr>
        </p:nvGraphicFramePr>
        <p:xfrm>
          <a:off x="609600" y="1609725"/>
          <a:ext cx="9651999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17333">
                  <a:extLst>
                    <a:ext uri="{9D8B030D-6E8A-4147-A177-3AD203B41FA5}">
                      <a16:colId xmlns:a16="http://schemas.microsoft.com/office/drawing/2014/main" val="3432774764"/>
                    </a:ext>
                  </a:extLst>
                </a:gridCol>
                <a:gridCol w="3217333">
                  <a:extLst>
                    <a:ext uri="{9D8B030D-6E8A-4147-A177-3AD203B41FA5}">
                      <a16:colId xmlns:a16="http://schemas.microsoft.com/office/drawing/2014/main" val="1419526940"/>
                    </a:ext>
                  </a:extLst>
                </a:gridCol>
                <a:gridCol w="3217333">
                  <a:extLst>
                    <a:ext uri="{9D8B030D-6E8A-4147-A177-3AD203B41FA5}">
                      <a16:colId xmlns:a16="http://schemas.microsoft.com/office/drawing/2014/main" val="17521810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Drug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Reduction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 of absorption</a:t>
                      </a:r>
                      <a:endParaRPr lang="en-US" sz="20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Antidote/Therapy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98053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Calcium channel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blockers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Activated charcoal</a:t>
                      </a:r>
                    </a:p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Gastric lavage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Antidote: Glucagon, calcium gluconate</a:t>
                      </a:r>
                    </a:p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Other therapy: Vasopressors (dopamine, norepinephrine and epinephrine), insulin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159226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Digoxin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 and </a:t>
                      </a:r>
                      <a:r>
                        <a:rPr lang="en-US" sz="2000" baseline="0" dirty="0" err="1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digitoxin</a:t>
                      </a:r>
                      <a:endParaRPr lang="en-US" sz="20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Activated charcoal</a:t>
                      </a:r>
                    </a:p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Gastric lavage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Antidote: </a:t>
                      </a:r>
                      <a:r>
                        <a:rPr lang="en-US" sz="2000" dirty="0">
                          <a:solidFill>
                            <a:schemeClr val="dk1"/>
                          </a:solidFill>
                          <a:latin typeface="Georgia" panose="02040502050405020303" pitchFamily="18" charset="0"/>
                        </a:rPr>
                        <a:t>D</a:t>
                      </a:r>
                      <a:r>
                        <a:rPr lang="en-US" sz="2000" dirty="0">
                          <a:latin typeface="Georgia" panose="02040502050405020303" pitchFamily="18" charset="0"/>
                        </a:rPr>
                        <a:t>igoxin-specific antibody fragments (Fab) </a:t>
                      </a:r>
                      <a:endParaRPr lang="en-US" sz="20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89155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Iron tablets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Gastric lavage</a:t>
                      </a:r>
                    </a:p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Whole bowel irrigation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Antidote: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Desferrioxamine</a:t>
                      </a:r>
                      <a:endParaRPr lang="en-US" sz="20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13812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Heavy metals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Gastric lavage</a:t>
                      </a:r>
                    </a:p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Whole bowel irrigation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Antidotes: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Dimercaprol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,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penicillamine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, sodium calcium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edetate</a:t>
                      </a:r>
                      <a:endParaRPr lang="en-US" sz="20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75503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291107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500" cap="none" dirty="0">
                <a:ln>
                  <a:noFill/>
                </a:ln>
                <a:solidFill>
                  <a:prstClr val="black"/>
                </a:solidFill>
                <a:latin typeface="Georgia" panose="02040502050405020303" pitchFamily="18" charset="0"/>
              </a:rPr>
              <a:t>SELECTED DRUGS AND POISONS: MANAGEMENT Conti..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4307889"/>
              </p:ext>
            </p:extLst>
          </p:nvPr>
        </p:nvGraphicFramePr>
        <p:xfrm>
          <a:off x="609600" y="1609725"/>
          <a:ext cx="9651999" cy="4815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17333">
                  <a:extLst>
                    <a:ext uri="{9D8B030D-6E8A-4147-A177-3AD203B41FA5}">
                      <a16:colId xmlns:a16="http://schemas.microsoft.com/office/drawing/2014/main" val="2657650462"/>
                    </a:ext>
                  </a:extLst>
                </a:gridCol>
                <a:gridCol w="3217333">
                  <a:extLst>
                    <a:ext uri="{9D8B030D-6E8A-4147-A177-3AD203B41FA5}">
                      <a16:colId xmlns:a16="http://schemas.microsoft.com/office/drawing/2014/main" val="760895165"/>
                    </a:ext>
                  </a:extLst>
                </a:gridCol>
                <a:gridCol w="3217333">
                  <a:extLst>
                    <a:ext uri="{9D8B030D-6E8A-4147-A177-3AD203B41FA5}">
                      <a16:colId xmlns:a16="http://schemas.microsoft.com/office/drawing/2014/main" val="175301046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Drug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Reduction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 of absorption</a:t>
                      </a:r>
                      <a:endParaRPr lang="en-US" sz="20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Antidote/Therapy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50406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Lithium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Gastric lavage</a:t>
                      </a:r>
                    </a:p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Whole bowel irrigation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No specific antidote</a:t>
                      </a:r>
                    </a:p>
                    <a:p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Haemodialysis</a:t>
                      </a:r>
                      <a:endParaRPr lang="en-US" sz="20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45420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Mefenamic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 acid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Gastric lavage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No specific antidote</a:t>
                      </a:r>
                    </a:p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Diazepam if convulsions occur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38337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Organophosphates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Gastric lavage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Antidotes: Atropine,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pralidoxime</a:t>
                      </a:r>
                      <a:endParaRPr lang="en-US" sz="20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2857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Opioids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Activated charcoal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Antidote: Naloxone (opioid receptor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 antagonist)</a:t>
                      </a:r>
                      <a:endParaRPr lang="en-US" sz="20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80282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Paracetamol</a:t>
                      </a:r>
                      <a:endParaRPr lang="en-US" sz="20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Activated charcoal</a:t>
                      </a:r>
                    </a:p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Gastric lavage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Antidotes: N-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acetylcycteine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, methionine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40358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07377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Poisoning occurs when exposure to a substance adversely affects the function of any system within an organism. </a:t>
            </a:r>
          </a:p>
          <a:p>
            <a:r>
              <a:rPr lang="en-US" dirty="0"/>
              <a:t>The setting of the poison exposure may be occupational, environmental, recreational, or medicinal. </a:t>
            </a:r>
          </a:p>
          <a:p>
            <a:r>
              <a:rPr lang="en-US" dirty="0"/>
              <a:t>Poisoning may result from varied portals of entry, including inhalation, insufflation, ingestion, cutaneous and mucous membrane exposure, and injection.</a:t>
            </a:r>
          </a:p>
          <a:p>
            <a:r>
              <a:rPr lang="en-US" b="1" dirty="0"/>
              <a:t>Clinical features</a:t>
            </a:r>
            <a:r>
              <a:rPr lang="en-US" dirty="0"/>
              <a:t>: The patient may present a variety of symptoms ranging from mild to serious ones, like the loss of consciousness.</a:t>
            </a:r>
          </a:p>
          <a:p>
            <a:r>
              <a:rPr lang="en-US" b="1" dirty="0"/>
              <a:t>Diagnosis</a:t>
            </a:r>
            <a:r>
              <a:rPr lang="en-US" dirty="0"/>
              <a:t>: </a:t>
            </a:r>
          </a:p>
          <a:p>
            <a:pPr lvl="1"/>
            <a:r>
              <a:rPr lang="en-US" dirty="0"/>
              <a:t>Assess for vital signs </a:t>
            </a:r>
          </a:p>
          <a:p>
            <a:pPr lvl="1"/>
            <a:r>
              <a:rPr lang="en-US" dirty="0"/>
              <a:t>Ascertain as far as possible, the nature and quantity of the poison and when it was taken.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342951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20040"/>
            <a:ext cx="9652000" cy="711926"/>
          </a:xfrm>
        </p:spPr>
        <p:txBody>
          <a:bodyPr>
            <a:normAutofit fontScale="90000"/>
          </a:bodyPr>
          <a:lstStyle/>
          <a:p>
            <a:r>
              <a:rPr lang="en-US" sz="2500" cap="none" dirty="0">
                <a:ln>
                  <a:noFill/>
                </a:ln>
                <a:solidFill>
                  <a:prstClr val="black"/>
                </a:solidFill>
                <a:latin typeface="Georgia" panose="02040502050405020303" pitchFamily="18" charset="0"/>
              </a:rPr>
              <a:t>SELECTED DRUGS AND POISONS: MANAGEMENT Conti..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3723084"/>
              </p:ext>
            </p:extLst>
          </p:nvPr>
        </p:nvGraphicFramePr>
        <p:xfrm>
          <a:off x="609600" y="1463041"/>
          <a:ext cx="9971314" cy="5303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17333">
                  <a:extLst>
                    <a:ext uri="{9D8B030D-6E8A-4147-A177-3AD203B41FA5}">
                      <a16:colId xmlns:a16="http://schemas.microsoft.com/office/drawing/2014/main" val="2949606240"/>
                    </a:ext>
                  </a:extLst>
                </a:gridCol>
                <a:gridCol w="3217333">
                  <a:extLst>
                    <a:ext uri="{9D8B030D-6E8A-4147-A177-3AD203B41FA5}">
                      <a16:colId xmlns:a16="http://schemas.microsoft.com/office/drawing/2014/main" val="3197375033"/>
                    </a:ext>
                  </a:extLst>
                </a:gridCol>
                <a:gridCol w="3536648">
                  <a:extLst>
                    <a:ext uri="{9D8B030D-6E8A-4147-A177-3AD203B41FA5}">
                      <a16:colId xmlns:a16="http://schemas.microsoft.com/office/drawing/2014/main" val="1497522823"/>
                    </a:ext>
                  </a:extLst>
                </a:gridCol>
              </a:tblGrid>
              <a:tr h="701040"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Drug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Reduction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 of absorption</a:t>
                      </a:r>
                      <a:endParaRPr lang="en-US" sz="20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Antidote/Therapy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5281587"/>
                  </a:ext>
                </a:extLst>
              </a:tr>
              <a:tr h="1310640"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Theophylline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Activated charcoal</a:t>
                      </a:r>
                    </a:p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Gastric lavage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No specific antidote </a:t>
                      </a:r>
                      <a:endParaRPr lang="en-US" sz="20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Therapy: Multiple dose activated charcoal, diazepam if convulsions occur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6409893"/>
                  </a:ext>
                </a:extLst>
              </a:tr>
              <a:tr h="2225040"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Methanol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0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Antidote: Ethanol (competes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with methanol for alcohol dehydrogenase which metabolizes methanol to the more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 toxic formaldehyde)</a:t>
                      </a:r>
                      <a:endParaRPr lang="en-US" sz="20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Other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 therapy: P</a:t>
                      </a:r>
                      <a:r>
                        <a:rPr lang="en-US" sz="20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henytoin for seizures, </a:t>
                      </a:r>
                      <a:r>
                        <a:rPr lang="en-US" sz="2000" dirty="0" err="1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haemodialysis</a:t>
                      </a:r>
                      <a:endParaRPr lang="en-US" sz="20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7802553"/>
                  </a:ext>
                </a:extLst>
              </a:tr>
              <a:tr h="701040"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Ethylene glycol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Gastric lavage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Antidotes: Ethanol, 4-methyl</a:t>
                      </a:r>
                      <a:r>
                        <a:rPr lang="en-US" sz="2000" baseline="0" dirty="0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 </a:t>
                      </a:r>
                      <a:r>
                        <a:rPr lang="en-US" sz="2000" baseline="0" dirty="0" err="1">
                          <a:solidFill>
                            <a:schemeClr val="tx1"/>
                          </a:solidFill>
                          <a:latin typeface="Georgia" panose="02040502050405020303" pitchFamily="18" charset="0"/>
                        </a:rPr>
                        <a:t>pyrazole</a:t>
                      </a:r>
                      <a:endParaRPr lang="en-US" sz="2000" dirty="0">
                        <a:solidFill>
                          <a:schemeClr val="tx1"/>
                        </a:solidFill>
                        <a:latin typeface="Georgia" panose="02040502050405020303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2279586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831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955941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33749"/>
            <a:ext cx="9656064" cy="1668550"/>
          </a:xfrm>
        </p:spPr>
        <p:txBody>
          <a:bodyPr/>
          <a:lstStyle/>
          <a:p>
            <a:pPr algn="ctr"/>
            <a:r>
              <a:rPr lang="en-US" dirty="0"/>
              <a:t>THE END!!!!</a:t>
            </a:r>
            <a:br>
              <a:rPr lang="en-US" dirty="0"/>
            </a:br>
            <a:r>
              <a:rPr lang="en-US" dirty="0"/>
              <a:t>THANK YOU FOR LISTENING!!</a:t>
            </a:r>
          </a:p>
        </p:txBody>
      </p:sp>
    </p:spTree>
    <p:extLst>
      <p:ext uri="{BB962C8B-B14F-4D97-AF65-F5344CB8AC3E}">
        <p14:creationId xmlns:p14="http://schemas.microsoft.com/office/powerpoint/2010/main" val="455105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Nontoxic Ingestions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The following must be fulfilled before declaring an ingested substance non-toxic:</a:t>
            </a:r>
          </a:p>
          <a:p>
            <a:pPr lvl="1"/>
            <a:r>
              <a:rPr lang="en-US" dirty="0"/>
              <a:t>Exposure with only one substance. </a:t>
            </a:r>
          </a:p>
          <a:p>
            <a:pPr lvl="2"/>
            <a:r>
              <a:rPr lang="en-US" dirty="0"/>
              <a:t>Correct identification of substance. </a:t>
            </a:r>
          </a:p>
          <a:p>
            <a:pPr lvl="1"/>
            <a:r>
              <a:rPr lang="en-US" dirty="0"/>
              <a:t>The substance's product label must not contain any consumer product safety commission signal words indicating a potential hazard of toxicity. </a:t>
            </a:r>
          </a:p>
          <a:p>
            <a:pPr lvl="1"/>
            <a:r>
              <a:rPr lang="en-US" dirty="0"/>
              <a:t>Unintentional exposure. </a:t>
            </a:r>
          </a:p>
          <a:p>
            <a:pPr lvl="1"/>
            <a:r>
              <a:rPr lang="en-US" dirty="0"/>
              <a:t>known route of exposure.</a:t>
            </a:r>
          </a:p>
          <a:p>
            <a:pPr lvl="1"/>
            <a:r>
              <a:rPr lang="en-US" dirty="0"/>
              <a:t>How much has been taken, must be known. </a:t>
            </a:r>
          </a:p>
          <a:p>
            <a:pPr lvl="1"/>
            <a:r>
              <a:rPr lang="en-US" dirty="0"/>
              <a:t>The exposed individual must be free of symptoms for the extent of the observation period. </a:t>
            </a:r>
          </a:p>
          <a:p>
            <a:pPr lvl="1"/>
            <a:r>
              <a:rPr lang="en-US" dirty="0"/>
              <a:t>Follow-up consultation must be easily available or a responsible parent or guardian must be present.</a:t>
            </a:r>
          </a:p>
          <a:p>
            <a:pPr lvl="2"/>
            <a:r>
              <a:rPr lang="en-US" dirty="0"/>
              <a:t>Note: All of the listed criteria must be fulfilled in order for an ingestion to be classified as nontoxic.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57258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Toxicokinetics</a:t>
            </a:r>
            <a:r>
              <a:rPr lang="en-US" dirty="0"/>
              <a:t> and </a:t>
            </a:r>
            <a:r>
              <a:rPr lang="en-US" dirty="0" err="1"/>
              <a:t>toxicodynamics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Toxicokinetics</a:t>
            </a:r>
            <a:r>
              <a:rPr lang="en-US" dirty="0"/>
              <a:t> refers to the absorption, distribution, metabolism and excretion of toxins, toxic doses of therapeutic agents and their metabolites.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Toxicodynamics</a:t>
            </a:r>
            <a:r>
              <a:rPr lang="en-US" dirty="0"/>
              <a:t> refers to the injurious effects of toxins, toxic doses of therapeutic drugs and their metabolites on vital function.</a:t>
            </a:r>
          </a:p>
        </p:txBody>
      </p:sp>
    </p:spTree>
    <p:extLst>
      <p:ext uri="{BB962C8B-B14F-4D97-AF65-F5344CB8AC3E}">
        <p14:creationId xmlns:p14="http://schemas.microsoft.com/office/powerpoint/2010/main" val="1673272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toxicokinetics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Volume of distribution – apparent volume into which a substance is distributed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↑</a:t>
            </a:r>
            <a:r>
              <a:rPr lang="en-US" dirty="0"/>
              <a:t> </a:t>
            </a:r>
            <a:r>
              <a:rPr lang="en-US" dirty="0" err="1"/>
              <a:t>Vd</a:t>
            </a:r>
            <a:r>
              <a:rPr lang="en-US" dirty="0"/>
              <a:t> – implies drug is not readily accessible to blood purification measures (large </a:t>
            </a:r>
            <a:r>
              <a:rPr lang="en-US" dirty="0" err="1"/>
              <a:t>Vd</a:t>
            </a:r>
            <a:r>
              <a:rPr lang="en-US" dirty="0"/>
              <a:t>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&gt; 5L/kg e.g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antimalarials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narcotics, verapamil, antipsychotics, antidepressants)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↓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– (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&lt; 1L/kg e.g salicylates, ethanol, lithium, phenobarbital,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valproic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acid and phenytoin)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Clearance – measure of volume of blood cleared of drug per unit time.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Most drug clearance refers to both Renal and hepatic clearance</a:t>
            </a:r>
          </a:p>
          <a:p>
            <a:pPr lvl="1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Poisoning may alter kinetics:</a:t>
            </a:r>
          </a:p>
          <a:p>
            <a:pPr lvl="2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E.g delayed tablet dissolution, gastric emptying, injury to GIT epithelial layer, protein binding capacity affected,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37483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toxicodynamics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Understand the dose-response principles in estimating toxicity severity.</a:t>
            </a:r>
          </a:p>
          <a:p>
            <a:r>
              <a:rPr lang="en-US" dirty="0"/>
              <a:t>Toxic effects of drugs:</a:t>
            </a:r>
          </a:p>
          <a:p>
            <a:pPr lvl="1"/>
            <a:r>
              <a:rPr lang="en-US" dirty="0"/>
              <a:t>Toxic effects - direct extension of their therapeutic action</a:t>
            </a:r>
          </a:p>
          <a:p>
            <a:pPr lvl="2"/>
            <a:r>
              <a:rPr lang="en-US" dirty="0" err="1"/>
              <a:t>Eg</a:t>
            </a:r>
            <a:r>
              <a:rPr lang="en-US" dirty="0"/>
              <a:t> sedative-hypnotics</a:t>
            </a:r>
          </a:p>
          <a:p>
            <a:pPr lvl="1"/>
            <a:r>
              <a:rPr lang="en-US" dirty="0"/>
              <a:t>Toxic effects - different from their therapeutic action</a:t>
            </a:r>
          </a:p>
          <a:p>
            <a:pPr lvl="2"/>
            <a:r>
              <a:rPr lang="en-US" dirty="0"/>
              <a:t>E.g </a:t>
            </a:r>
            <a:r>
              <a:rPr lang="en-US" dirty="0">
                <a:solidFill>
                  <a:prstClr val="black"/>
                </a:solidFill>
              </a:rPr>
              <a:t>tricyclic antidepressants:</a:t>
            </a:r>
          </a:p>
          <a:p>
            <a:pPr lvl="3"/>
            <a:r>
              <a:rPr lang="en-US" dirty="0">
                <a:solidFill>
                  <a:prstClr val="black"/>
                </a:solidFill>
              </a:rPr>
              <a:t>These have </a:t>
            </a:r>
            <a:r>
              <a:rPr lang="en-US" dirty="0"/>
              <a:t>atropine like effects and will reduce heat dissipation,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↑ muscular activity or seizures, ↑ heat production leading to lethal hyperpyrexia</a:t>
            </a:r>
          </a:p>
          <a:p>
            <a:pPr lvl="2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Beta blockers or calcium channel blockers toxicity affects:</a:t>
            </a:r>
          </a:p>
          <a:p>
            <a:pPr lvl="3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Heart function and functions dependent on blood flow (renal and hepatic elimination (toxin and drugs given)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14517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principles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The general principles of management of poisoning cases are: 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Stabilization</a:t>
            </a:r>
            <a:r>
              <a:rPr lang="en-US" dirty="0"/>
              <a:t> → which includes assessment and management of : </a:t>
            </a:r>
          </a:p>
          <a:p>
            <a:pPr marL="704088" lvl="1" indent="-457200">
              <a:buAutoNum type="alphaLcParenR"/>
            </a:pPr>
            <a:r>
              <a:rPr lang="en-US" dirty="0"/>
              <a:t>Airway and Breathing </a:t>
            </a:r>
          </a:p>
          <a:p>
            <a:pPr marL="704088" lvl="1" indent="-457200">
              <a:buAutoNum type="alphaLcParenR"/>
            </a:pPr>
            <a:r>
              <a:rPr lang="en-US" dirty="0"/>
              <a:t>Circulation, and </a:t>
            </a:r>
          </a:p>
          <a:p>
            <a:pPr marL="704088" lvl="1" indent="-457200">
              <a:buAutoNum type="alphaLcParenR"/>
            </a:pPr>
            <a:r>
              <a:rPr lang="en-US" dirty="0"/>
              <a:t>Depression of the Central Nervous System 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Evaluation</a:t>
            </a:r>
            <a:r>
              <a:rPr lang="en-US" dirty="0"/>
              <a:t> (stable patient)  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Decontamination</a:t>
            </a:r>
            <a:r>
              <a:rPr lang="en-US" dirty="0"/>
              <a:t> → including skin/ eye decontamination, gut evacuation, </a:t>
            </a:r>
            <a:r>
              <a:rPr lang="en-US" dirty="0" err="1"/>
              <a:t>etc</a:t>
            </a:r>
            <a:r>
              <a:rPr lang="en-US" dirty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Poison Elimination </a:t>
            </a:r>
            <a:r>
              <a:rPr lang="en-US" dirty="0"/>
              <a:t>→ diuresis, peritoneal/ </a:t>
            </a:r>
            <a:r>
              <a:rPr lang="en-US" dirty="0" err="1"/>
              <a:t>haemo</a:t>
            </a:r>
            <a:r>
              <a:rPr lang="en-US" dirty="0"/>
              <a:t> dialysis, </a:t>
            </a:r>
            <a:r>
              <a:rPr lang="en-US" dirty="0" err="1"/>
              <a:t>haemoperfusion</a:t>
            </a:r>
            <a:r>
              <a:rPr lang="en-US" dirty="0"/>
              <a:t>, </a:t>
            </a:r>
            <a:r>
              <a:rPr lang="en-US" dirty="0" err="1"/>
              <a:t>etc</a:t>
            </a:r>
            <a:r>
              <a:rPr lang="en-US" dirty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Antidote administration </a:t>
            </a:r>
            <a:r>
              <a:rPr lang="en-US" dirty="0"/>
              <a:t>→ Antidotes are available for &lt; 5% poisons 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Nursing and Psychiatric care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4115709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931</TotalTime>
  <Words>3929</Words>
  <Application>Microsoft Office PowerPoint</Application>
  <PresentationFormat>Widescreen</PresentationFormat>
  <Paragraphs>465</Paragraphs>
  <Slides>41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2" baseType="lpstr">
      <vt:lpstr>Opulent</vt:lpstr>
      <vt:lpstr>MANAGEMENT OF DRUG OVERDOSE AND POISONING</vt:lpstr>
      <vt:lpstr>OBJECTIVES</vt:lpstr>
      <vt:lpstr>PowerPoint Presentation</vt:lpstr>
      <vt:lpstr>INTRODUCTION</vt:lpstr>
      <vt:lpstr>Nontoxic Ingestions</vt:lpstr>
      <vt:lpstr>Toxicokinetics and toxicodynamics</vt:lpstr>
      <vt:lpstr>toxicokinetics</vt:lpstr>
      <vt:lpstr>toxicodynamics</vt:lpstr>
      <vt:lpstr>general principles </vt:lpstr>
      <vt:lpstr>Emergency management </vt:lpstr>
      <vt:lpstr>Stabilization </vt:lpstr>
      <vt:lpstr>management</vt:lpstr>
      <vt:lpstr>GeneRal pRincipleS</vt:lpstr>
      <vt:lpstr>GeneRal pRincipleS</vt:lpstr>
      <vt:lpstr>GeneRal principles:</vt:lpstr>
      <vt:lpstr>FuRtHeR ManaGeMent</vt:lpstr>
      <vt:lpstr>Reduction of gut absorption</vt:lpstr>
      <vt:lpstr>Reduction of gut absorption</vt:lpstr>
      <vt:lpstr>Enhancing elimination of drug or poison</vt:lpstr>
      <vt:lpstr>Enhancing elimination of drug or poison</vt:lpstr>
      <vt:lpstr>Enhancing elimination of drug or poison</vt:lpstr>
      <vt:lpstr>Enhancing elimination of drug or poison</vt:lpstr>
      <vt:lpstr>TREATMENT OF SPECIFIC COMMON POISONING</vt:lpstr>
      <vt:lpstr>TREATMENT OF SPECIFIC COMMON POISONING</vt:lpstr>
      <vt:lpstr>TREATMENT OF SPECIFIC COMMON POISONING</vt:lpstr>
      <vt:lpstr>TREATMENT OF SPECIFIC COMMON POISONING</vt:lpstr>
      <vt:lpstr>TREATMENT OF SPECIFIC COMMON POISONING</vt:lpstr>
      <vt:lpstr>TREATMENT OF SPECIFIC COMMON POISONING</vt:lpstr>
      <vt:lpstr>TREATMENT OF SPECIFIC COMMON POISONING</vt:lpstr>
      <vt:lpstr>Mechanism of paracetamol toxicity</vt:lpstr>
      <vt:lpstr>Factors influencing paracetamol toxicity </vt:lpstr>
      <vt:lpstr>Clinical features of paracetamol overdose</vt:lpstr>
      <vt:lpstr>Paracetamol overdose treatment</vt:lpstr>
      <vt:lpstr>TREATMENT OF SPECIFIC COMMON POISONING</vt:lpstr>
      <vt:lpstr>TREATMENT OF SPECIFIC COMMON POISONING</vt:lpstr>
      <vt:lpstr>TREATMENT OF SPECIFIC COMMON POISONING</vt:lpstr>
      <vt:lpstr>SELECTED DRUGS AND POISONS: MANAGEMENT</vt:lpstr>
      <vt:lpstr>SELECTED DRUGS AND POISONS: MANAGEMENT Conti..</vt:lpstr>
      <vt:lpstr>SELECTED DRUGS AND POISONS: MANAGEMENT Conti..</vt:lpstr>
      <vt:lpstr>SELECTED DRUGS AND POISONS: MANAGEMENT Conti..</vt:lpstr>
      <vt:lpstr>THE END!!!! THANK YOU FOR LISTENING!!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MANAGEMENT OF DRUG OVERDOSE AND POISONING</dc:title>
  <dc:creator>Mubiana-PC</dc:creator>
  <cp:lastModifiedBy>shadreck ngungu</cp:lastModifiedBy>
  <cp:revision>109</cp:revision>
  <dcterms:created xsi:type="dcterms:W3CDTF">2019-06-03T08:52:23Z</dcterms:created>
  <dcterms:modified xsi:type="dcterms:W3CDTF">2023-10-25T14:28:21Z</dcterms:modified>
</cp:coreProperties>
</file>