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0"/>
  </p:notesMasterIdLst>
  <p:sldIdLst>
    <p:sldId id="683" r:id="rId2"/>
    <p:sldId id="762" r:id="rId3"/>
    <p:sldId id="764" r:id="rId4"/>
    <p:sldId id="765" r:id="rId5"/>
    <p:sldId id="766" r:id="rId6"/>
    <p:sldId id="767" r:id="rId7"/>
    <p:sldId id="768" r:id="rId8"/>
    <p:sldId id="769" r:id="rId9"/>
    <p:sldId id="770" r:id="rId10"/>
    <p:sldId id="771" r:id="rId11"/>
    <p:sldId id="772" r:id="rId12"/>
    <p:sldId id="773" r:id="rId13"/>
    <p:sldId id="774" r:id="rId14"/>
    <p:sldId id="775" r:id="rId15"/>
    <p:sldId id="776" r:id="rId16"/>
    <p:sldId id="777" r:id="rId17"/>
    <p:sldId id="778" r:id="rId18"/>
    <p:sldId id="790" r:id="rId19"/>
    <p:sldId id="780" r:id="rId20"/>
    <p:sldId id="781" r:id="rId21"/>
    <p:sldId id="782" r:id="rId22"/>
    <p:sldId id="783" r:id="rId23"/>
    <p:sldId id="784" r:id="rId24"/>
    <p:sldId id="785" r:id="rId25"/>
    <p:sldId id="786" r:id="rId26"/>
    <p:sldId id="787" r:id="rId27"/>
    <p:sldId id="788" r:id="rId28"/>
    <p:sldId id="791" r:id="rId2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2D3C6A49-FA7E-4D40-983D-5B7A66BB4B5B}" type="datetimeFigureOut">
              <a:rPr lang="en-US"/>
              <a:pPr>
                <a:defRPr/>
              </a:pPr>
              <a:t>10/13/2023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AE73D298-3A64-4AFE-8535-9AF1889BD89E}" type="slidenum">
              <a:rPr lang="en-US"/>
              <a:pPr>
                <a:defRPr/>
              </a:pPr>
              <a:t>‹#›</a:t>
            </a:fld>
            <a:endParaRPr lang="en-US"/>
          </a:p>
        </p:txBody>
      </p:sp>
    </p:spTree>
    <p:extLst>
      <p:ext uri="{BB962C8B-B14F-4D97-AF65-F5344CB8AC3E}">
        <p14:creationId xmlns:p14="http://schemas.microsoft.com/office/powerpoint/2010/main" val="176034091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3" name="Google Shape;183;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722205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774008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513115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517430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796269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702503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630978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175956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504643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576533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941360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3" name="Google Shape;193;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6733826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2359617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685804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086399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9285636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7420632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606722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145580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78457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930885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29084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053731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105721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4624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9B585668-B3AB-48E0-850F-14EDFD59A746}" type="datetime1">
              <a:rPr lang="en-US" smtClean="0"/>
              <a:t>10/13/2023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4043FB9-DBEC-4513-B982-236ED0094EFF}" type="slidenum">
              <a:rPr lang="en-US"/>
              <a:pPr>
                <a:defRPr/>
              </a:pPr>
              <a:t>‹#›</a:t>
            </a:fld>
            <a:endParaRPr lang="en-US"/>
          </a:p>
        </p:txBody>
      </p:sp>
    </p:spTree>
    <p:extLst>
      <p:ext uri="{BB962C8B-B14F-4D97-AF65-F5344CB8AC3E}">
        <p14:creationId xmlns:p14="http://schemas.microsoft.com/office/powerpoint/2010/main" val="1226065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CDF251EE-1BD8-4FCA-B624-88F0CFFF4429}" type="datetime1">
              <a:rPr lang="en-US" smtClean="0"/>
              <a:t>10/13/2023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DCF173D-F307-45DC-8355-613C2C9A0B57}" type="slidenum">
              <a:rPr lang="en-US"/>
              <a:pPr>
                <a:defRPr/>
              </a:pPr>
              <a:t>‹#›</a:t>
            </a:fld>
            <a:endParaRPr lang="en-US"/>
          </a:p>
        </p:txBody>
      </p:sp>
    </p:spTree>
    <p:extLst>
      <p:ext uri="{BB962C8B-B14F-4D97-AF65-F5344CB8AC3E}">
        <p14:creationId xmlns:p14="http://schemas.microsoft.com/office/powerpoint/2010/main" val="38323576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E4D20DBD-5435-4934-8BDE-04E8A150A2E8}" type="datetime1">
              <a:rPr lang="en-US" smtClean="0"/>
              <a:t>10/13/2023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0094E92-8326-46C7-89A1-743D7F0C6A8E}" type="slidenum">
              <a:rPr lang="en-US"/>
              <a:pPr>
                <a:defRPr/>
              </a:pPr>
              <a:t>‹#›</a:t>
            </a:fld>
            <a:endParaRPr lang="en-US"/>
          </a:p>
        </p:txBody>
      </p:sp>
    </p:spTree>
    <p:extLst>
      <p:ext uri="{BB962C8B-B14F-4D97-AF65-F5344CB8AC3E}">
        <p14:creationId xmlns:p14="http://schemas.microsoft.com/office/powerpoint/2010/main" val="3773006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5752902A-AB2B-4F47-9A15-15D935B3C295}" type="datetime1">
              <a:rPr lang="en-US" smtClean="0"/>
              <a:t>10/13/2023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9CB16CD-1FBA-49E2-80D4-BDD57A24C24F}" type="slidenum">
              <a:rPr lang="en-US"/>
              <a:pPr>
                <a:defRPr/>
              </a:pPr>
              <a:t>‹#›</a:t>
            </a:fld>
            <a:endParaRPr lang="en-US"/>
          </a:p>
        </p:txBody>
      </p:sp>
    </p:spTree>
    <p:extLst>
      <p:ext uri="{BB962C8B-B14F-4D97-AF65-F5344CB8AC3E}">
        <p14:creationId xmlns:p14="http://schemas.microsoft.com/office/powerpoint/2010/main" val="1726516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B03D212F-FC6D-4969-B1D4-CDDD34735828}" type="datetime1">
              <a:rPr lang="en-US" smtClean="0"/>
              <a:t>10/13/2023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3965CBB-9F39-48B5-B3C2-CB7292156EB8}" type="slidenum">
              <a:rPr lang="en-US"/>
              <a:pPr>
                <a:defRPr/>
              </a:pPr>
              <a:t>‹#›</a:t>
            </a:fld>
            <a:endParaRPr lang="en-US"/>
          </a:p>
        </p:txBody>
      </p:sp>
    </p:spTree>
    <p:extLst>
      <p:ext uri="{BB962C8B-B14F-4D97-AF65-F5344CB8AC3E}">
        <p14:creationId xmlns:p14="http://schemas.microsoft.com/office/powerpoint/2010/main" val="2703560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0C5A2516-BC10-4BF2-B9EA-2A343595EE18}" type="datetime1">
              <a:rPr lang="en-US" smtClean="0"/>
              <a:t>10/13/2023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708808C-E14B-4764-9E67-989FEC91E0A8}" type="slidenum">
              <a:rPr lang="en-US"/>
              <a:pPr>
                <a:defRPr/>
              </a:pPr>
              <a:t>‹#›</a:t>
            </a:fld>
            <a:endParaRPr lang="en-US"/>
          </a:p>
        </p:txBody>
      </p:sp>
    </p:spTree>
    <p:extLst>
      <p:ext uri="{BB962C8B-B14F-4D97-AF65-F5344CB8AC3E}">
        <p14:creationId xmlns:p14="http://schemas.microsoft.com/office/powerpoint/2010/main" val="1729902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52693F77-D3A8-4868-96AC-0B987C3AAC58}" type="datetime1">
              <a:rPr lang="en-US" smtClean="0"/>
              <a:t>10/13/2023</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1A19472-E9DC-420E-A3EC-749774E21262}" type="slidenum">
              <a:rPr lang="en-US"/>
              <a:pPr>
                <a:defRPr/>
              </a:pPr>
              <a:t>‹#›</a:t>
            </a:fld>
            <a:endParaRPr lang="en-US"/>
          </a:p>
        </p:txBody>
      </p:sp>
    </p:spTree>
    <p:extLst>
      <p:ext uri="{BB962C8B-B14F-4D97-AF65-F5344CB8AC3E}">
        <p14:creationId xmlns:p14="http://schemas.microsoft.com/office/powerpoint/2010/main" val="9741738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C2ED4FE0-405E-4B58-994F-659F8A094541}" type="datetime1">
              <a:rPr lang="en-US" smtClean="0"/>
              <a:t>10/13/2023</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BDE53C0C-F46A-4960-88D8-0BEA22EC34D6}" type="slidenum">
              <a:rPr lang="en-US"/>
              <a:pPr>
                <a:defRPr/>
              </a:pPr>
              <a:t>‹#›</a:t>
            </a:fld>
            <a:endParaRPr lang="en-US"/>
          </a:p>
        </p:txBody>
      </p:sp>
    </p:spTree>
    <p:extLst>
      <p:ext uri="{BB962C8B-B14F-4D97-AF65-F5344CB8AC3E}">
        <p14:creationId xmlns:p14="http://schemas.microsoft.com/office/powerpoint/2010/main" val="3502407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2C3202C-11AE-4759-BF6B-548A0A70B8B5}" type="datetime1">
              <a:rPr lang="en-US" smtClean="0"/>
              <a:t>10/13/2023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A7849A33-9083-4F20-91BC-A623E2F2B185}" type="slidenum">
              <a:rPr lang="en-US"/>
              <a:pPr>
                <a:defRPr/>
              </a:pPr>
              <a:t>‹#›</a:t>
            </a:fld>
            <a:endParaRPr lang="en-US"/>
          </a:p>
        </p:txBody>
      </p:sp>
    </p:spTree>
    <p:extLst>
      <p:ext uri="{BB962C8B-B14F-4D97-AF65-F5344CB8AC3E}">
        <p14:creationId xmlns:p14="http://schemas.microsoft.com/office/powerpoint/2010/main" val="3655401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B631CCFA-79D5-470E-BAAF-782C1C7A4322}" type="datetime1">
              <a:rPr lang="en-US" smtClean="0"/>
              <a:t>10/13/2023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9F9A76F-30DA-4288-BEB1-E58BCAB9D2C6}" type="slidenum">
              <a:rPr lang="en-US"/>
              <a:pPr>
                <a:defRPr/>
              </a:pPr>
              <a:t>‹#›</a:t>
            </a:fld>
            <a:endParaRPr lang="en-US"/>
          </a:p>
        </p:txBody>
      </p:sp>
    </p:spTree>
    <p:extLst>
      <p:ext uri="{BB962C8B-B14F-4D97-AF65-F5344CB8AC3E}">
        <p14:creationId xmlns:p14="http://schemas.microsoft.com/office/powerpoint/2010/main" val="72318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8814C9F8-A024-4184-B089-43E2A7489EC2}" type="datetime1">
              <a:rPr lang="en-US" smtClean="0"/>
              <a:t>10/13/2023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C0D6731-E62D-4BD0-8138-33D1282805F8}" type="slidenum">
              <a:rPr lang="en-US"/>
              <a:pPr>
                <a:defRPr/>
              </a:pPr>
              <a:t>‹#›</a:t>
            </a:fld>
            <a:endParaRPr lang="en-US"/>
          </a:p>
        </p:txBody>
      </p:sp>
    </p:spTree>
    <p:extLst>
      <p:ext uri="{BB962C8B-B14F-4D97-AF65-F5344CB8AC3E}">
        <p14:creationId xmlns:p14="http://schemas.microsoft.com/office/powerpoint/2010/main" val="10770149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0AF847E2-A56C-4E51-B590-A30CADD9ED92}" type="datetime1">
              <a:rPr lang="en-US" smtClean="0"/>
              <a:t>10/13/2023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B0798EF1-89EE-41D1-A783-33FDAF70D8A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210" name="Google Shape;210;p30"/>
          <p:cNvSpPr txBox="1"/>
          <p:nvPr/>
        </p:nvSpPr>
        <p:spPr>
          <a:xfrm>
            <a:off x="204717" y="1201003"/>
            <a:ext cx="8707272" cy="5418161"/>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C00000"/>
              </a:buClr>
              <a:buFont typeface="Rockwell"/>
              <a:buNone/>
            </a:pPr>
            <a:endParaRPr lang="en-US" sz="4000" b="1" dirty="0">
              <a:solidFill>
                <a:srgbClr val="53181A"/>
              </a:solidFill>
              <a:effectLst>
                <a:outerShdw blurRad="38100" dist="38100" dir="2700000" algn="tl">
                  <a:srgbClr val="000000">
                    <a:alpha val="43137"/>
                  </a:srgbClr>
                </a:outerShdw>
              </a:effectLst>
              <a:latin typeface="Georgia" panose="02040502050405020303" charset="0"/>
              <a:ea typeface="Rockwell"/>
              <a:cs typeface="Georgia" panose="02040502050405020303" charset="0"/>
              <a:sym typeface="Rockwell"/>
            </a:endParaRPr>
          </a:p>
          <a:p>
            <a:pPr lvl="0" algn="ctr">
              <a:buClr>
                <a:srgbClr val="C00000"/>
              </a:buClr>
            </a:pPr>
            <a:endParaRPr lang="en-US" sz="4000" b="1" dirty="0">
              <a:solidFill>
                <a:srgbClr val="53181A"/>
              </a:solidFill>
              <a:effectLst>
                <a:outerShdw blurRad="38100" dist="38100" dir="2700000" algn="tl">
                  <a:srgbClr val="000000">
                    <a:alpha val="43137"/>
                  </a:srgbClr>
                </a:outerShdw>
              </a:effectLst>
              <a:latin typeface="Georgia" panose="02040502050405020303" charset="0"/>
              <a:ea typeface="Rockwell"/>
              <a:cs typeface="Georgia" panose="02040502050405020303" charset="0"/>
              <a:sym typeface="Rockwell"/>
            </a:endParaRPr>
          </a:p>
          <a:p>
            <a:pPr lvl="0" algn="ctr">
              <a:buClr>
                <a:srgbClr val="C00000"/>
              </a:buClr>
            </a:pPr>
            <a:endParaRPr lang="en-IN" altLang="en-US" sz="4000" b="1" dirty="0">
              <a:solidFill>
                <a:schemeClr val="tx1"/>
              </a:solidFill>
              <a:latin typeface="Georgia" panose="02040502050405020303" charset="0"/>
              <a:ea typeface="Rockwell"/>
              <a:cs typeface="Georgia" panose="02040502050405020303" charset="0"/>
              <a:sym typeface="Rockwell"/>
            </a:endParaRPr>
          </a:p>
          <a:p>
            <a:pPr lvl="0" algn="ctr">
              <a:buClr>
                <a:srgbClr val="C00000"/>
              </a:buClr>
            </a:pPr>
            <a:r>
              <a:rPr lang="en-IN" altLang="en-US" sz="3400" b="1" dirty="0">
                <a:solidFill>
                  <a:schemeClr val="tx1"/>
                </a:solidFill>
                <a:latin typeface="Georgia" panose="02040502050405020303" charset="0"/>
                <a:ea typeface="Rockwell"/>
                <a:cs typeface="Georgia" panose="02040502050405020303" charset="0"/>
                <a:sym typeface="Rockwell"/>
              </a:rPr>
              <a:t>GENERAL TOPICS &amp; THERAPEUTICS</a:t>
            </a: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1</a:t>
            </a:fld>
            <a:endParaRPr lang="en-US"/>
          </a:p>
        </p:txBody>
      </p:sp>
    </p:spTree>
    <p:extLst>
      <p:ext uri="{BB962C8B-B14F-4D97-AF65-F5344CB8AC3E}">
        <p14:creationId xmlns:p14="http://schemas.microsoft.com/office/powerpoint/2010/main" val="32312553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dirty="0">
                <a:solidFill>
                  <a:schemeClr val="tx1"/>
                </a:solidFill>
                <a:latin typeface="Georgia" panose="02040502050405020303" pitchFamily="18" charset="0"/>
                <a:ea typeface="Calibri" panose="020F0502020204030204"/>
                <a:cs typeface="Georgia" panose="02040502050405020303" charset="0"/>
              </a:rPr>
              <a:t>PHARMACOKINETIC INTERACTIONS …. CONT’D</a:t>
            </a:r>
            <a:endParaRPr lang="en-US" sz="2600" b="1" dirty="0">
              <a:solidFill>
                <a:schemeClr val="tx1"/>
              </a:solidFill>
              <a:latin typeface="Georgia" panose="02040502050405020303"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0" indent="0">
              <a:spcBef>
                <a:spcPts val="1800"/>
              </a:spcBef>
              <a:buNone/>
            </a:pPr>
            <a:r>
              <a:rPr lang="en-US" sz="2400" b="1" dirty="0">
                <a:latin typeface="Georgia" panose="02040502050405020303" pitchFamily="18" charset="0"/>
              </a:rPr>
              <a:t>Examples of alterations in bioavailability</a:t>
            </a:r>
          </a:p>
          <a:p>
            <a:pPr marL="342900" lvl="0" indent="-342900">
              <a:spcBef>
                <a:spcPts val="1800"/>
              </a:spcBef>
              <a:buFont typeface="Arial" panose="020B0604020202020204" pitchFamily="34" charset="0"/>
              <a:buChar char="•"/>
            </a:pPr>
            <a:r>
              <a:rPr lang="en-US" sz="2400" dirty="0">
                <a:latin typeface="Georgia" panose="02040502050405020303" pitchFamily="18" charset="0"/>
              </a:rPr>
              <a:t>Cimetidine inhibits CYP450 enzymes, therefore doubles oral propranolol bioavailability </a:t>
            </a:r>
          </a:p>
          <a:p>
            <a:pPr marL="342900" lvl="0" indent="-342900">
              <a:spcBef>
                <a:spcPts val="1800"/>
              </a:spcBef>
              <a:buFont typeface="Arial" panose="020B0604020202020204" pitchFamily="34" charset="0"/>
              <a:buChar char="•"/>
            </a:pPr>
            <a:r>
              <a:rPr lang="en-US" sz="2400" dirty="0">
                <a:latin typeface="Georgia" panose="02040502050405020303" pitchFamily="18" charset="0"/>
              </a:rPr>
              <a:t>Phenytoin induces enzymes, therefore decreases </a:t>
            </a:r>
            <a:r>
              <a:rPr lang="en-US" sz="2400" dirty="0" err="1">
                <a:latin typeface="Georgia" panose="02040502050405020303" pitchFamily="18" charset="0"/>
              </a:rPr>
              <a:t>felodipine</a:t>
            </a:r>
            <a:r>
              <a:rPr lang="en-US" sz="2400" dirty="0">
                <a:latin typeface="Georgia" panose="02040502050405020303" pitchFamily="18" charset="0"/>
              </a:rPr>
              <a:t> bioavailability </a:t>
            </a:r>
          </a:p>
          <a:p>
            <a:pPr marL="342900" lvl="0" indent="-342900">
              <a:spcBef>
                <a:spcPts val="1800"/>
              </a:spcBef>
              <a:buFont typeface="Arial" panose="020B0604020202020204" pitchFamily="34" charset="0"/>
              <a:buChar char="•"/>
            </a:pPr>
            <a:r>
              <a:rPr lang="en-US" sz="2400" dirty="0">
                <a:latin typeface="Georgia" panose="02040502050405020303" pitchFamily="18" charset="0"/>
              </a:rPr>
              <a:t>Acute ethanol intake inhibits CYP450 enzymes, therefore amitriptyline bioavailability is higher </a:t>
            </a:r>
          </a:p>
          <a:p>
            <a:pPr marL="342900" indent="-342900">
              <a:spcBef>
                <a:spcPts val="1800"/>
              </a:spcBef>
              <a:buFont typeface="Arial" panose="020B0604020202020204" pitchFamily="34" charset="0"/>
              <a:buChar char="•"/>
            </a:pPr>
            <a:r>
              <a:rPr lang="en-US" sz="2400" dirty="0">
                <a:latin typeface="Georgia" panose="02040502050405020303" pitchFamily="18" charset="0"/>
              </a:rPr>
              <a:t>Erythromycin prevents bacterial inactivation of digoxin in the gut, increases its bioavailability and plasma digoxin levels rise by 50% </a:t>
            </a: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10</a:t>
            </a:fld>
            <a:endParaRPr lang="en-US"/>
          </a:p>
        </p:txBody>
      </p:sp>
    </p:spTree>
    <p:extLst>
      <p:ext uri="{BB962C8B-B14F-4D97-AF65-F5344CB8AC3E}">
        <p14:creationId xmlns:p14="http://schemas.microsoft.com/office/powerpoint/2010/main" val="41523651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dirty="0">
                <a:solidFill>
                  <a:schemeClr val="tx1"/>
                </a:solidFill>
                <a:latin typeface="Georgia" panose="02040502050405020303" pitchFamily="18" charset="0"/>
                <a:ea typeface="Calibri" panose="020F0502020204030204"/>
                <a:cs typeface="Georgia" panose="02040502050405020303" charset="0"/>
              </a:rPr>
              <a:t>PHARMACOKINETIC INTERACTIONS: DISTRIBUTION</a:t>
            </a:r>
            <a:endParaRPr lang="en-US" sz="2600" b="1" dirty="0">
              <a:solidFill>
                <a:schemeClr val="tx1"/>
              </a:solidFill>
              <a:latin typeface="Georgia" panose="02040502050405020303"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0" indent="0">
              <a:spcBef>
                <a:spcPts val="1800"/>
              </a:spcBef>
              <a:buNone/>
            </a:pPr>
            <a:r>
              <a:rPr lang="en-US" sz="2400" b="1" dirty="0">
                <a:solidFill>
                  <a:schemeClr val="tx1"/>
                </a:solidFill>
                <a:latin typeface="Georgia" panose="02040502050405020303" pitchFamily="18" charset="0"/>
              </a:rPr>
              <a:t>Drug-protein binding displacement in plasma </a:t>
            </a:r>
          </a:p>
          <a:p>
            <a:pPr marL="0" indent="0">
              <a:spcBef>
                <a:spcPts val="1800"/>
              </a:spcBef>
              <a:buNone/>
            </a:pPr>
            <a:r>
              <a:rPr lang="en-US" sz="2400" dirty="0">
                <a:solidFill>
                  <a:schemeClr val="tx1"/>
                </a:solidFill>
                <a:latin typeface="Georgia" panose="02040502050405020303" pitchFamily="18" charset="0"/>
              </a:rPr>
              <a:t>One drug displaces another drug from a binding site on plasma proteins leading to a transient rise in free drug of displaced drug and a compensatory rise in drug clearance. A new steady state free drug is reached that is similar to the initial level. Such reactions are therefore usually clinically unimportant (unless the transient rise in free drug is toxic e.g. for drugs that have narrow therapeutic index) </a:t>
            </a: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11</a:t>
            </a:fld>
            <a:endParaRPr lang="en-US"/>
          </a:p>
        </p:txBody>
      </p:sp>
    </p:spTree>
    <p:extLst>
      <p:ext uri="{BB962C8B-B14F-4D97-AF65-F5344CB8AC3E}">
        <p14:creationId xmlns:p14="http://schemas.microsoft.com/office/powerpoint/2010/main" val="16286174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dirty="0">
                <a:solidFill>
                  <a:schemeClr val="tx1"/>
                </a:solidFill>
                <a:latin typeface="Georgia" panose="02040502050405020303" pitchFamily="18" charset="0"/>
                <a:ea typeface="Calibri" panose="020F0502020204030204"/>
                <a:cs typeface="Georgia" panose="02040502050405020303" charset="0"/>
              </a:rPr>
              <a:t>PHARMACOKINETIC INTERACTIONS: DISTRIBUTION</a:t>
            </a:r>
            <a:endParaRPr lang="en-US" sz="2600" b="1" dirty="0">
              <a:solidFill>
                <a:schemeClr val="tx1"/>
              </a:solidFill>
              <a:latin typeface="Georgia" panose="02040502050405020303"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0" indent="0">
              <a:spcBef>
                <a:spcPts val="1800"/>
              </a:spcBef>
              <a:buNone/>
            </a:pPr>
            <a:r>
              <a:rPr lang="en-US" sz="2400" b="1" dirty="0">
                <a:latin typeface="Georgia" panose="02040502050405020303" pitchFamily="18" charset="0"/>
              </a:rPr>
              <a:t>Example of clinically important drug-protein binding displacement interaction</a:t>
            </a:r>
          </a:p>
          <a:p>
            <a:pPr marL="0" indent="0">
              <a:spcBef>
                <a:spcPts val="1800"/>
              </a:spcBef>
              <a:buNone/>
            </a:pPr>
            <a:r>
              <a:rPr lang="en-US" sz="2400" dirty="0">
                <a:latin typeface="Georgia" panose="02040502050405020303" pitchFamily="18" charset="0"/>
              </a:rPr>
              <a:t>99% of warfarin binds to albumin. NSAIDs bind to same site, and therefore displace warfarin from albumin, causing a transient rise in warfarin, which can be dangerous while it lasts.</a:t>
            </a:r>
          </a:p>
          <a:p>
            <a:pPr marL="0" indent="0">
              <a:spcBef>
                <a:spcPts val="1800"/>
              </a:spcBef>
              <a:buNone/>
            </a:pPr>
            <a:r>
              <a:rPr lang="en-US" sz="2400" b="1" dirty="0">
                <a:latin typeface="Georgia" panose="02040502050405020303" pitchFamily="18" charset="0"/>
              </a:rPr>
              <a:t>Drug-protein binding displacement in tissue </a:t>
            </a:r>
          </a:p>
          <a:p>
            <a:pPr marL="0" indent="0">
              <a:spcBef>
                <a:spcPts val="1800"/>
              </a:spcBef>
              <a:buNone/>
            </a:pPr>
            <a:r>
              <a:rPr lang="en-US" sz="2400" dirty="0">
                <a:latin typeface="Georgia" panose="02040502050405020303" pitchFamily="18" charset="0"/>
              </a:rPr>
              <a:t>Example: Digoxin binds to intracellular sites in muscle. Quinidine displaces digoxin from tissue binding sites, leading to an 80% rise in plasma digoxin levels</a:t>
            </a: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12</a:t>
            </a:fld>
            <a:endParaRPr lang="en-US"/>
          </a:p>
        </p:txBody>
      </p:sp>
    </p:spTree>
    <p:extLst>
      <p:ext uri="{BB962C8B-B14F-4D97-AF65-F5344CB8AC3E}">
        <p14:creationId xmlns:p14="http://schemas.microsoft.com/office/powerpoint/2010/main" val="20884205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dirty="0">
                <a:solidFill>
                  <a:schemeClr val="tx1"/>
                </a:solidFill>
                <a:latin typeface="Georgia" panose="02040502050405020303" pitchFamily="18" charset="0"/>
                <a:ea typeface="Calibri" panose="020F0502020204030204"/>
                <a:cs typeface="Georgia" panose="02040502050405020303" charset="0"/>
              </a:rPr>
              <a:t>PHARMACOKINETIC INTERACTIONS: ELIMINATION</a:t>
            </a:r>
            <a:endParaRPr lang="en-US" sz="2600" b="1" dirty="0">
              <a:solidFill>
                <a:schemeClr val="tx1"/>
              </a:solidFill>
              <a:latin typeface="Georgia" panose="02040502050405020303"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0" indent="0">
              <a:spcBef>
                <a:spcPts val="1200"/>
              </a:spcBef>
              <a:buNone/>
            </a:pPr>
            <a:r>
              <a:rPr lang="en-US" sz="2400" dirty="0">
                <a:latin typeface="Georgia" panose="02040502050405020303" pitchFamily="18" charset="0"/>
              </a:rPr>
              <a:t>If metabolism is the major route of elimination, drug kinetics will change and therefore drug response will change when one drug induces or inhibits the metabolism of another drug</a:t>
            </a:r>
          </a:p>
          <a:p>
            <a:pPr marL="0" indent="0">
              <a:spcBef>
                <a:spcPts val="1200"/>
              </a:spcBef>
              <a:buNone/>
            </a:pPr>
            <a:r>
              <a:rPr lang="en-US" sz="2400" b="1" dirty="0">
                <a:latin typeface="Georgia" panose="02040502050405020303" pitchFamily="18" charset="0"/>
              </a:rPr>
              <a:t>Enzyme induction </a:t>
            </a:r>
          </a:p>
          <a:p>
            <a:pPr marL="0" indent="0">
              <a:spcBef>
                <a:spcPts val="1200"/>
              </a:spcBef>
              <a:buNone/>
            </a:pPr>
            <a:r>
              <a:rPr lang="en-US" sz="2400" dirty="0">
                <a:latin typeface="Georgia" panose="02040502050405020303" pitchFamily="18" charset="0"/>
              </a:rPr>
              <a:t>Enzyme induction takes about 2 weeks to develop, and on cessation of inducer, about 2 weeks to revert to normal </a:t>
            </a:r>
          </a:p>
          <a:p>
            <a:pPr marL="0" indent="0">
              <a:spcBef>
                <a:spcPts val="1200"/>
              </a:spcBef>
              <a:buNone/>
            </a:pPr>
            <a:r>
              <a:rPr lang="en-US" sz="2400" dirty="0">
                <a:latin typeface="Georgia" panose="02040502050405020303" pitchFamily="18" charset="0"/>
              </a:rPr>
              <a:t>Examples include:</a:t>
            </a:r>
          </a:p>
          <a:p>
            <a:pPr marL="342900" lvl="0" indent="-342900">
              <a:spcBef>
                <a:spcPts val="1200"/>
              </a:spcBef>
              <a:buFont typeface="Arial" panose="020B0604020202020204" pitchFamily="34" charset="0"/>
              <a:buChar char="•"/>
            </a:pPr>
            <a:r>
              <a:rPr lang="en-US" sz="2400" dirty="0">
                <a:latin typeface="Georgia" panose="02040502050405020303" pitchFamily="18" charset="0"/>
              </a:rPr>
              <a:t>Smoking increases the clearance of theophylline </a:t>
            </a:r>
          </a:p>
          <a:p>
            <a:pPr marL="342900" lvl="0" indent="-342900">
              <a:spcBef>
                <a:spcPts val="1200"/>
              </a:spcBef>
              <a:buFont typeface="Arial" panose="020B0604020202020204" pitchFamily="34" charset="0"/>
              <a:buChar char="•"/>
            </a:pPr>
            <a:r>
              <a:rPr lang="en-US" sz="2400" dirty="0">
                <a:latin typeface="Georgia" panose="02040502050405020303" pitchFamily="18" charset="0"/>
              </a:rPr>
              <a:t>Phenobarbital and rifampicin increase the clearance of warfarin </a:t>
            </a:r>
          </a:p>
          <a:p>
            <a:pPr marL="342900" lvl="0" indent="-342900">
              <a:spcBef>
                <a:spcPts val="1200"/>
              </a:spcBef>
              <a:buFont typeface="Arial" panose="020B0604020202020204" pitchFamily="34" charset="0"/>
              <a:buChar char="•"/>
            </a:pPr>
            <a:r>
              <a:rPr lang="en-US" sz="2400" dirty="0">
                <a:latin typeface="Georgia" panose="02040502050405020303" pitchFamily="18" charset="0"/>
              </a:rPr>
              <a:t>Carbamazepine increases the clearance of clonazepam </a:t>
            </a: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13</a:t>
            </a:fld>
            <a:endParaRPr lang="en-US"/>
          </a:p>
        </p:txBody>
      </p:sp>
    </p:spTree>
    <p:extLst>
      <p:ext uri="{BB962C8B-B14F-4D97-AF65-F5344CB8AC3E}">
        <p14:creationId xmlns:p14="http://schemas.microsoft.com/office/powerpoint/2010/main" val="21065069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dirty="0">
                <a:solidFill>
                  <a:schemeClr val="tx1"/>
                </a:solidFill>
                <a:latin typeface="Georgia" panose="02040502050405020303" pitchFamily="18" charset="0"/>
                <a:ea typeface="Calibri" panose="020F0502020204030204"/>
                <a:cs typeface="Georgia" panose="02040502050405020303" charset="0"/>
              </a:rPr>
              <a:t>PHARMACOKINETIC INTERACTIONS: ELIMINATION …. CONT’D</a:t>
            </a:r>
            <a:endParaRPr lang="en-US" sz="2600" b="1" dirty="0">
              <a:solidFill>
                <a:schemeClr val="tx1"/>
              </a:solidFill>
              <a:latin typeface="Georgia" panose="02040502050405020303"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0" indent="0">
              <a:spcBef>
                <a:spcPts val="1800"/>
              </a:spcBef>
              <a:buNone/>
            </a:pPr>
            <a:r>
              <a:rPr lang="en-US" sz="2400" b="1" dirty="0">
                <a:latin typeface="Georgia" panose="02040502050405020303" pitchFamily="18" charset="0"/>
              </a:rPr>
              <a:t>Enzyme inhibition </a:t>
            </a:r>
          </a:p>
          <a:p>
            <a:pPr marL="0" indent="0">
              <a:spcBef>
                <a:spcPts val="1800"/>
              </a:spcBef>
              <a:buNone/>
            </a:pPr>
            <a:r>
              <a:rPr lang="en-US" sz="2400" dirty="0">
                <a:latin typeface="Georgia" panose="02040502050405020303" pitchFamily="18" charset="0"/>
              </a:rPr>
              <a:t>Enzyme inhibition is immediate</a:t>
            </a:r>
          </a:p>
          <a:p>
            <a:pPr marL="0" indent="0">
              <a:spcBef>
                <a:spcPts val="1800"/>
              </a:spcBef>
              <a:buNone/>
            </a:pPr>
            <a:r>
              <a:rPr lang="en-US" sz="2400" dirty="0">
                <a:latin typeface="Georgia" panose="02040502050405020303" pitchFamily="18" charset="0"/>
              </a:rPr>
              <a:t>Examples relating to cytochrome P450 inhibition include:</a:t>
            </a:r>
          </a:p>
          <a:p>
            <a:pPr marL="342900" lvl="0" indent="-342900">
              <a:spcBef>
                <a:spcPts val="1800"/>
              </a:spcBef>
              <a:buFont typeface="Arial" panose="020B0604020202020204" pitchFamily="34" charset="0"/>
              <a:buChar char="•"/>
            </a:pPr>
            <a:r>
              <a:rPr lang="en-US" sz="2400" dirty="0">
                <a:latin typeface="Georgia" panose="02040502050405020303" pitchFamily="18" charset="0"/>
              </a:rPr>
              <a:t>Metronidazole decreases the clearance of warfarin</a:t>
            </a:r>
          </a:p>
          <a:p>
            <a:pPr marL="342900" lvl="0" indent="-342900">
              <a:spcBef>
                <a:spcPts val="1800"/>
              </a:spcBef>
              <a:buFont typeface="Arial" panose="020B0604020202020204" pitchFamily="34" charset="0"/>
              <a:buChar char="•"/>
            </a:pPr>
            <a:r>
              <a:rPr lang="en-US" sz="2400" dirty="0">
                <a:latin typeface="Georgia" panose="02040502050405020303" pitchFamily="18" charset="0"/>
              </a:rPr>
              <a:t>Cimetidine decreases the clearance of phenytoin</a:t>
            </a:r>
          </a:p>
          <a:p>
            <a:pPr marL="342900" lvl="0" indent="-342900">
              <a:spcBef>
                <a:spcPts val="1800"/>
              </a:spcBef>
              <a:buFont typeface="Arial" panose="020B0604020202020204" pitchFamily="34" charset="0"/>
              <a:buChar char="•"/>
            </a:pPr>
            <a:r>
              <a:rPr lang="en-US" sz="2400" dirty="0">
                <a:latin typeface="Georgia" panose="02040502050405020303" pitchFamily="18" charset="0"/>
              </a:rPr>
              <a:t>Omeprazole decreases clearance of warfarin </a:t>
            </a: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14</a:t>
            </a:fld>
            <a:endParaRPr lang="en-US"/>
          </a:p>
        </p:txBody>
      </p:sp>
    </p:spTree>
    <p:extLst>
      <p:ext uri="{BB962C8B-B14F-4D97-AF65-F5344CB8AC3E}">
        <p14:creationId xmlns:p14="http://schemas.microsoft.com/office/powerpoint/2010/main" val="27499690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dirty="0">
                <a:solidFill>
                  <a:schemeClr val="tx1"/>
                </a:solidFill>
                <a:latin typeface="Georgia" panose="02040502050405020303" pitchFamily="18" charset="0"/>
                <a:ea typeface="Calibri" panose="020F0502020204030204"/>
                <a:cs typeface="Georgia" panose="02040502050405020303" charset="0"/>
              </a:rPr>
              <a:t>PHARMACOKINETIC INTERACTIONS: ELIMINATION …. CONT’D</a:t>
            </a:r>
            <a:endParaRPr lang="en-US" sz="2600" b="1" dirty="0">
              <a:solidFill>
                <a:schemeClr val="tx1"/>
              </a:solidFill>
              <a:latin typeface="Georgia" panose="02040502050405020303"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a:spcBef>
                <a:spcPts val="1800"/>
              </a:spcBef>
            </a:pPr>
            <a:r>
              <a:rPr lang="en-US" sz="2400" b="1" dirty="0">
                <a:latin typeface="Georgia" panose="02040502050405020303" pitchFamily="18" charset="0"/>
              </a:rPr>
              <a:t>Examples of enzyme inhibition with regards to enzymes other than cytochrome P450 enzymes</a:t>
            </a:r>
            <a:endParaRPr lang="en-US" sz="2400" dirty="0">
              <a:latin typeface="Georgia" panose="02040502050405020303" pitchFamily="18" charset="0"/>
            </a:endParaRPr>
          </a:p>
          <a:p>
            <a:pPr marL="457200" lvl="0" indent="-457200">
              <a:spcBef>
                <a:spcPts val="1800"/>
              </a:spcBef>
              <a:buFont typeface="Arial" panose="020B0604020202020204" pitchFamily="34" charset="0"/>
              <a:buChar char="•"/>
            </a:pPr>
            <a:r>
              <a:rPr lang="en-US" sz="2400" dirty="0">
                <a:latin typeface="Georgia" panose="02040502050405020303" pitchFamily="18" charset="0"/>
              </a:rPr>
              <a:t>Allopurinol is a xanthine oxidase inhibitor. It also inhibits metabolism of cytotoxic agent 6-mercaptopurine (6-MP) and therefore concurrent use of allopurinol and 6-MP leads to elevated plasma levels of 6-MP and toxicity </a:t>
            </a:r>
          </a:p>
          <a:p>
            <a:pPr marL="457200" lvl="0" indent="-457200">
              <a:spcBef>
                <a:spcPts val="1800"/>
              </a:spcBef>
              <a:buFont typeface="Arial" panose="020B0604020202020204" pitchFamily="34" charset="0"/>
              <a:buChar char="•"/>
            </a:pPr>
            <a:r>
              <a:rPr lang="en-US" sz="2400" dirty="0" err="1">
                <a:latin typeface="Georgia" panose="02040502050405020303" pitchFamily="18" charset="0"/>
              </a:rPr>
              <a:t>Disulfiram</a:t>
            </a:r>
            <a:r>
              <a:rPr lang="en-US" sz="2400" dirty="0">
                <a:latin typeface="Georgia" panose="02040502050405020303" pitchFamily="18" charset="0"/>
              </a:rPr>
              <a:t> and metronidazole inhibit aldehyde dehydrogenase and can give unpleasant reactions due to accumulation of aldehyde when taken concurrently with ethanol</a:t>
            </a: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15</a:t>
            </a:fld>
            <a:endParaRPr lang="en-US"/>
          </a:p>
        </p:txBody>
      </p:sp>
    </p:spTree>
    <p:extLst>
      <p:ext uri="{BB962C8B-B14F-4D97-AF65-F5344CB8AC3E}">
        <p14:creationId xmlns:p14="http://schemas.microsoft.com/office/powerpoint/2010/main" val="12734143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dirty="0">
                <a:solidFill>
                  <a:schemeClr val="tx1"/>
                </a:solidFill>
                <a:latin typeface="Georgia" panose="02040502050405020303" pitchFamily="18" charset="0"/>
                <a:ea typeface="Calibri" panose="020F0502020204030204"/>
                <a:cs typeface="Georgia" panose="02040502050405020303" charset="0"/>
              </a:rPr>
              <a:t>PHARMACOKINETIC INTERACTIONS: ELIMINATION …. CONT’D</a:t>
            </a:r>
            <a:endParaRPr lang="en-US" sz="2600" b="1" dirty="0">
              <a:solidFill>
                <a:schemeClr val="tx1"/>
              </a:solidFill>
              <a:latin typeface="Georgia" panose="02040502050405020303"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0" indent="0">
              <a:spcBef>
                <a:spcPts val="1200"/>
              </a:spcBef>
              <a:buNone/>
            </a:pPr>
            <a:r>
              <a:rPr lang="en-US" sz="2400" b="1" dirty="0">
                <a:latin typeface="Georgia" panose="02040502050405020303" pitchFamily="18" charset="0"/>
              </a:rPr>
              <a:t>Alteration of liver blood flow </a:t>
            </a:r>
          </a:p>
          <a:p>
            <a:pPr marL="0" indent="0">
              <a:spcBef>
                <a:spcPts val="1200"/>
              </a:spcBef>
              <a:buNone/>
            </a:pPr>
            <a:r>
              <a:rPr lang="en-US" sz="2400" dirty="0">
                <a:latin typeface="Georgia" panose="02040502050405020303" pitchFamily="18" charset="0"/>
              </a:rPr>
              <a:t>For high first pass clearance drugs only, a fall in liver blood flow will cause a clear reduction in systemic clearance e.g. lignocaine toxicity can occur when patients are given a beta-blocker which reduces liver blood flow </a:t>
            </a:r>
          </a:p>
          <a:p>
            <a:pPr marL="0" indent="0">
              <a:spcBef>
                <a:spcPts val="1800"/>
              </a:spcBef>
              <a:buNone/>
            </a:pPr>
            <a:r>
              <a:rPr lang="en-US" sz="2400" b="1" dirty="0">
                <a:latin typeface="Georgia" panose="02040502050405020303" pitchFamily="18" charset="0"/>
              </a:rPr>
              <a:t>Changes in gut flora </a:t>
            </a:r>
          </a:p>
          <a:p>
            <a:pPr>
              <a:spcBef>
                <a:spcPts val="1800"/>
              </a:spcBef>
            </a:pPr>
            <a:r>
              <a:rPr lang="en-US" sz="2400" dirty="0">
                <a:latin typeface="Georgia" panose="02040502050405020303" pitchFamily="18" charset="0"/>
              </a:rPr>
              <a:t>Broad spectrum antibiotics interrupt </a:t>
            </a:r>
            <a:r>
              <a:rPr lang="en-US" sz="2400" dirty="0" err="1">
                <a:latin typeface="Georgia" panose="02040502050405020303" pitchFamily="18" charset="0"/>
              </a:rPr>
              <a:t>entero</a:t>
            </a:r>
            <a:r>
              <a:rPr lang="en-US" sz="2400" dirty="0">
                <a:latin typeface="Georgia" panose="02040502050405020303" pitchFamily="18" charset="0"/>
              </a:rPr>
              <a:t>-hepatic recycling of the </a:t>
            </a:r>
            <a:r>
              <a:rPr lang="en-US" sz="2400" dirty="0" err="1">
                <a:latin typeface="Georgia" panose="02040502050405020303" pitchFamily="18" charset="0"/>
              </a:rPr>
              <a:t>oestrogen</a:t>
            </a:r>
            <a:r>
              <a:rPr lang="en-US" sz="2400" dirty="0">
                <a:latin typeface="Georgia" panose="02040502050405020303" pitchFamily="18" charset="0"/>
              </a:rPr>
              <a:t> component of oral contraceptives, causing contraceptive failure </a:t>
            </a: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16</a:t>
            </a:fld>
            <a:endParaRPr lang="en-US"/>
          </a:p>
        </p:txBody>
      </p:sp>
    </p:spTree>
    <p:extLst>
      <p:ext uri="{BB962C8B-B14F-4D97-AF65-F5344CB8AC3E}">
        <p14:creationId xmlns:p14="http://schemas.microsoft.com/office/powerpoint/2010/main" val="23516170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marL="0" indent="0">
              <a:buNone/>
            </a:pPr>
            <a:r>
              <a:rPr lang="en-US" sz="2600" b="1" cap="all" dirty="0">
                <a:latin typeface="Georgia" panose="02040502050405020303" pitchFamily="18" charset="0"/>
              </a:rPr>
              <a:t>Examples of interactions involving interference with renal excretion</a:t>
            </a:r>
          </a:p>
        </p:txBody>
      </p:sp>
      <p:sp>
        <p:nvSpPr>
          <p:cNvPr id="204" name="Google Shape;204;p29"/>
          <p:cNvSpPr txBox="1"/>
          <p:nvPr/>
        </p:nvSpPr>
        <p:spPr>
          <a:xfrm>
            <a:off x="249381" y="1447799"/>
            <a:ext cx="8689901" cy="4908551"/>
          </a:xfrm>
          <a:prstGeom prst="rect">
            <a:avLst/>
          </a:prstGeom>
          <a:noFill/>
          <a:ln>
            <a:noFill/>
          </a:ln>
        </p:spPr>
        <p:txBody>
          <a:bodyPr spcFirstLastPara="1" wrap="square" lIns="91425" tIns="45700" rIns="91425" bIns="45700" anchor="t" anchorCtr="0">
            <a:noAutofit/>
          </a:bodyPr>
          <a:lstStyle/>
          <a:p>
            <a:pPr marL="342900" indent="-342900">
              <a:spcBef>
                <a:spcPts val="1800"/>
              </a:spcBef>
              <a:buFont typeface="Arial" panose="020B0604020202020204" pitchFamily="34" charset="0"/>
              <a:buChar char="•"/>
            </a:pPr>
            <a:r>
              <a:rPr lang="en-US" sz="2400" dirty="0">
                <a:latin typeface="Georgia" panose="02040502050405020303" pitchFamily="18" charset="0"/>
              </a:rPr>
              <a:t>Interference can occur if there is competition for tubular secretion; this will only be clinically significant if drug has a narrow therapeutic ratio and a large fraction is excreted unchanged</a:t>
            </a:r>
          </a:p>
          <a:p>
            <a:pPr marL="342900" indent="-342900">
              <a:spcBef>
                <a:spcPts val="1800"/>
              </a:spcBef>
              <a:buFont typeface="Arial" panose="020B0604020202020204" pitchFamily="34" charset="0"/>
              <a:buChar char="•"/>
            </a:pPr>
            <a:r>
              <a:rPr lang="en-US" sz="2400" dirty="0">
                <a:latin typeface="Georgia" panose="02040502050405020303" pitchFamily="18" charset="0"/>
              </a:rPr>
              <a:t>Alteration of urinary pH can result in enhanced or reduced passive tubular reabsorption</a:t>
            </a:r>
          </a:p>
          <a:p>
            <a:pPr marL="342900" lvl="0" indent="-342900">
              <a:spcBef>
                <a:spcPts val="1800"/>
              </a:spcBef>
              <a:buFont typeface="Arial" panose="020B0604020202020204" pitchFamily="34" charset="0"/>
              <a:buChar char="•"/>
            </a:pPr>
            <a:r>
              <a:rPr lang="en-US" sz="2400" dirty="0">
                <a:latin typeface="Georgia" panose="02040502050405020303" pitchFamily="18" charset="0"/>
              </a:rPr>
              <a:t>NSAIDs competitively inhibit the tubular secretion of methotrexate thereby increasing its toxicity</a:t>
            </a: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17</a:t>
            </a:fld>
            <a:endParaRPr lang="en-US"/>
          </a:p>
        </p:txBody>
      </p:sp>
    </p:spTree>
    <p:extLst>
      <p:ext uri="{BB962C8B-B14F-4D97-AF65-F5344CB8AC3E}">
        <p14:creationId xmlns:p14="http://schemas.microsoft.com/office/powerpoint/2010/main" val="36573730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marL="0" indent="0">
              <a:buNone/>
            </a:pPr>
            <a:r>
              <a:rPr lang="en-US" sz="2600" b="1" cap="all" dirty="0">
                <a:latin typeface="Georgia" panose="02040502050405020303" pitchFamily="18" charset="0"/>
              </a:rPr>
              <a:t>Examples of interactions involving interference with renal excretion …. CONT’D</a:t>
            </a:r>
          </a:p>
        </p:txBody>
      </p:sp>
      <p:sp>
        <p:nvSpPr>
          <p:cNvPr id="204" name="Google Shape;204;p29"/>
          <p:cNvSpPr txBox="1"/>
          <p:nvPr/>
        </p:nvSpPr>
        <p:spPr>
          <a:xfrm>
            <a:off x="249381" y="1752600"/>
            <a:ext cx="8689901" cy="4267200"/>
          </a:xfrm>
          <a:prstGeom prst="rect">
            <a:avLst/>
          </a:prstGeom>
          <a:noFill/>
          <a:ln>
            <a:noFill/>
          </a:ln>
        </p:spPr>
        <p:txBody>
          <a:bodyPr spcFirstLastPara="1" wrap="square" lIns="91425" tIns="45700" rIns="91425" bIns="45700" anchor="t" anchorCtr="0">
            <a:noAutofit/>
          </a:bodyPr>
          <a:lstStyle/>
          <a:p>
            <a:pPr marL="342900" indent="-342900">
              <a:spcBef>
                <a:spcPts val="1800"/>
              </a:spcBef>
              <a:buFont typeface="Arial" panose="020B0604020202020204" pitchFamily="34" charset="0"/>
              <a:buChar char="•"/>
            </a:pPr>
            <a:r>
              <a:rPr lang="en-US" sz="2400" dirty="0">
                <a:latin typeface="Georgia" panose="02040502050405020303" pitchFamily="18" charset="0"/>
              </a:rPr>
              <a:t>Procainamide competes with cimetidine for renal tubular excretion through the organic </a:t>
            </a:r>
            <a:r>
              <a:rPr lang="en-US" sz="2400" dirty="0" err="1">
                <a:latin typeface="Georgia" panose="02040502050405020303" pitchFamily="18" charset="0"/>
              </a:rPr>
              <a:t>cation</a:t>
            </a:r>
            <a:r>
              <a:rPr lang="en-US" sz="2400" dirty="0">
                <a:latin typeface="Georgia" panose="02040502050405020303" pitchFamily="18" charset="0"/>
              </a:rPr>
              <a:t> transporter. Using both at once may result in procainamide toxicity.</a:t>
            </a:r>
          </a:p>
          <a:p>
            <a:pPr marL="342900" lvl="0" indent="-342900">
              <a:spcBef>
                <a:spcPts val="1800"/>
              </a:spcBef>
              <a:buFont typeface="Arial" panose="020B0604020202020204" pitchFamily="34" charset="0"/>
              <a:buChar char="•"/>
            </a:pPr>
            <a:r>
              <a:rPr lang="en-US" sz="2400" dirty="0">
                <a:latin typeface="Georgia" panose="02040502050405020303" pitchFamily="18" charset="0"/>
              </a:rPr>
              <a:t>Diuretics and NSAIDs both enhance proximal tubular reabsorption Li</a:t>
            </a:r>
            <a:r>
              <a:rPr lang="en-US" sz="2400" baseline="30000" dirty="0">
                <a:latin typeface="Georgia" panose="02040502050405020303" pitchFamily="18" charset="0"/>
              </a:rPr>
              <a:t>+</a:t>
            </a:r>
            <a:r>
              <a:rPr lang="en-US" sz="2400" dirty="0">
                <a:latin typeface="Georgia" panose="02040502050405020303" pitchFamily="18" charset="0"/>
              </a:rPr>
              <a:t>, therefore these drugs elevate Li</a:t>
            </a:r>
            <a:r>
              <a:rPr lang="en-US" sz="2400" baseline="30000" dirty="0">
                <a:latin typeface="Georgia" panose="02040502050405020303" pitchFamily="18" charset="0"/>
              </a:rPr>
              <a:t>+</a:t>
            </a:r>
            <a:r>
              <a:rPr lang="en-US" sz="2400" dirty="0">
                <a:latin typeface="Georgia" panose="02040502050405020303" pitchFamily="18" charset="0"/>
              </a:rPr>
              <a:t> levels </a:t>
            </a:r>
          </a:p>
          <a:p>
            <a:pPr marL="342900" lvl="0" indent="-342900">
              <a:spcBef>
                <a:spcPts val="1800"/>
              </a:spcBef>
              <a:buFont typeface="Arial" panose="020B0604020202020204" pitchFamily="34" charset="0"/>
              <a:buChar char="•"/>
            </a:pPr>
            <a:r>
              <a:rPr lang="en-US" sz="2400" dirty="0">
                <a:latin typeface="Georgia" panose="02040502050405020303" pitchFamily="18" charset="0"/>
              </a:rPr>
              <a:t>Sodium bicarbonate raises the pH of urine thus enhancing the excretion of aspirin through reduction of its tubular reabsorption (aspirin ionizes at alkaline pH)</a:t>
            </a: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18</a:t>
            </a:fld>
            <a:endParaRPr lang="en-US"/>
          </a:p>
        </p:txBody>
      </p:sp>
    </p:spTree>
    <p:extLst>
      <p:ext uri="{BB962C8B-B14F-4D97-AF65-F5344CB8AC3E}">
        <p14:creationId xmlns:p14="http://schemas.microsoft.com/office/powerpoint/2010/main" val="4059308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dirty="0">
                <a:solidFill>
                  <a:schemeClr val="tx1"/>
                </a:solidFill>
                <a:latin typeface="Georgia" panose="02040502050405020303" pitchFamily="18" charset="0"/>
                <a:ea typeface="Calibri" panose="020F0502020204030204"/>
                <a:cs typeface="Georgia" panose="02040502050405020303" charset="0"/>
              </a:rPr>
              <a:t>PHARMACODYNAMIC INTERACTIONS</a:t>
            </a:r>
            <a:endParaRPr lang="en-US" sz="2600" b="1" dirty="0">
              <a:solidFill>
                <a:schemeClr val="tx1"/>
              </a:solidFill>
              <a:latin typeface="Georgia" panose="02040502050405020303"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0" indent="0">
              <a:spcBef>
                <a:spcPts val="1800"/>
              </a:spcBef>
              <a:buNone/>
            </a:pPr>
            <a:r>
              <a:rPr lang="en-US" sz="2400" dirty="0">
                <a:latin typeface="Georgia" panose="02040502050405020303" pitchFamily="18" charset="0"/>
              </a:rPr>
              <a:t>These are interactions related to the pharmacological activity of the interacting drugs</a:t>
            </a:r>
          </a:p>
          <a:p>
            <a:pPr marL="457200" indent="-457200">
              <a:spcBef>
                <a:spcPts val="1800"/>
              </a:spcBef>
              <a:buFont typeface="Arial" panose="020B0604020202020204" pitchFamily="34" charset="0"/>
              <a:buChar char="•"/>
            </a:pPr>
            <a:r>
              <a:rPr lang="en-US" sz="2400" dirty="0">
                <a:latin typeface="Georgia" panose="02040502050405020303" pitchFamily="18" charset="0"/>
              </a:rPr>
              <a:t>The interaction may occur at molecular (e.g. drugs acting on the same receptors), cellular or physiological level</a:t>
            </a:r>
          </a:p>
          <a:p>
            <a:pPr marL="457200" indent="-457200">
              <a:spcBef>
                <a:spcPts val="1800"/>
              </a:spcBef>
              <a:buFont typeface="Arial" panose="020B0604020202020204" pitchFamily="34" charset="0"/>
              <a:buChar char="•"/>
            </a:pPr>
            <a:r>
              <a:rPr lang="en-US" sz="2400" dirty="0">
                <a:latin typeface="Georgia" panose="02040502050405020303" pitchFamily="18" charset="0"/>
              </a:rPr>
              <a:t>The interaction may be additive, synergistic or antagonistic </a:t>
            </a:r>
          </a:p>
          <a:p>
            <a:pPr marL="457200" indent="-457200">
              <a:spcBef>
                <a:spcPts val="1800"/>
              </a:spcBef>
              <a:buFont typeface="Arial" panose="020B0604020202020204" pitchFamily="34" charset="0"/>
              <a:buChar char="•"/>
            </a:pPr>
            <a:r>
              <a:rPr lang="en-US" sz="2400" dirty="0">
                <a:latin typeface="Georgia" panose="02040502050405020303" pitchFamily="18" charset="0"/>
              </a:rPr>
              <a:t>Many clinically important drug interactions have this basis</a:t>
            </a: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19</a:t>
            </a:fld>
            <a:endParaRPr lang="en-US"/>
          </a:p>
        </p:txBody>
      </p:sp>
    </p:spTree>
    <p:extLst>
      <p:ext uri="{BB962C8B-B14F-4D97-AF65-F5344CB8AC3E}">
        <p14:creationId xmlns:p14="http://schemas.microsoft.com/office/powerpoint/2010/main" val="14391839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28"/>
          <p:cNvSpPr txBox="1">
            <a:spLocks noGrp="1"/>
          </p:cNvSpPr>
          <p:nvPr>
            <p:ph type="title"/>
          </p:nvPr>
        </p:nvSpPr>
        <p:spPr>
          <a:xfrm>
            <a:off x="300251" y="1419368"/>
            <a:ext cx="8584442" cy="3903260"/>
          </a:xfrm>
          <a:prstGeom prst="rect">
            <a:avLst/>
          </a:prstGeom>
          <a:noFill/>
          <a:ln>
            <a:noFill/>
          </a:ln>
        </p:spPr>
        <p:txBody>
          <a:bodyPr spcFirstLastPara="1" wrap="square" lIns="91425" tIns="45700" rIns="91425" bIns="45700" anchor="ctr" anchorCtr="0">
            <a:noAutofit/>
          </a:bodyPr>
          <a:lstStyle/>
          <a:p>
            <a:pPr lvl="0" algn="l">
              <a:spcBef>
                <a:spcPts val="3000"/>
              </a:spcBef>
              <a:buClr>
                <a:srgbClr val="C00000"/>
              </a:buClr>
            </a:pPr>
            <a:r>
              <a:rPr lang="en-US" sz="3200" b="1" dirty="0">
                <a:latin typeface="Georgia" panose="02040502050405020303" pitchFamily="18" charset="0"/>
              </a:rPr>
              <a:t>ADVERSE DRUG INTERACTIONS</a:t>
            </a:r>
            <a:endParaRPr lang="en-US" sz="3200" b="1" i="0" u="none" strike="noStrike" cap="all" dirty="0">
              <a:solidFill>
                <a:schemeClr val="tx1"/>
              </a:solidFill>
              <a:latin typeface="Georgia" panose="02040502050405020303" pitchFamily="18" charset="0"/>
              <a:cs typeface="Georgia" panose="02040502050405020303" charset="0"/>
              <a:sym typeface="Calibri" panose="020F0502020204030204"/>
            </a:endParaRPr>
          </a:p>
        </p:txBody>
      </p:sp>
      <p:sp>
        <p:nvSpPr>
          <p:cNvPr id="221" name="Google Shape;221;p32"/>
          <p:cNvSpPr txBox="1"/>
          <p:nvPr/>
        </p:nvSpPr>
        <p:spPr>
          <a:xfrm>
            <a:off x="4817660" y="5488940"/>
            <a:ext cx="3923115" cy="10922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7030A0"/>
              </a:buClr>
              <a:buFont typeface="Arial" panose="020B0604020202020204"/>
              <a:buNone/>
            </a:pPr>
            <a:endParaRPr lang="en-IN" sz="1600" b="1" dirty="0">
              <a:solidFill>
                <a:srgbClr val="7030A0"/>
              </a:solidFill>
              <a:latin typeface="Georgia" panose="02040502050405020303" charset="0"/>
              <a:cs typeface="Georgia" panose="02040502050405020303" charset="0"/>
            </a:endParaRPr>
          </a:p>
          <a:p>
            <a:pPr marL="0" marR="0" lvl="0" indent="0" algn="l" rtl="0">
              <a:lnSpc>
                <a:spcPct val="100000"/>
              </a:lnSpc>
              <a:spcBef>
                <a:spcPts val="0"/>
              </a:spcBef>
              <a:spcAft>
                <a:spcPts val="0"/>
              </a:spcAft>
              <a:buClr>
                <a:srgbClr val="7030A0"/>
              </a:buClr>
              <a:buFont typeface="Arial" panose="020B0604020202020204"/>
              <a:buNone/>
            </a:pPr>
            <a:r>
              <a:rPr lang="en-IN" sz="1600" b="1" dirty="0">
                <a:solidFill>
                  <a:srgbClr val="7030A0"/>
                </a:solidFill>
                <a:latin typeface="Georgia" panose="02040502050405020303" charset="0"/>
                <a:cs typeface="Georgia" panose="02040502050405020303" charset="0"/>
              </a:rPr>
              <a:t>Dr </a:t>
            </a:r>
            <a:r>
              <a:rPr lang="en-IN" sz="1600" b="1" dirty="0" err="1">
                <a:solidFill>
                  <a:srgbClr val="7030A0"/>
                </a:solidFill>
                <a:latin typeface="Georgia" panose="02040502050405020303" charset="0"/>
                <a:cs typeface="Georgia" panose="02040502050405020303" charset="0"/>
              </a:rPr>
              <a:t>Sindwa</a:t>
            </a:r>
            <a:r>
              <a:rPr lang="en-IN" sz="1600" b="1" dirty="0">
                <a:solidFill>
                  <a:srgbClr val="7030A0"/>
                </a:solidFill>
                <a:latin typeface="Georgia" panose="02040502050405020303" charset="0"/>
                <a:cs typeface="Georgia" panose="02040502050405020303" charset="0"/>
              </a:rPr>
              <a:t> </a:t>
            </a:r>
            <a:r>
              <a:rPr lang="en-IN" sz="1600" b="1" dirty="0" err="1">
                <a:solidFill>
                  <a:srgbClr val="7030A0"/>
                </a:solidFill>
                <a:latin typeface="Georgia" panose="02040502050405020303" charset="0"/>
                <a:cs typeface="Georgia" panose="02040502050405020303" charset="0"/>
              </a:rPr>
              <a:t>Kanyimba</a:t>
            </a:r>
            <a:endParaRPr lang="en-US" sz="2000" b="1" i="0" u="none" strike="noStrike" cap="none" dirty="0">
              <a:solidFill>
                <a:srgbClr val="7030A0"/>
              </a:solidFill>
              <a:latin typeface="Georgia" panose="02040502050405020303" charset="0"/>
              <a:ea typeface="Arial" panose="020B0604020202020204"/>
              <a:cs typeface="Georgia" panose="02040502050405020303" charset="0"/>
              <a:sym typeface="Arial" panose="020B0604020202020204"/>
            </a:endParaRPr>
          </a:p>
          <a:p>
            <a:pPr marL="0" marR="0" lvl="0" indent="0" algn="l" rtl="0">
              <a:lnSpc>
                <a:spcPct val="100000"/>
              </a:lnSpc>
              <a:spcBef>
                <a:spcPts val="0"/>
              </a:spcBef>
              <a:spcAft>
                <a:spcPts val="0"/>
              </a:spcAft>
              <a:buClr>
                <a:schemeClr val="dk1"/>
              </a:buClr>
              <a:buFont typeface="Arial" panose="020B0604020202020204"/>
              <a:buNone/>
            </a:pPr>
            <a:r>
              <a:rPr lang="en-US" sz="1500" b="1" dirty="0">
                <a:solidFill>
                  <a:schemeClr val="dk1"/>
                </a:solidFill>
                <a:latin typeface="Georgia" panose="02040502050405020303" charset="0"/>
                <a:cs typeface="Georgia" panose="02040502050405020303" charset="0"/>
              </a:rPr>
              <a:t>Lecturer, Pharmacology</a:t>
            </a:r>
            <a:endParaRPr lang="en-US" sz="1500" b="1" i="0" u="none" strike="noStrike" cap="none" dirty="0">
              <a:solidFill>
                <a:schemeClr val="dk1"/>
              </a:solidFill>
              <a:latin typeface="Georgia" panose="02040502050405020303" charset="0"/>
              <a:ea typeface="Arial" panose="020B0604020202020204"/>
              <a:cs typeface="Georgia" panose="02040502050405020303" charset="0"/>
              <a:sym typeface="Arial" panose="020B0604020202020204"/>
            </a:endParaRP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2</a:t>
            </a:fld>
            <a:endParaRPr lang="en-US"/>
          </a:p>
        </p:txBody>
      </p:sp>
    </p:spTree>
    <p:extLst>
      <p:ext uri="{BB962C8B-B14F-4D97-AF65-F5344CB8AC3E}">
        <p14:creationId xmlns:p14="http://schemas.microsoft.com/office/powerpoint/2010/main" val="16663489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dirty="0">
                <a:solidFill>
                  <a:schemeClr val="tx1"/>
                </a:solidFill>
                <a:latin typeface="Georgia" panose="02040502050405020303" pitchFamily="18" charset="0"/>
                <a:ea typeface="Calibri" panose="020F0502020204030204"/>
                <a:cs typeface="Georgia" panose="02040502050405020303" charset="0"/>
              </a:rPr>
              <a:t>EXAMPLES OF HARMFUL PHARMACODYNAMIC INTERACTIONS</a:t>
            </a:r>
            <a:endParaRPr lang="en-US" sz="2600" b="1" dirty="0">
              <a:solidFill>
                <a:schemeClr val="tx1"/>
              </a:solidFill>
              <a:latin typeface="Georgia" panose="02040502050405020303"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457200" lvl="0" indent="-457200">
              <a:spcBef>
                <a:spcPts val="1800"/>
              </a:spcBef>
              <a:buFont typeface="Arial" panose="020B0604020202020204" pitchFamily="34" charset="0"/>
              <a:buChar char="•"/>
            </a:pPr>
            <a:r>
              <a:rPr lang="en-US" sz="2400" dirty="0">
                <a:latin typeface="Georgia" panose="02040502050405020303" pitchFamily="18" charset="0"/>
              </a:rPr>
              <a:t>Ethanol + barbiturates can result in severe CNS depression</a:t>
            </a:r>
          </a:p>
          <a:p>
            <a:pPr marL="457200" lvl="0" indent="-457200">
              <a:spcBef>
                <a:spcPts val="1800"/>
              </a:spcBef>
              <a:buFont typeface="Arial" panose="020B0604020202020204" pitchFamily="34" charset="0"/>
              <a:buChar char="•"/>
            </a:pPr>
            <a:r>
              <a:rPr lang="en-US" sz="2400" dirty="0">
                <a:latin typeface="Georgia" panose="02040502050405020303" pitchFamily="18" charset="0"/>
              </a:rPr>
              <a:t>Monoamine oxidase A inhibitor + sympathomimetic can result in a hypertensive crisis </a:t>
            </a:r>
          </a:p>
          <a:p>
            <a:pPr marL="457200" lvl="0" indent="-457200">
              <a:spcBef>
                <a:spcPts val="1800"/>
              </a:spcBef>
              <a:buFont typeface="Arial" panose="020B0604020202020204" pitchFamily="34" charset="0"/>
              <a:buChar char="•"/>
            </a:pPr>
            <a:r>
              <a:rPr lang="en-US" sz="2400" dirty="0">
                <a:latin typeface="Georgia" panose="02040502050405020303" pitchFamily="18" charset="0"/>
              </a:rPr>
              <a:t>Diuretics that cause </a:t>
            </a:r>
            <a:r>
              <a:rPr lang="en-US" sz="2400" dirty="0" err="1">
                <a:latin typeface="Georgia" panose="02040502050405020303" pitchFamily="18" charset="0"/>
              </a:rPr>
              <a:t>hypokalaemia</a:t>
            </a:r>
            <a:r>
              <a:rPr lang="en-US" sz="2400" dirty="0">
                <a:latin typeface="Georgia" panose="02040502050405020303" pitchFamily="18" charset="0"/>
              </a:rPr>
              <a:t> enhance digoxin toxicity</a:t>
            </a:r>
          </a:p>
          <a:p>
            <a:pPr marL="457200" indent="-457200">
              <a:spcBef>
                <a:spcPts val="1800"/>
              </a:spcBef>
              <a:buFont typeface="Arial" panose="020B0604020202020204" pitchFamily="34" charset="0"/>
              <a:buChar char="•"/>
            </a:pPr>
            <a:r>
              <a:rPr lang="en-US" sz="2400" dirty="0">
                <a:latin typeface="Georgia" panose="02040502050405020303" pitchFamily="18" charset="0"/>
              </a:rPr>
              <a:t>NSAIDs reduce anti-hypertensive efficacy of most anti-hypertensive drugs (reduce renal sodium excretion) </a:t>
            </a:r>
          </a:p>
          <a:p>
            <a:pPr marL="457200" indent="-457200">
              <a:spcBef>
                <a:spcPts val="1800"/>
              </a:spcBef>
              <a:buFont typeface="Arial" panose="020B0604020202020204" pitchFamily="34" charset="0"/>
              <a:buChar char="•"/>
            </a:pPr>
            <a:r>
              <a:rPr lang="en-US" sz="2400" dirty="0">
                <a:latin typeface="Georgia" panose="02040502050405020303" pitchFamily="18" charset="0"/>
              </a:rPr>
              <a:t>Phosphodiesterase-5 inhibitors such as sildenafil potentiate the hypotensive effects of organic nitrates leading to severe hypotension</a:t>
            </a:r>
          </a:p>
          <a:p>
            <a:pPr marL="457200" indent="-457200">
              <a:spcBef>
                <a:spcPts val="1800"/>
              </a:spcBef>
              <a:buFont typeface="Arial" panose="020B0604020202020204" pitchFamily="34" charset="0"/>
              <a:buChar char="•"/>
            </a:pPr>
            <a:r>
              <a:rPr lang="en-US" sz="2400" dirty="0">
                <a:latin typeface="Georgia" panose="02040502050405020303" pitchFamily="18" charset="0"/>
              </a:rPr>
              <a:t>Aspirin enhances the risk of bleeding due to warfarin</a:t>
            </a: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20</a:t>
            </a:fld>
            <a:endParaRPr lang="en-US"/>
          </a:p>
        </p:txBody>
      </p:sp>
    </p:spTree>
    <p:extLst>
      <p:ext uri="{BB962C8B-B14F-4D97-AF65-F5344CB8AC3E}">
        <p14:creationId xmlns:p14="http://schemas.microsoft.com/office/powerpoint/2010/main" val="7601580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dirty="0">
                <a:solidFill>
                  <a:schemeClr val="tx1"/>
                </a:solidFill>
                <a:latin typeface="Georgia" panose="02040502050405020303" pitchFamily="18" charset="0"/>
                <a:ea typeface="Calibri" panose="020F0502020204030204"/>
                <a:cs typeface="Georgia" panose="02040502050405020303" charset="0"/>
              </a:rPr>
              <a:t>DRUGS ASSOCIATED WITH THE GREATEST RISK OF ADVERSE DRUG INTERACTIONS</a:t>
            </a:r>
            <a:endParaRPr lang="en-US" sz="2600" b="1" dirty="0">
              <a:solidFill>
                <a:schemeClr val="tx1"/>
              </a:solidFill>
              <a:latin typeface="Georgia" panose="02040502050405020303"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523999"/>
            <a:ext cx="8689901" cy="5055235"/>
          </a:xfrm>
          <a:prstGeom prst="rect">
            <a:avLst/>
          </a:prstGeom>
          <a:noFill/>
          <a:ln>
            <a:noFill/>
          </a:ln>
        </p:spPr>
        <p:txBody>
          <a:bodyPr spcFirstLastPara="1" wrap="square" lIns="91425" tIns="45700" rIns="91425" bIns="45700" anchor="t" anchorCtr="0">
            <a:noAutofit/>
          </a:bodyPr>
          <a:lstStyle/>
          <a:p>
            <a:pPr marL="457200" lvl="0" indent="-457200">
              <a:spcBef>
                <a:spcPts val="1800"/>
              </a:spcBef>
              <a:buClrTx/>
              <a:buSzPct val="120000"/>
              <a:buFont typeface="Arial" panose="020B0604020202020204" pitchFamily="34" charset="0"/>
              <a:buChar char="•"/>
            </a:pPr>
            <a:r>
              <a:rPr lang="en-IN" altLang="en-US" sz="2400" dirty="0">
                <a:solidFill>
                  <a:schemeClr val="tx1"/>
                </a:solidFill>
                <a:latin typeface="Georgia" panose="02040502050405020303" charset="0"/>
                <a:cs typeface="Georgia" panose="02040502050405020303" charset="0"/>
              </a:rPr>
              <a:t>Medicines that induce hepatic cytochrome P450 enzymes (e.g. phenytoin, rifampicin, carbamazepine, </a:t>
            </a:r>
            <a:r>
              <a:rPr lang="en-IN" altLang="en-US" sz="2400" dirty="0" err="1">
                <a:solidFill>
                  <a:schemeClr val="tx1"/>
                </a:solidFill>
                <a:latin typeface="Georgia" panose="02040502050405020303" charset="0"/>
                <a:cs typeface="Georgia" panose="02040502050405020303" charset="0"/>
              </a:rPr>
              <a:t>phenobarbitone</a:t>
            </a:r>
            <a:r>
              <a:rPr lang="en-IN" altLang="en-US" sz="2400" dirty="0">
                <a:solidFill>
                  <a:schemeClr val="tx1"/>
                </a:solidFill>
                <a:latin typeface="Georgia" panose="02040502050405020303" charset="0"/>
                <a:cs typeface="Georgia" panose="02040502050405020303" charset="0"/>
              </a:rPr>
              <a:t>) or inhibit the enzymes (e.g. ciprofloxacin, erythromycin, ketoconazole)</a:t>
            </a:r>
          </a:p>
          <a:p>
            <a:pPr marL="457200" lvl="0" indent="-457200">
              <a:spcBef>
                <a:spcPts val="1800"/>
              </a:spcBef>
              <a:buClrTx/>
              <a:buSzPct val="120000"/>
              <a:buFont typeface="Arial" panose="020B0604020202020204" pitchFamily="34" charset="0"/>
              <a:buChar char="•"/>
            </a:pPr>
            <a:r>
              <a:rPr lang="en-IN" altLang="en-US" sz="2400" dirty="0">
                <a:solidFill>
                  <a:schemeClr val="tx1"/>
                </a:solidFill>
                <a:latin typeface="Georgia" panose="02040502050405020303" charset="0"/>
                <a:cs typeface="Georgia" panose="02040502050405020303" charset="0"/>
              </a:rPr>
              <a:t>Medicines with narrow therapeutic index e.g. aminophylline, quinine, phenytoin, warfarin, digoxin and immuno-suppressants</a:t>
            </a: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21</a:t>
            </a:fld>
            <a:endParaRPr lang="en-US"/>
          </a:p>
        </p:txBody>
      </p:sp>
    </p:spTree>
    <p:extLst>
      <p:ext uri="{BB962C8B-B14F-4D97-AF65-F5344CB8AC3E}">
        <p14:creationId xmlns:p14="http://schemas.microsoft.com/office/powerpoint/2010/main" val="16110334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dirty="0">
                <a:solidFill>
                  <a:schemeClr val="tx1"/>
                </a:solidFill>
                <a:latin typeface="Georgia" panose="02040502050405020303" pitchFamily="18" charset="0"/>
                <a:ea typeface="Calibri" panose="020F0502020204030204"/>
                <a:cs typeface="Georgia" panose="02040502050405020303" charset="0"/>
              </a:rPr>
              <a:t>DRUG-FOOD INTERACTIONS</a:t>
            </a:r>
            <a:endParaRPr lang="en-US" sz="2600" b="1" dirty="0">
              <a:solidFill>
                <a:schemeClr val="tx1"/>
              </a:solidFill>
              <a:latin typeface="Georgia" panose="02040502050405020303"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lvl="0">
              <a:spcBef>
                <a:spcPts val="1800"/>
              </a:spcBef>
              <a:buClr>
                <a:srgbClr val="7030A0"/>
              </a:buClr>
            </a:pPr>
            <a:r>
              <a:rPr lang="en-IN" altLang="en-US" sz="2400" dirty="0">
                <a:solidFill>
                  <a:schemeClr val="tx1"/>
                </a:solidFill>
                <a:latin typeface="Georgia" panose="02040502050405020303" charset="0"/>
                <a:cs typeface="Georgia" panose="02040502050405020303" charset="0"/>
              </a:rPr>
              <a:t>Some foods interact with drugs due to chemicals they contain</a:t>
            </a:r>
          </a:p>
          <a:p>
            <a:pPr lvl="0">
              <a:spcBef>
                <a:spcPts val="1800"/>
              </a:spcBef>
              <a:buClr>
                <a:srgbClr val="7030A0"/>
              </a:buClr>
            </a:pPr>
            <a:r>
              <a:rPr lang="en-IN" altLang="en-US" sz="2400" dirty="0">
                <a:latin typeface="Georgia" panose="02040502050405020303" charset="0"/>
                <a:cs typeface="Georgia" panose="02040502050405020303" charset="0"/>
              </a:rPr>
              <a:t>Examples:</a:t>
            </a:r>
            <a:endParaRPr lang="en-IN" altLang="en-US" sz="2400" dirty="0">
              <a:solidFill>
                <a:schemeClr val="tx1"/>
              </a:solidFill>
              <a:latin typeface="Georgia" panose="02040502050405020303" charset="0"/>
              <a:cs typeface="Georgia" panose="02040502050405020303" charset="0"/>
            </a:endParaRPr>
          </a:p>
          <a:p>
            <a:pPr marL="342900" lvl="0" indent="-342900">
              <a:spcBef>
                <a:spcPts val="1800"/>
              </a:spcBef>
              <a:buClr>
                <a:srgbClr val="7030A0"/>
              </a:buClr>
              <a:buFont typeface="Arial" panose="020B0604020202020204" pitchFamily="34" charset="0"/>
              <a:buChar char="•"/>
            </a:pPr>
            <a:r>
              <a:rPr lang="en-IN" altLang="en-US" sz="2400" dirty="0">
                <a:latin typeface="Georgia" panose="02040502050405020303" charset="0"/>
                <a:cs typeface="Georgia" panose="02040502050405020303" charset="0"/>
              </a:rPr>
              <a:t>F</a:t>
            </a:r>
            <a:r>
              <a:rPr lang="en-IN" altLang="en-US" sz="2400" dirty="0">
                <a:solidFill>
                  <a:schemeClr val="tx1"/>
                </a:solidFill>
                <a:latin typeface="Georgia" panose="02040502050405020303" charset="0"/>
                <a:cs typeface="Georgia" panose="02040502050405020303" charset="0"/>
              </a:rPr>
              <a:t>oods containing tyramine such as cheese will cause reactions in patients given monoamine oxidase inhibitors</a:t>
            </a:r>
          </a:p>
          <a:p>
            <a:pPr marL="342900" lvl="0" indent="-342900">
              <a:spcBef>
                <a:spcPts val="1800"/>
              </a:spcBef>
              <a:buClr>
                <a:srgbClr val="7030A0"/>
              </a:buClr>
              <a:buFont typeface="Arial" panose="020B0604020202020204" pitchFamily="34" charset="0"/>
              <a:buChar char="•"/>
            </a:pPr>
            <a:r>
              <a:rPr lang="en-IN" altLang="en-US" sz="2400" dirty="0">
                <a:latin typeface="Georgia" panose="02040502050405020303" charset="0"/>
                <a:cs typeface="Georgia" panose="02040502050405020303" charset="0"/>
              </a:rPr>
              <a:t>D</a:t>
            </a:r>
            <a:r>
              <a:rPr lang="en-IN" altLang="en-US" sz="2400" dirty="0">
                <a:solidFill>
                  <a:schemeClr val="tx1"/>
                </a:solidFill>
                <a:latin typeface="Georgia" panose="02040502050405020303" charset="0"/>
                <a:cs typeface="Georgia" panose="02040502050405020303" charset="0"/>
              </a:rPr>
              <a:t>airy products reduces the absorption of tetracycline and ciprofloxacin</a:t>
            </a:r>
          </a:p>
          <a:p>
            <a:pPr marL="342900" lvl="0" indent="-342900">
              <a:spcBef>
                <a:spcPts val="1800"/>
              </a:spcBef>
              <a:buClr>
                <a:srgbClr val="7030A0"/>
              </a:buClr>
              <a:buFont typeface="Arial" panose="020B0604020202020204" pitchFamily="34" charset="0"/>
              <a:buChar char="•"/>
            </a:pPr>
            <a:r>
              <a:rPr lang="en-IN" altLang="en-US" sz="2400" dirty="0">
                <a:latin typeface="Georgia" panose="02040502050405020303" charset="0"/>
                <a:cs typeface="Georgia" panose="02040502050405020303" charset="0"/>
              </a:rPr>
              <a:t>G</a:t>
            </a:r>
            <a:r>
              <a:rPr lang="en-IN" altLang="en-US" sz="2400" dirty="0">
                <a:solidFill>
                  <a:schemeClr val="tx1"/>
                </a:solidFill>
                <a:latin typeface="Georgia" panose="02040502050405020303" charset="0"/>
                <a:cs typeface="Georgia" panose="02040502050405020303" charset="0"/>
              </a:rPr>
              <a:t>rapefruit juice induces cytochrome P450 enzymes (increases the metabolism of a number of medicines such as statins and calcium channel blockers).</a:t>
            </a: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22</a:t>
            </a:fld>
            <a:endParaRPr lang="en-US"/>
          </a:p>
        </p:txBody>
      </p:sp>
    </p:spTree>
    <p:extLst>
      <p:ext uri="{BB962C8B-B14F-4D97-AF65-F5344CB8AC3E}">
        <p14:creationId xmlns:p14="http://schemas.microsoft.com/office/powerpoint/2010/main" val="38649356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235527" y="120650"/>
            <a:ext cx="8700654" cy="838200"/>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lstStyle/>
          <a:p>
            <a:pPr algn="l"/>
            <a:r>
              <a:rPr lang="en-US" sz="2600" b="1" cap="all" dirty="0">
                <a:latin typeface="Georgia" panose="02040502050405020303" pitchFamily="18" charset="0"/>
              </a:rPr>
              <a:t>ADVERSE Outcomes of drug interactions</a:t>
            </a:r>
            <a:endParaRPr lang="en-US" sz="2600" cap="all" dirty="0">
              <a:latin typeface="Georgia" panose="02040502050405020303" pitchFamily="18" charset="0"/>
            </a:endParaRPr>
          </a:p>
        </p:txBody>
      </p:sp>
      <p:sp>
        <p:nvSpPr>
          <p:cNvPr id="4099" name="Content Placeholder 2"/>
          <p:cNvSpPr>
            <a:spLocks noGrp="1"/>
          </p:cNvSpPr>
          <p:nvPr>
            <p:ph idx="1"/>
          </p:nvPr>
        </p:nvSpPr>
        <p:spPr>
          <a:xfrm>
            <a:off x="235527" y="1523999"/>
            <a:ext cx="8700654" cy="4832351"/>
          </a:xfrm>
          <a:ln>
            <a:noFill/>
          </a:ln>
        </p:spPr>
        <p:style>
          <a:lnRef idx="2">
            <a:schemeClr val="accent2"/>
          </a:lnRef>
          <a:fillRef idx="1">
            <a:schemeClr val="lt1"/>
          </a:fillRef>
          <a:effectRef idx="0">
            <a:schemeClr val="accent2"/>
          </a:effectRef>
          <a:fontRef idx="minor">
            <a:schemeClr val="dk1"/>
          </a:fontRef>
        </p:style>
        <p:txBody>
          <a:bodyPr/>
          <a:lstStyle/>
          <a:p>
            <a:pPr lvl="0">
              <a:spcBef>
                <a:spcPts val="1800"/>
              </a:spcBef>
            </a:pPr>
            <a:r>
              <a:rPr lang="en-US" sz="2400" dirty="0">
                <a:latin typeface="Georgia" panose="02040502050405020303" pitchFamily="18" charset="0"/>
              </a:rPr>
              <a:t>Reduction or loss of therapeutic effect</a:t>
            </a:r>
          </a:p>
          <a:p>
            <a:pPr lvl="0">
              <a:spcBef>
                <a:spcPts val="1800"/>
              </a:spcBef>
            </a:pPr>
            <a:r>
              <a:rPr lang="en-US" sz="2400" dirty="0">
                <a:latin typeface="Georgia" panose="02040502050405020303" pitchFamily="18" charset="0"/>
              </a:rPr>
              <a:t>Toxicity</a:t>
            </a:r>
          </a:p>
          <a:p>
            <a:pPr lvl="0">
              <a:spcBef>
                <a:spcPts val="1800"/>
              </a:spcBef>
            </a:pPr>
            <a:r>
              <a:rPr lang="en-US" sz="2400" dirty="0">
                <a:latin typeface="Georgia" panose="02040502050405020303" pitchFamily="18" charset="0"/>
              </a:rPr>
              <a:t>Unexpected increase in pharmacological activity</a:t>
            </a:r>
          </a:p>
          <a:p>
            <a:pPr lvl="0">
              <a:spcBef>
                <a:spcPts val="1800"/>
              </a:spcBef>
            </a:pPr>
            <a:r>
              <a:rPr lang="en-US" sz="2400" dirty="0">
                <a:latin typeface="Georgia" panose="02040502050405020303" pitchFamily="18" charset="0"/>
              </a:rPr>
              <a:t>Inactivation of one drug by another </a:t>
            </a:r>
          </a:p>
        </p:txBody>
      </p:sp>
      <p:sp>
        <p:nvSpPr>
          <p:cNvPr id="4" name="Slide Number Placeholder 3"/>
          <p:cNvSpPr>
            <a:spLocks noGrp="1"/>
          </p:cNvSpPr>
          <p:nvPr>
            <p:ph type="sldNum" sz="quarter" idx="12"/>
          </p:nvPr>
        </p:nvSpPr>
        <p:spPr/>
        <p:txBody>
          <a:bodyPr/>
          <a:lstStyle/>
          <a:p>
            <a:pPr>
              <a:defRPr/>
            </a:pPr>
            <a:fld id="{9EB3E0B3-ABD7-4410-8592-767DB2832C9F}" type="slidenum">
              <a:rPr lang="en-US"/>
              <a:pPr>
                <a:defRPr/>
              </a:pPr>
              <a:t>23</a:t>
            </a:fld>
            <a:endParaRPr lang="en-US"/>
          </a:p>
        </p:txBody>
      </p:sp>
    </p:spTree>
    <p:extLst>
      <p:ext uri="{BB962C8B-B14F-4D97-AF65-F5344CB8AC3E}">
        <p14:creationId xmlns:p14="http://schemas.microsoft.com/office/powerpoint/2010/main" val="34537993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235527" y="120650"/>
            <a:ext cx="8700654" cy="838200"/>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a:lstStyle/>
          <a:p>
            <a:pPr algn="l"/>
            <a:r>
              <a:rPr lang="en-US" sz="2600" b="1" cap="all" dirty="0">
                <a:latin typeface="Georgia" panose="02040502050405020303" pitchFamily="18" charset="0"/>
              </a:rPr>
              <a:t>ADVERSE Outcomes of drug interactions</a:t>
            </a:r>
            <a:endParaRPr lang="en-US" sz="2600" cap="all" dirty="0">
              <a:latin typeface="Georgia" panose="02040502050405020303" pitchFamily="18" charset="0"/>
            </a:endParaRPr>
          </a:p>
        </p:txBody>
      </p:sp>
      <p:sp>
        <p:nvSpPr>
          <p:cNvPr id="4099" name="Content Placeholder 2"/>
          <p:cNvSpPr>
            <a:spLocks noGrp="1"/>
          </p:cNvSpPr>
          <p:nvPr>
            <p:ph idx="1"/>
          </p:nvPr>
        </p:nvSpPr>
        <p:spPr>
          <a:xfrm>
            <a:off x="235527" y="1219199"/>
            <a:ext cx="8700654" cy="5407025"/>
          </a:xfrm>
          <a:ln>
            <a:noFill/>
          </a:ln>
        </p:spPr>
        <p:style>
          <a:lnRef idx="2">
            <a:schemeClr val="accent2"/>
          </a:lnRef>
          <a:fillRef idx="1">
            <a:schemeClr val="lt1"/>
          </a:fillRef>
          <a:effectRef idx="0">
            <a:schemeClr val="accent2"/>
          </a:effectRef>
          <a:fontRef idx="minor">
            <a:schemeClr val="dk1"/>
          </a:fontRef>
        </p:style>
        <p:txBody>
          <a:bodyPr/>
          <a:lstStyle/>
          <a:p>
            <a:pPr marL="0" lvl="0" indent="0">
              <a:spcBef>
                <a:spcPts val="1800"/>
              </a:spcBef>
              <a:buNone/>
            </a:pPr>
            <a:r>
              <a:rPr lang="en-US" sz="2400" b="1" dirty="0">
                <a:latin typeface="Georgia" panose="02040502050405020303" pitchFamily="18" charset="0"/>
              </a:rPr>
              <a:t>Examples</a:t>
            </a:r>
          </a:p>
          <a:p>
            <a:pPr lvl="0">
              <a:spcBef>
                <a:spcPts val="1800"/>
              </a:spcBef>
            </a:pPr>
            <a:r>
              <a:rPr lang="en-US" sz="2400" dirty="0">
                <a:latin typeface="Georgia" panose="02040502050405020303" pitchFamily="18" charset="0"/>
              </a:rPr>
              <a:t>Gentamicin inactivates </a:t>
            </a:r>
            <a:r>
              <a:rPr lang="en-US" sz="2400" dirty="0" err="1">
                <a:latin typeface="Georgia" panose="02040502050405020303" pitchFamily="18" charset="0"/>
              </a:rPr>
              <a:t>benzy</a:t>
            </a:r>
            <a:r>
              <a:rPr lang="en-US" sz="2400" dirty="0">
                <a:latin typeface="Georgia" panose="02040502050405020303" pitchFamily="18" charset="0"/>
              </a:rPr>
              <a:t> penicillin when pre-mixed in the same syringe</a:t>
            </a:r>
          </a:p>
          <a:p>
            <a:pPr lvl="0">
              <a:spcBef>
                <a:spcPts val="1800"/>
              </a:spcBef>
            </a:pPr>
            <a:r>
              <a:rPr lang="en-US" sz="2400" dirty="0">
                <a:latin typeface="Georgia" panose="02040502050405020303" pitchFamily="18" charset="0"/>
              </a:rPr>
              <a:t>Aspirin increases the risk of bleeding when co-administered with warfarin</a:t>
            </a:r>
          </a:p>
          <a:p>
            <a:pPr lvl="0">
              <a:spcBef>
                <a:spcPts val="1800"/>
              </a:spcBef>
            </a:pPr>
            <a:r>
              <a:rPr lang="en-US" sz="2400" dirty="0">
                <a:latin typeface="Georgia" panose="02040502050405020303" pitchFamily="18" charset="0"/>
              </a:rPr>
              <a:t>Erythromycin reduces the hepatic metabolism of simvastatin thereby increasing the risk of myositis with the latter</a:t>
            </a:r>
          </a:p>
          <a:p>
            <a:pPr lvl="0">
              <a:spcBef>
                <a:spcPts val="1800"/>
              </a:spcBef>
            </a:pPr>
            <a:r>
              <a:rPr lang="en-US" sz="2400" dirty="0">
                <a:latin typeface="Georgia" panose="02040502050405020303" pitchFamily="18" charset="0"/>
              </a:rPr>
              <a:t>Rifampicin increases the hepatic metabolism of </a:t>
            </a:r>
            <a:r>
              <a:rPr lang="en-US" sz="2400" dirty="0" err="1">
                <a:latin typeface="Georgia" panose="02040502050405020303" pitchFamily="18" charset="0"/>
              </a:rPr>
              <a:t>nevirapine</a:t>
            </a:r>
            <a:r>
              <a:rPr lang="en-US" sz="2400" dirty="0">
                <a:latin typeface="Georgia" panose="02040502050405020303" pitchFamily="18" charset="0"/>
              </a:rPr>
              <a:t> thereby reducing its effectiveness</a:t>
            </a:r>
          </a:p>
        </p:txBody>
      </p:sp>
      <p:sp>
        <p:nvSpPr>
          <p:cNvPr id="4" name="Slide Number Placeholder 3"/>
          <p:cNvSpPr>
            <a:spLocks noGrp="1"/>
          </p:cNvSpPr>
          <p:nvPr>
            <p:ph type="sldNum" sz="quarter" idx="12"/>
          </p:nvPr>
        </p:nvSpPr>
        <p:spPr/>
        <p:txBody>
          <a:bodyPr/>
          <a:lstStyle/>
          <a:p>
            <a:pPr>
              <a:defRPr/>
            </a:pPr>
            <a:fld id="{9EB3E0B3-ABD7-4410-8592-767DB2832C9F}" type="slidenum">
              <a:rPr lang="en-US"/>
              <a:pPr>
                <a:defRPr/>
              </a:pPr>
              <a:t>24</a:t>
            </a:fld>
            <a:endParaRPr lang="en-US"/>
          </a:p>
        </p:txBody>
      </p:sp>
    </p:spTree>
    <p:extLst>
      <p:ext uri="{BB962C8B-B14F-4D97-AF65-F5344CB8AC3E}">
        <p14:creationId xmlns:p14="http://schemas.microsoft.com/office/powerpoint/2010/main" val="32860475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7030A0"/>
              </a:buClr>
            </a:pPr>
            <a:r>
              <a:rPr lang="en-US" altLang="en-US" sz="2600" b="1" cap="all" dirty="0">
                <a:solidFill>
                  <a:schemeClr val="tx1"/>
                </a:solidFill>
                <a:latin typeface="Georgia" panose="02040502050405020303" charset="0"/>
                <a:cs typeface="Georgia" panose="02040502050405020303" charset="0"/>
              </a:rPr>
              <a:t>Patients at risk of significant drug interactions</a:t>
            </a: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342900" lvl="0" indent="-342900">
              <a:spcBef>
                <a:spcPts val="1800"/>
              </a:spcBef>
              <a:buClrTx/>
              <a:buSzPct val="120000"/>
              <a:buFont typeface="Arial" panose="020B0604020202020204" pitchFamily="34" charset="0"/>
              <a:buChar char="•"/>
            </a:pPr>
            <a:r>
              <a:rPr lang="en-US" altLang="en-US" sz="2400" dirty="0">
                <a:solidFill>
                  <a:schemeClr val="tx1"/>
                </a:solidFill>
                <a:latin typeface="Georgia" panose="02040502050405020303" charset="0"/>
                <a:cs typeface="Georgia" panose="02040502050405020303" charset="0"/>
              </a:rPr>
              <a:t>Patients at extremes of age</a:t>
            </a:r>
          </a:p>
          <a:p>
            <a:pPr marL="342900" lvl="0" indent="-342900">
              <a:spcBef>
                <a:spcPts val="1800"/>
              </a:spcBef>
              <a:buClrTx/>
              <a:buSzPct val="120000"/>
              <a:buFont typeface="Arial" panose="020B0604020202020204" pitchFamily="34" charset="0"/>
              <a:buChar char="•"/>
            </a:pPr>
            <a:r>
              <a:rPr lang="en-US" altLang="en-US" sz="2400" dirty="0">
                <a:solidFill>
                  <a:schemeClr val="tx1"/>
                </a:solidFill>
                <a:latin typeface="Georgia" panose="02040502050405020303" charset="0"/>
                <a:cs typeface="Georgia" panose="02040502050405020303" charset="0"/>
              </a:rPr>
              <a:t>Seriously ill patients</a:t>
            </a:r>
          </a:p>
          <a:p>
            <a:pPr marL="342900" lvl="0" indent="-342900">
              <a:spcBef>
                <a:spcPts val="1800"/>
              </a:spcBef>
              <a:buClrTx/>
              <a:buSzPct val="120000"/>
              <a:buFont typeface="Arial" panose="020B0604020202020204" pitchFamily="34" charset="0"/>
              <a:buChar char="•"/>
            </a:pPr>
            <a:r>
              <a:rPr lang="en-US" altLang="en-US" sz="2400" dirty="0">
                <a:solidFill>
                  <a:schemeClr val="tx1"/>
                </a:solidFill>
                <a:latin typeface="Georgia" panose="02040502050405020303" charset="0"/>
                <a:cs typeface="Georgia" panose="02040502050405020303" charset="0"/>
              </a:rPr>
              <a:t>Patients with hepatic or renal disease</a:t>
            </a:r>
          </a:p>
          <a:p>
            <a:pPr marL="342900" lvl="0" indent="-342900">
              <a:spcBef>
                <a:spcPts val="1800"/>
              </a:spcBef>
              <a:buClrTx/>
              <a:buSzPct val="120000"/>
              <a:buFont typeface="Arial" panose="020B0604020202020204" pitchFamily="34" charset="0"/>
              <a:buChar char="•"/>
            </a:pPr>
            <a:r>
              <a:rPr lang="en-US" altLang="en-US" sz="2400" dirty="0">
                <a:solidFill>
                  <a:schemeClr val="tx1"/>
                </a:solidFill>
                <a:latin typeface="Georgia" panose="02040502050405020303" charset="0"/>
                <a:cs typeface="Georgia" panose="02040502050405020303" charset="0"/>
              </a:rPr>
              <a:t>Patients on long-term therapy for chronic disease (HIV infection, epilepsy, diabetes mellitus, hypertension)</a:t>
            </a:r>
          </a:p>
          <a:p>
            <a:pPr marL="342900" lvl="0" indent="-342900">
              <a:spcBef>
                <a:spcPts val="1800"/>
              </a:spcBef>
              <a:buClrTx/>
              <a:buSzPct val="120000"/>
              <a:buFont typeface="Arial" panose="020B0604020202020204" pitchFamily="34" charset="0"/>
              <a:buChar char="•"/>
            </a:pPr>
            <a:r>
              <a:rPr lang="en-US" altLang="en-US" sz="2400" dirty="0">
                <a:solidFill>
                  <a:schemeClr val="tx1"/>
                </a:solidFill>
                <a:latin typeface="Georgia" panose="02040502050405020303" charset="0"/>
                <a:cs typeface="Georgia" panose="02040502050405020303" charset="0"/>
              </a:rPr>
              <a:t>Patients with more than one prescriber</a:t>
            </a:r>
          </a:p>
          <a:p>
            <a:pPr marL="342900" lvl="0" indent="-342900">
              <a:spcBef>
                <a:spcPts val="1800"/>
              </a:spcBef>
              <a:buClrTx/>
              <a:buSzPct val="120000"/>
              <a:buFont typeface="Arial" panose="020B0604020202020204" pitchFamily="34" charset="0"/>
              <a:buChar char="•"/>
            </a:pPr>
            <a:r>
              <a:rPr lang="en-US" altLang="en-US" sz="2400" dirty="0">
                <a:solidFill>
                  <a:schemeClr val="tx1"/>
                </a:solidFill>
                <a:latin typeface="Georgia" panose="02040502050405020303" charset="0"/>
                <a:cs typeface="Georgia" panose="02040502050405020303" charset="0"/>
              </a:rPr>
              <a:t>Patients on multiple drug therapy</a:t>
            </a: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25</a:t>
            </a:fld>
            <a:endParaRPr lang="en-US"/>
          </a:p>
        </p:txBody>
      </p:sp>
    </p:spTree>
    <p:extLst>
      <p:ext uri="{BB962C8B-B14F-4D97-AF65-F5344CB8AC3E}">
        <p14:creationId xmlns:p14="http://schemas.microsoft.com/office/powerpoint/2010/main" val="35610809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dirty="0">
                <a:solidFill>
                  <a:schemeClr val="tx1"/>
                </a:solidFill>
                <a:latin typeface="Georgia" panose="02040502050405020303" pitchFamily="18" charset="0"/>
                <a:ea typeface="Calibri" panose="020F0502020204030204"/>
                <a:cs typeface="Georgia" panose="02040502050405020303" charset="0"/>
              </a:rPr>
              <a:t>MINIMIZING THE RISK OF HARMFUL DRUG INTERACTIONS</a:t>
            </a:r>
            <a:endParaRPr lang="en-US" sz="2600" b="1" dirty="0">
              <a:solidFill>
                <a:schemeClr val="tx1"/>
              </a:solidFill>
              <a:latin typeface="Georgia" panose="02040502050405020303"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lvl="0">
              <a:spcBef>
                <a:spcPts val="1800"/>
              </a:spcBef>
              <a:buClr>
                <a:srgbClr val="7030A0"/>
              </a:buClr>
            </a:pPr>
            <a:r>
              <a:rPr lang="en-US" altLang="en-US" sz="2400" dirty="0">
                <a:solidFill>
                  <a:schemeClr val="tx1"/>
                </a:solidFill>
                <a:latin typeface="Georgia" panose="02040502050405020303" charset="0"/>
                <a:cs typeface="Georgia" panose="02040502050405020303" charset="0"/>
              </a:rPr>
              <a:t>Healthcare workers:</a:t>
            </a:r>
          </a:p>
          <a:p>
            <a:pPr marL="457200" lvl="0" indent="-457200">
              <a:spcBef>
                <a:spcPts val="1800"/>
              </a:spcBef>
              <a:buClrTx/>
              <a:buSzPct val="120000"/>
              <a:buFont typeface="Arial" panose="020B0604020202020204" pitchFamily="34" charset="0"/>
              <a:buChar char="•"/>
            </a:pPr>
            <a:r>
              <a:rPr lang="en-US" altLang="en-US" sz="2400" dirty="0">
                <a:solidFill>
                  <a:schemeClr val="tx1"/>
                </a:solidFill>
                <a:latin typeface="Georgia" panose="02040502050405020303" charset="0"/>
                <a:cs typeface="Georgia" panose="02040502050405020303" charset="0"/>
              </a:rPr>
              <a:t>Must have adequate knowledge of the pharmacological mechanisms involved in drug interactions</a:t>
            </a:r>
          </a:p>
          <a:p>
            <a:pPr marL="457200" lvl="0" indent="-457200">
              <a:spcBef>
                <a:spcPts val="1800"/>
              </a:spcBef>
              <a:buClrTx/>
              <a:buSzPct val="120000"/>
              <a:buFont typeface="Arial" panose="020B0604020202020204" pitchFamily="34" charset="0"/>
              <a:buChar char="•"/>
            </a:pPr>
            <a:r>
              <a:rPr lang="en-US" altLang="en-US" sz="2400" dirty="0">
                <a:solidFill>
                  <a:schemeClr val="tx1"/>
                </a:solidFill>
                <a:latin typeface="Georgia" panose="02040502050405020303" charset="0"/>
                <a:cs typeface="Georgia" panose="02040502050405020303" charset="0"/>
              </a:rPr>
              <a:t>Should be aware of the medicines associated with greatest risk and the most susceptible patient groups</a:t>
            </a:r>
          </a:p>
          <a:p>
            <a:pPr marL="457200" lvl="0" indent="-457200">
              <a:spcBef>
                <a:spcPts val="1800"/>
              </a:spcBef>
              <a:buClrTx/>
              <a:buSzPct val="120000"/>
              <a:buFont typeface="Arial" panose="020B0604020202020204" pitchFamily="34" charset="0"/>
              <a:buChar char="•"/>
            </a:pPr>
            <a:r>
              <a:rPr lang="en-US" altLang="en-US" sz="2400" dirty="0">
                <a:solidFill>
                  <a:schemeClr val="tx1"/>
                </a:solidFill>
                <a:latin typeface="Georgia" panose="02040502050405020303" charset="0"/>
                <a:cs typeface="Georgia" panose="02040502050405020303" charset="0"/>
              </a:rPr>
              <a:t>Must be alert to the possible involvement of non-prescribed medicines and other substances in drug interactions</a:t>
            </a: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26</a:t>
            </a:fld>
            <a:endParaRPr lang="en-US"/>
          </a:p>
        </p:txBody>
      </p:sp>
    </p:spTree>
    <p:extLst>
      <p:ext uri="{BB962C8B-B14F-4D97-AF65-F5344CB8AC3E}">
        <p14:creationId xmlns:p14="http://schemas.microsoft.com/office/powerpoint/2010/main" val="38692373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dirty="0">
                <a:solidFill>
                  <a:schemeClr val="tx1"/>
                </a:solidFill>
                <a:latin typeface="Georgia" panose="02040502050405020303" pitchFamily="18" charset="0"/>
                <a:ea typeface="Calibri" panose="020F0502020204030204"/>
                <a:cs typeface="Georgia" panose="02040502050405020303" charset="0"/>
              </a:rPr>
              <a:t>MINIMIZING THE RISK OF HARMFUL DRUG INTERACTIONS …. CONT’D</a:t>
            </a:r>
            <a:endParaRPr lang="en-US" sz="2600" b="1" dirty="0">
              <a:solidFill>
                <a:schemeClr val="tx1"/>
              </a:solidFill>
              <a:latin typeface="Georgia" panose="02040502050405020303"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457200" lvl="0" indent="-457200">
              <a:spcBef>
                <a:spcPts val="1800"/>
              </a:spcBef>
              <a:buFont typeface="+mj-lt"/>
              <a:buAutoNum type="arabicPeriod"/>
            </a:pPr>
            <a:r>
              <a:rPr lang="en-US" sz="2400" dirty="0">
                <a:latin typeface="Georgia" panose="02040502050405020303" pitchFamily="18" charset="0"/>
              </a:rPr>
              <a:t>Predict and avoid if possible</a:t>
            </a:r>
          </a:p>
          <a:p>
            <a:pPr marL="457200" lvl="0" indent="-457200">
              <a:spcBef>
                <a:spcPts val="1800"/>
              </a:spcBef>
              <a:buFont typeface="+mj-lt"/>
              <a:buAutoNum type="arabicPeriod"/>
            </a:pPr>
            <a:r>
              <a:rPr lang="en-US" sz="2400" dirty="0">
                <a:latin typeface="Georgia" panose="02040502050405020303" pitchFamily="18" charset="0"/>
              </a:rPr>
              <a:t>Become familiar with common and significant drug-drug interactions</a:t>
            </a:r>
          </a:p>
          <a:p>
            <a:pPr marL="457200" lvl="0" indent="-457200">
              <a:spcBef>
                <a:spcPts val="1800"/>
              </a:spcBef>
              <a:buFont typeface="+mj-lt"/>
              <a:buAutoNum type="arabicPeriod"/>
            </a:pPr>
            <a:r>
              <a:rPr lang="en-US" sz="2400" dirty="0">
                <a:latin typeface="Georgia" panose="02040502050405020303" pitchFamily="18" charset="0"/>
              </a:rPr>
              <a:t>Take full drug history (including alcohol, tobacco smoking) </a:t>
            </a:r>
          </a:p>
          <a:p>
            <a:pPr marL="457200" lvl="0" indent="-457200">
              <a:spcBef>
                <a:spcPts val="1800"/>
              </a:spcBef>
              <a:buFont typeface="+mj-lt"/>
              <a:buAutoNum type="arabicPeriod"/>
            </a:pPr>
            <a:r>
              <a:rPr lang="en-US" sz="2400" dirty="0">
                <a:latin typeface="Georgia" panose="02040502050405020303" pitchFamily="18" charset="0"/>
              </a:rPr>
              <a:t>Avoid multiple drug use when possible </a:t>
            </a:r>
          </a:p>
          <a:p>
            <a:pPr marL="457200" lvl="0" indent="-457200">
              <a:spcBef>
                <a:spcPts val="1800"/>
              </a:spcBef>
              <a:buFont typeface="+mj-lt"/>
              <a:buAutoNum type="arabicPeriod"/>
            </a:pPr>
            <a:r>
              <a:rPr lang="en-US" sz="2400" dirty="0">
                <a:latin typeface="Georgia" panose="02040502050405020303" pitchFamily="18" charset="0"/>
              </a:rPr>
              <a:t>If multiple drugs need to be used, select drugs in such a way that you avoid potentially harmful drug interactions</a:t>
            </a:r>
          </a:p>
          <a:p>
            <a:pPr marL="457200" lvl="0" indent="-457200">
              <a:spcBef>
                <a:spcPts val="1800"/>
              </a:spcBef>
              <a:buFont typeface="+mj-lt"/>
              <a:buAutoNum type="arabicPeriod"/>
            </a:pPr>
            <a:r>
              <a:rPr lang="en-US" sz="2400" dirty="0">
                <a:latin typeface="Georgia" panose="02040502050405020303" pitchFamily="18" charset="0"/>
              </a:rPr>
              <a:t>If potentially harmful drug interactions are unavoidable, carefully monitor drug response </a:t>
            </a: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27</a:t>
            </a:fld>
            <a:endParaRPr lang="en-US"/>
          </a:p>
        </p:txBody>
      </p:sp>
    </p:spTree>
    <p:extLst>
      <p:ext uri="{BB962C8B-B14F-4D97-AF65-F5344CB8AC3E}">
        <p14:creationId xmlns:p14="http://schemas.microsoft.com/office/powerpoint/2010/main" val="26908455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Autofit/>
          </a:bodyPr>
          <a:lstStyle/>
          <a:p>
            <a:r>
              <a:rPr lang="en-US" sz="9600" b="1" i="1" dirty="0">
                <a:latin typeface="Georgia" panose="02040502050405020303" pitchFamily="18" charset="0"/>
              </a:rPr>
              <a:t>END</a:t>
            </a:r>
          </a:p>
        </p:txBody>
      </p:sp>
      <p:sp>
        <p:nvSpPr>
          <p:cNvPr id="6" name="Subtitle 5"/>
          <p:cNvSpPr>
            <a:spLocks noGrp="1"/>
          </p:cNvSpPr>
          <p:nvPr>
            <p:ph type="subTitle" idx="1"/>
          </p:nvPr>
        </p:nvSpPr>
        <p:spPr>
          <a:xfrm>
            <a:off x="1371600" y="3845256"/>
            <a:ext cx="6400800" cy="1968690"/>
          </a:xfrm>
        </p:spPr>
        <p:txBody>
          <a:bodyPr/>
          <a:lstStyle/>
          <a:p>
            <a:endParaRPr lang="en-US" dirty="0">
              <a:latin typeface="Georgia" panose="02040502050405020303" pitchFamily="18" charset="0"/>
            </a:endParaRPr>
          </a:p>
          <a:p>
            <a:r>
              <a:rPr lang="en-US" b="1" dirty="0">
                <a:solidFill>
                  <a:schemeClr val="tx1"/>
                </a:solidFill>
                <a:latin typeface="Georgia" panose="02040502050405020303" pitchFamily="18" charset="0"/>
              </a:rPr>
              <a:t>Thanks for listening</a:t>
            </a:r>
          </a:p>
        </p:txBody>
      </p:sp>
    </p:spTree>
    <p:extLst>
      <p:ext uri="{BB962C8B-B14F-4D97-AF65-F5344CB8AC3E}">
        <p14:creationId xmlns:p14="http://schemas.microsoft.com/office/powerpoint/2010/main" val="2058075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dirty="0">
                <a:solidFill>
                  <a:schemeClr val="tx1"/>
                </a:solidFill>
                <a:latin typeface="Georgia" panose="02040502050405020303" pitchFamily="18" charset="0"/>
                <a:ea typeface="Calibri" panose="020F0502020204030204"/>
                <a:cs typeface="Georgia" panose="02040502050405020303" charset="0"/>
              </a:rPr>
              <a:t>INTRODUCTION</a:t>
            </a: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0" indent="0">
              <a:spcBef>
                <a:spcPts val="1800"/>
              </a:spcBef>
              <a:buNone/>
            </a:pPr>
            <a:r>
              <a:rPr lang="en-US" sz="2400" dirty="0">
                <a:latin typeface="Georgia" panose="02040502050405020303" pitchFamily="18" charset="0"/>
              </a:rPr>
              <a:t>A drug interaction is said to have occurred when the response of a patient to a drug is changed by the presence of another chemical agent (may be another drug, chemical in food, or environmental chemical)</a:t>
            </a:r>
          </a:p>
          <a:p>
            <a:pPr marL="0" indent="0">
              <a:spcBef>
                <a:spcPts val="1800"/>
              </a:spcBef>
              <a:buNone/>
            </a:pPr>
            <a:r>
              <a:rPr lang="en-US" sz="2400" dirty="0">
                <a:latin typeface="Georgia" panose="02040502050405020303" pitchFamily="18" charset="0"/>
              </a:rPr>
              <a:t>In a drug interaction, there is modification of the effect of one drug (the object drug) by the prior or concomitant administration of another chemical (the precipitant)</a:t>
            </a:r>
          </a:p>
          <a:p>
            <a:pPr marL="0" indent="0">
              <a:spcBef>
                <a:spcPts val="1800"/>
              </a:spcBef>
              <a:buNone/>
            </a:pPr>
            <a:r>
              <a:rPr lang="en-US" sz="2400" dirty="0">
                <a:latin typeface="Georgia" panose="02040502050405020303" pitchFamily="18" charset="0"/>
              </a:rPr>
              <a:t>Some drug interactions result in adverse outcomes, thus the risk of adverse effects is increased with multiple drug regimens </a:t>
            </a: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3</a:t>
            </a:fld>
            <a:endParaRPr lang="en-US"/>
          </a:p>
        </p:txBody>
      </p:sp>
    </p:spTree>
    <p:extLst>
      <p:ext uri="{BB962C8B-B14F-4D97-AF65-F5344CB8AC3E}">
        <p14:creationId xmlns:p14="http://schemas.microsoft.com/office/powerpoint/2010/main" val="27656201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dirty="0">
                <a:solidFill>
                  <a:schemeClr val="tx1"/>
                </a:solidFill>
                <a:latin typeface="Georgia" panose="02040502050405020303" pitchFamily="18" charset="0"/>
                <a:ea typeface="Calibri" panose="020F0502020204030204"/>
                <a:cs typeface="Georgia" panose="02040502050405020303" charset="0"/>
              </a:rPr>
              <a:t>INTRODUCTION …. CONT’D</a:t>
            </a: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0" indent="0">
              <a:spcBef>
                <a:spcPts val="1800"/>
              </a:spcBef>
              <a:buNone/>
            </a:pPr>
            <a:r>
              <a:rPr lang="en-US" sz="2400" dirty="0">
                <a:latin typeface="Georgia" panose="02040502050405020303" pitchFamily="18" charset="0"/>
              </a:rPr>
              <a:t>Most clinically drug interactions occur as a result of either decreased drug activity with reduced efficacy or increased drug activity with exaggerated or unusual effects</a:t>
            </a:r>
          </a:p>
          <a:p>
            <a:pPr marL="0" indent="0">
              <a:spcBef>
                <a:spcPts val="1800"/>
              </a:spcBef>
              <a:buNone/>
            </a:pPr>
            <a:r>
              <a:rPr lang="en-US" sz="2400" dirty="0">
                <a:latin typeface="Georgia" panose="02040502050405020303" pitchFamily="18" charset="0"/>
              </a:rPr>
              <a:t>A drug interaction is likely to have therapeutic consequences if it involves a drug with a steep dose response curve, narrow therapeutic index or where there is wide individual variation in the drug response</a:t>
            </a: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4</a:t>
            </a:fld>
            <a:endParaRPr lang="en-US"/>
          </a:p>
        </p:txBody>
      </p:sp>
    </p:spTree>
    <p:extLst>
      <p:ext uri="{BB962C8B-B14F-4D97-AF65-F5344CB8AC3E}">
        <p14:creationId xmlns:p14="http://schemas.microsoft.com/office/powerpoint/2010/main" val="4143562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dirty="0">
                <a:solidFill>
                  <a:schemeClr val="tx1"/>
                </a:solidFill>
                <a:latin typeface="Georgia" panose="02040502050405020303" pitchFamily="18" charset="0"/>
                <a:ea typeface="Calibri" panose="020F0502020204030204"/>
                <a:cs typeface="Georgia" panose="02040502050405020303" charset="0"/>
              </a:rPr>
              <a:t>LEARNING OBJECTIVES</a:t>
            </a:r>
            <a:endParaRPr lang="en-US" sz="2600" b="1" dirty="0">
              <a:solidFill>
                <a:schemeClr val="tx1"/>
              </a:solidFill>
              <a:latin typeface="Georgia" panose="02040502050405020303"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457200" indent="-457200">
              <a:spcBef>
                <a:spcPts val="1800"/>
              </a:spcBef>
              <a:buFont typeface="+mj-lt"/>
              <a:buAutoNum type="arabicPeriod"/>
            </a:pPr>
            <a:r>
              <a:rPr lang="en-US" sz="2400" dirty="0">
                <a:latin typeface="Georgia" panose="02040502050405020303" pitchFamily="18" charset="0"/>
              </a:rPr>
              <a:t>To describe the mechanisms involved in drug interactions</a:t>
            </a:r>
          </a:p>
          <a:p>
            <a:pPr marL="457200" indent="-457200">
              <a:spcBef>
                <a:spcPts val="1800"/>
              </a:spcBef>
              <a:buFont typeface="+mj-lt"/>
              <a:buAutoNum type="arabicPeriod"/>
            </a:pPr>
            <a:r>
              <a:rPr lang="en-US" sz="2400" dirty="0">
                <a:latin typeface="Georgia" panose="02040502050405020303" pitchFamily="18" charset="0"/>
              </a:rPr>
              <a:t>To describe the adverse outcomes of drug interactions</a:t>
            </a:r>
          </a:p>
          <a:p>
            <a:pPr marL="457200" indent="-457200">
              <a:spcBef>
                <a:spcPts val="1800"/>
              </a:spcBef>
              <a:buFont typeface="+mj-lt"/>
              <a:buAutoNum type="arabicPeriod"/>
            </a:pPr>
            <a:r>
              <a:rPr lang="en-US" sz="2400" dirty="0">
                <a:latin typeface="Georgia" panose="02040502050405020303" pitchFamily="18" charset="0"/>
              </a:rPr>
              <a:t>To give examples of drugs that have high risk of adverse drug interactions</a:t>
            </a:r>
          </a:p>
          <a:p>
            <a:pPr marL="457200" indent="-457200">
              <a:spcBef>
                <a:spcPts val="1800"/>
              </a:spcBef>
              <a:buFont typeface="+mj-lt"/>
              <a:buAutoNum type="arabicPeriod"/>
            </a:pPr>
            <a:r>
              <a:rPr lang="en-US" sz="2400" dirty="0">
                <a:latin typeface="Georgia" panose="02040502050405020303" pitchFamily="18" charset="0"/>
              </a:rPr>
              <a:t>To list patient characteristics that increase the risk of significant drug interactions</a:t>
            </a:r>
          </a:p>
          <a:p>
            <a:pPr marL="457200" indent="-457200">
              <a:spcBef>
                <a:spcPts val="1800"/>
              </a:spcBef>
              <a:buFont typeface="+mj-lt"/>
              <a:buAutoNum type="arabicPeriod"/>
            </a:pPr>
            <a:r>
              <a:rPr lang="en-US" sz="2400" dirty="0">
                <a:latin typeface="Georgia" panose="02040502050405020303" pitchFamily="18" charset="0"/>
              </a:rPr>
              <a:t>To outline measures that should be taken to minimize the risk of harmful drug interactions</a:t>
            </a: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5</a:t>
            </a:fld>
            <a:endParaRPr lang="en-US"/>
          </a:p>
        </p:txBody>
      </p:sp>
    </p:spTree>
    <p:extLst>
      <p:ext uri="{BB962C8B-B14F-4D97-AF65-F5344CB8AC3E}">
        <p14:creationId xmlns:p14="http://schemas.microsoft.com/office/powerpoint/2010/main" val="20372090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dirty="0">
                <a:solidFill>
                  <a:schemeClr val="tx1"/>
                </a:solidFill>
                <a:latin typeface="Georgia" panose="02040502050405020303" pitchFamily="18" charset="0"/>
                <a:ea typeface="Calibri" panose="020F0502020204030204"/>
                <a:cs typeface="Georgia" panose="02040502050405020303" charset="0"/>
              </a:rPr>
              <a:t>MECHANISMS INVOLVED IN DRUG INTERACTIONS</a:t>
            </a:r>
            <a:endParaRPr lang="en-US" sz="2600" b="1" dirty="0">
              <a:solidFill>
                <a:schemeClr val="tx1"/>
              </a:solidFill>
              <a:latin typeface="Georgia" panose="02040502050405020303"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457200" indent="-457200">
              <a:spcBef>
                <a:spcPts val="1800"/>
              </a:spcBef>
              <a:buFont typeface="Arial" panose="020B0604020202020204" pitchFamily="34" charset="0"/>
              <a:buChar char="•"/>
            </a:pPr>
            <a:r>
              <a:rPr lang="en-US" sz="2400" dirty="0" err="1">
                <a:latin typeface="Georgia" panose="02040502050405020303" pitchFamily="18" charset="0"/>
              </a:rPr>
              <a:t>Physico</a:t>
            </a:r>
            <a:r>
              <a:rPr lang="en-US" sz="2400" dirty="0">
                <a:latin typeface="Georgia" panose="02040502050405020303" pitchFamily="18" charset="0"/>
              </a:rPr>
              <a:t>-chemical interactions</a:t>
            </a:r>
          </a:p>
          <a:p>
            <a:pPr marL="457200" indent="-457200">
              <a:spcBef>
                <a:spcPts val="1800"/>
              </a:spcBef>
              <a:buFont typeface="Arial" panose="020B0604020202020204" pitchFamily="34" charset="0"/>
              <a:buChar char="•"/>
            </a:pPr>
            <a:r>
              <a:rPr lang="en-US" sz="2400" dirty="0">
                <a:latin typeface="Georgia" panose="02040502050405020303" pitchFamily="18" charset="0"/>
              </a:rPr>
              <a:t>Pharmacokinetic interactions</a:t>
            </a:r>
          </a:p>
          <a:p>
            <a:pPr marL="457200" indent="-457200">
              <a:spcBef>
                <a:spcPts val="1800"/>
              </a:spcBef>
              <a:buFont typeface="Arial" panose="020B0604020202020204" pitchFamily="34" charset="0"/>
              <a:buChar char="•"/>
            </a:pPr>
            <a:r>
              <a:rPr lang="en-US" sz="2400" dirty="0" err="1">
                <a:latin typeface="Georgia" panose="02040502050405020303" pitchFamily="18" charset="0"/>
              </a:rPr>
              <a:t>Pharmacodynamic</a:t>
            </a:r>
            <a:r>
              <a:rPr lang="en-US" sz="2400" dirty="0">
                <a:latin typeface="Georgia" panose="02040502050405020303" pitchFamily="18" charset="0"/>
              </a:rPr>
              <a:t> interactions</a:t>
            </a: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6</a:t>
            </a:fld>
            <a:endParaRPr lang="en-US"/>
          </a:p>
        </p:txBody>
      </p:sp>
    </p:spTree>
    <p:extLst>
      <p:ext uri="{BB962C8B-B14F-4D97-AF65-F5344CB8AC3E}">
        <p14:creationId xmlns:p14="http://schemas.microsoft.com/office/powerpoint/2010/main" val="2488983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dirty="0">
                <a:solidFill>
                  <a:schemeClr val="tx1"/>
                </a:solidFill>
                <a:latin typeface="Georgia" panose="02040502050405020303" pitchFamily="18" charset="0"/>
                <a:ea typeface="Calibri" panose="020F0502020204030204"/>
                <a:cs typeface="Georgia" panose="02040502050405020303" charset="0"/>
              </a:rPr>
              <a:t>PHYSICO-CHEMICAL INTERACTIONS</a:t>
            </a:r>
            <a:endParaRPr lang="en-US" sz="2600" b="1" dirty="0">
              <a:solidFill>
                <a:schemeClr val="tx1"/>
              </a:solidFill>
              <a:latin typeface="Georgia" panose="02040502050405020303"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a:spcBef>
                <a:spcPts val="1800"/>
              </a:spcBef>
            </a:pPr>
            <a:r>
              <a:rPr lang="en-US" sz="2400" dirty="0">
                <a:latin typeface="Georgia" panose="02040502050405020303" pitchFamily="18" charset="0"/>
              </a:rPr>
              <a:t>Mixing of drugs in syringes can cause chemical or physical interactions; such drug combinations are incompatible in solution</a:t>
            </a:r>
          </a:p>
          <a:p>
            <a:pPr>
              <a:spcBef>
                <a:spcPts val="1800"/>
              </a:spcBef>
            </a:pPr>
            <a:r>
              <a:rPr lang="en-US" sz="2400" dirty="0">
                <a:latin typeface="Georgia" panose="02040502050405020303" pitchFamily="18" charset="0"/>
              </a:rPr>
              <a:t>Example: penicillin and gentamicin undergo a chemical interaction when mixed in the same syringe</a:t>
            </a: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7</a:t>
            </a:fld>
            <a:endParaRPr lang="en-US"/>
          </a:p>
        </p:txBody>
      </p:sp>
    </p:spTree>
    <p:extLst>
      <p:ext uri="{BB962C8B-B14F-4D97-AF65-F5344CB8AC3E}">
        <p14:creationId xmlns:p14="http://schemas.microsoft.com/office/powerpoint/2010/main" val="12802972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dirty="0">
                <a:solidFill>
                  <a:schemeClr val="tx1"/>
                </a:solidFill>
                <a:latin typeface="Georgia" panose="02040502050405020303" pitchFamily="18" charset="0"/>
                <a:ea typeface="Calibri" panose="020F0502020204030204"/>
                <a:cs typeface="Georgia" panose="02040502050405020303" charset="0"/>
              </a:rPr>
              <a:t>PHARMACOKINETIC INTERACTIONS</a:t>
            </a:r>
            <a:endParaRPr lang="en-US" sz="2600" b="1" dirty="0">
              <a:solidFill>
                <a:schemeClr val="tx1"/>
              </a:solidFill>
              <a:latin typeface="Georgia" panose="02040502050405020303"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a:spcBef>
                <a:spcPts val="1800"/>
              </a:spcBef>
            </a:pPr>
            <a:r>
              <a:rPr lang="en-US" sz="2400" dirty="0">
                <a:latin typeface="Georgia" panose="02040502050405020303" pitchFamily="18" charset="0"/>
              </a:rPr>
              <a:t>Alteration in the extent or duration of response may be produced by influencing absorption, distribution, metabolism or excretion of one drug by another chemical agent</a:t>
            </a:r>
          </a:p>
          <a:p>
            <a:pPr marL="0" indent="0">
              <a:spcBef>
                <a:spcPts val="1800"/>
              </a:spcBef>
              <a:buNone/>
            </a:pPr>
            <a:r>
              <a:rPr lang="en-US" sz="2400" b="1" dirty="0">
                <a:latin typeface="Georgia" panose="02040502050405020303" pitchFamily="18" charset="0"/>
              </a:rPr>
              <a:t>Absorption</a:t>
            </a:r>
            <a:r>
              <a:rPr lang="en-US" sz="2400" dirty="0">
                <a:latin typeface="Georgia" panose="02040502050405020303" pitchFamily="18" charset="0"/>
              </a:rPr>
              <a:t> </a:t>
            </a:r>
          </a:p>
          <a:p>
            <a:pPr marL="0" indent="0">
              <a:spcBef>
                <a:spcPts val="1800"/>
              </a:spcBef>
              <a:buNone/>
            </a:pPr>
            <a:r>
              <a:rPr lang="en-US" sz="2400" dirty="0">
                <a:latin typeface="Georgia" panose="02040502050405020303" pitchFamily="18" charset="0"/>
              </a:rPr>
              <a:t>Absorption of drugs from the GIT may be affected by binding, alteration of gastric pH, alteration of GI motility and alteration in first-pass metabolism</a:t>
            </a:r>
          </a:p>
          <a:p>
            <a:pPr marL="342900" indent="-342900">
              <a:spcBef>
                <a:spcPts val="1800"/>
              </a:spcBef>
              <a:buFont typeface="Arial" panose="020B0604020202020204" pitchFamily="34" charset="0"/>
              <a:buChar char="•"/>
            </a:pPr>
            <a:r>
              <a:rPr lang="en-US" sz="2400" dirty="0">
                <a:latin typeface="Georgia" panose="02040502050405020303" pitchFamily="18" charset="0"/>
              </a:rPr>
              <a:t>Binding: E.g. cholestyramine binds many drugs reducing their absorption, calcium salts and magnesium antacids complex with iron, </a:t>
            </a:r>
            <a:r>
              <a:rPr lang="en-US" sz="2400" dirty="0" err="1">
                <a:latin typeface="Georgia" panose="02040502050405020303" pitchFamily="18" charset="0"/>
              </a:rPr>
              <a:t>tetracyclines</a:t>
            </a:r>
            <a:r>
              <a:rPr lang="en-US" sz="2400" dirty="0">
                <a:latin typeface="Georgia" panose="02040502050405020303" pitchFamily="18" charset="0"/>
              </a:rPr>
              <a:t> and quinolones, thereby reducing their absorption</a:t>
            </a: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8</a:t>
            </a:fld>
            <a:endParaRPr lang="en-US"/>
          </a:p>
        </p:txBody>
      </p:sp>
    </p:spTree>
    <p:extLst>
      <p:ext uri="{BB962C8B-B14F-4D97-AF65-F5344CB8AC3E}">
        <p14:creationId xmlns:p14="http://schemas.microsoft.com/office/powerpoint/2010/main" val="15680842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dirty="0">
                <a:solidFill>
                  <a:schemeClr val="tx1"/>
                </a:solidFill>
                <a:latin typeface="Georgia" panose="02040502050405020303" pitchFamily="18" charset="0"/>
                <a:ea typeface="Calibri" panose="020F0502020204030204"/>
                <a:cs typeface="Georgia" panose="02040502050405020303" charset="0"/>
              </a:rPr>
              <a:t>PHARMACOKINETIC INTERACTIONS …. CONT’D</a:t>
            </a:r>
            <a:endParaRPr lang="en-US" sz="2600" b="1" dirty="0">
              <a:solidFill>
                <a:schemeClr val="tx1"/>
              </a:solidFill>
              <a:latin typeface="Georgia" panose="02040502050405020303"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a:spcBef>
                <a:spcPts val="1800"/>
              </a:spcBef>
            </a:pPr>
            <a:r>
              <a:rPr lang="en-US" sz="2400" b="1" dirty="0">
                <a:solidFill>
                  <a:schemeClr val="tx1"/>
                </a:solidFill>
                <a:latin typeface="Georgia" panose="02040502050405020303" pitchFamily="18" charset="0"/>
              </a:rPr>
              <a:t>Absorption …. Cont’d</a:t>
            </a:r>
          </a:p>
          <a:p>
            <a:pPr marL="342900" indent="-342900">
              <a:spcBef>
                <a:spcPts val="1800"/>
              </a:spcBef>
              <a:buFont typeface="Arial" panose="020B0604020202020204" pitchFamily="34" charset="0"/>
              <a:buChar char="•"/>
            </a:pPr>
            <a:r>
              <a:rPr lang="en-US" sz="2400" dirty="0">
                <a:solidFill>
                  <a:schemeClr val="tx1"/>
                </a:solidFill>
                <a:latin typeface="Georgia" panose="02040502050405020303" pitchFamily="18" charset="0"/>
              </a:rPr>
              <a:t>Alteration of gastric pH: E.g. antacids raise gastric pH and interfere with the absorption of drugs like iron</a:t>
            </a:r>
          </a:p>
          <a:p>
            <a:pPr marL="342900" indent="-342900">
              <a:spcBef>
                <a:spcPts val="1800"/>
              </a:spcBef>
              <a:buFont typeface="Arial" panose="020B0604020202020204" pitchFamily="34" charset="0"/>
              <a:buChar char="•"/>
            </a:pPr>
            <a:r>
              <a:rPr lang="en-US" sz="2400" dirty="0">
                <a:solidFill>
                  <a:schemeClr val="tx1"/>
                </a:solidFill>
                <a:latin typeface="Georgia" panose="02040502050405020303" pitchFamily="18" charset="0"/>
              </a:rPr>
              <a:t>Alteration of GI motility: E.g.  anti-muscarinic drugs delay gastric emptying and therefore delay drug absorption; </a:t>
            </a:r>
            <a:r>
              <a:rPr lang="en-US" sz="2400" dirty="0" err="1">
                <a:solidFill>
                  <a:schemeClr val="tx1"/>
                </a:solidFill>
                <a:latin typeface="Georgia" panose="02040502050405020303" pitchFamily="18" charset="0"/>
              </a:rPr>
              <a:t>prokinetic</a:t>
            </a:r>
            <a:r>
              <a:rPr lang="en-US" sz="2400" dirty="0">
                <a:solidFill>
                  <a:schemeClr val="tx1"/>
                </a:solidFill>
                <a:latin typeface="Georgia" panose="02040502050405020303" pitchFamily="18" charset="0"/>
              </a:rPr>
              <a:t> drugs (e.g. metoclopramide) enhance gastric emptying and can accelerate the absorption of some drugs</a:t>
            </a:r>
          </a:p>
          <a:p>
            <a:pPr marL="342900" indent="-342900">
              <a:spcBef>
                <a:spcPts val="1800"/>
              </a:spcBef>
              <a:buFont typeface="Arial" panose="020B0604020202020204" pitchFamily="34" charset="0"/>
              <a:buChar char="•"/>
            </a:pPr>
            <a:r>
              <a:rPr lang="en-US" sz="2400" dirty="0">
                <a:latin typeface="Georgia" panose="02040502050405020303" pitchFamily="18" charset="0"/>
              </a:rPr>
              <a:t>Alteration in bioavailability due to changes in first-pass metabolism: A drug that inhibits hepatic metabolism will increase bioavailability of high clearance drug (provided it is metabolized by the enzyme(s) inhibited) and vice-versa </a:t>
            </a: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9</a:t>
            </a:fld>
            <a:endParaRPr lang="en-US"/>
          </a:p>
        </p:txBody>
      </p:sp>
    </p:spTree>
    <p:extLst>
      <p:ext uri="{BB962C8B-B14F-4D97-AF65-F5344CB8AC3E}">
        <p14:creationId xmlns:p14="http://schemas.microsoft.com/office/powerpoint/2010/main" val="17994730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12435</TotalTime>
  <Words>1635</Words>
  <Application>Microsoft Office PowerPoint</Application>
  <PresentationFormat>On-screen Show (4:3)</PresentationFormat>
  <Paragraphs>165</Paragraphs>
  <Slides>28</Slides>
  <Notes>25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Calibri</vt:lpstr>
      <vt:lpstr>Georgia</vt:lpstr>
      <vt:lpstr>Rockwell</vt:lpstr>
      <vt:lpstr>Office Theme</vt:lpstr>
      <vt:lpstr>PowerPoint Presentation</vt:lpstr>
      <vt:lpstr>ADVERSE DRUG INTERACTIONS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ADVERSE Outcomes of drug interactions</vt:lpstr>
      <vt:lpstr>ADVERSE Outcomes of drug interactions</vt:lpstr>
      <vt:lpstr>PowerPoint Presentation</vt:lpstr>
      <vt:lpstr>PowerPoint Presentation</vt:lpstr>
      <vt:lpstr>PowerPoint Presentation</vt:lpstr>
      <vt:lpstr>END</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DRUGS USED IN THE TREATMENT OF ANAEMIA</dc:title>
  <dc:creator>Dr Sindwa Namataa</dc:creator>
  <cp:lastModifiedBy>SINDWA KANYIMBA</cp:lastModifiedBy>
  <cp:revision>278</cp:revision>
  <dcterms:created xsi:type="dcterms:W3CDTF">2013-01-20T05:13:28Z</dcterms:created>
  <dcterms:modified xsi:type="dcterms:W3CDTF">2023-10-13T09:04:23Z</dcterms:modified>
</cp:coreProperties>
</file>