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9"/>
  </p:notesMasterIdLst>
  <p:sldIdLst>
    <p:sldId id="745" r:id="rId2"/>
    <p:sldId id="746" r:id="rId3"/>
    <p:sldId id="748" r:id="rId4"/>
    <p:sldId id="750" r:id="rId5"/>
    <p:sldId id="751" r:id="rId6"/>
    <p:sldId id="753" r:id="rId7"/>
    <p:sldId id="755" r:id="rId8"/>
    <p:sldId id="757" r:id="rId9"/>
    <p:sldId id="758" r:id="rId10"/>
    <p:sldId id="759" r:id="rId11"/>
    <p:sldId id="760" r:id="rId12"/>
    <p:sldId id="762" r:id="rId13"/>
    <p:sldId id="764" r:id="rId14"/>
    <p:sldId id="766" r:id="rId15"/>
    <p:sldId id="767" r:id="rId16"/>
    <p:sldId id="769" r:id="rId17"/>
    <p:sldId id="770" r:id="rId18"/>
    <p:sldId id="771" r:id="rId19"/>
    <p:sldId id="773" r:id="rId20"/>
    <p:sldId id="774" r:id="rId21"/>
    <p:sldId id="775" r:id="rId22"/>
    <p:sldId id="776" r:id="rId23"/>
    <p:sldId id="777" r:id="rId24"/>
    <p:sldId id="778" r:id="rId25"/>
    <p:sldId id="780" r:id="rId26"/>
    <p:sldId id="781" r:id="rId27"/>
    <p:sldId id="782" r:id="rId28"/>
    <p:sldId id="783" r:id="rId29"/>
    <p:sldId id="784" r:id="rId30"/>
    <p:sldId id="785" r:id="rId31"/>
    <p:sldId id="786" r:id="rId32"/>
    <p:sldId id="787" r:id="rId33"/>
    <p:sldId id="788" r:id="rId34"/>
    <p:sldId id="789" r:id="rId35"/>
    <p:sldId id="790" r:id="rId36"/>
    <p:sldId id="791" r:id="rId37"/>
    <p:sldId id="792" r:id="rId38"/>
    <p:sldId id="794" r:id="rId39"/>
    <p:sldId id="795" r:id="rId40"/>
    <p:sldId id="796" r:id="rId41"/>
    <p:sldId id="797" r:id="rId42"/>
    <p:sldId id="798" r:id="rId43"/>
    <p:sldId id="799" r:id="rId44"/>
    <p:sldId id="800" r:id="rId45"/>
    <p:sldId id="802" r:id="rId46"/>
    <p:sldId id="803" r:id="rId47"/>
    <p:sldId id="804" r:id="rId48"/>
    <p:sldId id="805" r:id="rId49"/>
    <p:sldId id="807" r:id="rId50"/>
    <p:sldId id="808" r:id="rId51"/>
    <p:sldId id="810" r:id="rId52"/>
    <p:sldId id="812" r:id="rId53"/>
    <p:sldId id="813" r:id="rId54"/>
    <p:sldId id="814" r:id="rId55"/>
    <p:sldId id="815" r:id="rId56"/>
    <p:sldId id="822" r:id="rId57"/>
    <p:sldId id="824" r:id="rId58"/>
    <p:sldId id="825" r:id="rId59"/>
    <p:sldId id="826" r:id="rId60"/>
    <p:sldId id="827" r:id="rId61"/>
    <p:sldId id="828" r:id="rId62"/>
    <p:sldId id="829" r:id="rId63"/>
    <p:sldId id="830" r:id="rId64"/>
    <p:sldId id="831" r:id="rId65"/>
    <p:sldId id="832" r:id="rId66"/>
    <p:sldId id="833" r:id="rId67"/>
    <p:sldId id="835" r:id="rId6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2D3C6A49-FA7E-4D40-983D-5B7A66BB4B5B}" type="datetimeFigureOut">
              <a:rPr lang="en-US"/>
              <a:pPr>
                <a:defRPr/>
              </a:pPr>
              <a:t>10/13/2023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AE73D298-3A64-4AFE-8535-9AF1889BD89E}" type="slidenum">
              <a:rPr lang="en-US"/>
              <a:pPr>
                <a:defRPr/>
              </a:pPr>
              <a:t>‹#›</a:t>
            </a:fld>
            <a:endParaRPr lang="en-US"/>
          </a:p>
        </p:txBody>
      </p:sp>
    </p:spTree>
    <p:extLst>
      <p:ext uri="{BB962C8B-B14F-4D97-AF65-F5344CB8AC3E}">
        <p14:creationId xmlns:p14="http://schemas.microsoft.com/office/powerpoint/2010/main" val="176034091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 name="Google Shape;183;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544126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44245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352418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155211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6CD4636A-9C70-44BB-8FBB-77D17272DBBC}" type="datetime1">
              <a:rPr lang="en-US" smtClean="0"/>
              <a:t>10/13/2023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4043FB9-DBEC-4513-B982-236ED0094EFF}" type="slidenum">
              <a:rPr lang="en-US"/>
              <a:pPr>
                <a:defRPr/>
              </a:pPr>
              <a:t>‹#›</a:t>
            </a:fld>
            <a:endParaRPr lang="en-US"/>
          </a:p>
        </p:txBody>
      </p:sp>
    </p:spTree>
    <p:extLst>
      <p:ext uri="{BB962C8B-B14F-4D97-AF65-F5344CB8AC3E}">
        <p14:creationId xmlns:p14="http://schemas.microsoft.com/office/powerpoint/2010/main" val="1226065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9F15210-3145-47F5-94A6-E5C2E4FA5479}" type="datetime1">
              <a:rPr lang="en-US" smtClean="0"/>
              <a:t>10/13/2023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DCF173D-F307-45DC-8355-613C2C9A0B57}" type="slidenum">
              <a:rPr lang="en-US"/>
              <a:pPr>
                <a:defRPr/>
              </a:pPr>
              <a:t>‹#›</a:t>
            </a:fld>
            <a:endParaRPr lang="en-US"/>
          </a:p>
        </p:txBody>
      </p:sp>
    </p:spTree>
    <p:extLst>
      <p:ext uri="{BB962C8B-B14F-4D97-AF65-F5344CB8AC3E}">
        <p14:creationId xmlns:p14="http://schemas.microsoft.com/office/powerpoint/2010/main" val="3832357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3D688712-10ED-4337-A9E8-F176DC9F9F94}" type="datetime1">
              <a:rPr lang="en-US" smtClean="0"/>
              <a:t>10/13/2023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0094E92-8326-46C7-89A1-743D7F0C6A8E}" type="slidenum">
              <a:rPr lang="en-US"/>
              <a:pPr>
                <a:defRPr/>
              </a:pPr>
              <a:t>‹#›</a:t>
            </a:fld>
            <a:endParaRPr lang="en-US"/>
          </a:p>
        </p:txBody>
      </p:sp>
    </p:spTree>
    <p:extLst>
      <p:ext uri="{BB962C8B-B14F-4D97-AF65-F5344CB8AC3E}">
        <p14:creationId xmlns:p14="http://schemas.microsoft.com/office/powerpoint/2010/main" val="3773006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B7240E4B-49F8-4312-BF07-C9D062660391}" type="datetime1">
              <a:rPr lang="en-US" smtClean="0"/>
              <a:t>10/13/2023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9CB16CD-1FBA-49E2-80D4-BDD57A24C24F}" type="slidenum">
              <a:rPr lang="en-US"/>
              <a:pPr>
                <a:defRPr/>
              </a:pPr>
              <a:t>‹#›</a:t>
            </a:fld>
            <a:endParaRPr lang="en-US"/>
          </a:p>
        </p:txBody>
      </p:sp>
    </p:spTree>
    <p:extLst>
      <p:ext uri="{BB962C8B-B14F-4D97-AF65-F5344CB8AC3E}">
        <p14:creationId xmlns:p14="http://schemas.microsoft.com/office/powerpoint/2010/main" val="1726516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A47B8F08-809E-4837-968D-C1E12407D208}" type="datetime1">
              <a:rPr lang="en-US" smtClean="0"/>
              <a:t>10/13/2023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965CBB-9F39-48B5-B3C2-CB7292156EB8}" type="slidenum">
              <a:rPr lang="en-US"/>
              <a:pPr>
                <a:defRPr/>
              </a:pPr>
              <a:t>‹#›</a:t>
            </a:fld>
            <a:endParaRPr lang="en-US"/>
          </a:p>
        </p:txBody>
      </p:sp>
    </p:spTree>
    <p:extLst>
      <p:ext uri="{BB962C8B-B14F-4D97-AF65-F5344CB8AC3E}">
        <p14:creationId xmlns:p14="http://schemas.microsoft.com/office/powerpoint/2010/main" val="2703560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983D0B34-5188-4C4B-B7D7-685E1474082A}" type="datetime1">
              <a:rPr lang="en-US" smtClean="0"/>
              <a:t>10/13/2023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708808C-E14B-4764-9E67-989FEC91E0A8}" type="slidenum">
              <a:rPr lang="en-US"/>
              <a:pPr>
                <a:defRPr/>
              </a:pPr>
              <a:t>‹#›</a:t>
            </a:fld>
            <a:endParaRPr lang="en-US"/>
          </a:p>
        </p:txBody>
      </p:sp>
    </p:spTree>
    <p:extLst>
      <p:ext uri="{BB962C8B-B14F-4D97-AF65-F5344CB8AC3E}">
        <p14:creationId xmlns:p14="http://schemas.microsoft.com/office/powerpoint/2010/main" val="1729902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9551322A-07A1-4089-A0AD-BD7469CA320F}" type="datetime1">
              <a:rPr lang="en-US" smtClean="0"/>
              <a:t>10/13/2023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1A19472-E9DC-420E-A3EC-749774E21262}" type="slidenum">
              <a:rPr lang="en-US"/>
              <a:pPr>
                <a:defRPr/>
              </a:pPr>
              <a:t>‹#›</a:t>
            </a:fld>
            <a:endParaRPr lang="en-US"/>
          </a:p>
        </p:txBody>
      </p:sp>
    </p:spTree>
    <p:extLst>
      <p:ext uri="{BB962C8B-B14F-4D97-AF65-F5344CB8AC3E}">
        <p14:creationId xmlns:p14="http://schemas.microsoft.com/office/powerpoint/2010/main" val="974173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FE88ED68-CE74-4E01-AE7D-8650E9450177}" type="datetime1">
              <a:rPr lang="en-US" smtClean="0"/>
              <a:t>10/13/2023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DE53C0C-F46A-4960-88D8-0BEA22EC34D6}" type="slidenum">
              <a:rPr lang="en-US"/>
              <a:pPr>
                <a:defRPr/>
              </a:pPr>
              <a:t>‹#›</a:t>
            </a:fld>
            <a:endParaRPr lang="en-US"/>
          </a:p>
        </p:txBody>
      </p:sp>
    </p:spTree>
    <p:extLst>
      <p:ext uri="{BB962C8B-B14F-4D97-AF65-F5344CB8AC3E}">
        <p14:creationId xmlns:p14="http://schemas.microsoft.com/office/powerpoint/2010/main" val="3502407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CC4CDB9-3BDD-4BEB-83E3-48DFB0E2B600}" type="datetime1">
              <a:rPr lang="en-US" smtClean="0"/>
              <a:t>10/13/2023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7849A33-9083-4F20-91BC-A623E2F2B185}" type="slidenum">
              <a:rPr lang="en-US"/>
              <a:pPr>
                <a:defRPr/>
              </a:pPr>
              <a:t>‹#›</a:t>
            </a:fld>
            <a:endParaRPr lang="en-US"/>
          </a:p>
        </p:txBody>
      </p:sp>
    </p:spTree>
    <p:extLst>
      <p:ext uri="{BB962C8B-B14F-4D97-AF65-F5344CB8AC3E}">
        <p14:creationId xmlns:p14="http://schemas.microsoft.com/office/powerpoint/2010/main" val="3655401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E4BEADD0-FC85-46A3-AFA6-629973238C47}" type="datetime1">
              <a:rPr lang="en-US" smtClean="0"/>
              <a:t>10/13/2023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9F9A76F-30DA-4288-BEB1-E58BCAB9D2C6}" type="slidenum">
              <a:rPr lang="en-US"/>
              <a:pPr>
                <a:defRPr/>
              </a:pPr>
              <a:t>‹#›</a:t>
            </a:fld>
            <a:endParaRPr lang="en-US"/>
          </a:p>
        </p:txBody>
      </p:sp>
    </p:spTree>
    <p:extLst>
      <p:ext uri="{BB962C8B-B14F-4D97-AF65-F5344CB8AC3E}">
        <p14:creationId xmlns:p14="http://schemas.microsoft.com/office/powerpoint/2010/main" val="72318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2F4DBE75-CA40-4D56-81FB-3B8EED79C31C}" type="datetime1">
              <a:rPr lang="en-US" smtClean="0"/>
              <a:t>10/13/2023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C0D6731-E62D-4BD0-8138-33D1282805F8}" type="slidenum">
              <a:rPr lang="en-US"/>
              <a:pPr>
                <a:defRPr/>
              </a:pPr>
              <a:t>‹#›</a:t>
            </a:fld>
            <a:endParaRPr lang="en-US"/>
          </a:p>
        </p:txBody>
      </p:sp>
    </p:spTree>
    <p:extLst>
      <p:ext uri="{BB962C8B-B14F-4D97-AF65-F5344CB8AC3E}">
        <p14:creationId xmlns:p14="http://schemas.microsoft.com/office/powerpoint/2010/main" val="1077014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CD0AE464-C046-4515-A2E8-A46FF9CB6765}" type="datetime1">
              <a:rPr lang="en-US" smtClean="0"/>
              <a:t>10/13/2023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B0798EF1-89EE-41D1-A783-33FDAF70D8A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210" name="Google Shape;210;p30"/>
          <p:cNvSpPr txBox="1"/>
          <p:nvPr/>
        </p:nvSpPr>
        <p:spPr>
          <a:xfrm>
            <a:off x="204717" y="228600"/>
            <a:ext cx="8707272" cy="6390565"/>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C00000"/>
              </a:buClr>
              <a:buFont typeface="Rockwell"/>
              <a:buNone/>
            </a:pPr>
            <a:endParaRPr lang="en-US" sz="4000" b="1" dirty="0">
              <a:solidFill>
                <a:srgbClr val="53181A"/>
              </a:solidFill>
              <a:effectLst>
                <a:outerShdw blurRad="38100" dist="38100" dir="2700000" algn="tl">
                  <a:srgbClr val="000000">
                    <a:alpha val="43137"/>
                  </a:srgbClr>
                </a:outerShdw>
              </a:effectLst>
              <a:latin typeface="Georgia" panose="02040502050405020303" charset="0"/>
              <a:ea typeface="Rockwell"/>
              <a:cs typeface="Georgia" panose="02040502050405020303" charset="0"/>
              <a:sym typeface="Rockwell"/>
            </a:endParaRPr>
          </a:p>
          <a:p>
            <a:pPr lvl="0" algn="ctr">
              <a:buClr>
                <a:srgbClr val="C00000"/>
              </a:buClr>
            </a:pPr>
            <a:endParaRPr lang="en-US" sz="4000" b="1" dirty="0">
              <a:solidFill>
                <a:srgbClr val="53181A"/>
              </a:solidFill>
              <a:effectLst>
                <a:outerShdw blurRad="38100" dist="38100" dir="2700000" algn="tl">
                  <a:srgbClr val="000000">
                    <a:alpha val="43137"/>
                  </a:srgbClr>
                </a:outerShdw>
              </a:effectLst>
              <a:latin typeface="Georgia" panose="02040502050405020303" charset="0"/>
              <a:ea typeface="Rockwell"/>
              <a:cs typeface="Georgia" panose="02040502050405020303" charset="0"/>
              <a:sym typeface="Rockwell"/>
            </a:endParaRPr>
          </a:p>
          <a:p>
            <a:pPr lvl="0" algn="ctr">
              <a:buClr>
                <a:srgbClr val="C00000"/>
              </a:buClr>
            </a:pPr>
            <a:endParaRPr lang="en-IN" altLang="en-US" sz="4000" b="1" dirty="0">
              <a:solidFill>
                <a:schemeClr val="tx1"/>
              </a:solidFill>
              <a:latin typeface="Georgia" panose="02040502050405020303" charset="0"/>
              <a:ea typeface="Rockwell"/>
              <a:cs typeface="Georgia" panose="02040502050405020303" charset="0"/>
              <a:sym typeface="Rockwell"/>
            </a:endParaRPr>
          </a:p>
          <a:p>
            <a:pPr lvl="0" algn="ctr">
              <a:buClr>
                <a:srgbClr val="C00000"/>
              </a:buClr>
            </a:pPr>
            <a:endParaRPr lang="en-IN" altLang="en-US" sz="4000" b="1" dirty="0">
              <a:solidFill>
                <a:schemeClr val="tx1"/>
              </a:solidFill>
              <a:latin typeface="Georgia" panose="02040502050405020303" charset="0"/>
              <a:ea typeface="Rockwell"/>
              <a:cs typeface="Georgia" panose="02040502050405020303" charset="0"/>
              <a:sym typeface="Rockwell"/>
            </a:endParaRPr>
          </a:p>
          <a:p>
            <a:pPr lvl="0" algn="ctr">
              <a:buClr>
                <a:srgbClr val="C00000"/>
              </a:buClr>
            </a:pPr>
            <a:endParaRPr lang="en-IN" altLang="en-US" sz="3400" b="1" dirty="0">
              <a:solidFill>
                <a:schemeClr val="tx1"/>
              </a:solidFill>
              <a:latin typeface="Georgia" panose="02040502050405020303" charset="0"/>
              <a:ea typeface="Rockwell"/>
              <a:cs typeface="Georgia" panose="02040502050405020303" charset="0"/>
              <a:sym typeface="Rockwell"/>
            </a:endParaRPr>
          </a:p>
          <a:p>
            <a:pPr lvl="0" algn="ctr">
              <a:buClr>
                <a:srgbClr val="C00000"/>
              </a:buClr>
            </a:pPr>
            <a:r>
              <a:rPr lang="en-IN" altLang="en-US" sz="3400" b="1" dirty="0">
                <a:solidFill>
                  <a:schemeClr val="tx1"/>
                </a:solidFill>
                <a:latin typeface="Georgia" panose="02040502050405020303" charset="0"/>
                <a:ea typeface="Rockwell"/>
                <a:cs typeface="Georgia" panose="02040502050405020303" charset="0"/>
                <a:sym typeface="Rockwell"/>
              </a:rPr>
              <a:t>GENERAL TOPICS &amp; THERAPEUTICS</a:t>
            </a:r>
          </a:p>
        </p:txBody>
      </p:sp>
    </p:spTree>
    <p:extLst>
      <p:ext uri="{BB962C8B-B14F-4D97-AF65-F5344CB8AC3E}">
        <p14:creationId xmlns:p14="http://schemas.microsoft.com/office/powerpoint/2010/main" val="3135535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235526" y="110836"/>
            <a:ext cx="8700655" cy="969819"/>
          </a:xfrm>
        </p:spPr>
        <p:txBody>
          <a:bodyPr>
            <a:noAutofit/>
          </a:bodyPr>
          <a:lstStyle/>
          <a:p>
            <a:pPr algn="l"/>
            <a:r>
              <a:rPr lang="en-US" sz="2600" b="1" cap="all" dirty="0">
                <a:latin typeface="Georgia" panose="02040502050405020303" pitchFamily="18" charset="0"/>
                <a:ea typeface="Calibri" panose="020F0502020204030204" pitchFamily="34" charset="0"/>
                <a:cs typeface="Times New Roman" panose="02020603050405020304" pitchFamily="18" charset="0"/>
              </a:rPr>
              <a:t>Type A: augmented pharmacological effects …. CONT’D</a:t>
            </a:r>
          </a:p>
        </p:txBody>
      </p:sp>
      <p:sp>
        <p:nvSpPr>
          <p:cNvPr id="16387" name="Rectangle 3"/>
          <p:cNvSpPr>
            <a:spLocks noGrp="1" noChangeArrowheads="1"/>
          </p:cNvSpPr>
          <p:nvPr>
            <p:ph type="body" idx="1"/>
          </p:nvPr>
        </p:nvSpPr>
        <p:spPr>
          <a:xfrm>
            <a:off x="235527" y="1191491"/>
            <a:ext cx="8700654" cy="5434734"/>
          </a:xfrm>
        </p:spPr>
        <p:txBody>
          <a:bodyPr/>
          <a:lstStyle/>
          <a:p>
            <a:pPr marL="25400" indent="0">
              <a:spcBef>
                <a:spcPts val="1200"/>
              </a:spcBef>
              <a:spcAft>
                <a:spcPts val="800"/>
              </a:spcAft>
              <a:buNone/>
            </a:pPr>
            <a:r>
              <a:rPr lang="en-US" sz="2400" b="1" dirty="0">
                <a:solidFill>
                  <a:schemeClr val="tx1"/>
                </a:solidFill>
                <a:latin typeface="Georgia" panose="02040502050405020303" pitchFamily="18" charset="0"/>
                <a:ea typeface="Calibri" panose="020F0502020204030204" pitchFamily="34" charset="0"/>
                <a:cs typeface="Times New Roman" panose="02020603050405020304" pitchFamily="18" charset="0"/>
              </a:rPr>
              <a:t>Examples</a:t>
            </a:r>
          </a:p>
          <a:p>
            <a:pPr marL="25400" indent="0">
              <a:spcBef>
                <a:spcPts val="1200"/>
              </a:spcBef>
              <a:spcAft>
                <a:spcPts val="800"/>
              </a:spcAft>
              <a:buNone/>
            </a:pPr>
            <a:r>
              <a:rPr lang="en-US" sz="2400" dirty="0">
                <a:solidFill>
                  <a:schemeClr val="tx1"/>
                </a:solidFill>
                <a:latin typeface="Georgia" panose="02040502050405020303" pitchFamily="18" charset="0"/>
                <a:ea typeface="Calibri" panose="020F0502020204030204" pitchFamily="34" charset="0"/>
                <a:cs typeface="Times New Roman" panose="02020603050405020304" pitchFamily="18" charset="0"/>
              </a:rPr>
              <a:t>Toxic effects (digoxin toxicity, serotonin syndrome with SSRIs) and side effects (dry mouth with anti-muscarinic drugs, peptic ulceration with NSAIDS, bronchospasm with propranolol, respiratory depression with opioids and bleeding with warfarin</a:t>
            </a:r>
          </a:p>
          <a:p>
            <a:pPr marL="25400" indent="0">
              <a:spcBef>
                <a:spcPts val="1200"/>
              </a:spcBef>
              <a:spcAft>
                <a:spcPts val="800"/>
              </a:spcAft>
              <a:buNone/>
            </a:pPr>
            <a:r>
              <a:rPr lang="en-US" sz="2400" b="1" dirty="0">
                <a:solidFill>
                  <a:schemeClr val="tx1"/>
                </a:solidFill>
                <a:latin typeface="Georgia" panose="02040502050405020303" pitchFamily="18" charset="0"/>
                <a:ea typeface="Calibri" panose="020F0502020204030204" pitchFamily="34" charset="0"/>
                <a:cs typeface="Times New Roman" panose="02020603050405020304" pitchFamily="18" charset="0"/>
              </a:rPr>
              <a:t>Management</a:t>
            </a:r>
          </a:p>
          <a:p>
            <a:pPr marL="25400" indent="0">
              <a:spcBef>
                <a:spcPts val="1200"/>
              </a:spcBef>
              <a:spcAft>
                <a:spcPts val="800"/>
              </a:spcAft>
              <a:buNone/>
            </a:pPr>
            <a:r>
              <a:rPr lang="en-US" sz="2400" dirty="0">
                <a:solidFill>
                  <a:schemeClr val="tx1"/>
                </a:solidFill>
                <a:latin typeface="Georgia" panose="02040502050405020303" pitchFamily="18" charset="0"/>
                <a:ea typeface="Calibri" panose="020F0502020204030204" pitchFamily="34" charset="0"/>
                <a:cs typeface="Times New Roman" panose="02020603050405020304" pitchFamily="18" charset="0"/>
              </a:rPr>
              <a:t>Reduce dose or withhold the medicine and consider alternative therapy</a:t>
            </a:r>
          </a:p>
        </p:txBody>
      </p:sp>
      <p:sp>
        <p:nvSpPr>
          <p:cNvPr id="2" name="Slide Number Placeholder 1"/>
          <p:cNvSpPr>
            <a:spLocks noGrp="1"/>
          </p:cNvSpPr>
          <p:nvPr>
            <p:ph type="sldNum" sz="quarter" idx="12"/>
          </p:nvPr>
        </p:nvSpPr>
        <p:spPr/>
        <p:txBody>
          <a:bodyPr/>
          <a:lstStyle/>
          <a:p>
            <a:fld id="{8DE48714-3B7B-4437-909C-3DFD101356BD}" type="slidenum">
              <a:rPr lang="en-US" smtClean="0"/>
              <a:pPr/>
              <a:t>10</a:t>
            </a:fld>
            <a:endParaRPr lang="en-US"/>
          </a:p>
        </p:txBody>
      </p:sp>
    </p:spTree>
    <p:extLst>
      <p:ext uri="{BB962C8B-B14F-4D97-AF65-F5344CB8AC3E}">
        <p14:creationId xmlns:p14="http://schemas.microsoft.com/office/powerpoint/2010/main" val="3989365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35527" y="221672"/>
            <a:ext cx="8700654" cy="737177"/>
          </a:xfrm>
        </p:spPr>
        <p:txBody>
          <a:bodyPr>
            <a:noAutofit/>
          </a:bodyPr>
          <a:lstStyle/>
          <a:p>
            <a:pPr algn="l"/>
            <a:r>
              <a:rPr lang="en-US" altLang="en-US" sz="2600" b="1" cap="all" dirty="0">
                <a:latin typeface="Georgia" panose="02040502050405020303" pitchFamily="18" charset="0"/>
              </a:rPr>
              <a:t>Type B reactions: bizarre reactions</a:t>
            </a:r>
          </a:p>
        </p:txBody>
      </p:sp>
      <p:sp>
        <p:nvSpPr>
          <p:cNvPr id="18435" name="Rectangle 3"/>
          <p:cNvSpPr>
            <a:spLocks noGrp="1" noChangeArrowheads="1"/>
          </p:cNvSpPr>
          <p:nvPr>
            <p:ph type="body" idx="1"/>
          </p:nvPr>
        </p:nvSpPr>
        <p:spPr>
          <a:xfrm>
            <a:off x="235527" y="1233055"/>
            <a:ext cx="8700653" cy="5393170"/>
          </a:xfrm>
        </p:spPr>
        <p:txBody>
          <a:bodyPr>
            <a:normAutofit fontScale="92500" lnSpcReduction="20000"/>
          </a:bodyPr>
          <a:lstStyle/>
          <a:p>
            <a:pPr marL="0" indent="0">
              <a:lnSpc>
                <a:spcPct val="120000"/>
              </a:lnSpc>
              <a:spcBef>
                <a:spcPts val="600"/>
              </a:spcBef>
              <a:buNone/>
            </a:pPr>
            <a:r>
              <a:rPr lang="en-US" altLang="en-US" sz="2400" dirty="0">
                <a:latin typeface="Georgia" panose="02040502050405020303" pitchFamily="18" charset="0"/>
              </a:rPr>
              <a:t>Type B (bizarre) reactions are responses that are not expected from the known pharmacological actions of the drug. These are less common, and so may only be discovered for the first time after a drug has already been made available for general use.</a:t>
            </a:r>
          </a:p>
          <a:p>
            <a:pPr marL="0" indent="0">
              <a:lnSpc>
                <a:spcPct val="120000"/>
              </a:lnSpc>
              <a:spcBef>
                <a:spcPts val="600"/>
              </a:spcBef>
              <a:buNone/>
            </a:pPr>
            <a:r>
              <a:rPr lang="en-US" altLang="en-US" sz="2400" dirty="0">
                <a:latin typeface="Georgia" panose="02040502050405020303" pitchFamily="18" charset="0"/>
              </a:rPr>
              <a:t>Include immunological reactions (allergy), pseudo-allergies and idiosyncratic reactions</a:t>
            </a:r>
          </a:p>
          <a:p>
            <a:pPr marL="0" indent="0">
              <a:lnSpc>
                <a:spcPct val="120000"/>
              </a:lnSpc>
              <a:spcBef>
                <a:spcPts val="600"/>
              </a:spcBef>
              <a:buNone/>
            </a:pPr>
            <a:r>
              <a:rPr lang="en-US" altLang="en-US" sz="2400" b="1" dirty="0">
                <a:latin typeface="Georgia" panose="02040502050405020303" pitchFamily="18" charset="0"/>
              </a:rPr>
              <a:t>Characteristics: </a:t>
            </a:r>
            <a:r>
              <a:rPr lang="en-US" altLang="en-US" sz="2400" dirty="0">
                <a:latin typeface="Georgia" panose="02040502050405020303" pitchFamily="18" charset="0"/>
              </a:rPr>
              <a:t>Time-related, not related to pharmacological action of the drug, have low background frequency, unpredictable, non-dose-related, and have high mortality</a:t>
            </a:r>
          </a:p>
          <a:p>
            <a:pPr marL="0" indent="0">
              <a:lnSpc>
                <a:spcPct val="120000"/>
              </a:lnSpc>
              <a:spcBef>
                <a:spcPts val="600"/>
              </a:spcBef>
              <a:buNone/>
            </a:pPr>
            <a:r>
              <a:rPr lang="en-US" altLang="en-US" sz="2400" b="1" dirty="0">
                <a:latin typeface="Georgia" panose="02040502050405020303" pitchFamily="18" charset="0"/>
              </a:rPr>
              <a:t>Examples: </a:t>
            </a:r>
            <a:r>
              <a:rPr lang="en-US" altLang="en-US" sz="2400" dirty="0">
                <a:latin typeface="Georgia" panose="02040502050405020303" pitchFamily="18" charset="0"/>
              </a:rPr>
              <a:t>Penicillin hypersensitivity , ampicillin skin rashes, aplastic </a:t>
            </a:r>
            <a:r>
              <a:rPr lang="en-US" altLang="en-US" sz="2400" dirty="0" err="1">
                <a:latin typeface="Georgia" panose="02040502050405020303" pitchFamily="18" charset="0"/>
              </a:rPr>
              <a:t>anaemia</a:t>
            </a:r>
            <a:r>
              <a:rPr lang="en-US" altLang="en-US" sz="2400" dirty="0">
                <a:latin typeface="Georgia" panose="02040502050405020303" pitchFamily="18" charset="0"/>
              </a:rPr>
              <a:t> with chloramphenicol, angioedema with ACE inhibitors, acute porphyria with barbiturates, malignant hyperthermia with some inhalational general </a:t>
            </a:r>
            <a:r>
              <a:rPr lang="en-US" altLang="en-US" sz="2400" dirty="0" err="1">
                <a:latin typeface="Georgia" panose="02040502050405020303" pitchFamily="18" charset="0"/>
              </a:rPr>
              <a:t>anaesthetics</a:t>
            </a:r>
            <a:endParaRPr lang="en-US" altLang="en-US" sz="2400" dirty="0">
              <a:latin typeface="Georgia" panose="02040502050405020303" pitchFamily="18" charset="0"/>
            </a:endParaRPr>
          </a:p>
          <a:p>
            <a:pPr marL="0" indent="0">
              <a:lnSpc>
                <a:spcPct val="120000"/>
              </a:lnSpc>
              <a:spcBef>
                <a:spcPts val="600"/>
              </a:spcBef>
              <a:buNone/>
            </a:pPr>
            <a:r>
              <a:rPr lang="en-US" altLang="en-US" sz="2400" b="1" dirty="0">
                <a:latin typeface="Georgia" panose="02040502050405020303" pitchFamily="18" charset="0"/>
              </a:rPr>
              <a:t>Management: </a:t>
            </a:r>
            <a:r>
              <a:rPr lang="en-US" altLang="en-US" sz="2400" dirty="0">
                <a:latin typeface="Georgia" panose="02040502050405020303" pitchFamily="18" charset="0"/>
              </a:rPr>
              <a:t>Withhold and avoid in future</a:t>
            </a:r>
          </a:p>
          <a:p>
            <a:pPr marL="0" indent="0">
              <a:spcBef>
                <a:spcPts val="1200"/>
              </a:spcBef>
              <a:buNone/>
            </a:pPr>
            <a:endParaRPr lang="en-US" altLang="en-US" sz="24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8DE48714-3B7B-4437-909C-3DFD101356BD}" type="slidenum">
              <a:rPr lang="en-US" smtClean="0"/>
              <a:pPr/>
              <a:t>11</a:t>
            </a:fld>
            <a:endParaRPr lang="en-US"/>
          </a:p>
        </p:txBody>
      </p:sp>
    </p:spTree>
    <p:extLst>
      <p:ext uri="{BB962C8B-B14F-4D97-AF65-F5344CB8AC3E}">
        <p14:creationId xmlns:p14="http://schemas.microsoft.com/office/powerpoint/2010/main" val="26103600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382" y="274638"/>
            <a:ext cx="8659090" cy="778098"/>
          </a:xfrm>
        </p:spPr>
        <p:txBody>
          <a:bodyPr>
            <a:normAutofit/>
          </a:bodyPr>
          <a:lstStyle/>
          <a:p>
            <a:pPr algn="l"/>
            <a:r>
              <a:rPr lang="en-US" altLang="en-US" sz="2600" b="1" cap="all" dirty="0">
                <a:latin typeface="Georgia" panose="02040502050405020303" pitchFamily="18" charset="0"/>
              </a:rPr>
              <a:t>Type C reactions: chronic effects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49382" y="1205346"/>
            <a:ext cx="8659090" cy="5420880"/>
          </a:xfrm>
        </p:spPr>
        <p:txBody>
          <a:bodyPr>
            <a:normAutofit/>
          </a:bodyPr>
          <a:lstStyle/>
          <a:p>
            <a:pPr marL="25400" indent="0">
              <a:spcBef>
                <a:spcPts val="1200"/>
              </a:spcBef>
              <a:buNone/>
            </a:pPr>
            <a:r>
              <a:rPr lang="en-US" altLang="en-US" sz="2300" dirty="0">
                <a:latin typeface="Georgia" panose="02040502050405020303" pitchFamily="18" charset="0"/>
              </a:rPr>
              <a:t>Associated with long-term use</a:t>
            </a:r>
          </a:p>
          <a:p>
            <a:pPr marL="25400" indent="0">
              <a:spcBef>
                <a:spcPts val="1200"/>
              </a:spcBef>
              <a:buNone/>
            </a:pPr>
            <a:r>
              <a:rPr lang="en-US" altLang="en-US" sz="2300" dirty="0">
                <a:latin typeface="Georgia" panose="02040502050405020303" pitchFamily="18" charset="0"/>
              </a:rPr>
              <a:t>Related to the cumulative dose</a:t>
            </a:r>
          </a:p>
          <a:p>
            <a:pPr marL="25400" indent="0">
              <a:spcBef>
                <a:spcPts val="1200"/>
              </a:spcBef>
              <a:buNone/>
            </a:pPr>
            <a:r>
              <a:rPr lang="en-US" altLang="en-US" sz="2300" dirty="0">
                <a:latin typeface="Georgia" panose="02040502050405020303" pitchFamily="18" charset="0"/>
              </a:rPr>
              <a:t>Involves dose accumulation</a:t>
            </a:r>
          </a:p>
          <a:p>
            <a:pPr marL="25400" indent="0">
              <a:spcBef>
                <a:spcPts val="1200"/>
              </a:spcBef>
              <a:buNone/>
            </a:pPr>
            <a:r>
              <a:rPr lang="en-US" altLang="en-US" sz="2300" b="1" dirty="0">
                <a:latin typeface="Georgia" panose="02040502050405020303" pitchFamily="18" charset="0"/>
              </a:rPr>
              <a:t>Characteristics: </a:t>
            </a:r>
            <a:r>
              <a:rPr lang="en-US" altLang="en-US" sz="2300" dirty="0">
                <a:latin typeface="Georgia" panose="02040502050405020303" pitchFamily="18" charset="0"/>
              </a:rPr>
              <a:t>Dose-related and time-related, chronic, uncommon, mimic natural disease</a:t>
            </a:r>
          </a:p>
          <a:p>
            <a:pPr marL="25400" indent="0">
              <a:spcBef>
                <a:spcPts val="1200"/>
              </a:spcBef>
              <a:buNone/>
            </a:pPr>
            <a:r>
              <a:rPr lang="en-US" altLang="en-US" sz="2300" b="1" dirty="0">
                <a:latin typeface="Georgia" panose="02040502050405020303" pitchFamily="18" charset="0"/>
              </a:rPr>
              <a:t>Examples: </a:t>
            </a:r>
            <a:r>
              <a:rPr lang="en-US" altLang="en-US" sz="2300" dirty="0">
                <a:latin typeface="Georgia" panose="02040502050405020303" pitchFamily="18" charset="0"/>
              </a:rPr>
              <a:t>Liver fibrosis by methotrexate, ocular toxicity by chloroquine, hypothalamic-pituitary-adrenal axis suppression by glucocorticoids, osteonecrosis of the jaw with bisphosphonates, osteoporosis with glucocorticoids, </a:t>
            </a:r>
            <a:r>
              <a:rPr lang="en-US" altLang="en-US" sz="2300" dirty="0" err="1">
                <a:latin typeface="Georgia" panose="02040502050405020303" pitchFamily="18" charset="0"/>
              </a:rPr>
              <a:t>gynaecomastia</a:t>
            </a:r>
            <a:r>
              <a:rPr lang="en-US" altLang="en-US" sz="2300" dirty="0">
                <a:latin typeface="Georgia" panose="02040502050405020303" pitchFamily="18" charset="0"/>
              </a:rPr>
              <a:t> with efavirenz</a:t>
            </a:r>
          </a:p>
          <a:p>
            <a:pPr marL="25400" indent="0">
              <a:spcBef>
                <a:spcPts val="1200"/>
              </a:spcBef>
              <a:buNone/>
            </a:pPr>
            <a:r>
              <a:rPr lang="en-US" altLang="en-US" sz="2300" b="1" dirty="0">
                <a:latin typeface="Georgia" panose="02040502050405020303" pitchFamily="18" charset="0"/>
              </a:rPr>
              <a:t>Management: </a:t>
            </a:r>
            <a:r>
              <a:rPr lang="en-US" altLang="en-US" sz="2300" dirty="0">
                <a:latin typeface="Georgia" panose="02040502050405020303" pitchFamily="18" charset="0"/>
              </a:rPr>
              <a:t>Reduce dose or withhold; withdrawal may have to be prolonged</a:t>
            </a:r>
          </a:p>
          <a:p>
            <a:pPr marL="25400" indent="0">
              <a:spcBef>
                <a:spcPts val="1800"/>
              </a:spcBef>
              <a:buNone/>
            </a:pPr>
            <a:endParaRPr lang="en-US" alt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E48714-3B7B-4437-909C-3DFD101356BD}" type="slidenum">
              <a:rPr lang="en-US" smtClean="0"/>
              <a:pPr/>
              <a:t>12</a:t>
            </a:fld>
            <a:endParaRPr lang="en-US"/>
          </a:p>
        </p:txBody>
      </p:sp>
    </p:spTree>
    <p:extLst>
      <p:ext uri="{BB962C8B-B14F-4D97-AF65-F5344CB8AC3E}">
        <p14:creationId xmlns:p14="http://schemas.microsoft.com/office/powerpoint/2010/main" val="15019976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673" y="249382"/>
            <a:ext cx="8700654" cy="709468"/>
          </a:xfrm>
        </p:spPr>
        <p:txBody>
          <a:bodyPr/>
          <a:lstStyle/>
          <a:p>
            <a:pPr algn="l"/>
            <a:r>
              <a:rPr lang="en-US" altLang="en-US" sz="2600" b="1" cap="all" dirty="0">
                <a:latin typeface="Georgia" panose="02040502050405020303" pitchFamily="18" charset="0"/>
              </a:rPr>
              <a:t>Type D reactions: delayed effects</a:t>
            </a:r>
          </a:p>
        </p:txBody>
      </p:sp>
      <p:sp>
        <p:nvSpPr>
          <p:cNvPr id="3" name="Content Placeholder 2"/>
          <p:cNvSpPr>
            <a:spLocks noGrp="1"/>
          </p:cNvSpPr>
          <p:nvPr>
            <p:ph idx="1"/>
          </p:nvPr>
        </p:nvSpPr>
        <p:spPr>
          <a:xfrm>
            <a:off x="221673" y="1233055"/>
            <a:ext cx="8700653" cy="5393170"/>
          </a:xfrm>
        </p:spPr>
        <p:txBody>
          <a:bodyPr>
            <a:noAutofit/>
          </a:bodyPr>
          <a:lstStyle/>
          <a:p>
            <a:pPr marL="25400" indent="0">
              <a:spcBef>
                <a:spcPts val="1800"/>
              </a:spcBef>
              <a:buNone/>
            </a:pPr>
            <a:r>
              <a:rPr lang="en-US" altLang="en-US" sz="2400" dirty="0">
                <a:latin typeface="Georgia" panose="02040502050405020303" pitchFamily="18" charset="0"/>
              </a:rPr>
              <a:t>Become apparent some time after the use of a medicine. The timing of these may make them more difficult to detect.</a:t>
            </a:r>
          </a:p>
          <a:p>
            <a:pPr marL="25400" indent="0">
              <a:spcBef>
                <a:spcPts val="1800"/>
              </a:spcBef>
              <a:buNone/>
            </a:pPr>
            <a:r>
              <a:rPr lang="en-US" altLang="en-US" sz="2400" dirty="0">
                <a:latin typeface="Georgia" panose="02040502050405020303" pitchFamily="18" charset="0"/>
              </a:rPr>
              <a:t>Include carcinogenicity and teratogenicity</a:t>
            </a:r>
          </a:p>
          <a:p>
            <a:pPr marL="25400" indent="0">
              <a:spcBef>
                <a:spcPts val="1800"/>
              </a:spcBef>
              <a:buNone/>
            </a:pPr>
            <a:r>
              <a:rPr lang="en-US" altLang="en-US" sz="2400" b="1" dirty="0">
                <a:latin typeface="Georgia" panose="02040502050405020303" pitchFamily="18" charset="0"/>
              </a:rPr>
              <a:t>Characteristics: </a:t>
            </a:r>
            <a:r>
              <a:rPr lang="en-US" altLang="en-US" sz="2400" dirty="0">
                <a:latin typeface="Georgia" panose="02040502050405020303" pitchFamily="18" charset="0"/>
              </a:rPr>
              <a:t>Usually dose-related, delayed effects (sometimes dose independent), time-related but delayed, uncommon, difficult to manage</a:t>
            </a:r>
          </a:p>
          <a:p>
            <a:pPr marL="25400" indent="0">
              <a:spcBef>
                <a:spcPts val="1800"/>
              </a:spcBef>
              <a:buNone/>
            </a:pPr>
            <a:r>
              <a:rPr lang="en-US" altLang="en-US" sz="2400" b="1" dirty="0">
                <a:latin typeface="Georgia" panose="02040502050405020303" pitchFamily="18" charset="0"/>
              </a:rPr>
              <a:t>Examples: </a:t>
            </a:r>
            <a:r>
              <a:rPr lang="en-US" altLang="en-US" sz="2400" dirty="0">
                <a:latin typeface="Georgia" panose="02040502050405020303" pitchFamily="18" charset="0"/>
              </a:rPr>
              <a:t>Leucopoenia, which can occur up to six weeks after a dose of </a:t>
            </a:r>
            <a:r>
              <a:rPr lang="en-US" altLang="en-US" sz="2400" dirty="0" err="1">
                <a:latin typeface="Georgia" panose="02040502050405020303" pitchFamily="18" charset="0"/>
              </a:rPr>
              <a:t>lomustine</a:t>
            </a:r>
            <a:r>
              <a:rPr lang="en-US" altLang="en-US" sz="2400" dirty="0">
                <a:latin typeface="Georgia" panose="02040502050405020303" pitchFamily="18" charset="0"/>
              </a:rPr>
              <a:t>, tardive dyskinesia with neuroleptics, vaginal adenocarcinoma in offspring of women using diethylstilbestrol, and teratogenicity with thalidomide</a:t>
            </a:r>
          </a:p>
          <a:p>
            <a:pPr marL="25400" indent="0">
              <a:spcBef>
                <a:spcPts val="1800"/>
              </a:spcBef>
              <a:buNone/>
            </a:pPr>
            <a:endParaRPr lang="en-US" alt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E48714-3B7B-4437-909C-3DFD101356BD}" type="slidenum">
              <a:rPr lang="en-US" smtClean="0"/>
              <a:pPr/>
              <a:t>13</a:t>
            </a:fld>
            <a:endParaRPr lang="en-US"/>
          </a:p>
        </p:txBody>
      </p:sp>
    </p:spTree>
    <p:extLst>
      <p:ext uri="{BB962C8B-B14F-4D97-AF65-F5344CB8AC3E}">
        <p14:creationId xmlns:p14="http://schemas.microsoft.com/office/powerpoint/2010/main" val="4629219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673" y="95535"/>
            <a:ext cx="8700654" cy="1009934"/>
          </a:xfrm>
        </p:spPr>
        <p:txBody>
          <a:bodyPr/>
          <a:lstStyle/>
          <a:p>
            <a:pPr algn="l"/>
            <a:r>
              <a:rPr lang="en-US" sz="2600" b="1" cap="all" dirty="0">
                <a:latin typeface="Georgia" panose="02040502050405020303" pitchFamily="18" charset="0"/>
              </a:rPr>
              <a:t>Type E reactions: end of treatment effects</a:t>
            </a:r>
          </a:p>
        </p:txBody>
      </p:sp>
      <p:sp>
        <p:nvSpPr>
          <p:cNvPr id="3" name="Content Placeholder 2"/>
          <p:cNvSpPr>
            <a:spLocks noGrp="1"/>
          </p:cNvSpPr>
          <p:nvPr>
            <p:ph idx="1"/>
          </p:nvPr>
        </p:nvSpPr>
        <p:spPr>
          <a:xfrm>
            <a:off x="221673" y="1233055"/>
            <a:ext cx="8700653" cy="5393170"/>
          </a:xfrm>
        </p:spPr>
        <p:txBody>
          <a:bodyPr>
            <a:noAutofit/>
          </a:bodyPr>
          <a:lstStyle/>
          <a:p>
            <a:pPr marL="25400" indent="0">
              <a:spcBef>
                <a:spcPts val="1200"/>
              </a:spcBef>
              <a:buNone/>
            </a:pPr>
            <a:r>
              <a:rPr lang="en-US" sz="2400" dirty="0">
                <a:latin typeface="Georgia" panose="02040502050405020303" pitchFamily="18" charset="0"/>
              </a:rPr>
              <a:t>Are associated with the withdrawal of a medicine</a:t>
            </a:r>
          </a:p>
          <a:p>
            <a:pPr marL="25400" indent="0">
              <a:spcBef>
                <a:spcPts val="1200"/>
              </a:spcBef>
              <a:buNone/>
            </a:pPr>
            <a:r>
              <a:rPr lang="en-US" sz="2400" dirty="0">
                <a:latin typeface="Georgia" panose="02040502050405020303" pitchFamily="18" charset="0"/>
              </a:rPr>
              <a:t>Include withdrawal reactions (opiates, benzodiazepines, corticosteroids) and rebound reactions (clonidine, beta-blockers, corticosteroids)</a:t>
            </a:r>
          </a:p>
          <a:p>
            <a:pPr marL="0" indent="0">
              <a:spcBef>
                <a:spcPts val="1200"/>
              </a:spcBef>
              <a:buNone/>
            </a:pPr>
            <a:r>
              <a:rPr lang="en-US" sz="2400" dirty="0">
                <a:latin typeface="Georgia" panose="02040502050405020303" pitchFamily="18" charset="0"/>
                <a:ea typeface="Times New Roman" panose="02020603050405020304" pitchFamily="18" charset="0"/>
              </a:rPr>
              <a:t>Abrupt discontinuation or decrease in the dosage of some drugs results in development of undesirable effects known as withdrawal reactions</a:t>
            </a:r>
          </a:p>
          <a:p>
            <a:pPr marL="0" indent="0">
              <a:spcBef>
                <a:spcPts val="1200"/>
              </a:spcBef>
              <a:buNone/>
            </a:pPr>
            <a:r>
              <a:rPr lang="en-US" sz="2400" dirty="0">
                <a:latin typeface="Georgia" panose="02040502050405020303" pitchFamily="18" charset="0"/>
                <a:ea typeface="Times New Roman" panose="02020603050405020304" pitchFamily="18" charset="0"/>
              </a:rPr>
              <a:t>Withdrawal reactions occur due to the physiological adaptation that occurs with prolonged exposure to the drug</a:t>
            </a:r>
          </a:p>
          <a:p>
            <a:pPr marL="0" indent="0">
              <a:spcBef>
                <a:spcPts val="1200"/>
              </a:spcBef>
              <a:buNone/>
            </a:pPr>
            <a:r>
              <a:rPr lang="en-US" sz="2400" dirty="0">
                <a:latin typeface="Georgia" panose="02040502050405020303" pitchFamily="18" charset="0"/>
                <a:ea typeface="Times New Roman" panose="02020603050405020304" pitchFamily="18" charset="0"/>
              </a:rPr>
              <a:t>Withdrawal reactions usually occur following prolonged usage of a drug and include withdrawal syndromes and rebound effects</a:t>
            </a:r>
            <a:endParaRPr lang="en-US" sz="2400" b="1" dirty="0">
              <a:latin typeface="Georgia" panose="02040502050405020303" pitchFamily="18" charset="0"/>
              <a:ea typeface="Times New Roman" panose="02020603050405020304" pitchFamily="18" charset="0"/>
            </a:endParaRPr>
          </a:p>
          <a:p>
            <a:pPr marL="0" indent="0">
              <a:spcBef>
                <a:spcPts val="1800"/>
              </a:spcBef>
              <a:buNone/>
            </a:pPr>
            <a:endParaRPr lang="en-US" sz="2400" dirty="0">
              <a:latin typeface="Georgia" panose="02040502050405020303" pitchFamily="18" charset="0"/>
              <a:ea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8DE48714-3B7B-4437-909C-3DFD101356BD}" type="slidenum">
              <a:rPr lang="en-US" smtClean="0"/>
              <a:pPr/>
              <a:t>14</a:t>
            </a:fld>
            <a:endParaRPr lang="en-US"/>
          </a:p>
        </p:txBody>
      </p:sp>
    </p:spTree>
    <p:extLst>
      <p:ext uri="{BB962C8B-B14F-4D97-AF65-F5344CB8AC3E}">
        <p14:creationId xmlns:p14="http://schemas.microsoft.com/office/powerpoint/2010/main" val="6031157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673" y="95535"/>
            <a:ext cx="8700654" cy="1009934"/>
          </a:xfrm>
        </p:spPr>
        <p:txBody>
          <a:bodyPr/>
          <a:lstStyle/>
          <a:p>
            <a:pPr algn="l"/>
            <a:r>
              <a:rPr lang="en-US" sz="2600" b="1" cap="all" dirty="0">
                <a:latin typeface="Georgia" panose="02040502050405020303" pitchFamily="18" charset="0"/>
              </a:rPr>
              <a:t>Type E reactions: end of treatment effects …. Cont’d</a:t>
            </a:r>
          </a:p>
        </p:txBody>
      </p:sp>
      <p:sp>
        <p:nvSpPr>
          <p:cNvPr id="3" name="Content Placeholder 2"/>
          <p:cNvSpPr>
            <a:spLocks noGrp="1"/>
          </p:cNvSpPr>
          <p:nvPr>
            <p:ph idx="1"/>
          </p:nvPr>
        </p:nvSpPr>
        <p:spPr>
          <a:xfrm>
            <a:off x="221673" y="1233055"/>
            <a:ext cx="8700653" cy="5393170"/>
          </a:xfrm>
        </p:spPr>
        <p:txBody>
          <a:bodyPr>
            <a:noAutofit/>
          </a:bodyPr>
          <a:lstStyle/>
          <a:p>
            <a:pPr marL="0" indent="0">
              <a:spcBef>
                <a:spcPts val="1200"/>
              </a:spcBef>
              <a:buNone/>
            </a:pPr>
            <a:r>
              <a:rPr lang="en-US" sz="2300" b="1" dirty="0">
                <a:latin typeface="Georgia" panose="02040502050405020303" pitchFamily="18" charset="0"/>
                <a:ea typeface="Times New Roman" panose="02020603050405020304" pitchFamily="18" charset="0"/>
              </a:rPr>
              <a:t>Withdrawal syndrome: </a:t>
            </a:r>
            <a:r>
              <a:rPr lang="en-US" sz="2300" dirty="0">
                <a:latin typeface="Georgia" panose="02040502050405020303" pitchFamily="18" charset="0"/>
                <a:ea typeface="Times New Roman" panose="02020603050405020304" pitchFamily="18" charset="0"/>
              </a:rPr>
              <a:t>Refers to the characteristic clinical features that occur upon abrupt drug cessation, and are often opposite to the effects of the drug that was being taken</a:t>
            </a:r>
          </a:p>
          <a:p>
            <a:pPr marL="0" indent="0">
              <a:spcBef>
                <a:spcPts val="1200"/>
              </a:spcBef>
              <a:buNone/>
            </a:pPr>
            <a:r>
              <a:rPr lang="en-US" sz="2300" b="1" dirty="0">
                <a:latin typeface="Georgia" panose="02040502050405020303" pitchFamily="18" charset="0"/>
                <a:ea typeface="Times New Roman" panose="02020603050405020304" pitchFamily="18" charset="0"/>
              </a:rPr>
              <a:t>Rebound effect: </a:t>
            </a:r>
            <a:r>
              <a:rPr lang="en-US" sz="2300" dirty="0">
                <a:latin typeface="Georgia" panose="02040502050405020303" pitchFamily="18" charset="0"/>
                <a:ea typeface="Times New Roman" panose="02020603050405020304" pitchFamily="18" charset="0"/>
              </a:rPr>
              <a:t>Is a type of withdrawal during which symptoms that were suppressed or treated by the drug re-emerge when the drug is discontinued or reduced in dosage</a:t>
            </a:r>
          </a:p>
          <a:p>
            <a:pPr marL="25400" indent="0">
              <a:spcBef>
                <a:spcPts val="1200"/>
              </a:spcBef>
              <a:buNone/>
            </a:pPr>
            <a:r>
              <a:rPr lang="en-US" sz="2300" b="1" dirty="0">
                <a:latin typeface="Georgia" panose="02040502050405020303" pitchFamily="18" charset="0"/>
              </a:rPr>
              <a:t>Characteristics: </a:t>
            </a:r>
            <a:r>
              <a:rPr lang="en-US" sz="2300" dirty="0">
                <a:latin typeface="Georgia" panose="02040502050405020303" pitchFamily="18" charset="0"/>
              </a:rPr>
              <a:t>Occurs soon after withdrawal of the drug, uncommon</a:t>
            </a:r>
            <a:endParaRPr lang="en-US" sz="2300" b="1" dirty="0">
              <a:latin typeface="Georgia" panose="02040502050405020303" pitchFamily="18" charset="0"/>
            </a:endParaRPr>
          </a:p>
          <a:p>
            <a:pPr marL="25400" indent="0">
              <a:spcBef>
                <a:spcPts val="1200"/>
              </a:spcBef>
              <a:buNone/>
            </a:pPr>
            <a:r>
              <a:rPr lang="en-US" sz="2300" b="1" dirty="0">
                <a:latin typeface="Georgia" panose="02040502050405020303" pitchFamily="18" charset="0"/>
              </a:rPr>
              <a:t>Examples: </a:t>
            </a:r>
            <a:r>
              <a:rPr lang="en-US" sz="2300" dirty="0">
                <a:latin typeface="Georgia" panose="02040502050405020303" pitchFamily="18" charset="0"/>
              </a:rPr>
              <a:t>Withdrawal syndromes associated with opioids, ethanol and benzodiazepines, myocardial </a:t>
            </a:r>
            <a:r>
              <a:rPr lang="en-US" sz="2300" dirty="0" err="1">
                <a:latin typeface="Georgia" panose="02040502050405020303" pitchFamily="18" charset="0"/>
              </a:rPr>
              <a:t>ischaemia</a:t>
            </a:r>
            <a:r>
              <a:rPr lang="en-US" sz="2300" dirty="0">
                <a:latin typeface="Georgia" panose="02040502050405020303" pitchFamily="18" charset="0"/>
              </a:rPr>
              <a:t> with beta-blocker withdrawal, rebound hypertension on clonidine withdrawal</a:t>
            </a:r>
          </a:p>
          <a:p>
            <a:pPr marL="25400" indent="0">
              <a:spcBef>
                <a:spcPts val="1200"/>
              </a:spcBef>
              <a:buNone/>
            </a:pPr>
            <a:r>
              <a:rPr lang="en-US" sz="2300" b="1" dirty="0">
                <a:latin typeface="Georgia" panose="02040502050405020303" pitchFamily="18" charset="0"/>
              </a:rPr>
              <a:t>Management: </a:t>
            </a:r>
            <a:r>
              <a:rPr lang="en-US" sz="2300" dirty="0">
                <a:latin typeface="Georgia" panose="02040502050405020303" pitchFamily="18" charset="0"/>
              </a:rPr>
              <a:t>Reintroduce and withdraw slowly</a:t>
            </a:r>
            <a:endParaRPr lang="en-GB" sz="2300" dirty="0">
              <a:latin typeface="Georgia" panose="02040502050405020303" pitchFamily="18" charset="0"/>
              <a:ea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8DE48714-3B7B-4437-909C-3DFD101356BD}" type="slidenum">
              <a:rPr lang="en-US" smtClean="0"/>
              <a:pPr/>
              <a:t>15</a:t>
            </a:fld>
            <a:endParaRPr lang="en-US"/>
          </a:p>
        </p:txBody>
      </p:sp>
    </p:spTree>
    <p:extLst>
      <p:ext uri="{BB962C8B-B14F-4D97-AF65-F5344CB8AC3E}">
        <p14:creationId xmlns:p14="http://schemas.microsoft.com/office/powerpoint/2010/main" val="15076241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527" y="274638"/>
            <a:ext cx="8686800" cy="778098"/>
          </a:xfrm>
        </p:spPr>
        <p:txBody>
          <a:bodyPr/>
          <a:lstStyle/>
          <a:p>
            <a:pPr algn="l"/>
            <a:r>
              <a:rPr lang="en-US" sz="2600" b="1" cap="all" dirty="0">
                <a:latin typeface="Georgia" panose="02040502050405020303" pitchFamily="18" charset="0"/>
              </a:rPr>
              <a:t>Type F: unexpected failure of EFFICACY</a:t>
            </a:r>
          </a:p>
        </p:txBody>
      </p:sp>
      <p:sp>
        <p:nvSpPr>
          <p:cNvPr id="3" name="Content Placeholder 2"/>
          <p:cNvSpPr>
            <a:spLocks noGrp="1"/>
          </p:cNvSpPr>
          <p:nvPr>
            <p:ph idx="1"/>
          </p:nvPr>
        </p:nvSpPr>
        <p:spPr>
          <a:xfrm>
            <a:off x="235527" y="1246909"/>
            <a:ext cx="8686800" cy="5379316"/>
          </a:xfrm>
        </p:spPr>
        <p:txBody>
          <a:bodyPr>
            <a:noAutofit/>
          </a:bodyPr>
          <a:lstStyle/>
          <a:p>
            <a:pPr marL="0" lvl="0" indent="0">
              <a:spcBef>
                <a:spcPts val="1800"/>
              </a:spcBef>
              <a:buNone/>
            </a:pPr>
            <a:r>
              <a:rPr lang="en-US" sz="2400" dirty="0">
                <a:latin typeface="Georgia" panose="02040502050405020303" pitchFamily="18" charset="0"/>
                <a:ea typeface="Times New Roman" panose="02020603050405020304" pitchFamily="18" charset="0"/>
              </a:rPr>
              <a:t>These reactions occur when there is a failure of efficacy of a drug</a:t>
            </a:r>
          </a:p>
          <a:p>
            <a:pPr marL="0" lvl="0" indent="0">
              <a:spcBef>
                <a:spcPts val="1800"/>
              </a:spcBef>
              <a:buNone/>
            </a:pPr>
            <a:r>
              <a:rPr lang="en-US" sz="2400" dirty="0">
                <a:latin typeface="Georgia" panose="02040502050405020303" pitchFamily="18" charset="0"/>
                <a:ea typeface="Times New Roman" panose="02020603050405020304" pitchFamily="18" charset="0"/>
              </a:rPr>
              <a:t>Such reactions are common, and are caused by a number of factors</a:t>
            </a:r>
          </a:p>
          <a:p>
            <a:pPr marL="25400" indent="0">
              <a:spcBef>
                <a:spcPts val="1800"/>
              </a:spcBef>
              <a:buNone/>
            </a:pPr>
            <a:r>
              <a:rPr lang="en-US" sz="2400" b="1" dirty="0">
                <a:latin typeface="Georgia" panose="02040502050405020303" pitchFamily="18" charset="0"/>
              </a:rPr>
              <a:t>Characteristics:</a:t>
            </a:r>
            <a:r>
              <a:rPr lang="en-US" sz="2400" dirty="0">
                <a:latin typeface="Georgia" panose="02040502050405020303" pitchFamily="18" charset="0"/>
              </a:rPr>
              <a:t> Common, dose-related</a:t>
            </a:r>
          </a:p>
          <a:p>
            <a:pPr marL="25400" indent="0">
              <a:spcBef>
                <a:spcPts val="1800"/>
              </a:spcBef>
              <a:buNone/>
            </a:pPr>
            <a:r>
              <a:rPr lang="en-US" sz="2400" b="1" dirty="0">
                <a:latin typeface="Georgia" panose="02040502050405020303" pitchFamily="18" charset="0"/>
              </a:rPr>
              <a:t>Example:</a:t>
            </a:r>
            <a:r>
              <a:rPr lang="en-US" sz="2400" dirty="0">
                <a:latin typeface="Georgia" panose="02040502050405020303" pitchFamily="18" charset="0"/>
              </a:rPr>
              <a:t> Failure of hormonal oral contraceptives when used with hepatic enzyme inducers</a:t>
            </a:r>
          </a:p>
          <a:p>
            <a:pPr marL="25400" indent="0">
              <a:spcBef>
                <a:spcPts val="1800"/>
              </a:spcBef>
              <a:buNone/>
            </a:pPr>
            <a:r>
              <a:rPr lang="en-US" sz="2400" b="1" dirty="0">
                <a:latin typeface="Georgia" panose="02040502050405020303" pitchFamily="18" charset="0"/>
              </a:rPr>
              <a:t>Management:</a:t>
            </a:r>
            <a:r>
              <a:rPr lang="en-US" sz="2400" dirty="0">
                <a:latin typeface="Georgia" panose="02040502050405020303" pitchFamily="18" charset="0"/>
              </a:rPr>
              <a:t> Increase dosage; consider effects of concomitant therapy (drug interactions)</a:t>
            </a:r>
          </a:p>
        </p:txBody>
      </p:sp>
      <p:sp>
        <p:nvSpPr>
          <p:cNvPr id="4" name="Slide Number Placeholder 3"/>
          <p:cNvSpPr>
            <a:spLocks noGrp="1"/>
          </p:cNvSpPr>
          <p:nvPr>
            <p:ph type="sldNum" sz="quarter" idx="12"/>
          </p:nvPr>
        </p:nvSpPr>
        <p:spPr/>
        <p:txBody>
          <a:bodyPr/>
          <a:lstStyle/>
          <a:p>
            <a:fld id="{8DE48714-3B7B-4437-909C-3DFD101356BD}" type="slidenum">
              <a:rPr lang="en-US" smtClean="0"/>
              <a:pPr/>
              <a:t>16</a:t>
            </a:fld>
            <a:endParaRPr lang="en-US"/>
          </a:p>
        </p:txBody>
      </p:sp>
    </p:spTree>
    <p:extLst>
      <p:ext uri="{BB962C8B-B14F-4D97-AF65-F5344CB8AC3E}">
        <p14:creationId xmlns:p14="http://schemas.microsoft.com/office/powerpoint/2010/main" val="37388854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527" y="274638"/>
            <a:ext cx="8686800" cy="778098"/>
          </a:xfrm>
        </p:spPr>
        <p:txBody>
          <a:bodyPr/>
          <a:lstStyle/>
          <a:p>
            <a:pPr lvl="0" algn="l"/>
            <a:r>
              <a:rPr lang="en-US" sz="2600" b="1" cap="all" dirty="0">
                <a:latin typeface="Georgia" panose="02040502050405020303" pitchFamily="18" charset="0"/>
                <a:ea typeface="Times New Roman" panose="02020603050405020304" pitchFamily="18" charset="0"/>
              </a:rPr>
              <a:t>Causes of failure of efficacy</a:t>
            </a:r>
          </a:p>
        </p:txBody>
      </p:sp>
      <p:sp>
        <p:nvSpPr>
          <p:cNvPr id="3" name="Content Placeholder 2"/>
          <p:cNvSpPr>
            <a:spLocks noGrp="1"/>
          </p:cNvSpPr>
          <p:nvPr>
            <p:ph idx="1"/>
          </p:nvPr>
        </p:nvSpPr>
        <p:spPr>
          <a:xfrm>
            <a:off x="235527" y="1246909"/>
            <a:ext cx="8686800" cy="5379316"/>
          </a:xfrm>
        </p:spPr>
        <p:txBody>
          <a:bodyPr>
            <a:noAutofit/>
          </a:bodyPr>
          <a:lstStyle/>
          <a:p>
            <a:pPr indent="-457200">
              <a:spcBef>
                <a:spcPts val="1800"/>
              </a:spcBef>
            </a:pPr>
            <a:r>
              <a:rPr lang="en-US" sz="2400" dirty="0">
                <a:latin typeface="Georgia" panose="02040502050405020303" pitchFamily="18" charset="0"/>
                <a:ea typeface="Times New Roman" panose="02020603050405020304" pitchFamily="18" charset="0"/>
              </a:rPr>
              <a:t>Pharmacokinetic factors (e.g. poor absorption)</a:t>
            </a:r>
          </a:p>
          <a:p>
            <a:pPr indent="-457200">
              <a:spcBef>
                <a:spcPts val="1800"/>
              </a:spcBef>
            </a:pPr>
            <a:r>
              <a:rPr lang="en-US" sz="2400" dirty="0" err="1">
                <a:latin typeface="Georgia" panose="02040502050405020303" pitchFamily="18" charset="0"/>
                <a:ea typeface="Times New Roman" panose="02020603050405020304" pitchFamily="18" charset="0"/>
              </a:rPr>
              <a:t>Pharmacodynamic</a:t>
            </a:r>
            <a:r>
              <a:rPr lang="en-US" sz="2400" dirty="0">
                <a:latin typeface="Georgia" panose="02040502050405020303" pitchFamily="18" charset="0"/>
                <a:ea typeface="Times New Roman" panose="02020603050405020304" pitchFamily="18" charset="0"/>
              </a:rPr>
              <a:t> factors (e.g. abnormalities in drug molecular targets)</a:t>
            </a:r>
          </a:p>
          <a:p>
            <a:pPr indent="-457200">
              <a:spcBef>
                <a:spcPts val="1800"/>
              </a:spcBef>
            </a:pPr>
            <a:r>
              <a:rPr lang="en-US" sz="2400" dirty="0">
                <a:latin typeface="Georgia" panose="02040502050405020303" pitchFamily="18" charset="0"/>
                <a:ea typeface="Times New Roman" panose="02020603050405020304" pitchFamily="18" charset="0"/>
              </a:rPr>
              <a:t>Inadequate dosing</a:t>
            </a:r>
          </a:p>
          <a:p>
            <a:pPr indent="-457200">
              <a:spcBef>
                <a:spcPts val="1800"/>
              </a:spcBef>
            </a:pPr>
            <a:r>
              <a:rPr lang="en-US" sz="2400" dirty="0">
                <a:latin typeface="Georgia" panose="02040502050405020303" pitchFamily="18" charset="0"/>
                <a:ea typeface="Times New Roman" panose="02020603050405020304" pitchFamily="18" charset="0"/>
              </a:rPr>
              <a:t>Drug resistance</a:t>
            </a:r>
          </a:p>
          <a:p>
            <a:pPr indent="-457200">
              <a:spcBef>
                <a:spcPts val="1800"/>
              </a:spcBef>
            </a:pPr>
            <a:r>
              <a:rPr lang="en-US" sz="2400" dirty="0">
                <a:latin typeface="Georgia" panose="02040502050405020303" pitchFamily="18" charset="0"/>
                <a:ea typeface="Times New Roman" panose="02020603050405020304" pitchFamily="18" charset="0"/>
              </a:rPr>
              <a:t>Drug tolerance</a:t>
            </a:r>
          </a:p>
          <a:p>
            <a:pPr indent="-457200">
              <a:spcBef>
                <a:spcPts val="1800"/>
              </a:spcBef>
            </a:pPr>
            <a:r>
              <a:rPr lang="en-US" sz="2400" dirty="0">
                <a:latin typeface="Georgia" panose="02040502050405020303" pitchFamily="18" charset="0"/>
                <a:ea typeface="Times New Roman" panose="02020603050405020304" pitchFamily="18" charset="0"/>
              </a:rPr>
              <a:t>Drug interactions</a:t>
            </a:r>
          </a:p>
          <a:p>
            <a:pPr indent="-457200">
              <a:spcBef>
                <a:spcPts val="1800"/>
              </a:spcBef>
            </a:pPr>
            <a:r>
              <a:rPr lang="en-US" sz="2400" dirty="0">
                <a:latin typeface="Georgia" panose="02040502050405020303" pitchFamily="18" charset="0"/>
                <a:ea typeface="Times New Roman" panose="02020603050405020304" pitchFamily="18" charset="0"/>
              </a:rPr>
              <a:t>Substandard drugs</a:t>
            </a:r>
            <a:endParaRPr lang="en-GB" sz="2400" dirty="0">
              <a:latin typeface="Georgia" panose="02040502050405020303" pitchFamily="18" charset="0"/>
              <a:ea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8DE48714-3B7B-4437-909C-3DFD101356BD}" type="slidenum">
              <a:rPr lang="en-US" smtClean="0"/>
              <a:pPr/>
              <a:t>17</a:t>
            </a:fld>
            <a:endParaRPr lang="en-US"/>
          </a:p>
        </p:txBody>
      </p:sp>
    </p:spTree>
    <p:extLst>
      <p:ext uri="{BB962C8B-B14F-4D97-AF65-F5344CB8AC3E}">
        <p14:creationId xmlns:p14="http://schemas.microsoft.com/office/powerpoint/2010/main" val="39917192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527" y="274638"/>
            <a:ext cx="8686800" cy="258762"/>
          </a:xfrm>
        </p:spPr>
        <p:txBody>
          <a:bodyPr/>
          <a:lstStyle/>
          <a:p>
            <a:pPr algn="l"/>
            <a:endParaRPr lang="en-US" sz="2600" b="1" cap="all" dirty="0">
              <a:latin typeface="Georgia" panose="02040502050405020303" pitchFamily="18" charset="0"/>
            </a:endParaRPr>
          </a:p>
        </p:txBody>
      </p:sp>
      <p:sp>
        <p:nvSpPr>
          <p:cNvPr id="3" name="Content Placeholder 2"/>
          <p:cNvSpPr>
            <a:spLocks noGrp="1"/>
          </p:cNvSpPr>
          <p:nvPr>
            <p:ph idx="1"/>
          </p:nvPr>
        </p:nvSpPr>
        <p:spPr>
          <a:xfrm>
            <a:off x="235527" y="685800"/>
            <a:ext cx="8686800" cy="5940425"/>
          </a:xfrm>
        </p:spPr>
        <p:txBody>
          <a:bodyPr>
            <a:noAutofit/>
          </a:bodyPr>
          <a:lstStyle/>
          <a:p>
            <a:pPr marL="0" lvl="0" indent="0">
              <a:spcBef>
                <a:spcPts val="1200"/>
              </a:spcBef>
              <a:buNone/>
            </a:pPr>
            <a:r>
              <a:rPr lang="en-US" sz="2400" b="1" cap="all" dirty="0">
                <a:latin typeface="Georgia" panose="02040502050405020303" pitchFamily="18" charset="0"/>
              </a:rPr>
              <a:t>Type g: genotoxicity</a:t>
            </a:r>
            <a:endParaRPr lang="en-US" sz="2400" dirty="0">
              <a:latin typeface="Georgia" panose="02040502050405020303" pitchFamily="18" charset="0"/>
              <a:ea typeface="Times New Roman" panose="02020603050405020304" pitchFamily="18" charset="0"/>
            </a:endParaRPr>
          </a:p>
          <a:p>
            <a:pPr marL="0" lvl="0" indent="0">
              <a:spcBef>
                <a:spcPts val="1200"/>
              </a:spcBef>
              <a:buNone/>
            </a:pPr>
            <a:r>
              <a:rPr lang="en-US" sz="2400" dirty="0">
                <a:latin typeface="Georgia" panose="02040502050405020303" pitchFamily="18" charset="0"/>
                <a:ea typeface="Times New Roman" panose="02020603050405020304" pitchFamily="18" charset="0"/>
              </a:rPr>
              <a:t>Some drugs can produce genetic damage in humans</a:t>
            </a:r>
          </a:p>
          <a:p>
            <a:pPr marL="0" lvl="0" indent="0">
              <a:spcBef>
                <a:spcPts val="1200"/>
              </a:spcBef>
              <a:buNone/>
            </a:pPr>
            <a:r>
              <a:rPr lang="en-US" sz="2400" dirty="0">
                <a:latin typeface="Georgia" panose="02040502050405020303" pitchFamily="18" charset="0"/>
                <a:ea typeface="Times New Roman" panose="02020603050405020304" pitchFamily="18" charset="0"/>
              </a:rPr>
              <a:t>Some </a:t>
            </a:r>
            <a:r>
              <a:rPr lang="en-US" sz="2400" dirty="0" err="1">
                <a:latin typeface="Georgia" panose="02040502050405020303" pitchFamily="18" charset="0"/>
                <a:ea typeface="Times New Roman" panose="02020603050405020304" pitchFamily="18" charset="0"/>
              </a:rPr>
              <a:t>genotoxic</a:t>
            </a:r>
            <a:r>
              <a:rPr lang="en-US" sz="2400" dirty="0">
                <a:latin typeface="Georgia" panose="02040502050405020303" pitchFamily="18" charset="0"/>
                <a:ea typeface="Times New Roman" panose="02020603050405020304" pitchFamily="18" charset="0"/>
              </a:rPr>
              <a:t> drugs are potentially carcinogenic</a:t>
            </a:r>
          </a:p>
          <a:p>
            <a:pPr marL="0" lvl="0" indent="0">
              <a:spcBef>
                <a:spcPts val="1200"/>
              </a:spcBef>
              <a:buNone/>
            </a:pPr>
            <a:r>
              <a:rPr lang="en-US" sz="2400" dirty="0">
                <a:latin typeface="Georgia" panose="02040502050405020303" pitchFamily="18" charset="0"/>
                <a:ea typeface="Times New Roman" panose="02020603050405020304" pitchFamily="18" charset="0"/>
              </a:rPr>
              <a:t>Examples: Alkylating agents like cyclophosphamide</a:t>
            </a:r>
          </a:p>
          <a:p>
            <a:pPr marL="0" lvl="0" indent="0">
              <a:spcBef>
                <a:spcPts val="1200"/>
              </a:spcBef>
              <a:buNone/>
            </a:pPr>
            <a:endParaRPr lang="en-US" sz="2400" b="1" cap="all" dirty="0">
              <a:latin typeface="Georgia" panose="02040502050405020303" pitchFamily="18" charset="0"/>
            </a:endParaRPr>
          </a:p>
          <a:p>
            <a:pPr marL="0" lvl="0" indent="0">
              <a:spcBef>
                <a:spcPts val="1200"/>
              </a:spcBef>
              <a:buNone/>
            </a:pPr>
            <a:r>
              <a:rPr lang="en-US" sz="2400" b="1" cap="all" dirty="0">
                <a:latin typeface="Georgia" panose="02040502050405020303" pitchFamily="18" charset="0"/>
              </a:rPr>
              <a:t>Type h: hypersensitivity reactions</a:t>
            </a:r>
            <a:endParaRPr lang="en-US" sz="2400" dirty="0">
              <a:latin typeface="Georgia" panose="02040502050405020303" pitchFamily="18" charset="0"/>
              <a:ea typeface="Times New Roman" panose="02020603050405020304" pitchFamily="18" charset="0"/>
            </a:endParaRPr>
          </a:p>
          <a:p>
            <a:pPr marL="0" lvl="0" indent="0">
              <a:spcBef>
                <a:spcPts val="1200"/>
              </a:spcBef>
              <a:buNone/>
            </a:pPr>
            <a:r>
              <a:rPr lang="en-US" sz="2400" dirty="0">
                <a:latin typeface="Georgia" panose="02040502050405020303" pitchFamily="18" charset="0"/>
                <a:ea typeface="Times New Roman" panose="02020603050405020304" pitchFamily="18" charset="0"/>
              </a:rPr>
              <a:t>Hypersensitivity reactions are immunologically mediated reactions</a:t>
            </a:r>
          </a:p>
          <a:p>
            <a:pPr marL="0" lvl="0" indent="0">
              <a:spcBef>
                <a:spcPts val="1200"/>
              </a:spcBef>
              <a:buNone/>
            </a:pPr>
            <a:r>
              <a:rPr lang="en-US" sz="2400" dirty="0">
                <a:latin typeface="Georgia" panose="02040502050405020303" pitchFamily="18" charset="0"/>
                <a:ea typeface="Times New Roman" panose="02020603050405020304" pitchFamily="18" charset="0"/>
              </a:rPr>
              <a:t>They are not pharmacologically predictable and are not dose dependent</a:t>
            </a:r>
          </a:p>
          <a:p>
            <a:pPr marL="0" lvl="0" indent="0">
              <a:spcBef>
                <a:spcPts val="1200"/>
              </a:spcBef>
              <a:buNone/>
            </a:pPr>
            <a:r>
              <a:rPr lang="en-US" sz="2400" dirty="0">
                <a:latin typeface="Georgia" panose="02040502050405020303" pitchFamily="18" charset="0"/>
                <a:ea typeface="Times New Roman" panose="02020603050405020304" pitchFamily="18" charset="0"/>
              </a:rPr>
              <a:t>Examples: Hypersensitivity reactions to sulfonamides, </a:t>
            </a:r>
            <a:r>
              <a:rPr lang="en-US" sz="2400" dirty="0" err="1">
                <a:latin typeface="Georgia" panose="02040502050405020303" pitchFamily="18" charset="0"/>
                <a:ea typeface="Times New Roman" panose="02020603050405020304" pitchFamily="18" charset="0"/>
              </a:rPr>
              <a:t>penicillins</a:t>
            </a:r>
            <a:endParaRPr lang="en-US" sz="2400" dirty="0">
              <a:latin typeface="Georgia" panose="02040502050405020303" pitchFamily="18" charset="0"/>
              <a:ea typeface="Times New Roman" panose="02020603050405020304" pitchFamily="18" charset="0"/>
            </a:endParaRPr>
          </a:p>
          <a:p>
            <a:pPr marL="0" lvl="0" indent="0">
              <a:spcBef>
                <a:spcPts val="1800"/>
              </a:spcBef>
              <a:buNone/>
            </a:pPr>
            <a:endParaRPr lang="en-US" sz="2400" dirty="0">
              <a:latin typeface="Georgia" panose="02040502050405020303" pitchFamily="18" charset="0"/>
              <a:ea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8DE48714-3B7B-4437-909C-3DFD101356BD}" type="slidenum">
              <a:rPr lang="en-US" smtClean="0"/>
              <a:pPr/>
              <a:t>18</a:t>
            </a:fld>
            <a:endParaRPr lang="en-US"/>
          </a:p>
        </p:txBody>
      </p:sp>
    </p:spTree>
    <p:extLst>
      <p:ext uri="{BB962C8B-B14F-4D97-AF65-F5344CB8AC3E}">
        <p14:creationId xmlns:p14="http://schemas.microsoft.com/office/powerpoint/2010/main" val="36362036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527" y="274638"/>
            <a:ext cx="8686800" cy="778098"/>
          </a:xfrm>
        </p:spPr>
        <p:txBody>
          <a:bodyPr/>
          <a:lstStyle/>
          <a:p>
            <a:pPr algn="l"/>
            <a:r>
              <a:rPr lang="en-IE" sz="2800" b="1" cap="all" dirty="0">
                <a:solidFill>
                  <a:prstClr val="black"/>
                </a:solidFill>
                <a:latin typeface="Georgia" panose="02040502050405020303" pitchFamily="18" charset="0"/>
              </a:rPr>
              <a:t>DIAGNOSIS OF ADVERSE DRUG REACTIONS</a:t>
            </a:r>
            <a:endParaRPr lang="en-US" cap="all" dirty="0">
              <a:latin typeface="Georgia" panose="02040502050405020303" pitchFamily="18" charset="0"/>
            </a:endParaRPr>
          </a:p>
        </p:txBody>
      </p:sp>
      <p:sp>
        <p:nvSpPr>
          <p:cNvPr id="3" name="Content Placeholder 2"/>
          <p:cNvSpPr>
            <a:spLocks noGrp="1"/>
          </p:cNvSpPr>
          <p:nvPr>
            <p:ph idx="1"/>
          </p:nvPr>
        </p:nvSpPr>
        <p:spPr>
          <a:xfrm>
            <a:off x="235527" y="1246909"/>
            <a:ext cx="8686800" cy="5379316"/>
          </a:xfrm>
        </p:spPr>
        <p:txBody>
          <a:bodyPr>
            <a:noAutofit/>
          </a:bodyPr>
          <a:lstStyle/>
          <a:p>
            <a:pPr marL="25400" indent="0">
              <a:spcBef>
                <a:spcPts val="1800"/>
              </a:spcBef>
              <a:buNone/>
            </a:pPr>
            <a:r>
              <a:rPr lang="en-GB" sz="2600" b="1" dirty="0">
                <a:latin typeface="Georgia" panose="02040502050405020303" pitchFamily="18" charset="0"/>
              </a:rPr>
              <a:t>Step 1</a:t>
            </a:r>
          </a:p>
          <a:p>
            <a:pPr>
              <a:spcBef>
                <a:spcPts val="1800"/>
              </a:spcBef>
            </a:pPr>
            <a:r>
              <a:rPr lang="en-GB" sz="2600" dirty="0">
                <a:latin typeface="Georgia" panose="02040502050405020303" pitchFamily="18" charset="0"/>
              </a:rPr>
              <a:t>Verify that the suspected medicine was the one consumed</a:t>
            </a:r>
          </a:p>
          <a:p>
            <a:pPr>
              <a:spcBef>
                <a:spcPts val="1800"/>
              </a:spcBef>
            </a:pPr>
            <a:r>
              <a:rPr lang="en-GB" sz="2600" dirty="0">
                <a:latin typeface="Georgia" panose="02040502050405020303" pitchFamily="18" charset="0"/>
              </a:rPr>
              <a:t>Consider all medicines possibly taken by the patient including general sale (GS) medicines, contraceptives, herbal/traditional medicines, drugs abused, alcohol and drugs being taken on a long-term basis</a:t>
            </a:r>
            <a:endParaRPr lang="en-US" sz="26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E48714-3B7B-4437-909C-3DFD101356BD}" type="slidenum">
              <a:rPr lang="en-US" smtClean="0"/>
              <a:pPr/>
              <a:t>19</a:t>
            </a:fld>
            <a:endParaRPr lang="en-US"/>
          </a:p>
        </p:txBody>
      </p:sp>
    </p:spTree>
    <p:extLst>
      <p:ext uri="{BB962C8B-B14F-4D97-AF65-F5344CB8AC3E}">
        <p14:creationId xmlns:p14="http://schemas.microsoft.com/office/powerpoint/2010/main" val="2249135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8"/>
          <p:cNvSpPr txBox="1">
            <a:spLocks noGrp="1"/>
          </p:cNvSpPr>
          <p:nvPr>
            <p:ph type="title"/>
          </p:nvPr>
        </p:nvSpPr>
        <p:spPr>
          <a:xfrm>
            <a:off x="300251" y="1419368"/>
            <a:ext cx="8584442" cy="3903260"/>
          </a:xfrm>
          <a:prstGeom prst="rect">
            <a:avLst/>
          </a:prstGeom>
          <a:noFill/>
          <a:ln>
            <a:noFill/>
          </a:ln>
        </p:spPr>
        <p:txBody>
          <a:bodyPr spcFirstLastPara="1" wrap="square" lIns="91425" tIns="45700" rIns="91425" bIns="45700" anchor="ctr" anchorCtr="0">
            <a:noAutofit/>
          </a:bodyPr>
          <a:lstStyle/>
          <a:p>
            <a:pPr lvl="0" algn="l">
              <a:spcBef>
                <a:spcPts val="3000"/>
              </a:spcBef>
              <a:buClr>
                <a:srgbClr val="C00000"/>
              </a:buClr>
            </a:pPr>
            <a:r>
              <a:rPr lang="en-US" sz="3600" b="1" cap="all" dirty="0">
                <a:solidFill>
                  <a:schemeClr val="tx1"/>
                </a:solidFill>
                <a:latin typeface="Georgia" panose="02040502050405020303" pitchFamily="18" charset="0"/>
              </a:rPr>
              <a:t>ADVERSE DRUG EFFECTS</a:t>
            </a:r>
            <a:br>
              <a:rPr lang="en-US" sz="3600" b="1" cap="all" dirty="0">
                <a:solidFill>
                  <a:schemeClr val="tx1"/>
                </a:solidFill>
                <a:latin typeface="Georgia" panose="02040502050405020303" pitchFamily="18" charset="0"/>
              </a:rPr>
            </a:br>
            <a:endParaRPr lang="en-US" sz="3600" b="1" i="0" u="none" strike="noStrike" cap="all" dirty="0">
              <a:solidFill>
                <a:schemeClr val="tx1"/>
              </a:solidFill>
              <a:latin typeface="Georgia" panose="02040502050405020303" pitchFamily="18" charset="0"/>
              <a:cs typeface="Georgia" panose="02040502050405020303" charset="0"/>
              <a:sym typeface="Calibri" panose="020F0502020204030204"/>
            </a:endParaRPr>
          </a:p>
        </p:txBody>
      </p:sp>
      <p:sp>
        <p:nvSpPr>
          <p:cNvPr id="221" name="Google Shape;221;p32"/>
          <p:cNvSpPr txBox="1"/>
          <p:nvPr/>
        </p:nvSpPr>
        <p:spPr>
          <a:xfrm>
            <a:off x="4817660" y="5488940"/>
            <a:ext cx="3923115" cy="1092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030A0"/>
              </a:buClr>
              <a:buFont typeface="Arial" panose="020B0604020202020204"/>
              <a:buNone/>
            </a:pPr>
            <a:endParaRPr lang="en-IN" sz="1600" b="1" dirty="0">
              <a:solidFill>
                <a:srgbClr val="7030A0"/>
              </a:solidFill>
              <a:latin typeface="Georgia" panose="02040502050405020303" charset="0"/>
              <a:cs typeface="Georgia" panose="02040502050405020303" charset="0"/>
            </a:endParaRPr>
          </a:p>
          <a:p>
            <a:pPr marL="0" marR="0" lvl="0" indent="0" algn="l" rtl="0">
              <a:lnSpc>
                <a:spcPct val="100000"/>
              </a:lnSpc>
              <a:spcBef>
                <a:spcPts val="0"/>
              </a:spcBef>
              <a:spcAft>
                <a:spcPts val="0"/>
              </a:spcAft>
              <a:buClr>
                <a:srgbClr val="7030A0"/>
              </a:buClr>
              <a:buFont typeface="Arial" panose="020B0604020202020204"/>
              <a:buNone/>
            </a:pPr>
            <a:r>
              <a:rPr lang="en-IN" sz="1600" b="1" dirty="0">
                <a:solidFill>
                  <a:srgbClr val="7030A0"/>
                </a:solidFill>
                <a:latin typeface="Georgia" panose="02040502050405020303" charset="0"/>
                <a:cs typeface="Georgia" panose="02040502050405020303" charset="0"/>
              </a:rPr>
              <a:t>Dr </a:t>
            </a:r>
            <a:r>
              <a:rPr lang="en-IN" sz="1600" b="1" dirty="0" err="1">
                <a:solidFill>
                  <a:srgbClr val="7030A0"/>
                </a:solidFill>
                <a:latin typeface="Georgia" panose="02040502050405020303" charset="0"/>
                <a:cs typeface="Georgia" panose="02040502050405020303" charset="0"/>
              </a:rPr>
              <a:t>Sindwa</a:t>
            </a:r>
            <a:r>
              <a:rPr lang="en-IN" sz="1600" b="1" dirty="0">
                <a:solidFill>
                  <a:srgbClr val="7030A0"/>
                </a:solidFill>
                <a:latin typeface="Georgia" panose="02040502050405020303" charset="0"/>
                <a:cs typeface="Georgia" panose="02040502050405020303" charset="0"/>
              </a:rPr>
              <a:t> </a:t>
            </a:r>
            <a:r>
              <a:rPr lang="en-IN" sz="1600" b="1" dirty="0" err="1">
                <a:solidFill>
                  <a:srgbClr val="7030A0"/>
                </a:solidFill>
                <a:latin typeface="Georgia" panose="02040502050405020303" charset="0"/>
                <a:cs typeface="Georgia" panose="02040502050405020303" charset="0"/>
              </a:rPr>
              <a:t>Kanyimba</a:t>
            </a:r>
            <a:endParaRPr lang="en-US" sz="2000" b="1" i="0" u="none" strike="noStrike" cap="none" dirty="0">
              <a:solidFill>
                <a:srgbClr val="7030A0"/>
              </a:solidFill>
              <a:latin typeface="Georgia" panose="02040502050405020303" charset="0"/>
              <a:ea typeface="Arial" panose="020B0604020202020204"/>
              <a:cs typeface="Georgia" panose="02040502050405020303" charset="0"/>
              <a:sym typeface="Arial" panose="020B0604020202020204"/>
            </a:endParaRPr>
          </a:p>
          <a:p>
            <a:pPr marL="0" marR="0" lvl="0" indent="0" algn="l" rtl="0">
              <a:lnSpc>
                <a:spcPct val="100000"/>
              </a:lnSpc>
              <a:spcBef>
                <a:spcPts val="0"/>
              </a:spcBef>
              <a:spcAft>
                <a:spcPts val="0"/>
              </a:spcAft>
              <a:buClr>
                <a:schemeClr val="dk1"/>
              </a:buClr>
              <a:buFont typeface="Arial" panose="020B0604020202020204"/>
              <a:buNone/>
            </a:pPr>
            <a:r>
              <a:rPr lang="en-US" sz="1500" b="1" dirty="0">
                <a:solidFill>
                  <a:schemeClr val="dk1"/>
                </a:solidFill>
                <a:latin typeface="Georgia" panose="02040502050405020303" charset="0"/>
                <a:cs typeface="Georgia" panose="02040502050405020303" charset="0"/>
              </a:rPr>
              <a:t>Lecturer, Pharmacology</a:t>
            </a:r>
            <a:endParaRPr lang="en-US" sz="1500" b="1" i="0" u="none" strike="noStrike" cap="none" dirty="0">
              <a:solidFill>
                <a:schemeClr val="dk1"/>
              </a:solidFill>
              <a:latin typeface="Georgia" panose="02040502050405020303" charset="0"/>
              <a:ea typeface="Arial" panose="020B0604020202020204"/>
              <a:cs typeface="Georgia" panose="02040502050405020303" charset="0"/>
              <a:sym typeface="Arial" panose="020B0604020202020204"/>
            </a:endParaRPr>
          </a:p>
        </p:txBody>
      </p:sp>
    </p:spTree>
    <p:extLst>
      <p:ext uri="{BB962C8B-B14F-4D97-AF65-F5344CB8AC3E}">
        <p14:creationId xmlns:p14="http://schemas.microsoft.com/office/powerpoint/2010/main" val="41179506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527" y="274638"/>
            <a:ext cx="8686800" cy="778098"/>
          </a:xfrm>
        </p:spPr>
        <p:txBody>
          <a:bodyPr/>
          <a:lstStyle/>
          <a:p>
            <a:pPr algn="l"/>
            <a:r>
              <a:rPr lang="en-IE" sz="2800" b="1" cap="all" dirty="0">
                <a:solidFill>
                  <a:prstClr val="black"/>
                </a:solidFill>
                <a:latin typeface="Georgia" panose="02040502050405020303" pitchFamily="18" charset="0"/>
              </a:rPr>
              <a:t>DIAGNOSIS OF ADVERSE DRUG REACTIONS</a:t>
            </a:r>
            <a:endParaRPr lang="en-US" cap="all" dirty="0">
              <a:latin typeface="Georgia" panose="02040502050405020303" pitchFamily="18" charset="0"/>
            </a:endParaRPr>
          </a:p>
        </p:txBody>
      </p:sp>
      <p:sp>
        <p:nvSpPr>
          <p:cNvPr id="3" name="Content Placeholder 2"/>
          <p:cNvSpPr>
            <a:spLocks noGrp="1"/>
          </p:cNvSpPr>
          <p:nvPr>
            <p:ph idx="1"/>
          </p:nvPr>
        </p:nvSpPr>
        <p:spPr>
          <a:xfrm>
            <a:off x="235527" y="1246909"/>
            <a:ext cx="8686800" cy="5379316"/>
          </a:xfrm>
        </p:spPr>
        <p:txBody>
          <a:bodyPr>
            <a:noAutofit/>
          </a:bodyPr>
          <a:lstStyle/>
          <a:p>
            <a:pPr marL="25400" indent="0">
              <a:spcBef>
                <a:spcPts val="1800"/>
              </a:spcBef>
              <a:buNone/>
            </a:pPr>
            <a:r>
              <a:rPr lang="en-GB" sz="2500" b="1" dirty="0">
                <a:latin typeface="Georgia" panose="02040502050405020303" pitchFamily="18" charset="0"/>
              </a:rPr>
              <a:t>Step 2</a:t>
            </a:r>
            <a:endParaRPr lang="en-GB" sz="2500" dirty="0">
              <a:latin typeface="Georgia" panose="02040502050405020303" pitchFamily="18" charset="0"/>
            </a:endParaRPr>
          </a:p>
          <a:p>
            <a:pPr marL="25400" indent="0">
              <a:spcBef>
                <a:spcPts val="1800"/>
              </a:spcBef>
              <a:buNone/>
            </a:pPr>
            <a:r>
              <a:rPr lang="en-GB" sz="2500" dirty="0">
                <a:latin typeface="Georgia" panose="02040502050405020303" pitchFamily="18" charset="0"/>
              </a:rPr>
              <a:t>Verify that the onset of the suspected ADR was after the medicine was taken, not before. Discuss carefully observations made by the patient. Determine the time interval between beginning of treatment and onset of reaction. </a:t>
            </a:r>
            <a:endParaRPr lang="en-US" sz="2500" dirty="0">
              <a:latin typeface="Georgia" panose="02040502050405020303" pitchFamily="18" charset="0"/>
            </a:endParaRPr>
          </a:p>
          <a:p>
            <a:pPr lvl="0">
              <a:spcBef>
                <a:spcPts val="1800"/>
              </a:spcBef>
            </a:pPr>
            <a:r>
              <a:rPr lang="en-GB" sz="2500" dirty="0">
                <a:latin typeface="Georgia" panose="02040502050405020303" pitchFamily="18" charset="0"/>
              </a:rPr>
              <a:t>Was the event present before the patient began the medicine?</a:t>
            </a:r>
            <a:endParaRPr lang="en-US" sz="2500" dirty="0">
              <a:latin typeface="Georgia" panose="02040502050405020303" pitchFamily="18" charset="0"/>
            </a:endParaRPr>
          </a:p>
          <a:p>
            <a:pPr lvl="0">
              <a:spcBef>
                <a:spcPts val="1800"/>
              </a:spcBef>
            </a:pPr>
            <a:r>
              <a:rPr lang="en-GB" sz="2500" dirty="0">
                <a:latin typeface="Georgia" panose="02040502050405020303" pitchFamily="18" charset="0"/>
              </a:rPr>
              <a:t>Did the event occur within a plausible time period of starting the medicine?</a:t>
            </a:r>
            <a:endParaRPr lang="en-US" sz="25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E48714-3B7B-4437-909C-3DFD101356BD}" type="slidenum">
              <a:rPr lang="en-US" smtClean="0"/>
              <a:pPr/>
              <a:t>20</a:t>
            </a:fld>
            <a:endParaRPr lang="en-US"/>
          </a:p>
        </p:txBody>
      </p:sp>
    </p:spTree>
    <p:extLst>
      <p:ext uri="{BB962C8B-B14F-4D97-AF65-F5344CB8AC3E}">
        <p14:creationId xmlns:p14="http://schemas.microsoft.com/office/powerpoint/2010/main" val="12885000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527" y="274638"/>
            <a:ext cx="8686800" cy="778098"/>
          </a:xfrm>
        </p:spPr>
        <p:txBody>
          <a:bodyPr/>
          <a:lstStyle/>
          <a:p>
            <a:pPr algn="l"/>
            <a:r>
              <a:rPr lang="en-IE" sz="2800" b="1" cap="all" dirty="0">
                <a:solidFill>
                  <a:prstClr val="black"/>
                </a:solidFill>
                <a:latin typeface="Georgia" panose="02040502050405020303" pitchFamily="18" charset="0"/>
              </a:rPr>
              <a:t>DIAGNOSIS OF ADVERSE DRUG REACTIONS</a:t>
            </a:r>
            <a:endParaRPr lang="en-US" cap="all" dirty="0">
              <a:latin typeface="Georgia" panose="02040502050405020303" pitchFamily="18" charset="0"/>
            </a:endParaRPr>
          </a:p>
        </p:txBody>
      </p:sp>
      <p:sp>
        <p:nvSpPr>
          <p:cNvPr id="3" name="Content Placeholder 2"/>
          <p:cNvSpPr>
            <a:spLocks noGrp="1"/>
          </p:cNvSpPr>
          <p:nvPr>
            <p:ph idx="1"/>
          </p:nvPr>
        </p:nvSpPr>
        <p:spPr>
          <a:xfrm>
            <a:off x="235527" y="1246909"/>
            <a:ext cx="8686800" cy="5379316"/>
          </a:xfrm>
        </p:spPr>
        <p:txBody>
          <a:bodyPr>
            <a:noAutofit/>
          </a:bodyPr>
          <a:lstStyle/>
          <a:p>
            <a:pPr marL="25400" indent="0">
              <a:spcBef>
                <a:spcPts val="1800"/>
              </a:spcBef>
              <a:buNone/>
            </a:pPr>
            <a:r>
              <a:rPr lang="en-GB" sz="2600" b="1" dirty="0">
                <a:latin typeface="Georgia" panose="02040502050405020303" pitchFamily="18" charset="0"/>
              </a:rPr>
              <a:t>Step 3</a:t>
            </a:r>
            <a:endParaRPr lang="en-GB" sz="2600" dirty="0">
              <a:latin typeface="Georgia" panose="02040502050405020303" pitchFamily="18" charset="0"/>
            </a:endParaRPr>
          </a:p>
          <a:p>
            <a:pPr marL="25400" indent="0">
              <a:spcBef>
                <a:spcPts val="1800"/>
              </a:spcBef>
              <a:buNone/>
            </a:pPr>
            <a:r>
              <a:rPr lang="en-GB" sz="2600" dirty="0">
                <a:latin typeface="Georgia" panose="02040502050405020303" pitchFamily="18" charset="0"/>
              </a:rPr>
              <a:t>Consider whether the event is pharmacologically plausible</a:t>
            </a:r>
            <a:endParaRPr lang="en-US" sz="2600" dirty="0">
              <a:latin typeface="Georgia" panose="02040502050405020303" pitchFamily="18" charset="0"/>
            </a:endParaRPr>
          </a:p>
          <a:p>
            <a:pPr lvl="0">
              <a:spcBef>
                <a:spcPts val="1800"/>
              </a:spcBef>
            </a:pPr>
            <a:r>
              <a:rPr lang="en-GB" sz="2600" dirty="0">
                <a:latin typeface="Georgia" panose="02040502050405020303" pitchFamily="18" charset="0"/>
              </a:rPr>
              <a:t>Is it a side effect of the medicine(s) in question or the class to which the medicine belongs?</a:t>
            </a:r>
            <a:endParaRPr lang="en-US" sz="2600" dirty="0">
              <a:latin typeface="Georgia" panose="02040502050405020303" pitchFamily="18" charset="0"/>
            </a:endParaRPr>
          </a:p>
          <a:p>
            <a:pPr lvl="0">
              <a:spcBef>
                <a:spcPts val="1800"/>
              </a:spcBef>
            </a:pPr>
            <a:r>
              <a:rPr lang="en-GB" sz="2600" dirty="0">
                <a:latin typeface="Georgia" panose="02040502050405020303" pitchFamily="18" charset="0"/>
              </a:rPr>
              <a:t>Is it a known allergic reaction the medicine(s) in question or the class to which the medicine belongs?</a:t>
            </a:r>
            <a:endParaRPr lang="en-US" sz="26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E48714-3B7B-4437-909C-3DFD101356BD}" type="slidenum">
              <a:rPr lang="en-US" smtClean="0"/>
              <a:pPr/>
              <a:t>21</a:t>
            </a:fld>
            <a:endParaRPr lang="en-US"/>
          </a:p>
        </p:txBody>
      </p:sp>
    </p:spTree>
    <p:extLst>
      <p:ext uri="{BB962C8B-B14F-4D97-AF65-F5344CB8AC3E}">
        <p14:creationId xmlns:p14="http://schemas.microsoft.com/office/powerpoint/2010/main" val="34451830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527" y="274638"/>
            <a:ext cx="8686800" cy="778098"/>
          </a:xfrm>
        </p:spPr>
        <p:txBody>
          <a:bodyPr/>
          <a:lstStyle/>
          <a:p>
            <a:pPr algn="l"/>
            <a:r>
              <a:rPr lang="en-IE" sz="2800" b="1" cap="all" dirty="0">
                <a:solidFill>
                  <a:prstClr val="black"/>
                </a:solidFill>
                <a:latin typeface="Georgia" panose="02040502050405020303" pitchFamily="18" charset="0"/>
              </a:rPr>
              <a:t>DIAGNOSIS OF ADVERSE DRUG REACTIONS</a:t>
            </a:r>
            <a:endParaRPr lang="en-US" cap="all" dirty="0">
              <a:latin typeface="Georgia" panose="02040502050405020303" pitchFamily="18" charset="0"/>
            </a:endParaRPr>
          </a:p>
        </p:txBody>
      </p:sp>
      <p:sp>
        <p:nvSpPr>
          <p:cNvPr id="3" name="Content Placeholder 2"/>
          <p:cNvSpPr>
            <a:spLocks noGrp="1"/>
          </p:cNvSpPr>
          <p:nvPr>
            <p:ph idx="1"/>
          </p:nvPr>
        </p:nvSpPr>
        <p:spPr>
          <a:xfrm>
            <a:off x="235527" y="1246909"/>
            <a:ext cx="8686800" cy="5379316"/>
          </a:xfrm>
        </p:spPr>
        <p:txBody>
          <a:bodyPr>
            <a:noAutofit/>
          </a:bodyPr>
          <a:lstStyle/>
          <a:p>
            <a:pPr marL="25400" indent="0">
              <a:spcBef>
                <a:spcPts val="1800"/>
              </a:spcBef>
              <a:buNone/>
            </a:pPr>
            <a:r>
              <a:rPr lang="en-GB" sz="2600" b="1" dirty="0">
                <a:latin typeface="Georgia" panose="02040502050405020303" pitchFamily="18" charset="0"/>
              </a:rPr>
              <a:t>Step 4</a:t>
            </a:r>
            <a:r>
              <a:rPr lang="en-GB" sz="2600" dirty="0">
                <a:latin typeface="Georgia" panose="02040502050405020303" pitchFamily="18" charset="0"/>
              </a:rPr>
              <a:t> </a:t>
            </a:r>
          </a:p>
          <a:p>
            <a:pPr marL="25400" indent="0">
              <a:spcBef>
                <a:spcPts val="1800"/>
              </a:spcBef>
              <a:buNone/>
            </a:pPr>
            <a:r>
              <a:rPr lang="en-GB" sz="2600" dirty="0">
                <a:latin typeface="Georgia" panose="02040502050405020303" pitchFamily="18" charset="0"/>
              </a:rPr>
              <a:t>Evaluate suspected adverse drug reaction after discontinuing medicines or reducing dose and monitor patient’s status</a:t>
            </a:r>
            <a:endParaRPr lang="en-US" sz="2600" dirty="0">
              <a:latin typeface="Georgia" panose="02040502050405020303" pitchFamily="18" charset="0"/>
            </a:endParaRPr>
          </a:p>
          <a:p>
            <a:pPr lvl="0">
              <a:spcBef>
                <a:spcPts val="1800"/>
              </a:spcBef>
            </a:pPr>
            <a:r>
              <a:rPr lang="en-GB" sz="2600" dirty="0" err="1">
                <a:latin typeface="Georgia" panose="02040502050405020303" pitchFamily="18" charset="0"/>
              </a:rPr>
              <a:t>Dechallenge</a:t>
            </a:r>
            <a:r>
              <a:rPr lang="en-GB" sz="2600" dirty="0">
                <a:latin typeface="Georgia" panose="02040502050405020303" pitchFamily="18" charset="0"/>
              </a:rPr>
              <a:t> and then assess whether the time to recovery is consistent with the action taken</a:t>
            </a:r>
            <a:endParaRPr lang="en-US" sz="2600" dirty="0">
              <a:latin typeface="Georgia" panose="02040502050405020303" pitchFamily="18" charset="0"/>
            </a:endParaRPr>
          </a:p>
          <a:p>
            <a:pPr lvl="0">
              <a:spcBef>
                <a:spcPts val="1800"/>
              </a:spcBef>
            </a:pPr>
            <a:r>
              <a:rPr lang="en-GB" sz="2600" dirty="0" err="1">
                <a:latin typeface="Georgia" panose="02040502050405020303" pitchFamily="18" charset="0"/>
              </a:rPr>
              <a:t>Rechallenge</a:t>
            </a:r>
            <a:r>
              <a:rPr lang="en-GB" sz="2600" dirty="0">
                <a:latin typeface="Georgia" panose="02040502050405020303" pitchFamily="18" charset="0"/>
              </a:rPr>
              <a:t> and observe whether the reaction recurs or not</a:t>
            </a:r>
            <a:endParaRPr lang="en-US" sz="26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E48714-3B7B-4437-909C-3DFD101356BD}" type="slidenum">
              <a:rPr lang="en-US" smtClean="0"/>
              <a:pPr/>
              <a:t>22</a:t>
            </a:fld>
            <a:endParaRPr lang="en-US"/>
          </a:p>
        </p:txBody>
      </p:sp>
    </p:spTree>
    <p:extLst>
      <p:ext uri="{BB962C8B-B14F-4D97-AF65-F5344CB8AC3E}">
        <p14:creationId xmlns:p14="http://schemas.microsoft.com/office/powerpoint/2010/main" val="11004870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527" y="274638"/>
            <a:ext cx="8686800" cy="778098"/>
          </a:xfrm>
        </p:spPr>
        <p:txBody>
          <a:bodyPr/>
          <a:lstStyle/>
          <a:p>
            <a:pPr algn="l"/>
            <a:r>
              <a:rPr lang="en-IE" sz="2600" b="1" cap="all" dirty="0">
                <a:solidFill>
                  <a:prstClr val="black"/>
                </a:solidFill>
                <a:latin typeface="Georgia" panose="02040502050405020303" pitchFamily="18" charset="0"/>
              </a:rPr>
              <a:t>DIAGNOSIS OF ADVERSE DRUG REACTIONS: step 4 …. cont’d</a:t>
            </a:r>
            <a:endParaRPr lang="en-US" sz="2600" cap="all" dirty="0">
              <a:latin typeface="Georgia" panose="02040502050405020303" pitchFamily="18" charset="0"/>
            </a:endParaRPr>
          </a:p>
        </p:txBody>
      </p:sp>
      <p:sp>
        <p:nvSpPr>
          <p:cNvPr id="3" name="Content Placeholder 2"/>
          <p:cNvSpPr>
            <a:spLocks noGrp="1"/>
          </p:cNvSpPr>
          <p:nvPr>
            <p:ph idx="1"/>
          </p:nvPr>
        </p:nvSpPr>
        <p:spPr>
          <a:xfrm>
            <a:off x="235527" y="1246909"/>
            <a:ext cx="8686800" cy="5379316"/>
          </a:xfrm>
        </p:spPr>
        <p:txBody>
          <a:bodyPr>
            <a:noAutofit/>
          </a:bodyPr>
          <a:lstStyle/>
          <a:p>
            <a:pPr marL="25400" indent="0">
              <a:spcBef>
                <a:spcPts val="1200"/>
              </a:spcBef>
              <a:buNone/>
            </a:pPr>
            <a:r>
              <a:rPr lang="en-GB" sz="2400" b="1" dirty="0" err="1">
                <a:latin typeface="Georgia" panose="02040502050405020303" pitchFamily="18" charset="0"/>
              </a:rPr>
              <a:t>Dechallenge</a:t>
            </a:r>
            <a:endParaRPr lang="en-GB" sz="2400" b="1" dirty="0">
              <a:latin typeface="Georgia" panose="02040502050405020303" pitchFamily="18" charset="0"/>
            </a:endParaRPr>
          </a:p>
          <a:p>
            <a:pPr marL="25400" indent="0">
              <a:spcBef>
                <a:spcPts val="1200"/>
              </a:spcBef>
              <a:buNone/>
            </a:pPr>
            <a:r>
              <a:rPr lang="en-GB" sz="2400" dirty="0">
                <a:latin typeface="Georgia" panose="02040502050405020303" pitchFamily="18" charset="0"/>
              </a:rPr>
              <a:t>Withdrawal of a medicine from the patient's therapeutic regimen</a:t>
            </a:r>
          </a:p>
          <a:p>
            <a:pPr marL="25400" indent="0">
              <a:spcBef>
                <a:spcPts val="1200"/>
              </a:spcBef>
              <a:buNone/>
            </a:pPr>
            <a:r>
              <a:rPr lang="en-GB" sz="2400" b="1" dirty="0">
                <a:latin typeface="Georgia" panose="02040502050405020303" pitchFamily="18" charset="0"/>
              </a:rPr>
              <a:t>Positive </a:t>
            </a:r>
            <a:r>
              <a:rPr lang="en-GB" sz="2400" b="1" dirty="0" err="1">
                <a:latin typeface="Georgia" panose="02040502050405020303" pitchFamily="18" charset="0"/>
              </a:rPr>
              <a:t>dechallenge</a:t>
            </a:r>
            <a:endParaRPr lang="en-GB" sz="2400" b="1" dirty="0">
              <a:latin typeface="Georgia" panose="02040502050405020303" pitchFamily="18" charset="0"/>
            </a:endParaRPr>
          </a:p>
          <a:p>
            <a:pPr marL="25400" indent="0">
              <a:spcBef>
                <a:spcPts val="1200"/>
              </a:spcBef>
              <a:buNone/>
            </a:pPr>
            <a:r>
              <a:rPr lang="en-GB" sz="2400" dirty="0">
                <a:latin typeface="Georgia" panose="02040502050405020303" pitchFamily="18" charset="0"/>
              </a:rPr>
              <a:t>Improvement of an adverse reaction when medicine is withdrawn. Resolution of suspected adverse drug reaction when the medicine is withdrawn is a strong, although not conclusive indication of drug-induced reaction.</a:t>
            </a:r>
          </a:p>
          <a:p>
            <a:pPr marL="25400" indent="0">
              <a:spcBef>
                <a:spcPts val="1200"/>
              </a:spcBef>
              <a:buNone/>
            </a:pPr>
            <a:r>
              <a:rPr lang="en-GB" sz="2400" b="1" dirty="0">
                <a:latin typeface="Georgia" panose="02040502050405020303" pitchFamily="18" charset="0"/>
              </a:rPr>
              <a:t>Negative </a:t>
            </a:r>
            <a:r>
              <a:rPr lang="en-GB" sz="2400" b="1" dirty="0" err="1">
                <a:latin typeface="Georgia" panose="02040502050405020303" pitchFamily="18" charset="0"/>
              </a:rPr>
              <a:t>dechallenge</a:t>
            </a:r>
            <a:endParaRPr lang="en-GB" sz="2400" b="1" dirty="0">
              <a:latin typeface="Georgia" panose="02040502050405020303" pitchFamily="18" charset="0"/>
            </a:endParaRPr>
          </a:p>
          <a:p>
            <a:pPr marL="25400" indent="0">
              <a:spcBef>
                <a:spcPts val="1200"/>
              </a:spcBef>
              <a:buNone/>
            </a:pPr>
            <a:r>
              <a:rPr lang="en-GB" sz="2400" dirty="0">
                <a:latin typeface="Georgia" panose="02040502050405020303" pitchFamily="18" charset="0"/>
              </a:rPr>
              <a:t>Non-resolution of an adverse reaction after withdrawal of the medicine</a:t>
            </a:r>
          </a:p>
        </p:txBody>
      </p:sp>
      <p:sp>
        <p:nvSpPr>
          <p:cNvPr id="4" name="Slide Number Placeholder 3"/>
          <p:cNvSpPr>
            <a:spLocks noGrp="1"/>
          </p:cNvSpPr>
          <p:nvPr>
            <p:ph type="sldNum" sz="quarter" idx="12"/>
          </p:nvPr>
        </p:nvSpPr>
        <p:spPr/>
        <p:txBody>
          <a:bodyPr/>
          <a:lstStyle/>
          <a:p>
            <a:fld id="{8DE48714-3B7B-4437-909C-3DFD101356BD}" type="slidenum">
              <a:rPr lang="en-US" smtClean="0"/>
              <a:pPr/>
              <a:t>23</a:t>
            </a:fld>
            <a:endParaRPr lang="en-US"/>
          </a:p>
        </p:txBody>
      </p:sp>
    </p:spTree>
    <p:extLst>
      <p:ext uri="{BB962C8B-B14F-4D97-AF65-F5344CB8AC3E}">
        <p14:creationId xmlns:p14="http://schemas.microsoft.com/office/powerpoint/2010/main" val="21907954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527" y="274638"/>
            <a:ext cx="8686800" cy="778098"/>
          </a:xfrm>
        </p:spPr>
        <p:txBody>
          <a:bodyPr/>
          <a:lstStyle/>
          <a:p>
            <a:pPr algn="l"/>
            <a:r>
              <a:rPr lang="en-IE" sz="2600" b="1" cap="all" dirty="0">
                <a:solidFill>
                  <a:prstClr val="black"/>
                </a:solidFill>
                <a:latin typeface="Georgia" panose="02040502050405020303" pitchFamily="18" charset="0"/>
              </a:rPr>
              <a:t>DIAGNOSIS OF ADVERSE DRUG REACTIONS: step 4 …. cont’d</a:t>
            </a:r>
            <a:endParaRPr lang="en-US" sz="2600" cap="all" dirty="0">
              <a:latin typeface="Georgia" panose="02040502050405020303" pitchFamily="18" charset="0"/>
            </a:endParaRPr>
          </a:p>
        </p:txBody>
      </p:sp>
      <p:sp>
        <p:nvSpPr>
          <p:cNvPr id="3" name="Content Placeholder 2"/>
          <p:cNvSpPr>
            <a:spLocks noGrp="1"/>
          </p:cNvSpPr>
          <p:nvPr>
            <p:ph idx="1"/>
          </p:nvPr>
        </p:nvSpPr>
        <p:spPr>
          <a:xfrm>
            <a:off x="235527" y="1447799"/>
            <a:ext cx="8686800" cy="5178425"/>
          </a:xfrm>
        </p:spPr>
        <p:txBody>
          <a:bodyPr>
            <a:noAutofit/>
          </a:bodyPr>
          <a:lstStyle/>
          <a:p>
            <a:pPr marL="25400" indent="0">
              <a:spcBef>
                <a:spcPts val="1800"/>
              </a:spcBef>
              <a:buNone/>
            </a:pPr>
            <a:r>
              <a:rPr lang="en-GB" sz="2200" b="1" dirty="0">
                <a:latin typeface="Georgia" panose="02040502050405020303" pitchFamily="18" charset="0"/>
              </a:rPr>
              <a:t>Rechallenge: </a:t>
            </a:r>
            <a:r>
              <a:rPr lang="en-GB" sz="2200" dirty="0">
                <a:latin typeface="Georgia" panose="02040502050405020303" pitchFamily="18" charset="0"/>
              </a:rPr>
              <a:t>Re-introduction of a medicine suspected of having caused an adverse reaction following a positive </a:t>
            </a:r>
            <a:r>
              <a:rPr lang="en-GB" sz="2200" dirty="0" err="1">
                <a:latin typeface="Georgia" panose="02040502050405020303" pitchFamily="18" charset="0"/>
              </a:rPr>
              <a:t>dechallenge</a:t>
            </a:r>
            <a:endParaRPr lang="en-GB" sz="2200" dirty="0">
              <a:latin typeface="Georgia" panose="02040502050405020303" pitchFamily="18" charset="0"/>
            </a:endParaRPr>
          </a:p>
          <a:p>
            <a:pPr marL="25400" indent="0">
              <a:spcBef>
                <a:spcPts val="1800"/>
              </a:spcBef>
              <a:buNone/>
            </a:pPr>
            <a:r>
              <a:rPr lang="en-GB" sz="2200" b="1" dirty="0">
                <a:latin typeface="Georgia" panose="02040502050405020303" pitchFamily="18" charset="0"/>
              </a:rPr>
              <a:t>Negative rechallenge: </a:t>
            </a:r>
            <a:r>
              <a:rPr lang="en-GB" sz="2200" dirty="0">
                <a:latin typeface="Georgia" panose="02040502050405020303" pitchFamily="18" charset="0"/>
              </a:rPr>
              <a:t>Failure of a medicine to produce similar signs or symptoms to those observed when the medicine was previously administered</a:t>
            </a:r>
          </a:p>
          <a:p>
            <a:pPr marL="25400" indent="0">
              <a:spcBef>
                <a:spcPts val="1800"/>
              </a:spcBef>
              <a:buNone/>
            </a:pPr>
            <a:r>
              <a:rPr lang="en-GB" sz="2200" b="1" dirty="0">
                <a:latin typeface="Georgia" panose="02040502050405020303" pitchFamily="18" charset="0"/>
              </a:rPr>
              <a:t>Positive rechallenge: </a:t>
            </a:r>
            <a:r>
              <a:rPr lang="en-GB" sz="2200" dirty="0">
                <a:latin typeface="Georgia" panose="02040502050405020303" pitchFamily="18" charset="0"/>
              </a:rPr>
              <a:t>Re-occurrence of similar signs and symptoms upon re-introduction of the medicine</a:t>
            </a:r>
          </a:p>
          <a:p>
            <a:pPr marL="25400" indent="0">
              <a:spcBef>
                <a:spcPts val="1800"/>
              </a:spcBef>
              <a:buNone/>
            </a:pPr>
            <a:r>
              <a:rPr lang="en-GB" sz="2200" dirty="0">
                <a:latin typeface="Georgia" panose="02040502050405020303" pitchFamily="18" charset="0"/>
              </a:rPr>
              <a:t>Rechallenge is only justifiable when the benefit of re-introducing the medicine to the patient outweighs the risk of recurrence of the reaction, however, this is rare. In some cases, the reaction may be more severe on repeated exposure. Rechallenge therefore requires serious ethical considerations.</a:t>
            </a:r>
            <a:endParaRPr lang="en-US" sz="2200" dirty="0">
              <a:latin typeface="Georgia" panose="02040502050405020303" pitchFamily="18" charset="0"/>
            </a:endParaRPr>
          </a:p>
          <a:p>
            <a:pPr marL="25400" indent="0">
              <a:spcBef>
                <a:spcPts val="1200"/>
              </a:spcBef>
              <a:buNone/>
            </a:pPr>
            <a:endParaRPr lang="en-GB"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E48714-3B7B-4437-909C-3DFD101356BD}" type="slidenum">
              <a:rPr lang="en-US" smtClean="0"/>
              <a:pPr/>
              <a:t>24</a:t>
            </a:fld>
            <a:endParaRPr lang="en-US"/>
          </a:p>
        </p:txBody>
      </p:sp>
    </p:spTree>
    <p:extLst>
      <p:ext uri="{BB962C8B-B14F-4D97-AF65-F5344CB8AC3E}">
        <p14:creationId xmlns:p14="http://schemas.microsoft.com/office/powerpoint/2010/main" val="33646218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527" y="110836"/>
            <a:ext cx="8645237" cy="797884"/>
          </a:xfrm>
        </p:spPr>
        <p:txBody>
          <a:bodyPr/>
          <a:lstStyle/>
          <a:p>
            <a:pPr algn="l"/>
            <a:r>
              <a:rPr lang="en-IE" sz="2500" b="1" cap="all" dirty="0">
                <a:solidFill>
                  <a:prstClr val="black"/>
                </a:solidFill>
                <a:latin typeface="Georgia" panose="02040502050405020303" pitchFamily="18" charset="0"/>
              </a:rPr>
              <a:t>DIAGNOSIS OF ADVERSE DRUG REACTIONS …. Cont’d</a:t>
            </a:r>
            <a:endParaRPr lang="en-US" sz="2500" cap="all" dirty="0">
              <a:latin typeface="Georgia" panose="02040502050405020303" pitchFamily="18" charset="0"/>
            </a:endParaRPr>
          </a:p>
        </p:txBody>
      </p:sp>
      <p:sp>
        <p:nvSpPr>
          <p:cNvPr id="3" name="Content Placeholder 2"/>
          <p:cNvSpPr>
            <a:spLocks noGrp="1"/>
          </p:cNvSpPr>
          <p:nvPr>
            <p:ph idx="1"/>
          </p:nvPr>
        </p:nvSpPr>
        <p:spPr>
          <a:xfrm>
            <a:off x="235527" y="1233054"/>
            <a:ext cx="8645237" cy="5393171"/>
          </a:xfrm>
        </p:spPr>
        <p:txBody>
          <a:bodyPr>
            <a:normAutofit/>
          </a:bodyPr>
          <a:lstStyle/>
          <a:p>
            <a:pPr marL="25400" indent="0">
              <a:spcBef>
                <a:spcPts val="1800"/>
              </a:spcBef>
              <a:buNone/>
            </a:pPr>
            <a:r>
              <a:rPr lang="en-GB" sz="2300" b="1" dirty="0">
                <a:latin typeface="Georgia" panose="02040502050405020303" pitchFamily="18" charset="0"/>
              </a:rPr>
              <a:t>Step 5</a:t>
            </a:r>
            <a:endParaRPr lang="en-GB" sz="2300" dirty="0">
              <a:latin typeface="Georgia" panose="02040502050405020303" pitchFamily="18" charset="0"/>
            </a:endParaRPr>
          </a:p>
          <a:p>
            <a:pPr marL="25400" indent="0">
              <a:spcBef>
                <a:spcPts val="1800"/>
              </a:spcBef>
              <a:buNone/>
            </a:pPr>
            <a:r>
              <a:rPr lang="en-GB" sz="2300" dirty="0">
                <a:latin typeface="Georgia" panose="02040502050405020303" pitchFamily="18" charset="0"/>
              </a:rPr>
              <a:t>Consider the possibility of a drug interaction with GS medicines, contraceptives, herbal/traditional medicines, drugs of abuse, alcohol, long term medicines</a:t>
            </a:r>
            <a:endParaRPr lang="en-US" sz="2300" dirty="0">
              <a:latin typeface="Georgia" panose="02040502050405020303" pitchFamily="18" charset="0"/>
            </a:endParaRPr>
          </a:p>
          <a:p>
            <a:pPr>
              <a:spcBef>
                <a:spcPts val="1200"/>
              </a:spcBef>
            </a:pPr>
            <a:r>
              <a:rPr lang="en-GB" sz="2300" dirty="0">
                <a:latin typeface="Georgia" panose="02040502050405020303" pitchFamily="18" charset="0"/>
              </a:rPr>
              <a:t>No problems observed with the first drug but problems occur when a second drug is commenced</a:t>
            </a:r>
            <a:endParaRPr lang="en-US" sz="2300" dirty="0">
              <a:latin typeface="Georgia" panose="02040502050405020303" pitchFamily="18" charset="0"/>
            </a:endParaRPr>
          </a:p>
          <a:p>
            <a:pPr lvl="0">
              <a:spcBef>
                <a:spcPts val="1800"/>
              </a:spcBef>
            </a:pPr>
            <a:r>
              <a:rPr lang="en-GB" sz="2300" dirty="0">
                <a:latin typeface="Georgia" panose="02040502050405020303" pitchFamily="18" charset="0"/>
              </a:rPr>
              <a:t>Is it the second drug causing the adverse drug reaction or is it an interaction?</a:t>
            </a:r>
            <a:endParaRPr lang="en-US" sz="2300" dirty="0">
              <a:latin typeface="Georgia" panose="02040502050405020303" pitchFamily="18" charset="0"/>
            </a:endParaRPr>
          </a:p>
          <a:p>
            <a:pPr lvl="0">
              <a:spcBef>
                <a:spcPts val="1800"/>
              </a:spcBef>
            </a:pPr>
            <a:r>
              <a:rPr lang="en-GB" sz="2300" dirty="0">
                <a:latin typeface="Georgia" panose="02040502050405020303" pitchFamily="18" charset="0"/>
              </a:rPr>
              <a:t>Has the patient taken the second drug before?</a:t>
            </a:r>
            <a:endParaRPr lang="en-US" sz="2300" dirty="0">
              <a:latin typeface="Georgia" panose="02040502050405020303" pitchFamily="18" charset="0"/>
            </a:endParaRPr>
          </a:p>
          <a:p>
            <a:pPr lvl="0">
              <a:spcBef>
                <a:spcPts val="1800"/>
              </a:spcBef>
            </a:pPr>
            <a:r>
              <a:rPr lang="en-GB" sz="2300" dirty="0">
                <a:latin typeface="Georgia" panose="02040502050405020303" pitchFamily="18" charset="0"/>
              </a:rPr>
              <a:t>Is the reaction resolving after the first drug is withdrawn?</a:t>
            </a:r>
            <a:endParaRPr lang="en-US" sz="2300" dirty="0">
              <a:latin typeface="Georgia" panose="02040502050405020303" pitchFamily="18" charset="0"/>
            </a:endParaRPr>
          </a:p>
          <a:p>
            <a:pPr>
              <a:spcBef>
                <a:spcPts val="1800"/>
              </a:spcBef>
            </a:pPr>
            <a:r>
              <a:rPr lang="en-GB" sz="2300" dirty="0">
                <a:latin typeface="Georgia" panose="02040502050405020303" pitchFamily="18" charset="0"/>
              </a:rPr>
              <a:t>Pharmacokinetics of the two drugs should be considered </a:t>
            </a:r>
            <a:endParaRPr lang="en-US" sz="23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E48714-3B7B-4437-909C-3DFD101356BD}" type="slidenum">
              <a:rPr lang="en-US" smtClean="0"/>
              <a:pPr/>
              <a:t>25</a:t>
            </a:fld>
            <a:endParaRPr lang="en-US"/>
          </a:p>
        </p:txBody>
      </p:sp>
    </p:spTree>
    <p:extLst>
      <p:ext uri="{BB962C8B-B14F-4D97-AF65-F5344CB8AC3E}">
        <p14:creationId xmlns:p14="http://schemas.microsoft.com/office/powerpoint/2010/main" val="29725425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527" y="110836"/>
            <a:ext cx="8645237" cy="797884"/>
          </a:xfrm>
        </p:spPr>
        <p:txBody>
          <a:bodyPr/>
          <a:lstStyle/>
          <a:p>
            <a:pPr algn="l"/>
            <a:r>
              <a:rPr lang="en-IE" sz="2500" b="1" cap="all" dirty="0">
                <a:solidFill>
                  <a:prstClr val="black"/>
                </a:solidFill>
                <a:latin typeface="Georgia" panose="02040502050405020303" pitchFamily="18" charset="0"/>
              </a:rPr>
              <a:t>DIAGNOSIS OF ADVERSE DRUG REACTIONS …. Cont’d</a:t>
            </a:r>
            <a:endParaRPr lang="en-US" sz="2500" cap="all" dirty="0">
              <a:latin typeface="Georgia" panose="02040502050405020303" pitchFamily="18" charset="0"/>
            </a:endParaRPr>
          </a:p>
        </p:txBody>
      </p:sp>
      <p:sp>
        <p:nvSpPr>
          <p:cNvPr id="3" name="Content Placeholder 2"/>
          <p:cNvSpPr>
            <a:spLocks noGrp="1"/>
          </p:cNvSpPr>
          <p:nvPr>
            <p:ph idx="1"/>
          </p:nvPr>
        </p:nvSpPr>
        <p:spPr>
          <a:xfrm>
            <a:off x="235527" y="1233054"/>
            <a:ext cx="8645237" cy="5393171"/>
          </a:xfrm>
        </p:spPr>
        <p:txBody>
          <a:bodyPr>
            <a:noAutofit/>
          </a:bodyPr>
          <a:lstStyle/>
          <a:p>
            <a:pPr marL="25400" indent="0">
              <a:spcBef>
                <a:spcPts val="1200"/>
              </a:spcBef>
              <a:buNone/>
            </a:pPr>
            <a:r>
              <a:rPr lang="en-GB" sz="2300" b="1" dirty="0">
                <a:latin typeface="Georgia" panose="02040502050405020303" pitchFamily="18" charset="0"/>
              </a:rPr>
              <a:t>Step 6</a:t>
            </a:r>
            <a:endParaRPr lang="en-GB" sz="2300" dirty="0">
              <a:latin typeface="Georgia" panose="02040502050405020303" pitchFamily="18" charset="0"/>
            </a:endParaRPr>
          </a:p>
          <a:p>
            <a:pPr marL="25400" indent="0">
              <a:spcBef>
                <a:spcPts val="1200"/>
              </a:spcBef>
              <a:buNone/>
            </a:pPr>
            <a:r>
              <a:rPr lang="en-GB" sz="2300" dirty="0">
                <a:latin typeface="Georgia" panose="02040502050405020303" pitchFamily="18" charset="0"/>
              </a:rPr>
              <a:t>Consider alternative factors (other than the medicine) that could on their own have caused the reaction</a:t>
            </a:r>
          </a:p>
          <a:p>
            <a:pPr marL="25400" indent="0">
              <a:spcBef>
                <a:spcPts val="1200"/>
              </a:spcBef>
              <a:buNone/>
            </a:pPr>
            <a:r>
              <a:rPr lang="en-GB" sz="2300" b="1" dirty="0">
                <a:latin typeface="Georgia" panose="02040502050405020303" pitchFamily="18" charset="0"/>
              </a:rPr>
              <a:t>Step 7</a:t>
            </a:r>
            <a:endParaRPr lang="en-GB" sz="2300" dirty="0">
              <a:latin typeface="Georgia" panose="02040502050405020303" pitchFamily="18" charset="0"/>
            </a:endParaRPr>
          </a:p>
          <a:p>
            <a:pPr>
              <a:spcBef>
                <a:spcPts val="1200"/>
              </a:spcBef>
            </a:pPr>
            <a:r>
              <a:rPr lang="en-GB" sz="2300" dirty="0">
                <a:latin typeface="Georgia" panose="02040502050405020303" pitchFamily="18" charset="0"/>
              </a:rPr>
              <a:t>Use relevant up-to-date literature and personal experience on medicines and their adverse drug reactions</a:t>
            </a:r>
          </a:p>
          <a:p>
            <a:pPr>
              <a:spcBef>
                <a:spcPts val="1200"/>
              </a:spcBef>
            </a:pPr>
            <a:r>
              <a:rPr lang="en-GB" sz="2300" dirty="0">
                <a:latin typeface="Georgia" panose="02040502050405020303" pitchFamily="18" charset="0"/>
              </a:rPr>
              <a:t>Verify if there are previous conclusive reports on this reaction.  The National </a:t>
            </a:r>
            <a:r>
              <a:rPr lang="en-GB" sz="2300" dirty="0" err="1">
                <a:latin typeface="Georgia" panose="02040502050405020303" pitchFamily="18" charset="0"/>
              </a:rPr>
              <a:t>Pharmacovigilance</a:t>
            </a:r>
            <a:r>
              <a:rPr lang="en-GB" sz="2300" dirty="0">
                <a:latin typeface="Georgia" panose="02040502050405020303" pitchFamily="18" charset="0"/>
              </a:rPr>
              <a:t> Unit is one resource for obtaining information on adverse drug reactions.</a:t>
            </a:r>
          </a:p>
          <a:p>
            <a:pPr>
              <a:spcBef>
                <a:spcPts val="1200"/>
              </a:spcBef>
            </a:pPr>
            <a:r>
              <a:rPr lang="en-GB" sz="2300" dirty="0">
                <a:latin typeface="Georgia" panose="02040502050405020303" pitchFamily="18" charset="0"/>
              </a:rPr>
              <a:t>The manufacturer of the medicine can also be a source of information</a:t>
            </a:r>
            <a:endParaRPr lang="en-US" sz="23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E48714-3B7B-4437-909C-3DFD101356BD}" type="slidenum">
              <a:rPr lang="en-US" smtClean="0"/>
              <a:pPr/>
              <a:t>26</a:t>
            </a:fld>
            <a:endParaRPr lang="en-US"/>
          </a:p>
        </p:txBody>
      </p:sp>
    </p:spTree>
    <p:extLst>
      <p:ext uri="{BB962C8B-B14F-4D97-AF65-F5344CB8AC3E}">
        <p14:creationId xmlns:p14="http://schemas.microsoft.com/office/powerpoint/2010/main" val="33473800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236" y="136478"/>
            <a:ext cx="8672946" cy="887104"/>
          </a:xfrm>
        </p:spPr>
        <p:txBody>
          <a:bodyPr>
            <a:noAutofit/>
          </a:bodyPr>
          <a:lstStyle/>
          <a:p>
            <a:pPr algn="l"/>
            <a:r>
              <a:rPr lang="en-IE" sz="2600" b="1" cap="all" dirty="0">
                <a:solidFill>
                  <a:prstClr val="black"/>
                </a:solidFill>
                <a:latin typeface="Georgia" panose="02040502050405020303" pitchFamily="18" charset="0"/>
              </a:rPr>
              <a:t>Management of adverse drug reactions</a:t>
            </a:r>
            <a:endParaRPr lang="en-US" sz="2600" cap="all" dirty="0">
              <a:latin typeface="Georgia" panose="02040502050405020303" pitchFamily="18" charset="0"/>
            </a:endParaRPr>
          </a:p>
        </p:txBody>
      </p:sp>
      <p:sp>
        <p:nvSpPr>
          <p:cNvPr id="3" name="Content Placeholder 2"/>
          <p:cNvSpPr>
            <a:spLocks noGrp="1"/>
          </p:cNvSpPr>
          <p:nvPr>
            <p:ph idx="1"/>
          </p:nvPr>
        </p:nvSpPr>
        <p:spPr>
          <a:xfrm>
            <a:off x="263236" y="1268759"/>
            <a:ext cx="8672946" cy="5357465"/>
          </a:xfrm>
        </p:spPr>
        <p:txBody>
          <a:bodyPr>
            <a:noAutofit/>
          </a:bodyPr>
          <a:lstStyle/>
          <a:p>
            <a:pPr marL="25400" indent="0">
              <a:spcBef>
                <a:spcPts val="1800"/>
              </a:spcBef>
              <a:buNone/>
            </a:pPr>
            <a:r>
              <a:rPr lang="en-US" altLang="en-US" sz="2400" dirty="0">
                <a:latin typeface="Georgia" panose="02040502050405020303" pitchFamily="18" charset="0"/>
              </a:rPr>
              <a:t>Decisions are made by considering:</a:t>
            </a:r>
          </a:p>
          <a:p>
            <a:pPr>
              <a:spcBef>
                <a:spcPts val="1800"/>
              </a:spcBef>
            </a:pPr>
            <a:r>
              <a:rPr lang="en-US" altLang="en-US" sz="2400" dirty="0">
                <a:latin typeface="Georgia" panose="02040502050405020303" pitchFamily="18" charset="0"/>
              </a:rPr>
              <a:t>Seriousness/severity of </a:t>
            </a:r>
            <a:r>
              <a:rPr lang="en-GB" sz="2400" dirty="0">
                <a:latin typeface="Georgia" panose="02040502050405020303" pitchFamily="18" charset="0"/>
              </a:rPr>
              <a:t>adverse drug reaction</a:t>
            </a:r>
          </a:p>
          <a:p>
            <a:pPr>
              <a:spcBef>
                <a:spcPts val="1800"/>
              </a:spcBef>
            </a:pPr>
            <a:r>
              <a:rPr lang="en-US" altLang="en-US" sz="2400" dirty="0">
                <a:latin typeface="Georgia" panose="02040502050405020303" pitchFamily="18" charset="0"/>
              </a:rPr>
              <a:t>Seriousness of disease</a:t>
            </a:r>
          </a:p>
          <a:p>
            <a:pPr>
              <a:spcBef>
                <a:spcPts val="1800"/>
              </a:spcBef>
            </a:pPr>
            <a:r>
              <a:rPr lang="en-US" altLang="en-US" sz="2400" dirty="0">
                <a:latin typeface="Georgia" panose="02040502050405020303" pitchFamily="18" charset="0"/>
              </a:rPr>
              <a:t>Benefit/harm assessment</a:t>
            </a:r>
          </a:p>
        </p:txBody>
      </p:sp>
      <p:sp>
        <p:nvSpPr>
          <p:cNvPr id="4" name="Slide Number Placeholder 3"/>
          <p:cNvSpPr>
            <a:spLocks noGrp="1"/>
          </p:cNvSpPr>
          <p:nvPr>
            <p:ph type="sldNum" sz="quarter" idx="12"/>
          </p:nvPr>
        </p:nvSpPr>
        <p:spPr/>
        <p:txBody>
          <a:bodyPr/>
          <a:lstStyle/>
          <a:p>
            <a:fld id="{8DE48714-3B7B-4437-909C-3DFD101356BD}" type="slidenum">
              <a:rPr lang="en-US" smtClean="0"/>
              <a:pPr/>
              <a:t>27</a:t>
            </a:fld>
            <a:endParaRPr lang="en-US"/>
          </a:p>
        </p:txBody>
      </p:sp>
    </p:spTree>
    <p:extLst>
      <p:ext uri="{BB962C8B-B14F-4D97-AF65-F5344CB8AC3E}">
        <p14:creationId xmlns:p14="http://schemas.microsoft.com/office/powerpoint/2010/main" val="6686476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236" y="122830"/>
            <a:ext cx="8672946" cy="914400"/>
          </a:xfrm>
        </p:spPr>
        <p:txBody>
          <a:bodyPr>
            <a:noAutofit/>
          </a:bodyPr>
          <a:lstStyle/>
          <a:p>
            <a:pPr marL="25400" algn="l"/>
            <a:r>
              <a:rPr lang="en-GB" sz="2600" b="1" cap="all" dirty="0">
                <a:latin typeface="Georgia" panose="02040502050405020303" pitchFamily="18" charset="0"/>
              </a:rPr>
              <a:t>Seriousness/severity of the reaction</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63236" y="1268759"/>
            <a:ext cx="8672946" cy="5357465"/>
          </a:xfrm>
        </p:spPr>
        <p:txBody>
          <a:bodyPr>
            <a:noAutofit/>
          </a:bodyPr>
          <a:lstStyle/>
          <a:p>
            <a:pPr marL="25400" indent="0">
              <a:spcBef>
                <a:spcPts val="1800"/>
              </a:spcBef>
              <a:buNone/>
            </a:pPr>
            <a:r>
              <a:rPr lang="en-GB" sz="2400" dirty="0">
                <a:latin typeface="Georgia" panose="02040502050405020303" pitchFamily="18" charset="0"/>
              </a:rPr>
              <a:t>If the reaction is serious, consider withdrawing all suspected medicines and treat urgently</a:t>
            </a:r>
          </a:p>
          <a:p>
            <a:pPr marL="25400" indent="0">
              <a:spcBef>
                <a:spcPts val="1800"/>
              </a:spcBef>
              <a:buNone/>
            </a:pPr>
            <a:r>
              <a:rPr lang="en-GB" sz="2400" dirty="0">
                <a:latin typeface="Georgia" panose="02040502050405020303" pitchFamily="18" charset="0"/>
              </a:rPr>
              <a:t>If the reaction is mild:</a:t>
            </a:r>
            <a:endParaRPr lang="en-US" sz="2400" dirty="0">
              <a:latin typeface="Georgia" panose="02040502050405020303" pitchFamily="18" charset="0"/>
            </a:endParaRPr>
          </a:p>
          <a:p>
            <a:pPr lvl="0">
              <a:spcBef>
                <a:spcPts val="1800"/>
              </a:spcBef>
            </a:pPr>
            <a:r>
              <a:rPr lang="en-GB" sz="2400" dirty="0">
                <a:latin typeface="Georgia" panose="02040502050405020303" pitchFamily="18" charset="0"/>
              </a:rPr>
              <a:t>Continue treatment if necessary</a:t>
            </a:r>
            <a:endParaRPr lang="en-US" sz="2400" dirty="0">
              <a:latin typeface="Georgia" panose="02040502050405020303" pitchFamily="18" charset="0"/>
            </a:endParaRPr>
          </a:p>
          <a:p>
            <a:pPr lvl="0">
              <a:spcBef>
                <a:spcPts val="1800"/>
              </a:spcBef>
            </a:pPr>
            <a:r>
              <a:rPr lang="en-GB" sz="2400" dirty="0">
                <a:latin typeface="Georgia" panose="02040502050405020303" pitchFamily="18" charset="0"/>
              </a:rPr>
              <a:t>Stop unnecessary medicines</a:t>
            </a:r>
            <a:endParaRPr lang="en-US" sz="2400" dirty="0">
              <a:latin typeface="Georgia" panose="02040502050405020303" pitchFamily="18" charset="0"/>
            </a:endParaRPr>
          </a:p>
          <a:p>
            <a:pPr lvl="0">
              <a:spcBef>
                <a:spcPts val="1800"/>
              </a:spcBef>
            </a:pPr>
            <a:r>
              <a:rPr lang="en-GB" sz="2400" dirty="0">
                <a:latin typeface="Georgia" panose="02040502050405020303" pitchFamily="18" charset="0"/>
              </a:rPr>
              <a:t>Consider dose reduction</a:t>
            </a:r>
            <a:endParaRPr lang="en-US" sz="2400" dirty="0">
              <a:latin typeface="Georgia" panose="02040502050405020303" pitchFamily="18" charset="0"/>
            </a:endParaRPr>
          </a:p>
          <a:p>
            <a:pPr lvl="0">
              <a:spcBef>
                <a:spcPts val="1800"/>
              </a:spcBef>
            </a:pPr>
            <a:r>
              <a:rPr lang="en-GB" sz="2400" dirty="0">
                <a:latin typeface="Georgia" panose="02040502050405020303" pitchFamily="18" charset="0"/>
              </a:rPr>
              <a:t>Reassure the patient and continue monitoring </a:t>
            </a:r>
            <a:endParaRPr lang="en-US" sz="2400" dirty="0">
              <a:latin typeface="Georgia" panose="02040502050405020303" pitchFamily="18" charset="0"/>
            </a:endParaRPr>
          </a:p>
          <a:p>
            <a:pPr lvl="0">
              <a:spcBef>
                <a:spcPts val="1800"/>
              </a:spcBef>
            </a:pPr>
            <a:r>
              <a:rPr lang="en-GB" sz="2400" dirty="0">
                <a:latin typeface="Georgia" panose="02040502050405020303" pitchFamily="18" charset="0"/>
              </a:rPr>
              <a:t>Treat symptoms if warranted</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E48714-3B7B-4437-909C-3DFD101356BD}" type="slidenum">
              <a:rPr lang="en-US" smtClean="0"/>
              <a:pPr/>
              <a:t>28</a:t>
            </a:fld>
            <a:endParaRPr lang="en-US"/>
          </a:p>
        </p:txBody>
      </p:sp>
    </p:spTree>
    <p:extLst>
      <p:ext uri="{BB962C8B-B14F-4D97-AF65-F5344CB8AC3E}">
        <p14:creationId xmlns:p14="http://schemas.microsoft.com/office/powerpoint/2010/main" val="13673900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527" y="136478"/>
            <a:ext cx="8659091" cy="914400"/>
          </a:xfrm>
        </p:spPr>
        <p:txBody>
          <a:bodyPr>
            <a:noAutofit/>
          </a:bodyPr>
          <a:lstStyle/>
          <a:p>
            <a:pPr marL="25400" algn="l"/>
            <a:r>
              <a:rPr lang="en-GB" sz="2600" b="1" cap="all" dirty="0">
                <a:latin typeface="Georgia" panose="02040502050405020303" pitchFamily="18" charset="0"/>
              </a:rPr>
              <a:t>Seriousness of disease</a:t>
            </a:r>
            <a:endParaRPr lang="en-US" sz="2600" cap="all" dirty="0">
              <a:latin typeface="Georgia" panose="02040502050405020303" pitchFamily="18" charset="0"/>
            </a:endParaRPr>
          </a:p>
        </p:txBody>
      </p:sp>
      <p:sp>
        <p:nvSpPr>
          <p:cNvPr id="3" name="Content Placeholder 2"/>
          <p:cNvSpPr>
            <a:spLocks noGrp="1"/>
          </p:cNvSpPr>
          <p:nvPr>
            <p:ph idx="1"/>
          </p:nvPr>
        </p:nvSpPr>
        <p:spPr>
          <a:xfrm>
            <a:off x="235527" y="1233055"/>
            <a:ext cx="8659091" cy="5393169"/>
          </a:xfrm>
        </p:spPr>
        <p:txBody>
          <a:bodyPr>
            <a:normAutofit/>
          </a:bodyPr>
          <a:lstStyle/>
          <a:p>
            <a:pPr marL="25400" indent="0">
              <a:spcBef>
                <a:spcPts val="1800"/>
              </a:spcBef>
              <a:buNone/>
            </a:pPr>
            <a:r>
              <a:rPr lang="en-GB" sz="2400" dirty="0">
                <a:latin typeface="Georgia" panose="02040502050405020303" pitchFamily="18" charset="0"/>
              </a:rPr>
              <a:t>If the disease is serious consider:</a:t>
            </a:r>
            <a:endParaRPr lang="en-US" sz="2400" dirty="0">
              <a:latin typeface="Georgia" panose="02040502050405020303" pitchFamily="18" charset="0"/>
            </a:endParaRPr>
          </a:p>
          <a:p>
            <a:pPr>
              <a:spcBef>
                <a:spcPts val="1800"/>
              </a:spcBef>
            </a:pPr>
            <a:r>
              <a:rPr lang="en-GB" sz="2400" dirty="0">
                <a:latin typeface="Georgia" panose="02040502050405020303" pitchFamily="18" charset="0"/>
              </a:rPr>
              <a:t>The effect of not having treatment</a:t>
            </a:r>
            <a:endParaRPr lang="en-US" sz="2400" dirty="0">
              <a:latin typeface="Georgia" panose="02040502050405020303" pitchFamily="18" charset="0"/>
            </a:endParaRPr>
          </a:p>
          <a:p>
            <a:pPr lvl="0">
              <a:spcBef>
                <a:spcPts val="1800"/>
              </a:spcBef>
            </a:pPr>
            <a:r>
              <a:rPr lang="en-GB" sz="2400" dirty="0">
                <a:latin typeface="Georgia" panose="02040502050405020303" pitchFamily="18" charset="0"/>
              </a:rPr>
              <a:t>Continuing treatment and treat symptoms of reaction if necessary</a:t>
            </a:r>
            <a:endParaRPr lang="en-US" sz="2400" dirty="0">
              <a:latin typeface="Georgia" panose="02040502050405020303" pitchFamily="18" charset="0"/>
            </a:endParaRPr>
          </a:p>
          <a:p>
            <a:pPr lvl="0">
              <a:spcBef>
                <a:spcPts val="1800"/>
              </a:spcBef>
            </a:pPr>
            <a:r>
              <a:rPr lang="en-GB" sz="2400" dirty="0">
                <a:latin typeface="Georgia" panose="02040502050405020303" pitchFamily="18" charset="0"/>
              </a:rPr>
              <a:t>Alternative medicines</a:t>
            </a:r>
            <a:endParaRPr lang="en-US" sz="2400" dirty="0">
              <a:latin typeface="Georgia" panose="02040502050405020303" pitchFamily="18" charset="0"/>
            </a:endParaRPr>
          </a:p>
          <a:p>
            <a:pPr lvl="0">
              <a:spcBef>
                <a:spcPts val="1800"/>
              </a:spcBef>
            </a:pPr>
            <a:r>
              <a:rPr lang="en-GB" sz="2400" dirty="0">
                <a:latin typeface="Georgia" panose="02040502050405020303" pitchFamily="18" charset="0"/>
              </a:rPr>
              <a:t>Stopping unnecessary medicines</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E48714-3B7B-4437-909C-3DFD101356BD}" type="slidenum">
              <a:rPr lang="en-US" smtClean="0"/>
              <a:pPr/>
              <a:t>29</a:t>
            </a:fld>
            <a:endParaRPr lang="en-US"/>
          </a:p>
        </p:txBody>
      </p:sp>
    </p:spTree>
    <p:extLst>
      <p:ext uri="{BB962C8B-B14F-4D97-AF65-F5344CB8AC3E}">
        <p14:creationId xmlns:p14="http://schemas.microsoft.com/office/powerpoint/2010/main" val="3165464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spcBef>
                <a:spcPts val="0"/>
              </a:spcBef>
              <a:buClr>
                <a:srgbClr val="7030A0"/>
              </a:buClr>
            </a:pPr>
            <a:r>
              <a:rPr lang="en-IN" sz="2500" b="1" dirty="0">
                <a:solidFill>
                  <a:srgbClr val="7030A0"/>
                </a:solidFill>
                <a:latin typeface="Georgia" panose="02040502050405020303" charset="0"/>
                <a:cs typeface="Georgia" panose="02040502050405020303" charset="0"/>
              </a:rPr>
              <a:t>INTRODUCTION</a:t>
            </a:r>
            <a:endParaRPr lang="en-US" sz="2500" b="1" dirty="0">
              <a:solidFill>
                <a:srgbClr val="7030A0"/>
              </a:solidFill>
              <a:latin typeface="Georgia" panose="02040502050405020303" charset="0"/>
              <a:cs typeface="Georgia" panose="02040502050405020303" charset="0"/>
              <a:sym typeface="Arial" panose="020B060402020202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lvl="0">
              <a:spcBef>
                <a:spcPts val="1800"/>
              </a:spcBef>
              <a:buClr>
                <a:srgbClr val="7030A0"/>
              </a:buClr>
            </a:pPr>
            <a:r>
              <a:rPr lang="en-US" sz="2300" dirty="0">
                <a:solidFill>
                  <a:schemeClr val="tx1"/>
                </a:solidFill>
                <a:latin typeface="Georgia" panose="02040502050405020303" pitchFamily="18" charset="0"/>
                <a:cs typeface="Georgia" panose="02040502050405020303" charset="0"/>
              </a:rPr>
              <a:t>All drugs can produce unwanted effects</a:t>
            </a:r>
          </a:p>
          <a:p>
            <a:pPr>
              <a:spcBef>
                <a:spcPts val="1800"/>
              </a:spcBef>
              <a:buClr>
                <a:srgbClr val="7030A0"/>
              </a:buClr>
            </a:pPr>
            <a:r>
              <a:rPr lang="en-US" sz="2300" dirty="0">
                <a:solidFill>
                  <a:schemeClr val="tx1"/>
                </a:solidFill>
                <a:latin typeface="Georgia" panose="02040502050405020303" pitchFamily="18" charset="0"/>
                <a:cs typeface="Georgia" panose="02040502050405020303" charset="0"/>
              </a:rPr>
              <a:t>The undesirable effects are referred to as adverse effects if they are harmful</a:t>
            </a:r>
          </a:p>
          <a:p>
            <a:pPr>
              <a:spcBef>
                <a:spcPts val="1800"/>
              </a:spcBef>
              <a:buClr>
                <a:srgbClr val="7030A0"/>
              </a:buClr>
            </a:pPr>
            <a:r>
              <a:rPr lang="en-US" sz="2300" dirty="0">
                <a:solidFill>
                  <a:schemeClr val="tx1"/>
                </a:solidFill>
                <a:latin typeface="Georgia" panose="02040502050405020303" pitchFamily="18" charset="0"/>
                <a:cs typeface="Georgia" panose="02040502050405020303" charset="0"/>
              </a:rPr>
              <a:t>Adverse drug effects can be classified into several groups depending on their nature and mechanisms underlying them</a:t>
            </a:r>
          </a:p>
          <a:p>
            <a:pPr lvl="0">
              <a:spcBef>
                <a:spcPts val="1800"/>
              </a:spcBef>
              <a:buClr>
                <a:srgbClr val="7030A0"/>
              </a:buClr>
            </a:pPr>
            <a:r>
              <a:rPr lang="en-US" sz="2300" dirty="0">
                <a:latin typeface="Georgia" panose="02040502050405020303" pitchFamily="18" charset="0"/>
                <a:cs typeface="Georgia" panose="02040502050405020303" charset="0"/>
              </a:rPr>
              <a:t>Broadly, adverse drug effects can be classified into two categories</a:t>
            </a:r>
          </a:p>
          <a:p>
            <a:pPr marL="514350" lvl="0" indent="-514350">
              <a:spcBef>
                <a:spcPts val="1800"/>
              </a:spcBef>
              <a:buClrTx/>
              <a:buFont typeface="+mj-lt"/>
              <a:buAutoNum type="arabicPeriod"/>
            </a:pPr>
            <a:r>
              <a:rPr lang="en-US" sz="2300" dirty="0">
                <a:latin typeface="Georgia" panose="02040502050405020303" pitchFamily="18" charset="0"/>
                <a:cs typeface="Georgia" panose="02040502050405020303" charset="0"/>
              </a:rPr>
              <a:t>Adverse effects related to the main pharmacological action of the drug e.g. side effects</a:t>
            </a:r>
          </a:p>
          <a:p>
            <a:pPr marL="514350" lvl="0" indent="-514350">
              <a:spcBef>
                <a:spcPts val="1800"/>
              </a:spcBef>
              <a:buClrTx/>
              <a:buFont typeface="+mj-lt"/>
              <a:buAutoNum type="arabicPeriod"/>
            </a:pPr>
            <a:r>
              <a:rPr lang="en-US" sz="2300" dirty="0">
                <a:latin typeface="Georgia" panose="02040502050405020303" pitchFamily="18" charset="0"/>
                <a:cs typeface="Georgia" panose="02040502050405020303" charset="0"/>
              </a:rPr>
              <a:t>Adverse effects unrelated to the main pharmacological action of the drug e.g. allergic reactions</a:t>
            </a:r>
          </a:p>
        </p:txBody>
      </p:sp>
    </p:spTree>
    <p:extLst>
      <p:ext uri="{BB962C8B-B14F-4D97-AF65-F5344CB8AC3E}">
        <p14:creationId xmlns:p14="http://schemas.microsoft.com/office/powerpoint/2010/main" val="39547692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527" y="136478"/>
            <a:ext cx="8659091" cy="914400"/>
          </a:xfrm>
        </p:spPr>
        <p:txBody>
          <a:bodyPr>
            <a:noAutofit/>
          </a:bodyPr>
          <a:lstStyle/>
          <a:p>
            <a:pPr marL="25400" algn="l"/>
            <a:r>
              <a:rPr lang="en-GB" sz="2600" b="1" cap="all" dirty="0">
                <a:latin typeface="Georgia" panose="02040502050405020303" pitchFamily="18" charset="0"/>
              </a:rPr>
              <a:t>Benefit/Risk Assessment</a:t>
            </a:r>
            <a:endParaRPr lang="en-US" sz="2600" cap="all" dirty="0">
              <a:latin typeface="Georgia" panose="02040502050405020303" pitchFamily="18" charset="0"/>
            </a:endParaRPr>
          </a:p>
        </p:txBody>
      </p:sp>
      <p:sp>
        <p:nvSpPr>
          <p:cNvPr id="3" name="Content Placeholder 2"/>
          <p:cNvSpPr>
            <a:spLocks noGrp="1"/>
          </p:cNvSpPr>
          <p:nvPr>
            <p:ph idx="1"/>
          </p:nvPr>
        </p:nvSpPr>
        <p:spPr>
          <a:xfrm>
            <a:off x="235527" y="1233055"/>
            <a:ext cx="8659091" cy="5393169"/>
          </a:xfrm>
        </p:spPr>
        <p:txBody>
          <a:bodyPr>
            <a:normAutofit/>
          </a:bodyPr>
          <a:lstStyle/>
          <a:p>
            <a:pPr marL="25400" indent="0">
              <a:spcBef>
                <a:spcPts val="1800"/>
              </a:spcBef>
              <a:buNone/>
            </a:pPr>
            <a:r>
              <a:rPr lang="en-GB" sz="2400" dirty="0">
                <a:latin typeface="Georgia" panose="02040502050405020303" pitchFamily="18" charset="0"/>
              </a:rPr>
              <a:t>Whenever a medicine is given to a patient, the prescriber should have a clear idea of what is to be achieved, the likelihood of success, and the chance of doing harm and try to balance these factors</a:t>
            </a:r>
            <a:endParaRPr lang="en-US" sz="2400" dirty="0">
              <a:latin typeface="Georgia" panose="02040502050405020303" pitchFamily="18" charset="0"/>
            </a:endParaRPr>
          </a:p>
          <a:p>
            <a:pPr marL="25400" indent="0">
              <a:spcBef>
                <a:spcPts val="1800"/>
              </a:spcBef>
              <a:buNone/>
            </a:pPr>
            <a:r>
              <a:rPr lang="en-GB" sz="2400" dirty="0">
                <a:latin typeface="Georgia" panose="02040502050405020303" pitchFamily="18" charset="0"/>
              </a:rPr>
              <a:t>Although general knowledge about a medicine may not be sufficient to cover a patient’s situation, the benefits and risks of the medicines would be determined from available literature including the enclosure with the medicine produced by the manufacturer</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E48714-3B7B-4437-909C-3DFD101356BD}" type="slidenum">
              <a:rPr lang="en-US" smtClean="0"/>
              <a:pPr/>
              <a:t>30</a:t>
            </a:fld>
            <a:endParaRPr lang="en-US"/>
          </a:p>
        </p:txBody>
      </p:sp>
    </p:spTree>
    <p:extLst>
      <p:ext uri="{BB962C8B-B14F-4D97-AF65-F5344CB8AC3E}">
        <p14:creationId xmlns:p14="http://schemas.microsoft.com/office/powerpoint/2010/main" val="19173461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527" y="152400"/>
            <a:ext cx="8659091" cy="828328"/>
          </a:xfrm>
        </p:spPr>
        <p:txBody>
          <a:bodyPr>
            <a:noAutofit/>
          </a:bodyPr>
          <a:lstStyle/>
          <a:p>
            <a:pPr algn="l"/>
            <a:r>
              <a:rPr lang="en-GB" sz="2600" b="1" cap="all" dirty="0">
                <a:latin typeface="Georgia" panose="02040502050405020303" pitchFamily="18" charset="0"/>
              </a:rPr>
              <a:t>Benefit/Risk Assessment …. Cont’d</a:t>
            </a:r>
            <a:endParaRPr lang="en-US" sz="2600" cap="all" dirty="0">
              <a:latin typeface="Georgia" panose="02040502050405020303" pitchFamily="18" charset="0"/>
            </a:endParaRPr>
          </a:p>
        </p:txBody>
      </p:sp>
      <p:sp>
        <p:nvSpPr>
          <p:cNvPr id="3" name="Content Placeholder 2"/>
          <p:cNvSpPr>
            <a:spLocks noGrp="1"/>
          </p:cNvSpPr>
          <p:nvPr>
            <p:ph idx="1"/>
          </p:nvPr>
        </p:nvSpPr>
        <p:spPr>
          <a:xfrm>
            <a:off x="235527" y="1233055"/>
            <a:ext cx="8659091" cy="5393169"/>
          </a:xfrm>
        </p:spPr>
        <p:txBody>
          <a:bodyPr>
            <a:normAutofit/>
          </a:bodyPr>
          <a:lstStyle/>
          <a:p>
            <a:pPr marL="25400" indent="0">
              <a:spcBef>
                <a:spcPts val="1800"/>
              </a:spcBef>
              <a:buNone/>
            </a:pPr>
            <a:r>
              <a:rPr lang="en-GB" sz="2400" dirty="0">
                <a:latin typeface="Georgia" panose="02040502050405020303" pitchFamily="18" charset="0"/>
              </a:rPr>
              <a:t>For each medicine prescribed the prescriber should ask the following questions:</a:t>
            </a:r>
            <a:endParaRPr lang="en-US" sz="2400" dirty="0">
              <a:latin typeface="Georgia" panose="02040502050405020303" pitchFamily="18" charset="0"/>
            </a:endParaRPr>
          </a:p>
          <a:p>
            <a:pPr marL="25400" indent="0">
              <a:spcBef>
                <a:spcPts val="1800"/>
              </a:spcBef>
              <a:buNone/>
            </a:pPr>
            <a:r>
              <a:rPr lang="en-GB" sz="2400" b="1" dirty="0">
                <a:latin typeface="Georgia" panose="02040502050405020303" pitchFamily="18" charset="0"/>
              </a:rPr>
              <a:t>For benefit:</a:t>
            </a:r>
            <a:endParaRPr lang="en-US" sz="2400" dirty="0">
              <a:latin typeface="Georgia" panose="02040502050405020303" pitchFamily="18" charset="0"/>
            </a:endParaRPr>
          </a:p>
          <a:p>
            <a:pPr lvl="0">
              <a:spcBef>
                <a:spcPts val="1800"/>
              </a:spcBef>
            </a:pPr>
            <a:r>
              <a:rPr lang="en-GB" sz="2400" dirty="0">
                <a:latin typeface="Georgia" panose="02040502050405020303" pitchFamily="18" charset="0"/>
              </a:rPr>
              <a:t>What is the seriousness of the disease and how much will the drug do in reducing the seriousness?</a:t>
            </a:r>
            <a:endParaRPr lang="en-US" sz="2400" dirty="0">
              <a:latin typeface="Georgia" panose="02040502050405020303" pitchFamily="18" charset="0"/>
            </a:endParaRPr>
          </a:p>
          <a:p>
            <a:pPr lvl="0">
              <a:spcBef>
                <a:spcPts val="1800"/>
              </a:spcBef>
            </a:pPr>
            <a:r>
              <a:rPr lang="en-GB" sz="2400" dirty="0">
                <a:latin typeface="Georgia" panose="02040502050405020303" pitchFamily="18" charset="0"/>
              </a:rPr>
              <a:t>How long will the disease last, and how much reduction in the duration of the disease can be expected from the medicine?</a:t>
            </a:r>
            <a:endParaRPr lang="en-US" sz="2400" dirty="0">
              <a:latin typeface="Georgia" panose="02040502050405020303" pitchFamily="18" charset="0"/>
            </a:endParaRPr>
          </a:p>
          <a:p>
            <a:pPr lvl="0">
              <a:spcBef>
                <a:spcPts val="1800"/>
              </a:spcBef>
            </a:pPr>
            <a:r>
              <a:rPr lang="en-GB" sz="2400" dirty="0">
                <a:latin typeface="Georgia" panose="02040502050405020303" pitchFamily="18" charset="0"/>
              </a:rPr>
              <a:t>In the case of prophylaxis, how prevalent is the disease and what reduction in prevalence can be expected?</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E48714-3B7B-4437-909C-3DFD101356BD}" type="slidenum">
              <a:rPr lang="en-US" smtClean="0"/>
              <a:pPr/>
              <a:t>31</a:t>
            </a:fld>
            <a:endParaRPr lang="en-US"/>
          </a:p>
        </p:txBody>
      </p:sp>
    </p:spTree>
    <p:extLst>
      <p:ext uri="{BB962C8B-B14F-4D97-AF65-F5344CB8AC3E}">
        <p14:creationId xmlns:p14="http://schemas.microsoft.com/office/powerpoint/2010/main" val="42001478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527" y="138545"/>
            <a:ext cx="8672946" cy="891597"/>
          </a:xfrm>
        </p:spPr>
        <p:txBody>
          <a:bodyPr/>
          <a:lstStyle/>
          <a:p>
            <a:pPr algn="l"/>
            <a:r>
              <a:rPr lang="en-GB" sz="2600" b="1" cap="all" dirty="0">
                <a:latin typeface="Georgia" panose="02040502050405020303" pitchFamily="18" charset="0"/>
              </a:rPr>
              <a:t>Benefit/Risk Assessment …. Cont’d</a:t>
            </a:r>
            <a:endParaRPr lang="en-US" sz="2600" cap="all" dirty="0">
              <a:latin typeface="Georgia" panose="02040502050405020303" pitchFamily="18" charset="0"/>
            </a:endParaRPr>
          </a:p>
        </p:txBody>
      </p:sp>
      <p:sp>
        <p:nvSpPr>
          <p:cNvPr id="3" name="Content Placeholder 2"/>
          <p:cNvSpPr>
            <a:spLocks noGrp="1"/>
          </p:cNvSpPr>
          <p:nvPr>
            <p:ph idx="1"/>
          </p:nvPr>
        </p:nvSpPr>
        <p:spPr>
          <a:xfrm>
            <a:off x="235527" y="1274618"/>
            <a:ext cx="8672945" cy="5351607"/>
          </a:xfrm>
        </p:spPr>
        <p:txBody>
          <a:bodyPr>
            <a:noAutofit/>
          </a:bodyPr>
          <a:lstStyle/>
          <a:p>
            <a:pPr marL="25400" indent="0">
              <a:spcBef>
                <a:spcPts val="1800"/>
              </a:spcBef>
              <a:buNone/>
            </a:pPr>
            <a:r>
              <a:rPr lang="en-GB" sz="2400" b="1" dirty="0">
                <a:latin typeface="Georgia" panose="02040502050405020303" pitchFamily="18" charset="0"/>
              </a:rPr>
              <a:t>For risk:</a:t>
            </a:r>
            <a:endParaRPr lang="en-US" sz="2400" dirty="0">
              <a:latin typeface="Georgia" panose="02040502050405020303" pitchFamily="18" charset="0"/>
            </a:endParaRPr>
          </a:p>
          <a:p>
            <a:pPr lvl="0">
              <a:spcBef>
                <a:spcPts val="1800"/>
              </a:spcBef>
            </a:pPr>
            <a:r>
              <a:rPr lang="en-GB" sz="2400" dirty="0">
                <a:latin typeface="Georgia" panose="02040502050405020303" pitchFamily="18" charset="0"/>
              </a:rPr>
              <a:t>How serious are the adverse reaction(s)?</a:t>
            </a:r>
            <a:endParaRPr lang="en-US" sz="2400" dirty="0">
              <a:latin typeface="Georgia" panose="02040502050405020303" pitchFamily="18" charset="0"/>
            </a:endParaRPr>
          </a:p>
          <a:p>
            <a:pPr lvl="0">
              <a:spcBef>
                <a:spcPts val="1800"/>
              </a:spcBef>
            </a:pPr>
            <a:r>
              <a:rPr lang="en-GB" sz="2400" dirty="0">
                <a:latin typeface="Georgia" panose="02040502050405020303" pitchFamily="18" charset="0"/>
              </a:rPr>
              <a:t>How long is the reaction expected to last i.e. days, weeks or months?</a:t>
            </a:r>
            <a:endParaRPr lang="en-US" sz="2400" dirty="0">
              <a:latin typeface="Georgia" panose="02040502050405020303" pitchFamily="18" charset="0"/>
            </a:endParaRPr>
          </a:p>
          <a:p>
            <a:pPr lvl="0">
              <a:spcBef>
                <a:spcPts val="1800"/>
              </a:spcBef>
            </a:pPr>
            <a:r>
              <a:rPr lang="en-GB" sz="2400" dirty="0">
                <a:latin typeface="Georgia" panose="02040502050405020303" pitchFamily="18" charset="0"/>
              </a:rPr>
              <a:t>What is the frequency of the reaction?</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E48714-3B7B-4437-909C-3DFD101356BD}" type="slidenum">
              <a:rPr lang="en-US" smtClean="0"/>
              <a:pPr/>
              <a:t>32</a:t>
            </a:fld>
            <a:endParaRPr lang="en-US"/>
          </a:p>
        </p:txBody>
      </p:sp>
    </p:spTree>
    <p:extLst>
      <p:ext uri="{BB962C8B-B14F-4D97-AF65-F5344CB8AC3E}">
        <p14:creationId xmlns:p14="http://schemas.microsoft.com/office/powerpoint/2010/main" val="26769614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818" y="274637"/>
            <a:ext cx="8672946" cy="749647"/>
          </a:xfrm>
        </p:spPr>
        <p:txBody>
          <a:bodyPr>
            <a:noAutofit/>
          </a:bodyPr>
          <a:lstStyle/>
          <a:p>
            <a:pPr algn="l"/>
            <a:r>
              <a:rPr lang="en-US" sz="2600" b="1" cap="all" dirty="0">
                <a:latin typeface="Georgia" panose="02040502050405020303" pitchFamily="18" charset="0"/>
              </a:rPr>
              <a:t>Prevention of adverse drug reactions</a:t>
            </a:r>
          </a:p>
        </p:txBody>
      </p:sp>
      <p:sp>
        <p:nvSpPr>
          <p:cNvPr id="3" name="Content Placeholder 2"/>
          <p:cNvSpPr>
            <a:spLocks noGrp="1"/>
          </p:cNvSpPr>
          <p:nvPr>
            <p:ph idx="1"/>
          </p:nvPr>
        </p:nvSpPr>
        <p:spPr>
          <a:xfrm>
            <a:off x="318655" y="1268760"/>
            <a:ext cx="8562109" cy="5357465"/>
          </a:xfrm>
        </p:spPr>
        <p:txBody>
          <a:bodyPr>
            <a:noAutofit/>
          </a:bodyPr>
          <a:lstStyle/>
          <a:p>
            <a:pPr marL="539750" indent="-514350">
              <a:spcBef>
                <a:spcPts val="1800"/>
              </a:spcBef>
              <a:buSzPct val="100000"/>
              <a:buFont typeface="+mj-lt"/>
              <a:buAutoNum type="arabicPeriod"/>
            </a:pPr>
            <a:r>
              <a:rPr lang="en-US" altLang="en-US" sz="2400" dirty="0">
                <a:solidFill>
                  <a:srgbClr val="000000"/>
                </a:solidFill>
                <a:latin typeface="Georgia" panose="02040502050405020303" pitchFamily="18" charset="0"/>
              </a:rPr>
              <a:t>Good prescribing practice</a:t>
            </a:r>
          </a:p>
          <a:p>
            <a:pPr marL="539750" indent="-514350">
              <a:spcBef>
                <a:spcPts val="1800"/>
              </a:spcBef>
              <a:buSzPct val="100000"/>
              <a:buFont typeface="+mj-lt"/>
              <a:buAutoNum type="arabicPeriod"/>
            </a:pPr>
            <a:r>
              <a:rPr lang="en-US" altLang="en-US" sz="2400" dirty="0">
                <a:solidFill>
                  <a:srgbClr val="000000"/>
                </a:solidFill>
                <a:latin typeface="Georgia" panose="02040502050405020303" pitchFamily="18" charset="0"/>
              </a:rPr>
              <a:t>Good dispensing practice</a:t>
            </a:r>
          </a:p>
          <a:p>
            <a:pPr marL="539750" indent="-514350">
              <a:spcBef>
                <a:spcPts val="1800"/>
              </a:spcBef>
              <a:buSzPct val="100000"/>
              <a:buFont typeface="+mj-lt"/>
              <a:buAutoNum type="arabicPeriod"/>
            </a:pPr>
            <a:r>
              <a:rPr lang="en-US" altLang="en-US" sz="2400" dirty="0">
                <a:solidFill>
                  <a:srgbClr val="000000"/>
                </a:solidFill>
                <a:latin typeface="Georgia" panose="02040502050405020303" pitchFamily="18" charset="0"/>
              </a:rPr>
              <a:t>Education and training of healthcare workers</a:t>
            </a:r>
          </a:p>
          <a:p>
            <a:pPr marL="539750" indent="-514350">
              <a:spcBef>
                <a:spcPts val="1800"/>
              </a:spcBef>
              <a:buSzPct val="100000"/>
              <a:buFont typeface="+mj-lt"/>
              <a:buAutoNum type="arabicPeriod"/>
            </a:pPr>
            <a:r>
              <a:rPr lang="en-GB" sz="2400" dirty="0">
                <a:latin typeface="Georgia" panose="02040502050405020303" pitchFamily="18" charset="0"/>
              </a:rPr>
              <a:t>Monitoring and reporting of adverse drug reactions</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E48714-3B7B-4437-909C-3DFD101356BD}" type="slidenum">
              <a:rPr lang="en-US" smtClean="0"/>
              <a:pPr/>
              <a:t>33</a:t>
            </a:fld>
            <a:endParaRPr lang="en-US"/>
          </a:p>
        </p:txBody>
      </p:sp>
    </p:spTree>
    <p:extLst>
      <p:ext uri="{BB962C8B-B14F-4D97-AF65-F5344CB8AC3E}">
        <p14:creationId xmlns:p14="http://schemas.microsoft.com/office/powerpoint/2010/main" val="27771411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818" y="274637"/>
            <a:ext cx="8672946" cy="749647"/>
          </a:xfrm>
        </p:spPr>
        <p:txBody>
          <a:bodyPr>
            <a:noAutofit/>
          </a:bodyPr>
          <a:lstStyle/>
          <a:p>
            <a:pPr algn="l"/>
            <a:r>
              <a:rPr lang="en-US" sz="2600" b="1" cap="all" dirty="0">
                <a:latin typeface="Georgia" panose="02040502050405020303" pitchFamily="18" charset="0"/>
              </a:rPr>
              <a:t>Good prescribing practice</a:t>
            </a:r>
          </a:p>
        </p:txBody>
      </p:sp>
      <p:sp>
        <p:nvSpPr>
          <p:cNvPr id="3" name="Content Placeholder 2"/>
          <p:cNvSpPr>
            <a:spLocks noGrp="1"/>
          </p:cNvSpPr>
          <p:nvPr>
            <p:ph idx="1"/>
          </p:nvPr>
        </p:nvSpPr>
        <p:spPr>
          <a:xfrm>
            <a:off x="318655" y="1268760"/>
            <a:ext cx="8562109" cy="5357465"/>
          </a:xfrm>
        </p:spPr>
        <p:txBody>
          <a:bodyPr>
            <a:noAutofit/>
          </a:bodyPr>
          <a:lstStyle/>
          <a:p>
            <a:pPr>
              <a:spcBef>
                <a:spcPts val="1800"/>
              </a:spcBef>
            </a:pPr>
            <a:r>
              <a:rPr lang="en-US" altLang="en-US" sz="2400" dirty="0">
                <a:solidFill>
                  <a:srgbClr val="000000"/>
                </a:solidFill>
                <a:latin typeface="Georgia" panose="02040502050405020303" pitchFamily="18" charset="0"/>
              </a:rPr>
              <a:t>Refer to textbooks and other reference materials providing information on </a:t>
            </a:r>
            <a:r>
              <a:rPr lang="en-GB" sz="2400" dirty="0">
                <a:latin typeface="Georgia" panose="02040502050405020303" pitchFamily="18" charset="0"/>
              </a:rPr>
              <a:t>adverse drug reactions</a:t>
            </a:r>
            <a:r>
              <a:rPr lang="en-US" altLang="en-US" sz="2400" dirty="0">
                <a:solidFill>
                  <a:srgbClr val="000000"/>
                </a:solidFill>
                <a:latin typeface="Georgia" panose="02040502050405020303" pitchFamily="18" charset="0"/>
              </a:rPr>
              <a:t> and drug interactions</a:t>
            </a:r>
          </a:p>
          <a:p>
            <a:pPr>
              <a:spcBef>
                <a:spcPts val="1800"/>
              </a:spcBef>
            </a:pPr>
            <a:r>
              <a:rPr lang="en-US" altLang="en-US" sz="2400" dirty="0">
                <a:solidFill>
                  <a:srgbClr val="000000"/>
                </a:solidFill>
                <a:latin typeface="Georgia" panose="02040502050405020303" pitchFamily="18" charset="0"/>
              </a:rPr>
              <a:t>Prescribe medicines that you know very well so that you know which risks to anticipate. Then use the drugs in a way that minimizes the risks. </a:t>
            </a:r>
          </a:p>
          <a:p>
            <a:pPr>
              <a:spcBef>
                <a:spcPts val="1800"/>
              </a:spcBef>
            </a:pPr>
            <a:r>
              <a:rPr lang="en-US" altLang="en-US" sz="2400" dirty="0">
                <a:solidFill>
                  <a:srgbClr val="000000"/>
                </a:solidFill>
                <a:latin typeface="Georgia" panose="02040502050405020303" pitchFamily="18" charset="0"/>
              </a:rPr>
              <a:t>Avoid changing therapy from known medicines to unfamiliar ones without good reasons</a:t>
            </a:r>
          </a:p>
          <a:p>
            <a:pPr>
              <a:spcBef>
                <a:spcPts val="1800"/>
              </a:spcBef>
            </a:pPr>
            <a:r>
              <a:rPr lang="en-US" altLang="en-US" sz="2400" dirty="0">
                <a:solidFill>
                  <a:srgbClr val="000000"/>
                </a:solidFill>
                <a:latin typeface="Georgia" panose="02040502050405020303" pitchFamily="18" charset="0"/>
              </a:rPr>
              <a:t>Consider possible interactions of medicines with certain foods, alcohol and non-therapeutic chemicals</a:t>
            </a:r>
          </a:p>
        </p:txBody>
      </p:sp>
      <p:sp>
        <p:nvSpPr>
          <p:cNvPr id="4" name="Slide Number Placeholder 3"/>
          <p:cNvSpPr>
            <a:spLocks noGrp="1"/>
          </p:cNvSpPr>
          <p:nvPr>
            <p:ph type="sldNum" sz="quarter" idx="12"/>
          </p:nvPr>
        </p:nvSpPr>
        <p:spPr/>
        <p:txBody>
          <a:bodyPr/>
          <a:lstStyle/>
          <a:p>
            <a:fld id="{8DE48714-3B7B-4437-909C-3DFD101356BD}" type="slidenum">
              <a:rPr lang="en-US" smtClean="0"/>
              <a:pPr/>
              <a:t>34</a:t>
            </a:fld>
            <a:endParaRPr lang="en-US"/>
          </a:p>
        </p:txBody>
      </p:sp>
    </p:spTree>
    <p:extLst>
      <p:ext uri="{BB962C8B-B14F-4D97-AF65-F5344CB8AC3E}">
        <p14:creationId xmlns:p14="http://schemas.microsoft.com/office/powerpoint/2010/main" val="4876928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818" y="274637"/>
            <a:ext cx="8672946" cy="749647"/>
          </a:xfrm>
        </p:spPr>
        <p:txBody>
          <a:bodyPr>
            <a:noAutofit/>
          </a:bodyPr>
          <a:lstStyle/>
          <a:p>
            <a:pPr algn="l"/>
            <a:r>
              <a:rPr lang="en-US" sz="2600" b="1" cap="all" dirty="0">
                <a:latin typeface="Georgia" panose="02040502050405020303" pitchFamily="18" charset="0"/>
              </a:rPr>
              <a:t>Good prescribing practice …. Cont’d</a:t>
            </a:r>
          </a:p>
        </p:txBody>
      </p:sp>
      <p:sp>
        <p:nvSpPr>
          <p:cNvPr id="3" name="Content Placeholder 2"/>
          <p:cNvSpPr>
            <a:spLocks noGrp="1"/>
          </p:cNvSpPr>
          <p:nvPr>
            <p:ph idx="1"/>
          </p:nvPr>
        </p:nvSpPr>
        <p:spPr>
          <a:xfrm>
            <a:off x="318655" y="1268760"/>
            <a:ext cx="8562109" cy="5357465"/>
          </a:xfrm>
        </p:spPr>
        <p:txBody>
          <a:bodyPr>
            <a:noAutofit/>
          </a:bodyPr>
          <a:lstStyle/>
          <a:p>
            <a:pPr>
              <a:spcBef>
                <a:spcPts val="1800"/>
              </a:spcBef>
            </a:pPr>
            <a:r>
              <a:rPr lang="en-US" altLang="en-US" sz="2400" dirty="0">
                <a:solidFill>
                  <a:srgbClr val="000000"/>
                </a:solidFill>
                <a:latin typeface="Georgia" panose="02040502050405020303" pitchFamily="18" charset="0"/>
              </a:rPr>
              <a:t>Always consider the risks and benefits of any medicine that you plan to use. Make comparisons among medicines for the same indication before deciding what is most appropriate to use for a patient.</a:t>
            </a:r>
          </a:p>
          <a:p>
            <a:pPr>
              <a:spcBef>
                <a:spcPts val="1800"/>
              </a:spcBef>
            </a:pPr>
            <a:r>
              <a:rPr lang="en-US" altLang="en-US" sz="2400" dirty="0">
                <a:solidFill>
                  <a:srgbClr val="000000"/>
                </a:solidFill>
                <a:latin typeface="Georgia" panose="02040502050405020303" pitchFamily="18" charset="0"/>
              </a:rPr>
              <a:t>Consider the predisposing factors to </a:t>
            </a:r>
            <a:r>
              <a:rPr lang="en-GB" sz="2400" dirty="0">
                <a:latin typeface="Georgia" panose="02040502050405020303" pitchFamily="18" charset="0"/>
              </a:rPr>
              <a:t>adverse drug reactions</a:t>
            </a:r>
            <a:r>
              <a:rPr lang="en-US" altLang="en-US" sz="2400" dirty="0">
                <a:solidFill>
                  <a:srgbClr val="000000"/>
                </a:solidFill>
                <a:latin typeface="Georgia" panose="02040502050405020303" pitchFamily="18" charset="0"/>
              </a:rPr>
              <a:t> and individualize drug therapy according to patients’ needs. Be particularly careful when prescribing for children, the elderly, the pregnant and lactating, the seriously ill and patients with hepatic and renal diseases. Careful ongoing monitoring is essential in these patients. Where available, </a:t>
            </a:r>
            <a:r>
              <a:rPr lang="en-US" altLang="en-US" sz="2400" dirty="0" err="1">
                <a:solidFill>
                  <a:srgbClr val="000000"/>
                </a:solidFill>
                <a:latin typeface="Georgia" panose="02040502050405020303" pitchFamily="18" charset="0"/>
              </a:rPr>
              <a:t>pharmacogenetic</a:t>
            </a:r>
            <a:r>
              <a:rPr lang="en-US" altLang="en-US" sz="2400" dirty="0">
                <a:solidFill>
                  <a:srgbClr val="000000"/>
                </a:solidFill>
                <a:latin typeface="Georgia" panose="02040502050405020303" pitchFamily="18" charset="0"/>
              </a:rPr>
              <a:t> testing should be done.</a:t>
            </a:r>
          </a:p>
        </p:txBody>
      </p:sp>
      <p:sp>
        <p:nvSpPr>
          <p:cNvPr id="4" name="Slide Number Placeholder 3"/>
          <p:cNvSpPr>
            <a:spLocks noGrp="1"/>
          </p:cNvSpPr>
          <p:nvPr>
            <p:ph type="sldNum" sz="quarter" idx="12"/>
          </p:nvPr>
        </p:nvSpPr>
        <p:spPr/>
        <p:txBody>
          <a:bodyPr/>
          <a:lstStyle/>
          <a:p>
            <a:fld id="{8DE48714-3B7B-4437-909C-3DFD101356BD}" type="slidenum">
              <a:rPr lang="en-US" smtClean="0"/>
              <a:pPr/>
              <a:t>35</a:t>
            </a:fld>
            <a:endParaRPr lang="en-US"/>
          </a:p>
        </p:txBody>
      </p:sp>
    </p:spTree>
    <p:extLst>
      <p:ext uri="{BB962C8B-B14F-4D97-AF65-F5344CB8AC3E}">
        <p14:creationId xmlns:p14="http://schemas.microsoft.com/office/powerpoint/2010/main" val="1550070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818" y="274637"/>
            <a:ext cx="8672946" cy="749647"/>
          </a:xfrm>
        </p:spPr>
        <p:txBody>
          <a:bodyPr>
            <a:noAutofit/>
          </a:bodyPr>
          <a:lstStyle/>
          <a:p>
            <a:pPr algn="l"/>
            <a:r>
              <a:rPr lang="en-US" sz="2600" b="1" cap="all" dirty="0">
                <a:latin typeface="Georgia" panose="02040502050405020303" pitchFamily="18" charset="0"/>
              </a:rPr>
              <a:t>Good prescribing practice …. Cont’d</a:t>
            </a:r>
          </a:p>
        </p:txBody>
      </p:sp>
      <p:sp>
        <p:nvSpPr>
          <p:cNvPr id="3" name="Content Placeholder 2"/>
          <p:cNvSpPr>
            <a:spLocks noGrp="1"/>
          </p:cNvSpPr>
          <p:nvPr>
            <p:ph idx="1"/>
          </p:nvPr>
        </p:nvSpPr>
        <p:spPr>
          <a:xfrm>
            <a:off x="318655" y="1268760"/>
            <a:ext cx="8562109" cy="5357465"/>
          </a:xfrm>
        </p:spPr>
        <p:txBody>
          <a:bodyPr>
            <a:noAutofit/>
          </a:bodyPr>
          <a:lstStyle/>
          <a:p>
            <a:pPr>
              <a:spcBef>
                <a:spcPts val="1800"/>
              </a:spcBef>
            </a:pPr>
            <a:r>
              <a:rPr lang="en-US" altLang="en-US" sz="2400" dirty="0">
                <a:solidFill>
                  <a:srgbClr val="000000"/>
                </a:solidFill>
                <a:latin typeface="Georgia" panose="02040502050405020303" pitchFamily="18" charset="0"/>
              </a:rPr>
              <a:t>Avoid polypharmacy. Use few medicines whenever possible. The incidence of adverse reactions increases with the number of medicines concomitantly used.</a:t>
            </a:r>
          </a:p>
          <a:p>
            <a:pPr>
              <a:spcBef>
                <a:spcPts val="1800"/>
              </a:spcBef>
            </a:pPr>
            <a:r>
              <a:rPr lang="en-US" altLang="en-US" sz="2400" dirty="0">
                <a:solidFill>
                  <a:srgbClr val="000000"/>
                </a:solidFill>
                <a:latin typeface="Georgia" panose="02040502050405020303" pitchFamily="18" charset="0"/>
              </a:rPr>
              <a:t>Avoid prescribing medicines that are prohibited or have been officially withdrawn from the market</a:t>
            </a:r>
          </a:p>
          <a:p>
            <a:pPr>
              <a:spcBef>
                <a:spcPts val="1800"/>
              </a:spcBef>
            </a:pPr>
            <a:r>
              <a:rPr lang="en-US" altLang="en-US" sz="2400" dirty="0">
                <a:solidFill>
                  <a:srgbClr val="000000"/>
                </a:solidFill>
                <a:latin typeface="Georgia" panose="02040502050405020303" pitchFamily="18" charset="0"/>
              </a:rPr>
              <a:t>Always inquire about known medicine allergies before prescribing medicines and avoid classes of medicines that the patient has previously reacted to</a:t>
            </a:r>
          </a:p>
        </p:txBody>
      </p:sp>
      <p:sp>
        <p:nvSpPr>
          <p:cNvPr id="4" name="Slide Number Placeholder 3"/>
          <p:cNvSpPr>
            <a:spLocks noGrp="1"/>
          </p:cNvSpPr>
          <p:nvPr>
            <p:ph type="sldNum" sz="quarter" idx="12"/>
          </p:nvPr>
        </p:nvSpPr>
        <p:spPr/>
        <p:txBody>
          <a:bodyPr/>
          <a:lstStyle/>
          <a:p>
            <a:fld id="{8DE48714-3B7B-4437-909C-3DFD101356BD}" type="slidenum">
              <a:rPr lang="en-US" smtClean="0"/>
              <a:pPr/>
              <a:t>36</a:t>
            </a:fld>
            <a:endParaRPr lang="en-US"/>
          </a:p>
        </p:txBody>
      </p:sp>
    </p:spTree>
    <p:extLst>
      <p:ext uri="{BB962C8B-B14F-4D97-AF65-F5344CB8AC3E}">
        <p14:creationId xmlns:p14="http://schemas.microsoft.com/office/powerpoint/2010/main" val="23487771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818" y="274637"/>
            <a:ext cx="8672946" cy="182563"/>
          </a:xfrm>
        </p:spPr>
        <p:txBody>
          <a:bodyPr>
            <a:noAutofit/>
          </a:bodyPr>
          <a:lstStyle/>
          <a:p>
            <a:pPr algn="l"/>
            <a:endParaRPr lang="en-US" sz="2600" b="1" cap="all" dirty="0">
              <a:latin typeface="Georgia" panose="02040502050405020303" pitchFamily="18" charset="0"/>
            </a:endParaRPr>
          </a:p>
        </p:txBody>
      </p:sp>
      <p:sp>
        <p:nvSpPr>
          <p:cNvPr id="3" name="Content Placeholder 2"/>
          <p:cNvSpPr>
            <a:spLocks noGrp="1"/>
          </p:cNvSpPr>
          <p:nvPr>
            <p:ph idx="1"/>
          </p:nvPr>
        </p:nvSpPr>
        <p:spPr>
          <a:xfrm>
            <a:off x="318655" y="685800"/>
            <a:ext cx="8562109" cy="5940425"/>
          </a:xfrm>
        </p:spPr>
        <p:txBody>
          <a:bodyPr>
            <a:noAutofit/>
          </a:bodyPr>
          <a:lstStyle/>
          <a:p>
            <a:pPr marL="0" lvl="0" indent="0">
              <a:spcBef>
                <a:spcPts val="1200"/>
              </a:spcBef>
              <a:buNone/>
            </a:pPr>
            <a:r>
              <a:rPr lang="en-US" sz="2300" b="1" cap="all" dirty="0">
                <a:latin typeface="Georgia" panose="02040502050405020303" pitchFamily="18" charset="0"/>
              </a:rPr>
              <a:t>Good dispensing practice</a:t>
            </a:r>
            <a:endParaRPr lang="en-GB" sz="2300" dirty="0">
              <a:latin typeface="Georgia" panose="02040502050405020303" pitchFamily="18" charset="0"/>
            </a:endParaRPr>
          </a:p>
          <a:p>
            <a:pPr lvl="0">
              <a:spcBef>
                <a:spcPts val="1200"/>
              </a:spcBef>
            </a:pPr>
            <a:r>
              <a:rPr lang="en-GB" sz="2300" dirty="0">
                <a:latin typeface="Georgia" panose="02040502050405020303" pitchFamily="18" charset="0"/>
              </a:rPr>
              <a:t>Sensitize the patient on known or established risks of medicines</a:t>
            </a:r>
            <a:endParaRPr lang="en-US" sz="2300" dirty="0">
              <a:latin typeface="Georgia" panose="02040502050405020303" pitchFamily="18" charset="0"/>
            </a:endParaRPr>
          </a:p>
          <a:p>
            <a:pPr lvl="0">
              <a:spcBef>
                <a:spcPts val="1200"/>
              </a:spcBef>
            </a:pPr>
            <a:r>
              <a:rPr lang="en-GB" sz="2300" dirty="0">
                <a:latin typeface="Georgia" panose="02040502050405020303" pitchFamily="18" charset="0"/>
              </a:rPr>
              <a:t>Encourage patients to disclose any known allergies to medicines</a:t>
            </a:r>
            <a:endParaRPr lang="en-US" sz="2300" dirty="0">
              <a:latin typeface="Georgia" panose="02040502050405020303" pitchFamily="18" charset="0"/>
            </a:endParaRPr>
          </a:p>
          <a:p>
            <a:pPr lvl="0">
              <a:spcBef>
                <a:spcPts val="1200"/>
              </a:spcBef>
            </a:pPr>
            <a:r>
              <a:rPr lang="en-GB" sz="2300" dirty="0">
                <a:latin typeface="Georgia" panose="02040502050405020303" pitchFamily="18" charset="0"/>
              </a:rPr>
              <a:t>Dispense medicines of the best possible quality</a:t>
            </a:r>
          </a:p>
          <a:p>
            <a:pPr marL="0" lvl="0" indent="0">
              <a:spcBef>
                <a:spcPts val="1200"/>
              </a:spcBef>
              <a:buNone/>
            </a:pPr>
            <a:endParaRPr lang="en-GB" sz="2300" b="1" cap="all" dirty="0">
              <a:latin typeface="Georgia" panose="02040502050405020303" pitchFamily="18" charset="0"/>
            </a:endParaRPr>
          </a:p>
          <a:p>
            <a:pPr marL="0" lvl="0" indent="0">
              <a:spcBef>
                <a:spcPts val="1200"/>
              </a:spcBef>
              <a:buNone/>
            </a:pPr>
            <a:r>
              <a:rPr lang="en-GB" sz="2300" b="1" cap="all" dirty="0">
                <a:latin typeface="Georgia" panose="02040502050405020303" pitchFamily="18" charset="0"/>
              </a:rPr>
              <a:t>Education and training of healthcare workers</a:t>
            </a:r>
            <a:endParaRPr lang="en-GB" sz="2300" dirty="0">
              <a:latin typeface="Georgia" panose="02040502050405020303" pitchFamily="18" charset="0"/>
            </a:endParaRPr>
          </a:p>
          <a:p>
            <a:pPr lvl="0">
              <a:spcBef>
                <a:spcPts val="1200"/>
              </a:spcBef>
            </a:pPr>
            <a:r>
              <a:rPr lang="en-GB" sz="2300" dirty="0">
                <a:latin typeface="Georgia" panose="02040502050405020303" pitchFamily="18" charset="0"/>
              </a:rPr>
              <a:t>All healthcare workers should have adequate basic education in pharmacotherapy</a:t>
            </a:r>
            <a:endParaRPr lang="en-US" sz="2300" dirty="0">
              <a:latin typeface="Georgia" panose="02040502050405020303" pitchFamily="18" charset="0"/>
            </a:endParaRPr>
          </a:p>
          <a:p>
            <a:pPr lvl="0">
              <a:spcBef>
                <a:spcPts val="1200"/>
              </a:spcBef>
            </a:pPr>
            <a:r>
              <a:rPr lang="en-GB" sz="2300" dirty="0">
                <a:latin typeface="Georgia" panose="02040502050405020303" pitchFamily="18" charset="0"/>
              </a:rPr>
              <a:t>All healthcare workers should have some training in the recognition and reporting of adverse drug reactions</a:t>
            </a:r>
            <a:endParaRPr lang="en-US" sz="2300" dirty="0">
              <a:latin typeface="Georgia" panose="02040502050405020303" pitchFamily="18" charset="0"/>
            </a:endParaRPr>
          </a:p>
          <a:p>
            <a:pPr lvl="0">
              <a:spcBef>
                <a:spcPts val="1800"/>
              </a:spcBef>
            </a:pP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E48714-3B7B-4437-909C-3DFD101356BD}" type="slidenum">
              <a:rPr lang="en-US" smtClean="0"/>
              <a:pPr/>
              <a:t>37</a:t>
            </a:fld>
            <a:endParaRPr lang="en-US"/>
          </a:p>
        </p:txBody>
      </p:sp>
    </p:spTree>
    <p:extLst>
      <p:ext uri="{BB962C8B-B14F-4D97-AF65-F5344CB8AC3E}">
        <p14:creationId xmlns:p14="http://schemas.microsoft.com/office/powerpoint/2010/main" val="173904820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818" y="274637"/>
            <a:ext cx="8672946" cy="749647"/>
          </a:xfrm>
        </p:spPr>
        <p:txBody>
          <a:bodyPr>
            <a:noAutofit/>
          </a:bodyPr>
          <a:lstStyle/>
          <a:p>
            <a:pPr algn="l"/>
            <a:r>
              <a:rPr lang="en-GB" sz="2500" b="1" cap="all" dirty="0">
                <a:latin typeface="Georgia" panose="02040502050405020303" pitchFamily="18" charset="0"/>
              </a:rPr>
              <a:t>Monitoring and reporting of adverse drug reactions</a:t>
            </a:r>
            <a:endParaRPr lang="en-US" sz="2500" cap="all" dirty="0">
              <a:latin typeface="Georgia" panose="02040502050405020303" pitchFamily="18" charset="0"/>
            </a:endParaRPr>
          </a:p>
        </p:txBody>
      </p:sp>
      <p:sp>
        <p:nvSpPr>
          <p:cNvPr id="3" name="Content Placeholder 2"/>
          <p:cNvSpPr>
            <a:spLocks noGrp="1"/>
          </p:cNvSpPr>
          <p:nvPr>
            <p:ph idx="1"/>
          </p:nvPr>
        </p:nvSpPr>
        <p:spPr>
          <a:xfrm>
            <a:off x="207819" y="1268760"/>
            <a:ext cx="8672946" cy="5357465"/>
          </a:xfrm>
        </p:spPr>
        <p:txBody>
          <a:bodyPr>
            <a:noAutofit/>
          </a:bodyPr>
          <a:lstStyle/>
          <a:p>
            <a:pPr lvl="0">
              <a:spcBef>
                <a:spcPts val="1800"/>
              </a:spcBef>
            </a:pPr>
            <a:r>
              <a:rPr lang="en-GB" sz="2300" dirty="0">
                <a:latin typeface="Georgia" panose="02040502050405020303" pitchFamily="18" charset="0"/>
              </a:rPr>
              <a:t>Closely monitor patients on medicines that are known to exhibit a large variety of interactions and adverse effects</a:t>
            </a:r>
            <a:endParaRPr lang="en-US" sz="2300" dirty="0">
              <a:latin typeface="Georgia" panose="02040502050405020303" pitchFamily="18" charset="0"/>
            </a:endParaRPr>
          </a:p>
          <a:p>
            <a:pPr lvl="0">
              <a:spcBef>
                <a:spcPts val="1800"/>
              </a:spcBef>
            </a:pPr>
            <a:r>
              <a:rPr lang="en-GB" sz="2300" dirty="0">
                <a:latin typeface="Georgia" panose="02040502050405020303" pitchFamily="18" charset="0"/>
              </a:rPr>
              <a:t>Suspect adverse drug reactions in patients who show signs and symptoms not clearly explained by the course of their disease</a:t>
            </a:r>
            <a:endParaRPr lang="en-US" sz="2300" dirty="0">
              <a:latin typeface="Georgia" panose="02040502050405020303" pitchFamily="18" charset="0"/>
            </a:endParaRPr>
          </a:p>
          <a:p>
            <a:pPr lvl="0">
              <a:spcBef>
                <a:spcPts val="1800"/>
              </a:spcBef>
            </a:pPr>
            <a:r>
              <a:rPr lang="en-GB" sz="2300" dirty="0">
                <a:latin typeface="Georgia" panose="02040502050405020303" pitchFamily="18" charset="0"/>
              </a:rPr>
              <a:t>Review all medicines that the patient takes on a regular basis, taking special note of those bought without a prescription</a:t>
            </a:r>
            <a:endParaRPr lang="en-US" sz="2300" dirty="0">
              <a:latin typeface="Georgia" panose="02040502050405020303" pitchFamily="18" charset="0"/>
            </a:endParaRPr>
          </a:p>
          <a:p>
            <a:pPr lvl="0">
              <a:spcBef>
                <a:spcPts val="1800"/>
              </a:spcBef>
            </a:pPr>
            <a:r>
              <a:rPr lang="en-GB" sz="2300" dirty="0">
                <a:latin typeface="Georgia" panose="02040502050405020303" pitchFamily="18" charset="0"/>
              </a:rPr>
              <a:t>If you suspect an adverse drug reaction, consider stopping the medicine or reduce dosage as soon as possible and report the adverse drug reaction to the medicine regulatory authority/pharmacovigilance centre</a:t>
            </a:r>
            <a:endParaRPr lang="en-US" sz="23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E48714-3B7B-4437-909C-3DFD101356BD}" type="slidenum">
              <a:rPr lang="en-US" smtClean="0"/>
              <a:pPr/>
              <a:t>38</a:t>
            </a:fld>
            <a:endParaRPr lang="en-US"/>
          </a:p>
        </p:txBody>
      </p:sp>
    </p:spTree>
    <p:extLst>
      <p:ext uri="{BB962C8B-B14F-4D97-AF65-F5344CB8AC3E}">
        <p14:creationId xmlns:p14="http://schemas.microsoft.com/office/powerpoint/2010/main" val="30033589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263236" y="274637"/>
            <a:ext cx="8617528" cy="700087"/>
          </a:xfrm>
        </p:spPr>
        <p:txBody>
          <a:bodyPr>
            <a:noAutofit/>
          </a:bodyPr>
          <a:lstStyle/>
          <a:p>
            <a:pPr algn="l"/>
            <a:r>
              <a:rPr lang="en-US" altLang="en-US" sz="2600" b="1" cap="all" dirty="0">
                <a:latin typeface="Georgia" panose="02040502050405020303" pitchFamily="18" charset="0"/>
              </a:rPr>
              <a:t>Hypersensitivity reactions (drug allergic reactions)</a:t>
            </a:r>
            <a:r>
              <a:rPr lang="en-US" altLang="en-US" sz="2600" cap="all" dirty="0">
                <a:latin typeface="Georgia" panose="02040502050405020303" pitchFamily="18" charset="0"/>
              </a:rPr>
              <a:t> </a:t>
            </a:r>
          </a:p>
        </p:txBody>
      </p:sp>
      <p:sp>
        <p:nvSpPr>
          <p:cNvPr id="36867" name="Rectangle 3"/>
          <p:cNvSpPr>
            <a:spLocks noGrp="1" noChangeArrowheads="1"/>
          </p:cNvSpPr>
          <p:nvPr>
            <p:ph type="body" idx="1"/>
          </p:nvPr>
        </p:nvSpPr>
        <p:spPr>
          <a:xfrm>
            <a:off x="263236" y="1447800"/>
            <a:ext cx="8617528" cy="5178425"/>
          </a:xfrm>
        </p:spPr>
        <p:txBody>
          <a:bodyPr>
            <a:noAutofit/>
          </a:bodyPr>
          <a:lstStyle/>
          <a:p>
            <a:pPr>
              <a:spcBef>
                <a:spcPts val="1800"/>
              </a:spcBef>
            </a:pPr>
            <a:r>
              <a:rPr lang="en-US" altLang="en-US" sz="2400" dirty="0">
                <a:latin typeface="Georgia" panose="02040502050405020303" pitchFamily="18" charset="0"/>
              </a:rPr>
              <a:t>Allergic reactions of various kinds are a common form of adverse response to drugs</a:t>
            </a:r>
            <a:endParaRPr lang="en-US" sz="2400" dirty="0">
              <a:solidFill>
                <a:prstClr val="black"/>
              </a:solidFill>
              <a:latin typeface="Georgia" panose="02040502050405020303" pitchFamily="18" charset="0"/>
              <a:cs typeface="Times New Roman" pitchFamily="18" charset="0"/>
            </a:endParaRPr>
          </a:p>
          <a:p>
            <a:pPr>
              <a:spcBef>
                <a:spcPts val="1800"/>
              </a:spcBef>
            </a:pPr>
            <a:r>
              <a:rPr lang="en-US" sz="2400" dirty="0">
                <a:solidFill>
                  <a:prstClr val="black"/>
                </a:solidFill>
                <a:latin typeface="Georgia" panose="02040502050405020303" pitchFamily="18" charset="0"/>
                <a:cs typeface="Times New Roman" pitchFamily="18" charset="0"/>
              </a:rPr>
              <a:t>An allergic drug reaction is an i</a:t>
            </a:r>
            <a:r>
              <a:rPr lang="en-US" sz="2400" dirty="0">
                <a:latin typeface="Georgia" panose="02040502050405020303" pitchFamily="18" charset="0"/>
                <a:cs typeface="Times New Roman" pitchFamily="18" charset="0"/>
              </a:rPr>
              <a:t>mmunologically mediated reaction to a drug. </a:t>
            </a:r>
            <a:r>
              <a:rPr lang="en-US" altLang="en-US" sz="2400" dirty="0">
                <a:latin typeface="Georgia" panose="02040502050405020303" pitchFamily="18" charset="0"/>
              </a:rPr>
              <a:t>The reaction results from previous sensitization to a particular chemical or one that is structurally similar.</a:t>
            </a:r>
          </a:p>
          <a:p>
            <a:pPr>
              <a:spcBef>
                <a:spcPts val="1800"/>
              </a:spcBef>
            </a:pPr>
            <a:r>
              <a:rPr lang="en-US" sz="2400" dirty="0">
                <a:latin typeface="Georgia" panose="02040502050405020303" pitchFamily="18" charset="0"/>
                <a:cs typeface="Times New Roman" pitchFamily="18" charset="0"/>
              </a:rPr>
              <a:t>Drugs can cause allergic reactions via both humoral and cell-mediated immunity</a:t>
            </a:r>
          </a:p>
          <a:p>
            <a:pPr>
              <a:spcBef>
                <a:spcPts val="1800"/>
              </a:spcBef>
            </a:pPr>
            <a:r>
              <a:rPr lang="en-US" sz="2400" dirty="0">
                <a:latin typeface="Georgia" panose="02040502050405020303" pitchFamily="18" charset="0"/>
                <a:cs typeface="Times New Roman" pitchFamily="18" charset="0"/>
              </a:rPr>
              <a:t>Allergic drug reactions are not pharmacologically predictable and are not dose dependent</a:t>
            </a:r>
          </a:p>
        </p:txBody>
      </p:sp>
      <p:sp>
        <p:nvSpPr>
          <p:cNvPr id="2" name="Slide Number Placeholder 1"/>
          <p:cNvSpPr>
            <a:spLocks noGrp="1"/>
          </p:cNvSpPr>
          <p:nvPr>
            <p:ph type="sldNum" sz="quarter" idx="12"/>
          </p:nvPr>
        </p:nvSpPr>
        <p:spPr/>
        <p:txBody>
          <a:bodyPr/>
          <a:lstStyle/>
          <a:p>
            <a:fld id="{8DE48714-3B7B-4437-909C-3DFD101356BD}" type="slidenum">
              <a:rPr lang="en-US" smtClean="0"/>
              <a:pPr/>
              <a:t>39</a:t>
            </a:fld>
            <a:endParaRPr lang="en-US"/>
          </a:p>
        </p:txBody>
      </p:sp>
    </p:spTree>
    <p:extLst>
      <p:ext uri="{BB962C8B-B14F-4D97-AF65-F5344CB8AC3E}">
        <p14:creationId xmlns:p14="http://schemas.microsoft.com/office/powerpoint/2010/main" val="2058434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spcBef>
                <a:spcPts val="0"/>
              </a:spcBef>
              <a:buClr>
                <a:srgbClr val="7030A0"/>
              </a:buClr>
            </a:pPr>
            <a:r>
              <a:rPr lang="en-IN" altLang="en-US" sz="2600" b="1" dirty="0">
                <a:solidFill>
                  <a:srgbClr val="7030A0"/>
                </a:solidFill>
                <a:latin typeface="Georgia" panose="02040502050405020303" charset="0"/>
                <a:cs typeface="Georgia" panose="02040502050405020303" charset="0"/>
                <a:sym typeface="Arial" panose="020B0604020202020204"/>
              </a:rPr>
              <a:t>LEARNING </a:t>
            </a:r>
            <a:r>
              <a:rPr lang="en-US" sz="2600" b="1" dirty="0">
                <a:solidFill>
                  <a:srgbClr val="7030A0"/>
                </a:solidFill>
                <a:latin typeface="Georgia" panose="02040502050405020303" charset="0"/>
                <a:cs typeface="Georgia" panose="02040502050405020303" charset="0"/>
                <a:sym typeface="Arial" panose="020B0604020202020204"/>
              </a:rPr>
              <a:t>OBJECTIVES</a:t>
            </a: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457200" indent="-457200">
              <a:spcBef>
                <a:spcPts val="1800"/>
              </a:spcBef>
              <a:buFont typeface="+mj-lt"/>
              <a:buAutoNum type="arabicPeriod"/>
            </a:pPr>
            <a:r>
              <a:rPr lang="en-US" sz="2400" dirty="0">
                <a:latin typeface="Georgia" panose="02040502050405020303" pitchFamily="18" charset="0"/>
              </a:rPr>
              <a:t>To define various terms relating to undesirable drug effects</a:t>
            </a:r>
          </a:p>
          <a:p>
            <a:pPr marL="457200" indent="-457200">
              <a:spcBef>
                <a:spcPts val="1800"/>
              </a:spcBef>
              <a:buFont typeface="+mj-lt"/>
              <a:buAutoNum type="arabicPeriod"/>
            </a:pPr>
            <a:r>
              <a:rPr lang="en-US" sz="2400" dirty="0">
                <a:latin typeface="Georgia" panose="02040502050405020303" pitchFamily="18" charset="0"/>
              </a:rPr>
              <a:t>To classify adverse drugs effects</a:t>
            </a:r>
          </a:p>
          <a:p>
            <a:pPr marL="457200" indent="-457200">
              <a:spcBef>
                <a:spcPts val="1800"/>
              </a:spcBef>
              <a:buFont typeface="+mj-lt"/>
              <a:buAutoNum type="arabicPeriod"/>
            </a:pPr>
            <a:r>
              <a:rPr lang="en-US" sz="2400" dirty="0">
                <a:latin typeface="Georgia" panose="02040502050405020303" pitchFamily="18" charset="0"/>
              </a:rPr>
              <a:t>To describe the management and prevention of adverse drug effects</a:t>
            </a:r>
          </a:p>
          <a:p>
            <a:pPr marL="457200" indent="-457200">
              <a:spcBef>
                <a:spcPts val="1800"/>
              </a:spcBef>
              <a:buFont typeface="+mj-lt"/>
              <a:buAutoNum type="arabicPeriod"/>
            </a:pPr>
            <a:r>
              <a:rPr lang="en-US" sz="2400" dirty="0">
                <a:latin typeface="Georgia" panose="02040502050405020303" pitchFamily="18" charset="0"/>
              </a:rPr>
              <a:t>To describe the characteristics, clinical features and underlying mechanisms of various types of adverse drug effects</a:t>
            </a:r>
          </a:p>
        </p:txBody>
      </p:sp>
    </p:spTree>
    <p:extLst>
      <p:ext uri="{BB962C8B-B14F-4D97-AF65-F5344CB8AC3E}">
        <p14:creationId xmlns:p14="http://schemas.microsoft.com/office/powerpoint/2010/main" val="413853514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263236" y="274637"/>
            <a:ext cx="8617528" cy="700087"/>
          </a:xfrm>
        </p:spPr>
        <p:txBody>
          <a:bodyPr>
            <a:noAutofit/>
          </a:bodyPr>
          <a:lstStyle/>
          <a:p>
            <a:pPr marL="25400" algn="l"/>
            <a:r>
              <a:rPr lang="en-US" altLang="en-US" sz="2500" b="1" cap="all" dirty="0">
                <a:latin typeface="Georgia" panose="02040502050405020303" pitchFamily="18" charset="0"/>
              </a:rPr>
              <a:t>Mechanisms by which drugs cause allergic reactions</a:t>
            </a:r>
          </a:p>
        </p:txBody>
      </p:sp>
      <p:sp>
        <p:nvSpPr>
          <p:cNvPr id="36867" name="Rectangle 3"/>
          <p:cNvSpPr>
            <a:spLocks noGrp="1" noChangeArrowheads="1"/>
          </p:cNvSpPr>
          <p:nvPr>
            <p:ph type="body" idx="1"/>
          </p:nvPr>
        </p:nvSpPr>
        <p:spPr>
          <a:xfrm>
            <a:off x="263236" y="1219200"/>
            <a:ext cx="8617528" cy="5407025"/>
          </a:xfrm>
        </p:spPr>
        <p:txBody>
          <a:bodyPr>
            <a:normAutofit/>
          </a:bodyPr>
          <a:lstStyle/>
          <a:p>
            <a:pPr>
              <a:spcBef>
                <a:spcPts val="1200"/>
              </a:spcBef>
            </a:pPr>
            <a:r>
              <a:rPr lang="en-US" sz="2300" dirty="0">
                <a:latin typeface="Georgia" panose="02040502050405020303" pitchFamily="18" charset="0"/>
                <a:cs typeface="Times New Roman" pitchFamily="18" charset="0"/>
              </a:rPr>
              <a:t>Drugs can cause all the four types of allergic reactions (Types I, II, III and IV)</a:t>
            </a:r>
            <a:endParaRPr lang="en-US" altLang="en-US" sz="2300" dirty="0">
              <a:latin typeface="Georgia" panose="02040502050405020303" pitchFamily="18" charset="0"/>
            </a:endParaRPr>
          </a:p>
          <a:p>
            <a:pPr>
              <a:spcBef>
                <a:spcPts val="1200"/>
              </a:spcBef>
            </a:pPr>
            <a:r>
              <a:rPr lang="en-US" altLang="en-US" sz="2300" dirty="0">
                <a:latin typeface="Georgia" panose="02040502050405020303" pitchFamily="18" charset="0"/>
              </a:rPr>
              <a:t>Most drugs are low molecular weight substances and are therefore not immunogenic in themselves</a:t>
            </a:r>
          </a:p>
          <a:p>
            <a:pPr>
              <a:spcBef>
                <a:spcPts val="1200"/>
              </a:spcBef>
            </a:pPr>
            <a:r>
              <a:rPr lang="en-US" altLang="en-US" sz="2300" dirty="0">
                <a:latin typeface="Georgia" panose="02040502050405020303" pitchFamily="18" charset="0"/>
              </a:rPr>
              <a:t>For a low molecular weight chemical to cause an allergic reaction, the chemical (or its metabolite) combines with an endogenous protein to form an antigenic complex</a:t>
            </a:r>
          </a:p>
          <a:p>
            <a:pPr>
              <a:spcBef>
                <a:spcPts val="1200"/>
              </a:spcBef>
            </a:pPr>
            <a:r>
              <a:rPr lang="en-US" altLang="en-US" sz="2300" dirty="0">
                <a:latin typeface="Georgia" panose="02040502050405020303" pitchFamily="18" charset="0"/>
              </a:rPr>
              <a:t>The antigen complex induces the synthesis of antibodies (usually after a latent period of 1-2 weeks)</a:t>
            </a:r>
          </a:p>
          <a:p>
            <a:pPr>
              <a:spcBef>
                <a:spcPts val="1200"/>
              </a:spcBef>
            </a:pPr>
            <a:r>
              <a:rPr lang="en-US" altLang="en-US" sz="2300" dirty="0">
                <a:latin typeface="Georgia" panose="02040502050405020303" pitchFamily="18" charset="0"/>
              </a:rPr>
              <a:t>Subsequent exposure of the organism to the chemical results in an antigen-antibody interaction that produces the manifestations of allergy</a:t>
            </a:r>
          </a:p>
        </p:txBody>
      </p:sp>
      <p:sp>
        <p:nvSpPr>
          <p:cNvPr id="2" name="Slide Number Placeholder 1"/>
          <p:cNvSpPr>
            <a:spLocks noGrp="1"/>
          </p:cNvSpPr>
          <p:nvPr>
            <p:ph type="sldNum" sz="quarter" idx="12"/>
          </p:nvPr>
        </p:nvSpPr>
        <p:spPr/>
        <p:txBody>
          <a:bodyPr/>
          <a:lstStyle/>
          <a:p>
            <a:fld id="{8DE48714-3B7B-4437-909C-3DFD101356BD}" type="slidenum">
              <a:rPr lang="en-US" smtClean="0"/>
              <a:pPr/>
              <a:t>40</a:t>
            </a:fld>
            <a:endParaRPr lang="en-US"/>
          </a:p>
        </p:txBody>
      </p:sp>
    </p:spTree>
    <p:extLst>
      <p:ext uri="{BB962C8B-B14F-4D97-AF65-F5344CB8AC3E}">
        <p14:creationId xmlns:p14="http://schemas.microsoft.com/office/powerpoint/2010/main" val="41400513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277090" y="163773"/>
            <a:ext cx="8603673" cy="887105"/>
          </a:xfrm>
        </p:spPr>
        <p:txBody>
          <a:bodyPr>
            <a:noAutofit/>
          </a:bodyPr>
          <a:lstStyle/>
          <a:p>
            <a:pPr algn="l"/>
            <a:r>
              <a:rPr lang="en-IE" altLang="en-US" sz="2600" b="1" cap="all" dirty="0">
                <a:latin typeface="Georgia" panose="02040502050405020303" pitchFamily="18" charset="0"/>
              </a:rPr>
              <a:t>Type I (anaphylaxis)</a:t>
            </a:r>
            <a:endParaRPr lang="en-US" altLang="en-US" sz="2600" b="1" cap="all" dirty="0">
              <a:latin typeface="Georgia" panose="02040502050405020303" pitchFamily="18" charset="0"/>
            </a:endParaRPr>
          </a:p>
        </p:txBody>
      </p:sp>
      <p:sp>
        <p:nvSpPr>
          <p:cNvPr id="43011" name="Rectangle 3"/>
          <p:cNvSpPr>
            <a:spLocks noGrp="1" noChangeArrowheads="1"/>
          </p:cNvSpPr>
          <p:nvPr>
            <p:ph type="body" idx="1"/>
          </p:nvPr>
        </p:nvSpPr>
        <p:spPr>
          <a:xfrm>
            <a:off x="277091" y="1191491"/>
            <a:ext cx="8603673" cy="5434734"/>
          </a:xfrm>
        </p:spPr>
        <p:txBody>
          <a:bodyPr>
            <a:normAutofit/>
          </a:bodyPr>
          <a:lstStyle/>
          <a:p>
            <a:pPr marL="342900" indent="-342900">
              <a:spcBef>
                <a:spcPts val="1800"/>
              </a:spcBef>
            </a:pPr>
            <a:r>
              <a:rPr lang="en-US" altLang="en-US" sz="2400" dirty="0">
                <a:latin typeface="Georgia" panose="02040502050405020303" pitchFamily="18" charset="0"/>
              </a:rPr>
              <a:t>Also known as immediate hypersensitivity reactions because they tend to occur immediately after challenge with an antigen to which the individual is sensitive</a:t>
            </a:r>
          </a:p>
          <a:p>
            <a:pPr marL="342900" indent="-342900">
              <a:spcBef>
                <a:spcPts val="1800"/>
              </a:spcBef>
            </a:pPr>
            <a:r>
              <a:rPr lang="en-US" altLang="en-US" sz="2400" dirty="0">
                <a:latin typeface="Georgia" panose="02040502050405020303" pitchFamily="18" charset="0"/>
              </a:rPr>
              <a:t>Are mediated by </a:t>
            </a:r>
            <a:r>
              <a:rPr lang="en-US" altLang="en-US" sz="2400" dirty="0" err="1">
                <a:latin typeface="Georgia" panose="02040502050405020303" pitchFamily="18" charset="0"/>
              </a:rPr>
              <a:t>IgE</a:t>
            </a:r>
            <a:r>
              <a:rPr lang="en-US" altLang="en-US" sz="2400" dirty="0">
                <a:latin typeface="Georgia" panose="02040502050405020303" pitchFamily="18" charset="0"/>
              </a:rPr>
              <a:t> antibodies</a:t>
            </a:r>
          </a:p>
          <a:p>
            <a:pPr marL="342900" indent="-342900">
              <a:spcBef>
                <a:spcPts val="1800"/>
              </a:spcBef>
            </a:pPr>
            <a:r>
              <a:rPr lang="en-US" altLang="en-US" sz="2400" dirty="0">
                <a:latin typeface="Georgia" panose="02040502050405020303" pitchFamily="18" charset="0"/>
              </a:rPr>
              <a:t>When the antibody binds to the antigen, various mediators are released (histamine, prostaglandins and </a:t>
            </a:r>
            <a:r>
              <a:rPr lang="en-US" altLang="en-US" sz="2400" dirty="0" err="1">
                <a:latin typeface="Georgia" panose="02040502050405020303" pitchFamily="18" charset="0"/>
              </a:rPr>
              <a:t>leukotrienes</a:t>
            </a:r>
            <a:r>
              <a:rPr lang="en-US" altLang="en-US" sz="2400" dirty="0">
                <a:latin typeface="Georgia" panose="02040502050405020303" pitchFamily="18" charset="0"/>
              </a:rPr>
              <a:t>) which cause an inflammatory response</a:t>
            </a:r>
          </a:p>
          <a:p>
            <a:pPr marL="342900" indent="-342900">
              <a:spcBef>
                <a:spcPts val="1800"/>
              </a:spcBef>
            </a:pPr>
            <a:r>
              <a:rPr lang="en-US" altLang="en-US" sz="2400" dirty="0">
                <a:latin typeface="Georgia" panose="02040502050405020303" pitchFamily="18" charset="0"/>
              </a:rPr>
              <a:t>The reaction is sudden and life-threatening</a:t>
            </a:r>
          </a:p>
        </p:txBody>
      </p:sp>
      <p:sp>
        <p:nvSpPr>
          <p:cNvPr id="2" name="Slide Number Placeholder 1"/>
          <p:cNvSpPr>
            <a:spLocks noGrp="1"/>
          </p:cNvSpPr>
          <p:nvPr>
            <p:ph type="sldNum" sz="quarter" idx="12"/>
          </p:nvPr>
        </p:nvSpPr>
        <p:spPr/>
        <p:txBody>
          <a:bodyPr/>
          <a:lstStyle/>
          <a:p>
            <a:fld id="{8DE48714-3B7B-4437-909C-3DFD101356BD}" type="slidenum">
              <a:rPr lang="en-US" smtClean="0"/>
              <a:pPr/>
              <a:t>41</a:t>
            </a:fld>
            <a:endParaRPr lang="en-US"/>
          </a:p>
        </p:txBody>
      </p:sp>
    </p:spTree>
    <p:extLst>
      <p:ext uri="{BB962C8B-B14F-4D97-AF65-F5344CB8AC3E}">
        <p14:creationId xmlns:p14="http://schemas.microsoft.com/office/powerpoint/2010/main" val="134673572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277090" y="263236"/>
            <a:ext cx="8603673" cy="695614"/>
          </a:xfrm>
        </p:spPr>
        <p:txBody>
          <a:bodyPr>
            <a:normAutofit/>
          </a:bodyPr>
          <a:lstStyle/>
          <a:p>
            <a:pPr algn="l"/>
            <a:r>
              <a:rPr lang="en-IE" altLang="en-US" sz="2600" b="1" cap="all" dirty="0">
                <a:latin typeface="Georgia" panose="02040502050405020303" pitchFamily="18" charset="0"/>
              </a:rPr>
              <a:t>Type I …. Cont’d</a:t>
            </a:r>
            <a:endParaRPr lang="en-US" altLang="en-US" sz="2600" b="1" cap="all" dirty="0">
              <a:latin typeface="Georgia" panose="02040502050405020303" pitchFamily="18" charset="0"/>
            </a:endParaRPr>
          </a:p>
        </p:txBody>
      </p:sp>
      <p:sp>
        <p:nvSpPr>
          <p:cNvPr id="43011" name="Rectangle 3"/>
          <p:cNvSpPr>
            <a:spLocks noGrp="1" noChangeArrowheads="1"/>
          </p:cNvSpPr>
          <p:nvPr>
            <p:ph type="body" idx="1"/>
          </p:nvPr>
        </p:nvSpPr>
        <p:spPr>
          <a:xfrm>
            <a:off x="277091" y="1191491"/>
            <a:ext cx="8603673" cy="5434734"/>
          </a:xfrm>
        </p:spPr>
        <p:txBody>
          <a:bodyPr>
            <a:normAutofit/>
          </a:bodyPr>
          <a:lstStyle/>
          <a:p>
            <a:pPr marL="342900" indent="-342900">
              <a:spcBef>
                <a:spcPts val="1800"/>
              </a:spcBef>
            </a:pPr>
            <a:r>
              <a:rPr lang="en-US" altLang="en-US" sz="2400" dirty="0">
                <a:latin typeface="Georgia" panose="02040502050405020303" pitchFamily="18" charset="0"/>
              </a:rPr>
              <a:t>Main features are urticaria, soft tissue swelling, bronchoconstriction and hypotension</a:t>
            </a:r>
          </a:p>
          <a:p>
            <a:pPr marL="342900" indent="-342900">
              <a:spcBef>
                <a:spcPts val="1800"/>
              </a:spcBef>
            </a:pPr>
            <a:r>
              <a:rPr lang="en-US" altLang="en-US" sz="2400" dirty="0">
                <a:latin typeface="Georgia" panose="02040502050405020303" pitchFamily="18" charset="0"/>
              </a:rPr>
              <a:t>Examples of drugs that cause Type I reactions include </a:t>
            </a:r>
            <a:r>
              <a:rPr lang="en-US" altLang="en-US" sz="2400" dirty="0" err="1">
                <a:latin typeface="Georgia" panose="02040502050405020303" pitchFamily="18" charset="0"/>
              </a:rPr>
              <a:t>penicillins</a:t>
            </a:r>
            <a:r>
              <a:rPr lang="en-US" altLang="en-US" sz="2400" dirty="0">
                <a:latin typeface="Georgia" panose="02040502050405020303" pitchFamily="18" charset="0"/>
              </a:rPr>
              <a:t>, various enzymes (e.g. streptokinase, asparaginase), peptide hormones, heparin, dextran, contrast agents and vaccines</a:t>
            </a:r>
          </a:p>
          <a:p>
            <a:pPr marL="342900" indent="-342900">
              <a:spcBef>
                <a:spcPts val="1800"/>
              </a:spcBef>
            </a:pPr>
            <a:r>
              <a:rPr lang="en-US" altLang="en-US" sz="2400" dirty="0">
                <a:latin typeface="Georgia" panose="02040502050405020303" pitchFamily="18" charset="0"/>
              </a:rPr>
              <a:t>Treatment: Adrenaline (life-saving), corticosteroids and anti-histamines</a:t>
            </a:r>
          </a:p>
        </p:txBody>
      </p:sp>
      <p:sp>
        <p:nvSpPr>
          <p:cNvPr id="2" name="Slide Number Placeholder 1"/>
          <p:cNvSpPr>
            <a:spLocks noGrp="1"/>
          </p:cNvSpPr>
          <p:nvPr>
            <p:ph type="sldNum" sz="quarter" idx="12"/>
          </p:nvPr>
        </p:nvSpPr>
        <p:spPr/>
        <p:txBody>
          <a:bodyPr/>
          <a:lstStyle/>
          <a:p>
            <a:fld id="{8DE48714-3B7B-4437-909C-3DFD101356BD}" type="slidenum">
              <a:rPr lang="en-US" smtClean="0"/>
              <a:pPr/>
              <a:t>42</a:t>
            </a:fld>
            <a:endParaRPr lang="en-US"/>
          </a:p>
        </p:txBody>
      </p:sp>
    </p:spTree>
    <p:extLst>
      <p:ext uri="{BB962C8B-B14F-4D97-AF65-F5344CB8AC3E}">
        <p14:creationId xmlns:p14="http://schemas.microsoft.com/office/powerpoint/2010/main" val="149736237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272955" y="163773"/>
            <a:ext cx="8611738" cy="888963"/>
          </a:xfrm>
        </p:spPr>
        <p:txBody>
          <a:bodyPr>
            <a:noAutofit/>
          </a:bodyPr>
          <a:lstStyle/>
          <a:p>
            <a:pPr algn="l"/>
            <a:r>
              <a:rPr lang="en-IE" altLang="en-US" sz="2600" b="1" cap="all" dirty="0">
                <a:latin typeface="Georgia" panose="02040502050405020303" pitchFamily="18" charset="0"/>
              </a:rPr>
              <a:t>Type ii (</a:t>
            </a:r>
            <a:r>
              <a:rPr lang="en-IE" altLang="en-US" sz="2600" b="1" cap="all" dirty="0" err="1">
                <a:latin typeface="Georgia" panose="02040502050405020303" pitchFamily="18" charset="0"/>
              </a:rPr>
              <a:t>cytolytic</a:t>
            </a:r>
            <a:r>
              <a:rPr lang="en-IE" altLang="en-US" sz="2600" b="1" cap="all" dirty="0">
                <a:latin typeface="Georgia" panose="02040502050405020303" pitchFamily="18" charset="0"/>
              </a:rPr>
              <a:t> reactions)</a:t>
            </a:r>
            <a:endParaRPr lang="en-US" altLang="en-US" sz="2600" b="1" cap="all" dirty="0">
              <a:latin typeface="Georgia" panose="02040502050405020303" pitchFamily="18" charset="0"/>
            </a:endParaRPr>
          </a:p>
        </p:txBody>
      </p:sp>
      <p:sp>
        <p:nvSpPr>
          <p:cNvPr id="62467" name="Rectangle 3"/>
          <p:cNvSpPr>
            <a:spLocks noGrp="1" noChangeArrowheads="1"/>
          </p:cNvSpPr>
          <p:nvPr>
            <p:ph type="body" idx="1"/>
          </p:nvPr>
        </p:nvSpPr>
        <p:spPr>
          <a:xfrm>
            <a:off x="272955" y="1268759"/>
            <a:ext cx="8611738" cy="5357465"/>
          </a:xfrm>
        </p:spPr>
        <p:txBody>
          <a:bodyPr>
            <a:normAutofit/>
          </a:bodyPr>
          <a:lstStyle/>
          <a:p>
            <a:pPr>
              <a:spcBef>
                <a:spcPts val="1800"/>
              </a:spcBef>
            </a:pPr>
            <a:r>
              <a:rPr lang="en-US" altLang="en-US" sz="2400" dirty="0">
                <a:latin typeface="Georgia" panose="02040502050405020303" pitchFamily="18" charset="0"/>
              </a:rPr>
              <a:t>Mediated by </a:t>
            </a:r>
            <a:r>
              <a:rPr lang="en-US" altLang="en-US" sz="2400" dirty="0" err="1">
                <a:latin typeface="Georgia" panose="02040502050405020303" pitchFamily="18" charset="0"/>
              </a:rPr>
              <a:t>IgG</a:t>
            </a:r>
            <a:r>
              <a:rPr lang="en-US" altLang="en-US" sz="2400" dirty="0">
                <a:latin typeface="Georgia" panose="02040502050405020303" pitchFamily="18" charset="0"/>
              </a:rPr>
              <a:t> and </a:t>
            </a:r>
            <a:r>
              <a:rPr lang="en-US" altLang="en-US" sz="2400" dirty="0" err="1">
                <a:latin typeface="Georgia" panose="02040502050405020303" pitchFamily="18" charset="0"/>
              </a:rPr>
              <a:t>IgM</a:t>
            </a:r>
            <a:r>
              <a:rPr lang="en-US" altLang="en-US" sz="2400" dirty="0">
                <a:latin typeface="Georgia" panose="02040502050405020303" pitchFamily="18" charset="0"/>
              </a:rPr>
              <a:t> antibodies which activate complement system that lyses cells</a:t>
            </a:r>
          </a:p>
          <a:p>
            <a:pPr>
              <a:spcBef>
                <a:spcPts val="1800"/>
              </a:spcBef>
            </a:pPr>
            <a:r>
              <a:rPr lang="en-US" altLang="en-US" sz="2400" dirty="0">
                <a:latin typeface="Georgia" panose="02040502050405020303" pitchFamily="18" charset="0"/>
              </a:rPr>
              <a:t>Major targets are cells of the </a:t>
            </a:r>
            <a:r>
              <a:rPr lang="en-US" altLang="en-US" sz="2400" dirty="0" err="1">
                <a:latin typeface="Georgia" panose="02040502050405020303" pitchFamily="18" charset="0"/>
              </a:rPr>
              <a:t>haematological</a:t>
            </a:r>
            <a:r>
              <a:rPr lang="en-US" altLang="en-US" sz="2400" dirty="0">
                <a:latin typeface="Georgia" panose="02040502050405020303" pitchFamily="18" charset="0"/>
              </a:rPr>
              <a:t> system</a:t>
            </a:r>
          </a:p>
          <a:p>
            <a:pPr>
              <a:spcBef>
                <a:spcPts val="1800"/>
              </a:spcBef>
            </a:pPr>
            <a:r>
              <a:rPr lang="en-US" altLang="en-US" sz="2400" dirty="0">
                <a:latin typeface="Georgia" panose="02040502050405020303" pitchFamily="18" charset="0"/>
              </a:rPr>
              <a:t>Examples: penicillin induced </a:t>
            </a:r>
            <a:r>
              <a:rPr lang="en-US" altLang="en-US" sz="2400" dirty="0" err="1">
                <a:latin typeface="Georgia" panose="02040502050405020303" pitchFamily="18" charset="0"/>
              </a:rPr>
              <a:t>haemolytic</a:t>
            </a:r>
            <a:r>
              <a:rPr lang="en-US" altLang="en-US" sz="2400" dirty="0">
                <a:latin typeface="Georgia" panose="02040502050405020303" pitchFamily="18" charset="0"/>
              </a:rPr>
              <a:t> </a:t>
            </a:r>
            <a:r>
              <a:rPr lang="en-US" altLang="en-US" sz="2400" dirty="0" err="1">
                <a:latin typeface="Georgia" panose="02040502050405020303" pitchFamily="18" charset="0"/>
              </a:rPr>
              <a:t>anaemia</a:t>
            </a:r>
            <a:r>
              <a:rPr lang="en-US" altLang="en-US" sz="2400" dirty="0">
                <a:latin typeface="Georgia" panose="02040502050405020303" pitchFamily="18" charset="0"/>
              </a:rPr>
              <a:t>, methyldopa induced </a:t>
            </a:r>
            <a:r>
              <a:rPr lang="en-US" altLang="en-US" sz="2400" dirty="0" err="1">
                <a:latin typeface="Georgia" panose="02040502050405020303" pitchFamily="18" charset="0"/>
              </a:rPr>
              <a:t>haemolytic</a:t>
            </a:r>
            <a:r>
              <a:rPr lang="en-US" altLang="en-US" sz="2400" dirty="0">
                <a:latin typeface="Georgia" panose="02040502050405020303" pitchFamily="18" charset="0"/>
              </a:rPr>
              <a:t> </a:t>
            </a:r>
            <a:r>
              <a:rPr lang="en-US" altLang="en-US" sz="2400" dirty="0" err="1">
                <a:latin typeface="Georgia" panose="02040502050405020303" pitchFamily="18" charset="0"/>
              </a:rPr>
              <a:t>anaemia</a:t>
            </a:r>
            <a:r>
              <a:rPr lang="en-US" altLang="en-US" sz="2400" dirty="0">
                <a:latin typeface="Georgia" panose="02040502050405020303" pitchFamily="18" charset="0"/>
              </a:rPr>
              <a:t>, quinidine induced thrombocytopenic </a:t>
            </a:r>
            <a:r>
              <a:rPr lang="en-US" altLang="en-US" sz="2400" dirty="0" err="1">
                <a:latin typeface="Georgia" panose="02040502050405020303" pitchFamily="18" charset="0"/>
              </a:rPr>
              <a:t>purpura</a:t>
            </a:r>
            <a:r>
              <a:rPr lang="en-US" altLang="en-US" sz="2400" dirty="0">
                <a:latin typeface="Georgia" panose="02040502050405020303" pitchFamily="18" charset="0"/>
              </a:rPr>
              <a:t>, sulfonamide-induced </a:t>
            </a:r>
            <a:r>
              <a:rPr lang="en-US" altLang="en-US" sz="2400" dirty="0" err="1">
                <a:latin typeface="Georgia" panose="02040502050405020303" pitchFamily="18" charset="0"/>
              </a:rPr>
              <a:t>granulocytopenia</a:t>
            </a:r>
            <a:r>
              <a:rPr lang="en-US" altLang="en-US" sz="2400" dirty="0">
                <a:latin typeface="Georgia" panose="02040502050405020303" pitchFamily="18" charset="0"/>
              </a:rPr>
              <a:t> and hydralazine induced SLE</a:t>
            </a:r>
          </a:p>
          <a:p>
            <a:pPr>
              <a:spcBef>
                <a:spcPts val="1800"/>
              </a:spcBef>
            </a:pPr>
            <a:r>
              <a:rPr lang="en-US" altLang="en-US" sz="2400" dirty="0">
                <a:latin typeface="Georgia" panose="02040502050405020303" pitchFamily="18" charset="0"/>
              </a:rPr>
              <a:t>These reactions usually subside within several months of drug withdrawal</a:t>
            </a:r>
          </a:p>
        </p:txBody>
      </p:sp>
      <p:sp>
        <p:nvSpPr>
          <p:cNvPr id="2" name="Slide Number Placeholder 1"/>
          <p:cNvSpPr>
            <a:spLocks noGrp="1"/>
          </p:cNvSpPr>
          <p:nvPr>
            <p:ph type="sldNum" sz="quarter" idx="12"/>
          </p:nvPr>
        </p:nvSpPr>
        <p:spPr/>
        <p:txBody>
          <a:bodyPr/>
          <a:lstStyle/>
          <a:p>
            <a:fld id="{8DE48714-3B7B-4437-909C-3DFD101356BD}" type="slidenum">
              <a:rPr lang="en-US" smtClean="0"/>
              <a:pPr/>
              <a:t>43</a:t>
            </a:fld>
            <a:endParaRPr lang="en-US"/>
          </a:p>
        </p:txBody>
      </p:sp>
    </p:spTree>
    <p:extLst>
      <p:ext uri="{BB962C8B-B14F-4D97-AF65-F5344CB8AC3E}">
        <p14:creationId xmlns:p14="http://schemas.microsoft.com/office/powerpoint/2010/main" val="122765054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272955" y="163773"/>
            <a:ext cx="8611738" cy="888963"/>
          </a:xfrm>
        </p:spPr>
        <p:txBody>
          <a:bodyPr>
            <a:noAutofit/>
          </a:bodyPr>
          <a:lstStyle/>
          <a:p>
            <a:pPr algn="l"/>
            <a:r>
              <a:rPr lang="en-IE" altLang="en-US" sz="2600" b="1" cap="all" dirty="0">
                <a:latin typeface="Georgia" panose="02040502050405020303" pitchFamily="18" charset="0"/>
              </a:rPr>
              <a:t>Type iii (</a:t>
            </a:r>
            <a:r>
              <a:rPr lang="en-IE" altLang="en-US" sz="2600" b="1" cap="all" dirty="0" err="1">
                <a:latin typeface="Georgia" panose="02040502050405020303" pitchFamily="18" charset="0"/>
              </a:rPr>
              <a:t>arthus</a:t>
            </a:r>
            <a:r>
              <a:rPr lang="en-IE" altLang="en-US" sz="2600" b="1" cap="all" dirty="0">
                <a:latin typeface="Georgia" panose="02040502050405020303" pitchFamily="18" charset="0"/>
              </a:rPr>
              <a:t> reactions)</a:t>
            </a:r>
            <a:endParaRPr lang="en-US" altLang="en-US" sz="2600" b="1" cap="all" dirty="0">
              <a:latin typeface="Georgia" panose="02040502050405020303" pitchFamily="18" charset="0"/>
            </a:endParaRPr>
          </a:p>
        </p:txBody>
      </p:sp>
      <p:sp>
        <p:nvSpPr>
          <p:cNvPr id="62467" name="Rectangle 3"/>
          <p:cNvSpPr>
            <a:spLocks noGrp="1" noChangeArrowheads="1"/>
          </p:cNvSpPr>
          <p:nvPr>
            <p:ph type="body" idx="1"/>
          </p:nvPr>
        </p:nvSpPr>
        <p:spPr>
          <a:xfrm>
            <a:off x="272955" y="1268759"/>
            <a:ext cx="8611738" cy="5357465"/>
          </a:xfrm>
        </p:spPr>
        <p:txBody>
          <a:bodyPr>
            <a:noAutofit/>
          </a:bodyPr>
          <a:lstStyle/>
          <a:p>
            <a:pPr>
              <a:spcBef>
                <a:spcPts val="1200"/>
              </a:spcBef>
            </a:pPr>
            <a:r>
              <a:rPr lang="en-US" altLang="en-US" sz="2200" dirty="0">
                <a:latin typeface="Georgia" panose="02040502050405020303" pitchFamily="18" charset="0"/>
              </a:rPr>
              <a:t>Are mediated by IgG antibodies. Mechanism involves the generation of antigen-antibody complexes that subsequently fix complement.</a:t>
            </a:r>
          </a:p>
          <a:p>
            <a:pPr>
              <a:spcBef>
                <a:spcPts val="1200"/>
              </a:spcBef>
            </a:pPr>
            <a:r>
              <a:rPr lang="en-US" altLang="en-US" sz="2200" dirty="0">
                <a:latin typeface="Georgia" panose="02040502050405020303" pitchFamily="18" charset="0"/>
              </a:rPr>
              <a:t>The complexes are deposited in the vascular endothelium where a destructive inflammatory response called serum sickness occurs</a:t>
            </a:r>
          </a:p>
          <a:p>
            <a:pPr>
              <a:spcBef>
                <a:spcPts val="1200"/>
              </a:spcBef>
            </a:pPr>
            <a:r>
              <a:rPr lang="en-US" altLang="en-US" sz="2200" dirty="0">
                <a:latin typeface="Georgia" panose="02040502050405020303" pitchFamily="18" charset="0"/>
              </a:rPr>
              <a:t>Features: urticarial skin reactions, arthralgia or arthritis, lymphadenopathy and fever</a:t>
            </a:r>
          </a:p>
          <a:p>
            <a:pPr>
              <a:spcBef>
                <a:spcPts val="1200"/>
              </a:spcBef>
            </a:pPr>
            <a:r>
              <a:rPr lang="en-US" altLang="en-US" sz="2200" dirty="0">
                <a:latin typeface="Georgia" panose="02040502050405020303" pitchFamily="18" charset="0"/>
              </a:rPr>
              <a:t>The reaction subsides within 6-12 days after the drug is removed</a:t>
            </a:r>
          </a:p>
          <a:p>
            <a:pPr>
              <a:spcBef>
                <a:spcPts val="1200"/>
              </a:spcBef>
            </a:pPr>
            <a:r>
              <a:rPr lang="en-US" altLang="en-US" sz="2200" dirty="0">
                <a:latin typeface="Georgia" panose="02040502050405020303" pitchFamily="18" charset="0"/>
              </a:rPr>
              <a:t>Examples of drugs that cause Type III reactions include </a:t>
            </a:r>
            <a:r>
              <a:rPr lang="en-US" altLang="en-US" sz="2200" dirty="0" err="1">
                <a:latin typeface="Georgia" panose="02040502050405020303" pitchFamily="18" charset="0"/>
              </a:rPr>
              <a:t>penicillins</a:t>
            </a:r>
            <a:r>
              <a:rPr lang="en-US" altLang="en-US" sz="2200" dirty="0">
                <a:latin typeface="Georgia" panose="02040502050405020303" pitchFamily="18" charset="0"/>
              </a:rPr>
              <a:t>, sulfonamides, iodides, carbamazepine and phenytoin</a:t>
            </a:r>
          </a:p>
          <a:p>
            <a:pPr>
              <a:spcBef>
                <a:spcPts val="1200"/>
              </a:spcBef>
            </a:pPr>
            <a:r>
              <a:rPr lang="en-US" altLang="en-US" sz="2200" dirty="0">
                <a:latin typeface="Georgia" panose="02040502050405020303" pitchFamily="18" charset="0"/>
              </a:rPr>
              <a:t>A more severe form of immune vasculitis is Steven-Johnson Syndrome</a:t>
            </a:r>
          </a:p>
        </p:txBody>
      </p:sp>
      <p:sp>
        <p:nvSpPr>
          <p:cNvPr id="2" name="Slide Number Placeholder 1"/>
          <p:cNvSpPr>
            <a:spLocks noGrp="1"/>
          </p:cNvSpPr>
          <p:nvPr>
            <p:ph type="sldNum" sz="quarter" idx="12"/>
          </p:nvPr>
        </p:nvSpPr>
        <p:spPr/>
        <p:txBody>
          <a:bodyPr/>
          <a:lstStyle/>
          <a:p>
            <a:fld id="{8DE48714-3B7B-4437-909C-3DFD101356BD}" type="slidenum">
              <a:rPr lang="en-US" smtClean="0"/>
              <a:pPr/>
              <a:t>44</a:t>
            </a:fld>
            <a:endParaRPr lang="en-US"/>
          </a:p>
        </p:txBody>
      </p:sp>
    </p:spTree>
    <p:extLst>
      <p:ext uri="{BB962C8B-B14F-4D97-AF65-F5344CB8AC3E}">
        <p14:creationId xmlns:p14="http://schemas.microsoft.com/office/powerpoint/2010/main" val="35516663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259307" y="120650"/>
            <a:ext cx="8639032" cy="838200"/>
          </a:xfrm>
        </p:spPr>
        <p:txBody>
          <a:bodyPr>
            <a:noAutofit/>
          </a:bodyPr>
          <a:lstStyle/>
          <a:p>
            <a:pPr algn="l"/>
            <a:r>
              <a:rPr lang="en-IE" altLang="en-US" sz="2600" b="1" cap="all" dirty="0">
                <a:latin typeface="Georgia" panose="02040502050405020303" pitchFamily="18" charset="0"/>
              </a:rPr>
              <a:t>Type iv (delayed hypersensitivity reactions)</a:t>
            </a:r>
            <a:endParaRPr lang="en-US" altLang="en-US" sz="2600" b="1" cap="all" dirty="0">
              <a:latin typeface="Georgia" panose="02040502050405020303" pitchFamily="18" charset="0"/>
            </a:endParaRPr>
          </a:p>
        </p:txBody>
      </p:sp>
      <p:sp>
        <p:nvSpPr>
          <p:cNvPr id="69635" name="Rectangle 3"/>
          <p:cNvSpPr>
            <a:spLocks noGrp="1" noChangeArrowheads="1"/>
          </p:cNvSpPr>
          <p:nvPr>
            <p:ph type="body" idx="1"/>
          </p:nvPr>
        </p:nvSpPr>
        <p:spPr>
          <a:xfrm>
            <a:off x="259307" y="1255593"/>
            <a:ext cx="8639032" cy="5370631"/>
          </a:xfrm>
        </p:spPr>
        <p:txBody>
          <a:bodyPr>
            <a:normAutofit/>
          </a:bodyPr>
          <a:lstStyle/>
          <a:p>
            <a:pPr>
              <a:spcBef>
                <a:spcPts val="1800"/>
              </a:spcBef>
            </a:pPr>
            <a:r>
              <a:rPr lang="en-US" altLang="en-US" sz="2400" dirty="0">
                <a:latin typeface="Georgia" panose="02040502050405020303" pitchFamily="18" charset="0"/>
              </a:rPr>
              <a:t>Mediated by sensitized T-lymphocytes and macrophages</a:t>
            </a:r>
          </a:p>
          <a:p>
            <a:pPr>
              <a:spcBef>
                <a:spcPts val="1800"/>
              </a:spcBef>
            </a:pPr>
            <a:r>
              <a:rPr lang="en-US" altLang="en-US" sz="2400" dirty="0">
                <a:latin typeface="Georgia" panose="02040502050405020303" pitchFamily="18" charset="0"/>
              </a:rPr>
              <a:t>Also known as cell mediated immune reaction</a:t>
            </a:r>
          </a:p>
          <a:p>
            <a:pPr>
              <a:spcBef>
                <a:spcPts val="1800"/>
              </a:spcBef>
            </a:pPr>
            <a:r>
              <a:rPr lang="en-US" altLang="en-US" sz="2400" dirty="0">
                <a:latin typeface="Georgia" panose="02040502050405020303" pitchFamily="18" charset="0"/>
              </a:rPr>
              <a:t>When sensitized cells come in contact with antigen, an inflammatory reaction is generated by the production of </a:t>
            </a:r>
            <a:r>
              <a:rPr lang="en-US" altLang="en-US" sz="2400" dirty="0" err="1">
                <a:latin typeface="Georgia" panose="02040502050405020303" pitchFamily="18" charset="0"/>
              </a:rPr>
              <a:t>lymphokines</a:t>
            </a:r>
            <a:r>
              <a:rPr lang="en-US" altLang="en-US" sz="2400" dirty="0">
                <a:latin typeface="Georgia" panose="02040502050405020303" pitchFamily="18" charset="0"/>
              </a:rPr>
              <a:t> and the subsequent influx of neutrophils and macrophages</a:t>
            </a:r>
          </a:p>
          <a:p>
            <a:pPr>
              <a:spcBef>
                <a:spcPts val="1800"/>
              </a:spcBef>
            </a:pPr>
            <a:r>
              <a:rPr lang="en-US" altLang="en-US" sz="2400" dirty="0">
                <a:latin typeface="Georgia" panose="02040502050405020303" pitchFamily="18" charset="0"/>
              </a:rPr>
              <a:t>Examples include contact dermatitis with gold salts, neomycin, bacitracin, diphenhydramine, topical steroids</a:t>
            </a:r>
          </a:p>
        </p:txBody>
      </p:sp>
      <p:sp>
        <p:nvSpPr>
          <p:cNvPr id="2" name="Slide Number Placeholder 1"/>
          <p:cNvSpPr>
            <a:spLocks noGrp="1"/>
          </p:cNvSpPr>
          <p:nvPr>
            <p:ph type="sldNum" sz="quarter" idx="12"/>
          </p:nvPr>
        </p:nvSpPr>
        <p:spPr/>
        <p:txBody>
          <a:bodyPr/>
          <a:lstStyle/>
          <a:p>
            <a:fld id="{8DE48714-3B7B-4437-909C-3DFD101356BD}" type="slidenum">
              <a:rPr lang="en-US" smtClean="0"/>
              <a:pPr/>
              <a:t>45</a:t>
            </a:fld>
            <a:endParaRPr lang="en-US"/>
          </a:p>
        </p:txBody>
      </p:sp>
    </p:spTree>
    <p:extLst>
      <p:ext uri="{BB962C8B-B14F-4D97-AF65-F5344CB8AC3E}">
        <p14:creationId xmlns:p14="http://schemas.microsoft.com/office/powerpoint/2010/main" val="214446840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259307" y="120650"/>
            <a:ext cx="8639032" cy="838200"/>
          </a:xfrm>
        </p:spPr>
        <p:txBody>
          <a:bodyPr>
            <a:normAutofit/>
          </a:bodyPr>
          <a:lstStyle/>
          <a:p>
            <a:pPr algn="l"/>
            <a:r>
              <a:rPr lang="en-IE" altLang="en-US" sz="2600" b="1" cap="all" dirty="0">
                <a:latin typeface="Georgia" panose="02040502050405020303" pitchFamily="18" charset="0"/>
              </a:rPr>
              <a:t>Pseudo-allergic DRUG reactions</a:t>
            </a:r>
            <a:endParaRPr lang="en-US" altLang="en-US" sz="2600" b="1" cap="all" dirty="0">
              <a:latin typeface="Georgia" panose="02040502050405020303" pitchFamily="18" charset="0"/>
            </a:endParaRPr>
          </a:p>
        </p:txBody>
      </p:sp>
      <p:sp>
        <p:nvSpPr>
          <p:cNvPr id="69635" name="Rectangle 3"/>
          <p:cNvSpPr>
            <a:spLocks noGrp="1" noChangeArrowheads="1"/>
          </p:cNvSpPr>
          <p:nvPr>
            <p:ph type="body" idx="1"/>
          </p:nvPr>
        </p:nvSpPr>
        <p:spPr>
          <a:xfrm>
            <a:off x="259307" y="1255593"/>
            <a:ext cx="8639032" cy="5370631"/>
          </a:xfrm>
        </p:spPr>
        <p:txBody>
          <a:bodyPr>
            <a:normAutofit/>
          </a:bodyPr>
          <a:lstStyle/>
          <a:p>
            <a:pPr>
              <a:spcBef>
                <a:spcPts val="1800"/>
              </a:spcBef>
            </a:pPr>
            <a:r>
              <a:rPr lang="en-US" altLang="en-US" sz="2400" dirty="0">
                <a:latin typeface="Georgia" panose="02040502050405020303" pitchFamily="18" charset="0"/>
              </a:rPr>
              <a:t>Pseudo-allergy is characterized by reactions that are similar to allergic reactions, but are not immunologically mediated</a:t>
            </a:r>
          </a:p>
          <a:p>
            <a:pPr>
              <a:spcBef>
                <a:spcPts val="1800"/>
              </a:spcBef>
            </a:pPr>
            <a:r>
              <a:rPr lang="en-US" altLang="en-US" sz="2400" dirty="0">
                <a:latin typeface="Georgia" panose="02040502050405020303" pitchFamily="18" charset="0"/>
              </a:rPr>
              <a:t>The clinical features of pseudo-allergy cannot be distinguished from those of allergy</a:t>
            </a:r>
          </a:p>
          <a:p>
            <a:pPr>
              <a:spcBef>
                <a:spcPts val="1800"/>
              </a:spcBef>
            </a:pPr>
            <a:r>
              <a:rPr lang="en-US" altLang="en-US" sz="2400" dirty="0">
                <a:latin typeface="Georgia" panose="02040502050405020303" pitchFamily="18" charset="0"/>
              </a:rPr>
              <a:t>Pseudo-allergy that resembles anaphylaxis is referred to as </a:t>
            </a:r>
            <a:r>
              <a:rPr lang="en-US" altLang="en-US" sz="2400" dirty="0" err="1">
                <a:latin typeface="Georgia" panose="02040502050405020303" pitchFamily="18" charset="0"/>
              </a:rPr>
              <a:t>anaphylactoid</a:t>
            </a:r>
            <a:r>
              <a:rPr lang="en-US" altLang="en-US" sz="2400" dirty="0">
                <a:latin typeface="Georgia" panose="02040502050405020303" pitchFamily="18" charset="0"/>
              </a:rPr>
              <a:t> reaction</a:t>
            </a:r>
          </a:p>
          <a:p>
            <a:pPr>
              <a:spcBef>
                <a:spcPts val="1800"/>
              </a:spcBef>
            </a:pPr>
            <a:r>
              <a:rPr lang="en-US" altLang="en-US" sz="2400" dirty="0">
                <a:latin typeface="Georgia" panose="02040502050405020303" pitchFamily="18" charset="0"/>
              </a:rPr>
              <a:t>Pseudo-allergy is due to release of inflammatory mediators such as histamine from mast cells and basophils that is not triggered by immunoglobulin E</a:t>
            </a:r>
          </a:p>
        </p:txBody>
      </p:sp>
      <p:sp>
        <p:nvSpPr>
          <p:cNvPr id="2" name="Slide Number Placeholder 1"/>
          <p:cNvSpPr>
            <a:spLocks noGrp="1"/>
          </p:cNvSpPr>
          <p:nvPr>
            <p:ph type="sldNum" sz="quarter" idx="12"/>
          </p:nvPr>
        </p:nvSpPr>
        <p:spPr/>
        <p:txBody>
          <a:bodyPr/>
          <a:lstStyle/>
          <a:p>
            <a:fld id="{8DE48714-3B7B-4437-909C-3DFD101356BD}" type="slidenum">
              <a:rPr lang="en-US" smtClean="0"/>
              <a:pPr/>
              <a:t>46</a:t>
            </a:fld>
            <a:endParaRPr lang="en-US"/>
          </a:p>
        </p:txBody>
      </p:sp>
    </p:spTree>
    <p:extLst>
      <p:ext uri="{BB962C8B-B14F-4D97-AF65-F5344CB8AC3E}">
        <p14:creationId xmlns:p14="http://schemas.microsoft.com/office/powerpoint/2010/main" val="257691759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259307" y="120650"/>
            <a:ext cx="8639032" cy="838200"/>
          </a:xfrm>
        </p:spPr>
        <p:txBody>
          <a:bodyPr>
            <a:noAutofit/>
          </a:bodyPr>
          <a:lstStyle/>
          <a:p>
            <a:pPr algn="l"/>
            <a:r>
              <a:rPr lang="en-IE" altLang="en-US" sz="2600" b="1" cap="all" dirty="0">
                <a:latin typeface="Georgia" panose="02040502050405020303" pitchFamily="18" charset="0"/>
              </a:rPr>
              <a:t>Pseudo-allergic DRUG reactions …. Cont’d</a:t>
            </a:r>
            <a:endParaRPr lang="en-US" altLang="en-US" sz="2600" b="1" cap="all" dirty="0">
              <a:latin typeface="Georgia" panose="02040502050405020303" pitchFamily="18" charset="0"/>
            </a:endParaRPr>
          </a:p>
        </p:txBody>
      </p:sp>
      <p:sp>
        <p:nvSpPr>
          <p:cNvPr id="69635" name="Rectangle 3"/>
          <p:cNvSpPr>
            <a:spLocks noGrp="1" noChangeArrowheads="1"/>
          </p:cNvSpPr>
          <p:nvPr>
            <p:ph type="body" idx="1"/>
          </p:nvPr>
        </p:nvSpPr>
        <p:spPr>
          <a:xfrm>
            <a:off x="259307" y="1255593"/>
            <a:ext cx="8639032" cy="5370631"/>
          </a:xfrm>
        </p:spPr>
        <p:txBody>
          <a:bodyPr>
            <a:normAutofit/>
          </a:bodyPr>
          <a:lstStyle/>
          <a:p>
            <a:pPr>
              <a:spcBef>
                <a:spcPts val="1800"/>
              </a:spcBef>
            </a:pPr>
            <a:r>
              <a:rPr lang="en-US" altLang="en-US" sz="2400" dirty="0">
                <a:latin typeface="Georgia" panose="02040502050405020303" pitchFamily="18" charset="0"/>
              </a:rPr>
              <a:t>Pseudo-allergy does not elicit antigen-specific immune responses but does evoke histamine release from mast cells and basophils, activation of the complement system, atypical synthesis of eicosanoids, and the inhibition of </a:t>
            </a:r>
            <a:r>
              <a:rPr lang="en-US" altLang="en-US" sz="2400" dirty="0" err="1">
                <a:latin typeface="Georgia" panose="02040502050405020303" pitchFamily="18" charset="0"/>
              </a:rPr>
              <a:t>bradykinin</a:t>
            </a:r>
            <a:r>
              <a:rPr lang="en-US" altLang="en-US" sz="2400" dirty="0">
                <a:latin typeface="Georgia" panose="02040502050405020303" pitchFamily="18" charset="0"/>
              </a:rPr>
              <a:t> breakdown</a:t>
            </a:r>
          </a:p>
          <a:p>
            <a:pPr>
              <a:spcBef>
                <a:spcPts val="1800"/>
              </a:spcBef>
            </a:pPr>
            <a:r>
              <a:rPr lang="en-US" altLang="en-US" sz="2400" dirty="0">
                <a:latin typeface="Georgia" panose="02040502050405020303" pitchFamily="18" charset="0"/>
              </a:rPr>
              <a:t>Drugs that induce pseudo-allergic reactions include opioids, amphotericin B, iron dextran, non-steroidal anti-inflammatory drugs, cyclosporine, </a:t>
            </a:r>
            <a:r>
              <a:rPr lang="en-US" altLang="en-US" sz="2400" dirty="0" err="1">
                <a:latin typeface="Georgia" panose="02040502050405020303" pitchFamily="18" charset="0"/>
              </a:rPr>
              <a:t>etoposide</a:t>
            </a:r>
            <a:r>
              <a:rPr lang="en-US" altLang="en-US" sz="2400" dirty="0">
                <a:latin typeface="Georgia" panose="02040502050405020303" pitchFamily="18" charset="0"/>
              </a:rPr>
              <a:t>, </a:t>
            </a:r>
            <a:r>
              <a:rPr lang="en-US" altLang="en-US" sz="2400" dirty="0" err="1">
                <a:latin typeface="Georgia" panose="02040502050405020303" pitchFamily="18" charset="0"/>
              </a:rPr>
              <a:t>tubo-curarine</a:t>
            </a:r>
            <a:r>
              <a:rPr lang="en-US" altLang="en-US" sz="2400" dirty="0">
                <a:latin typeface="Georgia" panose="02040502050405020303" pitchFamily="18" charset="0"/>
              </a:rPr>
              <a:t>, and vitamin K</a:t>
            </a:r>
            <a:r>
              <a:rPr lang="en-US" altLang="en-US" sz="2400" baseline="-25000" dirty="0">
                <a:latin typeface="Georgia" panose="02040502050405020303" pitchFamily="18" charset="0"/>
              </a:rPr>
              <a:t>1</a:t>
            </a:r>
          </a:p>
        </p:txBody>
      </p:sp>
      <p:sp>
        <p:nvSpPr>
          <p:cNvPr id="2" name="Slide Number Placeholder 1"/>
          <p:cNvSpPr>
            <a:spLocks noGrp="1"/>
          </p:cNvSpPr>
          <p:nvPr>
            <p:ph type="sldNum" sz="quarter" idx="12"/>
          </p:nvPr>
        </p:nvSpPr>
        <p:spPr/>
        <p:txBody>
          <a:bodyPr/>
          <a:lstStyle/>
          <a:p>
            <a:fld id="{8DE48714-3B7B-4437-909C-3DFD101356BD}" type="slidenum">
              <a:rPr lang="en-US" smtClean="0"/>
              <a:pPr/>
              <a:t>47</a:t>
            </a:fld>
            <a:endParaRPr lang="en-US"/>
          </a:p>
        </p:txBody>
      </p:sp>
    </p:spTree>
    <p:extLst>
      <p:ext uri="{BB962C8B-B14F-4D97-AF65-F5344CB8AC3E}">
        <p14:creationId xmlns:p14="http://schemas.microsoft.com/office/powerpoint/2010/main" val="270361575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955" y="274638"/>
            <a:ext cx="8666329" cy="706090"/>
          </a:xfrm>
        </p:spPr>
        <p:txBody>
          <a:bodyPr>
            <a:normAutofit/>
          </a:bodyPr>
          <a:lstStyle/>
          <a:p>
            <a:pPr algn="l"/>
            <a:r>
              <a:rPr lang="en-US" sz="2600" b="1" cap="all" dirty="0">
                <a:latin typeface="Georgia" panose="02040502050405020303" pitchFamily="18" charset="0"/>
              </a:rPr>
              <a:t>BLOOD DYSCRASIAS</a:t>
            </a:r>
          </a:p>
        </p:txBody>
      </p:sp>
      <p:sp>
        <p:nvSpPr>
          <p:cNvPr id="3" name="Content Placeholder 2"/>
          <p:cNvSpPr>
            <a:spLocks noGrp="1"/>
          </p:cNvSpPr>
          <p:nvPr>
            <p:ph idx="1"/>
          </p:nvPr>
        </p:nvSpPr>
        <p:spPr>
          <a:xfrm>
            <a:off x="272955" y="1228299"/>
            <a:ext cx="8666329" cy="5397926"/>
          </a:xfrm>
        </p:spPr>
        <p:txBody>
          <a:bodyPr>
            <a:normAutofit fontScale="92500" lnSpcReduction="10000"/>
          </a:bodyPr>
          <a:lstStyle/>
          <a:p>
            <a:pPr marL="0" lvl="1" indent="0">
              <a:lnSpc>
                <a:spcPct val="110000"/>
              </a:lnSpc>
              <a:spcBef>
                <a:spcPts val="1200"/>
              </a:spcBef>
              <a:buNone/>
            </a:pPr>
            <a:r>
              <a:rPr lang="en-US" altLang="en-US" sz="2400" dirty="0">
                <a:latin typeface="Georgia" panose="02040502050405020303" pitchFamily="18" charset="0"/>
              </a:rPr>
              <a:t>Blood </a:t>
            </a:r>
            <a:r>
              <a:rPr lang="en-US" altLang="en-US" sz="2400" dirty="0" err="1">
                <a:latin typeface="Georgia" panose="02040502050405020303" pitchFamily="18" charset="0"/>
              </a:rPr>
              <a:t>dyscrasias</a:t>
            </a:r>
            <a:r>
              <a:rPr lang="en-US" altLang="en-US" sz="2400" dirty="0">
                <a:latin typeface="Georgia" panose="02040502050405020303" pitchFamily="18" charset="0"/>
              </a:rPr>
              <a:t> are drug induced </a:t>
            </a:r>
            <a:r>
              <a:rPr lang="en-US" altLang="en-US" sz="2400" dirty="0" err="1">
                <a:latin typeface="Georgia" panose="02040502050405020303" pitchFamily="18" charset="0"/>
              </a:rPr>
              <a:t>haematological</a:t>
            </a:r>
            <a:r>
              <a:rPr lang="en-US" altLang="en-US" sz="2400" dirty="0">
                <a:latin typeface="Georgia" panose="02040502050405020303" pitchFamily="18" charset="0"/>
              </a:rPr>
              <a:t> reactions</a:t>
            </a:r>
          </a:p>
          <a:p>
            <a:pPr marL="0" lvl="1" indent="0">
              <a:lnSpc>
                <a:spcPct val="110000"/>
              </a:lnSpc>
              <a:spcBef>
                <a:spcPts val="1200"/>
              </a:spcBef>
              <a:buNone/>
            </a:pPr>
            <a:r>
              <a:rPr lang="en-US" altLang="en-US" sz="2400" dirty="0">
                <a:latin typeface="Georgia" panose="02040502050405020303" pitchFamily="18" charset="0"/>
              </a:rPr>
              <a:t>Can be produced by Types II, III or IV hypersensitivity reactions</a:t>
            </a:r>
          </a:p>
          <a:p>
            <a:pPr marL="0" lvl="1" indent="0">
              <a:lnSpc>
                <a:spcPct val="110000"/>
              </a:lnSpc>
              <a:spcBef>
                <a:spcPts val="1200"/>
              </a:spcBef>
              <a:buNone/>
            </a:pPr>
            <a:r>
              <a:rPr lang="en-US" altLang="en-US" sz="2400" b="1" dirty="0">
                <a:latin typeface="Georgia" panose="02040502050405020303" pitchFamily="18" charset="0"/>
              </a:rPr>
              <a:t>Examples of blood </a:t>
            </a:r>
            <a:r>
              <a:rPr lang="en-US" altLang="en-US" sz="2400" b="1" dirty="0" err="1">
                <a:latin typeface="Georgia" panose="02040502050405020303" pitchFamily="18" charset="0"/>
              </a:rPr>
              <a:t>dyscrasias</a:t>
            </a:r>
            <a:endParaRPr lang="en-US" altLang="en-US" sz="2400" b="1" dirty="0">
              <a:latin typeface="Georgia" panose="02040502050405020303" pitchFamily="18" charset="0"/>
            </a:endParaRPr>
          </a:p>
          <a:p>
            <a:pPr marL="342900" lvl="1" indent="-342900">
              <a:lnSpc>
                <a:spcPct val="110000"/>
              </a:lnSpc>
              <a:spcBef>
                <a:spcPts val="1200"/>
              </a:spcBef>
              <a:buSzPct val="100000"/>
              <a:buFont typeface="Arial" panose="020B0604020202020204" pitchFamily="34" charset="0"/>
              <a:buChar char="•"/>
            </a:pPr>
            <a:r>
              <a:rPr lang="en-US" altLang="en-US" sz="2400" dirty="0" err="1">
                <a:latin typeface="Georgia" panose="02040502050405020303" pitchFamily="18" charset="0"/>
              </a:rPr>
              <a:t>Haemolytic</a:t>
            </a:r>
            <a:r>
              <a:rPr lang="en-US" altLang="en-US" sz="2400" dirty="0">
                <a:latin typeface="Georgia" panose="02040502050405020303" pitchFamily="18" charset="0"/>
              </a:rPr>
              <a:t> </a:t>
            </a:r>
            <a:r>
              <a:rPr lang="en-US" altLang="en-US" sz="2400" dirty="0" err="1">
                <a:latin typeface="Georgia" panose="02040502050405020303" pitchFamily="18" charset="0"/>
              </a:rPr>
              <a:t>anaemia</a:t>
            </a:r>
            <a:r>
              <a:rPr lang="en-US" altLang="en-US" sz="2400" dirty="0">
                <a:latin typeface="Georgia" panose="02040502050405020303" pitchFamily="18" charset="0"/>
              </a:rPr>
              <a:t> (sulfonamides, methyldopa)</a:t>
            </a:r>
          </a:p>
          <a:p>
            <a:pPr marL="342900" lvl="1" indent="-342900">
              <a:lnSpc>
                <a:spcPct val="110000"/>
              </a:lnSpc>
              <a:spcBef>
                <a:spcPts val="1200"/>
              </a:spcBef>
              <a:buSzPct val="100000"/>
              <a:buFont typeface="Arial" panose="020B0604020202020204" pitchFamily="34" charset="0"/>
              <a:buChar char="•"/>
            </a:pPr>
            <a:r>
              <a:rPr lang="en-US" altLang="en-US" sz="2400" dirty="0" err="1">
                <a:latin typeface="Georgia" panose="02040502050405020303" pitchFamily="18" charset="0"/>
              </a:rPr>
              <a:t>Agranulocytosis</a:t>
            </a:r>
            <a:r>
              <a:rPr lang="en-US" altLang="en-US" sz="2400" dirty="0">
                <a:latin typeface="Georgia" panose="02040502050405020303" pitchFamily="18" charset="0"/>
              </a:rPr>
              <a:t> (NSAIDs, </a:t>
            </a:r>
            <a:r>
              <a:rPr lang="en-US" altLang="en-US" sz="2400" dirty="0" err="1">
                <a:latin typeface="Georgia" panose="02040502050405020303" pitchFamily="18" charset="0"/>
              </a:rPr>
              <a:t>carbimazole</a:t>
            </a:r>
            <a:r>
              <a:rPr lang="en-US" altLang="en-US" sz="2400" dirty="0">
                <a:latin typeface="Georgia" panose="02040502050405020303" pitchFamily="18" charset="0"/>
              </a:rPr>
              <a:t>, clozapine, sulfonamides, thiazides, sulfonylureas). Agranulocytosis is an antibody mediated destruction of leucocytes and anti-leucocyte antibodies can be detected.</a:t>
            </a:r>
          </a:p>
          <a:p>
            <a:pPr marL="342900" lvl="1" indent="-342900">
              <a:lnSpc>
                <a:spcPct val="110000"/>
              </a:lnSpc>
              <a:spcBef>
                <a:spcPts val="1200"/>
              </a:spcBef>
              <a:buSzPct val="100000"/>
              <a:buFont typeface="Arial" panose="020B0604020202020204" pitchFamily="34" charset="0"/>
              <a:buChar char="•"/>
            </a:pPr>
            <a:r>
              <a:rPr lang="en-US" altLang="en-US" sz="2400" dirty="0">
                <a:latin typeface="Georgia" panose="02040502050405020303" pitchFamily="18" charset="0"/>
              </a:rPr>
              <a:t>Thrombocytopenia: caused by Type II reactions (e.g. quinine, heparin, thiazides)</a:t>
            </a:r>
          </a:p>
          <a:p>
            <a:pPr marL="342900" lvl="1" indent="-342900">
              <a:lnSpc>
                <a:spcPct val="110000"/>
              </a:lnSpc>
              <a:spcBef>
                <a:spcPts val="1200"/>
              </a:spcBef>
              <a:buSzPct val="100000"/>
              <a:buFont typeface="Arial" panose="020B0604020202020204" pitchFamily="34" charset="0"/>
              <a:buChar char="•"/>
            </a:pPr>
            <a:r>
              <a:rPr lang="en-US" altLang="en-US" sz="2400" dirty="0">
                <a:latin typeface="Georgia" panose="02040502050405020303" pitchFamily="18" charset="0"/>
              </a:rPr>
              <a:t>Aplastic </a:t>
            </a:r>
            <a:r>
              <a:rPr lang="en-US" altLang="en-US" sz="2400" dirty="0" err="1">
                <a:latin typeface="Georgia" panose="02040502050405020303" pitchFamily="18" charset="0"/>
              </a:rPr>
              <a:t>anaemia</a:t>
            </a:r>
            <a:r>
              <a:rPr lang="en-US" altLang="en-US" sz="2400" dirty="0">
                <a:latin typeface="Georgia" panose="02040502050405020303" pitchFamily="18" charset="0"/>
              </a:rPr>
              <a:t> (</a:t>
            </a:r>
            <a:r>
              <a:rPr lang="en-US" altLang="en-US" sz="2400" dirty="0" err="1">
                <a:latin typeface="Georgia" panose="02040502050405020303" pitchFamily="18" charset="0"/>
              </a:rPr>
              <a:t>anaemia</a:t>
            </a:r>
            <a:r>
              <a:rPr lang="en-US" altLang="en-US" sz="2400" dirty="0">
                <a:latin typeface="Georgia" panose="02040502050405020303" pitchFamily="18" charset="0"/>
              </a:rPr>
              <a:t> associated with agranulocytosis and thrombocytopenia). It is antibody mediated. Examples of drugs causing aplastic </a:t>
            </a:r>
            <a:r>
              <a:rPr lang="en-US" altLang="en-US" sz="2400" dirty="0" err="1">
                <a:latin typeface="Georgia" panose="02040502050405020303" pitchFamily="18" charset="0"/>
              </a:rPr>
              <a:t>anaemia</a:t>
            </a:r>
            <a:r>
              <a:rPr lang="en-US" altLang="en-US" sz="2400" dirty="0">
                <a:latin typeface="Georgia" panose="02040502050405020303" pitchFamily="18" charset="0"/>
              </a:rPr>
              <a:t> include chloramphenicol.</a:t>
            </a:r>
          </a:p>
        </p:txBody>
      </p:sp>
      <p:sp>
        <p:nvSpPr>
          <p:cNvPr id="4" name="Slide Number Placeholder 3"/>
          <p:cNvSpPr>
            <a:spLocks noGrp="1"/>
          </p:cNvSpPr>
          <p:nvPr>
            <p:ph type="sldNum" sz="quarter" idx="12"/>
          </p:nvPr>
        </p:nvSpPr>
        <p:spPr/>
        <p:txBody>
          <a:bodyPr/>
          <a:lstStyle/>
          <a:p>
            <a:fld id="{8DE48714-3B7B-4437-909C-3DFD101356BD}" type="slidenum">
              <a:rPr lang="en-US" smtClean="0"/>
              <a:pPr/>
              <a:t>48</a:t>
            </a:fld>
            <a:endParaRPr lang="en-US"/>
          </a:p>
        </p:txBody>
      </p:sp>
    </p:spTree>
    <p:extLst>
      <p:ext uri="{BB962C8B-B14F-4D97-AF65-F5344CB8AC3E}">
        <p14:creationId xmlns:p14="http://schemas.microsoft.com/office/powerpoint/2010/main" val="109671358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955" y="150125"/>
            <a:ext cx="8666329" cy="941695"/>
          </a:xfrm>
        </p:spPr>
        <p:txBody>
          <a:bodyPr>
            <a:noAutofit/>
          </a:bodyPr>
          <a:lstStyle/>
          <a:p>
            <a:pPr algn="l"/>
            <a:r>
              <a:rPr lang="en-US" sz="2600" b="1" cap="all" dirty="0">
                <a:latin typeface="Georgia" panose="02040502050405020303" pitchFamily="18" charset="0"/>
              </a:rPr>
              <a:t>Idiosyncratic reactions </a:t>
            </a:r>
          </a:p>
        </p:txBody>
      </p:sp>
      <p:sp>
        <p:nvSpPr>
          <p:cNvPr id="3" name="Content Placeholder 2"/>
          <p:cNvSpPr>
            <a:spLocks noGrp="1"/>
          </p:cNvSpPr>
          <p:nvPr>
            <p:ph idx="1"/>
          </p:nvPr>
        </p:nvSpPr>
        <p:spPr>
          <a:xfrm>
            <a:off x="272955" y="1228299"/>
            <a:ext cx="8666329" cy="5397926"/>
          </a:xfrm>
        </p:spPr>
        <p:txBody>
          <a:bodyPr>
            <a:normAutofit/>
          </a:bodyPr>
          <a:lstStyle/>
          <a:p>
            <a:pPr>
              <a:spcBef>
                <a:spcPts val="1800"/>
              </a:spcBef>
            </a:pPr>
            <a:r>
              <a:rPr lang="en-US" sz="2400" dirty="0">
                <a:solidFill>
                  <a:prstClr val="black"/>
                </a:solidFill>
                <a:latin typeface="Georgia" panose="02040502050405020303" pitchFamily="18" charset="0"/>
                <a:cs typeface="Times New Roman" pitchFamily="18" charset="0"/>
              </a:rPr>
              <a:t>An idiosyncratic reaction is a genetically determined abnormal reaction to a drug</a:t>
            </a:r>
          </a:p>
          <a:p>
            <a:pPr>
              <a:spcBef>
                <a:spcPts val="1800"/>
              </a:spcBef>
            </a:pPr>
            <a:r>
              <a:rPr lang="en-US" sz="2400" dirty="0">
                <a:solidFill>
                  <a:prstClr val="black"/>
                </a:solidFill>
                <a:latin typeface="Georgia" panose="02040502050405020303" pitchFamily="18" charset="0"/>
                <a:cs typeface="Times New Roman" pitchFamily="18" charset="0"/>
              </a:rPr>
              <a:t>Idiosyncratic reactions are unpredictable, unexpected and is not dose-related</a:t>
            </a:r>
          </a:p>
          <a:p>
            <a:pPr>
              <a:spcBef>
                <a:spcPts val="1800"/>
              </a:spcBef>
            </a:pPr>
            <a:r>
              <a:rPr lang="en-US" sz="2400" dirty="0">
                <a:solidFill>
                  <a:prstClr val="black"/>
                </a:solidFill>
                <a:latin typeface="Georgia" panose="02040502050405020303" pitchFamily="18" charset="0"/>
                <a:cs typeface="Times New Roman" pitchFamily="18" charset="0"/>
              </a:rPr>
              <a:t>In some cases, the individual may be highly sensitive even to low doses of the drug or highly insensitive even to high doses of the drug</a:t>
            </a:r>
          </a:p>
          <a:p>
            <a:pPr>
              <a:spcBef>
                <a:spcPts val="1800"/>
              </a:spcBef>
            </a:pPr>
            <a:r>
              <a:rPr lang="en-US" sz="2400" dirty="0">
                <a:solidFill>
                  <a:prstClr val="black"/>
                </a:solidFill>
                <a:latin typeface="Georgia" panose="02040502050405020303" pitchFamily="18" charset="0"/>
                <a:cs typeface="Times New Roman" pitchFamily="18" charset="0"/>
              </a:rPr>
              <a:t>Sometimes the person will react with the opposite effect to the desired one (also called paradoxical reaction)</a:t>
            </a:r>
          </a:p>
        </p:txBody>
      </p:sp>
      <p:sp>
        <p:nvSpPr>
          <p:cNvPr id="4" name="Slide Number Placeholder 3"/>
          <p:cNvSpPr>
            <a:spLocks noGrp="1"/>
          </p:cNvSpPr>
          <p:nvPr>
            <p:ph type="sldNum" sz="quarter" idx="12"/>
          </p:nvPr>
        </p:nvSpPr>
        <p:spPr/>
        <p:txBody>
          <a:bodyPr/>
          <a:lstStyle/>
          <a:p>
            <a:fld id="{8DE48714-3B7B-4437-909C-3DFD101356BD}" type="slidenum">
              <a:rPr lang="en-US" smtClean="0"/>
              <a:pPr/>
              <a:t>49</a:t>
            </a:fld>
            <a:endParaRPr lang="en-US"/>
          </a:p>
        </p:txBody>
      </p:sp>
    </p:spTree>
    <p:extLst>
      <p:ext uri="{BB962C8B-B14F-4D97-AF65-F5344CB8AC3E}">
        <p14:creationId xmlns:p14="http://schemas.microsoft.com/office/powerpoint/2010/main" val="895220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35526" y="249382"/>
            <a:ext cx="8645237" cy="709468"/>
          </a:xfrm>
        </p:spPr>
        <p:txBody>
          <a:bodyPr>
            <a:normAutofit/>
          </a:bodyPr>
          <a:lstStyle/>
          <a:p>
            <a:pPr algn="l"/>
            <a:r>
              <a:rPr lang="en-IE" altLang="en-US" sz="2600" b="1" cap="all" dirty="0">
                <a:latin typeface="Georgia" panose="02040502050405020303" pitchFamily="18" charset="0"/>
              </a:rPr>
              <a:t>DEFINITIONS</a:t>
            </a:r>
            <a:endParaRPr lang="en-US" altLang="en-US" sz="2600" b="1" cap="all" dirty="0">
              <a:latin typeface="Georgia" panose="02040502050405020303" pitchFamily="18" charset="0"/>
            </a:endParaRPr>
          </a:p>
        </p:txBody>
      </p:sp>
      <p:sp>
        <p:nvSpPr>
          <p:cNvPr id="11267" name="Rectangle 3"/>
          <p:cNvSpPr>
            <a:spLocks noGrp="1" noChangeArrowheads="1"/>
          </p:cNvSpPr>
          <p:nvPr>
            <p:ph type="body" idx="1"/>
          </p:nvPr>
        </p:nvSpPr>
        <p:spPr>
          <a:xfrm>
            <a:off x="235527" y="1219199"/>
            <a:ext cx="8645236" cy="5407025"/>
          </a:xfrm>
        </p:spPr>
        <p:txBody>
          <a:bodyPr/>
          <a:lstStyle/>
          <a:p>
            <a:pPr marL="25400" indent="0">
              <a:spcBef>
                <a:spcPts val="1800"/>
              </a:spcBef>
              <a:buNone/>
            </a:pPr>
            <a:r>
              <a:rPr lang="en-US" sz="2200" b="1" dirty="0">
                <a:latin typeface="Georgia" panose="02040502050405020303" pitchFamily="18" charset="0"/>
              </a:rPr>
              <a:t>Adverse drug event</a:t>
            </a:r>
          </a:p>
          <a:p>
            <a:pPr marL="25400" indent="0">
              <a:spcBef>
                <a:spcPts val="1800"/>
              </a:spcBef>
              <a:buNone/>
            </a:pPr>
            <a:r>
              <a:rPr lang="en-US" sz="2200" dirty="0">
                <a:latin typeface="Georgia" panose="02040502050405020303" pitchFamily="18" charset="0"/>
              </a:rPr>
              <a:t>Any untoward occurrence that may present during treatment with a medicine but which does not necessarily have a causal relationship with this treatment i.e. an adverse outcome that occurs while the patient is taking the medicine but is not necessarily attributable to it </a:t>
            </a:r>
          </a:p>
          <a:p>
            <a:pPr marL="25400" indent="0">
              <a:spcBef>
                <a:spcPts val="1800"/>
              </a:spcBef>
              <a:buNone/>
            </a:pPr>
            <a:r>
              <a:rPr lang="en-US" sz="2200" b="1" dirty="0">
                <a:latin typeface="Georgia" panose="02040502050405020303" pitchFamily="18" charset="0"/>
              </a:rPr>
              <a:t>Adverse drug reaction</a:t>
            </a:r>
          </a:p>
          <a:p>
            <a:pPr marL="25400" indent="0">
              <a:spcBef>
                <a:spcPts val="1800"/>
              </a:spcBef>
              <a:buNone/>
            </a:pPr>
            <a:r>
              <a:rPr lang="en-US" sz="2200" dirty="0">
                <a:latin typeface="Georgia" panose="02040502050405020303" pitchFamily="18" charset="0"/>
              </a:rPr>
              <a:t>A response to a medicinal product which is noxious and unintended, and which occurs at doses normally used in man for the prophylaxis, diagnosis, or therapy of disease, or for the modification of physiological function</a:t>
            </a:r>
          </a:p>
          <a:p>
            <a:pPr marL="25400" indent="0">
              <a:spcBef>
                <a:spcPts val="1800"/>
              </a:spcBef>
              <a:buNone/>
            </a:pPr>
            <a:r>
              <a:rPr lang="en-US" sz="2200" dirty="0">
                <a:latin typeface="Georgia" panose="02040502050405020303" pitchFamily="18" charset="0"/>
              </a:rPr>
              <a:t>Response in this context means that a causal relationship between a medicinal product and an adverse event is at least a reasonable possibility</a:t>
            </a:r>
          </a:p>
          <a:p>
            <a:pPr marL="25400" indent="0">
              <a:spcBef>
                <a:spcPts val="1800"/>
              </a:spcBef>
              <a:buNone/>
            </a:pPr>
            <a:endParaRPr lang="en-US" sz="2400" dirty="0">
              <a:latin typeface="Georgia" panose="02040502050405020303" pitchFamily="18" charset="0"/>
            </a:endParaRPr>
          </a:p>
        </p:txBody>
      </p:sp>
      <p:sp>
        <p:nvSpPr>
          <p:cNvPr id="2" name="Slide Number Placeholder 1"/>
          <p:cNvSpPr>
            <a:spLocks noGrp="1"/>
          </p:cNvSpPr>
          <p:nvPr>
            <p:ph type="sldNum" sz="quarter" idx="12"/>
          </p:nvPr>
        </p:nvSpPr>
        <p:spPr/>
        <p:txBody>
          <a:bodyPr/>
          <a:lstStyle/>
          <a:p>
            <a:fld id="{8DE48714-3B7B-4437-909C-3DFD101356BD}" type="slidenum">
              <a:rPr lang="en-US" smtClean="0"/>
              <a:pPr/>
              <a:t>5</a:t>
            </a:fld>
            <a:endParaRPr lang="en-US"/>
          </a:p>
        </p:txBody>
      </p:sp>
    </p:spTree>
    <p:extLst>
      <p:ext uri="{BB962C8B-B14F-4D97-AF65-F5344CB8AC3E}">
        <p14:creationId xmlns:p14="http://schemas.microsoft.com/office/powerpoint/2010/main" val="229136798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955" y="150125"/>
            <a:ext cx="8666329" cy="941695"/>
          </a:xfrm>
        </p:spPr>
        <p:txBody>
          <a:bodyPr>
            <a:noAutofit/>
          </a:bodyPr>
          <a:lstStyle/>
          <a:p>
            <a:pPr algn="l"/>
            <a:r>
              <a:rPr lang="en-US" sz="2600" b="1" cap="all" dirty="0">
                <a:latin typeface="Georgia" panose="02040502050405020303" pitchFamily="18" charset="0"/>
              </a:rPr>
              <a:t>Idiosyncratic reactions …. CONT’D</a:t>
            </a:r>
          </a:p>
        </p:txBody>
      </p:sp>
      <p:sp>
        <p:nvSpPr>
          <p:cNvPr id="3" name="Content Placeholder 2"/>
          <p:cNvSpPr>
            <a:spLocks noGrp="1"/>
          </p:cNvSpPr>
          <p:nvPr>
            <p:ph idx="1"/>
          </p:nvPr>
        </p:nvSpPr>
        <p:spPr>
          <a:xfrm>
            <a:off x="272955" y="1228299"/>
            <a:ext cx="8666329" cy="5397926"/>
          </a:xfrm>
        </p:spPr>
        <p:txBody>
          <a:bodyPr>
            <a:normAutofit fontScale="92500" lnSpcReduction="20000"/>
          </a:bodyPr>
          <a:lstStyle/>
          <a:p>
            <a:pPr marL="0" lvl="1" indent="0">
              <a:lnSpc>
                <a:spcPct val="120000"/>
              </a:lnSpc>
              <a:spcBef>
                <a:spcPts val="1200"/>
              </a:spcBef>
              <a:buSzPct val="100000"/>
              <a:buNone/>
            </a:pPr>
            <a:r>
              <a:rPr lang="en-US" sz="2400" b="1" cap="all" dirty="0">
                <a:latin typeface="Georgia" panose="02040502050405020303" pitchFamily="18" charset="0"/>
              </a:rPr>
              <a:t>mechanisms</a:t>
            </a:r>
            <a:endParaRPr lang="en-US" altLang="en-US" sz="2400" dirty="0">
              <a:latin typeface="Georgia" panose="02040502050405020303" pitchFamily="18" charset="0"/>
            </a:endParaRPr>
          </a:p>
          <a:p>
            <a:pPr marL="457200" lvl="1" indent="-457200">
              <a:lnSpc>
                <a:spcPct val="120000"/>
              </a:lnSpc>
              <a:spcBef>
                <a:spcPts val="1200"/>
              </a:spcBef>
              <a:buSzPct val="100000"/>
              <a:buFont typeface="Arial" panose="020B0604020202020204" pitchFamily="34" charset="0"/>
              <a:buChar char="•"/>
            </a:pPr>
            <a:r>
              <a:rPr lang="en-US" altLang="en-US" sz="2400" dirty="0">
                <a:latin typeface="Georgia" panose="02040502050405020303" pitchFamily="18" charset="0"/>
              </a:rPr>
              <a:t>Idiosyncratic reactions occur due to a chance interaction between the drug and some unusual aspect of the physiology</a:t>
            </a:r>
          </a:p>
          <a:p>
            <a:pPr marL="457200" lvl="1" indent="-457200">
              <a:lnSpc>
                <a:spcPct val="120000"/>
              </a:lnSpc>
              <a:spcBef>
                <a:spcPts val="1200"/>
              </a:spcBef>
              <a:buSzPct val="100000"/>
              <a:buFont typeface="Arial" panose="020B0604020202020204" pitchFamily="34" charset="0"/>
              <a:buChar char="•"/>
            </a:pPr>
            <a:r>
              <a:rPr lang="en-US" altLang="en-US" sz="2400" dirty="0">
                <a:latin typeface="Georgia" panose="02040502050405020303" pitchFamily="18" charset="0"/>
              </a:rPr>
              <a:t>Effects are not related to pharmacological properties of the drug</a:t>
            </a:r>
          </a:p>
          <a:p>
            <a:pPr marL="457200" lvl="1" indent="-457200">
              <a:lnSpc>
                <a:spcPct val="120000"/>
              </a:lnSpc>
              <a:spcBef>
                <a:spcPts val="1200"/>
              </a:spcBef>
              <a:buSzPct val="100000"/>
              <a:buFont typeface="Arial" panose="020B0604020202020204" pitchFamily="34" charset="0"/>
              <a:buChar char="•"/>
            </a:pPr>
            <a:r>
              <a:rPr lang="en-US" altLang="en-US" sz="2400" dirty="0">
                <a:latin typeface="Georgia" panose="02040502050405020303" pitchFamily="18" charset="0"/>
              </a:rPr>
              <a:t>Can be due to abnormal drug metabolism, abnormal receptor mechanism and immunological mechanisms</a:t>
            </a:r>
          </a:p>
          <a:p>
            <a:pPr marL="0" lvl="1" indent="0">
              <a:lnSpc>
                <a:spcPct val="120000"/>
              </a:lnSpc>
              <a:spcBef>
                <a:spcPts val="1200"/>
              </a:spcBef>
              <a:buSzPct val="100000"/>
              <a:buNone/>
            </a:pPr>
            <a:r>
              <a:rPr lang="en-US" sz="2400" b="1" cap="all" dirty="0">
                <a:latin typeface="Georgia" panose="02040502050405020303" pitchFamily="18" charset="0"/>
              </a:rPr>
              <a:t>risk factors</a:t>
            </a:r>
            <a:endParaRPr lang="en-US" altLang="en-US" sz="2400" dirty="0">
              <a:latin typeface="Georgia" panose="02040502050405020303" pitchFamily="18" charset="0"/>
            </a:endParaRPr>
          </a:p>
          <a:p>
            <a:pPr marL="457200" lvl="1" indent="-457200">
              <a:lnSpc>
                <a:spcPct val="120000"/>
              </a:lnSpc>
              <a:spcBef>
                <a:spcPts val="1200"/>
              </a:spcBef>
              <a:buSzPct val="100000"/>
              <a:buFont typeface="Arial" panose="020B0604020202020204" pitchFamily="34" charset="0"/>
              <a:buChar char="•"/>
            </a:pPr>
            <a:r>
              <a:rPr lang="en-US" altLang="en-US" sz="2400" dirty="0">
                <a:latin typeface="Georgia" panose="02040502050405020303" pitchFamily="18" charset="0"/>
              </a:rPr>
              <a:t>Incidence increases with age</a:t>
            </a:r>
          </a:p>
          <a:p>
            <a:pPr marL="457200" lvl="1" indent="-457200">
              <a:lnSpc>
                <a:spcPct val="120000"/>
              </a:lnSpc>
              <a:spcBef>
                <a:spcPts val="1200"/>
              </a:spcBef>
              <a:buSzPct val="100000"/>
              <a:buFont typeface="Arial" panose="020B0604020202020204" pitchFamily="34" charset="0"/>
              <a:buChar char="•"/>
            </a:pPr>
            <a:r>
              <a:rPr lang="en-US" altLang="en-US" sz="2400" dirty="0">
                <a:latin typeface="Georgia" panose="02040502050405020303" pitchFamily="18" charset="0"/>
              </a:rPr>
              <a:t>Increased risk in HIV patients</a:t>
            </a:r>
          </a:p>
          <a:p>
            <a:pPr marL="457200" lvl="1" indent="-457200">
              <a:lnSpc>
                <a:spcPct val="120000"/>
              </a:lnSpc>
              <a:spcBef>
                <a:spcPts val="1200"/>
              </a:spcBef>
              <a:buSzPct val="100000"/>
              <a:buFont typeface="Arial" panose="020B0604020202020204" pitchFamily="34" charset="0"/>
              <a:buChar char="•"/>
            </a:pPr>
            <a:r>
              <a:rPr lang="en-US" altLang="en-US" sz="2400" dirty="0">
                <a:latin typeface="Georgia" panose="02040502050405020303" pitchFamily="18" charset="0"/>
              </a:rPr>
              <a:t>Ethnic background (e.g. incidence of clozapine-induced agranulocytosis is higher in Jews than other ethnic groups)</a:t>
            </a:r>
          </a:p>
          <a:p>
            <a:pPr marL="457200" lvl="1" indent="-457200">
              <a:lnSpc>
                <a:spcPct val="120000"/>
              </a:lnSpc>
              <a:spcBef>
                <a:spcPts val="1200"/>
              </a:spcBef>
              <a:buSzPct val="100000"/>
              <a:buFont typeface="Arial" panose="020B0604020202020204" pitchFamily="34" charset="0"/>
              <a:buChar char="•"/>
            </a:pPr>
            <a:r>
              <a:rPr lang="en-US" altLang="en-US" sz="2400" dirty="0">
                <a:latin typeface="Georgia" panose="02040502050405020303" pitchFamily="18" charset="0"/>
              </a:rPr>
              <a:t>Gender: female &gt;&gt; male</a:t>
            </a:r>
          </a:p>
          <a:p>
            <a:pPr marL="457200" lvl="1" indent="-457200">
              <a:spcBef>
                <a:spcPts val="1800"/>
              </a:spcBef>
              <a:buSzPct val="100000"/>
              <a:buFont typeface="Arial" panose="020B0604020202020204" pitchFamily="34" charset="0"/>
              <a:buChar char="•"/>
            </a:pPr>
            <a:endParaRPr lang="en-US" alt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E48714-3B7B-4437-909C-3DFD101356BD}" type="slidenum">
              <a:rPr lang="en-US" smtClean="0"/>
              <a:pPr/>
              <a:t>50</a:t>
            </a:fld>
            <a:endParaRPr lang="en-US"/>
          </a:p>
        </p:txBody>
      </p:sp>
    </p:spTree>
    <p:extLst>
      <p:ext uri="{BB962C8B-B14F-4D97-AF65-F5344CB8AC3E}">
        <p14:creationId xmlns:p14="http://schemas.microsoft.com/office/powerpoint/2010/main" val="46224493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955" y="150125"/>
            <a:ext cx="8666329" cy="941695"/>
          </a:xfrm>
        </p:spPr>
        <p:txBody>
          <a:bodyPr>
            <a:noAutofit/>
          </a:bodyPr>
          <a:lstStyle/>
          <a:p>
            <a:pPr algn="l"/>
            <a:r>
              <a:rPr lang="en-US" sz="2400" b="1" cap="all" dirty="0">
                <a:latin typeface="Georgia" panose="02040502050405020303" pitchFamily="18" charset="0"/>
              </a:rPr>
              <a:t>Idiosyncratic reactions: examples</a:t>
            </a:r>
          </a:p>
        </p:txBody>
      </p:sp>
      <p:sp>
        <p:nvSpPr>
          <p:cNvPr id="3" name="Content Placeholder 2"/>
          <p:cNvSpPr>
            <a:spLocks noGrp="1"/>
          </p:cNvSpPr>
          <p:nvPr>
            <p:ph idx="1"/>
          </p:nvPr>
        </p:nvSpPr>
        <p:spPr>
          <a:xfrm>
            <a:off x="272955" y="1228299"/>
            <a:ext cx="8666329" cy="5397926"/>
          </a:xfrm>
        </p:spPr>
        <p:txBody>
          <a:bodyPr>
            <a:normAutofit fontScale="77500" lnSpcReduction="20000"/>
          </a:bodyPr>
          <a:lstStyle/>
          <a:p>
            <a:pPr>
              <a:lnSpc>
                <a:spcPct val="120000"/>
              </a:lnSpc>
              <a:spcBef>
                <a:spcPts val="1200"/>
              </a:spcBef>
            </a:pPr>
            <a:r>
              <a:rPr lang="en-US" altLang="en-US" sz="2600" dirty="0">
                <a:latin typeface="Georgia" panose="02040502050405020303" pitchFamily="18" charset="0"/>
              </a:rPr>
              <a:t>Nitrates and other drugs causing </a:t>
            </a:r>
            <a:r>
              <a:rPr lang="en-US" altLang="en-US" sz="2600" dirty="0" err="1">
                <a:latin typeface="Georgia" panose="02040502050405020303" pitchFamily="18" charset="0"/>
              </a:rPr>
              <a:t>methemoglobinemia</a:t>
            </a:r>
            <a:r>
              <a:rPr lang="en-US" altLang="en-US" sz="2600" dirty="0">
                <a:latin typeface="Georgia" panose="02040502050405020303" pitchFamily="18" charset="0"/>
              </a:rPr>
              <a:t> due to oxidizing effects (basis is abnormal </a:t>
            </a:r>
            <a:r>
              <a:rPr lang="en-US" altLang="en-US" sz="2600" dirty="0" err="1">
                <a:latin typeface="Georgia" panose="02040502050405020303" pitchFamily="18" charset="0"/>
              </a:rPr>
              <a:t>haemoglobins</a:t>
            </a:r>
            <a:r>
              <a:rPr lang="en-US" altLang="en-US" sz="2600" dirty="0">
                <a:latin typeface="Georgia" panose="02040502050405020303" pitchFamily="18" charset="0"/>
              </a:rPr>
              <a:t>, M and H)</a:t>
            </a:r>
          </a:p>
          <a:p>
            <a:pPr>
              <a:lnSpc>
                <a:spcPct val="120000"/>
              </a:lnSpc>
              <a:spcBef>
                <a:spcPts val="1200"/>
              </a:spcBef>
            </a:pPr>
            <a:r>
              <a:rPr lang="en-US" altLang="en-US" sz="2600" dirty="0">
                <a:latin typeface="Georgia" panose="02040502050405020303" pitchFamily="18" charset="0"/>
              </a:rPr>
              <a:t>Chloramphenicol-induced bone marrow depression (basis unknown)</a:t>
            </a:r>
          </a:p>
          <a:p>
            <a:pPr>
              <a:lnSpc>
                <a:spcPct val="120000"/>
              </a:lnSpc>
              <a:spcBef>
                <a:spcPts val="1200"/>
              </a:spcBef>
            </a:pPr>
            <a:r>
              <a:rPr lang="en-US" altLang="en-US" sz="2600" dirty="0" err="1">
                <a:latin typeface="Georgia" panose="02040502050405020303" pitchFamily="18" charset="0"/>
              </a:rPr>
              <a:t>Haemolytic</a:t>
            </a:r>
            <a:r>
              <a:rPr lang="en-US" altLang="en-US" sz="2600" dirty="0">
                <a:latin typeface="Georgia" panose="02040502050405020303" pitchFamily="18" charset="0"/>
              </a:rPr>
              <a:t> </a:t>
            </a:r>
            <a:r>
              <a:rPr lang="en-US" altLang="en-US" sz="2600" dirty="0" err="1">
                <a:latin typeface="Georgia" panose="02040502050405020303" pitchFamily="18" charset="0"/>
              </a:rPr>
              <a:t>anaemia</a:t>
            </a:r>
            <a:r>
              <a:rPr lang="en-US" altLang="en-US" sz="2600" dirty="0">
                <a:latin typeface="Georgia" panose="02040502050405020303" pitchFamily="18" charset="0"/>
              </a:rPr>
              <a:t> by oxidant drugs (basis is glucose-6-phosphate dehydrogenase deficiency). Examples of drugs causing this problem include primaquine, nitrofurantoin, sulfonamides and nalidixic acid.</a:t>
            </a:r>
          </a:p>
          <a:p>
            <a:pPr>
              <a:lnSpc>
                <a:spcPct val="120000"/>
              </a:lnSpc>
              <a:spcBef>
                <a:spcPts val="1200"/>
              </a:spcBef>
            </a:pPr>
            <a:r>
              <a:rPr lang="en-US" altLang="en-US" sz="2600" dirty="0">
                <a:latin typeface="Georgia" panose="02040502050405020303" pitchFamily="18" charset="0"/>
              </a:rPr>
              <a:t>Succinylcholine causing prolonged paralysis (due to pseudocholinesterase deficiency or abnormal pseudocholinesterase)</a:t>
            </a:r>
          </a:p>
          <a:p>
            <a:pPr>
              <a:lnSpc>
                <a:spcPct val="120000"/>
              </a:lnSpc>
              <a:spcBef>
                <a:spcPts val="1200"/>
              </a:spcBef>
            </a:pPr>
            <a:r>
              <a:rPr lang="en-US" altLang="en-US" sz="2600" dirty="0">
                <a:latin typeface="Georgia" panose="02040502050405020303" pitchFamily="18" charset="0"/>
              </a:rPr>
              <a:t>Exacerbation of acute intermittent porphyria by barbiturates, sulfonamides and griseofulvin</a:t>
            </a:r>
          </a:p>
          <a:p>
            <a:pPr>
              <a:lnSpc>
                <a:spcPct val="120000"/>
              </a:lnSpc>
              <a:spcBef>
                <a:spcPts val="1200"/>
              </a:spcBef>
            </a:pPr>
            <a:r>
              <a:rPr lang="en-US" altLang="en-US" sz="2600" dirty="0">
                <a:latin typeface="Georgia" panose="02040502050405020303" pitchFamily="18" charset="0"/>
              </a:rPr>
              <a:t>Malignant hyperthermia caused by halothane (susceptible patients have mutations in the ryanodine receptor in muscle and halothane induces potentiation of calcium activity in these patients)</a:t>
            </a:r>
          </a:p>
        </p:txBody>
      </p:sp>
      <p:sp>
        <p:nvSpPr>
          <p:cNvPr id="4" name="Slide Number Placeholder 3"/>
          <p:cNvSpPr>
            <a:spLocks noGrp="1"/>
          </p:cNvSpPr>
          <p:nvPr>
            <p:ph type="sldNum" sz="quarter" idx="12"/>
          </p:nvPr>
        </p:nvSpPr>
        <p:spPr/>
        <p:txBody>
          <a:bodyPr/>
          <a:lstStyle/>
          <a:p>
            <a:fld id="{8DE48714-3B7B-4437-909C-3DFD101356BD}" type="slidenum">
              <a:rPr lang="en-US" smtClean="0"/>
              <a:pPr/>
              <a:t>51</a:t>
            </a:fld>
            <a:endParaRPr lang="en-US"/>
          </a:p>
        </p:txBody>
      </p:sp>
    </p:spTree>
    <p:extLst>
      <p:ext uri="{BB962C8B-B14F-4D97-AF65-F5344CB8AC3E}">
        <p14:creationId xmlns:p14="http://schemas.microsoft.com/office/powerpoint/2010/main" val="196006141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6" y="120650"/>
            <a:ext cx="8707271" cy="838200"/>
          </a:xfrm>
        </p:spPr>
        <p:txBody>
          <a:bodyPr/>
          <a:lstStyle/>
          <a:p>
            <a:pPr algn="l"/>
            <a:r>
              <a:rPr lang="en-US" sz="2600" b="1" dirty="0">
                <a:solidFill>
                  <a:prstClr val="black"/>
                </a:solidFill>
                <a:latin typeface="Georgia" panose="02040502050405020303" pitchFamily="18" charset="0"/>
              </a:rPr>
              <a:t>DRUG INTOLERANCE</a:t>
            </a:r>
            <a:endParaRPr lang="en-US" sz="2600" dirty="0">
              <a:latin typeface="Georgia" panose="02040502050405020303" pitchFamily="18" charset="0"/>
            </a:endParaRPr>
          </a:p>
        </p:txBody>
      </p:sp>
      <p:sp>
        <p:nvSpPr>
          <p:cNvPr id="3" name="Content Placeholder 2"/>
          <p:cNvSpPr>
            <a:spLocks noGrp="1"/>
          </p:cNvSpPr>
          <p:nvPr>
            <p:ph idx="1"/>
          </p:nvPr>
        </p:nvSpPr>
        <p:spPr>
          <a:xfrm>
            <a:off x="300251" y="1364775"/>
            <a:ext cx="8611736" cy="5261449"/>
          </a:xfrm>
        </p:spPr>
        <p:txBody>
          <a:bodyPr>
            <a:normAutofit/>
          </a:bodyPr>
          <a:lstStyle/>
          <a:p>
            <a:pPr>
              <a:spcBef>
                <a:spcPts val="1800"/>
              </a:spcBef>
            </a:pPr>
            <a:r>
              <a:rPr lang="en-US" sz="2400" dirty="0">
                <a:latin typeface="Georgia" panose="02040502050405020303" pitchFamily="18" charset="0"/>
                <a:cs typeface="Times New Roman" pitchFamily="18" charset="0"/>
              </a:rPr>
              <a:t>Drug intolerance is the inability of a person to tolerate a drug</a:t>
            </a:r>
          </a:p>
          <a:p>
            <a:pPr>
              <a:spcBef>
                <a:spcPts val="1800"/>
              </a:spcBef>
            </a:pPr>
            <a:r>
              <a:rPr lang="en-US" sz="2400" dirty="0">
                <a:latin typeface="Georgia" panose="02040502050405020303" pitchFamily="18" charset="0"/>
                <a:cs typeface="Times New Roman" pitchFamily="18" charset="0"/>
              </a:rPr>
              <a:t>The individual shows an exaggerated response to even small doses of the drug</a:t>
            </a:r>
          </a:p>
          <a:p>
            <a:pPr>
              <a:spcBef>
                <a:spcPts val="1800"/>
              </a:spcBef>
            </a:pPr>
            <a:r>
              <a:rPr lang="en-US" sz="2400" dirty="0">
                <a:latin typeface="Georgia" panose="02040502050405020303" pitchFamily="18" charset="0"/>
                <a:cs typeface="Times New Roman" pitchFamily="18" charset="0"/>
              </a:rPr>
              <a:t>Drug intolerance is unpredictable</a:t>
            </a:r>
          </a:p>
          <a:p>
            <a:pPr>
              <a:spcBef>
                <a:spcPts val="1800"/>
              </a:spcBef>
            </a:pPr>
            <a:r>
              <a:rPr lang="en-US" sz="2400" dirty="0">
                <a:latin typeface="Georgia" panose="02040502050405020303" pitchFamily="18" charset="0"/>
                <a:cs typeface="Times New Roman" pitchFamily="18" charset="0"/>
              </a:rPr>
              <a:t>Drug intolerance could also be qualitative (e.g. idiosyncrasy and allergic reactions)</a:t>
            </a:r>
          </a:p>
        </p:txBody>
      </p:sp>
      <p:sp>
        <p:nvSpPr>
          <p:cNvPr id="4" name="Slide Number Placeholder 3"/>
          <p:cNvSpPr>
            <a:spLocks noGrp="1"/>
          </p:cNvSpPr>
          <p:nvPr>
            <p:ph type="sldNum" sz="quarter" idx="12"/>
          </p:nvPr>
        </p:nvSpPr>
        <p:spPr/>
        <p:txBody>
          <a:bodyPr/>
          <a:lstStyle/>
          <a:p>
            <a:fld id="{843A16FA-3D5B-4FFA-9DDB-C00637F7C28B}" type="slidenum">
              <a:rPr lang="en-US" smtClean="0"/>
              <a:pPr/>
              <a:t>52</a:t>
            </a:fld>
            <a:endParaRPr lang="en-US"/>
          </a:p>
        </p:txBody>
      </p:sp>
    </p:spTree>
    <p:extLst>
      <p:ext uri="{BB962C8B-B14F-4D97-AF65-F5344CB8AC3E}">
        <p14:creationId xmlns:p14="http://schemas.microsoft.com/office/powerpoint/2010/main" val="25999804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069" y="120650"/>
            <a:ext cx="8720918" cy="838200"/>
          </a:xfrm>
        </p:spPr>
        <p:txBody>
          <a:bodyPr/>
          <a:lstStyle/>
          <a:p>
            <a:pPr algn="l"/>
            <a:r>
              <a:rPr lang="en-US" sz="2600" b="1" dirty="0">
                <a:solidFill>
                  <a:prstClr val="black"/>
                </a:solidFill>
                <a:latin typeface="Georgia" panose="02040502050405020303" pitchFamily="18" charset="0"/>
              </a:rPr>
              <a:t>DRUG DEPENDENCE</a:t>
            </a:r>
            <a:endParaRPr lang="en-US" sz="2600" dirty="0">
              <a:latin typeface="Georgia" panose="02040502050405020303" pitchFamily="18" charset="0"/>
            </a:endParaRPr>
          </a:p>
        </p:txBody>
      </p:sp>
      <p:sp>
        <p:nvSpPr>
          <p:cNvPr id="3" name="Content Placeholder 2"/>
          <p:cNvSpPr>
            <a:spLocks noGrp="1"/>
          </p:cNvSpPr>
          <p:nvPr>
            <p:ph idx="1"/>
          </p:nvPr>
        </p:nvSpPr>
        <p:spPr>
          <a:xfrm>
            <a:off x="300251" y="1255595"/>
            <a:ext cx="8611736" cy="5370630"/>
          </a:xfrm>
        </p:spPr>
        <p:txBody>
          <a:bodyPr>
            <a:normAutofit/>
          </a:bodyPr>
          <a:lstStyle/>
          <a:p>
            <a:pPr>
              <a:spcBef>
                <a:spcPts val="1800"/>
              </a:spcBef>
            </a:pPr>
            <a:r>
              <a:rPr lang="en-GB" sz="2400" dirty="0">
                <a:latin typeface="Georgia" panose="02040502050405020303" pitchFamily="18" charset="0"/>
                <a:ea typeface="Times New Roman" panose="02020603050405020304" pitchFamily="18" charset="0"/>
              </a:rPr>
              <a:t>Drugs that influence the behaviour and mood are often misused to obtain pleasurable effects</a:t>
            </a:r>
          </a:p>
          <a:p>
            <a:pPr>
              <a:spcBef>
                <a:spcPts val="1800"/>
              </a:spcBef>
            </a:pPr>
            <a:r>
              <a:rPr lang="en-GB" sz="2400" dirty="0">
                <a:latin typeface="Georgia" panose="02040502050405020303" pitchFamily="18" charset="0"/>
                <a:ea typeface="Times New Roman" panose="02020603050405020304" pitchFamily="18" charset="0"/>
              </a:rPr>
              <a:t>Repeated use of such drugs results in dependence</a:t>
            </a:r>
          </a:p>
          <a:p>
            <a:pPr>
              <a:spcBef>
                <a:spcPts val="1800"/>
              </a:spcBef>
            </a:pPr>
            <a:r>
              <a:rPr lang="en-GB" sz="2400" dirty="0">
                <a:latin typeface="Georgia" panose="02040502050405020303" pitchFamily="18" charset="0"/>
                <a:ea typeface="Times New Roman" panose="02020603050405020304" pitchFamily="18" charset="0"/>
              </a:rPr>
              <a:t>Drug dependence is a state of compulsive use of drugs and is also referred to as drug addiction</a:t>
            </a:r>
          </a:p>
          <a:p>
            <a:pPr>
              <a:spcBef>
                <a:spcPts val="1800"/>
              </a:spcBef>
            </a:pPr>
            <a:r>
              <a:rPr lang="en-GB" sz="2400" dirty="0">
                <a:latin typeface="Georgia" panose="02040502050405020303" pitchFamily="18" charset="0"/>
                <a:ea typeface="Times New Roman" panose="02020603050405020304" pitchFamily="18" charset="0"/>
              </a:rPr>
              <a:t>Dependence could be “psychological” or “physical (physiological)”</a:t>
            </a:r>
          </a:p>
          <a:p>
            <a:pPr>
              <a:spcBef>
                <a:spcPts val="1800"/>
              </a:spcBef>
            </a:pPr>
            <a:r>
              <a:rPr lang="en-GB" sz="2400" dirty="0">
                <a:latin typeface="Georgia" panose="02040502050405020303" pitchFamily="18" charset="0"/>
                <a:ea typeface="Times New Roman" panose="02020603050405020304" pitchFamily="18" charset="0"/>
              </a:rPr>
              <a:t>Psychological dependence is compulsive drug-seeking behaviour to obtain its pleasurable effects</a:t>
            </a:r>
          </a:p>
        </p:txBody>
      </p:sp>
      <p:sp>
        <p:nvSpPr>
          <p:cNvPr id="4" name="Slide Number Placeholder 3"/>
          <p:cNvSpPr>
            <a:spLocks noGrp="1"/>
          </p:cNvSpPr>
          <p:nvPr>
            <p:ph type="sldNum" sz="quarter" idx="12"/>
          </p:nvPr>
        </p:nvSpPr>
        <p:spPr/>
        <p:txBody>
          <a:bodyPr/>
          <a:lstStyle/>
          <a:p>
            <a:fld id="{843A16FA-3D5B-4FFA-9DDB-C00637F7C28B}" type="slidenum">
              <a:rPr lang="en-US" smtClean="0"/>
              <a:pPr/>
              <a:t>53</a:t>
            </a:fld>
            <a:endParaRPr lang="en-US"/>
          </a:p>
        </p:txBody>
      </p:sp>
    </p:spTree>
    <p:extLst>
      <p:ext uri="{BB962C8B-B14F-4D97-AF65-F5344CB8AC3E}">
        <p14:creationId xmlns:p14="http://schemas.microsoft.com/office/powerpoint/2010/main" val="53559871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6" y="120650"/>
            <a:ext cx="8707271" cy="838200"/>
          </a:xfrm>
        </p:spPr>
        <p:txBody>
          <a:bodyPr/>
          <a:lstStyle/>
          <a:p>
            <a:pPr lvl="0" algn="l"/>
            <a:r>
              <a:rPr lang="en-GB" sz="2600" b="1" cap="all" dirty="0">
                <a:latin typeface="Georgia" panose="02040502050405020303" pitchFamily="18" charset="0"/>
                <a:ea typeface="Times New Roman" panose="02020603050405020304" pitchFamily="18" charset="0"/>
              </a:rPr>
              <a:t>Physical dependence</a:t>
            </a:r>
          </a:p>
        </p:txBody>
      </p:sp>
      <p:sp>
        <p:nvSpPr>
          <p:cNvPr id="3" name="Content Placeholder 2"/>
          <p:cNvSpPr>
            <a:spLocks noGrp="1"/>
          </p:cNvSpPr>
          <p:nvPr>
            <p:ph idx="1"/>
          </p:nvPr>
        </p:nvSpPr>
        <p:spPr>
          <a:xfrm>
            <a:off x="300251" y="1255595"/>
            <a:ext cx="8611736" cy="5370630"/>
          </a:xfrm>
        </p:spPr>
        <p:txBody>
          <a:bodyPr>
            <a:normAutofit/>
          </a:bodyPr>
          <a:lstStyle/>
          <a:p>
            <a:pPr>
              <a:spcBef>
                <a:spcPts val="1800"/>
              </a:spcBef>
            </a:pPr>
            <a:r>
              <a:rPr lang="en-GB" sz="2400" dirty="0">
                <a:latin typeface="Georgia" panose="02040502050405020303" pitchFamily="18" charset="0"/>
                <a:ea typeface="Times New Roman" panose="02020603050405020304" pitchFamily="18" charset="0"/>
              </a:rPr>
              <a:t>Physical dependence is said to be present when withdrawal of the drug produces adverse symptoms</a:t>
            </a:r>
          </a:p>
          <a:p>
            <a:pPr>
              <a:spcBef>
                <a:spcPts val="1800"/>
              </a:spcBef>
            </a:pPr>
            <a:r>
              <a:rPr lang="en-GB" sz="2400" dirty="0">
                <a:latin typeface="Georgia" panose="02040502050405020303" pitchFamily="18" charset="0"/>
                <a:ea typeface="Times New Roman" panose="02020603050405020304" pitchFamily="18" charset="0"/>
              </a:rPr>
              <a:t>The body undergoes physiological changes to adapt itself to the continued presence of the drug in the body</a:t>
            </a:r>
          </a:p>
          <a:p>
            <a:pPr>
              <a:spcBef>
                <a:spcPts val="1800"/>
              </a:spcBef>
            </a:pPr>
            <a:r>
              <a:rPr lang="en-GB" sz="2400" dirty="0">
                <a:latin typeface="Georgia" panose="02040502050405020303" pitchFamily="18" charset="0"/>
                <a:ea typeface="Times New Roman" panose="02020603050405020304" pitchFamily="18" charset="0"/>
              </a:rPr>
              <a:t>Stopping the drug results in “withdrawal syndrome”. The symptoms of withdrawal syndrome are distressing and the person then craves for the drug</a:t>
            </a:r>
          </a:p>
        </p:txBody>
      </p:sp>
      <p:sp>
        <p:nvSpPr>
          <p:cNvPr id="4" name="Slide Number Placeholder 3"/>
          <p:cNvSpPr>
            <a:spLocks noGrp="1"/>
          </p:cNvSpPr>
          <p:nvPr>
            <p:ph type="sldNum" sz="quarter" idx="12"/>
          </p:nvPr>
        </p:nvSpPr>
        <p:spPr/>
        <p:txBody>
          <a:bodyPr/>
          <a:lstStyle/>
          <a:p>
            <a:fld id="{843A16FA-3D5B-4FFA-9DDB-C00637F7C28B}" type="slidenum">
              <a:rPr lang="en-US" smtClean="0"/>
              <a:pPr/>
              <a:t>54</a:t>
            </a:fld>
            <a:endParaRPr lang="en-US"/>
          </a:p>
        </p:txBody>
      </p:sp>
    </p:spTree>
    <p:extLst>
      <p:ext uri="{BB962C8B-B14F-4D97-AF65-F5344CB8AC3E}">
        <p14:creationId xmlns:p14="http://schemas.microsoft.com/office/powerpoint/2010/main" val="345155241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069" y="120650"/>
            <a:ext cx="8720918" cy="838200"/>
          </a:xfrm>
        </p:spPr>
        <p:txBody>
          <a:bodyPr/>
          <a:lstStyle/>
          <a:p>
            <a:pPr algn="l"/>
            <a:r>
              <a:rPr lang="en-US" sz="2600" b="1" dirty="0">
                <a:solidFill>
                  <a:prstClr val="black"/>
                </a:solidFill>
                <a:latin typeface="Georgia" panose="02040502050405020303" pitchFamily="18" charset="0"/>
              </a:rPr>
              <a:t>GENOTOXICITY</a:t>
            </a:r>
            <a:endParaRPr lang="en-US" sz="2600" dirty="0">
              <a:latin typeface="Georgia" panose="02040502050405020303" pitchFamily="18" charset="0"/>
            </a:endParaRPr>
          </a:p>
        </p:txBody>
      </p:sp>
      <p:sp>
        <p:nvSpPr>
          <p:cNvPr id="3" name="Content Placeholder 2"/>
          <p:cNvSpPr>
            <a:spLocks noGrp="1"/>
          </p:cNvSpPr>
          <p:nvPr>
            <p:ph idx="1"/>
          </p:nvPr>
        </p:nvSpPr>
        <p:spPr>
          <a:xfrm>
            <a:off x="300251" y="1269241"/>
            <a:ext cx="8611736" cy="5356983"/>
          </a:xfrm>
        </p:spPr>
        <p:txBody>
          <a:bodyPr>
            <a:normAutofit/>
          </a:bodyPr>
          <a:lstStyle/>
          <a:p>
            <a:pPr>
              <a:spcBef>
                <a:spcPts val="1800"/>
              </a:spcBef>
            </a:pPr>
            <a:r>
              <a:rPr lang="en-US" sz="2400" dirty="0">
                <a:latin typeface="Georgia" panose="02040502050405020303" pitchFamily="18" charset="0"/>
                <a:cs typeface="Times New Roman" pitchFamily="18" charset="0"/>
              </a:rPr>
              <a:t>Some drugs are </a:t>
            </a:r>
            <a:r>
              <a:rPr lang="en-US" sz="2400" dirty="0" err="1">
                <a:latin typeface="Georgia" panose="02040502050405020303" pitchFamily="18" charset="0"/>
                <a:cs typeface="Times New Roman" pitchFamily="18" charset="0"/>
              </a:rPr>
              <a:t>genotoxic</a:t>
            </a:r>
            <a:r>
              <a:rPr lang="en-US" sz="2400" dirty="0">
                <a:latin typeface="Georgia" panose="02040502050405020303" pitchFamily="18" charset="0"/>
                <a:cs typeface="Times New Roman" pitchFamily="18" charset="0"/>
              </a:rPr>
              <a:t> i.e. they alter DNA</a:t>
            </a:r>
          </a:p>
          <a:p>
            <a:pPr>
              <a:spcBef>
                <a:spcPts val="1800"/>
              </a:spcBef>
            </a:pPr>
            <a:r>
              <a:rPr lang="en-US" sz="2400" dirty="0">
                <a:latin typeface="Georgia" panose="02040502050405020303" pitchFamily="18" charset="0"/>
                <a:cs typeface="Times New Roman" pitchFamily="18" charset="0"/>
              </a:rPr>
              <a:t>Such drugs are mutagenic i.e. they can cause mutations (a mutation is a change in the genotype of a cell that is passed on when the cell divides)</a:t>
            </a:r>
          </a:p>
          <a:p>
            <a:pPr>
              <a:spcBef>
                <a:spcPts val="1800"/>
              </a:spcBef>
            </a:pPr>
            <a:r>
              <a:rPr lang="en-US" sz="2400" dirty="0">
                <a:latin typeface="Georgia" panose="02040502050405020303" pitchFamily="18" charset="0"/>
                <a:cs typeface="Times New Roman" pitchFamily="18" charset="0"/>
              </a:rPr>
              <a:t>Some mutagenic drugs are carcinogenic (mutagenesis is the first step in the process of </a:t>
            </a:r>
            <a:r>
              <a:rPr lang="en-US" sz="2400" dirty="0" err="1">
                <a:latin typeface="Georgia" panose="02040502050405020303" pitchFamily="18" charset="0"/>
                <a:cs typeface="Times New Roman" pitchFamily="18" charset="0"/>
              </a:rPr>
              <a:t>carcionogenesis</a:t>
            </a:r>
            <a:r>
              <a:rPr lang="en-US" sz="2400" dirty="0">
                <a:latin typeface="Georgia" panose="02040502050405020303" pitchFamily="18" charset="0"/>
                <a:cs typeface="Times New Roman" pitchFamily="18" charset="0"/>
              </a:rPr>
              <a:t>)</a:t>
            </a:r>
          </a:p>
          <a:p>
            <a:pPr>
              <a:spcBef>
                <a:spcPts val="1800"/>
              </a:spcBef>
            </a:pPr>
            <a:r>
              <a:rPr lang="en-US" sz="2400" dirty="0">
                <a:latin typeface="Georgia" panose="02040502050405020303" pitchFamily="18" charset="0"/>
                <a:cs typeface="Times New Roman" pitchFamily="18" charset="0"/>
              </a:rPr>
              <a:t>Drugs produce mutations by forming covalent bonds with DNA</a:t>
            </a:r>
          </a:p>
          <a:p>
            <a:pPr>
              <a:spcBef>
                <a:spcPts val="1800"/>
              </a:spcBef>
            </a:pPr>
            <a:r>
              <a:rPr lang="en-US" altLang="en-US" sz="2400" dirty="0">
                <a:latin typeface="Georgia" panose="02040502050405020303" pitchFamily="18" charset="0"/>
              </a:rPr>
              <a:t>Mutations will result in carcinogenesis when the affected DNA sequence codes for a protein that is involved in growth regulation</a:t>
            </a:r>
          </a:p>
        </p:txBody>
      </p:sp>
      <p:sp>
        <p:nvSpPr>
          <p:cNvPr id="4" name="Slide Number Placeholder 3"/>
          <p:cNvSpPr>
            <a:spLocks noGrp="1"/>
          </p:cNvSpPr>
          <p:nvPr>
            <p:ph type="sldNum" sz="quarter" idx="12"/>
          </p:nvPr>
        </p:nvSpPr>
        <p:spPr/>
        <p:txBody>
          <a:bodyPr/>
          <a:lstStyle/>
          <a:p>
            <a:fld id="{843A16FA-3D5B-4FFA-9DDB-C00637F7C28B}" type="slidenum">
              <a:rPr lang="en-US" smtClean="0"/>
              <a:pPr/>
              <a:t>55</a:t>
            </a:fld>
            <a:endParaRPr lang="en-US"/>
          </a:p>
        </p:txBody>
      </p:sp>
    </p:spTree>
    <p:extLst>
      <p:ext uri="{BB962C8B-B14F-4D97-AF65-F5344CB8AC3E}">
        <p14:creationId xmlns:p14="http://schemas.microsoft.com/office/powerpoint/2010/main" val="69041423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232012"/>
            <a:ext cx="8693623" cy="726838"/>
          </a:xfrm>
        </p:spPr>
        <p:txBody>
          <a:bodyPr>
            <a:noAutofit/>
          </a:bodyPr>
          <a:lstStyle/>
          <a:p>
            <a:pPr algn="l"/>
            <a:r>
              <a:rPr lang="en-US" sz="2600" b="1" cap="all" dirty="0">
                <a:latin typeface="Georgia" panose="02040502050405020303" pitchFamily="18" charset="0"/>
              </a:rPr>
              <a:t>EVALUATION OF MUTAGENICITY AND CARCINOGENICITY</a:t>
            </a:r>
          </a:p>
        </p:txBody>
      </p:sp>
      <p:sp>
        <p:nvSpPr>
          <p:cNvPr id="3" name="Content Placeholder 2"/>
          <p:cNvSpPr>
            <a:spLocks noGrp="1"/>
          </p:cNvSpPr>
          <p:nvPr>
            <p:ph idx="1"/>
          </p:nvPr>
        </p:nvSpPr>
        <p:spPr>
          <a:xfrm>
            <a:off x="327546" y="1524000"/>
            <a:ext cx="8488908" cy="5102224"/>
          </a:xfrm>
        </p:spPr>
        <p:txBody>
          <a:bodyPr>
            <a:normAutofit/>
          </a:bodyPr>
          <a:lstStyle/>
          <a:p>
            <a:pPr marL="0" indent="0">
              <a:spcBef>
                <a:spcPts val="1800"/>
              </a:spcBef>
              <a:buNone/>
            </a:pPr>
            <a:r>
              <a:rPr lang="en-US" altLang="en-US" sz="2400" dirty="0">
                <a:latin typeface="Georgia" panose="02040502050405020303" pitchFamily="18" charset="0"/>
              </a:rPr>
              <a:t>New drugs are tested for mutagenicity and carcinogenicity</a:t>
            </a:r>
          </a:p>
          <a:p>
            <a:pPr marL="0" indent="0">
              <a:spcBef>
                <a:spcPts val="1800"/>
              </a:spcBef>
              <a:buNone/>
            </a:pPr>
            <a:r>
              <a:rPr lang="en-US" altLang="en-US" sz="2400" dirty="0">
                <a:latin typeface="Georgia" panose="02040502050405020303" pitchFamily="18" charset="0"/>
              </a:rPr>
              <a:t>Two types of tests are done:</a:t>
            </a:r>
          </a:p>
          <a:p>
            <a:pPr marL="342900" indent="-342900">
              <a:spcBef>
                <a:spcPts val="1800"/>
              </a:spcBef>
            </a:pPr>
            <a:r>
              <a:rPr lang="en-US" altLang="en-US" sz="2400" dirty="0">
                <a:latin typeface="Georgia" panose="02040502050405020303" pitchFamily="18" charset="0"/>
              </a:rPr>
              <a:t>In-vitro tests for mutagenicity: Bacteria are exposed to the chemical and observed for mutations (bacteria are used for these tests because of their high replication rate)</a:t>
            </a:r>
          </a:p>
          <a:p>
            <a:pPr marL="342900" indent="-342900">
              <a:spcBef>
                <a:spcPts val="1800"/>
              </a:spcBef>
            </a:pPr>
            <a:r>
              <a:rPr lang="en-US" altLang="en-US" sz="2400" dirty="0">
                <a:latin typeface="Georgia" panose="02040502050405020303" pitchFamily="18" charset="0"/>
              </a:rPr>
              <a:t>Whole animal tests for carcinogenicity: Groups of animals are exposed to the chemical under test for several years and observed for development of </a:t>
            </a:r>
            <a:r>
              <a:rPr lang="en-US" altLang="en-US" sz="2400" dirty="0" err="1">
                <a:latin typeface="Georgia" panose="02040502050405020303" pitchFamily="18" charset="0"/>
              </a:rPr>
              <a:t>tumours</a:t>
            </a:r>
            <a:endParaRPr lang="en-US" alt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8DE48714-3B7B-4437-909C-3DFD101356BD}" type="slidenum">
              <a:rPr lang="en-US" smtClean="0"/>
              <a:pPr/>
              <a:t>56</a:t>
            </a:fld>
            <a:endParaRPr lang="en-US"/>
          </a:p>
        </p:txBody>
      </p:sp>
    </p:spTree>
    <p:extLst>
      <p:ext uri="{BB962C8B-B14F-4D97-AF65-F5344CB8AC3E}">
        <p14:creationId xmlns:p14="http://schemas.microsoft.com/office/powerpoint/2010/main" val="385582325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6" y="120650"/>
            <a:ext cx="8734567" cy="838200"/>
          </a:xfrm>
        </p:spPr>
        <p:txBody>
          <a:bodyPr/>
          <a:lstStyle/>
          <a:p>
            <a:pPr algn="l"/>
            <a:r>
              <a:rPr lang="en-US" sz="2600" b="1" dirty="0">
                <a:solidFill>
                  <a:prstClr val="black"/>
                </a:solidFill>
                <a:latin typeface="Georgia" panose="02040502050405020303" pitchFamily="18" charset="0"/>
              </a:rPr>
              <a:t>TERATOGENICITY</a:t>
            </a:r>
            <a:endParaRPr lang="en-US" sz="2600" dirty="0">
              <a:latin typeface="Georgia" panose="02040502050405020303" pitchFamily="18" charset="0"/>
            </a:endParaRPr>
          </a:p>
        </p:txBody>
      </p:sp>
      <p:sp>
        <p:nvSpPr>
          <p:cNvPr id="3" name="Content Placeholder 2"/>
          <p:cNvSpPr>
            <a:spLocks noGrp="1"/>
          </p:cNvSpPr>
          <p:nvPr>
            <p:ph idx="1"/>
          </p:nvPr>
        </p:nvSpPr>
        <p:spPr>
          <a:xfrm>
            <a:off x="300251" y="1228299"/>
            <a:ext cx="8386549" cy="5397925"/>
          </a:xfrm>
        </p:spPr>
        <p:txBody>
          <a:bodyPr>
            <a:normAutofit/>
          </a:bodyPr>
          <a:lstStyle/>
          <a:p>
            <a:pPr>
              <a:spcBef>
                <a:spcPts val="1800"/>
              </a:spcBef>
            </a:pPr>
            <a:r>
              <a:rPr lang="en-US" sz="2400" dirty="0">
                <a:solidFill>
                  <a:prstClr val="black"/>
                </a:solidFill>
                <a:latin typeface="Georgia" panose="02040502050405020303" pitchFamily="18" charset="0"/>
                <a:cs typeface="Times New Roman" pitchFamily="18" charset="0"/>
              </a:rPr>
              <a:t>A teratogenic effect is a drug induced birth defect as a result of drug therapy during pregnancy</a:t>
            </a:r>
          </a:p>
          <a:p>
            <a:pPr>
              <a:spcBef>
                <a:spcPts val="1800"/>
              </a:spcBef>
            </a:pPr>
            <a:r>
              <a:rPr lang="en-US" sz="2400" dirty="0">
                <a:solidFill>
                  <a:prstClr val="black"/>
                </a:solidFill>
                <a:latin typeface="Georgia" panose="02040502050405020303" pitchFamily="18" charset="0"/>
                <a:cs typeface="Times New Roman" pitchFamily="18" charset="0"/>
              </a:rPr>
              <a:t>The most vulnerable period for </a:t>
            </a:r>
            <a:r>
              <a:rPr lang="en-US" sz="2400" dirty="0" err="1">
                <a:solidFill>
                  <a:prstClr val="black"/>
                </a:solidFill>
                <a:latin typeface="Georgia" panose="02040502050405020303" pitchFamily="18" charset="0"/>
                <a:cs typeface="Times New Roman" pitchFamily="18" charset="0"/>
              </a:rPr>
              <a:t>teratogenesis</a:t>
            </a:r>
            <a:r>
              <a:rPr lang="en-US" sz="2400" dirty="0">
                <a:solidFill>
                  <a:prstClr val="black"/>
                </a:solidFill>
                <a:latin typeface="Georgia" panose="02040502050405020303" pitchFamily="18" charset="0"/>
                <a:cs typeface="Times New Roman" pitchFamily="18" charset="0"/>
              </a:rPr>
              <a:t> is the period of organogenesis (day 17 to 60 of gestation)</a:t>
            </a:r>
          </a:p>
          <a:p>
            <a:pPr>
              <a:spcBef>
                <a:spcPts val="1800"/>
              </a:spcBef>
            </a:pPr>
            <a:r>
              <a:rPr lang="en-US" sz="2400" dirty="0">
                <a:solidFill>
                  <a:prstClr val="black"/>
                </a:solidFill>
                <a:latin typeface="Georgia" panose="02040502050405020303" pitchFamily="18" charset="0"/>
                <a:cs typeface="Times New Roman" pitchFamily="18" charset="0"/>
              </a:rPr>
              <a:t>During the first two weeks of gestation, </a:t>
            </a:r>
            <a:r>
              <a:rPr lang="en-US" sz="2400" dirty="0" err="1">
                <a:solidFill>
                  <a:prstClr val="black"/>
                </a:solidFill>
                <a:latin typeface="Georgia" panose="02040502050405020303" pitchFamily="18" charset="0"/>
                <a:cs typeface="Times New Roman" pitchFamily="18" charset="0"/>
              </a:rPr>
              <a:t>teratogenic</a:t>
            </a:r>
            <a:r>
              <a:rPr lang="en-US" sz="2400" dirty="0">
                <a:solidFill>
                  <a:prstClr val="black"/>
                </a:solidFill>
                <a:latin typeface="Georgia" panose="02040502050405020303" pitchFamily="18" charset="0"/>
                <a:cs typeface="Times New Roman" pitchFamily="18" charset="0"/>
              </a:rPr>
              <a:t> agents usually kill the embryo rather than cause congenital malformations</a:t>
            </a:r>
          </a:p>
          <a:p>
            <a:pPr>
              <a:spcBef>
                <a:spcPts val="1800"/>
              </a:spcBef>
            </a:pPr>
            <a:r>
              <a:rPr lang="en-US" sz="2400" dirty="0">
                <a:solidFill>
                  <a:prstClr val="black"/>
                </a:solidFill>
                <a:latin typeface="Georgia" panose="02040502050405020303" pitchFamily="18" charset="0"/>
                <a:cs typeface="Times New Roman" pitchFamily="18" charset="0"/>
              </a:rPr>
              <a:t>The degree and type of teratogenicity is determined by the drug dose, duration of exposure and timing of exposure</a:t>
            </a:r>
          </a:p>
        </p:txBody>
      </p:sp>
      <p:sp>
        <p:nvSpPr>
          <p:cNvPr id="4" name="Slide Number Placeholder 3"/>
          <p:cNvSpPr>
            <a:spLocks noGrp="1"/>
          </p:cNvSpPr>
          <p:nvPr>
            <p:ph type="sldNum" sz="quarter" idx="12"/>
          </p:nvPr>
        </p:nvSpPr>
        <p:spPr/>
        <p:txBody>
          <a:bodyPr/>
          <a:lstStyle/>
          <a:p>
            <a:fld id="{843A16FA-3D5B-4FFA-9DDB-C00637F7C28B}" type="slidenum">
              <a:rPr lang="en-US" smtClean="0"/>
              <a:pPr/>
              <a:t>57</a:t>
            </a:fld>
            <a:endParaRPr lang="en-US"/>
          </a:p>
        </p:txBody>
      </p:sp>
    </p:spTree>
    <p:extLst>
      <p:ext uri="{BB962C8B-B14F-4D97-AF65-F5344CB8AC3E}">
        <p14:creationId xmlns:p14="http://schemas.microsoft.com/office/powerpoint/2010/main" val="285459029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232012"/>
            <a:ext cx="8693623" cy="726838"/>
          </a:xfrm>
        </p:spPr>
        <p:txBody>
          <a:bodyPr>
            <a:normAutofit/>
          </a:bodyPr>
          <a:lstStyle/>
          <a:p>
            <a:pPr algn="l"/>
            <a:r>
              <a:rPr lang="en-US" sz="2500" b="1" cap="all" dirty="0">
                <a:latin typeface="Georgia" panose="02040502050405020303" pitchFamily="18" charset="0"/>
              </a:rPr>
              <a:t>Teratogenicity …. Cont’d</a:t>
            </a:r>
          </a:p>
        </p:txBody>
      </p:sp>
      <p:sp>
        <p:nvSpPr>
          <p:cNvPr id="3" name="Content Placeholder 2"/>
          <p:cNvSpPr>
            <a:spLocks noGrp="1"/>
          </p:cNvSpPr>
          <p:nvPr>
            <p:ph idx="1"/>
          </p:nvPr>
        </p:nvSpPr>
        <p:spPr>
          <a:xfrm>
            <a:off x="327546" y="1241945"/>
            <a:ext cx="8488908" cy="5384279"/>
          </a:xfrm>
        </p:spPr>
        <p:txBody>
          <a:bodyPr>
            <a:normAutofit/>
          </a:bodyPr>
          <a:lstStyle/>
          <a:p>
            <a:pPr marL="0" indent="0">
              <a:spcBef>
                <a:spcPts val="1800"/>
              </a:spcBef>
              <a:buNone/>
            </a:pPr>
            <a:r>
              <a:rPr lang="en-US" altLang="en-US" sz="2300" dirty="0" err="1">
                <a:latin typeface="Georgia" panose="02040502050405020303" pitchFamily="18" charset="0"/>
              </a:rPr>
              <a:t>Teratogenesis</a:t>
            </a:r>
            <a:r>
              <a:rPr lang="en-US" altLang="en-US" sz="2300" dirty="0">
                <a:latin typeface="Georgia" panose="02040502050405020303" pitchFamily="18" charset="0"/>
              </a:rPr>
              <a:t>: The production of gross malformations during fetal development</a:t>
            </a:r>
          </a:p>
          <a:p>
            <a:pPr marL="0" indent="0">
              <a:spcBef>
                <a:spcPts val="1800"/>
              </a:spcBef>
              <a:buNone/>
            </a:pPr>
            <a:r>
              <a:rPr lang="en-US" altLang="en-US" sz="2300" dirty="0">
                <a:latin typeface="Georgia" panose="02040502050405020303" pitchFamily="18" charset="0"/>
              </a:rPr>
              <a:t>Teratogenic effects: Effects induced on the fetus in utero by chemicals</a:t>
            </a:r>
          </a:p>
          <a:p>
            <a:pPr marL="0" indent="0">
              <a:spcBef>
                <a:spcPts val="1800"/>
              </a:spcBef>
              <a:buNone/>
            </a:pPr>
            <a:r>
              <a:rPr lang="en-US" altLang="en-US" sz="2300" dirty="0">
                <a:latin typeface="Georgia" panose="02040502050405020303" pitchFamily="18" charset="0"/>
              </a:rPr>
              <a:t>Teratogen: A chemical that induces </a:t>
            </a:r>
            <a:r>
              <a:rPr lang="en-US" altLang="en-US" sz="2300" dirty="0" err="1">
                <a:latin typeface="Georgia" panose="02040502050405020303" pitchFamily="18" charset="0"/>
              </a:rPr>
              <a:t>teratogenesis</a:t>
            </a:r>
            <a:endParaRPr lang="en-US" altLang="en-US" sz="2300" dirty="0">
              <a:latin typeface="Georgia" panose="02040502050405020303" pitchFamily="18" charset="0"/>
            </a:endParaRPr>
          </a:p>
          <a:p>
            <a:pPr marL="0" indent="0">
              <a:spcBef>
                <a:spcPts val="1800"/>
              </a:spcBef>
              <a:buNone/>
            </a:pPr>
            <a:r>
              <a:rPr lang="en-US" altLang="en-US" sz="2300" dirty="0">
                <a:latin typeface="Georgia" panose="02040502050405020303" pitchFamily="18" charset="0"/>
              </a:rPr>
              <a:t>Teratogens fall into 2 categories:</a:t>
            </a:r>
          </a:p>
          <a:p>
            <a:pPr indent="-457200">
              <a:spcBef>
                <a:spcPts val="1800"/>
              </a:spcBef>
            </a:pPr>
            <a:r>
              <a:rPr lang="en-US" altLang="en-US" sz="2300" dirty="0">
                <a:latin typeface="Georgia" panose="02040502050405020303" pitchFamily="18" charset="0"/>
              </a:rPr>
              <a:t>Teratogens that induce broad spectrum of malformations e.g. vitamin A and </a:t>
            </a:r>
            <a:r>
              <a:rPr lang="en-US" altLang="en-US" sz="2300" dirty="0" err="1">
                <a:latin typeface="Georgia" panose="02040502050405020303" pitchFamily="18" charset="0"/>
              </a:rPr>
              <a:t>azo</a:t>
            </a:r>
            <a:r>
              <a:rPr lang="en-US" altLang="en-US" sz="2300" dirty="0">
                <a:latin typeface="Georgia" panose="02040502050405020303" pitchFamily="18" charset="0"/>
              </a:rPr>
              <a:t> dyes</a:t>
            </a:r>
          </a:p>
          <a:p>
            <a:pPr indent="-457200">
              <a:spcBef>
                <a:spcPts val="1800"/>
              </a:spcBef>
            </a:pPr>
            <a:r>
              <a:rPr lang="en-US" altLang="en-US" sz="2300" dirty="0">
                <a:latin typeface="Georgia" panose="02040502050405020303" pitchFamily="18" charset="0"/>
              </a:rPr>
              <a:t>Teratogens that induce specific defects e.g. heavy metals and thalidomide</a:t>
            </a:r>
          </a:p>
        </p:txBody>
      </p:sp>
      <p:sp>
        <p:nvSpPr>
          <p:cNvPr id="4" name="Slide Number Placeholder 3"/>
          <p:cNvSpPr>
            <a:spLocks noGrp="1"/>
          </p:cNvSpPr>
          <p:nvPr>
            <p:ph type="sldNum" sz="quarter" idx="12"/>
          </p:nvPr>
        </p:nvSpPr>
        <p:spPr/>
        <p:txBody>
          <a:bodyPr/>
          <a:lstStyle/>
          <a:p>
            <a:fld id="{8DE48714-3B7B-4437-909C-3DFD101356BD}" type="slidenum">
              <a:rPr lang="en-US" smtClean="0"/>
              <a:pPr/>
              <a:t>58</a:t>
            </a:fld>
            <a:endParaRPr lang="en-US"/>
          </a:p>
        </p:txBody>
      </p:sp>
    </p:spTree>
    <p:extLst>
      <p:ext uri="{BB962C8B-B14F-4D97-AF65-F5344CB8AC3E}">
        <p14:creationId xmlns:p14="http://schemas.microsoft.com/office/powerpoint/2010/main" val="392711093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232012"/>
            <a:ext cx="8693623" cy="726838"/>
          </a:xfrm>
        </p:spPr>
        <p:txBody>
          <a:bodyPr>
            <a:normAutofit/>
          </a:bodyPr>
          <a:lstStyle/>
          <a:p>
            <a:pPr algn="l"/>
            <a:r>
              <a:rPr lang="en-US" sz="2600" b="1" cap="all" dirty="0">
                <a:latin typeface="Georgia" panose="02040502050405020303" pitchFamily="18" charset="0"/>
              </a:rPr>
              <a:t>What is a teratogen?</a:t>
            </a:r>
          </a:p>
        </p:txBody>
      </p:sp>
      <p:sp>
        <p:nvSpPr>
          <p:cNvPr id="3" name="Content Placeholder 2"/>
          <p:cNvSpPr>
            <a:spLocks noGrp="1"/>
          </p:cNvSpPr>
          <p:nvPr>
            <p:ph idx="1"/>
          </p:nvPr>
        </p:nvSpPr>
        <p:spPr>
          <a:xfrm>
            <a:off x="327546" y="1241945"/>
            <a:ext cx="8488908" cy="5384279"/>
          </a:xfrm>
        </p:spPr>
        <p:txBody>
          <a:bodyPr>
            <a:noAutofit/>
          </a:bodyPr>
          <a:lstStyle/>
          <a:p>
            <a:pPr marL="0" indent="0">
              <a:spcBef>
                <a:spcPts val="1800"/>
              </a:spcBef>
              <a:buNone/>
            </a:pPr>
            <a:r>
              <a:rPr lang="en-US" altLang="en-US" sz="2400" dirty="0">
                <a:latin typeface="Georgia" panose="02040502050405020303" pitchFamily="18" charset="0"/>
              </a:rPr>
              <a:t>To be considered a teratogen, the chemical should:</a:t>
            </a:r>
          </a:p>
          <a:p>
            <a:pPr marL="342900" indent="-342900">
              <a:spcBef>
                <a:spcPts val="1800"/>
              </a:spcBef>
            </a:pPr>
            <a:r>
              <a:rPr lang="en-US" altLang="en-US" sz="2400" dirty="0">
                <a:latin typeface="Georgia" panose="02040502050405020303" pitchFamily="18" charset="0"/>
              </a:rPr>
              <a:t>Result in a characteristic set of malformations, indicating selectivity for certain target organs</a:t>
            </a:r>
          </a:p>
          <a:p>
            <a:pPr marL="342900" indent="-342900">
              <a:spcBef>
                <a:spcPts val="1800"/>
              </a:spcBef>
            </a:pPr>
            <a:r>
              <a:rPr lang="en-US" altLang="en-US" sz="2400" dirty="0">
                <a:latin typeface="Georgia" panose="02040502050405020303" pitchFamily="18" charset="0"/>
              </a:rPr>
              <a:t>Exert its effects at a particular stage of fetal development i.e. during the limited period of organogenesis of the target organs e.g. thalidomide </a:t>
            </a:r>
            <a:r>
              <a:rPr lang="en-US" altLang="en-US" sz="2400" dirty="0" err="1">
                <a:latin typeface="Georgia" panose="02040502050405020303" pitchFamily="18" charset="0"/>
              </a:rPr>
              <a:t>phocomelia</a:t>
            </a:r>
            <a:r>
              <a:rPr lang="en-US" altLang="en-US" sz="2400" dirty="0">
                <a:latin typeface="Georgia" panose="02040502050405020303" pitchFamily="18" charset="0"/>
              </a:rPr>
              <a:t> risk occurs during the 4th to 7th weeks of gestation because it is during this time that the limbs develop</a:t>
            </a:r>
          </a:p>
          <a:p>
            <a:pPr marL="342900" indent="-342900">
              <a:spcBef>
                <a:spcPts val="1800"/>
              </a:spcBef>
            </a:pPr>
            <a:r>
              <a:rPr lang="en-US" altLang="en-US" sz="2400" dirty="0">
                <a:latin typeface="Georgia" panose="02040502050405020303" pitchFamily="18" charset="0"/>
              </a:rPr>
              <a:t>Show a dose-dependent incident</a:t>
            </a:r>
          </a:p>
        </p:txBody>
      </p:sp>
      <p:sp>
        <p:nvSpPr>
          <p:cNvPr id="4" name="Slide Number Placeholder 3"/>
          <p:cNvSpPr>
            <a:spLocks noGrp="1"/>
          </p:cNvSpPr>
          <p:nvPr>
            <p:ph type="sldNum" sz="quarter" idx="12"/>
          </p:nvPr>
        </p:nvSpPr>
        <p:spPr/>
        <p:txBody>
          <a:bodyPr/>
          <a:lstStyle/>
          <a:p>
            <a:fld id="{8DE48714-3B7B-4437-909C-3DFD101356BD}" type="slidenum">
              <a:rPr lang="en-US" smtClean="0"/>
              <a:pPr/>
              <a:t>59</a:t>
            </a:fld>
            <a:endParaRPr lang="en-US"/>
          </a:p>
        </p:txBody>
      </p:sp>
    </p:spTree>
    <p:extLst>
      <p:ext uri="{BB962C8B-B14F-4D97-AF65-F5344CB8AC3E}">
        <p14:creationId xmlns:p14="http://schemas.microsoft.com/office/powerpoint/2010/main" val="21486035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35526" y="136525"/>
            <a:ext cx="8645237" cy="625475"/>
          </a:xfrm>
        </p:spPr>
        <p:txBody>
          <a:bodyPr>
            <a:normAutofit/>
          </a:bodyPr>
          <a:lstStyle/>
          <a:p>
            <a:pPr algn="l"/>
            <a:r>
              <a:rPr lang="en-US" sz="2600" b="1" dirty="0">
                <a:latin typeface="Georgia" panose="02040502050405020303" pitchFamily="18" charset="0"/>
              </a:rPr>
              <a:t>DEFINITIONS …. CONT’D</a:t>
            </a:r>
            <a:endParaRPr lang="en-US" altLang="en-US" sz="2600" b="1" cap="all" dirty="0">
              <a:latin typeface="Georgia" panose="02040502050405020303" pitchFamily="18" charset="0"/>
            </a:endParaRPr>
          </a:p>
        </p:txBody>
      </p:sp>
      <p:sp>
        <p:nvSpPr>
          <p:cNvPr id="11267" name="Rectangle 3"/>
          <p:cNvSpPr>
            <a:spLocks noGrp="1" noChangeArrowheads="1"/>
          </p:cNvSpPr>
          <p:nvPr>
            <p:ph type="body" idx="1"/>
          </p:nvPr>
        </p:nvSpPr>
        <p:spPr>
          <a:xfrm>
            <a:off x="235527" y="990601"/>
            <a:ext cx="8645236" cy="5635624"/>
          </a:xfrm>
        </p:spPr>
        <p:txBody>
          <a:bodyPr/>
          <a:lstStyle/>
          <a:p>
            <a:pPr marL="25400" indent="0">
              <a:spcBef>
                <a:spcPts val="1200"/>
              </a:spcBef>
              <a:buNone/>
            </a:pPr>
            <a:r>
              <a:rPr lang="en-US" sz="2200" b="1" dirty="0">
                <a:latin typeface="Georgia" panose="02040502050405020303" pitchFamily="18" charset="0"/>
              </a:rPr>
              <a:t>Adverse event: </a:t>
            </a:r>
            <a:r>
              <a:rPr lang="en-US" sz="2200" dirty="0">
                <a:latin typeface="Georgia" panose="02040502050405020303" pitchFamily="18" charset="0"/>
              </a:rPr>
              <a:t>Any negative or harmful occurrence that takes place during treatment that may or may not be associated with the medicine</a:t>
            </a:r>
          </a:p>
          <a:p>
            <a:pPr marL="25400" indent="0">
              <a:spcBef>
                <a:spcPts val="1200"/>
              </a:spcBef>
              <a:buNone/>
            </a:pPr>
            <a:r>
              <a:rPr lang="en-US" sz="2200" b="1" dirty="0">
                <a:latin typeface="Georgia" panose="02040502050405020303" pitchFamily="18" charset="0"/>
              </a:rPr>
              <a:t>Adverse effect: </a:t>
            </a:r>
            <a:r>
              <a:rPr lang="en-US" sz="2200" dirty="0">
                <a:latin typeface="Georgia" panose="02040502050405020303" pitchFamily="18" charset="0"/>
              </a:rPr>
              <a:t>A negative or harmful patient outcome that seems to be associated with treatment. </a:t>
            </a:r>
            <a:r>
              <a:rPr lang="en-GB" sz="2200" dirty="0">
                <a:latin typeface="Georgia" panose="02040502050405020303" pitchFamily="18" charset="0"/>
                <a:cs typeface="Times New Roman" pitchFamily="18" charset="0"/>
              </a:rPr>
              <a:t>Includes adverse drug reactions, harmful effects resulting from overdose and lack of efficacy.</a:t>
            </a:r>
          </a:p>
          <a:p>
            <a:pPr marL="25400" indent="0">
              <a:spcBef>
                <a:spcPts val="1200"/>
              </a:spcBef>
              <a:buNone/>
            </a:pPr>
            <a:r>
              <a:rPr lang="en-US" sz="2200" b="1" dirty="0">
                <a:latin typeface="Georgia" panose="02040502050405020303" pitchFamily="18" charset="0"/>
              </a:rPr>
              <a:t>Unexpected adverse reaction: </a:t>
            </a:r>
            <a:r>
              <a:rPr lang="en-US" sz="2200" dirty="0">
                <a:latin typeface="Georgia" panose="02040502050405020303" pitchFamily="18" charset="0"/>
              </a:rPr>
              <a:t>An adverse reaction, the nature or severity of which is not consistent with domestic labelling or market </a:t>
            </a:r>
            <a:r>
              <a:rPr lang="en-US" sz="2200" dirty="0" err="1">
                <a:latin typeface="Georgia" panose="02040502050405020303" pitchFamily="18" charset="0"/>
              </a:rPr>
              <a:t>authorisation</a:t>
            </a:r>
            <a:r>
              <a:rPr lang="en-US" sz="2200" dirty="0">
                <a:latin typeface="Georgia" panose="02040502050405020303" pitchFamily="18" charset="0"/>
              </a:rPr>
              <a:t>, or expected from known characteristics of the drug</a:t>
            </a:r>
          </a:p>
          <a:p>
            <a:pPr marL="25400" indent="0">
              <a:spcBef>
                <a:spcPts val="1200"/>
              </a:spcBef>
              <a:buNone/>
            </a:pPr>
            <a:r>
              <a:rPr lang="en-US" sz="2200" b="1" dirty="0">
                <a:latin typeface="Georgia" panose="02040502050405020303" pitchFamily="18" charset="0"/>
              </a:rPr>
              <a:t>Serious adverse event: </a:t>
            </a:r>
            <a:r>
              <a:rPr lang="en-US" sz="2200" dirty="0">
                <a:latin typeface="Georgia" panose="02040502050405020303" pitchFamily="18" charset="0"/>
              </a:rPr>
              <a:t>Any untoward medical occurrence that at any dose results in any of the following: death, hospitalization, prolongation of existing hospital stay, persistent or significant disability/incapacity, congenital anomaly/birth defects, or is life threatening</a:t>
            </a:r>
          </a:p>
          <a:p>
            <a:pPr marL="25400" indent="0">
              <a:spcBef>
                <a:spcPts val="1800"/>
              </a:spcBef>
              <a:buNone/>
            </a:pPr>
            <a:endParaRPr lang="en-US" sz="2400" b="1" dirty="0">
              <a:latin typeface="Georgia" panose="02040502050405020303" pitchFamily="18" charset="0"/>
            </a:endParaRPr>
          </a:p>
          <a:p>
            <a:pPr marL="25400" indent="0">
              <a:spcBef>
                <a:spcPts val="1800"/>
              </a:spcBef>
              <a:buNone/>
            </a:pPr>
            <a:endParaRPr lang="en-US" sz="2400" dirty="0">
              <a:latin typeface="Georgia" panose="02040502050405020303" pitchFamily="18" charset="0"/>
              <a:cs typeface="Times New Roman" pitchFamily="18" charset="0"/>
            </a:endParaRPr>
          </a:p>
        </p:txBody>
      </p:sp>
      <p:sp>
        <p:nvSpPr>
          <p:cNvPr id="2" name="Slide Number Placeholder 1"/>
          <p:cNvSpPr>
            <a:spLocks noGrp="1"/>
          </p:cNvSpPr>
          <p:nvPr>
            <p:ph type="sldNum" sz="quarter" idx="12"/>
          </p:nvPr>
        </p:nvSpPr>
        <p:spPr/>
        <p:txBody>
          <a:bodyPr/>
          <a:lstStyle/>
          <a:p>
            <a:fld id="{8DE48714-3B7B-4437-909C-3DFD101356BD}" type="slidenum">
              <a:rPr lang="en-US" smtClean="0"/>
              <a:pPr/>
              <a:t>6</a:t>
            </a:fld>
            <a:endParaRPr lang="en-US"/>
          </a:p>
        </p:txBody>
      </p:sp>
    </p:spTree>
    <p:extLst>
      <p:ext uri="{BB962C8B-B14F-4D97-AF65-F5344CB8AC3E}">
        <p14:creationId xmlns:p14="http://schemas.microsoft.com/office/powerpoint/2010/main" val="78547111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232012"/>
            <a:ext cx="8693623" cy="726838"/>
          </a:xfrm>
        </p:spPr>
        <p:txBody>
          <a:bodyPr>
            <a:normAutofit/>
          </a:bodyPr>
          <a:lstStyle/>
          <a:p>
            <a:pPr algn="l"/>
            <a:r>
              <a:rPr lang="en-US" sz="2600" b="1" cap="all" dirty="0">
                <a:latin typeface="Georgia" panose="02040502050405020303" pitchFamily="18" charset="0"/>
              </a:rPr>
              <a:t>Mechanisms of </a:t>
            </a:r>
            <a:r>
              <a:rPr lang="en-US" sz="2600" b="1" cap="all" dirty="0" err="1">
                <a:latin typeface="Georgia" panose="02040502050405020303" pitchFamily="18" charset="0"/>
              </a:rPr>
              <a:t>teratogenesis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327546" y="1241945"/>
            <a:ext cx="8488908" cy="5384279"/>
          </a:xfrm>
        </p:spPr>
        <p:txBody>
          <a:bodyPr>
            <a:normAutofit/>
          </a:bodyPr>
          <a:lstStyle/>
          <a:p>
            <a:pPr>
              <a:spcBef>
                <a:spcPts val="1800"/>
              </a:spcBef>
            </a:pPr>
            <a:r>
              <a:rPr lang="en-US" altLang="en-US" sz="2400" dirty="0">
                <a:latin typeface="Georgia" panose="02040502050405020303" pitchFamily="18" charset="0"/>
              </a:rPr>
              <a:t>The mechanisms of teratogens are not clearly understood. DNA damage is a factor in many cases.</a:t>
            </a:r>
          </a:p>
          <a:p>
            <a:pPr>
              <a:spcBef>
                <a:spcPts val="1800"/>
              </a:spcBef>
            </a:pPr>
            <a:r>
              <a:rPr lang="en-US" altLang="en-US" sz="2400" dirty="0">
                <a:latin typeface="Georgia" panose="02040502050405020303" pitchFamily="18" charset="0"/>
              </a:rPr>
              <a:t>Gross malformations are produced only if teratogens act during organogenesis (during the first 3 months but after blastocyst formation).</a:t>
            </a:r>
          </a:p>
          <a:p>
            <a:pPr>
              <a:spcBef>
                <a:spcPts val="1800"/>
              </a:spcBef>
            </a:pPr>
            <a:r>
              <a:rPr lang="en-US" altLang="en-US" sz="2400" dirty="0">
                <a:latin typeface="Georgia" panose="02040502050405020303" pitchFamily="18" charset="0"/>
              </a:rPr>
              <a:t>Drug induced fetal damage is rare during blastocyst formation (0-16 days) and after the first 3 months</a:t>
            </a:r>
          </a:p>
        </p:txBody>
      </p:sp>
      <p:sp>
        <p:nvSpPr>
          <p:cNvPr id="4" name="Slide Number Placeholder 3"/>
          <p:cNvSpPr>
            <a:spLocks noGrp="1"/>
          </p:cNvSpPr>
          <p:nvPr>
            <p:ph type="sldNum" sz="quarter" idx="12"/>
          </p:nvPr>
        </p:nvSpPr>
        <p:spPr/>
        <p:txBody>
          <a:bodyPr/>
          <a:lstStyle/>
          <a:p>
            <a:fld id="{8DE48714-3B7B-4437-909C-3DFD101356BD}" type="slidenum">
              <a:rPr lang="en-US" smtClean="0"/>
              <a:pPr/>
              <a:t>60</a:t>
            </a:fld>
            <a:endParaRPr lang="en-US"/>
          </a:p>
        </p:txBody>
      </p:sp>
    </p:spTree>
    <p:extLst>
      <p:ext uri="{BB962C8B-B14F-4D97-AF65-F5344CB8AC3E}">
        <p14:creationId xmlns:p14="http://schemas.microsoft.com/office/powerpoint/2010/main" val="49955174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232012"/>
            <a:ext cx="8693623" cy="726838"/>
          </a:xfrm>
        </p:spPr>
        <p:txBody>
          <a:bodyPr>
            <a:normAutofit/>
          </a:bodyPr>
          <a:lstStyle/>
          <a:p>
            <a:pPr algn="l"/>
            <a:r>
              <a:rPr lang="en-US" sz="2600" b="1" cap="all" dirty="0">
                <a:latin typeface="Georgia" panose="02040502050405020303" pitchFamily="18" charset="0"/>
              </a:rPr>
              <a:t>Examples of human teratogens</a:t>
            </a:r>
          </a:p>
        </p:txBody>
      </p:sp>
      <p:sp>
        <p:nvSpPr>
          <p:cNvPr id="3" name="Content Placeholder 2"/>
          <p:cNvSpPr>
            <a:spLocks noGrp="1"/>
          </p:cNvSpPr>
          <p:nvPr>
            <p:ph idx="1"/>
          </p:nvPr>
        </p:nvSpPr>
        <p:spPr>
          <a:xfrm>
            <a:off x="327546" y="1241945"/>
            <a:ext cx="8488908" cy="5384279"/>
          </a:xfrm>
        </p:spPr>
        <p:txBody>
          <a:bodyPr>
            <a:normAutofit/>
          </a:bodyPr>
          <a:lstStyle/>
          <a:p>
            <a:pPr>
              <a:spcBef>
                <a:spcPts val="1200"/>
              </a:spcBef>
            </a:pPr>
            <a:r>
              <a:rPr lang="en-US" altLang="en-US" sz="2400" dirty="0">
                <a:latin typeface="Georgia" panose="02040502050405020303" pitchFamily="18" charset="0"/>
              </a:rPr>
              <a:t>Thalidomide: Heart defects, gut atresia, </a:t>
            </a:r>
            <a:r>
              <a:rPr lang="en-US" altLang="en-US" sz="2400" dirty="0" err="1">
                <a:latin typeface="Georgia" panose="02040502050405020303" pitchFamily="18" charset="0"/>
              </a:rPr>
              <a:t>phocomelia</a:t>
            </a:r>
            <a:endParaRPr lang="en-US" altLang="en-US" sz="2400" dirty="0">
              <a:latin typeface="Georgia" panose="02040502050405020303" pitchFamily="18" charset="0"/>
            </a:endParaRPr>
          </a:p>
          <a:p>
            <a:pPr>
              <a:spcBef>
                <a:spcPts val="1200"/>
              </a:spcBef>
            </a:pPr>
            <a:r>
              <a:rPr lang="en-US" altLang="en-US" sz="2400" dirty="0">
                <a:latin typeface="Georgia" panose="02040502050405020303" pitchFamily="18" charset="0"/>
              </a:rPr>
              <a:t>Cytotoxic drugs [alkylating agents (</a:t>
            </a:r>
            <a:r>
              <a:rPr lang="en-US" altLang="en-US" sz="2400" dirty="0" err="1">
                <a:latin typeface="Georgia" panose="02040502050405020303" pitchFamily="18" charset="0"/>
              </a:rPr>
              <a:t>chlorambucil</a:t>
            </a:r>
            <a:r>
              <a:rPr lang="en-US" altLang="en-US" sz="2400" dirty="0">
                <a:latin typeface="Georgia" panose="02040502050405020303" pitchFamily="18" charset="0"/>
              </a:rPr>
              <a:t>, cyclophosphamide), antimetabolites (</a:t>
            </a:r>
            <a:r>
              <a:rPr lang="en-US" altLang="en-US" sz="2400" dirty="0" err="1">
                <a:latin typeface="Georgia" panose="02040502050405020303" pitchFamily="18" charset="0"/>
              </a:rPr>
              <a:t>azathiprine</a:t>
            </a:r>
            <a:r>
              <a:rPr lang="en-US" altLang="en-US" sz="2400" dirty="0">
                <a:latin typeface="Georgia" panose="02040502050405020303" pitchFamily="18" charset="0"/>
              </a:rPr>
              <a:t>, </a:t>
            </a:r>
            <a:r>
              <a:rPr lang="en-US" altLang="en-US" sz="2400" dirty="0" err="1">
                <a:latin typeface="Georgia" panose="02040502050405020303" pitchFamily="18" charset="0"/>
              </a:rPr>
              <a:t>mercaptopurine</a:t>
            </a:r>
            <a:r>
              <a:rPr lang="en-US" altLang="en-US" sz="2400" dirty="0">
                <a:latin typeface="Georgia" panose="02040502050405020303" pitchFamily="18" charset="0"/>
              </a:rPr>
              <a:t>)]: Cleft palate, neural tube defects</a:t>
            </a:r>
          </a:p>
          <a:p>
            <a:pPr>
              <a:spcBef>
                <a:spcPts val="1200"/>
              </a:spcBef>
            </a:pPr>
            <a:r>
              <a:rPr lang="en-US" altLang="en-US" sz="2400" dirty="0" err="1">
                <a:latin typeface="Georgia" panose="02040502050405020303" pitchFamily="18" charset="0"/>
              </a:rPr>
              <a:t>Retinoids</a:t>
            </a:r>
            <a:r>
              <a:rPr lang="en-US" altLang="en-US" sz="2400" dirty="0">
                <a:latin typeface="Georgia" panose="02040502050405020303" pitchFamily="18" charset="0"/>
              </a:rPr>
              <a:t>: Hydrocephalus</a:t>
            </a:r>
          </a:p>
          <a:p>
            <a:pPr>
              <a:spcBef>
                <a:spcPts val="1200"/>
              </a:spcBef>
            </a:pPr>
            <a:r>
              <a:rPr lang="en-US" altLang="en-US" sz="2400" dirty="0">
                <a:latin typeface="Georgia" panose="02040502050405020303" pitchFamily="18" charset="0"/>
              </a:rPr>
              <a:t>Heavy metals (lead, cadmium, mercury): Microcephaly, cerebral palsy, mental retardation</a:t>
            </a:r>
          </a:p>
          <a:p>
            <a:pPr>
              <a:spcBef>
                <a:spcPts val="1200"/>
              </a:spcBef>
            </a:pPr>
            <a:r>
              <a:rPr lang="en-US" altLang="en-US" sz="2400" dirty="0">
                <a:latin typeface="Georgia" panose="02040502050405020303" pitchFamily="18" charset="0"/>
              </a:rPr>
              <a:t>Anti-seizure drugs: Phenytoin (cleft lip/palate, microcephaly, mental retardation), valproate (neural tube defects) and carbamazepine (retarded fetal head growth, hypospadias and </a:t>
            </a:r>
            <a:r>
              <a:rPr lang="en-US" altLang="en-US" sz="2400" dirty="0" err="1">
                <a:latin typeface="Georgia" panose="02040502050405020303" pitchFamily="18" charset="0"/>
              </a:rPr>
              <a:t>spina</a:t>
            </a:r>
            <a:r>
              <a:rPr lang="en-US" altLang="en-US" sz="2400" dirty="0">
                <a:latin typeface="Georgia" panose="02040502050405020303" pitchFamily="18" charset="0"/>
              </a:rPr>
              <a:t> bifida)</a:t>
            </a:r>
          </a:p>
        </p:txBody>
      </p:sp>
      <p:sp>
        <p:nvSpPr>
          <p:cNvPr id="4" name="Slide Number Placeholder 3"/>
          <p:cNvSpPr>
            <a:spLocks noGrp="1"/>
          </p:cNvSpPr>
          <p:nvPr>
            <p:ph type="sldNum" sz="quarter" idx="12"/>
          </p:nvPr>
        </p:nvSpPr>
        <p:spPr/>
        <p:txBody>
          <a:bodyPr/>
          <a:lstStyle/>
          <a:p>
            <a:fld id="{8DE48714-3B7B-4437-909C-3DFD101356BD}" type="slidenum">
              <a:rPr lang="en-US" smtClean="0"/>
              <a:pPr/>
              <a:t>61</a:t>
            </a:fld>
            <a:endParaRPr lang="en-US"/>
          </a:p>
        </p:txBody>
      </p:sp>
    </p:spTree>
    <p:extLst>
      <p:ext uri="{BB962C8B-B14F-4D97-AF65-F5344CB8AC3E}">
        <p14:creationId xmlns:p14="http://schemas.microsoft.com/office/powerpoint/2010/main" val="223074852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232012"/>
            <a:ext cx="8693623" cy="726838"/>
          </a:xfrm>
        </p:spPr>
        <p:txBody>
          <a:bodyPr>
            <a:normAutofit fontScale="90000"/>
          </a:bodyPr>
          <a:lstStyle/>
          <a:p>
            <a:pPr algn="l"/>
            <a:r>
              <a:rPr lang="en-US" sz="2800" b="1" cap="all" dirty="0">
                <a:latin typeface="Georgia" panose="02040502050405020303" pitchFamily="18" charset="0"/>
              </a:rPr>
              <a:t>Examples of human teratogens …. Cont’d</a:t>
            </a:r>
          </a:p>
        </p:txBody>
      </p:sp>
      <p:sp>
        <p:nvSpPr>
          <p:cNvPr id="3" name="Content Placeholder 2"/>
          <p:cNvSpPr>
            <a:spLocks noGrp="1"/>
          </p:cNvSpPr>
          <p:nvPr>
            <p:ph idx="1"/>
          </p:nvPr>
        </p:nvSpPr>
        <p:spPr>
          <a:xfrm>
            <a:off x="327546" y="1241945"/>
            <a:ext cx="8488908" cy="5384279"/>
          </a:xfrm>
        </p:spPr>
        <p:txBody>
          <a:bodyPr>
            <a:normAutofit/>
          </a:bodyPr>
          <a:lstStyle/>
          <a:p>
            <a:pPr marL="342900" indent="-342900">
              <a:spcBef>
                <a:spcPts val="1800"/>
              </a:spcBef>
            </a:pPr>
            <a:r>
              <a:rPr lang="en-US" altLang="en-US" sz="2300" dirty="0">
                <a:latin typeface="Georgia" panose="02040502050405020303" pitchFamily="18" charset="0"/>
              </a:rPr>
              <a:t>Warfarin: Nasal hypoplasia, CNS abnormalities</a:t>
            </a:r>
          </a:p>
          <a:p>
            <a:pPr marL="342900" indent="-342900">
              <a:spcBef>
                <a:spcPts val="1800"/>
              </a:spcBef>
            </a:pPr>
            <a:r>
              <a:rPr lang="en-US" altLang="en-US" sz="2300" dirty="0">
                <a:latin typeface="Georgia" panose="02040502050405020303" pitchFamily="18" charset="0"/>
              </a:rPr>
              <a:t>Aminoglycosides: Deafness</a:t>
            </a:r>
          </a:p>
          <a:p>
            <a:pPr marL="342900" indent="-342900">
              <a:spcBef>
                <a:spcPts val="1800"/>
              </a:spcBef>
            </a:pPr>
            <a:r>
              <a:rPr lang="en-US" altLang="en-US" sz="2300" dirty="0">
                <a:latin typeface="Georgia" panose="02040502050405020303" pitchFamily="18" charset="0"/>
              </a:rPr>
              <a:t>Ethanol: Fetal alcohol syndrome</a:t>
            </a:r>
          </a:p>
          <a:p>
            <a:pPr marL="342900" indent="-342900">
              <a:spcBef>
                <a:spcPts val="1800"/>
              </a:spcBef>
            </a:pPr>
            <a:r>
              <a:rPr lang="en-US" altLang="en-US" sz="2300" dirty="0" err="1">
                <a:latin typeface="Georgia" panose="02040502050405020303" pitchFamily="18" charset="0"/>
              </a:rPr>
              <a:t>Tetracyclines</a:t>
            </a:r>
            <a:r>
              <a:rPr lang="en-US" altLang="en-US" sz="2300" dirty="0">
                <a:latin typeface="Georgia" panose="02040502050405020303" pitchFamily="18" charset="0"/>
              </a:rPr>
              <a:t>: Staining of bone and teeth, impaired bone growth</a:t>
            </a:r>
          </a:p>
          <a:p>
            <a:pPr marL="342900" indent="-342900">
              <a:spcBef>
                <a:spcPts val="1800"/>
              </a:spcBef>
            </a:pPr>
            <a:r>
              <a:rPr lang="en-US" altLang="en-US" sz="2300" dirty="0">
                <a:latin typeface="Georgia" panose="02040502050405020303" pitchFamily="18" charset="0"/>
              </a:rPr>
              <a:t>ACE inhibitors: </a:t>
            </a:r>
            <a:r>
              <a:rPr lang="en-US" altLang="en-US" sz="2300" dirty="0" err="1">
                <a:latin typeface="Georgia" panose="02040502050405020303" pitchFamily="18" charset="0"/>
              </a:rPr>
              <a:t>Oligohydramnios</a:t>
            </a:r>
            <a:r>
              <a:rPr lang="en-US" altLang="en-US" sz="2300" dirty="0">
                <a:latin typeface="Georgia" panose="02040502050405020303" pitchFamily="18" charset="0"/>
              </a:rPr>
              <a:t>, renal failure</a:t>
            </a:r>
          </a:p>
          <a:p>
            <a:pPr marL="342900" indent="-342900">
              <a:spcBef>
                <a:spcPts val="1800"/>
              </a:spcBef>
            </a:pPr>
            <a:r>
              <a:rPr lang="en-US" altLang="en-US" sz="2300" dirty="0" err="1">
                <a:latin typeface="Georgia" panose="02040502050405020303" pitchFamily="18" charset="0"/>
              </a:rPr>
              <a:t>Diethylstilbesterol</a:t>
            </a:r>
            <a:r>
              <a:rPr lang="en-US" altLang="en-US" sz="2300" dirty="0">
                <a:latin typeface="Georgia" panose="02040502050405020303" pitchFamily="18" charset="0"/>
              </a:rPr>
              <a:t>: Vaginal </a:t>
            </a:r>
            <a:r>
              <a:rPr lang="en-US" altLang="en-US" sz="2300" dirty="0" err="1">
                <a:latin typeface="Georgia" panose="02040502050405020303" pitchFamily="18" charset="0"/>
              </a:rPr>
              <a:t>adenosis</a:t>
            </a:r>
            <a:r>
              <a:rPr lang="en-US" altLang="en-US" sz="2300" dirty="0">
                <a:latin typeface="Georgia" panose="02040502050405020303" pitchFamily="18" charset="0"/>
              </a:rPr>
              <a:t>, vaginal and cervical cancer</a:t>
            </a:r>
          </a:p>
          <a:p>
            <a:pPr marL="342900" indent="-342900">
              <a:spcBef>
                <a:spcPts val="1800"/>
              </a:spcBef>
            </a:pPr>
            <a:r>
              <a:rPr lang="en-US" altLang="en-US" sz="2300" dirty="0">
                <a:latin typeface="Georgia" panose="02040502050405020303" pitchFamily="18" charset="0"/>
              </a:rPr>
              <a:t>Androgens: </a:t>
            </a:r>
            <a:r>
              <a:rPr lang="en-US" altLang="en-US" sz="2300" dirty="0" err="1">
                <a:latin typeface="Georgia" panose="02040502050405020303" pitchFamily="18" charset="0"/>
              </a:rPr>
              <a:t>Masculinisation</a:t>
            </a:r>
            <a:r>
              <a:rPr lang="en-US" altLang="en-US" sz="2300" dirty="0">
                <a:latin typeface="Georgia" panose="02040502050405020303" pitchFamily="18" charset="0"/>
              </a:rPr>
              <a:t> in female fetus</a:t>
            </a:r>
          </a:p>
          <a:p>
            <a:pPr marL="342900" indent="-342900">
              <a:spcBef>
                <a:spcPts val="1800"/>
              </a:spcBef>
            </a:pPr>
            <a:r>
              <a:rPr lang="en-US" altLang="en-US" sz="2300" dirty="0" err="1">
                <a:latin typeface="Georgia" panose="02040502050405020303" pitchFamily="18" charset="0"/>
              </a:rPr>
              <a:t>Oestrogens</a:t>
            </a:r>
            <a:r>
              <a:rPr lang="en-US" altLang="en-US" sz="2300" dirty="0">
                <a:latin typeface="Georgia" panose="02040502050405020303" pitchFamily="18" charset="0"/>
              </a:rPr>
              <a:t>: Testicular atrophy</a:t>
            </a:r>
          </a:p>
        </p:txBody>
      </p:sp>
      <p:sp>
        <p:nvSpPr>
          <p:cNvPr id="4" name="Slide Number Placeholder 3"/>
          <p:cNvSpPr>
            <a:spLocks noGrp="1"/>
          </p:cNvSpPr>
          <p:nvPr>
            <p:ph type="sldNum" sz="quarter" idx="12"/>
          </p:nvPr>
        </p:nvSpPr>
        <p:spPr/>
        <p:txBody>
          <a:bodyPr/>
          <a:lstStyle/>
          <a:p>
            <a:fld id="{8DE48714-3B7B-4437-909C-3DFD101356BD}" type="slidenum">
              <a:rPr lang="en-US" smtClean="0"/>
              <a:pPr/>
              <a:t>62</a:t>
            </a:fld>
            <a:endParaRPr lang="en-US"/>
          </a:p>
        </p:txBody>
      </p:sp>
    </p:spTree>
    <p:extLst>
      <p:ext uri="{BB962C8B-B14F-4D97-AF65-F5344CB8AC3E}">
        <p14:creationId xmlns:p14="http://schemas.microsoft.com/office/powerpoint/2010/main" val="207058812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232011"/>
            <a:ext cx="8693623" cy="832513"/>
          </a:xfrm>
        </p:spPr>
        <p:txBody>
          <a:bodyPr>
            <a:noAutofit/>
          </a:bodyPr>
          <a:lstStyle/>
          <a:p>
            <a:pPr algn="l"/>
            <a:r>
              <a:rPr lang="en-US" sz="2600" b="1" cap="all" dirty="0">
                <a:latin typeface="Georgia" panose="02040502050405020303" pitchFamily="18" charset="0"/>
              </a:rPr>
              <a:t>EVALUATION OF TERATOGENICITY OF DRUGS</a:t>
            </a:r>
          </a:p>
        </p:txBody>
      </p:sp>
      <p:sp>
        <p:nvSpPr>
          <p:cNvPr id="3" name="Content Placeholder 2"/>
          <p:cNvSpPr>
            <a:spLocks noGrp="1"/>
          </p:cNvSpPr>
          <p:nvPr>
            <p:ph idx="1"/>
          </p:nvPr>
        </p:nvSpPr>
        <p:spPr>
          <a:xfrm>
            <a:off x="232011" y="1241945"/>
            <a:ext cx="8693623" cy="5384279"/>
          </a:xfrm>
        </p:spPr>
        <p:txBody>
          <a:bodyPr>
            <a:normAutofit/>
          </a:bodyPr>
          <a:lstStyle/>
          <a:p>
            <a:pPr marL="0" indent="0">
              <a:lnSpc>
                <a:spcPct val="110000"/>
              </a:lnSpc>
              <a:spcBef>
                <a:spcPts val="1800"/>
              </a:spcBef>
              <a:buNone/>
            </a:pPr>
            <a:r>
              <a:rPr lang="en-US" altLang="en-US" sz="2400" dirty="0">
                <a:latin typeface="Georgia" panose="02040502050405020303" pitchFamily="18" charset="0"/>
              </a:rPr>
              <a:t>New drugs should be evaluated for teratogenicity</a:t>
            </a:r>
          </a:p>
          <a:p>
            <a:pPr marL="0" indent="0">
              <a:lnSpc>
                <a:spcPct val="110000"/>
              </a:lnSpc>
              <a:spcBef>
                <a:spcPts val="1800"/>
              </a:spcBef>
              <a:buNone/>
            </a:pPr>
            <a:r>
              <a:rPr lang="en-US" altLang="en-US" sz="2400" dirty="0">
                <a:latin typeface="Georgia" panose="02040502050405020303" pitchFamily="18" charset="0"/>
              </a:rPr>
              <a:t>Evaluation is done through:</a:t>
            </a:r>
          </a:p>
          <a:p>
            <a:pPr indent="-457200">
              <a:lnSpc>
                <a:spcPct val="110000"/>
              </a:lnSpc>
              <a:spcBef>
                <a:spcPts val="1800"/>
              </a:spcBef>
            </a:pPr>
            <a:r>
              <a:rPr lang="en-US" altLang="en-US" sz="2400" dirty="0">
                <a:latin typeface="Georgia" panose="02040502050405020303" pitchFamily="18" charset="0"/>
              </a:rPr>
              <a:t>Animal experiments</a:t>
            </a:r>
          </a:p>
          <a:p>
            <a:pPr indent="-457200">
              <a:lnSpc>
                <a:spcPct val="110000"/>
              </a:lnSpc>
              <a:spcBef>
                <a:spcPts val="1800"/>
              </a:spcBef>
            </a:pPr>
            <a:r>
              <a:rPr lang="en-US" altLang="en-US" sz="2400" dirty="0">
                <a:latin typeface="Georgia" panose="02040502050405020303" pitchFamily="18" charset="0"/>
              </a:rPr>
              <a:t>Human observation</a:t>
            </a:r>
          </a:p>
          <a:p>
            <a:pPr marL="0" indent="0">
              <a:lnSpc>
                <a:spcPct val="110000"/>
              </a:lnSpc>
              <a:spcBef>
                <a:spcPts val="1800"/>
              </a:spcBef>
              <a:buNone/>
            </a:pPr>
            <a:r>
              <a:rPr lang="en-US" altLang="en-US" sz="2400" dirty="0">
                <a:latin typeface="Georgia" panose="02040502050405020303" pitchFamily="18" charset="0"/>
              </a:rPr>
              <a:t>Susceptibility to </a:t>
            </a:r>
            <a:r>
              <a:rPr lang="en-US" altLang="en-US" sz="2400" dirty="0" err="1">
                <a:latin typeface="Georgia" panose="02040502050405020303" pitchFamily="18" charset="0"/>
              </a:rPr>
              <a:t>teratogenesis</a:t>
            </a:r>
            <a:r>
              <a:rPr lang="en-US" altLang="en-US" sz="2400" dirty="0">
                <a:latin typeface="Georgia" panose="02040502050405020303" pitchFamily="18" charset="0"/>
              </a:rPr>
              <a:t> depends on the genotype and there is poor cross-species correlation e.g. thalidomide does not cause any defects in mice, and in rabbits it only causes defects at high concentrations. Hence a drug that may be safe in animals is not necessarily safe for humans.</a:t>
            </a:r>
          </a:p>
        </p:txBody>
      </p:sp>
      <p:sp>
        <p:nvSpPr>
          <p:cNvPr id="4" name="Slide Number Placeholder 3"/>
          <p:cNvSpPr>
            <a:spLocks noGrp="1"/>
          </p:cNvSpPr>
          <p:nvPr>
            <p:ph type="sldNum" sz="quarter" idx="12"/>
          </p:nvPr>
        </p:nvSpPr>
        <p:spPr/>
        <p:txBody>
          <a:bodyPr/>
          <a:lstStyle/>
          <a:p>
            <a:fld id="{8DE48714-3B7B-4437-909C-3DFD101356BD}" type="slidenum">
              <a:rPr lang="en-US" smtClean="0"/>
              <a:pPr/>
              <a:t>63</a:t>
            </a:fld>
            <a:endParaRPr lang="en-US"/>
          </a:p>
        </p:txBody>
      </p:sp>
    </p:spTree>
    <p:extLst>
      <p:ext uri="{BB962C8B-B14F-4D97-AF65-F5344CB8AC3E}">
        <p14:creationId xmlns:p14="http://schemas.microsoft.com/office/powerpoint/2010/main" val="35521448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232011"/>
            <a:ext cx="8693623" cy="832513"/>
          </a:xfrm>
        </p:spPr>
        <p:txBody>
          <a:bodyPr>
            <a:noAutofit/>
          </a:bodyPr>
          <a:lstStyle/>
          <a:p>
            <a:pPr algn="l"/>
            <a:r>
              <a:rPr lang="en-US" sz="2500" b="1" cap="all" dirty="0">
                <a:latin typeface="Georgia" panose="02040502050405020303" pitchFamily="18" charset="0"/>
              </a:rPr>
              <a:t>EVALUATION OF TERATOGENICITY OF DRUGS …. Cont’d</a:t>
            </a:r>
          </a:p>
        </p:txBody>
      </p:sp>
      <p:sp>
        <p:nvSpPr>
          <p:cNvPr id="3" name="Content Placeholder 2"/>
          <p:cNvSpPr>
            <a:spLocks noGrp="1"/>
          </p:cNvSpPr>
          <p:nvPr>
            <p:ph idx="1"/>
          </p:nvPr>
        </p:nvSpPr>
        <p:spPr>
          <a:xfrm>
            <a:off x="327546" y="1241945"/>
            <a:ext cx="8488908" cy="5384279"/>
          </a:xfrm>
        </p:spPr>
        <p:txBody>
          <a:bodyPr>
            <a:noAutofit/>
          </a:bodyPr>
          <a:lstStyle/>
          <a:p>
            <a:pPr marL="342900" indent="-342900">
              <a:spcBef>
                <a:spcPts val="1200"/>
              </a:spcBef>
            </a:pPr>
            <a:r>
              <a:rPr lang="en-US" altLang="en-US" sz="2300" dirty="0">
                <a:latin typeface="Georgia" panose="02040502050405020303" pitchFamily="18" charset="0"/>
              </a:rPr>
              <a:t>Susceptibility depends on the developmental stage; the damage caused depends on time of gestation and susceptibility of the organ</a:t>
            </a:r>
          </a:p>
          <a:p>
            <a:pPr marL="342900" indent="-342900">
              <a:spcBef>
                <a:spcPts val="1200"/>
              </a:spcBef>
            </a:pPr>
            <a:r>
              <a:rPr lang="en-US" altLang="en-US" sz="2300" dirty="0">
                <a:latin typeface="Georgia" panose="02040502050405020303" pitchFamily="18" charset="0"/>
              </a:rPr>
              <a:t>Birth defects may include structural abnormalities, growth retardation or functional abnormalities</a:t>
            </a:r>
          </a:p>
          <a:p>
            <a:pPr marL="342900" indent="-342900">
              <a:spcBef>
                <a:spcPts val="1200"/>
              </a:spcBef>
            </a:pPr>
            <a:r>
              <a:rPr lang="en-US" altLang="en-US" sz="2300" dirty="0">
                <a:latin typeface="Georgia" panose="02040502050405020303" pitchFamily="18" charset="0"/>
              </a:rPr>
              <a:t>Some defects are not always obvious. The baby may be born small or may have functional defects such as hearing loss that may not be detected at birth.</a:t>
            </a:r>
          </a:p>
          <a:p>
            <a:pPr marL="342900" indent="-342900">
              <a:spcBef>
                <a:spcPts val="1200"/>
              </a:spcBef>
            </a:pPr>
            <a:r>
              <a:rPr lang="en-US" altLang="en-US" sz="2300" dirty="0">
                <a:latin typeface="Georgia" panose="02040502050405020303" pitchFamily="18" charset="0"/>
              </a:rPr>
              <a:t>Teratogenicity is dose-dependent. Defects only occur when a certain dose is reached. Blood levels are measured during experiments to determine the concentrations at which defects occur.</a:t>
            </a:r>
          </a:p>
        </p:txBody>
      </p:sp>
      <p:sp>
        <p:nvSpPr>
          <p:cNvPr id="4" name="Slide Number Placeholder 3"/>
          <p:cNvSpPr>
            <a:spLocks noGrp="1"/>
          </p:cNvSpPr>
          <p:nvPr>
            <p:ph type="sldNum" sz="quarter" idx="12"/>
          </p:nvPr>
        </p:nvSpPr>
        <p:spPr/>
        <p:txBody>
          <a:bodyPr/>
          <a:lstStyle/>
          <a:p>
            <a:fld id="{8DE48714-3B7B-4437-909C-3DFD101356BD}" type="slidenum">
              <a:rPr lang="en-US" smtClean="0"/>
              <a:pPr/>
              <a:t>64</a:t>
            </a:fld>
            <a:endParaRPr lang="en-US"/>
          </a:p>
        </p:txBody>
      </p:sp>
    </p:spTree>
    <p:extLst>
      <p:ext uri="{BB962C8B-B14F-4D97-AF65-F5344CB8AC3E}">
        <p14:creationId xmlns:p14="http://schemas.microsoft.com/office/powerpoint/2010/main" val="58842978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232012"/>
            <a:ext cx="8693623" cy="726838"/>
          </a:xfrm>
        </p:spPr>
        <p:txBody>
          <a:bodyPr>
            <a:normAutofit/>
          </a:bodyPr>
          <a:lstStyle/>
          <a:p>
            <a:pPr algn="l"/>
            <a:r>
              <a:rPr lang="en-US" sz="2600" b="1" cap="all" dirty="0">
                <a:latin typeface="Georgia" panose="02040502050405020303" pitchFamily="18" charset="0"/>
              </a:rPr>
              <a:t>Animal testing for teratogenicity</a:t>
            </a:r>
          </a:p>
        </p:txBody>
      </p:sp>
      <p:sp>
        <p:nvSpPr>
          <p:cNvPr id="3" name="Content Placeholder 2"/>
          <p:cNvSpPr>
            <a:spLocks noGrp="1"/>
          </p:cNvSpPr>
          <p:nvPr>
            <p:ph idx="1"/>
          </p:nvPr>
        </p:nvSpPr>
        <p:spPr>
          <a:xfrm>
            <a:off x="232011" y="1241945"/>
            <a:ext cx="8693623" cy="5384279"/>
          </a:xfrm>
        </p:spPr>
        <p:txBody>
          <a:bodyPr>
            <a:normAutofit/>
          </a:bodyPr>
          <a:lstStyle/>
          <a:p>
            <a:pPr>
              <a:spcBef>
                <a:spcPts val="1800"/>
              </a:spcBef>
            </a:pPr>
            <a:r>
              <a:rPr lang="en-US" altLang="en-US" sz="2400" dirty="0">
                <a:latin typeface="Georgia" panose="02040502050405020303" pitchFamily="18" charset="0"/>
              </a:rPr>
              <a:t>New drugs are usually tested for teratogenicity in pregnant females of at least one rodent and one non-rodent species (usually rabbits)</a:t>
            </a:r>
          </a:p>
          <a:p>
            <a:pPr>
              <a:spcBef>
                <a:spcPts val="1800"/>
              </a:spcBef>
            </a:pPr>
            <a:r>
              <a:rPr lang="en-US" altLang="en-US" sz="2400" dirty="0">
                <a:latin typeface="Georgia" panose="02040502050405020303" pitchFamily="18" charset="0"/>
              </a:rPr>
              <a:t>Pregnant females are dosed at various levels during the critical period of organogenesis and the fetuses are observed for structural abnormalities</a:t>
            </a:r>
          </a:p>
          <a:p>
            <a:pPr>
              <a:spcBef>
                <a:spcPts val="1800"/>
              </a:spcBef>
            </a:pPr>
            <a:r>
              <a:rPr lang="en-US" altLang="en-US" sz="2400" dirty="0">
                <a:latin typeface="Georgia" panose="02040502050405020303" pitchFamily="18" charset="0"/>
              </a:rPr>
              <a:t>However there is poor species correlation, so these tests are not reliably predictive in humans. Therefore it is usually recommended that new drugs are not used in pregnancy unless it is essential.</a:t>
            </a:r>
          </a:p>
        </p:txBody>
      </p:sp>
      <p:sp>
        <p:nvSpPr>
          <p:cNvPr id="4" name="Slide Number Placeholder 3"/>
          <p:cNvSpPr>
            <a:spLocks noGrp="1"/>
          </p:cNvSpPr>
          <p:nvPr>
            <p:ph type="sldNum" sz="quarter" idx="12"/>
          </p:nvPr>
        </p:nvSpPr>
        <p:spPr/>
        <p:txBody>
          <a:bodyPr/>
          <a:lstStyle/>
          <a:p>
            <a:fld id="{8DE48714-3B7B-4437-909C-3DFD101356BD}" type="slidenum">
              <a:rPr lang="en-US" smtClean="0"/>
              <a:pPr/>
              <a:t>65</a:t>
            </a:fld>
            <a:endParaRPr lang="en-US"/>
          </a:p>
        </p:txBody>
      </p:sp>
    </p:spTree>
    <p:extLst>
      <p:ext uri="{BB962C8B-B14F-4D97-AF65-F5344CB8AC3E}">
        <p14:creationId xmlns:p14="http://schemas.microsoft.com/office/powerpoint/2010/main" val="145094885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232012"/>
            <a:ext cx="8693623" cy="726838"/>
          </a:xfrm>
        </p:spPr>
        <p:txBody>
          <a:bodyPr>
            <a:normAutofit/>
          </a:bodyPr>
          <a:lstStyle/>
          <a:p>
            <a:pPr algn="l"/>
            <a:r>
              <a:rPr lang="en-US" sz="2600" b="1" cap="all" dirty="0">
                <a:latin typeface="Georgia" panose="02040502050405020303" pitchFamily="18" charset="0"/>
              </a:rPr>
              <a:t>Teratogenicity: human observations</a:t>
            </a:r>
          </a:p>
        </p:txBody>
      </p:sp>
      <p:sp>
        <p:nvSpPr>
          <p:cNvPr id="3" name="Content Placeholder 2"/>
          <p:cNvSpPr>
            <a:spLocks noGrp="1"/>
          </p:cNvSpPr>
          <p:nvPr>
            <p:ph idx="1"/>
          </p:nvPr>
        </p:nvSpPr>
        <p:spPr>
          <a:xfrm>
            <a:off x="232011" y="1241945"/>
            <a:ext cx="8693623" cy="5384279"/>
          </a:xfrm>
        </p:spPr>
        <p:txBody>
          <a:bodyPr>
            <a:normAutofit/>
          </a:bodyPr>
          <a:lstStyle/>
          <a:p>
            <a:pPr marL="0" indent="0">
              <a:spcBef>
                <a:spcPts val="1800"/>
              </a:spcBef>
              <a:buNone/>
            </a:pPr>
            <a:r>
              <a:rPr lang="en-US" altLang="en-US" sz="2400" dirty="0">
                <a:latin typeface="Georgia" panose="02040502050405020303" pitchFamily="18" charset="0"/>
              </a:rPr>
              <a:t>Ethically, humans cannot be experimented on, therefore we rely on observations of the effect of a drug in the population using it</a:t>
            </a:r>
          </a:p>
          <a:p>
            <a:pPr marL="0" indent="0">
              <a:spcBef>
                <a:spcPts val="1800"/>
              </a:spcBef>
              <a:buNone/>
            </a:pPr>
            <a:r>
              <a:rPr lang="en-US" altLang="en-US" sz="2400" dirty="0">
                <a:latin typeface="Georgia" panose="02040502050405020303" pitchFamily="18" charset="0"/>
              </a:rPr>
              <a:t>Two methods are used to determine any relationship between the drug and teratogenic effects:</a:t>
            </a:r>
          </a:p>
          <a:p>
            <a:pPr>
              <a:spcBef>
                <a:spcPts val="1800"/>
              </a:spcBef>
            </a:pPr>
            <a:r>
              <a:rPr lang="en-US" altLang="en-US" sz="2400" dirty="0">
                <a:latin typeface="Georgia" panose="02040502050405020303" pitchFamily="18" charset="0"/>
              </a:rPr>
              <a:t>Epidemiological investigation (cohort studies and case control studies)</a:t>
            </a:r>
          </a:p>
          <a:p>
            <a:pPr>
              <a:spcBef>
                <a:spcPts val="1800"/>
              </a:spcBef>
            </a:pPr>
            <a:r>
              <a:rPr lang="en-US" altLang="en-US" sz="2400" dirty="0">
                <a:latin typeface="Georgia" panose="02040502050405020303" pitchFamily="18" charset="0"/>
              </a:rPr>
              <a:t>Birth defects register: The register records an increase in the rate of defects or unusual defects, and this may coincide with release of a new drug</a:t>
            </a:r>
          </a:p>
        </p:txBody>
      </p:sp>
      <p:sp>
        <p:nvSpPr>
          <p:cNvPr id="4" name="Slide Number Placeholder 3"/>
          <p:cNvSpPr>
            <a:spLocks noGrp="1"/>
          </p:cNvSpPr>
          <p:nvPr>
            <p:ph type="sldNum" sz="quarter" idx="12"/>
          </p:nvPr>
        </p:nvSpPr>
        <p:spPr/>
        <p:txBody>
          <a:bodyPr/>
          <a:lstStyle/>
          <a:p>
            <a:fld id="{8DE48714-3B7B-4437-909C-3DFD101356BD}" type="slidenum">
              <a:rPr lang="en-US" smtClean="0"/>
              <a:pPr/>
              <a:t>66</a:t>
            </a:fld>
            <a:endParaRPr lang="en-US"/>
          </a:p>
        </p:txBody>
      </p:sp>
    </p:spTree>
    <p:extLst>
      <p:ext uri="{BB962C8B-B14F-4D97-AF65-F5344CB8AC3E}">
        <p14:creationId xmlns:p14="http://schemas.microsoft.com/office/powerpoint/2010/main" val="416895359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Autofit/>
          </a:bodyPr>
          <a:lstStyle/>
          <a:p>
            <a:r>
              <a:rPr lang="en-US" sz="9600" b="1" i="1" dirty="0">
                <a:latin typeface="Georgia" panose="02040502050405020303" pitchFamily="18" charset="0"/>
              </a:rPr>
              <a:t>END</a:t>
            </a:r>
          </a:p>
        </p:txBody>
      </p:sp>
      <p:sp>
        <p:nvSpPr>
          <p:cNvPr id="6" name="Subtitle 5"/>
          <p:cNvSpPr>
            <a:spLocks noGrp="1"/>
          </p:cNvSpPr>
          <p:nvPr>
            <p:ph type="subTitle" idx="1"/>
          </p:nvPr>
        </p:nvSpPr>
        <p:spPr>
          <a:xfrm>
            <a:off x="1371600" y="3845256"/>
            <a:ext cx="6400800" cy="1968690"/>
          </a:xfrm>
        </p:spPr>
        <p:txBody>
          <a:bodyPr/>
          <a:lstStyle/>
          <a:p>
            <a:endParaRPr lang="en-US" dirty="0">
              <a:latin typeface="Georgia" panose="02040502050405020303" pitchFamily="18" charset="0"/>
            </a:endParaRPr>
          </a:p>
          <a:p>
            <a:r>
              <a:rPr lang="en-US" b="1" dirty="0">
                <a:solidFill>
                  <a:schemeClr val="tx1"/>
                </a:solidFill>
                <a:latin typeface="Georgia" panose="02040502050405020303" pitchFamily="18" charset="0"/>
              </a:rPr>
              <a:t>Thanks for listening</a:t>
            </a:r>
          </a:p>
        </p:txBody>
      </p:sp>
    </p:spTree>
    <p:extLst>
      <p:ext uri="{BB962C8B-B14F-4D97-AF65-F5344CB8AC3E}">
        <p14:creationId xmlns:p14="http://schemas.microsoft.com/office/powerpoint/2010/main" val="2447400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1" y="274638"/>
            <a:ext cx="8648130" cy="792162"/>
          </a:xfrm>
        </p:spPr>
        <p:txBody>
          <a:bodyPr>
            <a:noAutofit/>
          </a:bodyPr>
          <a:lstStyle/>
          <a:p>
            <a:pPr algn="l"/>
            <a:r>
              <a:rPr lang="en-US" sz="2600" b="1" dirty="0">
                <a:latin typeface="Georgia" panose="02040502050405020303" pitchFamily="18" charset="0"/>
              </a:rPr>
              <a:t>DEFINITIONS …. CONT’D</a:t>
            </a:r>
          </a:p>
        </p:txBody>
      </p:sp>
      <p:sp>
        <p:nvSpPr>
          <p:cNvPr id="3" name="Content Placeholder 2"/>
          <p:cNvSpPr>
            <a:spLocks noGrp="1"/>
          </p:cNvSpPr>
          <p:nvPr>
            <p:ph idx="1"/>
          </p:nvPr>
        </p:nvSpPr>
        <p:spPr>
          <a:xfrm>
            <a:off x="304800" y="1066801"/>
            <a:ext cx="8534400" cy="5334000"/>
          </a:xfrm>
        </p:spPr>
        <p:txBody>
          <a:bodyPr>
            <a:noAutofit/>
          </a:bodyPr>
          <a:lstStyle/>
          <a:p>
            <a:pPr marL="25400" indent="0">
              <a:spcBef>
                <a:spcPts val="1200"/>
              </a:spcBef>
              <a:buNone/>
            </a:pPr>
            <a:r>
              <a:rPr lang="en-US" sz="2300" b="1" dirty="0">
                <a:latin typeface="Georgia" panose="02040502050405020303" pitchFamily="18" charset="0"/>
                <a:cs typeface="Times New Roman" pitchFamily="18" charset="0"/>
              </a:rPr>
              <a:t>Side Effect</a:t>
            </a:r>
          </a:p>
          <a:p>
            <a:pPr marL="25400" indent="0">
              <a:spcBef>
                <a:spcPts val="1200"/>
              </a:spcBef>
              <a:buNone/>
            </a:pPr>
            <a:r>
              <a:rPr lang="en-US" sz="2300" dirty="0">
                <a:latin typeface="Georgia" panose="02040502050405020303" pitchFamily="18" charset="0"/>
                <a:cs typeface="Times New Roman" pitchFamily="18" charset="0"/>
              </a:rPr>
              <a:t>Any </a:t>
            </a:r>
            <a:r>
              <a:rPr lang="en-GB" sz="2300" dirty="0">
                <a:latin typeface="Georgia" panose="02040502050405020303" pitchFamily="18" charset="0"/>
              </a:rPr>
              <a:t>unintended effect of a medicine occurring at doses normally used in man, which is related to the pharmacological properties of the drug</a:t>
            </a:r>
          </a:p>
          <a:p>
            <a:pPr>
              <a:spcBef>
                <a:spcPts val="1200"/>
              </a:spcBef>
            </a:pPr>
            <a:r>
              <a:rPr lang="en-US" sz="2300" dirty="0">
                <a:latin typeface="Georgia" panose="02040502050405020303" pitchFamily="18" charset="0"/>
                <a:cs typeface="Times New Roman" pitchFamily="18" charset="0"/>
              </a:rPr>
              <a:t>Side effects are an extension of the pharmacological drug effects and are seen with therapeutic doses</a:t>
            </a:r>
          </a:p>
          <a:p>
            <a:pPr>
              <a:spcBef>
                <a:spcPts val="1200"/>
              </a:spcBef>
            </a:pPr>
            <a:r>
              <a:rPr lang="en-US" sz="2300" dirty="0">
                <a:latin typeface="Georgia" panose="02040502050405020303" pitchFamily="18" charset="0"/>
                <a:cs typeface="Times New Roman" pitchFamily="18" charset="0"/>
              </a:rPr>
              <a:t>Side effects are dose-related, predictable and can occur in anyone who takes the medicine</a:t>
            </a:r>
          </a:p>
          <a:p>
            <a:pPr marL="0" indent="0">
              <a:spcBef>
                <a:spcPts val="1200"/>
              </a:spcBef>
              <a:buNone/>
            </a:pPr>
            <a:r>
              <a:rPr lang="en-US" sz="2300" b="1" dirty="0">
                <a:solidFill>
                  <a:prstClr val="black"/>
                </a:solidFill>
                <a:latin typeface="Georgia" panose="02040502050405020303" pitchFamily="18" charset="0"/>
                <a:cs typeface="Times New Roman" pitchFamily="18" charset="0"/>
              </a:rPr>
              <a:t>Toxic Effect</a:t>
            </a:r>
          </a:p>
          <a:p>
            <a:pPr marL="0" indent="0">
              <a:spcBef>
                <a:spcPts val="1200"/>
              </a:spcBef>
              <a:buNone/>
            </a:pPr>
            <a:r>
              <a:rPr lang="en-US" sz="2300" dirty="0">
                <a:solidFill>
                  <a:prstClr val="black"/>
                </a:solidFill>
                <a:latin typeface="Georgia" panose="02040502050405020303" pitchFamily="18" charset="0"/>
                <a:cs typeface="Times New Roman" pitchFamily="18" charset="0"/>
              </a:rPr>
              <a:t>An intense pharmacological effect that occurs at high dose or after prolonged drug administration and is harmful</a:t>
            </a:r>
          </a:p>
          <a:p>
            <a:pPr marL="0" indent="0">
              <a:spcBef>
                <a:spcPts val="1200"/>
              </a:spcBef>
              <a:buNone/>
            </a:pPr>
            <a:r>
              <a:rPr lang="en-US" sz="2300" dirty="0">
                <a:solidFill>
                  <a:prstClr val="black"/>
                </a:solidFill>
                <a:latin typeface="Georgia" panose="02040502050405020303" pitchFamily="18" charset="0"/>
                <a:cs typeface="Times New Roman" pitchFamily="18" charset="0"/>
              </a:rPr>
              <a:t>Toxic drug effects are predictable and dose-dependent</a:t>
            </a:r>
          </a:p>
          <a:p>
            <a:pPr marL="0" indent="0">
              <a:spcBef>
                <a:spcPts val="1800"/>
              </a:spcBef>
              <a:buNone/>
            </a:pPr>
            <a:endParaRPr lang="en-US" sz="2400" dirty="0">
              <a:latin typeface="Georgia" panose="02040502050405020303"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843A16FA-3D5B-4FFA-9DDB-C00637F7C28B}" type="slidenum">
              <a:rPr lang="en-US" smtClean="0"/>
              <a:pPr/>
              <a:t>7</a:t>
            </a:fld>
            <a:endParaRPr lang="en-US"/>
          </a:p>
        </p:txBody>
      </p:sp>
    </p:spTree>
    <p:extLst>
      <p:ext uri="{BB962C8B-B14F-4D97-AF65-F5344CB8AC3E}">
        <p14:creationId xmlns:p14="http://schemas.microsoft.com/office/powerpoint/2010/main" val="2560049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235526" y="221672"/>
            <a:ext cx="8700655" cy="737177"/>
          </a:xfrm>
        </p:spPr>
        <p:txBody>
          <a:bodyPr>
            <a:noAutofit/>
          </a:bodyPr>
          <a:lstStyle/>
          <a:p>
            <a:pPr algn="l"/>
            <a:r>
              <a:rPr lang="en-IE" altLang="en-US" sz="2500" b="1" cap="all" dirty="0">
                <a:latin typeface="Georgia" panose="02040502050405020303" pitchFamily="18" charset="0"/>
              </a:rPr>
              <a:t>CLASSIFICATION OF ADVERSE DRUG EFFECTS</a:t>
            </a:r>
            <a:endParaRPr lang="en-US" altLang="en-US" sz="2500" b="1" cap="all" dirty="0">
              <a:latin typeface="Georgia" panose="02040502050405020303" pitchFamily="18" charset="0"/>
            </a:endParaRPr>
          </a:p>
        </p:txBody>
      </p:sp>
      <p:sp>
        <p:nvSpPr>
          <p:cNvPr id="16387" name="Rectangle 3"/>
          <p:cNvSpPr>
            <a:spLocks noGrp="1" noChangeArrowheads="1"/>
          </p:cNvSpPr>
          <p:nvPr>
            <p:ph type="body" idx="1"/>
          </p:nvPr>
        </p:nvSpPr>
        <p:spPr>
          <a:xfrm>
            <a:off x="235527" y="1191491"/>
            <a:ext cx="8700654" cy="5434734"/>
          </a:xfrm>
        </p:spPr>
        <p:txBody>
          <a:bodyPr/>
          <a:lstStyle/>
          <a:p>
            <a:pPr>
              <a:spcBef>
                <a:spcPts val="900"/>
              </a:spcBef>
              <a:spcAft>
                <a:spcPts val="800"/>
              </a:spcAft>
              <a:buSzPct val="100000"/>
              <a:buFont typeface="+mj-lt"/>
              <a:buAutoNum type="arabicPeriod"/>
            </a:pPr>
            <a:r>
              <a:rPr lang="en-US" sz="2300" dirty="0">
                <a:latin typeface="Georgia" panose="02040502050405020303" pitchFamily="18" charset="0"/>
                <a:ea typeface="Calibri" panose="020F0502020204030204" pitchFamily="34" charset="0"/>
                <a:cs typeface="Times New Roman" panose="02020603050405020304" pitchFamily="18" charset="0"/>
              </a:rPr>
              <a:t>Type A: Augmented pharmacological effects</a:t>
            </a:r>
          </a:p>
          <a:p>
            <a:pPr>
              <a:spcBef>
                <a:spcPts val="900"/>
              </a:spcBef>
              <a:spcAft>
                <a:spcPts val="800"/>
              </a:spcAft>
              <a:buSzPct val="100000"/>
              <a:buFont typeface="+mj-lt"/>
              <a:buAutoNum type="arabicPeriod"/>
            </a:pPr>
            <a:r>
              <a:rPr lang="en-US" sz="2300" dirty="0">
                <a:latin typeface="Georgia" panose="02040502050405020303" pitchFamily="18" charset="0"/>
                <a:ea typeface="Calibri" panose="020F0502020204030204" pitchFamily="34" charset="0"/>
                <a:cs typeface="Times New Roman" panose="02020603050405020304" pitchFamily="18" charset="0"/>
              </a:rPr>
              <a:t>Type B: Bizarre reactions</a:t>
            </a:r>
          </a:p>
          <a:p>
            <a:pPr>
              <a:spcBef>
                <a:spcPts val="900"/>
              </a:spcBef>
              <a:spcAft>
                <a:spcPts val="800"/>
              </a:spcAft>
              <a:buSzPct val="100000"/>
              <a:buFont typeface="+mj-lt"/>
              <a:buAutoNum type="arabicPeriod"/>
            </a:pPr>
            <a:r>
              <a:rPr lang="en-US" sz="2300" dirty="0">
                <a:latin typeface="Georgia" panose="02040502050405020303" pitchFamily="18" charset="0"/>
                <a:ea typeface="Calibri" panose="020F0502020204030204" pitchFamily="34" charset="0"/>
                <a:cs typeface="Times New Roman" panose="02020603050405020304" pitchFamily="18" charset="0"/>
              </a:rPr>
              <a:t>Type C: Chronic reactions</a:t>
            </a:r>
          </a:p>
          <a:p>
            <a:pPr>
              <a:spcBef>
                <a:spcPts val="900"/>
              </a:spcBef>
              <a:spcAft>
                <a:spcPts val="800"/>
              </a:spcAft>
              <a:buSzPct val="100000"/>
              <a:buFont typeface="+mj-lt"/>
              <a:buAutoNum type="arabicPeriod"/>
            </a:pPr>
            <a:r>
              <a:rPr lang="en-US" sz="2300" dirty="0">
                <a:latin typeface="Georgia" panose="02040502050405020303" pitchFamily="18" charset="0"/>
                <a:ea typeface="Calibri" panose="020F0502020204030204" pitchFamily="34" charset="0"/>
                <a:cs typeface="Times New Roman" panose="02020603050405020304" pitchFamily="18" charset="0"/>
              </a:rPr>
              <a:t>Type D: Delayed reactions</a:t>
            </a:r>
          </a:p>
          <a:p>
            <a:pPr>
              <a:spcBef>
                <a:spcPts val="900"/>
              </a:spcBef>
              <a:spcAft>
                <a:spcPts val="800"/>
              </a:spcAft>
              <a:buSzPct val="100000"/>
              <a:buFont typeface="+mj-lt"/>
              <a:buAutoNum type="arabicPeriod"/>
            </a:pPr>
            <a:r>
              <a:rPr lang="en-US" sz="2300" dirty="0">
                <a:latin typeface="Georgia" panose="02040502050405020303" pitchFamily="18" charset="0"/>
                <a:ea typeface="Calibri" panose="020F0502020204030204" pitchFamily="34" charset="0"/>
                <a:cs typeface="Times New Roman" panose="02020603050405020304" pitchFamily="18" charset="0"/>
              </a:rPr>
              <a:t>Type E: End of treatment reactions</a:t>
            </a:r>
          </a:p>
          <a:p>
            <a:pPr>
              <a:spcBef>
                <a:spcPts val="900"/>
              </a:spcBef>
              <a:spcAft>
                <a:spcPts val="800"/>
              </a:spcAft>
              <a:buSzPct val="100000"/>
              <a:buFont typeface="+mj-lt"/>
              <a:buAutoNum type="arabicPeriod"/>
            </a:pPr>
            <a:r>
              <a:rPr lang="en-US" sz="2300" dirty="0">
                <a:latin typeface="Georgia" panose="02040502050405020303" pitchFamily="18" charset="0"/>
                <a:ea typeface="Calibri" panose="020F0502020204030204" pitchFamily="34" charset="0"/>
                <a:cs typeface="Times New Roman" panose="02020603050405020304" pitchFamily="18" charset="0"/>
              </a:rPr>
              <a:t>Type F: Unexpected failure of efficacy</a:t>
            </a:r>
          </a:p>
          <a:p>
            <a:pPr>
              <a:spcBef>
                <a:spcPts val="900"/>
              </a:spcBef>
              <a:spcAft>
                <a:spcPts val="800"/>
              </a:spcAft>
              <a:buSzPct val="100000"/>
              <a:buFont typeface="+mj-lt"/>
              <a:buAutoNum type="arabicPeriod"/>
            </a:pPr>
            <a:r>
              <a:rPr lang="en-US" sz="2300" dirty="0">
                <a:latin typeface="Georgia" panose="02040502050405020303" pitchFamily="18" charset="0"/>
                <a:ea typeface="Calibri" panose="020F0502020204030204" pitchFamily="34" charset="0"/>
                <a:cs typeface="Times New Roman" panose="02020603050405020304" pitchFamily="18" charset="0"/>
              </a:rPr>
              <a:t>Type G: </a:t>
            </a:r>
            <a:r>
              <a:rPr lang="en-US" sz="2300" dirty="0" err="1">
                <a:latin typeface="Georgia" panose="02040502050405020303" pitchFamily="18" charset="0"/>
                <a:ea typeface="Calibri" panose="020F0502020204030204" pitchFamily="34" charset="0"/>
                <a:cs typeface="Times New Roman" panose="02020603050405020304" pitchFamily="18" charset="0"/>
              </a:rPr>
              <a:t>Genotoxicity</a:t>
            </a:r>
            <a:endParaRPr lang="en-US" sz="2300" dirty="0">
              <a:latin typeface="Georgia" panose="02040502050405020303" pitchFamily="18" charset="0"/>
              <a:ea typeface="Calibri" panose="020F0502020204030204" pitchFamily="34" charset="0"/>
              <a:cs typeface="Times New Roman" panose="02020603050405020304" pitchFamily="18" charset="0"/>
            </a:endParaRPr>
          </a:p>
          <a:p>
            <a:pPr>
              <a:spcBef>
                <a:spcPts val="900"/>
              </a:spcBef>
              <a:spcAft>
                <a:spcPts val="800"/>
              </a:spcAft>
              <a:buSzPct val="100000"/>
              <a:buFont typeface="+mj-lt"/>
              <a:buAutoNum type="arabicPeriod"/>
            </a:pPr>
            <a:r>
              <a:rPr lang="en-US" sz="2300" dirty="0">
                <a:latin typeface="Georgia" panose="02040502050405020303" pitchFamily="18" charset="0"/>
                <a:ea typeface="Calibri" panose="020F0502020204030204" pitchFamily="34" charset="0"/>
                <a:cs typeface="Times New Roman" panose="02020603050405020304" pitchFamily="18" charset="0"/>
              </a:rPr>
              <a:t>Type H: Hypersensitivity reactions</a:t>
            </a:r>
          </a:p>
          <a:p>
            <a:pPr>
              <a:spcBef>
                <a:spcPts val="900"/>
              </a:spcBef>
              <a:spcAft>
                <a:spcPts val="800"/>
              </a:spcAft>
              <a:buSzPct val="100000"/>
              <a:buFont typeface="+mj-lt"/>
              <a:buAutoNum type="arabicPeriod"/>
            </a:pPr>
            <a:r>
              <a:rPr lang="en-US" sz="2300" dirty="0">
                <a:latin typeface="Georgia" panose="02040502050405020303" pitchFamily="18" charset="0"/>
                <a:ea typeface="Calibri" panose="020F0502020204030204" pitchFamily="34" charset="0"/>
                <a:cs typeface="Times New Roman" panose="02020603050405020304" pitchFamily="18" charset="0"/>
              </a:rPr>
              <a:t>Type U: Unclassified reactions</a:t>
            </a:r>
          </a:p>
        </p:txBody>
      </p:sp>
      <p:sp>
        <p:nvSpPr>
          <p:cNvPr id="2" name="Slide Number Placeholder 1"/>
          <p:cNvSpPr>
            <a:spLocks noGrp="1"/>
          </p:cNvSpPr>
          <p:nvPr>
            <p:ph type="sldNum" sz="quarter" idx="12"/>
          </p:nvPr>
        </p:nvSpPr>
        <p:spPr/>
        <p:txBody>
          <a:bodyPr/>
          <a:lstStyle/>
          <a:p>
            <a:fld id="{8DE48714-3B7B-4437-909C-3DFD101356BD}" type="slidenum">
              <a:rPr lang="en-US" smtClean="0"/>
              <a:pPr/>
              <a:t>8</a:t>
            </a:fld>
            <a:endParaRPr lang="en-US"/>
          </a:p>
        </p:txBody>
      </p:sp>
    </p:spTree>
    <p:extLst>
      <p:ext uri="{BB962C8B-B14F-4D97-AF65-F5344CB8AC3E}">
        <p14:creationId xmlns:p14="http://schemas.microsoft.com/office/powerpoint/2010/main" val="1342590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235526" y="110836"/>
            <a:ext cx="8700655" cy="969819"/>
          </a:xfrm>
        </p:spPr>
        <p:txBody>
          <a:bodyPr>
            <a:noAutofit/>
          </a:bodyPr>
          <a:lstStyle/>
          <a:p>
            <a:pPr algn="l"/>
            <a:r>
              <a:rPr lang="en-US" sz="2600" b="1" cap="all" dirty="0">
                <a:latin typeface="Georgia" panose="02040502050405020303" pitchFamily="18" charset="0"/>
                <a:ea typeface="Calibri" panose="020F0502020204030204" pitchFamily="34" charset="0"/>
                <a:cs typeface="Times New Roman" panose="02020603050405020304" pitchFamily="18" charset="0"/>
              </a:rPr>
              <a:t>Type A: augmented pharmacological effects</a:t>
            </a:r>
          </a:p>
        </p:txBody>
      </p:sp>
      <p:sp>
        <p:nvSpPr>
          <p:cNvPr id="16387" name="Rectangle 3"/>
          <p:cNvSpPr>
            <a:spLocks noGrp="1" noChangeArrowheads="1"/>
          </p:cNvSpPr>
          <p:nvPr>
            <p:ph type="body" idx="1"/>
          </p:nvPr>
        </p:nvSpPr>
        <p:spPr>
          <a:xfrm>
            <a:off x="235527" y="1191491"/>
            <a:ext cx="8700654" cy="5434734"/>
          </a:xfrm>
        </p:spPr>
        <p:txBody>
          <a:bodyPr/>
          <a:lstStyle/>
          <a:p>
            <a:pPr marL="25400" indent="0">
              <a:spcBef>
                <a:spcPts val="1200"/>
              </a:spcBef>
              <a:spcAft>
                <a:spcPts val="800"/>
              </a:spcAft>
              <a:buNone/>
            </a:pPr>
            <a:r>
              <a:rPr lang="en-US" sz="2400" dirty="0">
                <a:solidFill>
                  <a:schemeClr val="tx1"/>
                </a:solidFill>
                <a:latin typeface="Georgia" panose="02040502050405020303" pitchFamily="18" charset="0"/>
                <a:ea typeface="Calibri" panose="020F0502020204030204" pitchFamily="34" charset="0"/>
                <a:cs typeface="Times New Roman" panose="02020603050405020304" pitchFamily="18" charset="0"/>
              </a:rPr>
              <a:t>Type A (augmented) reactions result from an exaggeration of a drug’s normal pharmacological actions when given at the usual therapeutic dose and are normally dose-dependent</a:t>
            </a:r>
          </a:p>
          <a:p>
            <a:pPr marL="25400" indent="0">
              <a:spcBef>
                <a:spcPts val="1200"/>
              </a:spcBef>
              <a:spcAft>
                <a:spcPts val="800"/>
              </a:spcAft>
              <a:buNone/>
            </a:pPr>
            <a:r>
              <a:rPr lang="en-US" sz="2400" dirty="0">
                <a:solidFill>
                  <a:schemeClr val="tx1"/>
                </a:solidFill>
                <a:latin typeface="Georgia" panose="02040502050405020303" pitchFamily="18" charset="0"/>
                <a:ea typeface="Calibri" panose="020F0502020204030204" pitchFamily="34" charset="0"/>
                <a:cs typeface="Times New Roman" panose="02020603050405020304" pitchFamily="18" charset="0"/>
              </a:rPr>
              <a:t>Type A reactions also include those that are not directly related to the desired pharmacological action of the drug (e.g. dry mouth that is associated with tricyclic antidepressants)</a:t>
            </a:r>
          </a:p>
          <a:p>
            <a:pPr marL="25400" indent="0">
              <a:spcBef>
                <a:spcPts val="1200"/>
              </a:spcBef>
              <a:spcAft>
                <a:spcPts val="800"/>
              </a:spcAft>
              <a:buNone/>
            </a:pPr>
            <a:r>
              <a:rPr lang="en-US" sz="2400" b="1" dirty="0">
                <a:solidFill>
                  <a:schemeClr val="tx1"/>
                </a:solidFill>
                <a:latin typeface="Georgia" panose="02040502050405020303" pitchFamily="18" charset="0"/>
                <a:ea typeface="Calibri" panose="020F0502020204030204" pitchFamily="34" charset="0"/>
                <a:cs typeface="Times New Roman" panose="02020603050405020304" pitchFamily="18" charset="0"/>
              </a:rPr>
              <a:t>Characteristics</a:t>
            </a:r>
          </a:p>
          <a:p>
            <a:pPr marL="25400" indent="0">
              <a:spcBef>
                <a:spcPts val="1200"/>
              </a:spcBef>
              <a:spcAft>
                <a:spcPts val="800"/>
              </a:spcAft>
              <a:buNone/>
            </a:pPr>
            <a:r>
              <a:rPr lang="en-US" sz="2400" dirty="0">
                <a:solidFill>
                  <a:schemeClr val="tx1"/>
                </a:solidFill>
                <a:latin typeface="Georgia" panose="02040502050405020303" pitchFamily="18" charset="0"/>
                <a:ea typeface="Calibri" panose="020F0502020204030204" pitchFamily="34" charset="0"/>
                <a:cs typeface="Times New Roman" panose="02020603050405020304" pitchFamily="18" charset="0"/>
              </a:rPr>
              <a:t>Related to a pharmacological action of the drug, dose-related, time-related, common (responsible for at least two-thirds of adverse drug effects), predictable, experimentally reproducible, low mortality</a:t>
            </a:r>
          </a:p>
        </p:txBody>
      </p:sp>
      <p:sp>
        <p:nvSpPr>
          <p:cNvPr id="2" name="Slide Number Placeholder 1"/>
          <p:cNvSpPr>
            <a:spLocks noGrp="1"/>
          </p:cNvSpPr>
          <p:nvPr>
            <p:ph type="sldNum" sz="quarter" idx="12"/>
          </p:nvPr>
        </p:nvSpPr>
        <p:spPr/>
        <p:txBody>
          <a:bodyPr/>
          <a:lstStyle/>
          <a:p>
            <a:fld id="{8DE48714-3B7B-4437-909C-3DFD101356BD}" type="slidenum">
              <a:rPr lang="en-US" smtClean="0"/>
              <a:pPr/>
              <a:t>9</a:t>
            </a:fld>
            <a:endParaRPr lang="en-US"/>
          </a:p>
        </p:txBody>
      </p:sp>
    </p:spTree>
    <p:extLst>
      <p:ext uri="{BB962C8B-B14F-4D97-AF65-F5344CB8AC3E}">
        <p14:creationId xmlns:p14="http://schemas.microsoft.com/office/powerpoint/2010/main" val="38176896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12671</TotalTime>
  <Words>4839</Words>
  <Application>Microsoft Office PowerPoint</Application>
  <PresentationFormat>On-screen Show (4:3)</PresentationFormat>
  <Paragraphs>445</Paragraphs>
  <Slides>67</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67</vt:i4>
      </vt:variant>
    </vt:vector>
  </HeadingPairs>
  <TitlesOfParts>
    <vt:vector size="72" baseType="lpstr">
      <vt:lpstr>Arial</vt:lpstr>
      <vt:lpstr>Calibri</vt:lpstr>
      <vt:lpstr>Georgia</vt:lpstr>
      <vt:lpstr>Rockwell</vt:lpstr>
      <vt:lpstr>Office Theme</vt:lpstr>
      <vt:lpstr>PowerPoint Presentation</vt:lpstr>
      <vt:lpstr>ADVERSE DRUG EFFECTS </vt:lpstr>
      <vt:lpstr>PowerPoint Presentation</vt:lpstr>
      <vt:lpstr>PowerPoint Presentation</vt:lpstr>
      <vt:lpstr>DEFINITIONS</vt:lpstr>
      <vt:lpstr>DEFINITIONS …. CONT’D</vt:lpstr>
      <vt:lpstr>DEFINITIONS …. CONT’D</vt:lpstr>
      <vt:lpstr>CLASSIFICATION OF ADVERSE DRUG EFFECTS</vt:lpstr>
      <vt:lpstr>Type A: augmented pharmacological effects</vt:lpstr>
      <vt:lpstr>Type A: augmented pharmacological effects …. CONT’D</vt:lpstr>
      <vt:lpstr>Type B reactions: bizarre reactions</vt:lpstr>
      <vt:lpstr>Type C reactions: chronic effects</vt:lpstr>
      <vt:lpstr>Type D reactions: delayed effects</vt:lpstr>
      <vt:lpstr>Type E reactions: end of treatment effects</vt:lpstr>
      <vt:lpstr>Type E reactions: end of treatment effects …. Cont’d</vt:lpstr>
      <vt:lpstr>Type F: unexpected failure of EFFICACY</vt:lpstr>
      <vt:lpstr>Causes of failure of efficacy</vt:lpstr>
      <vt:lpstr>PowerPoint Presentation</vt:lpstr>
      <vt:lpstr>DIAGNOSIS OF ADVERSE DRUG REACTIONS</vt:lpstr>
      <vt:lpstr>DIAGNOSIS OF ADVERSE DRUG REACTIONS</vt:lpstr>
      <vt:lpstr>DIAGNOSIS OF ADVERSE DRUG REACTIONS</vt:lpstr>
      <vt:lpstr>DIAGNOSIS OF ADVERSE DRUG REACTIONS</vt:lpstr>
      <vt:lpstr>DIAGNOSIS OF ADVERSE DRUG REACTIONS: step 4 …. cont’d</vt:lpstr>
      <vt:lpstr>DIAGNOSIS OF ADVERSE DRUG REACTIONS: step 4 …. cont’d</vt:lpstr>
      <vt:lpstr>DIAGNOSIS OF ADVERSE DRUG REACTIONS …. Cont’d</vt:lpstr>
      <vt:lpstr>DIAGNOSIS OF ADVERSE DRUG REACTIONS …. Cont’d</vt:lpstr>
      <vt:lpstr>Management of adverse drug reactions</vt:lpstr>
      <vt:lpstr>Seriousness/severity of the reaction</vt:lpstr>
      <vt:lpstr>Seriousness of disease</vt:lpstr>
      <vt:lpstr>Benefit/Risk Assessment</vt:lpstr>
      <vt:lpstr>Benefit/Risk Assessment …. Cont’d</vt:lpstr>
      <vt:lpstr>Benefit/Risk Assessment …. Cont’d</vt:lpstr>
      <vt:lpstr>Prevention of adverse drug reactions</vt:lpstr>
      <vt:lpstr>Good prescribing practice</vt:lpstr>
      <vt:lpstr>Good prescribing practice …. Cont’d</vt:lpstr>
      <vt:lpstr>Good prescribing practice …. Cont’d</vt:lpstr>
      <vt:lpstr>PowerPoint Presentation</vt:lpstr>
      <vt:lpstr>Monitoring and reporting of adverse drug reactions</vt:lpstr>
      <vt:lpstr>Hypersensitivity reactions (drug allergic reactions) </vt:lpstr>
      <vt:lpstr>Mechanisms by which drugs cause allergic reactions</vt:lpstr>
      <vt:lpstr>Type I (anaphylaxis)</vt:lpstr>
      <vt:lpstr>Type I …. Cont’d</vt:lpstr>
      <vt:lpstr>Type ii (cytolytic reactions)</vt:lpstr>
      <vt:lpstr>Type iii (arthus reactions)</vt:lpstr>
      <vt:lpstr>Type iv (delayed hypersensitivity reactions)</vt:lpstr>
      <vt:lpstr>Pseudo-allergic DRUG reactions</vt:lpstr>
      <vt:lpstr>Pseudo-allergic DRUG reactions …. Cont’d</vt:lpstr>
      <vt:lpstr>BLOOD DYSCRASIAS</vt:lpstr>
      <vt:lpstr>Idiosyncratic reactions </vt:lpstr>
      <vt:lpstr>Idiosyncratic reactions …. CONT’D</vt:lpstr>
      <vt:lpstr>Idiosyncratic reactions: examples</vt:lpstr>
      <vt:lpstr>DRUG INTOLERANCE</vt:lpstr>
      <vt:lpstr>DRUG DEPENDENCE</vt:lpstr>
      <vt:lpstr>Physical dependence</vt:lpstr>
      <vt:lpstr>GENOTOXICITY</vt:lpstr>
      <vt:lpstr>EVALUATION OF MUTAGENICITY AND CARCINOGENICITY</vt:lpstr>
      <vt:lpstr>TERATOGENICITY</vt:lpstr>
      <vt:lpstr>Teratogenicity …. Cont’d</vt:lpstr>
      <vt:lpstr>What is a teratogen?</vt:lpstr>
      <vt:lpstr>Mechanisms of teratogenesis</vt:lpstr>
      <vt:lpstr>Examples of human teratogens</vt:lpstr>
      <vt:lpstr>Examples of human teratogens …. Cont’d</vt:lpstr>
      <vt:lpstr>EVALUATION OF TERATOGENICITY OF DRUGS</vt:lpstr>
      <vt:lpstr>EVALUATION OF TERATOGENICITY OF DRUGS …. Cont’d</vt:lpstr>
      <vt:lpstr>Animal testing for teratogenicity</vt:lpstr>
      <vt:lpstr>Teratogenicity: human observations</vt:lpstr>
      <vt:lpstr>END</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DRUGS USED IN THE TREATMENT OF ANAEMIA</dc:title>
  <dc:creator>Dr Sindwa Namataa</dc:creator>
  <cp:lastModifiedBy>SINDWA KANYIMBA</cp:lastModifiedBy>
  <cp:revision>293</cp:revision>
  <dcterms:created xsi:type="dcterms:W3CDTF">2013-01-20T05:13:28Z</dcterms:created>
  <dcterms:modified xsi:type="dcterms:W3CDTF">2023-10-13T09:01:51Z</dcterms:modified>
</cp:coreProperties>
</file>