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556" r:id="rId2"/>
    <p:sldId id="557" r:id="rId3"/>
    <p:sldId id="529" r:id="rId4"/>
    <p:sldId id="530" r:id="rId5"/>
    <p:sldId id="531" r:id="rId6"/>
    <p:sldId id="532" r:id="rId7"/>
    <p:sldId id="533" r:id="rId8"/>
    <p:sldId id="534" r:id="rId9"/>
    <p:sldId id="536" r:id="rId10"/>
    <p:sldId id="537" r:id="rId11"/>
    <p:sldId id="538" r:id="rId12"/>
    <p:sldId id="539" r:id="rId13"/>
    <p:sldId id="540" r:id="rId14"/>
    <p:sldId id="541" r:id="rId15"/>
    <p:sldId id="542" r:id="rId16"/>
    <p:sldId id="543" r:id="rId17"/>
    <p:sldId id="544" r:id="rId18"/>
    <p:sldId id="545" r:id="rId19"/>
    <p:sldId id="546" r:id="rId20"/>
    <p:sldId id="547" r:id="rId21"/>
    <p:sldId id="548" r:id="rId22"/>
    <p:sldId id="549" r:id="rId23"/>
    <p:sldId id="551" r:id="rId24"/>
    <p:sldId id="553" r:id="rId25"/>
    <p:sldId id="55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8127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6057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9982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89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72955" y="1201003"/>
            <a:ext cx="8557146" cy="539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US" sz="4000" b="1" i="0" u="none" strike="noStrike" cap="none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IN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r>
              <a:rPr lang="en-IN" altLang="en-US" sz="4000" b="1" dirty="0" smtClean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ENDOCRINE PHARMACOLOGY</a:t>
            </a:r>
            <a:endParaRPr lang="en-IN" altLang="en-US" sz="4000" b="1" i="0" u="none" strike="noStrike" cap="none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44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77421"/>
            <a:ext cx="8679976" cy="736979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Other drugs that affect hypothalamus hormones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679976" cy="54070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 smtClean="0">
                <a:latin typeface="Georgia" panose="02040502050405020303" pitchFamily="18" charset="0"/>
              </a:rPr>
              <a:t>GnRH</a:t>
            </a:r>
            <a:r>
              <a:rPr lang="en-US" sz="2400" b="1" dirty="0" smtClean="0">
                <a:latin typeface="Georgia" panose="02040502050405020303" pitchFamily="18" charset="0"/>
              </a:rPr>
              <a:t> antagonists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u="sng" dirty="0" smtClean="0">
                <a:latin typeface="Georgia" panose="02040502050405020303" pitchFamily="18" charset="0"/>
              </a:rPr>
              <a:t>Examples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err="1">
                <a:latin typeface="Georgia" panose="02040502050405020303" pitchFamily="18" charset="0"/>
              </a:rPr>
              <a:t>G</a:t>
            </a:r>
            <a:r>
              <a:rPr lang="en-US" sz="2400" dirty="0" err="1" smtClean="0">
                <a:latin typeface="Georgia" panose="02040502050405020303" pitchFamily="18" charset="0"/>
              </a:rPr>
              <a:t>anirelix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abarelix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cetrorelix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(competitive antagonists of </a:t>
            </a:r>
            <a:r>
              <a:rPr lang="en-US" sz="2400" dirty="0" err="1" smtClean="0">
                <a:latin typeface="Georgia" panose="02040502050405020303" pitchFamily="18" charset="0"/>
              </a:rPr>
              <a:t>GnRH</a:t>
            </a:r>
            <a:r>
              <a:rPr lang="en-US" sz="2400" dirty="0" smtClean="0">
                <a:latin typeface="Georgia" panose="02040502050405020303" pitchFamily="18" charset="0"/>
              </a:rPr>
              <a:t> receptors thus inhibit secretion of gonadotrophins from the pituitary)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u="sng" dirty="0" smtClean="0">
                <a:latin typeface="Georgia" panose="02040502050405020303" pitchFamily="18" charset="0"/>
              </a:rPr>
              <a:t>Uses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</a:rPr>
              <a:t>nfertility (</a:t>
            </a:r>
            <a:r>
              <a:rPr lang="en-US" sz="2400" dirty="0" err="1" smtClean="0">
                <a:latin typeface="Georgia" panose="02040502050405020303" pitchFamily="18" charset="0"/>
              </a:rPr>
              <a:t>ganirelix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cetrorelix</a:t>
            </a:r>
            <a:r>
              <a:rPr lang="en-US" sz="2400" dirty="0" smtClean="0">
                <a:latin typeface="Georgia" panose="02040502050405020303" pitchFamily="18" charset="0"/>
              </a:rPr>
              <a:t> are used during in-vitro fertilization to suppress the LH surge and ovulation until the follicles are mature)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latin typeface="Georgia" panose="02040502050405020303" pitchFamily="18" charset="0"/>
              </a:rPr>
              <a:t>rostate cancer (</a:t>
            </a:r>
            <a:r>
              <a:rPr lang="en-US" sz="2400" dirty="0" err="1" smtClean="0">
                <a:latin typeface="Georgia" panose="02040502050405020303" pitchFamily="18" charset="0"/>
              </a:rPr>
              <a:t>abarelix</a:t>
            </a:r>
            <a:r>
              <a:rPr lang="en-US" sz="2400" dirty="0" smtClean="0">
                <a:latin typeface="Georgia" panose="02040502050405020303" pitchFamily="18" charset="0"/>
              </a:rPr>
              <a:t> is used to inhibit LH secretion thus reduces testosterone synthesis)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0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77421"/>
            <a:ext cx="8679976" cy="736979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Other drugs that affect hypothalamus hormones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679976" cy="54070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Dopamine receptor agonists</a:t>
            </a:r>
            <a:endParaRPr lang="en-US" sz="2400" b="1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Examples: </a:t>
            </a:r>
            <a:r>
              <a:rPr lang="en-US" sz="2400" dirty="0" err="1" smtClean="0">
                <a:latin typeface="Georgia" panose="02040502050405020303" pitchFamily="18" charset="0"/>
              </a:rPr>
              <a:t>bromocriptine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cabergoline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Inhibit prolactin release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Uses: </a:t>
            </a:r>
            <a:r>
              <a:rPr lang="en-US" sz="2400" dirty="0" smtClean="0">
                <a:latin typeface="Georgia" panose="02040502050405020303" pitchFamily="18" charset="0"/>
              </a:rPr>
              <a:t>(1) </a:t>
            </a:r>
            <a:r>
              <a:rPr lang="en-US" sz="2400" dirty="0" smtClean="0">
                <a:latin typeface="Georgia" panose="02040502050405020303" pitchFamily="18" charset="0"/>
              </a:rPr>
              <a:t>To </a:t>
            </a:r>
            <a:r>
              <a:rPr lang="en-US" sz="2400" dirty="0">
                <a:latin typeface="Georgia" panose="02040502050405020303" pitchFamily="18" charset="0"/>
              </a:rPr>
              <a:t>suppress lactation and breast engorgement after delivery (e.g. after </a:t>
            </a:r>
            <a:r>
              <a:rPr lang="en-US" sz="2400" dirty="0" smtClean="0">
                <a:latin typeface="Georgia" panose="02040502050405020303" pitchFamily="18" charset="0"/>
              </a:rPr>
              <a:t>delivery </a:t>
            </a:r>
            <a:r>
              <a:rPr lang="en-US" sz="2400" dirty="0">
                <a:latin typeface="Georgia" panose="02040502050405020303" pitchFamily="18" charset="0"/>
              </a:rPr>
              <a:t>of a still-born) and following </a:t>
            </a:r>
            <a:r>
              <a:rPr lang="en-US" sz="2400" dirty="0" smtClean="0">
                <a:latin typeface="Georgia" panose="02040502050405020303" pitchFamily="18" charset="0"/>
              </a:rPr>
              <a:t>abortion (2) </a:t>
            </a:r>
            <a:r>
              <a:rPr lang="en-US" sz="2400" dirty="0" smtClean="0">
                <a:latin typeface="Georgia" panose="02040502050405020303" pitchFamily="18" charset="0"/>
              </a:rPr>
              <a:t>Inhibit </a:t>
            </a:r>
            <a:r>
              <a:rPr lang="en-US" sz="2400" dirty="0" smtClean="0">
                <a:latin typeface="Georgia" panose="02040502050405020303" pitchFamily="18" charset="0"/>
              </a:rPr>
              <a:t>prolactin secretion in conditions associated with excess prolactin secretion (e.g. prolactin secreting </a:t>
            </a:r>
            <a:r>
              <a:rPr lang="en-US" sz="2400" dirty="0" err="1" smtClean="0">
                <a:latin typeface="Georgia" panose="02040502050405020303" pitchFamily="18" charset="0"/>
              </a:rPr>
              <a:t>tumours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amenorrhoea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galactorrhoea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1"/>
            <a:ext cx="8666329" cy="873456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pituitary hormones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3001"/>
            <a:ext cx="8666329" cy="5483224"/>
          </a:xfrm>
        </p:spPr>
        <p:txBody>
          <a:bodyPr/>
          <a:lstStyle/>
          <a:p>
            <a:pPr marL="0" indent="0">
              <a:spcBef>
                <a:spcPts val="1200"/>
              </a:spcBef>
              <a:buSzPct val="100000"/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Anterior pituitary hormones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Growth hormone (GH)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Adrenocorticotrophic hormone (corticotrophin, ACTH)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Thyroid-stimulating hormone (</a:t>
            </a:r>
            <a:r>
              <a:rPr lang="en-US" sz="2400" dirty="0" err="1" smtClean="0">
                <a:latin typeface="Georgia" panose="02040502050405020303" pitchFamily="18" charset="0"/>
              </a:rPr>
              <a:t>thyrotrophin</a:t>
            </a:r>
            <a:r>
              <a:rPr lang="en-US" sz="2400" dirty="0" smtClean="0">
                <a:latin typeface="Georgia" panose="02040502050405020303" pitchFamily="18" charset="0"/>
              </a:rPr>
              <a:t>, TSH)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Gonadotrophins</a:t>
            </a:r>
            <a:r>
              <a:rPr lang="en-US" sz="2400" dirty="0" smtClean="0">
                <a:latin typeface="Georgia" panose="02040502050405020303" pitchFamily="18" charset="0"/>
              </a:rPr>
              <a:t> (follicle stimulating hormone [FSH] and luteinizing hormone [LH])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>
                <a:latin typeface="Georgia" panose="02040502050405020303" pitchFamily="18" charset="0"/>
              </a:rPr>
              <a:t>Melanocyte stimulating hormone (MSH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Prolactin</a:t>
            </a:r>
            <a:endParaRPr lang="en-US" sz="2400" b="1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SzPct val="100000"/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Posterior pituitary hormones</a:t>
            </a:r>
          </a:p>
          <a:p>
            <a:pPr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Vasopression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Oxytocin</a:t>
            </a: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4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1"/>
            <a:ext cx="8666329" cy="873456"/>
          </a:xfrm>
        </p:spPr>
        <p:txBody>
          <a:bodyPr/>
          <a:lstStyle/>
          <a:p>
            <a:pPr algn="l">
              <a:spcBef>
                <a:spcPts val="1200"/>
              </a:spcBef>
            </a:pPr>
            <a:r>
              <a:rPr lang="en-US" sz="2800" b="1" cap="all" dirty="0">
                <a:latin typeface="Georgia" panose="02040502050405020303" pitchFamily="18" charset="0"/>
              </a:rPr>
              <a:t>Growth hormone (GH, </a:t>
            </a:r>
            <a:r>
              <a:rPr lang="en-US" sz="2800" b="1" cap="all" dirty="0" err="1">
                <a:latin typeface="Georgia" panose="02040502050405020303" pitchFamily="18" charset="0"/>
              </a:rPr>
              <a:t>somatropin</a:t>
            </a:r>
            <a:r>
              <a:rPr lang="en-US" sz="2800" b="1" cap="all" dirty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41945"/>
            <a:ext cx="8666329" cy="5384279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Stimulates the growth of all organs except brain and eye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Increases the uptake of amino acids by tissues, protein synthesis and positive nitrogen balance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Causes lipolysis and reduced glucose uptake by skeletal muscles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Brings about linear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0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1"/>
            <a:ext cx="8666329" cy="873456"/>
          </a:xfrm>
        </p:spPr>
        <p:txBody>
          <a:bodyPr/>
          <a:lstStyle/>
          <a:p>
            <a:pPr algn="l">
              <a:spcBef>
                <a:spcPts val="1200"/>
              </a:spcBef>
            </a:pPr>
            <a:r>
              <a:rPr lang="en-US" sz="2600" b="1" cap="all" dirty="0">
                <a:latin typeface="Georgia" panose="02040502050405020303" pitchFamily="18" charset="0"/>
              </a:rPr>
              <a:t>Growth </a:t>
            </a:r>
            <a:r>
              <a:rPr lang="en-US" sz="2600" b="1" cap="all" dirty="0" smtClean="0">
                <a:latin typeface="Georgia" panose="02040502050405020303" pitchFamily="18" charset="0"/>
              </a:rPr>
              <a:t>hormone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41945"/>
            <a:ext cx="8666329" cy="5384279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These anabolic actions are mediated by </a:t>
            </a:r>
            <a:r>
              <a:rPr lang="en-US" sz="2400" dirty="0" err="1" smtClean="0">
                <a:latin typeface="Georgia" panose="02040502050405020303" pitchFamily="18" charset="0"/>
              </a:rPr>
              <a:t>somatomedins</a:t>
            </a:r>
            <a:r>
              <a:rPr lang="en-US" sz="2400" dirty="0" smtClean="0">
                <a:latin typeface="Georgia" panose="02040502050405020303" pitchFamily="18" charset="0"/>
              </a:rPr>
              <a:t> (insulin-like growth factors) produced in the liver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The secretion of growth hormone is regulated by GHRH and </a:t>
            </a:r>
            <a:r>
              <a:rPr lang="en-US" sz="2400" dirty="0" err="1" smtClean="0">
                <a:latin typeface="Georgia" panose="02040502050405020303" pitchFamily="18" charset="0"/>
              </a:rPr>
              <a:t>somatostatin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Growth hormone deficiency in children results in dwarfism while excess production results in gigantism in children, and acromegaly in adults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4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1"/>
            <a:ext cx="8666329" cy="873456"/>
          </a:xfrm>
        </p:spPr>
        <p:txBody>
          <a:bodyPr/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Gonadotrophins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41945"/>
            <a:ext cx="8666329" cy="5384279"/>
          </a:xfrm>
        </p:spPr>
        <p:txBody>
          <a:bodyPr/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 err="1" smtClean="0">
                <a:latin typeface="Georgia" panose="02040502050405020303" pitchFamily="18" charset="0"/>
              </a:rPr>
              <a:t>gonadotrophins</a:t>
            </a:r>
            <a:r>
              <a:rPr lang="en-US" sz="2400" dirty="0" smtClean="0">
                <a:latin typeface="Georgia" panose="02040502050405020303" pitchFamily="18" charset="0"/>
              </a:rPr>
              <a:t> are follicle </a:t>
            </a:r>
            <a:r>
              <a:rPr lang="en-US" sz="2400" dirty="0">
                <a:latin typeface="Georgia" panose="02040502050405020303" pitchFamily="18" charset="0"/>
              </a:rPr>
              <a:t>stimulating hormone </a:t>
            </a:r>
            <a:r>
              <a:rPr lang="en-US" sz="2400" dirty="0" smtClean="0">
                <a:latin typeface="Georgia" panose="02040502050405020303" pitchFamily="18" charset="0"/>
              </a:rPr>
              <a:t>(FSH)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 err="1">
                <a:latin typeface="Georgia" panose="02040502050405020303" pitchFamily="18" charset="0"/>
              </a:rPr>
              <a:t>luteinising</a:t>
            </a:r>
            <a:r>
              <a:rPr lang="en-US" sz="2400" dirty="0">
                <a:latin typeface="Georgia" panose="02040502050405020303" pitchFamily="18" charset="0"/>
              </a:rPr>
              <a:t> hormone </a:t>
            </a:r>
            <a:r>
              <a:rPr lang="en-US" sz="2400" dirty="0" smtClean="0">
                <a:latin typeface="Georgia" panose="02040502050405020303" pitchFamily="18" charset="0"/>
              </a:rPr>
              <a:t>(LH)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 err="1" smtClean="0">
                <a:latin typeface="Georgia" panose="02040502050405020303" pitchFamily="18" charset="0"/>
              </a:rPr>
              <a:t>Gonadotrophins</a:t>
            </a:r>
            <a:r>
              <a:rPr lang="en-US" sz="2400" dirty="0" smtClean="0">
                <a:latin typeface="Georgia" panose="02040502050405020303" pitchFamily="18" charset="0"/>
              </a:rPr>
              <a:t> regulate </a:t>
            </a:r>
            <a:r>
              <a:rPr lang="en-US" sz="2400" dirty="0">
                <a:latin typeface="Georgia" panose="02040502050405020303" pitchFamily="18" charset="0"/>
              </a:rPr>
              <a:t>gonadal </a:t>
            </a:r>
            <a:r>
              <a:rPr lang="en-US" sz="2400" dirty="0" smtClean="0">
                <a:latin typeface="Georgia" panose="02040502050405020303" pitchFamily="18" charset="0"/>
              </a:rPr>
              <a:t>function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In females</a:t>
            </a:r>
            <a:endParaRPr lang="en-US" sz="2400" b="1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LH increases </a:t>
            </a:r>
            <a:r>
              <a:rPr lang="en-US" sz="2400" dirty="0" err="1">
                <a:latin typeface="Georgia" panose="02040502050405020303" pitchFamily="18" charset="0"/>
              </a:rPr>
              <a:t>oestrogen</a:t>
            </a:r>
            <a:r>
              <a:rPr lang="en-US" sz="2400" dirty="0">
                <a:latin typeface="Georgia" panose="02040502050405020303" pitchFamily="18" charset="0"/>
              </a:rPr>
              <a:t> production in the ovary and is required for progesterone production by the corpus </a:t>
            </a:r>
            <a:r>
              <a:rPr lang="en-US" sz="2400" dirty="0" err="1">
                <a:latin typeface="Georgia" panose="02040502050405020303" pitchFamily="18" charset="0"/>
              </a:rPr>
              <a:t>luteum</a:t>
            </a:r>
            <a:r>
              <a:rPr lang="en-US" sz="2400" dirty="0">
                <a:latin typeface="Georgia" panose="02040502050405020303" pitchFamily="18" charset="0"/>
              </a:rPr>
              <a:t> after ovulation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FSH </a:t>
            </a:r>
            <a:r>
              <a:rPr lang="en-US" sz="2400" dirty="0">
                <a:latin typeface="Georgia" panose="02040502050405020303" pitchFamily="18" charset="0"/>
              </a:rPr>
              <a:t>stimulates follicular development and </a:t>
            </a:r>
            <a:r>
              <a:rPr lang="en-US" sz="2400" dirty="0" smtClean="0">
                <a:latin typeface="Georgia" panose="02040502050405020303" pitchFamily="18" charset="0"/>
              </a:rPr>
              <a:t>maturation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0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1"/>
            <a:ext cx="8666329" cy="873456"/>
          </a:xfrm>
        </p:spPr>
        <p:txBody>
          <a:bodyPr/>
          <a:lstStyle/>
          <a:p>
            <a:pPr algn="l"/>
            <a:r>
              <a:rPr lang="en-US" sz="2600" b="1" cap="all" dirty="0" err="1" smtClean="0">
                <a:latin typeface="Georgia" panose="02040502050405020303" pitchFamily="18" charset="0"/>
              </a:rPr>
              <a:t>Gonadotrophins</a:t>
            </a:r>
            <a:r>
              <a:rPr lang="en-US" sz="2600" b="1" cap="all" dirty="0" smtClean="0">
                <a:latin typeface="Georgia" panose="02040502050405020303" pitchFamily="18" charset="0"/>
              </a:rPr>
              <a:t>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41945"/>
            <a:ext cx="8666329" cy="5384279"/>
          </a:xfrm>
        </p:spPr>
        <p:txBody>
          <a:bodyPr/>
          <a:lstStyle/>
          <a:p>
            <a:pPr marL="2540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In males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LH </a:t>
            </a:r>
            <a:r>
              <a:rPr lang="en-US" sz="2400" dirty="0">
                <a:latin typeface="Georgia" panose="02040502050405020303" pitchFamily="18" charset="0"/>
              </a:rPr>
              <a:t>induces testosterone production by the interstitial cells of the </a:t>
            </a:r>
            <a:r>
              <a:rPr lang="en-US" sz="2400" dirty="0" smtClean="0">
                <a:latin typeface="Georgia" panose="02040502050405020303" pitchFamily="18" charset="0"/>
              </a:rPr>
              <a:t>testes (thus also referred to </a:t>
            </a:r>
            <a:r>
              <a:rPr lang="en-US" sz="2400" dirty="0">
                <a:latin typeface="Georgia" panose="02040502050405020303" pitchFamily="18" charset="0"/>
              </a:rPr>
              <a:t>as interstitial cell stimulating hormone) 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FSH stimulates spermatogenesis and the synthesis of androgen binding protein</a:t>
            </a:r>
          </a:p>
          <a:p>
            <a:pPr marL="2540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For therapeutic purposes, human menopausal gonadotropins (</a:t>
            </a:r>
            <a:r>
              <a:rPr lang="en-US" sz="2400" dirty="0" err="1" smtClean="0">
                <a:latin typeface="Georgia" panose="02040502050405020303" pitchFamily="18" charset="0"/>
              </a:rPr>
              <a:t>menotropins</a:t>
            </a:r>
            <a:r>
              <a:rPr lang="en-US" sz="2400" dirty="0" smtClean="0">
                <a:latin typeface="Georgia" panose="02040502050405020303" pitchFamily="18" charset="0"/>
              </a:rPr>
              <a:t>), human </a:t>
            </a:r>
            <a:r>
              <a:rPr lang="en-US" sz="2400" dirty="0">
                <a:latin typeface="Georgia" panose="02040502050405020303" pitchFamily="18" charset="0"/>
              </a:rPr>
              <a:t>chorionic gonadotropin (</a:t>
            </a:r>
            <a:r>
              <a:rPr lang="en-US" sz="2400" dirty="0" err="1">
                <a:latin typeface="Georgia" panose="02040502050405020303" pitchFamily="18" charset="0"/>
              </a:rPr>
              <a:t>hCG</a:t>
            </a:r>
            <a:r>
              <a:rPr lang="en-US" sz="2400" dirty="0">
                <a:latin typeface="Georgia" panose="02040502050405020303" pitchFamily="18" charset="0"/>
              </a:rPr>
              <a:t>) </a:t>
            </a:r>
            <a:r>
              <a:rPr lang="en-US" sz="2400" dirty="0" smtClean="0">
                <a:latin typeface="Georgia" panose="02040502050405020303" pitchFamily="18" charset="0"/>
              </a:rPr>
              <a:t>and FSH (produced by DNA recombinant technology) are </a:t>
            </a:r>
            <a:r>
              <a:rPr lang="en-US" sz="2400" dirty="0">
                <a:latin typeface="Georgia" panose="02040502050405020303" pitchFamily="18" charset="0"/>
              </a:rPr>
              <a:t>used</a:t>
            </a:r>
          </a:p>
          <a:p>
            <a:pPr marL="25400" indent="0">
              <a:spcBef>
                <a:spcPts val="1200"/>
              </a:spcBef>
              <a:buNone/>
            </a:pPr>
            <a:r>
              <a:rPr lang="en-US" sz="2400" dirty="0" err="1">
                <a:latin typeface="Georgia" panose="02040502050405020303" pitchFamily="18" charset="0"/>
              </a:rPr>
              <a:t>Menotropins</a:t>
            </a:r>
            <a:r>
              <a:rPr lang="en-US" sz="2400" dirty="0">
                <a:latin typeface="Georgia" panose="02040502050405020303" pitchFamily="18" charset="0"/>
              </a:rPr>
              <a:t> contain a mixture of LH and FSH, while </a:t>
            </a:r>
            <a:r>
              <a:rPr lang="en-US" sz="2400" dirty="0" err="1">
                <a:latin typeface="Georgia" panose="02040502050405020303" pitchFamily="18" charset="0"/>
              </a:rPr>
              <a:t>hCG</a:t>
            </a:r>
            <a:r>
              <a:rPr lang="en-US" sz="2400" dirty="0">
                <a:latin typeface="Georgia" panose="02040502050405020303" pitchFamily="18" charset="0"/>
              </a:rPr>
              <a:t> is nearly identical in activity to LH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9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63773"/>
            <a:ext cx="8693624" cy="874355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Anterior pituitary hormones …. </a:t>
            </a:r>
            <a:r>
              <a:rPr lang="en-US" sz="2600" b="1" cap="all" dirty="0">
                <a:latin typeface="Georgia" panose="02040502050405020303" pitchFamily="18" charset="0"/>
              </a:rPr>
              <a:t>c</a:t>
            </a:r>
            <a:r>
              <a:rPr lang="en-US" sz="2600" b="1" cap="all" dirty="0" smtClean="0">
                <a:latin typeface="Georgia" panose="02040502050405020303" pitchFamily="18" charset="0"/>
              </a:rPr>
              <a:t>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187354"/>
            <a:ext cx="8693624" cy="5438871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Corticotrophin (adrenocorticotrophic hormone, ACTH)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Controls the synthesis and release of glucocorticoids, </a:t>
            </a:r>
            <a:r>
              <a:rPr lang="en-US" sz="2400" dirty="0" err="1" smtClean="0">
                <a:latin typeface="Georgia" panose="02040502050405020303" pitchFamily="18" charset="0"/>
              </a:rPr>
              <a:t>mineralo</a:t>
            </a:r>
            <a:r>
              <a:rPr lang="en-US" sz="2400" dirty="0" smtClean="0">
                <a:latin typeface="Georgia" panose="02040502050405020303" pitchFamily="18" charset="0"/>
              </a:rPr>
              <a:t>-corticoids and androgens from the adrenal cortex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Thyroid stimulating hormone (</a:t>
            </a:r>
            <a:r>
              <a:rPr lang="en-US" sz="2400" b="1" dirty="0" err="1" smtClean="0">
                <a:latin typeface="Georgia" panose="02040502050405020303" pitchFamily="18" charset="0"/>
              </a:rPr>
              <a:t>thyrotrophin</a:t>
            </a:r>
            <a:r>
              <a:rPr lang="en-US" sz="2400" b="1" dirty="0" smtClean="0">
                <a:latin typeface="Georgia" panose="02040502050405020303" pitchFamily="18" charset="0"/>
              </a:rPr>
              <a:t>, TSH)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Stimulates the production and secretion of thyroid hormones and thus regulates thyroid </a:t>
            </a:r>
            <a:r>
              <a:rPr lang="en-US" sz="2400" dirty="0" smtClean="0">
                <a:latin typeface="Georgia" panose="02040502050405020303" pitchFamily="18" charset="0"/>
              </a:rPr>
              <a:t>function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Melanocyte stimulating hormone (MSH)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Promotes melanin synthesis causing darkening of skin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Regulates </a:t>
            </a:r>
            <a:r>
              <a:rPr lang="en-US" sz="2400" dirty="0" smtClean="0">
                <a:latin typeface="Georgia" panose="02040502050405020303" pitchFamily="18" charset="0"/>
              </a:rPr>
              <a:t>feeding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0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381000"/>
            <a:ext cx="8693624" cy="838200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Anterior pituitary hormones …. </a:t>
            </a:r>
            <a:r>
              <a:rPr lang="en-US" sz="2600" b="1" cap="all" dirty="0">
                <a:latin typeface="Georgia" panose="02040502050405020303" pitchFamily="18" charset="0"/>
              </a:rPr>
              <a:t>c</a:t>
            </a:r>
            <a:r>
              <a:rPr lang="en-US" sz="2600" b="1" cap="all" dirty="0" smtClean="0">
                <a:latin typeface="Georgia" panose="02040502050405020303" pitchFamily="18" charset="0"/>
              </a:rPr>
              <a:t>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676400"/>
            <a:ext cx="8693624" cy="480059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Prolactin</a:t>
            </a:r>
            <a:endParaRPr lang="en-US" sz="2400" b="1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Promotes the growth and development of breast during pregnancy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Stimulates milk production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Deficiency results in lactation failure and excess prolactin results in </a:t>
            </a:r>
            <a:r>
              <a:rPr lang="en-US" sz="2400" dirty="0" err="1" smtClean="0">
                <a:latin typeface="Georgia" panose="02040502050405020303" pitchFamily="18" charset="0"/>
              </a:rPr>
              <a:t>galactorrhea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amenorrhoea</a:t>
            </a:r>
            <a:r>
              <a:rPr lang="en-US" sz="2400" dirty="0" smtClean="0">
                <a:latin typeface="Georgia" panose="02040502050405020303" pitchFamily="18" charset="0"/>
              </a:rPr>
              <a:t> and infertility (prolactin inhibits release of the </a:t>
            </a:r>
            <a:r>
              <a:rPr lang="en-US" sz="2400" dirty="0" err="1" smtClean="0">
                <a:latin typeface="Georgia" panose="02040502050405020303" pitchFamily="18" charset="0"/>
              </a:rPr>
              <a:t>gonadotrophins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3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20649"/>
            <a:ext cx="8771649" cy="984819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Uses of anterior pituitary hormones and hormone antagonists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982920"/>
              </p:ext>
            </p:extLst>
          </p:nvPr>
        </p:nvGraphicFramePr>
        <p:xfrm>
          <a:off x="300251" y="1296539"/>
          <a:ext cx="8625384" cy="5261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9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236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Hormone</a:t>
                      </a:r>
                      <a:endParaRPr lang="en-US" sz="2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Uses</a:t>
                      </a:r>
                      <a:endParaRPr lang="en-US" sz="2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969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GH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GH deficiency, stimulation of growth in Turner’s syndrome, chronic renal  failure, burns, cachexia,</a:t>
                      </a:r>
                      <a:r>
                        <a:rPr lang="en-US" sz="2400" baseline="0" dirty="0" smtClean="0">
                          <a:latin typeface="Georgia" panose="02040502050405020303" pitchFamily="18" charset="0"/>
                        </a:rPr>
                        <a:t> AIDS wasting, </a:t>
                      </a:r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diagnosis of GH deficiency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26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Georgia" panose="02040502050405020303" pitchFamily="18" charset="0"/>
                        </a:rPr>
                        <a:t>Pegvisomant</a:t>
                      </a:r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 (GH antagonist)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Acromegaly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6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ACTH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Diagnosis of adrenocortical insufficiency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6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TSH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Diagnosis of thyroid deficiency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726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Georgia" panose="02040502050405020303" pitchFamily="18" charset="0"/>
                        </a:rPr>
                        <a:t>Menotropins</a:t>
                      </a:r>
                      <a:r>
                        <a:rPr lang="en-US" sz="2400" baseline="0" dirty="0" smtClean="0">
                          <a:latin typeface="Georgia" panose="02040502050405020303" pitchFamily="18" charset="0"/>
                        </a:rPr>
                        <a:t>, FSH </a:t>
                      </a:r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and </a:t>
                      </a:r>
                      <a:r>
                        <a:rPr lang="en-US" sz="2400" dirty="0" err="1" smtClean="0">
                          <a:latin typeface="Georgia" panose="02040502050405020303" pitchFamily="18" charset="0"/>
                        </a:rPr>
                        <a:t>hCG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eorgia" panose="02040502050405020303" pitchFamily="18" charset="0"/>
                        </a:rPr>
                        <a:t>FSH-LH deficiency, undescended</a:t>
                      </a:r>
                      <a:r>
                        <a:rPr lang="en-US" sz="2400" baseline="0" dirty="0" smtClean="0">
                          <a:latin typeface="Georgia" panose="02040502050405020303" pitchFamily="18" charset="0"/>
                        </a:rPr>
                        <a:t> testes, </a:t>
                      </a:r>
                      <a:r>
                        <a:rPr lang="en-US" sz="2400" baseline="0" dirty="0" err="1" smtClean="0">
                          <a:latin typeface="Georgia" panose="02040502050405020303" pitchFamily="18" charset="0"/>
                        </a:rPr>
                        <a:t>amenorrhoea</a:t>
                      </a:r>
                      <a:r>
                        <a:rPr lang="en-US" sz="2400" baseline="0" dirty="0" smtClean="0">
                          <a:latin typeface="Georgia" panose="02040502050405020303" pitchFamily="18" charset="0"/>
                        </a:rPr>
                        <a:t>, infertility</a:t>
                      </a:r>
                      <a:endParaRPr lang="en-US" sz="24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7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3600" b="1" dirty="0">
                <a:solidFill>
                  <a:srgbClr val="5318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Georgia" panose="02040502050405020303" charset="0"/>
              </a:rPr>
              <a:t>	</a:t>
            </a:r>
            <a:r>
              <a:rPr lang="en-US" sz="3600" b="1" dirty="0" smtClean="0">
                <a:solidFill>
                  <a:srgbClr val="53181A"/>
                </a:solidFill>
                <a:latin typeface="Georgia" panose="02040502050405020303" pitchFamily="18" charset="0"/>
                <a:cs typeface="Georgia" panose="02040502050405020303" charset="0"/>
              </a:rPr>
              <a:t>HYPOTHALAMUS AND 	PITUITARY HORMONES</a:t>
            </a:r>
            <a:endParaRPr lang="en-US" sz="3600" b="1" i="0" u="none" strike="noStrike" cap="none" dirty="0">
              <a:solidFill>
                <a:srgbClr val="53181A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200447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7"/>
            <a:ext cx="8720920" cy="944563"/>
          </a:xfrm>
        </p:spPr>
        <p:txBody>
          <a:bodyPr/>
          <a:lstStyle/>
          <a:p>
            <a:pPr algn="l"/>
            <a:r>
              <a:rPr lang="en-US" sz="2600" b="1" cap="all" dirty="0">
                <a:latin typeface="Georgia" panose="02040502050405020303" pitchFamily="18" charset="0"/>
              </a:rPr>
              <a:t>Anti-diuretic hormone (ADH, vasopressin</a:t>
            </a:r>
            <a:r>
              <a:rPr lang="en-US" sz="2600" b="1" cap="all" dirty="0" smtClean="0">
                <a:latin typeface="Georgia" panose="02040502050405020303" pitchFamily="18" charset="0"/>
              </a:rPr>
              <a:t>)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600200"/>
            <a:ext cx="8720920" cy="502602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Synthesized in the hypothalamus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Stored and released from the posterior pituitary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Actions are mediated by three types of specific receptors: (1) V</a:t>
            </a:r>
            <a:r>
              <a:rPr lang="en-US" sz="2400" baseline="-25000" dirty="0" smtClean="0">
                <a:latin typeface="Georgia" panose="02040502050405020303" pitchFamily="18" charset="0"/>
              </a:rPr>
              <a:t>1A</a:t>
            </a:r>
            <a:r>
              <a:rPr lang="en-US" sz="2400" dirty="0" smtClean="0">
                <a:latin typeface="Georgia" panose="02040502050405020303" pitchFamily="18" charset="0"/>
              </a:rPr>
              <a:t> - located in vascular smooth muscle, GIT smooth muscle, myometrium and kidney (2) V</a:t>
            </a:r>
            <a:r>
              <a:rPr lang="en-US" sz="2400" baseline="-25000" dirty="0" smtClean="0">
                <a:latin typeface="Georgia" panose="02040502050405020303" pitchFamily="18" charset="0"/>
              </a:rPr>
              <a:t>IB</a:t>
            </a:r>
            <a:r>
              <a:rPr lang="en-US" sz="2400" dirty="0" smtClean="0">
                <a:latin typeface="Georgia" panose="02040502050405020303" pitchFamily="18" charset="0"/>
              </a:rPr>
              <a:t> - located in CNS and adrenal medulla (3) V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- located in renal tubules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0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7"/>
            <a:ext cx="8720920" cy="642937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ADH: ACTIONS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371599"/>
            <a:ext cx="8720920" cy="525462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Kidney: enhances reabsorption of water (due to increased water permeability in the renal tubule through formation of water channels [</a:t>
            </a:r>
            <a:r>
              <a:rPr lang="en-US" sz="2400" dirty="0" err="1" smtClean="0">
                <a:latin typeface="Georgia" panose="02040502050405020303" pitchFamily="18" charset="0"/>
              </a:rPr>
              <a:t>aquaporins</a:t>
            </a:r>
            <a:r>
              <a:rPr lang="en-US" sz="2400" dirty="0" smtClean="0">
                <a:latin typeface="Georgia" panose="02040502050405020303" pitchFamily="18" charset="0"/>
              </a:rPr>
              <a:t>] in the renal tubule). This action is through V</a:t>
            </a:r>
            <a:r>
              <a:rPr lang="en-US" sz="2400" baseline="-25000" dirty="0" smtClean="0">
                <a:latin typeface="Georgia" panose="02040502050405020303" pitchFamily="18" charset="0"/>
              </a:rPr>
              <a:t>2</a:t>
            </a:r>
            <a:r>
              <a:rPr lang="en-US" sz="2400" dirty="0" smtClean="0">
                <a:latin typeface="Georgia" panose="02040502050405020303" pitchFamily="18" charset="0"/>
              </a:rPr>
              <a:t> receptors.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Vasoconstriction </a:t>
            </a:r>
            <a:r>
              <a:rPr lang="en-US" sz="2400" dirty="0" smtClean="0">
                <a:latin typeface="Georgia" panose="02040502050405020303" pitchFamily="18" charset="0"/>
              </a:rPr>
              <a:t>with increased blood pressure at </a:t>
            </a:r>
            <a:r>
              <a:rPr lang="en-US" sz="2400" dirty="0">
                <a:latin typeface="Georgia" panose="02040502050405020303" pitchFamily="18" charset="0"/>
              </a:rPr>
              <a:t>high doses – via V</a:t>
            </a:r>
            <a:r>
              <a:rPr lang="en-US" sz="2400" baseline="-25000" dirty="0">
                <a:latin typeface="Georgia" panose="02040502050405020303" pitchFamily="18" charset="0"/>
              </a:rPr>
              <a:t>1A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receptors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Stimulates the hepatic synthesis </a:t>
            </a:r>
            <a:r>
              <a:rPr lang="en-US" sz="2400" dirty="0" smtClean="0">
                <a:latin typeface="Georgia" panose="02040502050405020303" pitchFamily="18" charset="0"/>
              </a:rPr>
              <a:t>and release of </a:t>
            </a:r>
            <a:r>
              <a:rPr lang="en-US" sz="2400" dirty="0">
                <a:latin typeface="Georgia" panose="02040502050405020303" pitchFamily="18" charset="0"/>
              </a:rPr>
              <a:t>coagulation factor VIII and von </a:t>
            </a:r>
            <a:r>
              <a:rPr lang="en-US" sz="2400" dirty="0" err="1">
                <a:latin typeface="Georgia" panose="02040502050405020303" pitchFamily="18" charset="0"/>
              </a:rPr>
              <a:t>Willebrand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factor </a:t>
            </a:r>
            <a:r>
              <a:rPr lang="en-US" sz="2400" dirty="0">
                <a:latin typeface="Georgia" panose="02040502050405020303" pitchFamily="18" charset="0"/>
              </a:rPr>
              <a:t>- via V</a:t>
            </a:r>
            <a:r>
              <a:rPr lang="en-US" sz="2400" baseline="-25000" dirty="0">
                <a:latin typeface="Georgia" panose="02040502050405020303" pitchFamily="18" charset="0"/>
              </a:rPr>
              <a:t>1A</a:t>
            </a:r>
            <a:r>
              <a:rPr lang="en-US" sz="2400" dirty="0">
                <a:latin typeface="Georgia" panose="02040502050405020303" pitchFamily="18" charset="0"/>
              </a:rPr>
              <a:t> receptors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Increased peristalsis and </a:t>
            </a:r>
            <a:r>
              <a:rPr lang="en-US" sz="2400" dirty="0" err="1" smtClean="0">
                <a:latin typeface="Georgia" panose="02040502050405020303" pitchFamily="18" charset="0"/>
              </a:rPr>
              <a:t>myometrial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contraction - via V</a:t>
            </a:r>
            <a:r>
              <a:rPr lang="en-US" sz="2400" baseline="-25000" dirty="0">
                <a:latin typeface="Georgia" panose="02040502050405020303" pitchFamily="18" charset="0"/>
              </a:rPr>
              <a:t>1A</a:t>
            </a:r>
            <a:r>
              <a:rPr lang="en-US" sz="2400" dirty="0">
                <a:latin typeface="Georgia" panose="02040502050405020303" pitchFamily="18" charset="0"/>
              </a:rPr>
              <a:t> receptors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2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28601"/>
            <a:ext cx="8666328" cy="533400"/>
          </a:xfrm>
        </p:spPr>
        <p:txBody>
          <a:bodyPr/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ADH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983822"/>
            <a:ext cx="8666328" cy="5642403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200" b="1" dirty="0" smtClean="0">
                <a:latin typeface="Georgia" panose="02040502050405020303" pitchFamily="18" charset="0"/>
              </a:rPr>
              <a:t>Clinical Uses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Diabetes </a:t>
            </a:r>
            <a:r>
              <a:rPr lang="en-US" sz="2200" dirty="0" smtClean="0">
                <a:latin typeface="Georgia" panose="02040502050405020303" pitchFamily="18" charset="0"/>
              </a:rPr>
              <a:t>insipidus of pituitary origin (desmopressin a longer acting analogue of vasopressin is used)</a:t>
            </a:r>
          </a:p>
          <a:p>
            <a:pPr>
              <a:spcBef>
                <a:spcPts val="1200"/>
              </a:spcBef>
            </a:pPr>
            <a:r>
              <a:rPr lang="en-US" sz="2200" dirty="0">
                <a:latin typeface="Georgia" panose="02040502050405020303" pitchFamily="18" charset="0"/>
              </a:rPr>
              <a:t>B</a:t>
            </a:r>
            <a:r>
              <a:rPr lang="en-US" sz="2200" dirty="0" smtClean="0">
                <a:latin typeface="Georgia" panose="02040502050405020303" pitchFamily="18" charset="0"/>
              </a:rPr>
              <a:t>leeding esophageal </a:t>
            </a:r>
            <a:r>
              <a:rPr lang="en-US" sz="2200" dirty="0" err="1" smtClean="0">
                <a:latin typeface="Georgia" panose="02040502050405020303" pitchFamily="18" charset="0"/>
              </a:rPr>
              <a:t>varices</a:t>
            </a:r>
            <a:r>
              <a:rPr lang="en-US" sz="2200" dirty="0" smtClean="0">
                <a:latin typeface="Georgia" panose="02040502050405020303" pitchFamily="18" charset="0"/>
              </a:rPr>
              <a:t> (vasopressin constricts mesenteric blood vessels). </a:t>
            </a:r>
            <a:r>
              <a:rPr lang="en-US" sz="2200" dirty="0">
                <a:latin typeface="Georgia" panose="02040502050405020303" pitchFamily="18" charset="0"/>
              </a:rPr>
              <a:t>V</a:t>
            </a:r>
            <a:r>
              <a:rPr lang="en-US" sz="2200" dirty="0" smtClean="0">
                <a:latin typeface="Georgia" panose="02040502050405020303" pitchFamily="18" charset="0"/>
              </a:rPr>
              <a:t>asopressin analogues are used: </a:t>
            </a:r>
            <a:r>
              <a:rPr lang="en-US" sz="2200" dirty="0" err="1" smtClean="0">
                <a:latin typeface="Georgia" panose="02040502050405020303" pitchFamily="18" charset="0"/>
              </a:rPr>
              <a:t>desmopressin</a:t>
            </a:r>
            <a:r>
              <a:rPr lang="en-US" sz="2200" dirty="0" smtClean="0">
                <a:latin typeface="Georgia" panose="02040502050405020303" pitchFamily="18" charset="0"/>
              </a:rPr>
              <a:t>, </a:t>
            </a:r>
            <a:r>
              <a:rPr lang="en-US" sz="2200" dirty="0" err="1" smtClean="0">
                <a:latin typeface="Georgia" panose="02040502050405020303" pitchFamily="18" charset="0"/>
              </a:rPr>
              <a:t>terlipressin</a:t>
            </a:r>
            <a:r>
              <a:rPr lang="en-US" sz="2200" dirty="0" smtClean="0">
                <a:latin typeface="Georgia" panose="02040502050405020303" pitchFamily="18" charset="0"/>
              </a:rPr>
              <a:t> and </a:t>
            </a:r>
            <a:r>
              <a:rPr lang="en-US" sz="2200" dirty="0" err="1" smtClean="0">
                <a:latin typeface="Georgia" panose="02040502050405020303" pitchFamily="18" charset="0"/>
              </a:rPr>
              <a:t>lypressin</a:t>
            </a:r>
            <a:r>
              <a:rPr lang="en-US" sz="2200" dirty="0" smtClean="0">
                <a:latin typeface="Georgia" panose="02040502050405020303" pitchFamily="18" charset="0"/>
              </a:rPr>
              <a:t> (the analogues are more selective for mesenteric vasculature).</a:t>
            </a:r>
          </a:p>
          <a:p>
            <a:pPr>
              <a:spcBef>
                <a:spcPts val="1200"/>
              </a:spcBef>
            </a:pPr>
            <a:r>
              <a:rPr lang="en-US" sz="2200" dirty="0" err="1" smtClean="0">
                <a:latin typeface="Georgia" panose="02040502050405020303" pitchFamily="18" charset="0"/>
              </a:rPr>
              <a:t>Haemophilia</a:t>
            </a:r>
            <a:r>
              <a:rPr lang="en-US" sz="2200" dirty="0" smtClean="0">
                <a:latin typeface="Georgia" panose="02040502050405020303" pitchFamily="18" charset="0"/>
              </a:rPr>
              <a:t> and von </a:t>
            </a:r>
            <a:r>
              <a:rPr lang="en-US" sz="2200" dirty="0" err="1" smtClean="0">
                <a:latin typeface="Georgia" panose="02040502050405020303" pitchFamily="18" charset="0"/>
              </a:rPr>
              <a:t>Willebrand’s</a:t>
            </a:r>
            <a:r>
              <a:rPr lang="en-US" sz="2200" dirty="0" smtClean="0">
                <a:latin typeface="Georgia" panose="02040502050405020303" pitchFamily="18" charset="0"/>
              </a:rPr>
              <a:t> disease (desmopressin</a:t>
            </a:r>
            <a:r>
              <a:rPr lang="en-US" sz="2200" dirty="0" smtClean="0">
                <a:latin typeface="Georgia" panose="02040502050405020303" pitchFamily="18" charset="0"/>
              </a:rPr>
              <a:t>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b="1" dirty="0">
                <a:latin typeface="Georgia" panose="02040502050405020303" pitchFamily="18" charset="0"/>
              </a:rPr>
              <a:t>Adverse </a:t>
            </a:r>
            <a:r>
              <a:rPr lang="en-US" sz="2200" b="1" dirty="0" smtClean="0">
                <a:latin typeface="Georgia" panose="02040502050405020303" pitchFamily="18" charset="0"/>
              </a:rPr>
              <a:t>Effects</a:t>
            </a:r>
            <a:endParaRPr lang="en-US" sz="22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Myocardial </a:t>
            </a:r>
            <a:r>
              <a:rPr lang="en-US" sz="2200" dirty="0" err="1">
                <a:latin typeface="Georgia" panose="02040502050405020303" pitchFamily="18" charset="0"/>
              </a:rPr>
              <a:t>ischaemia</a:t>
            </a:r>
            <a:r>
              <a:rPr lang="en-US" sz="2200" dirty="0">
                <a:latin typeface="Georgia" panose="02040502050405020303" pitchFamily="18" charset="0"/>
              </a:rPr>
              <a:t>, fluid retention, headache, nausea, abdominal cramps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b="1" dirty="0">
                <a:latin typeface="Georgia" panose="02040502050405020303" pitchFamily="18" charset="0"/>
              </a:rPr>
              <a:t>Contraindications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Cardiovascular disease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2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5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175" y="92869"/>
            <a:ext cx="8771649" cy="838200"/>
          </a:xfrm>
        </p:spPr>
        <p:txBody>
          <a:bodyPr/>
          <a:lstStyle/>
          <a:p>
            <a:pPr algn="l"/>
            <a:r>
              <a:rPr lang="en-US" sz="2400" b="1" dirty="0" smtClean="0">
                <a:latin typeface="Georgia" panose="02040502050405020303" pitchFamily="18" charset="0"/>
              </a:rPr>
              <a:t>OXYTOCIN</a:t>
            </a:r>
            <a:endParaRPr lang="en-US" sz="24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201003"/>
            <a:ext cx="8671221" cy="542522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latin typeface="Georgia" panose="02040502050405020303" pitchFamily="18" charset="0"/>
              </a:rPr>
              <a:t>Oxytocin is synthesized in the hypothalamus and secreted by the posterior pituitary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b="1" dirty="0" smtClean="0">
                <a:latin typeface="Georgia" panose="02040502050405020303" pitchFamily="18" charset="0"/>
              </a:rPr>
              <a:t>Actions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Elicits milk ejection from the breast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Stimulates contractions of uterine smooth muscle (directly and through inducing synthesis of prostaglandins)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Oxytocin has been associated with parental, mating and social </a:t>
            </a:r>
            <a:r>
              <a:rPr lang="en-US" sz="2200" dirty="0" smtClean="0">
                <a:latin typeface="Georgia" panose="02040502050405020303" pitchFamily="18" charset="0"/>
              </a:rPr>
              <a:t>behavior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b="1" dirty="0" smtClean="0">
                <a:latin typeface="Georgia" panose="02040502050405020303" pitchFamily="18" charset="0"/>
              </a:rPr>
              <a:t>Clinical Uses</a:t>
            </a:r>
          </a:p>
          <a:p>
            <a:pPr>
              <a:spcBef>
                <a:spcPts val="1200"/>
              </a:spcBef>
            </a:pPr>
            <a:r>
              <a:rPr lang="en-US" sz="2200" dirty="0">
                <a:latin typeface="Georgia" panose="02040502050405020303" pitchFamily="18" charset="0"/>
              </a:rPr>
              <a:t>Induction and maintenance of </a:t>
            </a:r>
            <a:r>
              <a:rPr lang="en-US" sz="2200" dirty="0" err="1">
                <a:latin typeface="Georgia" panose="02040502050405020303" pitchFamily="18" charset="0"/>
              </a:rPr>
              <a:t>labour</a:t>
            </a:r>
            <a:endParaRPr lang="en-US" sz="2200" dirty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200" dirty="0">
                <a:latin typeface="Georgia" panose="02040502050405020303" pitchFamily="18" charset="0"/>
              </a:rPr>
              <a:t>To control post-partum </a:t>
            </a:r>
            <a:r>
              <a:rPr lang="en-US" sz="2200" dirty="0" err="1">
                <a:latin typeface="Georgia" panose="02040502050405020303" pitchFamily="18" charset="0"/>
              </a:rPr>
              <a:t>haemorrhage</a:t>
            </a:r>
            <a:endParaRPr lang="en-US" sz="2200" dirty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200" dirty="0">
                <a:latin typeface="Georgia" panose="02040502050405020303" pitchFamily="18" charset="0"/>
              </a:rPr>
              <a:t>To stimulate milk ejection from the </a:t>
            </a:r>
            <a:r>
              <a:rPr lang="en-US" sz="2200" dirty="0" smtClean="0">
                <a:latin typeface="Georgia" panose="02040502050405020303" pitchFamily="18" charset="0"/>
              </a:rPr>
              <a:t>breast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0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91069"/>
            <a:ext cx="8707272" cy="875731"/>
          </a:xfrm>
        </p:spPr>
        <p:txBody>
          <a:bodyPr/>
          <a:lstStyle/>
          <a:p>
            <a:pPr algn="l"/>
            <a:r>
              <a:rPr lang="en-US" sz="2600" b="1" dirty="0" smtClean="0">
                <a:latin typeface="Georgia" panose="02040502050405020303" pitchFamily="18" charset="0"/>
              </a:rPr>
              <a:t>OXYTOCIN …. CONT’D</a:t>
            </a:r>
            <a:endParaRPr lang="en-US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524001"/>
            <a:ext cx="8468436" cy="495300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Hypertension and fluid overload (ADH activity)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Uterine rupture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Contra-indications</a:t>
            </a:r>
            <a:endParaRPr lang="en-US" sz="2400" b="1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S</a:t>
            </a:r>
            <a:r>
              <a:rPr lang="en-US" sz="2400" dirty="0" smtClean="0">
                <a:latin typeface="Georgia" panose="02040502050405020303" pitchFamily="18" charset="0"/>
              </a:rPr>
              <a:t>hould not be used after uterine surgery or if signs of fetal distress are present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Cardiovascular disease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8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83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139898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main function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of the hypothalamus is to link the nervous system to the endocrine system via the pituitary gland. The hypothalamus produces releasing and inhibiting hormones, which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regulate the production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of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pituitary hormones.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ituitary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gland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hormones are involved in regulation of growth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, blood pressure,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metabolism, sexual function,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thyroid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gland function, some </a:t>
            </a: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aspects of pregnancy, childbirth, 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breastfeeding, water and electrolyte balance and temperature.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solidFill>
                  <a:schemeClr val="tx1"/>
                </a:solidFill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ituitary gland hormones either control the secretion of other glands or directly act on the target tissues.</a:t>
            </a:r>
            <a:endParaRPr lang="en-US" sz="2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</a:pPr>
            <a:r>
              <a:rPr lang="en-US" sz="2600" b="1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</a:t>
            </a:r>
            <a:endParaRPr lang="en-US" sz="2600" b="1" dirty="0">
              <a:solidFill>
                <a:srgbClr val="7030A0"/>
              </a:solidFill>
              <a:latin typeface="Georgia" panose="02040502050405020303" pitchFamily="18" charset="0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5851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7030A0"/>
              </a:buClr>
            </a:pPr>
            <a:r>
              <a:rPr lang="en-IN" alt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endParaRPr lang="en-US" sz="2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  <a:sym typeface="Arial" panose="020B060402020202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6987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Describe the physiological actions of hypothalamus and pituitary hormones</a:t>
            </a:r>
            <a:endParaRPr lang="en-US" sz="2400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Describe the clinical applications of hypothalamus and pituitary hormones, hormone agonists and hormone antagonists</a:t>
            </a:r>
            <a:endParaRPr lang="en-US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86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50627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Hypothalamus hormones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60059"/>
            <a:ext cx="8693624" cy="5466165"/>
          </a:xfrm>
        </p:spPr>
        <p:txBody>
          <a:bodyPr/>
          <a:lstStyle/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Growth hormone releasing hormone (GHRH)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Growth hormone release-inhibiting hormone (</a:t>
            </a:r>
            <a:r>
              <a:rPr lang="en-US" sz="2400" dirty="0" err="1" smtClean="0">
                <a:latin typeface="Georgia" panose="02040502050405020303" pitchFamily="18" charset="0"/>
              </a:rPr>
              <a:t>somatostatin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Thyrotrophin</a:t>
            </a:r>
            <a:r>
              <a:rPr lang="en-US" sz="2400" dirty="0" smtClean="0">
                <a:latin typeface="Georgia" panose="02040502050405020303" pitchFamily="18" charset="0"/>
              </a:rPr>
              <a:t> releasing hormone (TRH)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 smtClean="0">
                <a:latin typeface="Georgia" panose="02040502050405020303" pitchFamily="18" charset="0"/>
              </a:rPr>
              <a:t>Corticotrophin releasing factor (CRF)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 err="1" smtClean="0">
                <a:latin typeface="Georgia" panose="02040502050405020303" pitchFamily="18" charset="0"/>
              </a:rPr>
              <a:t>Gonadotrophin</a:t>
            </a:r>
            <a:r>
              <a:rPr lang="en-US" sz="2400" dirty="0" smtClean="0">
                <a:latin typeface="Georgia" panose="02040502050405020303" pitchFamily="18" charset="0"/>
              </a:rPr>
              <a:t>-releasing hormone (</a:t>
            </a:r>
            <a:r>
              <a:rPr lang="en-US" sz="2400" dirty="0" err="1" smtClean="0">
                <a:latin typeface="Georgia" panose="02040502050405020303" pitchFamily="18" charset="0"/>
              </a:rPr>
              <a:t>GnRH</a:t>
            </a:r>
            <a:r>
              <a:rPr lang="en-US" sz="2400" dirty="0" smtClean="0">
                <a:latin typeface="Georgia" panose="02040502050405020303" pitchFamily="18" charset="0"/>
              </a:rPr>
              <a:t>, LHRH)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>
                <a:latin typeface="Georgia" panose="02040502050405020303" pitchFamily="18" charset="0"/>
              </a:rPr>
              <a:t>Melanocyte stimulating hormone releasing </a:t>
            </a:r>
            <a:r>
              <a:rPr lang="en-US" sz="2400" dirty="0" smtClean="0">
                <a:latin typeface="Georgia" panose="02040502050405020303" pitchFamily="18" charset="0"/>
              </a:rPr>
              <a:t>factor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>
                <a:latin typeface="Georgia" panose="02040502050405020303" pitchFamily="18" charset="0"/>
              </a:rPr>
              <a:t>Prolactin releasing factor (PRF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400" dirty="0">
                <a:latin typeface="Georgia" panose="02040502050405020303" pitchFamily="18" charset="0"/>
              </a:rPr>
              <a:t>Prolactin release inhibiting factor (dopamine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  <a:endParaRPr 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50627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Hypothalamus hormones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60059"/>
            <a:ext cx="8693624" cy="546616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Growth hormone releasing hormone (GHRH)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Stimulates anterior pituitary to secrete growth hormone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 smtClean="0">
                <a:latin typeface="Georgia" panose="02040502050405020303" pitchFamily="18" charset="0"/>
              </a:rPr>
              <a:t>Somatostatin</a:t>
            </a:r>
            <a:r>
              <a:rPr lang="en-US" sz="2400" b="1" dirty="0" smtClean="0">
                <a:latin typeface="Georgia" panose="02040502050405020303" pitchFamily="18" charset="0"/>
              </a:rPr>
              <a:t> (growth hormone release-inhibiting hormone)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Produced in the hypothalamus, parts of the CNS, pancreas and GIT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Inhibits the secretion of growth hormone, thyroid stimulating hormone (TSH), prolactin, insulin, glucagon and GIT secretions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4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50627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Hypothalamus hormones …. CONT’D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60059"/>
            <a:ext cx="8693624" cy="546616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 smtClean="0">
                <a:latin typeface="Georgia" panose="02040502050405020303" pitchFamily="18" charset="0"/>
              </a:rPr>
              <a:t>Thyrotropin</a:t>
            </a:r>
            <a:r>
              <a:rPr lang="en-US" sz="2400" b="1" dirty="0" smtClean="0">
                <a:latin typeface="Georgia" panose="02040502050405020303" pitchFamily="18" charset="0"/>
              </a:rPr>
              <a:t> </a:t>
            </a:r>
            <a:r>
              <a:rPr lang="en-US" sz="2400" b="1" dirty="0">
                <a:latin typeface="Georgia" panose="02040502050405020303" pitchFamily="18" charset="0"/>
              </a:rPr>
              <a:t>releasing hormone (TRH)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Stimulates the release of TSH </a:t>
            </a:r>
            <a:r>
              <a:rPr lang="en-US" sz="2400" dirty="0" smtClean="0">
                <a:latin typeface="Georgia" panose="02040502050405020303" pitchFamily="18" charset="0"/>
              </a:rPr>
              <a:t>(</a:t>
            </a:r>
            <a:r>
              <a:rPr lang="en-US" sz="2400" dirty="0" err="1" smtClean="0">
                <a:latin typeface="Georgia" panose="02040502050405020303" pitchFamily="18" charset="0"/>
              </a:rPr>
              <a:t>thyrotropin</a:t>
            </a:r>
            <a:r>
              <a:rPr lang="en-US" sz="2400" dirty="0" smtClean="0">
                <a:latin typeface="Georgia" panose="02040502050405020303" pitchFamily="18" charset="0"/>
              </a:rPr>
              <a:t>) from </a:t>
            </a:r>
            <a:r>
              <a:rPr lang="en-US" sz="2400" dirty="0">
                <a:latin typeface="Georgia" panose="02040502050405020303" pitchFamily="18" charset="0"/>
              </a:rPr>
              <a:t>the anterior pituitary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Corticotrophin releasing factor (CRF)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Stimulates release of corticotrophin (adrenocorticotrophic hormone, ACTH) from the anterior </a:t>
            </a:r>
            <a:r>
              <a:rPr lang="en-US" sz="2400" dirty="0" smtClean="0">
                <a:latin typeface="Georgia" panose="02040502050405020303" pitchFamily="18" charset="0"/>
              </a:rPr>
              <a:t>pituitary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Melanocyte stimulating hormone releasing factor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Stimulates the release of melanocyte stimulating </a:t>
            </a:r>
            <a:r>
              <a:rPr lang="en-US" sz="2400" dirty="0" smtClean="0">
                <a:latin typeface="Georgia" panose="02040502050405020303" pitchFamily="18" charset="0"/>
              </a:rPr>
              <a:t>hormone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45660"/>
            <a:ext cx="8639033" cy="821140"/>
          </a:xfrm>
        </p:spPr>
        <p:txBody>
          <a:bodyPr/>
          <a:lstStyle/>
          <a:p>
            <a:pPr algn="l"/>
            <a:r>
              <a:rPr lang="en-US" sz="2400" b="1" cap="all" dirty="0" smtClean="0">
                <a:latin typeface="Georgia" panose="02040502050405020303" pitchFamily="18" charset="0"/>
              </a:rPr>
              <a:t>Hypothalamus </a:t>
            </a:r>
            <a:r>
              <a:rPr lang="en-US" sz="2400" b="1" cap="all" dirty="0">
                <a:latin typeface="Georgia" panose="02040502050405020303" pitchFamily="18" charset="0"/>
              </a:rPr>
              <a:t>hormones …. CONT’D</a:t>
            </a:r>
            <a:endParaRPr lang="en-US" sz="24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01002"/>
            <a:ext cx="8639033" cy="5428397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b="1" dirty="0" err="1" smtClean="0">
                <a:latin typeface="Georgia" panose="02040502050405020303" pitchFamily="18" charset="0"/>
              </a:rPr>
              <a:t>Gonadotrophin</a:t>
            </a:r>
            <a:r>
              <a:rPr lang="en-US" sz="2400" b="1" dirty="0" smtClean="0">
                <a:latin typeface="Georgia" panose="02040502050405020303" pitchFamily="18" charset="0"/>
              </a:rPr>
              <a:t>-releasing hormone (</a:t>
            </a:r>
            <a:r>
              <a:rPr lang="en-US" sz="2400" b="1" dirty="0" err="1" smtClean="0">
                <a:latin typeface="Georgia" panose="02040502050405020303" pitchFamily="18" charset="0"/>
              </a:rPr>
              <a:t>GnRH</a:t>
            </a:r>
            <a:r>
              <a:rPr lang="en-US" sz="2400" b="1" dirty="0" smtClean="0">
                <a:latin typeface="Georgia" panose="02040502050405020303" pitchFamily="18" charset="0"/>
              </a:rPr>
              <a:t>, LHRH)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Regulates the secretion of the </a:t>
            </a:r>
            <a:r>
              <a:rPr lang="en-US" sz="2400" dirty="0" err="1" smtClean="0">
                <a:latin typeface="Georgia" panose="02040502050405020303" pitchFamily="18" charset="0"/>
              </a:rPr>
              <a:t>gonadotrophins</a:t>
            </a:r>
            <a:r>
              <a:rPr lang="en-US" sz="2400" dirty="0" smtClean="0">
                <a:latin typeface="Georgia" panose="02040502050405020303" pitchFamily="18" charset="0"/>
              </a:rPr>
              <a:t> (FSH and LH)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Pulsatile administration stimulates </a:t>
            </a:r>
            <a:r>
              <a:rPr lang="en-US" sz="2400" dirty="0" err="1" smtClean="0">
                <a:latin typeface="Georgia" panose="02040502050405020303" pitchFamily="18" charset="0"/>
              </a:rPr>
              <a:t>gonadotrophin</a:t>
            </a:r>
            <a:r>
              <a:rPr lang="en-US" sz="2400" dirty="0" smtClean="0">
                <a:latin typeface="Georgia" panose="02040502050405020303" pitchFamily="18" charset="0"/>
              </a:rPr>
              <a:t> secretion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Continuous administration inhibits gonadotrophin </a:t>
            </a:r>
            <a:r>
              <a:rPr lang="en-US" sz="2400" dirty="0" smtClean="0">
                <a:latin typeface="Georgia" panose="02040502050405020303" pitchFamily="18" charset="0"/>
              </a:rPr>
              <a:t>secretion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Prolactin releasing factor (PRF)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Stimulates prolactin release: regulates breast development and lactation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Prolactin release inhibiting factor (dopamine)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Inhibits prolactin release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2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57128"/>
            <a:ext cx="8639483" cy="838200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Uses of hypothalamus hormones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45661" y="1241948"/>
          <a:ext cx="8639482" cy="5384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9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27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Hypothalamic hormone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Uses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27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Sermorelin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(GHRH analog)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Diagnosis of GH deficiency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715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Octreotide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(</a:t>
                      </a:r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somatostatin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analog)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Acromegaly, hormone secreting </a:t>
                      </a:r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tumours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, bleeding </a:t>
                      </a:r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oesophageal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varices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27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TRH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Diagnosis of thyroid disorders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115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CRF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Diagnostic tests in Cushing’s disease, tests of hypothalamic</a:t>
                      </a:r>
                      <a:r>
                        <a:rPr lang="en-US" sz="2000" baseline="0" dirty="0" smtClean="0">
                          <a:latin typeface="Georgia" panose="02040502050405020303" pitchFamily="18" charset="0"/>
                        </a:rPr>
                        <a:t> and pituitary function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715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Gonadorelin</a:t>
                      </a:r>
                      <a:r>
                        <a:rPr lang="en-US" sz="2000" baseline="0" dirty="0" smtClean="0">
                          <a:latin typeface="Georgia" panose="02040502050405020303" pitchFamily="18" charset="0"/>
                        </a:rPr>
                        <a:t> (</a:t>
                      </a:r>
                      <a:r>
                        <a:rPr lang="en-US" sz="2000" baseline="0" dirty="0" err="1" smtClean="0">
                          <a:latin typeface="Georgia" panose="02040502050405020303" pitchFamily="18" charset="0"/>
                        </a:rPr>
                        <a:t>GnRH</a:t>
                      </a:r>
                      <a:r>
                        <a:rPr lang="en-US" sz="2000" baseline="0" dirty="0" smtClean="0">
                          <a:latin typeface="Georgia" panose="02040502050405020303" pitchFamily="18" charset="0"/>
                        </a:rPr>
                        <a:t>)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Diagnostic</a:t>
                      </a:r>
                      <a:r>
                        <a:rPr lang="en-US" sz="2000" baseline="0" dirty="0" smtClean="0">
                          <a:latin typeface="Georgia" panose="02040502050405020303" pitchFamily="18" charset="0"/>
                        </a:rPr>
                        <a:t> tests of </a:t>
                      </a:r>
                      <a:r>
                        <a:rPr lang="en-US" sz="2000" baseline="0" dirty="0" err="1" smtClean="0">
                          <a:latin typeface="Georgia" panose="02040502050405020303" pitchFamily="18" charset="0"/>
                        </a:rPr>
                        <a:t>hypogonadism</a:t>
                      </a:r>
                      <a:r>
                        <a:rPr lang="en-US" sz="2000" baseline="0" dirty="0" smtClean="0">
                          <a:latin typeface="Georgia" panose="02040502050405020303" pitchFamily="18" charset="0"/>
                        </a:rPr>
                        <a:t>, infertility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1157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Leuprolide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(</a:t>
                      </a:r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GnRH</a:t>
                      </a:r>
                      <a:r>
                        <a:rPr lang="en-US" sz="2000" baseline="0" dirty="0" smtClean="0">
                          <a:latin typeface="Georgia" panose="02040502050405020303" pitchFamily="18" charset="0"/>
                        </a:rPr>
                        <a:t> analog)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Prostatic cancer, uterine fibroids, endometriosis, breast cancer, precocious puberty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715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Triptorelin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(</a:t>
                      </a:r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GnRH</a:t>
                      </a:r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 analog)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eorgia" panose="02040502050405020303" pitchFamily="18" charset="0"/>
                        </a:rPr>
                        <a:t>Infertility, endometriosis, prostate cancer, </a:t>
                      </a:r>
                      <a:r>
                        <a:rPr lang="en-US" sz="2000" dirty="0" err="1" smtClean="0">
                          <a:latin typeface="Georgia" panose="02040502050405020303" pitchFamily="18" charset="0"/>
                        </a:rPr>
                        <a:t>hirsutism</a:t>
                      </a:r>
                      <a:endParaRPr lang="en-US" sz="2000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13616</TotalTime>
  <Words>1360</Words>
  <Application>Microsoft Office PowerPoint</Application>
  <PresentationFormat>On-screen Show (4:3)</PresentationFormat>
  <Paragraphs>191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Georgia</vt:lpstr>
      <vt:lpstr>Rockwell</vt:lpstr>
      <vt:lpstr>Office Theme</vt:lpstr>
      <vt:lpstr>PowerPoint Presentation</vt:lpstr>
      <vt:lpstr> HYPOTHALAMUS AND  PITUITARY HORMONES</vt:lpstr>
      <vt:lpstr>PowerPoint Presentation</vt:lpstr>
      <vt:lpstr>PowerPoint Presentation</vt:lpstr>
      <vt:lpstr>Hypothalamus hormones</vt:lpstr>
      <vt:lpstr>Hypothalamus hormones</vt:lpstr>
      <vt:lpstr>Hypothalamus hormones …. CONT’D</vt:lpstr>
      <vt:lpstr>Hypothalamus hormones …. CONT’D</vt:lpstr>
      <vt:lpstr>Uses of hypothalamus hormones</vt:lpstr>
      <vt:lpstr>Other drugs that affect hypothalamus hormones</vt:lpstr>
      <vt:lpstr>Other drugs that affect hypothalamus hormones …. CONT’D</vt:lpstr>
      <vt:lpstr>pituitary hormones</vt:lpstr>
      <vt:lpstr>Growth hormone (GH, somatropin)</vt:lpstr>
      <vt:lpstr>Growth hormone …. CONT’D</vt:lpstr>
      <vt:lpstr>Gonadotrophins</vt:lpstr>
      <vt:lpstr>Gonadotrophins …. CONT’D</vt:lpstr>
      <vt:lpstr>Anterior pituitary hormones …. cont’d</vt:lpstr>
      <vt:lpstr>Anterior pituitary hormones …. cont’d</vt:lpstr>
      <vt:lpstr>Uses of anterior pituitary hormones and hormone antagonists</vt:lpstr>
      <vt:lpstr>Anti-diuretic hormone (ADH, vasopressin)</vt:lpstr>
      <vt:lpstr>ADH: ACTIONS</vt:lpstr>
      <vt:lpstr>ADH</vt:lpstr>
      <vt:lpstr>OXYTOCIN</vt:lpstr>
      <vt:lpstr>OXYTOCIN …. CONT’D</vt:lpstr>
      <vt:lpstr>END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PHYSC-F15</cp:lastModifiedBy>
  <cp:revision>311</cp:revision>
  <dcterms:created xsi:type="dcterms:W3CDTF">2013-01-20T05:13:28Z</dcterms:created>
  <dcterms:modified xsi:type="dcterms:W3CDTF">2022-06-28T11:53:14Z</dcterms:modified>
</cp:coreProperties>
</file>