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562" r:id="rId2"/>
    <p:sldId id="645" r:id="rId3"/>
    <p:sldId id="647" r:id="rId4"/>
    <p:sldId id="648" r:id="rId5"/>
    <p:sldId id="649" r:id="rId6"/>
    <p:sldId id="650" r:id="rId7"/>
    <p:sldId id="651" r:id="rId8"/>
    <p:sldId id="652" r:id="rId9"/>
    <p:sldId id="653" r:id="rId10"/>
    <p:sldId id="654" r:id="rId11"/>
    <p:sldId id="655" r:id="rId12"/>
    <p:sldId id="656" r:id="rId13"/>
    <p:sldId id="657" r:id="rId14"/>
    <p:sldId id="658" r:id="rId15"/>
    <p:sldId id="659" r:id="rId16"/>
    <p:sldId id="660" r:id="rId17"/>
    <p:sldId id="661" r:id="rId18"/>
    <p:sldId id="66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1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D3C6A49-FA7E-4D40-983D-5B7A66BB4B5B}" type="datetimeFigureOut">
              <a:rPr lang="en-US"/>
              <a:pPr>
                <a:defRPr/>
              </a:pPr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E73D298-3A64-4AFE-8535-9AF1889BD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40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673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135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8632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916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57335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636A-9C70-44BB-8FBB-77D17272DBBC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43FB9-DBEC-4513-B982-236ED0094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5210-3145-47F5-94A6-E5C2E4FA5479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F173D-F307-45DC-8355-613C2C9A0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5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8712-10ED-4337-A9E8-F176DC9F9F94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94E92-8326-46C7-89A1-743D7F0C6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0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40E4B-49F8-4312-BF07-C9D062660391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B16CD-1FBA-49E2-80D4-BDD57A24C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1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B8F08-809E-4837-968D-C1E12407D208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5CBB-9F39-48B5-B3C2-CB7292156E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6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D0B34-5188-4C4B-B7D7-685E1474082A}" type="datetime1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8808C-E14B-4764-9E67-989FEC91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2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1322A-07A1-4089-A0AD-BD7469CA320F}" type="datetime1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9472-E9DC-420E-A3EC-749774E2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7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8ED68-CE74-4E01-AE7D-8650E9450177}" type="datetime1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53C0C-F46A-4960-88D8-0BEA22EC3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40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4CDB9-3BDD-4BEB-83E3-48DFB0E2B600}" type="datetime1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49A33-9083-4F20-91BC-A623E2F2B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0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EADD0-FC85-46A3-AFA6-629973238C47}" type="datetime1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9A76F-30DA-4288-BEB1-E58BCAB9D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DBE75-CA40-4D56-81FB-3B8EED79C31C}" type="datetime1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D6731-E62D-4BD0-8138-33D128280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1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0AE464-C046-4515-A2E8-A46FF9CB6765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798EF1-89EE-41D1-A783-33FDAF70D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0"/>
          <p:cNvSpPr txBox="1"/>
          <p:nvPr/>
        </p:nvSpPr>
        <p:spPr>
          <a:xfrm>
            <a:off x="204717" y="1201003"/>
            <a:ext cx="8707272" cy="5418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 smtClean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endParaRPr lang="en-US" altLang="en-US" sz="4000" b="1" dirty="0">
              <a:solidFill>
                <a:srgbClr val="53181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  <a:p>
            <a:pPr lvl="0" algn="ctr">
              <a:buClr>
                <a:srgbClr val="C00000"/>
              </a:buClr>
            </a:pPr>
            <a:r>
              <a:rPr lang="en-IN" altLang="en-US" sz="4000" b="1" dirty="0" smtClean="0">
                <a:solidFill>
                  <a:srgbClr val="53181A"/>
                </a:solidFill>
                <a:latin typeface="Georgia" panose="02040502050405020303" charset="0"/>
                <a:ea typeface="Rockwell"/>
                <a:cs typeface="Georgia" panose="02040502050405020303" charset="0"/>
                <a:sym typeface="Rockwell"/>
              </a:rPr>
              <a:t>REPRODUCTIVE SYSTEM PHARMACOLOGY</a:t>
            </a:r>
            <a:endParaRPr lang="en-IN" altLang="en-US" sz="4000" b="1" dirty="0">
              <a:solidFill>
                <a:srgbClr val="53181A"/>
              </a:solidFill>
              <a:latin typeface="Georgia" panose="02040502050405020303" charset="0"/>
              <a:ea typeface="Rockwell"/>
              <a:cs typeface="Georgia" panose="02040502050405020303" charset="0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322971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20650"/>
            <a:ext cx="8679977" cy="838200"/>
          </a:xfrm>
        </p:spPr>
        <p:txBody>
          <a:bodyPr>
            <a:noAutofit/>
          </a:bodyPr>
          <a:lstStyle/>
          <a:p>
            <a:pPr algn="l"/>
            <a:r>
              <a:rPr lang="en-US" sz="2800" b="1" cap="all" dirty="0" smtClean="0">
                <a:latin typeface="Georgia" panose="02040502050405020303" pitchFamily="18" charset="0"/>
              </a:rPr>
              <a:t>Drugs used in the Treatment of erectile dysfunction</a:t>
            </a:r>
            <a:endParaRPr 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55594"/>
            <a:ext cx="8570793" cy="5370631"/>
          </a:xfrm>
        </p:spPr>
        <p:txBody>
          <a:bodyPr>
            <a:norm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altLang="en-US" sz="2600" b="1" dirty="0" smtClean="0">
                <a:latin typeface="Georgia" panose="02040502050405020303" pitchFamily="18" charset="0"/>
              </a:rPr>
              <a:t>Oral agents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GB" altLang="en-US" sz="2600" dirty="0" smtClean="0">
                <a:latin typeface="Georgia" panose="02040502050405020303" pitchFamily="18" charset="0"/>
              </a:rPr>
              <a:t>Phosphodiesterase type 5 inhibitors (PDE-5 inhibitors)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altLang="en-US" sz="2600" b="1" dirty="0" smtClean="0">
                <a:latin typeface="Georgia" panose="02040502050405020303" pitchFamily="18" charset="0"/>
              </a:rPr>
              <a:t>Intra-</a:t>
            </a:r>
            <a:r>
              <a:rPr lang="en-GB" altLang="en-US" sz="2600" b="1" dirty="0" err="1" smtClean="0">
                <a:latin typeface="Georgia" panose="02040502050405020303" pitchFamily="18" charset="0"/>
              </a:rPr>
              <a:t>cavernosal</a:t>
            </a:r>
            <a:endParaRPr lang="en-GB" altLang="en-US" sz="2600" b="1" dirty="0" smtClean="0">
              <a:latin typeface="Georgia" panose="02040502050405020303" pitchFamily="18" charset="0"/>
            </a:endParaRPr>
          </a:p>
          <a:p>
            <a:pPr marL="0" lvl="1" indent="0">
              <a:spcBef>
                <a:spcPts val="1800"/>
              </a:spcBef>
              <a:buNone/>
            </a:pPr>
            <a:r>
              <a:rPr lang="en-GB" altLang="en-US" sz="2600" dirty="0" err="1">
                <a:latin typeface="Georgia" panose="02040502050405020303" pitchFamily="18" charset="0"/>
              </a:rPr>
              <a:t>A</a:t>
            </a:r>
            <a:r>
              <a:rPr lang="en-GB" altLang="en-US" sz="2600" dirty="0" err="1" smtClean="0">
                <a:latin typeface="Georgia" panose="02040502050405020303" pitchFamily="18" charset="0"/>
              </a:rPr>
              <a:t>lprostadil</a:t>
            </a:r>
            <a:endParaRPr lang="en-GB" altLang="en-US" sz="2600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altLang="en-US" sz="2600" b="1" dirty="0" smtClean="0">
                <a:latin typeface="Georgia" panose="02040502050405020303" pitchFamily="18" charset="0"/>
              </a:rPr>
              <a:t>Intra-urethral</a:t>
            </a:r>
          </a:p>
          <a:p>
            <a:pPr marL="0" lvl="1" indent="0">
              <a:spcBef>
                <a:spcPts val="1800"/>
              </a:spcBef>
              <a:buNone/>
            </a:pPr>
            <a:r>
              <a:rPr lang="en-GB" altLang="en-US" sz="2600" dirty="0" err="1" smtClean="0">
                <a:latin typeface="Georgia" panose="02040502050405020303" pitchFamily="18" charset="0"/>
              </a:rPr>
              <a:t>Alprostadil</a:t>
            </a:r>
            <a:endParaRPr lang="en-GB" alt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6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069" y="274638"/>
            <a:ext cx="8724331" cy="715962"/>
          </a:xfrm>
        </p:spPr>
        <p:txBody>
          <a:bodyPr>
            <a:normAutofit/>
          </a:bodyPr>
          <a:lstStyle/>
          <a:p>
            <a:pPr marL="0" indent="0" algn="l">
              <a:lnSpc>
                <a:spcPct val="90000"/>
              </a:lnSpc>
            </a:pPr>
            <a:r>
              <a:rPr lang="en-GB" altLang="en-US" sz="2800" b="1" cap="all" dirty="0">
                <a:latin typeface="Georgia" panose="02040502050405020303" pitchFamily="18" charset="0"/>
              </a:rPr>
              <a:t>PDE-5 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Inhibitors</a:t>
            </a:r>
            <a:endParaRPr lang="en-GB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483225"/>
          </a:xfrm>
        </p:spPr>
        <p:txBody>
          <a:bodyPr>
            <a:normAutofit/>
          </a:bodyPr>
          <a:lstStyle/>
          <a:p>
            <a:pPr marL="25400" indent="0">
              <a:spcBef>
                <a:spcPts val="1800"/>
              </a:spcBef>
              <a:buNone/>
            </a:pPr>
            <a:r>
              <a:rPr lang="en-GB" altLang="en-US" sz="2600" dirty="0" smtClean="0">
                <a:latin typeface="Georgia" panose="02040502050405020303" pitchFamily="18" charset="0"/>
              </a:rPr>
              <a:t>Include sildenafil</a:t>
            </a:r>
            <a:r>
              <a:rPr lang="en-GB" altLang="en-US" sz="2600" dirty="0">
                <a:latin typeface="Georgia" panose="02040502050405020303" pitchFamily="18" charset="0"/>
              </a:rPr>
              <a:t>, </a:t>
            </a:r>
            <a:r>
              <a:rPr lang="en-GB" altLang="en-US" sz="2600" dirty="0" err="1" smtClean="0">
                <a:latin typeface="Georgia" panose="02040502050405020303" pitchFamily="18" charset="0"/>
              </a:rPr>
              <a:t>vardenafil</a:t>
            </a:r>
            <a:r>
              <a:rPr lang="en-GB" altLang="en-US" sz="2600" dirty="0" smtClean="0">
                <a:latin typeface="Georgia" panose="02040502050405020303" pitchFamily="18" charset="0"/>
              </a:rPr>
              <a:t> and </a:t>
            </a:r>
            <a:r>
              <a:rPr lang="en-GB" altLang="en-US" sz="2600" dirty="0" err="1" smtClean="0">
                <a:latin typeface="Georgia" panose="02040502050405020303" pitchFamily="18" charset="0"/>
              </a:rPr>
              <a:t>tadalafil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 marL="2540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Are the first line drugs in the management of erectile dysfunction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600" b="1" dirty="0" smtClean="0">
                <a:latin typeface="Georgia" panose="02040502050405020303" pitchFamily="18" charset="0"/>
              </a:rPr>
              <a:t>Mechanism of action</a:t>
            </a:r>
          </a:p>
          <a:p>
            <a:pPr marL="25400" indent="0">
              <a:spcBef>
                <a:spcPts val="1800"/>
              </a:spcBef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Selectively </a:t>
            </a:r>
            <a:r>
              <a:rPr lang="en-US" sz="2600" dirty="0">
                <a:latin typeface="Georgia" panose="02040502050405020303" pitchFamily="18" charset="0"/>
              </a:rPr>
              <a:t>inhibit cyclic </a:t>
            </a:r>
            <a:r>
              <a:rPr lang="en-US" sz="2600" dirty="0" err="1">
                <a:latin typeface="Georgia" panose="02040502050405020303" pitchFamily="18" charset="0"/>
              </a:rPr>
              <a:t>guanosine</a:t>
            </a:r>
            <a:r>
              <a:rPr lang="en-US" sz="2600" dirty="0">
                <a:latin typeface="Georgia" panose="02040502050405020303" pitchFamily="18" charset="0"/>
              </a:rPr>
              <a:t> monophosphate (cGMP)–specific </a:t>
            </a:r>
            <a:r>
              <a:rPr lang="en-US" sz="2600" dirty="0" err="1">
                <a:latin typeface="Georgia" panose="02040502050405020303" pitchFamily="18" charset="0"/>
              </a:rPr>
              <a:t>phosphodiesterase</a:t>
            </a:r>
            <a:r>
              <a:rPr lang="en-US" sz="2600" dirty="0">
                <a:latin typeface="Georgia" panose="02040502050405020303" pitchFamily="18" charset="0"/>
              </a:rPr>
              <a:t> type 5 (</a:t>
            </a:r>
            <a:r>
              <a:rPr lang="en-US" sz="2600" dirty="0" smtClean="0">
                <a:latin typeface="Georgia" panose="02040502050405020303" pitchFamily="18" charset="0"/>
              </a:rPr>
              <a:t>PDE-5</a:t>
            </a:r>
            <a:r>
              <a:rPr lang="en-US" sz="2600" dirty="0">
                <a:latin typeface="Georgia" panose="02040502050405020303" pitchFamily="18" charset="0"/>
              </a:rPr>
              <a:t>), the predominant </a:t>
            </a:r>
            <a:r>
              <a:rPr lang="en-US" sz="2600" dirty="0" err="1">
                <a:latin typeface="Georgia" panose="02040502050405020303" pitchFamily="18" charset="0"/>
              </a:rPr>
              <a:t>phosphodiesterase</a:t>
            </a:r>
            <a:r>
              <a:rPr lang="en-US" sz="2600" dirty="0">
                <a:latin typeface="Georgia" panose="02040502050405020303" pitchFamily="18" charset="0"/>
              </a:rPr>
              <a:t> isoform in the </a:t>
            </a:r>
            <a:r>
              <a:rPr lang="en-US" sz="2600" dirty="0" smtClean="0">
                <a:latin typeface="Georgia" panose="02040502050405020303" pitchFamily="18" charset="0"/>
              </a:rPr>
              <a:t>pelvis. </a:t>
            </a:r>
            <a:r>
              <a:rPr lang="en-US" sz="2600" dirty="0">
                <a:latin typeface="Georgia" panose="02040502050405020303" pitchFamily="18" charset="0"/>
              </a:rPr>
              <a:t>By preventing the hydrolysis of cGMP, these drugs promote </a:t>
            </a:r>
            <a:r>
              <a:rPr lang="en-US" sz="2600" dirty="0" smtClean="0">
                <a:latin typeface="Georgia" panose="02040502050405020303" pitchFamily="18" charset="0"/>
              </a:rPr>
              <a:t>the cGMP-dependent smooth muscle relaxation that is essential for normal erection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069" y="274638"/>
            <a:ext cx="8724331" cy="715962"/>
          </a:xfrm>
        </p:spPr>
        <p:txBody>
          <a:bodyPr>
            <a:normAutofit/>
          </a:bodyPr>
          <a:lstStyle/>
          <a:p>
            <a:pPr marL="0" indent="0" algn="l">
              <a:lnSpc>
                <a:spcPct val="90000"/>
              </a:lnSpc>
            </a:pPr>
            <a:r>
              <a:rPr lang="en-GB" altLang="en-US" sz="2800" b="1" cap="all" dirty="0">
                <a:latin typeface="Georgia" panose="02040502050405020303" pitchFamily="18" charset="0"/>
              </a:rPr>
              <a:t>PDE-5 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Inhibitors</a:t>
            </a:r>
            <a:endParaRPr lang="en-GB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48322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The </a:t>
            </a:r>
            <a:r>
              <a:rPr lang="en-GB" altLang="en-US" sz="2600" dirty="0">
                <a:latin typeface="Georgia" panose="02040502050405020303" pitchFamily="18" charset="0"/>
              </a:rPr>
              <a:t>effect of PDE-5 inhibitors is reduced by fatty food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All three drugs work regardless of the cause of ED, but all require sexual stimulation for </a:t>
            </a:r>
            <a:r>
              <a:rPr lang="en-US" altLang="en-US" sz="2600" dirty="0" smtClean="0">
                <a:latin typeface="Georgia" panose="02040502050405020303" pitchFamily="18" charset="0"/>
              </a:rPr>
              <a:t>activation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In comparative clinical trials, these drugs show comparable </a:t>
            </a:r>
            <a:r>
              <a:rPr lang="en-US" sz="2600" dirty="0" smtClean="0">
                <a:latin typeface="Georgia" panose="02040502050405020303" pitchFamily="18" charset="0"/>
              </a:rPr>
              <a:t>efficacy of 60 </a:t>
            </a:r>
            <a:r>
              <a:rPr lang="en-US" sz="2600" dirty="0">
                <a:latin typeface="Georgia" panose="02040502050405020303" pitchFamily="18" charset="0"/>
              </a:rPr>
              <a:t>to 75</a:t>
            </a:r>
            <a:r>
              <a:rPr lang="en-US" sz="2600" dirty="0" smtClean="0">
                <a:latin typeface="Georgia" panose="02040502050405020303" pitchFamily="18" charset="0"/>
              </a:rPr>
              <a:t>%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Although </a:t>
            </a:r>
            <a:r>
              <a:rPr lang="en-US" sz="2600" dirty="0" err="1">
                <a:latin typeface="Georgia" panose="02040502050405020303" pitchFamily="18" charset="0"/>
              </a:rPr>
              <a:t>vardenafil</a:t>
            </a:r>
            <a:r>
              <a:rPr lang="en-US" sz="2600" dirty="0">
                <a:latin typeface="Georgia" panose="02040502050405020303" pitchFamily="18" charset="0"/>
              </a:rPr>
              <a:t> and </a:t>
            </a:r>
            <a:r>
              <a:rPr lang="en-US" sz="2600" dirty="0" err="1">
                <a:latin typeface="Georgia" panose="02040502050405020303" pitchFamily="18" charset="0"/>
              </a:rPr>
              <a:t>tadalafil</a:t>
            </a:r>
            <a:r>
              <a:rPr lang="en-US" sz="2600" dirty="0">
                <a:latin typeface="Georgia" panose="02040502050405020303" pitchFamily="18" charset="0"/>
              </a:rPr>
              <a:t> are more selective for the penile vasculature than sildenafil clinical responses and adverse effects of these drugs are </a:t>
            </a:r>
            <a:r>
              <a:rPr lang="en-US" sz="2600" dirty="0" smtClean="0">
                <a:latin typeface="Georgia" panose="02040502050405020303" pitchFamily="18" charset="0"/>
              </a:rPr>
              <a:t>similar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5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274637"/>
            <a:ext cx="8679976" cy="695537"/>
          </a:xfrm>
        </p:spPr>
        <p:txBody>
          <a:bodyPr>
            <a:noAutofit/>
          </a:bodyPr>
          <a:lstStyle/>
          <a:p>
            <a:pPr algn="l"/>
            <a:r>
              <a:rPr lang="en-GB" altLang="en-US" sz="2800" b="1" cap="all" dirty="0">
                <a:latin typeface="Georgia" panose="02040502050405020303" pitchFamily="18" charset="0"/>
              </a:rPr>
              <a:t>PDE-5 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Inhibitors: ADVERSE EFFECTS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14650"/>
            <a:ext cx="8679976" cy="541157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Include nasal congestion, dizziness, flushing</a:t>
            </a:r>
            <a:r>
              <a:rPr lang="en-US" sz="2600" dirty="0">
                <a:latin typeface="Georgia" panose="02040502050405020303" pitchFamily="18" charset="0"/>
              </a:rPr>
              <a:t>, visual abnormalities, abnormal color perception (blue </a:t>
            </a:r>
            <a:r>
              <a:rPr lang="en-US" sz="2600" dirty="0" smtClean="0">
                <a:latin typeface="Georgia" panose="02040502050405020303" pitchFamily="18" charset="0"/>
              </a:rPr>
              <a:t>haze), hearing </a:t>
            </a:r>
            <a:r>
              <a:rPr lang="en-US" sz="2600" dirty="0">
                <a:latin typeface="Georgia" panose="02040502050405020303" pitchFamily="18" charset="0"/>
              </a:rPr>
              <a:t>loss, dyspepsia and </a:t>
            </a:r>
            <a:r>
              <a:rPr lang="en-US" sz="2600" dirty="0" smtClean="0">
                <a:latin typeface="Georgia" panose="02040502050405020303" pitchFamily="18" charset="0"/>
              </a:rPr>
              <a:t>headache</a:t>
            </a:r>
          </a:p>
          <a:p>
            <a:pPr>
              <a:spcBef>
                <a:spcPts val="1800"/>
              </a:spcBef>
            </a:pPr>
            <a:r>
              <a:rPr lang="en-US" sz="2600" dirty="0" err="1">
                <a:latin typeface="Georgia" panose="02040502050405020303" pitchFamily="18" charset="0"/>
              </a:rPr>
              <a:t>Tadalafil</a:t>
            </a:r>
            <a:r>
              <a:rPr lang="en-US" sz="2600" dirty="0">
                <a:latin typeface="Georgia" panose="02040502050405020303" pitchFamily="18" charset="0"/>
              </a:rPr>
              <a:t>  use has been linked with </a:t>
            </a:r>
            <a:r>
              <a:rPr lang="en-US" sz="2600" dirty="0" err="1" smtClean="0">
                <a:latin typeface="Georgia" panose="02040502050405020303" pitchFamily="18" charset="0"/>
              </a:rPr>
              <a:t>myalgias</a:t>
            </a:r>
            <a:endParaRPr lang="en-US" sz="26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Rarely</a:t>
            </a:r>
            <a:r>
              <a:rPr lang="en-US" sz="2600" dirty="0">
                <a:latin typeface="Georgia" panose="02040502050405020303" pitchFamily="18" charset="0"/>
              </a:rPr>
              <a:t>, </a:t>
            </a:r>
            <a:r>
              <a:rPr lang="en-US" sz="2600" dirty="0" smtClean="0">
                <a:latin typeface="Georgia" panose="02040502050405020303" pitchFamily="18" charset="0"/>
              </a:rPr>
              <a:t>non-</a:t>
            </a:r>
            <a:r>
              <a:rPr lang="en-US" sz="2600" dirty="0" err="1" smtClean="0">
                <a:latin typeface="Georgia" panose="02040502050405020303" pitchFamily="18" charset="0"/>
              </a:rPr>
              <a:t>arteritic</a:t>
            </a:r>
            <a:r>
              <a:rPr lang="en-US" sz="2600" dirty="0" smtClean="0">
                <a:latin typeface="Georgia" panose="02040502050405020303" pitchFamily="18" charset="0"/>
              </a:rPr>
              <a:t> </a:t>
            </a:r>
            <a:r>
              <a:rPr lang="en-US" sz="2600" dirty="0">
                <a:latin typeface="Georgia" panose="02040502050405020303" pitchFamily="18" charset="0"/>
              </a:rPr>
              <a:t>ischemic optic neuropathy </a:t>
            </a:r>
            <a:r>
              <a:rPr lang="en-US" sz="2600" dirty="0" smtClean="0">
                <a:latin typeface="Georgia" panose="02040502050405020303" pitchFamily="18" charset="0"/>
              </a:rPr>
              <a:t>has </a:t>
            </a:r>
            <a:r>
              <a:rPr lang="en-US" sz="2600" dirty="0">
                <a:latin typeface="Georgia" panose="02040502050405020303" pitchFamily="18" charset="0"/>
              </a:rPr>
              <a:t>been associated with </a:t>
            </a:r>
            <a:r>
              <a:rPr lang="en-US" sz="2600" dirty="0" smtClean="0">
                <a:latin typeface="Georgia" panose="02040502050405020303" pitchFamily="18" charset="0"/>
              </a:rPr>
              <a:t>PDE-5 </a:t>
            </a:r>
            <a:r>
              <a:rPr lang="en-US" sz="2600" dirty="0">
                <a:latin typeface="Georgia" panose="02040502050405020303" pitchFamily="18" charset="0"/>
              </a:rPr>
              <a:t>inhibitor use, but a causal relationship has not been </a:t>
            </a:r>
            <a:r>
              <a:rPr lang="en-US" sz="2600" dirty="0" smtClean="0">
                <a:latin typeface="Georgia" panose="02040502050405020303" pitchFamily="18" charset="0"/>
              </a:rPr>
              <a:t>established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Rarely, PDE5 inhibitors cause </a:t>
            </a:r>
            <a:r>
              <a:rPr lang="en-US" sz="2600" dirty="0" smtClean="0">
                <a:latin typeface="Georgia" panose="02040502050405020303" pitchFamily="18" charset="0"/>
              </a:rPr>
              <a:t>priapism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3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4" y="150125"/>
            <a:ext cx="8679976" cy="887105"/>
          </a:xfrm>
        </p:spPr>
        <p:txBody>
          <a:bodyPr>
            <a:normAutofit/>
          </a:bodyPr>
          <a:lstStyle/>
          <a:p>
            <a:pPr algn="l"/>
            <a:r>
              <a:rPr lang="en-GB" altLang="en-US" sz="2800" b="1" cap="all" dirty="0">
                <a:latin typeface="Georgia" panose="02040502050405020303" pitchFamily="18" charset="0"/>
              </a:rPr>
              <a:t>PDE-5 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Inhibitors: CONTRAINDICATIONS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255593"/>
            <a:ext cx="8679976" cy="537063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600" dirty="0" smtClean="0">
                <a:latin typeface="Georgia" panose="02040502050405020303" pitchFamily="18" charset="0"/>
              </a:rPr>
              <a:t>Hypotension</a:t>
            </a:r>
            <a:endParaRPr 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Recent cardiovascular event (stroke or myocardial infarction)</a:t>
            </a:r>
          </a:p>
          <a:p>
            <a:pPr>
              <a:spcBef>
                <a:spcPts val="1800"/>
              </a:spcBef>
            </a:pPr>
            <a:r>
              <a:rPr lang="en-GB" altLang="en-US" sz="2600" dirty="0">
                <a:latin typeface="Georgia" panose="02040502050405020303" pitchFamily="18" charset="0"/>
              </a:rPr>
              <a:t>Anatomical deformity (angulation, </a:t>
            </a:r>
            <a:r>
              <a:rPr lang="en-GB" altLang="en-US" sz="2600" dirty="0" err="1">
                <a:latin typeface="Georgia" panose="02040502050405020303" pitchFamily="18" charset="0"/>
              </a:rPr>
              <a:t>cavernosal</a:t>
            </a:r>
            <a:r>
              <a:rPr lang="en-GB" altLang="en-US" sz="2600" dirty="0">
                <a:latin typeface="Georgia" panose="02040502050405020303" pitchFamily="18" charset="0"/>
              </a:rPr>
              <a:t> fibrosis, </a:t>
            </a:r>
            <a:r>
              <a:rPr lang="en-GB" altLang="en-US" sz="2600" dirty="0" err="1">
                <a:latin typeface="Georgia" panose="02040502050405020303" pitchFamily="18" charset="0"/>
              </a:rPr>
              <a:t>Peyronie’s</a:t>
            </a:r>
            <a:r>
              <a:rPr lang="en-GB" altLang="en-US" sz="2600" dirty="0">
                <a:latin typeface="Georgia" panose="02040502050405020303" pitchFamily="18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GB" altLang="en-US" sz="2600" dirty="0">
                <a:latin typeface="Georgia" panose="02040502050405020303" pitchFamily="18" charset="0"/>
              </a:rPr>
              <a:t>Predisposition to prolonged erection (sickle cell disease, multiple myeloma and leukaemia</a:t>
            </a:r>
            <a:r>
              <a:rPr lang="en-GB" altLang="en-US" sz="2600" dirty="0" smtClean="0">
                <a:latin typeface="Georgia" panose="02040502050405020303" pitchFamily="18" charset="0"/>
              </a:rPr>
              <a:t>)</a:t>
            </a:r>
            <a:endParaRPr lang="en-GB" altLang="en-US" sz="26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6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5" y="274638"/>
            <a:ext cx="8652680" cy="694353"/>
          </a:xfrm>
        </p:spPr>
        <p:txBody>
          <a:bodyPr>
            <a:noAutofit/>
          </a:bodyPr>
          <a:lstStyle/>
          <a:p>
            <a:pPr algn="l"/>
            <a:r>
              <a:rPr lang="en-US" sz="2600" b="1" cap="all" dirty="0" smtClean="0">
                <a:latin typeface="Georgia" panose="02040502050405020303" pitchFamily="18" charset="0"/>
              </a:rPr>
              <a:t>PDE-5 Inhibitors: drug interactions</a:t>
            </a:r>
            <a:endParaRPr lang="en-US" sz="2600" b="1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5" y="1219200"/>
            <a:ext cx="8652680" cy="5407025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All </a:t>
            </a:r>
            <a:r>
              <a:rPr lang="en-US" sz="2400" dirty="0" smtClean="0">
                <a:latin typeface="Georgia" panose="02040502050405020303" pitchFamily="18" charset="0"/>
              </a:rPr>
              <a:t>PDE-5 </a:t>
            </a:r>
            <a:r>
              <a:rPr lang="en-US" sz="2400" dirty="0">
                <a:latin typeface="Georgia" panose="02040502050405020303" pitchFamily="18" charset="0"/>
              </a:rPr>
              <a:t>inhibitors cause direct coronary vasodilation and potentiate the hypotensive effects of </a:t>
            </a:r>
            <a:r>
              <a:rPr lang="en-US" sz="2400" dirty="0" smtClean="0">
                <a:latin typeface="Georgia" panose="02040502050405020303" pitchFamily="18" charset="0"/>
              </a:rPr>
              <a:t>organic nitrates</a:t>
            </a:r>
            <a:r>
              <a:rPr lang="en-US" sz="2400" dirty="0">
                <a:latin typeface="Georgia" panose="02040502050405020303" pitchFamily="18" charset="0"/>
              </a:rPr>
              <a:t>, including those used to treat coronary artery disease. Thus, the concomitant use of nitrates and </a:t>
            </a:r>
            <a:r>
              <a:rPr lang="en-US" sz="2400" dirty="0" smtClean="0">
                <a:latin typeface="Georgia" panose="02040502050405020303" pitchFamily="18" charset="0"/>
              </a:rPr>
              <a:t>PDE-5 </a:t>
            </a:r>
            <a:r>
              <a:rPr lang="en-US" sz="2400" dirty="0">
                <a:latin typeface="Georgia" panose="02040502050405020303" pitchFamily="18" charset="0"/>
              </a:rPr>
              <a:t>inhibitors can be dangerous and should be avoided.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Georgia" panose="02040502050405020303" pitchFamily="18" charset="0"/>
              </a:rPr>
              <a:t>All PDE5 inhibitors should be administered cautiously and at lower initial dosages to patients receiving α-blockers because of the risk of hypotension. Patients taking an α-blocker should wait at </a:t>
            </a:r>
            <a:r>
              <a:rPr lang="en-US" sz="2400" dirty="0" smtClean="0">
                <a:latin typeface="Georgia" panose="02040502050405020303" pitchFamily="18" charset="0"/>
              </a:rPr>
              <a:t>least 4 hours </a:t>
            </a:r>
            <a:r>
              <a:rPr lang="en-US" sz="2400" dirty="0">
                <a:latin typeface="Georgia" panose="02040502050405020303" pitchFamily="18" charset="0"/>
              </a:rPr>
              <a:t>before using a </a:t>
            </a:r>
            <a:r>
              <a:rPr lang="en-US" sz="2400" dirty="0" smtClean="0">
                <a:latin typeface="Georgia" panose="02040502050405020303" pitchFamily="18" charset="0"/>
              </a:rPr>
              <a:t>PDE-5 </a:t>
            </a:r>
            <a:r>
              <a:rPr lang="en-US" sz="2400" dirty="0">
                <a:latin typeface="Georgia" panose="02040502050405020303" pitchFamily="18" charset="0"/>
              </a:rPr>
              <a:t>inhibitor. </a:t>
            </a:r>
            <a:endParaRPr lang="en-GB" altLang="en-US" sz="2400" dirty="0">
              <a:latin typeface="Georgia" panose="02040502050405020303" pitchFamily="18" charset="0"/>
            </a:endParaRPr>
          </a:p>
          <a:p>
            <a:pPr>
              <a:spcBef>
                <a:spcPts val="1200"/>
              </a:spcBef>
            </a:pPr>
            <a:r>
              <a:rPr lang="en-GB" altLang="en-US" sz="2400" dirty="0" smtClean="0">
                <a:latin typeface="Georgia" panose="02040502050405020303" pitchFamily="18" charset="0"/>
              </a:rPr>
              <a:t>Cytochrome </a:t>
            </a:r>
            <a:r>
              <a:rPr lang="en-GB" altLang="en-US" sz="2400" dirty="0">
                <a:latin typeface="Georgia" panose="02040502050405020303" pitchFamily="18" charset="0"/>
              </a:rPr>
              <a:t>P450 </a:t>
            </a:r>
            <a:r>
              <a:rPr lang="en-GB" altLang="en-US" sz="2400" dirty="0" smtClean="0">
                <a:latin typeface="Georgia" panose="02040502050405020303" pitchFamily="18" charset="0"/>
              </a:rPr>
              <a:t>inhibitors (e.g. ritonavir, cimetidine, ketoconazole, erythromycin) increase the effects of PDE-5 inhibitors (inhibit the metabolism of PDE-5 inhibitors)</a:t>
            </a:r>
            <a:endParaRPr lang="en-GB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63773"/>
            <a:ext cx="8639033" cy="914400"/>
          </a:xfrm>
        </p:spPr>
        <p:txBody>
          <a:bodyPr>
            <a:noAutofit/>
          </a:bodyPr>
          <a:lstStyle/>
          <a:p>
            <a:pPr algn="l"/>
            <a:r>
              <a:rPr lang="en-GB" altLang="en-US" sz="2600" b="1" cap="all" dirty="0" smtClean="0">
                <a:latin typeface="Georgia" panose="02040502050405020303" pitchFamily="18" charset="0"/>
              </a:rPr>
              <a:t>Erectile dysfunction second </a:t>
            </a:r>
            <a:r>
              <a:rPr lang="en-GB" altLang="en-US" sz="2600" b="1" cap="all" dirty="0">
                <a:latin typeface="Georgia" panose="02040502050405020303" pitchFamily="18" charset="0"/>
              </a:rPr>
              <a:t>line treatments: </a:t>
            </a:r>
            <a:r>
              <a:rPr lang="en-GB" altLang="en-US" sz="2600" b="1" cap="all" dirty="0" err="1">
                <a:latin typeface="Georgia" panose="02040502050405020303" pitchFamily="18" charset="0"/>
              </a:rPr>
              <a:t>a</a:t>
            </a:r>
            <a:r>
              <a:rPr lang="en-GB" altLang="en-US" sz="2600" b="1" cap="all" dirty="0" err="1" smtClean="0">
                <a:latin typeface="Georgia" panose="02040502050405020303" pitchFamily="18" charset="0"/>
              </a:rPr>
              <a:t>lprostadil</a:t>
            </a:r>
            <a:endParaRPr lang="en-US" sz="26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28299"/>
            <a:ext cx="8639033" cy="539792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altLang="en-US" sz="2400" dirty="0" err="1">
                <a:latin typeface="Georgia" panose="02040502050405020303" pitchFamily="18" charset="0"/>
              </a:rPr>
              <a:t>Alprostadil</a:t>
            </a:r>
            <a:r>
              <a:rPr lang="en-US" altLang="en-US" sz="2400" dirty="0">
                <a:latin typeface="Georgia" panose="02040502050405020303" pitchFamily="18" charset="0"/>
              </a:rPr>
              <a:t> is a vasoactive prostaglandin </a:t>
            </a:r>
            <a:r>
              <a:rPr lang="en-US" altLang="en-US" sz="2400" dirty="0" smtClean="0">
                <a:latin typeface="Georgia" panose="02040502050405020303" pitchFamily="18" charset="0"/>
              </a:rPr>
              <a:t>E</a:t>
            </a:r>
            <a:r>
              <a:rPr lang="en-US" altLang="en-US" sz="2400" baseline="-25000" dirty="0" smtClean="0">
                <a:latin typeface="Georgia" panose="02040502050405020303" pitchFamily="18" charset="0"/>
              </a:rPr>
              <a:t>1</a:t>
            </a:r>
          </a:p>
          <a:p>
            <a:pPr>
              <a:spcBef>
                <a:spcPts val="1800"/>
              </a:spcBef>
            </a:pPr>
            <a:r>
              <a:rPr lang="en-US" altLang="en-US" sz="2400" dirty="0" err="1" smtClean="0">
                <a:latin typeface="Georgia" panose="02040502050405020303" pitchFamily="18" charset="0"/>
              </a:rPr>
              <a:t>Alprostadil</a:t>
            </a:r>
            <a:r>
              <a:rPr lang="en-US" altLang="en-US" sz="2400" dirty="0" smtClean="0">
                <a:latin typeface="Georgia" panose="02040502050405020303" pitchFamily="18" charset="0"/>
              </a:rPr>
              <a:t> </a:t>
            </a:r>
            <a:r>
              <a:rPr lang="en-US" altLang="en-US" sz="2400" dirty="0">
                <a:latin typeface="Georgia" panose="02040502050405020303" pitchFamily="18" charset="0"/>
              </a:rPr>
              <a:t>causes blood vessels to </a:t>
            </a:r>
            <a:r>
              <a:rPr lang="en-US" altLang="en-US" sz="2400" dirty="0" smtClean="0">
                <a:latin typeface="Georgia" panose="02040502050405020303" pitchFamily="18" charset="0"/>
              </a:rPr>
              <a:t>dilate. Thus</a:t>
            </a:r>
            <a:r>
              <a:rPr lang="en-US" altLang="en-US" sz="2400" dirty="0">
                <a:latin typeface="Georgia" panose="02040502050405020303" pitchFamily="18" charset="0"/>
              </a:rPr>
              <a:t>, by increasing blood flow to the penis, </a:t>
            </a:r>
            <a:r>
              <a:rPr lang="en-US" altLang="en-US" sz="2400" dirty="0" err="1">
                <a:latin typeface="Georgia" panose="02040502050405020303" pitchFamily="18" charset="0"/>
              </a:rPr>
              <a:t>alprostadil</a:t>
            </a:r>
            <a:r>
              <a:rPr lang="en-US" altLang="en-US" sz="2400" dirty="0">
                <a:latin typeface="Georgia" panose="02040502050405020303" pitchFamily="18" charset="0"/>
              </a:rPr>
              <a:t> helps facilitate an erection. </a:t>
            </a:r>
            <a:r>
              <a:rPr lang="en-US" altLang="en-US" sz="2400" dirty="0" smtClean="0">
                <a:latin typeface="Georgia" panose="02040502050405020303" pitchFamily="18" charset="0"/>
              </a:rPr>
              <a:t>It </a:t>
            </a:r>
            <a:r>
              <a:rPr lang="en-US" sz="2400" dirty="0" smtClean="0">
                <a:latin typeface="Georgia" panose="02040502050405020303" pitchFamily="18" charset="0"/>
              </a:rPr>
              <a:t>produces erections </a:t>
            </a:r>
            <a:r>
              <a:rPr lang="en-US" sz="2400" dirty="0">
                <a:latin typeface="Georgia" panose="02040502050405020303" pitchFamily="18" charset="0"/>
              </a:rPr>
              <a:t>with a mean duration of 30 to 60 </a:t>
            </a:r>
            <a:r>
              <a:rPr lang="en-US" sz="2400" dirty="0" smtClean="0">
                <a:latin typeface="Georgia" panose="02040502050405020303" pitchFamily="18" charset="0"/>
              </a:rPr>
              <a:t>min.</a:t>
            </a:r>
            <a:endParaRPr lang="en-US" alt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2400" dirty="0" err="1" smtClean="0">
                <a:latin typeface="Georgia" panose="02040502050405020303" pitchFamily="18" charset="0"/>
              </a:rPr>
              <a:t>Alprostadil</a:t>
            </a:r>
            <a:r>
              <a:rPr lang="en-US" altLang="en-US" sz="2400" dirty="0" smtClean="0">
                <a:latin typeface="Georgia" panose="02040502050405020303" pitchFamily="18" charset="0"/>
              </a:rPr>
              <a:t> is </a:t>
            </a:r>
            <a:r>
              <a:rPr lang="en-US" sz="2400" dirty="0">
                <a:latin typeface="Georgia" panose="02040502050405020303" pitchFamily="18" charset="0"/>
              </a:rPr>
              <a:t>self-administered via </a:t>
            </a:r>
            <a:r>
              <a:rPr lang="en-US" sz="2400" dirty="0" smtClean="0">
                <a:latin typeface="Georgia" panose="02040502050405020303" pitchFamily="18" charset="0"/>
              </a:rPr>
              <a:t>intra-urethral </a:t>
            </a:r>
            <a:r>
              <a:rPr lang="en-US" sz="2400" dirty="0">
                <a:latin typeface="Georgia" panose="02040502050405020303" pitchFamily="18" charset="0"/>
              </a:rPr>
              <a:t>insertion or </a:t>
            </a:r>
            <a:r>
              <a:rPr lang="en-US" sz="2400" dirty="0" smtClean="0">
                <a:latin typeface="Georgia" panose="02040502050405020303" pitchFamily="18" charset="0"/>
              </a:rPr>
              <a:t>intra-</a:t>
            </a:r>
            <a:r>
              <a:rPr lang="en-US" sz="2400" dirty="0" err="1" smtClean="0">
                <a:latin typeface="Georgia" panose="02040502050405020303" pitchFamily="18" charset="0"/>
              </a:rPr>
              <a:t>cavernosal</a:t>
            </a:r>
            <a:r>
              <a:rPr lang="en-US" sz="2400" dirty="0" smtClean="0">
                <a:latin typeface="Georgia" panose="02040502050405020303" pitchFamily="18" charset="0"/>
              </a:rPr>
              <a:t> injection</a:t>
            </a:r>
          </a:p>
          <a:p>
            <a:pPr>
              <a:spcBef>
                <a:spcPts val="1800"/>
              </a:spcBef>
            </a:pPr>
            <a:r>
              <a:rPr lang="en-US" sz="2400" dirty="0" smtClean="0">
                <a:latin typeface="Georgia" panose="02040502050405020303" pitchFamily="18" charset="0"/>
              </a:rPr>
              <a:t>Intra-</a:t>
            </a:r>
            <a:r>
              <a:rPr lang="en-US" sz="2400" dirty="0" err="1" smtClean="0">
                <a:latin typeface="Georgia" panose="02040502050405020303" pitchFamily="18" charset="0"/>
              </a:rPr>
              <a:t>cavernosal</a:t>
            </a:r>
            <a:r>
              <a:rPr lang="en-US" sz="2400" dirty="0" smtClean="0">
                <a:latin typeface="Georgia" panose="02040502050405020303" pitchFamily="18" charset="0"/>
              </a:rPr>
              <a:t> </a:t>
            </a:r>
            <a:r>
              <a:rPr lang="en-US" sz="2400" dirty="0">
                <a:latin typeface="Georgia" panose="02040502050405020303" pitchFamily="18" charset="0"/>
              </a:rPr>
              <a:t>injection produces satisfactory erection in up to 90% of men and has an almost immediate onset of action.  </a:t>
            </a:r>
            <a:r>
              <a:rPr lang="en-US" sz="2400" dirty="0" smtClean="0">
                <a:latin typeface="Georgia" panose="02040502050405020303" pitchFamily="18" charset="0"/>
              </a:rPr>
              <a:t>Intra-urethral </a:t>
            </a:r>
            <a:r>
              <a:rPr lang="en-US" sz="2400" dirty="0">
                <a:latin typeface="Georgia" panose="02040502050405020303" pitchFamily="18" charset="0"/>
              </a:rPr>
              <a:t>therapy is less effective (produces satisfactory erections in up to 60% of men). </a:t>
            </a: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98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07" y="163773"/>
            <a:ext cx="8639033" cy="914400"/>
          </a:xfrm>
        </p:spPr>
        <p:txBody>
          <a:bodyPr>
            <a:noAutofit/>
          </a:bodyPr>
          <a:lstStyle/>
          <a:p>
            <a:pPr algn="l"/>
            <a:r>
              <a:rPr lang="en-GB" altLang="en-US" sz="2800" b="1" cap="all" dirty="0" err="1" smtClean="0">
                <a:latin typeface="Georgia" panose="02040502050405020303" pitchFamily="18" charset="0"/>
              </a:rPr>
              <a:t>Alprostadil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 …. Cont’d</a:t>
            </a:r>
            <a:endParaRPr lang="en-US" sz="2800" cap="all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1228299"/>
            <a:ext cx="8639033" cy="5397925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US" altLang="en-US" sz="2600" dirty="0" err="1" smtClean="0">
                <a:latin typeface="Georgia" panose="02040502050405020303" pitchFamily="18" charset="0"/>
              </a:rPr>
              <a:t>Alprostadil</a:t>
            </a:r>
            <a:r>
              <a:rPr lang="en-US" altLang="en-US" sz="2600" dirty="0" smtClean="0">
                <a:latin typeface="Georgia" panose="02040502050405020303" pitchFamily="18" charset="0"/>
              </a:rPr>
              <a:t> </a:t>
            </a:r>
            <a:r>
              <a:rPr lang="en-US" altLang="en-US" sz="2600" dirty="0">
                <a:latin typeface="Georgia" panose="02040502050405020303" pitchFamily="18" charset="0"/>
              </a:rPr>
              <a:t>is more effective when used in combination with </a:t>
            </a:r>
            <a:r>
              <a:rPr lang="en-US" altLang="en-US" sz="2600" dirty="0" err="1">
                <a:latin typeface="Georgia" panose="02040502050405020303" pitchFamily="18" charset="0"/>
              </a:rPr>
              <a:t>phentolamine</a:t>
            </a:r>
            <a:r>
              <a:rPr lang="en-US" altLang="en-US" sz="2600" dirty="0">
                <a:latin typeface="Georgia" panose="02040502050405020303" pitchFamily="18" charset="0"/>
              </a:rPr>
              <a:t> and </a:t>
            </a:r>
            <a:r>
              <a:rPr lang="en-US" altLang="en-US" sz="2600" dirty="0" err="1">
                <a:latin typeface="Georgia" panose="02040502050405020303" pitchFamily="18" charset="0"/>
              </a:rPr>
              <a:t>papaverine</a:t>
            </a:r>
            <a:r>
              <a:rPr lang="en-US" altLang="en-US" sz="2600" dirty="0">
                <a:latin typeface="Georgia" panose="02040502050405020303" pitchFamily="18" charset="0"/>
              </a:rPr>
              <a:t> (vasodilators). This combination has an extremely high rate of efficacy at 92%.</a:t>
            </a:r>
          </a:p>
          <a:p>
            <a:pPr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Adverse </a:t>
            </a:r>
            <a:r>
              <a:rPr lang="en-US" altLang="en-US" sz="2600" dirty="0" smtClean="0">
                <a:latin typeface="Georgia" panose="02040502050405020303" pitchFamily="18" charset="0"/>
              </a:rPr>
              <a:t>effects include penile </a:t>
            </a:r>
            <a:r>
              <a:rPr lang="en-US" altLang="en-US" sz="2600" dirty="0">
                <a:latin typeface="Georgia" panose="02040502050405020303" pitchFamily="18" charset="0"/>
              </a:rPr>
              <a:t>pain, prolonged erections, priapism, and </a:t>
            </a:r>
            <a:r>
              <a:rPr lang="en-US" altLang="en-US" sz="2600" dirty="0" smtClean="0">
                <a:latin typeface="Georgia" panose="02040502050405020303" pitchFamily="18" charset="0"/>
              </a:rPr>
              <a:t>fibrosis</a:t>
            </a:r>
          </a:p>
          <a:p>
            <a:pPr>
              <a:spcBef>
                <a:spcPts val="1800"/>
              </a:spcBef>
            </a:pPr>
            <a:r>
              <a:rPr lang="en-US" altLang="en-US" sz="2600" dirty="0" smtClean="0">
                <a:latin typeface="Georgia" panose="02040502050405020303" pitchFamily="18" charset="0"/>
              </a:rPr>
              <a:t>Contraindications</a:t>
            </a:r>
            <a:r>
              <a:rPr lang="en-US" altLang="en-US" sz="2600" dirty="0">
                <a:latin typeface="Georgia" panose="02040502050405020303" pitchFamily="18" charset="0"/>
              </a:rPr>
              <a:t>: </a:t>
            </a:r>
            <a:r>
              <a:rPr lang="en-GB" altLang="en-US" sz="2600" dirty="0">
                <a:latin typeface="Georgia" panose="02040502050405020303" pitchFamily="18" charset="0"/>
              </a:rPr>
              <a:t>bleeding disorders, sickle cell anaemia, multiple myeloma, leukaemia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>
                <a:latin typeface="Georgia" panose="02040502050405020303" pitchFamily="18" charset="0"/>
              </a:rPr>
              <a:t>END</a:t>
            </a:r>
            <a:endParaRPr lang="en-US" sz="9600" b="1" i="1" dirty="0">
              <a:latin typeface="Georgia" panose="0204050205040502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68690"/>
          </a:xfrm>
        </p:spPr>
        <p:txBody>
          <a:bodyPr/>
          <a:lstStyle/>
          <a:p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Thanks for listening</a:t>
            </a:r>
            <a:endParaRPr lang="en-US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54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>
            <a:spLocks noGrp="1"/>
          </p:cNvSpPr>
          <p:nvPr>
            <p:ph type="title"/>
          </p:nvPr>
        </p:nvSpPr>
        <p:spPr>
          <a:xfrm>
            <a:off x="300251" y="1419368"/>
            <a:ext cx="8584442" cy="390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buClr>
                <a:srgbClr val="C00000"/>
              </a:buClr>
            </a:pPr>
            <a:r>
              <a:rPr lang="en-US" sz="36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DRUGS </a:t>
            </a:r>
            <a:r>
              <a:rPr lang="en-US" sz="3600" b="1" dirty="0">
                <a:solidFill>
                  <a:schemeClr val="tx1"/>
                </a:solidFill>
                <a:latin typeface="Georgia" panose="02040502050405020303" pitchFamily="18" charset="0"/>
              </a:rPr>
              <a:t>USED IN </a:t>
            </a:r>
            <a:r>
              <a:rPr lang="en-US" sz="36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THE </a:t>
            </a:r>
            <a:r>
              <a:rPr lang="en-US" sz="3600" b="1" dirty="0" smtClean="0">
                <a:latin typeface="Georgia" panose="02040502050405020303" pitchFamily="18" charset="0"/>
              </a:rPr>
              <a:t>MANAGEMENT </a:t>
            </a:r>
            <a:r>
              <a:rPr lang="en-US" sz="3600" b="1" dirty="0">
                <a:latin typeface="Georgia" panose="02040502050405020303" pitchFamily="18" charset="0"/>
              </a:rPr>
              <a:t>OF </a:t>
            </a:r>
            <a:r>
              <a:rPr lang="en-US" sz="3600" b="1" dirty="0" smtClean="0">
                <a:latin typeface="Georgia" panose="02040502050405020303" pitchFamily="18" charset="0"/>
              </a:rPr>
              <a:t>ERECTILE DYSFUNCTION</a:t>
            </a:r>
            <a:r>
              <a:rPr lang="en-US" sz="3600" b="1" dirty="0">
                <a:latin typeface="Georgia" panose="02040502050405020303" pitchFamily="18" charset="0"/>
              </a:rPr>
              <a:t>			</a:t>
            </a:r>
            <a:r>
              <a:rPr lang="en-US" sz="36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		</a:t>
            </a:r>
            <a:endParaRPr lang="en-US" sz="3600" b="1" i="0" u="none" strike="noStrike" cap="none" dirty="0">
              <a:solidFill>
                <a:schemeClr val="tx1"/>
              </a:solidFill>
              <a:latin typeface="Georgia" panose="02040502050405020303" pitchFamily="18" charset="0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21" name="Google Shape;221;p32"/>
          <p:cNvSpPr txBox="1"/>
          <p:nvPr/>
        </p:nvSpPr>
        <p:spPr>
          <a:xfrm>
            <a:off x="4817660" y="5488940"/>
            <a:ext cx="3923115" cy="10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endParaRPr lang="en-IN" sz="1600" b="1" dirty="0" smtClean="0">
              <a:solidFill>
                <a:srgbClr val="7030A0"/>
              </a:solidFill>
              <a:latin typeface="Georgia" panose="02040502050405020303" charset="0"/>
              <a:cs typeface="Georgia" panose="02040502050405020303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Dr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Sindwa</a:t>
            </a:r>
            <a:r>
              <a:rPr lang="en-IN" sz="1600" b="1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 </a:t>
            </a:r>
            <a:r>
              <a:rPr lang="en-IN" sz="1600" b="1" dirty="0" err="1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</a:rPr>
              <a:t>Kanyimba</a:t>
            </a:r>
            <a:endParaRPr lang="en-US" sz="2000" b="1" i="0" u="none" strike="noStrike" cap="none" dirty="0">
              <a:solidFill>
                <a:srgbClr val="7030A0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 panose="020B0604020202020204"/>
              <a:buNone/>
            </a:pPr>
            <a:r>
              <a:rPr lang="en-US" sz="1500" b="1" dirty="0" smtClean="0">
                <a:solidFill>
                  <a:schemeClr val="dk1"/>
                </a:solidFill>
                <a:latin typeface="Georgia" panose="02040502050405020303" charset="0"/>
                <a:cs typeface="Georgia" panose="02040502050405020303" charset="0"/>
              </a:rPr>
              <a:t>Lecturer, Pharmacology</a:t>
            </a:r>
            <a:endParaRPr lang="en-US" sz="1500" b="1" i="0" u="none" strike="noStrike" cap="none" dirty="0">
              <a:solidFill>
                <a:schemeClr val="dk1"/>
              </a:solidFill>
              <a:latin typeface="Georgia" panose="02040502050405020303" charset="0"/>
              <a:ea typeface="Arial" panose="020B0604020202020204"/>
              <a:cs typeface="Georgia" panose="02040502050405020303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2018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US" sz="2600" b="1" i="0" u="sng" strike="noStrike" cap="none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INTRODUCTION: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Erectile dysfunction (ED) is the inability to attain or sustain an erection satisfactory for sexual intercourse</a:t>
            </a:r>
            <a:endParaRPr lang="en-GB" altLang="en-US" sz="2600" dirty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GB" altLang="en-US" sz="2600" dirty="0">
                <a:latin typeface="Georgia" panose="02040502050405020303" pitchFamily="18" charset="0"/>
              </a:rPr>
              <a:t>ED is benign but has a significant impact on quality of life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Most ED is related to vascular, neurologic, </a:t>
            </a:r>
            <a:r>
              <a:rPr lang="en-US" sz="2600" dirty="0" err="1">
                <a:latin typeface="Georgia" panose="02040502050405020303" pitchFamily="18" charset="0"/>
              </a:rPr>
              <a:t>psychologic</a:t>
            </a:r>
            <a:r>
              <a:rPr lang="en-US" sz="2600" dirty="0">
                <a:latin typeface="Georgia" panose="02040502050405020303" pitchFamily="18" charset="0"/>
              </a:rPr>
              <a:t>, and hormonal disorders; drug use can also be a cause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Evaluation typically includes screening for underlying disorders and measuring testosterone </a:t>
            </a:r>
            <a:r>
              <a:rPr lang="en-US" sz="2600" dirty="0" smtClean="0">
                <a:latin typeface="Georgia" panose="02040502050405020303" pitchFamily="18" charset="0"/>
              </a:rPr>
              <a:t>levels</a:t>
            </a:r>
            <a:endParaRPr lang="en-US" sz="26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DRUGS USED IN THE TREATMENT OF ERECTILE DYSFUNCTION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3137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/>
        </p:nvSpPr>
        <p:spPr>
          <a:xfrm>
            <a:off x="204715" y="1214651"/>
            <a:ext cx="8662194" cy="538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spcAft>
                <a:spcPts val="0"/>
              </a:spcAft>
              <a:buClr>
                <a:srgbClr val="7030A0"/>
              </a:buClr>
              <a:buFont typeface="Arial" panose="020B0604020202020204"/>
              <a:buNone/>
            </a:pPr>
            <a:r>
              <a:rPr lang="en-US" sz="2600" b="1" i="0" u="sng" strike="noStrike" cap="none" dirty="0" smtClean="0">
                <a:solidFill>
                  <a:srgbClr val="7030A0"/>
                </a:solidFill>
                <a:latin typeface="Georgia" panose="02040502050405020303" pitchFamily="18" charset="0"/>
                <a:cs typeface="Georgia" panose="02040502050405020303" charset="0"/>
                <a:sym typeface="Arial" panose="020B0604020202020204"/>
              </a:rPr>
              <a:t>INTRODUCTION …. CONT’D:</a:t>
            </a:r>
          </a:p>
          <a:p>
            <a:pPr>
              <a:spcBef>
                <a:spcPts val="1800"/>
              </a:spcBef>
            </a:pPr>
            <a:r>
              <a:rPr lang="en-US" sz="2600" dirty="0">
                <a:latin typeface="Georgia" panose="02040502050405020303" pitchFamily="18" charset="0"/>
              </a:rPr>
              <a:t>Treatment options </a:t>
            </a:r>
            <a:r>
              <a:rPr lang="en-US" sz="2600" dirty="0" smtClean="0">
                <a:latin typeface="Georgia" panose="02040502050405020303" pitchFamily="18" charset="0"/>
              </a:rPr>
              <a:t>for erectile dysfunction include: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Georgia" panose="02040502050405020303" pitchFamily="18" charset="0"/>
              </a:rPr>
              <a:t>O</a:t>
            </a:r>
            <a:r>
              <a:rPr lang="en-US" sz="2600" dirty="0" smtClean="0">
                <a:latin typeface="Georgia" panose="02040502050405020303" pitchFamily="18" charset="0"/>
              </a:rPr>
              <a:t>ral </a:t>
            </a:r>
            <a:r>
              <a:rPr lang="en-US" sz="2600" dirty="0" err="1">
                <a:latin typeface="Georgia" panose="02040502050405020303" pitchFamily="18" charset="0"/>
              </a:rPr>
              <a:t>phosphodiesterase</a:t>
            </a:r>
            <a:r>
              <a:rPr lang="en-US" sz="2600" dirty="0">
                <a:latin typeface="Georgia" panose="02040502050405020303" pitchFamily="18" charset="0"/>
              </a:rPr>
              <a:t> </a:t>
            </a:r>
            <a:r>
              <a:rPr lang="en-US" sz="2600" dirty="0" smtClean="0">
                <a:latin typeface="Georgia" panose="02040502050405020303" pitchFamily="18" charset="0"/>
              </a:rPr>
              <a:t>inhibitors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Georgia" panose="02040502050405020303" pitchFamily="18" charset="0"/>
              </a:rPr>
              <a:t>Intra-urethral </a:t>
            </a:r>
            <a:r>
              <a:rPr lang="en-US" sz="2600" dirty="0">
                <a:latin typeface="Georgia" panose="02040502050405020303" pitchFamily="18" charset="0"/>
              </a:rPr>
              <a:t>or </a:t>
            </a:r>
            <a:r>
              <a:rPr lang="en-US" sz="2600" dirty="0" smtClean="0">
                <a:latin typeface="Georgia" panose="02040502050405020303" pitchFamily="18" charset="0"/>
              </a:rPr>
              <a:t>intra-</a:t>
            </a:r>
            <a:r>
              <a:rPr lang="en-US" sz="2600" dirty="0" err="1" smtClean="0">
                <a:latin typeface="Georgia" panose="02040502050405020303" pitchFamily="18" charset="0"/>
              </a:rPr>
              <a:t>cavernosal</a:t>
            </a:r>
            <a:r>
              <a:rPr lang="en-US" sz="2600" dirty="0" smtClean="0">
                <a:latin typeface="Georgia" panose="02040502050405020303" pitchFamily="18" charset="0"/>
              </a:rPr>
              <a:t> prostaglandins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Georgia" panose="02040502050405020303" pitchFamily="18" charset="0"/>
              </a:rPr>
              <a:t>V</a:t>
            </a:r>
            <a:r>
              <a:rPr lang="en-US" sz="2600" dirty="0" smtClean="0">
                <a:latin typeface="Georgia" panose="02040502050405020303" pitchFamily="18" charset="0"/>
              </a:rPr>
              <a:t>acuum </a:t>
            </a:r>
            <a:r>
              <a:rPr lang="en-US" sz="2600" dirty="0">
                <a:latin typeface="Georgia" panose="02040502050405020303" pitchFamily="18" charset="0"/>
              </a:rPr>
              <a:t>erection </a:t>
            </a:r>
            <a:r>
              <a:rPr lang="en-US" sz="2600" dirty="0" smtClean="0">
                <a:latin typeface="Georgia" panose="02040502050405020303" pitchFamily="18" charset="0"/>
              </a:rPr>
              <a:t>devices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latin typeface="Georgia" panose="02040502050405020303" pitchFamily="18" charset="0"/>
              </a:rPr>
              <a:t>S</a:t>
            </a:r>
            <a:r>
              <a:rPr lang="en-US" sz="2600" dirty="0" smtClean="0">
                <a:latin typeface="Georgia" panose="02040502050405020303" pitchFamily="18" charset="0"/>
              </a:rPr>
              <a:t>urgical </a:t>
            </a:r>
            <a:r>
              <a:rPr lang="en-US" sz="2600" dirty="0">
                <a:latin typeface="Georgia" panose="02040502050405020303" pitchFamily="18" charset="0"/>
              </a:rPr>
              <a:t>implants</a:t>
            </a:r>
            <a:endParaRPr lang="en-GB" altLang="en-US" sz="2600" dirty="0">
              <a:latin typeface="Georgia" panose="02040502050405020303" pitchFamily="18" charset="0"/>
            </a:endParaRPr>
          </a:p>
        </p:txBody>
      </p:sp>
      <p:sp>
        <p:nvSpPr>
          <p:cNvPr id="203" name="Google Shape;203;p29"/>
          <p:cNvSpPr txBox="1"/>
          <p:nvPr/>
        </p:nvSpPr>
        <p:spPr>
          <a:xfrm>
            <a:off x="204715" y="53975"/>
            <a:ext cx="8775512" cy="10651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 smtClean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DRUGS USED IN THE TREATMENT OF ERECTILE DYSFUNCTION</a:t>
            </a:r>
            <a:endParaRPr lang="en-US" sz="2800" b="1" i="0" u="none" strike="noStrike" cap="none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34245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9"/>
          <p:cNvSpPr txBox="1"/>
          <p:nvPr/>
        </p:nvSpPr>
        <p:spPr>
          <a:xfrm>
            <a:off x="249381" y="53975"/>
            <a:ext cx="8689902" cy="110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C00000"/>
              </a:buClr>
            </a:pPr>
            <a:r>
              <a:rPr lang="en-US" sz="2800" b="1" dirty="0">
                <a:solidFill>
                  <a:schemeClr val="tx1"/>
                </a:solidFill>
                <a:latin typeface="Georgia" panose="02040502050405020303" pitchFamily="18" charset="0"/>
                <a:ea typeface="Calibri" panose="020F0502020204030204"/>
                <a:cs typeface="Georgia" panose="02040502050405020303" charset="0"/>
              </a:rPr>
              <a:t>DRUGS USED IN THE TREATMENT OF ERECTILE DYSFUNCTION</a:t>
            </a:r>
            <a:endParaRPr lang="en-US" sz="2800" b="1" dirty="0">
              <a:solidFill>
                <a:schemeClr val="tx1"/>
              </a:solidFill>
              <a:latin typeface="Georgia" panose="02040502050405020303" charset="0"/>
              <a:ea typeface="Calibri" panose="020F0502020204030204"/>
              <a:cs typeface="Georgia" panose="02040502050405020303" charset="0"/>
              <a:sym typeface="Calibri" panose="020F0502020204030204"/>
            </a:endParaRPr>
          </a:p>
        </p:txBody>
      </p:sp>
      <p:sp>
        <p:nvSpPr>
          <p:cNvPr id="204" name="Google Shape;204;p29"/>
          <p:cNvSpPr txBox="1"/>
          <p:nvPr/>
        </p:nvSpPr>
        <p:spPr>
          <a:xfrm>
            <a:off x="249381" y="1160061"/>
            <a:ext cx="8689901" cy="5419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1800"/>
              </a:spcBef>
              <a:buClr>
                <a:srgbClr val="7030A0"/>
              </a:buClr>
            </a:pPr>
            <a:r>
              <a:rPr lang="en-IN" altLang="en-US" sz="2600" b="1" i="0" u="sng" strike="noStrike" cap="none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LEARNING </a:t>
            </a:r>
            <a:r>
              <a:rPr lang="en-US" sz="2600" b="1" i="0" u="sng" strike="noStrike" cap="none" dirty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OBJECTIVES</a:t>
            </a:r>
            <a:r>
              <a:rPr lang="en-US" sz="2600" b="1" i="0" u="sng" strike="noStrike" cap="none" dirty="0" smtClean="0">
                <a:solidFill>
                  <a:srgbClr val="7030A0"/>
                </a:solidFill>
                <a:latin typeface="Georgia" panose="02040502050405020303" charset="0"/>
                <a:cs typeface="Georgia" panose="02040502050405020303" charset="0"/>
                <a:sym typeface="Arial" panose="020B0604020202020204"/>
              </a:rPr>
              <a:t>: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>
                <a:latin typeface="Georgia" panose="02040502050405020303" pitchFamily="18" charset="0"/>
              </a:rPr>
              <a:t>Describe </a:t>
            </a:r>
            <a:r>
              <a:rPr lang="en-US" sz="2600" dirty="0" smtClean="0">
                <a:latin typeface="Georgia" panose="02040502050405020303" pitchFamily="18" charset="0"/>
              </a:rPr>
              <a:t>the physiological mechanisms of normal penile erection</a:t>
            </a:r>
            <a:endParaRPr lang="en-US" sz="2600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List examples of drugs that can cause erectile dysfunction</a:t>
            </a:r>
            <a:endParaRPr lang="en-US" sz="2600" dirty="0">
              <a:latin typeface="Georgia" panose="02040502050405020303" pitchFamily="18" charset="0"/>
            </a:endParaRP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n-US" sz="2600" dirty="0" smtClean="0">
                <a:latin typeface="Georgia" panose="02040502050405020303" pitchFamily="18" charset="0"/>
              </a:rPr>
              <a:t>Describe the relevant clinical pharmacology of drugs used in the treatment of erectile dysfunction</a:t>
            </a:r>
          </a:p>
        </p:txBody>
      </p:sp>
    </p:spTree>
    <p:extLst>
      <p:ext uri="{BB962C8B-B14F-4D97-AF65-F5344CB8AC3E}">
        <p14:creationId xmlns:p14="http://schemas.microsoft.com/office/powerpoint/2010/main" val="21140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77421"/>
            <a:ext cx="8534400" cy="965577"/>
          </a:xfrm>
        </p:spPr>
        <p:txBody>
          <a:bodyPr>
            <a:noAutofit/>
          </a:bodyPr>
          <a:lstStyle/>
          <a:p>
            <a:pPr algn="l"/>
            <a:r>
              <a:rPr lang="en-US" altLang="en-US" sz="2800" b="1" cap="all" dirty="0">
                <a:latin typeface="Georgia" panose="02040502050405020303" pitchFamily="18" charset="0"/>
              </a:rPr>
              <a:t>Physiological mechanisms of normal penile erections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2999"/>
            <a:ext cx="8534400" cy="5483225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GB" altLang="en-US" sz="2600" dirty="0">
                <a:latin typeface="Georgia" panose="02040502050405020303" pitchFamily="18" charset="0"/>
              </a:rPr>
              <a:t>Parasympathetic nerves S2-4 mediate erection</a:t>
            </a: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GB" altLang="en-US" sz="2600" dirty="0">
                <a:latin typeface="Georgia" panose="02040502050405020303" pitchFamily="18" charset="0"/>
              </a:rPr>
              <a:t>Sympathetic nerves T11-L2 control ejaculation and </a:t>
            </a:r>
            <a:r>
              <a:rPr lang="en-GB" altLang="en-US" sz="2600" dirty="0" err="1" smtClean="0">
                <a:latin typeface="Georgia" panose="02040502050405020303" pitchFamily="18" charset="0"/>
              </a:rPr>
              <a:t>detumescence</a:t>
            </a:r>
            <a:endParaRPr lang="en-GB" altLang="en-US" sz="2600" dirty="0" smtClean="0">
              <a:latin typeface="Georgia" panose="02040502050405020303" pitchFamily="18" charset="0"/>
            </a:endParaRPr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n-US" altLang="en-US" sz="2600" dirty="0">
                <a:latin typeface="Georgia" panose="02040502050405020303" pitchFamily="18" charset="0"/>
              </a:rPr>
              <a:t>Stimulation of </a:t>
            </a:r>
            <a:r>
              <a:rPr lang="en-US" altLang="en-US" sz="2600" dirty="0" smtClean="0">
                <a:latin typeface="Georgia" panose="02040502050405020303" pitchFamily="18" charset="0"/>
              </a:rPr>
              <a:t>the penile </a:t>
            </a:r>
            <a:r>
              <a:rPr lang="en-US" altLang="en-US" sz="2600" dirty="0">
                <a:latin typeface="Georgia" panose="02040502050405020303" pitchFamily="18" charset="0"/>
              </a:rPr>
              <a:t>shaft by the nervous system </a:t>
            </a:r>
            <a:r>
              <a:rPr lang="en-US" altLang="en-US" sz="2600" dirty="0" smtClean="0">
                <a:latin typeface="Georgia" panose="02040502050405020303" pitchFamily="18" charset="0"/>
              </a:rPr>
              <a:t>(acetylcholine acting on muscarinic </a:t>
            </a:r>
            <a:r>
              <a:rPr lang="en-US" altLang="en-US" sz="2600" dirty="0" smtClean="0">
                <a:latin typeface="Georgia" panose="02040502050405020303" pitchFamily="18" charset="0"/>
              </a:rPr>
              <a:t>M</a:t>
            </a:r>
            <a:r>
              <a:rPr lang="en-US" altLang="en-US" sz="2600" baseline="-25000" dirty="0" smtClean="0">
                <a:latin typeface="Georgia" panose="02040502050405020303" pitchFamily="18" charset="0"/>
              </a:rPr>
              <a:t>3 </a:t>
            </a:r>
            <a:r>
              <a:rPr lang="en-US" altLang="en-US" sz="2600" dirty="0" smtClean="0">
                <a:latin typeface="Georgia" panose="02040502050405020303" pitchFamily="18" charset="0"/>
              </a:rPr>
              <a:t>receptors</a:t>
            </a:r>
            <a:r>
              <a:rPr lang="en-US" altLang="en-US" sz="2600" dirty="0" smtClean="0">
                <a:latin typeface="Georgia" panose="02040502050405020303" pitchFamily="18" charset="0"/>
              </a:rPr>
              <a:t>)</a:t>
            </a:r>
            <a:r>
              <a:rPr lang="en-US" altLang="en-US" sz="2600" dirty="0">
                <a:latin typeface="Georgia" panose="02040502050405020303" pitchFamily="18" charset="0"/>
              </a:rPr>
              <a:t> </a:t>
            </a:r>
            <a:r>
              <a:rPr lang="en-US" altLang="en-US" sz="2600" dirty="0" smtClean="0">
                <a:latin typeface="Georgia" panose="02040502050405020303" pitchFamily="18" charset="0"/>
              </a:rPr>
              <a:t>leads </a:t>
            </a:r>
            <a:r>
              <a:rPr lang="en-US" altLang="en-US" sz="2600" dirty="0">
                <a:latin typeface="Georgia" panose="02040502050405020303" pitchFamily="18" charset="0"/>
              </a:rPr>
              <a:t>to the secretion of nitric oxide (</a:t>
            </a:r>
            <a:r>
              <a:rPr lang="en-US" altLang="en-US" sz="2600" dirty="0" smtClean="0">
                <a:latin typeface="Georgia" panose="02040502050405020303" pitchFamily="18" charset="0"/>
              </a:rPr>
              <a:t>NO). </a:t>
            </a:r>
            <a:r>
              <a:rPr lang="en-GB" altLang="en-US" sz="2600" dirty="0" smtClean="0">
                <a:latin typeface="Georgia" panose="02040502050405020303" pitchFamily="18" charset="0"/>
              </a:rPr>
              <a:t>NO diffuses </a:t>
            </a:r>
            <a:r>
              <a:rPr lang="en-GB" altLang="en-US" sz="2600" dirty="0">
                <a:latin typeface="Georgia" panose="02040502050405020303" pitchFamily="18" charset="0"/>
              </a:rPr>
              <a:t>into </a:t>
            </a:r>
            <a:r>
              <a:rPr lang="en-GB" altLang="en-US" sz="2600" dirty="0" err="1">
                <a:latin typeface="Georgia" panose="02040502050405020303" pitchFamily="18" charset="0"/>
              </a:rPr>
              <a:t>cavernosal</a:t>
            </a:r>
            <a:r>
              <a:rPr lang="en-GB" altLang="en-US" sz="2600" dirty="0">
                <a:latin typeface="Georgia" panose="02040502050405020303" pitchFamily="18" charset="0"/>
              </a:rPr>
              <a:t> smooth muscle cells, activates </a:t>
            </a:r>
            <a:r>
              <a:rPr lang="en-GB" altLang="en-US" sz="2600" dirty="0" err="1" smtClean="0">
                <a:latin typeface="Georgia" panose="02040502050405020303" pitchFamily="18" charset="0"/>
              </a:rPr>
              <a:t>guanylate</a:t>
            </a:r>
            <a:r>
              <a:rPr lang="en-GB" altLang="en-US" sz="2600" dirty="0" smtClean="0">
                <a:latin typeface="Georgia" panose="02040502050405020303" pitchFamily="18" charset="0"/>
              </a:rPr>
              <a:t> </a:t>
            </a:r>
            <a:r>
              <a:rPr lang="en-GB" altLang="en-US" sz="2600" dirty="0">
                <a:latin typeface="Georgia" panose="02040502050405020303" pitchFamily="18" charset="0"/>
              </a:rPr>
              <a:t>cyclase </a:t>
            </a:r>
            <a:r>
              <a:rPr lang="en-GB" altLang="en-US" sz="2600" dirty="0" smtClean="0">
                <a:latin typeface="Georgia" panose="02040502050405020303" pitchFamily="18" charset="0"/>
              </a:rPr>
              <a:t>which converts </a:t>
            </a:r>
            <a:r>
              <a:rPr lang="en-GB" altLang="en-US" sz="2600" dirty="0" err="1">
                <a:latin typeface="Georgia" panose="02040502050405020303" pitchFamily="18" charset="0"/>
              </a:rPr>
              <a:t>guanosine</a:t>
            </a:r>
            <a:r>
              <a:rPr lang="en-GB" altLang="en-US" sz="2600" dirty="0">
                <a:latin typeface="Georgia" panose="02040502050405020303" pitchFamily="18" charset="0"/>
              </a:rPr>
              <a:t> triphosphate to </a:t>
            </a:r>
            <a:r>
              <a:rPr lang="en-US" altLang="en-US" sz="2600" dirty="0">
                <a:latin typeface="Georgia" panose="02040502050405020303" pitchFamily="18" charset="0"/>
              </a:rPr>
              <a:t>cyclic </a:t>
            </a:r>
            <a:r>
              <a:rPr lang="en-US" altLang="en-US" sz="2600" dirty="0" err="1">
                <a:latin typeface="Georgia" panose="02040502050405020303" pitchFamily="18" charset="0"/>
              </a:rPr>
              <a:t>guanosine</a:t>
            </a:r>
            <a:r>
              <a:rPr lang="en-US" altLang="en-US" sz="2600" dirty="0">
                <a:latin typeface="Georgia" panose="02040502050405020303" pitchFamily="18" charset="0"/>
              </a:rPr>
              <a:t> monophosphate (</a:t>
            </a:r>
            <a:r>
              <a:rPr lang="en-US" altLang="en-US" sz="2600" dirty="0" smtClean="0">
                <a:latin typeface="Georgia" panose="02040502050405020303" pitchFamily="18" charset="0"/>
              </a:rPr>
              <a:t>cGMP)</a:t>
            </a:r>
            <a:r>
              <a:rPr lang="en-GB" altLang="en-US" sz="2600" dirty="0" smtClean="0">
                <a:latin typeface="Georgia" panose="02040502050405020303" pitchFamily="18" charset="0"/>
              </a:rPr>
              <a:t>. Cyclic GMP relaxes smooth muscle resulting in vasodilatation. This causes </a:t>
            </a:r>
            <a:r>
              <a:rPr lang="en-US" altLang="en-US" sz="2600" dirty="0" smtClean="0">
                <a:latin typeface="Georgia" panose="02040502050405020303" pitchFamily="18" charset="0"/>
              </a:rPr>
              <a:t>erectile </a:t>
            </a:r>
            <a:r>
              <a:rPr lang="en-US" altLang="en-US" sz="2600" dirty="0">
                <a:latin typeface="Georgia" panose="02040502050405020303" pitchFamily="18" charset="0"/>
              </a:rPr>
              <a:t>tissues in the corpus </a:t>
            </a:r>
            <a:r>
              <a:rPr lang="en-US" altLang="en-US" sz="2600" dirty="0" err="1">
                <a:latin typeface="Georgia" panose="02040502050405020303" pitchFamily="18" charset="0"/>
              </a:rPr>
              <a:t>cavernosa</a:t>
            </a:r>
            <a:r>
              <a:rPr lang="en-US" altLang="en-US" sz="2600" dirty="0">
                <a:latin typeface="Georgia" panose="02040502050405020303" pitchFamily="18" charset="0"/>
              </a:rPr>
              <a:t> </a:t>
            </a:r>
            <a:r>
              <a:rPr lang="en-US" altLang="en-US" sz="2600" dirty="0" smtClean="0">
                <a:latin typeface="Georgia" panose="02040502050405020303" pitchFamily="18" charset="0"/>
              </a:rPr>
              <a:t>to fill </a:t>
            </a:r>
            <a:r>
              <a:rPr lang="en-US" altLang="en-US" sz="2600" dirty="0">
                <a:latin typeface="Georgia" panose="02040502050405020303" pitchFamily="18" charset="0"/>
              </a:rPr>
              <a:t>with blood, and subsequently cause a penile erection. </a:t>
            </a:r>
            <a:endParaRPr lang="en-US" altLang="en-US" sz="2600" dirty="0" smtClean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77421"/>
            <a:ext cx="8534400" cy="965577"/>
          </a:xfrm>
        </p:spPr>
        <p:txBody>
          <a:bodyPr>
            <a:noAutofit/>
          </a:bodyPr>
          <a:lstStyle/>
          <a:p>
            <a:pPr algn="l"/>
            <a:r>
              <a:rPr lang="en-US" altLang="en-US" sz="2800" b="1" cap="all" dirty="0">
                <a:latin typeface="Georgia" panose="02040502050405020303" pitchFamily="18" charset="0"/>
              </a:rPr>
              <a:t>Physiological mechanisms of normal penile </a:t>
            </a:r>
            <a:r>
              <a:rPr lang="en-US" altLang="en-US" sz="2800" b="1" cap="all" dirty="0" smtClean="0">
                <a:latin typeface="Georgia" panose="02040502050405020303" pitchFamily="18" charset="0"/>
              </a:rPr>
              <a:t>erections …. Cont’d </a:t>
            </a:r>
            <a:endParaRPr lang="en-US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69242"/>
            <a:ext cx="8534400" cy="535698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GB" altLang="en-US" sz="2600" dirty="0">
                <a:latin typeface="Georgia" panose="02040502050405020303" pitchFamily="18" charset="0"/>
              </a:rPr>
              <a:t>The effect of </a:t>
            </a:r>
            <a:r>
              <a:rPr lang="en-GB" altLang="en-US" sz="2600" dirty="0" err="1">
                <a:latin typeface="Georgia" panose="02040502050405020303" pitchFamily="18" charset="0"/>
              </a:rPr>
              <a:t>cGMP</a:t>
            </a:r>
            <a:r>
              <a:rPr lang="en-GB" altLang="en-US" sz="2600" dirty="0">
                <a:latin typeface="Georgia" panose="02040502050405020303" pitchFamily="18" charset="0"/>
              </a:rPr>
              <a:t> is stopped by the enzyme </a:t>
            </a:r>
            <a:r>
              <a:rPr lang="en-GB" altLang="en-US" sz="2600" dirty="0" err="1">
                <a:latin typeface="Georgia" panose="02040502050405020303" pitchFamily="18" charset="0"/>
              </a:rPr>
              <a:t>phosphodiesterase</a:t>
            </a:r>
            <a:r>
              <a:rPr lang="en-GB" altLang="en-US" sz="2600" dirty="0">
                <a:latin typeface="Georgia" panose="02040502050405020303" pitchFamily="18" charset="0"/>
              </a:rPr>
              <a:t> type 5 (PDE5) which exists primarily in the corpora </a:t>
            </a:r>
            <a:r>
              <a:rPr lang="en-GB" altLang="en-US" sz="2600" dirty="0" err="1">
                <a:latin typeface="Georgia" panose="02040502050405020303" pitchFamily="18" charset="0"/>
              </a:rPr>
              <a:t>cavernosa</a:t>
            </a:r>
            <a:r>
              <a:rPr lang="en-GB" altLang="en-US" sz="2600" dirty="0">
                <a:latin typeface="Georgia" panose="02040502050405020303" pitchFamily="18" charset="0"/>
              </a:rPr>
              <a:t>. PDE5 degrades </a:t>
            </a:r>
            <a:r>
              <a:rPr lang="en-GB" altLang="en-US" sz="2600" dirty="0" err="1">
                <a:latin typeface="Georgia" panose="02040502050405020303" pitchFamily="18" charset="0"/>
              </a:rPr>
              <a:t>cGMP</a:t>
            </a:r>
            <a:r>
              <a:rPr lang="en-GB" altLang="en-US" sz="2600" dirty="0">
                <a:latin typeface="Georgia" panose="02040502050405020303" pitchFamily="18" charset="0"/>
              </a:rPr>
              <a:t>, resulting in vasoconstriction of erectile tissues leading to loss of erection. </a:t>
            </a:r>
            <a:r>
              <a:rPr lang="en-US" altLang="en-US" sz="2600" dirty="0">
                <a:latin typeface="Georgia" panose="02040502050405020303" pitchFamily="18" charset="0"/>
              </a:rPr>
              <a:t>In normal males, the loss of an erection occurs after orgasm and ejaculation of sperm. </a:t>
            </a:r>
            <a:endParaRPr lang="en-GB" altLang="en-US" sz="26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6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>
          <a:xfrm>
            <a:off x="232012" y="274637"/>
            <a:ext cx="8584442" cy="708001"/>
          </a:xfrm>
        </p:spPr>
        <p:txBody>
          <a:bodyPr>
            <a:noAutofit/>
          </a:bodyPr>
          <a:lstStyle/>
          <a:p>
            <a:pPr algn="l"/>
            <a:r>
              <a:rPr lang="en-GB" altLang="en-US" sz="2800" b="1" cap="all" dirty="0">
                <a:latin typeface="Georgia" panose="02040502050405020303" pitchFamily="18" charset="0"/>
              </a:rPr>
              <a:t>Drugs associated with 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erectile dysfunction</a:t>
            </a:r>
            <a:endParaRPr lang="en-GB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32012" y="1282890"/>
            <a:ext cx="4263788" cy="519411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altLang="en-US" sz="2400" b="1" dirty="0" smtClean="0">
                <a:latin typeface="Georgia" panose="02040502050405020303" pitchFamily="18" charset="0"/>
              </a:rPr>
              <a:t>Anti-hypertensive drugs and diuretics</a:t>
            </a:r>
            <a:endParaRPr lang="en-GB" altLang="en-US" sz="2400" b="1" dirty="0">
              <a:latin typeface="Georgia" panose="02040502050405020303" pitchFamily="18" charset="0"/>
            </a:endParaRP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Spironolactone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Thiazides</a:t>
            </a:r>
            <a:endParaRPr lang="en-GB" altLang="en-US" dirty="0">
              <a:latin typeface="Georgia" panose="02040502050405020303" pitchFamily="18" charset="0"/>
            </a:endParaRP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Beta </a:t>
            </a:r>
            <a:r>
              <a:rPr lang="en-GB" altLang="en-US" dirty="0">
                <a:latin typeface="Georgia" panose="02040502050405020303" pitchFamily="18" charset="0"/>
              </a:rPr>
              <a:t>blockers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Georgia" panose="02040502050405020303" pitchFamily="18" charset="0"/>
              </a:rPr>
              <a:t>Centrally acting </a:t>
            </a:r>
            <a:r>
              <a:rPr lang="en-GB" altLang="en-US" dirty="0" smtClean="0">
                <a:latin typeface="Georgia" panose="02040502050405020303" pitchFamily="18" charset="0"/>
              </a:rPr>
              <a:t>drugs (e.g. methyldopa)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altLang="en-US" sz="2400" b="1" dirty="0">
                <a:latin typeface="Georgia" panose="02040502050405020303" pitchFamily="18" charset="0"/>
              </a:rPr>
              <a:t>Anxiolytics</a:t>
            </a:r>
          </a:p>
          <a:p>
            <a:pPr marL="28575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Benzodiazepines</a:t>
            </a:r>
            <a:endParaRPr lang="en-GB" altLang="en-US" b="1" dirty="0">
              <a:latin typeface="Georgia" panose="02040502050405020303" pitchFamily="18" charset="0"/>
            </a:endParaRP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82890"/>
            <a:ext cx="4168254" cy="519411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altLang="en-US" sz="2400" b="1" dirty="0">
                <a:latin typeface="Georgia" panose="02040502050405020303" pitchFamily="18" charset="0"/>
              </a:rPr>
              <a:t>Antipsychotics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err="1">
                <a:latin typeface="Georgia" panose="02040502050405020303" pitchFamily="18" charset="0"/>
              </a:rPr>
              <a:t>Phenothiazines</a:t>
            </a:r>
            <a:endParaRPr lang="en-GB" altLang="en-US" dirty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altLang="en-US" sz="2400" b="1" dirty="0" smtClean="0">
                <a:latin typeface="Georgia" panose="02040502050405020303" pitchFamily="18" charset="0"/>
              </a:rPr>
              <a:t>Psychotropic </a:t>
            </a:r>
            <a:r>
              <a:rPr lang="en-GB" altLang="en-US" sz="2400" b="1" dirty="0">
                <a:latin typeface="Georgia" panose="02040502050405020303" pitchFamily="18" charset="0"/>
              </a:rPr>
              <a:t>drugs</a:t>
            </a:r>
          </a:p>
          <a:p>
            <a:pPr marL="28575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Georgia" panose="02040502050405020303" pitchFamily="18" charset="0"/>
              </a:rPr>
              <a:t>Alcohol</a:t>
            </a:r>
          </a:p>
          <a:p>
            <a:pPr marL="28575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Georgia" panose="02040502050405020303" pitchFamily="18" charset="0"/>
              </a:rPr>
              <a:t>Opiates</a:t>
            </a:r>
          </a:p>
          <a:p>
            <a:pPr marL="28575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Georgia" panose="02040502050405020303" pitchFamily="18" charset="0"/>
              </a:rPr>
              <a:t>Amphetamines</a:t>
            </a:r>
          </a:p>
          <a:p>
            <a:pPr marL="28575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Cocaine</a:t>
            </a:r>
          </a:p>
          <a:p>
            <a:pPr marL="285750" lvl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Cannabis</a:t>
            </a:r>
            <a:endParaRPr lang="en-GB" altLang="en-US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>
          <a:xfrm>
            <a:off x="232012" y="274637"/>
            <a:ext cx="8584442" cy="708001"/>
          </a:xfrm>
        </p:spPr>
        <p:txBody>
          <a:bodyPr>
            <a:noAutofit/>
          </a:bodyPr>
          <a:lstStyle/>
          <a:p>
            <a:pPr algn="l"/>
            <a:r>
              <a:rPr lang="en-GB" altLang="en-US" sz="2800" b="1" cap="all" dirty="0">
                <a:latin typeface="Georgia" panose="02040502050405020303" pitchFamily="18" charset="0"/>
              </a:rPr>
              <a:t>Drugs associated with </a:t>
            </a:r>
            <a:r>
              <a:rPr lang="en-GB" altLang="en-US" sz="2800" b="1" cap="all" dirty="0" smtClean="0">
                <a:latin typeface="Georgia" panose="02040502050405020303" pitchFamily="18" charset="0"/>
              </a:rPr>
              <a:t>erectile dysfunction …. CONT’D</a:t>
            </a:r>
            <a:endParaRPr lang="en-GB" altLang="en-US" sz="2800" b="1" cap="all" dirty="0">
              <a:latin typeface="Georgia" panose="02040502050405020303" pitchFamily="18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32012" y="1282890"/>
            <a:ext cx="4263788" cy="5194110"/>
          </a:xfrm>
        </p:spPr>
        <p:txBody>
          <a:bodyPr>
            <a:noAutofit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altLang="en-US" sz="2400" b="1" dirty="0" smtClean="0">
                <a:latin typeface="Georgia" panose="02040502050405020303" pitchFamily="18" charset="0"/>
              </a:rPr>
              <a:t>Anti-depressants</a:t>
            </a:r>
            <a:endParaRPr lang="en-GB" altLang="en-US" sz="2400" b="1" dirty="0">
              <a:latin typeface="Georgia" panose="02040502050405020303" pitchFamily="18" charset="0"/>
            </a:endParaRP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Georgia" panose="02040502050405020303" pitchFamily="18" charset="0"/>
              </a:rPr>
              <a:t>Tricyclic antidepressants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latin typeface="Georgia" panose="02040502050405020303" pitchFamily="18" charset="0"/>
              </a:rPr>
              <a:t>MAO inhibitors</a:t>
            </a: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SSRI</a:t>
            </a:r>
            <a:endParaRPr lang="en-GB" altLang="en-US" b="1" dirty="0" smtClean="0">
              <a:latin typeface="Georgia" panose="02040502050405020303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GB" altLang="en-US" sz="2400" b="1" dirty="0" smtClean="0">
                <a:latin typeface="Georgia" panose="02040502050405020303" pitchFamily="18" charset="0"/>
              </a:rPr>
              <a:t>Anti-muscarinic drugs</a:t>
            </a:r>
            <a:endParaRPr lang="en-GB" altLang="en-US" sz="2400" b="1" dirty="0">
              <a:latin typeface="Georgia" panose="02040502050405020303" pitchFamily="18" charset="0"/>
            </a:endParaRPr>
          </a:p>
          <a:p>
            <a:pPr marL="457200" lvl="1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altLang="en-US" dirty="0" smtClean="0">
                <a:latin typeface="Georgia" panose="02040502050405020303" pitchFamily="18" charset="0"/>
              </a:rPr>
              <a:t>Atropine</a:t>
            </a:r>
            <a:endParaRPr lang="en-GB" altLang="en-US" dirty="0">
              <a:latin typeface="Georgia" panose="02040502050405020303" pitchFamily="18" charset="0"/>
            </a:endParaRP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82890"/>
            <a:ext cx="4168254" cy="5194110"/>
          </a:xfr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buNone/>
            </a:pPr>
            <a:r>
              <a:rPr lang="en-GB" altLang="en-US" b="1" dirty="0" smtClean="0">
                <a:latin typeface="Georgia" panose="02040502050405020303" pitchFamily="18" charset="0"/>
              </a:rPr>
              <a:t>Other drugs</a:t>
            </a:r>
          </a:p>
          <a:p>
            <a:pPr>
              <a:spcBef>
                <a:spcPts val="1800"/>
              </a:spcBef>
            </a:pPr>
            <a:r>
              <a:rPr lang="en-US" altLang="en-US" sz="2400" dirty="0">
                <a:latin typeface="Georgia" panose="02040502050405020303" pitchFamily="18" charset="0"/>
              </a:rPr>
              <a:t>Lipid-lowering agents </a:t>
            </a:r>
          </a:p>
          <a:p>
            <a:pPr>
              <a:spcBef>
                <a:spcPts val="1800"/>
              </a:spcBef>
            </a:pPr>
            <a:r>
              <a:rPr lang="en-US" altLang="en-US" sz="2400" dirty="0">
                <a:latin typeface="Georgia" panose="02040502050405020303" pitchFamily="18" charset="0"/>
              </a:rPr>
              <a:t>NSAIDs </a:t>
            </a:r>
          </a:p>
          <a:p>
            <a:pPr>
              <a:spcBef>
                <a:spcPts val="1800"/>
              </a:spcBef>
            </a:pPr>
            <a:r>
              <a:rPr lang="en-US" altLang="en-US" sz="2400" dirty="0">
                <a:latin typeface="Georgia" panose="02040502050405020303" pitchFamily="18" charset="0"/>
              </a:rPr>
              <a:t>Cytotoxic drugs </a:t>
            </a:r>
            <a:endParaRPr lang="en-US" altLang="en-US" sz="2400" dirty="0" smtClean="0">
              <a:latin typeface="Georgia" panose="02040502050405020303" pitchFamily="18" charset="0"/>
            </a:endParaRP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Anti-androgens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Estrogens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Ketoconazole</a:t>
            </a:r>
          </a:p>
          <a:p>
            <a:pPr>
              <a:spcBef>
                <a:spcPts val="1800"/>
              </a:spcBef>
            </a:pPr>
            <a:r>
              <a:rPr lang="en-US" altLang="en-US" sz="2400" dirty="0" smtClean="0">
                <a:latin typeface="Georgia" panose="02040502050405020303" pitchFamily="18" charset="0"/>
              </a:rPr>
              <a:t>Cimetidine</a:t>
            </a:r>
            <a:endParaRPr lang="en-US" altLang="en-US" sz="2400" dirty="0">
              <a:latin typeface="Georgia" panose="020405020504050203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8DBEA-E2DF-465A-9400-E726632F73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4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14121</TotalTime>
  <Words>924</Words>
  <Application>Microsoft Office PowerPoint</Application>
  <PresentationFormat>On-screen Show (4:3)</PresentationFormat>
  <Paragraphs>118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Georgia</vt:lpstr>
      <vt:lpstr>Rockwell</vt:lpstr>
      <vt:lpstr>Office Theme</vt:lpstr>
      <vt:lpstr>PowerPoint Presentation</vt:lpstr>
      <vt:lpstr>DRUGS USED IN THE MANAGEMENT OF ERECTILE DYSFUNCTION     </vt:lpstr>
      <vt:lpstr>PowerPoint Presentation</vt:lpstr>
      <vt:lpstr>PowerPoint Presentation</vt:lpstr>
      <vt:lpstr>PowerPoint Presentation</vt:lpstr>
      <vt:lpstr>Physiological mechanisms of normal penile erections </vt:lpstr>
      <vt:lpstr>Physiological mechanisms of normal penile erections …. Cont’d </vt:lpstr>
      <vt:lpstr>Drugs associated with erectile dysfunction</vt:lpstr>
      <vt:lpstr>Drugs associated with erectile dysfunction …. CONT’D</vt:lpstr>
      <vt:lpstr>Drugs used in the Treatment of erectile dysfunction</vt:lpstr>
      <vt:lpstr>PDE-5 Inhibitors</vt:lpstr>
      <vt:lpstr>PDE-5 Inhibitors</vt:lpstr>
      <vt:lpstr>PDE-5 Inhibitors: ADVERSE EFFECTS</vt:lpstr>
      <vt:lpstr>PDE-5 Inhibitors: CONTRAINDICATIONS</vt:lpstr>
      <vt:lpstr>PDE-5 Inhibitors: drug interactions</vt:lpstr>
      <vt:lpstr>Erectile dysfunction second line treatments: alprostadil</vt:lpstr>
      <vt:lpstr>Alprostadil …. Cont’d</vt:lpstr>
      <vt:lpstr>END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USED IN THE TREATMENT OF ANAEMIA</dc:title>
  <dc:creator>Dr Sindwa Namataa</dc:creator>
  <cp:lastModifiedBy>Windows User</cp:lastModifiedBy>
  <cp:revision>380</cp:revision>
  <dcterms:created xsi:type="dcterms:W3CDTF">2013-01-20T05:13:28Z</dcterms:created>
  <dcterms:modified xsi:type="dcterms:W3CDTF">2021-09-06T08:33:22Z</dcterms:modified>
</cp:coreProperties>
</file>