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562" r:id="rId2"/>
    <p:sldId id="563" r:id="rId3"/>
    <p:sldId id="565" r:id="rId4"/>
    <p:sldId id="566" r:id="rId5"/>
    <p:sldId id="567" r:id="rId6"/>
    <p:sldId id="568" r:id="rId7"/>
    <p:sldId id="569" r:id="rId8"/>
    <p:sldId id="570" r:id="rId9"/>
    <p:sldId id="571" r:id="rId10"/>
    <p:sldId id="572" r:id="rId11"/>
    <p:sldId id="573" r:id="rId12"/>
    <p:sldId id="574" r:id="rId13"/>
    <p:sldId id="575" r:id="rId14"/>
    <p:sldId id="576" r:id="rId15"/>
    <p:sldId id="577" r:id="rId16"/>
    <p:sldId id="578" r:id="rId17"/>
    <p:sldId id="579" r:id="rId18"/>
    <p:sldId id="580" r:id="rId19"/>
    <p:sldId id="581" r:id="rId20"/>
    <p:sldId id="582" r:id="rId21"/>
    <p:sldId id="583" r:id="rId22"/>
    <p:sldId id="584" r:id="rId23"/>
    <p:sldId id="585" r:id="rId24"/>
    <p:sldId id="586" r:id="rId25"/>
    <p:sldId id="587" r:id="rId26"/>
    <p:sldId id="588" r:id="rId27"/>
    <p:sldId id="589" r:id="rId28"/>
    <p:sldId id="590" r:id="rId29"/>
    <p:sldId id="591" r:id="rId30"/>
    <p:sldId id="592" r:id="rId31"/>
    <p:sldId id="594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8" autoAdjust="0"/>
  </p:normalViewPr>
  <p:slideViewPr>
    <p:cSldViewPr>
      <p:cViewPr varScale="1">
        <p:scale>
          <a:sx n="70" d="100"/>
          <a:sy n="70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673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6135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3541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2143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3621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2062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511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8/27/2021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8/27/2021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04717" y="1201003"/>
            <a:ext cx="8707272" cy="54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dirty="0" smtClean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sz="4000" b="1" dirty="0" smtClean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 REPRODUCTIVE SYSTEM PHARMACOLOGY</a:t>
            </a:r>
            <a:endParaRPr lang="en-IN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322971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ANDROGENS: ADVERSE EFFECTS &amp; CONTRAINDICATIONS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Adverse effects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Decreased testicular function, </a:t>
            </a:r>
            <a:r>
              <a:rPr lang="en-US" sz="2600" dirty="0" err="1" smtClean="0">
                <a:latin typeface="Georgia" panose="02040502050405020303" pitchFamily="18" charset="0"/>
              </a:rPr>
              <a:t>virilisation</a:t>
            </a:r>
            <a:r>
              <a:rPr lang="en-US" sz="2600" dirty="0" smtClean="0">
                <a:latin typeface="Georgia" panose="02040502050405020303" pitchFamily="18" charset="0"/>
              </a:rPr>
              <a:t>, premature epiphyseal closure, </a:t>
            </a:r>
            <a:r>
              <a:rPr lang="en-US" sz="2600" dirty="0" err="1" smtClean="0">
                <a:latin typeface="Georgia" panose="02040502050405020303" pitchFamily="18" charset="0"/>
              </a:rPr>
              <a:t>cholestatic</a:t>
            </a:r>
            <a:r>
              <a:rPr lang="en-US" sz="2600" dirty="0" smtClean="0">
                <a:latin typeface="Georgia" panose="02040502050405020303" pitchFamily="18" charset="0"/>
              </a:rPr>
              <a:t> hepatitis, </a:t>
            </a:r>
            <a:r>
              <a:rPr lang="en-US" sz="2600" dirty="0" err="1" smtClean="0">
                <a:latin typeface="Georgia" panose="02040502050405020303" pitchFamily="18" charset="0"/>
              </a:rPr>
              <a:t>hyperbilirubinaemia</a:t>
            </a:r>
            <a:r>
              <a:rPr lang="en-US" sz="2600" dirty="0" smtClean="0">
                <a:latin typeface="Georgia" panose="02040502050405020303" pitchFamily="18" charset="0"/>
              </a:rPr>
              <a:t>, liver </a:t>
            </a:r>
            <a:r>
              <a:rPr lang="en-US" sz="2600" dirty="0" err="1" smtClean="0">
                <a:latin typeface="Georgia" panose="02040502050405020303" pitchFamily="18" charset="0"/>
              </a:rPr>
              <a:t>tumours</a:t>
            </a:r>
            <a:r>
              <a:rPr lang="en-US" sz="2600" dirty="0" smtClean="0">
                <a:latin typeface="Georgia" panose="02040502050405020303" pitchFamily="18" charset="0"/>
              </a:rPr>
              <a:t> with long term use, </a:t>
            </a:r>
            <a:r>
              <a:rPr lang="en-US" sz="2600" dirty="0" err="1" smtClean="0">
                <a:latin typeface="Georgia" panose="02040502050405020303" pitchFamily="18" charset="0"/>
              </a:rPr>
              <a:t>oedema</a:t>
            </a:r>
            <a:r>
              <a:rPr lang="en-US" sz="2600" dirty="0" smtClean="0">
                <a:latin typeface="Georgia" panose="02040502050405020303" pitchFamily="18" charset="0"/>
              </a:rPr>
              <a:t> (due to sodium and water retention), increase plasma </a:t>
            </a:r>
            <a:r>
              <a:rPr lang="en-US" sz="2600" dirty="0" err="1" smtClean="0">
                <a:latin typeface="Georgia" panose="02040502050405020303" pitchFamily="18" charset="0"/>
              </a:rPr>
              <a:t>fibrinolytic</a:t>
            </a:r>
            <a:r>
              <a:rPr lang="en-US" sz="2600" dirty="0" smtClean="0">
                <a:latin typeface="Georgia" panose="02040502050405020303" pitchFamily="18" charset="0"/>
              </a:rPr>
              <a:t> activity causing severe bleeding with concomitant anticoagulant </a:t>
            </a:r>
            <a:r>
              <a:rPr lang="en-US" sz="2600" dirty="0" err="1" smtClean="0">
                <a:latin typeface="Georgia" panose="02040502050405020303" pitchFamily="18" charset="0"/>
              </a:rPr>
              <a:t>thereapy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Contraindications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P</a:t>
            </a:r>
            <a:r>
              <a:rPr lang="en-US" sz="2600" dirty="0" smtClean="0">
                <a:latin typeface="Georgia" panose="02040502050405020303" pitchFamily="18" charset="0"/>
              </a:rPr>
              <a:t>regnancy, carcinoma of the prostate, and hepatic, renal and cardiovascular disease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ANABOLIC STEROIDS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Androgens have protein anabolic effects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Anabolic steroids are androgenic drugs with higher anabolic to androgenic ratio compared to testosterone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They are synthetic derivatives of </a:t>
            </a:r>
            <a:r>
              <a:rPr lang="en-US" sz="2600" dirty="0" smtClean="0">
                <a:latin typeface="Georgia" panose="02040502050405020303" pitchFamily="18" charset="0"/>
              </a:rPr>
              <a:t>testosterone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Anabolic steroids are abused by athletes as body building </a:t>
            </a:r>
            <a:r>
              <a:rPr lang="en-US" sz="2600" dirty="0" smtClean="0">
                <a:latin typeface="Georgia" panose="02040502050405020303" pitchFamily="18" charset="0"/>
              </a:rPr>
              <a:t>drugs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Examples of anabolic steroids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err="1" smtClean="0">
                <a:latin typeface="Georgia" panose="02040502050405020303" pitchFamily="18" charset="0"/>
              </a:rPr>
              <a:t>Nandrolone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oxandrolone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stanozolol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ANABOLIC STEROIDS …. CONT’D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Clinical uses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Aplastic </a:t>
            </a:r>
            <a:r>
              <a:rPr lang="en-US" sz="2400" dirty="0" err="1" smtClean="0">
                <a:latin typeface="Georgia" panose="02040502050405020303" pitchFamily="18" charset="0"/>
              </a:rPr>
              <a:t>anaemia</a:t>
            </a:r>
            <a:r>
              <a:rPr lang="en-US" sz="2400" dirty="0" smtClean="0">
                <a:latin typeface="Georgia" panose="02040502050405020303" pitchFamily="18" charset="0"/>
              </a:rPr>
              <a:t> (androgens stimulate erythropoietin synthesis), </a:t>
            </a:r>
            <a:r>
              <a:rPr lang="en-US" sz="2400" dirty="0">
                <a:latin typeface="Georgia" panose="02040502050405020303" pitchFamily="18" charset="0"/>
              </a:rPr>
              <a:t>to stimulate muscle growth and increase muscle mass in general wasting of debilitating diseases such as </a:t>
            </a:r>
            <a:r>
              <a:rPr lang="en-US" sz="2400" dirty="0" smtClean="0">
                <a:latin typeface="Georgia" panose="02040502050405020303" pitchFamily="18" charset="0"/>
              </a:rPr>
              <a:t>cancer</a:t>
            </a:r>
            <a:endParaRPr lang="en-US" sz="2400" b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Decreased </a:t>
            </a:r>
            <a:r>
              <a:rPr lang="en-US" sz="2400" dirty="0">
                <a:latin typeface="Georgia" panose="02040502050405020303" pitchFamily="18" charset="0"/>
              </a:rPr>
              <a:t>testicular function, </a:t>
            </a:r>
            <a:r>
              <a:rPr lang="en-US" sz="2400" dirty="0" err="1">
                <a:latin typeface="Georgia" panose="02040502050405020303" pitchFamily="18" charset="0"/>
              </a:rPr>
              <a:t>oedema</a:t>
            </a:r>
            <a:r>
              <a:rPr lang="en-US" sz="2400" dirty="0">
                <a:latin typeface="Georgia" panose="02040502050405020303" pitchFamily="18" charset="0"/>
              </a:rPr>
              <a:t>, increased LDL and reduced HDL cholesterol, masculinization in females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Contraindications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Pregnant </a:t>
            </a:r>
            <a:r>
              <a:rPr lang="en-US" sz="2400" dirty="0">
                <a:latin typeface="Georgia" panose="02040502050405020303" pitchFamily="18" charset="0"/>
              </a:rPr>
              <a:t>women, patients with carcinoma of the prostate, and hepatic, renal and cardiovascular </a:t>
            </a:r>
            <a:r>
              <a:rPr lang="en-US" sz="2400" dirty="0" smtClean="0">
                <a:latin typeface="Georgia" panose="02040502050405020303" pitchFamily="18" charset="0"/>
              </a:rPr>
              <a:t>disease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3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400" b="1" dirty="0" smtClean="0">
                <a:latin typeface="Georgia" panose="02040502050405020303" pitchFamily="18" charset="0"/>
              </a:rPr>
              <a:t>ANTI-ANDROGENS</a:t>
            </a:r>
            <a:endParaRPr lang="en-US" sz="24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These are agents that impair the action or synthesis of endogenous </a:t>
            </a:r>
            <a:r>
              <a:rPr lang="en-US" sz="2200" dirty="0" smtClean="0">
                <a:latin typeface="Georgia" panose="02040502050405020303" pitchFamily="18" charset="0"/>
              </a:rPr>
              <a:t>androgens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200" b="1" dirty="0" smtClean="0">
                <a:latin typeface="Georgia" panose="02040502050405020303" pitchFamily="18" charset="0"/>
              </a:rPr>
              <a:t>Drugs that inhibit synthesis of androgens:</a:t>
            </a:r>
          </a:p>
          <a:p>
            <a:pPr>
              <a:spcBef>
                <a:spcPts val="1800"/>
              </a:spcBef>
            </a:pPr>
            <a:r>
              <a:rPr lang="en-US" sz="2200" dirty="0" err="1" smtClean="0">
                <a:latin typeface="Georgia" panose="02040502050405020303" pitchFamily="18" charset="0"/>
              </a:rPr>
              <a:t>Ketoconacole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Type II 5</a:t>
            </a:r>
            <a:r>
              <a:rPr lang="el-GR" sz="2200" dirty="0">
                <a:latin typeface="Georgia" panose="02040502050405020303" pitchFamily="18" charset="0"/>
              </a:rPr>
              <a:t>α</a:t>
            </a:r>
            <a:r>
              <a:rPr lang="en-US" sz="2200" dirty="0">
                <a:latin typeface="Georgia" panose="02040502050405020303" pitchFamily="18" charset="0"/>
              </a:rPr>
              <a:t>-</a:t>
            </a:r>
            <a:r>
              <a:rPr lang="en-US" sz="2200" dirty="0" err="1">
                <a:latin typeface="Georgia" panose="02040502050405020303" pitchFamily="18" charset="0"/>
              </a:rPr>
              <a:t>reductase</a:t>
            </a:r>
            <a:r>
              <a:rPr lang="en-US" sz="2200" dirty="0">
                <a:latin typeface="Georgia" panose="02040502050405020303" pitchFamily="18" charset="0"/>
              </a:rPr>
              <a:t> inhibitors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200" b="1" dirty="0">
                <a:latin typeface="Georgia" panose="02040502050405020303" pitchFamily="18" charset="0"/>
              </a:rPr>
              <a:t>Type II 5</a:t>
            </a:r>
            <a:r>
              <a:rPr lang="el-GR" sz="2200" b="1" dirty="0">
                <a:latin typeface="Georgia" panose="02040502050405020303" pitchFamily="18" charset="0"/>
              </a:rPr>
              <a:t>α</a:t>
            </a:r>
            <a:r>
              <a:rPr lang="en-US" sz="2200" b="1" dirty="0" smtClean="0">
                <a:latin typeface="Georgia" panose="02040502050405020303" pitchFamily="18" charset="0"/>
              </a:rPr>
              <a:t>-</a:t>
            </a:r>
            <a:r>
              <a:rPr lang="en-US" sz="2200" b="1" dirty="0" err="1" smtClean="0">
                <a:latin typeface="Georgia" panose="02040502050405020303" pitchFamily="18" charset="0"/>
              </a:rPr>
              <a:t>reductase</a:t>
            </a:r>
            <a:r>
              <a:rPr lang="en-US" sz="2200" b="1" dirty="0" smtClean="0">
                <a:latin typeface="Georgia" panose="02040502050405020303" pitchFamily="18" charset="0"/>
              </a:rPr>
              <a:t> inhibitors</a:t>
            </a:r>
          </a:p>
          <a:p>
            <a:pPr>
              <a:spcBef>
                <a:spcPts val="1800"/>
              </a:spcBef>
            </a:pPr>
            <a:r>
              <a:rPr lang="en-US" sz="2200" dirty="0" smtClean="0">
                <a:latin typeface="Georgia" panose="02040502050405020303" pitchFamily="18" charset="0"/>
              </a:rPr>
              <a:t>Include </a:t>
            </a:r>
            <a:r>
              <a:rPr lang="en-US" sz="2200" dirty="0" err="1" smtClean="0">
                <a:latin typeface="Georgia" panose="02040502050405020303" pitchFamily="18" charset="0"/>
              </a:rPr>
              <a:t>finasteride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err="1">
                <a:latin typeface="Georgia" panose="02040502050405020303" pitchFamily="18" charset="0"/>
              </a:rPr>
              <a:t>dutasteride</a:t>
            </a:r>
            <a:endParaRPr lang="en-US" sz="22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200" dirty="0">
                <a:latin typeface="Georgia" panose="02040502050405020303" pitchFamily="18" charset="0"/>
              </a:rPr>
              <a:t>Inhibit Type II 5</a:t>
            </a:r>
            <a:r>
              <a:rPr lang="el-GR" sz="2200" dirty="0">
                <a:latin typeface="Georgia" panose="02040502050405020303" pitchFamily="18" charset="0"/>
              </a:rPr>
              <a:t>α</a:t>
            </a:r>
            <a:r>
              <a:rPr lang="en-US" sz="2200" dirty="0">
                <a:latin typeface="Georgia" panose="02040502050405020303" pitchFamily="18" charset="0"/>
              </a:rPr>
              <a:t>-</a:t>
            </a:r>
            <a:r>
              <a:rPr lang="en-US" sz="2200" dirty="0" err="1">
                <a:latin typeface="Georgia" panose="02040502050405020303" pitchFamily="18" charset="0"/>
              </a:rPr>
              <a:t>reductase</a:t>
            </a:r>
            <a:r>
              <a:rPr lang="en-US" sz="2200" dirty="0">
                <a:latin typeface="Georgia" panose="02040502050405020303" pitchFamily="18" charset="0"/>
              </a:rPr>
              <a:t>, thereby reducing the production of the potent androgen, 5</a:t>
            </a:r>
            <a:r>
              <a:rPr lang="el-GR" sz="2200" dirty="0">
                <a:latin typeface="Georgia" panose="02040502050405020303" pitchFamily="18" charset="0"/>
              </a:rPr>
              <a:t>α</a:t>
            </a:r>
            <a:r>
              <a:rPr lang="en-US" sz="2200" dirty="0">
                <a:latin typeface="Georgia" panose="02040502050405020303" pitchFamily="18" charset="0"/>
              </a:rPr>
              <a:t>-</a:t>
            </a:r>
            <a:r>
              <a:rPr lang="en-US" sz="2200" dirty="0" err="1">
                <a:latin typeface="Georgia" panose="02040502050405020303" pitchFamily="18" charset="0"/>
              </a:rPr>
              <a:t>dihydrotestosterone</a:t>
            </a:r>
            <a:endParaRPr lang="en-US" sz="22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200" dirty="0">
                <a:latin typeface="Georgia" panose="02040502050405020303" pitchFamily="18" charset="0"/>
              </a:rPr>
              <a:t>Uses: </a:t>
            </a:r>
            <a:r>
              <a:rPr lang="en-US" sz="2200" dirty="0" smtClean="0">
                <a:latin typeface="Georgia" panose="02040502050405020303" pitchFamily="18" charset="0"/>
              </a:rPr>
              <a:t>Benign </a:t>
            </a:r>
            <a:r>
              <a:rPr lang="en-US" sz="2200" dirty="0">
                <a:latin typeface="Georgia" panose="02040502050405020303" pitchFamily="18" charset="0"/>
              </a:rPr>
              <a:t>prostate hypertrophy (decrease prostate volume and increase urine flow) and male pattern </a:t>
            </a:r>
            <a:r>
              <a:rPr lang="en-US" sz="2200" dirty="0" smtClean="0">
                <a:latin typeface="Georgia" panose="02040502050405020303" pitchFamily="18" charset="0"/>
              </a:rPr>
              <a:t>baldness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ANTI-ANDROGENS …. CONT’D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Androgen receptor antagonists</a:t>
            </a:r>
            <a:endParaRPr lang="en-US" sz="2600" b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Include </a:t>
            </a:r>
            <a:r>
              <a:rPr lang="en-US" sz="2600" dirty="0" err="1" smtClean="0">
                <a:latin typeface="Georgia" panose="02040502050405020303" pitchFamily="18" charset="0"/>
              </a:rPr>
              <a:t>flutamide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bicalutamide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nilutamide</a:t>
            </a:r>
            <a:endParaRPr lang="en-US" sz="2600" dirty="0">
              <a:latin typeface="Georgia" panose="02040502050405020303" pitchFamily="18" charset="0"/>
            </a:endParaRPr>
          </a:p>
          <a:p>
            <a:pPr marL="285750" indent="-285750"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Flutamide</a:t>
            </a:r>
            <a:r>
              <a:rPr lang="en-US" sz="2600" dirty="0">
                <a:latin typeface="Georgia" panose="02040502050405020303" pitchFamily="18" charset="0"/>
              </a:rPr>
              <a:t> is a steroid</a:t>
            </a:r>
          </a:p>
          <a:p>
            <a:pPr marL="285750" indent="-285750"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Bicalutamide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nilutamide</a:t>
            </a:r>
            <a:r>
              <a:rPr lang="en-US" sz="2600" dirty="0">
                <a:latin typeface="Georgia" panose="02040502050405020303" pitchFamily="18" charset="0"/>
              </a:rPr>
              <a:t> are non-steroids and are more selective for the androgen receptor</a:t>
            </a:r>
          </a:p>
          <a:p>
            <a:pPr marL="285750" indent="-285750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The three drugs are used in the treatment of prostate carcinoma and are highly efficacious when combined with long-term </a:t>
            </a:r>
            <a:r>
              <a:rPr lang="en-US" sz="2600" dirty="0" err="1">
                <a:latin typeface="Georgia" panose="02040502050405020303" pitchFamily="18" charset="0"/>
              </a:rPr>
              <a:t>GnRH</a:t>
            </a:r>
            <a:r>
              <a:rPr lang="en-US" sz="2600" dirty="0">
                <a:latin typeface="Georgia" panose="02040502050405020303" pitchFamily="18" charset="0"/>
              </a:rPr>
              <a:t> agonist </a:t>
            </a:r>
            <a:r>
              <a:rPr lang="en-US" sz="2600" dirty="0" smtClean="0">
                <a:latin typeface="Georgia" panose="02040502050405020303" pitchFamily="18" charset="0"/>
              </a:rPr>
              <a:t>therapy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ANTI-ANDROGENS: CYPROTERONE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Anti-androgen </a:t>
            </a:r>
            <a:r>
              <a:rPr lang="en-US" sz="2600" dirty="0">
                <a:latin typeface="Georgia" panose="02040502050405020303" pitchFamily="18" charset="0"/>
              </a:rPr>
              <a:t>with </a:t>
            </a:r>
            <a:r>
              <a:rPr lang="en-US" sz="2600" dirty="0" err="1">
                <a:latin typeface="Georgia" panose="02040502050405020303" pitchFamily="18" charset="0"/>
              </a:rPr>
              <a:t>progestogenic</a:t>
            </a:r>
            <a:r>
              <a:rPr lang="en-US" sz="2600" dirty="0">
                <a:latin typeface="Georgia" panose="02040502050405020303" pitchFamily="18" charset="0"/>
              </a:rPr>
              <a:t> activity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Competes with testosterone for target organ </a:t>
            </a:r>
            <a:r>
              <a:rPr lang="en-US" sz="2600" dirty="0" smtClean="0">
                <a:latin typeface="Georgia" panose="02040502050405020303" pitchFamily="18" charset="0"/>
              </a:rPr>
              <a:t>receptors and also blocks </a:t>
            </a:r>
            <a:r>
              <a:rPr lang="en-US" sz="2600" dirty="0">
                <a:latin typeface="Georgia" panose="02040502050405020303" pitchFamily="18" charset="0"/>
              </a:rPr>
              <a:t>synthesis of testosterone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Clinical uses</a:t>
            </a:r>
            <a:endParaRPr lang="en-US" sz="26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Male </a:t>
            </a:r>
            <a:r>
              <a:rPr lang="en-US" sz="2600" dirty="0" smtClean="0">
                <a:latin typeface="Georgia" panose="02040502050405020303" pitchFamily="18" charset="0"/>
              </a:rPr>
              <a:t>hyper-sexuality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Prostate cancer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Acne and </a:t>
            </a:r>
            <a:r>
              <a:rPr lang="en-US" sz="2600" dirty="0" err="1">
                <a:latin typeface="Georgia" panose="02040502050405020303" pitchFamily="18" charset="0"/>
              </a:rPr>
              <a:t>hirsutism</a:t>
            </a:r>
            <a:r>
              <a:rPr lang="en-US" sz="2600" dirty="0">
                <a:latin typeface="Georgia" panose="02040502050405020303" pitchFamily="18" charset="0"/>
              </a:rPr>
              <a:t> in females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7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20649"/>
            <a:ext cx="8720919" cy="979487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Other drugs with anti-androgen effects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55593"/>
            <a:ext cx="8625383" cy="5370631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GB" sz="2400" b="1" dirty="0" smtClean="0">
                <a:latin typeface="Georgia" panose="02040502050405020303" pitchFamily="18" charset="0"/>
              </a:rPr>
              <a:t>Ketoconazole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Blocks multiple cytochrome P450 dependent steps in the synthesis of steroid hormones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Use as an anti-androgen: precocious puberty and </a:t>
            </a:r>
            <a:r>
              <a:rPr lang="en-GB" sz="2400" dirty="0" err="1" smtClean="0">
                <a:latin typeface="Georgia" panose="02040502050405020303" pitchFamily="18" charset="0"/>
              </a:rPr>
              <a:t>hirsutism</a:t>
            </a:r>
            <a:endParaRPr lang="en-GB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sz="2400" b="1" dirty="0" smtClean="0">
                <a:latin typeface="Georgia" panose="02040502050405020303" pitchFamily="18" charset="0"/>
              </a:rPr>
              <a:t>Spironolactone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Spironolactone is an antagonist on both aldosterone and androgen receptors</a:t>
            </a:r>
          </a:p>
          <a:p>
            <a:pPr>
              <a:spcBef>
                <a:spcPts val="1800"/>
              </a:spcBef>
            </a:pPr>
            <a:r>
              <a:rPr lang="en-GB" sz="2400" dirty="0" smtClean="0">
                <a:latin typeface="Georgia" panose="02040502050405020303" pitchFamily="18" charset="0"/>
              </a:rPr>
              <a:t>Use as an androgen antagonist: treatment of </a:t>
            </a:r>
            <a:r>
              <a:rPr lang="en-GB" sz="2400" dirty="0" err="1" smtClean="0">
                <a:latin typeface="Georgia" panose="02040502050405020303" pitchFamily="18" charset="0"/>
              </a:rPr>
              <a:t>hirsutism</a:t>
            </a:r>
            <a:r>
              <a:rPr lang="en-GB" sz="2400" dirty="0" smtClean="0">
                <a:latin typeface="Georgia" panose="02040502050405020303" pitchFamily="18" charset="0"/>
              </a:rPr>
              <a:t> in women (usually in combination with oestrogen)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1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20649"/>
            <a:ext cx="8679975" cy="979487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OESTROGENS: CLINICAL USES AND ADVERSE EFFECTS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201003"/>
            <a:ext cx="8679975" cy="5425222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Uses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</a:t>
            </a:r>
            <a:r>
              <a:rPr lang="en-US" sz="2400" dirty="0" smtClean="0">
                <a:latin typeface="Georgia" panose="02040502050405020303" pitchFamily="18" charset="0"/>
              </a:rPr>
              <a:t>ontraception, female </a:t>
            </a:r>
            <a:r>
              <a:rPr lang="en-US" sz="2400" dirty="0" err="1" smtClean="0">
                <a:latin typeface="Georgia" panose="02040502050405020303" pitchFamily="18" charset="0"/>
              </a:rPr>
              <a:t>hypogonadism</a:t>
            </a:r>
            <a:r>
              <a:rPr lang="en-US" sz="2400" dirty="0" smtClean="0">
                <a:latin typeface="Georgia" panose="02040502050405020303" pitchFamily="18" charset="0"/>
              </a:rPr>
              <a:t>, alleviation of menopausal symptoms, dysfunctional uterine bleeding, prostatic cancer, prophylaxis and treatment of osteoporosis in post-menopausal women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Examples of </a:t>
            </a:r>
            <a:r>
              <a:rPr lang="en-US" sz="2400" b="1" dirty="0" err="1" smtClean="0">
                <a:latin typeface="Georgia" panose="02040502050405020303" pitchFamily="18" charset="0"/>
              </a:rPr>
              <a:t>oestrogens</a:t>
            </a:r>
            <a:r>
              <a:rPr lang="en-US" sz="2400" b="1" dirty="0" smtClean="0">
                <a:latin typeface="Georgia" panose="02040502050405020303" pitchFamily="18" charset="0"/>
              </a:rPr>
              <a:t> used in therapy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err="1">
                <a:latin typeface="Georgia" panose="02040502050405020303" pitchFamily="18" charset="0"/>
              </a:rPr>
              <a:t>M</a:t>
            </a:r>
            <a:r>
              <a:rPr lang="en-US" sz="2400" dirty="0" err="1" smtClean="0">
                <a:latin typeface="Georgia" panose="02040502050405020303" pitchFamily="18" charset="0"/>
              </a:rPr>
              <a:t>estranol</a:t>
            </a:r>
            <a:r>
              <a:rPr lang="en-US" sz="2400" dirty="0" smtClean="0">
                <a:latin typeface="Georgia" panose="02040502050405020303" pitchFamily="18" charset="0"/>
              </a:rPr>
              <a:t>, </a:t>
            </a:r>
            <a:r>
              <a:rPr lang="en-US" sz="2400" dirty="0" err="1" smtClean="0">
                <a:latin typeface="Georgia" panose="02040502050405020303" pitchFamily="18" charset="0"/>
              </a:rPr>
              <a:t>ethinyl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oestradiol</a:t>
            </a:r>
            <a:r>
              <a:rPr lang="en-US" sz="2400" dirty="0" smtClean="0">
                <a:latin typeface="Georgia" panose="02040502050405020303" pitchFamily="18" charset="0"/>
              </a:rPr>
              <a:t>, oestradiol-17ß , diethylstilbestrol and </a:t>
            </a:r>
            <a:r>
              <a:rPr lang="en-US" sz="2400" dirty="0" err="1" smtClean="0">
                <a:latin typeface="Georgia" panose="02040502050405020303" pitchFamily="18" charset="0"/>
              </a:rPr>
              <a:t>dienestrol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N</a:t>
            </a:r>
            <a:r>
              <a:rPr lang="en-US" sz="2400" dirty="0" smtClean="0">
                <a:latin typeface="Georgia" panose="02040502050405020303" pitchFamily="18" charset="0"/>
              </a:rPr>
              <a:t>ausea, headache, dizziness, depression, endometrial carcinoma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2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639762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Anti-</a:t>
            </a:r>
            <a:r>
              <a:rPr lang="en-US" sz="2800" b="1" cap="all" dirty="0" err="1" smtClean="0">
                <a:latin typeface="Georgia" panose="02040502050405020303" pitchFamily="18" charset="0"/>
              </a:rPr>
              <a:t>oestrogens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4651"/>
            <a:ext cx="8666328" cy="5411574"/>
          </a:xfrm>
        </p:spPr>
        <p:txBody>
          <a:bodyPr/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Include clomiphene and </a:t>
            </a:r>
            <a:r>
              <a:rPr lang="en-US" sz="2600" dirty="0" err="1" smtClean="0">
                <a:latin typeface="Georgia" panose="02040502050405020303" pitchFamily="18" charset="0"/>
              </a:rPr>
              <a:t>fulvestrant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Are non-steroidal anti-</a:t>
            </a:r>
            <a:r>
              <a:rPr lang="en-US" sz="2600" dirty="0" err="1" smtClean="0">
                <a:latin typeface="Georgia" panose="02040502050405020303" pitchFamily="18" charset="0"/>
              </a:rPr>
              <a:t>oestrogens</a:t>
            </a:r>
            <a:r>
              <a:rPr lang="en-US" sz="2600" dirty="0" smtClean="0">
                <a:latin typeface="Georgia" panose="02040502050405020303" pitchFamily="18" charset="0"/>
              </a:rPr>
              <a:t> that bind competitively to the </a:t>
            </a:r>
            <a:r>
              <a:rPr lang="en-US" sz="2600" dirty="0" err="1" smtClean="0">
                <a:latin typeface="Georgia" panose="02040502050405020303" pitchFamily="18" charset="0"/>
              </a:rPr>
              <a:t>oestrogen</a:t>
            </a:r>
            <a:r>
              <a:rPr lang="en-US" sz="2600" dirty="0" smtClean="0">
                <a:latin typeface="Georgia" panose="02040502050405020303" pitchFamily="18" charset="0"/>
              </a:rPr>
              <a:t> receptor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Clomiphene is a partial agonist in some tissues including the ovary and endometrium, while </a:t>
            </a:r>
            <a:r>
              <a:rPr lang="en-US" sz="2600" dirty="0" err="1" smtClean="0">
                <a:latin typeface="Georgia" panose="02040502050405020303" pitchFamily="18" charset="0"/>
              </a:rPr>
              <a:t>fulvestrant</a:t>
            </a:r>
            <a:r>
              <a:rPr lang="en-US" sz="2600" dirty="0" smtClean="0">
                <a:latin typeface="Georgia" panose="02040502050405020303" pitchFamily="18" charset="0"/>
              </a:rPr>
              <a:t> is a full antagonist in all tissues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They antagonize </a:t>
            </a:r>
            <a:r>
              <a:rPr lang="en-US" sz="2600" dirty="0" err="1" smtClean="0">
                <a:latin typeface="Georgia" panose="02040502050405020303" pitchFamily="18" charset="0"/>
              </a:rPr>
              <a:t>oestrogen</a:t>
            </a:r>
            <a:r>
              <a:rPr lang="en-US" sz="2600" dirty="0" smtClean="0">
                <a:latin typeface="Georgia" panose="02040502050405020303" pitchFamily="18" charset="0"/>
              </a:rPr>
              <a:t> action in the hypothalamus and pituitary, and in peripheral tissues</a:t>
            </a:r>
          </a:p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Fulvestrant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is used for t</a:t>
            </a:r>
            <a:r>
              <a:rPr lang="en-GB" sz="2600" dirty="0" err="1" smtClean="0">
                <a:latin typeface="Georgia" panose="02040502050405020303" pitchFamily="18" charset="0"/>
              </a:rPr>
              <a:t>reatment</a:t>
            </a:r>
            <a:r>
              <a:rPr lang="en-GB" sz="2600" dirty="0" smtClean="0">
                <a:latin typeface="Georgia" panose="02040502050405020303" pitchFamily="18" charset="0"/>
              </a:rPr>
              <a:t> </a:t>
            </a:r>
            <a:r>
              <a:rPr lang="en-GB" sz="2600" dirty="0">
                <a:latin typeface="Georgia" panose="02040502050405020303" pitchFamily="18" charset="0"/>
              </a:rPr>
              <a:t>of progressive breast cancer after </a:t>
            </a:r>
            <a:r>
              <a:rPr lang="en-GB" sz="2600" dirty="0" err="1" smtClean="0">
                <a:latin typeface="Georgia" panose="02040502050405020303" pitchFamily="18" charset="0"/>
              </a:rPr>
              <a:t>tamoxifen</a:t>
            </a:r>
            <a:endParaRPr 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63976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Clomiphene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4651"/>
            <a:ext cx="8666328" cy="541157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Blocks hypothalamic </a:t>
            </a:r>
            <a:r>
              <a:rPr lang="en-US" sz="2600" dirty="0" err="1" smtClean="0">
                <a:latin typeface="Georgia" panose="02040502050405020303" pitchFamily="18" charset="0"/>
              </a:rPr>
              <a:t>oestrogen</a:t>
            </a:r>
            <a:r>
              <a:rPr lang="en-US" sz="2600" dirty="0" smtClean="0">
                <a:latin typeface="Georgia" panose="02040502050405020303" pitchFamily="18" charset="0"/>
              </a:rPr>
              <a:t> receptors thereby preventing the negative feedback effect of </a:t>
            </a:r>
            <a:r>
              <a:rPr lang="en-US" sz="2600" dirty="0" err="1" smtClean="0">
                <a:latin typeface="Georgia" panose="02040502050405020303" pitchFamily="18" charset="0"/>
              </a:rPr>
              <a:t>oestrogen</a:t>
            </a:r>
            <a:r>
              <a:rPr lang="en-US" sz="2600" dirty="0" smtClean="0">
                <a:latin typeface="Georgia" panose="02040502050405020303" pitchFamily="18" charset="0"/>
              </a:rPr>
              <a:t>. This results in increased secretion of </a:t>
            </a:r>
            <a:r>
              <a:rPr lang="en-US" sz="2600" dirty="0" err="1" smtClean="0">
                <a:latin typeface="Georgia" panose="02040502050405020303" pitchFamily="18" charset="0"/>
              </a:rPr>
              <a:t>gonadotrophins</a:t>
            </a:r>
            <a:r>
              <a:rPr lang="en-US" sz="2600" dirty="0" smtClean="0">
                <a:latin typeface="Georgia" panose="02040502050405020303" pitchFamily="18" charset="0"/>
              </a:rPr>
              <a:t> and thus induces ovulation.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Indications: </a:t>
            </a:r>
            <a:r>
              <a:rPr lang="en-US" sz="2600" dirty="0" err="1">
                <a:latin typeface="Georgia" panose="02040502050405020303" pitchFamily="18" charset="0"/>
              </a:rPr>
              <a:t>a</a:t>
            </a:r>
            <a:r>
              <a:rPr lang="en-US" sz="2600" dirty="0" err="1" smtClean="0">
                <a:latin typeface="Georgia" panose="02040502050405020303" pitchFamily="18" charset="0"/>
              </a:rPr>
              <a:t>novulatory</a:t>
            </a:r>
            <a:r>
              <a:rPr lang="en-US" sz="2600" dirty="0" smtClean="0">
                <a:latin typeface="Georgia" panose="02040502050405020303" pitchFamily="18" charset="0"/>
              </a:rPr>
              <a:t> infertility, </a:t>
            </a:r>
            <a:r>
              <a:rPr lang="en-US" sz="2600" dirty="0" err="1" smtClean="0">
                <a:latin typeface="Georgia" panose="02040502050405020303" pitchFamily="18" charset="0"/>
              </a:rPr>
              <a:t>oligospermia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Multiple ovulation and multiple pregnancy may occur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2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3600" b="1" dirty="0" smtClean="0">
                <a:latin typeface="Georgia" panose="02040502050405020303" pitchFamily="18" charset="0"/>
                <a:cs typeface="Georgia" panose="02040502050405020303" charset="0"/>
              </a:rPr>
              <a:t>SEX HORMONES AND DRUGS THAT AFFECT SEX HORMONE RECEPTORS</a:t>
            </a:r>
            <a:endParaRPr lang="en-US" sz="3600" b="1" i="0" u="none" strike="noStrike" cap="none" dirty="0"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42392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8"/>
            <a:ext cx="8666328" cy="88710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Selective oestrogen receptor modulators (SERMS)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9200"/>
            <a:ext cx="8666328" cy="540702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SERMS are ligands for the oestrogen receptor that have agonist activity in one tissue but may have antagonist activity or no activity in another tissue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The response of a tissue is determined by the conformation that the ligand confers upon the oestrogen receptor and the set of co-activators that are expressed in that tissue</a:t>
            </a:r>
          </a:p>
          <a:p>
            <a:pPr>
              <a:spcBef>
                <a:spcPts val="1800"/>
              </a:spcBef>
            </a:pPr>
            <a:r>
              <a:rPr lang="en-GB" sz="2600" dirty="0">
                <a:latin typeface="Georgia" panose="02040502050405020303" pitchFamily="18" charset="0"/>
              </a:rPr>
              <a:t>SERMS in clinical use include </a:t>
            </a:r>
            <a:r>
              <a:rPr lang="en-GB" sz="2600" dirty="0" err="1">
                <a:latin typeface="Georgia" panose="02040502050405020303" pitchFamily="18" charset="0"/>
              </a:rPr>
              <a:t>tamoxifene</a:t>
            </a:r>
            <a:r>
              <a:rPr lang="en-GB" sz="2600" dirty="0">
                <a:latin typeface="Georgia" panose="02040502050405020303" pitchFamily="18" charset="0"/>
              </a:rPr>
              <a:t>, </a:t>
            </a:r>
            <a:r>
              <a:rPr lang="en-GB" sz="2600" dirty="0" err="1">
                <a:latin typeface="Georgia" panose="02040502050405020303" pitchFamily="18" charset="0"/>
              </a:rPr>
              <a:t>raloxifene</a:t>
            </a:r>
            <a:r>
              <a:rPr lang="en-GB" sz="2600" dirty="0">
                <a:latin typeface="Georgia" panose="02040502050405020303" pitchFamily="18" charset="0"/>
              </a:rPr>
              <a:t> and </a:t>
            </a:r>
            <a:r>
              <a:rPr lang="en-GB" sz="2600" dirty="0" err="1" smtClean="0">
                <a:latin typeface="Georgia" panose="02040502050405020303" pitchFamily="18" charset="0"/>
              </a:rPr>
              <a:t>toremifene</a:t>
            </a:r>
            <a:endParaRPr lang="en-GB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274638"/>
            <a:ext cx="8693624" cy="868362"/>
          </a:xfrm>
        </p:spPr>
        <p:txBody>
          <a:bodyPr/>
          <a:lstStyle/>
          <a:p>
            <a:pPr marL="0" indent="0" algn="l"/>
            <a:r>
              <a:rPr lang="en-US" sz="2800" b="1" cap="all" dirty="0" err="1">
                <a:latin typeface="Georgia" panose="02040502050405020303" pitchFamily="18" charset="0"/>
              </a:rPr>
              <a:t>Tamoxifen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41946"/>
            <a:ext cx="8693624" cy="5384279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err="1" smtClean="0">
                <a:latin typeface="Georgia" panose="02040502050405020303" pitchFamily="18" charset="0"/>
              </a:rPr>
              <a:t>Tamoxifen</a:t>
            </a:r>
            <a:r>
              <a:rPr lang="en-US" sz="2400" dirty="0" smtClean="0">
                <a:latin typeface="Georgia" panose="02040502050405020303" pitchFamily="18" charset="0"/>
              </a:rPr>
              <a:t> is a non-steroidal SERM that has </a:t>
            </a:r>
            <a:r>
              <a:rPr lang="en-US" sz="2400" dirty="0" err="1" smtClean="0">
                <a:latin typeface="Georgia" panose="02040502050405020303" pitchFamily="18" charset="0"/>
              </a:rPr>
              <a:t>oestrogen</a:t>
            </a:r>
            <a:r>
              <a:rPr lang="en-US" sz="2400" dirty="0" smtClean="0">
                <a:latin typeface="Georgia" panose="02040502050405020303" pitchFamily="18" charset="0"/>
              </a:rPr>
              <a:t> antagonist activity in the breast and in the brain, and agonist activity in the uterus and in bone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Increases </a:t>
            </a:r>
            <a:r>
              <a:rPr lang="en-US" sz="2400" dirty="0">
                <a:latin typeface="Georgia" panose="02040502050405020303" pitchFamily="18" charset="0"/>
              </a:rPr>
              <a:t>the risk of endometrial cancer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Clinical uses</a:t>
            </a:r>
            <a:endParaRPr lang="en-US" sz="2400" b="1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Anovulatory</a:t>
            </a:r>
            <a:r>
              <a:rPr lang="en-US" sz="2400" dirty="0">
                <a:latin typeface="Georgia" panose="02040502050405020303" pitchFamily="18" charset="0"/>
              </a:rPr>
              <a:t> infertility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Primary prevention of breast cancer in women at high risk of the disease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Treatment of advanced breast cancer (ER+ breast cancer)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Prevention of </a:t>
            </a:r>
            <a:r>
              <a:rPr lang="en-US" sz="2400" dirty="0" err="1" smtClean="0">
                <a:latin typeface="Georgia" panose="02040502050405020303" pitchFamily="18" charset="0"/>
              </a:rPr>
              <a:t>oestrogen</a:t>
            </a:r>
            <a:r>
              <a:rPr lang="en-US" sz="2400" dirty="0" smtClean="0">
                <a:latin typeface="Georgia" panose="02040502050405020303" pitchFamily="18" charset="0"/>
              </a:rPr>
              <a:t> related </a:t>
            </a:r>
            <a:r>
              <a:rPr lang="en-US" sz="2400" dirty="0" err="1" smtClean="0">
                <a:latin typeface="Georgia" panose="02040502050405020303" pitchFamily="18" charset="0"/>
              </a:rPr>
              <a:t>gynaecomastia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8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" y="218363"/>
            <a:ext cx="8693625" cy="881773"/>
          </a:xfrm>
        </p:spPr>
        <p:txBody>
          <a:bodyPr/>
          <a:lstStyle/>
          <a:p>
            <a:pPr algn="l"/>
            <a:r>
              <a:rPr lang="en-GB" sz="2800" b="1" cap="all" dirty="0" err="1" smtClean="0">
                <a:latin typeface="Georgia" panose="02040502050405020303" pitchFamily="18" charset="0"/>
              </a:rPr>
              <a:t>Raloxifene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1" y="1255593"/>
            <a:ext cx="8693625" cy="5370631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GB" sz="2600" dirty="0" err="1" smtClean="0">
                <a:latin typeface="Georgia" panose="02040502050405020303" pitchFamily="18" charset="0"/>
              </a:rPr>
              <a:t>Raloxifene</a:t>
            </a:r>
            <a:r>
              <a:rPr lang="en-GB" sz="2600" dirty="0" smtClean="0">
                <a:latin typeface="Georgia" panose="02040502050405020303" pitchFamily="18" charset="0"/>
              </a:rPr>
              <a:t> has oestrogen agonist activity in bone, and antagonist activity in the uterus, breast and the brain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sz="2600" b="1" dirty="0" smtClean="0">
                <a:latin typeface="Georgia" panose="02040502050405020303" pitchFamily="18" charset="0"/>
              </a:rPr>
              <a:t>Clinical uses</a:t>
            </a:r>
          </a:p>
          <a:p>
            <a:pPr>
              <a:spcBef>
                <a:spcPts val="1800"/>
              </a:spcBef>
            </a:pPr>
            <a:r>
              <a:rPr lang="en-GB" sz="2600" dirty="0">
                <a:latin typeface="Georgia" panose="02040502050405020303" pitchFamily="18" charset="0"/>
              </a:rPr>
              <a:t>T</a:t>
            </a:r>
            <a:r>
              <a:rPr lang="en-GB" sz="2600" dirty="0" smtClean="0">
                <a:latin typeface="Georgia" panose="02040502050405020303" pitchFamily="18" charset="0"/>
              </a:rPr>
              <a:t>reatment and prevention of osteoporosis in postmenopausal women</a:t>
            </a:r>
          </a:p>
          <a:p>
            <a:pPr>
              <a:spcBef>
                <a:spcPts val="1800"/>
              </a:spcBef>
            </a:pPr>
            <a:r>
              <a:rPr lang="en-GB" sz="2600" dirty="0">
                <a:latin typeface="Georgia" panose="02040502050405020303" pitchFamily="18" charset="0"/>
              </a:rPr>
              <a:t>T</a:t>
            </a:r>
            <a:r>
              <a:rPr lang="en-GB" sz="2600" dirty="0" smtClean="0">
                <a:latin typeface="Georgia" panose="02040502050405020303" pitchFamily="18" charset="0"/>
              </a:rPr>
              <a:t>reatment of uterine fibroids</a:t>
            </a:r>
          </a:p>
          <a:p>
            <a:pPr>
              <a:spcBef>
                <a:spcPts val="1800"/>
              </a:spcBef>
            </a:pPr>
            <a:r>
              <a:rPr lang="en-GB" sz="2600" dirty="0">
                <a:latin typeface="Georgia" panose="02040502050405020303" pitchFamily="18" charset="0"/>
              </a:rPr>
              <a:t>R</a:t>
            </a:r>
            <a:r>
              <a:rPr lang="en-GB" sz="2600" dirty="0" smtClean="0">
                <a:latin typeface="Georgia" panose="02040502050405020303" pitchFamily="18" charset="0"/>
              </a:rPr>
              <a:t>eduction of risk and treatment of invasive breast cancer in postmenopausal women</a:t>
            </a:r>
            <a:endParaRPr lang="en-GB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7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8"/>
            <a:ext cx="8666328" cy="88710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SERMS</a:t>
            </a:r>
            <a:r>
              <a:rPr lang="en-GB" sz="2800" b="1" cap="all" dirty="0">
                <a:latin typeface="Georgia" panose="02040502050405020303" pitchFamily="18" charset="0"/>
              </a:rPr>
              <a:t> </a:t>
            </a:r>
            <a:r>
              <a:rPr lang="en-GB" sz="2800" b="1" cap="all" dirty="0" smtClean="0">
                <a:latin typeface="Georgia" panose="02040502050405020303" pitchFamily="18" charset="0"/>
              </a:rPr>
              <a:t>: ADVERSE EFFECTS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9200"/>
            <a:ext cx="8666328" cy="540702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Oedema, hot flushes, nausea, vomiting, vaginal bleeding and vaginal discharge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There is an increase in thromboembolic events with </a:t>
            </a:r>
            <a:r>
              <a:rPr lang="en-GB" sz="2600" dirty="0" err="1" smtClean="0">
                <a:latin typeface="Georgia" panose="02040502050405020303" pitchFamily="18" charset="0"/>
              </a:rPr>
              <a:t>raloxifene</a:t>
            </a:r>
            <a:r>
              <a:rPr lang="en-GB" sz="2600" dirty="0" smtClean="0">
                <a:latin typeface="Georgia" panose="02040502050405020303" pitchFamily="18" charset="0"/>
              </a:rPr>
              <a:t> (increases synthesis of clotting factors in the liver) </a:t>
            </a:r>
            <a:r>
              <a:rPr lang="en-GB" sz="2600" dirty="0" smtClean="0">
                <a:latin typeface="Georgia" panose="02040502050405020303" pitchFamily="18" charset="0"/>
              </a:rPr>
              <a:t>but not with </a:t>
            </a:r>
            <a:r>
              <a:rPr lang="en-GB" sz="2600" dirty="0" err="1" smtClean="0">
                <a:latin typeface="Georgia" panose="02040502050405020303" pitchFamily="18" charset="0"/>
              </a:rPr>
              <a:t>tamoxifene</a:t>
            </a:r>
            <a:endParaRPr lang="en-GB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0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62592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Aromatase inhibitors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73707"/>
            <a:ext cx="8666328" cy="545251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Aromatase is the enzyme that catalyses the final step in the production of oestrogens from androgenic precursors within the ovary or in peripheral tissues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Aromatase inhibitors inhibit oestrogen synthesis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Include </a:t>
            </a:r>
            <a:r>
              <a:rPr lang="en-GB" sz="2600" dirty="0" err="1" smtClean="0">
                <a:latin typeface="Georgia" panose="02040502050405020303" pitchFamily="18" charset="0"/>
              </a:rPr>
              <a:t>exemestane</a:t>
            </a:r>
            <a:r>
              <a:rPr lang="en-GB" sz="2600" dirty="0" smtClean="0">
                <a:latin typeface="Georgia" panose="02040502050405020303" pitchFamily="18" charset="0"/>
              </a:rPr>
              <a:t>, </a:t>
            </a:r>
            <a:r>
              <a:rPr lang="en-GB" sz="2600" dirty="0" err="1" smtClean="0">
                <a:latin typeface="Georgia" panose="02040502050405020303" pitchFamily="18" charset="0"/>
              </a:rPr>
              <a:t>testolactone</a:t>
            </a:r>
            <a:r>
              <a:rPr lang="en-GB" sz="2600" dirty="0" smtClean="0">
                <a:latin typeface="Georgia" panose="02040502050405020303" pitchFamily="18" charset="0"/>
              </a:rPr>
              <a:t>, </a:t>
            </a:r>
            <a:r>
              <a:rPr lang="en-GB" sz="2600" dirty="0" err="1" smtClean="0">
                <a:latin typeface="Georgia" panose="02040502050405020303" pitchFamily="18" charset="0"/>
              </a:rPr>
              <a:t>anastrozole</a:t>
            </a:r>
            <a:r>
              <a:rPr lang="en-GB" sz="2600" dirty="0" smtClean="0">
                <a:latin typeface="Georgia" panose="02040502050405020303" pitchFamily="18" charset="0"/>
              </a:rPr>
              <a:t> and </a:t>
            </a:r>
            <a:r>
              <a:rPr lang="en-GB" sz="2600" dirty="0" err="1" smtClean="0">
                <a:latin typeface="Georgia" panose="02040502050405020303" pitchFamily="18" charset="0"/>
              </a:rPr>
              <a:t>letrozole</a:t>
            </a:r>
            <a:endParaRPr lang="en-GB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62592"/>
          </a:xfrm>
        </p:spPr>
        <p:txBody>
          <a:bodyPr/>
          <a:lstStyle/>
          <a:p>
            <a:pPr marL="25400" algn="l"/>
            <a:r>
              <a:rPr lang="en-GB" sz="2800" b="1" cap="all" dirty="0" err="1">
                <a:latin typeface="Georgia" panose="02040502050405020303" pitchFamily="18" charset="0"/>
              </a:rPr>
              <a:t>Exemestane</a:t>
            </a:r>
            <a:r>
              <a:rPr lang="en-GB" sz="2800" b="1" cap="all" dirty="0">
                <a:latin typeface="Georgia" panose="02040502050405020303" pitchFamily="18" charset="0"/>
              </a:rPr>
              <a:t> and </a:t>
            </a:r>
            <a:r>
              <a:rPr lang="en-GB" sz="2800" b="1" cap="all" dirty="0" err="1">
                <a:latin typeface="Georgia" panose="02040502050405020303" pitchFamily="18" charset="0"/>
              </a:rPr>
              <a:t>testolactone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73707"/>
            <a:ext cx="8666328" cy="545251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Steroidal </a:t>
            </a:r>
            <a:r>
              <a:rPr lang="en-GB" sz="2600" dirty="0">
                <a:latin typeface="Georgia" panose="02040502050405020303" pitchFamily="18" charset="0"/>
              </a:rPr>
              <a:t>irreversible aromatase </a:t>
            </a:r>
            <a:r>
              <a:rPr lang="en-GB" sz="2600" dirty="0" smtClean="0">
                <a:latin typeface="Georgia" panose="02040502050405020303" pitchFamily="18" charset="0"/>
              </a:rPr>
              <a:t>inhibitors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Used </a:t>
            </a:r>
            <a:r>
              <a:rPr lang="en-GB" sz="2600" dirty="0">
                <a:latin typeface="Georgia" panose="02040502050405020303" pitchFamily="18" charset="0"/>
              </a:rPr>
              <a:t>in the treatment of breast </a:t>
            </a:r>
            <a:r>
              <a:rPr lang="en-GB" sz="2600" dirty="0" smtClean="0">
                <a:latin typeface="Georgia" panose="02040502050405020303" pitchFamily="18" charset="0"/>
              </a:rPr>
              <a:t>cancer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Adverse </a:t>
            </a:r>
            <a:r>
              <a:rPr lang="en-GB" sz="2600" dirty="0">
                <a:latin typeface="Georgia" panose="02040502050405020303" pitchFamily="18" charset="0"/>
              </a:rPr>
              <a:t>effects include hot flushes, fatigue, insomnia, depression and </a:t>
            </a:r>
            <a:r>
              <a:rPr lang="en-GB" sz="2600" dirty="0" smtClean="0">
                <a:latin typeface="Georgia" panose="02040502050405020303" pitchFamily="18" charset="0"/>
              </a:rPr>
              <a:t>anxiety</a:t>
            </a:r>
            <a:endParaRPr lang="en-GB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62592"/>
          </a:xfrm>
        </p:spPr>
        <p:txBody>
          <a:bodyPr/>
          <a:lstStyle/>
          <a:p>
            <a:pPr marL="25400" algn="l"/>
            <a:r>
              <a:rPr lang="en-GB" sz="2800" b="1" cap="all" dirty="0" err="1">
                <a:latin typeface="Georgia" panose="02040502050405020303" pitchFamily="18" charset="0"/>
              </a:rPr>
              <a:t>Anastrozole</a:t>
            </a:r>
            <a:r>
              <a:rPr lang="en-GB" sz="2800" b="1" cap="all" dirty="0">
                <a:latin typeface="Georgia" panose="02040502050405020303" pitchFamily="18" charset="0"/>
              </a:rPr>
              <a:t> and </a:t>
            </a:r>
            <a:r>
              <a:rPr lang="en-GB" sz="2800" b="1" cap="all" dirty="0" err="1">
                <a:latin typeface="Georgia" panose="02040502050405020303" pitchFamily="18" charset="0"/>
              </a:rPr>
              <a:t>letrozole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73707"/>
            <a:ext cx="8666328" cy="545251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Are non-steroidal </a:t>
            </a:r>
            <a:r>
              <a:rPr lang="en-GB" sz="2600" dirty="0">
                <a:latin typeface="Georgia" panose="02040502050405020303" pitchFamily="18" charset="0"/>
              </a:rPr>
              <a:t>competitive inhibitors of </a:t>
            </a:r>
            <a:r>
              <a:rPr lang="en-GB" sz="2600" dirty="0" smtClean="0">
                <a:latin typeface="Georgia" panose="02040502050405020303" pitchFamily="18" charset="0"/>
              </a:rPr>
              <a:t>aromatase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Used </a:t>
            </a:r>
            <a:r>
              <a:rPr lang="en-GB" sz="2600" dirty="0">
                <a:latin typeface="Georgia" panose="02040502050405020303" pitchFamily="18" charset="0"/>
              </a:rPr>
              <a:t>as first-line or second-line agents in the treatment of breast </a:t>
            </a:r>
            <a:r>
              <a:rPr lang="en-GB" sz="2600" dirty="0" smtClean="0">
                <a:latin typeface="Georgia" panose="02040502050405020303" pitchFamily="18" charset="0"/>
              </a:rPr>
              <a:t>cancer</a:t>
            </a:r>
          </a:p>
          <a:p>
            <a:pPr>
              <a:spcBef>
                <a:spcPts val="1800"/>
              </a:spcBef>
            </a:pPr>
            <a:r>
              <a:rPr lang="en-GB" sz="2600" dirty="0" smtClean="0">
                <a:latin typeface="Georgia" panose="02040502050405020303" pitchFamily="18" charset="0"/>
              </a:rPr>
              <a:t>Adverse </a:t>
            </a:r>
            <a:r>
              <a:rPr lang="en-GB" sz="2600" dirty="0">
                <a:latin typeface="Georgia" panose="02040502050405020303" pitchFamily="18" charset="0"/>
              </a:rPr>
              <a:t>effects </a:t>
            </a:r>
            <a:r>
              <a:rPr lang="en-GB" sz="2600" dirty="0" smtClean="0">
                <a:latin typeface="Georgia" panose="02040502050405020303" pitchFamily="18" charset="0"/>
              </a:rPr>
              <a:t>include hot </a:t>
            </a:r>
            <a:r>
              <a:rPr lang="en-GB" sz="2600" dirty="0">
                <a:latin typeface="Georgia" panose="02040502050405020303" pitchFamily="18" charset="0"/>
              </a:rPr>
              <a:t>flushes, vaginal bleeding, insomnia, bone pain and GI disturbances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3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5" y="120650"/>
            <a:ext cx="8761863" cy="838200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PROGESTOGENS: CLINICAL USES AND ADVERSE EFFECTS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173707"/>
            <a:ext cx="8761863" cy="5452518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Uses</a:t>
            </a:r>
            <a:endParaRPr lang="en-US" sz="25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Contraception, dysfunctional uterine bleeding, </a:t>
            </a:r>
            <a:r>
              <a:rPr lang="en-US" sz="2500" dirty="0" err="1" smtClean="0">
                <a:latin typeface="Georgia" panose="02040502050405020303" pitchFamily="18" charset="0"/>
              </a:rPr>
              <a:t>amenorrhoea</a:t>
            </a:r>
            <a:r>
              <a:rPr lang="en-US" sz="2500" dirty="0" smtClean="0">
                <a:latin typeface="Georgia" panose="02040502050405020303" pitchFamily="18" charset="0"/>
              </a:rPr>
              <a:t>, endometriosis, premenstrual tension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Examples of </a:t>
            </a:r>
            <a:r>
              <a:rPr lang="en-US" sz="2500" b="1" dirty="0" err="1" smtClean="0">
                <a:latin typeface="Georgia" panose="02040502050405020303" pitchFamily="18" charset="0"/>
              </a:rPr>
              <a:t>progestogens</a:t>
            </a:r>
            <a:r>
              <a:rPr lang="en-US" sz="2500" b="1" dirty="0" smtClean="0">
                <a:latin typeface="Georgia" panose="02040502050405020303" pitchFamily="18" charset="0"/>
              </a:rPr>
              <a:t> used in therapy</a:t>
            </a:r>
            <a:endParaRPr lang="en-US" sz="25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500" dirty="0" smtClean="0">
                <a:latin typeface="Georgia" panose="02040502050405020303" pitchFamily="18" charset="0"/>
              </a:rPr>
              <a:t>Progesterone, </a:t>
            </a:r>
            <a:r>
              <a:rPr lang="en-US" sz="2500" dirty="0" err="1" smtClean="0">
                <a:latin typeface="Georgia" panose="02040502050405020303" pitchFamily="18" charset="0"/>
              </a:rPr>
              <a:t>hydroxyprogesterone</a:t>
            </a:r>
            <a:r>
              <a:rPr lang="en-US" sz="2500" dirty="0" smtClean="0">
                <a:latin typeface="Georgia" panose="02040502050405020303" pitchFamily="18" charset="0"/>
              </a:rPr>
              <a:t>, </a:t>
            </a:r>
            <a:r>
              <a:rPr lang="en-US" sz="2500" dirty="0" err="1" smtClean="0">
                <a:latin typeface="Georgia" panose="02040502050405020303" pitchFamily="18" charset="0"/>
              </a:rPr>
              <a:t>medroxyprogesterone</a:t>
            </a:r>
            <a:r>
              <a:rPr lang="en-US" sz="2500" dirty="0" smtClean="0">
                <a:latin typeface="Georgia" panose="02040502050405020303" pitchFamily="18" charset="0"/>
              </a:rPr>
              <a:t>, </a:t>
            </a:r>
            <a:r>
              <a:rPr lang="en-US" sz="2500" dirty="0" err="1" smtClean="0">
                <a:latin typeface="Georgia" panose="02040502050405020303" pitchFamily="18" charset="0"/>
              </a:rPr>
              <a:t>norethisterone</a:t>
            </a:r>
            <a:r>
              <a:rPr lang="en-US" sz="2500" dirty="0" smtClean="0">
                <a:latin typeface="Georgia" panose="02040502050405020303" pitchFamily="18" charset="0"/>
              </a:rPr>
              <a:t> and </a:t>
            </a:r>
            <a:r>
              <a:rPr lang="en-US" sz="2500" dirty="0" err="1" smtClean="0">
                <a:latin typeface="Georgia" panose="02040502050405020303" pitchFamily="18" charset="0"/>
              </a:rPr>
              <a:t>norethindrone</a:t>
            </a:r>
            <a:r>
              <a:rPr lang="en-US" sz="2500" dirty="0" smtClean="0">
                <a:latin typeface="Georgia" panose="02040502050405020303" pitchFamily="18" charset="0"/>
              </a:rPr>
              <a:t>, </a:t>
            </a:r>
            <a:r>
              <a:rPr lang="en-US" sz="2500" dirty="0" err="1" smtClean="0">
                <a:latin typeface="Georgia" panose="02040502050405020303" pitchFamily="18" charset="0"/>
              </a:rPr>
              <a:t>norgestrel</a:t>
            </a:r>
            <a:r>
              <a:rPr lang="en-US" sz="2500" dirty="0" smtClean="0">
                <a:latin typeface="Georgia" panose="02040502050405020303" pitchFamily="18" charset="0"/>
              </a:rPr>
              <a:t>, </a:t>
            </a:r>
            <a:r>
              <a:rPr lang="en-US" sz="2500" dirty="0" err="1" smtClean="0">
                <a:latin typeface="Georgia" panose="02040502050405020303" pitchFamily="18" charset="0"/>
              </a:rPr>
              <a:t>levonorgestrel</a:t>
            </a:r>
            <a:endParaRPr lang="en-US" sz="25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500" b="1" dirty="0" smtClean="0">
                <a:latin typeface="Georgia" panose="02040502050405020303" pitchFamily="18" charset="0"/>
              </a:rPr>
              <a:t>Adverse effects</a:t>
            </a:r>
            <a:endParaRPr lang="en-US" sz="25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500" dirty="0" err="1" smtClean="0">
                <a:latin typeface="Georgia" panose="02040502050405020303" pitchFamily="18" charset="0"/>
              </a:rPr>
              <a:t>Teratogenic</a:t>
            </a:r>
            <a:r>
              <a:rPr lang="en-US" sz="2500" dirty="0" smtClean="0">
                <a:latin typeface="Georgia" panose="02040502050405020303" pitchFamily="18" charset="0"/>
              </a:rPr>
              <a:t>, breakthrough bleeding, spotting, </a:t>
            </a:r>
            <a:r>
              <a:rPr lang="en-US" sz="2500" dirty="0" err="1" smtClean="0">
                <a:latin typeface="Georgia" panose="02040502050405020303" pitchFamily="18" charset="0"/>
              </a:rPr>
              <a:t>amenorrhoea</a:t>
            </a:r>
            <a:endParaRPr lang="en-US" sz="25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4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4638"/>
            <a:ext cx="8666329" cy="7921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MIFEPRISTONE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1310184"/>
            <a:ext cx="8557146" cy="5243015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Mifepristone is a synthetic steroid which is a progesterone and glucocorticoid receptor competitive antagonist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Indications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Induction of medical abortion in the first trimester (combined with parenteral or </a:t>
            </a:r>
            <a:r>
              <a:rPr lang="en-US" sz="2400" dirty="0" err="1" smtClean="0">
                <a:latin typeface="Georgia" panose="02040502050405020303" pitchFamily="18" charset="0"/>
              </a:rPr>
              <a:t>intravaginal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 err="1" smtClean="0">
                <a:latin typeface="Georgia" panose="02040502050405020303" pitchFamily="18" charset="0"/>
              </a:rPr>
              <a:t>prostagandin</a:t>
            </a:r>
            <a:r>
              <a:rPr lang="en-US" sz="2400" dirty="0" smtClean="0">
                <a:latin typeface="Georgia" panose="02040502050405020303" pitchFamily="18" charset="0"/>
              </a:rPr>
              <a:t> E</a:t>
            </a:r>
            <a:r>
              <a:rPr lang="en-US" sz="2400" baseline="-25000" dirty="0" smtClean="0">
                <a:latin typeface="Georgia" panose="02040502050405020303" pitchFamily="18" charset="0"/>
              </a:rPr>
              <a:t>1 </a:t>
            </a:r>
            <a:r>
              <a:rPr lang="en-US" sz="2400" dirty="0" smtClean="0">
                <a:latin typeface="Georgia" panose="02040502050405020303" pitchFamily="18" charset="0"/>
              </a:rPr>
              <a:t>48 hours after mifepristone)</a:t>
            </a: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Induction of </a:t>
            </a:r>
            <a:r>
              <a:rPr lang="en-US" sz="2400" dirty="0" err="1" smtClean="0">
                <a:latin typeface="Georgia" panose="02040502050405020303" pitchFamily="18" charset="0"/>
              </a:rPr>
              <a:t>labour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Post-coital contraception (use within 72 hours of coitus)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latin typeface="Georgia" panose="02040502050405020303" pitchFamily="18" charset="0"/>
              </a:rPr>
              <a:t>Adverse effects</a:t>
            </a:r>
            <a:endParaRPr lang="en-US" sz="24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Uterine bleeding, nausea, abdominal pain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32012"/>
            <a:ext cx="8652681" cy="805218"/>
          </a:xfrm>
        </p:spPr>
        <p:txBody>
          <a:bodyPr/>
          <a:lstStyle/>
          <a:p>
            <a:pPr algn="l"/>
            <a:r>
              <a:rPr lang="en-US" sz="2800" b="1" cap="all" dirty="0" err="1" smtClean="0">
                <a:latin typeface="Georgia" panose="02040502050405020303" pitchFamily="18" charset="0"/>
              </a:rPr>
              <a:t>danazol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241946"/>
            <a:ext cx="8652681" cy="53842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err="1" smtClean="0">
                <a:latin typeface="Georgia" panose="02040502050405020303" pitchFamily="18" charset="0"/>
              </a:rPr>
              <a:t>Danazol</a:t>
            </a:r>
            <a:r>
              <a:rPr lang="en-US" sz="2600" dirty="0" smtClean="0">
                <a:latin typeface="Georgia" panose="02040502050405020303" pitchFamily="18" charset="0"/>
              </a:rPr>
              <a:t> is a testosterone derivative that has partial agonist on androgen receptors and inhibits pituitary </a:t>
            </a:r>
            <a:r>
              <a:rPr lang="en-US" sz="2600" dirty="0" err="1" smtClean="0">
                <a:latin typeface="Georgia" panose="02040502050405020303" pitchFamily="18" charset="0"/>
              </a:rPr>
              <a:t>gonadotrophin</a:t>
            </a:r>
            <a:r>
              <a:rPr lang="en-US" sz="2600" dirty="0" smtClean="0">
                <a:latin typeface="Georgia" panose="02040502050405020303" pitchFamily="18" charset="0"/>
              </a:rPr>
              <a:t> release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Effect in females: Inhibits ovarian function and induces endometrial atrophy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Effect in males: Inhibits spermatogenesis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Indications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Endometriosis, menorrhagia, pre-menstrual syndrome, precocious puberty, </a:t>
            </a:r>
            <a:r>
              <a:rPr lang="en-US" sz="2600" dirty="0" err="1">
                <a:latin typeface="Georgia" panose="02040502050405020303" pitchFamily="18" charset="0"/>
              </a:rPr>
              <a:t>gynaecomastia</a:t>
            </a:r>
            <a:r>
              <a:rPr lang="en-US" sz="2600" dirty="0">
                <a:latin typeface="Georgia" panose="02040502050405020303" pitchFamily="18" charset="0"/>
              </a:rPr>
              <a:t> and fibrocystic disease of the </a:t>
            </a:r>
            <a:r>
              <a:rPr lang="en-US" sz="2600" dirty="0" smtClean="0">
                <a:latin typeface="Georgia" panose="02040502050405020303" pitchFamily="18" charset="0"/>
              </a:rPr>
              <a:t>breast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1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/>
          <p:nvPr/>
        </p:nvSpPr>
        <p:spPr>
          <a:xfrm>
            <a:off x="532263" y="3075305"/>
            <a:ext cx="8338782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US" sz="3200" b="1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</a:rPr>
              <a:t>SEX HORMONES: INTRODUCTION</a:t>
            </a:r>
            <a:endParaRPr lang="en-US" sz="3200" b="1" dirty="0">
              <a:solidFill>
                <a:srgbClr val="7030A0"/>
              </a:solidFill>
              <a:latin typeface="Georgia" panose="02040502050405020303" pitchFamily="18" charset="0"/>
              <a:cs typeface="Georgia" panose="0204050205040502030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091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32012"/>
            <a:ext cx="8652681" cy="805218"/>
          </a:xfrm>
        </p:spPr>
        <p:txBody>
          <a:bodyPr/>
          <a:lstStyle/>
          <a:p>
            <a:pPr algn="l"/>
            <a:r>
              <a:rPr lang="en-US" sz="2800" b="1" cap="all" dirty="0" err="1" smtClean="0">
                <a:latin typeface="Georgia" panose="02040502050405020303" pitchFamily="18" charset="0"/>
              </a:rPr>
              <a:t>Danazol</a:t>
            </a:r>
            <a:r>
              <a:rPr lang="en-US" sz="2800" b="1" cap="all" dirty="0" smtClean="0">
                <a:latin typeface="Georgia" panose="02040502050405020303" pitchFamily="18" charset="0"/>
              </a:rPr>
              <a:t> …. CONT’D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241946"/>
            <a:ext cx="8652681" cy="53842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Adverse effects</a:t>
            </a:r>
          </a:p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Oedema</a:t>
            </a:r>
            <a:r>
              <a:rPr lang="en-US" sz="2600" dirty="0">
                <a:latin typeface="Georgia" panose="02040502050405020303" pitchFamily="18" charset="0"/>
              </a:rPr>
              <a:t>, headache, hepatocellular </a:t>
            </a:r>
            <a:r>
              <a:rPr lang="en-US" sz="2600" dirty="0" smtClean="0">
                <a:latin typeface="Georgia" panose="02040502050405020303" pitchFamily="18" charset="0"/>
              </a:rPr>
              <a:t>disease</a:t>
            </a: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Unwanted </a:t>
            </a:r>
            <a:r>
              <a:rPr lang="en-US" sz="2600" dirty="0">
                <a:latin typeface="Georgia" panose="02040502050405020303" pitchFamily="18" charset="0"/>
              </a:rPr>
              <a:t>androgenic effects in females – acne and </a:t>
            </a:r>
            <a:r>
              <a:rPr lang="en-US" sz="2600" dirty="0" err="1" smtClean="0">
                <a:latin typeface="Georgia" panose="02040502050405020303" pitchFamily="18" charset="0"/>
              </a:rPr>
              <a:t>hirsutism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err="1" smtClean="0">
                <a:latin typeface="Georgia" panose="02040502050405020303" pitchFamily="18" charset="0"/>
              </a:rPr>
              <a:t>Virilization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of female fetus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Contra-indications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Pregnancy, </a:t>
            </a:r>
            <a:r>
              <a:rPr lang="en-US" sz="2600" dirty="0">
                <a:latin typeface="Georgia" panose="02040502050405020303" pitchFamily="18" charset="0"/>
              </a:rPr>
              <a:t>hepatic </a:t>
            </a:r>
            <a:r>
              <a:rPr lang="en-US" sz="2600" dirty="0" smtClean="0">
                <a:latin typeface="Georgia" panose="02040502050405020303" pitchFamily="18" charset="0"/>
              </a:rPr>
              <a:t>disease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2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major endogenous androgen is testosterone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Testosterone is synthesized </a:t>
            </a:r>
            <a:r>
              <a:rPr lang="en-US" sz="2600" dirty="0">
                <a:latin typeface="Georgia" panose="02040502050405020303" pitchFamily="18" charset="0"/>
              </a:rPr>
              <a:t>in the </a:t>
            </a:r>
            <a:r>
              <a:rPr lang="en-US" sz="2600" dirty="0" err="1">
                <a:latin typeface="Georgia" panose="02040502050405020303" pitchFamily="18" charset="0"/>
              </a:rPr>
              <a:t>Leydig</a:t>
            </a:r>
            <a:r>
              <a:rPr lang="en-US" sz="2600" dirty="0">
                <a:latin typeface="Georgia" panose="02040502050405020303" pitchFamily="18" charset="0"/>
              </a:rPr>
              <a:t> cells of the testicular </a:t>
            </a:r>
            <a:r>
              <a:rPr lang="en-US" sz="2600" dirty="0" err="1">
                <a:latin typeface="Georgia" panose="02040502050405020303" pitchFamily="18" charset="0"/>
              </a:rPr>
              <a:t>interstitium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Actions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Development </a:t>
            </a:r>
            <a:r>
              <a:rPr lang="en-US" sz="2600" dirty="0">
                <a:latin typeface="Georgia" panose="02040502050405020303" pitchFamily="18" charset="0"/>
              </a:rPr>
              <a:t>of male secondary </a:t>
            </a:r>
            <a:r>
              <a:rPr lang="en-US" sz="2600" dirty="0" smtClean="0">
                <a:latin typeface="Georgia" panose="02040502050405020303" pitchFamily="18" charset="0"/>
              </a:rPr>
              <a:t>characteristics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Spermatogenesis </a:t>
            </a:r>
            <a:r>
              <a:rPr lang="en-US" sz="2600" dirty="0">
                <a:latin typeface="Georgia" panose="02040502050405020303" pitchFamily="18" charset="0"/>
              </a:rPr>
              <a:t>and seminal fluid formation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662194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TESTOSTERONE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2759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two main endogenous </a:t>
            </a:r>
            <a:r>
              <a:rPr lang="en-US" sz="2600" dirty="0" err="1" smtClean="0">
                <a:latin typeface="Georgia" panose="02040502050405020303" pitchFamily="18" charset="0"/>
              </a:rPr>
              <a:t>oestrogens</a:t>
            </a:r>
            <a:r>
              <a:rPr lang="en-US" sz="2600" dirty="0" smtClean="0">
                <a:latin typeface="Georgia" panose="02040502050405020303" pitchFamily="18" charset="0"/>
              </a:rPr>
              <a:t> are </a:t>
            </a:r>
            <a:r>
              <a:rPr lang="en-US" sz="2600" dirty="0" err="1">
                <a:latin typeface="Georgia" panose="02040502050405020303" pitchFamily="18" charset="0"/>
              </a:rPr>
              <a:t>o</a:t>
            </a:r>
            <a:r>
              <a:rPr lang="en-US" sz="2600" dirty="0" err="1" smtClean="0">
                <a:latin typeface="Georgia" panose="02040502050405020303" pitchFamily="18" charset="0"/>
              </a:rPr>
              <a:t>estradiol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(the major </a:t>
            </a:r>
            <a:r>
              <a:rPr lang="en-US" sz="2600" dirty="0" err="1">
                <a:latin typeface="Georgia" panose="02040502050405020303" pitchFamily="18" charset="0"/>
              </a:rPr>
              <a:t>oestrogen</a:t>
            </a:r>
            <a:r>
              <a:rPr lang="en-US" sz="2600" dirty="0">
                <a:latin typeface="Georgia" panose="02040502050405020303" pitchFamily="18" charset="0"/>
              </a:rPr>
              <a:t>) and </a:t>
            </a:r>
            <a:r>
              <a:rPr lang="en-US" sz="2600" dirty="0" err="1">
                <a:latin typeface="Georgia" panose="02040502050405020303" pitchFamily="18" charset="0"/>
              </a:rPr>
              <a:t>oestrone</a:t>
            </a:r>
            <a:r>
              <a:rPr lang="en-US" sz="2600" dirty="0">
                <a:latin typeface="Georgia" panose="02040502050405020303" pitchFamily="18" charset="0"/>
              </a:rPr>
              <a:t> is (less potent)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Actions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Development of female secondary characteristics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Follicular [proliferative] phase of the menstrual cycle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Endometrial restoration following menstruation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In pregnancy: stimulates uterine growth and blood flow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Suppresses release of FSH and LH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OESTROGENS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5277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20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major endogenous </a:t>
            </a:r>
            <a:r>
              <a:rPr lang="en-US" sz="2600" dirty="0" err="1" smtClean="0">
                <a:latin typeface="Georgia" panose="02040502050405020303" pitchFamily="18" charset="0"/>
              </a:rPr>
              <a:t>progestogen</a:t>
            </a:r>
            <a:r>
              <a:rPr lang="en-US" sz="2600" dirty="0" smtClean="0">
                <a:latin typeface="Georgia" panose="02040502050405020303" pitchFamily="18" charset="0"/>
              </a:rPr>
              <a:t> is progesterone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Actions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Converts the endometrium from proliferative to secretory phase in the second half of the menstrual cycle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Makes </a:t>
            </a:r>
            <a:r>
              <a:rPr lang="en-US" sz="2600" dirty="0" err="1">
                <a:latin typeface="Georgia" panose="02040502050405020303" pitchFamily="18" charset="0"/>
              </a:rPr>
              <a:t>endocervical</a:t>
            </a:r>
            <a:r>
              <a:rPr lang="en-US" sz="2600" dirty="0">
                <a:latin typeface="Georgia" panose="02040502050405020303" pitchFamily="18" charset="0"/>
              </a:rPr>
              <a:t> secretions scanty and viscous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Sustains pregnancy: inhibits uterine contractions and suppresses maternal immune response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Suppresses release of FSH and LH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Promotes development of breast lobules and alveoli</a:t>
            </a: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PROGESTERONE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1588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7030A0"/>
              </a:buClr>
            </a:pPr>
            <a:r>
              <a:rPr lang="en-IN" altLang="en-US" sz="28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LEARNING </a:t>
            </a:r>
            <a:r>
              <a:rPr lang="en-US" sz="28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OBJECTIVES</a:t>
            </a:r>
            <a:endParaRPr lang="en-US" sz="28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Describe </a:t>
            </a:r>
            <a:r>
              <a:rPr lang="en-US" sz="2600" dirty="0">
                <a:latin typeface="Georgia" panose="02040502050405020303" pitchFamily="18" charset="0"/>
              </a:rPr>
              <a:t>the </a:t>
            </a:r>
            <a:r>
              <a:rPr lang="en-US" sz="2600" dirty="0" smtClean="0">
                <a:latin typeface="Georgia" panose="02040502050405020303" pitchFamily="18" charset="0"/>
              </a:rPr>
              <a:t>biological actions (relating to reproductive functions) of testosterone, endogenous </a:t>
            </a:r>
            <a:r>
              <a:rPr lang="en-US" sz="2600" dirty="0" err="1" smtClean="0">
                <a:latin typeface="Georgia" panose="02040502050405020303" pitchFamily="18" charset="0"/>
              </a:rPr>
              <a:t>oestrogens</a:t>
            </a:r>
            <a:r>
              <a:rPr lang="en-US" sz="2600" dirty="0" smtClean="0">
                <a:latin typeface="Georgia" panose="02040502050405020303" pitchFamily="18" charset="0"/>
              </a:rPr>
              <a:t> and progesterone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Describe the mechanism of action of sex hormones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Describe the relevant clinical pharmacology of drugs that act on sex hormone receptors as agonists, partial agonists, antagonists and modulators, and outline their therapeutic applications</a:t>
            </a:r>
            <a:endParaRPr 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67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20650"/>
            <a:ext cx="8734566" cy="838200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Mechanism of </a:t>
            </a:r>
            <a:r>
              <a:rPr lang="en-US" sz="2800" b="1" cap="all" dirty="0" smtClean="0">
                <a:latin typeface="Georgia" panose="02040502050405020303" pitchFamily="18" charset="0"/>
              </a:rPr>
              <a:t>action of sex hormones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241945"/>
            <a:ext cx="8639032" cy="5384279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Sex hormones are steroid </a:t>
            </a:r>
            <a:r>
              <a:rPr lang="en-US" sz="2600" dirty="0" smtClean="0">
                <a:latin typeface="Georgia" panose="02040502050405020303" pitchFamily="18" charset="0"/>
              </a:rPr>
              <a:t>hormones (derived from cholesterol)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They diffuse into the cell and bind </a:t>
            </a:r>
            <a:r>
              <a:rPr lang="en-US" sz="2600" dirty="0">
                <a:latin typeface="Georgia" panose="02040502050405020303" pitchFamily="18" charset="0"/>
              </a:rPr>
              <a:t>to specific receptors </a:t>
            </a:r>
            <a:r>
              <a:rPr lang="en-US" sz="2600" dirty="0" smtClean="0">
                <a:latin typeface="Georgia" panose="02040502050405020303" pitchFamily="18" charset="0"/>
              </a:rPr>
              <a:t>located in </a:t>
            </a:r>
            <a:r>
              <a:rPr lang="en-US" sz="2600" dirty="0">
                <a:latin typeface="Georgia" panose="02040502050405020303" pitchFamily="18" charset="0"/>
              </a:rPr>
              <a:t>the </a:t>
            </a:r>
            <a:r>
              <a:rPr lang="en-US" sz="2600" dirty="0" smtClean="0">
                <a:latin typeface="Georgia" panose="02040502050405020303" pitchFamily="18" charset="0"/>
              </a:rPr>
              <a:t>cytosol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The hormone-receptor </a:t>
            </a:r>
            <a:r>
              <a:rPr lang="en-US" sz="2600" dirty="0">
                <a:latin typeface="Georgia" panose="02040502050405020303" pitchFamily="18" charset="0"/>
              </a:rPr>
              <a:t>complex is then transported into the nucleus where it binds to specific sites on DNA and induce the synthesis of specific </a:t>
            </a:r>
            <a:r>
              <a:rPr lang="en-US" sz="2600" dirty="0" smtClean="0">
                <a:latin typeface="Georgia" panose="02040502050405020303" pitchFamily="18" charset="0"/>
              </a:rPr>
              <a:t>mRNA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By </a:t>
            </a:r>
            <a:r>
              <a:rPr lang="en-US" sz="2600" dirty="0">
                <a:latin typeface="Georgia" panose="02040502050405020303" pitchFamily="18" charset="0"/>
              </a:rPr>
              <a:t>this they regulate the synthesis of new proteins that mediate the hormone </a:t>
            </a:r>
            <a:r>
              <a:rPr lang="en-US" sz="2600" dirty="0" smtClean="0">
                <a:latin typeface="Georgia" panose="02040502050405020303" pitchFamily="18" charset="0"/>
              </a:rPr>
              <a:t>effects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3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868362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ANDROGENS: CLINICAL USES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3001"/>
            <a:ext cx="8666328" cy="5483224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Uses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Male hypogonadism, delayed puberty, palliation of advanced breast cancer, refractory </a:t>
            </a:r>
            <a:r>
              <a:rPr lang="en-US" sz="2600" dirty="0" err="1" smtClean="0">
                <a:latin typeface="Georgia" panose="02040502050405020303" pitchFamily="18" charset="0"/>
              </a:rPr>
              <a:t>anaemias</a:t>
            </a:r>
            <a:r>
              <a:rPr lang="en-US" sz="2600" dirty="0" smtClean="0">
                <a:latin typeface="Georgia" panose="02040502050405020303" pitchFamily="18" charset="0"/>
              </a:rPr>
              <a:t> (androgens promote erythropoietin synthesis), hereditary angioedema (androgens increase C</a:t>
            </a:r>
            <a:r>
              <a:rPr lang="en-US" sz="2600" baseline="-25000" dirty="0" smtClean="0">
                <a:latin typeface="Georgia" panose="02040502050405020303" pitchFamily="18" charset="0"/>
              </a:rPr>
              <a:t>1</a:t>
            </a:r>
            <a:r>
              <a:rPr lang="en-US" sz="2600" dirty="0" smtClean="0">
                <a:latin typeface="Georgia" panose="02040502050405020303" pitchFamily="18" charset="0"/>
              </a:rPr>
              <a:t> complement inhibitor)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Examples of androgens used in therapy</a:t>
            </a:r>
            <a:endParaRPr lang="en-US" sz="2600" b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Testosterone, </a:t>
            </a:r>
            <a:r>
              <a:rPr lang="en-US" sz="2600" dirty="0" err="1" smtClean="0">
                <a:latin typeface="Georgia" panose="02040502050405020303" pitchFamily="18" charset="0"/>
              </a:rPr>
              <a:t>mesterolone</a:t>
            </a:r>
            <a:r>
              <a:rPr lang="en-US" sz="2600" dirty="0" smtClean="0">
                <a:latin typeface="Georgia" panose="02040502050405020303" pitchFamily="18" charset="0"/>
              </a:rPr>
              <a:t>, </a:t>
            </a:r>
            <a:r>
              <a:rPr lang="en-US" sz="2600" dirty="0" err="1" smtClean="0">
                <a:latin typeface="Georgia" panose="02040502050405020303" pitchFamily="18" charset="0"/>
              </a:rPr>
              <a:t>fluoxymesterolone</a:t>
            </a:r>
            <a:r>
              <a:rPr lang="en-US" sz="2600" dirty="0" smtClean="0">
                <a:latin typeface="Georgia" panose="02040502050405020303" pitchFamily="18" charset="0"/>
              </a:rPr>
              <a:t>, </a:t>
            </a:r>
            <a:r>
              <a:rPr lang="en-US" sz="2600" dirty="0" err="1" smtClean="0">
                <a:latin typeface="Georgia" panose="02040502050405020303" pitchFamily="18" charset="0"/>
              </a:rPr>
              <a:t>oxymetholone</a:t>
            </a:r>
            <a:r>
              <a:rPr lang="en-US" sz="2600" dirty="0" smtClean="0">
                <a:latin typeface="Georgia" panose="02040502050405020303" pitchFamily="18" charset="0"/>
              </a:rPr>
              <a:t> and </a:t>
            </a:r>
            <a:r>
              <a:rPr lang="en-US" sz="2600" dirty="0" err="1" smtClean="0">
                <a:latin typeface="Georgia" panose="02040502050405020303" pitchFamily="18" charset="0"/>
              </a:rPr>
              <a:t>methyltestosterone</a:t>
            </a:r>
            <a:endParaRPr 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0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14049</TotalTime>
  <Words>1431</Words>
  <Application>Microsoft Office PowerPoint</Application>
  <PresentationFormat>On-screen Show (4:3)</PresentationFormat>
  <Paragraphs>197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Georgia</vt:lpstr>
      <vt:lpstr>Rockwell</vt:lpstr>
      <vt:lpstr>Office Theme</vt:lpstr>
      <vt:lpstr>PowerPoint Presentation</vt:lpstr>
      <vt:lpstr>SEX HORMONES AND DRUGS THAT AFFECT SEX HORMONE RECEPTORS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Mechanism of action of sex hormones</vt:lpstr>
      <vt:lpstr>ANDROGENS: CLINICAL USES</vt:lpstr>
      <vt:lpstr>ANDROGENS: ADVERSE EFFECTS &amp; CONTRAINDICATIONS</vt:lpstr>
      <vt:lpstr>ANABOLIC STEROIDS</vt:lpstr>
      <vt:lpstr>ANABOLIC STEROIDS …. CONT’D</vt:lpstr>
      <vt:lpstr>ANTI-ANDROGENS</vt:lpstr>
      <vt:lpstr>ANTI-ANDROGENS …. CONT’D</vt:lpstr>
      <vt:lpstr>ANTI-ANDROGENS: CYPROTERONE</vt:lpstr>
      <vt:lpstr>Other drugs with anti-androgen effects</vt:lpstr>
      <vt:lpstr>OESTROGENS: CLINICAL USES AND ADVERSE EFFECTS</vt:lpstr>
      <vt:lpstr>Anti-oestrogens</vt:lpstr>
      <vt:lpstr>Clomiphene</vt:lpstr>
      <vt:lpstr>Selective oestrogen receptor modulators (SERMS)</vt:lpstr>
      <vt:lpstr>Tamoxifen</vt:lpstr>
      <vt:lpstr>Raloxifene</vt:lpstr>
      <vt:lpstr>SERMS : ADVERSE EFFECTS</vt:lpstr>
      <vt:lpstr>Aromatase inhibitors</vt:lpstr>
      <vt:lpstr>Exemestane and testolactone</vt:lpstr>
      <vt:lpstr>Anastrozole and letrozole</vt:lpstr>
      <vt:lpstr>PROGESTOGENS: CLINICAL USES AND ADVERSE EFFECTS</vt:lpstr>
      <vt:lpstr>MIFEPRISTONE</vt:lpstr>
      <vt:lpstr>danazol</vt:lpstr>
      <vt:lpstr>Danazol …. CONT’D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Windows User</cp:lastModifiedBy>
  <cp:revision>383</cp:revision>
  <dcterms:created xsi:type="dcterms:W3CDTF">2013-01-20T05:13:28Z</dcterms:created>
  <dcterms:modified xsi:type="dcterms:W3CDTF">2021-08-27T12:56:18Z</dcterms:modified>
</cp:coreProperties>
</file>