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562" r:id="rId2"/>
    <p:sldId id="632" r:id="rId3"/>
    <p:sldId id="634" r:id="rId4"/>
    <p:sldId id="635" r:id="rId5"/>
    <p:sldId id="636" r:id="rId6"/>
    <p:sldId id="637" r:id="rId7"/>
    <p:sldId id="638" r:id="rId8"/>
    <p:sldId id="639" r:id="rId9"/>
    <p:sldId id="640" r:id="rId10"/>
    <p:sldId id="641" r:id="rId11"/>
    <p:sldId id="643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018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D3C6A49-FA7E-4D40-983D-5B7A66BB4B5B}" type="datetimeFigureOut">
              <a:rPr lang="en-US"/>
              <a:pPr>
                <a:defRPr/>
              </a:pPr>
              <a:t>9/13/2020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E73D298-3A64-4AFE-8535-9AF1889BD8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3409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86735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75103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142628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25730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4636A-9C70-44BB-8FBB-77D17272DBBC}" type="datetime1">
              <a:rPr lang="en-US" smtClean="0"/>
              <a:t>9/13/2020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43FB9-DBEC-4513-B982-236ED0094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65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15210-3145-47F5-94A6-E5C2E4FA5479}" type="datetime1">
              <a:rPr lang="en-US" smtClean="0"/>
              <a:t>9/13/2020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F173D-F307-45DC-8355-613C2C9A0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357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88712-10ED-4337-A9E8-F176DC9F9F94}" type="datetime1">
              <a:rPr lang="en-US" smtClean="0"/>
              <a:t>9/13/2020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94E92-8326-46C7-89A1-743D7F0C6A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006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40E4B-49F8-4312-BF07-C9D062660391}" type="datetime1">
              <a:rPr lang="en-US" smtClean="0"/>
              <a:t>9/13/2020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B16CD-1FBA-49E2-80D4-BDD57A24C2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516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B8F08-809E-4837-968D-C1E12407D208}" type="datetime1">
              <a:rPr lang="en-US" smtClean="0"/>
              <a:t>9/13/2020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65CBB-9F39-48B5-B3C2-CB7292156E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560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D0B34-5188-4C4B-B7D7-685E1474082A}" type="datetime1">
              <a:rPr lang="en-US" smtClean="0"/>
              <a:t>9/13/2020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8808C-E14B-4764-9E67-989FEC91E0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902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1322A-07A1-4089-A0AD-BD7469CA320F}" type="datetime1">
              <a:rPr lang="en-US" smtClean="0"/>
              <a:t>9/13/2020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19472-E9DC-420E-A3EC-749774E212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173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8ED68-CE74-4E01-AE7D-8650E9450177}" type="datetime1">
              <a:rPr lang="en-US" smtClean="0"/>
              <a:t>9/13/2020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53C0C-F46A-4960-88D8-0BEA22EC34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40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4CDB9-3BDD-4BEB-83E3-48DFB0E2B600}" type="datetime1">
              <a:rPr lang="en-US" smtClean="0"/>
              <a:t>9/13/2020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49A33-9083-4F20-91BC-A623E2F2B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401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EADD0-FC85-46A3-AFA6-629973238C47}" type="datetime1">
              <a:rPr lang="en-US" smtClean="0"/>
              <a:t>9/13/2020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9A76F-30DA-4288-BEB1-E58BCAB9D2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8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DBE75-CA40-4D56-81FB-3B8EED79C31C}" type="datetime1">
              <a:rPr lang="en-US" smtClean="0"/>
              <a:t>9/13/2020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D6731-E62D-4BD0-8138-33D1282805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014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0AE464-C046-4515-A2E8-A46FF9CB6765}" type="datetime1">
              <a:rPr lang="en-US" smtClean="0"/>
              <a:t>9/13/2020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798EF1-89EE-41D1-A783-33FDAF70D8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0"/>
          <p:cNvSpPr txBox="1"/>
          <p:nvPr/>
        </p:nvSpPr>
        <p:spPr>
          <a:xfrm>
            <a:off x="204717" y="1201003"/>
            <a:ext cx="8707272" cy="5418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>
              <a:buClr>
                <a:srgbClr val="C00000"/>
              </a:buClr>
            </a:pPr>
            <a:endParaRPr lang="en-US" altLang="en-US" sz="4000" b="1" dirty="0">
              <a:solidFill>
                <a:srgbClr val="53181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charset="0"/>
              <a:ea typeface="Rockwell"/>
              <a:cs typeface="Georgia" panose="02040502050405020303" charset="0"/>
              <a:sym typeface="Rockwell"/>
            </a:endParaRPr>
          </a:p>
          <a:p>
            <a:pPr lvl="0" algn="ctr">
              <a:buClr>
                <a:srgbClr val="C00000"/>
              </a:buClr>
            </a:pPr>
            <a:endParaRPr lang="en-US" altLang="en-US" sz="4000" b="1" dirty="0" smtClean="0">
              <a:solidFill>
                <a:srgbClr val="53181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charset="0"/>
              <a:ea typeface="Rockwell"/>
              <a:cs typeface="Georgia" panose="02040502050405020303" charset="0"/>
              <a:sym typeface="Rockwell"/>
            </a:endParaRPr>
          </a:p>
          <a:p>
            <a:pPr lvl="0" algn="ctr">
              <a:buClr>
                <a:srgbClr val="C00000"/>
              </a:buClr>
            </a:pPr>
            <a:endParaRPr lang="en-US" altLang="en-US" sz="4000" b="1" dirty="0">
              <a:solidFill>
                <a:srgbClr val="53181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charset="0"/>
              <a:ea typeface="Rockwell"/>
              <a:cs typeface="Georgia" panose="02040502050405020303" charset="0"/>
              <a:sym typeface="Rockwell"/>
            </a:endParaRPr>
          </a:p>
          <a:p>
            <a:pPr lvl="0" algn="ctr">
              <a:buClr>
                <a:srgbClr val="C00000"/>
              </a:buClr>
            </a:pPr>
            <a:r>
              <a:rPr lang="en-IN" altLang="en-US" sz="4000" b="1" dirty="0" smtClean="0">
                <a:solidFill>
                  <a:srgbClr val="53181A"/>
                </a:solidFill>
                <a:latin typeface="Georgia" panose="02040502050405020303" charset="0"/>
                <a:ea typeface="Rockwell"/>
                <a:cs typeface="Georgia" panose="02040502050405020303" charset="0"/>
                <a:sym typeface="Rockwell"/>
              </a:rPr>
              <a:t>REPRODUCTIVE SYSTEM PHARMACOLOGY</a:t>
            </a:r>
            <a:endParaRPr lang="en-IN" altLang="en-US" sz="4000" b="1" dirty="0">
              <a:solidFill>
                <a:srgbClr val="53181A"/>
              </a:solidFill>
              <a:latin typeface="Georgia" panose="02040502050405020303" charset="0"/>
              <a:ea typeface="Rockwell"/>
              <a:cs typeface="Georgia" panose="02040502050405020303" charset="0"/>
              <a:sym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2322971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74638"/>
            <a:ext cx="8679976" cy="715962"/>
          </a:xfrm>
        </p:spPr>
        <p:txBody>
          <a:bodyPr/>
          <a:lstStyle/>
          <a:p>
            <a:pPr algn="l"/>
            <a:r>
              <a:rPr lang="en-US" sz="2800" b="1" cap="all" dirty="0">
                <a:latin typeface="Georgia" panose="02040502050405020303" pitchFamily="18" charset="0"/>
              </a:rPr>
              <a:t>Magnesium </a:t>
            </a:r>
            <a:r>
              <a:rPr lang="en-US" sz="2800" b="1" cap="all" dirty="0" err="1">
                <a:latin typeface="Georgia" panose="02040502050405020303" pitchFamily="18" charset="0"/>
              </a:rPr>
              <a:t>sulphate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187354"/>
            <a:ext cx="8679976" cy="5438871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Relaxes uterine smooth muscle through direct effect on the muscle (calcium antagonism)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Indications: </a:t>
            </a:r>
            <a:r>
              <a:rPr lang="en-US" sz="2600" dirty="0" smtClean="0">
                <a:latin typeface="Georgia" panose="02040502050405020303" pitchFamily="18" charset="0"/>
              </a:rPr>
              <a:t>Suppression </a:t>
            </a:r>
            <a:r>
              <a:rPr lang="en-US" sz="2600" dirty="0" smtClean="0">
                <a:latin typeface="Georgia" panose="02040502050405020303" pitchFamily="18" charset="0"/>
              </a:rPr>
              <a:t>of premature </a:t>
            </a:r>
            <a:r>
              <a:rPr lang="en-US" sz="2600" dirty="0" err="1" smtClean="0">
                <a:latin typeface="Georgia" panose="02040502050405020303" pitchFamily="18" charset="0"/>
              </a:rPr>
              <a:t>labour</a:t>
            </a:r>
            <a:r>
              <a:rPr lang="en-US" sz="2600" dirty="0">
                <a:latin typeface="Georgia" panose="02040502050405020303" pitchFamily="18" charset="0"/>
              </a:rPr>
              <a:t> </a:t>
            </a:r>
            <a:r>
              <a:rPr lang="en-US" sz="2600" dirty="0" smtClean="0">
                <a:latin typeface="Georgia" panose="02040502050405020303" pitchFamily="18" charset="0"/>
              </a:rPr>
              <a:t>and control of seizures associated with severe pre-</a:t>
            </a:r>
            <a:r>
              <a:rPr lang="en-US" sz="2600" dirty="0" err="1" smtClean="0">
                <a:latin typeface="Georgia" panose="02040502050405020303" pitchFamily="18" charset="0"/>
              </a:rPr>
              <a:t>eclampsia</a:t>
            </a:r>
            <a:r>
              <a:rPr lang="en-US" sz="2600" dirty="0" smtClean="0">
                <a:latin typeface="Georgia" panose="02040502050405020303" pitchFamily="18" charset="0"/>
              </a:rPr>
              <a:t>/</a:t>
            </a:r>
            <a:r>
              <a:rPr lang="en-US" sz="2600" dirty="0" err="1" smtClean="0">
                <a:latin typeface="Georgia" panose="02040502050405020303" pitchFamily="18" charset="0"/>
              </a:rPr>
              <a:t>eclampsia</a:t>
            </a:r>
            <a:endParaRPr lang="en-US" sz="2600" dirty="0" smtClean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Adverse effects: </a:t>
            </a:r>
            <a:r>
              <a:rPr lang="en-US" sz="2600" dirty="0" smtClean="0">
                <a:latin typeface="Georgia" panose="02040502050405020303" pitchFamily="18" charset="0"/>
              </a:rPr>
              <a:t>Can </a:t>
            </a:r>
            <a:r>
              <a:rPr lang="en-US" sz="2600" dirty="0" smtClean="0">
                <a:latin typeface="Georgia" panose="02040502050405020303" pitchFamily="18" charset="0"/>
              </a:rPr>
              <a:t>cause cardiac arrest and respiratory depression at high doses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267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b="1" i="1" dirty="0" smtClean="0">
                <a:latin typeface="Georgia" panose="02040502050405020303" pitchFamily="18" charset="0"/>
              </a:rPr>
              <a:t>END</a:t>
            </a:r>
            <a:endParaRPr lang="en-US" sz="9600" b="1" i="1" dirty="0">
              <a:latin typeface="Georgia" panose="02040502050405020303" pitchFamily="18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968690"/>
          </a:xfrm>
        </p:spPr>
        <p:txBody>
          <a:bodyPr/>
          <a:lstStyle/>
          <a:p>
            <a:endParaRPr lang="en-US" dirty="0" smtClean="0">
              <a:latin typeface="Georgia" panose="02040502050405020303" pitchFamily="18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Thanks for listening</a:t>
            </a:r>
            <a:endParaRPr lang="en-US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17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8"/>
          <p:cNvSpPr txBox="1">
            <a:spLocks noGrp="1"/>
          </p:cNvSpPr>
          <p:nvPr>
            <p:ph type="title"/>
          </p:nvPr>
        </p:nvSpPr>
        <p:spPr>
          <a:xfrm>
            <a:off x="300251" y="1419368"/>
            <a:ext cx="8584442" cy="3903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l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en-US" sz="3600" b="1" dirty="0" smtClean="0">
                <a:solidFill>
                  <a:srgbClr val="53181A"/>
                </a:solidFill>
                <a:latin typeface="Georgia" panose="02040502050405020303" pitchFamily="18" charset="0"/>
                <a:cs typeface="Georgia" panose="02040502050405020303" charset="0"/>
              </a:rPr>
              <a:t>OXYTOCICS AND TOCOLYTICS				</a:t>
            </a:r>
            <a:endParaRPr lang="en-US" sz="3600" b="1" i="0" u="none" strike="noStrike" cap="none" dirty="0">
              <a:solidFill>
                <a:srgbClr val="53181A"/>
              </a:solidFill>
              <a:latin typeface="Georgia" panose="02040502050405020303" pitchFamily="18" charset="0"/>
              <a:cs typeface="Georgia" panose="02040502050405020303" charset="0"/>
              <a:sym typeface="Calibri" panose="020F0502020204030204"/>
            </a:endParaRPr>
          </a:p>
        </p:txBody>
      </p:sp>
      <p:sp>
        <p:nvSpPr>
          <p:cNvPr id="221" name="Google Shape;221;p32"/>
          <p:cNvSpPr txBox="1"/>
          <p:nvPr/>
        </p:nvSpPr>
        <p:spPr>
          <a:xfrm>
            <a:off x="4817660" y="5488940"/>
            <a:ext cx="3923115" cy="109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Arial" panose="020B0604020202020204"/>
              <a:buNone/>
            </a:pPr>
            <a:endParaRPr lang="en-IN" sz="1600" b="1" dirty="0" smtClean="0">
              <a:solidFill>
                <a:srgbClr val="7030A0"/>
              </a:solidFill>
              <a:latin typeface="Georgia" panose="02040502050405020303" charset="0"/>
              <a:cs typeface="Georgia" panose="02040502050405020303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Arial" panose="020B0604020202020204"/>
              <a:buNone/>
            </a:pPr>
            <a:r>
              <a:rPr lang="en-IN" sz="16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Dr </a:t>
            </a:r>
            <a:r>
              <a:rPr lang="en-IN" sz="1600" b="1" dirty="0" err="1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Sindwa</a:t>
            </a:r>
            <a:r>
              <a:rPr lang="en-IN" sz="16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IN" sz="1600" b="1" dirty="0" err="1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Kanyimba</a:t>
            </a:r>
            <a:endParaRPr lang="en-US" sz="2000" b="1" i="0" u="none" strike="noStrike" cap="none" dirty="0">
              <a:solidFill>
                <a:srgbClr val="7030A0"/>
              </a:solidFill>
              <a:latin typeface="Georgia" panose="02040502050405020303" charset="0"/>
              <a:ea typeface="Arial" panose="020B0604020202020204"/>
              <a:cs typeface="Georgia" panose="02040502050405020303" charset="0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 panose="020B0604020202020204"/>
              <a:buNone/>
            </a:pPr>
            <a:r>
              <a:rPr lang="en-US" sz="1500" b="1" dirty="0" smtClean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Lecturer, Pharmacology</a:t>
            </a:r>
            <a:endParaRPr lang="en-US" sz="1500" b="1" i="0" u="none" strike="noStrike" cap="none" dirty="0">
              <a:solidFill>
                <a:schemeClr val="dk1"/>
              </a:solidFill>
              <a:latin typeface="Georgia" panose="02040502050405020303" charset="0"/>
              <a:ea typeface="Arial" panose="020B0604020202020204"/>
              <a:cs typeface="Georgia" panose="02040502050405020303" charset="0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276055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9"/>
          <p:cNvSpPr txBox="1"/>
          <p:nvPr/>
        </p:nvSpPr>
        <p:spPr>
          <a:xfrm>
            <a:off x="204715" y="1214651"/>
            <a:ext cx="8662194" cy="538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rtl="0">
              <a:spcBef>
                <a:spcPts val="1800"/>
              </a:spcBef>
              <a:spcAft>
                <a:spcPts val="0"/>
              </a:spcAft>
              <a:buClr>
                <a:srgbClr val="7030A0"/>
              </a:buClr>
              <a:buFont typeface="Arial" panose="020B0604020202020204"/>
              <a:buNone/>
            </a:pPr>
            <a:r>
              <a:rPr lang="en-US" sz="2400" b="1" i="0" u="sng" strike="noStrike" cap="none" dirty="0" smtClean="0">
                <a:solidFill>
                  <a:srgbClr val="7030A0"/>
                </a:solidFill>
                <a:latin typeface="Georgia" panose="02040502050405020303" pitchFamily="18" charset="0"/>
                <a:cs typeface="Georgia" panose="02040502050405020303" charset="0"/>
                <a:sym typeface="Arial" panose="020B0604020202020204"/>
              </a:rPr>
              <a:t>INTRODUCTION: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Oxytocic drugs are agents that stimulate uterine contractions. They include oxytocin, </a:t>
            </a:r>
            <a:r>
              <a:rPr lang="en-US" sz="2400" dirty="0" err="1" smtClean="0">
                <a:latin typeface="Georgia" panose="02040502050405020303" pitchFamily="18" charset="0"/>
              </a:rPr>
              <a:t>ergometrine</a:t>
            </a:r>
            <a:r>
              <a:rPr lang="en-US" sz="2400" dirty="0" smtClean="0">
                <a:latin typeface="Georgia" panose="02040502050405020303" pitchFamily="18" charset="0"/>
              </a:rPr>
              <a:t> and prostaglandins E and F. Their clinical indications include induction of abortion (prostaglandins) , induction of </a:t>
            </a:r>
            <a:r>
              <a:rPr lang="en-US" sz="2400" dirty="0" err="1" smtClean="0">
                <a:latin typeface="Georgia" panose="02040502050405020303" pitchFamily="18" charset="0"/>
              </a:rPr>
              <a:t>labour</a:t>
            </a:r>
            <a:r>
              <a:rPr lang="en-US" sz="2400" dirty="0" smtClean="0">
                <a:latin typeface="Georgia" panose="02040502050405020303" pitchFamily="18" charset="0"/>
              </a:rPr>
              <a:t> (prostaglandins and oxytocin) and augmentation of </a:t>
            </a:r>
            <a:r>
              <a:rPr lang="en-US" sz="2400" dirty="0" err="1" smtClean="0">
                <a:latin typeface="Georgia" panose="02040502050405020303" pitchFamily="18" charset="0"/>
              </a:rPr>
              <a:t>labour</a:t>
            </a:r>
            <a:r>
              <a:rPr lang="en-US" sz="2400" dirty="0" smtClean="0">
                <a:latin typeface="Georgia" panose="02040502050405020303" pitchFamily="18" charset="0"/>
              </a:rPr>
              <a:t> (oxytocin), and  prevention and treatment of postpartum </a:t>
            </a:r>
            <a:r>
              <a:rPr lang="en-US" sz="2400" dirty="0" err="1" smtClean="0">
                <a:latin typeface="Georgia" panose="02040502050405020303" pitchFamily="18" charset="0"/>
              </a:rPr>
              <a:t>haemorrhage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(prostaglandins, oxytocin and </a:t>
            </a:r>
            <a:r>
              <a:rPr lang="en-US" sz="2400" dirty="0" err="1" smtClean="0">
                <a:latin typeface="Georgia" panose="02040502050405020303" pitchFamily="18" charset="0"/>
              </a:rPr>
              <a:t>ergometrine</a:t>
            </a:r>
            <a:r>
              <a:rPr lang="en-US" sz="2400" dirty="0" smtClean="0">
                <a:latin typeface="Georgia" panose="02040502050405020303" pitchFamily="18" charset="0"/>
              </a:rPr>
              <a:t>).</a:t>
            </a:r>
          </a:p>
          <a:p>
            <a:pPr>
              <a:spcBef>
                <a:spcPts val="1800"/>
              </a:spcBef>
            </a:pPr>
            <a:r>
              <a:rPr lang="en-US" sz="2400" dirty="0" err="1" smtClean="0">
                <a:latin typeface="Georgia" panose="02040502050405020303" pitchFamily="18" charset="0"/>
              </a:rPr>
              <a:t>Tocolytic</a:t>
            </a:r>
            <a:r>
              <a:rPr lang="en-US" sz="2400" dirty="0" smtClean="0">
                <a:latin typeface="Georgia" panose="02040502050405020303" pitchFamily="18" charset="0"/>
              </a:rPr>
              <a:t> drugs are agents that suppress uterine contractions. They include beta</a:t>
            </a:r>
            <a:r>
              <a:rPr lang="en-US" sz="2400" baseline="-25000" dirty="0" smtClean="0">
                <a:latin typeface="Georgia" panose="02040502050405020303" pitchFamily="18" charset="0"/>
              </a:rPr>
              <a:t>2</a:t>
            </a:r>
            <a:r>
              <a:rPr lang="en-US" sz="2400" dirty="0" smtClean="0">
                <a:latin typeface="Georgia" panose="02040502050405020303" pitchFamily="18" charset="0"/>
              </a:rPr>
              <a:t> adrenergic agonists and magnesium </a:t>
            </a:r>
            <a:r>
              <a:rPr lang="en-US" sz="2400" dirty="0" err="1" smtClean="0">
                <a:latin typeface="Georgia" panose="02040502050405020303" pitchFamily="18" charset="0"/>
              </a:rPr>
              <a:t>sulphate</a:t>
            </a:r>
            <a:r>
              <a:rPr lang="en-US" sz="2400" dirty="0" smtClean="0">
                <a:latin typeface="Georgia" panose="02040502050405020303" pitchFamily="18" charset="0"/>
              </a:rPr>
              <a:t>. Their use in relation to their effects on the uterus is suppression of premature </a:t>
            </a:r>
            <a:r>
              <a:rPr lang="en-US" sz="2400" dirty="0" err="1" smtClean="0">
                <a:latin typeface="Georgia" panose="02040502050405020303" pitchFamily="18" charset="0"/>
              </a:rPr>
              <a:t>labour</a:t>
            </a:r>
            <a:r>
              <a:rPr lang="en-US" sz="2400" dirty="0" smtClean="0">
                <a:latin typeface="Georgia" panose="02040502050405020303" pitchFamily="18" charset="0"/>
              </a:rPr>
              <a:t>.</a:t>
            </a:r>
          </a:p>
        </p:txBody>
      </p:sp>
      <p:sp>
        <p:nvSpPr>
          <p:cNvPr id="203" name="Google Shape;203;p29"/>
          <p:cNvSpPr txBox="1"/>
          <p:nvPr/>
        </p:nvSpPr>
        <p:spPr>
          <a:xfrm>
            <a:off x="204715" y="53975"/>
            <a:ext cx="8775512" cy="10651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C00000"/>
              </a:buClr>
            </a:pPr>
            <a:r>
              <a:rPr lang="en-US" sz="2800" b="1" dirty="0" smtClean="0">
                <a:solidFill>
                  <a:srgbClr val="53181A"/>
                </a:solidFill>
                <a:latin typeface="Georgia" panose="02040502050405020303" pitchFamily="18" charset="0"/>
                <a:ea typeface="Calibri" panose="020F0502020204030204"/>
                <a:cs typeface="Georgia" panose="02040502050405020303" charset="0"/>
              </a:rPr>
              <a:t>OXYTOCICS AND TOCOLYTICS</a:t>
            </a:r>
            <a:endParaRPr lang="en-US" sz="2800" b="1" i="0" u="none" strike="noStrike" cap="none" dirty="0">
              <a:solidFill>
                <a:srgbClr val="53181A"/>
              </a:solidFill>
              <a:latin typeface="Georgia" panose="02040502050405020303" charset="0"/>
              <a:ea typeface="Calibri" panose="020F0502020204030204"/>
              <a:cs typeface="Georgia" panose="02040502050405020303" charset="0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645664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/>
        </p:nvSpPr>
        <p:spPr>
          <a:xfrm>
            <a:off x="249381" y="53975"/>
            <a:ext cx="8689902" cy="110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C00000"/>
              </a:buClr>
            </a:pPr>
            <a:r>
              <a:rPr lang="en-US" sz="2800" b="1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/>
                <a:cs typeface="Georgia" panose="02040502050405020303" charset="0"/>
              </a:rPr>
              <a:t>OXYTOCICS AND TOCOLYTICS</a:t>
            </a:r>
            <a:endParaRPr lang="en-US" sz="2800" b="1" dirty="0">
              <a:solidFill>
                <a:schemeClr val="tx1"/>
              </a:solidFill>
              <a:latin typeface="Georgia" panose="02040502050405020303" charset="0"/>
              <a:ea typeface="Calibri" panose="020F0502020204030204"/>
              <a:cs typeface="Georgia" panose="02040502050405020303" charset="0"/>
              <a:sym typeface="Calibri" panose="020F0502020204030204"/>
            </a:endParaRPr>
          </a:p>
        </p:txBody>
      </p:sp>
      <p:sp>
        <p:nvSpPr>
          <p:cNvPr id="204" name="Google Shape;204;p29"/>
          <p:cNvSpPr txBox="1"/>
          <p:nvPr/>
        </p:nvSpPr>
        <p:spPr>
          <a:xfrm>
            <a:off x="249381" y="1160061"/>
            <a:ext cx="8689901" cy="5419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rtl="0">
              <a:spcBef>
                <a:spcPts val="1800"/>
              </a:spcBef>
              <a:buClr>
                <a:srgbClr val="7030A0"/>
              </a:buClr>
            </a:pPr>
            <a:r>
              <a:rPr lang="en-IN" altLang="en-US" sz="2600" b="1" i="0" u="sng" strike="noStrike" cap="none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LEARNING </a:t>
            </a:r>
            <a:r>
              <a:rPr lang="en-US" sz="2600" b="1" i="0" u="sng" strike="noStrike" cap="none" dirty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OBJECTIVES</a:t>
            </a:r>
            <a:r>
              <a:rPr lang="en-US" sz="2600" b="1" i="0" u="sng" strike="noStrike" cap="none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:</a:t>
            </a:r>
          </a:p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Describe </a:t>
            </a:r>
            <a:r>
              <a:rPr lang="en-US" sz="2600" dirty="0" smtClean="0">
                <a:latin typeface="Georgia" panose="02040502050405020303" pitchFamily="18" charset="0"/>
              </a:rPr>
              <a:t>the clinically relevant pharmacology of oxytocic and </a:t>
            </a:r>
            <a:r>
              <a:rPr lang="en-US" sz="2600" dirty="0" err="1" smtClean="0">
                <a:latin typeface="Georgia" panose="02040502050405020303" pitchFamily="18" charset="0"/>
              </a:rPr>
              <a:t>tocolytic</a:t>
            </a:r>
            <a:r>
              <a:rPr lang="en-US" sz="2600" dirty="0" smtClean="0">
                <a:latin typeface="Georgia" panose="02040502050405020303" pitchFamily="18" charset="0"/>
              </a:rPr>
              <a:t> drugs in relation to their actions on uterine smooth muscle</a:t>
            </a:r>
            <a:endParaRPr lang="en-US" sz="26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42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191069"/>
            <a:ext cx="8707272" cy="799531"/>
          </a:xfrm>
        </p:spPr>
        <p:txBody>
          <a:bodyPr/>
          <a:lstStyle/>
          <a:p>
            <a:pPr algn="l"/>
            <a:r>
              <a:rPr lang="en-US" sz="2800" b="1" cap="all" dirty="0" err="1" smtClean="0">
                <a:latin typeface="Georgia" panose="02040502050405020303" pitchFamily="18" charset="0"/>
              </a:rPr>
              <a:t>Oxytocics</a:t>
            </a:r>
            <a:r>
              <a:rPr lang="en-US" sz="2800" b="1" cap="all" dirty="0" smtClean="0">
                <a:latin typeface="Georgia" panose="02040502050405020303" pitchFamily="18" charset="0"/>
              </a:rPr>
              <a:t> (Uterine </a:t>
            </a:r>
            <a:r>
              <a:rPr lang="en-US" sz="2800" b="1" cap="all" dirty="0">
                <a:latin typeface="Georgia" panose="02040502050405020303" pitchFamily="18" charset="0"/>
              </a:rPr>
              <a:t>stimulants </a:t>
            </a:r>
            <a:r>
              <a:rPr lang="en-US" sz="2800" b="1" cap="all" dirty="0" smtClean="0">
                <a:latin typeface="Georgia" panose="02040502050405020303" pitchFamily="18" charset="0"/>
              </a:rPr>
              <a:t>)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219199"/>
            <a:ext cx="8707272" cy="5407025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Include:</a:t>
            </a:r>
          </a:p>
          <a:p>
            <a:pPr indent="-457200"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Oxytocin</a:t>
            </a:r>
          </a:p>
          <a:p>
            <a:pPr indent="-457200"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Prostaglandins: prostaglandins E and F</a:t>
            </a:r>
          </a:p>
          <a:p>
            <a:pPr indent="-457200"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E</a:t>
            </a:r>
            <a:r>
              <a:rPr lang="en-US" sz="2600" dirty="0" smtClean="0">
                <a:latin typeface="Georgia" panose="02040502050405020303" pitchFamily="18" charset="0"/>
              </a:rPr>
              <a:t>rgot alkaloids: </a:t>
            </a:r>
            <a:r>
              <a:rPr lang="en-US" sz="2600" dirty="0" err="1" smtClean="0">
                <a:latin typeface="Georgia" panose="02040502050405020303" pitchFamily="18" charset="0"/>
              </a:rPr>
              <a:t>ergometrine</a:t>
            </a:r>
            <a:r>
              <a:rPr lang="en-US" sz="2600" dirty="0" smtClean="0">
                <a:latin typeface="Georgia" panose="02040502050405020303" pitchFamily="18" charset="0"/>
              </a:rPr>
              <a:t> (</a:t>
            </a:r>
            <a:r>
              <a:rPr lang="en-US" sz="2600" dirty="0" err="1" smtClean="0">
                <a:latin typeface="Georgia" panose="02040502050405020303" pitchFamily="18" charset="0"/>
              </a:rPr>
              <a:t>ergonovine</a:t>
            </a:r>
            <a:r>
              <a:rPr lang="en-US" sz="2600" dirty="0" smtClean="0">
                <a:latin typeface="Georgia" panose="02040502050405020303" pitchFamily="18" charset="0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625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191069"/>
            <a:ext cx="8707272" cy="799531"/>
          </a:xfrm>
        </p:spPr>
        <p:txBody>
          <a:bodyPr/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Oxytocin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219199"/>
            <a:ext cx="8707272" cy="5407025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500" dirty="0" smtClean="0">
                <a:latin typeface="Georgia" panose="02040502050405020303" pitchFamily="18" charset="0"/>
              </a:rPr>
              <a:t>Oxytocin is a hormone synthesized in the hypothalamus and secreted from the posterior pituitary gland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500" dirty="0" smtClean="0">
                <a:latin typeface="Georgia" panose="02040502050405020303" pitchFamily="18" charset="0"/>
              </a:rPr>
              <a:t>Its acts directly on the uterine smooth muscle to induce uterine contractions and indirectly by stimulating uterine smooth muscle to synthesize prostaglandins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500" dirty="0" smtClean="0">
                <a:latin typeface="Georgia" panose="02040502050405020303" pitchFamily="18" charset="0"/>
              </a:rPr>
              <a:t>Mechanism of action: oxytocin acts on oxytocin receptors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500" b="1" dirty="0" smtClean="0">
                <a:latin typeface="Georgia" panose="02040502050405020303" pitchFamily="18" charset="0"/>
              </a:rPr>
              <a:t>Uses as an oxytocic agent</a:t>
            </a:r>
          </a:p>
          <a:p>
            <a:pPr marL="342900" indent="-342900">
              <a:spcBef>
                <a:spcPts val="1800"/>
              </a:spcBef>
            </a:pPr>
            <a:r>
              <a:rPr lang="en-US" sz="2500" dirty="0" smtClean="0">
                <a:latin typeface="Georgia" panose="02040502050405020303" pitchFamily="18" charset="0"/>
              </a:rPr>
              <a:t>Induction and augmentation of </a:t>
            </a:r>
            <a:r>
              <a:rPr lang="en-US" sz="2500" dirty="0" err="1" smtClean="0">
                <a:latin typeface="Georgia" panose="02040502050405020303" pitchFamily="18" charset="0"/>
              </a:rPr>
              <a:t>labour</a:t>
            </a:r>
            <a:endParaRPr lang="en-US" sz="2500" dirty="0">
              <a:latin typeface="Georgia" panose="02040502050405020303" pitchFamily="18" charset="0"/>
            </a:endParaRPr>
          </a:p>
          <a:p>
            <a:pPr marL="342900" indent="-342900">
              <a:spcBef>
                <a:spcPts val="1800"/>
              </a:spcBef>
            </a:pPr>
            <a:r>
              <a:rPr lang="en-US" sz="2500" dirty="0" smtClean="0">
                <a:latin typeface="Georgia" panose="02040502050405020303" pitchFamily="18" charset="0"/>
              </a:rPr>
              <a:t>Prevention and treatment of post-partum </a:t>
            </a:r>
            <a:r>
              <a:rPr lang="en-US" sz="2500" dirty="0" err="1" smtClean="0">
                <a:latin typeface="Georgia" panose="02040502050405020303" pitchFamily="18" charset="0"/>
              </a:rPr>
              <a:t>haemorrhage</a:t>
            </a:r>
            <a:endParaRPr lang="en-US" sz="2500" dirty="0" smtClean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000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191069"/>
            <a:ext cx="8707272" cy="799531"/>
          </a:xfrm>
        </p:spPr>
        <p:txBody>
          <a:bodyPr/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prostaglandins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219199"/>
            <a:ext cx="8707272" cy="5407025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Actions on the uterus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Stimulate uterine contractions and soften the cervix, through their action on prostaglandin receptors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Indications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Termination </a:t>
            </a:r>
            <a:r>
              <a:rPr lang="en-US" sz="2400" dirty="0">
                <a:latin typeface="Georgia" panose="02040502050405020303" pitchFamily="18" charset="0"/>
              </a:rPr>
              <a:t>of pregnancy: </a:t>
            </a:r>
            <a:r>
              <a:rPr lang="en-US" sz="2400" dirty="0" err="1">
                <a:latin typeface="Georgia" panose="02040502050405020303" pitchFamily="18" charset="0"/>
              </a:rPr>
              <a:t>dinoprostone</a:t>
            </a:r>
            <a:r>
              <a:rPr lang="en-US" sz="2400" dirty="0">
                <a:latin typeface="Georgia" panose="02040502050405020303" pitchFamily="18" charset="0"/>
              </a:rPr>
              <a:t> (a synthetic preparation of PGE</a:t>
            </a:r>
            <a:r>
              <a:rPr lang="en-US" sz="2400" baseline="-25000" dirty="0">
                <a:latin typeface="Georgia" panose="02040502050405020303" pitchFamily="18" charset="0"/>
              </a:rPr>
              <a:t>2</a:t>
            </a:r>
            <a:r>
              <a:rPr lang="en-US" sz="2400" dirty="0">
                <a:latin typeface="Georgia" panose="02040502050405020303" pitchFamily="18" charset="0"/>
              </a:rPr>
              <a:t>), </a:t>
            </a:r>
            <a:r>
              <a:rPr lang="en-US" sz="2400" dirty="0" err="1">
                <a:latin typeface="Georgia" panose="02040502050405020303" pitchFamily="18" charset="0"/>
              </a:rPr>
              <a:t>gemeprost</a:t>
            </a:r>
            <a:r>
              <a:rPr lang="en-US" sz="2400" dirty="0">
                <a:latin typeface="Georgia" panose="02040502050405020303" pitchFamily="18" charset="0"/>
              </a:rPr>
              <a:t> (PGE</a:t>
            </a:r>
            <a:r>
              <a:rPr lang="en-US" sz="2400" baseline="-25000" dirty="0">
                <a:latin typeface="Georgia" panose="02040502050405020303" pitchFamily="18" charset="0"/>
              </a:rPr>
              <a:t>1</a:t>
            </a:r>
            <a:r>
              <a:rPr lang="en-US" sz="2400" dirty="0">
                <a:latin typeface="Georgia" panose="02040502050405020303" pitchFamily="18" charset="0"/>
              </a:rPr>
              <a:t> analogue) and misoprostol (a metabolically stable PGE</a:t>
            </a:r>
            <a:r>
              <a:rPr lang="en-US" sz="2400" baseline="-25000" dirty="0">
                <a:latin typeface="Georgia" panose="02040502050405020303" pitchFamily="18" charset="0"/>
              </a:rPr>
              <a:t>1</a:t>
            </a:r>
            <a:r>
              <a:rPr lang="en-US" sz="2400" dirty="0">
                <a:latin typeface="Georgia" panose="02040502050405020303" pitchFamily="18" charset="0"/>
              </a:rPr>
              <a:t> analogue)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latin typeface="Georgia" panose="02040502050405020303" pitchFamily="18" charset="0"/>
              </a:rPr>
              <a:t>Induction of </a:t>
            </a:r>
            <a:r>
              <a:rPr lang="en-US" sz="2400" dirty="0" err="1">
                <a:latin typeface="Georgia" panose="02040502050405020303" pitchFamily="18" charset="0"/>
              </a:rPr>
              <a:t>labour</a:t>
            </a:r>
            <a:r>
              <a:rPr lang="en-US" sz="2400" dirty="0">
                <a:latin typeface="Georgia" panose="02040502050405020303" pitchFamily="18" charset="0"/>
              </a:rPr>
              <a:t>: </a:t>
            </a:r>
            <a:r>
              <a:rPr lang="en-US" sz="2400" dirty="0" err="1">
                <a:latin typeface="Georgia" panose="02040502050405020303" pitchFamily="18" charset="0"/>
              </a:rPr>
              <a:t>dinoprost</a:t>
            </a:r>
            <a:r>
              <a:rPr lang="en-US" sz="2400" dirty="0">
                <a:latin typeface="Georgia" panose="02040502050405020303" pitchFamily="18" charset="0"/>
              </a:rPr>
              <a:t> (PGF</a:t>
            </a:r>
            <a:r>
              <a:rPr lang="en-US" sz="2400" baseline="-25000" dirty="0">
                <a:latin typeface="Georgia" panose="02040502050405020303" pitchFamily="18" charset="0"/>
              </a:rPr>
              <a:t>2</a:t>
            </a:r>
            <a:r>
              <a:rPr lang="el-GR" sz="2400" baseline="-25000" dirty="0">
                <a:latin typeface="Georgia" panose="02040502050405020303" pitchFamily="18" charset="0"/>
              </a:rPr>
              <a:t>α</a:t>
            </a:r>
            <a:r>
              <a:rPr lang="en-US" sz="2400" dirty="0">
                <a:latin typeface="Georgia" panose="02040502050405020303" pitchFamily="18" charset="0"/>
              </a:rPr>
              <a:t>), </a:t>
            </a:r>
            <a:r>
              <a:rPr lang="en-US" sz="2400" dirty="0" err="1">
                <a:latin typeface="Georgia" panose="02040502050405020303" pitchFamily="18" charset="0"/>
              </a:rPr>
              <a:t>dinoprostone</a:t>
            </a:r>
            <a:r>
              <a:rPr lang="en-US" sz="2400" dirty="0">
                <a:latin typeface="Georgia" panose="02040502050405020303" pitchFamily="18" charset="0"/>
              </a:rPr>
              <a:t>, misoprostol and </a:t>
            </a:r>
            <a:r>
              <a:rPr lang="en-US" sz="2400" dirty="0" err="1">
                <a:latin typeface="Georgia" panose="02040502050405020303" pitchFamily="18" charset="0"/>
              </a:rPr>
              <a:t>carboprost</a:t>
            </a:r>
            <a:r>
              <a:rPr lang="en-US" sz="2400" dirty="0">
                <a:latin typeface="Georgia" panose="02040502050405020303" pitchFamily="18" charset="0"/>
              </a:rPr>
              <a:t> (15-methyl-PGF2α; the 15-methyl group prolongs the duration of action) 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latin typeface="Georgia" panose="02040502050405020303" pitchFamily="18" charset="0"/>
              </a:rPr>
              <a:t>Postpartum </a:t>
            </a:r>
            <a:r>
              <a:rPr lang="en-US" sz="2400" dirty="0" err="1">
                <a:latin typeface="Georgia" panose="02040502050405020303" pitchFamily="18" charset="0"/>
              </a:rPr>
              <a:t>haemorrhage</a:t>
            </a:r>
            <a:r>
              <a:rPr lang="en-US" sz="2400" dirty="0">
                <a:latin typeface="Georgia" panose="02040502050405020303" pitchFamily="18" charset="0"/>
              </a:rPr>
              <a:t>: </a:t>
            </a:r>
            <a:r>
              <a:rPr lang="en-US" sz="2400" dirty="0" err="1" smtClean="0">
                <a:latin typeface="Georgia" panose="02040502050405020303" pitchFamily="18" charset="0"/>
              </a:rPr>
              <a:t>carboprost</a:t>
            </a:r>
            <a:r>
              <a:rPr lang="en-US" sz="2400" dirty="0" smtClean="0">
                <a:latin typeface="Georgia" panose="02040502050405020303" pitchFamily="18" charset="0"/>
              </a:rPr>
              <a:t> and misoprostol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948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0" y="274638"/>
            <a:ext cx="8693624" cy="653410"/>
          </a:xfrm>
        </p:spPr>
        <p:txBody>
          <a:bodyPr/>
          <a:lstStyle/>
          <a:p>
            <a:pPr algn="l"/>
            <a:r>
              <a:rPr lang="en-US" sz="2800" b="1" cap="all" dirty="0" err="1">
                <a:latin typeface="Georgia" panose="02040502050405020303" pitchFamily="18" charset="0"/>
              </a:rPr>
              <a:t>Ergometrine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0" y="1219200"/>
            <a:ext cx="8693624" cy="5509146"/>
          </a:xfrm>
        </p:spPr>
        <p:txBody>
          <a:bodyPr/>
          <a:lstStyle/>
          <a:p>
            <a:pPr marL="342900" indent="-342900">
              <a:spcBef>
                <a:spcPts val="1800"/>
              </a:spcBef>
            </a:pPr>
            <a:r>
              <a:rPr lang="en-US" sz="2400" dirty="0" err="1" smtClean="0">
                <a:latin typeface="Georgia" panose="02040502050405020303" pitchFamily="18" charset="0"/>
              </a:rPr>
              <a:t>Ergometrine</a:t>
            </a:r>
            <a:r>
              <a:rPr lang="en-US" sz="2400" dirty="0">
                <a:latin typeface="Georgia" panose="02040502050405020303" pitchFamily="18" charset="0"/>
              </a:rPr>
              <a:t> is </a:t>
            </a:r>
            <a:r>
              <a:rPr lang="en-US" sz="2400" dirty="0" smtClean="0">
                <a:latin typeface="Georgia" panose="02040502050405020303" pitchFamily="18" charset="0"/>
              </a:rPr>
              <a:t>a partial </a:t>
            </a:r>
            <a:r>
              <a:rPr lang="en-US" sz="2400" dirty="0">
                <a:latin typeface="Georgia" panose="02040502050405020303" pitchFamily="18" charset="0"/>
              </a:rPr>
              <a:t>agonist on alpha-</a:t>
            </a:r>
            <a:r>
              <a:rPr lang="en-US" sz="2400" dirty="0" err="1">
                <a:latin typeface="Georgia" panose="02040502050405020303" pitchFamily="18" charset="0"/>
              </a:rPr>
              <a:t>adrenoceptors</a:t>
            </a:r>
            <a:r>
              <a:rPr lang="en-US" sz="2400" dirty="0">
                <a:latin typeface="Georgia" panose="02040502050405020303" pitchFamily="18" charset="0"/>
              </a:rPr>
              <a:t>, dopamine and 5-HT </a:t>
            </a:r>
            <a:r>
              <a:rPr lang="en-US" sz="2400" dirty="0" smtClean="0">
                <a:latin typeface="Georgia" panose="02040502050405020303" pitchFamily="18" charset="0"/>
              </a:rPr>
              <a:t>receptors</a:t>
            </a:r>
          </a:p>
          <a:p>
            <a:pPr marL="342900" indent="-342900"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It directly </a:t>
            </a:r>
            <a:r>
              <a:rPr lang="en-US" sz="2400" dirty="0">
                <a:latin typeface="Georgia" panose="02040502050405020303" pitchFamily="18" charset="0"/>
              </a:rPr>
              <a:t>stimulates the uterine muscle to increase force and frequency of </a:t>
            </a:r>
            <a:r>
              <a:rPr lang="en-US" sz="2400" dirty="0" smtClean="0">
                <a:latin typeface="Georgia" panose="02040502050405020303" pitchFamily="18" charset="0"/>
              </a:rPr>
              <a:t>contractions</a:t>
            </a:r>
            <a:endParaRPr lang="en-US" sz="2400" dirty="0">
              <a:latin typeface="Georgia" panose="02040502050405020303" pitchFamily="18" charset="0"/>
            </a:endParaRPr>
          </a:p>
          <a:p>
            <a:pPr marL="342900" indent="-342900"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Causes sustained uterine contractions with high doses</a:t>
            </a:r>
          </a:p>
          <a:p>
            <a:pPr marL="342900" indent="-342900"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Indications: </a:t>
            </a:r>
            <a:r>
              <a:rPr lang="en-US" sz="2400" dirty="0">
                <a:latin typeface="Georgia" panose="02040502050405020303" pitchFamily="18" charset="0"/>
              </a:rPr>
              <a:t>p</a:t>
            </a:r>
            <a:r>
              <a:rPr lang="en-US" sz="2400" dirty="0" smtClean="0">
                <a:latin typeface="Georgia" panose="02040502050405020303" pitchFamily="18" charset="0"/>
              </a:rPr>
              <a:t>ost-partum and post-abortion </a:t>
            </a:r>
            <a:r>
              <a:rPr lang="en-US" sz="2400" dirty="0" err="1" smtClean="0">
                <a:latin typeface="Georgia" panose="02040502050405020303" pitchFamily="18" charset="0"/>
              </a:rPr>
              <a:t>haemorrhage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marL="342900" indent="-342900"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Adverse effects: hypertension, coronary artery spasm (</a:t>
            </a:r>
            <a:r>
              <a:rPr lang="en-US" sz="2400" dirty="0" err="1" smtClean="0">
                <a:latin typeface="Georgia" panose="02040502050405020303" pitchFamily="18" charset="0"/>
              </a:rPr>
              <a:t>ergometrine</a:t>
            </a:r>
            <a:r>
              <a:rPr lang="en-US" sz="2400" dirty="0" smtClean="0">
                <a:latin typeface="Georgia" panose="02040502050405020303" pitchFamily="18" charset="0"/>
              </a:rPr>
              <a:t> is a vasoconstrictor), nausea and vomiting, headache, hallucinations and convulsions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68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74638"/>
            <a:ext cx="8679976" cy="715962"/>
          </a:xfrm>
        </p:spPr>
        <p:txBody>
          <a:bodyPr/>
          <a:lstStyle/>
          <a:p>
            <a:pPr marL="0" indent="0" algn="l"/>
            <a:r>
              <a:rPr lang="en-US" sz="2800" b="1" cap="all" dirty="0" err="1" smtClean="0">
                <a:latin typeface="Georgia" panose="02040502050405020303" pitchFamily="18" charset="0"/>
              </a:rPr>
              <a:t>Tocolytics</a:t>
            </a:r>
            <a:r>
              <a:rPr lang="en-US" sz="2800" b="1" cap="all" dirty="0" smtClean="0">
                <a:latin typeface="Georgia" panose="02040502050405020303" pitchFamily="18" charset="0"/>
              </a:rPr>
              <a:t> (Uterine relaxants)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187354"/>
            <a:ext cx="8679976" cy="5438871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Include beta</a:t>
            </a:r>
            <a:r>
              <a:rPr lang="en-US" sz="2600" baseline="-25000" dirty="0" smtClean="0">
                <a:latin typeface="Georgia" panose="02040502050405020303" pitchFamily="18" charset="0"/>
              </a:rPr>
              <a:t>2</a:t>
            </a:r>
            <a:r>
              <a:rPr lang="en-US" sz="2600" dirty="0" smtClean="0">
                <a:latin typeface="Georgia" panose="02040502050405020303" pitchFamily="18" charset="0"/>
              </a:rPr>
              <a:t>-adrenoceptor agonists and magnesium </a:t>
            </a:r>
            <a:r>
              <a:rPr lang="en-US" sz="2600" dirty="0" err="1" smtClean="0">
                <a:latin typeface="Georgia" panose="02040502050405020303" pitchFamily="18" charset="0"/>
              </a:rPr>
              <a:t>sulphate</a:t>
            </a:r>
            <a:endParaRPr lang="en-US" sz="2600" dirty="0" smtClean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600" b="1" dirty="0" smtClean="0">
                <a:latin typeface="Georgia" panose="02040502050405020303" pitchFamily="18" charset="0"/>
              </a:rPr>
              <a:t>Beta</a:t>
            </a:r>
            <a:r>
              <a:rPr lang="en-US" sz="2600" b="1" baseline="-25000" dirty="0" smtClean="0">
                <a:latin typeface="Georgia" panose="02040502050405020303" pitchFamily="18" charset="0"/>
              </a:rPr>
              <a:t>2</a:t>
            </a:r>
            <a:r>
              <a:rPr lang="en-US" sz="2600" b="1" dirty="0" smtClean="0">
                <a:latin typeface="Georgia" panose="02040502050405020303" pitchFamily="18" charset="0"/>
              </a:rPr>
              <a:t>-adrenoceptor </a:t>
            </a:r>
            <a:r>
              <a:rPr lang="en-US" sz="2600" b="1" dirty="0" smtClean="0">
                <a:latin typeface="Georgia" panose="02040502050405020303" pitchFamily="18" charset="0"/>
              </a:rPr>
              <a:t>agonists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Include </a:t>
            </a:r>
            <a:r>
              <a:rPr lang="en-US" sz="2600" dirty="0" err="1">
                <a:latin typeface="Georgia" panose="02040502050405020303" pitchFamily="18" charset="0"/>
              </a:rPr>
              <a:t>ritodrine</a:t>
            </a:r>
            <a:r>
              <a:rPr lang="en-US" sz="2600" dirty="0">
                <a:latin typeface="Georgia" panose="02040502050405020303" pitchFamily="18" charset="0"/>
              </a:rPr>
              <a:t>, salbutamol and </a:t>
            </a:r>
            <a:r>
              <a:rPr lang="en-US" sz="2600" dirty="0" err="1" smtClean="0">
                <a:latin typeface="Georgia" panose="02040502050405020303" pitchFamily="18" charset="0"/>
              </a:rPr>
              <a:t>terbutaline</a:t>
            </a:r>
            <a:endParaRPr lang="en-US" sz="2600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Reduce </a:t>
            </a:r>
            <a:r>
              <a:rPr lang="en-US" sz="2600" dirty="0">
                <a:latin typeface="Georgia" panose="02040502050405020303" pitchFamily="18" charset="0"/>
              </a:rPr>
              <a:t>the intensity and frequency of uterine contractions through acting on beta</a:t>
            </a:r>
            <a:r>
              <a:rPr lang="en-US" sz="2600" baseline="-25000" dirty="0">
                <a:latin typeface="Georgia" panose="02040502050405020303" pitchFamily="18" charset="0"/>
              </a:rPr>
              <a:t>2</a:t>
            </a:r>
            <a:r>
              <a:rPr lang="en-US" sz="2600" dirty="0">
                <a:latin typeface="Georgia" panose="02040502050405020303" pitchFamily="18" charset="0"/>
              </a:rPr>
              <a:t> </a:t>
            </a:r>
            <a:r>
              <a:rPr lang="en-US" sz="2600" dirty="0" err="1" smtClean="0">
                <a:latin typeface="Georgia" panose="02040502050405020303" pitchFamily="18" charset="0"/>
              </a:rPr>
              <a:t>adrenoceptors</a:t>
            </a:r>
            <a:endParaRPr lang="en-US" sz="2600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Indications</a:t>
            </a:r>
            <a:r>
              <a:rPr lang="en-US" sz="2600" dirty="0">
                <a:latin typeface="Georgia" panose="02040502050405020303" pitchFamily="18" charset="0"/>
              </a:rPr>
              <a:t>: </a:t>
            </a:r>
            <a:r>
              <a:rPr lang="en-US" sz="2600" dirty="0" smtClean="0">
                <a:latin typeface="Georgia" panose="02040502050405020303" pitchFamily="18" charset="0"/>
              </a:rPr>
              <a:t>Suppression </a:t>
            </a:r>
            <a:r>
              <a:rPr lang="en-US" sz="2600" dirty="0">
                <a:latin typeface="Georgia" panose="02040502050405020303" pitchFamily="18" charset="0"/>
              </a:rPr>
              <a:t>of premature </a:t>
            </a:r>
            <a:r>
              <a:rPr lang="en-US" sz="2600" dirty="0" err="1" smtClean="0">
                <a:latin typeface="Georgia" panose="02040502050405020303" pitchFamily="18" charset="0"/>
              </a:rPr>
              <a:t>labour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7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13770</TotalTime>
  <Words>406</Words>
  <Application>Microsoft Office PowerPoint</Application>
  <PresentationFormat>On-screen Show (4:3)</PresentationFormat>
  <Paragraphs>59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Georgia</vt:lpstr>
      <vt:lpstr>Rockwell</vt:lpstr>
      <vt:lpstr>Office Theme</vt:lpstr>
      <vt:lpstr>PowerPoint Presentation</vt:lpstr>
      <vt:lpstr>OXYTOCICS AND TOCOLYTICS    </vt:lpstr>
      <vt:lpstr>PowerPoint Presentation</vt:lpstr>
      <vt:lpstr>PowerPoint Presentation</vt:lpstr>
      <vt:lpstr>Oxytocics (Uterine stimulants )</vt:lpstr>
      <vt:lpstr>Oxytocin</vt:lpstr>
      <vt:lpstr>prostaglandins</vt:lpstr>
      <vt:lpstr>Ergometrine</vt:lpstr>
      <vt:lpstr>Tocolytics (Uterine relaxants)</vt:lpstr>
      <vt:lpstr>Magnesium sulphate</vt:lpstr>
      <vt:lpstr>END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DRUGS USED IN THE TREATMENT OF ANAEMIA</dc:title>
  <dc:creator>Dr Sindwa Namataa</dc:creator>
  <cp:lastModifiedBy>PREMIUM DR DOCTOR 1</cp:lastModifiedBy>
  <cp:revision>377</cp:revision>
  <dcterms:created xsi:type="dcterms:W3CDTF">2013-01-20T05:13:28Z</dcterms:created>
  <dcterms:modified xsi:type="dcterms:W3CDTF">2020-09-13T10:51:27Z</dcterms:modified>
</cp:coreProperties>
</file>