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6"/>
  </p:notesMasterIdLst>
  <p:sldIdLst>
    <p:sldId id="323" r:id="rId2"/>
    <p:sldId id="324" r:id="rId3"/>
    <p:sldId id="285" r:id="rId4"/>
    <p:sldId id="286" r:id="rId5"/>
    <p:sldId id="287" r:id="rId6"/>
    <p:sldId id="288" r:id="rId7"/>
    <p:sldId id="289" r:id="rId8"/>
    <p:sldId id="290" r:id="rId9"/>
    <p:sldId id="291" r:id="rId10"/>
    <p:sldId id="293" r:id="rId11"/>
    <p:sldId id="295" r:id="rId12"/>
    <p:sldId id="296" r:id="rId13"/>
    <p:sldId id="297" r:id="rId14"/>
    <p:sldId id="298" r:id="rId15"/>
    <p:sldId id="299" r:id="rId16"/>
    <p:sldId id="300" r:id="rId17"/>
    <p:sldId id="301" r:id="rId18"/>
    <p:sldId id="302" r:id="rId19"/>
    <p:sldId id="303" r:id="rId20"/>
    <p:sldId id="304" r:id="rId21"/>
    <p:sldId id="305" r:id="rId22"/>
    <p:sldId id="306" r:id="rId23"/>
    <p:sldId id="308" r:id="rId24"/>
    <p:sldId id="309" r:id="rId25"/>
    <p:sldId id="310" r:id="rId26"/>
    <p:sldId id="311" r:id="rId27"/>
    <p:sldId id="312" r:id="rId28"/>
    <p:sldId id="314" r:id="rId29"/>
    <p:sldId id="315" r:id="rId30"/>
    <p:sldId id="316" r:id="rId31"/>
    <p:sldId id="317" r:id="rId32"/>
    <p:sldId id="318" r:id="rId33"/>
    <p:sldId id="319" r:id="rId34"/>
    <p:sldId id="322"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CB7615-A9C1-4D99-AC71-E420B9A57909}" type="datetimeFigureOut">
              <a:rPr lang="en-US" smtClean="0"/>
              <a:pPr/>
              <a:t>9/3/2021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113949-125D-417F-B307-B32D6E1C5194}" type="slidenum">
              <a:rPr lang="en-US" smtClean="0"/>
              <a:pPr/>
              <a:t>‹#›</a:t>
            </a:fld>
            <a:endParaRPr lang="en-US"/>
          </a:p>
        </p:txBody>
      </p:sp>
    </p:spTree>
    <p:extLst>
      <p:ext uri="{BB962C8B-B14F-4D97-AF65-F5344CB8AC3E}">
        <p14:creationId xmlns:p14="http://schemas.microsoft.com/office/powerpoint/2010/main" val="3274233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33289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354861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015901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500216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78960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77000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EA8C43-F014-49A9-B13D-CB900D1C5C0E}" type="datetime1">
              <a:rPr lang="en-US" smtClean="0"/>
              <a:pPr/>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C43F61-BB55-444E-A117-E68C3713BCA9}" type="slidenum">
              <a:rPr lang="en-US" smtClean="0"/>
              <a:pPr/>
              <a:t>‹#›</a:t>
            </a:fld>
            <a:endParaRPr lang="en-US"/>
          </a:p>
        </p:txBody>
      </p:sp>
    </p:spTree>
    <p:extLst>
      <p:ext uri="{BB962C8B-B14F-4D97-AF65-F5344CB8AC3E}">
        <p14:creationId xmlns:p14="http://schemas.microsoft.com/office/powerpoint/2010/main" val="3347107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850A1F-255E-4C57-84E3-CC553850A380}" type="datetime1">
              <a:rPr lang="en-US" smtClean="0"/>
              <a:pPr/>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C43F61-BB55-444E-A117-E68C3713BCA9}" type="slidenum">
              <a:rPr lang="en-US" smtClean="0"/>
              <a:pPr/>
              <a:t>‹#›</a:t>
            </a:fld>
            <a:endParaRPr lang="en-US"/>
          </a:p>
        </p:txBody>
      </p:sp>
    </p:spTree>
    <p:extLst>
      <p:ext uri="{BB962C8B-B14F-4D97-AF65-F5344CB8AC3E}">
        <p14:creationId xmlns:p14="http://schemas.microsoft.com/office/powerpoint/2010/main" val="4086453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020674-E921-4B3B-A781-AB70D8D64C7C}" type="datetime1">
              <a:rPr lang="en-US" smtClean="0"/>
              <a:pPr/>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C43F61-BB55-444E-A117-E68C3713BCA9}" type="slidenum">
              <a:rPr lang="en-US" smtClean="0"/>
              <a:pPr/>
              <a:t>‹#›</a:t>
            </a:fld>
            <a:endParaRPr lang="en-US"/>
          </a:p>
        </p:txBody>
      </p:sp>
    </p:spTree>
    <p:extLst>
      <p:ext uri="{BB962C8B-B14F-4D97-AF65-F5344CB8AC3E}">
        <p14:creationId xmlns:p14="http://schemas.microsoft.com/office/powerpoint/2010/main" val="1622479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EBADD4-D1B4-4612-9F15-DE6142B5BD11}" type="datetime1">
              <a:rPr lang="en-US" smtClean="0"/>
              <a:pPr/>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C43F61-BB55-444E-A117-E68C3713BCA9}" type="slidenum">
              <a:rPr lang="en-US" smtClean="0"/>
              <a:pPr/>
              <a:t>‹#›</a:t>
            </a:fld>
            <a:endParaRPr lang="en-US"/>
          </a:p>
        </p:txBody>
      </p:sp>
    </p:spTree>
    <p:extLst>
      <p:ext uri="{BB962C8B-B14F-4D97-AF65-F5344CB8AC3E}">
        <p14:creationId xmlns:p14="http://schemas.microsoft.com/office/powerpoint/2010/main" val="3227287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7CFB95-E851-41D3-BCA1-D40677A2AE65}" type="datetime1">
              <a:rPr lang="en-US" smtClean="0"/>
              <a:pPr/>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C43F61-BB55-444E-A117-E68C3713BCA9}" type="slidenum">
              <a:rPr lang="en-US" smtClean="0"/>
              <a:pPr/>
              <a:t>‹#›</a:t>
            </a:fld>
            <a:endParaRPr lang="en-US"/>
          </a:p>
        </p:txBody>
      </p:sp>
    </p:spTree>
    <p:extLst>
      <p:ext uri="{BB962C8B-B14F-4D97-AF65-F5344CB8AC3E}">
        <p14:creationId xmlns:p14="http://schemas.microsoft.com/office/powerpoint/2010/main" val="2407634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B47624-299D-4F8C-9114-54DCE2B693E0}" type="datetime1">
              <a:rPr lang="en-US" smtClean="0"/>
              <a:pPr/>
              <a:t>9/3/2021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C43F61-BB55-444E-A117-E68C3713BCA9}" type="slidenum">
              <a:rPr lang="en-US" smtClean="0"/>
              <a:pPr/>
              <a:t>‹#›</a:t>
            </a:fld>
            <a:endParaRPr lang="en-US"/>
          </a:p>
        </p:txBody>
      </p:sp>
    </p:spTree>
    <p:extLst>
      <p:ext uri="{BB962C8B-B14F-4D97-AF65-F5344CB8AC3E}">
        <p14:creationId xmlns:p14="http://schemas.microsoft.com/office/powerpoint/2010/main" val="795896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EF2A5FE-BB78-4EEC-97CA-6087B995BC39}" type="datetime1">
              <a:rPr lang="en-US" smtClean="0"/>
              <a:pPr/>
              <a:t>9/3/2021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C43F61-BB55-444E-A117-E68C3713BCA9}" type="slidenum">
              <a:rPr lang="en-US" smtClean="0"/>
              <a:pPr/>
              <a:t>‹#›</a:t>
            </a:fld>
            <a:endParaRPr lang="en-US"/>
          </a:p>
        </p:txBody>
      </p:sp>
    </p:spTree>
    <p:extLst>
      <p:ext uri="{BB962C8B-B14F-4D97-AF65-F5344CB8AC3E}">
        <p14:creationId xmlns:p14="http://schemas.microsoft.com/office/powerpoint/2010/main" val="524324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112F29A-19E5-40BA-AF86-0E160368D289}" type="datetime1">
              <a:rPr lang="en-US" smtClean="0"/>
              <a:pPr/>
              <a:t>9/3/2021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C43F61-BB55-444E-A117-E68C3713BCA9}" type="slidenum">
              <a:rPr lang="en-US" smtClean="0"/>
              <a:pPr/>
              <a:t>‹#›</a:t>
            </a:fld>
            <a:endParaRPr lang="en-US"/>
          </a:p>
        </p:txBody>
      </p:sp>
    </p:spTree>
    <p:extLst>
      <p:ext uri="{BB962C8B-B14F-4D97-AF65-F5344CB8AC3E}">
        <p14:creationId xmlns:p14="http://schemas.microsoft.com/office/powerpoint/2010/main" val="2487038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4782A0-6203-43C0-834C-8F7D7533F89F}" type="datetime1">
              <a:rPr lang="en-US" smtClean="0"/>
              <a:pPr/>
              <a:t>9/3/2021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C43F61-BB55-444E-A117-E68C3713BCA9}" type="slidenum">
              <a:rPr lang="en-US" smtClean="0"/>
              <a:pPr/>
              <a:t>‹#›</a:t>
            </a:fld>
            <a:endParaRPr lang="en-US"/>
          </a:p>
        </p:txBody>
      </p:sp>
    </p:spTree>
    <p:extLst>
      <p:ext uri="{BB962C8B-B14F-4D97-AF65-F5344CB8AC3E}">
        <p14:creationId xmlns:p14="http://schemas.microsoft.com/office/powerpoint/2010/main" val="2223823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53FA6E-98CA-4DC9-819D-8D5435E15C38}" type="datetime1">
              <a:rPr lang="en-US" smtClean="0"/>
              <a:pPr/>
              <a:t>9/3/2021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C43F61-BB55-444E-A117-E68C3713BCA9}" type="slidenum">
              <a:rPr lang="en-US" smtClean="0"/>
              <a:pPr/>
              <a:t>‹#›</a:t>
            </a:fld>
            <a:endParaRPr lang="en-US"/>
          </a:p>
        </p:txBody>
      </p:sp>
    </p:spTree>
    <p:extLst>
      <p:ext uri="{BB962C8B-B14F-4D97-AF65-F5344CB8AC3E}">
        <p14:creationId xmlns:p14="http://schemas.microsoft.com/office/powerpoint/2010/main" val="2501743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207129-23B3-49FE-B148-9F47449FDB35}" type="datetime1">
              <a:rPr lang="en-US" smtClean="0"/>
              <a:pPr/>
              <a:t>9/3/2021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C43F61-BB55-444E-A117-E68C3713BCA9}" type="slidenum">
              <a:rPr lang="en-US" smtClean="0"/>
              <a:pPr/>
              <a:t>‹#›</a:t>
            </a:fld>
            <a:endParaRPr lang="en-US"/>
          </a:p>
        </p:txBody>
      </p:sp>
    </p:spTree>
    <p:extLst>
      <p:ext uri="{BB962C8B-B14F-4D97-AF65-F5344CB8AC3E}">
        <p14:creationId xmlns:p14="http://schemas.microsoft.com/office/powerpoint/2010/main" val="4102057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30D825-E6A9-4546-A515-4F6FBE9D8E40}" type="datetime1">
              <a:rPr lang="en-US" smtClean="0"/>
              <a:pPr/>
              <a:t>9/3/2021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C43F61-BB55-444E-A117-E68C3713BCA9}" type="slidenum">
              <a:rPr lang="en-US" smtClean="0"/>
              <a:pPr/>
              <a:t>‹#›</a:t>
            </a:fld>
            <a:endParaRPr lang="en-US"/>
          </a:p>
        </p:txBody>
      </p:sp>
    </p:spTree>
    <p:extLst>
      <p:ext uri="{BB962C8B-B14F-4D97-AF65-F5344CB8AC3E}">
        <p14:creationId xmlns:p14="http://schemas.microsoft.com/office/powerpoint/2010/main" val="40159280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210" name="Google Shape;210;p30"/>
          <p:cNvSpPr txBox="1"/>
          <p:nvPr/>
        </p:nvSpPr>
        <p:spPr>
          <a:xfrm>
            <a:off x="272955" y="1201003"/>
            <a:ext cx="8557146" cy="5390866"/>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C00000"/>
              </a:buClr>
              <a:buFont typeface="Rockwell"/>
              <a:buNone/>
            </a:pPr>
            <a:endParaRPr lang="en-US" sz="4000" b="1"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marL="0" marR="0" lvl="0" indent="0" algn="ctr" rtl="0">
              <a:lnSpc>
                <a:spcPct val="100000"/>
              </a:lnSpc>
              <a:spcBef>
                <a:spcPts val="0"/>
              </a:spcBef>
              <a:spcAft>
                <a:spcPts val="0"/>
              </a:spcAft>
              <a:buClr>
                <a:srgbClr val="C00000"/>
              </a:buClr>
              <a:buFont typeface="Rockwell"/>
              <a:buNone/>
            </a:pPr>
            <a:endParaRPr lang="en-US" sz="4000" b="1" i="0" u="none" strike="noStrike" cap="none"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marL="0" marR="0" lvl="0" indent="0" algn="ctr" rtl="0">
              <a:lnSpc>
                <a:spcPct val="100000"/>
              </a:lnSpc>
              <a:spcBef>
                <a:spcPts val="0"/>
              </a:spcBef>
              <a:spcAft>
                <a:spcPts val="0"/>
              </a:spcAft>
              <a:buClr>
                <a:srgbClr val="C00000"/>
              </a:buClr>
              <a:buFont typeface="Rockwell"/>
              <a:buNone/>
            </a:pPr>
            <a:endParaRPr lang="en-IN" altLang="en-US" sz="4000" b="1"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marL="0" marR="0" lvl="0" indent="0" algn="ctr" rtl="0">
              <a:lnSpc>
                <a:spcPct val="100000"/>
              </a:lnSpc>
              <a:spcBef>
                <a:spcPts val="0"/>
              </a:spcBef>
              <a:spcAft>
                <a:spcPts val="0"/>
              </a:spcAft>
              <a:buClr>
                <a:srgbClr val="C00000"/>
              </a:buClr>
              <a:buFont typeface="Rockwell"/>
              <a:buNone/>
            </a:pPr>
            <a:r>
              <a:rPr lang="en-IN" altLang="en-US" sz="4000" b="1" dirty="0" smtClean="0">
                <a:solidFill>
                  <a:srgbClr val="53181A"/>
                </a:solidFill>
                <a:latin typeface="Georgia" panose="02040502050405020303" charset="0"/>
                <a:ea typeface="Rockwell"/>
                <a:cs typeface="Georgia" panose="02040502050405020303" charset="0"/>
                <a:sym typeface="Rockwell"/>
              </a:rPr>
              <a:t>ENDOCRINE PHARMACOLOGY</a:t>
            </a:r>
            <a:endParaRPr lang="en-IN" altLang="en-US" sz="4000" b="1" i="0" u="none" strike="noStrike" cap="none" dirty="0">
              <a:solidFill>
                <a:srgbClr val="53181A"/>
              </a:solidFill>
              <a:latin typeface="Georgia" panose="02040502050405020303" charset="0"/>
              <a:ea typeface="Rockwell"/>
              <a:cs typeface="Georgia" panose="02040502050405020303" charset="0"/>
              <a:sym typeface="Rockwell"/>
            </a:endParaRPr>
          </a:p>
        </p:txBody>
      </p:sp>
      <p:sp>
        <p:nvSpPr>
          <p:cNvPr id="2" name="Slide Number Placeholder 1"/>
          <p:cNvSpPr>
            <a:spLocks noGrp="1"/>
          </p:cNvSpPr>
          <p:nvPr>
            <p:ph type="sldNum" sz="quarter" idx="12"/>
          </p:nvPr>
        </p:nvSpPr>
        <p:spPr/>
        <p:txBody>
          <a:bodyPr/>
          <a:lstStyle/>
          <a:p>
            <a:fld id="{843A16FA-3D5B-4FFA-9DDB-C00637F7C28B}" type="slidenum">
              <a:rPr lang="en-US" smtClean="0"/>
              <a:pPr/>
              <a:t>1</a:t>
            </a:fld>
            <a:endParaRPr lang="en-US"/>
          </a:p>
        </p:txBody>
      </p:sp>
    </p:spTree>
    <p:extLst>
      <p:ext uri="{BB962C8B-B14F-4D97-AF65-F5344CB8AC3E}">
        <p14:creationId xmlns:p14="http://schemas.microsoft.com/office/powerpoint/2010/main" val="1369488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245660"/>
            <a:ext cx="8679975" cy="713190"/>
          </a:xfrm>
        </p:spPr>
        <p:txBody>
          <a:bodyPr>
            <a:normAutofit/>
          </a:bodyPr>
          <a:lstStyle/>
          <a:p>
            <a:pPr algn="l"/>
            <a:r>
              <a:rPr lang="en-US" sz="2600" b="1" cap="all" dirty="0" smtClean="0">
                <a:latin typeface="Georgia" panose="02040502050405020303" pitchFamily="18" charset="0"/>
              </a:rPr>
              <a:t>Parathyroid hormone (PTH)</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18363" y="1187355"/>
            <a:ext cx="8679975" cy="5438870"/>
          </a:xfrm>
        </p:spPr>
        <p:txBody>
          <a:bodyPr>
            <a:normAutofit/>
          </a:bodyPr>
          <a:lstStyle/>
          <a:p>
            <a:pPr marL="0" indent="0">
              <a:spcBef>
                <a:spcPts val="1200"/>
              </a:spcBef>
              <a:buNone/>
            </a:pPr>
            <a:r>
              <a:rPr lang="en-US" sz="2400" dirty="0" smtClean="0">
                <a:latin typeface="Georgia" panose="02040502050405020303" pitchFamily="18" charset="0"/>
              </a:rPr>
              <a:t>PTH is an 84 amino acid peptide secreted by the parathyroid glands in response to low serum ionized </a:t>
            </a:r>
            <a:r>
              <a:rPr lang="en-US" altLang="en-US" sz="2400" dirty="0" smtClean="0">
                <a:latin typeface="Georgia" panose="02040502050405020303" pitchFamily="18" charset="0"/>
              </a:rPr>
              <a:t>Ca</a:t>
            </a:r>
            <a:r>
              <a:rPr lang="en-US" altLang="en-US" sz="2400" baseline="30000" dirty="0" smtClean="0">
                <a:latin typeface="Georgia" panose="02040502050405020303" pitchFamily="18" charset="0"/>
              </a:rPr>
              <a:t>2+</a:t>
            </a:r>
            <a:endParaRPr lang="en-US" sz="2400" dirty="0" smtClean="0">
              <a:latin typeface="Georgia" panose="02040502050405020303" pitchFamily="18" charset="0"/>
            </a:endParaRPr>
          </a:p>
          <a:p>
            <a:pPr marL="0" indent="0">
              <a:spcBef>
                <a:spcPts val="1200"/>
              </a:spcBef>
              <a:buNone/>
              <a:defRPr/>
            </a:pPr>
            <a:r>
              <a:rPr lang="en-US" sz="2400" dirty="0">
                <a:latin typeface="Georgia" panose="02040502050405020303" pitchFamily="18" charset="0"/>
              </a:rPr>
              <a:t>A decrease in ionized calcium leads to increase in PTH secretion and it is decreased with an increase in </a:t>
            </a:r>
            <a:r>
              <a:rPr lang="en-US" altLang="en-US" sz="2400" dirty="0">
                <a:latin typeface="Georgia" panose="02040502050405020303" pitchFamily="18" charset="0"/>
              </a:rPr>
              <a:t>Ca</a:t>
            </a:r>
            <a:r>
              <a:rPr lang="en-US" altLang="en-US" sz="2400" baseline="30000" dirty="0">
                <a:latin typeface="Georgia" panose="02040502050405020303" pitchFamily="18" charset="0"/>
              </a:rPr>
              <a:t>2+</a:t>
            </a:r>
            <a:r>
              <a:rPr lang="en-US" sz="2400" dirty="0" smtClean="0">
                <a:latin typeface="Georgia" panose="02040502050405020303" pitchFamily="18" charset="0"/>
              </a:rPr>
              <a:t> concentration</a:t>
            </a:r>
          </a:p>
          <a:p>
            <a:pPr marL="0" indent="0">
              <a:spcBef>
                <a:spcPts val="1200"/>
              </a:spcBef>
              <a:buNone/>
              <a:defRPr/>
            </a:pPr>
            <a:r>
              <a:rPr lang="en-US" sz="2400" dirty="0">
                <a:latin typeface="Georgia" panose="02040502050405020303" pitchFamily="18" charset="0"/>
              </a:rPr>
              <a:t>PTH exerts three major effects on both bone and kidney</a:t>
            </a:r>
          </a:p>
          <a:p>
            <a:pPr marL="514350" indent="-514350">
              <a:spcBef>
                <a:spcPts val="1200"/>
              </a:spcBef>
              <a:buSzPct val="100000"/>
              <a:buFont typeface="+mj-lt"/>
              <a:buAutoNum type="arabicPeriod"/>
              <a:defRPr/>
            </a:pPr>
            <a:r>
              <a:rPr lang="en-US" sz="2400" dirty="0">
                <a:latin typeface="Georgia" panose="02040502050405020303" pitchFamily="18" charset="0"/>
              </a:rPr>
              <a:t>Bone: PTH activates bone </a:t>
            </a:r>
            <a:r>
              <a:rPr lang="en-US" sz="2400" dirty="0" err="1">
                <a:latin typeface="Georgia" panose="02040502050405020303" pitchFamily="18" charset="0"/>
              </a:rPr>
              <a:t>resorption</a:t>
            </a:r>
            <a:r>
              <a:rPr lang="en-US" sz="2400" dirty="0">
                <a:latin typeface="Georgia" panose="02040502050405020303" pitchFamily="18" charset="0"/>
              </a:rPr>
              <a:t>, a process in which activated osteoclasts breakdown bone and subsequently release calcium into the extracellular fluid</a:t>
            </a:r>
          </a:p>
          <a:p>
            <a:pPr marL="514350" indent="-514350">
              <a:spcBef>
                <a:spcPts val="1200"/>
              </a:spcBef>
              <a:buSzPct val="100000"/>
              <a:buFont typeface="+mj-lt"/>
              <a:buAutoNum type="arabicPeriod"/>
              <a:defRPr/>
            </a:pPr>
            <a:r>
              <a:rPr lang="en-US" sz="2400" dirty="0">
                <a:latin typeface="Georgia" panose="02040502050405020303" pitchFamily="18" charset="0"/>
              </a:rPr>
              <a:t>Kidneys: PTH conserves calcium by increasing tubular reabsorption of calcium ions</a:t>
            </a:r>
          </a:p>
          <a:p>
            <a:pPr marL="514350" indent="-514350">
              <a:spcBef>
                <a:spcPts val="1200"/>
              </a:spcBef>
              <a:buSzPct val="100000"/>
              <a:buFont typeface="+mj-lt"/>
              <a:buAutoNum type="arabicPeriod"/>
              <a:defRPr/>
            </a:pPr>
            <a:r>
              <a:rPr lang="en-US" sz="2400" dirty="0">
                <a:latin typeface="Georgia" panose="02040502050405020303" pitchFamily="18" charset="0"/>
              </a:rPr>
              <a:t>PTH also stimulates renal production of active Vitamin </a:t>
            </a:r>
            <a:r>
              <a:rPr lang="en-US" sz="2400" dirty="0" smtClean="0">
                <a:latin typeface="Georgia" panose="02040502050405020303" pitchFamily="18" charset="0"/>
              </a:rPr>
              <a:t>D</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10</a:t>
            </a:fld>
            <a:endParaRPr lang="en-US"/>
          </a:p>
        </p:txBody>
      </p:sp>
    </p:spTree>
    <p:extLst>
      <p:ext uri="{BB962C8B-B14F-4D97-AF65-F5344CB8AC3E}">
        <p14:creationId xmlns:p14="http://schemas.microsoft.com/office/powerpoint/2010/main" val="41202186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120650"/>
            <a:ext cx="8666328" cy="838200"/>
          </a:xfrm>
        </p:spPr>
        <p:txBody>
          <a:bodyPr>
            <a:normAutofit/>
          </a:bodyPr>
          <a:lstStyle/>
          <a:p>
            <a:pPr algn="l"/>
            <a:r>
              <a:rPr lang="en-US" sz="2600" b="1" cap="all" dirty="0" smtClean="0">
                <a:latin typeface="Georgia" panose="02040502050405020303" pitchFamily="18" charset="0"/>
              </a:rPr>
              <a:t>Parathyroid hormone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45660" y="1228299"/>
            <a:ext cx="8666328" cy="5397926"/>
          </a:xfrm>
        </p:spPr>
        <p:txBody>
          <a:bodyPr>
            <a:normAutofit/>
          </a:bodyPr>
          <a:lstStyle/>
          <a:p>
            <a:pPr marL="0" indent="0">
              <a:spcBef>
                <a:spcPts val="1800"/>
              </a:spcBef>
              <a:buNone/>
            </a:pPr>
            <a:r>
              <a:rPr lang="en-US" sz="2400" dirty="0" smtClean="0">
                <a:latin typeface="Georgia" panose="02040502050405020303" pitchFamily="18" charset="0"/>
              </a:rPr>
              <a:t>In bone, PTH can increase both the rate of bone formation and the rate of bone resorption. This is mediated by the cytokine, r</a:t>
            </a:r>
            <a:r>
              <a:rPr lang="en-US" sz="2400" dirty="0" smtClean="0">
                <a:solidFill>
                  <a:srgbClr val="222222"/>
                </a:solidFill>
                <a:latin typeface="Georgia" panose="02040502050405020303" pitchFamily="18" charset="0"/>
              </a:rPr>
              <a:t>eceptor </a:t>
            </a:r>
            <a:r>
              <a:rPr lang="en-US" sz="2400" dirty="0">
                <a:solidFill>
                  <a:srgbClr val="222222"/>
                </a:solidFill>
                <a:latin typeface="Georgia" panose="02040502050405020303" pitchFamily="18" charset="0"/>
              </a:rPr>
              <a:t>activator of nuclear factor kappa-Β ligand (RANKL)</a:t>
            </a:r>
            <a:r>
              <a:rPr lang="en-US" sz="2400" dirty="0" smtClean="0">
                <a:latin typeface="Georgia" panose="02040502050405020303" pitchFamily="18" charset="0"/>
              </a:rPr>
              <a:t> produced by osteoblasts, that regulates the number and activity of osteoclasts.</a:t>
            </a:r>
          </a:p>
          <a:p>
            <a:pPr>
              <a:spcBef>
                <a:spcPts val="1800"/>
              </a:spcBef>
            </a:pPr>
            <a:r>
              <a:rPr lang="en-US" sz="2400" dirty="0" smtClean="0">
                <a:latin typeface="Georgia" panose="02040502050405020303" pitchFamily="18" charset="0"/>
              </a:rPr>
              <a:t>Continuous exposure to PTH results in net bone resorption</a:t>
            </a:r>
          </a:p>
          <a:p>
            <a:pPr>
              <a:spcBef>
                <a:spcPts val="1800"/>
              </a:spcBef>
            </a:pPr>
            <a:r>
              <a:rPr lang="en-US" sz="2400" dirty="0" smtClean="0">
                <a:latin typeface="Georgia" panose="02040502050405020303" pitchFamily="18" charset="0"/>
              </a:rPr>
              <a:t>Pulsatile exposure results in net bone formation</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11</a:t>
            </a:fld>
            <a:endParaRPr lang="en-US"/>
          </a:p>
        </p:txBody>
      </p:sp>
    </p:spTree>
    <p:extLst>
      <p:ext uri="{BB962C8B-B14F-4D97-AF65-F5344CB8AC3E}">
        <p14:creationId xmlns:p14="http://schemas.microsoft.com/office/powerpoint/2010/main" val="22143510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274638"/>
            <a:ext cx="8679976" cy="563562"/>
          </a:xfrm>
        </p:spPr>
        <p:txBody>
          <a:bodyPr>
            <a:noAutofit/>
          </a:bodyPr>
          <a:lstStyle/>
          <a:p>
            <a:pPr algn="l"/>
            <a:r>
              <a:rPr lang="en-US" sz="2600" b="1" cap="all" dirty="0" smtClean="0">
                <a:latin typeface="Georgia" panose="02040502050405020303" pitchFamily="18" charset="0"/>
              </a:rPr>
              <a:t>CLINICAL USES OF PTH and PTH agonists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32012" y="1173707"/>
            <a:ext cx="8679976" cy="5452517"/>
          </a:xfrm>
        </p:spPr>
        <p:txBody>
          <a:bodyPr>
            <a:noAutofit/>
          </a:bodyPr>
          <a:lstStyle/>
          <a:p>
            <a:pPr marL="25400" indent="0">
              <a:spcBef>
                <a:spcPts val="1800"/>
              </a:spcBef>
              <a:buNone/>
            </a:pPr>
            <a:r>
              <a:rPr lang="en-US" sz="2400" b="1" dirty="0" smtClean="0">
                <a:latin typeface="Georgia" panose="02040502050405020303" pitchFamily="18" charset="0"/>
              </a:rPr>
              <a:t>PTH</a:t>
            </a:r>
          </a:p>
          <a:p>
            <a:pPr marL="25400" indent="0">
              <a:spcBef>
                <a:spcPts val="1800"/>
              </a:spcBef>
              <a:buNone/>
            </a:pPr>
            <a:r>
              <a:rPr lang="en-US" sz="2400" dirty="0">
                <a:latin typeface="Georgia" panose="02040502050405020303" pitchFamily="18" charset="0"/>
              </a:rPr>
              <a:t>T</a:t>
            </a:r>
            <a:r>
              <a:rPr lang="en-US" sz="2400" dirty="0" smtClean="0">
                <a:latin typeface="Georgia" panose="02040502050405020303" pitchFamily="18" charset="0"/>
              </a:rPr>
              <a:t>reatment of osteoporosis in postmenopausal women and </a:t>
            </a:r>
            <a:r>
              <a:rPr lang="en-GB" sz="2400" dirty="0" smtClean="0">
                <a:latin typeface="Georgia" panose="02040502050405020303" pitchFamily="18" charset="0"/>
              </a:rPr>
              <a:t>idiopathic </a:t>
            </a:r>
            <a:r>
              <a:rPr lang="en-GB" sz="2400" dirty="0">
                <a:latin typeface="Georgia" panose="02040502050405020303" pitchFamily="18" charset="0"/>
              </a:rPr>
              <a:t>or </a:t>
            </a:r>
            <a:r>
              <a:rPr lang="en-GB" sz="2400" dirty="0" err="1">
                <a:latin typeface="Georgia" panose="02040502050405020303" pitchFamily="18" charset="0"/>
              </a:rPr>
              <a:t>hypogonadal</a:t>
            </a:r>
            <a:r>
              <a:rPr lang="en-GB" sz="2400" dirty="0">
                <a:latin typeface="Georgia" panose="02040502050405020303" pitchFamily="18" charset="0"/>
              </a:rPr>
              <a:t> </a:t>
            </a:r>
            <a:r>
              <a:rPr lang="en-GB" sz="2400" dirty="0" smtClean="0">
                <a:latin typeface="Georgia" panose="02040502050405020303" pitchFamily="18" charset="0"/>
              </a:rPr>
              <a:t>osteoporosis in men, </a:t>
            </a:r>
            <a:r>
              <a:rPr lang="en-US" sz="2400" dirty="0" smtClean="0">
                <a:latin typeface="Georgia" panose="02040502050405020303" pitchFamily="18" charset="0"/>
              </a:rPr>
              <a:t>at high risk of fractures</a:t>
            </a:r>
          </a:p>
          <a:p>
            <a:pPr marL="25400" indent="0">
              <a:spcBef>
                <a:spcPts val="1800"/>
              </a:spcBef>
              <a:buNone/>
            </a:pPr>
            <a:r>
              <a:rPr lang="en-US" sz="2400" b="1" dirty="0" smtClean="0">
                <a:latin typeface="Georgia" panose="02040502050405020303" pitchFamily="18" charset="0"/>
              </a:rPr>
              <a:t>PTH agonist: </a:t>
            </a:r>
            <a:r>
              <a:rPr lang="en-US" sz="2400" b="1" dirty="0" err="1">
                <a:latin typeface="Georgia" panose="02040502050405020303" pitchFamily="18" charset="0"/>
              </a:rPr>
              <a:t>t</a:t>
            </a:r>
            <a:r>
              <a:rPr lang="en-US" sz="2400" b="1" dirty="0" err="1" smtClean="0">
                <a:latin typeface="Georgia" panose="02040502050405020303" pitchFamily="18" charset="0"/>
              </a:rPr>
              <a:t>eriparatide</a:t>
            </a:r>
            <a:endParaRPr lang="en-US" sz="2400" b="1" dirty="0" smtClean="0">
              <a:latin typeface="Georgia" panose="02040502050405020303" pitchFamily="18" charset="0"/>
            </a:endParaRPr>
          </a:p>
          <a:p>
            <a:pPr marL="0" indent="0">
              <a:spcBef>
                <a:spcPts val="1800"/>
              </a:spcBef>
              <a:buNone/>
            </a:pPr>
            <a:r>
              <a:rPr lang="en-US" sz="2400" dirty="0" err="1" smtClean="0">
                <a:latin typeface="Georgia" panose="02040502050405020303" pitchFamily="18" charset="0"/>
              </a:rPr>
              <a:t>Teriparatide</a:t>
            </a:r>
            <a:r>
              <a:rPr lang="en-US" sz="2400" dirty="0" smtClean="0">
                <a:latin typeface="Georgia" panose="02040502050405020303" pitchFamily="18" charset="0"/>
              </a:rPr>
              <a:t> is a recombinant human PTH 1-34 which is a full PTH agonist</a:t>
            </a:r>
          </a:p>
          <a:p>
            <a:pPr>
              <a:spcBef>
                <a:spcPts val="1800"/>
              </a:spcBef>
            </a:pPr>
            <a:r>
              <a:rPr lang="en-US" sz="2400" dirty="0" smtClean="0">
                <a:latin typeface="Georgia" panose="02040502050405020303" pitchFamily="18" charset="0"/>
              </a:rPr>
              <a:t>Used in the treatment of osteoporosis in postmenopausal women and in men at increased risk of fractures and in treatment of corticosteroid induced osteoporosis</a:t>
            </a:r>
          </a:p>
          <a:p>
            <a:pPr>
              <a:spcBef>
                <a:spcPts val="1800"/>
              </a:spcBef>
            </a:pPr>
            <a:r>
              <a:rPr lang="en-US" sz="2400" dirty="0">
                <a:latin typeface="Georgia" panose="02040502050405020303" pitchFamily="18" charset="0"/>
              </a:rPr>
              <a:t>Given </a:t>
            </a:r>
            <a:r>
              <a:rPr lang="en-US" sz="2400" dirty="0" smtClean="0">
                <a:latin typeface="Georgia" panose="02040502050405020303" pitchFamily="18" charset="0"/>
              </a:rPr>
              <a:t>subcutaneously</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12</a:t>
            </a:fld>
            <a:endParaRPr lang="en-US"/>
          </a:p>
        </p:txBody>
      </p:sp>
    </p:spTree>
    <p:extLst>
      <p:ext uri="{BB962C8B-B14F-4D97-AF65-F5344CB8AC3E}">
        <p14:creationId xmlns:p14="http://schemas.microsoft.com/office/powerpoint/2010/main" val="14359765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274638"/>
            <a:ext cx="8679976" cy="563562"/>
          </a:xfrm>
        </p:spPr>
        <p:txBody>
          <a:bodyPr>
            <a:noAutofit/>
          </a:bodyPr>
          <a:lstStyle/>
          <a:p>
            <a:pPr algn="l"/>
            <a:r>
              <a:rPr lang="en-US" sz="2600" b="1" cap="all" dirty="0">
                <a:latin typeface="Georgia" panose="02040502050405020303" pitchFamily="18" charset="0"/>
              </a:rPr>
              <a:t>PTH and PTH </a:t>
            </a:r>
            <a:r>
              <a:rPr lang="en-US" sz="2600" b="1" cap="all" dirty="0" smtClean="0">
                <a:latin typeface="Georgia" panose="02040502050405020303" pitchFamily="18" charset="0"/>
              </a:rPr>
              <a:t>agonists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32012" y="1173707"/>
            <a:ext cx="8679976" cy="5452517"/>
          </a:xfrm>
        </p:spPr>
        <p:txBody>
          <a:bodyPr>
            <a:normAutofit/>
          </a:bodyPr>
          <a:lstStyle/>
          <a:p>
            <a:pPr>
              <a:spcBef>
                <a:spcPts val="1800"/>
              </a:spcBef>
            </a:pPr>
            <a:r>
              <a:rPr lang="en-US" sz="2400" dirty="0" smtClean="0">
                <a:latin typeface="Georgia" panose="02040502050405020303" pitchFamily="18" charset="0"/>
              </a:rPr>
              <a:t>Contra-indications: </a:t>
            </a:r>
            <a:r>
              <a:rPr lang="en-US" sz="2400" dirty="0" err="1" smtClean="0">
                <a:latin typeface="Georgia" panose="02040502050405020303" pitchFamily="18" charset="0"/>
              </a:rPr>
              <a:t>Hypercalcaemia</a:t>
            </a:r>
            <a:endParaRPr lang="en-US" sz="2400" dirty="0">
              <a:latin typeface="Georgia" panose="02040502050405020303" pitchFamily="18" charset="0"/>
            </a:endParaRPr>
          </a:p>
          <a:p>
            <a:pPr>
              <a:spcBef>
                <a:spcPts val="1800"/>
              </a:spcBef>
            </a:pPr>
            <a:r>
              <a:rPr lang="en-US" sz="2400" dirty="0" smtClean="0">
                <a:latin typeface="Georgia" panose="02040502050405020303" pitchFamily="18" charset="0"/>
              </a:rPr>
              <a:t>Adverse effects: </a:t>
            </a:r>
            <a:r>
              <a:rPr lang="en-US" sz="2400" dirty="0" err="1">
                <a:latin typeface="Georgia" panose="02040502050405020303" pitchFamily="18" charset="0"/>
              </a:rPr>
              <a:t>H</a:t>
            </a:r>
            <a:r>
              <a:rPr lang="en-US" sz="2400" dirty="0" err="1" smtClean="0">
                <a:latin typeface="Georgia" panose="02040502050405020303" pitchFamily="18" charset="0"/>
              </a:rPr>
              <a:t>ypercalcaemia</a:t>
            </a:r>
            <a:r>
              <a:rPr lang="en-US" sz="2400" dirty="0" smtClean="0">
                <a:latin typeface="Georgia" panose="02040502050405020303" pitchFamily="18" charset="0"/>
              </a:rPr>
              <a:t>, </a:t>
            </a:r>
            <a:r>
              <a:rPr lang="en-US" sz="2400" dirty="0" err="1" smtClean="0">
                <a:latin typeface="Georgia" panose="02040502050405020303" pitchFamily="18" charset="0"/>
              </a:rPr>
              <a:t>hypercalciuria</a:t>
            </a:r>
            <a:endParaRPr lang="en-US" sz="2400"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13</a:t>
            </a:fld>
            <a:endParaRPr lang="en-US"/>
          </a:p>
        </p:txBody>
      </p:sp>
    </p:spTree>
    <p:extLst>
      <p:ext uri="{BB962C8B-B14F-4D97-AF65-F5344CB8AC3E}">
        <p14:creationId xmlns:p14="http://schemas.microsoft.com/office/powerpoint/2010/main" val="10978500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232012"/>
            <a:ext cx="8771649" cy="726838"/>
          </a:xfrm>
        </p:spPr>
        <p:txBody>
          <a:bodyPr>
            <a:normAutofit/>
          </a:bodyPr>
          <a:lstStyle/>
          <a:p>
            <a:pPr algn="l"/>
            <a:r>
              <a:rPr lang="en-US" sz="2600" b="1" cap="all" dirty="0" smtClean="0">
                <a:latin typeface="Georgia" panose="02040502050405020303" pitchFamily="18" charset="0"/>
              </a:rPr>
              <a:t>Calcitonin</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59307" y="1214651"/>
            <a:ext cx="8666328" cy="5411574"/>
          </a:xfrm>
        </p:spPr>
        <p:txBody>
          <a:bodyPr>
            <a:normAutofit/>
          </a:bodyPr>
          <a:lstStyle/>
          <a:p>
            <a:pPr>
              <a:spcBef>
                <a:spcPts val="1800"/>
              </a:spcBef>
            </a:pPr>
            <a:r>
              <a:rPr lang="en-US" altLang="en-US" sz="2400" dirty="0" smtClean="0">
                <a:latin typeface="Georgia" panose="02040502050405020303" pitchFamily="18" charset="0"/>
              </a:rPr>
              <a:t>Calcitonin is a 32 amino acid peptide is produced by the </a:t>
            </a:r>
            <a:r>
              <a:rPr lang="en-US" altLang="en-US" sz="2400" dirty="0" err="1" smtClean="0">
                <a:latin typeface="Georgia" panose="02040502050405020303" pitchFamily="18" charset="0"/>
              </a:rPr>
              <a:t>parafollicular</a:t>
            </a:r>
            <a:r>
              <a:rPr lang="en-US" altLang="en-US" sz="2400" dirty="0">
                <a:latin typeface="Georgia" panose="02040502050405020303" pitchFamily="18" charset="0"/>
              </a:rPr>
              <a:t> </a:t>
            </a:r>
            <a:r>
              <a:rPr lang="en-US" altLang="en-US" sz="2400" dirty="0" smtClean="0">
                <a:latin typeface="Georgia" panose="02040502050405020303" pitchFamily="18" charset="0"/>
              </a:rPr>
              <a:t>(C cells) of the thyroid </a:t>
            </a:r>
            <a:r>
              <a:rPr lang="en-US" altLang="en-US" sz="2400" dirty="0" err="1" smtClean="0">
                <a:latin typeface="Georgia" panose="02040502050405020303" pitchFamily="18" charset="0"/>
              </a:rPr>
              <a:t>interstitium</a:t>
            </a:r>
            <a:endParaRPr lang="en-US" altLang="en-US" sz="2400" dirty="0" smtClean="0">
              <a:latin typeface="Georgia" panose="02040502050405020303" pitchFamily="18" charset="0"/>
            </a:endParaRPr>
          </a:p>
          <a:p>
            <a:pPr>
              <a:spcBef>
                <a:spcPts val="1800"/>
              </a:spcBef>
            </a:pPr>
            <a:r>
              <a:rPr lang="en-US" altLang="en-US" sz="2400" dirty="0" smtClean="0">
                <a:latin typeface="Georgia" panose="02040502050405020303" pitchFamily="18" charset="0"/>
              </a:rPr>
              <a:t>Increased concentration of calcium in blood leads to secretion of calcitonin</a:t>
            </a:r>
          </a:p>
          <a:p>
            <a:pPr>
              <a:spcBef>
                <a:spcPts val="1800"/>
              </a:spcBef>
            </a:pPr>
            <a:r>
              <a:rPr lang="en-US" altLang="en-US" sz="2400" dirty="0" smtClean="0">
                <a:latin typeface="Georgia" panose="02040502050405020303" pitchFamily="18" charset="0"/>
              </a:rPr>
              <a:t>Promotes deposition of Ca</a:t>
            </a:r>
            <a:r>
              <a:rPr lang="en-US" altLang="en-US" sz="2400" baseline="30000" dirty="0" smtClean="0">
                <a:latin typeface="Georgia" panose="02040502050405020303" pitchFamily="18" charset="0"/>
              </a:rPr>
              <a:t>2+ </a:t>
            </a:r>
            <a:r>
              <a:rPr lang="en-US" altLang="en-US" sz="2400" dirty="0" smtClean="0">
                <a:latin typeface="Georgia" panose="02040502050405020303" pitchFamily="18" charset="0"/>
              </a:rPr>
              <a:t>into bone (inhibits osteoclasts)</a:t>
            </a:r>
          </a:p>
          <a:p>
            <a:pPr>
              <a:spcBef>
                <a:spcPts val="1800"/>
              </a:spcBef>
            </a:pPr>
            <a:r>
              <a:rPr lang="en-US" altLang="en-US" sz="2400" dirty="0" smtClean="0">
                <a:latin typeface="Georgia" panose="02040502050405020303" pitchFamily="18" charset="0"/>
              </a:rPr>
              <a:t>Inhibits the action of PTH and vitamin D</a:t>
            </a:r>
          </a:p>
          <a:p>
            <a:pPr>
              <a:spcBef>
                <a:spcPts val="1800"/>
              </a:spcBef>
            </a:pPr>
            <a:r>
              <a:rPr lang="en-US" altLang="en-US" sz="2400" dirty="0" smtClean="0">
                <a:latin typeface="Georgia" panose="02040502050405020303" pitchFamily="18" charset="0"/>
              </a:rPr>
              <a:t>Therapeutic uses: Reduction of </a:t>
            </a:r>
            <a:r>
              <a:rPr lang="en-US" altLang="en-US" sz="2400" dirty="0" err="1" smtClean="0">
                <a:latin typeface="Georgia" panose="02040502050405020303" pitchFamily="18" charset="0"/>
              </a:rPr>
              <a:t>hypercalcaemia</a:t>
            </a:r>
            <a:r>
              <a:rPr lang="en-US" altLang="en-US" sz="2400" dirty="0" smtClean="0">
                <a:latin typeface="Georgia" panose="02040502050405020303" pitchFamily="18" charset="0"/>
              </a:rPr>
              <a:t> due to Paget’s disease, hyperparathyroidism, idiopathic juvenile </a:t>
            </a:r>
            <a:r>
              <a:rPr lang="en-US" altLang="en-US" sz="2400" dirty="0" err="1" smtClean="0">
                <a:latin typeface="Georgia" panose="02040502050405020303" pitchFamily="18" charset="0"/>
              </a:rPr>
              <a:t>hypercalcaemia</a:t>
            </a:r>
            <a:r>
              <a:rPr lang="en-US" altLang="en-US" sz="2400" dirty="0" smtClean="0">
                <a:latin typeface="Georgia" panose="02040502050405020303" pitchFamily="18" charset="0"/>
              </a:rPr>
              <a:t> and vitamin D intoxication. Given SC or IM.</a:t>
            </a:r>
          </a:p>
        </p:txBody>
      </p:sp>
      <p:sp>
        <p:nvSpPr>
          <p:cNvPr id="4" name="Slide Number Placeholder 3"/>
          <p:cNvSpPr>
            <a:spLocks noGrp="1"/>
          </p:cNvSpPr>
          <p:nvPr>
            <p:ph type="sldNum" sz="quarter" idx="12"/>
          </p:nvPr>
        </p:nvSpPr>
        <p:spPr/>
        <p:txBody>
          <a:bodyPr/>
          <a:lstStyle/>
          <a:p>
            <a:fld id="{06C43F61-BB55-444E-A117-E68C3713BCA9}" type="slidenum">
              <a:rPr lang="en-US" smtClean="0"/>
              <a:pPr/>
              <a:t>14</a:t>
            </a:fld>
            <a:endParaRPr lang="en-US"/>
          </a:p>
        </p:txBody>
      </p:sp>
    </p:spTree>
    <p:extLst>
      <p:ext uri="{BB962C8B-B14F-4D97-AF65-F5344CB8AC3E}">
        <p14:creationId xmlns:p14="http://schemas.microsoft.com/office/powerpoint/2010/main" val="9524701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55" y="274638"/>
            <a:ext cx="8611737" cy="715962"/>
          </a:xfrm>
        </p:spPr>
        <p:txBody>
          <a:bodyPr>
            <a:normAutofit/>
          </a:bodyPr>
          <a:lstStyle/>
          <a:p>
            <a:pPr algn="l"/>
            <a:r>
              <a:rPr lang="en-US" sz="2600" b="1" cap="all" dirty="0" smtClean="0">
                <a:latin typeface="Georgia" panose="02040502050405020303" pitchFamily="18" charset="0"/>
              </a:rPr>
              <a:t>Vitamin 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72955" y="1255594"/>
            <a:ext cx="8611738" cy="5370631"/>
          </a:xfrm>
        </p:spPr>
        <p:txBody>
          <a:bodyPr>
            <a:noAutofit/>
          </a:bodyPr>
          <a:lstStyle/>
          <a:p>
            <a:pPr>
              <a:spcBef>
                <a:spcPts val="1800"/>
              </a:spcBef>
            </a:pPr>
            <a:r>
              <a:rPr lang="en-US" sz="2400" dirty="0" smtClean="0">
                <a:latin typeface="Georgia" panose="02040502050405020303" pitchFamily="18" charset="0"/>
              </a:rPr>
              <a:t>The biologically active form of vitamin D is 1,25-dihydroxycholecalciferol (</a:t>
            </a:r>
            <a:r>
              <a:rPr lang="en-US" sz="2400" dirty="0" err="1" smtClean="0">
                <a:latin typeface="Georgia" panose="02040502050405020303" pitchFamily="18" charset="0"/>
              </a:rPr>
              <a:t>calcitriol</a:t>
            </a:r>
            <a:r>
              <a:rPr lang="en-US" sz="2400" dirty="0" smtClean="0">
                <a:latin typeface="Georgia" panose="02040502050405020303" pitchFamily="18" charset="0"/>
              </a:rPr>
              <a:t>)</a:t>
            </a:r>
          </a:p>
          <a:p>
            <a:pPr>
              <a:spcBef>
                <a:spcPts val="1800"/>
              </a:spcBef>
            </a:pPr>
            <a:r>
              <a:rPr lang="en-US" altLang="en-US" sz="2400" dirty="0" err="1" smtClean="0">
                <a:latin typeface="Georgia" panose="02040502050405020303" pitchFamily="18" charset="0"/>
              </a:rPr>
              <a:t>Calcitriol</a:t>
            </a:r>
            <a:r>
              <a:rPr lang="en-US" altLang="en-US" sz="2400" dirty="0" smtClean="0">
                <a:latin typeface="Georgia" panose="02040502050405020303" pitchFamily="18" charset="0"/>
              </a:rPr>
              <a:t> is a hormone that acts on specific receptors (vitamin D receptors)</a:t>
            </a:r>
          </a:p>
          <a:p>
            <a:pPr>
              <a:spcBef>
                <a:spcPts val="1800"/>
              </a:spcBef>
            </a:pPr>
            <a:r>
              <a:rPr lang="en-US" altLang="en-US" sz="2400" dirty="0" smtClean="0">
                <a:latin typeface="Georgia" panose="02040502050405020303" pitchFamily="18" charset="0"/>
              </a:rPr>
              <a:t>The vitamin D receptor is a nuclear receptor that carries out physiologic regulation by directing transcription of specific vitamin D responsive genes</a:t>
            </a:r>
          </a:p>
          <a:p>
            <a:pPr>
              <a:spcBef>
                <a:spcPts val="1800"/>
              </a:spcBef>
              <a:defRPr/>
            </a:pPr>
            <a:r>
              <a:rPr lang="en-US" sz="2400" dirty="0" err="1" smtClean="0">
                <a:latin typeface="Georgia" panose="02040502050405020303" pitchFamily="18" charset="0"/>
              </a:rPr>
              <a:t>Calcitriol</a:t>
            </a:r>
            <a:r>
              <a:rPr lang="en-US" sz="2400" dirty="0" smtClean="0">
                <a:latin typeface="Georgia" panose="02040502050405020303" pitchFamily="18" charset="0"/>
              </a:rPr>
              <a:t> stimulates </a:t>
            </a:r>
            <a:r>
              <a:rPr lang="en-US" sz="2400" dirty="0">
                <a:latin typeface="Georgia" panose="02040502050405020303" pitchFamily="18" charset="0"/>
              </a:rPr>
              <a:t>osteoblasts to release cytokines to influence osteoclasts to mobilize bone </a:t>
            </a:r>
            <a:r>
              <a:rPr lang="en-US" sz="2400" dirty="0" smtClean="0">
                <a:latin typeface="Georgia" panose="02040502050405020303" pitchFamily="18" charset="0"/>
              </a:rPr>
              <a:t>calcium (bone </a:t>
            </a:r>
            <a:r>
              <a:rPr lang="en-US" sz="2400" dirty="0" err="1" smtClean="0">
                <a:latin typeface="Georgia" panose="02040502050405020303" pitchFamily="18" charset="0"/>
              </a:rPr>
              <a:t>resorption</a:t>
            </a:r>
            <a:r>
              <a:rPr lang="en-US" sz="2400" dirty="0" smtClean="0">
                <a:latin typeface="Georgia" panose="02040502050405020303" pitchFamily="18" charset="0"/>
              </a:rPr>
              <a:t>)</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15</a:t>
            </a:fld>
            <a:endParaRPr lang="en-US"/>
          </a:p>
        </p:txBody>
      </p:sp>
    </p:spTree>
    <p:extLst>
      <p:ext uri="{BB962C8B-B14F-4D97-AF65-F5344CB8AC3E}">
        <p14:creationId xmlns:p14="http://schemas.microsoft.com/office/powerpoint/2010/main" val="37779920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55" y="274638"/>
            <a:ext cx="8611737" cy="715962"/>
          </a:xfrm>
        </p:spPr>
        <p:txBody>
          <a:bodyPr>
            <a:normAutofit/>
          </a:bodyPr>
          <a:lstStyle/>
          <a:p>
            <a:pPr algn="l"/>
            <a:r>
              <a:rPr lang="en-US" sz="2600" b="1" cap="all" dirty="0" smtClean="0">
                <a:latin typeface="Georgia" panose="02040502050405020303" pitchFamily="18" charset="0"/>
              </a:rPr>
              <a:t>Vitamin D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72955" y="1255594"/>
            <a:ext cx="8611738" cy="5370631"/>
          </a:xfrm>
        </p:spPr>
        <p:txBody>
          <a:bodyPr>
            <a:normAutofit/>
          </a:bodyPr>
          <a:lstStyle/>
          <a:p>
            <a:pPr>
              <a:spcBef>
                <a:spcPts val="1800"/>
              </a:spcBef>
              <a:defRPr/>
            </a:pPr>
            <a:r>
              <a:rPr lang="en-US" sz="2400" dirty="0" smtClean="0">
                <a:latin typeface="Georgia" panose="02040502050405020303" pitchFamily="18" charset="0"/>
              </a:rPr>
              <a:t>In </a:t>
            </a:r>
            <a:r>
              <a:rPr lang="en-US" sz="2400" dirty="0">
                <a:latin typeface="Georgia" panose="02040502050405020303" pitchFamily="18" charset="0"/>
              </a:rPr>
              <a:t>small intestinal epithelial cells, </a:t>
            </a:r>
            <a:r>
              <a:rPr lang="en-US" sz="2400" dirty="0" err="1">
                <a:latin typeface="Georgia" panose="02040502050405020303" pitchFamily="18" charset="0"/>
              </a:rPr>
              <a:t>c</a:t>
            </a:r>
            <a:r>
              <a:rPr lang="en-US" sz="2400" dirty="0" err="1" smtClean="0">
                <a:latin typeface="Georgia" panose="02040502050405020303" pitchFamily="18" charset="0"/>
              </a:rPr>
              <a:t>alcitriol</a:t>
            </a:r>
            <a:r>
              <a:rPr lang="en-US" sz="2400" dirty="0" smtClean="0">
                <a:latin typeface="Georgia" panose="02040502050405020303" pitchFamily="18" charset="0"/>
              </a:rPr>
              <a:t> up-regulates </a:t>
            </a:r>
            <a:r>
              <a:rPr lang="en-US" sz="2400" dirty="0">
                <a:latin typeface="Georgia" panose="02040502050405020303" pitchFamily="18" charset="0"/>
              </a:rPr>
              <a:t>expression of numerous genes that stimulate </a:t>
            </a:r>
            <a:r>
              <a:rPr lang="en-US" sz="2400" dirty="0" smtClean="0">
                <a:latin typeface="Georgia" panose="02040502050405020303" pitchFamily="18" charset="0"/>
              </a:rPr>
              <a:t>trans-epithelial </a:t>
            </a:r>
            <a:r>
              <a:rPr lang="en-US" sz="2400" dirty="0">
                <a:latin typeface="Georgia" panose="02040502050405020303" pitchFamily="18" charset="0"/>
              </a:rPr>
              <a:t>calcium transport from the intestinal lumen into the blood. The site of maximal absorption is </a:t>
            </a:r>
            <a:r>
              <a:rPr lang="en-US" sz="2400" dirty="0" smtClean="0">
                <a:latin typeface="Georgia" panose="02040502050405020303" pitchFamily="18" charset="0"/>
              </a:rPr>
              <a:t>duodenum.</a:t>
            </a:r>
            <a:endParaRPr lang="en-US" sz="2400" dirty="0">
              <a:latin typeface="Georgia" panose="02040502050405020303" pitchFamily="18" charset="0"/>
            </a:endParaRPr>
          </a:p>
          <a:p>
            <a:pPr>
              <a:spcBef>
                <a:spcPts val="1800"/>
              </a:spcBef>
              <a:defRPr/>
            </a:pPr>
            <a:r>
              <a:rPr lang="en-US" sz="2400" dirty="0">
                <a:latin typeface="Georgia" panose="02040502050405020303" pitchFamily="18" charset="0"/>
              </a:rPr>
              <a:t>Blood calcium feeds back to parathyroid tissue and affects synthesis and secretion of PTH</a:t>
            </a:r>
          </a:p>
          <a:p>
            <a:pPr>
              <a:spcBef>
                <a:spcPts val="1800"/>
              </a:spcBef>
              <a:defRPr/>
            </a:pPr>
            <a:r>
              <a:rPr lang="en-US" sz="2400" dirty="0" err="1" smtClean="0">
                <a:latin typeface="Georgia" panose="02040502050405020303" pitchFamily="18" charset="0"/>
              </a:rPr>
              <a:t>Calcitriol</a:t>
            </a:r>
            <a:r>
              <a:rPr lang="en-US" sz="2400" dirty="0" smtClean="0">
                <a:latin typeface="Georgia" panose="02040502050405020303" pitchFamily="18" charset="0"/>
              </a:rPr>
              <a:t> also down-regulates </a:t>
            </a:r>
            <a:r>
              <a:rPr lang="en-US" sz="2400" dirty="0">
                <a:latin typeface="Georgia" panose="02040502050405020303" pitchFamily="18" charset="0"/>
              </a:rPr>
              <a:t>PTH </a:t>
            </a:r>
            <a:r>
              <a:rPr lang="en-US" sz="2400" dirty="0" smtClean="0">
                <a:latin typeface="Georgia" panose="02040502050405020303" pitchFamily="18" charset="0"/>
              </a:rPr>
              <a:t>expression</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16</a:t>
            </a:fld>
            <a:endParaRPr lang="en-US"/>
          </a:p>
        </p:txBody>
      </p:sp>
    </p:spTree>
    <p:extLst>
      <p:ext uri="{BB962C8B-B14F-4D97-AF65-F5344CB8AC3E}">
        <p14:creationId xmlns:p14="http://schemas.microsoft.com/office/powerpoint/2010/main" val="35722981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274638"/>
            <a:ext cx="8679976" cy="792162"/>
          </a:xfrm>
        </p:spPr>
        <p:txBody>
          <a:bodyPr>
            <a:normAutofit/>
          </a:bodyPr>
          <a:lstStyle/>
          <a:p>
            <a:pPr algn="l"/>
            <a:r>
              <a:rPr lang="en-US" sz="2600" b="1" cap="all" dirty="0" smtClean="0">
                <a:latin typeface="Georgia" panose="02040502050405020303" pitchFamily="18" charset="0"/>
              </a:rPr>
              <a:t>Actions of vitamin 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45660" y="1201003"/>
            <a:ext cx="8679976" cy="5425221"/>
          </a:xfrm>
        </p:spPr>
        <p:txBody>
          <a:bodyPr>
            <a:noAutofit/>
          </a:bodyPr>
          <a:lstStyle/>
          <a:p>
            <a:pPr>
              <a:spcBef>
                <a:spcPts val="1800"/>
              </a:spcBef>
            </a:pPr>
            <a:r>
              <a:rPr lang="en-US" sz="2400" dirty="0" smtClean="0">
                <a:latin typeface="Georgia" panose="02040502050405020303" pitchFamily="18" charset="0"/>
              </a:rPr>
              <a:t>Increases intestinal absorption of calcium</a:t>
            </a:r>
          </a:p>
          <a:p>
            <a:pPr>
              <a:spcBef>
                <a:spcPts val="1800"/>
              </a:spcBef>
            </a:pPr>
            <a:r>
              <a:rPr lang="en-US" sz="2400" dirty="0" smtClean="0">
                <a:latin typeface="Georgia" panose="02040502050405020303" pitchFamily="18" charset="0"/>
              </a:rPr>
              <a:t>Increases intestinal absorption of phosphate</a:t>
            </a:r>
          </a:p>
          <a:p>
            <a:pPr>
              <a:spcBef>
                <a:spcPts val="1800"/>
              </a:spcBef>
            </a:pPr>
            <a:r>
              <a:rPr lang="en-US" sz="2400" dirty="0" smtClean="0">
                <a:latin typeface="Georgia" panose="02040502050405020303" pitchFamily="18" charset="0"/>
              </a:rPr>
              <a:t>Decreases calcium excretion in kidney (increases reabsorption of calcium and phosphate)</a:t>
            </a:r>
          </a:p>
          <a:p>
            <a:pPr>
              <a:spcBef>
                <a:spcPts val="1800"/>
              </a:spcBef>
            </a:pPr>
            <a:r>
              <a:rPr lang="en-US" sz="2400" dirty="0" smtClean="0">
                <a:latin typeface="Georgia" panose="02040502050405020303" pitchFamily="18" charset="0"/>
              </a:rPr>
              <a:t>Suppresses PTH production</a:t>
            </a:r>
          </a:p>
          <a:p>
            <a:pPr>
              <a:spcBef>
                <a:spcPts val="1800"/>
              </a:spcBef>
            </a:pPr>
            <a:r>
              <a:rPr lang="en-US" sz="2400" dirty="0">
                <a:latin typeface="Georgia" panose="02040502050405020303" pitchFamily="18" charset="0"/>
              </a:rPr>
              <a:t>Regulates osteoblast function</a:t>
            </a:r>
          </a:p>
          <a:p>
            <a:pPr>
              <a:spcBef>
                <a:spcPts val="1800"/>
              </a:spcBef>
            </a:pPr>
            <a:r>
              <a:rPr lang="en-US" sz="2400" dirty="0">
                <a:latin typeface="Georgia" panose="02040502050405020303" pitchFamily="18" charset="0"/>
              </a:rPr>
              <a:t>Facilitates PTH induced osteoclast activation </a:t>
            </a:r>
            <a:endParaRPr lang="en-US" sz="2400"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17</a:t>
            </a:fld>
            <a:endParaRPr lang="en-US"/>
          </a:p>
        </p:txBody>
      </p:sp>
    </p:spTree>
    <p:extLst>
      <p:ext uri="{BB962C8B-B14F-4D97-AF65-F5344CB8AC3E}">
        <p14:creationId xmlns:p14="http://schemas.microsoft.com/office/powerpoint/2010/main" val="39711115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274638"/>
            <a:ext cx="8679976" cy="792162"/>
          </a:xfrm>
        </p:spPr>
        <p:txBody>
          <a:bodyPr>
            <a:normAutofit/>
          </a:bodyPr>
          <a:lstStyle/>
          <a:p>
            <a:pPr algn="l"/>
            <a:r>
              <a:rPr lang="en-US" sz="2600" b="1" cap="all" dirty="0" smtClean="0">
                <a:latin typeface="Georgia" panose="02040502050405020303" pitchFamily="18" charset="0"/>
              </a:rPr>
              <a:t>vitamin D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45660" y="1447800"/>
            <a:ext cx="8679976" cy="5178424"/>
          </a:xfrm>
        </p:spPr>
        <p:txBody>
          <a:bodyPr>
            <a:normAutofit/>
          </a:bodyPr>
          <a:lstStyle/>
          <a:p>
            <a:pPr marL="25400" indent="0">
              <a:spcBef>
                <a:spcPts val="1800"/>
              </a:spcBef>
              <a:buNone/>
            </a:pPr>
            <a:r>
              <a:rPr lang="en-US" sz="2400" b="1" dirty="0" smtClean="0">
                <a:latin typeface="Georgia" panose="02040502050405020303" pitchFamily="18" charset="0"/>
              </a:rPr>
              <a:t>Actions of vitamin D …. Cont’d</a:t>
            </a:r>
          </a:p>
          <a:p>
            <a:pPr>
              <a:spcBef>
                <a:spcPts val="1800"/>
              </a:spcBef>
            </a:pPr>
            <a:r>
              <a:rPr lang="en-US" sz="2400" dirty="0" smtClean="0">
                <a:latin typeface="Georgia" panose="02040502050405020303" pitchFamily="18" charset="0"/>
              </a:rPr>
              <a:t>Increases </a:t>
            </a:r>
            <a:r>
              <a:rPr lang="en-US" sz="2400" dirty="0">
                <a:latin typeface="Georgia" panose="02040502050405020303" pitchFamily="18" charset="0"/>
              </a:rPr>
              <a:t>calcium and phosphate levels in blood</a:t>
            </a:r>
          </a:p>
          <a:p>
            <a:pPr>
              <a:spcBef>
                <a:spcPts val="1800"/>
              </a:spcBef>
            </a:pPr>
            <a:r>
              <a:rPr lang="en-US" sz="2400" dirty="0">
                <a:latin typeface="Georgia" panose="02040502050405020303" pitchFamily="18" charset="0"/>
              </a:rPr>
              <a:t>Promotes bone formation, but in high doses if there is deficiency of calcium and phosphate it can cause bone </a:t>
            </a:r>
            <a:r>
              <a:rPr lang="en-US" sz="2400" dirty="0" err="1" smtClean="0">
                <a:latin typeface="Georgia" panose="02040502050405020303" pitchFamily="18" charset="0"/>
              </a:rPr>
              <a:t>resorption</a:t>
            </a:r>
            <a:endParaRPr lang="en-US" sz="2400" dirty="0" smtClean="0">
              <a:latin typeface="Georgia" panose="02040502050405020303" pitchFamily="18" charset="0"/>
            </a:endParaRPr>
          </a:p>
          <a:p>
            <a:pPr marL="25400" indent="0">
              <a:spcBef>
                <a:spcPts val="1800"/>
              </a:spcBef>
              <a:buNone/>
            </a:pPr>
            <a:r>
              <a:rPr lang="en-US" sz="2400" b="1" dirty="0">
                <a:latin typeface="Georgia" panose="02040502050405020303" pitchFamily="18" charset="0"/>
              </a:rPr>
              <a:t>Therapeutic </a:t>
            </a:r>
            <a:r>
              <a:rPr lang="en-US" sz="2400" b="1" dirty="0" smtClean="0">
                <a:latin typeface="Georgia" panose="02040502050405020303" pitchFamily="18" charset="0"/>
              </a:rPr>
              <a:t>uses of vitamin D</a:t>
            </a:r>
          </a:p>
          <a:p>
            <a:pPr marL="25400" indent="0">
              <a:spcBef>
                <a:spcPts val="1800"/>
              </a:spcBef>
              <a:buNone/>
            </a:pPr>
            <a:r>
              <a:rPr lang="en-US" sz="2400" dirty="0" smtClean="0">
                <a:latin typeface="Georgia" panose="02040502050405020303" pitchFamily="18" charset="0"/>
              </a:rPr>
              <a:t>Treatment </a:t>
            </a:r>
            <a:r>
              <a:rPr lang="en-US" sz="2400" dirty="0">
                <a:latin typeface="Georgia" panose="02040502050405020303" pitchFamily="18" charset="0"/>
              </a:rPr>
              <a:t>of hypocalcaemia caused by various </a:t>
            </a:r>
            <a:r>
              <a:rPr lang="en-US" sz="2400" dirty="0" smtClean="0">
                <a:latin typeface="Georgia" panose="02040502050405020303" pitchFamily="18" charset="0"/>
              </a:rPr>
              <a:t>diseases, including </a:t>
            </a:r>
            <a:r>
              <a:rPr lang="en-US" sz="2400" dirty="0">
                <a:latin typeface="Georgia" panose="02040502050405020303" pitchFamily="18" charset="0"/>
              </a:rPr>
              <a:t>vitamin D deficiency, </a:t>
            </a:r>
            <a:r>
              <a:rPr lang="en-US" sz="2400" dirty="0" err="1">
                <a:latin typeface="Georgia" panose="02040502050405020303" pitchFamily="18" charset="0"/>
              </a:rPr>
              <a:t>hypoparathyroidism</a:t>
            </a:r>
            <a:r>
              <a:rPr lang="en-US" sz="2400" dirty="0">
                <a:latin typeface="Georgia" panose="02040502050405020303" pitchFamily="18" charset="0"/>
              </a:rPr>
              <a:t>, renal disease, </a:t>
            </a:r>
            <a:r>
              <a:rPr lang="en-US" sz="2400" dirty="0" err="1">
                <a:latin typeface="Georgia" panose="02040502050405020303" pitchFamily="18" charset="0"/>
              </a:rPr>
              <a:t>malabsorption</a:t>
            </a:r>
            <a:r>
              <a:rPr lang="en-US" sz="2400" dirty="0">
                <a:latin typeface="Georgia" panose="02040502050405020303" pitchFamily="18" charset="0"/>
              </a:rPr>
              <a:t> and </a:t>
            </a:r>
            <a:r>
              <a:rPr lang="en-US" sz="2400" dirty="0" smtClean="0">
                <a:latin typeface="Georgia" panose="02040502050405020303" pitchFamily="18" charset="0"/>
              </a:rPr>
              <a:t>osteoporosis</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18</a:t>
            </a:fld>
            <a:endParaRPr lang="en-US"/>
          </a:p>
        </p:txBody>
      </p:sp>
    </p:spTree>
    <p:extLst>
      <p:ext uri="{BB962C8B-B14F-4D97-AF65-F5344CB8AC3E}">
        <p14:creationId xmlns:p14="http://schemas.microsoft.com/office/powerpoint/2010/main" val="38397392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163772"/>
            <a:ext cx="8720919" cy="795077"/>
          </a:xfrm>
        </p:spPr>
        <p:txBody>
          <a:bodyPr>
            <a:normAutofit/>
          </a:bodyPr>
          <a:lstStyle/>
          <a:p>
            <a:pPr algn="l"/>
            <a:r>
              <a:rPr lang="en-US" sz="2600" b="1" cap="all" dirty="0" smtClean="0">
                <a:latin typeface="Georgia" panose="02040502050405020303" pitchFamily="18" charset="0"/>
              </a:rPr>
              <a:t>Vitamin D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18363" y="1447799"/>
            <a:ext cx="8720919" cy="5178425"/>
          </a:xfrm>
        </p:spPr>
        <p:txBody>
          <a:bodyPr>
            <a:normAutofit/>
          </a:bodyPr>
          <a:lstStyle/>
          <a:p>
            <a:pPr marL="25400" indent="0">
              <a:spcBef>
                <a:spcPts val="1800"/>
              </a:spcBef>
              <a:buNone/>
            </a:pPr>
            <a:r>
              <a:rPr lang="en-US" sz="2400" b="1" dirty="0" smtClean="0">
                <a:latin typeface="Georgia" panose="02040502050405020303" pitchFamily="18" charset="0"/>
              </a:rPr>
              <a:t>Vitamin D preparations used in therapy</a:t>
            </a:r>
          </a:p>
          <a:p>
            <a:pPr marL="25400" indent="0">
              <a:spcBef>
                <a:spcPts val="1800"/>
              </a:spcBef>
              <a:buNone/>
            </a:pPr>
            <a:r>
              <a:rPr lang="en-US" sz="2400" dirty="0" smtClean="0">
                <a:latin typeface="Georgia" panose="02040502050405020303" pitchFamily="18" charset="0"/>
              </a:rPr>
              <a:t>Include </a:t>
            </a:r>
            <a:r>
              <a:rPr lang="en-US" sz="2400" dirty="0" err="1" smtClean="0">
                <a:latin typeface="Georgia" panose="02040502050405020303" pitchFamily="18" charset="0"/>
              </a:rPr>
              <a:t>ergocalciferol</a:t>
            </a:r>
            <a:r>
              <a:rPr lang="en-US" sz="2400" dirty="0" smtClean="0">
                <a:latin typeface="Georgia" panose="02040502050405020303" pitchFamily="18" charset="0"/>
              </a:rPr>
              <a:t>, </a:t>
            </a:r>
            <a:r>
              <a:rPr lang="en-US" sz="2400" dirty="0" err="1" smtClean="0">
                <a:latin typeface="Georgia" panose="02040502050405020303" pitchFamily="18" charset="0"/>
              </a:rPr>
              <a:t>alfacalcidol</a:t>
            </a:r>
            <a:r>
              <a:rPr lang="en-US" sz="2400" dirty="0" smtClean="0">
                <a:latin typeface="Georgia" panose="02040502050405020303" pitchFamily="18" charset="0"/>
              </a:rPr>
              <a:t>, </a:t>
            </a:r>
            <a:r>
              <a:rPr lang="en-US" sz="2400" dirty="0" err="1" smtClean="0">
                <a:latin typeface="Georgia" panose="02040502050405020303" pitchFamily="18" charset="0"/>
              </a:rPr>
              <a:t>calcitriol</a:t>
            </a:r>
            <a:r>
              <a:rPr lang="en-US" sz="2400" dirty="0" smtClean="0">
                <a:latin typeface="Georgia" panose="02040502050405020303" pitchFamily="18" charset="0"/>
              </a:rPr>
              <a:t>, </a:t>
            </a:r>
            <a:r>
              <a:rPr lang="en-US" sz="2400" dirty="0" err="1" smtClean="0">
                <a:latin typeface="Georgia" panose="02040502050405020303" pitchFamily="18" charset="0"/>
              </a:rPr>
              <a:t>colecalciferol</a:t>
            </a:r>
            <a:r>
              <a:rPr lang="en-US" sz="2400" dirty="0" smtClean="0">
                <a:latin typeface="Georgia" panose="02040502050405020303" pitchFamily="18" charset="0"/>
              </a:rPr>
              <a:t> and </a:t>
            </a:r>
            <a:r>
              <a:rPr lang="en-US" sz="2400" dirty="0" err="1" smtClean="0">
                <a:latin typeface="Georgia" panose="02040502050405020303" pitchFamily="18" charset="0"/>
              </a:rPr>
              <a:t>dihydrotachysterol</a:t>
            </a:r>
            <a:endParaRPr lang="en-US" sz="2400" dirty="0">
              <a:latin typeface="Georgia" panose="02040502050405020303" pitchFamily="18" charset="0"/>
            </a:endParaRPr>
          </a:p>
          <a:p>
            <a:pPr marL="25400" indent="0">
              <a:spcBef>
                <a:spcPts val="1800"/>
              </a:spcBef>
              <a:buNone/>
            </a:pPr>
            <a:r>
              <a:rPr lang="en-US" sz="2400" b="1" dirty="0" smtClean="0">
                <a:latin typeface="Georgia" panose="02040502050405020303" pitchFamily="18" charset="0"/>
              </a:rPr>
              <a:t>Adverse effects</a:t>
            </a:r>
          </a:p>
          <a:p>
            <a:pPr marL="25400" indent="0">
              <a:spcBef>
                <a:spcPts val="1800"/>
              </a:spcBef>
              <a:buNone/>
            </a:pPr>
            <a:r>
              <a:rPr lang="en-US" sz="2400" dirty="0" err="1" smtClean="0">
                <a:latin typeface="Georgia" panose="02040502050405020303" pitchFamily="18" charset="0"/>
              </a:rPr>
              <a:t>Hypercalcaemia</a:t>
            </a:r>
            <a:r>
              <a:rPr lang="en-US" sz="2400" dirty="0" smtClean="0">
                <a:latin typeface="Georgia" panose="02040502050405020303" pitchFamily="18" charset="0"/>
              </a:rPr>
              <a:t>, </a:t>
            </a:r>
            <a:r>
              <a:rPr lang="en-US" sz="2400" dirty="0" err="1" smtClean="0">
                <a:latin typeface="Georgia" panose="02040502050405020303" pitchFamily="18" charset="0"/>
              </a:rPr>
              <a:t>hyperphosphataemia</a:t>
            </a:r>
            <a:endParaRPr lang="en-US" sz="2400" dirty="0">
              <a:latin typeface="Georgia" panose="02040502050405020303" pitchFamily="18" charset="0"/>
            </a:endParaRPr>
          </a:p>
          <a:p>
            <a:pPr marL="25400" indent="0">
              <a:spcBef>
                <a:spcPts val="1800"/>
              </a:spcBef>
              <a:buNone/>
            </a:pPr>
            <a:r>
              <a:rPr lang="en-US" sz="2400" b="1" dirty="0" smtClean="0">
                <a:latin typeface="Georgia" panose="02040502050405020303" pitchFamily="18" charset="0"/>
              </a:rPr>
              <a:t>Contra-indications</a:t>
            </a:r>
          </a:p>
          <a:p>
            <a:pPr marL="25400" indent="0">
              <a:spcBef>
                <a:spcPts val="1800"/>
              </a:spcBef>
              <a:buNone/>
            </a:pPr>
            <a:r>
              <a:rPr lang="en-US" sz="2400" dirty="0" err="1">
                <a:latin typeface="Georgia" panose="02040502050405020303" pitchFamily="18" charset="0"/>
              </a:rPr>
              <a:t>H</a:t>
            </a:r>
            <a:r>
              <a:rPr lang="en-US" sz="2400" dirty="0" err="1" smtClean="0">
                <a:latin typeface="Georgia" panose="02040502050405020303" pitchFamily="18" charset="0"/>
              </a:rPr>
              <a:t>ypercalcaemia</a:t>
            </a:r>
            <a:r>
              <a:rPr lang="en-US" sz="2400" dirty="0" smtClean="0">
                <a:latin typeface="Georgia" panose="02040502050405020303" pitchFamily="18" charset="0"/>
              </a:rPr>
              <a:t>, metastatic calcification</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19</a:t>
            </a:fld>
            <a:endParaRPr lang="en-US"/>
          </a:p>
        </p:txBody>
      </p:sp>
    </p:spTree>
    <p:extLst>
      <p:ext uri="{BB962C8B-B14F-4D97-AF65-F5344CB8AC3E}">
        <p14:creationId xmlns:p14="http://schemas.microsoft.com/office/powerpoint/2010/main" val="5489282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419368"/>
            <a:ext cx="8584442" cy="390326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C00000"/>
              </a:buClr>
              <a:buFont typeface="Calibri" panose="020F0502020204030204"/>
              <a:buNone/>
            </a:pPr>
            <a:r>
              <a:rPr lang="en-US" sz="3200" b="1" dirty="0" smtClean="0">
                <a:solidFill>
                  <a:srgbClr val="53181A"/>
                </a:solidFill>
                <a:latin typeface="Georgia" panose="02040502050405020303" pitchFamily="18" charset="0"/>
                <a:cs typeface="Georgia" panose="02040502050405020303" charset="0"/>
              </a:rPr>
              <a:t>DRUGS USED FOR TREATMENT OF BONE DISORDERS OF CALCIUM HOMEOSTASIS</a:t>
            </a:r>
            <a:endParaRPr lang="en-US" sz="3200" b="1" i="0" u="none" strike="noStrike" cap="none" dirty="0">
              <a:solidFill>
                <a:srgbClr val="53181A"/>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r>
              <a:rPr lang="en-IN" sz="1600" b="1" dirty="0" smtClean="0">
                <a:solidFill>
                  <a:srgbClr val="7030A0"/>
                </a:solidFill>
                <a:latin typeface="Georgia" panose="02040502050405020303" charset="0"/>
                <a:cs typeface="Georgia" panose="02040502050405020303" charset="0"/>
              </a:rPr>
              <a:t>Dr </a:t>
            </a:r>
            <a:r>
              <a:rPr lang="en-IN" sz="1600" b="1" dirty="0" err="1" smtClean="0">
                <a:solidFill>
                  <a:srgbClr val="7030A0"/>
                </a:solidFill>
                <a:latin typeface="Georgia" panose="02040502050405020303" charset="0"/>
                <a:cs typeface="Georgia" panose="02040502050405020303" charset="0"/>
              </a:rPr>
              <a:t>Sindwa</a:t>
            </a:r>
            <a:r>
              <a:rPr lang="en-IN" sz="1600" b="1" dirty="0" smtClean="0">
                <a:solidFill>
                  <a:srgbClr val="7030A0"/>
                </a:solidFill>
                <a:latin typeface="Georgia" panose="02040502050405020303" charset="0"/>
                <a:cs typeface="Georgia" panose="02040502050405020303" charset="0"/>
              </a:rPr>
              <a:t> </a:t>
            </a:r>
            <a:r>
              <a:rPr lang="en-IN" sz="1600" b="1" dirty="0" err="1" smtClean="0">
                <a:solidFill>
                  <a:srgbClr val="7030A0"/>
                </a:solidFill>
                <a:latin typeface="Georgia" panose="02040502050405020303" charset="0"/>
                <a:cs typeface="Georgia" panose="02040502050405020303" charset="0"/>
              </a:rPr>
              <a:t>Kanyimba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smtClean="0">
                <a:solidFill>
                  <a:schemeClr val="dk1"/>
                </a:solidFill>
                <a:latin typeface="Georgia" panose="02040502050405020303" charset="0"/>
                <a:cs typeface="Georgia" panose="02040502050405020303" charset="0"/>
              </a:rPr>
              <a:t>Lecturer, 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Tree>
    <p:extLst>
      <p:ext uri="{BB962C8B-B14F-4D97-AF65-F5344CB8AC3E}">
        <p14:creationId xmlns:p14="http://schemas.microsoft.com/office/powerpoint/2010/main" val="6002267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136479"/>
            <a:ext cx="8679976" cy="781096"/>
          </a:xfrm>
        </p:spPr>
        <p:txBody>
          <a:bodyPr>
            <a:noAutofit/>
          </a:bodyPr>
          <a:lstStyle/>
          <a:p>
            <a:pPr algn="l"/>
            <a:r>
              <a:rPr lang="en-US" sz="2600" b="1" cap="all" dirty="0" smtClean="0">
                <a:latin typeface="Georgia" panose="02040502050405020303" pitchFamily="18" charset="0"/>
              </a:rPr>
              <a:t>Bisphosphonates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45660" y="1201002"/>
            <a:ext cx="8679976" cy="5425223"/>
          </a:xfrm>
        </p:spPr>
        <p:txBody>
          <a:bodyPr>
            <a:noAutofit/>
          </a:bodyPr>
          <a:lstStyle/>
          <a:p>
            <a:pPr marL="0" indent="0">
              <a:spcBef>
                <a:spcPts val="1800"/>
              </a:spcBef>
              <a:buNone/>
            </a:pPr>
            <a:r>
              <a:rPr lang="en-US" sz="2400" dirty="0" smtClean="0">
                <a:latin typeface="Georgia" panose="02040502050405020303" pitchFamily="18" charset="0"/>
              </a:rPr>
              <a:t>Bisphosphonates are analogues of pyrophosphate that bind directly to hydroxyapatite crystals in bone and impair bone </a:t>
            </a:r>
            <a:r>
              <a:rPr lang="en-US" sz="2400" dirty="0" err="1" smtClean="0">
                <a:latin typeface="Georgia" panose="02040502050405020303" pitchFamily="18" charset="0"/>
              </a:rPr>
              <a:t>resorption</a:t>
            </a:r>
            <a:r>
              <a:rPr lang="en-US" sz="2400" dirty="0" smtClean="0">
                <a:latin typeface="Georgia" panose="02040502050405020303" pitchFamily="18" charset="0"/>
              </a:rPr>
              <a:t>. They impair osteoclast function and induce apoptosis in osteoclasts.</a:t>
            </a:r>
          </a:p>
          <a:p>
            <a:pPr marL="0" indent="0">
              <a:spcBef>
                <a:spcPts val="1800"/>
              </a:spcBef>
              <a:buNone/>
            </a:pPr>
            <a:r>
              <a:rPr lang="en-US" sz="2400" b="1" dirty="0" smtClean="0">
                <a:latin typeface="Georgia" panose="02040502050405020303" pitchFamily="18" charset="0"/>
              </a:rPr>
              <a:t>Classes of bisphosphonates</a:t>
            </a:r>
          </a:p>
          <a:p>
            <a:pPr>
              <a:spcBef>
                <a:spcPts val="1800"/>
              </a:spcBef>
            </a:pPr>
            <a:r>
              <a:rPr lang="en-US" sz="2400" dirty="0" smtClean="0">
                <a:latin typeface="Georgia" panose="02040502050405020303" pitchFamily="18" charset="0"/>
              </a:rPr>
              <a:t>1</a:t>
            </a:r>
            <a:r>
              <a:rPr lang="en-US" sz="2400" baseline="30000" dirty="0" smtClean="0">
                <a:latin typeface="Georgia" panose="02040502050405020303" pitchFamily="18" charset="0"/>
              </a:rPr>
              <a:t>st</a:t>
            </a:r>
            <a:r>
              <a:rPr lang="en-US" sz="2400" dirty="0" smtClean="0">
                <a:latin typeface="Georgia" panose="02040502050405020303" pitchFamily="18" charset="0"/>
              </a:rPr>
              <a:t> generation: </a:t>
            </a:r>
            <a:r>
              <a:rPr lang="en-US" sz="2400" dirty="0" err="1" smtClean="0">
                <a:latin typeface="Georgia" panose="02040502050405020303" pitchFamily="18" charset="0"/>
              </a:rPr>
              <a:t>etidronate</a:t>
            </a:r>
            <a:r>
              <a:rPr lang="en-US" sz="2400" dirty="0" smtClean="0">
                <a:latin typeface="Georgia" panose="02040502050405020303" pitchFamily="18" charset="0"/>
              </a:rPr>
              <a:t> disodium</a:t>
            </a:r>
          </a:p>
          <a:p>
            <a:pPr>
              <a:spcBef>
                <a:spcPts val="1800"/>
              </a:spcBef>
            </a:pPr>
            <a:r>
              <a:rPr lang="en-US" sz="2400" dirty="0" smtClean="0">
                <a:latin typeface="Georgia" panose="02040502050405020303" pitchFamily="18" charset="0"/>
              </a:rPr>
              <a:t>2</a:t>
            </a:r>
            <a:r>
              <a:rPr lang="en-US" sz="2400" baseline="30000" dirty="0" smtClean="0">
                <a:latin typeface="Georgia" panose="02040502050405020303" pitchFamily="18" charset="0"/>
              </a:rPr>
              <a:t>nd</a:t>
            </a:r>
            <a:r>
              <a:rPr lang="en-US" sz="2400" dirty="0" smtClean="0">
                <a:latin typeface="Georgia" panose="02040502050405020303" pitchFamily="18" charset="0"/>
              </a:rPr>
              <a:t> generation: alendronate, </a:t>
            </a:r>
            <a:r>
              <a:rPr lang="en-US" sz="2400" dirty="0" err="1" smtClean="0">
                <a:latin typeface="Georgia" panose="02040502050405020303" pitchFamily="18" charset="0"/>
              </a:rPr>
              <a:t>ibandronate</a:t>
            </a:r>
            <a:r>
              <a:rPr lang="en-US" sz="2400" dirty="0">
                <a:latin typeface="Georgia" panose="02040502050405020303" pitchFamily="18" charset="0"/>
              </a:rPr>
              <a:t> </a:t>
            </a:r>
            <a:r>
              <a:rPr lang="en-US" sz="2400" dirty="0" smtClean="0">
                <a:latin typeface="Georgia" panose="02040502050405020303" pitchFamily="18" charset="0"/>
              </a:rPr>
              <a:t>and </a:t>
            </a:r>
            <a:r>
              <a:rPr lang="en-US" sz="2400" dirty="0" err="1" smtClean="0">
                <a:latin typeface="Georgia" panose="02040502050405020303" pitchFamily="18" charset="0"/>
              </a:rPr>
              <a:t>pamidronate</a:t>
            </a:r>
            <a:r>
              <a:rPr lang="en-US" sz="2400" dirty="0">
                <a:latin typeface="Georgia" panose="02040502050405020303" pitchFamily="18" charset="0"/>
              </a:rPr>
              <a:t> </a:t>
            </a:r>
            <a:r>
              <a:rPr lang="en-US" sz="2400" dirty="0" smtClean="0">
                <a:latin typeface="Georgia" panose="02040502050405020303" pitchFamily="18" charset="0"/>
              </a:rPr>
              <a:t>(10 times more potent than 1</a:t>
            </a:r>
            <a:r>
              <a:rPr lang="en-US" sz="2400" baseline="30000" dirty="0" smtClean="0">
                <a:latin typeface="Georgia" panose="02040502050405020303" pitchFamily="18" charset="0"/>
              </a:rPr>
              <a:t>st</a:t>
            </a:r>
            <a:r>
              <a:rPr lang="en-US" sz="2400" dirty="0" smtClean="0">
                <a:latin typeface="Georgia" panose="02040502050405020303" pitchFamily="18" charset="0"/>
              </a:rPr>
              <a:t> generation bisphosphonates)</a:t>
            </a:r>
          </a:p>
          <a:p>
            <a:pPr>
              <a:spcBef>
                <a:spcPts val="1800"/>
              </a:spcBef>
            </a:pPr>
            <a:r>
              <a:rPr lang="en-US" sz="2400" dirty="0" smtClean="0">
                <a:latin typeface="Georgia" panose="02040502050405020303" pitchFamily="18" charset="0"/>
              </a:rPr>
              <a:t>3</a:t>
            </a:r>
            <a:r>
              <a:rPr lang="en-US" sz="2400" baseline="30000" dirty="0" smtClean="0">
                <a:latin typeface="Georgia" panose="02040502050405020303" pitchFamily="18" charset="0"/>
              </a:rPr>
              <a:t>rd</a:t>
            </a:r>
            <a:r>
              <a:rPr lang="en-US" sz="2400" dirty="0" smtClean="0">
                <a:latin typeface="Georgia" panose="02040502050405020303" pitchFamily="18" charset="0"/>
              </a:rPr>
              <a:t> generation: </a:t>
            </a:r>
            <a:r>
              <a:rPr lang="en-US" sz="2400" dirty="0" err="1" smtClean="0">
                <a:latin typeface="Georgia" panose="02040502050405020303" pitchFamily="18" charset="0"/>
              </a:rPr>
              <a:t>tiludronate</a:t>
            </a:r>
            <a:r>
              <a:rPr lang="en-US" sz="2400" dirty="0" smtClean="0">
                <a:latin typeface="Georgia" panose="02040502050405020303" pitchFamily="18" charset="0"/>
              </a:rPr>
              <a:t>, </a:t>
            </a:r>
            <a:r>
              <a:rPr lang="en-US" sz="2400" dirty="0" err="1" smtClean="0">
                <a:latin typeface="Georgia" panose="02040502050405020303" pitchFamily="18" charset="0"/>
              </a:rPr>
              <a:t>risedronate</a:t>
            </a:r>
            <a:r>
              <a:rPr lang="en-US" sz="2400" dirty="0" smtClean="0">
                <a:latin typeface="Georgia" panose="02040502050405020303" pitchFamily="18" charset="0"/>
              </a:rPr>
              <a:t>, </a:t>
            </a:r>
            <a:r>
              <a:rPr lang="en-US" sz="2400" dirty="0" err="1" smtClean="0">
                <a:latin typeface="Georgia" panose="02040502050405020303" pitchFamily="18" charset="0"/>
              </a:rPr>
              <a:t>zoledronate</a:t>
            </a:r>
            <a:r>
              <a:rPr lang="en-US" sz="2400" dirty="0" smtClean="0">
                <a:latin typeface="Georgia" panose="02040502050405020303" pitchFamily="18" charset="0"/>
              </a:rPr>
              <a:t> (10,000 times more potent than 1</a:t>
            </a:r>
            <a:r>
              <a:rPr lang="en-US" sz="2400" baseline="30000" dirty="0" smtClean="0">
                <a:latin typeface="Georgia" panose="02040502050405020303" pitchFamily="18" charset="0"/>
              </a:rPr>
              <a:t>st</a:t>
            </a:r>
            <a:r>
              <a:rPr lang="en-US" sz="2400" dirty="0" smtClean="0">
                <a:latin typeface="Georgia" panose="02040502050405020303" pitchFamily="18" charset="0"/>
              </a:rPr>
              <a:t> generation agents)</a:t>
            </a:r>
          </a:p>
        </p:txBody>
      </p:sp>
      <p:sp>
        <p:nvSpPr>
          <p:cNvPr id="4" name="Slide Number Placeholder 3"/>
          <p:cNvSpPr>
            <a:spLocks noGrp="1"/>
          </p:cNvSpPr>
          <p:nvPr>
            <p:ph type="sldNum" sz="quarter" idx="12"/>
          </p:nvPr>
        </p:nvSpPr>
        <p:spPr/>
        <p:txBody>
          <a:bodyPr/>
          <a:lstStyle/>
          <a:p>
            <a:fld id="{06C43F61-BB55-444E-A117-E68C3713BCA9}" type="slidenum">
              <a:rPr lang="en-US" smtClean="0"/>
              <a:pPr/>
              <a:t>20</a:t>
            </a:fld>
            <a:endParaRPr lang="en-US"/>
          </a:p>
        </p:txBody>
      </p:sp>
    </p:spTree>
    <p:extLst>
      <p:ext uri="{BB962C8B-B14F-4D97-AF65-F5344CB8AC3E}">
        <p14:creationId xmlns:p14="http://schemas.microsoft.com/office/powerpoint/2010/main" val="4117604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136479"/>
            <a:ext cx="8679976" cy="781096"/>
          </a:xfrm>
        </p:spPr>
        <p:txBody>
          <a:bodyPr>
            <a:noAutofit/>
          </a:bodyPr>
          <a:lstStyle/>
          <a:p>
            <a:pPr algn="l"/>
            <a:r>
              <a:rPr lang="en-US" sz="2600" b="1" cap="all" dirty="0" smtClean="0">
                <a:latin typeface="Georgia" panose="02040502050405020303" pitchFamily="18" charset="0"/>
              </a:rPr>
              <a:t>Bisphosphonates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45660" y="1201002"/>
            <a:ext cx="8679976" cy="5425223"/>
          </a:xfrm>
        </p:spPr>
        <p:txBody>
          <a:bodyPr>
            <a:noAutofit/>
          </a:bodyPr>
          <a:lstStyle/>
          <a:p>
            <a:pPr marL="0" indent="0">
              <a:spcBef>
                <a:spcPts val="1800"/>
              </a:spcBef>
              <a:buNone/>
            </a:pPr>
            <a:r>
              <a:rPr lang="en-US" sz="2400" b="1" dirty="0" smtClean="0">
                <a:latin typeface="Georgia" panose="02040502050405020303" pitchFamily="18" charset="0"/>
              </a:rPr>
              <a:t>Clinical uses</a:t>
            </a:r>
          </a:p>
          <a:p>
            <a:pPr marL="0" indent="0">
              <a:spcBef>
                <a:spcPts val="1800"/>
              </a:spcBef>
              <a:buNone/>
            </a:pPr>
            <a:r>
              <a:rPr lang="en-US" sz="2400" dirty="0">
                <a:latin typeface="Georgia" panose="02040502050405020303" pitchFamily="18" charset="0"/>
              </a:rPr>
              <a:t>U</a:t>
            </a:r>
            <a:r>
              <a:rPr lang="en-US" sz="2400" dirty="0" smtClean="0">
                <a:latin typeface="Georgia" panose="02040502050405020303" pitchFamily="18" charset="0"/>
              </a:rPr>
              <a:t>sed in conditions that exhibit bone fragility. Uses include Paget’s disease, prevention and treatment of osteoporosis, pain reduction in bone metastases, multiple myeloma and primary hyperparathyroidism. They reduce risk of pain and fracture in malignant disorders that involve bone.</a:t>
            </a:r>
          </a:p>
          <a:p>
            <a:pPr marL="0" indent="0">
              <a:spcBef>
                <a:spcPts val="1800"/>
              </a:spcBef>
              <a:buNone/>
            </a:pPr>
            <a:r>
              <a:rPr lang="en-US" sz="2400" b="1" dirty="0" smtClean="0">
                <a:latin typeface="Georgia" panose="02040502050405020303" pitchFamily="18" charset="0"/>
              </a:rPr>
              <a:t>Adverse effects</a:t>
            </a:r>
          </a:p>
          <a:p>
            <a:pPr marL="0" indent="0">
              <a:spcBef>
                <a:spcPts val="1800"/>
              </a:spcBef>
              <a:buNone/>
            </a:pPr>
            <a:r>
              <a:rPr lang="en-US" sz="2400" dirty="0" smtClean="0">
                <a:latin typeface="Georgia" panose="02040502050405020303" pitchFamily="18" charset="0"/>
              </a:rPr>
              <a:t>GI bleeding, </a:t>
            </a:r>
            <a:r>
              <a:rPr lang="en-US" sz="2400" dirty="0" err="1" smtClean="0">
                <a:latin typeface="Georgia" panose="02040502050405020303" pitchFamily="18" charset="0"/>
              </a:rPr>
              <a:t>diarrhoea</a:t>
            </a:r>
            <a:r>
              <a:rPr lang="en-US" sz="2400" dirty="0" smtClean="0">
                <a:latin typeface="Georgia" panose="02040502050405020303" pitchFamily="18" charset="0"/>
              </a:rPr>
              <a:t>, arthralgia, chest pain due to </a:t>
            </a:r>
            <a:r>
              <a:rPr lang="en-US" sz="2400" dirty="0" err="1" smtClean="0">
                <a:latin typeface="Georgia" panose="02040502050405020303" pitchFamily="18" charset="0"/>
              </a:rPr>
              <a:t>oesophagitis</a:t>
            </a:r>
            <a:r>
              <a:rPr lang="en-US" sz="2400" dirty="0" smtClean="0">
                <a:latin typeface="Georgia" panose="02040502050405020303" pitchFamily="18" charset="0"/>
              </a:rPr>
              <a:t>. </a:t>
            </a:r>
            <a:r>
              <a:rPr lang="en-US" sz="2400" dirty="0" err="1">
                <a:latin typeface="Georgia" panose="02040502050405020303" pitchFamily="18" charset="0"/>
              </a:rPr>
              <a:t>E</a:t>
            </a:r>
            <a:r>
              <a:rPr lang="en-US" sz="2400" dirty="0" err="1" smtClean="0">
                <a:latin typeface="Georgia" panose="02040502050405020303" pitchFamily="18" charset="0"/>
              </a:rPr>
              <a:t>tidronate</a:t>
            </a:r>
            <a:r>
              <a:rPr lang="en-US" sz="2400" dirty="0" smtClean="0">
                <a:latin typeface="Georgia" panose="02040502050405020303" pitchFamily="18" charset="0"/>
              </a:rPr>
              <a:t> can cause </a:t>
            </a:r>
            <a:r>
              <a:rPr lang="en-US" sz="2400" dirty="0" err="1" smtClean="0">
                <a:latin typeface="Georgia" panose="02040502050405020303" pitchFamily="18" charset="0"/>
              </a:rPr>
              <a:t>osteomalacia</a:t>
            </a:r>
            <a:r>
              <a:rPr lang="en-US" sz="2400" dirty="0" smtClean="0">
                <a:latin typeface="Georgia" panose="02040502050405020303" pitchFamily="18" charset="0"/>
              </a:rPr>
              <a:t> (other bisphosphonates do not cause </a:t>
            </a:r>
            <a:r>
              <a:rPr lang="en-US" sz="2400" dirty="0" err="1" smtClean="0">
                <a:latin typeface="Georgia" panose="02040502050405020303" pitchFamily="18" charset="0"/>
              </a:rPr>
              <a:t>osteomalacia</a:t>
            </a:r>
            <a:r>
              <a:rPr lang="en-US" sz="2400" dirty="0" smtClean="0">
                <a:latin typeface="Georgia" panose="02040502050405020303" pitchFamily="18" charset="0"/>
              </a:rPr>
              <a:t>)</a:t>
            </a:r>
          </a:p>
        </p:txBody>
      </p:sp>
      <p:sp>
        <p:nvSpPr>
          <p:cNvPr id="4" name="Slide Number Placeholder 3"/>
          <p:cNvSpPr>
            <a:spLocks noGrp="1"/>
          </p:cNvSpPr>
          <p:nvPr>
            <p:ph type="sldNum" sz="quarter" idx="12"/>
          </p:nvPr>
        </p:nvSpPr>
        <p:spPr/>
        <p:txBody>
          <a:bodyPr/>
          <a:lstStyle/>
          <a:p>
            <a:fld id="{06C43F61-BB55-444E-A117-E68C3713BCA9}" type="slidenum">
              <a:rPr lang="en-US" smtClean="0"/>
              <a:pPr/>
              <a:t>21</a:t>
            </a:fld>
            <a:endParaRPr lang="en-US"/>
          </a:p>
        </p:txBody>
      </p:sp>
    </p:spTree>
    <p:extLst>
      <p:ext uri="{BB962C8B-B14F-4D97-AF65-F5344CB8AC3E}">
        <p14:creationId xmlns:p14="http://schemas.microsoft.com/office/powerpoint/2010/main" val="11667390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3" y="150126"/>
            <a:ext cx="8666329" cy="846162"/>
          </a:xfrm>
        </p:spPr>
        <p:txBody>
          <a:bodyPr>
            <a:noAutofit/>
          </a:bodyPr>
          <a:lstStyle/>
          <a:p>
            <a:pPr algn="l"/>
            <a:r>
              <a:rPr lang="en-US" sz="2500" b="1" cap="all" dirty="0" smtClean="0">
                <a:latin typeface="Georgia" panose="02040502050405020303" pitchFamily="18" charset="0"/>
              </a:rPr>
              <a:t>Calcium sensor sensitizers (</a:t>
            </a:r>
            <a:r>
              <a:rPr lang="en-US" sz="2500" b="1" cap="all" dirty="0" err="1" smtClean="0">
                <a:latin typeface="Georgia" panose="02040502050405020303" pitchFamily="18" charset="0"/>
              </a:rPr>
              <a:t>calcimimetics</a:t>
            </a:r>
            <a:r>
              <a:rPr lang="en-US" sz="2500" b="1" cap="all" dirty="0" smtClean="0">
                <a:latin typeface="Georgia" panose="02040502050405020303" pitchFamily="18" charset="0"/>
              </a:rPr>
              <a:t>)</a:t>
            </a:r>
            <a:endParaRPr lang="en-US" sz="2500" b="1" cap="all" dirty="0">
              <a:latin typeface="Georgia" panose="02040502050405020303" pitchFamily="18" charset="0"/>
            </a:endParaRPr>
          </a:p>
        </p:txBody>
      </p:sp>
      <p:sp>
        <p:nvSpPr>
          <p:cNvPr id="3" name="Content Placeholder 2"/>
          <p:cNvSpPr>
            <a:spLocks noGrp="1"/>
          </p:cNvSpPr>
          <p:nvPr>
            <p:ph idx="1"/>
          </p:nvPr>
        </p:nvSpPr>
        <p:spPr>
          <a:xfrm>
            <a:off x="218363" y="1228299"/>
            <a:ext cx="8666329" cy="5397926"/>
          </a:xfrm>
        </p:spPr>
        <p:txBody>
          <a:bodyPr>
            <a:normAutofit/>
          </a:bodyPr>
          <a:lstStyle/>
          <a:p>
            <a:pPr marL="0" indent="0">
              <a:spcBef>
                <a:spcPts val="1800"/>
              </a:spcBef>
              <a:buNone/>
            </a:pPr>
            <a:r>
              <a:rPr lang="en-GB" sz="2300" dirty="0" err="1">
                <a:latin typeface="Georgia" panose="02040502050405020303" pitchFamily="18" charset="0"/>
              </a:rPr>
              <a:t>C</a:t>
            </a:r>
            <a:r>
              <a:rPr lang="en-GB" sz="2300" dirty="0" err="1" smtClean="0">
                <a:latin typeface="Georgia" panose="02040502050405020303" pitchFamily="18" charset="0"/>
              </a:rPr>
              <a:t>alcimimetic</a:t>
            </a:r>
            <a:r>
              <a:rPr lang="en-GB" sz="2300" dirty="0" smtClean="0">
                <a:latin typeface="Georgia" panose="02040502050405020303" pitchFamily="18" charset="0"/>
              </a:rPr>
              <a:t> are drugs </a:t>
            </a:r>
            <a:r>
              <a:rPr lang="en-GB" sz="2300" dirty="0">
                <a:latin typeface="Georgia" panose="02040502050405020303" pitchFamily="18" charset="0"/>
              </a:rPr>
              <a:t>that </a:t>
            </a:r>
            <a:r>
              <a:rPr lang="en-GB" sz="2300" dirty="0" smtClean="0">
                <a:latin typeface="Georgia" panose="02040502050405020303" pitchFamily="18" charset="0"/>
              </a:rPr>
              <a:t>mimic </a:t>
            </a:r>
            <a:r>
              <a:rPr lang="en-GB" sz="2300" dirty="0">
                <a:latin typeface="Georgia" panose="02040502050405020303" pitchFamily="18" charset="0"/>
              </a:rPr>
              <a:t>the action of calcium on tissues, by </a:t>
            </a:r>
            <a:r>
              <a:rPr lang="en-GB" sz="2300" dirty="0" smtClean="0">
                <a:latin typeface="Georgia" panose="02040502050405020303" pitchFamily="18" charset="0"/>
              </a:rPr>
              <a:t>activation </a:t>
            </a:r>
            <a:r>
              <a:rPr lang="en-GB" sz="2300" dirty="0">
                <a:latin typeface="Georgia" panose="02040502050405020303" pitchFamily="18" charset="0"/>
              </a:rPr>
              <a:t>of the calcium-sensing receptor </a:t>
            </a:r>
            <a:r>
              <a:rPr lang="en-GB" sz="2300" dirty="0" smtClean="0">
                <a:latin typeface="Georgia" panose="02040502050405020303" pitchFamily="18" charset="0"/>
              </a:rPr>
              <a:t>(</a:t>
            </a:r>
            <a:r>
              <a:rPr lang="en-GB" sz="2300" dirty="0" err="1" smtClean="0">
                <a:latin typeface="Georgia" panose="02040502050405020303" pitchFamily="18" charset="0"/>
              </a:rPr>
              <a:t>CaSR</a:t>
            </a:r>
            <a:r>
              <a:rPr lang="en-GB" sz="2300" dirty="0" smtClean="0">
                <a:latin typeface="Georgia" panose="02040502050405020303" pitchFamily="18" charset="0"/>
              </a:rPr>
              <a:t>) that </a:t>
            </a:r>
            <a:r>
              <a:rPr lang="en-GB" sz="2300" dirty="0">
                <a:latin typeface="Georgia" panose="02040502050405020303" pitchFamily="18" charset="0"/>
              </a:rPr>
              <a:t>is expressed in various human organ </a:t>
            </a:r>
            <a:r>
              <a:rPr lang="en-GB" sz="2300" dirty="0" smtClean="0">
                <a:latin typeface="Georgia" panose="02040502050405020303" pitchFamily="18" charset="0"/>
              </a:rPr>
              <a:t>tissues</a:t>
            </a:r>
            <a:endParaRPr lang="en-US" sz="2300" dirty="0">
              <a:latin typeface="Georgia" panose="02040502050405020303" pitchFamily="18" charset="0"/>
            </a:endParaRPr>
          </a:p>
          <a:p>
            <a:pPr marL="0" indent="0">
              <a:spcBef>
                <a:spcPts val="1800"/>
              </a:spcBef>
              <a:buNone/>
            </a:pPr>
            <a:r>
              <a:rPr lang="en-US" sz="2300" dirty="0" smtClean="0">
                <a:latin typeface="Georgia" panose="02040502050405020303" pitchFamily="18" charset="0"/>
              </a:rPr>
              <a:t>Parathyroid gland senses Ca</a:t>
            </a:r>
            <a:r>
              <a:rPr lang="en-US" sz="2300" baseline="30000" dirty="0" smtClean="0">
                <a:latin typeface="Georgia" panose="02040502050405020303" pitchFamily="18" charset="0"/>
              </a:rPr>
              <a:t>2+ </a:t>
            </a:r>
            <a:r>
              <a:rPr lang="en-US" sz="2300" dirty="0" smtClean="0">
                <a:latin typeface="Georgia" panose="02040502050405020303" pitchFamily="18" charset="0"/>
              </a:rPr>
              <a:t>via the action of </a:t>
            </a:r>
            <a:r>
              <a:rPr lang="en-US" sz="2300" dirty="0" err="1" smtClean="0">
                <a:latin typeface="Georgia" panose="02040502050405020303" pitchFamily="18" charset="0"/>
              </a:rPr>
              <a:t>CaSR</a:t>
            </a:r>
            <a:r>
              <a:rPr lang="en-US" sz="2300" dirty="0" smtClean="0">
                <a:latin typeface="Georgia" panose="02040502050405020303" pitchFamily="18" charset="0"/>
              </a:rPr>
              <a:t>. Activation of </a:t>
            </a:r>
            <a:r>
              <a:rPr lang="en-US" sz="2300" dirty="0" err="1" smtClean="0">
                <a:latin typeface="Georgia" panose="02040502050405020303" pitchFamily="18" charset="0"/>
              </a:rPr>
              <a:t>CaSR</a:t>
            </a:r>
            <a:r>
              <a:rPr lang="en-US" sz="2300" dirty="0" smtClean="0">
                <a:latin typeface="Georgia" panose="02040502050405020303" pitchFamily="18" charset="0"/>
              </a:rPr>
              <a:t> reduces the amount of PTH synthesized and released by the gland</a:t>
            </a:r>
          </a:p>
          <a:p>
            <a:pPr marL="0" indent="0">
              <a:spcBef>
                <a:spcPts val="1800"/>
              </a:spcBef>
              <a:buNone/>
            </a:pPr>
            <a:r>
              <a:rPr lang="en-US" sz="2300" dirty="0" err="1" smtClean="0">
                <a:latin typeface="Georgia" panose="02040502050405020303" pitchFamily="18" charset="0"/>
              </a:rPr>
              <a:t>Calcimimetics</a:t>
            </a:r>
            <a:r>
              <a:rPr lang="en-US" sz="2300" dirty="0" smtClean="0">
                <a:latin typeface="Georgia" panose="02040502050405020303" pitchFamily="18" charset="0"/>
              </a:rPr>
              <a:t> include </a:t>
            </a:r>
            <a:r>
              <a:rPr lang="en-US" sz="2300" dirty="0" err="1" smtClean="0">
                <a:latin typeface="Georgia" panose="02040502050405020303" pitchFamily="18" charset="0"/>
              </a:rPr>
              <a:t>cinacalcet</a:t>
            </a:r>
            <a:endParaRPr lang="en-US" sz="2300" dirty="0" smtClean="0">
              <a:latin typeface="Georgia" panose="02040502050405020303" pitchFamily="18" charset="0"/>
            </a:endParaRPr>
          </a:p>
          <a:p>
            <a:pPr marL="0" indent="0">
              <a:spcBef>
                <a:spcPts val="1800"/>
              </a:spcBef>
              <a:buNone/>
            </a:pPr>
            <a:r>
              <a:rPr lang="en-US" sz="2300" b="1" dirty="0" err="1" smtClean="0">
                <a:latin typeface="Georgia" panose="02040502050405020303" pitchFamily="18" charset="0"/>
              </a:rPr>
              <a:t>Cinacalcet</a:t>
            </a:r>
            <a:endParaRPr lang="en-US" sz="2300" b="1" dirty="0" smtClean="0">
              <a:latin typeface="Georgia" panose="02040502050405020303" pitchFamily="18" charset="0"/>
            </a:endParaRPr>
          </a:p>
          <a:p>
            <a:pPr>
              <a:spcBef>
                <a:spcPts val="1800"/>
              </a:spcBef>
            </a:pPr>
            <a:r>
              <a:rPr lang="en-US" sz="2300" dirty="0">
                <a:latin typeface="Georgia" panose="02040502050405020303" pitchFamily="18" charset="0"/>
              </a:rPr>
              <a:t>Acts like Ca</a:t>
            </a:r>
            <a:r>
              <a:rPr lang="en-US" sz="2300" baseline="30000" dirty="0">
                <a:latin typeface="Georgia" panose="02040502050405020303" pitchFamily="18" charset="0"/>
              </a:rPr>
              <a:t>2+</a:t>
            </a:r>
            <a:r>
              <a:rPr lang="en-US" sz="2300" dirty="0">
                <a:latin typeface="Georgia" panose="02040502050405020303" pitchFamily="18" charset="0"/>
              </a:rPr>
              <a:t> on </a:t>
            </a:r>
            <a:r>
              <a:rPr lang="en-US" sz="2300" dirty="0" err="1">
                <a:latin typeface="Georgia" panose="02040502050405020303" pitchFamily="18" charset="0"/>
              </a:rPr>
              <a:t>CaSR</a:t>
            </a:r>
            <a:r>
              <a:rPr lang="en-US" sz="2300" dirty="0">
                <a:latin typeface="Georgia" panose="02040502050405020303" pitchFamily="18" charset="0"/>
              </a:rPr>
              <a:t>, thus reduces serum PTH</a:t>
            </a:r>
          </a:p>
          <a:p>
            <a:pPr>
              <a:spcBef>
                <a:spcPts val="1800"/>
              </a:spcBef>
            </a:pPr>
            <a:r>
              <a:rPr lang="en-US" sz="2300" dirty="0">
                <a:latin typeface="Georgia" panose="02040502050405020303" pitchFamily="18" charset="0"/>
              </a:rPr>
              <a:t>Use: </a:t>
            </a:r>
            <a:r>
              <a:rPr lang="en-US" sz="2300" dirty="0" smtClean="0">
                <a:latin typeface="Georgia" panose="02040502050405020303" pitchFamily="18" charset="0"/>
              </a:rPr>
              <a:t>hyperparathyroidism </a:t>
            </a:r>
            <a:r>
              <a:rPr lang="en-US" sz="2300" dirty="0">
                <a:latin typeface="Georgia" panose="02040502050405020303" pitchFamily="18" charset="0"/>
              </a:rPr>
              <a:t>secondary to renal disease</a:t>
            </a:r>
          </a:p>
          <a:p>
            <a:pPr>
              <a:spcBef>
                <a:spcPts val="1800"/>
              </a:spcBef>
            </a:pPr>
            <a:r>
              <a:rPr lang="en-US" sz="2300" dirty="0">
                <a:latin typeface="Georgia" panose="02040502050405020303" pitchFamily="18" charset="0"/>
              </a:rPr>
              <a:t>Adverse effect: h</a:t>
            </a:r>
            <a:r>
              <a:rPr lang="en-US" sz="2300" dirty="0" smtClean="0">
                <a:latin typeface="Georgia" panose="02040502050405020303" pitchFamily="18" charset="0"/>
              </a:rPr>
              <a:t>ypocalcaemia</a:t>
            </a:r>
            <a:endParaRPr lang="en-US" sz="23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22</a:t>
            </a:fld>
            <a:endParaRPr lang="en-US"/>
          </a:p>
        </p:txBody>
      </p:sp>
    </p:spTree>
    <p:extLst>
      <p:ext uri="{BB962C8B-B14F-4D97-AF65-F5344CB8AC3E}">
        <p14:creationId xmlns:p14="http://schemas.microsoft.com/office/powerpoint/2010/main" val="28393479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5" y="274638"/>
            <a:ext cx="8652680" cy="596900"/>
          </a:xfrm>
        </p:spPr>
        <p:txBody>
          <a:bodyPr>
            <a:noAutofit/>
          </a:bodyPr>
          <a:lstStyle/>
          <a:p>
            <a:pPr algn="l"/>
            <a:r>
              <a:rPr lang="en-GB" sz="2600" b="1" cap="all" dirty="0" err="1">
                <a:latin typeface="Georgia" panose="02040502050405020303" pitchFamily="18" charset="0"/>
              </a:rPr>
              <a:t>Plicamycin</a:t>
            </a:r>
            <a:r>
              <a:rPr lang="en-GB" sz="2600" b="1" cap="all" dirty="0">
                <a:latin typeface="Georgia" panose="02040502050405020303" pitchFamily="18" charset="0"/>
              </a:rPr>
              <a:t> (</a:t>
            </a:r>
            <a:r>
              <a:rPr lang="en-GB" sz="2600" b="1" cap="all" dirty="0" err="1" smtClean="0">
                <a:latin typeface="Georgia" panose="02040502050405020303" pitchFamily="18" charset="0"/>
              </a:rPr>
              <a:t>mithramycin</a:t>
            </a:r>
            <a:r>
              <a:rPr lang="en-GB" sz="2600" b="1" cap="all" dirty="0" smtClean="0">
                <a:latin typeface="Georgia" panose="02040502050405020303" pitchFamily="18" charset="0"/>
              </a:rPr>
              <a:t>)</a:t>
            </a:r>
            <a:endParaRPr lang="en-GB" sz="2600" cap="all" dirty="0">
              <a:latin typeface="Georgia" panose="02040502050405020303" pitchFamily="18" charset="0"/>
            </a:endParaRPr>
          </a:p>
        </p:txBody>
      </p:sp>
      <p:sp>
        <p:nvSpPr>
          <p:cNvPr id="3" name="Content Placeholder 2"/>
          <p:cNvSpPr>
            <a:spLocks noGrp="1"/>
          </p:cNvSpPr>
          <p:nvPr>
            <p:ph idx="1"/>
          </p:nvPr>
        </p:nvSpPr>
        <p:spPr>
          <a:xfrm>
            <a:off x="218365" y="1241946"/>
            <a:ext cx="8652680" cy="5384279"/>
          </a:xfrm>
        </p:spPr>
        <p:txBody>
          <a:bodyPr>
            <a:noAutofit/>
          </a:bodyPr>
          <a:lstStyle/>
          <a:p>
            <a:pPr>
              <a:spcBef>
                <a:spcPts val="1800"/>
              </a:spcBef>
            </a:pPr>
            <a:r>
              <a:rPr lang="en-GB" sz="2400" dirty="0">
                <a:latin typeface="Georgia" panose="02040502050405020303" pitchFamily="18" charset="0"/>
              </a:rPr>
              <a:t>C</a:t>
            </a:r>
            <a:r>
              <a:rPr lang="en-GB" sz="2400" dirty="0" smtClean="0">
                <a:latin typeface="Georgia" panose="02040502050405020303" pitchFamily="18" charset="0"/>
              </a:rPr>
              <a:t>ytotoxic antibiotic used in the treatment of malignant disorders</a:t>
            </a:r>
          </a:p>
          <a:p>
            <a:pPr>
              <a:spcBef>
                <a:spcPts val="1800"/>
              </a:spcBef>
            </a:pPr>
            <a:r>
              <a:rPr lang="en-GB" sz="2400" dirty="0">
                <a:latin typeface="Georgia" panose="02040502050405020303" pitchFamily="18" charset="0"/>
              </a:rPr>
              <a:t>D</a:t>
            </a:r>
            <a:r>
              <a:rPr lang="en-GB" sz="2400" dirty="0" smtClean="0">
                <a:latin typeface="Georgia" panose="02040502050405020303" pitchFamily="18" charset="0"/>
              </a:rPr>
              <a:t>ecreases </a:t>
            </a:r>
            <a:r>
              <a:rPr lang="en-GB" sz="2400" dirty="0">
                <a:latin typeface="Georgia" panose="02040502050405020303" pitchFamily="18" charset="0"/>
              </a:rPr>
              <a:t>plasma </a:t>
            </a:r>
            <a:r>
              <a:rPr lang="en-GB" sz="2400" dirty="0" smtClean="0">
                <a:latin typeface="Georgia" panose="02040502050405020303" pitchFamily="18" charset="0"/>
              </a:rPr>
              <a:t>Ca</a:t>
            </a:r>
            <a:r>
              <a:rPr lang="en-GB" sz="2400" baseline="30000" dirty="0" smtClean="0">
                <a:latin typeface="Georgia" panose="02040502050405020303" pitchFamily="18" charset="0"/>
              </a:rPr>
              <a:t>2+ </a:t>
            </a:r>
            <a:r>
              <a:rPr lang="en-GB" sz="2400" dirty="0" smtClean="0">
                <a:latin typeface="Georgia" panose="02040502050405020303" pitchFamily="18" charset="0"/>
              </a:rPr>
              <a:t>probably </a:t>
            </a:r>
            <a:r>
              <a:rPr lang="en-GB" sz="2400" dirty="0">
                <a:latin typeface="Georgia" panose="02040502050405020303" pitchFamily="18" charset="0"/>
              </a:rPr>
              <a:t>by osteoclast </a:t>
            </a:r>
            <a:r>
              <a:rPr lang="en-GB" sz="2400" dirty="0" smtClean="0">
                <a:latin typeface="Georgia" panose="02040502050405020303" pitchFamily="18" charset="0"/>
              </a:rPr>
              <a:t>toxicity with resultant decreased bone </a:t>
            </a:r>
            <a:r>
              <a:rPr lang="en-GB" sz="2400" dirty="0" err="1" smtClean="0">
                <a:latin typeface="Georgia" panose="02040502050405020303" pitchFamily="18" charset="0"/>
              </a:rPr>
              <a:t>resorption</a:t>
            </a:r>
            <a:endParaRPr lang="en-GB" sz="2400" dirty="0" smtClean="0">
              <a:latin typeface="Georgia" panose="02040502050405020303" pitchFamily="18" charset="0"/>
            </a:endParaRPr>
          </a:p>
          <a:p>
            <a:pPr>
              <a:spcBef>
                <a:spcPts val="1800"/>
              </a:spcBef>
            </a:pPr>
            <a:r>
              <a:rPr lang="en-GB" sz="2400" dirty="0">
                <a:latin typeface="Georgia" panose="02040502050405020303" pitchFamily="18" charset="0"/>
              </a:rPr>
              <a:t>T</a:t>
            </a:r>
            <a:r>
              <a:rPr lang="en-GB" sz="2400" dirty="0" smtClean="0">
                <a:latin typeface="Georgia" panose="02040502050405020303" pitchFamily="18" charset="0"/>
              </a:rPr>
              <a:t>oxic </a:t>
            </a:r>
            <a:r>
              <a:rPr lang="en-GB" sz="2400" dirty="0">
                <a:latin typeface="Georgia" panose="02040502050405020303" pitchFamily="18" charset="0"/>
              </a:rPr>
              <a:t>to bone </a:t>
            </a:r>
            <a:r>
              <a:rPr lang="en-GB" sz="2400" dirty="0" smtClean="0">
                <a:latin typeface="Georgia" panose="02040502050405020303" pitchFamily="18" charset="0"/>
              </a:rPr>
              <a:t>marrow and other cells</a:t>
            </a:r>
          </a:p>
          <a:p>
            <a:pPr>
              <a:spcBef>
                <a:spcPts val="1800"/>
              </a:spcBef>
            </a:pPr>
            <a:r>
              <a:rPr lang="en-GB" sz="2400" dirty="0" smtClean="0">
                <a:latin typeface="Georgia" panose="02040502050405020303" pitchFamily="18" charset="0"/>
              </a:rPr>
              <a:t>Effects on </a:t>
            </a:r>
            <a:r>
              <a:rPr lang="en-GB" sz="2400" dirty="0">
                <a:latin typeface="Georgia" panose="02040502050405020303" pitchFamily="18" charset="0"/>
              </a:rPr>
              <a:t>Ca</a:t>
            </a:r>
            <a:r>
              <a:rPr lang="en-GB" sz="2400" baseline="30000" dirty="0">
                <a:latin typeface="Georgia" panose="02040502050405020303" pitchFamily="18" charset="0"/>
              </a:rPr>
              <a:t>2+</a:t>
            </a:r>
            <a:r>
              <a:rPr lang="en-GB" sz="2400" dirty="0" smtClean="0">
                <a:latin typeface="Georgia" panose="02040502050405020303" pitchFamily="18" charset="0"/>
              </a:rPr>
              <a:t> occur at </a:t>
            </a:r>
            <a:r>
              <a:rPr lang="en-GB" sz="2400" dirty="0">
                <a:latin typeface="Georgia" panose="02040502050405020303" pitchFamily="18" charset="0"/>
              </a:rPr>
              <a:t>lower doses than </a:t>
            </a:r>
            <a:r>
              <a:rPr lang="en-GB" sz="2400" dirty="0" smtClean="0">
                <a:latin typeface="Georgia" panose="02040502050405020303" pitchFamily="18" charset="0"/>
              </a:rPr>
              <a:t>cytotoxicity</a:t>
            </a:r>
          </a:p>
          <a:p>
            <a:pPr>
              <a:spcBef>
                <a:spcPts val="1800"/>
              </a:spcBef>
            </a:pPr>
            <a:r>
              <a:rPr lang="en-GB" sz="2400" dirty="0" smtClean="0">
                <a:latin typeface="Georgia" panose="02040502050405020303" pitchFamily="18" charset="0"/>
              </a:rPr>
              <a:t>Bone marrow toxicity still </a:t>
            </a:r>
            <a:r>
              <a:rPr lang="en-GB" sz="2400" dirty="0">
                <a:latin typeface="Georgia" panose="02040502050405020303" pitchFamily="18" charset="0"/>
              </a:rPr>
              <a:t>limits </a:t>
            </a:r>
            <a:r>
              <a:rPr lang="en-GB" sz="2400" dirty="0" smtClean="0">
                <a:latin typeface="Georgia" panose="02040502050405020303" pitchFamily="18" charset="0"/>
              </a:rPr>
              <a:t>usefulness</a:t>
            </a:r>
          </a:p>
          <a:p>
            <a:pPr>
              <a:spcBef>
                <a:spcPts val="1800"/>
              </a:spcBef>
            </a:pPr>
            <a:r>
              <a:rPr lang="en-GB" sz="2400" dirty="0" smtClean="0">
                <a:latin typeface="Georgia" panose="02040502050405020303" pitchFamily="18" charset="0"/>
              </a:rPr>
              <a:t>Drug of last </a:t>
            </a:r>
            <a:r>
              <a:rPr lang="en-GB" sz="2400" dirty="0">
                <a:latin typeface="Georgia" panose="02040502050405020303" pitchFamily="18" charset="0"/>
              </a:rPr>
              <a:t>resort in </a:t>
            </a:r>
            <a:r>
              <a:rPr lang="en-GB" sz="2400" dirty="0" err="1">
                <a:latin typeface="Georgia" panose="02040502050405020303" pitchFamily="18" charset="0"/>
              </a:rPr>
              <a:t>hypercalcemia</a:t>
            </a:r>
            <a:r>
              <a:rPr lang="en-GB" sz="2400" dirty="0">
                <a:latin typeface="Georgia" panose="02040502050405020303" pitchFamily="18" charset="0"/>
              </a:rPr>
              <a:t>, </a:t>
            </a:r>
            <a:r>
              <a:rPr lang="en-GB" sz="2400" dirty="0" smtClean="0">
                <a:latin typeface="Georgia" panose="02040502050405020303" pitchFamily="18" charset="0"/>
              </a:rPr>
              <a:t>Paget's disease and osteoporosis</a:t>
            </a:r>
          </a:p>
          <a:p>
            <a:pPr>
              <a:spcBef>
                <a:spcPts val="1800"/>
              </a:spcBef>
            </a:pPr>
            <a:r>
              <a:rPr lang="en-GB" sz="2400" dirty="0">
                <a:latin typeface="Georgia" panose="02040502050405020303" pitchFamily="18" charset="0"/>
              </a:rPr>
              <a:t>V</a:t>
            </a:r>
            <a:r>
              <a:rPr lang="en-GB" sz="2400" dirty="0" smtClean="0">
                <a:latin typeface="Georgia" panose="02040502050405020303" pitchFamily="18" charset="0"/>
              </a:rPr>
              <a:t>ery </a:t>
            </a:r>
            <a:r>
              <a:rPr lang="en-GB" sz="2400" dirty="0">
                <a:latin typeface="Georgia" panose="02040502050405020303" pitchFamily="18" charset="0"/>
              </a:rPr>
              <a:t>effective for </a:t>
            </a:r>
            <a:r>
              <a:rPr lang="en-GB" sz="2400" dirty="0" err="1">
                <a:latin typeface="Georgia" panose="02040502050405020303" pitchFamily="18" charset="0"/>
              </a:rPr>
              <a:t>hypercalcemia</a:t>
            </a:r>
            <a:r>
              <a:rPr lang="en-GB" sz="2400" dirty="0">
                <a:latin typeface="Georgia" panose="02040502050405020303" pitchFamily="18" charset="0"/>
              </a:rPr>
              <a:t> of </a:t>
            </a:r>
            <a:r>
              <a:rPr lang="en-GB" sz="2400" dirty="0" smtClean="0">
                <a:latin typeface="Georgia" panose="02040502050405020303" pitchFamily="18" charset="0"/>
              </a:rPr>
              <a:t>malignancy</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23</a:t>
            </a:fld>
            <a:endParaRPr lang="en-US"/>
          </a:p>
        </p:txBody>
      </p:sp>
    </p:spTree>
    <p:extLst>
      <p:ext uri="{BB962C8B-B14F-4D97-AF65-F5344CB8AC3E}">
        <p14:creationId xmlns:p14="http://schemas.microsoft.com/office/powerpoint/2010/main" val="35735468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3" y="204716"/>
            <a:ext cx="8748216" cy="754134"/>
          </a:xfrm>
        </p:spPr>
        <p:txBody>
          <a:bodyPr>
            <a:normAutofit/>
          </a:bodyPr>
          <a:lstStyle/>
          <a:p>
            <a:pPr algn="l"/>
            <a:r>
              <a:rPr lang="en-US" sz="2600" b="1" cap="all" dirty="0" err="1" smtClean="0">
                <a:latin typeface="Georgia" panose="02040502050405020303" pitchFamily="18" charset="0"/>
              </a:rPr>
              <a:t>Denosumab</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18363" y="1255593"/>
            <a:ext cx="8652682" cy="5370631"/>
          </a:xfrm>
        </p:spPr>
        <p:txBody>
          <a:bodyPr>
            <a:normAutofit/>
          </a:bodyPr>
          <a:lstStyle/>
          <a:p>
            <a:pPr>
              <a:spcBef>
                <a:spcPts val="1800"/>
              </a:spcBef>
            </a:pPr>
            <a:r>
              <a:rPr lang="en-US" sz="2400" dirty="0" err="1">
                <a:solidFill>
                  <a:schemeClr val="dk1"/>
                </a:solidFill>
                <a:latin typeface="Georgia" panose="02040502050405020303" pitchFamily="18" charset="0"/>
              </a:rPr>
              <a:t>Denosumab</a:t>
            </a:r>
            <a:r>
              <a:rPr lang="en-US" sz="2400" dirty="0">
                <a:solidFill>
                  <a:schemeClr val="dk1"/>
                </a:solidFill>
                <a:latin typeface="Georgia" panose="02040502050405020303" pitchFamily="18" charset="0"/>
              </a:rPr>
              <a:t> is a human IgG2 monoclonal antibody </a:t>
            </a:r>
            <a:r>
              <a:rPr lang="en-US" sz="2400" dirty="0" smtClean="0">
                <a:solidFill>
                  <a:schemeClr val="dk1"/>
                </a:solidFill>
                <a:latin typeface="Georgia" panose="02040502050405020303" pitchFamily="18" charset="0"/>
              </a:rPr>
              <a:t>that binds the cytokine RANKL </a:t>
            </a:r>
            <a:r>
              <a:rPr lang="en-US" sz="2400" dirty="0">
                <a:solidFill>
                  <a:schemeClr val="dk1"/>
                </a:solidFill>
                <a:latin typeface="Georgia" panose="02040502050405020303" pitchFamily="18" charset="0"/>
              </a:rPr>
              <a:t>(receptor activator of nuclear factor </a:t>
            </a:r>
            <a:r>
              <a:rPr lang="en-US" sz="2400" dirty="0" smtClean="0">
                <a:solidFill>
                  <a:schemeClr val="dk1"/>
                </a:solidFill>
                <a:latin typeface="Georgia" panose="02040502050405020303" pitchFamily="18" charset="0"/>
              </a:rPr>
              <a:t>kappa-B ligand)</a:t>
            </a:r>
            <a:r>
              <a:rPr lang="en-US" sz="2400" dirty="0">
                <a:latin typeface="Georgia" panose="02040502050405020303" pitchFamily="18" charset="0"/>
              </a:rPr>
              <a:t> </a:t>
            </a:r>
            <a:r>
              <a:rPr lang="en-US" sz="2400" dirty="0" smtClean="0">
                <a:latin typeface="Georgia" panose="02040502050405020303" pitchFamily="18" charset="0"/>
              </a:rPr>
              <a:t>preventing it </a:t>
            </a:r>
            <a:r>
              <a:rPr lang="en-US" sz="2400" dirty="0">
                <a:latin typeface="Georgia" panose="02040502050405020303" pitchFamily="18" charset="0"/>
              </a:rPr>
              <a:t>from activating RANK, its receptor on the osteoclast surface</a:t>
            </a:r>
            <a:endParaRPr lang="en-US" sz="2400" dirty="0" smtClean="0">
              <a:solidFill>
                <a:schemeClr val="dk1"/>
              </a:solidFill>
              <a:latin typeface="Georgia" panose="02040502050405020303" pitchFamily="18" charset="0"/>
            </a:endParaRPr>
          </a:p>
          <a:p>
            <a:pPr>
              <a:spcBef>
                <a:spcPts val="1800"/>
              </a:spcBef>
            </a:pPr>
            <a:r>
              <a:rPr lang="en-US" sz="2400" dirty="0">
                <a:solidFill>
                  <a:srgbClr val="000000"/>
                </a:solidFill>
                <a:latin typeface="Georgia" panose="02040502050405020303" pitchFamily="18" charset="0"/>
              </a:rPr>
              <a:t>With reduced RANK–RANKL binding, osteoclast formation, function and survival are inhibited, bone resorption decreases and bone mass </a:t>
            </a:r>
            <a:r>
              <a:rPr lang="en-US" sz="2400" dirty="0" smtClean="0">
                <a:solidFill>
                  <a:srgbClr val="000000"/>
                </a:solidFill>
                <a:latin typeface="Georgia" panose="02040502050405020303" pitchFamily="18" charset="0"/>
              </a:rPr>
              <a:t>increases</a:t>
            </a:r>
          </a:p>
          <a:p>
            <a:pPr>
              <a:spcBef>
                <a:spcPts val="1800"/>
              </a:spcBef>
            </a:pPr>
            <a:r>
              <a:rPr lang="en-US" sz="2400" dirty="0" err="1">
                <a:latin typeface="Georgia" panose="02040502050405020303" pitchFamily="18" charset="0"/>
              </a:rPr>
              <a:t>Denosumab</a:t>
            </a:r>
            <a:r>
              <a:rPr lang="en-US" sz="2400" dirty="0">
                <a:latin typeface="Georgia" panose="02040502050405020303" pitchFamily="18" charset="0"/>
              </a:rPr>
              <a:t> is used for those with osteoporosis at high risk for fractures, bone loss due to certain medications, and in those with bone </a:t>
            </a:r>
            <a:r>
              <a:rPr lang="en-US" sz="2400" dirty="0" smtClean="0">
                <a:latin typeface="Georgia" panose="02040502050405020303" pitchFamily="18" charset="0"/>
              </a:rPr>
              <a:t>metastases</a:t>
            </a:r>
            <a:r>
              <a:rPr lang="en-US" sz="2400" dirty="0">
                <a:latin typeface="Georgia" panose="02040502050405020303" pitchFamily="18" charset="0"/>
              </a:rPr>
              <a:t>.</a:t>
            </a:r>
            <a:endParaRPr lang="en-US" sz="2400" dirty="0" smtClean="0">
              <a:solidFill>
                <a:schemeClr val="dk1"/>
              </a:solidFill>
              <a:latin typeface="Georgia" panose="02040502050405020303" pitchFamily="18" charset="0"/>
            </a:endParaRPr>
          </a:p>
          <a:p>
            <a:pPr>
              <a:spcBef>
                <a:spcPts val="1800"/>
              </a:spcBef>
            </a:pPr>
            <a:r>
              <a:rPr lang="en-US" sz="2400" dirty="0" smtClean="0">
                <a:solidFill>
                  <a:schemeClr val="dk1"/>
                </a:solidFill>
                <a:latin typeface="Georgia" panose="02040502050405020303" pitchFamily="18" charset="0"/>
              </a:rPr>
              <a:t>Administered subcutaneously</a:t>
            </a: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24</a:t>
            </a:fld>
            <a:endParaRPr lang="en-US"/>
          </a:p>
        </p:txBody>
      </p:sp>
    </p:spTree>
    <p:extLst>
      <p:ext uri="{BB962C8B-B14F-4D97-AF65-F5344CB8AC3E}">
        <p14:creationId xmlns:p14="http://schemas.microsoft.com/office/powerpoint/2010/main" val="13741060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77421"/>
            <a:ext cx="8666328" cy="887103"/>
          </a:xfrm>
        </p:spPr>
        <p:txBody>
          <a:bodyPr>
            <a:noAutofit/>
          </a:bodyPr>
          <a:lstStyle/>
          <a:p>
            <a:pPr algn="l"/>
            <a:r>
              <a:rPr lang="en-US" sz="2600" b="1" cap="all" dirty="0" smtClean="0">
                <a:latin typeface="Georgia" panose="02040502050405020303" pitchFamily="18" charset="0"/>
              </a:rPr>
              <a:t>Other agents affecting CALCIUM homeostasis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32012" y="1600200"/>
            <a:ext cx="8666328" cy="5026024"/>
          </a:xfrm>
        </p:spPr>
        <p:txBody>
          <a:bodyPr>
            <a:normAutofit/>
          </a:bodyPr>
          <a:lstStyle/>
          <a:p>
            <a:pPr>
              <a:spcBef>
                <a:spcPts val="1800"/>
              </a:spcBef>
            </a:pPr>
            <a:r>
              <a:rPr lang="en-US" sz="2400" dirty="0" smtClean="0">
                <a:latin typeface="Georgia" panose="02040502050405020303" pitchFamily="18" charset="0"/>
              </a:rPr>
              <a:t>Thiazide diuretics: Reduce the renal excretion of Ca</a:t>
            </a:r>
            <a:r>
              <a:rPr lang="en-US" sz="2400" baseline="30000" dirty="0" smtClean="0">
                <a:latin typeface="Georgia" panose="02040502050405020303" pitchFamily="18" charset="0"/>
              </a:rPr>
              <a:t>2+</a:t>
            </a:r>
            <a:r>
              <a:rPr lang="en-US" sz="2400" dirty="0" smtClean="0">
                <a:latin typeface="Georgia" panose="02040502050405020303" pitchFamily="18" charset="0"/>
              </a:rPr>
              <a:t> </a:t>
            </a:r>
            <a:r>
              <a:rPr lang="en-US" sz="2400" dirty="0" smtClean="0">
                <a:latin typeface="Georgia" panose="02040502050405020303" pitchFamily="18" charset="0"/>
              </a:rPr>
              <a:t>(</a:t>
            </a:r>
            <a:r>
              <a:rPr lang="en-US" sz="2400" dirty="0" smtClean="0">
                <a:latin typeface="Georgia" panose="02040502050405020303" pitchFamily="18" charset="0"/>
              </a:rPr>
              <a:t>increase calcium-sodium exchange at the distal tubule thus enhancing </a:t>
            </a:r>
            <a:r>
              <a:rPr lang="en-US" sz="2400" smtClean="0">
                <a:latin typeface="Georgia" panose="02040502050405020303" pitchFamily="18" charset="0"/>
              </a:rPr>
              <a:t>calcium reabsorption</a:t>
            </a:r>
            <a:r>
              <a:rPr lang="en-US" sz="2400" smtClean="0">
                <a:latin typeface="Georgia" panose="02040502050405020303" pitchFamily="18" charset="0"/>
              </a:rPr>
              <a:t>). </a:t>
            </a:r>
            <a:r>
              <a:rPr lang="en-US" sz="2400" dirty="0" smtClean="0">
                <a:latin typeface="Georgia" panose="02040502050405020303" pitchFamily="18" charset="0"/>
              </a:rPr>
              <a:t>Used in the treatment of calcium renal calculi.</a:t>
            </a:r>
          </a:p>
          <a:p>
            <a:pPr>
              <a:spcBef>
                <a:spcPts val="1800"/>
              </a:spcBef>
            </a:pPr>
            <a:r>
              <a:rPr lang="en-US" sz="2400" dirty="0" smtClean="0">
                <a:latin typeface="Georgia" panose="02040502050405020303" pitchFamily="18" charset="0"/>
              </a:rPr>
              <a:t>Loop diuretics: Increase renal excretion of Ca</a:t>
            </a:r>
            <a:r>
              <a:rPr lang="en-US" sz="2400" baseline="30000" dirty="0" smtClean="0">
                <a:latin typeface="Georgia" panose="02040502050405020303" pitchFamily="18" charset="0"/>
              </a:rPr>
              <a:t>2+</a:t>
            </a:r>
            <a:r>
              <a:rPr lang="en-US" sz="2400" dirty="0" smtClean="0">
                <a:latin typeface="Georgia" panose="02040502050405020303" pitchFamily="18" charset="0"/>
              </a:rPr>
              <a:t>. Used in the treatment of </a:t>
            </a:r>
            <a:r>
              <a:rPr lang="en-US" sz="2400" dirty="0" err="1" smtClean="0">
                <a:latin typeface="Georgia" panose="02040502050405020303" pitchFamily="18" charset="0"/>
              </a:rPr>
              <a:t>hypercalcaemia</a:t>
            </a:r>
            <a:r>
              <a:rPr lang="en-US" sz="2400" dirty="0" smtClean="0">
                <a:latin typeface="Georgia" panose="02040502050405020303" pitchFamily="18" charset="0"/>
              </a:rPr>
              <a:t>.</a:t>
            </a:r>
          </a:p>
          <a:p>
            <a:pPr>
              <a:spcBef>
                <a:spcPts val="1800"/>
              </a:spcBef>
            </a:pPr>
            <a:r>
              <a:rPr lang="en-US" sz="2400" dirty="0" err="1">
                <a:latin typeface="Georgia" panose="02040502050405020303" pitchFamily="18" charset="0"/>
              </a:rPr>
              <a:t>Oestrogens</a:t>
            </a:r>
            <a:r>
              <a:rPr lang="en-US" sz="2400" dirty="0">
                <a:latin typeface="Georgia" panose="02040502050405020303" pitchFamily="18" charset="0"/>
              </a:rPr>
              <a:t>: Impair the action of PTH on bone and in the kidney. Used in the treatment of post-menopausal osteoporosis (usually in combination with </a:t>
            </a:r>
            <a:r>
              <a:rPr lang="en-US" sz="2400" dirty="0" err="1">
                <a:latin typeface="Georgia" panose="02040502050405020303" pitchFamily="18" charset="0"/>
              </a:rPr>
              <a:t>progestogens</a:t>
            </a:r>
            <a:r>
              <a:rPr lang="en-US" sz="2400" dirty="0">
                <a:latin typeface="Georgia" panose="02040502050405020303" pitchFamily="18" charset="0"/>
              </a:rPr>
              <a:t>). Selective estrogen receptor modulators (SERMs) such as </a:t>
            </a:r>
            <a:r>
              <a:rPr lang="en-US" sz="2400" dirty="0" err="1">
                <a:latin typeface="Georgia" panose="02040502050405020303" pitchFamily="18" charset="0"/>
              </a:rPr>
              <a:t>raloxifene</a:t>
            </a:r>
            <a:r>
              <a:rPr lang="en-US" sz="2400" dirty="0">
                <a:latin typeface="Georgia" panose="02040502050405020303" pitchFamily="18" charset="0"/>
              </a:rPr>
              <a:t> can also be used</a:t>
            </a:r>
            <a:r>
              <a:rPr lang="en-US" sz="2400" dirty="0" smtClean="0">
                <a:latin typeface="Georgia" panose="02040502050405020303" pitchFamily="18" charset="0"/>
              </a:rPr>
              <a:t>.</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25</a:t>
            </a:fld>
            <a:endParaRPr lang="en-US"/>
          </a:p>
        </p:txBody>
      </p:sp>
    </p:spTree>
    <p:extLst>
      <p:ext uri="{BB962C8B-B14F-4D97-AF65-F5344CB8AC3E}">
        <p14:creationId xmlns:p14="http://schemas.microsoft.com/office/powerpoint/2010/main" val="42165400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77421"/>
            <a:ext cx="8666328" cy="887103"/>
          </a:xfrm>
        </p:spPr>
        <p:txBody>
          <a:bodyPr>
            <a:noAutofit/>
          </a:bodyPr>
          <a:lstStyle/>
          <a:p>
            <a:pPr algn="l"/>
            <a:r>
              <a:rPr lang="en-US" sz="2600" b="1" cap="all" dirty="0" smtClean="0">
                <a:latin typeface="Georgia" panose="02040502050405020303" pitchFamily="18" charset="0"/>
              </a:rPr>
              <a:t>Other agents affecting CALCIUM homeostasis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32012" y="1524000"/>
            <a:ext cx="8666328" cy="5102224"/>
          </a:xfrm>
        </p:spPr>
        <p:txBody>
          <a:bodyPr>
            <a:normAutofit/>
          </a:bodyPr>
          <a:lstStyle/>
          <a:p>
            <a:pPr>
              <a:spcBef>
                <a:spcPts val="1800"/>
              </a:spcBef>
            </a:pPr>
            <a:r>
              <a:rPr lang="en-US" sz="2400" dirty="0" smtClean="0">
                <a:latin typeface="Georgia" panose="02040502050405020303" pitchFamily="18" charset="0"/>
              </a:rPr>
              <a:t>Glucocorticoids: Increase bone </a:t>
            </a:r>
            <a:r>
              <a:rPr lang="en-US" sz="2400" dirty="0" err="1" smtClean="0">
                <a:latin typeface="Georgia" panose="02040502050405020303" pitchFamily="18" charset="0"/>
              </a:rPr>
              <a:t>resorption</a:t>
            </a:r>
            <a:r>
              <a:rPr lang="en-US" sz="2400" dirty="0" smtClean="0">
                <a:latin typeface="Georgia" panose="02040502050405020303" pitchFamily="18" charset="0"/>
              </a:rPr>
              <a:t> and reduce intestinal absorption of Ca</a:t>
            </a:r>
            <a:r>
              <a:rPr lang="en-US" sz="2400" baseline="30000" dirty="0" smtClean="0">
                <a:latin typeface="Georgia" panose="02040502050405020303" pitchFamily="18" charset="0"/>
              </a:rPr>
              <a:t>2+</a:t>
            </a:r>
            <a:r>
              <a:rPr lang="en-US" sz="2400" dirty="0" smtClean="0">
                <a:latin typeface="Georgia" panose="02040502050405020303" pitchFamily="18" charset="0"/>
              </a:rPr>
              <a:t> by interfering with </a:t>
            </a:r>
            <a:r>
              <a:rPr lang="en-US" sz="2400" dirty="0" err="1" smtClean="0">
                <a:latin typeface="Georgia" panose="02040502050405020303" pitchFamily="18" charset="0"/>
              </a:rPr>
              <a:t>calcitriol</a:t>
            </a:r>
            <a:r>
              <a:rPr lang="en-US" sz="2400" dirty="0" smtClean="0">
                <a:latin typeface="Georgia" panose="02040502050405020303" pitchFamily="18" charset="0"/>
              </a:rPr>
              <a:t>. The net effect is to reduce plasma Ca</a:t>
            </a:r>
            <a:r>
              <a:rPr lang="en-US" sz="2400" baseline="30000" dirty="0" smtClean="0">
                <a:latin typeface="Georgia" panose="02040502050405020303" pitchFamily="18" charset="0"/>
              </a:rPr>
              <a:t>2+</a:t>
            </a:r>
            <a:r>
              <a:rPr lang="en-US" sz="2400" dirty="0" smtClean="0">
                <a:latin typeface="Georgia" panose="02040502050405020303" pitchFamily="18" charset="0"/>
              </a:rPr>
              <a:t> levels. Used in the treatment of </a:t>
            </a:r>
            <a:r>
              <a:rPr lang="en-GB" sz="2400" dirty="0">
                <a:latin typeface="Georgia" panose="02040502050405020303" pitchFamily="18" charset="0"/>
              </a:rPr>
              <a:t>vitamin D </a:t>
            </a:r>
            <a:r>
              <a:rPr lang="en-GB" sz="2400" dirty="0" smtClean="0">
                <a:latin typeface="Georgia" panose="02040502050405020303" pitchFamily="18" charset="0"/>
              </a:rPr>
              <a:t>toxicity (by </a:t>
            </a:r>
            <a:r>
              <a:rPr lang="en-GB" sz="2400" dirty="0">
                <a:latin typeface="Georgia" panose="02040502050405020303" pitchFamily="18" charset="0"/>
              </a:rPr>
              <a:t>decreasing </a:t>
            </a:r>
            <a:r>
              <a:rPr lang="en-US" sz="2400" dirty="0">
                <a:latin typeface="Georgia" panose="02040502050405020303" pitchFamily="18" charset="0"/>
              </a:rPr>
              <a:t>Ca</a:t>
            </a:r>
            <a:r>
              <a:rPr lang="en-US" sz="2400" baseline="30000" dirty="0">
                <a:latin typeface="Georgia" panose="02040502050405020303" pitchFamily="18" charset="0"/>
              </a:rPr>
              <a:t>2+</a:t>
            </a:r>
            <a:r>
              <a:rPr lang="en-GB" sz="2400" dirty="0" smtClean="0">
                <a:latin typeface="Georgia" panose="02040502050405020303" pitchFamily="18" charset="0"/>
              </a:rPr>
              <a:t> </a:t>
            </a:r>
            <a:r>
              <a:rPr lang="en-GB" sz="2400" dirty="0" err="1" smtClean="0">
                <a:latin typeface="Georgia" panose="02040502050405020303" pitchFamily="18" charset="0"/>
              </a:rPr>
              <a:t>resorption</a:t>
            </a:r>
            <a:r>
              <a:rPr lang="en-GB" sz="2400" dirty="0" smtClean="0">
                <a:latin typeface="Georgia" panose="02040502050405020303" pitchFamily="18" charset="0"/>
              </a:rPr>
              <a:t>), </a:t>
            </a:r>
            <a:r>
              <a:rPr lang="en-GB" sz="2400" dirty="0" err="1" smtClean="0">
                <a:latin typeface="Georgia" panose="02040502050405020303" pitchFamily="18" charset="0"/>
              </a:rPr>
              <a:t>sarcoidosis</a:t>
            </a:r>
            <a:r>
              <a:rPr lang="en-GB" sz="2400" dirty="0">
                <a:latin typeface="Georgia" panose="02040502050405020303" pitchFamily="18" charset="0"/>
              </a:rPr>
              <a:t>, granulomas, </a:t>
            </a:r>
            <a:r>
              <a:rPr lang="en-GB" sz="2400" dirty="0" smtClean="0">
                <a:latin typeface="Georgia" panose="02040502050405020303" pitchFamily="18" charset="0"/>
              </a:rPr>
              <a:t>lymphomas (antagonize </a:t>
            </a:r>
            <a:r>
              <a:rPr lang="en-GB" sz="2400" dirty="0">
                <a:latin typeface="Georgia" panose="02040502050405020303" pitchFamily="18" charset="0"/>
              </a:rPr>
              <a:t>excess vitamin </a:t>
            </a:r>
            <a:r>
              <a:rPr lang="en-GB" sz="2400" dirty="0" smtClean="0">
                <a:latin typeface="Georgia" panose="02040502050405020303" pitchFamily="18" charset="0"/>
              </a:rPr>
              <a:t>D,</a:t>
            </a:r>
            <a:r>
              <a:rPr lang="en-GB" sz="2400" dirty="0">
                <a:latin typeface="Georgia" panose="02040502050405020303" pitchFamily="18" charset="0"/>
              </a:rPr>
              <a:t> </a:t>
            </a:r>
            <a:r>
              <a:rPr lang="en-GB" sz="2400" dirty="0" smtClean="0">
                <a:latin typeface="Georgia" panose="02040502050405020303" pitchFamily="18" charset="0"/>
              </a:rPr>
              <a:t>cytotoxic </a:t>
            </a:r>
            <a:r>
              <a:rPr lang="en-GB" sz="2400" dirty="0">
                <a:latin typeface="Georgia" panose="02040502050405020303" pitchFamily="18" charset="0"/>
              </a:rPr>
              <a:t>to </a:t>
            </a:r>
            <a:r>
              <a:rPr lang="en-GB" sz="2400" dirty="0" smtClean="0">
                <a:latin typeface="Georgia" panose="02040502050405020303" pitchFamily="18" charset="0"/>
              </a:rPr>
              <a:t>tumour </a:t>
            </a:r>
            <a:r>
              <a:rPr lang="en-GB" sz="2400" dirty="0">
                <a:latin typeface="Georgia" panose="02040502050405020303" pitchFamily="18" charset="0"/>
              </a:rPr>
              <a:t>cells producing vitamin </a:t>
            </a:r>
            <a:r>
              <a:rPr lang="en-GB" sz="2400" dirty="0" smtClean="0">
                <a:latin typeface="Georgia" panose="02040502050405020303" pitchFamily="18" charset="0"/>
              </a:rPr>
              <a:t>D)</a:t>
            </a:r>
            <a:endParaRPr lang="en-US" sz="2400"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26</a:t>
            </a:fld>
            <a:endParaRPr lang="en-US"/>
          </a:p>
        </p:txBody>
      </p:sp>
    </p:spTree>
    <p:extLst>
      <p:ext uri="{BB962C8B-B14F-4D97-AF65-F5344CB8AC3E}">
        <p14:creationId xmlns:p14="http://schemas.microsoft.com/office/powerpoint/2010/main" val="132849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274638"/>
            <a:ext cx="8625385" cy="653410"/>
          </a:xfrm>
        </p:spPr>
        <p:txBody>
          <a:bodyPr>
            <a:noAutofit/>
          </a:bodyPr>
          <a:lstStyle/>
          <a:p>
            <a:pPr algn="l"/>
            <a:r>
              <a:rPr lang="en-US" sz="2500" b="1" cap="all" dirty="0" smtClean="0">
                <a:latin typeface="Georgia" panose="02040502050405020303" pitchFamily="18" charset="0"/>
              </a:rPr>
              <a:t>Calcium supplements</a:t>
            </a:r>
            <a:endParaRPr lang="en-US" sz="2500" b="1" cap="all" dirty="0">
              <a:latin typeface="Georgia" panose="02040502050405020303" pitchFamily="18" charset="0"/>
            </a:endParaRPr>
          </a:p>
        </p:txBody>
      </p:sp>
      <p:sp>
        <p:nvSpPr>
          <p:cNvPr id="3" name="Content Placeholder 2"/>
          <p:cNvSpPr>
            <a:spLocks noGrp="1"/>
          </p:cNvSpPr>
          <p:nvPr>
            <p:ph idx="1"/>
          </p:nvPr>
        </p:nvSpPr>
        <p:spPr>
          <a:xfrm>
            <a:off x="259307" y="1228299"/>
            <a:ext cx="8625385" cy="5500047"/>
          </a:xfrm>
        </p:spPr>
        <p:txBody>
          <a:bodyPr>
            <a:noAutofit/>
          </a:bodyPr>
          <a:lstStyle/>
          <a:p>
            <a:pPr>
              <a:spcBef>
                <a:spcPts val="1200"/>
              </a:spcBef>
            </a:pPr>
            <a:r>
              <a:rPr lang="en-US" sz="2300" dirty="0" smtClean="0">
                <a:latin typeface="Georgia" panose="02040502050405020303" pitchFamily="18" charset="0"/>
              </a:rPr>
              <a:t>Calcium salts used in therapy include calcium </a:t>
            </a:r>
            <a:r>
              <a:rPr lang="en-US" sz="2300" dirty="0" err="1" smtClean="0">
                <a:latin typeface="Georgia" panose="02040502050405020303" pitchFamily="18" charset="0"/>
              </a:rPr>
              <a:t>gluconate</a:t>
            </a:r>
            <a:r>
              <a:rPr lang="en-US" sz="2300" dirty="0" smtClean="0">
                <a:latin typeface="Georgia" panose="02040502050405020303" pitchFamily="18" charset="0"/>
              </a:rPr>
              <a:t> (parenteral and oral), calcium lactate (oral), calcium carbonate (oral), calcium chloride (parenteral), </a:t>
            </a:r>
            <a:r>
              <a:rPr lang="en-GB" sz="2300" dirty="0">
                <a:latin typeface="Georgia" panose="02040502050405020303" pitchFamily="18" charset="0"/>
              </a:rPr>
              <a:t>c</a:t>
            </a:r>
            <a:r>
              <a:rPr lang="en-GB" sz="2300" dirty="0" smtClean="0">
                <a:latin typeface="Georgia" panose="02040502050405020303" pitchFamily="18" charset="0"/>
              </a:rPr>
              <a:t>alcium citrate (oral) and dibasic </a:t>
            </a:r>
            <a:r>
              <a:rPr lang="en-GB" sz="2300" dirty="0">
                <a:latin typeface="Georgia" panose="02040502050405020303" pitchFamily="18" charset="0"/>
              </a:rPr>
              <a:t>calcium </a:t>
            </a:r>
            <a:r>
              <a:rPr lang="en-GB" sz="2300" dirty="0" smtClean="0">
                <a:latin typeface="Georgia" panose="02040502050405020303" pitchFamily="18" charset="0"/>
              </a:rPr>
              <a:t>phosphate (oral)</a:t>
            </a:r>
            <a:endParaRPr lang="en-US" sz="2300" dirty="0" smtClean="0">
              <a:latin typeface="Georgia" panose="02040502050405020303" pitchFamily="18" charset="0"/>
            </a:endParaRPr>
          </a:p>
          <a:p>
            <a:pPr>
              <a:spcBef>
                <a:spcPts val="1200"/>
              </a:spcBef>
            </a:pPr>
            <a:r>
              <a:rPr lang="en-US" sz="2300" dirty="0" smtClean="0">
                <a:latin typeface="Georgia" panose="02040502050405020303" pitchFamily="18" charset="0"/>
              </a:rPr>
              <a:t>Used as dietary supplements for the treatment or prevention of osteoporosis, treatment of acute hypocalcaemia and </a:t>
            </a:r>
            <a:r>
              <a:rPr lang="en-US" sz="2300" dirty="0" err="1" smtClean="0">
                <a:latin typeface="Georgia" panose="02040502050405020303" pitchFamily="18" charset="0"/>
              </a:rPr>
              <a:t>hypocalcaemic</a:t>
            </a:r>
            <a:r>
              <a:rPr lang="en-US" sz="2300" dirty="0" smtClean="0">
                <a:latin typeface="Georgia" panose="02040502050405020303" pitchFamily="18" charset="0"/>
              </a:rPr>
              <a:t> </a:t>
            </a:r>
            <a:r>
              <a:rPr lang="en-US" sz="2300" dirty="0" err="1" smtClean="0">
                <a:latin typeface="Georgia" panose="02040502050405020303" pitchFamily="18" charset="0"/>
              </a:rPr>
              <a:t>tetany</a:t>
            </a:r>
            <a:r>
              <a:rPr lang="en-US" sz="2300" dirty="0" smtClean="0">
                <a:latin typeface="Georgia" panose="02040502050405020303" pitchFamily="18" charset="0"/>
              </a:rPr>
              <a:t> (IV calcium </a:t>
            </a:r>
            <a:r>
              <a:rPr lang="en-US" sz="2300" dirty="0" err="1" smtClean="0">
                <a:latin typeface="Georgia" panose="02040502050405020303" pitchFamily="18" charset="0"/>
              </a:rPr>
              <a:t>gluconate</a:t>
            </a:r>
            <a:r>
              <a:rPr lang="en-US" sz="2300" dirty="0" smtClean="0">
                <a:latin typeface="Georgia" panose="02040502050405020303" pitchFamily="18" charset="0"/>
              </a:rPr>
              <a:t> is the drug of choice in </a:t>
            </a:r>
            <a:r>
              <a:rPr lang="en-US" sz="2300" dirty="0" err="1" smtClean="0">
                <a:latin typeface="Georgia" panose="02040502050405020303" pitchFamily="18" charset="0"/>
              </a:rPr>
              <a:t>hypocalcaemic</a:t>
            </a:r>
            <a:r>
              <a:rPr lang="en-US" sz="2300" dirty="0" smtClean="0">
                <a:latin typeface="Georgia" panose="02040502050405020303" pitchFamily="18" charset="0"/>
              </a:rPr>
              <a:t> </a:t>
            </a:r>
            <a:r>
              <a:rPr lang="en-US" sz="2300" dirty="0" err="1" smtClean="0">
                <a:latin typeface="Georgia" panose="02040502050405020303" pitchFamily="18" charset="0"/>
              </a:rPr>
              <a:t>tetany</a:t>
            </a:r>
            <a:r>
              <a:rPr lang="en-US" sz="2300" dirty="0" smtClean="0">
                <a:latin typeface="Georgia" panose="02040502050405020303" pitchFamily="18" charset="0"/>
              </a:rPr>
              <a:t>)</a:t>
            </a:r>
          </a:p>
          <a:p>
            <a:pPr>
              <a:spcBef>
                <a:spcPts val="1200"/>
              </a:spcBef>
            </a:pPr>
            <a:r>
              <a:rPr lang="en-US" sz="2300" dirty="0">
                <a:latin typeface="Georgia" panose="02040502050405020303" pitchFamily="18" charset="0"/>
              </a:rPr>
              <a:t>Oral calcium salts require vitamin D for absorption</a:t>
            </a:r>
          </a:p>
          <a:p>
            <a:pPr>
              <a:spcBef>
                <a:spcPts val="1200"/>
              </a:spcBef>
            </a:pPr>
            <a:r>
              <a:rPr lang="en-US" sz="2300" dirty="0">
                <a:latin typeface="Georgia" panose="02040502050405020303" pitchFamily="18" charset="0"/>
              </a:rPr>
              <a:t>Oral calcium </a:t>
            </a:r>
            <a:r>
              <a:rPr lang="en-US" sz="2300" dirty="0" smtClean="0">
                <a:latin typeface="Georgia" panose="02040502050405020303" pitchFamily="18" charset="0"/>
              </a:rPr>
              <a:t>salts decrease </a:t>
            </a:r>
            <a:r>
              <a:rPr lang="en-GB" sz="2300" dirty="0" smtClean="0">
                <a:latin typeface="Georgia" panose="02040502050405020303" pitchFamily="18" charset="0"/>
              </a:rPr>
              <a:t>absorption </a:t>
            </a:r>
            <a:r>
              <a:rPr lang="en-GB" sz="2300" dirty="0">
                <a:latin typeface="Georgia" panose="02040502050405020303" pitchFamily="18" charset="0"/>
              </a:rPr>
              <a:t>of fluoride, iron, zinc, beta blockers, salicylates, phenytoin, bisphosphonates, </a:t>
            </a:r>
            <a:r>
              <a:rPr lang="en-GB" sz="2300" dirty="0" err="1">
                <a:latin typeface="Georgia" panose="02040502050405020303" pitchFamily="18" charset="0"/>
              </a:rPr>
              <a:t>tetracyclines</a:t>
            </a:r>
            <a:r>
              <a:rPr lang="en-GB" sz="2300" dirty="0">
                <a:latin typeface="Georgia" panose="02040502050405020303" pitchFamily="18" charset="0"/>
              </a:rPr>
              <a:t> and ciprofloxacin</a:t>
            </a:r>
            <a:endParaRPr lang="en-US" sz="2300" dirty="0">
              <a:latin typeface="Georgia" panose="02040502050405020303" pitchFamily="18" charset="0"/>
            </a:endParaRPr>
          </a:p>
          <a:p>
            <a:pPr>
              <a:spcBef>
                <a:spcPts val="1200"/>
              </a:spcBef>
            </a:pPr>
            <a:r>
              <a:rPr lang="en-US" sz="2300" dirty="0">
                <a:latin typeface="Georgia" panose="02040502050405020303" pitchFamily="18" charset="0"/>
              </a:rPr>
              <a:t>May cause </a:t>
            </a:r>
            <a:r>
              <a:rPr lang="en-US" sz="2300" dirty="0" err="1">
                <a:latin typeface="Georgia" panose="02040502050405020303" pitchFamily="18" charset="0"/>
              </a:rPr>
              <a:t>hypercalcaemia</a:t>
            </a:r>
            <a:r>
              <a:rPr lang="en-US" sz="2300" dirty="0">
                <a:latin typeface="Georgia" panose="02040502050405020303" pitchFamily="18" charset="0"/>
              </a:rPr>
              <a:t> with long term </a:t>
            </a:r>
            <a:r>
              <a:rPr lang="en-US" sz="2300" dirty="0" smtClean="0">
                <a:latin typeface="Georgia" panose="02040502050405020303" pitchFamily="18" charset="0"/>
              </a:rPr>
              <a:t>use</a:t>
            </a:r>
            <a:endParaRPr lang="en-US" sz="23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27</a:t>
            </a:fld>
            <a:endParaRPr lang="en-US"/>
          </a:p>
        </p:txBody>
      </p:sp>
    </p:spTree>
    <p:extLst>
      <p:ext uri="{BB962C8B-B14F-4D97-AF65-F5344CB8AC3E}">
        <p14:creationId xmlns:p14="http://schemas.microsoft.com/office/powerpoint/2010/main" val="32418672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95534"/>
            <a:ext cx="8693624" cy="941696"/>
          </a:xfrm>
        </p:spPr>
        <p:txBody>
          <a:bodyPr>
            <a:noAutofit/>
          </a:bodyPr>
          <a:lstStyle/>
          <a:p>
            <a:pPr algn="l"/>
            <a:r>
              <a:rPr lang="en-US" sz="2600" b="1" cap="all" dirty="0">
                <a:latin typeface="Georgia" panose="02040502050405020303" pitchFamily="18" charset="0"/>
              </a:rPr>
              <a:t>Treatment of </a:t>
            </a:r>
            <a:r>
              <a:rPr lang="en-US" sz="2600" b="1" cap="all" dirty="0" err="1">
                <a:latin typeface="Georgia" panose="02040502050405020303" pitchFamily="18" charset="0"/>
              </a:rPr>
              <a:t>hypoparathyroidism</a:t>
            </a:r>
            <a:endParaRPr lang="en-US" altLang="en-US" sz="2600" cap="all" dirty="0">
              <a:latin typeface="Georgia" panose="02040502050405020303" pitchFamily="18" charset="0"/>
            </a:endParaRPr>
          </a:p>
        </p:txBody>
      </p:sp>
      <p:sp>
        <p:nvSpPr>
          <p:cNvPr id="3" name="Content Placeholder 2"/>
          <p:cNvSpPr>
            <a:spLocks noGrp="1"/>
          </p:cNvSpPr>
          <p:nvPr>
            <p:ph idx="1"/>
          </p:nvPr>
        </p:nvSpPr>
        <p:spPr>
          <a:xfrm>
            <a:off x="218364" y="1187355"/>
            <a:ext cx="8693624" cy="5438869"/>
          </a:xfrm>
        </p:spPr>
        <p:txBody>
          <a:bodyPr>
            <a:normAutofit/>
          </a:bodyPr>
          <a:lstStyle/>
          <a:p>
            <a:pPr>
              <a:spcBef>
                <a:spcPts val="1800"/>
              </a:spcBef>
            </a:pPr>
            <a:r>
              <a:rPr lang="en-US" altLang="en-US" sz="2400" dirty="0" smtClean="0">
                <a:latin typeface="Georgia" panose="02040502050405020303" pitchFamily="18" charset="0"/>
              </a:rPr>
              <a:t>IV calcium for acute, severe disease</a:t>
            </a:r>
          </a:p>
          <a:p>
            <a:pPr>
              <a:spcBef>
                <a:spcPts val="1800"/>
              </a:spcBef>
            </a:pPr>
            <a:r>
              <a:rPr lang="en-US" altLang="en-US" sz="2400" dirty="0" smtClean="0">
                <a:latin typeface="Georgia" panose="02040502050405020303" pitchFamily="18" charset="0"/>
              </a:rPr>
              <a:t>Oral calcium for chronic disease (give with vitamin D)</a:t>
            </a:r>
          </a:p>
          <a:p>
            <a:pPr>
              <a:spcBef>
                <a:spcPts val="1800"/>
              </a:spcBef>
            </a:pPr>
            <a:r>
              <a:rPr lang="en-US" altLang="en-US" sz="2400" dirty="0" smtClean="0">
                <a:latin typeface="Georgia" panose="02040502050405020303" pitchFamily="18" charset="0"/>
              </a:rPr>
              <a:t>Thiazide diuretics to decrease amount of </a:t>
            </a:r>
            <a:r>
              <a:rPr lang="en-US" altLang="en-US" sz="2400" dirty="0" err="1" smtClean="0">
                <a:latin typeface="Georgia" panose="02040502050405020303" pitchFamily="18" charset="0"/>
              </a:rPr>
              <a:t>calciuria</a:t>
            </a:r>
            <a:r>
              <a:rPr lang="en-US" altLang="en-US" sz="2400" dirty="0" smtClean="0">
                <a:latin typeface="Georgia" panose="02040502050405020303" pitchFamily="18" charset="0"/>
              </a:rPr>
              <a:t> (increase calcium reabsorption in exchange for sodium)</a:t>
            </a:r>
            <a:endParaRPr lang="en-US" altLang="en-US" sz="2400" dirty="0" smtClean="0">
              <a:latin typeface="Georgia" panose="02040502050405020303" pitchFamily="18" charset="0"/>
            </a:endParaRPr>
          </a:p>
          <a:p>
            <a:pPr>
              <a:spcBef>
                <a:spcPts val="1800"/>
              </a:spcBef>
            </a:pPr>
            <a:r>
              <a:rPr lang="en-US" altLang="en-US" sz="2400" dirty="0" smtClean="0">
                <a:latin typeface="Georgia" panose="02040502050405020303" pitchFamily="18" charset="0"/>
              </a:rPr>
              <a:t>Phosphate </a:t>
            </a:r>
            <a:r>
              <a:rPr lang="en-US" altLang="en-US" sz="2400" dirty="0" smtClean="0">
                <a:latin typeface="Georgia" panose="02040502050405020303" pitchFamily="18" charset="0"/>
              </a:rPr>
              <a:t>binders (</a:t>
            </a:r>
            <a:r>
              <a:rPr lang="en-US" altLang="en-US" sz="2400" dirty="0" smtClean="0">
                <a:latin typeface="Georgia" panose="02040502050405020303" pitchFamily="18" charset="0"/>
              </a:rPr>
              <a:t>e.g. </a:t>
            </a:r>
            <a:r>
              <a:rPr lang="en-US" altLang="en-US" sz="2400" dirty="0" err="1" smtClean="0">
                <a:latin typeface="Georgia" panose="02040502050405020303" pitchFamily="18" charset="0"/>
              </a:rPr>
              <a:t>sevelamer</a:t>
            </a:r>
            <a:r>
              <a:rPr lang="en-US" altLang="en-US" sz="2400" dirty="0" smtClean="0">
                <a:latin typeface="Georgia" panose="02040502050405020303" pitchFamily="18" charset="0"/>
              </a:rPr>
              <a:t>, lanthanum and </a:t>
            </a:r>
            <a:r>
              <a:rPr lang="en-US" altLang="en-US" sz="2400" dirty="0" err="1" smtClean="0">
                <a:latin typeface="Georgia" panose="02040502050405020303" pitchFamily="18" charset="0"/>
              </a:rPr>
              <a:t>aluminium</a:t>
            </a:r>
            <a:r>
              <a:rPr lang="en-US" altLang="en-US" sz="2400" dirty="0" smtClean="0">
                <a:latin typeface="Georgia" panose="02040502050405020303" pitchFamily="18" charset="0"/>
              </a:rPr>
              <a:t> hydroxide) to decrease the gastrointestinal absorption of phosphorus (PTH normally inhibits reabsorption of phosphate by the kidney; therefore in </a:t>
            </a:r>
            <a:r>
              <a:rPr lang="en-US" altLang="en-US" sz="2400" dirty="0" err="1" smtClean="0">
                <a:latin typeface="Georgia" panose="02040502050405020303" pitchFamily="18" charset="0"/>
              </a:rPr>
              <a:t>hypoparathyroidism</a:t>
            </a:r>
            <a:r>
              <a:rPr lang="en-US" altLang="en-US" sz="2400" dirty="0" smtClean="0">
                <a:latin typeface="Georgia" panose="02040502050405020303" pitchFamily="18" charset="0"/>
              </a:rPr>
              <a:t> there is more reabsorption of the phosphate leading to </a:t>
            </a:r>
            <a:r>
              <a:rPr lang="en-US" altLang="en-US" sz="2400" dirty="0" err="1" smtClean="0">
                <a:latin typeface="Georgia" panose="02040502050405020303" pitchFamily="18" charset="0"/>
              </a:rPr>
              <a:t>hyperphosphatemia</a:t>
            </a:r>
            <a:r>
              <a:rPr lang="en-US" altLang="en-US" sz="2400" dirty="0" smtClean="0">
                <a:latin typeface="Georgia" panose="02040502050405020303" pitchFamily="18" charset="0"/>
              </a:rPr>
              <a:t>)</a:t>
            </a:r>
            <a:endParaRPr lang="en-US" altLang="en-US" sz="2400"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28</a:t>
            </a:fld>
            <a:endParaRPr lang="en-US"/>
          </a:p>
        </p:txBody>
      </p:sp>
    </p:spTree>
    <p:extLst>
      <p:ext uri="{BB962C8B-B14F-4D97-AF65-F5344CB8AC3E}">
        <p14:creationId xmlns:p14="http://schemas.microsoft.com/office/powerpoint/2010/main" val="12669412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95534"/>
            <a:ext cx="8693624" cy="941696"/>
          </a:xfrm>
        </p:spPr>
        <p:txBody>
          <a:bodyPr>
            <a:noAutofit/>
          </a:bodyPr>
          <a:lstStyle/>
          <a:p>
            <a:pPr algn="l"/>
            <a:r>
              <a:rPr lang="en-US" altLang="en-US" sz="2600" b="1" cap="all" dirty="0">
                <a:latin typeface="Georgia" panose="02040502050405020303" pitchFamily="18" charset="0"/>
              </a:rPr>
              <a:t>Treatment of </a:t>
            </a:r>
            <a:r>
              <a:rPr lang="en-US" altLang="en-US" sz="2600" b="1" cap="all" dirty="0" err="1">
                <a:latin typeface="Georgia" panose="02040502050405020303" pitchFamily="18" charset="0"/>
              </a:rPr>
              <a:t>osteomalacia</a:t>
            </a:r>
            <a:endParaRPr lang="en-US" altLang="en-US" sz="2600" b="1" cap="all" dirty="0">
              <a:latin typeface="Georgia" panose="02040502050405020303" pitchFamily="18" charset="0"/>
            </a:endParaRPr>
          </a:p>
        </p:txBody>
      </p:sp>
      <p:sp>
        <p:nvSpPr>
          <p:cNvPr id="3" name="Content Placeholder 2"/>
          <p:cNvSpPr>
            <a:spLocks noGrp="1"/>
          </p:cNvSpPr>
          <p:nvPr>
            <p:ph idx="1"/>
          </p:nvPr>
        </p:nvSpPr>
        <p:spPr>
          <a:xfrm>
            <a:off x="218364" y="1187355"/>
            <a:ext cx="8693624" cy="5438869"/>
          </a:xfrm>
        </p:spPr>
        <p:txBody>
          <a:bodyPr>
            <a:normAutofit/>
          </a:bodyPr>
          <a:lstStyle/>
          <a:p>
            <a:pPr>
              <a:spcBef>
                <a:spcPts val="1800"/>
              </a:spcBef>
            </a:pPr>
            <a:r>
              <a:rPr lang="en-US" sz="2400" dirty="0" smtClean="0">
                <a:latin typeface="Georgia" panose="02040502050405020303" pitchFamily="18" charset="0"/>
              </a:rPr>
              <a:t>Aim is to restore serum calcium and phosphate levels to normal</a:t>
            </a:r>
          </a:p>
          <a:p>
            <a:pPr>
              <a:spcBef>
                <a:spcPts val="1800"/>
              </a:spcBef>
            </a:pPr>
            <a:r>
              <a:rPr lang="en-US" sz="2400" dirty="0" smtClean="0">
                <a:latin typeface="Georgia" panose="02040502050405020303" pitchFamily="18" charset="0"/>
              </a:rPr>
              <a:t>In vitamin D deficiency states replace vitamin D</a:t>
            </a:r>
          </a:p>
          <a:p>
            <a:pPr>
              <a:spcBef>
                <a:spcPts val="1800"/>
              </a:spcBef>
            </a:pPr>
            <a:r>
              <a:rPr lang="en-US" sz="2400" dirty="0" smtClean="0">
                <a:latin typeface="Georgia" panose="02040502050405020303" pitchFamily="18" charset="0"/>
              </a:rPr>
              <a:t>In vitamin D resistant conditions must replace both phosphate and 1,25-dihydroxycholecalciferol (to suppress PTH)</a:t>
            </a:r>
            <a:endParaRPr lang="en-US" altLang="en-US" sz="2400"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29</a:t>
            </a:fld>
            <a:endParaRPr lang="en-US"/>
          </a:p>
        </p:txBody>
      </p:sp>
    </p:spTree>
    <p:extLst>
      <p:ext uri="{BB962C8B-B14F-4D97-AF65-F5344CB8AC3E}">
        <p14:creationId xmlns:p14="http://schemas.microsoft.com/office/powerpoint/2010/main" val="31747986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204715" y="1214651"/>
            <a:ext cx="8662194" cy="5380113"/>
          </a:xfrm>
          <a:prstGeom prst="rect">
            <a:avLst/>
          </a:prstGeom>
          <a:noFill/>
          <a:ln>
            <a:noFill/>
          </a:ln>
        </p:spPr>
        <p:txBody>
          <a:bodyPr spcFirstLastPara="1" wrap="square" lIns="91425" tIns="45700" rIns="91425" bIns="45700" anchor="t" anchorCtr="0">
            <a:noAutofit/>
          </a:bodyPr>
          <a:lstStyle/>
          <a:p>
            <a:pPr>
              <a:spcBef>
                <a:spcPts val="1800"/>
              </a:spcBef>
            </a:pPr>
            <a:r>
              <a:rPr lang="en-US" sz="2400" dirty="0" smtClean="0">
                <a:latin typeface="Georgia" panose="02040502050405020303" pitchFamily="18" charset="0"/>
              </a:rPr>
              <a:t>Bone is a tissue comprised mainly of calcium, phosphates and a protein meshwork, in addition to the components of the bone marrow.</a:t>
            </a:r>
          </a:p>
          <a:p>
            <a:pPr>
              <a:spcBef>
                <a:spcPts val="1800"/>
              </a:spcBef>
            </a:pPr>
            <a:r>
              <a:rPr lang="en-US" sz="2400" dirty="0" smtClean="0">
                <a:latin typeface="Georgia" panose="02040502050405020303" pitchFamily="18" charset="0"/>
              </a:rPr>
              <a:t>Bone functions to provide support and enables us to carry out various physiological processes such as respiration and movement. Bone is also an active tissue and crucial in the homeostasis of calcium and phosphate.</a:t>
            </a:r>
          </a:p>
          <a:p>
            <a:pPr>
              <a:spcBef>
                <a:spcPts val="1800"/>
              </a:spcBef>
            </a:pPr>
            <a:r>
              <a:rPr lang="en-US" sz="2400" dirty="0" smtClean="0">
                <a:latin typeface="Georgia" panose="02040502050405020303" pitchFamily="18" charset="0"/>
              </a:rPr>
              <a:t>Serum calcium is controlled by parathyroid hormone (PTH), calcitonin and activated vitamin D (1,25-dihydroxycholecalciferol).</a:t>
            </a:r>
          </a:p>
        </p:txBody>
      </p:sp>
      <p:sp>
        <p:nvSpPr>
          <p:cNvPr id="203" name="Google Shape;203;p29"/>
          <p:cNvSpPr txBox="1"/>
          <p:nvPr/>
        </p:nvSpPr>
        <p:spPr>
          <a:xfrm>
            <a:off x="204715" y="53975"/>
            <a:ext cx="8775512" cy="1065141"/>
          </a:xfrm>
          <a:prstGeom prst="rect">
            <a:avLst/>
          </a:prstGeom>
          <a:noFill/>
          <a:ln>
            <a:noFill/>
          </a:ln>
        </p:spPr>
        <p:txBody>
          <a:bodyPr spcFirstLastPara="1" wrap="square" lIns="91425" tIns="45700" rIns="91425" bIns="45700" anchor="ctr" anchorCtr="0">
            <a:noAutofit/>
          </a:bodyPr>
          <a:lstStyle/>
          <a:p>
            <a:pPr lvl="0">
              <a:buClr>
                <a:srgbClr val="7030A0"/>
              </a:buClr>
            </a:pPr>
            <a:r>
              <a:rPr lang="en-US" sz="2600" b="1" dirty="0" smtClean="0">
                <a:solidFill>
                  <a:srgbClr val="7030A0"/>
                </a:solidFill>
                <a:latin typeface="Georgia" panose="02040502050405020303" pitchFamily="18" charset="0"/>
                <a:cs typeface="Georgia" panose="02040502050405020303" charset="0"/>
                <a:sym typeface="Arial" panose="020B0604020202020204"/>
              </a:rPr>
              <a:t>INTRODUCTION</a:t>
            </a:r>
            <a:endParaRPr lang="en-US" sz="2600" b="1" dirty="0">
              <a:solidFill>
                <a:srgbClr val="7030A0"/>
              </a:solidFill>
              <a:latin typeface="Georgia" panose="02040502050405020303" pitchFamily="18" charset="0"/>
              <a:cs typeface="Georgia" panose="02040502050405020303" charset="0"/>
              <a:sym typeface="Arial" panose="020B0604020202020204"/>
            </a:endParaRPr>
          </a:p>
        </p:txBody>
      </p:sp>
    </p:spTree>
    <p:extLst>
      <p:ext uri="{BB962C8B-B14F-4D97-AF65-F5344CB8AC3E}">
        <p14:creationId xmlns:p14="http://schemas.microsoft.com/office/powerpoint/2010/main" val="230961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52400"/>
            <a:ext cx="8679976" cy="914400"/>
          </a:xfrm>
        </p:spPr>
        <p:txBody>
          <a:bodyPr>
            <a:noAutofit/>
          </a:bodyPr>
          <a:lstStyle/>
          <a:p>
            <a:pPr algn="l"/>
            <a:r>
              <a:rPr lang="en-US" sz="2600" b="1" cap="all" dirty="0">
                <a:latin typeface="Georgia" panose="02040502050405020303" pitchFamily="18" charset="0"/>
              </a:rPr>
              <a:t>Treatment of osteoporosis</a:t>
            </a:r>
          </a:p>
        </p:txBody>
      </p:sp>
      <p:sp>
        <p:nvSpPr>
          <p:cNvPr id="3" name="Content Placeholder 2"/>
          <p:cNvSpPr>
            <a:spLocks noGrp="1"/>
          </p:cNvSpPr>
          <p:nvPr>
            <p:ph idx="1"/>
          </p:nvPr>
        </p:nvSpPr>
        <p:spPr>
          <a:xfrm>
            <a:off x="232012" y="1228299"/>
            <a:ext cx="8679976" cy="5397926"/>
          </a:xfrm>
        </p:spPr>
        <p:txBody>
          <a:bodyPr>
            <a:normAutofit fontScale="92500" lnSpcReduction="10000"/>
          </a:bodyPr>
          <a:lstStyle/>
          <a:p>
            <a:pPr marL="0" indent="0">
              <a:lnSpc>
                <a:spcPct val="110000"/>
              </a:lnSpc>
              <a:spcBef>
                <a:spcPts val="1800"/>
              </a:spcBef>
              <a:buNone/>
            </a:pPr>
            <a:r>
              <a:rPr lang="en-US" altLang="en-US" sz="2600" dirty="0" smtClean="0">
                <a:latin typeface="Georgia" panose="02040502050405020303" pitchFamily="18" charset="0"/>
              </a:rPr>
              <a:t>Identify and treat the cause. Drug therapies include:</a:t>
            </a:r>
          </a:p>
          <a:p>
            <a:pPr>
              <a:lnSpc>
                <a:spcPct val="110000"/>
              </a:lnSpc>
              <a:spcBef>
                <a:spcPts val="1800"/>
              </a:spcBef>
            </a:pPr>
            <a:r>
              <a:rPr lang="en-US" altLang="en-US" sz="2600" dirty="0" err="1" smtClean="0">
                <a:latin typeface="Georgia" panose="02040502050405020303" pitchFamily="18" charset="0"/>
              </a:rPr>
              <a:t>Oestrogen</a:t>
            </a:r>
            <a:r>
              <a:rPr lang="en-US" altLang="en-US" sz="2600" dirty="0" smtClean="0">
                <a:latin typeface="Georgia" panose="02040502050405020303" pitchFamily="18" charset="0"/>
              </a:rPr>
              <a:t> replacement or </a:t>
            </a:r>
            <a:r>
              <a:rPr lang="en-US" altLang="en-US" sz="2600" dirty="0" err="1" smtClean="0">
                <a:latin typeface="Georgia" panose="02040502050405020303" pitchFamily="18" charset="0"/>
              </a:rPr>
              <a:t>raloxifene</a:t>
            </a:r>
            <a:r>
              <a:rPr lang="en-US" altLang="en-US" sz="2600" dirty="0" smtClean="0">
                <a:latin typeface="Georgia" panose="02040502050405020303" pitchFamily="18" charset="0"/>
              </a:rPr>
              <a:t> is the therapy of choice in post-menopausal women with no contraindications (</a:t>
            </a:r>
            <a:r>
              <a:rPr lang="en-US" altLang="en-US" sz="2600" dirty="0" err="1" smtClean="0">
                <a:latin typeface="Georgia" panose="02040502050405020303" pitchFamily="18" charset="0"/>
              </a:rPr>
              <a:t>oestrogens</a:t>
            </a:r>
            <a:r>
              <a:rPr lang="en-US" altLang="en-US" sz="2600" dirty="0" smtClean="0">
                <a:latin typeface="Georgia" panose="02040502050405020303" pitchFamily="18" charset="0"/>
              </a:rPr>
              <a:t> are given with a </a:t>
            </a:r>
            <a:r>
              <a:rPr lang="en-US" altLang="en-US" sz="2600" dirty="0" err="1" smtClean="0">
                <a:latin typeface="Georgia" panose="02040502050405020303" pitchFamily="18" charset="0"/>
              </a:rPr>
              <a:t>progestogen</a:t>
            </a:r>
            <a:r>
              <a:rPr lang="en-US" altLang="en-US" sz="2600" dirty="0" smtClean="0">
                <a:latin typeface="Georgia" panose="02040502050405020303" pitchFamily="18" charset="0"/>
              </a:rPr>
              <a:t> if patient still has her uterus to prevent endometrial hyperplasia)</a:t>
            </a:r>
          </a:p>
          <a:p>
            <a:pPr>
              <a:lnSpc>
                <a:spcPct val="110000"/>
              </a:lnSpc>
              <a:spcBef>
                <a:spcPts val="1800"/>
              </a:spcBef>
            </a:pPr>
            <a:r>
              <a:rPr lang="en-GB" sz="2600" dirty="0">
                <a:latin typeface="Georgia" panose="02040502050405020303" pitchFamily="18" charset="0"/>
              </a:rPr>
              <a:t>Androgen replacement in </a:t>
            </a:r>
            <a:r>
              <a:rPr lang="en-GB" sz="2600" dirty="0" smtClean="0">
                <a:latin typeface="Georgia" panose="02040502050405020303" pitchFamily="18" charset="0"/>
              </a:rPr>
              <a:t>men</a:t>
            </a:r>
            <a:endParaRPr lang="en-US" altLang="en-US" sz="2600" dirty="0" smtClean="0">
              <a:latin typeface="Georgia" panose="02040502050405020303" pitchFamily="18" charset="0"/>
            </a:endParaRPr>
          </a:p>
          <a:p>
            <a:pPr>
              <a:lnSpc>
                <a:spcPct val="110000"/>
              </a:lnSpc>
              <a:spcBef>
                <a:spcPts val="1800"/>
              </a:spcBef>
            </a:pPr>
            <a:r>
              <a:rPr lang="en-US" altLang="en-US" sz="2600" dirty="0" smtClean="0">
                <a:latin typeface="Georgia" panose="02040502050405020303" pitchFamily="18" charset="0"/>
              </a:rPr>
              <a:t>Oral bisphosphonates</a:t>
            </a:r>
          </a:p>
          <a:p>
            <a:pPr>
              <a:lnSpc>
                <a:spcPct val="110000"/>
              </a:lnSpc>
              <a:spcBef>
                <a:spcPts val="1800"/>
              </a:spcBef>
            </a:pPr>
            <a:r>
              <a:rPr lang="en-US" altLang="en-US" sz="2600" dirty="0" smtClean="0">
                <a:latin typeface="Georgia" panose="02040502050405020303" pitchFamily="18" charset="0"/>
              </a:rPr>
              <a:t>Calcium and vitamin D supplements</a:t>
            </a:r>
          </a:p>
          <a:p>
            <a:pPr>
              <a:lnSpc>
                <a:spcPct val="110000"/>
              </a:lnSpc>
              <a:spcBef>
                <a:spcPts val="1800"/>
              </a:spcBef>
            </a:pPr>
            <a:r>
              <a:rPr lang="en-US" altLang="en-US" sz="2600" dirty="0" smtClean="0">
                <a:latin typeface="Georgia" panose="02040502050405020303" pitchFamily="18" charset="0"/>
              </a:rPr>
              <a:t>Calcitonin nasal spray</a:t>
            </a:r>
            <a:endParaRPr lang="en-GB" sz="2600" dirty="0">
              <a:latin typeface="Georgia" panose="02040502050405020303" pitchFamily="18" charset="0"/>
            </a:endParaRPr>
          </a:p>
          <a:p>
            <a:pPr>
              <a:lnSpc>
                <a:spcPct val="110000"/>
              </a:lnSpc>
              <a:spcBef>
                <a:spcPts val="1800"/>
              </a:spcBef>
            </a:pPr>
            <a:r>
              <a:rPr lang="en-GB" sz="2600" dirty="0" err="1" smtClean="0">
                <a:latin typeface="Georgia" panose="02040502050405020303" pitchFamily="18" charset="0"/>
              </a:rPr>
              <a:t>Teriparatide</a:t>
            </a:r>
            <a:r>
              <a:rPr lang="en-GB" sz="2600" dirty="0" smtClean="0">
                <a:latin typeface="Georgia" panose="02040502050405020303" pitchFamily="18" charset="0"/>
              </a:rPr>
              <a:t> </a:t>
            </a:r>
            <a:endParaRPr lang="en-US" altLang="en-US" sz="2600" dirty="0" smtClean="0">
              <a:latin typeface="Georgia" panose="02040502050405020303" pitchFamily="18" charset="0"/>
            </a:endParaRPr>
          </a:p>
          <a:p>
            <a:endParaRPr lang="en-US"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30</a:t>
            </a:fld>
            <a:endParaRPr lang="en-US"/>
          </a:p>
        </p:txBody>
      </p:sp>
    </p:spTree>
    <p:extLst>
      <p:ext uri="{BB962C8B-B14F-4D97-AF65-F5344CB8AC3E}">
        <p14:creationId xmlns:p14="http://schemas.microsoft.com/office/powerpoint/2010/main" val="14444433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274638"/>
            <a:ext cx="8625385" cy="792162"/>
          </a:xfrm>
        </p:spPr>
        <p:txBody>
          <a:bodyPr>
            <a:noAutofit/>
          </a:bodyPr>
          <a:lstStyle/>
          <a:p>
            <a:pPr algn="l"/>
            <a:r>
              <a:rPr lang="en-US" altLang="en-US" sz="2600" b="1" cap="all" dirty="0">
                <a:latin typeface="Georgia" panose="02040502050405020303" pitchFamily="18" charset="0"/>
              </a:rPr>
              <a:t>Treatment of </a:t>
            </a:r>
            <a:r>
              <a:rPr lang="en-US" altLang="en-US" sz="2600" b="1" cap="all" dirty="0" err="1">
                <a:latin typeface="Georgia" panose="02040502050405020303" pitchFamily="18" charset="0"/>
              </a:rPr>
              <a:t>hypercalcaemia</a:t>
            </a:r>
            <a:endParaRPr lang="en-GB" altLang="en-US" sz="2600" cap="all" dirty="0">
              <a:latin typeface="Georgia" panose="02040502050405020303" pitchFamily="18" charset="0"/>
            </a:endParaRPr>
          </a:p>
        </p:txBody>
      </p:sp>
      <p:sp>
        <p:nvSpPr>
          <p:cNvPr id="3" name="Content Placeholder 2"/>
          <p:cNvSpPr>
            <a:spLocks noGrp="1"/>
          </p:cNvSpPr>
          <p:nvPr>
            <p:ph idx="1"/>
          </p:nvPr>
        </p:nvSpPr>
        <p:spPr>
          <a:xfrm>
            <a:off x="232011" y="1241945"/>
            <a:ext cx="8625385" cy="5384279"/>
          </a:xfrm>
        </p:spPr>
        <p:txBody>
          <a:bodyPr>
            <a:normAutofit/>
          </a:bodyPr>
          <a:lstStyle/>
          <a:p>
            <a:pPr>
              <a:spcBef>
                <a:spcPts val="1800"/>
              </a:spcBef>
            </a:pPr>
            <a:r>
              <a:rPr lang="en-GB" sz="2400" dirty="0" smtClean="0">
                <a:latin typeface="Georgia" panose="02040502050405020303" pitchFamily="18" charset="0"/>
              </a:rPr>
              <a:t>Treat the cause:  malignancy, hyperparathyroidism</a:t>
            </a:r>
            <a:r>
              <a:rPr lang="en-GB" sz="2400" dirty="0">
                <a:latin typeface="Georgia" panose="02040502050405020303" pitchFamily="18" charset="0"/>
              </a:rPr>
              <a:t>, </a:t>
            </a:r>
            <a:r>
              <a:rPr lang="en-GB" sz="2400" dirty="0" smtClean="0">
                <a:latin typeface="Georgia" panose="02040502050405020303" pitchFamily="18" charset="0"/>
              </a:rPr>
              <a:t>adrenocortical deficiency</a:t>
            </a:r>
            <a:r>
              <a:rPr lang="en-GB" sz="2400" dirty="0">
                <a:latin typeface="Georgia" panose="02040502050405020303" pitchFamily="18" charset="0"/>
              </a:rPr>
              <a:t>, hyperthyroidism, </a:t>
            </a:r>
            <a:r>
              <a:rPr lang="en-GB" sz="2400" dirty="0" smtClean="0">
                <a:latin typeface="Georgia" panose="02040502050405020303" pitchFamily="18" charset="0"/>
              </a:rPr>
              <a:t>diet</a:t>
            </a:r>
          </a:p>
          <a:p>
            <a:pPr>
              <a:spcBef>
                <a:spcPts val="1800"/>
              </a:spcBef>
            </a:pPr>
            <a:r>
              <a:rPr lang="en-GB" sz="2400" dirty="0" smtClean="0">
                <a:latin typeface="Georgia" panose="02040502050405020303" pitchFamily="18" charset="0"/>
              </a:rPr>
              <a:t>Acute </a:t>
            </a:r>
            <a:r>
              <a:rPr lang="en-GB" sz="2400" dirty="0" err="1" smtClean="0">
                <a:latin typeface="Georgia" panose="02040502050405020303" pitchFamily="18" charset="0"/>
              </a:rPr>
              <a:t>hypercalcaemia</a:t>
            </a:r>
            <a:r>
              <a:rPr lang="en-GB" sz="2400" dirty="0" smtClean="0">
                <a:latin typeface="Georgia" panose="02040502050405020303" pitchFamily="18" charset="0"/>
              </a:rPr>
              <a:t>: loop diuresis with saline hydration, IV </a:t>
            </a:r>
            <a:r>
              <a:rPr lang="en-GB" sz="2400" dirty="0" err="1" smtClean="0">
                <a:latin typeface="Georgia" panose="02040502050405020303" pitchFamily="18" charset="0"/>
              </a:rPr>
              <a:t>pamidronate</a:t>
            </a:r>
            <a:r>
              <a:rPr lang="en-GB" sz="2400" dirty="0" smtClean="0">
                <a:latin typeface="Georgia" panose="02040502050405020303" pitchFamily="18" charset="0"/>
              </a:rPr>
              <a:t>, </a:t>
            </a:r>
            <a:r>
              <a:rPr lang="en-US" sz="2400" dirty="0" smtClean="0">
                <a:latin typeface="Georgia" panose="02040502050405020303" pitchFamily="18" charset="0"/>
              </a:rPr>
              <a:t>dialysis </a:t>
            </a:r>
            <a:r>
              <a:rPr lang="en-US" sz="2400" dirty="0">
                <a:latin typeface="Georgia" panose="02040502050405020303" pitchFamily="18" charset="0"/>
              </a:rPr>
              <a:t>if patient has renal </a:t>
            </a:r>
            <a:r>
              <a:rPr lang="en-US" sz="2400" dirty="0" smtClean="0">
                <a:latin typeface="Georgia" panose="02040502050405020303" pitchFamily="18" charset="0"/>
              </a:rPr>
              <a:t>failure</a:t>
            </a:r>
          </a:p>
          <a:p>
            <a:pPr>
              <a:spcBef>
                <a:spcPts val="1800"/>
              </a:spcBef>
            </a:pPr>
            <a:r>
              <a:rPr lang="en-US" sz="2400" dirty="0" smtClean="0">
                <a:latin typeface="Georgia" panose="02040502050405020303" pitchFamily="18" charset="0"/>
              </a:rPr>
              <a:t>Mild acute </a:t>
            </a:r>
            <a:r>
              <a:rPr lang="en-US" sz="2400" dirty="0" err="1" smtClean="0">
                <a:latin typeface="Georgia" panose="02040502050405020303" pitchFamily="18" charset="0"/>
              </a:rPr>
              <a:t>hypercalcaemia</a:t>
            </a:r>
            <a:r>
              <a:rPr lang="en-US" sz="2400" dirty="0" smtClean="0">
                <a:latin typeface="Georgia" panose="02040502050405020303" pitchFamily="18" charset="0"/>
              </a:rPr>
              <a:t>: </a:t>
            </a:r>
            <a:r>
              <a:rPr lang="en-GB" sz="2400" dirty="0" smtClean="0">
                <a:latin typeface="Georgia" panose="02040502050405020303" pitchFamily="18" charset="0"/>
              </a:rPr>
              <a:t>calcitonin</a:t>
            </a:r>
            <a:r>
              <a:rPr lang="en-GB" sz="2400" dirty="0">
                <a:latin typeface="Georgia" panose="02040502050405020303" pitchFamily="18" charset="0"/>
              </a:rPr>
              <a:t>, </a:t>
            </a:r>
            <a:r>
              <a:rPr lang="en-GB" sz="2400" dirty="0" smtClean="0">
                <a:latin typeface="Georgia" panose="02040502050405020303" pitchFamily="18" charset="0"/>
              </a:rPr>
              <a:t>glucocorticoids, bisphosphonates</a:t>
            </a:r>
          </a:p>
          <a:p>
            <a:pPr>
              <a:spcBef>
                <a:spcPts val="1800"/>
              </a:spcBef>
            </a:pPr>
            <a:r>
              <a:rPr lang="en-US" sz="2400" dirty="0" err="1">
                <a:latin typeface="Georgia" panose="02040502050405020303" pitchFamily="18" charset="0"/>
              </a:rPr>
              <a:t>Hypercalcaemia</a:t>
            </a:r>
            <a:r>
              <a:rPr lang="en-US" sz="2400" dirty="0">
                <a:latin typeface="Georgia" panose="02040502050405020303" pitchFamily="18" charset="0"/>
              </a:rPr>
              <a:t> due to vitamin D toxicity, </a:t>
            </a:r>
            <a:r>
              <a:rPr lang="en-US" sz="2400" dirty="0" err="1">
                <a:latin typeface="Georgia" panose="02040502050405020303" pitchFamily="18" charset="0"/>
              </a:rPr>
              <a:t>sarcoidosis</a:t>
            </a:r>
            <a:r>
              <a:rPr lang="en-US" sz="2400" dirty="0">
                <a:latin typeface="Georgia" panose="02040502050405020303" pitchFamily="18" charset="0"/>
              </a:rPr>
              <a:t>, lymphomas and granulomas: glucocorticoids</a:t>
            </a:r>
          </a:p>
          <a:p>
            <a:pPr>
              <a:spcBef>
                <a:spcPts val="1800"/>
              </a:spcBef>
            </a:pPr>
            <a:r>
              <a:rPr lang="en-GB" sz="2400" dirty="0" err="1">
                <a:latin typeface="Georgia" panose="02040502050405020303" pitchFamily="18" charset="0"/>
              </a:rPr>
              <a:t>Hypercalcemia</a:t>
            </a:r>
            <a:r>
              <a:rPr lang="en-GB" sz="2400" dirty="0">
                <a:latin typeface="Georgia" panose="02040502050405020303" pitchFamily="18" charset="0"/>
              </a:rPr>
              <a:t> of malignancy: glucocorticoids, calcitonin, bisphosphonates, </a:t>
            </a:r>
            <a:r>
              <a:rPr lang="en-GB" sz="2400" dirty="0" err="1" smtClean="0">
                <a:latin typeface="Georgia" panose="02040502050405020303" pitchFamily="18" charset="0"/>
              </a:rPr>
              <a:t>plicamycin</a:t>
            </a: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31</a:t>
            </a:fld>
            <a:endParaRPr lang="en-US"/>
          </a:p>
        </p:txBody>
      </p:sp>
    </p:spTree>
    <p:extLst>
      <p:ext uri="{BB962C8B-B14F-4D97-AF65-F5344CB8AC3E}">
        <p14:creationId xmlns:p14="http://schemas.microsoft.com/office/powerpoint/2010/main" val="104685612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274638"/>
            <a:ext cx="8697036" cy="667058"/>
          </a:xfrm>
        </p:spPr>
        <p:txBody>
          <a:bodyPr>
            <a:normAutofit/>
          </a:bodyPr>
          <a:lstStyle/>
          <a:p>
            <a:pPr algn="l"/>
            <a:r>
              <a:rPr lang="en-GB" sz="2600" b="1" cap="all" dirty="0">
                <a:latin typeface="Georgia" panose="02040502050405020303" pitchFamily="18" charset="0"/>
              </a:rPr>
              <a:t>Hypocalcaemia</a:t>
            </a:r>
          </a:p>
        </p:txBody>
      </p:sp>
      <p:sp>
        <p:nvSpPr>
          <p:cNvPr id="3" name="Content Placeholder 2"/>
          <p:cNvSpPr>
            <a:spLocks noGrp="1"/>
          </p:cNvSpPr>
          <p:nvPr>
            <p:ph idx="1"/>
          </p:nvPr>
        </p:nvSpPr>
        <p:spPr>
          <a:xfrm>
            <a:off x="218364" y="1447799"/>
            <a:ext cx="8697036" cy="5178425"/>
          </a:xfrm>
        </p:spPr>
        <p:txBody>
          <a:bodyPr>
            <a:normAutofit/>
          </a:bodyPr>
          <a:lstStyle/>
          <a:p>
            <a:pPr>
              <a:spcBef>
                <a:spcPts val="1800"/>
              </a:spcBef>
            </a:pPr>
            <a:r>
              <a:rPr lang="en-GB" sz="2400" dirty="0" smtClean="0">
                <a:latin typeface="Georgia" panose="02040502050405020303" pitchFamily="18" charset="0"/>
              </a:rPr>
              <a:t>IV </a:t>
            </a:r>
            <a:r>
              <a:rPr lang="en-GB" sz="2400" dirty="0">
                <a:latin typeface="Georgia" panose="02040502050405020303" pitchFamily="18" charset="0"/>
              </a:rPr>
              <a:t>Ca</a:t>
            </a:r>
            <a:r>
              <a:rPr lang="en-GB" sz="2400" baseline="30000" dirty="0">
                <a:latin typeface="Georgia" panose="02040502050405020303" pitchFamily="18" charset="0"/>
              </a:rPr>
              <a:t>2+ </a:t>
            </a:r>
            <a:r>
              <a:rPr lang="en-GB" sz="2400" dirty="0">
                <a:latin typeface="Georgia" panose="02040502050405020303" pitchFamily="18" charset="0"/>
              </a:rPr>
              <a:t>salts </a:t>
            </a:r>
            <a:r>
              <a:rPr lang="en-GB" sz="2400" dirty="0" smtClean="0">
                <a:latin typeface="Georgia" panose="02040502050405020303" pitchFamily="18" charset="0"/>
              </a:rPr>
              <a:t>(calcium </a:t>
            </a:r>
            <a:r>
              <a:rPr lang="en-GB" sz="2400" dirty="0" err="1" smtClean="0">
                <a:latin typeface="Georgia" panose="02040502050405020303" pitchFamily="18" charset="0"/>
              </a:rPr>
              <a:t>gluconate</a:t>
            </a:r>
            <a:r>
              <a:rPr lang="en-GB" sz="2400" dirty="0" smtClean="0">
                <a:latin typeface="Georgia" panose="02040502050405020303" pitchFamily="18" charset="0"/>
              </a:rPr>
              <a:t>) for </a:t>
            </a:r>
            <a:r>
              <a:rPr lang="en-GB" sz="2400" dirty="0">
                <a:latin typeface="Georgia" panose="02040502050405020303" pitchFamily="18" charset="0"/>
              </a:rPr>
              <a:t>acute </a:t>
            </a:r>
            <a:r>
              <a:rPr lang="en-GB" sz="2400" dirty="0" err="1" smtClean="0">
                <a:latin typeface="Georgia" panose="02040502050405020303" pitchFamily="18" charset="0"/>
              </a:rPr>
              <a:t>tetany</a:t>
            </a:r>
            <a:endParaRPr lang="en-GB" sz="2400" dirty="0">
              <a:latin typeface="Georgia" panose="02040502050405020303" pitchFamily="18" charset="0"/>
            </a:endParaRPr>
          </a:p>
          <a:p>
            <a:pPr>
              <a:spcBef>
                <a:spcPts val="1800"/>
              </a:spcBef>
            </a:pPr>
            <a:r>
              <a:rPr lang="en-GB" sz="2400" dirty="0">
                <a:latin typeface="Georgia" panose="02040502050405020303" pitchFamily="18" charset="0"/>
              </a:rPr>
              <a:t>Oral Ca</a:t>
            </a:r>
            <a:r>
              <a:rPr lang="en-GB" sz="2400" baseline="30000" dirty="0">
                <a:latin typeface="Georgia" panose="02040502050405020303" pitchFamily="18" charset="0"/>
              </a:rPr>
              <a:t>2+</a:t>
            </a:r>
            <a:r>
              <a:rPr lang="en-GB" sz="2400" dirty="0" smtClean="0">
                <a:latin typeface="Georgia" panose="02040502050405020303" pitchFamily="18" charset="0"/>
              </a:rPr>
              <a:t> </a:t>
            </a:r>
            <a:r>
              <a:rPr lang="en-GB" sz="2400" dirty="0">
                <a:latin typeface="Georgia" panose="02040502050405020303" pitchFamily="18" charset="0"/>
              </a:rPr>
              <a:t>salts for longer-term </a:t>
            </a:r>
            <a:r>
              <a:rPr lang="en-GB" sz="2400" dirty="0" smtClean="0">
                <a:latin typeface="Georgia" panose="02040502050405020303" pitchFamily="18" charset="0"/>
              </a:rPr>
              <a:t>therapy (calcium </a:t>
            </a:r>
            <a:r>
              <a:rPr lang="en-GB" sz="2400" dirty="0">
                <a:latin typeface="Georgia" panose="02040502050405020303" pitchFamily="18" charset="0"/>
              </a:rPr>
              <a:t>carbonate </a:t>
            </a:r>
            <a:r>
              <a:rPr lang="en-GB" sz="2400" dirty="0" smtClean="0">
                <a:latin typeface="Georgia" panose="02040502050405020303" pitchFamily="18" charset="0"/>
              </a:rPr>
              <a:t>is poorly absorbed while calcium citrate is better absorbed)</a:t>
            </a:r>
            <a:endParaRPr lang="en-GB" sz="2400" dirty="0">
              <a:latin typeface="Georgia" panose="02040502050405020303" pitchFamily="18" charset="0"/>
            </a:endParaRPr>
          </a:p>
          <a:p>
            <a:pPr>
              <a:spcBef>
                <a:spcPts val="1800"/>
              </a:spcBef>
            </a:pPr>
            <a:r>
              <a:rPr lang="en-GB" sz="2400" dirty="0" smtClean="0">
                <a:latin typeface="Georgia" panose="02040502050405020303" pitchFamily="18" charset="0"/>
              </a:rPr>
              <a:t>Vitamin </a:t>
            </a:r>
            <a:r>
              <a:rPr lang="en-GB" sz="2400" dirty="0">
                <a:latin typeface="Georgia" panose="02040502050405020303" pitchFamily="18" charset="0"/>
              </a:rPr>
              <a:t>D </a:t>
            </a:r>
            <a:r>
              <a:rPr lang="en-GB" sz="2400" dirty="0" smtClean="0">
                <a:latin typeface="Georgia" panose="02040502050405020303" pitchFamily="18" charset="0"/>
              </a:rPr>
              <a:t>preparations </a:t>
            </a:r>
            <a:r>
              <a:rPr lang="en-GB" sz="2400" dirty="0">
                <a:latin typeface="Georgia" panose="02040502050405020303" pitchFamily="18" charset="0"/>
              </a:rPr>
              <a:t>plus adequate dietary </a:t>
            </a:r>
            <a:r>
              <a:rPr lang="en-GB" sz="2400" dirty="0" smtClean="0">
                <a:latin typeface="Georgia" panose="02040502050405020303" pitchFamily="18" charset="0"/>
              </a:rPr>
              <a:t>Ca</a:t>
            </a:r>
            <a:r>
              <a:rPr lang="en-GB" sz="2400" baseline="30000" dirty="0" smtClean="0">
                <a:latin typeface="Georgia" panose="02040502050405020303" pitchFamily="18" charset="0"/>
              </a:rPr>
              <a:t>2+</a:t>
            </a:r>
            <a:r>
              <a:rPr lang="en-GB" sz="2400" dirty="0" smtClean="0">
                <a:latin typeface="Georgia" panose="02040502050405020303" pitchFamily="18" charset="0"/>
              </a:rPr>
              <a:t>: </a:t>
            </a:r>
            <a:r>
              <a:rPr lang="en-GB" sz="2400" dirty="0" err="1" smtClean="0">
                <a:latin typeface="Georgia" panose="02040502050405020303" pitchFamily="18" charset="0"/>
              </a:rPr>
              <a:t>dihydrotachysterol</a:t>
            </a:r>
            <a:r>
              <a:rPr lang="en-GB" sz="2400" dirty="0" smtClean="0">
                <a:latin typeface="Georgia" panose="02040502050405020303" pitchFamily="18" charset="0"/>
              </a:rPr>
              <a:t> </a:t>
            </a:r>
            <a:r>
              <a:rPr lang="en-GB" sz="2400" dirty="0">
                <a:latin typeface="Georgia" panose="02040502050405020303" pitchFamily="18" charset="0"/>
              </a:rPr>
              <a:t>in kidney </a:t>
            </a:r>
            <a:r>
              <a:rPr lang="en-GB" sz="2400" dirty="0" smtClean="0">
                <a:latin typeface="Georgia" panose="02040502050405020303" pitchFamily="18" charset="0"/>
              </a:rPr>
              <a:t>disease (</a:t>
            </a:r>
            <a:r>
              <a:rPr lang="en-GB" sz="2400" dirty="0">
                <a:latin typeface="Georgia" panose="02040502050405020303" pitchFamily="18" charset="0"/>
              </a:rPr>
              <a:t>does not require </a:t>
            </a:r>
            <a:r>
              <a:rPr lang="en-GB" sz="2400" dirty="0" smtClean="0">
                <a:latin typeface="Georgia" panose="02040502050405020303" pitchFamily="18" charset="0"/>
              </a:rPr>
              <a:t>renal 1-hydroxylation), </a:t>
            </a:r>
            <a:r>
              <a:rPr lang="en-GB" sz="2400" dirty="0" err="1" smtClean="0">
                <a:latin typeface="Georgia" panose="02040502050405020303" pitchFamily="18" charset="0"/>
              </a:rPr>
              <a:t>calcifediol</a:t>
            </a:r>
            <a:r>
              <a:rPr lang="en-GB" sz="2400" dirty="0" smtClean="0">
                <a:latin typeface="Georgia" panose="02040502050405020303" pitchFamily="18" charset="0"/>
              </a:rPr>
              <a:t> </a:t>
            </a:r>
            <a:r>
              <a:rPr lang="en-GB" sz="2400" dirty="0">
                <a:latin typeface="Georgia" panose="02040502050405020303" pitchFamily="18" charset="0"/>
              </a:rPr>
              <a:t>in liver </a:t>
            </a:r>
            <a:r>
              <a:rPr lang="en-GB" sz="2400" dirty="0" smtClean="0">
                <a:latin typeface="Georgia" panose="02040502050405020303" pitchFamily="18" charset="0"/>
              </a:rPr>
              <a:t>disease (</a:t>
            </a:r>
            <a:r>
              <a:rPr lang="en-GB" sz="2400" dirty="0">
                <a:latin typeface="Georgia" panose="02040502050405020303" pitchFamily="18" charset="0"/>
              </a:rPr>
              <a:t>does not require liver </a:t>
            </a:r>
            <a:r>
              <a:rPr lang="en-GB" sz="2400" dirty="0" smtClean="0">
                <a:latin typeface="Georgia" panose="02040502050405020303" pitchFamily="18" charset="0"/>
              </a:rPr>
              <a:t>25-hydroxylation) while </a:t>
            </a:r>
            <a:r>
              <a:rPr lang="en-GB" sz="2400" dirty="0" err="1" smtClean="0">
                <a:latin typeface="Georgia" panose="02040502050405020303" pitchFamily="18" charset="0"/>
              </a:rPr>
              <a:t>calcitriol</a:t>
            </a:r>
            <a:r>
              <a:rPr lang="en-GB" sz="2400" dirty="0" smtClean="0">
                <a:latin typeface="Georgia" panose="02040502050405020303" pitchFamily="18" charset="0"/>
              </a:rPr>
              <a:t> can be given </a:t>
            </a:r>
            <a:r>
              <a:rPr lang="en-GB" sz="2400" dirty="0">
                <a:latin typeface="Georgia" panose="02040502050405020303" pitchFamily="18" charset="0"/>
              </a:rPr>
              <a:t>in </a:t>
            </a:r>
            <a:r>
              <a:rPr lang="en-GB" sz="2400" dirty="0" smtClean="0">
                <a:latin typeface="Georgia" panose="02040502050405020303" pitchFamily="18" charset="0"/>
              </a:rPr>
              <a:t>all patients</a:t>
            </a: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32</a:t>
            </a:fld>
            <a:endParaRPr lang="en-US"/>
          </a:p>
        </p:txBody>
      </p:sp>
    </p:spTree>
    <p:extLst>
      <p:ext uri="{BB962C8B-B14F-4D97-AF65-F5344CB8AC3E}">
        <p14:creationId xmlns:p14="http://schemas.microsoft.com/office/powerpoint/2010/main" val="18137801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3" y="274638"/>
            <a:ext cx="8666329" cy="868362"/>
          </a:xfrm>
        </p:spPr>
        <p:txBody>
          <a:bodyPr>
            <a:normAutofit/>
          </a:bodyPr>
          <a:lstStyle/>
          <a:p>
            <a:pPr algn="l"/>
            <a:r>
              <a:rPr lang="en-US" sz="2600" b="1" cap="all" dirty="0" smtClean="0">
                <a:latin typeface="Georgia" panose="02040502050405020303" pitchFamily="18" charset="0"/>
              </a:rPr>
              <a:t>Treatment of Paget’s disease</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18363" y="1524001"/>
            <a:ext cx="8666329" cy="4832350"/>
          </a:xfrm>
        </p:spPr>
        <p:txBody>
          <a:bodyPr>
            <a:normAutofit/>
          </a:bodyPr>
          <a:lstStyle/>
          <a:p>
            <a:pPr>
              <a:spcBef>
                <a:spcPts val="1800"/>
              </a:spcBef>
              <a:defRPr/>
            </a:pPr>
            <a:r>
              <a:rPr lang="en-US" sz="2400" dirty="0" smtClean="0">
                <a:latin typeface="Georgia" panose="02040502050405020303" pitchFamily="18" charset="0"/>
              </a:rPr>
              <a:t>In Paget’s disease, abnormal </a:t>
            </a:r>
            <a:r>
              <a:rPr lang="en-US" sz="2400" dirty="0">
                <a:latin typeface="Georgia" panose="02040502050405020303" pitchFamily="18" charset="0"/>
              </a:rPr>
              <a:t>osteoclasts increase rate of bone </a:t>
            </a:r>
            <a:r>
              <a:rPr lang="en-US" sz="2400" dirty="0" err="1" smtClean="0">
                <a:latin typeface="Georgia" panose="02040502050405020303" pitchFamily="18" charset="0"/>
              </a:rPr>
              <a:t>resorption</a:t>
            </a:r>
            <a:r>
              <a:rPr lang="en-US" sz="2400" dirty="0" smtClean="0">
                <a:latin typeface="Georgia" panose="02040502050405020303" pitchFamily="18" charset="0"/>
              </a:rPr>
              <a:t>. Most </a:t>
            </a:r>
            <a:r>
              <a:rPr lang="en-US" sz="2400" dirty="0">
                <a:latin typeface="Georgia" panose="02040502050405020303" pitchFamily="18" charset="0"/>
              </a:rPr>
              <a:t>commonly affects the sacrum, spine, femur, tibia, skull, and </a:t>
            </a:r>
            <a:r>
              <a:rPr lang="en-US" sz="2400" dirty="0" smtClean="0">
                <a:latin typeface="Georgia" panose="02040502050405020303" pitchFamily="18" charset="0"/>
              </a:rPr>
              <a:t>pelvis</a:t>
            </a:r>
            <a:endParaRPr lang="en-US" sz="2400" dirty="0">
              <a:latin typeface="Georgia" panose="02040502050405020303" pitchFamily="18" charset="0"/>
            </a:endParaRPr>
          </a:p>
          <a:p>
            <a:pPr>
              <a:spcBef>
                <a:spcPts val="1800"/>
              </a:spcBef>
              <a:defRPr/>
            </a:pPr>
            <a:r>
              <a:rPr lang="en-US" sz="2400" dirty="0">
                <a:latin typeface="Georgia" panose="02040502050405020303" pitchFamily="18" charset="0"/>
              </a:rPr>
              <a:t>Complications: hydrocephalus, nerve entrapment, high-output cardiac failure, </a:t>
            </a:r>
            <a:r>
              <a:rPr lang="en-US" sz="2400" dirty="0" err="1" smtClean="0">
                <a:latin typeface="Georgia" panose="02040502050405020303" pitchFamily="18" charset="0"/>
              </a:rPr>
              <a:t>hypercalcaemia</a:t>
            </a:r>
            <a:r>
              <a:rPr lang="en-US" sz="2400" dirty="0" smtClean="0">
                <a:latin typeface="Georgia" panose="02040502050405020303" pitchFamily="18" charset="0"/>
              </a:rPr>
              <a:t> and </a:t>
            </a:r>
            <a:r>
              <a:rPr lang="en-US" sz="2400" dirty="0" err="1" smtClean="0">
                <a:latin typeface="Georgia" panose="02040502050405020303" pitchFamily="18" charset="0"/>
              </a:rPr>
              <a:t>hypercalciuria</a:t>
            </a:r>
            <a:endParaRPr lang="en-US" altLang="en-US" sz="2400" dirty="0" smtClean="0">
              <a:latin typeface="Georgia" panose="02040502050405020303" pitchFamily="18" charset="0"/>
            </a:endParaRPr>
          </a:p>
          <a:p>
            <a:pPr>
              <a:spcBef>
                <a:spcPts val="1800"/>
              </a:spcBef>
            </a:pPr>
            <a:r>
              <a:rPr lang="en-US" altLang="en-US" sz="2400" dirty="0" smtClean="0">
                <a:latin typeface="Georgia" panose="02040502050405020303" pitchFamily="18" charset="0"/>
              </a:rPr>
              <a:t>Drug treatment: calcitonin, bisphosphonates IV or oral and </a:t>
            </a:r>
            <a:r>
              <a:rPr lang="en-US" altLang="en-US" sz="2400" dirty="0" err="1" smtClean="0">
                <a:latin typeface="Georgia" panose="02040502050405020303" pitchFamily="18" charset="0"/>
              </a:rPr>
              <a:t>plicamycin</a:t>
            </a:r>
            <a:r>
              <a:rPr lang="en-US" altLang="en-US" sz="2400" dirty="0" smtClean="0">
                <a:latin typeface="Georgia" panose="02040502050405020303" pitchFamily="18" charset="0"/>
              </a:rPr>
              <a:t> (bisphosphonates are preferred to calcitonin due to </a:t>
            </a:r>
            <a:r>
              <a:rPr lang="en-US" altLang="en-US" sz="2400" dirty="0" err="1" smtClean="0">
                <a:latin typeface="Georgia" panose="02040502050405020303" pitchFamily="18" charset="0"/>
              </a:rPr>
              <a:t>tachyphylaxis</a:t>
            </a:r>
            <a:r>
              <a:rPr lang="en-US" altLang="en-US" sz="2400" dirty="0" smtClean="0">
                <a:latin typeface="Georgia" panose="02040502050405020303" pitchFamily="18" charset="0"/>
              </a:rPr>
              <a:t> with calcitonin over time)</a:t>
            </a:r>
          </a:p>
          <a:p>
            <a:pPr>
              <a:spcBef>
                <a:spcPts val="1800"/>
              </a:spcBef>
            </a:pPr>
            <a:r>
              <a:rPr lang="en-US" altLang="en-US" sz="2400" dirty="0" smtClean="0">
                <a:latin typeface="Georgia" panose="02040502050405020303" pitchFamily="18" charset="0"/>
              </a:rPr>
              <a:t>Orthopedic surgery to correct deformity or treat pain</a:t>
            </a:r>
          </a:p>
          <a:p>
            <a:pPr>
              <a:spcBef>
                <a:spcPts val="1800"/>
              </a:spcBef>
            </a:pPr>
            <a:r>
              <a:rPr lang="en-US" altLang="en-US" sz="2400" dirty="0" smtClean="0">
                <a:latin typeface="Georgia" panose="02040502050405020303" pitchFamily="18" charset="0"/>
              </a:rPr>
              <a:t>Neurosurgical intervention for nerve entrapment</a:t>
            </a:r>
          </a:p>
        </p:txBody>
      </p:sp>
      <p:sp>
        <p:nvSpPr>
          <p:cNvPr id="4" name="Slide Number Placeholder 3"/>
          <p:cNvSpPr>
            <a:spLocks noGrp="1"/>
          </p:cNvSpPr>
          <p:nvPr>
            <p:ph type="sldNum" sz="quarter" idx="12"/>
          </p:nvPr>
        </p:nvSpPr>
        <p:spPr/>
        <p:txBody>
          <a:bodyPr/>
          <a:lstStyle/>
          <a:p>
            <a:fld id="{06C43F61-BB55-444E-A117-E68C3713BCA9}" type="slidenum">
              <a:rPr lang="en-US" smtClean="0"/>
              <a:pPr/>
              <a:t>33</a:t>
            </a:fld>
            <a:endParaRPr lang="en-US"/>
          </a:p>
        </p:txBody>
      </p:sp>
    </p:spTree>
    <p:extLst>
      <p:ext uri="{BB962C8B-B14F-4D97-AF65-F5344CB8AC3E}">
        <p14:creationId xmlns:p14="http://schemas.microsoft.com/office/powerpoint/2010/main" val="243083625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smtClean="0">
                <a:latin typeface="Georgia" panose="02040502050405020303" pitchFamily="18" charset="0"/>
              </a:rPr>
              <a:t>END</a:t>
            </a:r>
            <a:endParaRPr lang="en-US" sz="9600" b="1" i="1" dirty="0">
              <a:latin typeface="Georgia" panose="02040502050405020303" pitchFamily="18" charset="0"/>
            </a:endParaRPr>
          </a:p>
        </p:txBody>
      </p:sp>
      <p:sp>
        <p:nvSpPr>
          <p:cNvPr id="6" name="Subtitle 5"/>
          <p:cNvSpPr>
            <a:spLocks noGrp="1"/>
          </p:cNvSpPr>
          <p:nvPr>
            <p:ph type="subTitle" idx="1"/>
          </p:nvPr>
        </p:nvSpPr>
        <p:spPr>
          <a:xfrm>
            <a:off x="1371600" y="3886200"/>
            <a:ext cx="6400800" cy="1968690"/>
          </a:xfrm>
        </p:spPr>
        <p:txBody>
          <a:bodyPr/>
          <a:lstStyle/>
          <a:p>
            <a:endParaRPr lang="en-US" dirty="0" smtClean="0">
              <a:latin typeface="Georgia" panose="02040502050405020303" pitchFamily="18" charset="0"/>
            </a:endParaRPr>
          </a:p>
          <a:p>
            <a:r>
              <a:rPr lang="en-US" b="1" dirty="0" smtClean="0">
                <a:solidFill>
                  <a:schemeClr val="tx1"/>
                </a:solidFill>
                <a:latin typeface="Georgia" panose="02040502050405020303" pitchFamily="18" charset="0"/>
              </a:rPr>
              <a:t>Thanks for listening</a:t>
            </a:r>
            <a:endParaRPr lang="en-US" b="1" dirty="0">
              <a:solidFill>
                <a:schemeClr val="tx1"/>
              </a:solidFill>
              <a:latin typeface="Georgia" panose="02040502050405020303" pitchFamily="18" charset="0"/>
            </a:endParaRPr>
          </a:p>
        </p:txBody>
      </p:sp>
    </p:spTree>
    <p:extLst>
      <p:ext uri="{BB962C8B-B14F-4D97-AF65-F5344CB8AC3E}">
        <p14:creationId xmlns:p14="http://schemas.microsoft.com/office/powerpoint/2010/main" val="8714746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204715" y="1214651"/>
            <a:ext cx="8662194" cy="5380113"/>
          </a:xfrm>
          <a:prstGeom prst="rect">
            <a:avLst/>
          </a:prstGeom>
          <a:noFill/>
          <a:ln>
            <a:noFill/>
          </a:ln>
        </p:spPr>
        <p:txBody>
          <a:bodyPr spcFirstLastPara="1" wrap="square" lIns="91425" tIns="45700" rIns="91425" bIns="45700" anchor="t" anchorCtr="0">
            <a:noAutofit/>
          </a:bodyPr>
          <a:lstStyle/>
          <a:p>
            <a:pPr>
              <a:spcBef>
                <a:spcPts val="1800"/>
              </a:spcBef>
            </a:pPr>
            <a:r>
              <a:rPr lang="en-US" sz="2400" dirty="0" smtClean="0">
                <a:latin typeface="Georgia" panose="02040502050405020303" pitchFamily="18" charset="0"/>
              </a:rPr>
              <a:t>PTH acts on the kidney to reabsorb calcium from the tubular filtrate, stimulates the activation of vitamin D and mobilizes calcium from bone. It is secreted in response to low serum calcium.</a:t>
            </a:r>
          </a:p>
          <a:p>
            <a:pPr>
              <a:spcBef>
                <a:spcPts val="1800"/>
              </a:spcBef>
            </a:pPr>
            <a:r>
              <a:rPr lang="en-US" sz="2400" dirty="0" smtClean="0">
                <a:latin typeface="Georgia" panose="02040502050405020303" pitchFamily="18" charset="0"/>
              </a:rPr>
              <a:t>Activated vitamin D promotes absorption of calcium from the gastro-intestinal tract.</a:t>
            </a:r>
          </a:p>
          <a:p>
            <a:pPr>
              <a:spcBef>
                <a:spcPts val="1800"/>
              </a:spcBef>
            </a:pPr>
            <a:r>
              <a:rPr lang="en-US" sz="2400" dirty="0" smtClean="0">
                <a:latin typeface="Georgia" panose="02040502050405020303" pitchFamily="18" charset="0"/>
              </a:rPr>
              <a:t>Calcitonin inhibits calcium mobilization from bone and decreases calcium reabsorption from the renal tubules.</a:t>
            </a:r>
          </a:p>
        </p:txBody>
      </p:sp>
      <p:sp>
        <p:nvSpPr>
          <p:cNvPr id="203" name="Google Shape;203;p29"/>
          <p:cNvSpPr txBox="1"/>
          <p:nvPr/>
        </p:nvSpPr>
        <p:spPr>
          <a:xfrm>
            <a:off x="204715" y="53975"/>
            <a:ext cx="8775512" cy="1065141"/>
          </a:xfrm>
          <a:prstGeom prst="rect">
            <a:avLst/>
          </a:prstGeom>
          <a:noFill/>
          <a:ln>
            <a:noFill/>
          </a:ln>
        </p:spPr>
        <p:txBody>
          <a:bodyPr spcFirstLastPara="1" wrap="square" lIns="91425" tIns="45700" rIns="91425" bIns="45700" anchor="ctr" anchorCtr="0">
            <a:noAutofit/>
          </a:bodyPr>
          <a:lstStyle/>
          <a:p>
            <a:pPr lvl="0">
              <a:buClr>
                <a:srgbClr val="7030A0"/>
              </a:buClr>
            </a:pPr>
            <a:r>
              <a:rPr lang="en-US" sz="2600" b="1" dirty="0">
                <a:solidFill>
                  <a:srgbClr val="7030A0"/>
                </a:solidFill>
                <a:latin typeface="Georgia" panose="02040502050405020303" pitchFamily="18" charset="0"/>
                <a:cs typeface="Georgia" panose="02040502050405020303" charset="0"/>
                <a:sym typeface="Arial" panose="020B0604020202020204"/>
              </a:rPr>
              <a:t>INTRODUCTION …. </a:t>
            </a:r>
            <a:r>
              <a:rPr lang="en-US" sz="2600" b="1" dirty="0" smtClean="0">
                <a:solidFill>
                  <a:srgbClr val="7030A0"/>
                </a:solidFill>
                <a:latin typeface="Georgia" panose="02040502050405020303" pitchFamily="18" charset="0"/>
                <a:cs typeface="Georgia" panose="02040502050405020303" charset="0"/>
              </a:rPr>
              <a:t>CONT’D</a:t>
            </a:r>
            <a:endParaRPr lang="en-US" sz="2600" b="1" dirty="0">
              <a:solidFill>
                <a:srgbClr val="7030A0"/>
              </a:solidFill>
              <a:latin typeface="Georgia" panose="02040502050405020303" pitchFamily="18" charset="0"/>
              <a:cs typeface="Georgia" panose="02040502050405020303" charset="0"/>
              <a:sym typeface="Arial" panose="020B0604020202020204"/>
            </a:endParaRPr>
          </a:p>
        </p:txBody>
      </p:sp>
    </p:spTree>
    <p:extLst>
      <p:ext uri="{BB962C8B-B14F-4D97-AF65-F5344CB8AC3E}">
        <p14:creationId xmlns:p14="http://schemas.microsoft.com/office/powerpoint/2010/main" val="4047910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7030A0"/>
              </a:buClr>
            </a:pPr>
            <a:r>
              <a:rPr lang="en-IN" altLang="en-US" sz="2600" b="1" dirty="0" smtClean="0">
                <a:solidFill>
                  <a:srgbClr val="7030A0"/>
                </a:solidFill>
                <a:latin typeface="Georgia" panose="02040502050405020303" charset="0"/>
                <a:cs typeface="Georgia" panose="02040502050405020303" charset="0"/>
                <a:sym typeface="Arial" panose="020B0604020202020204"/>
              </a:rPr>
              <a:t>LEARNING </a:t>
            </a:r>
            <a:r>
              <a:rPr lang="en-US" sz="2600" b="1" dirty="0" smtClean="0">
                <a:solidFill>
                  <a:srgbClr val="7030A0"/>
                </a:solidFill>
                <a:latin typeface="Georgia" panose="02040502050405020303" charset="0"/>
                <a:cs typeface="Georgia" panose="02040502050405020303" charset="0"/>
                <a:sym typeface="Arial" panose="020B0604020202020204"/>
              </a:rPr>
              <a:t>OBJECTIVES</a:t>
            </a:r>
            <a:endParaRPr lang="en-US" sz="2600" b="1" dirty="0">
              <a:solidFill>
                <a:srgbClr val="7030A0"/>
              </a:solidFill>
              <a:latin typeface="Georgia" panose="02040502050405020303" charset="0"/>
              <a:cs typeface="Georgia" panose="02040502050405020303" charset="0"/>
              <a:sym typeface="Arial" panose="020B0604020202020204"/>
            </a:endParaRPr>
          </a:p>
        </p:txBody>
      </p:sp>
      <p:sp>
        <p:nvSpPr>
          <p:cNvPr id="204" name="Google Shape;204;p29"/>
          <p:cNvSpPr txBox="1"/>
          <p:nvPr/>
        </p:nvSpPr>
        <p:spPr>
          <a:xfrm>
            <a:off x="249381" y="1523999"/>
            <a:ext cx="8689901" cy="5055235"/>
          </a:xfrm>
          <a:prstGeom prst="rect">
            <a:avLst/>
          </a:prstGeom>
          <a:noFill/>
          <a:ln>
            <a:noFill/>
          </a:ln>
        </p:spPr>
        <p:txBody>
          <a:bodyPr spcFirstLastPara="1" wrap="square" lIns="91425" tIns="45700" rIns="91425" bIns="45700" anchor="t" anchorCtr="0">
            <a:noAutofit/>
          </a:bodyPr>
          <a:lstStyle/>
          <a:p>
            <a:pPr marL="514350" indent="-514350">
              <a:spcBef>
                <a:spcPts val="1800"/>
              </a:spcBef>
              <a:buFont typeface="+mj-lt"/>
              <a:buAutoNum type="arabicPeriod"/>
            </a:pPr>
            <a:r>
              <a:rPr lang="en-US" sz="2400" dirty="0" smtClean="0">
                <a:latin typeface="Georgia" panose="02040502050405020303" pitchFamily="18" charset="0"/>
              </a:rPr>
              <a:t>Describe the role of parathyroid hormone, calcitonin and vitamin D in calcium homeostasis </a:t>
            </a:r>
            <a:endParaRPr lang="en-US" sz="2400" dirty="0">
              <a:latin typeface="Georgia" panose="02040502050405020303" pitchFamily="18" charset="0"/>
            </a:endParaRPr>
          </a:p>
          <a:p>
            <a:pPr marL="514350" indent="-514350">
              <a:spcBef>
                <a:spcPts val="1800"/>
              </a:spcBef>
              <a:buFont typeface="+mj-lt"/>
              <a:buAutoNum type="arabicPeriod"/>
            </a:pPr>
            <a:r>
              <a:rPr lang="en-US" sz="2400" dirty="0" smtClean="0">
                <a:latin typeface="Georgia" panose="02040502050405020303" pitchFamily="18" charset="0"/>
              </a:rPr>
              <a:t>Describe the </a:t>
            </a:r>
            <a:r>
              <a:rPr lang="en-US" sz="2400" dirty="0">
                <a:latin typeface="Georgia" panose="02040502050405020303" pitchFamily="18" charset="0"/>
              </a:rPr>
              <a:t>c</a:t>
            </a:r>
            <a:r>
              <a:rPr lang="en-US" sz="2400" dirty="0" smtClean="0">
                <a:latin typeface="Georgia" panose="02040502050405020303" pitchFamily="18" charset="0"/>
              </a:rPr>
              <a:t>linically </a:t>
            </a:r>
            <a:r>
              <a:rPr lang="en-US" sz="2400" dirty="0">
                <a:latin typeface="Georgia" panose="02040502050405020303" pitchFamily="18" charset="0"/>
              </a:rPr>
              <a:t>relevant pharmacology of parathyroid hormone and agonists on its receptors, calcitonin and vitamin D in relation to treatment of calcium/bone </a:t>
            </a:r>
            <a:r>
              <a:rPr lang="en-US" sz="2400" dirty="0" smtClean="0">
                <a:latin typeface="Georgia" panose="02040502050405020303" pitchFamily="18" charset="0"/>
              </a:rPr>
              <a:t>disorders</a:t>
            </a:r>
            <a:endParaRPr lang="en-US" sz="2400" dirty="0">
              <a:latin typeface="Georgia" panose="02040502050405020303" pitchFamily="18" charset="0"/>
            </a:endParaRPr>
          </a:p>
          <a:p>
            <a:pPr marL="514350" indent="-514350">
              <a:spcBef>
                <a:spcPts val="1800"/>
              </a:spcBef>
              <a:buFont typeface="+mj-lt"/>
              <a:buAutoNum type="arabicPeriod"/>
            </a:pPr>
            <a:r>
              <a:rPr lang="en-US" sz="2400" dirty="0" smtClean="0">
                <a:latin typeface="Georgia" panose="02040502050405020303" pitchFamily="18" charset="0"/>
              </a:rPr>
              <a:t>Describe the mechanisms of actions, clinical uses in calcium/bone disorders and adverse effects of bisphosphonates, </a:t>
            </a:r>
            <a:r>
              <a:rPr lang="en-US" sz="2400" dirty="0" err="1" smtClean="0">
                <a:latin typeface="Georgia" panose="02040502050405020303" pitchFamily="18" charset="0"/>
              </a:rPr>
              <a:t>calcimimetics</a:t>
            </a:r>
            <a:r>
              <a:rPr lang="en-US" sz="2400" dirty="0" smtClean="0">
                <a:latin typeface="Georgia" panose="02040502050405020303" pitchFamily="18" charset="0"/>
              </a:rPr>
              <a:t>, </a:t>
            </a:r>
            <a:r>
              <a:rPr lang="en-US" sz="2400" dirty="0" err="1" smtClean="0">
                <a:latin typeface="Georgia" panose="02040502050405020303" pitchFamily="18" charset="0"/>
              </a:rPr>
              <a:t>denosumab</a:t>
            </a:r>
            <a:r>
              <a:rPr lang="en-US" sz="2400" dirty="0" smtClean="0">
                <a:latin typeface="Georgia" panose="02040502050405020303" pitchFamily="18" charset="0"/>
              </a:rPr>
              <a:t> and </a:t>
            </a:r>
            <a:r>
              <a:rPr lang="en-US" sz="2400" dirty="0" err="1" smtClean="0">
                <a:latin typeface="Georgia" panose="02040502050405020303" pitchFamily="18" charset="0"/>
              </a:rPr>
              <a:t>plicamycin</a:t>
            </a:r>
            <a:r>
              <a:rPr lang="en-US" sz="2400" dirty="0" smtClean="0">
                <a:latin typeface="Georgia" panose="02040502050405020303" pitchFamily="18" charset="0"/>
              </a:rPr>
              <a:t> (</a:t>
            </a:r>
            <a:r>
              <a:rPr lang="en-US" sz="2400" dirty="0" err="1" smtClean="0">
                <a:latin typeface="Georgia" panose="02040502050405020303" pitchFamily="18" charset="0"/>
              </a:rPr>
              <a:t>mithramycin</a:t>
            </a:r>
            <a:r>
              <a:rPr lang="en-US" sz="2400" dirty="0" smtClean="0">
                <a:latin typeface="Georgia" panose="02040502050405020303" pitchFamily="18" charset="0"/>
              </a:rPr>
              <a:t>)</a:t>
            </a:r>
          </a:p>
        </p:txBody>
      </p:sp>
    </p:spTree>
    <p:extLst>
      <p:ext uri="{BB962C8B-B14F-4D97-AF65-F5344CB8AC3E}">
        <p14:creationId xmlns:p14="http://schemas.microsoft.com/office/powerpoint/2010/main" val="36775258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7030A0"/>
              </a:buClr>
            </a:pPr>
            <a:r>
              <a:rPr lang="en-IN" altLang="en-US" sz="2600" b="1" dirty="0" smtClean="0">
                <a:solidFill>
                  <a:srgbClr val="7030A0"/>
                </a:solidFill>
                <a:latin typeface="Georgia" panose="02040502050405020303" charset="0"/>
                <a:cs typeface="Georgia" panose="02040502050405020303" charset="0"/>
                <a:sym typeface="Arial" panose="020B0604020202020204"/>
              </a:rPr>
              <a:t>LEARNING </a:t>
            </a:r>
            <a:r>
              <a:rPr lang="en-US" sz="2600" b="1" dirty="0">
                <a:solidFill>
                  <a:srgbClr val="7030A0"/>
                </a:solidFill>
                <a:latin typeface="Georgia" panose="02040502050405020303" charset="0"/>
                <a:cs typeface="Georgia" panose="02040502050405020303" charset="0"/>
                <a:sym typeface="Arial" panose="020B0604020202020204"/>
              </a:rPr>
              <a:t>OBJECTIVES …. </a:t>
            </a:r>
            <a:r>
              <a:rPr lang="en-US" sz="2600" b="1" dirty="0">
                <a:solidFill>
                  <a:srgbClr val="7030A0"/>
                </a:solidFill>
                <a:latin typeface="Georgia" panose="02040502050405020303" charset="0"/>
                <a:cs typeface="Georgia" panose="02040502050405020303" charset="0"/>
              </a:rPr>
              <a:t>CONT’D</a:t>
            </a:r>
            <a:r>
              <a:rPr lang="en-US" sz="2600" b="1" dirty="0">
                <a:solidFill>
                  <a:srgbClr val="7030A0"/>
                </a:solidFill>
                <a:latin typeface="Georgia" panose="02040502050405020303" charset="0"/>
                <a:cs typeface="Georgia" panose="02040502050405020303" charset="0"/>
                <a:sym typeface="Arial" panose="020B0604020202020204"/>
              </a:rPr>
              <a:t>:</a:t>
            </a: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514350" indent="-514350">
              <a:spcBef>
                <a:spcPts val="1800"/>
              </a:spcBef>
              <a:buFont typeface="+mj-lt"/>
              <a:buAutoNum type="arabicPeriod" startAt="4"/>
            </a:pPr>
            <a:r>
              <a:rPr lang="en-US" sz="2400" dirty="0" smtClean="0">
                <a:latin typeface="Georgia" panose="02040502050405020303" pitchFamily="18" charset="0"/>
              </a:rPr>
              <a:t>List the calcium salts used in the treatment of calcium/bone disorders and state their clinical indications</a:t>
            </a:r>
          </a:p>
          <a:p>
            <a:pPr marL="514350" indent="-514350">
              <a:spcBef>
                <a:spcPts val="1800"/>
              </a:spcBef>
              <a:buFont typeface="+mj-lt"/>
              <a:buAutoNum type="arabicPeriod" startAt="4"/>
            </a:pPr>
            <a:r>
              <a:rPr lang="en-US" sz="2400" dirty="0" smtClean="0">
                <a:latin typeface="Georgia" panose="02040502050405020303" pitchFamily="18" charset="0"/>
              </a:rPr>
              <a:t>Describe the effects of thiazide diuretics, loop diuretics, glucocorticoids and </a:t>
            </a:r>
            <a:r>
              <a:rPr lang="en-US" sz="2400" dirty="0" err="1" smtClean="0">
                <a:latin typeface="Georgia" panose="02040502050405020303" pitchFamily="18" charset="0"/>
              </a:rPr>
              <a:t>oestrogens</a:t>
            </a:r>
            <a:r>
              <a:rPr lang="en-US" sz="2400" dirty="0" smtClean="0">
                <a:latin typeface="Georgia" panose="02040502050405020303" pitchFamily="18" charset="0"/>
              </a:rPr>
              <a:t> on body calcium, and state their clinical indications in calcium/bone disorders</a:t>
            </a:r>
          </a:p>
          <a:p>
            <a:pPr marL="514350" indent="-514350">
              <a:spcBef>
                <a:spcPts val="1800"/>
              </a:spcBef>
              <a:buFont typeface="+mj-lt"/>
              <a:buAutoNum type="arabicPeriod" startAt="4"/>
            </a:pPr>
            <a:r>
              <a:rPr lang="en-US" sz="2400" dirty="0" smtClean="0">
                <a:latin typeface="Georgia" panose="02040502050405020303" pitchFamily="18" charset="0"/>
              </a:rPr>
              <a:t>Outline the pharmacotherapy of </a:t>
            </a:r>
            <a:r>
              <a:rPr lang="en-US" sz="2400" dirty="0" err="1" smtClean="0">
                <a:latin typeface="Georgia" panose="02040502050405020303" pitchFamily="18" charset="0"/>
              </a:rPr>
              <a:t>hypoparathyroidism</a:t>
            </a:r>
            <a:r>
              <a:rPr lang="en-US" sz="2400" dirty="0" smtClean="0">
                <a:latin typeface="Georgia" panose="02040502050405020303" pitchFamily="18" charset="0"/>
              </a:rPr>
              <a:t>, </a:t>
            </a:r>
            <a:r>
              <a:rPr lang="en-US" sz="2400" dirty="0" err="1" smtClean="0">
                <a:latin typeface="Georgia" panose="02040502050405020303" pitchFamily="18" charset="0"/>
              </a:rPr>
              <a:t>osteomalacia</a:t>
            </a:r>
            <a:r>
              <a:rPr lang="en-US" sz="2400" dirty="0" smtClean="0">
                <a:latin typeface="Georgia" panose="02040502050405020303" pitchFamily="18" charset="0"/>
              </a:rPr>
              <a:t>, osteoporosis, </a:t>
            </a:r>
            <a:r>
              <a:rPr lang="en-US" sz="2400" dirty="0" err="1" smtClean="0">
                <a:latin typeface="Georgia" panose="02040502050405020303" pitchFamily="18" charset="0"/>
              </a:rPr>
              <a:t>hypercalcaemia</a:t>
            </a:r>
            <a:r>
              <a:rPr lang="en-US" sz="2400" dirty="0" smtClean="0">
                <a:latin typeface="Georgia" panose="02040502050405020303" pitchFamily="18" charset="0"/>
              </a:rPr>
              <a:t>, hypocalcaemia and Paget’s disease</a:t>
            </a:r>
          </a:p>
        </p:txBody>
      </p:sp>
    </p:spTree>
    <p:extLst>
      <p:ext uri="{BB962C8B-B14F-4D97-AF65-F5344CB8AC3E}">
        <p14:creationId xmlns:p14="http://schemas.microsoft.com/office/powerpoint/2010/main" val="3590992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685800"/>
          </a:xfrm>
        </p:spPr>
        <p:txBody>
          <a:bodyPr>
            <a:normAutofit/>
          </a:bodyPr>
          <a:lstStyle/>
          <a:p>
            <a:pPr algn="l"/>
            <a:r>
              <a:rPr lang="en-US" sz="2600" b="1" cap="all" dirty="0" smtClean="0">
                <a:latin typeface="Georgia" panose="02040502050405020303" pitchFamily="18" charset="0"/>
              </a:rPr>
              <a:t>Bone</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28600" y="1201003"/>
            <a:ext cx="8686800" cy="5425222"/>
          </a:xfrm>
        </p:spPr>
        <p:txBody>
          <a:bodyPr>
            <a:noAutofit/>
          </a:bodyPr>
          <a:lstStyle/>
          <a:p>
            <a:pPr>
              <a:spcBef>
                <a:spcPts val="1800"/>
              </a:spcBef>
            </a:pPr>
            <a:r>
              <a:rPr lang="en-US" altLang="en-US" sz="2400" dirty="0" smtClean="0">
                <a:latin typeface="Georgia" panose="02040502050405020303" pitchFamily="18" charset="0"/>
              </a:rPr>
              <a:t>Bone is a complex tissue including inorganic, organic, &amp; cellular components</a:t>
            </a:r>
          </a:p>
          <a:p>
            <a:pPr>
              <a:spcBef>
                <a:spcPts val="1800"/>
              </a:spcBef>
            </a:pPr>
            <a:r>
              <a:rPr lang="en-US" altLang="en-US" sz="2400" dirty="0" smtClean="0">
                <a:latin typeface="Georgia" panose="02040502050405020303" pitchFamily="18" charset="0"/>
              </a:rPr>
              <a:t>The major inorganic component is hydroxyapatite a complex calcium salt including phosphate, carbonate, magnesium and other ions, and forms about 2/3 of the weight of bone </a:t>
            </a:r>
          </a:p>
          <a:p>
            <a:pPr>
              <a:spcBef>
                <a:spcPts val="1800"/>
              </a:spcBef>
            </a:pPr>
            <a:r>
              <a:rPr lang="en-US" altLang="en-US" sz="2400" dirty="0" smtClean="0">
                <a:latin typeface="Georgia" panose="02040502050405020303" pitchFamily="18" charset="0"/>
              </a:rPr>
              <a:t>Hydroxyapatite is interweaved with organic components such as collagens and  many minor protein contributors</a:t>
            </a:r>
          </a:p>
          <a:p>
            <a:pPr>
              <a:spcBef>
                <a:spcPts val="1800"/>
              </a:spcBef>
            </a:pPr>
            <a:r>
              <a:rPr lang="en-US" altLang="en-US" sz="2400" dirty="0" smtClean="0">
                <a:latin typeface="Georgia" panose="02040502050405020303" pitchFamily="18" charset="0"/>
              </a:rPr>
              <a:t>The cellular components of bone are osteoblasts, osteocytes and osteoclasts. Other cells include vascular endothelial cells in blood vessels and nerves.</a:t>
            </a:r>
          </a:p>
        </p:txBody>
      </p:sp>
      <p:sp>
        <p:nvSpPr>
          <p:cNvPr id="4" name="Slide Number Placeholder 3"/>
          <p:cNvSpPr>
            <a:spLocks noGrp="1"/>
          </p:cNvSpPr>
          <p:nvPr>
            <p:ph type="sldNum" sz="quarter" idx="12"/>
          </p:nvPr>
        </p:nvSpPr>
        <p:spPr/>
        <p:txBody>
          <a:bodyPr/>
          <a:lstStyle/>
          <a:p>
            <a:fld id="{06C43F61-BB55-444E-A117-E68C3713BCA9}" type="slidenum">
              <a:rPr lang="en-US" smtClean="0"/>
              <a:pPr/>
              <a:t>7</a:t>
            </a:fld>
            <a:endParaRPr lang="en-US"/>
          </a:p>
        </p:txBody>
      </p:sp>
    </p:spTree>
    <p:extLst>
      <p:ext uri="{BB962C8B-B14F-4D97-AF65-F5344CB8AC3E}">
        <p14:creationId xmlns:p14="http://schemas.microsoft.com/office/powerpoint/2010/main" val="36505367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685800"/>
          </a:xfrm>
        </p:spPr>
        <p:txBody>
          <a:bodyPr>
            <a:normAutofit/>
          </a:bodyPr>
          <a:lstStyle/>
          <a:p>
            <a:pPr algn="l"/>
            <a:r>
              <a:rPr lang="en-US" sz="2600" b="1" cap="all" dirty="0" smtClean="0">
                <a:latin typeface="Georgia" panose="02040502050405020303" pitchFamily="18" charset="0"/>
              </a:rPr>
              <a:t>Bone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28600" y="1201003"/>
            <a:ext cx="8686800" cy="5155347"/>
          </a:xfrm>
        </p:spPr>
        <p:txBody>
          <a:bodyPr>
            <a:normAutofit/>
          </a:bodyPr>
          <a:lstStyle/>
          <a:p>
            <a:pPr>
              <a:spcBef>
                <a:spcPts val="1800"/>
              </a:spcBef>
            </a:pPr>
            <a:r>
              <a:rPr lang="en-US" altLang="en-US" sz="2400" dirty="0" smtClean="0">
                <a:latin typeface="Georgia" panose="02040502050405020303" pitchFamily="18" charset="0"/>
              </a:rPr>
              <a:t>Osteoblasts that cover the surface of bone and help deposit bone mineral</a:t>
            </a:r>
          </a:p>
          <a:p>
            <a:pPr>
              <a:spcBef>
                <a:spcPts val="1800"/>
              </a:spcBef>
            </a:pPr>
            <a:r>
              <a:rPr lang="en-US" altLang="en-US" sz="2400" dirty="0" smtClean="0">
                <a:latin typeface="Georgia" panose="02040502050405020303" pitchFamily="18" charset="0"/>
              </a:rPr>
              <a:t>Osteocytes (also bone builders) occupy interior locations in bone that eventually are walled off by mineral deposition</a:t>
            </a:r>
          </a:p>
          <a:p>
            <a:pPr>
              <a:spcBef>
                <a:spcPts val="1800"/>
              </a:spcBef>
            </a:pPr>
            <a:r>
              <a:rPr lang="en-US" altLang="en-US" sz="2400" dirty="0" smtClean="0">
                <a:latin typeface="Georgia" panose="02040502050405020303" pitchFamily="18" charset="0"/>
              </a:rPr>
              <a:t>Osteoclasts are large multinucleate cells (probably modified macrophages) that act to break down (bone </a:t>
            </a:r>
            <a:r>
              <a:rPr lang="en-US" altLang="en-US" sz="2400" dirty="0" err="1" smtClean="0">
                <a:latin typeface="Georgia" panose="02040502050405020303" pitchFamily="18" charset="0"/>
              </a:rPr>
              <a:t>resorption</a:t>
            </a:r>
            <a:r>
              <a:rPr lang="en-US" altLang="en-US" sz="2400" dirty="0" smtClean="0">
                <a:latin typeface="Georgia" panose="02040502050405020303" pitchFamily="18" charset="0"/>
              </a:rPr>
              <a:t>) and remodel bone</a:t>
            </a:r>
          </a:p>
        </p:txBody>
      </p:sp>
      <p:sp>
        <p:nvSpPr>
          <p:cNvPr id="4" name="Slide Number Placeholder 3"/>
          <p:cNvSpPr>
            <a:spLocks noGrp="1"/>
          </p:cNvSpPr>
          <p:nvPr>
            <p:ph type="sldNum" sz="quarter" idx="12"/>
          </p:nvPr>
        </p:nvSpPr>
        <p:spPr/>
        <p:txBody>
          <a:bodyPr/>
          <a:lstStyle/>
          <a:p>
            <a:fld id="{06C43F61-BB55-444E-A117-E68C3713BCA9}" type="slidenum">
              <a:rPr lang="en-US" smtClean="0"/>
              <a:pPr/>
              <a:t>8</a:t>
            </a:fld>
            <a:endParaRPr lang="en-US"/>
          </a:p>
        </p:txBody>
      </p:sp>
    </p:spTree>
    <p:extLst>
      <p:ext uri="{BB962C8B-B14F-4D97-AF65-F5344CB8AC3E}">
        <p14:creationId xmlns:p14="http://schemas.microsoft.com/office/powerpoint/2010/main" val="18108543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274638"/>
            <a:ext cx="8707272" cy="715962"/>
          </a:xfrm>
        </p:spPr>
        <p:txBody>
          <a:bodyPr>
            <a:normAutofit/>
          </a:bodyPr>
          <a:lstStyle/>
          <a:p>
            <a:pPr algn="l"/>
            <a:r>
              <a:rPr lang="en-US" sz="2400" b="1" cap="all" dirty="0" smtClean="0">
                <a:latin typeface="Georgia" panose="02040502050405020303" pitchFamily="18" charset="0"/>
              </a:rPr>
              <a:t>Calcium regulation</a:t>
            </a:r>
            <a:endParaRPr lang="en-US" sz="2400" b="1" cap="all" dirty="0">
              <a:latin typeface="Georgia" panose="02040502050405020303" pitchFamily="18" charset="0"/>
            </a:endParaRPr>
          </a:p>
        </p:txBody>
      </p:sp>
      <p:sp>
        <p:nvSpPr>
          <p:cNvPr id="3" name="Content Placeholder 2"/>
          <p:cNvSpPr>
            <a:spLocks noGrp="1"/>
          </p:cNvSpPr>
          <p:nvPr>
            <p:ph idx="1"/>
          </p:nvPr>
        </p:nvSpPr>
        <p:spPr>
          <a:xfrm>
            <a:off x="204716" y="1201003"/>
            <a:ext cx="8707272" cy="5425221"/>
          </a:xfrm>
        </p:spPr>
        <p:txBody>
          <a:bodyPr>
            <a:normAutofit fontScale="92500" lnSpcReduction="10000"/>
          </a:bodyPr>
          <a:lstStyle/>
          <a:p>
            <a:pPr marL="0" indent="0">
              <a:spcBef>
                <a:spcPts val="1800"/>
              </a:spcBef>
              <a:buNone/>
            </a:pPr>
            <a:r>
              <a:rPr lang="en-US" altLang="en-US" sz="2400" b="1" dirty="0" smtClean="0">
                <a:latin typeface="Georgia" panose="02040502050405020303" pitchFamily="18" charset="0"/>
              </a:rPr>
              <a:t>Calcitonin (CT)</a:t>
            </a:r>
          </a:p>
          <a:p>
            <a:pPr marL="457200" lvl="1" indent="-457200">
              <a:spcBef>
                <a:spcPts val="1800"/>
              </a:spcBef>
              <a:buFont typeface="Arial" panose="020B0604020202020204" pitchFamily="34" charset="0"/>
              <a:buChar char="•"/>
            </a:pPr>
            <a:r>
              <a:rPr lang="en-US" altLang="en-US" sz="2400" dirty="0" smtClean="0">
                <a:latin typeface="Georgia" panose="02040502050405020303" pitchFamily="18" charset="0"/>
              </a:rPr>
              <a:t>Lowers Ca</a:t>
            </a:r>
            <a:r>
              <a:rPr lang="en-US" altLang="en-US" sz="2400" baseline="30000" dirty="0" smtClean="0">
                <a:latin typeface="Georgia" panose="02040502050405020303" pitchFamily="18" charset="0"/>
              </a:rPr>
              <a:t>2+ </a:t>
            </a:r>
            <a:r>
              <a:rPr lang="en-US" altLang="en-US" sz="2400" dirty="0" smtClean="0">
                <a:latin typeface="Georgia" panose="02040502050405020303" pitchFamily="18" charset="0"/>
              </a:rPr>
              <a:t>in the blood</a:t>
            </a:r>
          </a:p>
          <a:p>
            <a:pPr marL="457200" lvl="1" indent="-457200">
              <a:spcBef>
                <a:spcPts val="1800"/>
              </a:spcBef>
              <a:buFont typeface="Arial" panose="020B0604020202020204" pitchFamily="34" charset="0"/>
              <a:buChar char="•"/>
            </a:pPr>
            <a:r>
              <a:rPr lang="en-US" altLang="en-US" sz="2400" dirty="0" smtClean="0">
                <a:latin typeface="Georgia" panose="02040502050405020303" pitchFamily="18" charset="0"/>
              </a:rPr>
              <a:t>Inhibits osteoclasts</a:t>
            </a:r>
          </a:p>
          <a:p>
            <a:pPr marL="0" indent="0">
              <a:spcBef>
                <a:spcPts val="1800"/>
              </a:spcBef>
              <a:buNone/>
            </a:pPr>
            <a:r>
              <a:rPr lang="en-US" altLang="en-US" sz="2400" b="1" dirty="0" err="1" smtClean="0">
                <a:latin typeface="Georgia" panose="02040502050405020303" pitchFamily="18" charset="0"/>
              </a:rPr>
              <a:t>Parathormone</a:t>
            </a:r>
            <a:r>
              <a:rPr lang="en-US" altLang="en-US" sz="2400" b="1" dirty="0" smtClean="0">
                <a:latin typeface="Georgia" panose="02040502050405020303" pitchFamily="18" charset="0"/>
              </a:rPr>
              <a:t> (PTH)</a:t>
            </a:r>
          </a:p>
          <a:p>
            <a:pPr marL="457200" lvl="1" indent="-457200">
              <a:spcBef>
                <a:spcPts val="1800"/>
              </a:spcBef>
              <a:buFont typeface="Arial" panose="020B0604020202020204" pitchFamily="34" charset="0"/>
              <a:buChar char="•"/>
            </a:pPr>
            <a:r>
              <a:rPr lang="en-US" altLang="en-US" sz="2400" dirty="0" smtClean="0">
                <a:latin typeface="Georgia" panose="02040502050405020303" pitchFamily="18" charset="0"/>
              </a:rPr>
              <a:t>Increases Ca</a:t>
            </a:r>
            <a:r>
              <a:rPr lang="en-US" altLang="en-US" sz="2400" baseline="30000" dirty="0" smtClean="0">
                <a:latin typeface="Georgia" panose="02040502050405020303" pitchFamily="18" charset="0"/>
              </a:rPr>
              <a:t>2+ </a:t>
            </a:r>
            <a:r>
              <a:rPr lang="en-US" altLang="en-US" sz="2400" dirty="0" smtClean="0">
                <a:latin typeface="Georgia" panose="02040502050405020303" pitchFamily="18" charset="0"/>
              </a:rPr>
              <a:t>in the blood</a:t>
            </a:r>
          </a:p>
          <a:p>
            <a:pPr marL="457200" lvl="1" indent="-457200">
              <a:spcBef>
                <a:spcPts val="1800"/>
              </a:spcBef>
              <a:buFont typeface="Arial" panose="020B0604020202020204" pitchFamily="34" charset="0"/>
              <a:buChar char="•"/>
            </a:pPr>
            <a:r>
              <a:rPr lang="en-US" altLang="en-US" sz="2400" dirty="0" smtClean="0">
                <a:latin typeface="Georgia" panose="02040502050405020303" pitchFamily="18" charset="0"/>
              </a:rPr>
              <a:t>Stimulates osteoclasts</a:t>
            </a:r>
          </a:p>
          <a:p>
            <a:pPr marL="0" indent="0">
              <a:spcBef>
                <a:spcPts val="1800"/>
              </a:spcBef>
              <a:buNone/>
            </a:pPr>
            <a:r>
              <a:rPr lang="en-US" altLang="en-US" sz="2400" b="1" dirty="0">
                <a:latin typeface="Georgia" panose="02040502050405020303" pitchFamily="18" charset="0"/>
              </a:rPr>
              <a:t>1,25 Vitamin D3 (1,25 </a:t>
            </a:r>
            <a:r>
              <a:rPr lang="en-US" altLang="en-US" sz="2400" b="1" dirty="0" err="1">
                <a:latin typeface="Georgia" panose="02040502050405020303" pitchFamily="18" charset="0"/>
              </a:rPr>
              <a:t>dihydroxycholecalciferol</a:t>
            </a:r>
            <a:r>
              <a:rPr lang="en-US" altLang="en-US" sz="2400" b="1" dirty="0">
                <a:latin typeface="Georgia" panose="02040502050405020303" pitchFamily="18" charset="0"/>
              </a:rPr>
              <a:t>, </a:t>
            </a:r>
            <a:r>
              <a:rPr lang="en-US" altLang="en-US" sz="2400" b="1" dirty="0" err="1">
                <a:latin typeface="Georgia" panose="02040502050405020303" pitchFamily="18" charset="0"/>
              </a:rPr>
              <a:t>calcitriol</a:t>
            </a:r>
            <a:r>
              <a:rPr lang="en-US" altLang="en-US" sz="2400" b="1" dirty="0">
                <a:latin typeface="Georgia" panose="02040502050405020303" pitchFamily="18" charset="0"/>
              </a:rPr>
              <a:t>)</a:t>
            </a:r>
          </a:p>
          <a:p>
            <a:pPr marL="457200" lvl="1" indent="-457200">
              <a:spcBef>
                <a:spcPts val="1800"/>
              </a:spcBef>
              <a:buFont typeface="Arial" panose="020B0604020202020204" pitchFamily="34" charset="0"/>
              <a:buChar char="•"/>
            </a:pPr>
            <a:r>
              <a:rPr lang="en-US" altLang="en-US" sz="2400" dirty="0">
                <a:latin typeface="Georgia" panose="02040502050405020303" pitchFamily="18" charset="0"/>
              </a:rPr>
              <a:t>Increases Ca</a:t>
            </a:r>
            <a:r>
              <a:rPr lang="en-US" altLang="en-US" sz="2400" baseline="30000" dirty="0">
                <a:latin typeface="Georgia" panose="02040502050405020303" pitchFamily="18" charset="0"/>
              </a:rPr>
              <a:t>2+ </a:t>
            </a:r>
            <a:r>
              <a:rPr lang="en-US" altLang="en-US" sz="2400" dirty="0">
                <a:latin typeface="Georgia" panose="02040502050405020303" pitchFamily="18" charset="0"/>
              </a:rPr>
              <a:t>in the blood</a:t>
            </a:r>
          </a:p>
          <a:p>
            <a:pPr marL="457200" lvl="1" indent="-457200">
              <a:spcBef>
                <a:spcPts val="1800"/>
              </a:spcBef>
              <a:buFont typeface="Arial" panose="020B0604020202020204" pitchFamily="34" charset="0"/>
              <a:buChar char="•"/>
            </a:pPr>
            <a:r>
              <a:rPr lang="en-US" altLang="en-US" sz="2400" dirty="0">
                <a:latin typeface="Georgia" panose="02040502050405020303" pitchFamily="18" charset="0"/>
              </a:rPr>
              <a:t>Increase Ca</a:t>
            </a:r>
            <a:r>
              <a:rPr lang="en-US" altLang="en-US" sz="2400" baseline="30000" dirty="0">
                <a:latin typeface="Georgia" panose="02040502050405020303" pitchFamily="18" charset="0"/>
              </a:rPr>
              <a:t>2+ </a:t>
            </a:r>
            <a:r>
              <a:rPr lang="en-US" altLang="en-US" sz="2400" dirty="0">
                <a:latin typeface="Georgia" panose="02040502050405020303" pitchFamily="18" charset="0"/>
              </a:rPr>
              <a:t>uptake from the gut</a:t>
            </a:r>
          </a:p>
          <a:p>
            <a:pPr marL="457200" lvl="1" indent="-457200">
              <a:spcBef>
                <a:spcPts val="1800"/>
              </a:spcBef>
              <a:buFont typeface="Arial" panose="020B0604020202020204" pitchFamily="34" charset="0"/>
              <a:buChar char="•"/>
            </a:pPr>
            <a:r>
              <a:rPr lang="en-US" altLang="en-US" sz="2400" dirty="0">
                <a:latin typeface="Georgia" panose="02040502050405020303" pitchFamily="18" charset="0"/>
              </a:rPr>
              <a:t>Stimulates </a:t>
            </a:r>
            <a:r>
              <a:rPr lang="en-US" altLang="en-US" sz="2400" dirty="0" smtClean="0">
                <a:latin typeface="Georgia" panose="02040502050405020303" pitchFamily="18" charset="0"/>
              </a:rPr>
              <a:t>osteoclasts</a:t>
            </a:r>
            <a:endParaRPr lang="en-US" alt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06C43F61-BB55-444E-A117-E68C3713BCA9}" type="slidenum">
              <a:rPr lang="en-US" smtClean="0"/>
              <a:pPr/>
              <a:t>9</a:t>
            </a:fld>
            <a:endParaRPr lang="en-US"/>
          </a:p>
        </p:txBody>
      </p:sp>
    </p:spTree>
    <p:extLst>
      <p:ext uri="{BB962C8B-B14F-4D97-AF65-F5344CB8AC3E}">
        <p14:creationId xmlns:p14="http://schemas.microsoft.com/office/powerpoint/2010/main" val="41979715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1939</TotalTime>
  <Words>2141</Words>
  <Application>Microsoft Office PowerPoint</Application>
  <PresentationFormat>On-screen Show (4:3)</PresentationFormat>
  <Paragraphs>207</Paragraphs>
  <Slides>34</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Georgia</vt:lpstr>
      <vt:lpstr>Rockwell</vt:lpstr>
      <vt:lpstr>Office Theme</vt:lpstr>
      <vt:lpstr>PowerPoint Presentation</vt:lpstr>
      <vt:lpstr>DRUGS USED FOR TREATMENT OF BONE DISORDERS OF CALCIUM HOMEOSTASIS</vt:lpstr>
      <vt:lpstr>PowerPoint Presentation</vt:lpstr>
      <vt:lpstr>PowerPoint Presentation</vt:lpstr>
      <vt:lpstr>PowerPoint Presentation</vt:lpstr>
      <vt:lpstr>PowerPoint Presentation</vt:lpstr>
      <vt:lpstr>Bone</vt:lpstr>
      <vt:lpstr>Bone …. CONT’D</vt:lpstr>
      <vt:lpstr>Calcium regulation</vt:lpstr>
      <vt:lpstr>Parathyroid hormone (PTH)</vt:lpstr>
      <vt:lpstr>Parathyroid hormone …. Cont’d</vt:lpstr>
      <vt:lpstr>CLINICAL USES OF PTH and PTH agonists</vt:lpstr>
      <vt:lpstr>PTH and PTH agonists …. CONT’D</vt:lpstr>
      <vt:lpstr>Calcitonin</vt:lpstr>
      <vt:lpstr>Vitamin D</vt:lpstr>
      <vt:lpstr>Vitamin D …. CONT’D</vt:lpstr>
      <vt:lpstr>Actions of vitamin D</vt:lpstr>
      <vt:lpstr>vitamin D …. CONT’D</vt:lpstr>
      <vt:lpstr>Vitamin D …. Cont’d</vt:lpstr>
      <vt:lpstr>Bisphosphonates</vt:lpstr>
      <vt:lpstr>Bisphosphonates …. CONT’D</vt:lpstr>
      <vt:lpstr>Calcium sensor sensitizers (calcimimetics)</vt:lpstr>
      <vt:lpstr>Plicamycin (mithramycin)</vt:lpstr>
      <vt:lpstr>Denosumab</vt:lpstr>
      <vt:lpstr>Other agents affecting CALCIUM homeostasis</vt:lpstr>
      <vt:lpstr>Other agents affecting CALCIUM homeostasis …. CONT’D</vt:lpstr>
      <vt:lpstr>Calcium supplements</vt:lpstr>
      <vt:lpstr>Treatment of hypoparathyroidism</vt:lpstr>
      <vt:lpstr>Treatment of osteomalacia</vt:lpstr>
      <vt:lpstr>Treatment of osteoporosis</vt:lpstr>
      <vt:lpstr>Treatment of hypercalcaemia</vt:lpstr>
      <vt:lpstr>Hypocalcaemia</vt:lpstr>
      <vt:lpstr>Treatment of Paget’s disease</vt:lpstr>
      <vt:lpstr>END</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DRUGS THAT AFFECT CALCUIM HOMEOSTASIS</dc:title>
  <dc:creator>Dr Sindana Namataa</dc:creator>
  <cp:lastModifiedBy>Windows User</cp:lastModifiedBy>
  <cp:revision>97</cp:revision>
  <dcterms:created xsi:type="dcterms:W3CDTF">2014-02-12T14:00:02Z</dcterms:created>
  <dcterms:modified xsi:type="dcterms:W3CDTF">2021-09-03T10:05:08Z</dcterms:modified>
</cp:coreProperties>
</file>