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562" r:id="rId2"/>
    <p:sldId id="596" r:id="rId3"/>
    <p:sldId id="598" r:id="rId4"/>
    <p:sldId id="599" r:id="rId5"/>
    <p:sldId id="600" r:id="rId6"/>
    <p:sldId id="601" r:id="rId7"/>
    <p:sldId id="602" r:id="rId8"/>
    <p:sldId id="603" r:id="rId9"/>
    <p:sldId id="604" r:id="rId10"/>
    <p:sldId id="605" r:id="rId11"/>
    <p:sldId id="606" r:id="rId12"/>
    <p:sldId id="607" r:id="rId13"/>
    <p:sldId id="608" r:id="rId14"/>
    <p:sldId id="609" r:id="rId15"/>
    <p:sldId id="610" r:id="rId16"/>
    <p:sldId id="612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1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9/3/2021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6735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9111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0903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387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73D298-3A64-4AFE-8535-9AF1889BD89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55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73D298-3A64-4AFE-8535-9AF1889BD89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84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/>
        </p:nvSpPr>
        <p:spPr>
          <a:xfrm>
            <a:off x="204717" y="1201003"/>
            <a:ext cx="8707272" cy="541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buClr>
                <a:srgbClr val="C00000"/>
              </a:buClr>
            </a:pPr>
            <a:endParaRPr lang="en-US" alt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US" altLang="en-US" sz="4000" b="1" dirty="0" smtClean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US" alt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r>
              <a:rPr lang="en-IN" altLang="en-US" sz="4000" b="1" dirty="0" smtClean="0">
                <a:solidFill>
                  <a:srgbClr val="53181A"/>
                </a:solidFill>
                <a:latin typeface="Georgia" panose="02040502050405020303" charset="0"/>
                <a:ea typeface="Rockwell"/>
                <a:cs typeface="Georgia" panose="02040502050405020303" charset="0"/>
                <a:sym typeface="Rockwell"/>
              </a:rPr>
              <a:t>REPRODUCTIVE SYSTEM PHARMACOLOGY</a:t>
            </a:r>
            <a:endParaRPr lang="en-IN" altLang="en-US" sz="4000" b="1" dirty="0">
              <a:solidFill>
                <a:srgbClr val="53181A"/>
              </a:solidFill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32297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3" y="274638"/>
            <a:ext cx="8720918" cy="748944"/>
          </a:xfrm>
        </p:spPr>
        <p:txBody>
          <a:bodyPr/>
          <a:lstStyle/>
          <a:p>
            <a:pPr marL="0" indent="0" algn="l"/>
            <a:r>
              <a:rPr lang="en-US" sz="2800" b="1" cap="all" dirty="0">
                <a:latin typeface="Georgia" panose="02040502050405020303" pitchFamily="18" charset="0"/>
              </a:rPr>
              <a:t>Parenteral </a:t>
            </a:r>
            <a:r>
              <a:rPr lang="en-US" sz="2800" b="1" cap="all" dirty="0" err="1">
                <a:latin typeface="Georgia" panose="02040502050405020303" pitchFamily="18" charset="0"/>
              </a:rPr>
              <a:t>progestogen</a:t>
            </a:r>
            <a:r>
              <a:rPr lang="en-US" sz="2800" b="1" cap="all" dirty="0">
                <a:latin typeface="Georgia" panose="02040502050405020303" pitchFamily="18" charset="0"/>
              </a:rPr>
              <a:t> only contraceptives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1241946"/>
            <a:ext cx="8720917" cy="5384279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Intramuscular </a:t>
            </a:r>
            <a:r>
              <a:rPr lang="en-US" sz="2400" dirty="0" smtClean="0">
                <a:latin typeface="Georgia" panose="02040502050405020303" pitchFamily="18" charset="0"/>
              </a:rPr>
              <a:t>depot parenteral </a:t>
            </a:r>
            <a:r>
              <a:rPr lang="en-US" sz="2400" dirty="0" err="1">
                <a:latin typeface="Georgia" panose="02040502050405020303" pitchFamily="18" charset="0"/>
              </a:rPr>
              <a:t>progestogen</a:t>
            </a:r>
            <a:r>
              <a:rPr lang="en-US" sz="2400" dirty="0">
                <a:latin typeface="Georgia" panose="02040502050405020303" pitchFamily="18" charset="0"/>
              </a:rPr>
              <a:t> only contraceptive agents include:</a:t>
            </a:r>
          </a:p>
          <a:p>
            <a:pPr marL="342900" indent="-342900">
              <a:spcBef>
                <a:spcPts val="1200"/>
              </a:spcBef>
            </a:pPr>
            <a:r>
              <a:rPr lang="en-US" sz="2400" dirty="0" err="1">
                <a:latin typeface="Georgia" panose="02040502050405020303" pitchFamily="18" charset="0"/>
              </a:rPr>
              <a:t>Medroxyprogesterone</a:t>
            </a:r>
            <a:r>
              <a:rPr lang="en-US" sz="2400" dirty="0">
                <a:latin typeface="Georgia" panose="02040502050405020303" pitchFamily="18" charset="0"/>
              </a:rPr>
              <a:t> acetate</a:t>
            </a:r>
          </a:p>
          <a:p>
            <a:pPr marL="342900" indent="-342900">
              <a:spcBef>
                <a:spcPts val="1200"/>
              </a:spcBef>
            </a:pPr>
            <a:r>
              <a:rPr lang="en-US" sz="2400" dirty="0" err="1">
                <a:latin typeface="Georgia" panose="02040502050405020303" pitchFamily="18" charset="0"/>
              </a:rPr>
              <a:t>Norethisterone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enatate</a:t>
            </a:r>
            <a:endParaRPr lang="en-US" sz="2400" b="1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Mode of action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I</a:t>
            </a:r>
            <a:r>
              <a:rPr lang="en-US" sz="2400" dirty="0" smtClean="0">
                <a:latin typeface="Georgia" panose="02040502050405020303" pitchFamily="18" charset="0"/>
              </a:rPr>
              <a:t>nhibit </a:t>
            </a:r>
            <a:r>
              <a:rPr lang="en-US" sz="2400" dirty="0">
                <a:latin typeface="Georgia" panose="02040502050405020303" pitchFamily="18" charset="0"/>
              </a:rPr>
              <a:t>ovulation, thicken cervical mucus and make the endometrium </a:t>
            </a:r>
            <a:r>
              <a:rPr lang="en-US" sz="2400" dirty="0" err="1">
                <a:latin typeface="Georgia" panose="02040502050405020303" pitchFamily="18" charset="0"/>
              </a:rPr>
              <a:t>unfavourable</a:t>
            </a:r>
            <a:r>
              <a:rPr lang="en-US" sz="2400" dirty="0">
                <a:latin typeface="Georgia" panose="02040502050405020303" pitchFamily="18" charset="0"/>
              </a:rPr>
              <a:t> for implantation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They are as effective as </a:t>
            </a:r>
            <a:r>
              <a:rPr lang="en-US" sz="2400" dirty="0" smtClean="0">
                <a:latin typeface="Georgia" panose="02040502050405020303" pitchFamily="18" charset="0"/>
              </a:rPr>
              <a:t>COCs</a:t>
            </a:r>
            <a:endParaRPr lang="en-US" sz="2400" dirty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Adverse effects and </a:t>
            </a:r>
            <a:r>
              <a:rPr lang="en-US" sz="2400" b="1" dirty="0" smtClean="0">
                <a:latin typeface="Georgia" panose="02040502050405020303" pitchFamily="18" charset="0"/>
              </a:rPr>
              <a:t>contraindications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As </a:t>
            </a:r>
            <a:r>
              <a:rPr lang="en-US" sz="2400" dirty="0">
                <a:latin typeface="Georgia" panose="02040502050405020303" pitchFamily="18" charset="0"/>
              </a:rPr>
              <a:t>for </a:t>
            </a:r>
            <a:r>
              <a:rPr lang="en-US" sz="2400" dirty="0" smtClean="0">
                <a:latin typeface="Georgia" panose="02040502050405020303" pitchFamily="18" charset="0"/>
              </a:rPr>
              <a:t>POPs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1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3" y="274638"/>
            <a:ext cx="8720918" cy="748944"/>
          </a:xfrm>
        </p:spPr>
        <p:txBody>
          <a:bodyPr/>
          <a:lstStyle/>
          <a:p>
            <a:pPr marL="0" indent="0" algn="l"/>
            <a:r>
              <a:rPr lang="en-US" sz="2800" b="1" cap="all" dirty="0">
                <a:latin typeface="Georgia" panose="02040502050405020303" pitchFamily="18" charset="0"/>
              </a:rPr>
              <a:t>Parenteral </a:t>
            </a:r>
            <a:r>
              <a:rPr lang="en-US" sz="2800" b="1" cap="all" dirty="0" err="1">
                <a:latin typeface="Georgia" panose="02040502050405020303" pitchFamily="18" charset="0"/>
              </a:rPr>
              <a:t>progestogen</a:t>
            </a:r>
            <a:r>
              <a:rPr lang="en-US" sz="2800" b="1" cap="all" dirty="0">
                <a:latin typeface="Georgia" panose="02040502050405020303" pitchFamily="18" charset="0"/>
              </a:rPr>
              <a:t> only </a:t>
            </a:r>
            <a:r>
              <a:rPr lang="en-US" sz="2800" b="1" cap="all" dirty="0" smtClean="0">
                <a:latin typeface="Georgia" panose="02040502050405020303" pitchFamily="18" charset="0"/>
              </a:rPr>
              <a:t>contraceptives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1241946"/>
            <a:ext cx="8720917" cy="5384279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err="1">
                <a:latin typeface="Georgia" panose="02040502050405020303" pitchFamily="18" charset="0"/>
              </a:rPr>
              <a:t>Medroxyprogesterone</a:t>
            </a:r>
            <a:r>
              <a:rPr lang="en-US" sz="2400" b="1" dirty="0">
                <a:latin typeface="Georgia" panose="02040502050405020303" pitchFamily="18" charset="0"/>
              </a:rPr>
              <a:t> </a:t>
            </a:r>
            <a:r>
              <a:rPr lang="en-US" sz="2400" b="1" dirty="0" smtClean="0">
                <a:latin typeface="Georgia" panose="02040502050405020303" pitchFamily="18" charset="0"/>
              </a:rPr>
              <a:t>acetate</a:t>
            </a:r>
            <a:endParaRPr lang="en-US" sz="24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Long acting – given at 12 week intervals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Associated with delayed return of fertility and irregular cycles after discontinuation of treatment (it takes an average of 12 months for fertility to return)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Causes </a:t>
            </a:r>
            <a:r>
              <a:rPr lang="en-US" sz="2400" dirty="0">
                <a:latin typeface="Georgia" panose="02040502050405020303" pitchFamily="18" charset="0"/>
              </a:rPr>
              <a:t>irregular </a:t>
            </a:r>
            <a:r>
              <a:rPr lang="en-US" sz="2400" dirty="0" smtClean="0">
                <a:latin typeface="Georgia" panose="02040502050405020303" pitchFamily="18" charset="0"/>
              </a:rPr>
              <a:t>cycles, </a:t>
            </a:r>
            <a:r>
              <a:rPr lang="en-US" sz="2400" dirty="0" err="1" smtClean="0">
                <a:latin typeface="Georgia" panose="02040502050405020303" pitchFamily="18" charset="0"/>
              </a:rPr>
              <a:t>amenorrhoea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and heavy </a:t>
            </a:r>
            <a:r>
              <a:rPr lang="en-US" sz="2400" dirty="0">
                <a:latin typeface="Georgia" panose="02040502050405020303" pitchFamily="18" charset="0"/>
              </a:rPr>
              <a:t>bleeding when given in the immediate </a:t>
            </a:r>
            <a:r>
              <a:rPr lang="en-US" sz="2400" dirty="0" err="1">
                <a:latin typeface="Georgia" panose="02040502050405020303" pitchFamily="18" charset="0"/>
              </a:rPr>
              <a:t>puerperium</a:t>
            </a:r>
            <a:r>
              <a:rPr lang="en-US" sz="2400" dirty="0">
                <a:latin typeface="Georgia" panose="02040502050405020303" pitchFamily="18" charset="0"/>
              </a:rPr>
              <a:t> (delay first dose till 6 weeks after delivery</a:t>
            </a:r>
            <a:r>
              <a:rPr lang="en-US" sz="2400" dirty="0" smtClean="0">
                <a:latin typeface="Georgia" panose="02040502050405020303" pitchFamily="18" charset="0"/>
              </a:rPr>
              <a:t>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err="1">
                <a:latin typeface="Georgia" panose="02040502050405020303" pitchFamily="18" charset="0"/>
              </a:rPr>
              <a:t>Norethisterone</a:t>
            </a:r>
            <a:r>
              <a:rPr lang="en-US" sz="2400" b="1" dirty="0">
                <a:latin typeface="Georgia" panose="02040502050405020303" pitchFamily="18" charset="0"/>
              </a:rPr>
              <a:t> </a:t>
            </a:r>
            <a:r>
              <a:rPr lang="en-US" sz="2400" b="1" dirty="0" err="1">
                <a:latin typeface="Georgia" panose="02040502050405020303" pitchFamily="18" charset="0"/>
              </a:rPr>
              <a:t>enatate</a:t>
            </a:r>
            <a:endParaRPr lang="en-US" sz="24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Long acting – given at 8 week </a:t>
            </a:r>
            <a:r>
              <a:rPr lang="en-US" sz="2400" dirty="0" smtClean="0">
                <a:latin typeface="Georgia" panose="02040502050405020303" pitchFamily="18" charset="0"/>
              </a:rPr>
              <a:t>intervals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85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679976" cy="792162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Sub-dermal </a:t>
            </a:r>
            <a:r>
              <a:rPr lang="en-US" sz="2800" b="1" cap="all" dirty="0" err="1">
                <a:latin typeface="Georgia" panose="02040502050405020303" pitchFamily="18" charset="0"/>
              </a:rPr>
              <a:t>progestogen</a:t>
            </a:r>
            <a:r>
              <a:rPr lang="en-US" sz="2800" b="1" cap="all" dirty="0">
                <a:latin typeface="Georgia" panose="02040502050405020303" pitchFamily="18" charset="0"/>
              </a:rPr>
              <a:t> implants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4650"/>
            <a:ext cx="8679976" cy="5411575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Provide </a:t>
            </a:r>
            <a:r>
              <a:rPr lang="en-US" sz="2600" dirty="0">
                <a:latin typeface="Georgia" panose="02040502050405020303" pitchFamily="18" charset="0"/>
              </a:rPr>
              <a:t>effective, long acting reversible </a:t>
            </a:r>
            <a:r>
              <a:rPr lang="en-US" sz="2600" dirty="0" smtClean="0">
                <a:latin typeface="Georgia" panose="02040502050405020303" pitchFamily="18" charset="0"/>
              </a:rPr>
              <a:t>contraception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More effective than combined oral contraceptives</a:t>
            </a:r>
            <a:endParaRPr 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Rods containing the </a:t>
            </a:r>
            <a:r>
              <a:rPr lang="en-GB" sz="2600" dirty="0" err="1" smtClean="0">
                <a:latin typeface="Georgia" panose="02040502050405020303" pitchFamily="18" charset="0"/>
              </a:rPr>
              <a:t>progestogen</a:t>
            </a:r>
            <a:r>
              <a:rPr lang="en-GB" sz="2600" dirty="0" smtClean="0">
                <a:latin typeface="Georgia" panose="02040502050405020303" pitchFamily="18" charset="0"/>
              </a:rPr>
              <a:t> are placed under the skin (</a:t>
            </a:r>
            <a:r>
              <a:rPr lang="en-GB" sz="2600" dirty="0" smtClean="0">
                <a:latin typeface="Georgia" panose="02040502050405020303" pitchFamily="18" charset="0"/>
              </a:rPr>
              <a:t>sub-dermal</a:t>
            </a:r>
            <a:r>
              <a:rPr lang="en-GB" sz="2600" dirty="0" smtClean="0">
                <a:latin typeface="Georgia" panose="02040502050405020303" pitchFamily="18" charset="0"/>
              </a:rPr>
              <a:t>). They release the </a:t>
            </a:r>
            <a:r>
              <a:rPr lang="en-GB" sz="2600" dirty="0" err="1" smtClean="0">
                <a:latin typeface="Georgia" panose="02040502050405020303" pitchFamily="18" charset="0"/>
              </a:rPr>
              <a:t>progestogen</a:t>
            </a:r>
            <a:r>
              <a:rPr lang="en-GB" sz="2600" dirty="0" smtClean="0">
                <a:latin typeface="Georgia" panose="02040502050405020303" pitchFamily="18" charset="0"/>
              </a:rPr>
              <a:t> over a long period of time and provide contraception for several years.</a:t>
            </a:r>
          </a:p>
          <a:p>
            <a:pPr>
              <a:spcBef>
                <a:spcPts val="1800"/>
              </a:spcBef>
            </a:pPr>
            <a:r>
              <a:rPr lang="en-GB" sz="2600" dirty="0" err="1" smtClean="0">
                <a:latin typeface="Georgia" panose="02040502050405020303" pitchFamily="18" charset="0"/>
              </a:rPr>
              <a:t>Etonogestrel</a:t>
            </a:r>
            <a:r>
              <a:rPr lang="en-GB" sz="2600" dirty="0" smtClean="0">
                <a:latin typeface="Georgia" panose="02040502050405020303" pitchFamily="18" charset="0"/>
              </a:rPr>
              <a:t> implant: provides contraception up to 3 years</a:t>
            </a:r>
          </a:p>
          <a:p>
            <a:pPr>
              <a:spcBef>
                <a:spcPts val="1800"/>
              </a:spcBef>
            </a:pPr>
            <a:r>
              <a:rPr lang="en-GB" sz="2600" dirty="0" err="1" smtClean="0">
                <a:latin typeface="Georgia" panose="02040502050405020303" pitchFamily="18" charset="0"/>
              </a:rPr>
              <a:t>Levonorgestrel</a:t>
            </a:r>
            <a:r>
              <a:rPr lang="en-GB" sz="2600" dirty="0" smtClean="0">
                <a:latin typeface="Georgia" panose="02040502050405020303" pitchFamily="18" charset="0"/>
              </a:rPr>
              <a:t> implant: provides contraception up to 5 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109182"/>
            <a:ext cx="8679976" cy="957618"/>
          </a:xfrm>
        </p:spPr>
        <p:txBody>
          <a:bodyPr/>
          <a:lstStyle/>
          <a:p>
            <a:pPr algn="l">
              <a:spcBef>
                <a:spcPts val="1200"/>
              </a:spcBef>
            </a:pPr>
            <a:r>
              <a:rPr lang="en-GB" sz="2800" b="1" cap="all" dirty="0" smtClean="0">
                <a:latin typeface="Georgia" panose="02040502050405020303" pitchFamily="18" charset="0"/>
              </a:rPr>
              <a:t>Intra-uterine </a:t>
            </a:r>
            <a:r>
              <a:rPr lang="en-GB" sz="2800" b="1" cap="all" dirty="0" smtClean="0">
                <a:latin typeface="Georgia" panose="02040502050405020303" pitchFamily="18" charset="0"/>
              </a:rPr>
              <a:t>hormonal contraceptive devices </a:t>
            </a:r>
            <a:r>
              <a:rPr lang="en-GB" sz="2800" b="1" cap="all" dirty="0">
                <a:latin typeface="Georgia" panose="02040502050405020303" pitchFamily="18" charset="0"/>
              </a:rPr>
              <a:t>(IUDs)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4650"/>
            <a:ext cx="8679976" cy="5411575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GB" sz="2600" dirty="0" err="1" smtClean="0">
                <a:latin typeface="Georgia" panose="02040502050405020303" pitchFamily="18" charset="0"/>
              </a:rPr>
              <a:t>Levonorgestrel</a:t>
            </a:r>
            <a:r>
              <a:rPr lang="en-GB" sz="2600" dirty="0" smtClean="0">
                <a:latin typeface="Georgia" panose="02040502050405020303" pitchFamily="18" charset="0"/>
              </a:rPr>
              <a:t>-containing </a:t>
            </a:r>
            <a:r>
              <a:rPr lang="en-GB" sz="2600" dirty="0">
                <a:latin typeface="Georgia" panose="02040502050405020303" pitchFamily="18" charset="0"/>
              </a:rPr>
              <a:t>IUDs  are available for contraception</a:t>
            </a:r>
          </a:p>
          <a:p>
            <a:pPr>
              <a:spcBef>
                <a:spcPts val="1800"/>
              </a:spcBef>
            </a:pPr>
            <a:r>
              <a:rPr lang="en-GB" sz="2600" dirty="0">
                <a:latin typeface="Georgia" panose="02040502050405020303" pitchFamily="18" charset="0"/>
              </a:rPr>
              <a:t>Contraception is achieved by local actions on the endometrium (hypotrophy of endometrial glands and </a:t>
            </a:r>
            <a:r>
              <a:rPr lang="en-GB" sz="2600" dirty="0" err="1">
                <a:latin typeface="Georgia" panose="02040502050405020303" pitchFamily="18" charset="0"/>
              </a:rPr>
              <a:t>pseudodecidualization</a:t>
            </a:r>
            <a:r>
              <a:rPr lang="en-GB" sz="2600" dirty="0" smtClean="0">
                <a:latin typeface="Georgia" panose="02040502050405020303" pitchFamily="18" charset="0"/>
              </a:rPr>
              <a:t>) </a:t>
            </a:r>
            <a:r>
              <a:rPr lang="en-GB" sz="2600" dirty="0" smtClean="0">
                <a:latin typeface="Georgia" panose="02040502050405020303" pitchFamily="18" charset="0"/>
              </a:rPr>
              <a:t>which makes it unfavourable for </a:t>
            </a:r>
            <a:r>
              <a:rPr lang="en-GB" sz="2600" dirty="0" smtClean="0">
                <a:latin typeface="Georgia" panose="02040502050405020303" pitchFamily="18" charset="0"/>
              </a:rPr>
              <a:t>implantation to </a:t>
            </a:r>
            <a:r>
              <a:rPr lang="en-GB" sz="2600" dirty="0" smtClean="0">
                <a:latin typeface="Georgia" panose="02040502050405020303" pitchFamily="18" charset="0"/>
              </a:rPr>
              <a:t>occur</a:t>
            </a: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Also used in the treatment </a:t>
            </a:r>
            <a:r>
              <a:rPr lang="en-GB" sz="2600" smtClean="0">
                <a:latin typeface="Georgia" panose="02040502050405020303" pitchFamily="18" charset="0"/>
              </a:rPr>
              <a:t>of menorrhagia</a:t>
            </a:r>
            <a:endParaRPr lang="en-GB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1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50125"/>
            <a:ext cx="8679976" cy="840475"/>
          </a:xfrm>
        </p:spPr>
        <p:txBody>
          <a:bodyPr/>
          <a:lstStyle/>
          <a:p>
            <a:pPr algn="l">
              <a:spcBef>
                <a:spcPts val="1200"/>
              </a:spcBef>
            </a:pPr>
            <a:r>
              <a:rPr lang="en-US" sz="2800" b="1" cap="all" dirty="0">
                <a:latin typeface="Georgia" panose="02040502050405020303" pitchFamily="18" charset="0"/>
              </a:rPr>
              <a:t>Drug interactions associated with hormonal contraceptives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241945"/>
            <a:ext cx="8679976" cy="5384279"/>
          </a:xfrm>
        </p:spPr>
        <p:txBody>
          <a:bodyPr/>
          <a:lstStyle/>
          <a:p>
            <a:pPr marL="5397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Drugs that reduce effectiveness of hormonal contraceptives:</a:t>
            </a:r>
          </a:p>
          <a:p>
            <a:pPr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Georgia" panose="02040502050405020303" pitchFamily="18" charset="0"/>
              </a:rPr>
              <a:t>Drugs that induce hepatic metabolizing enzymes (e.g. rifampicin, phenytoin, carbamazepine, phenobarbital)</a:t>
            </a:r>
          </a:p>
          <a:p>
            <a:pPr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Georgia" panose="02040502050405020303" pitchFamily="18" charset="0"/>
              </a:rPr>
              <a:t>Broad spectrum antibiotics (e.g. ampicillin, tetracycline): eliminate gut flora which are responsible for </a:t>
            </a:r>
            <a:r>
              <a:rPr lang="en-US" sz="2600" dirty="0" err="1" smtClean="0">
                <a:latin typeface="Georgia" panose="02040502050405020303" pitchFamily="18" charset="0"/>
              </a:rPr>
              <a:t>entero</a:t>
            </a:r>
            <a:r>
              <a:rPr lang="en-US" sz="2600" dirty="0" smtClean="0">
                <a:latin typeface="Georgia" panose="02040502050405020303" pitchFamily="18" charset="0"/>
              </a:rPr>
              <a:t>-hepatic recirculation of </a:t>
            </a:r>
            <a:r>
              <a:rPr lang="en-US" sz="2600" dirty="0" err="1" smtClean="0">
                <a:latin typeface="Georgia" panose="02040502050405020303" pitchFamily="18" charset="0"/>
              </a:rPr>
              <a:t>ethinyl</a:t>
            </a:r>
            <a:r>
              <a:rPr lang="en-US" sz="2600" dirty="0" smtClean="0">
                <a:latin typeface="Georgia" panose="02040502050405020303" pitchFamily="18" charset="0"/>
              </a:rPr>
              <a:t> </a:t>
            </a:r>
            <a:r>
              <a:rPr lang="en-US" sz="2600" dirty="0" err="1" smtClean="0">
                <a:latin typeface="Georgia" panose="02040502050405020303" pitchFamily="18" charset="0"/>
              </a:rPr>
              <a:t>oestradiol</a:t>
            </a:r>
            <a:r>
              <a:rPr lang="en-US" sz="2600" dirty="0" smtClean="0">
                <a:latin typeface="Georgia" panose="02040502050405020303" pitchFamily="18" charset="0"/>
              </a:rPr>
              <a:t> thus increase its elimination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0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50125"/>
            <a:ext cx="8679976" cy="840475"/>
          </a:xfrm>
        </p:spPr>
        <p:txBody>
          <a:bodyPr/>
          <a:lstStyle/>
          <a:p>
            <a:pPr algn="l">
              <a:spcBef>
                <a:spcPts val="1200"/>
              </a:spcBef>
            </a:pPr>
            <a:r>
              <a:rPr lang="en-US" sz="2800" b="1" cap="all" dirty="0">
                <a:latin typeface="Georgia" panose="02040502050405020303" pitchFamily="18" charset="0"/>
              </a:rPr>
              <a:t>Drug interactions associated with hormonal </a:t>
            </a:r>
            <a:r>
              <a:rPr lang="en-US" sz="2800" b="1" cap="all" dirty="0" smtClean="0">
                <a:latin typeface="Georgia" panose="02040502050405020303" pitchFamily="18" charset="0"/>
              </a:rPr>
              <a:t>contraceptives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241945"/>
            <a:ext cx="8679976" cy="5384279"/>
          </a:xfrm>
        </p:spPr>
        <p:txBody>
          <a:bodyPr/>
          <a:lstStyle/>
          <a:p>
            <a:pPr marL="514350" indent="-514350">
              <a:spcBef>
                <a:spcPts val="1800"/>
              </a:spcBef>
              <a:buFont typeface="+mj-lt"/>
              <a:buAutoNum type="arabicPeriod" startAt="2"/>
            </a:pPr>
            <a:r>
              <a:rPr lang="en-US" sz="2600" dirty="0" smtClean="0">
                <a:latin typeface="Georgia" panose="02040502050405020303" pitchFamily="18" charset="0"/>
              </a:rPr>
              <a:t>Drugs whose effects are reduced by hormonal contraceptives: (1) Warfarin (</a:t>
            </a:r>
            <a:r>
              <a:rPr lang="en-US" sz="2600" dirty="0" err="1" smtClean="0">
                <a:latin typeface="Georgia" panose="02040502050405020303" pitchFamily="18" charset="0"/>
              </a:rPr>
              <a:t>oestrogens</a:t>
            </a:r>
            <a:r>
              <a:rPr lang="en-US" sz="2600" dirty="0" smtClean="0">
                <a:latin typeface="Georgia" panose="02040502050405020303" pitchFamily="18" charset="0"/>
              </a:rPr>
              <a:t> increase levels of clotting factors) (2) Insulin and other anti-</a:t>
            </a:r>
            <a:r>
              <a:rPr lang="en-US" sz="2600" dirty="0" err="1" smtClean="0">
                <a:latin typeface="Georgia" panose="02040502050405020303" pitchFamily="18" charset="0"/>
              </a:rPr>
              <a:t>hyperglycaemic</a:t>
            </a:r>
            <a:r>
              <a:rPr lang="en-US" sz="2600" dirty="0" smtClean="0">
                <a:latin typeface="Georgia" panose="02040502050405020303" pitchFamily="18" charset="0"/>
              </a:rPr>
              <a:t> drugs (physiological antagonism from </a:t>
            </a:r>
            <a:r>
              <a:rPr lang="en-US" sz="2600" dirty="0" err="1" smtClean="0">
                <a:latin typeface="Georgia" panose="02040502050405020303" pitchFamily="18" charset="0"/>
              </a:rPr>
              <a:t>progestogens</a:t>
            </a:r>
            <a:r>
              <a:rPr lang="en-US" sz="2600" dirty="0" smtClean="0">
                <a:latin typeface="Georgia" panose="02040502050405020303" pitchFamily="18" charset="0"/>
              </a:rPr>
              <a:t>)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2"/>
            </a:pPr>
            <a:r>
              <a:rPr lang="en-US" sz="2600" dirty="0" smtClean="0">
                <a:latin typeface="Georgia" panose="02040502050405020303" pitchFamily="18" charset="0"/>
              </a:rPr>
              <a:t>Drugs whose effects are increased by hormonal contraceptives: theophylline, imipramine (hormonal contraceptives reduce hepatic metabolism)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3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Georgia" panose="02040502050405020303" pitchFamily="18" charset="0"/>
              </a:rPr>
              <a:t>END</a:t>
            </a:r>
            <a:endParaRPr lang="en-US" sz="9600" b="1" i="1" dirty="0">
              <a:latin typeface="Georgia" panose="0204050205040502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67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3600" b="1" dirty="0" smtClean="0">
                <a:latin typeface="Georgia" panose="02040502050405020303" pitchFamily="18" charset="0"/>
                <a:cs typeface="Georgia" panose="02040502050405020303" charset="0"/>
              </a:rPr>
              <a:t>FEMALE HORMONAL CONTRACEPTION</a:t>
            </a:r>
            <a:endParaRPr lang="en-US" sz="3600" b="1" i="0" u="none" strike="noStrike" cap="none" dirty="0"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smtClean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22445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180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US" sz="2500" b="1" i="0" u="sng" strike="noStrike" cap="none" dirty="0" smtClean="0">
                <a:solidFill>
                  <a:srgbClr val="7030A0"/>
                </a:solidFill>
                <a:latin typeface="Georgia" panose="02040502050405020303" pitchFamily="18" charset="0"/>
                <a:cs typeface="Georgia" panose="02040502050405020303" charset="0"/>
                <a:sym typeface="Arial" panose="020B0604020202020204"/>
              </a:rPr>
              <a:t>INTRODUCTION:</a:t>
            </a:r>
          </a:p>
          <a:p>
            <a:pPr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The most widely used application of </a:t>
            </a:r>
            <a:r>
              <a:rPr lang="en-US" sz="2500" dirty="0" err="1" smtClean="0">
                <a:latin typeface="Georgia" panose="02040502050405020303" pitchFamily="18" charset="0"/>
              </a:rPr>
              <a:t>oestrogens</a:t>
            </a:r>
            <a:r>
              <a:rPr lang="en-US" sz="2500" dirty="0" smtClean="0">
                <a:latin typeface="Georgia" panose="02040502050405020303" pitchFamily="18" charset="0"/>
              </a:rPr>
              <a:t> and </a:t>
            </a:r>
            <a:r>
              <a:rPr lang="en-US" sz="2500" dirty="0" err="1" smtClean="0">
                <a:latin typeface="Georgia" panose="02040502050405020303" pitchFamily="18" charset="0"/>
              </a:rPr>
              <a:t>progestogens</a:t>
            </a:r>
            <a:r>
              <a:rPr lang="en-US" sz="2500" dirty="0" smtClean="0">
                <a:latin typeface="Georgia" panose="02040502050405020303" pitchFamily="18" charset="0"/>
              </a:rPr>
              <a:t> is in female contraception</a:t>
            </a:r>
          </a:p>
          <a:p>
            <a:pPr>
              <a:spcBef>
                <a:spcPts val="1800"/>
              </a:spcBef>
            </a:pPr>
            <a:r>
              <a:rPr lang="en-US" sz="2500" dirty="0" err="1" smtClean="0">
                <a:latin typeface="Georgia" panose="02040502050405020303" pitchFamily="18" charset="0"/>
              </a:rPr>
              <a:t>Progestogens</a:t>
            </a:r>
            <a:r>
              <a:rPr lang="en-US" sz="2500" dirty="0" smtClean="0">
                <a:latin typeface="Georgia" panose="02040502050405020303" pitchFamily="18" charset="0"/>
              </a:rPr>
              <a:t> are used either singly (</a:t>
            </a:r>
            <a:r>
              <a:rPr lang="en-US" sz="2500" dirty="0" err="1" smtClean="0">
                <a:latin typeface="Georgia" panose="02040502050405020303" pitchFamily="18" charset="0"/>
              </a:rPr>
              <a:t>progestogen</a:t>
            </a:r>
            <a:r>
              <a:rPr lang="en-US" sz="2500" dirty="0" smtClean="0">
                <a:latin typeface="Georgia" panose="02040502050405020303" pitchFamily="18" charset="0"/>
              </a:rPr>
              <a:t>-only preparations) or in combination with </a:t>
            </a:r>
            <a:r>
              <a:rPr lang="en-US" sz="2500" dirty="0" err="1" smtClean="0">
                <a:latin typeface="Georgia" panose="02040502050405020303" pitchFamily="18" charset="0"/>
              </a:rPr>
              <a:t>oestrogens</a:t>
            </a:r>
            <a:r>
              <a:rPr lang="en-US" sz="2500" dirty="0" smtClean="0">
                <a:latin typeface="Georgia" panose="02040502050405020303" pitchFamily="18" charset="0"/>
              </a:rPr>
              <a:t> (combined hormonal contraceptive preparations)</a:t>
            </a:r>
            <a:endParaRPr lang="en-US" sz="25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500" dirty="0" smtClean="0">
                <a:latin typeface="Georgia" panose="02040502050405020303" pitchFamily="18" charset="0"/>
              </a:rPr>
              <a:t>While the oral route is the most widely used (combination </a:t>
            </a:r>
            <a:r>
              <a:rPr lang="en-US" sz="2500" dirty="0" err="1" smtClean="0">
                <a:latin typeface="Georgia" panose="02040502050405020303" pitchFamily="18" charset="0"/>
              </a:rPr>
              <a:t>progestogen-oestrogen</a:t>
            </a:r>
            <a:r>
              <a:rPr lang="en-US" sz="2500" dirty="0" smtClean="0">
                <a:latin typeface="Georgia" panose="02040502050405020303" pitchFamily="18" charset="0"/>
              </a:rPr>
              <a:t> preparations) and preferred by most clients, various other administration modalities are available, for the </a:t>
            </a:r>
            <a:r>
              <a:rPr lang="en-US" sz="2500" dirty="0" err="1" smtClean="0">
                <a:latin typeface="Georgia" panose="02040502050405020303" pitchFamily="18" charset="0"/>
              </a:rPr>
              <a:t>progestogen</a:t>
            </a:r>
            <a:r>
              <a:rPr lang="en-US" sz="2500" dirty="0" smtClean="0">
                <a:latin typeface="Georgia" panose="02040502050405020303" pitchFamily="18" charset="0"/>
              </a:rPr>
              <a:t> only preparations, to meet particular client needs</a:t>
            </a: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800" b="1" dirty="0" smtClean="0">
                <a:latin typeface="Georgia" panose="02040502050405020303" pitchFamily="18" charset="0"/>
                <a:ea typeface="Calibri" panose="020F0502020204030204"/>
                <a:cs typeface="Georgia" panose="02040502050405020303" charset="0"/>
              </a:rPr>
              <a:t>FEMALE HORMONAL CONTRACEPTION</a:t>
            </a:r>
            <a:endParaRPr lang="en-US" sz="2800" b="1" i="0" u="none" strike="noStrike" cap="none" dirty="0"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6644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800" b="1" dirty="0">
                <a:latin typeface="Georgia" panose="02040502050405020303" pitchFamily="18" charset="0"/>
                <a:ea typeface="Calibri" panose="020F0502020204030204"/>
                <a:cs typeface="Georgia" panose="02040502050405020303" charset="0"/>
              </a:rPr>
              <a:t>FEMALE HORMONAL </a:t>
            </a:r>
            <a:r>
              <a:rPr lang="en-US" sz="2800" b="1" dirty="0" smtClean="0">
                <a:latin typeface="Georgia" panose="02040502050405020303" pitchFamily="18" charset="0"/>
                <a:ea typeface="Calibri" panose="020F0502020204030204"/>
                <a:cs typeface="Georgia" panose="02040502050405020303" charset="0"/>
              </a:rPr>
              <a:t>CONTRACEPTION</a:t>
            </a:r>
            <a:endParaRPr lang="en-US" sz="2800" b="1" dirty="0"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1800"/>
              </a:spcBef>
              <a:buClr>
                <a:srgbClr val="7030A0"/>
              </a:buClr>
            </a:pPr>
            <a:r>
              <a:rPr lang="en-IN" altLang="en-US" sz="2500" b="1" i="0" u="sng" strike="noStrike" cap="none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500" b="1" i="0" u="sng" strike="noStrike" cap="none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r>
              <a:rPr lang="en-US" sz="2500" b="1" i="0" u="sng" strike="noStrike" cap="none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: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500" dirty="0">
                <a:latin typeface="Georgia" panose="02040502050405020303" pitchFamily="18" charset="0"/>
              </a:rPr>
              <a:t>Describe </a:t>
            </a:r>
            <a:r>
              <a:rPr lang="en-US" sz="2500" dirty="0" smtClean="0">
                <a:latin typeface="Georgia" panose="02040502050405020303" pitchFamily="18" charset="0"/>
              </a:rPr>
              <a:t>the mechanisms/modes of contraceptive action of </a:t>
            </a:r>
            <a:r>
              <a:rPr lang="en-US" sz="2500" dirty="0" err="1" smtClean="0">
                <a:latin typeface="Georgia" panose="02040502050405020303" pitchFamily="18" charset="0"/>
              </a:rPr>
              <a:t>progestogen</a:t>
            </a:r>
            <a:r>
              <a:rPr lang="en-US" sz="2500" dirty="0" smtClean="0">
                <a:latin typeface="Georgia" panose="02040502050405020303" pitchFamily="18" charset="0"/>
              </a:rPr>
              <a:t>-only and combination </a:t>
            </a:r>
            <a:r>
              <a:rPr lang="en-US" sz="2500" dirty="0" err="1" smtClean="0">
                <a:latin typeface="Georgia" panose="02040502050405020303" pitchFamily="18" charset="0"/>
              </a:rPr>
              <a:t>progestogen-oestrogen</a:t>
            </a:r>
            <a:r>
              <a:rPr lang="en-US" sz="2500" dirty="0" smtClean="0">
                <a:latin typeface="Georgia" panose="02040502050405020303" pitchFamily="18" charset="0"/>
              </a:rPr>
              <a:t> hormonal contraceptives</a:t>
            </a:r>
            <a:endParaRPr lang="en-US" sz="2500" dirty="0">
              <a:latin typeface="Georgia" panose="02040502050405020303" pitchFamily="18" charset="0"/>
            </a:endParaRP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Georgia" panose="02040502050405020303" pitchFamily="18" charset="0"/>
              </a:rPr>
              <a:t>List the various female hormonal contraceptive preparations available </a:t>
            </a:r>
            <a:endParaRPr lang="en-US" sz="2500" dirty="0">
              <a:latin typeface="Georgia" panose="02040502050405020303" pitchFamily="18" charset="0"/>
            </a:endParaRP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Georgia" panose="02040502050405020303" pitchFamily="18" charset="0"/>
              </a:rPr>
              <a:t>Describe the adverse effects of hormonal contraceptives, precautions</a:t>
            </a:r>
            <a:r>
              <a:rPr lang="en-US" sz="2500" dirty="0">
                <a:latin typeface="Georgia" panose="02040502050405020303" pitchFamily="18" charset="0"/>
              </a:rPr>
              <a:t> </a:t>
            </a:r>
            <a:r>
              <a:rPr lang="en-US" sz="2500" dirty="0" smtClean="0">
                <a:latin typeface="Georgia" panose="02040502050405020303" pitchFamily="18" charset="0"/>
              </a:rPr>
              <a:t>to be taken with there use, associated drug interactions and contraindications to their use</a:t>
            </a:r>
          </a:p>
        </p:txBody>
      </p:sp>
    </p:spTree>
    <p:extLst>
      <p:ext uri="{BB962C8B-B14F-4D97-AF65-F5344CB8AC3E}">
        <p14:creationId xmlns:p14="http://schemas.microsoft.com/office/powerpoint/2010/main" val="288148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735296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Combined oral contraceptives (COCs)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41946"/>
            <a:ext cx="8666328" cy="538427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Are combinations of an </a:t>
            </a:r>
            <a:r>
              <a:rPr lang="en-US" sz="2400" dirty="0" err="1" smtClean="0">
                <a:latin typeface="Georgia" panose="02040502050405020303" pitchFamily="18" charset="0"/>
              </a:rPr>
              <a:t>oestrogen</a:t>
            </a:r>
            <a:r>
              <a:rPr lang="en-US" sz="2400" dirty="0" smtClean="0">
                <a:latin typeface="Georgia" panose="02040502050405020303" pitchFamily="18" charset="0"/>
              </a:rPr>
              <a:t> and a </a:t>
            </a:r>
            <a:r>
              <a:rPr lang="en-US" sz="2400" dirty="0" err="1" smtClean="0">
                <a:latin typeface="Georgia" panose="02040502050405020303" pitchFamily="18" charset="0"/>
              </a:rPr>
              <a:t>progestogen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err="1" smtClean="0">
                <a:latin typeface="Georgia" panose="02040502050405020303" pitchFamily="18" charset="0"/>
              </a:rPr>
              <a:t>Oestrogens</a:t>
            </a:r>
            <a:r>
              <a:rPr lang="en-US" sz="2400" dirty="0" smtClean="0">
                <a:latin typeface="Georgia" panose="02040502050405020303" pitchFamily="18" charset="0"/>
              </a:rPr>
              <a:t> used are </a:t>
            </a:r>
            <a:r>
              <a:rPr lang="en-US" sz="2400" dirty="0" err="1" smtClean="0">
                <a:latin typeface="Georgia" panose="02040502050405020303" pitchFamily="18" charset="0"/>
              </a:rPr>
              <a:t>ethinyl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oestradiol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mestranol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err="1" smtClean="0">
                <a:latin typeface="Georgia" panose="02040502050405020303" pitchFamily="18" charset="0"/>
              </a:rPr>
              <a:t>Progestogens</a:t>
            </a:r>
            <a:r>
              <a:rPr lang="en-US" sz="2400" dirty="0" smtClean="0">
                <a:latin typeface="Georgia" panose="02040502050405020303" pitchFamily="18" charset="0"/>
              </a:rPr>
              <a:t> used include </a:t>
            </a:r>
            <a:r>
              <a:rPr lang="en-US" sz="2400" dirty="0" err="1" smtClean="0">
                <a:latin typeface="Georgia" panose="02040502050405020303" pitchFamily="18" charset="0"/>
              </a:rPr>
              <a:t>norethisterone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levonorgestrel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desogestrel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gestodene</a:t>
            </a:r>
            <a:r>
              <a:rPr lang="en-US" sz="2400" dirty="0" smtClean="0">
                <a:latin typeface="Georgia" panose="02040502050405020303" pitchFamily="18" charset="0"/>
              </a:rPr>
              <a:t> and </a:t>
            </a:r>
            <a:r>
              <a:rPr lang="en-US" sz="2400" dirty="0" err="1" smtClean="0">
                <a:latin typeface="Georgia" panose="02040502050405020303" pitchFamily="18" charset="0"/>
              </a:rPr>
              <a:t>drospirenone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Mode of action</a:t>
            </a:r>
          </a:p>
          <a:p>
            <a:pPr marL="342900" indent="-342900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Inhibit ovulation (due to negative feedback on FSH/LH secretion)</a:t>
            </a:r>
          </a:p>
          <a:p>
            <a:pPr marL="342900" indent="-342900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Thicken cervical mucus creating a barrier to the passage of sperm</a:t>
            </a:r>
          </a:p>
          <a:p>
            <a:pPr marL="342900" indent="-342900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Modify the endometrium making it </a:t>
            </a:r>
            <a:r>
              <a:rPr lang="en-US" sz="2400" dirty="0" err="1" smtClean="0">
                <a:latin typeface="Georgia" panose="02040502050405020303" pitchFamily="18" charset="0"/>
              </a:rPr>
              <a:t>unfavourable</a:t>
            </a:r>
            <a:r>
              <a:rPr lang="en-US" sz="2400" dirty="0" smtClean="0">
                <a:latin typeface="Georgia" panose="02040502050405020303" pitchFamily="18" charset="0"/>
              </a:rPr>
              <a:t> for implantation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7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735296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COCs</a:t>
            </a:r>
            <a:r>
              <a:rPr lang="en-US" sz="2800" b="1" cap="all" dirty="0">
                <a:latin typeface="Georgia" panose="02040502050405020303" pitchFamily="18" charset="0"/>
              </a:rPr>
              <a:t> </a:t>
            </a:r>
            <a:r>
              <a:rPr lang="en-US" sz="2800" b="1" cap="all" dirty="0" smtClean="0">
                <a:latin typeface="Georgia" panose="02040502050405020303" pitchFamily="18" charset="0"/>
              </a:rPr>
              <a:t>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41946"/>
            <a:ext cx="8666328" cy="5384278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Adverse effects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Nausea and vomiting, headache, breast tenderness, changes in body weight, fluid retention, thrombosis, changes in libido, depression, hypertension, hepatic </a:t>
            </a:r>
            <a:r>
              <a:rPr lang="en-US" sz="2400" dirty="0" err="1" smtClean="0">
                <a:latin typeface="Georgia" panose="02040502050405020303" pitchFamily="18" charset="0"/>
              </a:rPr>
              <a:t>tumours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chloasma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COCs  contraindications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Pregnancy, h/o venous or arterial thrombosis, severe or multiple risk factors for arterial disease or for venous thromboembolism, migraine, transient cerebral </a:t>
            </a:r>
            <a:r>
              <a:rPr lang="en-US" sz="2400" dirty="0" err="1">
                <a:latin typeface="Georgia" panose="02040502050405020303" pitchFamily="18" charset="0"/>
              </a:rPr>
              <a:t>ischaemic</a:t>
            </a:r>
            <a:r>
              <a:rPr lang="en-US" sz="2400" dirty="0">
                <a:latin typeface="Georgia" panose="02040502050405020303" pitchFamily="18" charset="0"/>
              </a:rPr>
              <a:t> attacks, liver disease, SLE, gallstones, undiagnosed vaginal bleeding, breast or genital carcinoma, breastfeeding, cardiovascular </a:t>
            </a:r>
            <a:r>
              <a:rPr lang="en-US" sz="2400" dirty="0" smtClean="0">
                <a:latin typeface="Georgia" panose="02040502050405020303" pitchFamily="18" charset="0"/>
              </a:rPr>
              <a:t>disease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4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109183"/>
            <a:ext cx="8693624" cy="874641"/>
          </a:xfrm>
        </p:spPr>
        <p:txBody>
          <a:bodyPr/>
          <a:lstStyle/>
          <a:p>
            <a:pPr algn="l"/>
            <a:r>
              <a:rPr lang="en-US" sz="2800" b="1" cap="all" dirty="0" err="1">
                <a:latin typeface="Georgia" panose="02040502050405020303" pitchFamily="18" charset="0"/>
              </a:rPr>
              <a:t>Progestogen</a:t>
            </a:r>
            <a:r>
              <a:rPr lang="en-US" sz="2800" b="1" cap="all" dirty="0">
                <a:latin typeface="Georgia" panose="02040502050405020303" pitchFamily="18" charset="0"/>
              </a:rPr>
              <a:t> only contraceptive pills (POPs, </a:t>
            </a:r>
            <a:r>
              <a:rPr lang="en-US" sz="2800" b="1" cap="all" dirty="0" smtClean="0">
                <a:latin typeface="Georgia" panose="02040502050405020303" pitchFamily="18" charset="0"/>
              </a:rPr>
              <a:t>mini-pills</a:t>
            </a:r>
            <a:r>
              <a:rPr lang="en-US" sz="2800" b="1" cap="all" dirty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28299"/>
            <a:ext cx="8693624" cy="5397926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Contain a </a:t>
            </a:r>
            <a:r>
              <a:rPr lang="en-US" sz="2600" dirty="0" err="1" smtClean="0">
                <a:latin typeface="Georgia" panose="02040502050405020303" pitchFamily="18" charset="0"/>
              </a:rPr>
              <a:t>progestogen</a:t>
            </a:r>
            <a:r>
              <a:rPr lang="en-US" sz="2600" dirty="0" smtClean="0">
                <a:latin typeface="Georgia" panose="02040502050405020303" pitchFamily="18" charset="0"/>
              </a:rPr>
              <a:t> only, and include </a:t>
            </a:r>
            <a:r>
              <a:rPr lang="en-US" sz="2600" dirty="0" err="1" smtClean="0">
                <a:latin typeface="Georgia" panose="02040502050405020303" pitchFamily="18" charset="0"/>
              </a:rPr>
              <a:t>desogestrel</a:t>
            </a:r>
            <a:r>
              <a:rPr lang="en-US" sz="2600" dirty="0" smtClean="0">
                <a:latin typeface="Georgia" panose="02040502050405020303" pitchFamily="18" charset="0"/>
              </a:rPr>
              <a:t>, </a:t>
            </a:r>
            <a:r>
              <a:rPr lang="en-US" sz="2600" dirty="0" err="1" smtClean="0">
                <a:latin typeface="Georgia" panose="02040502050405020303" pitchFamily="18" charset="0"/>
              </a:rPr>
              <a:t>ethynodiol</a:t>
            </a:r>
            <a:r>
              <a:rPr lang="en-US" sz="2600" dirty="0" smtClean="0">
                <a:latin typeface="Georgia" panose="02040502050405020303" pitchFamily="18" charset="0"/>
              </a:rPr>
              <a:t>, </a:t>
            </a:r>
            <a:r>
              <a:rPr lang="en-US" sz="2600" dirty="0" err="1" smtClean="0">
                <a:latin typeface="Georgia" panose="02040502050405020303" pitchFamily="18" charset="0"/>
              </a:rPr>
              <a:t>norethisterone</a:t>
            </a:r>
            <a:r>
              <a:rPr lang="en-US" sz="2600" dirty="0" smtClean="0">
                <a:latin typeface="Georgia" panose="02040502050405020303" pitchFamily="18" charset="0"/>
              </a:rPr>
              <a:t>, </a:t>
            </a:r>
            <a:r>
              <a:rPr lang="en-US" sz="2600" dirty="0" err="1" smtClean="0">
                <a:latin typeface="Georgia" panose="02040502050405020303" pitchFamily="18" charset="0"/>
              </a:rPr>
              <a:t>levonorgestrel</a:t>
            </a:r>
            <a:r>
              <a:rPr lang="en-US" sz="2600" dirty="0" smtClean="0">
                <a:latin typeface="Georgia" panose="02040502050405020303" pitchFamily="18" charset="0"/>
              </a:rPr>
              <a:t> and </a:t>
            </a:r>
            <a:r>
              <a:rPr lang="en-US" sz="2600" dirty="0" err="1" smtClean="0">
                <a:latin typeface="Georgia" panose="02040502050405020303" pitchFamily="18" charset="0"/>
              </a:rPr>
              <a:t>norgestrel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They do not cause </a:t>
            </a:r>
            <a:r>
              <a:rPr lang="en-US" sz="2600" dirty="0" err="1" smtClean="0">
                <a:latin typeface="Georgia" panose="02040502050405020303" pitchFamily="18" charset="0"/>
              </a:rPr>
              <a:t>thrombo</a:t>
            </a:r>
            <a:r>
              <a:rPr lang="en-US" sz="2600" dirty="0" smtClean="0">
                <a:latin typeface="Georgia" panose="02040502050405020303" pitchFamily="18" charset="0"/>
              </a:rPr>
              <a:t>-embolism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Can be used in older women, cigarette smokers, and women with hypertension, </a:t>
            </a:r>
            <a:r>
              <a:rPr lang="en-US" sz="2600" dirty="0" err="1" smtClean="0">
                <a:latin typeface="Georgia" panose="02040502050405020303" pitchFamily="18" charset="0"/>
              </a:rPr>
              <a:t>valvular</a:t>
            </a:r>
            <a:r>
              <a:rPr lang="en-US" sz="2600" dirty="0" smtClean="0">
                <a:latin typeface="Georgia" panose="02040502050405020303" pitchFamily="18" charset="0"/>
              </a:rPr>
              <a:t> heart disease, diabetes mellitus and migraine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Have a higher failure rate than COCs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Cause more menstrual irregularities, inconsistent cycle length and breakthrough bleeding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7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274638"/>
            <a:ext cx="8666328" cy="653410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POPs …. CONT’D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241946"/>
            <a:ext cx="8666328" cy="5384279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Mode of action</a:t>
            </a:r>
          </a:p>
          <a:p>
            <a:pPr marL="342900" indent="-342900"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A</a:t>
            </a:r>
            <a:r>
              <a:rPr lang="en-US" sz="2400" dirty="0" smtClean="0">
                <a:latin typeface="Georgia" panose="02040502050405020303" pitchFamily="18" charset="0"/>
              </a:rPr>
              <a:t>lter cervical secretions – cervical glands produce a thick sticky mucus that acts as a barrier to penetration by sperm</a:t>
            </a:r>
          </a:p>
          <a:p>
            <a:pPr marL="342900" indent="-342900"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M</a:t>
            </a:r>
            <a:r>
              <a:rPr lang="en-US" sz="2400" dirty="0" smtClean="0">
                <a:latin typeface="Georgia" panose="02040502050405020303" pitchFamily="18" charset="0"/>
              </a:rPr>
              <a:t>ake the endometrium unsuitable for implantation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Adverse effects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M</a:t>
            </a:r>
            <a:r>
              <a:rPr lang="en-US" sz="2400" dirty="0" smtClean="0">
                <a:latin typeface="Georgia" panose="02040502050405020303" pitchFamily="18" charset="0"/>
              </a:rPr>
              <a:t>enstrual irregularities, nausea and vomiting, headache, dizziness, changes in libido, breast discomfort, depression, skin disorders, disturbances of appetite, and weight changes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Contraindications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P</a:t>
            </a:r>
            <a:r>
              <a:rPr lang="en-US" sz="2400" dirty="0" smtClean="0">
                <a:latin typeface="Georgia" panose="02040502050405020303" pitchFamily="18" charset="0"/>
              </a:rPr>
              <a:t>regnancy, undiagnosed vaginal bleeding, liver adenoma, severe arterial disease, porphyria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0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36478"/>
            <a:ext cx="8666328" cy="982638"/>
          </a:xfrm>
        </p:spPr>
        <p:txBody>
          <a:bodyPr/>
          <a:lstStyle/>
          <a:p>
            <a:pPr algn="l">
              <a:spcBef>
                <a:spcPts val="600"/>
              </a:spcBef>
            </a:pPr>
            <a:r>
              <a:rPr lang="en-US" sz="2800" b="1" cap="all" dirty="0">
                <a:latin typeface="Georgia" panose="02040502050405020303" pitchFamily="18" charset="0"/>
              </a:rPr>
              <a:t>Use of </a:t>
            </a:r>
            <a:r>
              <a:rPr lang="en-US" sz="2800" b="1" cap="all" dirty="0" err="1">
                <a:latin typeface="Georgia" panose="02040502050405020303" pitchFamily="18" charset="0"/>
              </a:rPr>
              <a:t>levonorgestrel</a:t>
            </a:r>
            <a:r>
              <a:rPr lang="en-US" sz="2800" b="1" cap="all" dirty="0">
                <a:latin typeface="Georgia" panose="02040502050405020303" pitchFamily="18" charset="0"/>
              </a:rPr>
              <a:t> in post-coital contraception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241946"/>
            <a:ext cx="8666328" cy="5384279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err="1" smtClean="0">
                <a:latin typeface="Georgia" panose="02040502050405020303" pitchFamily="18" charset="0"/>
              </a:rPr>
              <a:t>Levonorgestrel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can be given </a:t>
            </a:r>
            <a:r>
              <a:rPr lang="en-US" sz="2600" dirty="0">
                <a:latin typeface="Georgia" panose="02040502050405020303" pitchFamily="18" charset="0"/>
              </a:rPr>
              <a:t>in high dose within 72 hours of </a:t>
            </a:r>
            <a:r>
              <a:rPr lang="en-US" sz="2600" dirty="0" smtClean="0">
                <a:latin typeface="Georgia" panose="02040502050405020303" pitchFamily="18" charset="0"/>
              </a:rPr>
              <a:t>coitus (either </a:t>
            </a:r>
            <a:r>
              <a:rPr lang="en-US" sz="2600" dirty="0">
                <a:latin typeface="Georgia" panose="02040502050405020303" pitchFamily="18" charset="0"/>
              </a:rPr>
              <a:t>as single dose (1.5 mg) or two doses (0.75 mg) taken twice 12 hours </a:t>
            </a:r>
            <a:r>
              <a:rPr lang="en-US" sz="2600" dirty="0" smtClean="0">
                <a:latin typeface="Georgia" panose="02040502050405020303" pitchFamily="18" charset="0"/>
              </a:rPr>
              <a:t>apart) as post-coital contraception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Mode of </a:t>
            </a:r>
            <a:r>
              <a:rPr lang="en-US" sz="2600" b="1" dirty="0" smtClean="0">
                <a:latin typeface="Georgia" panose="02040502050405020303" pitchFamily="18" charset="0"/>
              </a:rPr>
              <a:t>action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P</a:t>
            </a:r>
            <a:r>
              <a:rPr lang="en-US" sz="2600" dirty="0" smtClean="0">
                <a:latin typeface="Georgia" panose="02040502050405020303" pitchFamily="18" charset="0"/>
              </a:rPr>
              <a:t>revents </a:t>
            </a:r>
            <a:r>
              <a:rPr lang="en-US" sz="2600" dirty="0">
                <a:latin typeface="Georgia" panose="02040502050405020303" pitchFamily="18" charset="0"/>
              </a:rPr>
              <a:t>fertilization by inhibition of ovulation and thickens of cervical mucus thereby interfering with sperm motility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13908</TotalTime>
  <Words>869</Words>
  <Application>Microsoft Office PowerPoint</Application>
  <PresentationFormat>On-screen Show (4:3)</PresentationFormat>
  <Paragraphs>98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Georgia</vt:lpstr>
      <vt:lpstr>Rockwell</vt:lpstr>
      <vt:lpstr>Office Theme</vt:lpstr>
      <vt:lpstr>PowerPoint Presentation</vt:lpstr>
      <vt:lpstr>FEMALE HORMONAL CONTRACEPTION</vt:lpstr>
      <vt:lpstr>PowerPoint Presentation</vt:lpstr>
      <vt:lpstr>PowerPoint Presentation</vt:lpstr>
      <vt:lpstr>Combined oral contraceptives (COCs)</vt:lpstr>
      <vt:lpstr>COCs …. CONT’D</vt:lpstr>
      <vt:lpstr>Progestogen only contraceptive pills (POPs, mini-pills)</vt:lpstr>
      <vt:lpstr>POPs …. CONT’D</vt:lpstr>
      <vt:lpstr>Use of levonorgestrel in post-coital contraception</vt:lpstr>
      <vt:lpstr>Parenteral progestogen only contraceptives</vt:lpstr>
      <vt:lpstr>Parenteral progestogen only contraceptives …. CONT’D</vt:lpstr>
      <vt:lpstr>Sub-dermal progestogen implants</vt:lpstr>
      <vt:lpstr>Intra-uterine hormonal contraceptive devices (IUDs)</vt:lpstr>
      <vt:lpstr>Drug interactions associated with hormonal contraceptives</vt:lpstr>
      <vt:lpstr>Drug interactions associated with hormonal contraceptives …. CONT’D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Windows User</cp:lastModifiedBy>
  <cp:revision>381</cp:revision>
  <dcterms:created xsi:type="dcterms:W3CDTF">2013-01-20T05:13:28Z</dcterms:created>
  <dcterms:modified xsi:type="dcterms:W3CDTF">2021-09-03T07:29:46Z</dcterms:modified>
</cp:coreProperties>
</file>