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70"/>
  </p:notesMasterIdLst>
  <p:sldIdLst>
    <p:sldId id="595" r:id="rId2"/>
    <p:sldId id="596" r:id="rId3"/>
    <p:sldId id="514" r:id="rId4"/>
    <p:sldId id="515" r:id="rId5"/>
    <p:sldId id="594" r:id="rId6"/>
    <p:sldId id="517" r:id="rId7"/>
    <p:sldId id="518" r:id="rId8"/>
    <p:sldId id="519" r:id="rId9"/>
    <p:sldId id="520" r:id="rId10"/>
    <p:sldId id="521" r:id="rId11"/>
    <p:sldId id="522" r:id="rId12"/>
    <p:sldId id="523" r:id="rId13"/>
    <p:sldId id="524" r:id="rId14"/>
    <p:sldId id="525" r:id="rId15"/>
    <p:sldId id="526" r:id="rId16"/>
    <p:sldId id="527" r:id="rId17"/>
    <p:sldId id="528" r:id="rId18"/>
    <p:sldId id="529" r:id="rId19"/>
    <p:sldId id="530" r:id="rId20"/>
    <p:sldId id="531" r:id="rId21"/>
    <p:sldId id="533" r:id="rId22"/>
    <p:sldId id="534" r:id="rId23"/>
    <p:sldId id="535" r:id="rId24"/>
    <p:sldId id="536" r:id="rId25"/>
    <p:sldId id="537" r:id="rId26"/>
    <p:sldId id="539" r:id="rId27"/>
    <p:sldId id="540" r:id="rId28"/>
    <p:sldId id="593" r:id="rId29"/>
    <p:sldId id="543" r:id="rId30"/>
    <p:sldId id="544" r:id="rId31"/>
    <p:sldId id="545" r:id="rId32"/>
    <p:sldId id="546" r:id="rId33"/>
    <p:sldId id="547" r:id="rId34"/>
    <p:sldId id="548" r:id="rId35"/>
    <p:sldId id="551" r:id="rId36"/>
    <p:sldId id="552" r:id="rId37"/>
    <p:sldId id="554" r:id="rId38"/>
    <p:sldId id="555" r:id="rId39"/>
    <p:sldId id="557" r:id="rId40"/>
    <p:sldId id="558" r:id="rId41"/>
    <p:sldId id="559" r:id="rId42"/>
    <p:sldId id="560" r:id="rId43"/>
    <p:sldId id="561" r:id="rId44"/>
    <p:sldId id="562" r:id="rId45"/>
    <p:sldId id="563" r:id="rId46"/>
    <p:sldId id="564" r:id="rId47"/>
    <p:sldId id="565" r:id="rId48"/>
    <p:sldId id="566" r:id="rId49"/>
    <p:sldId id="567" r:id="rId50"/>
    <p:sldId id="568" r:id="rId51"/>
    <p:sldId id="569" r:id="rId52"/>
    <p:sldId id="570" r:id="rId53"/>
    <p:sldId id="573" r:id="rId54"/>
    <p:sldId id="574" r:id="rId55"/>
    <p:sldId id="576" r:id="rId56"/>
    <p:sldId id="577" r:id="rId57"/>
    <p:sldId id="578" r:id="rId58"/>
    <p:sldId id="579" r:id="rId59"/>
    <p:sldId id="580" r:id="rId60"/>
    <p:sldId id="581" r:id="rId61"/>
    <p:sldId id="582" r:id="rId62"/>
    <p:sldId id="583" r:id="rId63"/>
    <p:sldId id="584" r:id="rId64"/>
    <p:sldId id="585" r:id="rId65"/>
    <p:sldId id="587" r:id="rId66"/>
    <p:sldId id="589" r:id="rId67"/>
    <p:sldId id="590" r:id="rId68"/>
    <p:sldId id="592" r:id="rId69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tableStyles" Target="tableStyles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viewProps" Target="viewProp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" Type="http://schemas.openxmlformats.org/officeDocument/2006/relationships/slide" Target="slides/slide6.xml"/><Relationship Id="rId71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2D3C6A49-FA7E-4D40-983D-5B7A66BB4B5B}" type="datetimeFigureOut">
              <a:rPr lang="en-US"/>
              <a:pPr>
                <a:defRPr/>
              </a:pPr>
              <a:t>8/4/2022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AE73D298-3A64-4AFE-8535-9AF1889BD8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034091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3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Google Shape;182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3" name="Google Shape;183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64861798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67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667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en-US" altLang="en-US" dirty="0" smtClean="0">
                <a:ea typeface="MS PGothic" pitchFamily="34" charset="-128"/>
              </a:rPr>
              <a:t>Insulin secretion is glucose dependent</a:t>
            </a:r>
          </a:p>
          <a:p>
            <a:pPr>
              <a:spcBef>
                <a:spcPct val="0"/>
              </a:spcBef>
            </a:pPr>
            <a:r>
              <a:rPr lang="en-US" altLang="en-US" dirty="0" smtClean="0">
                <a:ea typeface="MS PGothic" pitchFamily="34" charset="-128"/>
              </a:rPr>
              <a:t>Use with sulfonylureas is duplicate therapy</a:t>
            </a:r>
          </a:p>
        </p:txBody>
      </p:sp>
      <p:sp>
        <p:nvSpPr>
          <p:cNvPr id="15667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FAF3B882-1CA5-45CD-84BA-B9E35A404368}" type="slidenum">
              <a:rPr lang="en-US" altLang="en-US">
                <a:ea typeface="MS PGothic" pitchFamily="34" charset="-128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45</a:t>
            </a:fld>
            <a:endParaRPr lang="en-US" altLang="en-US">
              <a:ea typeface="MS PGothic" pitchFamily="34" charset="-128"/>
            </a:endParaRPr>
          </a:p>
        </p:txBody>
      </p:sp>
      <p:sp>
        <p:nvSpPr>
          <p:cNvPr id="156677" name="Date Placeholder 1"/>
          <p:cNvSpPr>
            <a:spLocks noGrp="1"/>
          </p:cNvSpPr>
          <p:nvPr>
            <p:ph type="dt" sz="quarter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>
                <a:ea typeface="MS PGothic" pitchFamily="34" charset="-128"/>
              </a:rPr>
              <a:t>8/8/2012</a:t>
            </a:r>
          </a:p>
        </p:txBody>
      </p:sp>
      <p:sp>
        <p:nvSpPr>
          <p:cNvPr id="156678" name="Footer Placeholder 2"/>
          <p:cNvSpPr>
            <a:spLocks noGrp="1"/>
          </p:cNvSpPr>
          <p:nvPr>
            <p:ph type="ftr" sz="quarter" idx="4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mtClean="0"/>
              <a:t>Lafayette Medical Education Foundation Inc.</a:t>
            </a:r>
          </a:p>
        </p:txBody>
      </p:sp>
      <p:sp>
        <p:nvSpPr>
          <p:cNvPr id="156679" name="Header Placeholder 3"/>
          <p:cNvSpPr>
            <a:spLocks noGrp="1"/>
          </p:cNvSpPr>
          <p:nvPr>
            <p:ph type="hdr" sz="quarter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mtClean="0"/>
              <a:t>Anita Schwartz, Pharm D, BCPS                                         Franciscan St. Elizabeth Health</a:t>
            </a:r>
          </a:p>
        </p:txBody>
      </p:sp>
    </p:spTree>
    <p:extLst>
      <p:ext uri="{BB962C8B-B14F-4D97-AF65-F5344CB8AC3E}">
        <p14:creationId xmlns:p14="http://schemas.microsoft.com/office/powerpoint/2010/main" val="275860094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6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769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altLang="en-US" smtClean="0">
              <a:ea typeface="MS PGothic" pitchFamily="34" charset="-128"/>
            </a:endParaRPr>
          </a:p>
        </p:txBody>
      </p:sp>
      <p:sp>
        <p:nvSpPr>
          <p:cNvPr id="15770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72517691-110A-46C5-9E19-9FE4B47257B5}" type="slidenum">
              <a:rPr lang="en-US" altLang="en-US">
                <a:ea typeface="MS PGothic" pitchFamily="34" charset="-128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49</a:t>
            </a:fld>
            <a:endParaRPr lang="en-US" altLang="en-US">
              <a:ea typeface="MS PGothic" pitchFamily="34" charset="-128"/>
            </a:endParaRPr>
          </a:p>
        </p:txBody>
      </p:sp>
      <p:sp>
        <p:nvSpPr>
          <p:cNvPr id="157701" name="Date Placeholder 1"/>
          <p:cNvSpPr>
            <a:spLocks noGrp="1"/>
          </p:cNvSpPr>
          <p:nvPr>
            <p:ph type="dt" sz="quarter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>
                <a:ea typeface="MS PGothic" pitchFamily="34" charset="-128"/>
              </a:rPr>
              <a:t>8/8/2012</a:t>
            </a:r>
          </a:p>
        </p:txBody>
      </p:sp>
      <p:sp>
        <p:nvSpPr>
          <p:cNvPr id="157702" name="Footer Placeholder 2"/>
          <p:cNvSpPr>
            <a:spLocks noGrp="1"/>
          </p:cNvSpPr>
          <p:nvPr>
            <p:ph type="ftr" sz="quarter" idx="4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mtClean="0"/>
              <a:t>Lafayette Medical Education Foundation Inc.</a:t>
            </a:r>
          </a:p>
        </p:txBody>
      </p:sp>
      <p:sp>
        <p:nvSpPr>
          <p:cNvPr id="157703" name="Header Placeholder 3"/>
          <p:cNvSpPr>
            <a:spLocks noGrp="1"/>
          </p:cNvSpPr>
          <p:nvPr>
            <p:ph type="hdr" sz="quarter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mtClean="0"/>
              <a:t>Anita Schwartz, Pharm D, BCPS                                         Franciscan St. Elizabeth Health</a:t>
            </a:r>
          </a:p>
        </p:txBody>
      </p:sp>
    </p:spTree>
    <p:extLst>
      <p:ext uri="{BB962C8B-B14F-4D97-AF65-F5344CB8AC3E}">
        <p14:creationId xmlns:p14="http://schemas.microsoft.com/office/powerpoint/2010/main" val="418478987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7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872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en-US" altLang="en-US" dirty="0" smtClean="0">
                <a:ea typeface="MS PGothic" pitchFamily="34" charset="-128"/>
              </a:rPr>
              <a:t>Due to risks of MI restrict use of rosiglitazone to those currently using or those whose blood sugar is not controlled with any other meds and prefer not to use </a:t>
            </a:r>
            <a:r>
              <a:rPr lang="en-US" altLang="en-US" dirty="0" err="1" smtClean="0">
                <a:ea typeface="MS PGothic" pitchFamily="34" charset="-128"/>
              </a:rPr>
              <a:t>actos</a:t>
            </a:r>
            <a:endParaRPr lang="en-US" altLang="en-US" dirty="0" smtClean="0">
              <a:ea typeface="MS PGothic" pitchFamily="34" charset="-128"/>
            </a:endParaRPr>
          </a:p>
          <a:p>
            <a:pPr>
              <a:spcBef>
                <a:spcPct val="0"/>
              </a:spcBef>
            </a:pPr>
            <a:r>
              <a:rPr lang="en-US" altLang="en-US" dirty="0" smtClean="0">
                <a:ea typeface="MS PGothic" pitchFamily="34" charset="-128"/>
              </a:rPr>
              <a:t>Avandia is available only through a restricted distribution program – prescriber would call 1800avandia</a:t>
            </a:r>
          </a:p>
          <a:p>
            <a:pPr>
              <a:spcBef>
                <a:spcPct val="0"/>
              </a:spcBef>
            </a:pPr>
            <a:endParaRPr lang="en-US" altLang="en-US" dirty="0" smtClean="0">
              <a:ea typeface="MS PGothic" pitchFamily="34" charset="-128"/>
            </a:endParaRPr>
          </a:p>
        </p:txBody>
      </p:sp>
      <p:sp>
        <p:nvSpPr>
          <p:cNvPr id="15872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57329B7A-3DC3-451F-B769-3EAFCB1DEBA1}" type="slidenum">
              <a:rPr lang="en-US" altLang="en-US">
                <a:ea typeface="MS PGothic" pitchFamily="34" charset="-128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50</a:t>
            </a:fld>
            <a:endParaRPr lang="en-US" altLang="en-US">
              <a:ea typeface="MS PGothic" pitchFamily="34" charset="-128"/>
            </a:endParaRPr>
          </a:p>
        </p:txBody>
      </p:sp>
      <p:sp>
        <p:nvSpPr>
          <p:cNvPr id="158725" name="Date Placeholder 1"/>
          <p:cNvSpPr>
            <a:spLocks noGrp="1"/>
          </p:cNvSpPr>
          <p:nvPr>
            <p:ph type="dt" sz="quarter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>
                <a:ea typeface="MS PGothic" pitchFamily="34" charset="-128"/>
              </a:rPr>
              <a:t>8/8/2012</a:t>
            </a:r>
          </a:p>
        </p:txBody>
      </p:sp>
      <p:sp>
        <p:nvSpPr>
          <p:cNvPr id="158726" name="Footer Placeholder 2"/>
          <p:cNvSpPr>
            <a:spLocks noGrp="1"/>
          </p:cNvSpPr>
          <p:nvPr>
            <p:ph type="ftr" sz="quarter" idx="4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mtClean="0"/>
              <a:t>Lafayette Medical Education Foundation Inc.</a:t>
            </a:r>
          </a:p>
        </p:txBody>
      </p:sp>
      <p:sp>
        <p:nvSpPr>
          <p:cNvPr id="158727" name="Header Placeholder 3"/>
          <p:cNvSpPr>
            <a:spLocks noGrp="1"/>
          </p:cNvSpPr>
          <p:nvPr>
            <p:ph type="hdr" sz="quarter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mtClean="0"/>
              <a:t>Anita Schwartz, Pharm D, BCPS                                         Franciscan St. Elizabeth Health</a:t>
            </a:r>
          </a:p>
        </p:txBody>
      </p:sp>
    </p:spTree>
    <p:extLst>
      <p:ext uri="{BB962C8B-B14F-4D97-AF65-F5344CB8AC3E}">
        <p14:creationId xmlns:p14="http://schemas.microsoft.com/office/powerpoint/2010/main" val="421972209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746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334DEA1A-054B-46CC-8681-C97790692445}" type="slidenum">
              <a:rPr lang="en-US" alt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51</a:t>
            </a:fld>
            <a:endParaRPr lang="en-US" altLang="en-US"/>
          </a:p>
        </p:txBody>
      </p:sp>
      <p:sp>
        <p:nvSpPr>
          <p:cNvPr id="1597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9748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414089764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7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6077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en-US" altLang="en-US" smtClean="0">
                <a:ea typeface="MS PGothic" pitchFamily="34" charset="-128"/>
              </a:rPr>
              <a:t>DPP4 enzyme is known to suppress some cancer growth </a:t>
            </a:r>
          </a:p>
        </p:txBody>
      </p:sp>
      <p:sp>
        <p:nvSpPr>
          <p:cNvPr id="16077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B51EFAC9-96EF-4171-BA98-1ADEE116A14C}" type="slidenum">
              <a:rPr lang="en-US" altLang="en-US">
                <a:ea typeface="MS PGothic" pitchFamily="34" charset="-128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63</a:t>
            </a:fld>
            <a:endParaRPr lang="en-US" altLang="en-US">
              <a:ea typeface="MS PGothic" pitchFamily="34" charset="-128"/>
            </a:endParaRPr>
          </a:p>
        </p:txBody>
      </p:sp>
      <p:sp>
        <p:nvSpPr>
          <p:cNvPr id="160773" name="Date Placeholder 1"/>
          <p:cNvSpPr>
            <a:spLocks noGrp="1"/>
          </p:cNvSpPr>
          <p:nvPr>
            <p:ph type="dt" sz="quarter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>
                <a:ea typeface="MS PGothic" pitchFamily="34" charset="-128"/>
              </a:rPr>
              <a:t>8/8/2012</a:t>
            </a:r>
          </a:p>
        </p:txBody>
      </p:sp>
      <p:sp>
        <p:nvSpPr>
          <p:cNvPr id="160774" name="Footer Placeholder 2"/>
          <p:cNvSpPr>
            <a:spLocks noGrp="1"/>
          </p:cNvSpPr>
          <p:nvPr>
            <p:ph type="ftr" sz="quarter" idx="4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mtClean="0"/>
              <a:t>Lafayette Medical Education Foundation Inc.</a:t>
            </a:r>
          </a:p>
        </p:txBody>
      </p:sp>
      <p:sp>
        <p:nvSpPr>
          <p:cNvPr id="160775" name="Header Placeholder 3"/>
          <p:cNvSpPr>
            <a:spLocks noGrp="1"/>
          </p:cNvSpPr>
          <p:nvPr>
            <p:ph type="hdr" sz="quarter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mtClean="0"/>
              <a:t>Anita Schwartz, Pharm D, BCPS                                         Franciscan St. Elizabeth Health</a:t>
            </a:r>
          </a:p>
        </p:txBody>
      </p:sp>
    </p:spTree>
    <p:extLst>
      <p:ext uri="{BB962C8B-B14F-4D97-AF65-F5344CB8AC3E}">
        <p14:creationId xmlns:p14="http://schemas.microsoft.com/office/powerpoint/2010/main" val="145370614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81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6281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altLang="en-US" smtClean="0">
              <a:ea typeface="MS PGothic" pitchFamily="34" charset="-128"/>
            </a:endParaRPr>
          </a:p>
        </p:txBody>
      </p:sp>
      <p:sp>
        <p:nvSpPr>
          <p:cNvPr id="16282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AF5C88C2-4A19-44F6-95D0-B89536B4A9FE}" type="slidenum">
              <a:rPr lang="en-US" altLang="en-US">
                <a:ea typeface="MS PGothic" pitchFamily="34" charset="-128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66</a:t>
            </a:fld>
            <a:endParaRPr lang="en-US" altLang="en-US">
              <a:ea typeface="MS PGothic" pitchFamily="34" charset="-128"/>
            </a:endParaRPr>
          </a:p>
        </p:txBody>
      </p:sp>
      <p:sp>
        <p:nvSpPr>
          <p:cNvPr id="162821" name="Date Placeholder 1"/>
          <p:cNvSpPr>
            <a:spLocks noGrp="1"/>
          </p:cNvSpPr>
          <p:nvPr>
            <p:ph type="dt" sz="quarter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>
                <a:ea typeface="MS PGothic" pitchFamily="34" charset="-128"/>
              </a:rPr>
              <a:t>8/8/2012</a:t>
            </a:r>
          </a:p>
        </p:txBody>
      </p:sp>
      <p:sp>
        <p:nvSpPr>
          <p:cNvPr id="162822" name="Footer Placeholder 2"/>
          <p:cNvSpPr>
            <a:spLocks noGrp="1"/>
          </p:cNvSpPr>
          <p:nvPr>
            <p:ph type="ftr" sz="quarter" idx="4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mtClean="0"/>
              <a:t>Lafayette Medical Education Foundation Inc.</a:t>
            </a:r>
          </a:p>
        </p:txBody>
      </p:sp>
      <p:sp>
        <p:nvSpPr>
          <p:cNvPr id="162823" name="Header Placeholder 3"/>
          <p:cNvSpPr>
            <a:spLocks noGrp="1"/>
          </p:cNvSpPr>
          <p:nvPr>
            <p:ph type="hdr" sz="quarter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mtClean="0"/>
              <a:t>Anita Schwartz, Pharm D, BCPS                                         Franciscan St. Elizabeth Health</a:t>
            </a:r>
          </a:p>
        </p:txBody>
      </p:sp>
    </p:spTree>
    <p:extLst>
      <p:ext uri="{BB962C8B-B14F-4D97-AF65-F5344CB8AC3E}">
        <p14:creationId xmlns:p14="http://schemas.microsoft.com/office/powerpoint/2010/main" val="26831783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Google Shape;192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3" name="Google Shape;193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78369111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Google Shape;198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9" name="Google Shape;199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60162607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Google Shape;198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9" name="Google Shape;199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87546048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Google Shape;198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9" name="Google Shape;199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55745922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Google Shape;198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9" name="Google Shape;199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184610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Google Shape;198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9" name="Google Shape;199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04085616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62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462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altLang="en-US" smtClean="0">
              <a:ea typeface="MS PGothic" pitchFamily="34" charset="-128"/>
            </a:endParaRPr>
          </a:p>
        </p:txBody>
      </p:sp>
      <p:sp>
        <p:nvSpPr>
          <p:cNvPr id="15462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8E0EF5EF-227A-4572-A8C2-7165CB78943E}" type="slidenum">
              <a:rPr lang="en-US" altLang="en-US">
                <a:ea typeface="MS PGothic" pitchFamily="34" charset="-128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32</a:t>
            </a:fld>
            <a:endParaRPr lang="en-US" altLang="en-US">
              <a:ea typeface="MS PGothic" pitchFamily="34" charset="-128"/>
            </a:endParaRPr>
          </a:p>
        </p:txBody>
      </p:sp>
      <p:sp>
        <p:nvSpPr>
          <p:cNvPr id="154629" name="Date Placeholder 1"/>
          <p:cNvSpPr>
            <a:spLocks noGrp="1"/>
          </p:cNvSpPr>
          <p:nvPr>
            <p:ph type="dt" sz="quarter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>
                <a:ea typeface="MS PGothic" pitchFamily="34" charset="-128"/>
              </a:rPr>
              <a:t>8/8/2012</a:t>
            </a:r>
          </a:p>
        </p:txBody>
      </p:sp>
      <p:sp>
        <p:nvSpPr>
          <p:cNvPr id="154630" name="Footer Placeholder 2"/>
          <p:cNvSpPr>
            <a:spLocks noGrp="1"/>
          </p:cNvSpPr>
          <p:nvPr>
            <p:ph type="ftr" sz="quarter" idx="4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mtClean="0"/>
              <a:t>Lafayette Medical Education Foundation Inc.</a:t>
            </a:r>
          </a:p>
        </p:txBody>
      </p:sp>
      <p:sp>
        <p:nvSpPr>
          <p:cNvPr id="154631" name="Header Placeholder 3"/>
          <p:cNvSpPr>
            <a:spLocks noGrp="1"/>
          </p:cNvSpPr>
          <p:nvPr>
            <p:ph type="hdr" sz="quarter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mtClean="0"/>
              <a:t>Anita Schwartz, Pharm D, BCPS                                         Franciscan St. Elizabeth Health</a:t>
            </a:r>
          </a:p>
        </p:txBody>
      </p:sp>
    </p:spTree>
    <p:extLst>
      <p:ext uri="{BB962C8B-B14F-4D97-AF65-F5344CB8AC3E}">
        <p14:creationId xmlns:p14="http://schemas.microsoft.com/office/powerpoint/2010/main" val="247815918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65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565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en-US" altLang="en-US" dirty="0" smtClean="0">
                <a:ea typeface="MS PGothic" pitchFamily="34" charset="-128"/>
              </a:rPr>
              <a:t>2</a:t>
            </a:r>
            <a:r>
              <a:rPr lang="en-US" altLang="en-US" baseline="30000" dirty="0" smtClean="0">
                <a:ea typeface="MS PGothic" pitchFamily="34" charset="-128"/>
              </a:rPr>
              <a:t>nd</a:t>
            </a:r>
            <a:r>
              <a:rPr lang="en-US" altLang="en-US" dirty="0" smtClean="0">
                <a:ea typeface="MS PGothic" pitchFamily="34" charset="-128"/>
              </a:rPr>
              <a:t> generation is more potent than 1</a:t>
            </a:r>
            <a:r>
              <a:rPr lang="en-US" altLang="en-US" baseline="30000" dirty="0" smtClean="0">
                <a:ea typeface="MS PGothic" pitchFamily="34" charset="-128"/>
              </a:rPr>
              <a:t>st</a:t>
            </a:r>
            <a:r>
              <a:rPr lang="en-US" altLang="en-US" dirty="0" smtClean="0">
                <a:ea typeface="MS PGothic" pitchFamily="34" charset="-128"/>
              </a:rPr>
              <a:t> generation</a:t>
            </a:r>
          </a:p>
          <a:p>
            <a:pPr>
              <a:spcBef>
                <a:spcPct val="0"/>
              </a:spcBef>
            </a:pPr>
            <a:r>
              <a:rPr lang="en-US" altLang="en-US" dirty="0" smtClean="0">
                <a:ea typeface="MS PGothic" pitchFamily="34" charset="-128"/>
              </a:rPr>
              <a:t>1</a:t>
            </a:r>
            <a:r>
              <a:rPr lang="en-US" altLang="en-US" baseline="30000" dirty="0" smtClean="0">
                <a:ea typeface="MS PGothic" pitchFamily="34" charset="-128"/>
              </a:rPr>
              <a:t>st</a:t>
            </a:r>
            <a:r>
              <a:rPr lang="en-US" altLang="en-US" dirty="0" smtClean="0">
                <a:ea typeface="MS PGothic" pitchFamily="34" charset="-128"/>
              </a:rPr>
              <a:t> generation (</a:t>
            </a:r>
            <a:r>
              <a:rPr lang="en-US" altLang="en-US" dirty="0" err="1" smtClean="0">
                <a:ea typeface="MS PGothic" pitchFamily="34" charset="-128"/>
              </a:rPr>
              <a:t>tolbutamide</a:t>
            </a:r>
            <a:r>
              <a:rPr lang="en-US" altLang="en-US" dirty="0" smtClean="0">
                <a:ea typeface="MS PGothic" pitchFamily="34" charset="-128"/>
              </a:rPr>
              <a:t>, </a:t>
            </a:r>
            <a:r>
              <a:rPr lang="en-US" altLang="en-US" dirty="0" err="1" smtClean="0">
                <a:ea typeface="MS PGothic" pitchFamily="34" charset="-128"/>
              </a:rPr>
              <a:t>chlorpropamide</a:t>
            </a:r>
            <a:r>
              <a:rPr lang="en-US" altLang="en-US" dirty="0" smtClean="0">
                <a:ea typeface="MS PGothic" pitchFamily="34" charset="-128"/>
              </a:rPr>
              <a:t>, </a:t>
            </a:r>
            <a:r>
              <a:rPr lang="en-US" altLang="en-US" dirty="0" err="1" smtClean="0">
                <a:ea typeface="MS PGothic" pitchFamily="34" charset="-128"/>
              </a:rPr>
              <a:t>tolazamide</a:t>
            </a:r>
            <a:r>
              <a:rPr lang="en-US" altLang="en-US" dirty="0" smtClean="0">
                <a:ea typeface="MS PGothic" pitchFamily="34" charset="-128"/>
              </a:rPr>
              <a:t>)</a:t>
            </a:r>
          </a:p>
          <a:p>
            <a:pPr>
              <a:spcBef>
                <a:spcPct val="0"/>
              </a:spcBef>
            </a:pPr>
            <a:r>
              <a:rPr lang="en-US" altLang="en-US" dirty="0" smtClean="0">
                <a:ea typeface="MS PGothic" pitchFamily="34" charset="-128"/>
              </a:rPr>
              <a:t>Glimepiride is most potent, </a:t>
            </a:r>
          </a:p>
        </p:txBody>
      </p:sp>
      <p:sp>
        <p:nvSpPr>
          <p:cNvPr id="15565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919EB79F-F8C9-46FE-9227-6A98C30813B3}" type="slidenum">
              <a:rPr lang="en-US" altLang="en-US">
                <a:ea typeface="MS PGothic" pitchFamily="34" charset="-128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37</a:t>
            </a:fld>
            <a:endParaRPr lang="en-US" altLang="en-US">
              <a:ea typeface="MS PGothic" pitchFamily="34" charset="-128"/>
            </a:endParaRPr>
          </a:p>
        </p:txBody>
      </p:sp>
      <p:sp>
        <p:nvSpPr>
          <p:cNvPr id="155653" name="Date Placeholder 1"/>
          <p:cNvSpPr>
            <a:spLocks noGrp="1"/>
          </p:cNvSpPr>
          <p:nvPr>
            <p:ph type="dt" sz="quarter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>
                <a:ea typeface="MS PGothic" pitchFamily="34" charset="-128"/>
              </a:rPr>
              <a:t>8/8/2012</a:t>
            </a:r>
          </a:p>
        </p:txBody>
      </p:sp>
      <p:sp>
        <p:nvSpPr>
          <p:cNvPr id="155654" name="Footer Placeholder 2"/>
          <p:cNvSpPr>
            <a:spLocks noGrp="1"/>
          </p:cNvSpPr>
          <p:nvPr>
            <p:ph type="ftr" sz="quarter" idx="4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mtClean="0"/>
              <a:t>Lafayette Medical Education Foundation Inc.</a:t>
            </a:r>
          </a:p>
        </p:txBody>
      </p:sp>
      <p:sp>
        <p:nvSpPr>
          <p:cNvPr id="155655" name="Header Placeholder 3"/>
          <p:cNvSpPr>
            <a:spLocks noGrp="1"/>
          </p:cNvSpPr>
          <p:nvPr>
            <p:ph type="hdr" sz="quarter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mtClean="0"/>
              <a:t>Anita Schwartz, Pharm D, BCPS                                         Franciscan St. Elizabeth Health</a:t>
            </a:r>
          </a:p>
        </p:txBody>
      </p:sp>
    </p:spTree>
    <p:extLst>
      <p:ext uri="{BB962C8B-B14F-4D97-AF65-F5344CB8AC3E}">
        <p14:creationId xmlns:p14="http://schemas.microsoft.com/office/powerpoint/2010/main" val="6183128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D4636A-9C70-44BB-8FBB-77D17272DBBC}" type="datetime1">
              <a:rPr lang="en-US" smtClean="0"/>
              <a:pPr>
                <a:defRPr/>
              </a:pPr>
              <a:t>8/4/2022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043FB9-DBEC-4513-B982-236ED0094E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60654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F15210-3145-47F5-94A6-E5C2E4FA5479}" type="datetime1">
              <a:rPr lang="en-US" smtClean="0"/>
              <a:pPr>
                <a:defRPr/>
              </a:pPr>
              <a:t>8/4/2022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CF173D-F307-45DC-8355-613C2C9A0B5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23576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688712-10ED-4337-A9E8-F176DC9F9F94}" type="datetime1">
              <a:rPr lang="en-US" smtClean="0"/>
              <a:pPr>
                <a:defRPr/>
              </a:pPr>
              <a:t>8/4/2022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094E92-8326-46C7-89A1-743D7F0C6A8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30063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240E4B-49F8-4312-BF07-C9D062660391}" type="datetime1">
              <a:rPr lang="en-US" smtClean="0"/>
              <a:pPr>
                <a:defRPr/>
              </a:pPr>
              <a:t>8/4/2022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CB16CD-1FBA-49E2-80D4-BDD57A24C24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65162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7B8F08-809E-4837-968D-C1E12407D208}" type="datetime1">
              <a:rPr lang="en-US" smtClean="0"/>
              <a:pPr>
                <a:defRPr/>
              </a:pPr>
              <a:t>8/4/2022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965CBB-9F39-48B5-B3C2-CB7292156EB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35609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3D0B34-5188-4C4B-B7D7-685E1474082A}" type="datetime1">
              <a:rPr lang="en-US" smtClean="0"/>
              <a:pPr>
                <a:defRPr/>
              </a:pPr>
              <a:t>8/4/2022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08808C-E14B-4764-9E67-989FEC91E0A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99028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51322A-07A1-4089-A0AD-BD7469CA320F}" type="datetime1">
              <a:rPr lang="en-US" smtClean="0"/>
              <a:pPr>
                <a:defRPr/>
              </a:pPr>
              <a:t>8/4/2022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A19472-E9DC-420E-A3EC-749774E2126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41738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88ED68-CE74-4E01-AE7D-8650E9450177}" type="datetime1">
              <a:rPr lang="en-US" smtClean="0"/>
              <a:pPr>
                <a:defRPr/>
              </a:pPr>
              <a:t>8/4/2022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E53C0C-F46A-4960-88D8-0BEA22EC34D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24070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C4CDB9-3BDD-4BEB-83E3-48DFB0E2B600}" type="datetime1">
              <a:rPr lang="en-US" smtClean="0"/>
              <a:pPr>
                <a:defRPr/>
              </a:pPr>
              <a:t>8/4/2022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849A33-9083-4F20-91BC-A623E2F2B18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54011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BEADD0-FC85-46A3-AFA6-629973238C47}" type="datetime1">
              <a:rPr lang="en-US" smtClean="0"/>
              <a:pPr>
                <a:defRPr/>
              </a:pPr>
              <a:t>8/4/2022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F9A76F-30DA-4288-BEB1-E58BCAB9D2C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3183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4DBE75-CA40-4D56-81FB-3B8EED79C31C}" type="datetime1">
              <a:rPr lang="en-US" smtClean="0"/>
              <a:pPr>
                <a:defRPr/>
              </a:pPr>
              <a:t>8/4/2022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0D6731-E62D-4BD0-8138-33D1282805F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70149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CD0AE464-C046-4515-A2E8-A46FF9CB6765}" type="datetime1">
              <a:rPr lang="en-US" smtClean="0"/>
              <a:pPr>
                <a:defRPr/>
              </a:pPr>
              <a:t>8/4/2022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B0798EF1-89EE-41D1-A783-33FDAF70D8A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hf hdr="0" ftr="0" dt="0"/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Google Shape;210;p30"/>
          <p:cNvSpPr txBox="1"/>
          <p:nvPr/>
        </p:nvSpPr>
        <p:spPr>
          <a:xfrm>
            <a:off x="272955" y="1201003"/>
            <a:ext cx="8557146" cy="53908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Font typeface="Rockwell"/>
              <a:buNone/>
            </a:pPr>
            <a:endParaRPr lang="en-US" sz="4000" b="1" dirty="0">
              <a:solidFill>
                <a:srgbClr val="53181A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 panose="02040502050405020303" charset="0"/>
              <a:ea typeface="Rockwell"/>
              <a:cs typeface="Georgia" panose="02040502050405020303" charset="0"/>
              <a:sym typeface="Rockwel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Font typeface="Rockwell"/>
              <a:buNone/>
            </a:pPr>
            <a:endParaRPr lang="en-US" sz="4000" b="1" i="0" u="none" strike="noStrike" cap="none" dirty="0">
              <a:solidFill>
                <a:srgbClr val="53181A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 panose="02040502050405020303" charset="0"/>
              <a:ea typeface="Rockwell"/>
              <a:cs typeface="Georgia" panose="02040502050405020303" charset="0"/>
              <a:sym typeface="Rockwel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Font typeface="Rockwell"/>
              <a:buNone/>
            </a:pPr>
            <a:endParaRPr lang="en-IN" altLang="en-US" sz="4000" b="1" dirty="0">
              <a:solidFill>
                <a:srgbClr val="53181A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 panose="02040502050405020303" charset="0"/>
              <a:ea typeface="Rockwell"/>
              <a:cs typeface="Georgia" panose="02040502050405020303" charset="0"/>
              <a:sym typeface="Rockwel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Font typeface="Rockwell"/>
              <a:buNone/>
            </a:pPr>
            <a:r>
              <a:rPr lang="en-IN" altLang="en-US" sz="4000" b="1" dirty="0" smtClean="0">
                <a:solidFill>
                  <a:srgbClr val="53181A"/>
                </a:solidFill>
                <a:latin typeface="Georgia" panose="02040502050405020303" charset="0"/>
                <a:ea typeface="Rockwell"/>
                <a:cs typeface="Georgia" panose="02040502050405020303" charset="0"/>
                <a:sym typeface="Rockwell"/>
              </a:rPr>
              <a:t>ENDOCRINE PHARMACOLOGY</a:t>
            </a:r>
            <a:endParaRPr lang="en-IN" altLang="en-US" sz="4000" b="1" i="0" u="none" strike="noStrike" cap="none" dirty="0">
              <a:solidFill>
                <a:srgbClr val="53181A"/>
              </a:solidFill>
              <a:latin typeface="Georgia" panose="02040502050405020303" charset="0"/>
              <a:ea typeface="Rockwell"/>
              <a:cs typeface="Georgia" panose="02040502050405020303" charset="0"/>
              <a:sym typeface="Rockwell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3A16FA-3D5B-4FFA-9DDB-C00637F7C28B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737036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363" y="177421"/>
            <a:ext cx="8748215" cy="922716"/>
          </a:xfrm>
        </p:spPr>
        <p:txBody>
          <a:bodyPr/>
          <a:lstStyle/>
          <a:p>
            <a:pPr algn="l"/>
            <a:r>
              <a:rPr lang="en-US" sz="2800" b="1" cap="all" dirty="0" smtClean="0">
                <a:latin typeface="Georgia" panose="02040502050405020303" pitchFamily="18" charset="0"/>
              </a:rPr>
              <a:t>Modulation of insulin synthesis and release</a:t>
            </a:r>
            <a:endParaRPr lang="en-US" sz="2800" b="1" cap="all" dirty="0">
              <a:latin typeface="Georgia" panose="020405020504050203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8363" y="1214651"/>
            <a:ext cx="8748215" cy="5411574"/>
          </a:xfrm>
        </p:spPr>
        <p:txBody>
          <a:bodyPr/>
          <a:lstStyle/>
          <a:p>
            <a:pPr marL="0" indent="0" eaLnBrk="1" hangingPunct="1">
              <a:spcBef>
                <a:spcPts val="1800"/>
              </a:spcBef>
              <a:buFontTx/>
              <a:buNone/>
            </a:pPr>
            <a:r>
              <a:rPr lang="en-US" sz="2600" dirty="0" smtClean="0">
                <a:latin typeface="Georgia" panose="02040502050405020303" pitchFamily="18" charset="0"/>
              </a:rPr>
              <a:t>The synthesis and release of insulin is modulated by:</a:t>
            </a:r>
          </a:p>
          <a:p>
            <a:pPr>
              <a:spcBef>
                <a:spcPts val="1800"/>
              </a:spcBef>
            </a:pPr>
            <a:r>
              <a:rPr lang="en-US" sz="2600" dirty="0" smtClean="0">
                <a:latin typeface="Georgia" panose="02040502050405020303" pitchFamily="18" charset="0"/>
                <a:ea typeface="ＭＳ Ｐゴシック" pitchFamily="26" charset="-128"/>
              </a:rPr>
              <a:t>Glucose (most important), amino acids, fatty acids and ketone bodies stimulate release</a:t>
            </a:r>
          </a:p>
          <a:p>
            <a:pPr>
              <a:spcBef>
                <a:spcPts val="1800"/>
              </a:spcBef>
            </a:pPr>
            <a:r>
              <a:rPr lang="en-US" sz="2600" dirty="0" smtClean="0">
                <a:latin typeface="Georgia" panose="02040502050405020303" pitchFamily="18" charset="0"/>
                <a:ea typeface="ＭＳ Ｐゴシック" pitchFamily="26" charset="-128"/>
              </a:rPr>
              <a:t>Glucagon and </a:t>
            </a:r>
            <a:r>
              <a:rPr lang="en-US" sz="2600" dirty="0" err="1" smtClean="0">
                <a:latin typeface="Georgia" panose="02040502050405020303" pitchFamily="18" charset="0"/>
                <a:ea typeface="ＭＳ Ｐゴシック" pitchFamily="26" charset="-128"/>
              </a:rPr>
              <a:t>somatostatin</a:t>
            </a:r>
            <a:r>
              <a:rPr lang="en-US" sz="2600" dirty="0" smtClean="0">
                <a:latin typeface="Georgia" panose="02040502050405020303" pitchFamily="18" charset="0"/>
                <a:ea typeface="ＭＳ Ｐゴシック" pitchFamily="26" charset="-128"/>
              </a:rPr>
              <a:t> inhibit release</a:t>
            </a:r>
          </a:p>
          <a:p>
            <a:pPr>
              <a:spcBef>
                <a:spcPts val="1800"/>
              </a:spcBef>
            </a:pPr>
            <a:r>
              <a:rPr lang="el-GR" sz="2600" dirty="0" smtClean="0">
                <a:latin typeface="Georgia" panose="02040502050405020303" pitchFamily="18" charset="0"/>
                <a:ea typeface="Arial" pitchFamily="26" charset="0"/>
                <a:cs typeface="Arial" pitchFamily="26" charset="0"/>
              </a:rPr>
              <a:t>α</a:t>
            </a:r>
            <a:r>
              <a:rPr lang="en-US" sz="2600" baseline="-25000" dirty="0" smtClean="0">
                <a:latin typeface="Georgia" panose="02040502050405020303" pitchFamily="18" charset="0"/>
                <a:ea typeface="Arial" pitchFamily="26" charset="0"/>
                <a:cs typeface="Arial" pitchFamily="26" charset="0"/>
              </a:rPr>
              <a:t>2-</a:t>
            </a:r>
            <a:r>
              <a:rPr lang="en-US" sz="2600" dirty="0">
                <a:latin typeface="Georgia" panose="02040502050405020303" pitchFamily="18" charset="0"/>
                <a:ea typeface="Arial" pitchFamily="26" charset="0"/>
                <a:cs typeface="Arial" pitchFamily="26" charset="0"/>
              </a:rPr>
              <a:t>a</a:t>
            </a:r>
            <a:r>
              <a:rPr lang="en-US" sz="2600" dirty="0" smtClean="0">
                <a:latin typeface="Georgia" panose="02040502050405020303" pitchFamily="18" charset="0"/>
                <a:ea typeface="Arial" pitchFamily="26" charset="0"/>
                <a:cs typeface="Arial" pitchFamily="26" charset="0"/>
              </a:rPr>
              <a:t>drenergic stimulation inhibits release (most important)</a:t>
            </a:r>
          </a:p>
          <a:p>
            <a:pPr>
              <a:spcBef>
                <a:spcPts val="1800"/>
              </a:spcBef>
            </a:pPr>
            <a:r>
              <a:rPr lang="el-GR" sz="2600" dirty="0" smtClean="0">
                <a:latin typeface="Georgia" panose="02040502050405020303" pitchFamily="18" charset="0"/>
                <a:ea typeface="Arial" pitchFamily="26" charset="0"/>
                <a:cs typeface="Arial" pitchFamily="26" charset="0"/>
              </a:rPr>
              <a:t>β</a:t>
            </a:r>
            <a:r>
              <a:rPr lang="en-US" sz="2600" dirty="0" smtClean="0">
                <a:latin typeface="Georgia" panose="02040502050405020303" pitchFamily="18" charset="0"/>
                <a:ea typeface="Arial" pitchFamily="26" charset="0"/>
                <a:cs typeface="Arial" pitchFamily="26" charset="0"/>
              </a:rPr>
              <a:t>-adrenergic stimulation promotes release</a:t>
            </a:r>
          </a:p>
          <a:p>
            <a:pPr>
              <a:spcBef>
                <a:spcPts val="1800"/>
              </a:spcBef>
            </a:pPr>
            <a:r>
              <a:rPr lang="en-US" sz="2600" dirty="0" smtClean="0">
                <a:latin typeface="Georgia" panose="02040502050405020303" pitchFamily="18" charset="0"/>
                <a:ea typeface="Arial" pitchFamily="26" charset="0"/>
                <a:cs typeface="Arial" pitchFamily="26" charset="0"/>
              </a:rPr>
              <a:t>Elevated intracellular Ca</a:t>
            </a:r>
            <a:r>
              <a:rPr lang="en-US" sz="2600" baseline="30000" dirty="0" smtClean="0">
                <a:latin typeface="Georgia" panose="02040502050405020303" pitchFamily="18" charset="0"/>
                <a:ea typeface="Arial" pitchFamily="26" charset="0"/>
                <a:cs typeface="Arial" pitchFamily="26" charset="0"/>
              </a:rPr>
              <a:t>2+</a:t>
            </a:r>
            <a:r>
              <a:rPr lang="en-US" sz="2600" dirty="0" smtClean="0">
                <a:latin typeface="Georgia" panose="02040502050405020303" pitchFamily="18" charset="0"/>
                <a:ea typeface="Arial" pitchFamily="26" charset="0"/>
                <a:cs typeface="Arial" pitchFamily="26" charset="0"/>
              </a:rPr>
              <a:t> promotes synthesis and release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CB16CD-1FBA-49E2-80D4-BDD57A24C24F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54386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363" y="272954"/>
            <a:ext cx="8734567" cy="685895"/>
          </a:xfrm>
        </p:spPr>
        <p:txBody>
          <a:bodyPr/>
          <a:lstStyle/>
          <a:p>
            <a:pPr algn="l"/>
            <a:r>
              <a:rPr lang="en-US" sz="2800" b="1" dirty="0" smtClean="0">
                <a:latin typeface="Georgia" panose="02040502050405020303" pitchFamily="18" charset="0"/>
              </a:rPr>
              <a:t>INSULIN ACTIONS</a:t>
            </a:r>
            <a:endParaRPr lang="en-US" sz="2800" b="1" dirty="0">
              <a:latin typeface="Georgia" panose="020405020504050203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8363" y="1187355"/>
            <a:ext cx="8734567" cy="5438870"/>
          </a:xfrm>
        </p:spPr>
        <p:txBody>
          <a:bodyPr/>
          <a:lstStyle/>
          <a:p>
            <a:pPr marL="0" indent="0">
              <a:spcBef>
                <a:spcPts val="1800"/>
              </a:spcBef>
              <a:buNone/>
            </a:pPr>
            <a:r>
              <a:rPr lang="en-US" altLang="en-US" sz="2600" b="1" dirty="0" smtClean="0">
                <a:latin typeface="Georgia" panose="02040502050405020303" pitchFamily="18" charset="0"/>
              </a:rPr>
              <a:t>Liver: </a:t>
            </a:r>
            <a:r>
              <a:rPr lang="en-US" altLang="en-US" sz="2600" dirty="0" smtClean="0">
                <a:latin typeface="Georgia" panose="02040502050405020303" pitchFamily="18" charset="0"/>
              </a:rPr>
              <a:t>(1) I</a:t>
            </a:r>
            <a:r>
              <a:rPr kumimoji="0" lang="en-US" altLang="en-US" sz="2600" i="0" strike="noStrike" cap="none" normalizeH="0" baseline="0" dirty="0" smtClean="0">
                <a:ln>
                  <a:noFill/>
                </a:ln>
                <a:effectLst/>
                <a:latin typeface="Georgia" panose="02040502050405020303" pitchFamily="18" charset="0"/>
              </a:rPr>
              <a:t>nhibits </a:t>
            </a:r>
            <a:r>
              <a:rPr kumimoji="0" lang="en-US" altLang="en-US" sz="2600" i="0" strike="noStrike" cap="none" normalizeH="0" baseline="0" dirty="0" err="1" smtClean="0">
                <a:ln>
                  <a:noFill/>
                </a:ln>
                <a:effectLst/>
                <a:latin typeface="Georgia" panose="02040502050405020303" pitchFamily="18" charset="0"/>
              </a:rPr>
              <a:t>glycogenolysis</a:t>
            </a:r>
            <a:r>
              <a:rPr kumimoji="0" lang="en-US" altLang="en-US" sz="2600" i="0" strike="noStrike" cap="none" normalizeH="0" baseline="0" dirty="0" smtClean="0">
                <a:ln>
                  <a:noFill/>
                </a:ln>
                <a:effectLst/>
                <a:latin typeface="Georgia" panose="02040502050405020303" pitchFamily="18" charset="0"/>
              </a:rPr>
              <a:t> (2) Inhibits </a:t>
            </a:r>
            <a:r>
              <a:rPr kumimoji="0" lang="cs-CZ" altLang="en-US" sz="2600" i="0" strike="noStrike" cap="none" normalizeH="0" baseline="0" dirty="0" smtClean="0">
                <a:ln>
                  <a:noFill/>
                </a:ln>
                <a:effectLst/>
                <a:latin typeface="Georgia" panose="02040502050405020303" pitchFamily="18" charset="0"/>
              </a:rPr>
              <a:t>gluconeogenesis</a:t>
            </a:r>
            <a:r>
              <a:rPr kumimoji="0" lang="en-US" altLang="en-US" sz="2600" i="0" strike="noStrike" cap="none" normalizeH="0" baseline="0" dirty="0" smtClean="0">
                <a:ln>
                  <a:noFill/>
                </a:ln>
                <a:effectLst/>
                <a:latin typeface="Georgia" panose="02040502050405020303" pitchFamily="18" charset="0"/>
              </a:rPr>
              <a:t> and increases glycolysis (3) Inhibits conversion of fatty acids and amino acids to </a:t>
            </a:r>
            <a:r>
              <a:rPr kumimoji="0" lang="en-US" altLang="en-US" sz="2600" i="0" strike="noStrike" cap="none" normalizeH="0" baseline="0" dirty="0" err="1" smtClean="0">
                <a:ln>
                  <a:noFill/>
                </a:ln>
                <a:effectLst/>
                <a:latin typeface="Georgia" panose="02040502050405020303" pitchFamily="18" charset="0"/>
              </a:rPr>
              <a:t>ketoacids</a:t>
            </a:r>
            <a:r>
              <a:rPr kumimoji="0" lang="en-US" altLang="en-US" sz="2600" i="0" strike="noStrike" cap="none" normalizeH="0" baseline="0" dirty="0" smtClean="0">
                <a:ln>
                  <a:noFill/>
                </a:ln>
                <a:effectLst/>
                <a:latin typeface="Georgia" panose="02040502050405020303" pitchFamily="18" charset="0"/>
              </a:rPr>
              <a:t> (4) </a:t>
            </a:r>
            <a:r>
              <a:rPr lang="en-US" altLang="en-US" sz="2600" dirty="0" smtClean="0">
                <a:latin typeface="Georgia" panose="02040502050405020303" pitchFamily="18" charset="0"/>
              </a:rPr>
              <a:t>S</a:t>
            </a:r>
            <a:r>
              <a:rPr kumimoji="0" lang="cs-CZ" altLang="en-US" sz="2600" i="0" strike="noStrike" cap="none" normalizeH="0" baseline="0" dirty="0" smtClean="0">
                <a:ln>
                  <a:noFill/>
                </a:ln>
                <a:effectLst/>
                <a:latin typeface="Georgia" panose="02040502050405020303" pitchFamily="18" charset="0"/>
              </a:rPr>
              <a:t>timulates glycogen sy</a:t>
            </a:r>
            <a:r>
              <a:rPr kumimoji="0" lang="en-US" altLang="en-US" sz="2600" i="0" strike="noStrike" cap="none" normalizeH="0" baseline="0" dirty="0" smtClean="0">
                <a:ln>
                  <a:noFill/>
                </a:ln>
                <a:effectLst/>
                <a:latin typeface="Georgia" panose="02040502050405020303" pitchFamily="18" charset="0"/>
              </a:rPr>
              <a:t>n</a:t>
            </a:r>
            <a:r>
              <a:rPr kumimoji="0" lang="cs-CZ" altLang="en-US" sz="2600" i="0" strike="noStrike" cap="none" normalizeH="0" baseline="0" dirty="0" smtClean="0">
                <a:ln>
                  <a:noFill/>
                </a:ln>
                <a:effectLst/>
                <a:latin typeface="Georgia" panose="02040502050405020303" pitchFamily="18" charset="0"/>
              </a:rPr>
              <a:t>thesis</a:t>
            </a:r>
            <a:r>
              <a:rPr kumimoji="0" lang="en-GB" altLang="en-US" sz="2600" i="0" strike="noStrike" cap="none" normalizeH="0" baseline="0" dirty="0" smtClean="0">
                <a:ln>
                  <a:noFill/>
                </a:ln>
                <a:effectLst/>
                <a:latin typeface="Georgia" panose="02040502050405020303" pitchFamily="18" charset="0"/>
              </a:rPr>
              <a:t> (5) </a:t>
            </a:r>
            <a:r>
              <a:rPr kumimoji="0" lang="en-US" altLang="en-US" sz="2600" i="0" strike="noStrike" cap="none" normalizeH="0" baseline="0" dirty="0" smtClean="0">
                <a:ln>
                  <a:noFill/>
                </a:ln>
                <a:effectLst/>
                <a:latin typeface="Georgia" panose="02040502050405020303" pitchFamily="18" charset="0"/>
              </a:rPr>
              <a:t>Increases triglyceride synthesis and very-low-density</a:t>
            </a:r>
            <a:r>
              <a:rPr kumimoji="0" lang="en-US" altLang="en-US" sz="2600" i="0" strike="noStrike" cap="none" normalizeH="0" dirty="0" smtClean="0">
                <a:ln>
                  <a:noFill/>
                </a:ln>
                <a:effectLst/>
                <a:latin typeface="Georgia" panose="02040502050405020303" pitchFamily="18" charset="0"/>
              </a:rPr>
              <a:t> </a:t>
            </a:r>
            <a:r>
              <a:rPr kumimoji="0" lang="en-US" altLang="en-US" sz="2600" i="0" strike="noStrike" cap="none" normalizeH="0" baseline="0" dirty="0" smtClean="0">
                <a:ln>
                  <a:noFill/>
                </a:ln>
                <a:effectLst/>
                <a:latin typeface="Georgia" panose="02040502050405020303" pitchFamily="18" charset="0"/>
              </a:rPr>
              <a:t>lipoprotein formation</a:t>
            </a:r>
          </a:p>
          <a:p>
            <a:pPr marL="0" indent="0">
              <a:spcBef>
                <a:spcPts val="1800"/>
              </a:spcBef>
              <a:buNone/>
            </a:pPr>
            <a:r>
              <a:rPr lang="en-US" altLang="en-US" sz="2600" b="1" dirty="0" smtClean="0">
                <a:latin typeface="Georgia" panose="02040502050405020303" pitchFamily="18" charset="0"/>
              </a:rPr>
              <a:t>Muscle: </a:t>
            </a:r>
            <a:r>
              <a:rPr lang="en-US" altLang="en-US" sz="2600" dirty="0" smtClean="0">
                <a:latin typeface="Georgia" panose="02040502050405020303" pitchFamily="18" charset="0"/>
              </a:rPr>
              <a:t>(1) Increased </a:t>
            </a:r>
            <a:r>
              <a:rPr lang="en-US" altLang="en-US" sz="2600" dirty="0">
                <a:latin typeface="Georgia" panose="02040502050405020303" pitchFamily="18" charset="0"/>
              </a:rPr>
              <a:t>protein </a:t>
            </a:r>
            <a:r>
              <a:rPr lang="en-US" altLang="en-US" sz="2600" dirty="0" smtClean="0">
                <a:latin typeface="Georgia" panose="02040502050405020303" pitchFamily="18" charset="0"/>
              </a:rPr>
              <a:t>synthesis (2) Increases </a:t>
            </a:r>
            <a:r>
              <a:rPr lang="en-US" altLang="en-US" sz="2600" dirty="0">
                <a:latin typeface="Georgia" panose="02040502050405020303" pitchFamily="18" charset="0"/>
              </a:rPr>
              <a:t>amino acid </a:t>
            </a:r>
            <a:r>
              <a:rPr lang="en-US" altLang="en-US" sz="2600" dirty="0" smtClean="0">
                <a:latin typeface="Georgia" panose="02040502050405020303" pitchFamily="18" charset="0"/>
              </a:rPr>
              <a:t>transport (3) Increases </a:t>
            </a:r>
            <a:r>
              <a:rPr lang="en-US" altLang="en-US" sz="2600" dirty="0">
                <a:latin typeface="Georgia" panose="02040502050405020303" pitchFamily="18" charset="0"/>
              </a:rPr>
              <a:t>ribosomal protein </a:t>
            </a:r>
            <a:r>
              <a:rPr lang="en-US" altLang="en-US" sz="2600" dirty="0" smtClean="0">
                <a:latin typeface="Georgia" panose="02040502050405020303" pitchFamily="18" charset="0"/>
              </a:rPr>
              <a:t>synthesis (4) Increased </a:t>
            </a:r>
            <a:r>
              <a:rPr lang="en-US" altLang="en-US" sz="2600" dirty="0">
                <a:latin typeface="Georgia" panose="02040502050405020303" pitchFamily="18" charset="0"/>
              </a:rPr>
              <a:t>glycogen </a:t>
            </a:r>
            <a:r>
              <a:rPr lang="en-US" altLang="en-US" sz="2600" dirty="0" smtClean="0">
                <a:latin typeface="Georgia" panose="02040502050405020303" pitchFamily="18" charset="0"/>
              </a:rPr>
              <a:t>synthesis (5) Increases </a:t>
            </a:r>
            <a:r>
              <a:rPr lang="en-US" altLang="en-US" sz="2600" dirty="0">
                <a:latin typeface="Georgia" panose="02040502050405020303" pitchFamily="18" charset="0"/>
              </a:rPr>
              <a:t>glucose transport and </a:t>
            </a:r>
            <a:r>
              <a:rPr lang="en-US" altLang="en-US" sz="2600" dirty="0" smtClean="0">
                <a:latin typeface="Georgia" panose="02040502050405020303" pitchFamily="18" charset="0"/>
              </a:rPr>
              <a:t>glycolysis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CB16CD-1FBA-49E2-80D4-BDD57A24C24F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19824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363" y="272954"/>
            <a:ext cx="8734567" cy="685895"/>
          </a:xfrm>
        </p:spPr>
        <p:txBody>
          <a:bodyPr/>
          <a:lstStyle/>
          <a:p>
            <a:pPr algn="l"/>
            <a:r>
              <a:rPr lang="en-US" sz="2800" b="1" dirty="0" smtClean="0">
                <a:latin typeface="Georgia" panose="02040502050405020303" pitchFamily="18" charset="0"/>
              </a:rPr>
              <a:t>INSULIN ACTIONS …. CONT’D</a:t>
            </a:r>
            <a:endParaRPr lang="en-US" sz="2800" b="1" dirty="0">
              <a:latin typeface="Georgia" panose="020405020504050203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8363" y="1187355"/>
            <a:ext cx="8734567" cy="5438870"/>
          </a:xfrm>
        </p:spPr>
        <p:txBody>
          <a:bodyPr/>
          <a:lstStyle/>
          <a:p>
            <a:pPr marL="0" indent="0">
              <a:spcBef>
                <a:spcPts val="1800"/>
              </a:spcBef>
              <a:buNone/>
            </a:pPr>
            <a:r>
              <a:rPr lang="en-US" altLang="en-US" sz="2600" b="1" dirty="0" smtClean="0">
                <a:latin typeface="Georgia" panose="02040502050405020303" pitchFamily="18" charset="0"/>
              </a:rPr>
              <a:t>Adipose tissue: </a:t>
            </a:r>
            <a:r>
              <a:rPr lang="en-US" altLang="en-US" sz="2600" dirty="0" smtClean="0">
                <a:latin typeface="Georgia" panose="02040502050405020303" pitchFamily="18" charset="0"/>
              </a:rPr>
              <a:t>(1) Increases </a:t>
            </a:r>
            <a:r>
              <a:rPr lang="en-US" altLang="en-US" sz="2600" dirty="0" err="1">
                <a:latin typeface="Georgia" panose="02040502050405020303" pitchFamily="18" charset="0"/>
              </a:rPr>
              <a:t>lipogenesis</a:t>
            </a:r>
            <a:r>
              <a:rPr lang="en-US" altLang="en-US" sz="2600" dirty="0">
                <a:latin typeface="Georgia" panose="02040502050405020303" pitchFamily="18" charset="0"/>
              </a:rPr>
              <a:t> and lipoprotein </a:t>
            </a:r>
            <a:r>
              <a:rPr lang="en-US" altLang="en-US" sz="2600" dirty="0" smtClean="0">
                <a:latin typeface="Georgia" panose="02040502050405020303" pitchFamily="18" charset="0"/>
              </a:rPr>
              <a:t>lipase (2) Increases </a:t>
            </a:r>
            <a:r>
              <a:rPr lang="en-US" altLang="en-US" sz="2600" dirty="0">
                <a:latin typeface="Georgia" panose="02040502050405020303" pitchFamily="18" charset="0"/>
              </a:rPr>
              <a:t>glucose transport into </a:t>
            </a:r>
            <a:r>
              <a:rPr lang="en-US" altLang="en-US" sz="2600" dirty="0" smtClean="0">
                <a:latin typeface="Georgia" panose="02040502050405020303" pitchFamily="18" charset="0"/>
              </a:rPr>
              <a:t>cells (3) Decreases </a:t>
            </a:r>
            <a:r>
              <a:rPr lang="en-US" altLang="en-US" sz="2600" dirty="0">
                <a:latin typeface="Georgia" panose="02040502050405020303" pitchFamily="18" charset="0"/>
              </a:rPr>
              <a:t>intracellular lipolysis</a:t>
            </a:r>
            <a:endParaRPr lang="en-US" sz="2600" dirty="0">
              <a:latin typeface="Georgia" panose="02040502050405020303" pitchFamily="18" charset="0"/>
            </a:endParaRPr>
          </a:p>
          <a:p>
            <a:pPr marL="0" indent="0">
              <a:spcBef>
                <a:spcPts val="1800"/>
              </a:spcBef>
              <a:buNone/>
            </a:pPr>
            <a:r>
              <a:rPr lang="en-US" sz="2600" b="1" dirty="0">
                <a:latin typeface="Georgia" panose="02040502050405020303" pitchFamily="18" charset="0"/>
              </a:rPr>
              <a:t>Other </a:t>
            </a:r>
            <a:r>
              <a:rPr lang="en-US" sz="2600" b="1" dirty="0" smtClean="0">
                <a:latin typeface="Georgia" panose="02040502050405020303" pitchFamily="18" charset="0"/>
              </a:rPr>
              <a:t>effects: </a:t>
            </a:r>
            <a:r>
              <a:rPr lang="en-US" altLang="en-US" sz="2600" dirty="0" smtClean="0">
                <a:latin typeface="Georgia" panose="02040502050405020303" pitchFamily="18" charset="0"/>
              </a:rPr>
              <a:t>Insulin </a:t>
            </a:r>
            <a:r>
              <a:rPr lang="en-US" altLang="en-US" sz="2600" dirty="0">
                <a:latin typeface="Georgia" panose="02040502050405020303" pitchFamily="18" charset="0"/>
              </a:rPr>
              <a:t>also increases the permeability of many cells to K</a:t>
            </a:r>
            <a:r>
              <a:rPr lang="en-US" altLang="en-US" sz="2600" baseline="30000" dirty="0">
                <a:latin typeface="Georgia" panose="02040502050405020303" pitchFamily="18" charset="0"/>
              </a:rPr>
              <a:t>+</a:t>
            </a:r>
            <a:r>
              <a:rPr lang="en-US" altLang="en-US" sz="2600" dirty="0">
                <a:latin typeface="Georgia" panose="02040502050405020303" pitchFamily="18" charset="0"/>
              </a:rPr>
              <a:t> (</a:t>
            </a:r>
            <a:r>
              <a:rPr lang="en-US" sz="2600" dirty="0">
                <a:latin typeface="Georgia" panose="02040502050405020303" pitchFamily="18" charset="0"/>
              </a:rPr>
              <a:t>promotes cellular K</a:t>
            </a:r>
            <a:r>
              <a:rPr lang="en-US" sz="2600" baseline="30000" dirty="0">
                <a:latin typeface="Georgia" panose="02040502050405020303" pitchFamily="18" charset="0"/>
              </a:rPr>
              <a:t>+</a:t>
            </a:r>
            <a:r>
              <a:rPr lang="en-US" sz="2600" dirty="0">
                <a:latin typeface="Georgia" panose="02040502050405020303" pitchFamily="18" charset="0"/>
              </a:rPr>
              <a:t> uptake), </a:t>
            </a:r>
            <a:r>
              <a:rPr lang="en-US" altLang="en-US" sz="2600" dirty="0">
                <a:latin typeface="Georgia" panose="02040502050405020303" pitchFamily="18" charset="0"/>
              </a:rPr>
              <a:t>magnesium and phosphate </a:t>
            </a:r>
            <a:r>
              <a:rPr lang="en-US" altLang="en-US" sz="2600" dirty="0" smtClean="0">
                <a:latin typeface="Georgia" panose="02040502050405020303" pitchFamily="18" charset="0"/>
              </a:rPr>
              <a:t>ions. The </a:t>
            </a:r>
            <a:r>
              <a:rPr lang="en-US" altLang="en-US" sz="2600" dirty="0">
                <a:latin typeface="Georgia" panose="02040502050405020303" pitchFamily="18" charset="0"/>
              </a:rPr>
              <a:t>effect on </a:t>
            </a:r>
            <a:r>
              <a:rPr lang="en-US" sz="2600" dirty="0">
                <a:latin typeface="Georgia" panose="02040502050405020303" pitchFamily="18" charset="0"/>
              </a:rPr>
              <a:t>K</a:t>
            </a:r>
            <a:r>
              <a:rPr lang="en-US" sz="2600" baseline="30000" dirty="0">
                <a:latin typeface="Georgia" panose="02040502050405020303" pitchFamily="18" charset="0"/>
              </a:rPr>
              <a:t>+</a:t>
            </a:r>
            <a:r>
              <a:rPr lang="en-US" altLang="en-US" sz="2600" dirty="0">
                <a:latin typeface="Georgia" panose="02040502050405020303" pitchFamily="18" charset="0"/>
              </a:rPr>
              <a:t> is clinically important. Insulin activates Na</a:t>
            </a:r>
            <a:r>
              <a:rPr lang="en-US" altLang="en-US" sz="2600" baseline="30000" dirty="0">
                <a:latin typeface="Georgia" panose="02040502050405020303" pitchFamily="18" charset="0"/>
              </a:rPr>
              <a:t>+</a:t>
            </a:r>
            <a:r>
              <a:rPr lang="en-US" altLang="en-US" sz="2600" dirty="0">
                <a:latin typeface="Georgia" panose="02040502050405020303" pitchFamily="18" charset="0"/>
              </a:rPr>
              <a:t>/</a:t>
            </a:r>
            <a:r>
              <a:rPr lang="en-US" sz="2600" dirty="0">
                <a:latin typeface="Georgia" panose="02040502050405020303" pitchFamily="18" charset="0"/>
              </a:rPr>
              <a:t>K</a:t>
            </a:r>
            <a:r>
              <a:rPr lang="en-US" sz="2600" baseline="30000" dirty="0">
                <a:latin typeface="Georgia" panose="02040502050405020303" pitchFamily="18" charset="0"/>
              </a:rPr>
              <a:t>+</a:t>
            </a:r>
            <a:r>
              <a:rPr lang="en-US" altLang="en-US" sz="2600" dirty="0">
                <a:latin typeface="Georgia" panose="02040502050405020303" pitchFamily="18" charset="0"/>
              </a:rPr>
              <a:t> </a:t>
            </a:r>
            <a:r>
              <a:rPr lang="en-US" altLang="en-US" sz="2600" dirty="0" err="1">
                <a:latin typeface="Georgia" panose="02040502050405020303" pitchFamily="18" charset="0"/>
              </a:rPr>
              <a:t>ATPases</a:t>
            </a:r>
            <a:r>
              <a:rPr lang="en-US" altLang="en-US" sz="2600" dirty="0">
                <a:latin typeface="Georgia" panose="02040502050405020303" pitchFamily="18" charset="0"/>
              </a:rPr>
              <a:t> in many cells, causing </a:t>
            </a:r>
            <a:r>
              <a:rPr lang="en-US" altLang="en-US" sz="2600" dirty="0" smtClean="0">
                <a:latin typeface="Georgia" panose="02040502050405020303" pitchFamily="18" charset="0"/>
              </a:rPr>
              <a:t>influx </a:t>
            </a:r>
            <a:r>
              <a:rPr lang="en-US" altLang="en-US" sz="2600" dirty="0">
                <a:latin typeface="Georgia" panose="02040502050405020303" pitchFamily="18" charset="0"/>
              </a:rPr>
              <a:t>of </a:t>
            </a:r>
            <a:r>
              <a:rPr lang="en-US" sz="2600" dirty="0">
                <a:latin typeface="Georgia" panose="02040502050405020303" pitchFamily="18" charset="0"/>
              </a:rPr>
              <a:t>K</a:t>
            </a:r>
            <a:r>
              <a:rPr lang="en-US" sz="2600" baseline="30000" dirty="0">
                <a:latin typeface="Georgia" panose="02040502050405020303" pitchFamily="18" charset="0"/>
              </a:rPr>
              <a:t>+</a:t>
            </a:r>
            <a:r>
              <a:rPr lang="en-US" altLang="en-US" sz="2600" dirty="0">
                <a:latin typeface="Georgia" panose="02040502050405020303" pitchFamily="18" charset="0"/>
              </a:rPr>
              <a:t> into </a:t>
            </a:r>
            <a:r>
              <a:rPr lang="en-US" altLang="en-US" sz="2600" dirty="0" smtClean="0">
                <a:latin typeface="Georgia" panose="02040502050405020303" pitchFamily="18" charset="0"/>
              </a:rPr>
              <a:t>cells.</a:t>
            </a:r>
            <a:endParaRPr lang="en-US" altLang="en-US" sz="2600" dirty="0">
              <a:latin typeface="Georgia" panose="02040502050405020303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CB16CD-1FBA-49E2-80D4-BDD57A24C24F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85385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191069"/>
            <a:ext cx="8686800" cy="764273"/>
          </a:xfrm>
        </p:spPr>
        <p:txBody>
          <a:bodyPr/>
          <a:lstStyle/>
          <a:p>
            <a:pPr algn="l"/>
            <a:r>
              <a:rPr lang="en-US" sz="2800" b="1" cap="all" dirty="0" smtClean="0">
                <a:latin typeface="Georgia" panose="02040502050405020303" pitchFamily="18" charset="0"/>
              </a:rPr>
              <a:t>Mechanism of action of insulin</a:t>
            </a:r>
            <a:endParaRPr lang="en-US" sz="2800" b="1" cap="all" dirty="0">
              <a:latin typeface="Georgia" panose="020405020504050203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142999"/>
            <a:ext cx="8686800" cy="5483225"/>
          </a:xfrm>
        </p:spPr>
        <p:txBody>
          <a:bodyPr/>
          <a:lstStyle/>
          <a:p>
            <a:pPr>
              <a:spcBef>
                <a:spcPts val="1800"/>
              </a:spcBef>
            </a:pPr>
            <a:r>
              <a:rPr lang="en-US" sz="2600" dirty="0" smtClean="0">
                <a:latin typeface="Georgia" panose="02040502050405020303" pitchFamily="18" charset="0"/>
              </a:rPr>
              <a:t>Insulin binds to specific insulin receptors (IR) that have tyrosine kinase activity located in the plasma membrane </a:t>
            </a:r>
          </a:p>
          <a:p>
            <a:pPr>
              <a:spcBef>
                <a:spcPts val="1800"/>
              </a:spcBef>
            </a:pPr>
            <a:r>
              <a:rPr lang="en-US" altLang="en-US" sz="2600" dirty="0" smtClean="0">
                <a:latin typeface="Georgia" panose="02040502050405020303" pitchFamily="18" charset="0"/>
              </a:rPr>
              <a:t>The </a:t>
            </a:r>
            <a:r>
              <a:rPr lang="en-US" altLang="en-US" sz="2600" dirty="0">
                <a:latin typeface="Georgia" panose="02040502050405020303" pitchFamily="18" charset="0"/>
              </a:rPr>
              <a:t>IR is composed of </a:t>
            </a:r>
            <a:r>
              <a:rPr lang="en-US" altLang="en-US" sz="2600" dirty="0" smtClean="0">
                <a:latin typeface="Georgia" panose="02040502050405020303" pitchFamily="18" charset="0"/>
              </a:rPr>
              <a:t>two </a:t>
            </a:r>
            <a:r>
              <a:rPr lang="en-US" altLang="en-US" sz="2600" dirty="0">
                <a:latin typeface="Georgia" panose="02040502050405020303" pitchFamily="18" charset="0"/>
              </a:rPr>
              <a:t>alpha subunits and </a:t>
            </a:r>
            <a:r>
              <a:rPr lang="en-US" altLang="en-US" sz="2600" dirty="0" smtClean="0">
                <a:latin typeface="Georgia" panose="02040502050405020303" pitchFamily="18" charset="0"/>
              </a:rPr>
              <a:t>two </a:t>
            </a:r>
            <a:r>
              <a:rPr lang="en-US" altLang="en-US" sz="2600" dirty="0">
                <a:latin typeface="Georgia" panose="02040502050405020303" pitchFamily="18" charset="0"/>
              </a:rPr>
              <a:t>beta subunits linked by S-S bonds. The alpha chains are entirely extracellular and house insulin binding domains, while the linked beta chains penetrate through the </a:t>
            </a:r>
            <a:r>
              <a:rPr lang="en-US" altLang="en-US" sz="2600" dirty="0" smtClean="0">
                <a:latin typeface="Georgia" panose="02040502050405020303" pitchFamily="18" charset="0"/>
              </a:rPr>
              <a:t>plasma membrane.</a:t>
            </a:r>
          </a:p>
          <a:p>
            <a:pPr>
              <a:spcBef>
                <a:spcPts val="1800"/>
              </a:spcBef>
            </a:pPr>
            <a:r>
              <a:rPr lang="en-US" altLang="en-US" sz="2600" dirty="0">
                <a:latin typeface="Georgia" panose="02040502050405020303" pitchFamily="18" charset="0"/>
              </a:rPr>
              <a:t>The IR is a tyrosine kinase: it functions as an enzyme that transfers phosphate groups from ATP to tyrosine residues on target </a:t>
            </a:r>
            <a:r>
              <a:rPr lang="en-US" altLang="en-US" sz="2600" dirty="0" smtClean="0">
                <a:latin typeface="Georgia" panose="02040502050405020303" pitchFamily="18" charset="0"/>
              </a:rPr>
              <a:t>proteins</a:t>
            </a:r>
            <a:endParaRPr lang="en-US" altLang="en-US" sz="2600" dirty="0">
              <a:latin typeface="Georgia" panose="02040502050405020303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CB16CD-1FBA-49E2-80D4-BDD57A24C24F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74189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191069"/>
            <a:ext cx="8686800" cy="764273"/>
          </a:xfrm>
        </p:spPr>
        <p:txBody>
          <a:bodyPr/>
          <a:lstStyle/>
          <a:p>
            <a:pPr algn="l"/>
            <a:r>
              <a:rPr lang="en-US" sz="2800" b="1" cap="all" dirty="0" smtClean="0">
                <a:latin typeface="Georgia" panose="02040502050405020303" pitchFamily="18" charset="0"/>
              </a:rPr>
              <a:t>Mechanism of action of insulin …. CONT’D</a:t>
            </a:r>
            <a:endParaRPr lang="en-US" sz="2800" b="1" cap="all" dirty="0">
              <a:latin typeface="Georgia" panose="020405020504050203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142999"/>
            <a:ext cx="8686800" cy="5483225"/>
          </a:xfrm>
        </p:spPr>
        <p:txBody>
          <a:bodyPr/>
          <a:lstStyle/>
          <a:p>
            <a:pPr>
              <a:spcBef>
                <a:spcPts val="1800"/>
              </a:spcBef>
            </a:pPr>
            <a:r>
              <a:rPr lang="en-US" altLang="en-US" sz="2600" dirty="0" smtClean="0">
                <a:latin typeface="Georgia" panose="02040502050405020303" pitchFamily="18" charset="0"/>
              </a:rPr>
              <a:t>Binding of insulin to the alpha subunits causes the beta subunits to phosphorylate themselves (auto-phosphorylation), thus activating the catalytic activity of the receptor</a:t>
            </a:r>
          </a:p>
          <a:p>
            <a:pPr>
              <a:spcBef>
                <a:spcPts val="1800"/>
              </a:spcBef>
            </a:pPr>
            <a:r>
              <a:rPr lang="en-US" altLang="en-US" sz="2600" dirty="0">
                <a:latin typeface="Georgia" panose="02040502050405020303" pitchFamily="18" charset="0"/>
              </a:rPr>
              <a:t>The activated receptor then phosphorylates a number of intracellular proteins, which in turn alters their activity, thereby generating a biological </a:t>
            </a:r>
            <a:r>
              <a:rPr lang="en-US" altLang="en-US" sz="2600" dirty="0" smtClean="0">
                <a:latin typeface="Georgia" panose="02040502050405020303" pitchFamily="18" charset="0"/>
              </a:rPr>
              <a:t>response</a:t>
            </a:r>
          </a:p>
          <a:p>
            <a:pPr>
              <a:spcBef>
                <a:spcPts val="1800"/>
              </a:spcBef>
            </a:pPr>
            <a:r>
              <a:rPr lang="en-US" altLang="en-US" sz="2600" dirty="0">
                <a:latin typeface="Georgia" panose="02040502050405020303" pitchFamily="18" charset="0"/>
              </a:rPr>
              <a:t>Several intracellular proteins have been identified as phosphorylation substrates for the insulin receptor and these are referred to as insulin receptor substrates 1-4 [IRS 1-4</a:t>
            </a:r>
            <a:r>
              <a:rPr lang="en-US" altLang="en-US" sz="2600" dirty="0" smtClean="0">
                <a:latin typeface="Georgia" panose="02040502050405020303" pitchFamily="18" charset="0"/>
              </a:rPr>
              <a:t>])</a:t>
            </a:r>
            <a:endParaRPr lang="en-US" altLang="en-US" sz="2600" dirty="0">
              <a:latin typeface="Georgia" panose="02040502050405020303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CB16CD-1FBA-49E2-80D4-BDD57A24C24F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6773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2012" y="163773"/>
            <a:ext cx="8679976" cy="873457"/>
          </a:xfrm>
        </p:spPr>
        <p:txBody>
          <a:bodyPr/>
          <a:lstStyle/>
          <a:p>
            <a:pPr algn="l"/>
            <a:r>
              <a:rPr lang="en-US" sz="2800" b="1" cap="all" dirty="0">
                <a:latin typeface="Georgia" panose="02040502050405020303" pitchFamily="18" charset="0"/>
              </a:rPr>
              <a:t>Mechanism of action of </a:t>
            </a:r>
            <a:r>
              <a:rPr lang="en-US" sz="2800" b="1" cap="all" dirty="0" smtClean="0">
                <a:latin typeface="Georgia" panose="02040502050405020303" pitchFamily="18" charset="0"/>
              </a:rPr>
              <a:t>insulin …. </a:t>
            </a:r>
            <a:r>
              <a:rPr lang="en-US" sz="2800" b="1" cap="all" dirty="0">
                <a:latin typeface="Georgia" panose="02040502050405020303" pitchFamily="18" charset="0"/>
              </a:rPr>
              <a:t>c</a:t>
            </a:r>
            <a:r>
              <a:rPr lang="en-US" sz="2800" b="1" cap="all" dirty="0" smtClean="0">
                <a:latin typeface="Georgia" panose="02040502050405020303" pitchFamily="18" charset="0"/>
              </a:rPr>
              <a:t>ont’d</a:t>
            </a:r>
            <a:endParaRPr lang="en-US" sz="2800" cap="all" dirty="0">
              <a:latin typeface="Georgia" panose="020405020504050203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2012" y="1187355"/>
            <a:ext cx="8679976" cy="5438869"/>
          </a:xfrm>
        </p:spPr>
        <p:txBody>
          <a:bodyPr/>
          <a:lstStyle/>
          <a:p>
            <a:pPr>
              <a:spcBef>
                <a:spcPts val="1800"/>
              </a:spcBef>
            </a:pPr>
            <a:r>
              <a:rPr lang="en-US" altLang="en-US" sz="2600" dirty="0" smtClean="0">
                <a:latin typeface="Georgia" panose="02040502050405020303" pitchFamily="18" charset="0"/>
              </a:rPr>
              <a:t>When phosphorylated, the IRS are involved in recruitment and activation of other enzymes that ultimately mediate insulin’s effects</a:t>
            </a:r>
            <a:endParaRPr lang="en-US" sz="2600" dirty="0" smtClean="0">
              <a:latin typeface="Georgia" panose="02040502050405020303" pitchFamily="18" charset="0"/>
            </a:endParaRPr>
          </a:p>
          <a:p>
            <a:pPr>
              <a:spcBef>
                <a:spcPts val="1800"/>
              </a:spcBef>
            </a:pPr>
            <a:r>
              <a:rPr lang="en-US" sz="2600" dirty="0" smtClean="0">
                <a:latin typeface="Georgia" panose="02040502050405020303" pitchFamily="18" charset="0"/>
              </a:rPr>
              <a:t>Insulin alters the phosphorylation state of key metabolic enzymes, leading to activation or inactivation of the enzymes</a:t>
            </a:r>
          </a:p>
          <a:p>
            <a:pPr>
              <a:spcBef>
                <a:spcPts val="1800"/>
              </a:spcBef>
            </a:pPr>
            <a:r>
              <a:rPr lang="en-US" sz="2600" dirty="0" smtClean="0">
                <a:latin typeface="Georgia" panose="02040502050405020303" pitchFamily="18" charset="0"/>
              </a:rPr>
              <a:t>Insulin induces the transcription of several genes involved in increasing glucose catabolism and specifically inhibits transcription of genes involved in gluconeogenesis</a:t>
            </a:r>
            <a:endParaRPr lang="en-US" sz="2600" dirty="0">
              <a:latin typeface="Georgia" panose="02040502050405020303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CB16CD-1FBA-49E2-80D4-BDD57A24C24F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09734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307" y="218363"/>
            <a:ext cx="8666329" cy="846161"/>
          </a:xfrm>
        </p:spPr>
        <p:txBody>
          <a:bodyPr/>
          <a:lstStyle/>
          <a:p>
            <a:pPr algn="l"/>
            <a:r>
              <a:rPr lang="en-US" sz="2800" b="1" cap="all" dirty="0" smtClean="0">
                <a:latin typeface="Georgia" panose="02040502050405020303" pitchFamily="18" charset="0"/>
              </a:rPr>
              <a:t>Insulin mediated glucose entry in cells</a:t>
            </a:r>
            <a:endParaRPr lang="en-US" sz="2800" b="1" cap="all" dirty="0">
              <a:latin typeface="Georgia" panose="020405020504050203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9307" y="1214651"/>
            <a:ext cx="8666329" cy="5411574"/>
          </a:xfrm>
        </p:spPr>
        <p:txBody>
          <a:bodyPr/>
          <a:lstStyle/>
          <a:p>
            <a:pPr>
              <a:spcBef>
                <a:spcPts val="1800"/>
              </a:spcBef>
            </a:pPr>
            <a:r>
              <a:rPr lang="en-US" altLang="en-US" sz="2600" dirty="0" smtClean="0">
                <a:latin typeface="Georgia" panose="02040502050405020303" pitchFamily="18" charset="0"/>
              </a:rPr>
              <a:t>Insulin facilitates entry of glucose into muscle, adipose and several other tissues</a:t>
            </a:r>
          </a:p>
          <a:p>
            <a:pPr>
              <a:spcBef>
                <a:spcPts val="1800"/>
              </a:spcBef>
            </a:pPr>
            <a:r>
              <a:rPr lang="en-US" altLang="en-US" sz="2600" dirty="0">
                <a:latin typeface="Georgia" panose="02040502050405020303" pitchFamily="18" charset="0"/>
              </a:rPr>
              <a:t>C</a:t>
            </a:r>
            <a:r>
              <a:rPr lang="en-US" altLang="en-US" sz="2600" dirty="0" smtClean="0">
                <a:latin typeface="Georgia" panose="02040502050405020303" pitchFamily="18" charset="0"/>
              </a:rPr>
              <a:t>ells take up glucose is by facilitated diffusion through a family of glucose transporters (GLUT 1 – 7)</a:t>
            </a:r>
          </a:p>
          <a:p>
            <a:pPr>
              <a:spcBef>
                <a:spcPts val="1800"/>
              </a:spcBef>
            </a:pPr>
            <a:r>
              <a:rPr lang="en-US" sz="2600" dirty="0" smtClean="0">
                <a:latin typeface="Georgia" panose="02040502050405020303" pitchFamily="18" charset="0"/>
              </a:rPr>
              <a:t>In many tissues, the major transporter used for uptake of glucose is GLUT-4. GLUT-4 is made available on the plasma membrane for glucose uptake through the action of insulin.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CB16CD-1FBA-49E2-80D4-BDD57A24C24F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57965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307" y="218363"/>
            <a:ext cx="8666329" cy="846161"/>
          </a:xfrm>
        </p:spPr>
        <p:txBody>
          <a:bodyPr/>
          <a:lstStyle/>
          <a:p>
            <a:pPr algn="l"/>
            <a:r>
              <a:rPr lang="en-US" altLang="en-US" sz="2800" b="1" cap="all" dirty="0">
                <a:latin typeface="Georgia" panose="02040502050405020303" pitchFamily="18" charset="0"/>
              </a:rPr>
              <a:t>Sources of insulin</a:t>
            </a:r>
            <a:endParaRPr lang="en-US" altLang="en-US" sz="2800" cap="all" dirty="0">
              <a:latin typeface="Georgia" panose="020405020504050203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9307" y="1214651"/>
            <a:ext cx="8666329" cy="5411574"/>
          </a:xfrm>
        </p:spPr>
        <p:txBody>
          <a:bodyPr/>
          <a:lstStyle/>
          <a:p>
            <a:pPr>
              <a:spcBef>
                <a:spcPts val="1800"/>
              </a:spcBef>
            </a:pPr>
            <a:r>
              <a:rPr lang="en-US" altLang="en-US" sz="2600" dirty="0">
                <a:latin typeface="Georgia" panose="02040502050405020303" pitchFamily="18" charset="0"/>
              </a:rPr>
              <a:t>In the past, animal pancreatic tissue (cow and pig) was the source of insulin. The insulin derived from animal tissue has a slightly different structure from human insulin. Not used anymore due to problems with purity, allergic reactions, potency and antibody formation.</a:t>
            </a:r>
          </a:p>
          <a:p>
            <a:pPr>
              <a:spcBef>
                <a:spcPts val="1800"/>
              </a:spcBef>
            </a:pPr>
            <a:r>
              <a:rPr lang="en-US" altLang="en-US" sz="2600" dirty="0">
                <a:latin typeface="Georgia" panose="02040502050405020303" pitchFamily="18" charset="0"/>
              </a:rPr>
              <a:t>Nowadays only HUMAN insulin produced biotechnologically by recombinant technology is used. It has high purity and low antigenicity.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CB16CD-1FBA-49E2-80D4-BDD57A24C24F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88579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307" y="218363"/>
            <a:ext cx="8666329" cy="846161"/>
          </a:xfrm>
        </p:spPr>
        <p:txBody>
          <a:bodyPr/>
          <a:lstStyle/>
          <a:p>
            <a:pPr algn="l"/>
            <a:r>
              <a:rPr lang="en-US" altLang="en-US" sz="2800" b="1" cap="all" dirty="0">
                <a:latin typeface="Georgia" panose="02040502050405020303" pitchFamily="18" charset="0"/>
              </a:rPr>
              <a:t>Insulin analogues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9307" y="1214651"/>
            <a:ext cx="8666329" cy="5411574"/>
          </a:xfrm>
        </p:spPr>
        <p:txBody>
          <a:bodyPr/>
          <a:lstStyle/>
          <a:p>
            <a:pPr>
              <a:spcBef>
                <a:spcPts val="1800"/>
              </a:spcBef>
            </a:pPr>
            <a:r>
              <a:rPr lang="en-US" altLang="en-US" sz="2500" dirty="0">
                <a:latin typeface="Georgia" panose="02040502050405020303" pitchFamily="18" charset="0"/>
              </a:rPr>
              <a:t>Include insulin </a:t>
            </a:r>
            <a:r>
              <a:rPr lang="en-US" altLang="en-US" sz="2500" dirty="0" err="1">
                <a:latin typeface="Georgia" panose="02040502050405020303" pitchFamily="18" charset="0"/>
              </a:rPr>
              <a:t>aspart</a:t>
            </a:r>
            <a:r>
              <a:rPr lang="en-US" altLang="en-US" sz="2500" dirty="0">
                <a:latin typeface="Georgia" panose="02040502050405020303" pitchFamily="18" charset="0"/>
              </a:rPr>
              <a:t>, insulin </a:t>
            </a:r>
            <a:r>
              <a:rPr lang="en-US" altLang="en-US" sz="2500" dirty="0" err="1">
                <a:latin typeface="Georgia" panose="02040502050405020303" pitchFamily="18" charset="0"/>
              </a:rPr>
              <a:t>glulisine</a:t>
            </a:r>
            <a:r>
              <a:rPr lang="en-US" altLang="en-US" sz="2500" dirty="0">
                <a:latin typeface="Georgia" panose="02040502050405020303" pitchFamily="18" charset="0"/>
              </a:rPr>
              <a:t>, insulin </a:t>
            </a:r>
            <a:r>
              <a:rPr lang="en-US" altLang="en-US" sz="2500" dirty="0" err="1">
                <a:latin typeface="Georgia" panose="02040502050405020303" pitchFamily="18" charset="0"/>
              </a:rPr>
              <a:t>lispro</a:t>
            </a:r>
            <a:r>
              <a:rPr lang="en-US" altLang="en-US" sz="2500" dirty="0">
                <a:latin typeface="Georgia" panose="02040502050405020303" pitchFamily="18" charset="0"/>
              </a:rPr>
              <a:t> and insulin </a:t>
            </a:r>
            <a:r>
              <a:rPr lang="en-US" altLang="en-US" sz="2500" dirty="0" err="1">
                <a:latin typeface="Georgia" panose="02040502050405020303" pitchFamily="18" charset="0"/>
              </a:rPr>
              <a:t>glargine</a:t>
            </a:r>
            <a:r>
              <a:rPr lang="en-US" altLang="en-US" sz="2500" dirty="0">
                <a:latin typeface="Georgia" panose="02040502050405020303" pitchFamily="18" charset="0"/>
              </a:rPr>
              <a:t> </a:t>
            </a:r>
          </a:p>
          <a:p>
            <a:pPr>
              <a:spcBef>
                <a:spcPts val="1800"/>
              </a:spcBef>
            </a:pPr>
            <a:r>
              <a:rPr lang="en-US" altLang="en-US" sz="2500" dirty="0">
                <a:latin typeface="Georgia" panose="02040502050405020303" pitchFamily="18" charset="0"/>
              </a:rPr>
              <a:t>Produced</a:t>
            </a:r>
            <a:r>
              <a:rPr lang="en-US" altLang="en-US" sz="2500" b="1" dirty="0">
                <a:latin typeface="Georgia" panose="02040502050405020303" pitchFamily="18" charset="0"/>
              </a:rPr>
              <a:t> </a:t>
            </a:r>
            <a:r>
              <a:rPr lang="en-US" altLang="en-US" sz="2500" dirty="0">
                <a:latin typeface="Georgia" panose="02040502050405020303" pitchFamily="18" charset="0"/>
              </a:rPr>
              <a:t>biotechnologically using recombinant technology</a:t>
            </a:r>
          </a:p>
          <a:p>
            <a:pPr>
              <a:spcBef>
                <a:spcPts val="1800"/>
              </a:spcBef>
            </a:pPr>
            <a:r>
              <a:rPr lang="en-US" altLang="en-US" sz="2500" dirty="0">
                <a:latin typeface="Georgia" panose="02040502050405020303" pitchFamily="18" charset="0"/>
              </a:rPr>
              <a:t>Several amino acids are changed in human insulin to alter its </a:t>
            </a:r>
            <a:r>
              <a:rPr lang="en-US" altLang="en-US" sz="2500" dirty="0" err="1">
                <a:latin typeface="Georgia" panose="02040502050405020303" pitchFamily="18" charset="0"/>
              </a:rPr>
              <a:t>physico</a:t>
            </a:r>
            <a:r>
              <a:rPr lang="en-US" altLang="en-US" sz="2500" dirty="0">
                <a:latin typeface="Georgia" panose="02040502050405020303" pitchFamily="18" charset="0"/>
              </a:rPr>
              <a:t>-chemical properties, especially ability to dissociate from </a:t>
            </a:r>
            <a:r>
              <a:rPr lang="en-US" altLang="en-US" sz="2500" dirty="0" err="1">
                <a:latin typeface="Georgia" panose="02040502050405020303" pitchFamily="18" charset="0"/>
              </a:rPr>
              <a:t>hexamer</a:t>
            </a:r>
            <a:r>
              <a:rPr lang="en-US" altLang="en-US" sz="2500" dirty="0">
                <a:latin typeface="Georgia" panose="02040502050405020303" pitchFamily="18" charset="0"/>
              </a:rPr>
              <a:t> to monomer. </a:t>
            </a:r>
          </a:p>
          <a:p>
            <a:pPr>
              <a:spcBef>
                <a:spcPts val="1800"/>
              </a:spcBef>
            </a:pPr>
            <a:r>
              <a:rPr lang="en-US" altLang="en-US" sz="2500" dirty="0">
                <a:latin typeface="Georgia" panose="02040502050405020303" pitchFamily="18" charset="0"/>
              </a:rPr>
              <a:t>Have altered pharmacokinetics profile</a:t>
            </a:r>
          </a:p>
          <a:p>
            <a:pPr>
              <a:spcBef>
                <a:spcPts val="1800"/>
              </a:spcBef>
            </a:pPr>
            <a:r>
              <a:rPr lang="en-US" altLang="en-US" sz="2500" dirty="0">
                <a:latin typeface="Georgia" panose="02040502050405020303" pitchFamily="18" charset="0"/>
              </a:rPr>
              <a:t>Have same pharmacodynamics as human insulin (equipotent)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CB16CD-1FBA-49E2-80D4-BDD57A24C24F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60700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>
          <a:xfrm>
            <a:off x="218365" y="274638"/>
            <a:ext cx="8734566" cy="762592"/>
          </a:xfrm>
        </p:spPr>
        <p:txBody>
          <a:bodyPr rtlCol="0">
            <a:noAutofit/>
          </a:bodyPr>
          <a:lstStyle/>
          <a:p>
            <a:pPr algn="l" fontAlgn="auto">
              <a:spcAft>
                <a:spcPts val="0"/>
              </a:spcAft>
              <a:defRPr/>
            </a:pPr>
            <a:r>
              <a:rPr lang="en-US" altLang="en-US" sz="2800" b="1" cap="all" dirty="0" smtClean="0">
                <a:latin typeface="Georgia" panose="02040502050405020303" pitchFamily="18" charset="0"/>
              </a:rPr>
              <a:t>INSULIN: ABSORPTION AND ROUTES OF ADMINISTRATION</a:t>
            </a:r>
            <a:r>
              <a:rPr lang="cs-CZ" altLang="en-US" sz="2800" b="1" cap="all" dirty="0" smtClean="0">
                <a:latin typeface="Georgia" panose="02040502050405020303" pitchFamily="18" charset="0"/>
              </a:rPr>
              <a:t> </a:t>
            </a:r>
            <a:endParaRPr lang="en-US" altLang="en-US" sz="2800" b="1" cap="all" dirty="0">
              <a:latin typeface="Georgia" panose="02040502050405020303" pitchFamily="18" charset="0"/>
            </a:endParaRP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18365" y="1173707"/>
            <a:ext cx="8734566" cy="5452518"/>
          </a:xfrm>
        </p:spPr>
        <p:txBody>
          <a:bodyPr/>
          <a:lstStyle/>
          <a:p>
            <a:pPr marL="342900" lvl="2" indent="-342900">
              <a:spcBef>
                <a:spcPts val="1800"/>
              </a:spcBef>
            </a:pPr>
            <a:r>
              <a:rPr lang="en-US" altLang="en-US" sz="2600" dirty="0" smtClean="0">
                <a:latin typeface="Georgia" panose="02040502050405020303" pitchFamily="18" charset="0"/>
              </a:rPr>
              <a:t>Insulin, </a:t>
            </a:r>
            <a:r>
              <a:rPr lang="en-US" altLang="en-US" sz="2600" dirty="0">
                <a:latin typeface="Georgia" panose="02040502050405020303" pitchFamily="18" charset="0"/>
              </a:rPr>
              <a:t>which is </a:t>
            </a:r>
            <a:r>
              <a:rPr lang="en-US" altLang="en-US" sz="2600" dirty="0" smtClean="0">
                <a:latin typeface="Georgia" panose="02040502050405020303" pitchFamily="18" charset="0"/>
              </a:rPr>
              <a:t>administered in the </a:t>
            </a:r>
            <a:r>
              <a:rPr lang="en-US" altLang="en-US" sz="2600" dirty="0" err="1" smtClean="0">
                <a:latin typeface="Georgia" panose="02040502050405020303" pitchFamily="18" charset="0"/>
              </a:rPr>
              <a:t>hexamer</a:t>
            </a:r>
            <a:r>
              <a:rPr lang="en-US" altLang="en-US" sz="2600" dirty="0" smtClean="0">
                <a:latin typeface="Georgia" panose="02040502050405020303" pitchFamily="18" charset="0"/>
              </a:rPr>
              <a:t> form, must </a:t>
            </a:r>
            <a:r>
              <a:rPr lang="en-US" altLang="en-US" sz="2600" dirty="0">
                <a:latin typeface="Georgia" panose="02040502050405020303" pitchFamily="18" charset="0"/>
              </a:rPr>
              <a:t>be dissociated to monomers to be </a:t>
            </a:r>
            <a:r>
              <a:rPr lang="en-US" altLang="en-US" sz="2600" dirty="0" smtClean="0">
                <a:latin typeface="Georgia" panose="02040502050405020303" pitchFamily="18" charset="0"/>
              </a:rPr>
              <a:t>absorbable</a:t>
            </a:r>
          </a:p>
          <a:p>
            <a:pPr marL="342900" lvl="2" indent="-342900">
              <a:spcBef>
                <a:spcPts val="1800"/>
              </a:spcBef>
            </a:pPr>
            <a:r>
              <a:rPr lang="en-US" altLang="en-US" sz="2600" dirty="0" smtClean="0">
                <a:latin typeface="Georgia" panose="02040502050405020303" pitchFamily="18" charset="0"/>
              </a:rPr>
              <a:t>Rate </a:t>
            </a:r>
            <a:r>
              <a:rPr lang="en-US" altLang="en-US" sz="2600" dirty="0">
                <a:latin typeface="Georgia" panose="02040502050405020303" pitchFamily="18" charset="0"/>
              </a:rPr>
              <a:t>of dissociation largely determines absorption and thereby onset and duration of clinical </a:t>
            </a:r>
            <a:r>
              <a:rPr lang="en-US" altLang="en-US" sz="2600" dirty="0" smtClean="0">
                <a:latin typeface="Georgia" panose="02040502050405020303" pitchFamily="18" charset="0"/>
              </a:rPr>
              <a:t>effect</a:t>
            </a:r>
          </a:p>
          <a:p>
            <a:pPr marL="342900" lvl="2" indent="-342900">
              <a:spcBef>
                <a:spcPts val="1800"/>
              </a:spcBef>
            </a:pPr>
            <a:r>
              <a:rPr lang="en-US" altLang="en-US" sz="2600" dirty="0">
                <a:latin typeface="Georgia" panose="02040502050405020303" pitchFamily="18" charset="0"/>
              </a:rPr>
              <a:t>Rate of absorption determines onset of actions, drug concentrations and duration of </a:t>
            </a:r>
            <a:r>
              <a:rPr lang="en-US" altLang="en-US" sz="2600" dirty="0" smtClean="0">
                <a:latin typeface="Georgia" panose="02040502050405020303" pitchFamily="18" charset="0"/>
              </a:rPr>
              <a:t>action</a:t>
            </a:r>
          </a:p>
          <a:p>
            <a:pPr marL="342900" lvl="2" indent="-342900">
              <a:spcBef>
                <a:spcPts val="1800"/>
              </a:spcBef>
            </a:pPr>
            <a:r>
              <a:rPr lang="en-US" altLang="en-US" sz="2600" dirty="0" smtClean="0">
                <a:latin typeface="Georgia" panose="02040502050405020303" pitchFamily="18" charset="0"/>
              </a:rPr>
              <a:t>All insulin preparations are administered SC</a:t>
            </a:r>
            <a:endParaRPr lang="en-US" altLang="en-US" sz="2600" dirty="0">
              <a:latin typeface="Georgia" panose="02040502050405020303" pitchFamily="18" charset="0"/>
            </a:endParaRPr>
          </a:p>
          <a:p>
            <a:pPr marL="342900" lvl="2" indent="-342900">
              <a:spcBef>
                <a:spcPts val="1800"/>
              </a:spcBef>
            </a:pPr>
            <a:r>
              <a:rPr lang="en-US" altLang="en-US" sz="2600" dirty="0" smtClean="0">
                <a:latin typeface="Georgia" panose="02040502050405020303" pitchFamily="18" charset="0"/>
              </a:rPr>
              <a:t>Only soluble (regular) insulin can be administered IV or IM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CB16CD-1FBA-49E2-80D4-BDD57A24C24F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17698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Google Shape;195;p28"/>
          <p:cNvSpPr txBox="1">
            <a:spLocks noGrp="1"/>
          </p:cNvSpPr>
          <p:nvPr>
            <p:ph type="title"/>
          </p:nvPr>
        </p:nvSpPr>
        <p:spPr>
          <a:xfrm>
            <a:off x="300251" y="1419368"/>
            <a:ext cx="8584442" cy="39032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l">
              <a:spcBef>
                <a:spcPts val="0"/>
              </a:spcBef>
              <a:spcAft>
                <a:spcPts val="0"/>
              </a:spcAft>
              <a:buClr>
                <a:srgbClr val="C00000"/>
              </a:buClr>
            </a:pPr>
            <a:r>
              <a:rPr lang="en-US" altLang="en-US" sz="3600" b="1" dirty="0" smtClean="0">
                <a:latin typeface="Georgia" panose="02040502050405020303" pitchFamily="18" charset="0"/>
              </a:rPr>
              <a:t/>
            </a:r>
            <a:br>
              <a:rPr lang="en-US" altLang="en-US" sz="3600" b="1" dirty="0" smtClean="0">
                <a:latin typeface="Georgia" panose="02040502050405020303" pitchFamily="18" charset="0"/>
              </a:rPr>
            </a:br>
            <a:r>
              <a:rPr lang="en-US" altLang="en-US" sz="3600" b="1" dirty="0" smtClean="0">
                <a:latin typeface="Georgia" panose="02040502050405020303" pitchFamily="18" charset="0"/>
              </a:rPr>
              <a:t>ANTI-HYPERGLYCAEMIC DRUGS</a:t>
            </a:r>
            <a:br>
              <a:rPr lang="en-US" altLang="en-US" sz="3600" b="1" dirty="0" smtClean="0">
                <a:latin typeface="Georgia" panose="02040502050405020303" pitchFamily="18" charset="0"/>
              </a:rPr>
            </a:br>
            <a:endParaRPr lang="en-US" sz="3600" b="1" i="0" u="none" strike="noStrike" cap="none" dirty="0">
              <a:latin typeface="Georgia" panose="02040502050405020303" pitchFamily="18" charset="0"/>
              <a:cs typeface="Georgia" panose="02040502050405020303" charset="0"/>
              <a:sym typeface="Calibri" panose="020F0502020204030204"/>
            </a:endParaRPr>
          </a:p>
        </p:txBody>
      </p:sp>
      <p:sp>
        <p:nvSpPr>
          <p:cNvPr id="221" name="Google Shape;221;p32"/>
          <p:cNvSpPr txBox="1"/>
          <p:nvPr/>
        </p:nvSpPr>
        <p:spPr>
          <a:xfrm>
            <a:off x="4817660" y="5488940"/>
            <a:ext cx="3923115" cy="109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030A0"/>
              </a:buClr>
              <a:buFont typeface="Arial" panose="020B0604020202020204"/>
              <a:buNone/>
            </a:pPr>
            <a:endParaRPr lang="en-IN" sz="1600" b="1" dirty="0" smtClean="0">
              <a:solidFill>
                <a:srgbClr val="7030A0"/>
              </a:solidFill>
              <a:latin typeface="Georgia" panose="02040502050405020303" charset="0"/>
              <a:cs typeface="Georgia" panose="02040502050405020303" charset="0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030A0"/>
              </a:buClr>
              <a:buFont typeface="Arial" panose="020B0604020202020204"/>
              <a:buNone/>
            </a:pPr>
            <a:r>
              <a:rPr lang="en-IN" sz="1600" b="1" dirty="0" smtClean="0">
                <a:solidFill>
                  <a:srgbClr val="7030A0"/>
                </a:solidFill>
                <a:latin typeface="Georgia" panose="02040502050405020303" charset="0"/>
                <a:cs typeface="Georgia" panose="02040502050405020303" charset="0"/>
              </a:rPr>
              <a:t>Dr </a:t>
            </a:r>
            <a:r>
              <a:rPr lang="en-IN" sz="1600" b="1" dirty="0" err="1" smtClean="0">
                <a:solidFill>
                  <a:srgbClr val="7030A0"/>
                </a:solidFill>
                <a:latin typeface="Georgia" panose="02040502050405020303" charset="0"/>
                <a:cs typeface="Georgia" panose="02040502050405020303" charset="0"/>
              </a:rPr>
              <a:t>Sindwa</a:t>
            </a:r>
            <a:r>
              <a:rPr lang="en-IN" sz="1600" b="1" dirty="0" smtClean="0">
                <a:solidFill>
                  <a:srgbClr val="7030A0"/>
                </a:solidFill>
                <a:latin typeface="Georgia" panose="02040502050405020303" charset="0"/>
                <a:cs typeface="Georgia" panose="02040502050405020303" charset="0"/>
              </a:rPr>
              <a:t> </a:t>
            </a:r>
            <a:r>
              <a:rPr lang="en-IN" sz="1600" b="1" dirty="0" err="1" smtClean="0">
                <a:solidFill>
                  <a:srgbClr val="7030A0"/>
                </a:solidFill>
                <a:latin typeface="Georgia" panose="02040502050405020303" charset="0"/>
                <a:cs typeface="Georgia" panose="02040502050405020303" charset="0"/>
              </a:rPr>
              <a:t>Kanyimba</a:t>
            </a:r>
            <a:endParaRPr lang="en-US" sz="2000" b="1" i="0" u="none" strike="noStrike" cap="none" dirty="0">
              <a:solidFill>
                <a:srgbClr val="7030A0"/>
              </a:solidFill>
              <a:latin typeface="Georgia" panose="02040502050405020303" charset="0"/>
              <a:ea typeface="Arial" panose="020B0604020202020204"/>
              <a:cs typeface="Georgia" panose="02040502050405020303" charset="0"/>
              <a:sym typeface="Arial" panose="020B0604020202020204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 panose="020B0604020202020204"/>
              <a:buNone/>
            </a:pPr>
            <a:r>
              <a:rPr lang="en-US" sz="1500" b="1" dirty="0" smtClean="0">
                <a:solidFill>
                  <a:schemeClr val="dk1"/>
                </a:solidFill>
                <a:latin typeface="Georgia" panose="02040502050405020303" charset="0"/>
                <a:cs typeface="Georgia" panose="02040502050405020303" charset="0"/>
              </a:rPr>
              <a:t>Lecturer, Pharmacology</a:t>
            </a:r>
            <a:endParaRPr lang="en-US" sz="1500" b="1" i="0" u="none" strike="noStrike" cap="none" dirty="0">
              <a:solidFill>
                <a:schemeClr val="dk1"/>
              </a:solidFill>
              <a:latin typeface="Georgia" panose="02040502050405020303" charset="0"/>
              <a:ea typeface="Arial" panose="020B0604020202020204"/>
              <a:cs typeface="Georgia" panose="02040502050405020303" charset="0"/>
              <a:sym typeface="Arial" panose="020B0604020202020204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3A16FA-3D5B-4FFA-9DDB-C00637F7C28B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144571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>
          <a:xfrm>
            <a:off x="245660" y="274637"/>
            <a:ext cx="8669740" cy="708001"/>
          </a:xfrm>
        </p:spPr>
        <p:txBody>
          <a:bodyPr rtlCol="0">
            <a:noAutofit/>
          </a:bodyPr>
          <a:lstStyle/>
          <a:p>
            <a:pPr algn="l" fontAlgn="auto">
              <a:spcAft>
                <a:spcPts val="0"/>
              </a:spcAft>
              <a:defRPr/>
            </a:pPr>
            <a:r>
              <a:rPr lang="en-US" altLang="en-US" sz="2400" b="1" cap="all" dirty="0" smtClean="0">
                <a:latin typeface="Georgia" panose="02040502050405020303" pitchFamily="18" charset="0"/>
              </a:rPr>
              <a:t>Insulin pharmacokinetics …. Cont’d</a:t>
            </a:r>
            <a:endParaRPr lang="en-US" altLang="en-US" sz="2400" b="1" cap="all" dirty="0">
              <a:latin typeface="Georgia" panose="02040502050405020303" pitchFamily="18" charset="0"/>
            </a:endParaRP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45660" y="1228298"/>
            <a:ext cx="8669740" cy="5324901"/>
          </a:xfrm>
        </p:spPr>
        <p:txBody>
          <a:bodyPr/>
          <a:lstStyle/>
          <a:p>
            <a:pPr marL="0" indent="0">
              <a:spcBef>
                <a:spcPts val="1200"/>
              </a:spcBef>
              <a:buNone/>
            </a:pPr>
            <a:r>
              <a:rPr lang="en-US" altLang="en-US" sz="2200" b="1" dirty="0" smtClean="0">
                <a:latin typeface="Georgia" panose="02040502050405020303" pitchFamily="18" charset="0"/>
              </a:rPr>
              <a:t>Distribution</a:t>
            </a:r>
          </a:p>
          <a:p>
            <a:pPr indent="-457200">
              <a:spcBef>
                <a:spcPts val="1200"/>
              </a:spcBef>
            </a:pPr>
            <a:r>
              <a:rPr lang="en-US" altLang="en-US" sz="2200" dirty="0" smtClean="0">
                <a:latin typeface="Georgia" panose="02040502050405020303" pitchFamily="18" charset="0"/>
              </a:rPr>
              <a:t>Mainly into the extracellular space</a:t>
            </a:r>
          </a:p>
          <a:p>
            <a:pPr indent="-457200">
              <a:spcBef>
                <a:spcPts val="1200"/>
              </a:spcBef>
            </a:pPr>
            <a:r>
              <a:rPr lang="en-US" altLang="en-US" sz="2200" dirty="0" smtClean="0">
                <a:latin typeface="Georgia" panose="02040502050405020303" pitchFamily="18" charset="0"/>
              </a:rPr>
              <a:t>Insulin receptors are on cell membranes</a:t>
            </a:r>
          </a:p>
          <a:p>
            <a:pPr indent="-457200">
              <a:spcBef>
                <a:spcPts val="1200"/>
              </a:spcBef>
            </a:pPr>
            <a:r>
              <a:rPr lang="en-US" altLang="en-US" sz="2200" dirty="0" smtClean="0">
                <a:latin typeface="Georgia" panose="02040502050405020303" pitchFamily="18" charset="0"/>
              </a:rPr>
              <a:t>Cannot cross membranes by passive diffusion</a:t>
            </a:r>
          </a:p>
          <a:p>
            <a:pPr indent="-457200">
              <a:spcBef>
                <a:spcPts val="1200"/>
              </a:spcBef>
            </a:pPr>
            <a:r>
              <a:rPr lang="en-US" altLang="en-US" sz="2200" dirty="0" smtClean="0">
                <a:latin typeface="Georgia" panose="02040502050405020303" pitchFamily="18" charset="0"/>
              </a:rPr>
              <a:t>Does not cross placenta to affect </a:t>
            </a:r>
            <a:r>
              <a:rPr lang="cs-CZ" altLang="en-US" sz="2200" dirty="0" smtClean="0">
                <a:latin typeface="Georgia" panose="02040502050405020303" pitchFamily="18" charset="0"/>
              </a:rPr>
              <a:t>f</a:t>
            </a:r>
            <a:r>
              <a:rPr lang="en-US" altLang="en-US" sz="2200" dirty="0" err="1" smtClean="0">
                <a:latin typeface="Georgia" panose="02040502050405020303" pitchFamily="18" charset="0"/>
              </a:rPr>
              <a:t>oetus</a:t>
            </a:r>
            <a:endParaRPr lang="en-US" altLang="en-US" sz="2200" dirty="0" smtClean="0">
              <a:latin typeface="Georgia" panose="02040502050405020303" pitchFamily="18" charset="0"/>
            </a:endParaRPr>
          </a:p>
          <a:p>
            <a:pPr marL="0" indent="0">
              <a:spcBef>
                <a:spcPts val="1200"/>
              </a:spcBef>
              <a:buNone/>
            </a:pPr>
            <a:r>
              <a:rPr lang="en-US" altLang="en-US" sz="2200" b="1" dirty="0" smtClean="0">
                <a:latin typeface="Georgia" panose="02040502050405020303" pitchFamily="18" charset="0"/>
              </a:rPr>
              <a:t>Elimination</a:t>
            </a:r>
          </a:p>
          <a:p>
            <a:pPr marL="342900" lvl="1" indent="-34290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altLang="en-US" sz="2200" dirty="0">
                <a:latin typeface="Georgia" panose="02040502050405020303" pitchFamily="18" charset="0"/>
              </a:rPr>
              <a:t>More than 90% is eliminated by metabolism (less than 10% excretion in urine)</a:t>
            </a:r>
          </a:p>
          <a:p>
            <a:pPr marL="342900" lvl="1" indent="-34290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sz="2200" dirty="0">
                <a:latin typeface="Georgia" panose="02040502050405020303" pitchFamily="18" charset="0"/>
              </a:rPr>
              <a:t>Insulin is degraded in the liver and kidney by glutathione-insulin transhydrogenase (</a:t>
            </a:r>
            <a:r>
              <a:rPr lang="en-US" sz="2200" dirty="0" err="1">
                <a:latin typeface="Georgia" panose="02040502050405020303" pitchFamily="18" charset="0"/>
              </a:rPr>
              <a:t>insulinase</a:t>
            </a:r>
            <a:r>
              <a:rPr lang="en-US" sz="2200" dirty="0">
                <a:latin typeface="Georgia" panose="02040502050405020303" pitchFamily="18" charset="0"/>
              </a:rPr>
              <a:t>) which reduces the disulfide linkages between the A and B chains, producing two biologically inactive peptides. Further degradation is by proteolysis. 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CB16CD-1FBA-49E2-80D4-BDD57A24C24F}" type="slidenum">
              <a:rPr lang="en-US" smtClean="0"/>
              <a:pPr>
                <a:defRPr/>
              </a:pPr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90549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2012" y="218364"/>
            <a:ext cx="8666328" cy="817536"/>
          </a:xfrm>
        </p:spPr>
        <p:txBody>
          <a:bodyPr/>
          <a:lstStyle/>
          <a:p>
            <a:pPr algn="l"/>
            <a:r>
              <a:rPr lang="en-US" sz="2800" b="1" cap="all" dirty="0" smtClean="0">
                <a:latin typeface="Georgia" panose="02040502050405020303" pitchFamily="18" charset="0"/>
              </a:rPr>
              <a:t>Insulin preparations</a:t>
            </a:r>
            <a:endParaRPr lang="en-US" sz="2800" b="1" cap="all" dirty="0">
              <a:latin typeface="Georgia" panose="020405020504050203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2012" y="1201002"/>
            <a:ext cx="8666328" cy="5504597"/>
          </a:xfrm>
        </p:spPr>
        <p:txBody>
          <a:bodyPr/>
          <a:lstStyle/>
          <a:p>
            <a:pPr marL="0" indent="0">
              <a:spcBef>
                <a:spcPts val="1800"/>
              </a:spcBef>
              <a:buNone/>
            </a:pPr>
            <a:r>
              <a:rPr lang="en-US" sz="2600" b="1" dirty="0" smtClean="0">
                <a:latin typeface="Georgia" panose="02040502050405020303" pitchFamily="18" charset="0"/>
              </a:rPr>
              <a:t>Rapid acting (ultra-short acting)</a:t>
            </a:r>
          </a:p>
          <a:p>
            <a:pPr>
              <a:spcBef>
                <a:spcPts val="1800"/>
              </a:spcBef>
            </a:pPr>
            <a:r>
              <a:rPr lang="en-US" sz="2600" dirty="0">
                <a:latin typeface="Georgia" panose="02040502050405020303" pitchFamily="18" charset="0"/>
              </a:rPr>
              <a:t>I</a:t>
            </a:r>
            <a:r>
              <a:rPr lang="en-US" sz="2600" dirty="0" smtClean="0">
                <a:latin typeface="Georgia" panose="02040502050405020303" pitchFamily="18" charset="0"/>
              </a:rPr>
              <a:t>nsulin </a:t>
            </a:r>
            <a:r>
              <a:rPr lang="en-US" sz="2600" dirty="0" err="1" smtClean="0">
                <a:latin typeface="Georgia" panose="02040502050405020303" pitchFamily="18" charset="0"/>
              </a:rPr>
              <a:t>glulisine</a:t>
            </a:r>
            <a:r>
              <a:rPr lang="en-US" sz="2600" dirty="0" smtClean="0">
                <a:latin typeface="Georgia" panose="02040502050405020303" pitchFamily="18" charset="0"/>
              </a:rPr>
              <a:t>, Insulin </a:t>
            </a:r>
            <a:r>
              <a:rPr lang="en-US" sz="2600" dirty="0" err="1" smtClean="0">
                <a:latin typeface="Georgia" panose="02040502050405020303" pitchFamily="18" charset="0"/>
              </a:rPr>
              <a:t>aspart</a:t>
            </a:r>
            <a:r>
              <a:rPr lang="en-US" sz="2600" dirty="0" smtClean="0">
                <a:latin typeface="Georgia" panose="02040502050405020303" pitchFamily="18" charset="0"/>
              </a:rPr>
              <a:t> and Insulin </a:t>
            </a:r>
            <a:r>
              <a:rPr lang="en-US" sz="2600" dirty="0" err="1" smtClean="0">
                <a:latin typeface="Georgia" panose="02040502050405020303" pitchFamily="18" charset="0"/>
              </a:rPr>
              <a:t>lispro</a:t>
            </a:r>
            <a:r>
              <a:rPr lang="en-US" sz="2600" dirty="0" smtClean="0">
                <a:latin typeface="Georgia" panose="02040502050405020303" pitchFamily="18" charset="0"/>
              </a:rPr>
              <a:t> (insulin analogues)</a:t>
            </a:r>
          </a:p>
          <a:p>
            <a:pPr>
              <a:spcBef>
                <a:spcPts val="1800"/>
              </a:spcBef>
            </a:pPr>
            <a:r>
              <a:rPr lang="en-US" sz="2600" dirty="0">
                <a:latin typeface="Georgia" panose="02040502050405020303" pitchFamily="18" charset="0"/>
              </a:rPr>
              <a:t>Onset: 5-15 min; </a:t>
            </a:r>
            <a:r>
              <a:rPr lang="en-US" sz="2600" dirty="0" smtClean="0">
                <a:latin typeface="Georgia" panose="02040502050405020303" pitchFamily="18" charset="0"/>
              </a:rPr>
              <a:t>peak</a:t>
            </a:r>
            <a:r>
              <a:rPr lang="en-US" sz="2600" dirty="0">
                <a:latin typeface="Georgia" panose="02040502050405020303" pitchFamily="18" charset="0"/>
              </a:rPr>
              <a:t>: 60-90 minutes; </a:t>
            </a:r>
            <a:r>
              <a:rPr lang="en-US" sz="2600" dirty="0" smtClean="0">
                <a:latin typeface="Georgia" panose="02040502050405020303" pitchFamily="18" charset="0"/>
              </a:rPr>
              <a:t>duration</a:t>
            </a:r>
            <a:r>
              <a:rPr lang="en-US" sz="2600" dirty="0">
                <a:latin typeface="Georgia" panose="02040502050405020303" pitchFamily="18" charset="0"/>
              </a:rPr>
              <a:t>: 3-5 </a:t>
            </a:r>
            <a:r>
              <a:rPr lang="en-US" sz="2600" dirty="0" smtClean="0">
                <a:latin typeface="Georgia" panose="02040502050405020303" pitchFamily="18" charset="0"/>
              </a:rPr>
              <a:t>hours. Given SC only.</a:t>
            </a:r>
          </a:p>
          <a:p>
            <a:pPr marL="0" indent="0">
              <a:spcBef>
                <a:spcPts val="1800"/>
              </a:spcBef>
              <a:buNone/>
            </a:pPr>
            <a:r>
              <a:rPr lang="en-US" sz="2600" b="1" dirty="0" smtClean="0">
                <a:latin typeface="Georgia" panose="02040502050405020303" pitchFamily="18" charset="0"/>
              </a:rPr>
              <a:t>Short acting</a:t>
            </a:r>
          </a:p>
          <a:p>
            <a:pPr>
              <a:spcBef>
                <a:spcPts val="1800"/>
              </a:spcBef>
            </a:pPr>
            <a:r>
              <a:rPr lang="en-US" sz="2600" dirty="0" smtClean="0">
                <a:latin typeface="Georgia" panose="02040502050405020303" pitchFamily="18" charset="0"/>
              </a:rPr>
              <a:t>Regular insulin (soluble, crystalline zinc insulin)</a:t>
            </a:r>
          </a:p>
          <a:p>
            <a:pPr>
              <a:spcBef>
                <a:spcPts val="1800"/>
              </a:spcBef>
            </a:pPr>
            <a:r>
              <a:rPr lang="en-US" sz="2600" dirty="0" smtClean="0">
                <a:latin typeface="Georgia" panose="02040502050405020303" pitchFamily="18" charset="0"/>
              </a:rPr>
              <a:t>Onset: 30 </a:t>
            </a:r>
            <a:r>
              <a:rPr lang="en-US" sz="2600" dirty="0">
                <a:latin typeface="Georgia" panose="02040502050405020303" pitchFamily="18" charset="0"/>
              </a:rPr>
              <a:t>– 60 </a:t>
            </a:r>
            <a:r>
              <a:rPr lang="en-US" sz="2600" dirty="0" smtClean="0">
                <a:latin typeface="Georgia" panose="02040502050405020303" pitchFamily="18" charset="0"/>
              </a:rPr>
              <a:t>min; peak</a:t>
            </a:r>
            <a:r>
              <a:rPr lang="en-US" sz="2600" dirty="0">
                <a:latin typeface="Georgia" panose="02040502050405020303" pitchFamily="18" charset="0"/>
              </a:rPr>
              <a:t>: 2 – 3 </a:t>
            </a:r>
            <a:r>
              <a:rPr lang="en-US" sz="2600" dirty="0" smtClean="0">
                <a:latin typeface="Georgia" panose="02040502050405020303" pitchFamily="18" charset="0"/>
              </a:rPr>
              <a:t>hours; duration</a:t>
            </a:r>
            <a:r>
              <a:rPr lang="en-US" sz="2600" dirty="0">
                <a:latin typeface="Georgia" panose="02040502050405020303" pitchFamily="18" charset="0"/>
              </a:rPr>
              <a:t>: 6 – 8 </a:t>
            </a:r>
            <a:r>
              <a:rPr lang="en-US" sz="2600" dirty="0" smtClean="0">
                <a:latin typeface="Georgia" panose="02040502050405020303" pitchFamily="18" charset="0"/>
              </a:rPr>
              <a:t>hours; when given SC. Also given IM </a:t>
            </a:r>
            <a:r>
              <a:rPr lang="en-US" sz="2600" dirty="0">
                <a:latin typeface="Georgia" panose="02040502050405020303" pitchFamily="18" charset="0"/>
              </a:rPr>
              <a:t>and </a:t>
            </a:r>
            <a:r>
              <a:rPr lang="en-US" sz="2600" dirty="0" smtClean="0">
                <a:latin typeface="Georgia" panose="02040502050405020303" pitchFamily="18" charset="0"/>
              </a:rPr>
              <a:t>IV.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CB16CD-1FBA-49E2-80D4-BDD57A24C24F}" type="slidenum">
              <a:rPr lang="en-US" smtClean="0"/>
              <a:pPr>
                <a:defRPr/>
              </a:pPr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542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2012" y="218364"/>
            <a:ext cx="8666328" cy="817536"/>
          </a:xfrm>
        </p:spPr>
        <p:txBody>
          <a:bodyPr/>
          <a:lstStyle/>
          <a:p>
            <a:pPr algn="l"/>
            <a:r>
              <a:rPr lang="en-US" sz="2800" b="1" cap="all" dirty="0" smtClean="0">
                <a:latin typeface="Georgia" panose="02040502050405020303" pitchFamily="18" charset="0"/>
              </a:rPr>
              <a:t>Insulin preparations …. Cont’d</a:t>
            </a:r>
            <a:endParaRPr lang="en-US" sz="2800" b="1" cap="all" dirty="0">
              <a:latin typeface="Georgia" panose="020405020504050203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2012" y="1201002"/>
            <a:ext cx="8666328" cy="5504597"/>
          </a:xfrm>
        </p:spPr>
        <p:txBody>
          <a:bodyPr/>
          <a:lstStyle/>
          <a:p>
            <a:pPr marL="0" indent="0">
              <a:spcBef>
                <a:spcPts val="1800"/>
              </a:spcBef>
              <a:buNone/>
            </a:pPr>
            <a:r>
              <a:rPr lang="en-US" sz="2400" b="1" dirty="0" smtClean="0">
                <a:latin typeface="Georgia" panose="02040502050405020303" pitchFamily="18" charset="0"/>
              </a:rPr>
              <a:t>Intermediate acting</a:t>
            </a:r>
          </a:p>
          <a:p>
            <a:pPr>
              <a:spcBef>
                <a:spcPts val="1800"/>
              </a:spcBef>
            </a:pPr>
            <a:r>
              <a:rPr lang="en-US" sz="2400" dirty="0" err="1">
                <a:latin typeface="Georgia" panose="02040502050405020303" pitchFamily="18" charset="0"/>
              </a:rPr>
              <a:t>I</a:t>
            </a:r>
            <a:r>
              <a:rPr lang="en-US" sz="2400" dirty="0" err="1" smtClean="0">
                <a:latin typeface="Georgia" panose="02040502050405020303" pitchFamily="18" charset="0"/>
              </a:rPr>
              <a:t>sophane</a:t>
            </a:r>
            <a:r>
              <a:rPr lang="en-US" sz="2400" dirty="0" smtClean="0">
                <a:latin typeface="Georgia" panose="02040502050405020303" pitchFamily="18" charset="0"/>
              </a:rPr>
              <a:t> insulin (neutral protamine </a:t>
            </a:r>
            <a:r>
              <a:rPr lang="en-US" sz="2400" dirty="0" err="1" smtClean="0">
                <a:latin typeface="Georgia" panose="02040502050405020303" pitchFamily="18" charset="0"/>
              </a:rPr>
              <a:t>Hagedorn</a:t>
            </a:r>
            <a:r>
              <a:rPr lang="en-US" sz="2400" dirty="0" smtClean="0">
                <a:latin typeface="Georgia" panose="02040502050405020303" pitchFamily="18" charset="0"/>
              </a:rPr>
              <a:t> insulin) and </a:t>
            </a:r>
            <a:r>
              <a:rPr lang="en-US" sz="2400" dirty="0" err="1">
                <a:latin typeface="Georgia" panose="02040502050405020303" pitchFamily="18" charset="0"/>
              </a:rPr>
              <a:t>L</a:t>
            </a:r>
            <a:r>
              <a:rPr lang="en-US" sz="2400" dirty="0" err="1" smtClean="0">
                <a:latin typeface="Georgia" panose="02040502050405020303" pitchFamily="18" charset="0"/>
              </a:rPr>
              <a:t>ente</a:t>
            </a:r>
            <a:r>
              <a:rPr lang="en-US" sz="2400" dirty="0" smtClean="0">
                <a:latin typeface="Georgia" panose="02040502050405020303" pitchFamily="18" charset="0"/>
              </a:rPr>
              <a:t> insulin</a:t>
            </a:r>
          </a:p>
          <a:p>
            <a:pPr>
              <a:spcBef>
                <a:spcPts val="1800"/>
              </a:spcBef>
            </a:pPr>
            <a:r>
              <a:rPr lang="en-US" sz="2400" dirty="0" smtClean="0">
                <a:solidFill>
                  <a:prstClr val="black"/>
                </a:solidFill>
                <a:latin typeface="Georgia" panose="02040502050405020303" pitchFamily="18" charset="0"/>
              </a:rPr>
              <a:t>Onset</a:t>
            </a:r>
            <a:r>
              <a:rPr lang="en-US" sz="2400" dirty="0">
                <a:solidFill>
                  <a:prstClr val="black"/>
                </a:solidFill>
                <a:latin typeface="Georgia" panose="02040502050405020303" pitchFamily="18" charset="0"/>
              </a:rPr>
              <a:t>: 2 - 4 </a:t>
            </a:r>
            <a:r>
              <a:rPr lang="en-US" sz="2400" dirty="0" smtClean="0">
                <a:solidFill>
                  <a:prstClr val="black"/>
                </a:solidFill>
                <a:latin typeface="Georgia" panose="02040502050405020303" pitchFamily="18" charset="0"/>
              </a:rPr>
              <a:t>hours; peak</a:t>
            </a:r>
            <a:r>
              <a:rPr lang="en-US" sz="2400" dirty="0">
                <a:solidFill>
                  <a:prstClr val="black"/>
                </a:solidFill>
                <a:latin typeface="Georgia" panose="02040502050405020303" pitchFamily="18" charset="0"/>
              </a:rPr>
              <a:t>: 4 – 10 </a:t>
            </a:r>
            <a:r>
              <a:rPr lang="en-US" sz="2400" dirty="0" smtClean="0">
                <a:solidFill>
                  <a:prstClr val="black"/>
                </a:solidFill>
                <a:latin typeface="Georgia" panose="02040502050405020303" pitchFamily="18" charset="0"/>
              </a:rPr>
              <a:t>hours; duration</a:t>
            </a:r>
            <a:r>
              <a:rPr lang="en-US" sz="2400" dirty="0">
                <a:solidFill>
                  <a:prstClr val="black"/>
                </a:solidFill>
                <a:latin typeface="Georgia" panose="02040502050405020303" pitchFamily="18" charset="0"/>
              </a:rPr>
              <a:t>: 12 – 18 </a:t>
            </a:r>
            <a:r>
              <a:rPr lang="en-US" sz="2400" dirty="0" smtClean="0">
                <a:solidFill>
                  <a:prstClr val="black"/>
                </a:solidFill>
                <a:latin typeface="Georgia" panose="02040502050405020303" pitchFamily="18" charset="0"/>
              </a:rPr>
              <a:t>hours. Given </a:t>
            </a:r>
            <a:r>
              <a:rPr lang="en-US" sz="2400" dirty="0">
                <a:solidFill>
                  <a:prstClr val="black"/>
                </a:solidFill>
                <a:latin typeface="Georgia" panose="02040502050405020303" pitchFamily="18" charset="0"/>
              </a:rPr>
              <a:t>SC </a:t>
            </a:r>
            <a:r>
              <a:rPr lang="en-US" sz="2400" dirty="0" smtClean="0">
                <a:solidFill>
                  <a:prstClr val="black"/>
                </a:solidFill>
                <a:latin typeface="Georgia" panose="02040502050405020303" pitchFamily="18" charset="0"/>
              </a:rPr>
              <a:t>only.</a:t>
            </a:r>
            <a:endParaRPr lang="en-US" sz="2400" dirty="0" smtClean="0">
              <a:latin typeface="Georgia" panose="02040502050405020303" pitchFamily="18" charset="0"/>
            </a:endParaRPr>
          </a:p>
          <a:p>
            <a:pPr marL="0" indent="0">
              <a:spcBef>
                <a:spcPts val="1800"/>
              </a:spcBef>
              <a:buNone/>
            </a:pPr>
            <a:r>
              <a:rPr lang="en-US" sz="2400" b="1" dirty="0" smtClean="0">
                <a:latin typeface="Georgia" panose="02040502050405020303" pitchFamily="18" charset="0"/>
              </a:rPr>
              <a:t>Long acting</a:t>
            </a:r>
          </a:p>
          <a:p>
            <a:pPr>
              <a:spcBef>
                <a:spcPts val="1800"/>
              </a:spcBef>
            </a:pPr>
            <a:r>
              <a:rPr lang="en-US" sz="2400" dirty="0">
                <a:latin typeface="Georgia" panose="02040502050405020303" pitchFamily="18" charset="0"/>
              </a:rPr>
              <a:t>I</a:t>
            </a:r>
            <a:r>
              <a:rPr lang="en-US" sz="2400" dirty="0" smtClean="0">
                <a:latin typeface="Georgia" panose="02040502050405020303" pitchFamily="18" charset="0"/>
              </a:rPr>
              <a:t>nsulin </a:t>
            </a:r>
            <a:r>
              <a:rPr lang="en-US" sz="2400" dirty="0" err="1" smtClean="0">
                <a:latin typeface="Georgia" panose="02040502050405020303" pitchFamily="18" charset="0"/>
              </a:rPr>
              <a:t>glargine</a:t>
            </a:r>
            <a:r>
              <a:rPr lang="en-US" sz="2400" dirty="0" smtClean="0">
                <a:latin typeface="Georgia" panose="02040502050405020303" pitchFamily="18" charset="0"/>
              </a:rPr>
              <a:t>, Insulin </a:t>
            </a:r>
            <a:r>
              <a:rPr lang="en-US" sz="2400" dirty="0" err="1" smtClean="0">
                <a:latin typeface="Georgia" panose="02040502050405020303" pitchFamily="18" charset="0"/>
              </a:rPr>
              <a:t>determir</a:t>
            </a:r>
            <a:r>
              <a:rPr lang="en-US" sz="2400" dirty="0" smtClean="0">
                <a:latin typeface="Georgia" panose="02040502050405020303" pitchFamily="18" charset="0"/>
              </a:rPr>
              <a:t> and </a:t>
            </a:r>
            <a:r>
              <a:rPr lang="en-US" sz="2400" dirty="0" err="1">
                <a:latin typeface="Georgia" panose="02040502050405020303" pitchFamily="18" charset="0"/>
              </a:rPr>
              <a:t>U</a:t>
            </a:r>
            <a:r>
              <a:rPr lang="en-US" sz="2400" dirty="0" err="1" smtClean="0">
                <a:latin typeface="Georgia" panose="02040502050405020303" pitchFamily="18" charset="0"/>
              </a:rPr>
              <a:t>ltralente</a:t>
            </a:r>
            <a:endParaRPr lang="en-US" sz="2400" dirty="0" smtClean="0">
              <a:latin typeface="Georgia" panose="02040502050405020303" pitchFamily="18" charset="0"/>
            </a:endParaRPr>
          </a:p>
          <a:p>
            <a:pPr>
              <a:spcBef>
                <a:spcPts val="1800"/>
              </a:spcBef>
            </a:pPr>
            <a:r>
              <a:rPr lang="en-US" sz="2400" dirty="0" smtClean="0">
                <a:latin typeface="Georgia" panose="02040502050405020303" pitchFamily="18" charset="0"/>
              </a:rPr>
              <a:t>Onset: 1-4 </a:t>
            </a:r>
            <a:r>
              <a:rPr lang="en-US" sz="2400" dirty="0" err="1" smtClean="0">
                <a:latin typeface="Georgia" panose="02040502050405020303" pitchFamily="18" charset="0"/>
              </a:rPr>
              <a:t>hrs</a:t>
            </a:r>
            <a:r>
              <a:rPr lang="en-US" sz="2400" dirty="0" smtClean="0">
                <a:latin typeface="Georgia" panose="02040502050405020303" pitchFamily="18" charset="0"/>
              </a:rPr>
              <a:t>; </a:t>
            </a:r>
            <a:r>
              <a:rPr lang="en-US" sz="2400" dirty="0">
                <a:latin typeface="Georgia" panose="02040502050405020303" pitchFamily="18" charset="0"/>
              </a:rPr>
              <a:t>d</a:t>
            </a:r>
            <a:r>
              <a:rPr lang="en-US" sz="2400" dirty="0" smtClean="0">
                <a:latin typeface="Georgia" panose="02040502050405020303" pitchFamily="18" charset="0"/>
              </a:rPr>
              <a:t>uration: 20-24 hrs. Given SC only.</a:t>
            </a:r>
          </a:p>
          <a:p>
            <a:pPr marL="0" indent="0">
              <a:spcBef>
                <a:spcPts val="1800"/>
              </a:spcBef>
              <a:buNone/>
            </a:pPr>
            <a:r>
              <a:rPr lang="en-US" sz="2400" dirty="0" smtClean="0">
                <a:latin typeface="Georgia" panose="02040502050405020303" pitchFamily="18" charset="0"/>
              </a:rPr>
              <a:t>[Lente and </a:t>
            </a:r>
            <a:r>
              <a:rPr lang="en-US" sz="2400" dirty="0" err="1">
                <a:latin typeface="Georgia" panose="02040502050405020303" pitchFamily="18" charset="0"/>
              </a:rPr>
              <a:t>U</a:t>
            </a:r>
            <a:r>
              <a:rPr lang="en-US" sz="2400" dirty="0" err="1" smtClean="0">
                <a:latin typeface="Georgia" panose="02040502050405020303" pitchFamily="18" charset="0"/>
              </a:rPr>
              <a:t>ltralente</a:t>
            </a:r>
            <a:r>
              <a:rPr lang="en-US" sz="2400" dirty="0" smtClean="0">
                <a:latin typeface="Georgia" panose="02040502050405020303" pitchFamily="18" charset="0"/>
              </a:rPr>
              <a:t> are no longer manufactured]</a:t>
            </a:r>
            <a:endParaRPr lang="en-US" sz="2400" dirty="0">
              <a:latin typeface="Georgia" panose="02040502050405020303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CB16CD-1FBA-49E2-80D4-BDD57A24C24F}" type="slidenum">
              <a:rPr lang="en-US" smtClean="0"/>
              <a:pPr>
                <a:defRPr/>
              </a:pPr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99022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2013" y="150125"/>
            <a:ext cx="8679976" cy="827775"/>
          </a:xfrm>
        </p:spPr>
        <p:txBody>
          <a:bodyPr/>
          <a:lstStyle/>
          <a:p>
            <a:pPr algn="l"/>
            <a:r>
              <a:rPr lang="en-GB" sz="2800" b="1" cap="all" dirty="0" smtClean="0">
                <a:latin typeface="Georgia" panose="02040502050405020303" pitchFamily="18" charset="0"/>
              </a:rPr>
              <a:t>Clinical uses of the insulin preparations</a:t>
            </a:r>
            <a:endParaRPr lang="en-GB" sz="2800" b="1" cap="all" dirty="0">
              <a:latin typeface="Georgia" panose="020405020504050203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2013" y="1143000"/>
            <a:ext cx="8679976" cy="5562600"/>
          </a:xfrm>
        </p:spPr>
        <p:txBody>
          <a:bodyPr/>
          <a:lstStyle/>
          <a:p>
            <a:pPr marL="0" indent="0">
              <a:spcBef>
                <a:spcPts val="1200"/>
              </a:spcBef>
              <a:spcAft>
                <a:spcPts val="0"/>
              </a:spcAft>
              <a:buNone/>
            </a:pPr>
            <a:r>
              <a:rPr lang="en-GB" sz="2500" b="1" dirty="0" smtClean="0">
                <a:latin typeface="Georgia" panose="02040502050405020303" pitchFamily="18" charset="0"/>
              </a:rPr>
              <a:t>Regular insulin</a:t>
            </a:r>
          </a:p>
          <a:p>
            <a:pPr marL="0" indent="0">
              <a:spcBef>
                <a:spcPts val="1200"/>
              </a:spcBef>
              <a:spcAft>
                <a:spcPts val="0"/>
              </a:spcAft>
              <a:buNone/>
            </a:pPr>
            <a:r>
              <a:rPr lang="en-US" sz="2500" dirty="0" smtClean="0">
                <a:latin typeface="Georgia" panose="02040502050405020303" pitchFamily="18" charset="0"/>
              </a:rPr>
              <a:t>The insulin </a:t>
            </a:r>
            <a:r>
              <a:rPr lang="en-US" sz="2500" dirty="0">
                <a:latin typeface="Georgia" panose="02040502050405020303" pitchFamily="18" charset="0"/>
              </a:rPr>
              <a:t>preparation used in diabetic emergencies (e.g. diabetic ketoacidosis) and in the management for rapidly changing insulin requirements (e.g. post surgery, acute infection</a:t>
            </a:r>
            <a:r>
              <a:rPr lang="en-US" sz="2500" dirty="0" smtClean="0">
                <a:latin typeface="Georgia" panose="02040502050405020303" pitchFamily="18" charset="0"/>
              </a:rPr>
              <a:t>)</a:t>
            </a:r>
          </a:p>
          <a:p>
            <a:pPr marL="0" indent="0">
              <a:spcBef>
                <a:spcPts val="1200"/>
              </a:spcBef>
              <a:spcAft>
                <a:spcPts val="0"/>
              </a:spcAft>
              <a:buNone/>
            </a:pPr>
            <a:r>
              <a:rPr lang="en-US" sz="2500" b="1" dirty="0" smtClean="0">
                <a:latin typeface="Georgia" panose="02040502050405020303" pitchFamily="18" charset="0"/>
              </a:rPr>
              <a:t>Rapid acting insulin analogues</a:t>
            </a:r>
            <a:endParaRPr lang="en-US" sz="2500" dirty="0">
              <a:latin typeface="Georgia" panose="02040502050405020303" pitchFamily="18" charset="0"/>
            </a:endParaRPr>
          </a:p>
          <a:p>
            <a:pPr marL="342900" indent="-342900" eaLnBrk="0" hangingPunct="0">
              <a:spcBef>
                <a:spcPts val="1200"/>
              </a:spcBef>
            </a:pPr>
            <a:r>
              <a:rPr lang="en-US" altLang="en-US" sz="2500" dirty="0" smtClean="0">
                <a:latin typeface="Georgia" panose="02040502050405020303" pitchFamily="18" charset="0"/>
              </a:rPr>
              <a:t>These preparations allow </a:t>
            </a:r>
            <a:r>
              <a:rPr lang="en-US" altLang="en-US" sz="2500" dirty="0">
                <a:latin typeface="Georgia" panose="02040502050405020303" pitchFamily="18" charset="0"/>
              </a:rPr>
              <a:t>for possibility of more flexible treatment </a:t>
            </a:r>
            <a:r>
              <a:rPr lang="en-US" altLang="en-US" sz="2500" dirty="0" smtClean="0">
                <a:latin typeface="Georgia" panose="02040502050405020303" pitchFamily="18" charset="0"/>
              </a:rPr>
              <a:t>regimens</a:t>
            </a:r>
            <a:r>
              <a:rPr lang="en-US" sz="2500" dirty="0">
                <a:latin typeface="Georgia" panose="02040502050405020303" pitchFamily="18" charset="0"/>
              </a:rPr>
              <a:t> </a:t>
            </a:r>
            <a:r>
              <a:rPr lang="en-US" sz="2500" dirty="0" smtClean="0">
                <a:latin typeface="Georgia" panose="02040502050405020303" pitchFamily="18" charset="0"/>
              </a:rPr>
              <a:t>and offer increased convenience (can </a:t>
            </a:r>
            <a:r>
              <a:rPr lang="en-US" sz="2500" dirty="0">
                <a:latin typeface="Georgia" panose="02040502050405020303" pitchFamily="18" charset="0"/>
              </a:rPr>
              <a:t>take just prior to </a:t>
            </a:r>
            <a:r>
              <a:rPr lang="en-US" sz="2500" dirty="0" smtClean="0">
                <a:latin typeface="Georgia" panose="02040502050405020303" pitchFamily="18" charset="0"/>
              </a:rPr>
              <a:t>meal)</a:t>
            </a:r>
          </a:p>
          <a:p>
            <a:pPr marL="342900" indent="-342900" eaLnBrk="0" hangingPunct="0">
              <a:spcBef>
                <a:spcPts val="1200"/>
              </a:spcBef>
            </a:pPr>
            <a:r>
              <a:rPr lang="en-US" sz="2500" dirty="0" smtClean="0">
                <a:latin typeface="Georgia" panose="02040502050405020303" pitchFamily="18" charset="0"/>
              </a:rPr>
              <a:t>They give better </a:t>
            </a:r>
            <a:r>
              <a:rPr lang="en-US" sz="2500" dirty="0">
                <a:latin typeface="Georgia" panose="02040502050405020303" pitchFamily="18" charset="0"/>
              </a:rPr>
              <a:t>postprandial glycemic control </a:t>
            </a:r>
            <a:r>
              <a:rPr lang="en-US" sz="2500" dirty="0" smtClean="0">
                <a:latin typeface="Georgia" panose="02040502050405020303" pitchFamily="18" charset="0"/>
              </a:rPr>
              <a:t>and are less </a:t>
            </a:r>
            <a:r>
              <a:rPr lang="en-US" sz="2500" dirty="0">
                <a:latin typeface="Georgia" panose="02040502050405020303" pitchFamily="18" charset="0"/>
              </a:rPr>
              <a:t>often associated with </a:t>
            </a:r>
            <a:r>
              <a:rPr lang="en-US" sz="2500" dirty="0" err="1" smtClean="0">
                <a:latin typeface="Georgia" panose="02040502050405020303" pitchFamily="18" charset="0"/>
              </a:rPr>
              <a:t>hypoglycaemia</a:t>
            </a:r>
            <a:endParaRPr lang="en-US" altLang="en-US" sz="2500" dirty="0" smtClean="0">
              <a:latin typeface="Georgia" panose="02040502050405020303" pitchFamily="18" charset="0"/>
              <a:sym typeface="Symbol" pitchFamily="18" charset="2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CB16CD-1FBA-49E2-80D4-BDD57A24C24F}" type="slidenum">
              <a:rPr lang="en-US" smtClean="0"/>
              <a:pPr>
                <a:defRPr/>
              </a:pPr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6317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2013" y="150125"/>
            <a:ext cx="8679976" cy="827775"/>
          </a:xfrm>
        </p:spPr>
        <p:txBody>
          <a:bodyPr/>
          <a:lstStyle/>
          <a:p>
            <a:pPr algn="l"/>
            <a:r>
              <a:rPr lang="en-GB" sz="2800" b="1" cap="all" dirty="0" smtClean="0">
                <a:latin typeface="Georgia" panose="02040502050405020303" pitchFamily="18" charset="0"/>
              </a:rPr>
              <a:t>Clinical uses of the insulin preparations …. Cont’d</a:t>
            </a:r>
            <a:endParaRPr lang="en-GB" sz="2800" b="1" cap="all" dirty="0">
              <a:latin typeface="Georgia" panose="020405020504050203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2013" y="1143000"/>
            <a:ext cx="8679976" cy="5562600"/>
          </a:xfrm>
        </p:spPr>
        <p:txBody>
          <a:bodyPr/>
          <a:lstStyle/>
          <a:p>
            <a:pPr marL="0" lvl="1" indent="0" eaLnBrk="0" hangingPunct="0">
              <a:spcBef>
                <a:spcPts val="1800"/>
              </a:spcBef>
              <a:spcAft>
                <a:spcPts val="0"/>
              </a:spcAft>
              <a:buNone/>
            </a:pPr>
            <a:r>
              <a:rPr lang="en-US" sz="2600" b="1" dirty="0" err="1" smtClean="0">
                <a:latin typeface="Georgia" panose="02040502050405020303" pitchFamily="18" charset="0"/>
              </a:rPr>
              <a:t>Isophane</a:t>
            </a:r>
            <a:r>
              <a:rPr lang="en-US" sz="2600" b="1" dirty="0" smtClean="0">
                <a:latin typeface="Georgia" panose="02040502050405020303" pitchFamily="18" charset="0"/>
              </a:rPr>
              <a:t> insulin</a:t>
            </a:r>
          </a:p>
          <a:p>
            <a:pPr marL="0" lvl="1" indent="0" eaLnBrk="0" hangingPunct="0">
              <a:spcBef>
                <a:spcPts val="1800"/>
              </a:spcBef>
              <a:spcAft>
                <a:spcPts val="0"/>
              </a:spcAft>
              <a:buNone/>
            </a:pPr>
            <a:r>
              <a:rPr lang="en-US" sz="2600" dirty="0">
                <a:latin typeface="Georgia" panose="02040502050405020303" pitchFamily="18" charset="0"/>
              </a:rPr>
              <a:t>U</a:t>
            </a:r>
            <a:r>
              <a:rPr lang="en-US" sz="2600" dirty="0" smtClean="0">
                <a:latin typeface="Georgia" panose="02040502050405020303" pitchFamily="18" charset="0"/>
              </a:rPr>
              <a:t>sually </a:t>
            </a:r>
            <a:r>
              <a:rPr lang="en-US" sz="2600" dirty="0">
                <a:latin typeface="Georgia" panose="02040502050405020303" pitchFamily="18" charset="0"/>
              </a:rPr>
              <a:t>mixed </a:t>
            </a:r>
            <a:r>
              <a:rPr lang="en-US" sz="2600" dirty="0" smtClean="0">
                <a:latin typeface="Georgia" panose="02040502050405020303" pitchFamily="18" charset="0"/>
              </a:rPr>
              <a:t>[in the ratio 70:30] with </a:t>
            </a:r>
            <a:r>
              <a:rPr lang="en-US" sz="2600" dirty="0">
                <a:latin typeface="Georgia" panose="02040502050405020303" pitchFamily="18" charset="0"/>
              </a:rPr>
              <a:t>regular insulin for twice daily </a:t>
            </a:r>
            <a:r>
              <a:rPr lang="en-US" sz="2600" dirty="0" smtClean="0">
                <a:latin typeface="Georgia" panose="02040502050405020303" pitchFamily="18" charset="0"/>
              </a:rPr>
              <a:t>administration. </a:t>
            </a:r>
            <a:r>
              <a:rPr lang="en-US" altLang="en-US" sz="2600" dirty="0" smtClean="0">
                <a:latin typeface="Georgia" panose="02040502050405020303" pitchFamily="18" charset="0"/>
              </a:rPr>
              <a:t>Can </a:t>
            </a:r>
            <a:r>
              <a:rPr lang="en-US" altLang="en-US" sz="2600" dirty="0">
                <a:latin typeface="Georgia" panose="02040502050405020303" pitchFamily="18" charset="0"/>
              </a:rPr>
              <a:t>also be given in combination with </a:t>
            </a:r>
            <a:r>
              <a:rPr lang="en-US" altLang="en-US" sz="2600" dirty="0" err="1">
                <a:latin typeface="Georgia" panose="02040502050405020303" pitchFamily="18" charset="0"/>
              </a:rPr>
              <a:t>lispro</a:t>
            </a:r>
            <a:r>
              <a:rPr lang="en-US" altLang="en-US" sz="2600" dirty="0">
                <a:latin typeface="Georgia" panose="02040502050405020303" pitchFamily="18" charset="0"/>
              </a:rPr>
              <a:t>, </a:t>
            </a:r>
            <a:r>
              <a:rPr lang="en-US" altLang="en-US" sz="2600" dirty="0" err="1">
                <a:latin typeface="Georgia" panose="02040502050405020303" pitchFamily="18" charset="0"/>
              </a:rPr>
              <a:t>aspart</a:t>
            </a:r>
            <a:r>
              <a:rPr lang="en-US" altLang="en-US" sz="2600" dirty="0">
                <a:latin typeface="Georgia" panose="02040502050405020303" pitchFamily="18" charset="0"/>
              </a:rPr>
              <a:t> or </a:t>
            </a:r>
            <a:r>
              <a:rPr lang="en-US" altLang="en-US" sz="2600" dirty="0" err="1">
                <a:latin typeface="Georgia" panose="02040502050405020303" pitchFamily="18" charset="0"/>
              </a:rPr>
              <a:t>glulisine</a:t>
            </a:r>
            <a:r>
              <a:rPr lang="en-US" altLang="en-US" sz="2600" dirty="0">
                <a:latin typeface="Georgia" panose="02040502050405020303" pitchFamily="18" charset="0"/>
              </a:rPr>
              <a:t> </a:t>
            </a:r>
            <a:r>
              <a:rPr lang="en-US" altLang="en-US" sz="2600" dirty="0" smtClean="0">
                <a:latin typeface="Georgia" panose="02040502050405020303" pitchFamily="18" charset="0"/>
              </a:rPr>
              <a:t>insulin.</a:t>
            </a:r>
            <a:endParaRPr lang="en-US" altLang="en-US" sz="2600" dirty="0">
              <a:latin typeface="Georgia" panose="02040502050405020303" pitchFamily="18" charset="0"/>
            </a:endParaRPr>
          </a:p>
          <a:p>
            <a:pPr marL="0" indent="0" eaLnBrk="0" hangingPunct="0">
              <a:spcBef>
                <a:spcPts val="1800"/>
              </a:spcBef>
              <a:spcAft>
                <a:spcPts val="0"/>
              </a:spcAft>
              <a:buNone/>
            </a:pPr>
            <a:r>
              <a:rPr lang="en-US" sz="2600" b="1" dirty="0" smtClean="0">
                <a:latin typeface="Georgia" panose="02040502050405020303" pitchFamily="18" charset="0"/>
                <a:sym typeface="Symbol" pitchFamily="18" charset="2"/>
              </a:rPr>
              <a:t>Long acting insulin preparations</a:t>
            </a:r>
          </a:p>
          <a:p>
            <a:pPr marL="0" indent="0" eaLnBrk="0" hangingPunct="0">
              <a:spcBef>
                <a:spcPts val="1800"/>
              </a:spcBef>
              <a:spcAft>
                <a:spcPts val="0"/>
              </a:spcAft>
              <a:buNone/>
            </a:pPr>
            <a:r>
              <a:rPr lang="en-US" sz="2600" dirty="0" smtClean="0">
                <a:latin typeface="Georgia" panose="02040502050405020303" pitchFamily="18" charset="0"/>
                <a:sym typeface="Symbol" pitchFamily="18" charset="2"/>
              </a:rPr>
              <a:t>Provide smooth background insulin level (basal </a:t>
            </a:r>
            <a:r>
              <a:rPr lang="en-US" sz="2600" dirty="0" err="1" smtClean="0">
                <a:latin typeface="Georgia" panose="02040502050405020303" pitchFamily="18" charset="0"/>
                <a:sym typeface="Symbol" pitchFamily="18" charset="2"/>
              </a:rPr>
              <a:t>insulinization</a:t>
            </a:r>
            <a:r>
              <a:rPr lang="en-US" sz="2600" dirty="0" smtClean="0">
                <a:latin typeface="Georgia" panose="02040502050405020303" pitchFamily="18" charset="0"/>
                <a:sym typeface="Symbol" pitchFamily="18" charset="2"/>
              </a:rPr>
              <a:t>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CB16CD-1FBA-49E2-80D4-BDD57A24C24F}" type="slidenum">
              <a:rPr lang="en-US" smtClean="0"/>
              <a:pPr>
                <a:defRPr/>
              </a:pPr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53329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le 1"/>
          <p:cNvSpPr>
            <a:spLocks noGrp="1"/>
          </p:cNvSpPr>
          <p:nvPr>
            <p:ph type="title"/>
          </p:nvPr>
        </p:nvSpPr>
        <p:spPr>
          <a:xfrm>
            <a:off x="272955" y="341194"/>
            <a:ext cx="8625385" cy="615334"/>
          </a:xfrm>
        </p:spPr>
        <p:txBody>
          <a:bodyPr/>
          <a:lstStyle/>
          <a:p>
            <a:pPr algn="l"/>
            <a:r>
              <a:rPr lang="en-US" altLang="en-US" sz="2600" b="1" cap="all" dirty="0" smtClean="0">
                <a:latin typeface="Georgia" panose="02040502050405020303" pitchFamily="18" charset="0"/>
              </a:rPr>
              <a:t>Insulin</a:t>
            </a:r>
            <a:r>
              <a:rPr lang="en-US" altLang="en-US" sz="2600" b="1" cap="all" dirty="0">
                <a:latin typeface="Georgia" panose="02040502050405020303" pitchFamily="18" charset="0"/>
              </a:rPr>
              <a:t> </a:t>
            </a:r>
            <a:r>
              <a:rPr lang="en-US" altLang="en-US" sz="2600" b="1" cap="all" dirty="0" smtClean="0">
                <a:latin typeface="Georgia" panose="02040502050405020303" pitchFamily="18" charset="0"/>
              </a:rPr>
              <a:t>…. CONT’D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2955" y="1201003"/>
            <a:ext cx="8625385" cy="5425222"/>
          </a:xfrm>
        </p:spPr>
        <p:txBody>
          <a:bodyPr rtlCol="0">
            <a:normAutofit fontScale="77500" lnSpcReduction="20000"/>
          </a:bodyPr>
          <a:lstStyle/>
          <a:p>
            <a:pPr marL="0" indent="0" fontAlgn="auto">
              <a:lnSpc>
                <a:spcPct val="120000"/>
              </a:lnSpc>
              <a:spcBef>
                <a:spcPts val="1200"/>
              </a:spcBef>
              <a:spcAft>
                <a:spcPts val="0"/>
              </a:spcAft>
              <a:buNone/>
              <a:defRPr/>
            </a:pPr>
            <a:r>
              <a:rPr lang="en-US" sz="2600" b="1" dirty="0" smtClean="0">
                <a:latin typeface="Georgia" panose="02040502050405020303" pitchFamily="18" charset="0"/>
              </a:rPr>
              <a:t>Adverse Effects</a:t>
            </a:r>
          </a:p>
          <a:p>
            <a:pPr fontAlgn="auto">
              <a:lnSpc>
                <a:spcPct val="120000"/>
              </a:lnSpc>
              <a:spcBef>
                <a:spcPts val="1200"/>
              </a:spcBef>
              <a:spcAft>
                <a:spcPts val="0"/>
              </a:spcAft>
              <a:defRPr/>
            </a:pPr>
            <a:r>
              <a:rPr lang="en-US" sz="2600" dirty="0" smtClean="0">
                <a:latin typeface="Georgia" panose="02040502050405020303" pitchFamily="18" charset="0"/>
              </a:rPr>
              <a:t>Hypersensitivity reactions: </a:t>
            </a:r>
            <a:r>
              <a:rPr lang="en-US" sz="2600" dirty="0">
                <a:latin typeface="Georgia" panose="02040502050405020303" pitchFamily="18" charset="0"/>
              </a:rPr>
              <a:t>treated with </a:t>
            </a:r>
            <a:r>
              <a:rPr lang="en-US" sz="2600" dirty="0" smtClean="0">
                <a:latin typeface="Georgia" panose="02040502050405020303" pitchFamily="18" charset="0"/>
              </a:rPr>
              <a:t>histamine H</a:t>
            </a:r>
            <a:r>
              <a:rPr lang="en-US" sz="2600" baseline="-25000" dirty="0" smtClean="0">
                <a:latin typeface="Georgia" panose="02040502050405020303" pitchFamily="18" charset="0"/>
              </a:rPr>
              <a:t>1 </a:t>
            </a:r>
            <a:r>
              <a:rPr lang="en-US" sz="2600" dirty="0" smtClean="0">
                <a:latin typeface="Georgia" panose="02040502050405020303" pitchFamily="18" charset="0"/>
              </a:rPr>
              <a:t>receptor antagonist and glucocorticoids</a:t>
            </a:r>
          </a:p>
          <a:p>
            <a:pPr fontAlgn="auto">
              <a:lnSpc>
                <a:spcPct val="120000"/>
              </a:lnSpc>
              <a:spcBef>
                <a:spcPts val="1200"/>
              </a:spcBef>
              <a:spcAft>
                <a:spcPts val="0"/>
              </a:spcAft>
              <a:defRPr/>
            </a:pPr>
            <a:r>
              <a:rPr lang="en-US" sz="2600" dirty="0" smtClean="0">
                <a:latin typeface="Georgia" panose="02040502050405020303" pitchFamily="18" charset="0"/>
              </a:rPr>
              <a:t>Hypoglycemia: </a:t>
            </a:r>
            <a:r>
              <a:rPr lang="en-US" altLang="en-US" sz="2600" dirty="0" smtClean="0">
                <a:latin typeface="Georgia" panose="02040502050405020303" pitchFamily="18" charset="0"/>
              </a:rPr>
              <a:t>the </a:t>
            </a:r>
            <a:r>
              <a:rPr lang="en-US" altLang="en-US" sz="2600" dirty="0">
                <a:latin typeface="Georgia" panose="02040502050405020303" pitchFamily="18" charset="0"/>
              </a:rPr>
              <a:t>most frequent and important adverse effect of </a:t>
            </a:r>
            <a:r>
              <a:rPr lang="en-US" altLang="en-US" sz="2600" dirty="0" smtClean="0">
                <a:latin typeface="Georgia" panose="02040502050405020303" pitchFamily="18" charset="0"/>
              </a:rPr>
              <a:t>insulin</a:t>
            </a:r>
            <a:endParaRPr lang="en-US" sz="2600" dirty="0" smtClean="0">
              <a:latin typeface="Georgia" panose="02040502050405020303" pitchFamily="18" charset="0"/>
            </a:endParaRPr>
          </a:p>
          <a:p>
            <a:pPr fontAlgn="auto">
              <a:lnSpc>
                <a:spcPct val="120000"/>
              </a:lnSpc>
              <a:spcBef>
                <a:spcPts val="1200"/>
              </a:spcBef>
              <a:spcAft>
                <a:spcPts val="0"/>
              </a:spcAft>
              <a:defRPr/>
            </a:pPr>
            <a:r>
              <a:rPr lang="en-US" sz="2600" dirty="0" err="1" smtClean="0">
                <a:latin typeface="Georgia" panose="02040502050405020303" pitchFamily="18" charset="0"/>
              </a:rPr>
              <a:t>Lipo</a:t>
            </a:r>
            <a:r>
              <a:rPr lang="en-US" sz="2600" dirty="0" smtClean="0">
                <a:latin typeface="Georgia" panose="02040502050405020303" pitchFamily="18" charset="0"/>
              </a:rPr>
              <a:t>-atrophy and </a:t>
            </a:r>
            <a:r>
              <a:rPr lang="en-US" sz="2600" dirty="0" err="1" smtClean="0">
                <a:latin typeface="Georgia" panose="02040502050405020303" pitchFamily="18" charset="0"/>
              </a:rPr>
              <a:t>lipohypertrophy</a:t>
            </a:r>
            <a:r>
              <a:rPr lang="en-US" sz="2600" dirty="0" smtClean="0">
                <a:latin typeface="Georgia" panose="02040502050405020303" pitchFamily="18" charset="0"/>
              </a:rPr>
              <a:t> at injection sites</a:t>
            </a:r>
          </a:p>
          <a:p>
            <a:pPr fontAlgn="auto">
              <a:lnSpc>
                <a:spcPct val="120000"/>
              </a:lnSpc>
              <a:spcBef>
                <a:spcPts val="1200"/>
              </a:spcBef>
              <a:spcAft>
                <a:spcPts val="0"/>
              </a:spcAft>
              <a:defRPr/>
            </a:pPr>
            <a:r>
              <a:rPr lang="en-US" sz="2600" dirty="0" smtClean="0">
                <a:latin typeface="Georgia" panose="02040502050405020303" pitchFamily="18" charset="0"/>
              </a:rPr>
              <a:t>Insulin </a:t>
            </a:r>
            <a:r>
              <a:rPr lang="en-US" sz="2600" dirty="0">
                <a:latin typeface="Georgia" panose="02040502050405020303" pitchFamily="18" charset="0"/>
              </a:rPr>
              <a:t>resistance: </a:t>
            </a:r>
            <a:r>
              <a:rPr lang="en-US" sz="2600" dirty="0" smtClean="0">
                <a:latin typeface="Georgia" panose="02040502050405020303" pitchFamily="18" charset="0"/>
              </a:rPr>
              <a:t>with chronic insulin resistance (occurs due to reduced insulin receptor responsiveness), there is need for &gt;200 units/day. Acute insulin resistance is induced by stress (e.g. infection, trauma, surgery).</a:t>
            </a:r>
          </a:p>
          <a:p>
            <a:pPr marL="0" indent="0" fontAlgn="auto">
              <a:lnSpc>
                <a:spcPct val="120000"/>
              </a:lnSpc>
              <a:spcBef>
                <a:spcPts val="1200"/>
              </a:spcBef>
              <a:spcAft>
                <a:spcPts val="0"/>
              </a:spcAft>
              <a:buNone/>
              <a:defRPr/>
            </a:pPr>
            <a:r>
              <a:rPr lang="en-US" sz="2600" b="1" dirty="0" smtClean="0">
                <a:latin typeface="Georgia" panose="02040502050405020303" pitchFamily="18" charset="0"/>
              </a:rPr>
              <a:t>Contraindications</a:t>
            </a:r>
          </a:p>
          <a:p>
            <a:pPr fontAlgn="auto">
              <a:lnSpc>
                <a:spcPct val="120000"/>
              </a:lnSpc>
              <a:spcBef>
                <a:spcPts val="1200"/>
              </a:spcBef>
              <a:spcAft>
                <a:spcPts val="0"/>
              </a:spcAft>
              <a:defRPr/>
            </a:pPr>
            <a:r>
              <a:rPr lang="en-US" sz="2600" dirty="0" err="1">
                <a:latin typeface="Georgia" panose="02040502050405020303" pitchFamily="18" charset="0"/>
              </a:rPr>
              <a:t>Hypoglycaemia</a:t>
            </a:r>
            <a:endParaRPr lang="en-US" sz="2600" dirty="0">
              <a:latin typeface="Georgia" panose="02040502050405020303" pitchFamily="18" charset="0"/>
            </a:endParaRPr>
          </a:p>
          <a:p>
            <a:pPr fontAlgn="auto">
              <a:lnSpc>
                <a:spcPct val="120000"/>
              </a:lnSpc>
              <a:spcBef>
                <a:spcPts val="1200"/>
              </a:spcBef>
              <a:spcAft>
                <a:spcPts val="0"/>
              </a:spcAft>
              <a:defRPr/>
            </a:pPr>
            <a:r>
              <a:rPr lang="en-US" sz="2600" dirty="0">
                <a:latin typeface="Georgia" panose="02040502050405020303" pitchFamily="18" charset="0"/>
              </a:rPr>
              <a:t>Allergy or sensitivity to any ingredient of the product</a:t>
            </a:r>
          </a:p>
          <a:p>
            <a:pPr fontAlgn="auto">
              <a:spcBef>
                <a:spcPts val="1800"/>
              </a:spcBef>
              <a:spcAft>
                <a:spcPts val="0"/>
              </a:spcAft>
              <a:defRPr/>
            </a:pPr>
            <a:endParaRPr lang="en-US" sz="2600" dirty="0" smtClean="0">
              <a:latin typeface="Georgia" panose="02040502050405020303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6B012FD-6BF5-4C85-B259-322F873963BD}" type="slidenum">
              <a:rPr lang="en-US"/>
              <a:pPr>
                <a:defRPr/>
              </a:pPr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58740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itle 1"/>
          <p:cNvSpPr>
            <a:spLocks noGrp="1"/>
          </p:cNvSpPr>
          <p:nvPr>
            <p:ph type="title"/>
          </p:nvPr>
        </p:nvSpPr>
        <p:spPr>
          <a:xfrm>
            <a:off x="204716" y="274638"/>
            <a:ext cx="8734568" cy="792162"/>
          </a:xfrm>
        </p:spPr>
        <p:txBody>
          <a:bodyPr/>
          <a:lstStyle/>
          <a:p>
            <a:pPr algn="l"/>
            <a:r>
              <a:rPr lang="en-US" altLang="en-US" sz="2800" b="1" cap="all" dirty="0" smtClean="0">
                <a:latin typeface="Georgia" panose="02040502050405020303" pitchFamily="18" charset="0"/>
              </a:rPr>
              <a:t>Drug interactions affecting insulin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4716" y="1201003"/>
            <a:ext cx="8734568" cy="5425222"/>
          </a:xfrm>
        </p:spPr>
        <p:txBody>
          <a:bodyPr rtlCol="0">
            <a:noAutofit/>
          </a:bodyPr>
          <a:lstStyle/>
          <a:p>
            <a:pPr marL="0" indent="0" fontAlgn="auto">
              <a:spcBef>
                <a:spcPts val="1800"/>
              </a:spcBef>
              <a:spcAft>
                <a:spcPts val="0"/>
              </a:spcAft>
              <a:buNone/>
              <a:defRPr/>
            </a:pPr>
            <a:r>
              <a:rPr lang="en-US" sz="2400" b="1" dirty="0" smtClean="0">
                <a:latin typeface="Georgia" panose="02040502050405020303" pitchFamily="18" charset="0"/>
              </a:rPr>
              <a:t>Drugs that </a:t>
            </a:r>
            <a:r>
              <a:rPr lang="en-US" sz="2400" b="1" dirty="0">
                <a:latin typeface="Georgia" panose="02040502050405020303" pitchFamily="18" charset="0"/>
              </a:rPr>
              <a:t>d</a:t>
            </a:r>
            <a:r>
              <a:rPr lang="en-US" sz="2400" b="1" dirty="0" smtClean="0">
                <a:latin typeface="Georgia" panose="02040502050405020303" pitchFamily="18" charset="0"/>
              </a:rPr>
              <a:t>ecrease anti-hyperglycemic effect</a:t>
            </a:r>
          </a:p>
          <a:p>
            <a:pPr marL="0" indent="0" fontAlgn="auto">
              <a:spcBef>
                <a:spcPts val="1800"/>
              </a:spcBef>
              <a:spcAft>
                <a:spcPts val="0"/>
              </a:spcAft>
              <a:buNone/>
              <a:defRPr/>
            </a:pPr>
            <a:r>
              <a:rPr lang="en-US" sz="2400" dirty="0" smtClean="0">
                <a:latin typeface="Georgia" panose="02040502050405020303" pitchFamily="18" charset="0"/>
              </a:rPr>
              <a:t>Glucagon, acetazolamide, thiazide and loop diuretics, </a:t>
            </a:r>
            <a:r>
              <a:rPr lang="en-US" sz="2400" dirty="0" err="1">
                <a:latin typeface="Georgia" panose="02040502050405020303" pitchFamily="18" charset="0"/>
              </a:rPr>
              <a:t>d</a:t>
            </a:r>
            <a:r>
              <a:rPr lang="en-US" sz="2400" dirty="0" err="1" smtClean="0">
                <a:latin typeface="Georgia" panose="02040502050405020303" pitchFamily="18" charset="0"/>
              </a:rPr>
              <a:t>iazoxide</a:t>
            </a:r>
            <a:r>
              <a:rPr lang="en-US" sz="2400" dirty="0" smtClean="0">
                <a:latin typeface="Georgia" panose="02040502050405020303" pitchFamily="18" charset="0"/>
              </a:rPr>
              <a:t>, </a:t>
            </a:r>
            <a:r>
              <a:rPr lang="en-US" sz="2400" dirty="0" err="1">
                <a:latin typeface="Georgia" panose="02040502050405020303" pitchFamily="18" charset="0"/>
              </a:rPr>
              <a:t>p</a:t>
            </a:r>
            <a:r>
              <a:rPr lang="en-US" sz="2400" dirty="0" err="1" smtClean="0">
                <a:latin typeface="Georgia" panose="02040502050405020303" pitchFamily="18" charset="0"/>
              </a:rPr>
              <a:t>rogestogen</a:t>
            </a:r>
            <a:r>
              <a:rPr lang="en-US" sz="2400" dirty="0" smtClean="0">
                <a:latin typeface="Georgia" panose="02040502050405020303" pitchFamily="18" charset="0"/>
              </a:rPr>
              <a:t> containing hormonal contraceptives, adrenergic beta</a:t>
            </a:r>
            <a:r>
              <a:rPr lang="en-US" sz="2400" baseline="-25000" dirty="0" smtClean="0">
                <a:latin typeface="Georgia" panose="02040502050405020303" pitchFamily="18" charset="0"/>
              </a:rPr>
              <a:t>2</a:t>
            </a:r>
            <a:r>
              <a:rPr lang="en-US" sz="2400" dirty="0" smtClean="0">
                <a:latin typeface="Georgia" panose="02040502050405020303" pitchFamily="18" charset="0"/>
              </a:rPr>
              <a:t> receptor agonists, </a:t>
            </a:r>
            <a:r>
              <a:rPr lang="en-US" sz="2400" dirty="0" err="1">
                <a:latin typeface="Georgia" panose="02040502050405020303" pitchFamily="18" charset="0"/>
              </a:rPr>
              <a:t>p</a:t>
            </a:r>
            <a:r>
              <a:rPr lang="en-US" sz="2400" dirty="0" err="1" smtClean="0">
                <a:latin typeface="Georgia" panose="02040502050405020303" pitchFamily="18" charset="0"/>
              </a:rPr>
              <a:t>henothiazines</a:t>
            </a:r>
            <a:r>
              <a:rPr lang="en-US" sz="2400" dirty="0" smtClean="0">
                <a:latin typeface="Georgia" panose="02040502050405020303" pitchFamily="18" charset="0"/>
              </a:rPr>
              <a:t>, </a:t>
            </a:r>
            <a:r>
              <a:rPr lang="en-US" sz="2400" dirty="0" err="1">
                <a:latin typeface="Georgia" panose="02040502050405020303" pitchFamily="18" charset="0"/>
              </a:rPr>
              <a:t>a</a:t>
            </a:r>
            <a:r>
              <a:rPr lang="en-US" sz="2400" dirty="0" err="1" smtClean="0">
                <a:latin typeface="Georgia" panose="02040502050405020303" pitchFamily="18" charset="0"/>
              </a:rPr>
              <a:t>sparaginase</a:t>
            </a:r>
            <a:r>
              <a:rPr lang="en-US" sz="2400" dirty="0" smtClean="0">
                <a:latin typeface="Georgia" panose="02040502050405020303" pitchFamily="18" charset="0"/>
              </a:rPr>
              <a:t>, corticosteroids, protease inhibitors, lithium, phenytoin, vinblastine, colchicine and thyroid hormones</a:t>
            </a:r>
          </a:p>
          <a:p>
            <a:pPr marL="0" indent="0" fontAlgn="auto">
              <a:spcBef>
                <a:spcPts val="1800"/>
              </a:spcBef>
              <a:spcAft>
                <a:spcPts val="0"/>
              </a:spcAft>
              <a:buNone/>
              <a:defRPr/>
            </a:pPr>
            <a:r>
              <a:rPr lang="en-US" sz="2400" b="1" dirty="0">
                <a:latin typeface="Georgia" panose="02040502050405020303" pitchFamily="18" charset="0"/>
              </a:rPr>
              <a:t>Drug that increase </a:t>
            </a:r>
            <a:r>
              <a:rPr lang="en-US" sz="2400" b="1" dirty="0" smtClean="0">
                <a:latin typeface="Georgia" panose="02040502050405020303" pitchFamily="18" charset="0"/>
              </a:rPr>
              <a:t>anti-hyperglycemic effect [potentiate insulin]</a:t>
            </a:r>
          </a:p>
          <a:p>
            <a:pPr marL="0" indent="0" fontAlgn="auto">
              <a:spcBef>
                <a:spcPts val="1800"/>
              </a:spcBef>
              <a:spcAft>
                <a:spcPts val="0"/>
              </a:spcAft>
              <a:buNone/>
              <a:defRPr/>
            </a:pPr>
            <a:r>
              <a:rPr lang="en-US" sz="2400" dirty="0" smtClean="0">
                <a:latin typeface="Georgia" panose="02040502050405020303" pitchFamily="18" charset="0"/>
              </a:rPr>
              <a:t>Ethanol, fluoxetine, </a:t>
            </a:r>
            <a:r>
              <a:rPr lang="en-US" sz="2400" dirty="0" err="1">
                <a:latin typeface="Georgia" panose="02040502050405020303" pitchFamily="18" charset="0"/>
              </a:rPr>
              <a:t>s</a:t>
            </a:r>
            <a:r>
              <a:rPr lang="en-US" sz="2400" dirty="0" err="1" smtClean="0">
                <a:latin typeface="Georgia" panose="02040502050405020303" pitchFamily="18" charset="0"/>
              </a:rPr>
              <a:t>ulphonamides</a:t>
            </a:r>
            <a:r>
              <a:rPr lang="en-US" sz="2400" dirty="0" smtClean="0">
                <a:latin typeface="Georgia" panose="02040502050405020303" pitchFamily="18" charset="0"/>
              </a:rPr>
              <a:t>, </a:t>
            </a:r>
            <a:r>
              <a:rPr lang="el-GR" sz="2400" dirty="0" smtClean="0">
                <a:latin typeface="Georgia" panose="02040502050405020303" pitchFamily="18" charset="0"/>
              </a:rPr>
              <a:t>β </a:t>
            </a:r>
            <a:r>
              <a:rPr lang="en-GB" sz="2400" dirty="0" smtClean="0">
                <a:latin typeface="Georgia" panose="02040502050405020303" pitchFamily="18" charset="0"/>
              </a:rPr>
              <a:t>adrenergic </a:t>
            </a:r>
            <a:r>
              <a:rPr lang="en-US" sz="2400" dirty="0" smtClean="0">
                <a:latin typeface="Georgia" panose="02040502050405020303" pitchFamily="18" charset="0"/>
              </a:rPr>
              <a:t>blockers, clonidine, </a:t>
            </a:r>
            <a:r>
              <a:rPr lang="en-US" sz="2400" dirty="0" err="1">
                <a:latin typeface="Georgia" panose="02040502050405020303" pitchFamily="18" charset="0"/>
              </a:rPr>
              <a:t>p</a:t>
            </a:r>
            <a:r>
              <a:rPr lang="en-US" sz="2400" dirty="0" err="1" smtClean="0">
                <a:latin typeface="Georgia" panose="02040502050405020303" pitchFamily="18" charset="0"/>
              </a:rPr>
              <a:t>entamidine</a:t>
            </a:r>
            <a:r>
              <a:rPr lang="en-US" sz="2400" dirty="0">
                <a:latin typeface="Georgia" panose="02040502050405020303" pitchFamily="18" charset="0"/>
              </a:rPr>
              <a:t>, quinidine and </a:t>
            </a:r>
            <a:r>
              <a:rPr lang="en-US" sz="2400" dirty="0" smtClean="0">
                <a:latin typeface="Georgia" panose="02040502050405020303" pitchFamily="18" charset="0"/>
              </a:rPr>
              <a:t>quinine</a:t>
            </a:r>
            <a:endParaRPr lang="en-US" sz="2400" dirty="0">
              <a:latin typeface="Georgia" panose="02040502050405020303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08653F9-95AD-40E9-8BA8-88E93A1BDE56}" type="slidenum">
              <a:rPr lang="en-US"/>
              <a:pPr>
                <a:defRPr/>
              </a:pPr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34314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1069" y="274637"/>
            <a:ext cx="8734567" cy="708001"/>
          </a:xfrm>
        </p:spPr>
        <p:txBody>
          <a:bodyPr/>
          <a:lstStyle/>
          <a:p>
            <a:pPr algn="l"/>
            <a:r>
              <a:rPr lang="en-US" sz="2800" b="1" cap="all" dirty="0" err="1">
                <a:latin typeface="Georgia" panose="02040502050405020303" pitchFamily="18" charset="0"/>
              </a:rPr>
              <a:t>H</a:t>
            </a:r>
            <a:r>
              <a:rPr lang="en-US" sz="2800" b="1" cap="all" dirty="0" err="1" smtClean="0">
                <a:latin typeface="Georgia" panose="02040502050405020303" pitchFamily="18" charset="0"/>
              </a:rPr>
              <a:t>ypoglycaemia</a:t>
            </a:r>
            <a:endParaRPr lang="en-US" sz="2800" b="1" cap="all" dirty="0">
              <a:latin typeface="Georgia" panose="020405020504050203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1069" y="1219199"/>
            <a:ext cx="8734567" cy="5407025"/>
          </a:xfrm>
        </p:spPr>
        <p:txBody>
          <a:bodyPr/>
          <a:lstStyle/>
          <a:p>
            <a:pPr marL="0" lvl="1" indent="0">
              <a:spcBef>
                <a:spcPts val="1800"/>
              </a:spcBef>
              <a:buNone/>
            </a:pPr>
            <a:r>
              <a:rPr lang="en-US" altLang="en-US" sz="2400" b="1" dirty="0" smtClean="0">
                <a:latin typeface="Georgia" panose="02040502050405020303" pitchFamily="18" charset="0"/>
              </a:rPr>
              <a:t>Clinical features</a:t>
            </a:r>
          </a:p>
          <a:p>
            <a:pPr marL="342900" lvl="1" indent="-342900"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en-US" altLang="en-US" sz="2400" dirty="0" smtClean="0">
                <a:latin typeface="Georgia" panose="02040502050405020303" pitchFamily="18" charset="0"/>
              </a:rPr>
              <a:t>Sympathetic: nervousness</a:t>
            </a:r>
            <a:r>
              <a:rPr lang="en-US" altLang="en-US" sz="2400" dirty="0">
                <a:latin typeface="Georgia" panose="02040502050405020303" pitchFamily="18" charset="0"/>
              </a:rPr>
              <a:t>, sweating, </a:t>
            </a:r>
            <a:r>
              <a:rPr lang="en-US" altLang="en-US" sz="2400" dirty="0" smtClean="0">
                <a:latin typeface="Georgia" panose="02040502050405020303" pitchFamily="18" charset="0"/>
              </a:rPr>
              <a:t>tremors, </a:t>
            </a:r>
            <a:r>
              <a:rPr lang="en-US" altLang="en-US" sz="2400" dirty="0">
                <a:latin typeface="Georgia" panose="02040502050405020303" pitchFamily="18" charset="0"/>
              </a:rPr>
              <a:t>intense hunger, </a:t>
            </a:r>
            <a:r>
              <a:rPr lang="en-US" altLang="en-US" sz="2400" dirty="0" smtClean="0">
                <a:latin typeface="Georgia" panose="02040502050405020303" pitchFamily="18" charset="0"/>
              </a:rPr>
              <a:t>palpitation</a:t>
            </a:r>
          </a:p>
          <a:p>
            <a:pPr marL="342900" lvl="1" indent="-342900"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en-US" altLang="en-US" sz="2400" dirty="0" smtClean="0">
                <a:latin typeface="Georgia" panose="02040502050405020303" pitchFamily="18" charset="0"/>
              </a:rPr>
              <a:t>CNS related: speaking </a:t>
            </a:r>
            <a:r>
              <a:rPr lang="en-US" altLang="en-US" sz="2400" dirty="0">
                <a:latin typeface="Georgia" panose="02040502050405020303" pitchFamily="18" charset="0"/>
              </a:rPr>
              <a:t>difficulties</a:t>
            </a:r>
            <a:r>
              <a:rPr lang="cs-CZ" altLang="en-US" sz="2400" dirty="0">
                <a:latin typeface="Georgia" panose="02040502050405020303" pitchFamily="18" charset="0"/>
              </a:rPr>
              <a:t>, </a:t>
            </a:r>
            <a:r>
              <a:rPr lang="en-US" altLang="en-US" sz="2400" dirty="0" smtClean="0">
                <a:latin typeface="Georgia" panose="02040502050405020303" pitchFamily="18" charset="0"/>
              </a:rPr>
              <a:t>weakness, confusion</a:t>
            </a:r>
            <a:r>
              <a:rPr lang="en-US" altLang="en-US" sz="2400" dirty="0">
                <a:latin typeface="Georgia" panose="02040502050405020303" pitchFamily="18" charset="0"/>
              </a:rPr>
              <a:t>, drowsiness, changes in </a:t>
            </a:r>
            <a:r>
              <a:rPr lang="en-US" altLang="en-US" sz="2400" dirty="0" err="1" smtClean="0">
                <a:latin typeface="Georgia" panose="02040502050405020303" pitchFamily="18" charset="0"/>
              </a:rPr>
              <a:t>behaviour</a:t>
            </a:r>
            <a:r>
              <a:rPr lang="en-US" altLang="en-US" sz="2400" dirty="0" smtClean="0">
                <a:latin typeface="Georgia" panose="02040502050405020303" pitchFamily="18" charset="0"/>
              </a:rPr>
              <a:t>, seizures and coma</a:t>
            </a:r>
          </a:p>
          <a:p>
            <a:pPr marL="0" lvl="1" indent="0">
              <a:spcBef>
                <a:spcPts val="1800"/>
              </a:spcBef>
              <a:buNone/>
            </a:pPr>
            <a:r>
              <a:rPr lang="en-US" altLang="en-US" sz="2400" b="1" dirty="0" smtClean="0">
                <a:latin typeface="Georgia" panose="02040502050405020303" pitchFamily="18" charset="0"/>
              </a:rPr>
              <a:t>Management of </a:t>
            </a:r>
            <a:r>
              <a:rPr lang="en-US" altLang="en-US" sz="2400" b="1" dirty="0" err="1" smtClean="0">
                <a:latin typeface="Georgia" panose="02040502050405020303" pitchFamily="18" charset="0"/>
              </a:rPr>
              <a:t>hypoglycaemia</a:t>
            </a:r>
            <a:endParaRPr lang="en-US" altLang="en-US" sz="2400" b="1" dirty="0" smtClean="0">
              <a:latin typeface="Georgia" panose="02040502050405020303" pitchFamily="18" charset="0"/>
            </a:endParaRPr>
          </a:p>
          <a:p>
            <a:pPr marL="342900" lvl="1" indent="-342900"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en-US" altLang="en-US" sz="2400" dirty="0" smtClean="0">
                <a:latin typeface="Georgia" panose="02040502050405020303" pitchFamily="18" charset="0"/>
              </a:rPr>
              <a:t>10% or 50% dextrose (50% dextrose can cause phlebitis, so it should be diluted with an equal volume of physiological saline)</a:t>
            </a:r>
          </a:p>
          <a:p>
            <a:pPr marL="342900" lvl="1" indent="-342900"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en-US" altLang="en-US" sz="2400" dirty="0" smtClean="0">
                <a:latin typeface="Georgia" panose="02040502050405020303" pitchFamily="18" charset="0"/>
              </a:rPr>
              <a:t>Glucagon (given IV or IM)</a:t>
            </a:r>
          </a:p>
          <a:p>
            <a:pPr marL="0" lvl="1" indent="0">
              <a:spcBef>
                <a:spcPts val="600"/>
              </a:spcBef>
              <a:buNone/>
            </a:pPr>
            <a:endParaRPr lang="en-US" altLang="en-US" sz="2400" dirty="0">
              <a:latin typeface="Georgia" panose="02040502050405020303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CB16CD-1FBA-49E2-80D4-BDD57A24C24F}" type="slidenum">
              <a:rPr lang="en-US" smtClean="0"/>
              <a:pPr>
                <a:defRPr/>
              </a:pPr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28426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sz="3600" b="1" dirty="0" smtClean="0">
                <a:latin typeface="Georgia" panose="02040502050405020303" pitchFamily="18" charset="0"/>
              </a:rPr>
              <a:t/>
            </a:r>
            <a:br>
              <a:rPr lang="en-GB" sz="3600" b="1" dirty="0" smtClean="0">
                <a:latin typeface="Georgia" panose="02040502050405020303" pitchFamily="18" charset="0"/>
              </a:rPr>
            </a:br>
            <a:r>
              <a:rPr lang="en-GB" sz="3600" b="1" dirty="0" smtClean="0">
                <a:latin typeface="Georgia" panose="02040502050405020303" pitchFamily="18" charset="0"/>
              </a:rPr>
              <a:t>NON-INSULIN </a:t>
            </a:r>
            <a:r>
              <a:rPr lang="en-GB" sz="3600" b="1" dirty="0">
                <a:latin typeface="Georgia" panose="02040502050405020303" pitchFamily="18" charset="0"/>
              </a:rPr>
              <a:t>ANTI-HYPERGLYCAEMIC DRUGS</a:t>
            </a:r>
            <a:r>
              <a:rPr lang="en-US" sz="3600" b="1" dirty="0">
                <a:latin typeface="Georgia" panose="02040502050405020303" charset="0"/>
                <a:ea typeface="Calibri" panose="020F0502020204030204"/>
                <a:cs typeface="Georgia" panose="02040502050405020303" charset="0"/>
                <a:sym typeface="Calibri" panose="020F0502020204030204"/>
              </a:rPr>
              <a:t/>
            </a:r>
            <a:br>
              <a:rPr lang="en-US" sz="3600" b="1" dirty="0">
                <a:latin typeface="Georgia" panose="02040502050405020303" charset="0"/>
                <a:ea typeface="Calibri" panose="020F0502020204030204"/>
                <a:cs typeface="Georgia" panose="02040502050405020303" charset="0"/>
                <a:sym typeface="Calibri" panose="020F0502020204030204"/>
              </a:rPr>
            </a:br>
            <a:endParaRPr lang="en-US" sz="3600" dirty="0"/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CB16CD-1FBA-49E2-80D4-BDD57A24C24F}" type="slidenum">
              <a:rPr lang="en-US" smtClean="0"/>
              <a:pPr>
                <a:defRPr/>
              </a:pPr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157011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Google Shape;202;p29"/>
          <p:cNvSpPr txBox="1"/>
          <p:nvPr/>
        </p:nvSpPr>
        <p:spPr>
          <a:xfrm>
            <a:off x="204715" y="1214651"/>
            <a:ext cx="8662194" cy="5380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>
              <a:spcBef>
                <a:spcPts val="1800"/>
              </a:spcBef>
            </a:pPr>
            <a:r>
              <a:rPr lang="en-US" sz="2400" dirty="0" smtClean="0">
                <a:latin typeface="Georgia" panose="02040502050405020303" pitchFamily="18" charset="0"/>
              </a:rPr>
              <a:t>Non-insulin anti-</a:t>
            </a:r>
            <a:r>
              <a:rPr lang="en-US" sz="2400" dirty="0" err="1" smtClean="0">
                <a:latin typeface="Georgia" panose="02040502050405020303" pitchFamily="18" charset="0"/>
              </a:rPr>
              <a:t>hyperglycaemic</a:t>
            </a:r>
            <a:r>
              <a:rPr lang="en-US" sz="2400" dirty="0" smtClean="0">
                <a:latin typeface="Georgia" panose="02040502050405020303" pitchFamily="18" charset="0"/>
              </a:rPr>
              <a:t> agents, especially those that are administered orally, are the primary treatment for Type II diabetes mellitus</a:t>
            </a:r>
          </a:p>
          <a:p>
            <a:pPr>
              <a:spcBef>
                <a:spcPts val="1800"/>
              </a:spcBef>
            </a:pPr>
            <a:r>
              <a:rPr lang="en-US" sz="2400" dirty="0" smtClean="0">
                <a:latin typeface="Georgia" panose="02040502050405020303" pitchFamily="18" charset="0"/>
              </a:rPr>
              <a:t>They produce their anti-</a:t>
            </a:r>
            <a:r>
              <a:rPr lang="en-US" sz="2400" dirty="0" err="1" smtClean="0">
                <a:latin typeface="Georgia" panose="02040502050405020303" pitchFamily="18" charset="0"/>
              </a:rPr>
              <a:t>hyperglycaemic</a:t>
            </a:r>
            <a:r>
              <a:rPr lang="en-US" sz="2400" dirty="0" smtClean="0">
                <a:latin typeface="Georgia" panose="02040502050405020303" pitchFamily="18" charset="0"/>
              </a:rPr>
              <a:t> effects in various ways which include enhancement of insulin secretion (insulin </a:t>
            </a:r>
            <a:r>
              <a:rPr lang="en-US" sz="2400" dirty="0" err="1" smtClean="0">
                <a:latin typeface="Georgia" panose="02040502050405020303" pitchFamily="18" charset="0"/>
              </a:rPr>
              <a:t>secretagogues</a:t>
            </a:r>
            <a:r>
              <a:rPr lang="en-US" sz="2400" dirty="0" smtClean="0">
                <a:latin typeface="Georgia" panose="02040502050405020303" pitchFamily="18" charset="0"/>
              </a:rPr>
              <a:t>), sensitization of peripheral tissues to insulin (insulin sensitizers) and impairment of gastro-intestinal absorption of glucose</a:t>
            </a:r>
          </a:p>
          <a:p>
            <a:pPr>
              <a:spcBef>
                <a:spcPts val="1800"/>
              </a:spcBef>
            </a:pPr>
            <a:r>
              <a:rPr lang="en-US" sz="2400" dirty="0" smtClean="0">
                <a:latin typeface="Georgia" panose="02040502050405020303" pitchFamily="18" charset="0"/>
              </a:rPr>
              <a:t>Drugs with different mechanisms of action may be synergistic and can be given in various combinations to optimize the control of blood glucose</a:t>
            </a:r>
            <a:endParaRPr lang="en-US" sz="2400" dirty="0">
              <a:latin typeface="Georgia" panose="02040502050405020303" pitchFamily="18" charset="0"/>
            </a:endParaRPr>
          </a:p>
        </p:txBody>
      </p:sp>
      <p:sp>
        <p:nvSpPr>
          <p:cNvPr id="203" name="Google Shape;203;p29"/>
          <p:cNvSpPr txBox="1"/>
          <p:nvPr/>
        </p:nvSpPr>
        <p:spPr>
          <a:xfrm>
            <a:off x="204715" y="228600"/>
            <a:ext cx="8775512" cy="89051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>
              <a:spcBef>
                <a:spcPts val="1800"/>
              </a:spcBef>
              <a:spcAft>
                <a:spcPts val="0"/>
              </a:spcAft>
              <a:buClr>
                <a:srgbClr val="7030A0"/>
              </a:buClr>
            </a:pPr>
            <a:r>
              <a:rPr lang="en-US" sz="2800" b="1" dirty="0" smtClean="0">
                <a:solidFill>
                  <a:srgbClr val="7030A0"/>
                </a:solidFill>
                <a:latin typeface="Georgia" panose="02040502050405020303" pitchFamily="18" charset="0"/>
                <a:cs typeface="Georgia" panose="02040502050405020303" charset="0"/>
                <a:sym typeface="Arial" panose="020B0604020202020204"/>
              </a:rPr>
              <a:t>INTRODUCTION</a:t>
            </a:r>
            <a:endParaRPr lang="en-US" sz="2800" b="1" dirty="0">
              <a:solidFill>
                <a:srgbClr val="7030A0"/>
              </a:solidFill>
              <a:latin typeface="Georgia" panose="02040502050405020303" pitchFamily="18" charset="0"/>
              <a:cs typeface="Georgia" panose="02040502050405020303" charset="0"/>
              <a:sym typeface="Arial" panose="020B0604020202020204"/>
            </a:endParaRPr>
          </a:p>
        </p:txBody>
      </p:sp>
    </p:spTree>
    <p:extLst>
      <p:ext uri="{BB962C8B-B14F-4D97-AF65-F5344CB8AC3E}">
        <p14:creationId xmlns:p14="http://schemas.microsoft.com/office/powerpoint/2010/main" val="40817610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2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/>
                                        <p:tgtEl>
                                          <p:spTgt spid="2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Google Shape;202;p29"/>
          <p:cNvSpPr txBox="1"/>
          <p:nvPr/>
        </p:nvSpPr>
        <p:spPr>
          <a:xfrm>
            <a:off x="204715" y="1214651"/>
            <a:ext cx="8662194" cy="5380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>
              <a:spcBef>
                <a:spcPts val="1800"/>
              </a:spcBef>
            </a:pPr>
            <a:r>
              <a:rPr lang="en-US" sz="2400" dirty="0" smtClean="0">
                <a:latin typeface="Georgia" panose="02040502050405020303" pitchFamily="18" charset="0"/>
              </a:rPr>
              <a:t>Diabetes mellitus (DM) is a chronic metabolic disorder characterized by </a:t>
            </a:r>
            <a:r>
              <a:rPr lang="en-US" sz="2400" dirty="0" err="1" smtClean="0">
                <a:latin typeface="Georgia" panose="02040502050405020303" pitchFamily="18" charset="0"/>
              </a:rPr>
              <a:t>hyperglycaemia</a:t>
            </a:r>
            <a:r>
              <a:rPr lang="en-US" sz="2400" dirty="0" smtClean="0">
                <a:latin typeface="Georgia" panose="02040502050405020303" pitchFamily="18" charset="0"/>
              </a:rPr>
              <a:t> and altered metabolism of carbohydrates, lipids and proteins.</a:t>
            </a:r>
          </a:p>
          <a:p>
            <a:pPr>
              <a:spcBef>
                <a:spcPts val="1800"/>
              </a:spcBef>
            </a:pPr>
            <a:r>
              <a:rPr lang="en-US" sz="2400" dirty="0" smtClean="0">
                <a:latin typeface="Georgia" panose="02040502050405020303" pitchFamily="18" charset="0"/>
              </a:rPr>
              <a:t>Diabetes mellitus can be of two types:</a:t>
            </a:r>
          </a:p>
          <a:p>
            <a:pPr marL="514350" indent="-514350">
              <a:spcBef>
                <a:spcPts val="1800"/>
              </a:spcBef>
              <a:buFont typeface="+mj-lt"/>
              <a:buAutoNum type="arabicPeriod"/>
            </a:pPr>
            <a:r>
              <a:rPr lang="en-US" sz="2400" dirty="0" smtClean="0">
                <a:latin typeface="Georgia" panose="02040502050405020303" pitchFamily="18" charset="0"/>
              </a:rPr>
              <a:t>Type I DM: Type I DM is an auto-immune disorder where antibodies destroy the beta cells of the islets of Langerhans resulting in absolute deficiency of insulin. Type I DM generally develops in childhood and adolescence.</a:t>
            </a:r>
          </a:p>
          <a:p>
            <a:pPr marL="514350" indent="-514350">
              <a:spcBef>
                <a:spcPts val="1800"/>
              </a:spcBef>
              <a:buFont typeface="+mj-lt"/>
              <a:buAutoNum type="arabicPeriod"/>
            </a:pPr>
            <a:r>
              <a:rPr lang="en-US" sz="2400" dirty="0">
                <a:latin typeface="Georgia" panose="02040502050405020303" pitchFamily="18" charset="0"/>
              </a:rPr>
              <a:t>Type II DM: In Type II DM, there is both reduced sensitivity of tissues to insulin and impaired regulation of insulin </a:t>
            </a:r>
            <a:r>
              <a:rPr lang="en-US" sz="2400" dirty="0" smtClean="0">
                <a:latin typeface="Georgia" panose="02040502050405020303" pitchFamily="18" charset="0"/>
              </a:rPr>
              <a:t>secretion</a:t>
            </a:r>
            <a:endParaRPr lang="en-US" sz="2400" dirty="0">
              <a:latin typeface="Georgia" panose="02040502050405020303" pitchFamily="18" charset="0"/>
            </a:endParaRPr>
          </a:p>
        </p:txBody>
      </p:sp>
      <p:sp>
        <p:nvSpPr>
          <p:cNvPr id="203" name="Google Shape;203;p29"/>
          <p:cNvSpPr txBox="1"/>
          <p:nvPr/>
        </p:nvSpPr>
        <p:spPr>
          <a:xfrm>
            <a:off x="204715" y="53975"/>
            <a:ext cx="8775512" cy="10651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Font typeface="Calibri" panose="020F0502020204030204"/>
              <a:buNone/>
            </a:pPr>
            <a:r>
              <a:rPr lang="en-US" sz="2800" b="1" dirty="0" smtClean="0">
                <a:solidFill>
                  <a:schemeClr val="tx1"/>
                </a:solidFill>
                <a:latin typeface="Georgia" panose="02040502050405020303" charset="0"/>
                <a:ea typeface="Calibri" panose="020F0502020204030204"/>
                <a:cs typeface="Georgia" panose="02040502050405020303" charset="0"/>
                <a:sym typeface="Calibri" panose="020F0502020204030204"/>
              </a:rPr>
              <a:t>DIABETES MELLITUS</a:t>
            </a:r>
            <a:endParaRPr lang="en-US" sz="2800" b="1" i="0" u="none" strike="noStrike" cap="none" dirty="0">
              <a:solidFill>
                <a:schemeClr val="tx1"/>
              </a:solidFill>
              <a:latin typeface="Georgia" panose="02040502050405020303" charset="0"/>
              <a:ea typeface="Calibri" panose="020F0502020204030204"/>
              <a:cs typeface="Georgia" panose="02040502050405020303" charset="0"/>
              <a:sym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13512859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2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/>
                                        <p:tgtEl>
                                          <p:spTgt spid="2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Google Shape;203;p29"/>
          <p:cNvSpPr txBox="1"/>
          <p:nvPr/>
        </p:nvSpPr>
        <p:spPr>
          <a:xfrm>
            <a:off x="249381" y="53975"/>
            <a:ext cx="8689902" cy="11060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>
              <a:spcBef>
                <a:spcPts val="0"/>
              </a:spcBef>
              <a:buClr>
                <a:srgbClr val="7030A0"/>
              </a:buClr>
            </a:pPr>
            <a:r>
              <a:rPr lang="en-IN" altLang="en-US" sz="2800" b="1" dirty="0">
                <a:solidFill>
                  <a:srgbClr val="7030A0"/>
                </a:solidFill>
                <a:latin typeface="Georgia" panose="02040502050405020303" charset="0"/>
                <a:cs typeface="Georgia" panose="02040502050405020303" charset="0"/>
                <a:sym typeface="Arial" panose="020B0604020202020204"/>
              </a:rPr>
              <a:t>LEARNING </a:t>
            </a:r>
            <a:r>
              <a:rPr lang="en-US" sz="2800" b="1" dirty="0" smtClean="0">
                <a:solidFill>
                  <a:srgbClr val="7030A0"/>
                </a:solidFill>
                <a:latin typeface="Georgia" panose="02040502050405020303" charset="0"/>
                <a:cs typeface="Georgia" panose="02040502050405020303" charset="0"/>
                <a:sym typeface="Arial" panose="020B0604020202020204"/>
              </a:rPr>
              <a:t>OBJECTIVES</a:t>
            </a:r>
            <a:endParaRPr lang="en-US" sz="2800" b="1" dirty="0">
              <a:solidFill>
                <a:srgbClr val="7030A0"/>
              </a:solidFill>
              <a:latin typeface="Georgia" panose="02040502050405020303" charset="0"/>
              <a:cs typeface="Georgia" panose="02040502050405020303" charset="0"/>
              <a:sym typeface="Arial" panose="020B0604020202020204"/>
            </a:endParaRPr>
          </a:p>
        </p:txBody>
      </p:sp>
      <p:sp>
        <p:nvSpPr>
          <p:cNvPr id="204" name="Google Shape;204;p29"/>
          <p:cNvSpPr txBox="1"/>
          <p:nvPr/>
        </p:nvSpPr>
        <p:spPr>
          <a:xfrm>
            <a:off x="249381" y="1160061"/>
            <a:ext cx="8689901" cy="54191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514350" marR="0" lvl="0" indent="-514350" rtl="0">
              <a:spcBef>
                <a:spcPts val="1800"/>
              </a:spcBef>
              <a:buFont typeface="+mj-lt"/>
              <a:buAutoNum type="arabicPeriod"/>
            </a:pPr>
            <a:r>
              <a:rPr lang="en-US" sz="2600" dirty="0" smtClean="0">
                <a:latin typeface="Georgia" panose="02040502050405020303" pitchFamily="18" charset="0"/>
              </a:rPr>
              <a:t>Classify the non-insulin anti-</a:t>
            </a:r>
            <a:r>
              <a:rPr lang="en-US" sz="2600" dirty="0" err="1" smtClean="0">
                <a:latin typeface="Georgia" panose="02040502050405020303" pitchFamily="18" charset="0"/>
              </a:rPr>
              <a:t>hyperglycaemic</a:t>
            </a:r>
            <a:r>
              <a:rPr lang="en-US" sz="2600" dirty="0" smtClean="0">
                <a:latin typeface="Georgia" panose="02040502050405020303" pitchFamily="18" charset="0"/>
              </a:rPr>
              <a:t> drugs according to mechanisms of anti-</a:t>
            </a:r>
            <a:r>
              <a:rPr lang="en-US" sz="2600" dirty="0" err="1" smtClean="0">
                <a:latin typeface="Georgia" panose="02040502050405020303" pitchFamily="18" charset="0"/>
              </a:rPr>
              <a:t>hyperglycaemic</a:t>
            </a:r>
            <a:r>
              <a:rPr lang="en-US" sz="2600" dirty="0" smtClean="0">
                <a:latin typeface="Georgia" panose="02040502050405020303" pitchFamily="18" charset="0"/>
              </a:rPr>
              <a:t> action</a:t>
            </a:r>
            <a:endParaRPr lang="en-US" sz="2600" dirty="0">
              <a:latin typeface="Georgia" panose="02040502050405020303" pitchFamily="18" charset="0"/>
            </a:endParaRPr>
          </a:p>
          <a:p>
            <a:pPr marL="514350" marR="0" lvl="0" indent="-514350" rtl="0">
              <a:spcBef>
                <a:spcPts val="1800"/>
              </a:spcBef>
              <a:buFont typeface="+mj-lt"/>
              <a:buAutoNum type="arabicPeriod"/>
            </a:pPr>
            <a:r>
              <a:rPr lang="en-US" sz="2600" dirty="0" smtClean="0">
                <a:latin typeface="Georgia" panose="02040502050405020303" pitchFamily="18" charset="0"/>
              </a:rPr>
              <a:t>Describe the mechanisms of actions, relevant clinical pharmacology and clinical indications of the various non-insulin anti-</a:t>
            </a:r>
            <a:r>
              <a:rPr lang="en-US" sz="2600" dirty="0" err="1" smtClean="0">
                <a:latin typeface="Georgia" panose="02040502050405020303" pitchFamily="18" charset="0"/>
              </a:rPr>
              <a:t>hyperglycaemic</a:t>
            </a:r>
            <a:r>
              <a:rPr lang="en-US" sz="2600" dirty="0" smtClean="0">
                <a:latin typeface="Georgia" panose="02040502050405020303" pitchFamily="18" charset="0"/>
              </a:rPr>
              <a:t> drugs </a:t>
            </a:r>
            <a:endParaRPr lang="en-US" sz="2600" dirty="0"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11321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title"/>
          </p:nvPr>
        </p:nvSpPr>
        <p:spPr>
          <a:xfrm>
            <a:off x="204716" y="109181"/>
            <a:ext cx="8720920" cy="1091821"/>
          </a:xfrm>
        </p:spPr>
        <p:txBody>
          <a:bodyPr rtlCol="0">
            <a:noAutofit/>
          </a:bodyPr>
          <a:lstStyle/>
          <a:p>
            <a:pPr algn="l" fontAlgn="auto">
              <a:spcAft>
                <a:spcPts val="0"/>
              </a:spcAft>
              <a:defRPr/>
            </a:pPr>
            <a:r>
              <a:rPr lang="en-US" altLang="en-US" sz="2400" b="1" cap="all" dirty="0" smtClean="0">
                <a:latin typeface="Georgia" panose="02040502050405020303" pitchFamily="18" charset="0"/>
              </a:rPr>
              <a:t>Classification of non-insulin anti-</a:t>
            </a:r>
            <a:r>
              <a:rPr lang="en-US" altLang="en-US" sz="2400" b="1" cap="all" dirty="0" err="1" smtClean="0">
                <a:latin typeface="Georgia" panose="02040502050405020303" pitchFamily="18" charset="0"/>
              </a:rPr>
              <a:t>hyperglycaemic</a:t>
            </a:r>
            <a:r>
              <a:rPr lang="en-US" altLang="en-US" sz="2400" b="1" cap="all" dirty="0" smtClean="0">
                <a:latin typeface="Georgia" panose="02040502050405020303" pitchFamily="18" charset="0"/>
              </a:rPr>
              <a:t> drugs according to mechanisms/MODES </a:t>
            </a:r>
            <a:r>
              <a:rPr lang="en-US" altLang="en-US" sz="2400" b="1" cap="all" dirty="0">
                <a:latin typeface="Georgia" panose="02040502050405020303" pitchFamily="18" charset="0"/>
              </a:rPr>
              <a:t>of action</a:t>
            </a:r>
          </a:p>
        </p:txBody>
      </p:sp>
      <p:sp>
        <p:nvSpPr>
          <p:cNvPr id="55299" name="Rectangle 3"/>
          <p:cNvSpPr>
            <a:spLocks noGrp="1" noChangeArrowheads="1"/>
          </p:cNvSpPr>
          <p:nvPr>
            <p:ph sz="half" idx="1"/>
          </p:nvPr>
        </p:nvSpPr>
        <p:spPr>
          <a:xfrm>
            <a:off x="457200" y="1600200"/>
            <a:ext cx="4038600" cy="4756150"/>
          </a:xfrm>
        </p:spPr>
        <p:txBody>
          <a:bodyPr rtlCol="0">
            <a:noAutofit/>
          </a:bodyPr>
          <a:lstStyle/>
          <a:p>
            <a:pPr marL="0" indent="0" fontAlgn="auto">
              <a:spcBef>
                <a:spcPts val="1200"/>
              </a:spcBef>
              <a:spcAft>
                <a:spcPts val="0"/>
              </a:spcAft>
              <a:buNone/>
              <a:defRPr/>
            </a:pPr>
            <a:r>
              <a:rPr lang="en-US" altLang="en-US" sz="2400" b="1" dirty="0">
                <a:latin typeface="Georgia" panose="02040502050405020303" pitchFamily="18" charset="0"/>
              </a:rPr>
              <a:t>Insulin </a:t>
            </a:r>
            <a:r>
              <a:rPr lang="en-US" altLang="en-US" sz="2400" b="1" dirty="0" err="1">
                <a:latin typeface="Georgia" panose="02040502050405020303" pitchFamily="18" charset="0"/>
              </a:rPr>
              <a:t>secretagogues</a:t>
            </a:r>
            <a:endParaRPr lang="en-US" altLang="en-US" sz="2400" b="1" dirty="0">
              <a:latin typeface="Georgia" panose="02040502050405020303" pitchFamily="18" charset="0"/>
            </a:endParaRPr>
          </a:p>
          <a:p>
            <a:pPr marL="342900" lvl="1" indent="-342900" fontAlgn="auto">
              <a:spcBef>
                <a:spcPts val="120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altLang="en-US" dirty="0">
                <a:latin typeface="Georgia" panose="02040502050405020303" pitchFamily="18" charset="0"/>
                <a:cs typeface="Arial" charset="0"/>
              </a:rPr>
              <a:t>S</a:t>
            </a:r>
            <a:r>
              <a:rPr lang="en-US" altLang="en-US" dirty="0" smtClean="0">
                <a:latin typeface="Georgia" panose="02040502050405020303" pitchFamily="18" charset="0"/>
                <a:cs typeface="Arial" charset="0"/>
              </a:rPr>
              <a:t>ulfonylureas </a:t>
            </a:r>
            <a:endParaRPr lang="en-US" altLang="en-US" dirty="0">
              <a:latin typeface="Georgia" panose="02040502050405020303" pitchFamily="18" charset="0"/>
              <a:cs typeface="Arial" charset="0"/>
            </a:endParaRPr>
          </a:p>
          <a:p>
            <a:pPr marL="342900" lvl="1" indent="-342900" fontAlgn="auto">
              <a:spcBef>
                <a:spcPts val="120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altLang="en-US" dirty="0" err="1" smtClean="0">
                <a:latin typeface="Georgia" panose="02040502050405020303" pitchFamily="18" charset="0"/>
                <a:cs typeface="Arial" charset="0"/>
              </a:rPr>
              <a:t>Meglitinides</a:t>
            </a:r>
            <a:endParaRPr lang="en-US" altLang="en-US" dirty="0">
              <a:latin typeface="Georgia" panose="02040502050405020303" pitchFamily="18" charset="0"/>
              <a:cs typeface="Arial" charset="0"/>
            </a:endParaRPr>
          </a:p>
          <a:p>
            <a:pPr marL="0" indent="0" fontAlgn="auto">
              <a:spcBef>
                <a:spcPts val="1200"/>
              </a:spcBef>
              <a:spcAft>
                <a:spcPts val="0"/>
              </a:spcAft>
              <a:buNone/>
              <a:defRPr/>
            </a:pPr>
            <a:r>
              <a:rPr lang="en-US" altLang="en-US" sz="2400" b="1" dirty="0" smtClean="0">
                <a:latin typeface="Georgia" panose="02040502050405020303" pitchFamily="18" charset="0"/>
                <a:cs typeface="Arial" charset="0"/>
              </a:rPr>
              <a:t>Insulin sensitizers</a:t>
            </a:r>
            <a:endParaRPr lang="en-US" altLang="en-US" sz="2400" b="1" dirty="0">
              <a:latin typeface="Georgia" panose="02040502050405020303" pitchFamily="18" charset="0"/>
              <a:cs typeface="Arial" charset="0"/>
            </a:endParaRPr>
          </a:p>
          <a:p>
            <a:pPr marL="342900" lvl="1" indent="-342900" fontAlgn="auto">
              <a:spcBef>
                <a:spcPts val="120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altLang="en-US" dirty="0" err="1">
                <a:latin typeface="Georgia" panose="02040502050405020303" pitchFamily="18" charset="0"/>
                <a:cs typeface="Arial" charset="0"/>
              </a:rPr>
              <a:t>B</a:t>
            </a:r>
            <a:r>
              <a:rPr lang="en-US" altLang="en-US" dirty="0" err="1" smtClean="0">
                <a:latin typeface="Georgia" panose="02040502050405020303" pitchFamily="18" charset="0"/>
                <a:cs typeface="Arial" charset="0"/>
              </a:rPr>
              <a:t>iguanides</a:t>
            </a:r>
            <a:endParaRPr lang="en-US" altLang="en-US" dirty="0">
              <a:latin typeface="Georgia" panose="02040502050405020303" pitchFamily="18" charset="0"/>
              <a:cs typeface="Arial" charset="0"/>
            </a:endParaRPr>
          </a:p>
          <a:p>
            <a:pPr marL="342900" lvl="1" indent="-342900" fontAlgn="auto">
              <a:spcBef>
                <a:spcPts val="120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altLang="en-US" dirty="0" err="1" smtClean="0">
                <a:latin typeface="Georgia" panose="02040502050405020303" pitchFamily="18" charset="0"/>
                <a:cs typeface="Arial" charset="0"/>
              </a:rPr>
              <a:t>Thiazolidinediones</a:t>
            </a:r>
            <a:endParaRPr lang="en-US" altLang="en-US" dirty="0" smtClean="0">
              <a:latin typeface="Georgia" panose="02040502050405020303" pitchFamily="18" charset="0"/>
              <a:cs typeface="Arial" charset="0"/>
            </a:endParaRPr>
          </a:p>
          <a:p>
            <a:pPr marL="0" lvl="1" indent="0" fontAlgn="auto">
              <a:spcBef>
                <a:spcPts val="1200"/>
              </a:spcBef>
              <a:spcAft>
                <a:spcPts val="0"/>
              </a:spcAft>
              <a:buNone/>
              <a:defRPr/>
            </a:pPr>
            <a:r>
              <a:rPr lang="en-US" altLang="en-US" b="1" dirty="0" smtClean="0">
                <a:latin typeface="Georgia" panose="02040502050405020303" pitchFamily="18" charset="0"/>
                <a:cs typeface="Arial" charset="0"/>
              </a:rPr>
              <a:t>Miscellaneous</a:t>
            </a:r>
          </a:p>
          <a:p>
            <a:pPr marL="342900" lvl="1" indent="-342900" fontAlgn="auto">
              <a:spcBef>
                <a:spcPts val="120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altLang="en-US" dirty="0" smtClean="0">
                <a:latin typeface="Georgia" panose="02040502050405020303" pitchFamily="18" charset="0"/>
                <a:cs typeface="Arial" charset="0"/>
              </a:rPr>
              <a:t>SGLT-2 inhibitors</a:t>
            </a:r>
          </a:p>
          <a:p>
            <a:pPr marL="342900" lvl="1" indent="-342900" fontAlgn="auto">
              <a:spcBef>
                <a:spcPts val="120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altLang="en-US" dirty="0" smtClean="0">
                <a:latin typeface="Georgia" panose="02040502050405020303" pitchFamily="18" charset="0"/>
                <a:cs typeface="Arial" charset="0"/>
              </a:rPr>
              <a:t>Amylin analogues</a:t>
            </a:r>
            <a:endParaRPr lang="en-US" altLang="en-US" dirty="0">
              <a:latin typeface="Georgia" panose="02040502050405020303" pitchFamily="18" charset="0"/>
              <a:cs typeface="Arial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 fontAlgn="auto">
              <a:spcBef>
                <a:spcPts val="1200"/>
              </a:spcBef>
              <a:spcAft>
                <a:spcPts val="0"/>
              </a:spcAft>
              <a:buNone/>
              <a:defRPr/>
            </a:pPr>
            <a:r>
              <a:rPr lang="en-US" altLang="en-US" sz="2400" b="1" dirty="0">
                <a:latin typeface="Georgia" panose="02040502050405020303" pitchFamily="18" charset="0"/>
                <a:cs typeface="Arial" charset="0"/>
              </a:rPr>
              <a:t>Alpha-</a:t>
            </a:r>
            <a:r>
              <a:rPr lang="en-US" altLang="en-US" sz="2400" b="1" dirty="0" err="1">
                <a:latin typeface="Georgia" panose="02040502050405020303" pitchFamily="18" charset="0"/>
                <a:cs typeface="Arial" charset="0"/>
              </a:rPr>
              <a:t>glucosidase</a:t>
            </a:r>
            <a:r>
              <a:rPr lang="en-US" altLang="en-US" sz="2400" b="1" dirty="0">
                <a:latin typeface="Georgia" panose="02040502050405020303" pitchFamily="18" charset="0"/>
                <a:cs typeface="Arial" charset="0"/>
              </a:rPr>
              <a:t> inhibitors</a:t>
            </a:r>
          </a:p>
          <a:p>
            <a:pPr marL="342900" lvl="1" indent="-342900" fontAlgn="auto">
              <a:spcBef>
                <a:spcPts val="120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altLang="en-US" dirty="0" err="1" smtClean="0">
                <a:latin typeface="Georgia" panose="02040502050405020303" pitchFamily="18" charset="0"/>
                <a:cs typeface="Arial" charset="0"/>
              </a:rPr>
              <a:t>Acarbose</a:t>
            </a:r>
            <a:endParaRPr lang="en-US" altLang="en-US" dirty="0">
              <a:latin typeface="Georgia" panose="02040502050405020303" pitchFamily="18" charset="0"/>
              <a:cs typeface="Arial" charset="0"/>
            </a:endParaRPr>
          </a:p>
          <a:p>
            <a:pPr marL="342900" lvl="1" indent="-342900" fontAlgn="auto">
              <a:spcBef>
                <a:spcPts val="120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altLang="en-US" dirty="0" err="1" smtClean="0">
                <a:latin typeface="Georgia" panose="02040502050405020303" pitchFamily="18" charset="0"/>
                <a:cs typeface="Arial" charset="0"/>
              </a:rPr>
              <a:t>Miglitol</a:t>
            </a:r>
            <a:endParaRPr lang="en-US" altLang="en-US" dirty="0">
              <a:latin typeface="Georgia" panose="02040502050405020303" pitchFamily="18" charset="0"/>
              <a:cs typeface="Arial" charset="0"/>
            </a:endParaRPr>
          </a:p>
          <a:p>
            <a:pPr marL="0" indent="0" fontAlgn="auto">
              <a:spcBef>
                <a:spcPts val="1200"/>
              </a:spcBef>
              <a:spcAft>
                <a:spcPts val="0"/>
              </a:spcAft>
              <a:buNone/>
              <a:defRPr/>
            </a:pPr>
            <a:r>
              <a:rPr lang="en-US" altLang="en-US" sz="2400" b="1" dirty="0" err="1" smtClean="0">
                <a:latin typeface="Georgia" panose="02040502050405020303" pitchFamily="18" charset="0"/>
                <a:cs typeface="Arial" charset="0"/>
              </a:rPr>
              <a:t>Incretin</a:t>
            </a:r>
            <a:r>
              <a:rPr lang="en-US" altLang="en-US" sz="2400" b="1" dirty="0" smtClean="0">
                <a:latin typeface="Georgia" panose="02040502050405020303" pitchFamily="18" charset="0"/>
                <a:cs typeface="Arial" charset="0"/>
              </a:rPr>
              <a:t> </a:t>
            </a:r>
            <a:r>
              <a:rPr lang="en-US" altLang="en-US" sz="2400" b="1" dirty="0" err="1">
                <a:latin typeface="Georgia" panose="02040502050405020303" pitchFamily="18" charset="0"/>
                <a:cs typeface="Arial" charset="0"/>
              </a:rPr>
              <a:t>mimetics</a:t>
            </a:r>
            <a:r>
              <a:rPr lang="en-US" altLang="en-US" sz="2400" b="1" dirty="0">
                <a:latin typeface="Georgia" panose="02040502050405020303" pitchFamily="18" charset="0"/>
                <a:cs typeface="Arial" charset="0"/>
              </a:rPr>
              <a:t> and </a:t>
            </a:r>
            <a:r>
              <a:rPr lang="en-US" altLang="en-US" sz="2400" b="1" dirty="0" err="1">
                <a:latin typeface="Georgia" panose="02040502050405020303" pitchFamily="18" charset="0"/>
                <a:cs typeface="Arial" charset="0"/>
              </a:rPr>
              <a:t>incretin</a:t>
            </a:r>
            <a:r>
              <a:rPr lang="en-US" altLang="en-US" sz="2400" b="1" dirty="0">
                <a:latin typeface="Georgia" panose="02040502050405020303" pitchFamily="18" charset="0"/>
                <a:cs typeface="Arial" charset="0"/>
              </a:rPr>
              <a:t> </a:t>
            </a:r>
            <a:r>
              <a:rPr lang="en-US" altLang="en-US" sz="2400" b="1" dirty="0" smtClean="0">
                <a:latin typeface="Georgia" panose="02040502050405020303" pitchFamily="18" charset="0"/>
                <a:cs typeface="Arial" charset="0"/>
              </a:rPr>
              <a:t>enhancers</a:t>
            </a:r>
          </a:p>
          <a:p>
            <a:pPr fontAlgn="auto">
              <a:spcBef>
                <a:spcPts val="1200"/>
              </a:spcBef>
              <a:spcAft>
                <a:spcPts val="0"/>
              </a:spcAft>
              <a:defRPr/>
            </a:pPr>
            <a:r>
              <a:rPr lang="en-US" altLang="en-US" sz="2400" dirty="0" err="1" smtClean="0">
                <a:latin typeface="Georgia" panose="02040502050405020303" pitchFamily="18" charset="0"/>
                <a:cs typeface="Arial" charset="0"/>
              </a:rPr>
              <a:t>Exenatide</a:t>
            </a:r>
            <a:endParaRPr lang="en-US" altLang="en-US" sz="2400" dirty="0" smtClean="0">
              <a:latin typeface="Georgia" panose="02040502050405020303" pitchFamily="18" charset="0"/>
              <a:cs typeface="Arial" charset="0"/>
            </a:endParaRPr>
          </a:p>
          <a:p>
            <a:pPr fontAlgn="auto">
              <a:spcBef>
                <a:spcPts val="1200"/>
              </a:spcBef>
              <a:spcAft>
                <a:spcPts val="0"/>
              </a:spcAft>
              <a:defRPr/>
            </a:pPr>
            <a:r>
              <a:rPr lang="en-US" altLang="en-US" sz="2400" dirty="0" err="1" smtClean="0">
                <a:latin typeface="Georgia" panose="02040502050405020303" pitchFamily="18" charset="0"/>
                <a:cs typeface="Arial" charset="0"/>
              </a:rPr>
              <a:t>Sitagliptin</a:t>
            </a:r>
            <a:endParaRPr lang="en-US" altLang="en-US" sz="2400" dirty="0">
              <a:latin typeface="Georgia" panose="02040502050405020303" pitchFamily="18" charset="0"/>
              <a:cs typeface="Arial" charset="0"/>
            </a:endParaRPr>
          </a:p>
          <a:p>
            <a:pPr marL="0" indent="0">
              <a:buNone/>
            </a:pPr>
            <a:endParaRPr lang="en-US" dirty="0">
              <a:latin typeface="Georgia" panose="02040502050405020303" pitchFamily="18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CB16CD-1FBA-49E2-80D4-BDD57A24C24F}" type="slidenum">
              <a:rPr lang="en-US" smtClean="0"/>
              <a:pPr>
                <a:defRPr/>
              </a:pPr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4922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Title 1"/>
          <p:cNvSpPr>
            <a:spLocks noGrp="1"/>
          </p:cNvSpPr>
          <p:nvPr>
            <p:ph type="title"/>
          </p:nvPr>
        </p:nvSpPr>
        <p:spPr>
          <a:xfrm>
            <a:off x="163773" y="274638"/>
            <a:ext cx="8775511" cy="563562"/>
          </a:xfrm>
        </p:spPr>
        <p:txBody>
          <a:bodyPr/>
          <a:lstStyle/>
          <a:p>
            <a:pPr algn="l"/>
            <a:r>
              <a:rPr lang="en-US" altLang="en-US" sz="2800" b="1" cap="all" dirty="0" err="1" smtClean="0">
                <a:latin typeface="Georgia" panose="02040502050405020303" pitchFamily="18" charset="0"/>
              </a:rPr>
              <a:t>Biguanides</a:t>
            </a:r>
            <a:endParaRPr lang="en-US" altLang="en-US" sz="2800" b="1" cap="all" dirty="0" smtClean="0">
              <a:latin typeface="Georgia" panose="02040502050405020303" pitchFamily="18" charset="0"/>
            </a:endParaRPr>
          </a:p>
        </p:txBody>
      </p:sp>
      <p:graphicFrame>
        <p:nvGraphicFramePr>
          <p:cNvPr id="5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71719"/>
              </p:ext>
            </p:extLst>
          </p:nvPr>
        </p:nvGraphicFramePr>
        <p:xfrm>
          <a:off x="272956" y="1201006"/>
          <a:ext cx="8666328" cy="4973666"/>
        </p:xfrm>
        <a:graphic>
          <a:graphicData uri="http://schemas.openxmlformats.org/drawingml/2006/table">
            <a:tbl>
              <a:tblPr/>
              <a:tblGrid>
                <a:gridCol w="234741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31891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4861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anose="02040502050405020303" pitchFamily="18" charset="0"/>
                          <a:ea typeface="ＭＳ Ｐゴシック" pitchFamily="34" charset="-128"/>
                        </a:rPr>
                        <a:t>Class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anose="02040502050405020303" pitchFamily="18" charset="0"/>
                          <a:ea typeface="ＭＳ Ｐゴシック" pitchFamily="34" charset="-128"/>
                        </a:rPr>
                        <a:t>Biguanides</a:t>
                      </a: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orgia" panose="02040502050405020303" pitchFamily="18" charset="0"/>
                        <a:ea typeface="ＭＳ Ｐゴシック" pitchFamily="34" charset="-128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861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anose="02040502050405020303" pitchFamily="18" charset="0"/>
                          <a:ea typeface="ＭＳ Ｐゴシック" pitchFamily="34" charset="-128"/>
                        </a:rPr>
                        <a:t>Compound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anose="02040502050405020303" pitchFamily="18" charset="0"/>
                          <a:ea typeface="ＭＳ Ｐゴシック" pitchFamily="34" charset="-128"/>
                        </a:rPr>
                        <a:t>Metformin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4861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anose="02040502050405020303" pitchFamily="18" charset="0"/>
                          <a:ea typeface="ＭＳ Ｐゴシック" pitchFamily="34" charset="-128"/>
                        </a:rPr>
                        <a:t>Mechanism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anose="02040502050405020303" pitchFamily="18" charset="0"/>
                          <a:ea typeface="ＭＳ Ｐゴシック" pitchFamily="34" charset="-128"/>
                        </a:rPr>
                        <a:t>Activates AMP-kinase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9659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anose="02040502050405020303" pitchFamily="18" charset="0"/>
                          <a:ea typeface="ＭＳ Ｐゴシック" pitchFamily="34" charset="-128"/>
                        </a:rPr>
                        <a:t>Action(s)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23838" marR="0" lvl="0" indent="-223838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anose="02040502050405020303" pitchFamily="18" charset="0"/>
                          <a:ea typeface="ＭＳ Ｐゴシック" pitchFamily="34" charset="-128"/>
                        </a:rPr>
                        <a:t>Hepatic glucose production </a:t>
                      </a: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anose="02040502050405020303" pitchFamily="18" charset="0"/>
                          <a:ea typeface="ＭＳ Ｐゴシック" pitchFamily="34" charset="-128"/>
                          <a:sym typeface="Symbol" pitchFamily="18" charset="2"/>
                        </a:rPr>
                        <a:t></a:t>
                      </a: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orgia" panose="02040502050405020303" pitchFamily="18" charset="0"/>
                        <a:ea typeface="ＭＳ Ｐゴシック" pitchFamily="34" charset="-128"/>
                      </a:endParaRPr>
                    </a:p>
                    <a:p>
                      <a:pPr marL="223838" marR="0" lvl="0" indent="-223838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anose="02040502050405020303" pitchFamily="18" charset="0"/>
                          <a:ea typeface="ＭＳ Ｐゴシック" pitchFamily="34" charset="-128"/>
                        </a:rPr>
                        <a:t>Intestinal glucose absorption </a:t>
                      </a: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anose="02040502050405020303" pitchFamily="18" charset="0"/>
                          <a:ea typeface="ＭＳ Ｐゴシック" pitchFamily="34" charset="-128"/>
                          <a:sym typeface="Symbol" pitchFamily="18" charset="2"/>
                        </a:rPr>
                        <a:t></a:t>
                      </a: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orgia" panose="02040502050405020303" pitchFamily="18" charset="0"/>
                        <a:ea typeface="ＭＳ Ｐゴシック" pitchFamily="34" charset="-128"/>
                      </a:endParaRPr>
                    </a:p>
                    <a:p>
                      <a:pPr marL="223838" marR="0" lvl="0" indent="-223838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anose="02040502050405020303" pitchFamily="18" charset="0"/>
                          <a:ea typeface="ＭＳ Ｐゴシック" pitchFamily="34" charset="-128"/>
                        </a:rPr>
                        <a:t>Insulin action </a:t>
                      </a: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anose="02040502050405020303" pitchFamily="18" charset="0"/>
                          <a:ea typeface="ＭＳ Ｐゴシック" pitchFamily="34" charset="-128"/>
                          <a:sym typeface="Symbol" pitchFamily="18" charset="2"/>
                        </a:rPr>
                        <a:t></a:t>
                      </a: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orgia" panose="02040502050405020303" pitchFamily="18" charset="0"/>
                        <a:ea typeface="ＭＳ Ｐゴシック" pitchFamily="34" charset="-128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1677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anose="02040502050405020303" pitchFamily="18" charset="0"/>
                          <a:ea typeface="ＭＳ Ｐゴシック" pitchFamily="34" charset="-128"/>
                        </a:rPr>
                        <a:t>Glucose Lowering Effect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23838" marR="0" lvl="0" indent="-223838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anose="02040502050405020303" pitchFamily="18" charset="0"/>
                          <a:ea typeface="ＭＳ Ｐゴシック" pitchFamily="34" charset="-128"/>
                        </a:rPr>
                        <a:t>Fasting</a:t>
                      </a:r>
                    </a:p>
                    <a:p>
                      <a:pPr marL="223838" marR="0" lvl="0" indent="-223838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anose="02040502050405020303" pitchFamily="18" charset="0"/>
                          <a:ea typeface="ＭＳ Ｐゴシック" pitchFamily="34" charset="-128"/>
                        </a:rPr>
                        <a:t>Post-prandial 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04808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anose="02040502050405020303" pitchFamily="18" charset="0"/>
                          <a:ea typeface="ＭＳ Ｐゴシック" pitchFamily="34" charset="-128"/>
                        </a:rPr>
                        <a:t>Advantages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23838" marR="0" lvl="0" indent="-223838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anose="02040502050405020303" pitchFamily="18" charset="0"/>
                          <a:ea typeface="ＭＳ Ｐゴシック" pitchFamily="34" charset="-128"/>
                        </a:rPr>
                        <a:t>No weight gain</a:t>
                      </a:r>
                    </a:p>
                    <a:p>
                      <a:pPr marL="223838" marR="0" lvl="0" indent="-223838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anose="02040502050405020303" pitchFamily="18" charset="0"/>
                          <a:ea typeface="ＭＳ Ｐゴシック" pitchFamily="34" charset="-128"/>
                        </a:rPr>
                        <a:t>No hypoglycemia</a:t>
                      </a:r>
                    </a:p>
                    <a:p>
                      <a:pPr marL="223838" marR="0" lvl="0" indent="-223838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anose="02040502050405020303" pitchFamily="18" charset="0"/>
                          <a:ea typeface="ＭＳ Ｐゴシック" pitchFamily="34" charset="-128"/>
                        </a:rPr>
                        <a:t>Reduction in cardiovascular events and mortality </a:t>
                      </a:r>
                    </a:p>
                    <a:p>
                      <a:pPr marL="223838" marR="0" lvl="0" indent="-223838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anose="02040502050405020303" pitchFamily="18" charset="0"/>
                          <a:ea typeface="ＭＳ Ｐゴシック" pitchFamily="34" charset="-128"/>
                        </a:rPr>
                        <a:t>Can be combined with insulin to reduce insulin requirements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4212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anose="02040502050405020303" pitchFamily="18" charset="0"/>
                          <a:ea typeface="ＭＳ Ｐゴシック" pitchFamily="34" charset="-128"/>
                        </a:rPr>
                        <a:t>Disadvantages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23838" marR="0" lvl="0" indent="-223838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anose="02040502050405020303" pitchFamily="18" charset="0"/>
                          <a:ea typeface="ＭＳ Ｐゴシック" pitchFamily="34" charset="-128"/>
                        </a:rPr>
                        <a:t>Gastrointestinal side effects (nausea, diarrhea, abdominal cramping)</a:t>
                      </a:r>
                    </a:p>
                    <a:p>
                      <a:pPr marL="223838" marR="0" lvl="0" indent="-223838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anose="02040502050405020303" pitchFamily="18" charset="0"/>
                          <a:ea typeface="ＭＳ Ｐゴシック" pitchFamily="34" charset="-128"/>
                        </a:rPr>
                        <a:t>Lactic acidosis (rare)</a:t>
                      </a:r>
                    </a:p>
                    <a:p>
                      <a:pPr marL="223838" marR="0" lvl="0" indent="-223838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anose="02040502050405020303" pitchFamily="18" charset="0"/>
                          <a:ea typeface="ＭＳ Ｐゴシック" pitchFamily="34" charset="-128"/>
                        </a:rPr>
                        <a:t>Vitamin B</a:t>
                      </a:r>
                      <a:r>
                        <a:rPr kumimoji="0" lang="en-US" sz="16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anose="02040502050405020303" pitchFamily="18" charset="0"/>
                          <a:ea typeface="ＭＳ Ｐゴシック" pitchFamily="34" charset="-128"/>
                        </a:rPr>
                        <a:t>12</a:t>
                      </a: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anose="02040502050405020303" pitchFamily="18" charset="0"/>
                          <a:ea typeface="ＭＳ Ｐゴシック" pitchFamily="34" charset="-128"/>
                        </a:rPr>
                        <a:t> deficiency</a:t>
                      </a:r>
                    </a:p>
                    <a:p>
                      <a:pPr marL="223838" marR="0" lvl="0" indent="-223838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anose="02040502050405020303" pitchFamily="18" charset="0"/>
                          <a:ea typeface="ＭＳ Ｐゴシック" pitchFamily="34" charset="-128"/>
                        </a:rPr>
                        <a:t>Contraindications: reduced kidney function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CB16CD-1FBA-49E2-80D4-BDD57A24C24F}" type="slidenum">
              <a:rPr lang="en-US" smtClean="0"/>
              <a:pPr>
                <a:defRPr/>
              </a:pPr>
              <a:t>32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11873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Title 1"/>
          <p:cNvSpPr>
            <a:spLocks noGrp="1"/>
          </p:cNvSpPr>
          <p:nvPr>
            <p:ph type="title"/>
          </p:nvPr>
        </p:nvSpPr>
        <p:spPr>
          <a:xfrm>
            <a:off x="259307" y="274638"/>
            <a:ext cx="8625385" cy="639762"/>
          </a:xfrm>
        </p:spPr>
        <p:txBody>
          <a:bodyPr/>
          <a:lstStyle/>
          <a:p>
            <a:pPr algn="l"/>
            <a:r>
              <a:rPr lang="en-US" altLang="en-US" sz="2800" b="1" cap="all" dirty="0" err="1" smtClean="0">
                <a:latin typeface="Georgia" panose="02040502050405020303" pitchFamily="18" charset="0"/>
              </a:rPr>
              <a:t>Biguanides</a:t>
            </a:r>
            <a:r>
              <a:rPr lang="en-US" altLang="en-US" sz="2800" b="1" cap="all" dirty="0" smtClean="0">
                <a:latin typeface="Georgia" panose="02040502050405020303" pitchFamily="18" charset="0"/>
              </a:rPr>
              <a:t>: MECHANISM OF ACTION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9307" y="1142999"/>
            <a:ext cx="8625385" cy="5483225"/>
          </a:xfrm>
        </p:spPr>
        <p:txBody>
          <a:bodyPr rtlCol="0">
            <a:normAutofit/>
          </a:bodyPr>
          <a:lstStyle/>
          <a:p>
            <a:pPr marL="457200" lvl="1" indent="-457200">
              <a:spcBef>
                <a:spcPts val="1800"/>
              </a:spcBef>
              <a:buFont typeface="Arial" panose="020B0604020202020204" pitchFamily="34" charset="0"/>
              <a:buChar char="•"/>
              <a:defRPr/>
            </a:pPr>
            <a:r>
              <a:rPr lang="en-US" altLang="en-US" sz="2600" dirty="0" err="1" smtClean="0">
                <a:latin typeface="Georgia" panose="02040502050405020303" pitchFamily="18" charset="0"/>
              </a:rPr>
              <a:t>Biguanides</a:t>
            </a:r>
            <a:r>
              <a:rPr lang="en-US" altLang="en-US" sz="2600" dirty="0" smtClean="0">
                <a:latin typeface="Georgia" panose="02040502050405020303" pitchFamily="18" charset="0"/>
              </a:rPr>
              <a:t> cause </a:t>
            </a:r>
            <a:r>
              <a:rPr lang="en-US" altLang="en-US" sz="2600" dirty="0">
                <a:latin typeface="Georgia" panose="02040502050405020303" pitchFamily="18" charset="0"/>
              </a:rPr>
              <a:t>activation of adenosine monophosphate (AMP)−activated protein kinase, an enzyme that acts as a sensor of cellular energy status in all eukaryotic cells. </a:t>
            </a:r>
            <a:r>
              <a:rPr lang="en-US" altLang="en-US" sz="2600" dirty="0" smtClean="0">
                <a:latin typeface="Georgia" panose="02040502050405020303" pitchFamily="18" charset="0"/>
              </a:rPr>
              <a:t>AMP-kinase is </a:t>
            </a:r>
            <a:r>
              <a:rPr lang="en-US" altLang="en-US" sz="2600" dirty="0">
                <a:latin typeface="Georgia" panose="02040502050405020303" pitchFamily="18" charset="0"/>
              </a:rPr>
              <a:t>activated when cellular energy stores are reduced or when </a:t>
            </a:r>
            <a:r>
              <a:rPr lang="en-US" altLang="en-US" sz="2600" dirty="0" err="1">
                <a:latin typeface="Georgia" panose="02040502050405020303" pitchFamily="18" charset="0"/>
              </a:rPr>
              <a:t>biguanide</a:t>
            </a:r>
            <a:r>
              <a:rPr lang="en-US" altLang="en-US" sz="2600" dirty="0">
                <a:latin typeface="Georgia" panose="02040502050405020303" pitchFamily="18" charset="0"/>
              </a:rPr>
              <a:t> drugs are </a:t>
            </a:r>
            <a:r>
              <a:rPr lang="en-US" altLang="en-US" sz="2600" dirty="0" smtClean="0">
                <a:latin typeface="Georgia" panose="02040502050405020303" pitchFamily="18" charset="0"/>
              </a:rPr>
              <a:t>administered</a:t>
            </a:r>
          </a:p>
          <a:p>
            <a:pPr marL="457200" lvl="1" indent="-457200">
              <a:spcBef>
                <a:spcPts val="1800"/>
              </a:spcBef>
              <a:buFont typeface="Arial" panose="020B0604020202020204" pitchFamily="34" charset="0"/>
              <a:buChar char="•"/>
              <a:defRPr/>
            </a:pPr>
            <a:r>
              <a:rPr lang="en-US" altLang="en-US" sz="2600" dirty="0" smtClean="0">
                <a:latin typeface="Georgia" panose="02040502050405020303" pitchFamily="18" charset="0"/>
              </a:rPr>
              <a:t>The </a:t>
            </a:r>
            <a:r>
              <a:rPr lang="en-US" altLang="en-US" sz="2600" dirty="0">
                <a:latin typeface="Georgia" panose="02040502050405020303" pitchFamily="18" charset="0"/>
              </a:rPr>
              <a:t>net </a:t>
            </a:r>
            <a:r>
              <a:rPr lang="en-US" altLang="en-US" sz="2600" dirty="0" smtClean="0">
                <a:latin typeface="Georgia" panose="02040502050405020303" pitchFamily="18" charset="0"/>
              </a:rPr>
              <a:t>result of AMP-kinase activation by </a:t>
            </a:r>
            <a:r>
              <a:rPr lang="en-US" altLang="en-US" sz="2600" dirty="0" err="1" smtClean="0">
                <a:latin typeface="Georgia" panose="02040502050405020303" pitchFamily="18" charset="0"/>
              </a:rPr>
              <a:t>biguanides</a:t>
            </a:r>
            <a:r>
              <a:rPr lang="en-US" altLang="en-US" sz="2600" dirty="0" smtClean="0">
                <a:latin typeface="Georgia" panose="02040502050405020303" pitchFamily="18" charset="0"/>
              </a:rPr>
              <a:t> is </a:t>
            </a:r>
            <a:r>
              <a:rPr lang="en-US" altLang="en-US" sz="2600" dirty="0">
                <a:latin typeface="Georgia" panose="02040502050405020303" pitchFamily="18" charset="0"/>
              </a:rPr>
              <a:t>increased glycogen storage in skeletal muscle, decreased glucose production by the liver, and decreased </a:t>
            </a:r>
            <a:r>
              <a:rPr lang="en-US" altLang="en-US" sz="2600" dirty="0" smtClean="0">
                <a:latin typeface="Georgia" panose="02040502050405020303" pitchFamily="18" charset="0"/>
              </a:rPr>
              <a:t>hyperglycemia </a:t>
            </a:r>
            <a:endParaRPr lang="en-US" altLang="en-US" sz="2600" dirty="0">
              <a:latin typeface="Georgia" panose="02040502050405020303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579D9F4-C761-4A1B-B6C1-222DAFD3FB4E}" type="slidenum">
              <a:rPr lang="en-US"/>
              <a:pPr>
                <a:defRPr/>
              </a:pPr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38931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Title 1"/>
          <p:cNvSpPr>
            <a:spLocks noGrp="1"/>
          </p:cNvSpPr>
          <p:nvPr>
            <p:ph type="title"/>
          </p:nvPr>
        </p:nvSpPr>
        <p:spPr>
          <a:xfrm>
            <a:off x="259307" y="274638"/>
            <a:ext cx="8625385" cy="639762"/>
          </a:xfrm>
        </p:spPr>
        <p:txBody>
          <a:bodyPr/>
          <a:lstStyle/>
          <a:p>
            <a:pPr algn="l"/>
            <a:r>
              <a:rPr lang="en-US" altLang="en-US" sz="2600" b="1" cap="all" dirty="0" err="1" smtClean="0">
                <a:latin typeface="Georgia" panose="02040502050405020303" pitchFamily="18" charset="0"/>
              </a:rPr>
              <a:t>Biguanides</a:t>
            </a:r>
            <a:r>
              <a:rPr lang="en-US" altLang="en-US" sz="2600" b="1" cap="all" dirty="0" smtClean="0">
                <a:latin typeface="Georgia" panose="02040502050405020303" pitchFamily="18" charset="0"/>
              </a:rPr>
              <a:t>: actions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9307" y="1142999"/>
            <a:ext cx="8625385" cy="5483225"/>
          </a:xfrm>
        </p:spPr>
        <p:txBody>
          <a:bodyPr rtlCol="0">
            <a:normAutofit fontScale="92500" lnSpcReduction="20000"/>
          </a:bodyPr>
          <a:lstStyle/>
          <a:p>
            <a:pPr marL="342900" lvl="1" indent="-342900">
              <a:spcBef>
                <a:spcPts val="1800"/>
              </a:spcBef>
              <a:buFont typeface="Arial" panose="020B0604020202020204" pitchFamily="34" charset="0"/>
              <a:buChar char="•"/>
              <a:defRPr/>
            </a:pPr>
            <a:r>
              <a:rPr lang="en-US" altLang="en-US" sz="2600" dirty="0">
                <a:latin typeface="Georgia" panose="02040502050405020303" pitchFamily="18" charset="0"/>
              </a:rPr>
              <a:t>Reduction of plasma glucagon levels </a:t>
            </a:r>
            <a:endParaRPr lang="en-US" altLang="en-US" sz="2600" dirty="0" smtClean="0">
              <a:latin typeface="Georgia" panose="02040502050405020303" pitchFamily="18" charset="0"/>
            </a:endParaRPr>
          </a:p>
          <a:p>
            <a:pPr marL="342900" lvl="1" indent="-342900">
              <a:spcBef>
                <a:spcPts val="1800"/>
              </a:spcBef>
              <a:buFont typeface="Arial" panose="020B0604020202020204" pitchFamily="34" charset="0"/>
              <a:buChar char="•"/>
              <a:defRPr/>
            </a:pPr>
            <a:r>
              <a:rPr lang="en-US" altLang="en-US" sz="2600" dirty="0" smtClean="0">
                <a:latin typeface="Georgia" panose="02040502050405020303" pitchFamily="18" charset="0"/>
              </a:rPr>
              <a:t>Inhibition </a:t>
            </a:r>
            <a:r>
              <a:rPr lang="en-US" altLang="en-US" sz="2600" dirty="0">
                <a:latin typeface="Georgia" panose="02040502050405020303" pitchFamily="18" charset="0"/>
              </a:rPr>
              <a:t>of </a:t>
            </a:r>
            <a:r>
              <a:rPr lang="en-US" altLang="en-US" sz="2600" dirty="0" smtClean="0">
                <a:latin typeface="Georgia" panose="02040502050405020303" pitchFamily="18" charset="0"/>
              </a:rPr>
              <a:t>hepatic gluconeogenesis </a:t>
            </a:r>
            <a:r>
              <a:rPr lang="en-US" altLang="en-US" sz="2600" dirty="0">
                <a:latin typeface="Georgia" panose="02040502050405020303" pitchFamily="18" charset="0"/>
              </a:rPr>
              <a:t>and </a:t>
            </a:r>
            <a:r>
              <a:rPr lang="en-US" altLang="en-US" sz="2600" dirty="0" err="1" smtClean="0">
                <a:latin typeface="Georgia" panose="02040502050405020303" pitchFamily="18" charset="0"/>
              </a:rPr>
              <a:t>lipogenesis</a:t>
            </a:r>
            <a:endParaRPr lang="en-US" altLang="en-US" sz="2600" dirty="0" smtClean="0">
              <a:latin typeface="Georgia" panose="02040502050405020303" pitchFamily="18" charset="0"/>
            </a:endParaRPr>
          </a:p>
          <a:p>
            <a:pPr marL="342900" lvl="1" indent="-342900">
              <a:spcBef>
                <a:spcPts val="1800"/>
              </a:spcBef>
              <a:buFont typeface="Arial" panose="020B0604020202020204" pitchFamily="34" charset="0"/>
              <a:buChar char="•"/>
              <a:defRPr/>
            </a:pPr>
            <a:r>
              <a:rPr lang="en-US" altLang="en-US" sz="2600" dirty="0" smtClean="0">
                <a:latin typeface="Georgia" panose="02040502050405020303" pitchFamily="18" charset="0"/>
              </a:rPr>
              <a:t>Stimulation </a:t>
            </a:r>
            <a:r>
              <a:rPr lang="en-US" altLang="en-US" sz="2600" dirty="0">
                <a:latin typeface="Georgia" panose="02040502050405020303" pitchFamily="18" charset="0"/>
              </a:rPr>
              <a:t>of glucose </a:t>
            </a:r>
            <a:r>
              <a:rPr lang="en-US" altLang="en-US" sz="2600" dirty="0" smtClean="0">
                <a:latin typeface="Georgia" panose="02040502050405020303" pitchFamily="18" charset="0"/>
              </a:rPr>
              <a:t>uptake (</a:t>
            </a:r>
            <a:r>
              <a:rPr lang="en-US" altLang="en-US" sz="2600" dirty="0">
                <a:latin typeface="Georgia" panose="02040502050405020303" pitchFamily="18" charset="0"/>
              </a:rPr>
              <a:t>increases GLUT-4)</a:t>
            </a:r>
          </a:p>
          <a:p>
            <a:pPr marL="342900" lvl="2" indent="-342900">
              <a:spcBef>
                <a:spcPts val="1800"/>
              </a:spcBef>
              <a:buFont typeface="Arial" panose="020B0604020202020204" pitchFamily="34" charset="0"/>
              <a:buChar char="•"/>
              <a:defRPr/>
            </a:pPr>
            <a:r>
              <a:rPr lang="en-US" altLang="en-US" sz="2600" dirty="0" smtClean="0">
                <a:latin typeface="Georgia" panose="02040502050405020303" pitchFamily="18" charset="0"/>
              </a:rPr>
              <a:t>Increase in glucose </a:t>
            </a:r>
            <a:r>
              <a:rPr lang="en-US" altLang="en-US" sz="2600" dirty="0">
                <a:latin typeface="Georgia" panose="02040502050405020303" pitchFamily="18" charset="0"/>
              </a:rPr>
              <a:t>utilization (increased glycogen synthase activity</a:t>
            </a:r>
            <a:r>
              <a:rPr lang="en-US" altLang="en-US" sz="2600" dirty="0" smtClean="0">
                <a:latin typeface="Georgia" panose="02040502050405020303" pitchFamily="18" charset="0"/>
              </a:rPr>
              <a:t>)</a:t>
            </a:r>
          </a:p>
          <a:p>
            <a:pPr marL="342900" lvl="2" indent="-342900">
              <a:spcBef>
                <a:spcPts val="1800"/>
              </a:spcBef>
              <a:buFont typeface="Arial" panose="020B0604020202020204" pitchFamily="34" charset="0"/>
              <a:buChar char="•"/>
              <a:defRPr/>
            </a:pPr>
            <a:r>
              <a:rPr lang="en-US" altLang="en-US" sz="2600" dirty="0" smtClean="0">
                <a:latin typeface="Georgia" panose="02040502050405020303" pitchFamily="18" charset="0"/>
              </a:rPr>
              <a:t>Stimulation of </a:t>
            </a:r>
            <a:r>
              <a:rPr lang="en-US" altLang="en-US" sz="2600" dirty="0">
                <a:latin typeface="Georgia" panose="02040502050405020303" pitchFamily="18" charset="0"/>
              </a:rPr>
              <a:t>glycolysis in </a:t>
            </a:r>
            <a:r>
              <a:rPr lang="en-US" altLang="en-US" sz="2600" dirty="0" smtClean="0">
                <a:latin typeface="Georgia" panose="02040502050405020303" pitchFamily="18" charset="0"/>
              </a:rPr>
              <a:t>enterocytes</a:t>
            </a:r>
          </a:p>
          <a:p>
            <a:pPr marL="342900" lvl="2" indent="-342900">
              <a:spcBef>
                <a:spcPts val="1800"/>
              </a:spcBef>
              <a:defRPr/>
            </a:pPr>
            <a:r>
              <a:rPr lang="en-US" altLang="en-US" sz="2600" dirty="0">
                <a:latin typeface="Georgia" panose="02040502050405020303" pitchFamily="18" charset="0"/>
              </a:rPr>
              <a:t>Increase in glycolysis via anaerobic pathway (can result in lactic acidosis)</a:t>
            </a:r>
          </a:p>
          <a:p>
            <a:pPr marL="342900" lvl="1" indent="-342900">
              <a:spcBef>
                <a:spcPts val="1800"/>
              </a:spcBef>
              <a:buFont typeface="Arial" panose="020B0604020202020204" pitchFamily="34" charset="0"/>
              <a:buChar char="•"/>
              <a:defRPr/>
            </a:pPr>
            <a:r>
              <a:rPr lang="en-US" altLang="en-US" sz="2600" dirty="0">
                <a:latin typeface="Georgia" panose="02040502050405020303" pitchFamily="18" charset="0"/>
              </a:rPr>
              <a:t>Stimulation of fatty acid oxidation</a:t>
            </a:r>
          </a:p>
          <a:p>
            <a:pPr marL="342900" lvl="1" indent="-342900">
              <a:spcBef>
                <a:spcPts val="1800"/>
              </a:spcBef>
              <a:buFont typeface="Arial" panose="020B0604020202020204" pitchFamily="34" charset="0"/>
              <a:buChar char="•"/>
              <a:defRPr/>
            </a:pPr>
            <a:r>
              <a:rPr lang="en-US" altLang="en-US" sz="2600" dirty="0">
                <a:latin typeface="Georgia" panose="02040502050405020303" pitchFamily="18" charset="0"/>
              </a:rPr>
              <a:t>Decrease in the intestinal absorption of carbohydrates</a:t>
            </a:r>
          </a:p>
          <a:p>
            <a:pPr marL="342900" lvl="2" indent="-342900">
              <a:spcBef>
                <a:spcPts val="1800"/>
              </a:spcBef>
              <a:defRPr/>
            </a:pPr>
            <a:r>
              <a:rPr lang="en-US" altLang="en-US" sz="2600" dirty="0">
                <a:latin typeface="Georgia" panose="02040502050405020303" pitchFamily="18" charset="0"/>
              </a:rPr>
              <a:t>Reduces plasma LDL and </a:t>
            </a:r>
            <a:r>
              <a:rPr lang="en-US" altLang="en-US" sz="2600" dirty="0" smtClean="0">
                <a:latin typeface="Georgia" panose="02040502050405020303" pitchFamily="18" charset="0"/>
              </a:rPr>
              <a:t>VLDL</a:t>
            </a:r>
            <a:endParaRPr lang="en-US" altLang="en-US" sz="2600" dirty="0">
              <a:latin typeface="Georgia" panose="02040502050405020303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579D9F4-C761-4A1B-B6C1-222DAFD3FB4E}" type="slidenum">
              <a:rPr lang="en-US"/>
              <a:pPr>
                <a:defRPr/>
              </a:pPr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31245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Title 1"/>
          <p:cNvSpPr>
            <a:spLocks noGrp="1"/>
          </p:cNvSpPr>
          <p:nvPr>
            <p:ph type="title"/>
          </p:nvPr>
        </p:nvSpPr>
        <p:spPr>
          <a:xfrm>
            <a:off x="259307" y="274638"/>
            <a:ext cx="8625385" cy="639762"/>
          </a:xfrm>
        </p:spPr>
        <p:txBody>
          <a:bodyPr/>
          <a:lstStyle/>
          <a:p>
            <a:pPr algn="l"/>
            <a:r>
              <a:rPr lang="en-US" altLang="en-US" sz="2600" b="1" cap="all" dirty="0" err="1" smtClean="0">
                <a:latin typeface="Georgia" panose="02040502050405020303" pitchFamily="18" charset="0"/>
              </a:rPr>
              <a:t>Biguanides</a:t>
            </a:r>
            <a:r>
              <a:rPr lang="en-US" altLang="en-US" sz="2600" b="1" cap="all" dirty="0">
                <a:latin typeface="Georgia" panose="02040502050405020303" pitchFamily="18" charset="0"/>
              </a:rPr>
              <a:t> </a:t>
            </a:r>
            <a:r>
              <a:rPr lang="en-US" altLang="en-US" sz="2600" b="1" cap="all" dirty="0" smtClean="0">
                <a:latin typeface="Georgia" panose="02040502050405020303" pitchFamily="18" charset="0"/>
              </a:rPr>
              <a:t>…. CONT’D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9307" y="1142999"/>
            <a:ext cx="8625385" cy="5483225"/>
          </a:xfrm>
        </p:spPr>
        <p:txBody>
          <a:bodyPr rtlCol="0">
            <a:normAutofit fontScale="92500"/>
          </a:bodyPr>
          <a:lstStyle/>
          <a:p>
            <a:pPr marL="0" lvl="1" indent="0">
              <a:spcBef>
                <a:spcPts val="1800"/>
              </a:spcBef>
              <a:buNone/>
              <a:defRPr/>
            </a:pPr>
            <a:r>
              <a:rPr lang="en-US" altLang="en-US" sz="2600" b="1" dirty="0" smtClean="0">
                <a:latin typeface="Georgia" panose="02040502050405020303" pitchFamily="18" charset="0"/>
              </a:rPr>
              <a:t>Indications</a:t>
            </a:r>
          </a:p>
          <a:p>
            <a:pPr marL="342900" lvl="1" indent="-342900">
              <a:spcBef>
                <a:spcPts val="1800"/>
              </a:spcBef>
              <a:buFont typeface="Arial" panose="020B0604020202020204" pitchFamily="34" charset="0"/>
              <a:buChar char="•"/>
              <a:defRPr/>
            </a:pPr>
            <a:r>
              <a:rPr lang="en-US" altLang="en-US" sz="2600" dirty="0" smtClean="0">
                <a:latin typeface="Georgia" panose="02040502050405020303" pitchFamily="18" charset="0"/>
              </a:rPr>
              <a:t>Oral </a:t>
            </a:r>
            <a:r>
              <a:rPr lang="en-US" altLang="en-US" sz="2600" dirty="0">
                <a:latin typeface="Georgia" panose="02040502050405020303" pitchFamily="18" charset="0"/>
              </a:rPr>
              <a:t>anti-diabetic drug of choice in obese type II DM patients</a:t>
            </a:r>
          </a:p>
          <a:p>
            <a:pPr marL="342900" lvl="1" indent="-342900">
              <a:spcBef>
                <a:spcPts val="1800"/>
              </a:spcBef>
              <a:buFont typeface="Arial" panose="020B0604020202020204" pitchFamily="34" charset="0"/>
              <a:buChar char="•"/>
              <a:defRPr/>
            </a:pPr>
            <a:r>
              <a:rPr lang="en-US" altLang="en-US" sz="2600" dirty="0">
                <a:latin typeface="Georgia" panose="02040502050405020303" pitchFamily="18" charset="0"/>
              </a:rPr>
              <a:t>Has been proven to reduce chronic complications of DM</a:t>
            </a:r>
          </a:p>
          <a:p>
            <a:pPr marL="342900" lvl="1" indent="-342900">
              <a:spcBef>
                <a:spcPts val="1800"/>
              </a:spcBef>
              <a:buFont typeface="Arial" panose="020B0604020202020204" pitchFamily="34" charset="0"/>
              <a:buChar char="•"/>
              <a:defRPr/>
            </a:pPr>
            <a:r>
              <a:rPr lang="en-US" altLang="en-US" sz="2600" dirty="0">
                <a:latin typeface="Georgia" panose="02040502050405020303" pitchFamily="18" charset="0"/>
              </a:rPr>
              <a:t>Can be used as monotherapy, and in combinations with insulin, insulin </a:t>
            </a:r>
            <a:r>
              <a:rPr lang="en-US" altLang="en-US" sz="2600" dirty="0" err="1">
                <a:latin typeface="Georgia" panose="02040502050405020303" pitchFamily="18" charset="0"/>
              </a:rPr>
              <a:t>secretagogues</a:t>
            </a:r>
            <a:r>
              <a:rPr lang="en-US" altLang="en-US" sz="2600" dirty="0">
                <a:latin typeface="Georgia" panose="02040502050405020303" pitchFamily="18" charset="0"/>
              </a:rPr>
              <a:t> and </a:t>
            </a:r>
            <a:r>
              <a:rPr lang="en-US" altLang="en-US" sz="2600" dirty="0" err="1" smtClean="0">
                <a:latin typeface="Georgia" panose="02040502050405020303" pitchFamily="18" charset="0"/>
              </a:rPr>
              <a:t>thiazolidinediones</a:t>
            </a:r>
            <a:endParaRPr lang="en-US" altLang="en-US" sz="2600" dirty="0" smtClean="0">
              <a:latin typeface="Georgia" panose="02040502050405020303" pitchFamily="18" charset="0"/>
            </a:endParaRPr>
          </a:p>
          <a:p>
            <a:pPr marL="0" lvl="1" indent="0">
              <a:spcBef>
                <a:spcPts val="1800"/>
              </a:spcBef>
              <a:buNone/>
              <a:defRPr/>
            </a:pPr>
            <a:r>
              <a:rPr lang="en-US" altLang="en-US" sz="2600" b="1" dirty="0" smtClean="0">
                <a:latin typeface="Georgia" panose="02040502050405020303" pitchFamily="18" charset="0"/>
              </a:rPr>
              <a:t>Pharmacokinetics</a:t>
            </a:r>
          </a:p>
          <a:p>
            <a:pPr marL="342900" lvl="1" indent="-342900">
              <a:spcBef>
                <a:spcPts val="1800"/>
              </a:spcBef>
              <a:buFont typeface="Arial" panose="020B0604020202020204" pitchFamily="34" charset="0"/>
              <a:buChar char="•"/>
              <a:defRPr/>
            </a:pPr>
            <a:r>
              <a:rPr lang="en-US" altLang="en-US" sz="2600" dirty="0">
                <a:latin typeface="Georgia" panose="02040502050405020303" pitchFamily="18" charset="0"/>
                <a:ea typeface="Times New Roman" pitchFamily="18" charset="0"/>
                <a:cs typeface="Traditional Arabic" pitchFamily="18" charset="-78"/>
              </a:rPr>
              <a:t>Well absorbed from small intestine</a:t>
            </a:r>
          </a:p>
          <a:p>
            <a:pPr marL="342900" lvl="1" indent="-342900">
              <a:spcBef>
                <a:spcPts val="1800"/>
              </a:spcBef>
              <a:buFont typeface="Arial" panose="020B0604020202020204" pitchFamily="34" charset="0"/>
              <a:buChar char="•"/>
              <a:defRPr/>
            </a:pPr>
            <a:r>
              <a:rPr lang="en-US" altLang="en-US" sz="2600" dirty="0">
                <a:latin typeface="Georgia" panose="02040502050405020303" pitchFamily="18" charset="0"/>
                <a:ea typeface="Times New Roman" pitchFamily="18" charset="0"/>
                <a:cs typeface="Traditional Arabic" pitchFamily="18" charset="-78"/>
              </a:rPr>
              <a:t>Excreted unchanged in urine (is not metabolized)</a:t>
            </a:r>
          </a:p>
          <a:p>
            <a:pPr marL="342900" lvl="1" indent="-342900">
              <a:spcBef>
                <a:spcPts val="1800"/>
              </a:spcBef>
              <a:buFont typeface="Arial" panose="020B0604020202020204" pitchFamily="34" charset="0"/>
              <a:buChar char="•"/>
              <a:defRPr/>
            </a:pPr>
            <a:r>
              <a:rPr lang="en-US" altLang="en-US" sz="2600" dirty="0">
                <a:latin typeface="Georgia" panose="02040502050405020303" pitchFamily="18" charset="0"/>
                <a:ea typeface="Times New Roman" pitchFamily="18" charset="0"/>
                <a:cs typeface="Traditional Arabic" pitchFamily="18" charset="-78"/>
              </a:rPr>
              <a:t>Half life: 1.5 - 4.5 hours</a:t>
            </a:r>
          </a:p>
          <a:p>
            <a:pPr marL="342900" lvl="1" indent="-342900">
              <a:spcBef>
                <a:spcPts val="1800"/>
              </a:spcBef>
              <a:buFont typeface="Arial" panose="020B0604020202020204" pitchFamily="34" charset="0"/>
              <a:buChar char="•"/>
              <a:defRPr/>
            </a:pPr>
            <a:endParaRPr lang="en-US" altLang="en-US" sz="2600" dirty="0">
              <a:latin typeface="Georgia" panose="02040502050405020303" pitchFamily="18" charset="0"/>
              <a:ea typeface="Times New Roman" pitchFamily="18" charset="0"/>
              <a:cs typeface="Traditional Arabic" pitchFamily="18" charset="-78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579D9F4-C761-4A1B-B6C1-222DAFD3FB4E}" type="slidenum">
              <a:rPr lang="en-US"/>
              <a:pPr>
                <a:defRPr/>
              </a:pPr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81303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Title 1"/>
          <p:cNvSpPr>
            <a:spLocks noGrp="1"/>
          </p:cNvSpPr>
          <p:nvPr>
            <p:ph type="title"/>
          </p:nvPr>
        </p:nvSpPr>
        <p:spPr>
          <a:xfrm>
            <a:off x="259307" y="274638"/>
            <a:ext cx="8625385" cy="639762"/>
          </a:xfrm>
        </p:spPr>
        <p:txBody>
          <a:bodyPr/>
          <a:lstStyle/>
          <a:p>
            <a:pPr algn="l"/>
            <a:r>
              <a:rPr lang="en-US" altLang="en-US" sz="2400" b="1" cap="all" dirty="0" err="1" smtClean="0">
                <a:latin typeface="Georgia" panose="02040502050405020303" pitchFamily="18" charset="0"/>
              </a:rPr>
              <a:t>Biguanides</a:t>
            </a:r>
            <a:r>
              <a:rPr lang="en-US" altLang="en-US" sz="2400" b="1" cap="all" dirty="0" smtClean="0">
                <a:latin typeface="Georgia" panose="02040502050405020303" pitchFamily="18" charset="0"/>
              </a:rPr>
              <a:t> …. CONT’D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9307" y="1142999"/>
            <a:ext cx="8625385" cy="5483225"/>
          </a:xfrm>
        </p:spPr>
        <p:txBody>
          <a:bodyPr rtlCol="0">
            <a:normAutofit fontScale="85000" lnSpcReduction="10000"/>
          </a:bodyPr>
          <a:lstStyle/>
          <a:p>
            <a:pPr marL="0" lvl="1" indent="0">
              <a:lnSpc>
                <a:spcPct val="110000"/>
              </a:lnSpc>
              <a:spcBef>
                <a:spcPts val="600"/>
              </a:spcBef>
              <a:buNone/>
              <a:defRPr/>
            </a:pPr>
            <a:r>
              <a:rPr lang="en-US" altLang="en-US" sz="2600" b="1" dirty="0" smtClean="0">
                <a:latin typeface="Georgia" panose="02040502050405020303" pitchFamily="18" charset="0"/>
              </a:rPr>
              <a:t>Adverse Effects</a:t>
            </a:r>
          </a:p>
          <a:p>
            <a:pPr marL="0" lvl="1" indent="0">
              <a:lnSpc>
                <a:spcPct val="110000"/>
              </a:lnSpc>
              <a:spcBef>
                <a:spcPts val="600"/>
              </a:spcBef>
              <a:buNone/>
              <a:defRPr/>
            </a:pPr>
            <a:r>
              <a:rPr lang="en-US" altLang="en-US" sz="2600" dirty="0" smtClean="0">
                <a:latin typeface="Georgia" panose="02040502050405020303" pitchFamily="18" charset="0"/>
              </a:rPr>
              <a:t>(1) GIT </a:t>
            </a:r>
            <a:r>
              <a:rPr lang="en-US" altLang="en-US" sz="2600" dirty="0">
                <a:latin typeface="Georgia" panose="02040502050405020303" pitchFamily="18" charset="0"/>
              </a:rPr>
              <a:t>disturbances: Include anorexia, nausea, vomiting, abdominal discomfort, flatulence, diarrhea and metallic taste. T</a:t>
            </a:r>
            <a:r>
              <a:rPr lang="cs-CZ" altLang="en-US" sz="2600" dirty="0">
                <a:latin typeface="Georgia" panose="02040502050405020303" pitchFamily="18" charset="0"/>
              </a:rPr>
              <a:t>he</a:t>
            </a:r>
            <a:r>
              <a:rPr lang="en-US" altLang="en-US" sz="2600" dirty="0">
                <a:latin typeface="Georgia" panose="02040502050405020303" pitchFamily="18" charset="0"/>
              </a:rPr>
              <a:t>y are the most frequent adverse reaction</a:t>
            </a:r>
            <a:r>
              <a:rPr lang="cs-CZ" altLang="en-US" sz="2600" dirty="0">
                <a:latin typeface="Georgia" panose="02040502050405020303" pitchFamily="18" charset="0"/>
              </a:rPr>
              <a:t>s</a:t>
            </a:r>
            <a:r>
              <a:rPr lang="en-US" altLang="en-US" sz="2600" dirty="0">
                <a:latin typeface="Georgia" panose="02040502050405020303" pitchFamily="18" charset="0"/>
              </a:rPr>
              <a:t>  and occur in up to 20% patients. Are dose related. Onset rather at the beginning and may be </a:t>
            </a:r>
            <a:r>
              <a:rPr lang="en-US" altLang="en-US" sz="2600" dirty="0" smtClean="0">
                <a:latin typeface="Georgia" panose="02040502050405020303" pitchFamily="18" charset="0"/>
              </a:rPr>
              <a:t>transient (2) Vitamin </a:t>
            </a:r>
            <a:r>
              <a:rPr lang="en-US" altLang="en-US" sz="2600" dirty="0">
                <a:latin typeface="Georgia" panose="02040502050405020303" pitchFamily="18" charset="0"/>
              </a:rPr>
              <a:t>B</a:t>
            </a:r>
            <a:r>
              <a:rPr lang="en-US" altLang="en-US" sz="2600" baseline="-25000" dirty="0">
                <a:latin typeface="Georgia" panose="02040502050405020303" pitchFamily="18" charset="0"/>
              </a:rPr>
              <a:t>12 </a:t>
            </a:r>
            <a:r>
              <a:rPr lang="en-US" altLang="en-US" sz="2600" dirty="0">
                <a:latin typeface="Georgia" panose="02040502050405020303" pitchFamily="18" charset="0"/>
              </a:rPr>
              <a:t>deficiency (decreased </a:t>
            </a:r>
            <a:r>
              <a:rPr lang="en-US" altLang="en-US" sz="2600" dirty="0" smtClean="0">
                <a:latin typeface="Georgia" panose="02040502050405020303" pitchFamily="18" charset="0"/>
              </a:rPr>
              <a:t>absorption) (3) Lactate </a:t>
            </a:r>
            <a:r>
              <a:rPr lang="en-US" altLang="en-US" sz="2600" dirty="0">
                <a:latin typeface="Georgia" panose="02040502050405020303" pitchFamily="18" charset="0"/>
              </a:rPr>
              <a:t>acidosis: rare but potentially fatal</a:t>
            </a:r>
          </a:p>
          <a:p>
            <a:pPr marL="0" lvl="1" indent="0">
              <a:lnSpc>
                <a:spcPct val="110000"/>
              </a:lnSpc>
              <a:spcBef>
                <a:spcPts val="600"/>
              </a:spcBef>
              <a:buNone/>
              <a:defRPr/>
            </a:pPr>
            <a:r>
              <a:rPr lang="en-US" altLang="en-US" sz="2600" dirty="0">
                <a:latin typeface="Georgia" panose="02040502050405020303" pitchFamily="18" charset="0"/>
              </a:rPr>
              <a:t>NB: </a:t>
            </a:r>
            <a:r>
              <a:rPr lang="en-US" altLang="en-US" sz="2600" dirty="0">
                <a:latin typeface="Georgia" panose="02040502050405020303" pitchFamily="18" charset="0"/>
                <a:cs typeface="Traditional Arabic" pitchFamily="18" charset="-78"/>
              </a:rPr>
              <a:t>D</a:t>
            </a:r>
            <a:r>
              <a:rPr lang="en-US" altLang="en-US" sz="2600" dirty="0">
                <a:latin typeface="Georgia" panose="02040502050405020303" pitchFamily="18" charset="0"/>
                <a:ea typeface="Times New Roman" pitchFamily="18" charset="0"/>
                <a:cs typeface="Traditional Arabic" pitchFamily="18" charset="-78"/>
              </a:rPr>
              <a:t>oes not cause hypoglycemia even in large </a:t>
            </a:r>
            <a:r>
              <a:rPr lang="en-US" altLang="en-US" sz="2600" dirty="0" smtClean="0">
                <a:latin typeface="Georgia" panose="02040502050405020303" pitchFamily="18" charset="0"/>
                <a:ea typeface="Times New Roman" pitchFamily="18" charset="0"/>
                <a:cs typeface="Traditional Arabic" pitchFamily="18" charset="-78"/>
              </a:rPr>
              <a:t>doses</a:t>
            </a:r>
          </a:p>
          <a:p>
            <a:pPr marL="0" lvl="2" indent="0">
              <a:lnSpc>
                <a:spcPct val="110000"/>
              </a:lnSpc>
              <a:spcBef>
                <a:spcPts val="600"/>
              </a:spcBef>
              <a:buNone/>
              <a:defRPr/>
            </a:pPr>
            <a:r>
              <a:rPr lang="en-US" altLang="en-US" sz="2600" b="1" dirty="0" smtClean="0">
                <a:latin typeface="Georgia" panose="02040502050405020303" pitchFamily="18" charset="0"/>
              </a:rPr>
              <a:t>Contraindications </a:t>
            </a:r>
          </a:p>
          <a:p>
            <a:pPr marL="342900" lvl="2" indent="-342900">
              <a:lnSpc>
                <a:spcPct val="110000"/>
              </a:lnSpc>
              <a:spcBef>
                <a:spcPts val="600"/>
              </a:spcBef>
              <a:defRPr/>
            </a:pPr>
            <a:r>
              <a:rPr lang="en-US" altLang="en-US" sz="2600" dirty="0" smtClean="0">
                <a:latin typeface="Georgia" panose="02040502050405020303" pitchFamily="18" charset="0"/>
              </a:rPr>
              <a:t>Conditions </a:t>
            </a:r>
            <a:r>
              <a:rPr lang="en-US" altLang="en-US" sz="2600" dirty="0">
                <a:latin typeface="Georgia" panose="02040502050405020303" pitchFamily="18" charset="0"/>
              </a:rPr>
              <a:t>that predispose to lactic acidosis: renal or hepatic impairment,  alcoholism, chronic lung disease, heart failure, sepsis, metabolic acidosis (predisposing factors to lactic acidosis)</a:t>
            </a:r>
          </a:p>
          <a:p>
            <a:pPr marL="342900" lvl="2" indent="-342900">
              <a:lnSpc>
                <a:spcPct val="110000"/>
              </a:lnSpc>
              <a:spcBef>
                <a:spcPts val="600"/>
              </a:spcBef>
              <a:defRPr/>
            </a:pPr>
            <a:r>
              <a:rPr lang="en-US" altLang="en-US" sz="2600" dirty="0">
                <a:latin typeface="Georgia" panose="02040502050405020303" pitchFamily="18" charset="0"/>
              </a:rPr>
              <a:t>Others contraindications: malabsorption, GI intolerance, </a:t>
            </a:r>
            <a:r>
              <a:rPr lang="en-US" altLang="en-US" sz="2600" dirty="0" smtClean="0">
                <a:latin typeface="Georgia" panose="02040502050405020303" pitchFamily="18" charset="0"/>
              </a:rPr>
              <a:t>low BMI (&lt; 21 kg/m</a:t>
            </a:r>
            <a:r>
              <a:rPr lang="en-US" altLang="en-US" sz="2600" baseline="30000" dirty="0" smtClean="0">
                <a:latin typeface="Georgia" panose="02040502050405020303" pitchFamily="18" charset="0"/>
              </a:rPr>
              <a:t>2</a:t>
            </a:r>
            <a:r>
              <a:rPr lang="en-US" altLang="en-US" sz="2600" dirty="0" smtClean="0">
                <a:latin typeface="Georgia" panose="02040502050405020303" pitchFamily="18" charset="0"/>
              </a:rPr>
              <a:t>), marked weight loss, vitamin B</a:t>
            </a:r>
            <a:r>
              <a:rPr lang="en-US" altLang="en-US" sz="2600" baseline="-25000" dirty="0" smtClean="0">
                <a:latin typeface="Georgia" panose="02040502050405020303" pitchFamily="18" charset="0"/>
              </a:rPr>
              <a:t>12</a:t>
            </a:r>
            <a:r>
              <a:rPr lang="en-US" altLang="en-US" sz="2600" dirty="0" smtClean="0">
                <a:latin typeface="Georgia" panose="02040502050405020303" pitchFamily="18" charset="0"/>
              </a:rPr>
              <a:t> deficiency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579D9F4-C761-4A1B-B6C1-222DAFD3FB4E}" type="slidenum">
              <a:rPr lang="en-US"/>
              <a:pPr>
                <a:defRPr/>
              </a:pPr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99587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2955" y="274638"/>
            <a:ext cx="8625385" cy="667058"/>
          </a:xfrm>
        </p:spPr>
        <p:txBody>
          <a:bodyPr rtlCol="0">
            <a:normAutofit/>
          </a:bodyPr>
          <a:lstStyle/>
          <a:p>
            <a:pPr algn="l" fontAlgn="auto">
              <a:spcAft>
                <a:spcPts val="0"/>
              </a:spcAft>
              <a:defRPr/>
            </a:pPr>
            <a:r>
              <a:rPr lang="en-US" sz="2800" b="1" cap="all" dirty="0" smtClean="0">
                <a:latin typeface="Georgia" panose="02040502050405020303" pitchFamily="18" charset="0"/>
              </a:rPr>
              <a:t>Sulfonylureas</a:t>
            </a:r>
            <a:endParaRPr lang="en-US" sz="2800" b="1" cap="all" dirty="0">
              <a:latin typeface="Georgia" panose="02040502050405020303" pitchFamily="18" charset="0"/>
            </a:endParaRPr>
          </a:p>
        </p:txBody>
      </p:sp>
      <p:graphicFrame>
        <p:nvGraphicFramePr>
          <p:cNvPr id="5" name="Content Placeholder 5"/>
          <p:cNvGraphicFramePr>
            <a:graphicFrameLocks noGrp="1"/>
          </p:cNvGraphicFramePr>
          <p:nvPr>
            <p:ph idx="1"/>
            <p:extLst/>
          </p:nvPr>
        </p:nvGraphicFramePr>
        <p:xfrm>
          <a:off x="286603" y="1255593"/>
          <a:ext cx="8557145" cy="5324186"/>
        </p:xfrm>
        <a:graphic>
          <a:graphicData uri="http://schemas.openxmlformats.org/drawingml/2006/table">
            <a:tbl>
              <a:tblPr/>
              <a:tblGrid>
                <a:gridCol w="216999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38715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5261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anose="02040502050405020303" pitchFamily="18" charset="0"/>
                          <a:ea typeface="ＭＳ Ｐゴシック" pitchFamily="34" charset="-128"/>
                        </a:rPr>
                        <a:t>Class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anose="02040502050405020303" pitchFamily="18" charset="0"/>
                          <a:ea typeface="ＭＳ Ｐゴシック" pitchFamily="34" charset="-128"/>
                        </a:rPr>
                        <a:t>Sulfonylureas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42802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anose="02040502050405020303" pitchFamily="18" charset="0"/>
                          <a:ea typeface="ＭＳ Ｐゴシック" pitchFamily="34" charset="-128"/>
                        </a:rPr>
                        <a:t>Compound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23838" marR="0" lvl="0" indent="-223838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anose="02040502050405020303" pitchFamily="18" charset="0"/>
                          <a:ea typeface="ＭＳ Ｐゴシック" pitchFamily="34" charset="-128"/>
                        </a:rPr>
                        <a:t>1</a:t>
                      </a:r>
                      <a:r>
                        <a:rPr kumimoji="0" lang="en-US" sz="2000" b="0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anose="02040502050405020303" pitchFamily="18" charset="0"/>
                          <a:ea typeface="ＭＳ Ｐゴシック" pitchFamily="34" charset="-128"/>
                        </a:rPr>
                        <a:t>st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anose="02040502050405020303" pitchFamily="18" charset="0"/>
                          <a:ea typeface="ＭＳ Ｐゴシック" pitchFamily="34" charset="-128"/>
                        </a:rPr>
                        <a:t> generation: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anose="02040502050405020303" pitchFamily="18" charset="0"/>
                          <a:ea typeface="ＭＳ Ｐゴシック" pitchFamily="34" charset="-128"/>
                        </a:rPr>
                        <a:t>tolbutamide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anose="02040502050405020303" pitchFamily="18" charset="0"/>
                          <a:ea typeface="ＭＳ Ｐゴシック" pitchFamily="34" charset="-128"/>
                        </a:rPr>
                        <a:t>,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anose="02040502050405020303" pitchFamily="18" charset="0"/>
                          <a:ea typeface="ＭＳ Ｐゴシック" pitchFamily="34" charset="-128"/>
                        </a:rPr>
                        <a:t>chlorpropamide</a:t>
                      </a: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orgia" panose="02040502050405020303" pitchFamily="18" charset="0"/>
                        <a:ea typeface="ＭＳ Ｐゴシック" pitchFamily="34" charset="-128"/>
                      </a:endParaRPr>
                    </a:p>
                    <a:p>
                      <a:pPr marL="223838" marR="0" lvl="0" indent="-223838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anose="02040502050405020303" pitchFamily="18" charset="0"/>
                          <a:ea typeface="ＭＳ Ｐゴシック" pitchFamily="34" charset="-128"/>
                        </a:rPr>
                        <a:t>2</a:t>
                      </a:r>
                      <a:r>
                        <a:rPr kumimoji="0" lang="en-US" sz="2000" b="0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anose="02040502050405020303" pitchFamily="18" charset="0"/>
                          <a:ea typeface="ＭＳ Ｐゴシック" pitchFamily="34" charset="-128"/>
                        </a:rPr>
                        <a:t>nd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anose="02040502050405020303" pitchFamily="18" charset="0"/>
                          <a:ea typeface="ＭＳ Ｐゴシック" pitchFamily="34" charset="-128"/>
                        </a:rPr>
                        <a:t> generation: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anose="02040502050405020303" pitchFamily="18" charset="0"/>
                          <a:ea typeface="ＭＳ Ｐゴシック" pitchFamily="34" charset="-128"/>
                        </a:rPr>
                        <a:t>glibenclamide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anose="02040502050405020303" pitchFamily="18" charset="0"/>
                          <a:ea typeface="ＭＳ Ｐゴシック" pitchFamily="34" charset="-128"/>
                        </a:rPr>
                        <a:t> (glyburide),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anose="02040502050405020303" pitchFamily="18" charset="0"/>
                          <a:ea typeface="ＭＳ Ｐゴシック" pitchFamily="34" charset="-128"/>
                        </a:rPr>
                        <a:t>glipizide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anose="02040502050405020303" pitchFamily="18" charset="0"/>
                          <a:ea typeface="ＭＳ Ｐゴシック" pitchFamily="34" charset="-128"/>
                        </a:rPr>
                        <a:t>,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anose="02040502050405020303" pitchFamily="18" charset="0"/>
                          <a:ea typeface="ＭＳ Ｐゴシック" pitchFamily="34" charset="-128"/>
                        </a:rPr>
                        <a:t>gliclazide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anose="02040502050405020303" pitchFamily="18" charset="0"/>
                          <a:ea typeface="ＭＳ Ｐゴシック" pitchFamily="34" charset="-128"/>
                        </a:rPr>
                        <a:t> (more potent than 1</a:t>
                      </a:r>
                      <a:r>
                        <a:rPr kumimoji="0" lang="en-US" sz="2000" b="0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anose="02040502050405020303" pitchFamily="18" charset="0"/>
                          <a:ea typeface="ＭＳ Ｐゴシック" pitchFamily="34" charset="-128"/>
                        </a:rPr>
                        <a:t>st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anose="02040502050405020303" pitchFamily="18" charset="0"/>
                          <a:ea typeface="ＭＳ Ｐゴシック" pitchFamily="34" charset="-128"/>
                        </a:rPr>
                        <a:t> generation)</a:t>
                      </a:r>
                    </a:p>
                    <a:p>
                      <a:pPr marL="223838" marR="0" lvl="0" indent="-223838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anose="02040502050405020303" pitchFamily="18" charset="0"/>
                          <a:ea typeface="ＭＳ Ｐゴシック" pitchFamily="34" charset="-128"/>
                        </a:rPr>
                        <a:t>3</a:t>
                      </a:r>
                      <a:r>
                        <a:rPr kumimoji="0" lang="en-US" sz="2000" b="0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anose="02040502050405020303" pitchFamily="18" charset="0"/>
                          <a:ea typeface="ＭＳ Ｐゴシック" pitchFamily="34" charset="-128"/>
                        </a:rPr>
                        <a:t>rd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anose="02040502050405020303" pitchFamily="18" charset="0"/>
                          <a:ea typeface="ＭＳ Ｐゴシック" pitchFamily="34" charset="-128"/>
                        </a:rPr>
                        <a:t> generation: glimepiride (most potent)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3172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anose="02040502050405020303" pitchFamily="18" charset="0"/>
                          <a:ea typeface="ＭＳ Ｐゴシック" pitchFamily="34" charset="-128"/>
                        </a:rPr>
                        <a:t>Mechanism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anose="02040502050405020303" pitchFamily="18" charset="0"/>
                          <a:ea typeface="ＭＳ Ｐゴシック" pitchFamily="34" charset="-128"/>
                        </a:rPr>
                        <a:t>Closes K</a:t>
                      </a:r>
                      <a:r>
                        <a:rPr kumimoji="0" lang="en-US" sz="20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anose="02040502050405020303" pitchFamily="18" charset="0"/>
                          <a:ea typeface="ＭＳ Ｐゴシック" pitchFamily="34" charset="-128"/>
                        </a:rPr>
                        <a:t>ATP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anose="02040502050405020303" pitchFamily="18" charset="0"/>
                          <a:ea typeface="ＭＳ Ｐゴシック" pitchFamily="34" charset="-128"/>
                        </a:rPr>
                        <a:t> channels on </a:t>
                      </a:r>
                      <a:r>
                        <a:rPr kumimoji="0" lang="el-GR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anose="02040502050405020303" pitchFamily="18" charset="0"/>
                          <a:ea typeface="ＭＳ Ｐゴシック" pitchFamily="34" charset="-128"/>
                        </a:rPr>
                        <a:t>β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anose="02040502050405020303" pitchFamily="18" charset="0"/>
                          <a:ea typeface="ＭＳ Ｐゴシック" pitchFamily="34" charset="-128"/>
                        </a:rPr>
                        <a:t>-cell plasma membranes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3172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anose="02040502050405020303" pitchFamily="18" charset="0"/>
                          <a:ea typeface="ＭＳ Ｐゴシック" pitchFamily="34" charset="-128"/>
                        </a:rPr>
                        <a:t>Action(s)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anose="02040502050405020303" pitchFamily="18" charset="0"/>
                          <a:ea typeface="ＭＳ Ｐゴシック" pitchFamily="34" charset="-128"/>
                          <a:sym typeface="Symbol" pitchFamily="18" charset="2"/>
                        </a:rPr>
                        <a:t> 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anose="02040502050405020303" pitchFamily="18" charset="0"/>
                          <a:ea typeface="ＭＳ Ｐゴシック" pitchFamily="34" charset="-128"/>
                        </a:rPr>
                        <a:t>Insulin secretion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6382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anose="02040502050405020303" pitchFamily="18" charset="0"/>
                          <a:ea typeface="ＭＳ Ｐゴシック" pitchFamily="34" charset="-128"/>
                        </a:rPr>
                        <a:t>Advantages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23838" marR="0" lvl="0" indent="-223838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anose="02040502050405020303" pitchFamily="18" charset="0"/>
                          <a:ea typeface="ＭＳ Ｐゴシック" pitchFamily="34" charset="-128"/>
                        </a:rPr>
                        <a:t>Generally well tolerated</a:t>
                      </a:r>
                    </a:p>
                    <a:p>
                      <a:pPr marL="223838" marR="0" lvl="0" indent="-223838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anose="02040502050405020303" pitchFamily="18" charset="0"/>
                          <a:ea typeface="ＭＳ Ｐゴシック" pitchFamily="34" charset="-128"/>
                        </a:rPr>
                        <a:t>Reduction in cardiovascular events and mortality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76012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anose="02040502050405020303" pitchFamily="18" charset="0"/>
                          <a:ea typeface="ＭＳ Ｐゴシック" pitchFamily="34" charset="-128"/>
                        </a:rPr>
                        <a:t>Disadvantages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23838" marR="0" lvl="0" indent="-223838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anose="02040502050405020303" pitchFamily="18" charset="0"/>
                          <a:ea typeface="ＭＳ Ｐゴシック" pitchFamily="34" charset="-128"/>
                        </a:rPr>
                        <a:t>Relatively glucose-independent stimulation of insulin secretion: Hypoglycemia, including episodes necessitating hospital admission and causing death</a:t>
                      </a:r>
                    </a:p>
                    <a:p>
                      <a:pPr marL="223838" marR="0" lvl="0" indent="-223838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anose="02040502050405020303" pitchFamily="18" charset="0"/>
                          <a:ea typeface="ＭＳ Ｐゴシック" pitchFamily="34" charset="-128"/>
                        </a:rPr>
                        <a:t>Weight gain</a:t>
                      </a:r>
                    </a:p>
                    <a:p>
                      <a:pPr marL="223838" marR="0" lvl="0" indent="-223838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anose="02040502050405020303" pitchFamily="18" charset="0"/>
                          <a:ea typeface="ＭＳ Ｐゴシック" pitchFamily="34" charset="-128"/>
                        </a:rPr>
                        <a:t>Primary and secondary failure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CB16CD-1FBA-49E2-80D4-BDD57A24C24F}" type="slidenum">
              <a:rPr lang="en-US" smtClean="0"/>
              <a:pPr>
                <a:defRPr/>
              </a:pPr>
              <a:t>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1578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Title 1"/>
          <p:cNvSpPr>
            <a:spLocks noGrp="1"/>
          </p:cNvSpPr>
          <p:nvPr>
            <p:ph type="title"/>
          </p:nvPr>
        </p:nvSpPr>
        <p:spPr>
          <a:xfrm>
            <a:off x="218364" y="245660"/>
            <a:ext cx="8707272" cy="748114"/>
          </a:xfrm>
        </p:spPr>
        <p:txBody>
          <a:bodyPr/>
          <a:lstStyle/>
          <a:p>
            <a:pPr algn="l"/>
            <a:r>
              <a:rPr lang="en-US" altLang="en-US" sz="2600" b="1" cap="all" dirty="0" smtClean="0">
                <a:latin typeface="Georgia" panose="02040502050405020303" pitchFamily="18" charset="0"/>
              </a:rPr>
              <a:t>Sulfonylureas</a:t>
            </a:r>
            <a:r>
              <a:rPr lang="en-US" altLang="en-US" sz="2600" b="1" cap="all" dirty="0">
                <a:latin typeface="Georgia" panose="02040502050405020303" pitchFamily="18" charset="0"/>
              </a:rPr>
              <a:t> </a:t>
            </a:r>
            <a:r>
              <a:rPr lang="en-US" altLang="en-US" sz="2600" b="1" cap="all" dirty="0" smtClean="0">
                <a:latin typeface="Georgia" panose="02040502050405020303" pitchFamily="18" charset="0"/>
              </a:rPr>
              <a:t>…. CONT’D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8364" y="1219199"/>
            <a:ext cx="8707272" cy="5407025"/>
          </a:xfrm>
        </p:spPr>
        <p:txBody>
          <a:bodyPr rtlCol="0">
            <a:noAutofit/>
          </a:bodyPr>
          <a:lstStyle/>
          <a:p>
            <a:pPr eaLnBrk="0" hangingPunct="0">
              <a:spcBef>
                <a:spcPts val="1800"/>
              </a:spcBef>
              <a:defRPr/>
            </a:pPr>
            <a:r>
              <a:rPr lang="en-US" altLang="en-US" sz="2300" dirty="0" smtClean="0">
                <a:latin typeface="Georgia" panose="02040502050405020303" pitchFamily="18" charset="0"/>
              </a:rPr>
              <a:t>MOA: Stimulate </a:t>
            </a:r>
            <a:r>
              <a:rPr lang="en-US" altLang="en-US" sz="2300" dirty="0">
                <a:latin typeface="Georgia" panose="02040502050405020303" pitchFamily="18" charset="0"/>
              </a:rPr>
              <a:t>insulin release from </a:t>
            </a:r>
            <a:r>
              <a:rPr lang="en-US" altLang="en-US" sz="2300" dirty="0" smtClean="0">
                <a:latin typeface="Georgia" panose="02040502050405020303" pitchFamily="18" charset="0"/>
              </a:rPr>
              <a:t>pancreatic </a:t>
            </a:r>
            <a:r>
              <a:rPr lang="en-US" altLang="en-US" sz="2300" dirty="0" smtClean="0">
                <a:latin typeface="Georgia" panose="02040502050405020303" pitchFamily="18" charset="0"/>
                <a:cs typeface="Arial" pitchFamily="34" charset="0"/>
              </a:rPr>
              <a:t>ß </a:t>
            </a:r>
            <a:r>
              <a:rPr lang="en-US" altLang="en-US" sz="2300" dirty="0">
                <a:latin typeface="Georgia" panose="02040502050405020303" pitchFamily="18" charset="0"/>
                <a:cs typeface="Arial" pitchFamily="34" charset="0"/>
              </a:rPr>
              <a:t>cells via binding to the </a:t>
            </a:r>
            <a:r>
              <a:rPr lang="en-US" altLang="en-US" sz="2300" dirty="0" smtClean="0">
                <a:latin typeface="Georgia" panose="02040502050405020303" pitchFamily="18" charset="0"/>
                <a:cs typeface="Arial" pitchFamily="34" charset="0"/>
              </a:rPr>
              <a:t>sulfonylurea (SU) </a:t>
            </a:r>
            <a:r>
              <a:rPr lang="en-US" altLang="en-US" sz="2300" dirty="0">
                <a:latin typeface="Georgia" panose="02040502050405020303" pitchFamily="18" charset="0"/>
                <a:cs typeface="Arial" pitchFamily="34" charset="0"/>
              </a:rPr>
              <a:t>receptor </a:t>
            </a:r>
            <a:r>
              <a:rPr lang="en-US" altLang="en-US" sz="2300" dirty="0" smtClean="0">
                <a:latin typeface="Georgia" panose="02040502050405020303" pitchFamily="18" charset="0"/>
                <a:cs typeface="Arial" pitchFamily="34" charset="0"/>
              </a:rPr>
              <a:t>which is the K</a:t>
            </a:r>
            <a:r>
              <a:rPr lang="en-US" altLang="en-US" sz="2300" baseline="30000" dirty="0" smtClean="0">
                <a:latin typeface="Georgia" panose="02040502050405020303" pitchFamily="18" charset="0"/>
                <a:cs typeface="Arial" pitchFamily="34" charset="0"/>
              </a:rPr>
              <a:t>+</a:t>
            </a:r>
            <a:r>
              <a:rPr lang="en-US" altLang="en-US" sz="2300" baseline="-25000" dirty="0" smtClean="0">
                <a:latin typeface="Georgia" panose="02040502050405020303" pitchFamily="18" charset="0"/>
                <a:cs typeface="Arial" pitchFamily="34" charset="0"/>
              </a:rPr>
              <a:t>ATP</a:t>
            </a:r>
            <a:r>
              <a:rPr lang="en-US" altLang="en-US" sz="2300" dirty="0" smtClean="0">
                <a:latin typeface="Georgia" panose="02040502050405020303" pitchFamily="18" charset="0"/>
              </a:rPr>
              <a:t> channel (ATP sensitive </a:t>
            </a:r>
            <a:r>
              <a:rPr lang="en-US" altLang="en-US" sz="2300" dirty="0">
                <a:latin typeface="Georgia" panose="02040502050405020303" pitchFamily="18" charset="0"/>
                <a:cs typeface="Arial" pitchFamily="34" charset="0"/>
              </a:rPr>
              <a:t>K</a:t>
            </a:r>
            <a:r>
              <a:rPr lang="en-US" altLang="en-US" sz="2300" baseline="30000" dirty="0" smtClean="0">
                <a:latin typeface="Georgia" panose="02040502050405020303" pitchFamily="18" charset="0"/>
                <a:cs typeface="Arial" pitchFamily="34" charset="0"/>
              </a:rPr>
              <a:t>+ </a:t>
            </a:r>
            <a:r>
              <a:rPr lang="en-US" altLang="en-US" sz="2300" dirty="0" smtClean="0">
                <a:latin typeface="Georgia" panose="02040502050405020303" pitchFamily="18" charset="0"/>
                <a:cs typeface="Arial" pitchFamily="34" charset="0"/>
              </a:rPr>
              <a:t>channel</a:t>
            </a:r>
            <a:r>
              <a:rPr lang="en-US" altLang="en-US" sz="2300" dirty="0" smtClean="0">
                <a:latin typeface="Georgia" panose="02040502050405020303" pitchFamily="18" charset="0"/>
              </a:rPr>
              <a:t>). Binding of the drug makes the channel close. This results in reduced </a:t>
            </a:r>
            <a:r>
              <a:rPr lang="en-US" altLang="en-US" sz="2300" dirty="0">
                <a:latin typeface="Georgia" panose="02040502050405020303" pitchFamily="18" charset="0"/>
                <a:cs typeface="Arial" pitchFamily="34" charset="0"/>
              </a:rPr>
              <a:t>K</a:t>
            </a:r>
            <a:r>
              <a:rPr lang="en-US" altLang="en-US" sz="2300" baseline="30000" dirty="0">
                <a:latin typeface="Georgia" panose="02040502050405020303" pitchFamily="18" charset="0"/>
                <a:cs typeface="Arial" pitchFamily="34" charset="0"/>
              </a:rPr>
              <a:t>+</a:t>
            </a:r>
            <a:r>
              <a:rPr lang="en-US" altLang="en-US" sz="2300" dirty="0" smtClean="0">
                <a:latin typeface="Georgia" panose="02040502050405020303" pitchFamily="18" charset="0"/>
              </a:rPr>
              <a:t> efflux leading to depolarization. Depolarization opens Ca</a:t>
            </a:r>
            <a:r>
              <a:rPr lang="en-US" altLang="en-US" sz="2300" baseline="30000" dirty="0" smtClean="0">
                <a:latin typeface="Georgia" panose="02040502050405020303" pitchFamily="18" charset="0"/>
              </a:rPr>
              <a:t>2+ </a:t>
            </a:r>
            <a:r>
              <a:rPr lang="en-US" altLang="en-US" sz="2300" dirty="0" smtClean="0">
                <a:latin typeface="Georgia" panose="02040502050405020303" pitchFamily="18" charset="0"/>
              </a:rPr>
              <a:t>channels, and increased intracellular calcium drives insulin exocytosis.</a:t>
            </a:r>
          </a:p>
          <a:p>
            <a:pPr>
              <a:spcBef>
                <a:spcPts val="1800"/>
              </a:spcBef>
              <a:defRPr/>
            </a:pPr>
            <a:r>
              <a:rPr lang="en-US" altLang="en-US" sz="2300" dirty="0" smtClean="0">
                <a:latin typeface="Georgia" panose="02040502050405020303" pitchFamily="18" charset="0"/>
              </a:rPr>
              <a:t>In addition, they </a:t>
            </a:r>
            <a:r>
              <a:rPr lang="en-US" altLang="en-US" sz="2300" dirty="0">
                <a:latin typeface="Georgia" panose="02040502050405020303" pitchFamily="18" charset="0"/>
              </a:rPr>
              <a:t>reduce serum glucagon </a:t>
            </a:r>
            <a:r>
              <a:rPr lang="en-US" altLang="en-US" sz="2300" dirty="0" smtClean="0">
                <a:latin typeface="Georgia" panose="02040502050405020303" pitchFamily="18" charset="0"/>
              </a:rPr>
              <a:t>levels</a:t>
            </a:r>
          </a:p>
          <a:p>
            <a:pPr>
              <a:spcBef>
                <a:spcPts val="1800"/>
              </a:spcBef>
              <a:defRPr/>
            </a:pPr>
            <a:r>
              <a:rPr lang="en-US" sz="2300" dirty="0">
                <a:latin typeface="Georgia" panose="02040502050405020303" pitchFamily="18" charset="0"/>
              </a:rPr>
              <a:t>The sulfonylureas are used as adjuncts to diet and exercise in patient with type-2 diabetes mellitus</a:t>
            </a:r>
          </a:p>
          <a:p>
            <a:pPr>
              <a:spcBef>
                <a:spcPts val="1800"/>
              </a:spcBef>
              <a:defRPr/>
            </a:pPr>
            <a:r>
              <a:rPr lang="en-US" sz="2300" dirty="0">
                <a:latin typeface="Georgia" panose="02040502050405020303" pitchFamily="18" charset="0"/>
              </a:rPr>
              <a:t>Although they are occasionally used as monotherapy, sulfonylureas are more commonly used in combination with other oral anti-diabetic agents in patient who do not reach glycemic </a:t>
            </a:r>
            <a:r>
              <a:rPr lang="en-US" sz="2300" dirty="0" smtClean="0">
                <a:latin typeface="Georgia" panose="02040502050405020303" pitchFamily="18" charset="0"/>
              </a:rPr>
              <a:t>goals</a:t>
            </a:r>
            <a:endParaRPr lang="en-US" sz="2300" dirty="0">
              <a:latin typeface="Georgia" panose="02040502050405020303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E89896C-7BD9-42DC-9CDF-0131E31FD98C}" type="slidenum">
              <a:rPr lang="en-US"/>
              <a:pPr>
                <a:defRPr/>
              </a:pPr>
              <a:t>38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15740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Title 1"/>
          <p:cNvSpPr>
            <a:spLocks noGrp="1"/>
          </p:cNvSpPr>
          <p:nvPr>
            <p:ph type="title"/>
          </p:nvPr>
        </p:nvSpPr>
        <p:spPr>
          <a:xfrm>
            <a:off x="204716" y="232012"/>
            <a:ext cx="8707271" cy="726838"/>
          </a:xfrm>
        </p:spPr>
        <p:txBody>
          <a:bodyPr/>
          <a:lstStyle/>
          <a:p>
            <a:pPr algn="l"/>
            <a:r>
              <a:rPr lang="en-US" altLang="en-US" sz="2800" b="1" cap="all" dirty="0" smtClean="0">
                <a:latin typeface="Georgia" panose="02040502050405020303" pitchFamily="18" charset="0"/>
              </a:rPr>
              <a:t>Sulfonylureas: pharmacokinetics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4715" y="1201003"/>
            <a:ext cx="8707271" cy="5425222"/>
          </a:xfrm>
        </p:spPr>
        <p:txBody>
          <a:bodyPr rtlCol="0">
            <a:noAutofit/>
          </a:bodyPr>
          <a:lstStyle/>
          <a:p>
            <a:pPr marL="342900" lvl="1" indent="-342900" fontAlgn="auto">
              <a:spcBef>
                <a:spcPts val="180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altLang="en-US" sz="2600" dirty="0" smtClean="0">
                <a:latin typeface="Georgia" panose="02040502050405020303" pitchFamily="18" charset="0"/>
                <a:ea typeface="Times New Roman" pitchFamily="18" charset="0"/>
                <a:cs typeface="Traditional Arabic" pitchFamily="18" charset="-78"/>
              </a:rPr>
              <a:t>Rapidly and well absorbed from gastrointestinal tract</a:t>
            </a:r>
          </a:p>
          <a:p>
            <a:pPr marL="342900" lvl="1" indent="-342900" fontAlgn="auto">
              <a:spcBef>
                <a:spcPts val="180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altLang="en-US" sz="2600" dirty="0" smtClean="0">
                <a:latin typeface="Georgia" panose="02040502050405020303" pitchFamily="18" charset="0"/>
                <a:ea typeface="Times New Roman" pitchFamily="18" charset="0"/>
                <a:cs typeface="Traditional Arabic" pitchFamily="18" charset="-78"/>
              </a:rPr>
              <a:t>Food can reduce the absorption of  sulfonylureas. Should therefore be given 30 minutes before taking a meal.</a:t>
            </a:r>
          </a:p>
          <a:p>
            <a:pPr marL="342900" lvl="1" indent="-342900" fontAlgn="auto">
              <a:spcBef>
                <a:spcPts val="180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altLang="en-US" sz="2600" dirty="0" smtClean="0">
                <a:latin typeface="Georgia" panose="02040502050405020303" pitchFamily="18" charset="0"/>
                <a:ea typeface="Times New Roman" pitchFamily="18" charset="0"/>
                <a:cs typeface="Traditional Arabic" pitchFamily="18" charset="-78"/>
              </a:rPr>
              <a:t>Plasma protein binding is high 90 – 99 % (mainly bind to albumin)</a:t>
            </a:r>
          </a:p>
          <a:p>
            <a:pPr marL="342900" lvl="1" indent="-342900" fontAlgn="auto">
              <a:spcBef>
                <a:spcPts val="180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altLang="en-US" sz="2600" dirty="0" smtClean="0">
                <a:latin typeface="Georgia" panose="02040502050405020303" pitchFamily="18" charset="0"/>
                <a:ea typeface="Times New Roman" pitchFamily="18" charset="0"/>
                <a:cs typeface="Traditional Arabic" pitchFamily="18" charset="-78"/>
              </a:rPr>
              <a:t>All </a:t>
            </a:r>
            <a:r>
              <a:rPr lang="en-US" altLang="en-US" sz="2600" dirty="0">
                <a:latin typeface="Georgia" panose="02040502050405020303" pitchFamily="18" charset="0"/>
                <a:ea typeface="Times New Roman" pitchFamily="18" charset="0"/>
                <a:cs typeface="Traditional Arabic" pitchFamily="18" charset="-78"/>
              </a:rPr>
              <a:t>sulfonylurea are metabolized by liver and their metabolites are excreted in urine with about 20 % excreted </a:t>
            </a:r>
            <a:r>
              <a:rPr lang="en-US" altLang="en-US" sz="2600" dirty="0" smtClean="0">
                <a:latin typeface="Georgia" panose="02040502050405020303" pitchFamily="18" charset="0"/>
                <a:ea typeface="Times New Roman" pitchFamily="18" charset="0"/>
                <a:cs typeface="Traditional Arabic" pitchFamily="18" charset="-78"/>
              </a:rPr>
              <a:t>unchanged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DD15DF5-2A1D-4B52-B861-55E6CF4B53B4}" type="slidenum">
              <a:rPr lang="en-US"/>
              <a:pPr>
                <a:defRPr/>
              </a:pPr>
              <a:t>39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33406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Google Shape;202;p29"/>
          <p:cNvSpPr txBox="1"/>
          <p:nvPr/>
        </p:nvSpPr>
        <p:spPr>
          <a:xfrm>
            <a:off x="204715" y="1214651"/>
            <a:ext cx="8662194" cy="5380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>
              <a:spcBef>
                <a:spcPts val="1800"/>
              </a:spcBef>
            </a:pPr>
            <a:r>
              <a:rPr lang="en-US" sz="2600" dirty="0" err="1" smtClean="0">
                <a:latin typeface="Georgia" panose="02040502050405020303" pitchFamily="18" charset="0"/>
              </a:rPr>
              <a:t>Hyperglycaemia</a:t>
            </a:r>
            <a:r>
              <a:rPr lang="en-US" sz="2600" dirty="0" smtClean="0">
                <a:latin typeface="Georgia" panose="02040502050405020303" pitchFamily="18" charset="0"/>
              </a:rPr>
              <a:t> is the main presenting feature in both types. Prolonged </a:t>
            </a:r>
            <a:r>
              <a:rPr lang="en-US" sz="2600" dirty="0" err="1">
                <a:latin typeface="Georgia" panose="02040502050405020303" pitchFamily="18" charset="0"/>
              </a:rPr>
              <a:t>hyperglycaemia</a:t>
            </a:r>
            <a:r>
              <a:rPr lang="en-US" sz="2600" dirty="0">
                <a:latin typeface="Georgia" panose="02040502050405020303" pitchFamily="18" charset="0"/>
              </a:rPr>
              <a:t> results in various complications including premature atherosclerosis, retinopathy, nephropathy, neuropathy and gangrene of the lower </a:t>
            </a:r>
            <a:r>
              <a:rPr lang="en-US" sz="2600" dirty="0" smtClean="0">
                <a:latin typeface="Georgia" panose="02040502050405020303" pitchFamily="18" charset="0"/>
              </a:rPr>
              <a:t>limbs.</a:t>
            </a:r>
          </a:p>
          <a:p>
            <a:pPr>
              <a:spcBef>
                <a:spcPts val="1800"/>
              </a:spcBef>
            </a:pPr>
            <a:r>
              <a:rPr lang="en-US" sz="2600" dirty="0">
                <a:latin typeface="Georgia" panose="02040502050405020303" pitchFamily="18" charset="0"/>
              </a:rPr>
              <a:t>Treatment of DM involves control of </a:t>
            </a:r>
            <a:r>
              <a:rPr lang="en-US" sz="2600" dirty="0" err="1">
                <a:latin typeface="Georgia" panose="02040502050405020303" pitchFamily="18" charset="0"/>
              </a:rPr>
              <a:t>hyperglycaemia</a:t>
            </a:r>
            <a:r>
              <a:rPr lang="en-US" sz="2600" dirty="0">
                <a:latin typeface="Georgia" panose="02040502050405020303" pitchFamily="18" charset="0"/>
              </a:rPr>
              <a:t> to improve symptoms and prevent complications while minimizing </a:t>
            </a:r>
            <a:r>
              <a:rPr lang="en-US" sz="2600" dirty="0" err="1">
                <a:latin typeface="Georgia" panose="02040502050405020303" pitchFamily="18" charset="0"/>
              </a:rPr>
              <a:t>hypoglycaemic</a:t>
            </a:r>
            <a:r>
              <a:rPr lang="en-US" sz="2600" dirty="0">
                <a:latin typeface="Georgia" panose="02040502050405020303" pitchFamily="18" charset="0"/>
              </a:rPr>
              <a:t> </a:t>
            </a:r>
            <a:r>
              <a:rPr lang="en-US" sz="2600" dirty="0" smtClean="0">
                <a:latin typeface="Georgia" panose="02040502050405020303" pitchFamily="18" charset="0"/>
              </a:rPr>
              <a:t>episodes</a:t>
            </a:r>
          </a:p>
          <a:p>
            <a:pPr>
              <a:spcBef>
                <a:spcPts val="1800"/>
              </a:spcBef>
            </a:pPr>
            <a:r>
              <a:rPr lang="en-US" sz="2600" dirty="0">
                <a:latin typeface="Georgia" panose="02040502050405020303" pitchFamily="18" charset="0"/>
              </a:rPr>
              <a:t>Drug therapy of DM involves the use of insulin and its analogues, and non-insulin anti-</a:t>
            </a:r>
            <a:r>
              <a:rPr lang="en-US" sz="2600" dirty="0" err="1">
                <a:latin typeface="Georgia" panose="02040502050405020303" pitchFamily="18" charset="0"/>
              </a:rPr>
              <a:t>hyperglycaemic</a:t>
            </a:r>
            <a:r>
              <a:rPr lang="en-US" sz="2600" dirty="0">
                <a:latin typeface="Georgia" panose="02040502050405020303" pitchFamily="18" charset="0"/>
              </a:rPr>
              <a:t> </a:t>
            </a:r>
            <a:r>
              <a:rPr lang="en-US" sz="2600" dirty="0" smtClean="0">
                <a:latin typeface="Georgia" panose="02040502050405020303" pitchFamily="18" charset="0"/>
              </a:rPr>
              <a:t>drugs</a:t>
            </a:r>
            <a:endParaRPr lang="en-US" sz="2600" dirty="0">
              <a:latin typeface="Georgia" panose="02040502050405020303" pitchFamily="18" charset="0"/>
            </a:endParaRPr>
          </a:p>
        </p:txBody>
      </p:sp>
      <p:sp>
        <p:nvSpPr>
          <p:cNvPr id="203" name="Google Shape;203;p29"/>
          <p:cNvSpPr txBox="1"/>
          <p:nvPr/>
        </p:nvSpPr>
        <p:spPr>
          <a:xfrm>
            <a:off x="204715" y="53975"/>
            <a:ext cx="8775512" cy="10651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Font typeface="Calibri" panose="020F0502020204030204"/>
              <a:buNone/>
            </a:pPr>
            <a:r>
              <a:rPr lang="en-US" sz="2800" b="1" dirty="0" smtClean="0">
                <a:solidFill>
                  <a:schemeClr val="tx1"/>
                </a:solidFill>
                <a:latin typeface="Georgia" panose="02040502050405020303" charset="0"/>
                <a:ea typeface="Calibri" panose="020F0502020204030204"/>
                <a:cs typeface="Georgia" panose="02040502050405020303" charset="0"/>
                <a:sym typeface="Calibri" panose="020F0502020204030204"/>
              </a:rPr>
              <a:t>DIABETES MELLITUS …. CONT’D</a:t>
            </a:r>
            <a:endParaRPr lang="en-US" sz="2800" b="1" i="0" u="none" strike="noStrike" cap="none" dirty="0">
              <a:solidFill>
                <a:schemeClr val="tx1"/>
              </a:solidFill>
              <a:latin typeface="Georgia" panose="02040502050405020303" charset="0"/>
              <a:ea typeface="Calibri" panose="020F0502020204030204"/>
              <a:cs typeface="Georgia" panose="02040502050405020303" charset="0"/>
              <a:sym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628296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2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/>
                                        <p:tgtEl>
                                          <p:spTgt spid="2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364" y="274638"/>
            <a:ext cx="8693624" cy="700086"/>
          </a:xfrm>
        </p:spPr>
        <p:txBody>
          <a:bodyPr/>
          <a:lstStyle/>
          <a:p>
            <a:pPr algn="l"/>
            <a:r>
              <a:rPr lang="en-US" sz="2800" b="1" cap="all" dirty="0" smtClean="0">
                <a:latin typeface="Georgia" panose="02040502050405020303" pitchFamily="18" charset="0"/>
              </a:rPr>
              <a:t>Sulfonylureas: duration of action</a:t>
            </a:r>
            <a:endParaRPr lang="en-US" sz="2800" b="1" cap="all" dirty="0">
              <a:latin typeface="Georgia" panose="020405020504050203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8364" y="1219199"/>
            <a:ext cx="8693624" cy="5407026"/>
          </a:xfrm>
        </p:spPr>
        <p:txBody>
          <a:bodyPr/>
          <a:lstStyle/>
          <a:p>
            <a:pPr marL="0" indent="0">
              <a:spcBef>
                <a:spcPts val="1800"/>
              </a:spcBef>
              <a:buNone/>
            </a:pPr>
            <a:r>
              <a:rPr lang="en-US" sz="2600" b="1" dirty="0" smtClean="0">
                <a:latin typeface="Georgia" panose="02040502050405020303" pitchFamily="18" charset="0"/>
              </a:rPr>
              <a:t>Short acting: </a:t>
            </a:r>
            <a:r>
              <a:rPr lang="en-US" sz="2600" dirty="0" err="1" smtClean="0">
                <a:latin typeface="Georgia" panose="02040502050405020303" pitchFamily="18" charset="0"/>
              </a:rPr>
              <a:t>Tolbutamide</a:t>
            </a:r>
            <a:r>
              <a:rPr lang="en-US" sz="2600" dirty="0" smtClean="0">
                <a:latin typeface="Georgia" panose="02040502050405020303" pitchFamily="18" charset="0"/>
              </a:rPr>
              <a:t> (is rapidly metabolized in the liver; given </a:t>
            </a:r>
            <a:r>
              <a:rPr lang="en-US" sz="2600" dirty="0">
                <a:latin typeface="Georgia" panose="02040502050405020303" pitchFamily="18" charset="0"/>
              </a:rPr>
              <a:t>three times daily</a:t>
            </a:r>
            <a:r>
              <a:rPr lang="en-US" sz="2600" dirty="0" smtClean="0">
                <a:latin typeface="Georgia" panose="02040502050405020303" pitchFamily="18" charset="0"/>
              </a:rPr>
              <a:t>)</a:t>
            </a:r>
          </a:p>
          <a:p>
            <a:pPr marL="0" indent="0">
              <a:spcBef>
                <a:spcPts val="1800"/>
              </a:spcBef>
              <a:buNone/>
            </a:pPr>
            <a:r>
              <a:rPr lang="en-US" sz="2600" b="1" dirty="0" smtClean="0">
                <a:latin typeface="Georgia" panose="02040502050405020303" pitchFamily="18" charset="0"/>
              </a:rPr>
              <a:t>Intermediate acting: </a:t>
            </a:r>
            <a:r>
              <a:rPr lang="en-US" sz="2600" dirty="0" err="1" smtClean="0">
                <a:latin typeface="Georgia" panose="02040502050405020303" pitchFamily="18" charset="0"/>
              </a:rPr>
              <a:t>Glibenclamide</a:t>
            </a:r>
            <a:r>
              <a:rPr lang="en-US" sz="2600" dirty="0" smtClean="0">
                <a:latin typeface="Georgia" panose="02040502050405020303" pitchFamily="18" charset="0"/>
              </a:rPr>
              <a:t> and </a:t>
            </a:r>
            <a:r>
              <a:rPr lang="en-US" sz="2600" dirty="0" err="1" smtClean="0">
                <a:latin typeface="Georgia" panose="02040502050405020303" pitchFamily="18" charset="0"/>
              </a:rPr>
              <a:t>glipizide</a:t>
            </a:r>
            <a:r>
              <a:rPr lang="en-US" sz="2600" dirty="0" smtClean="0">
                <a:latin typeface="Georgia" panose="02040502050405020303" pitchFamily="18" charset="0"/>
              </a:rPr>
              <a:t> (given once or twice daily)</a:t>
            </a:r>
          </a:p>
          <a:p>
            <a:pPr marL="0" indent="0">
              <a:spcBef>
                <a:spcPts val="1800"/>
              </a:spcBef>
              <a:buNone/>
            </a:pPr>
            <a:r>
              <a:rPr lang="en-US" sz="2600" b="1" dirty="0" smtClean="0">
                <a:latin typeface="Georgia" panose="02040502050405020303" pitchFamily="18" charset="0"/>
              </a:rPr>
              <a:t>Long acting: </a:t>
            </a:r>
            <a:r>
              <a:rPr lang="en-US" sz="2600" dirty="0" err="1" smtClean="0">
                <a:latin typeface="Georgia" panose="02040502050405020303" pitchFamily="18" charset="0"/>
              </a:rPr>
              <a:t>Chlorpropamide</a:t>
            </a:r>
            <a:r>
              <a:rPr lang="en-US" sz="2600" dirty="0" smtClean="0">
                <a:latin typeface="Georgia" panose="02040502050405020303" pitchFamily="18" charset="0"/>
              </a:rPr>
              <a:t> </a:t>
            </a:r>
            <a:r>
              <a:rPr lang="en-US" sz="2600" dirty="0">
                <a:latin typeface="Georgia" panose="02040502050405020303" pitchFamily="18" charset="0"/>
              </a:rPr>
              <a:t>and </a:t>
            </a:r>
            <a:r>
              <a:rPr lang="en-US" sz="2600" dirty="0" smtClean="0">
                <a:latin typeface="Georgia" panose="02040502050405020303" pitchFamily="18" charset="0"/>
              </a:rPr>
              <a:t>glimepiride (both are extensively </a:t>
            </a:r>
            <a:r>
              <a:rPr lang="en-US" sz="2600" dirty="0">
                <a:latin typeface="Georgia" panose="02040502050405020303" pitchFamily="18" charset="0"/>
              </a:rPr>
              <a:t>reabsorbed in the </a:t>
            </a:r>
            <a:r>
              <a:rPr lang="en-US" sz="2600" dirty="0" smtClean="0">
                <a:latin typeface="Georgia" panose="02040502050405020303" pitchFamily="18" charset="0"/>
              </a:rPr>
              <a:t>kidney; </a:t>
            </a:r>
            <a:r>
              <a:rPr lang="en-US" sz="2600" dirty="0" err="1" smtClean="0">
                <a:latin typeface="Georgia" panose="02040502050405020303" pitchFamily="18" charset="0"/>
              </a:rPr>
              <a:t>chlorpropamide</a:t>
            </a:r>
            <a:r>
              <a:rPr lang="en-US" sz="2600" dirty="0" smtClean="0">
                <a:latin typeface="Georgia" panose="02040502050405020303" pitchFamily="18" charset="0"/>
              </a:rPr>
              <a:t> has </a:t>
            </a:r>
            <a:r>
              <a:rPr lang="en-US" sz="2600" dirty="0">
                <a:latin typeface="Georgia" panose="02040502050405020303" pitchFamily="18" charset="0"/>
              </a:rPr>
              <a:t>active </a:t>
            </a:r>
            <a:r>
              <a:rPr lang="en-US" sz="2600" dirty="0" smtClean="0">
                <a:latin typeface="Georgia" panose="02040502050405020303" pitchFamily="18" charset="0"/>
              </a:rPr>
              <a:t>metabolites; given once daily)</a:t>
            </a:r>
            <a:endParaRPr lang="en-US" sz="2600" dirty="0">
              <a:latin typeface="Georgia" panose="02040502050405020303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CB16CD-1FBA-49E2-80D4-BDD57A24C24F}" type="slidenum">
              <a:rPr lang="en-US" smtClean="0"/>
              <a:pPr>
                <a:defRPr/>
              </a:pPr>
              <a:t>40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57952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Title 1"/>
          <p:cNvSpPr>
            <a:spLocks noGrp="1"/>
          </p:cNvSpPr>
          <p:nvPr>
            <p:ph type="title"/>
          </p:nvPr>
        </p:nvSpPr>
        <p:spPr>
          <a:xfrm>
            <a:off x="218363" y="313898"/>
            <a:ext cx="8734567" cy="723331"/>
          </a:xfrm>
        </p:spPr>
        <p:txBody>
          <a:bodyPr/>
          <a:lstStyle/>
          <a:p>
            <a:pPr algn="l"/>
            <a:r>
              <a:rPr lang="en-US" altLang="en-US" sz="2800" b="1" cap="all" dirty="0" smtClean="0">
                <a:latin typeface="Georgia" panose="02040502050405020303" pitchFamily="18" charset="0"/>
              </a:rPr>
              <a:t>Sulfonylureas: adverse effects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8363" y="1173707"/>
            <a:ext cx="8734567" cy="5452518"/>
          </a:xfrm>
        </p:spPr>
        <p:txBody>
          <a:bodyPr rtlCol="0">
            <a:noAutofit/>
          </a:bodyPr>
          <a:lstStyle/>
          <a:p>
            <a:pPr marL="0" indent="0" fontAlgn="auto">
              <a:spcBef>
                <a:spcPts val="1800"/>
              </a:spcBef>
              <a:spcAft>
                <a:spcPts val="0"/>
              </a:spcAft>
              <a:buNone/>
              <a:defRPr/>
            </a:pPr>
            <a:r>
              <a:rPr lang="en-US" altLang="en-US" sz="2400" b="1" dirty="0" smtClean="0">
                <a:latin typeface="Georgia" panose="02040502050405020303" pitchFamily="18" charset="0"/>
              </a:rPr>
              <a:t>Hypoglycemia</a:t>
            </a:r>
          </a:p>
          <a:p>
            <a:pPr fontAlgn="auto">
              <a:spcBef>
                <a:spcPts val="1800"/>
              </a:spcBef>
              <a:spcAft>
                <a:spcPts val="0"/>
              </a:spcAft>
              <a:defRPr/>
            </a:pPr>
            <a:r>
              <a:rPr lang="en-US" altLang="en-US" sz="2400" dirty="0" smtClean="0">
                <a:latin typeface="Georgia" panose="02040502050405020303" pitchFamily="18" charset="0"/>
              </a:rPr>
              <a:t>Most </a:t>
            </a:r>
            <a:r>
              <a:rPr lang="en-US" altLang="en-US" sz="2400" dirty="0">
                <a:latin typeface="Georgia" panose="02040502050405020303" pitchFamily="18" charset="0"/>
              </a:rPr>
              <a:t>frequent adverse </a:t>
            </a:r>
            <a:r>
              <a:rPr lang="en-US" altLang="en-US" sz="2400" dirty="0" smtClean="0">
                <a:latin typeface="Georgia" panose="02040502050405020303" pitchFamily="18" charset="0"/>
              </a:rPr>
              <a:t>reaction</a:t>
            </a:r>
          </a:p>
          <a:p>
            <a:pPr fontAlgn="auto">
              <a:spcBef>
                <a:spcPts val="1800"/>
              </a:spcBef>
              <a:spcAft>
                <a:spcPts val="0"/>
              </a:spcAft>
              <a:defRPr/>
            </a:pPr>
            <a:r>
              <a:rPr lang="en-US" altLang="en-US" sz="2400" dirty="0" smtClean="0">
                <a:latin typeface="Georgia" panose="02040502050405020303" pitchFamily="18" charset="0"/>
              </a:rPr>
              <a:t>Consider dose</a:t>
            </a:r>
            <a:r>
              <a:rPr lang="en-US" altLang="en-US" sz="2400" dirty="0">
                <a:latin typeface="Georgia" panose="02040502050405020303" pitchFamily="18" charset="0"/>
              </a:rPr>
              <a:t>, patient's age, kidney/</a:t>
            </a:r>
            <a:r>
              <a:rPr lang="cs-CZ" altLang="en-US" sz="2400" dirty="0">
                <a:latin typeface="Georgia" panose="02040502050405020303" pitchFamily="18" charset="0"/>
              </a:rPr>
              <a:t>liver</a:t>
            </a:r>
            <a:r>
              <a:rPr lang="en-US" altLang="en-US" sz="2400" dirty="0">
                <a:latin typeface="Georgia" panose="02040502050405020303" pitchFamily="18" charset="0"/>
              </a:rPr>
              <a:t> dysfunction, half-life of the </a:t>
            </a:r>
            <a:r>
              <a:rPr lang="en-US" altLang="en-US" sz="2400" dirty="0" smtClean="0">
                <a:latin typeface="Georgia" panose="02040502050405020303" pitchFamily="18" charset="0"/>
              </a:rPr>
              <a:t>drug and drug interactions</a:t>
            </a:r>
          </a:p>
          <a:p>
            <a:pPr fontAlgn="auto">
              <a:spcBef>
                <a:spcPts val="1800"/>
              </a:spcBef>
              <a:spcAft>
                <a:spcPts val="0"/>
              </a:spcAft>
              <a:defRPr/>
            </a:pPr>
            <a:r>
              <a:rPr lang="en-US" altLang="en-US" sz="2400" dirty="0" smtClean="0">
                <a:latin typeface="Georgia" panose="02040502050405020303" pitchFamily="18" charset="0"/>
              </a:rPr>
              <a:t>Most </a:t>
            </a:r>
            <a:r>
              <a:rPr lang="en-US" altLang="en-US" sz="2400" dirty="0">
                <a:latin typeface="Georgia" panose="02040502050405020303" pitchFamily="18" charset="0"/>
              </a:rPr>
              <a:t>often </a:t>
            </a:r>
            <a:r>
              <a:rPr lang="en-US" altLang="en-US" sz="2400" dirty="0" smtClean="0">
                <a:latin typeface="Georgia" panose="02040502050405020303" pitchFamily="18" charset="0"/>
              </a:rPr>
              <a:t>seen with the long acting sulfonylureas</a:t>
            </a:r>
          </a:p>
          <a:p>
            <a:pPr fontAlgn="auto">
              <a:spcBef>
                <a:spcPts val="1800"/>
              </a:spcBef>
              <a:spcAft>
                <a:spcPts val="0"/>
              </a:spcAft>
              <a:defRPr/>
            </a:pPr>
            <a:r>
              <a:rPr lang="en-US" altLang="en-US" sz="2400" dirty="0" smtClean="0">
                <a:latin typeface="Georgia" panose="02040502050405020303" pitchFamily="18" charset="0"/>
              </a:rPr>
              <a:t>E</a:t>
            </a:r>
            <a:r>
              <a:rPr lang="en-US" altLang="en-US" sz="2400" dirty="0" smtClean="0">
                <a:latin typeface="Georgia" panose="02040502050405020303" pitchFamily="18" charset="0"/>
                <a:ea typeface="Times New Roman" pitchFamily="18" charset="0"/>
                <a:cs typeface="Traditional Arabic" pitchFamily="18" charset="-78"/>
              </a:rPr>
              <a:t>lderly </a:t>
            </a:r>
            <a:r>
              <a:rPr lang="en-US" altLang="en-US" sz="2400" dirty="0">
                <a:latin typeface="Georgia" panose="02040502050405020303" pitchFamily="18" charset="0"/>
                <a:ea typeface="Times New Roman" pitchFamily="18" charset="0"/>
                <a:cs typeface="Traditional Arabic" pitchFamily="18" charset="-78"/>
              </a:rPr>
              <a:t>patients with impaired hepatic or renal </a:t>
            </a:r>
            <a:r>
              <a:rPr lang="en-US" altLang="en-US" sz="2400" dirty="0" smtClean="0">
                <a:latin typeface="Georgia" panose="02040502050405020303" pitchFamily="18" charset="0"/>
                <a:ea typeface="Times New Roman" pitchFamily="18" charset="0"/>
                <a:cs typeface="Traditional Arabic" pitchFamily="18" charset="-78"/>
              </a:rPr>
              <a:t>functions are particularly susceptible. </a:t>
            </a:r>
            <a:r>
              <a:rPr lang="en-US" altLang="en-US" sz="2400" dirty="0" err="1" smtClean="0">
                <a:latin typeface="Georgia" panose="02040502050405020303" pitchFamily="18" charset="0"/>
                <a:ea typeface="Times New Roman" pitchFamily="18" charset="0"/>
                <a:cs typeface="Traditional Arabic" pitchFamily="18" charset="-78"/>
              </a:rPr>
              <a:t>Tolbutamide</a:t>
            </a:r>
            <a:r>
              <a:rPr lang="en-US" altLang="en-US" sz="2400" dirty="0" smtClean="0">
                <a:latin typeface="Georgia" panose="02040502050405020303" pitchFamily="18" charset="0"/>
                <a:ea typeface="Times New Roman" pitchFamily="18" charset="0"/>
                <a:cs typeface="Traditional Arabic" pitchFamily="18" charset="-78"/>
              </a:rPr>
              <a:t>, the short acting SU, is less likely to cause </a:t>
            </a:r>
            <a:r>
              <a:rPr lang="en-US" altLang="en-US" sz="2400" dirty="0" err="1" smtClean="0">
                <a:latin typeface="Georgia" panose="02040502050405020303" pitchFamily="18" charset="0"/>
                <a:ea typeface="Times New Roman" pitchFamily="18" charset="0"/>
                <a:cs typeface="Traditional Arabic" pitchFamily="18" charset="-78"/>
              </a:rPr>
              <a:t>hypoglycaemia</a:t>
            </a:r>
            <a:r>
              <a:rPr lang="en-US" altLang="en-US" sz="2400" dirty="0" smtClean="0">
                <a:latin typeface="Georgia" panose="02040502050405020303" pitchFamily="18" charset="0"/>
                <a:ea typeface="Times New Roman" pitchFamily="18" charset="0"/>
                <a:cs typeface="Traditional Arabic" pitchFamily="18" charset="-78"/>
              </a:rPr>
              <a:t>, and  is therefore preferred in patients who are susceptible to </a:t>
            </a:r>
            <a:r>
              <a:rPr lang="en-US" altLang="en-US" sz="2400" dirty="0" err="1" smtClean="0">
                <a:latin typeface="Georgia" panose="02040502050405020303" pitchFamily="18" charset="0"/>
                <a:ea typeface="Times New Roman" pitchFamily="18" charset="0"/>
                <a:cs typeface="Traditional Arabic" pitchFamily="18" charset="-78"/>
              </a:rPr>
              <a:t>hypoglycaemia</a:t>
            </a:r>
            <a:r>
              <a:rPr lang="en-US" altLang="en-US" sz="2400" dirty="0" smtClean="0">
                <a:latin typeface="Georgia" panose="02040502050405020303" pitchFamily="18" charset="0"/>
                <a:ea typeface="Times New Roman" pitchFamily="18" charset="0"/>
                <a:cs typeface="Traditional Arabic" pitchFamily="18" charset="-78"/>
              </a:rPr>
              <a:t>.</a:t>
            </a:r>
          </a:p>
          <a:p>
            <a:pPr fontAlgn="auto">
              <a:spcBef>
                <a:spcPts val="1800"/>
              </a:spcBef>
              <a:spcAft>
                <a:spcPts val="0"/>
              </a:spcAft>
              <a:defRPr/>
            </a:pPr>
            <a:r>
              <a:rPr lang="en-US" altLang="en-US" sz="2400" dirty="0">
                <a:latin typeface="Georgia" panose="02040502050405020303" pitchFamily="18" charset="0"/>
                <a:ea typeface="Times New Roman" pitchFamily="18" charset="0"/>
                <a:cs typeface="Traditional Arabic" pitchFamily="18" charset="-78"/>
              </a:rPr>
              <a:t>T</a:t>
            </a:r>
            <a:r>
              <a:rPr lang="en-US" altLang="en-US" sz="2400" dirty="0" smtClean="0">
                <a:latin typeface="Georgia" panose="02040502050405020303" pitchFamily="18" charset="0"/>
                <a:ea typeface="Times New Roman" pitchFamily="18" charset="0"/>
                <a:cs typeface="Traditional Arabic" pitchFamily="18" charset="-78"/>
              </a:rPr>
              <a:t>reated by IV glucose infusion</a:t>
            </a:r>
            <a:endParaRPr lang="en-US" altLang="en-US" sz="2400" dirty="0">
              <a:latin typeface="Georgia" panose="02040502050405020303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D25BAC9-9BE3-4BD0-860F-2E0AA4E2EDC6}" type="slidenum">
              <a:rPr lang="en-US"/>
              <a:pPr>
                <a:defRPr/>
              </a:pPr>
              <a:t>41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8176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4716" y="152400"/>
            <a:ext cx="8634484" cy="914400"/>
          </a:xfrm>
        </p:spPr>
        <p:txBody>
          <a:bodyPr/>
          <a:lstStyle/>
          <a:p>
            <a:pPr algn="l"/>
            <a:r>
              <a:rPr lang="en-US" sz="2800" b="1" cap="all" dirty="0" smtClean="0">
                <a:latin typeface="Georgia" panose="02040502050405020303" pitchFamily="18" charset="0"/>
              </a:rPr>
              <a:t>Sulfonylureas: other adverse effects</a:t>
            </a:r>
            <a:endParaRPr lang="en-US" sz="2800" b="1" cap="all" dirty="0">
              <a:latin typeface="Georgia" panose="020405020504050203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4716" y="1214650"/>
            <a:ext cx="8634484" cy="5109949"/>
          </a:xfrm>
        </p:spPr>
        <p:txBody>
          <a:bodyPr/>
          <a:lstStyle/>
          <a:p>
            <a:pPr fontAlgn="auto">
              <a:spcBef>
                <a:spcPts val="1800"/>
              </a:spcBef>
              <a:spcAft>
                <a:spcPts val="0"/>
              </a:spcAft>
              <a:defRPr/>
            </a:pPr>
            <a:r>
              <a:rPr lang="en-US" altLang="en-US" sz="2400" dirty="0" smtClean="0">
                <a:latin typeface="Georgia" panose="02040502050405020303" pitchFamily="18" charset="0"/>
              </a:rPr>
              <a:t>Increased </a:t>
            </a:r>
            <a:r>
              <a:rPr lang="en-US" altLang="en-US" sz="2400" dirty="0">
                <a:latin typeface="Georgia" panose="02040502050405020303" pitchFamily="18" charset="0"/>
              </a:rPr>
              <a:t>appetite and weight gain: </a:t>
            </a:r>
            <a:r>
              <a:rPr lang="en-US" altLang="en-US" sz="2400" dirty="0" smtClean="0">
                <a:latin typeface="Georgia" panose="02040502050405020303" pitchFamily="18" charset="0"/>
              </a:rPr>
              <a:t>insulin </a:t>
            </a:r>
            <a:r>
              <a:rPr lang="en-US" altLang="en-US" sz="2400" dirty="0">
                <a:latin typeface="Georgia" panose="02040502050405020303" pitchFamily="18" charset="0"/>
              </a:rPr>
              <a:t>secretion-related </a:t>
            </a:r>
            <a:r>
              <a:rPr lang="en-US" altLang="en-US" sz="2400" dirty="0" smtClean="0">
                <a:latin typeface="Georgia" panose="02040502050405020303" pitchFamily="18" charset="0"/>
              </a:rPr>
              <a:t>effect. Can be a major problem </a:t>
            </a:r>
            <a:r>
              <a:rPr lang="en-US" altLang="en-US" sz="2400" dirty="0">
                <a:latin typeface="Georgia" panose="02040502050405020303" pitchFamily="18" charset="0"/>
              </a:rPr>
              <a:t>in obese patients with metabolic </a:t>
            </a:r>
            <a:r>
              <a:rPr lang="en-US" altLang="en-US" sz="2400" dirty="0" smtClean="0">
                <a:latin typeface="Georgia" panose="02040502050405020303" pitchFamily="18" charset="0"/>
              </a:rPr>
              <a:t>syndrome.</a:t>
            </a:r>
            <a:endParaRPr lang="en-US" altLang="en-US" sz="2400" dirty="0">
              <a:latin typeface="Georgia" panose="02040502050405020303" pitchFamily="18" charset="0"/>
            </a:endParaRPr>
          </a:p>
          <a:p>
            <a:pPr fontAlgn="auto">
              <a:spcBef>
                <a:spcPts val="1800"/>
              </a:spcBef>
              <a:spcAft>
                <a:spcPts val="0"/>
              </a:spcAft>
              <a:defRPr/>
            </a:pPr>
            <a:r>
              <a:rPr lang="en-US" altLang="en-US" sz="2400" dirty="0">
                <a:latin typeface="Georgia" panose="02040502050405020303" pitchFamily="18" charset="0"/>
              </a:rPr>
              <a:t>N</a:t>
            </a:r>
            <a:r>
              <a:rPr lang="en-US" altLang="en-US" sz="2400" dirty="0" smtClean="0">
                <a:latin typeface="Georgia" panose="02040502050405020303" pitchFamily="18" charset="0"/>
              </a:rPr>
              <a:t>ausea and vomiting (more common with 1</a:t>
            </a:r>
            <a:r>
              <a:rPr lang="en-US" altLang="en-US" sz="2400" baseline="30000" dirty="0" smtClean="0">
                <a:latin typeface="Georgia" panose="02040502050405020303" pitchFamily="18" charset="0"/>
              </a:rPr>
              <a:t>st</a:t>
            </a:r>
            <a:r>
              <a:rPr lang="en-US" altLang="en-US" sz="2400" dirty="0" smtClean="0">
                <a:latin typeface="Georgia" panose="02040502050405020303" pitchFamily="18" charset="0"/>
              </a:rPr>
              <a:t> generation SUs)</a:t>
            </a:r>
            <a:endParaRPr lang="en-US" altLang="en-US" sz="2400" dirty="0">
              <a:latin typeface="Georgia" panose="02040502050405020303" pitchFamily="18" charset="0"/>
            </a:endParaRPr>
          </a:p>
          <a:p>
            <a:pPr fontAlgn="auto">
              <a:spcBef>
                <a:spcPts val="1800"/>
              </a:spcBef>
              <a:spcAft>
                <a:spcPts val="0"/>
              </a:spcAft>
              <a:defRPr/>
            </a:pPr>
            <a:r>
              <a:rPr lang="en-US" altLang="en-US" sz="2400" dirty="0">
                <a:latin typeface="Georgia" panose="02040502050405020303" pitchFamily="18" charset="0"/>
                <a:ea typeface="Times New Roman" pitchFamily="18" charset="0"/>
                <a:cs typeface="Traditional Arabic" pitchFamily="18" charset="-78"/>
              </a:rPr>
              <a:t>D</a:t>
            </a:r>
            <a:r>
              <a:rPr lang="en-US" altLang="en-US" sz="2400" dirty="0" smtClean="0">
                <a:latin typeface="Georgia" panose="02040502050405020303" pitchFamily="18" charset="0"/>
                <a:ea typeface="Times New Roman" pitchFamily="18" charset="0"/>
                <a:cs typeface="Traditional Arabic" pitchFamily="18" charset="-78"/>
              </a:rPr>
              <a:t>ermatological </a:t>
            </a:r>
            <a:r>
              <a:rPr lang="en-US" altLang="en-US" sz="2400" dirty="0">
                <a:latin typeface="Georgia" panose="02040502050405020303" pitchFamily="18" charset="0"/>
                <a:ea typeface="Times New Roman" pitchFamily="18" charset="0"/>
                <a:cs typeface="Traditional Arabic" pitchFamily="18" charset="-78"/>
              </a:rPr>
              <a:t>reactions </a:t>
            </a:r>
            <a:r>
              <a:rPr lang="en-US" altLang="en-US" sz="2400" dirty="0" smtClean="0">
                <a:latin typeface="Georgia" panose="02040502050405020303" pitchFamily="18" charset="0"/>
                <a:ea typeface="Times New Roman" pitchFamily="18" charset="0"/>
                <a:cs typeface="Traditional Arabic" pitchFamily="18" charset="-78"/>
              </a:rPr>
              <a:t>(more common with 1</a:t>
            </a:r>
            <a:r>
              <a:rPr lang="en-US" altLang="en-US" sz="2400" baseline="30000" dirty="0" smtClean="0">
                <a:latin typeface="Georgia" panose="02040502050405020303" pitchFamily="18" charset="0"/>
                <a:ea typeface="Times New Roman" pitchFamily="18" charset="0"/>
                <a:cs typeface="Traditional Arabic" pitchFamily="18" charset="-78"/>
              </a:rPr>
              <a:t>st</a:t>
            </a:r>
            <a:r>
              <a:rPr lang="en-US" altLang="en-US" sz="2400" dirty="0" smtClean="0">
                <a:latin typeface="Georgia" panose="02040502050405020303" pitchFamily="18" charset="0"/>
                <a:ea typeface="Times New Roman" pitchFamily="18" charset="0"/>
                <a:cs typeface="Traditional Arabic" pitchFamily="18" charset="-78"/>
              </a:rPr>
              <a:t> generation SUs)</a:t>
            </a:r>
          </a:p>
          <a:p>
            <a:pPr fontAlgn="auto">
              <a:spcBef>
                <a:spcPts val="1800"/>
              </a:spcBef>
              <a:spcAft>
                <a:spcPts val="0"/>
              </a:spcAft>
              <a:defRPr/>
            </a:pPr>
            <a:r>
              <a:rPr lang="en-US" sz="2400" dirty="0" smtClean="0">
                <a:latin typeface="Georgia" panose="02040502050405020303" pitchFamily="18" charset="0"/>
              </a:rPr>
              <a:t>Other </a:t>
            </a:r>
            <a:r>
              <a:rPr lang="en-US" sz="2400" dirty="0">
                <a:latin typeface="Georgia" panose="02040502050405020303" pitchFamily="18" charset="0"/>
              </a:rPr>
              <a:t>adverse </a:t>
            </a:r>
            <a:r>
              <a:rPr lang="en-US" sz="2400" dirty="0" smtClean="0">
                <a:latin typeface="Georgia" panose="02040502050405020303" pitchFamily="18" charset="0"/>
              </a:rPr>
              <a:t>effects: </a:t>
            </a:r>
            <a:r>
              <a:rPr lang="en-US" sz="2400" dirty="0" err="1" smtClean="0">
                <a:latin typeface="Georgia" panose="02040502050405020303" pitchFamily="18" charset="0"/>
              </a:rPr>
              <a:t>cholestatic</a:t>
            </a:r>
            <a:r>
              <a:rPr lang="en-US" sz="2400" dirty="0" smtClean="0">
                <a:latin typeface="Georgia" panose="02040502050405020303" pitchFamily="18" charset="0"/>
              </a:rPr>
              <a:t> </a:t>
            </a:r>
            <a:r>
              <a:rPr lang="en-US" sz="2400" dirty="0">
                <a:latin typeface="Georgia" panose="02040502050405020303" pitchFamily="18" charset="0"/>
              </a:rPr>
              <a:t>jaundice, hepatic damage, </a:t>
            </a:r>
            <a:r>
              <a:rPr lang="en-US" altLang="en-US" sz="2400" dirty="0" err="1">
                <a:latin typeface="Georgia" panose="02040502050405020303" pitchFamily="18" charset="0"/>
              </a:rPr>
              <a:t>disulfiram</a:t>
            </a:r>
            <a:r>
              <a:rPr lang="en-US" altLang="en-US" sz="2400" dirty="0">
                <a:latin typeface="Georgia" panose="02040502050405020303" pitchFamily="18" charset="0"/>
              </a:rPr>
              <a:t>-like </a:t>
            </a:r>
            <a:r>
              <a:rPr lang="en-US" altLang="en-US" sz="2400" dirty="0" smtClean="0">
                <a:latin typeface="Georgia" panose="02040502050405020303" pitchFamily="18" charset="0"/>
              </a:rPr>
              <a:t>effects (inhibits acetaldehyde dehydrogenase resulting in acetaldehyde accumulation with ethanol intake), anti-diuretic hormone effect </a:t>
            </a:r>
            <a:r>
              <a:rPr lang="en-US" sz="2400" dirty="0" smtClean="0">
                <a:latin typeface="Georgia" panose="02040502050405020303" pitchFamily="18" charset="0"/>
              </a:rPr>
              <a:t>(</a:t>
            </a:r>
            <a:r>
              <a:rPr lang="en-US" sz="2400" dirty="0" err="1" smtClean="0">
                <a:latin typeface="Georgia" panose="02040502050405020303" pitchFamily="18" charset="0"/>
              </a:rPr>
              <a:t>chlorpropamide</a:t>
            </a:r>
            <a:r>
              <a:rPr lang="en-US" sz="2400" dirty="0">
                <a:latin typeface="Georgia" panose="02040502050405020303" pitchFamily="18" charset="0"/>
              </a:rPr>
              <a:t>) and </a:t>
            </a:r>
            <a:r>
              <a:rPr lang="en-US" sz="2400" dirty="0" smtClean="0">
                <a:latin typeface="Georgia" panose="02040502050405020303" pitchFamily="18" charset="0"/>
              </a:rPr>
              <a:t>leukopenia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CB16CD-1FBA-49E2-80D4-BDD57A24C24F}" type="slidenum">
              <a:rPr lang="en-US" smtClean="0"/>
              <a:pPr>
                <a:defRPr/>
              </a:pPr>
              <a:t>42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84663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4716" y="152400"/>
            <a:ext cx="8634484" cy="914400"/>
          </a:xfrm>
        </p:spPr>
        <p:txBody>
          <a:bodyPr/>
          <a:lstStyle/>
          <a:p>
            <a:pPr algn="l"/>
            <a:r>
              <a:rPr lang="en-US" sz="2800" b="1" cap="all" dirty="0" smtClean="0">
                <a:latin typeface="Georgia" panose="02040502050405020303" pitchFamily="18" charset="0"/>
              </a:rPr>
              <a:t>Sulfonylureas …. Cont’d</a:t>
            </a:r>
            <a:endParaRPr lang="en-US" sz="2800" b="1" cap="all" dirty="0">
              <a:latin typeface="Georgia" panose="020405020504050203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4716" y="1214650"/>
            <a:ext cx="8634484" cy="5411575"/>
          </a:xfrm>
        </p:spPr>
        <p:txBody>
          <a:bodyPr/>
          <a:lstStyle/>
          <a:p>
            <a:pPr marL="0" indent="0" fontAlgn="auto">
              <a:spcBef>
                <a:spcPts val="1800"/>
              </a:spcBef>
              <a:spcAft>
                <a:spcPts val="0"/>
              </a:spcAft>
              <a:buNone/>
              <a:defRPr/>
            </a:pPr>
            <a:r>
              <a:rPr lang="en-US" sz="2600" b="1" dirty="0" smtClean="0">
                <a:latin typeface="Georgia" panose="02040502050405020303" pitchFamily="18" charset="0"/>
              </a:rPr>
              <a:t>Contraindications</a:t>
            </a:r>
            <a:endParaRPr lang="en-US" sz="2600" b="1" dirty="0">
              <a:latin typeface="Georgia" panose="02040502050405020303" pitchFamily="18" charset="0"/>
            </a:endParaRPr>
          </a:p>
          <a:p>
            <a:pPr marL="342900" indent="-342900">
              <a:spcBef>
                <a:spcPts val="1800"/>
              </a:spcBef>
              <a:defRPr/>
            </a:pPr>
            <a:r>
              <a:rPr lang="en-US" altLang="en-US" sz="2600" dirty="0" smtClean="0">
                <a:latin typeface="Georgia" panose="02040502050405020303" pitchFamily="18" charset="0"/>
                <a:ea typeface="Times New Roman" pitchFamily="18" charset="0"/>
                <a:cs typeface="Traditional Arabic" pitchFamily="18" charset="-78"/>
              </a:rPr>
              <a:t>Type </a:t>
            </a:r>
            <a:r>
              <a:rPr lang="en-US" altLang="en-US" sz="2600" dirty="0">
                <a:latin typeface="Georgia" panose="02040502050405020303" pitchFamily="18" charset="0"/>
                <a:ea typeface="Times New Roman" pitchFamily="18" charset="0"/>
                <a:cs typeface="Traditional Arabic" pitchFamily="18" charset="-78"/>
              </a:rPr>
              <a:t>1 diabetes </a:t>
            </a:r>
            <a:r>
              <a:rPr lang="en-US" altLang="en-US" sz="2600" dirty="0" smtClean="0">
                <a:latin typeface="Georgia" panose="02040502050405020303" pitchFamily="18" charset="0"/>
                <a:ea typeface="Times New Roman" pitchFamily="18" charset="0"/>
                <a:cs typeface="Traditional Arabic" pitchFamily="18" charset="-78"/>
              </a:rPr>
              <a:t>mellitus</a:t>
            </a:r>
          </a:p>
          <a:p>
            <a:pPr marL="342900" indent="-342900">
              <a:spcBef>
                <a:spcPts val="1800"/>
              </a:spcBef>
              <a:defRPr/>
            </a:pPr>
            <a:r>
              <a:rPr lang="en-US" altLang="en-US" sz="2600" dirty="0" smtClean="0">
                <a:latin typeface="Georgia" panose="02040502050405020303" pitchFamily="18" charset="0"/>
                <a:ea typeface="Times New Roman" pitchFamily="18" charset="0"/>
                <a:cs typeface="Traditional Arabic" pitchFamily="18" charset="-78"/>
              </a:rPr>
              <a:t>Pregnancy </a:t>
            </a:r>
            <a:r>
              <a:rPr lang="en-US" altLang="en-US" sz="2600" dirty="0">
                <a:latin typeface="Georgia" panose="02040502050405020303" pitchFamily="18" charset="0"/>
                <a:ea typeface="Times New Roman" pitchFamily="18" charset="0"/>
                <a:cs typeface="Traditional Arabic" pitchFamily="18" charset="-78"/>
              </a:rPr>
              <a:t>and </a:t>
            </a:r>
            <a:r>
              <a:rPr lang="en-US" altLang="en-US" sz="2600" dirty="0" smtClean="0">
                <a:latin typeface="Georgia" panose="02040502050405020303" pitchFamily="18" charset="0"/>
                <a:ea typeface="Times New Roman" pitchFamily="18" charset="0"/>
                <a:cs typeface="Traditional Arabic" pitchFamily="18" charset="-78"/>
              </a:rPr>
              <a:t>lactation (all non-insulin anti-</a:t>
            </a:r>
            <a:r>
              <a:rPr lang="en-US" altLang="en-US" sz="2600" dirty="0" err="1" smtClean="0">
                <a:latin typeface="Georgia" panose="02040502050405020303" pitchFamily="18" charset="0"/>
                <a:ea typeface="Times New Roman" pitchFamily="18" charset="0"/>
                <a:cs typeface="Traditional Arabic" pitchFamily="18" charset="-78"/>
              </a:rPr>
              <a:t>hyperglycaemic</a:t>
            </a:r>
            <a:r>
              <a:rPr lang="en-US" altLang="en-US" sz="2600" dirty="0" smtClean="0">
                <a:latin typeface="Georgia" panose="02040502050405020303" pitchFamily="18" charset="0"/>
                <a:ea typeface="Times New Roman" pitchFamily="18" charset="0"/>
                <a:cs typeface="Traditional Arabic" pitchFamily="18" charset="-78"/>
              </a:rPr>
              <a:t> drugs are contraindicated in pregnancy and lactation)</a:t>
            </a:r>
          </a:p>
          <a:p>
            <a:pPr marL="342900" indent="-342900">
              <a:spcBef>
                <a:spcPts val="1800"/>
              </a:spcBef>
              <a:defRPr/>
            </a:pPr>
            <a:r>
              <a:rPr lang="en-US" altLang="en-US" sz="2600" dirty="0" smtClean="0">
                <a:latin typeface="Georgia" panose="02040502050405020303" pitchFamily="18" charset="0"/>
                <a:ea typeface="Times New Roman" pitchFamily="18" charset="0"/>
                <a:cs typeface="Traditional Arabic" pitchFamily="18" charset="-78"/>
              </a:rPr>
              <a:t>Significant </a:t>
            </a:r>
            <a:r>
              <a:rPr lang="en-US" altLang="en-US" sz="2600" dirty="0">
                <a:latin typeface="Georgia" panose="02040502050405020303" pitchFamily="18" charset="0"/>
                <a:ea typeface="Times New Roman" pitchFamily="18" charset="0"/>
                <a:cs typeface="Traditional Arabic" pitchFamily="18" charset="-78"/>
              </a:rPr>
              <a:t>hepatic or renal </a:t>
            </a:r>
            <a:r>
              <a:rPr lang="en-US" altLang="en-US" sz="2600" dirty="0" smtClean="0">
                <a:latin typeface="Georgia" panose="02040502050405020303" pitchFamily="18" charset="0"/>
                <a:ea typeface="Times New Roman" pitchFamily="18" charset="0"/>
                <a:cs typeface="Traditional Arabic" pitchFamily="18" charset="-78"/>
              </a:rPr>
              <a:t>failure (</a:t>
            </a:r>
            <a:r>
              <a:rPr lang="en-US" altLang="en-US" sz="2600" dirty="0" err="1">
                <a:latin typeface="Georgia" panose="02040502050405020303" pitchFamily="18" charset="0"/>
                <a:cs typeface="Traditional Arabic" pitchFamily="18" charset="-78"/>
              </a:rPr>
              <a:t>g</a:t>
            </a:r>
            <a:r>
              <a:rPr lang="en-US" altLang="en-US" sz="2600" dirty="0" err="1" smtClean="0">
                <a:latin typeface="Georgia" panose="02040502050405020303" pitchFamily="18" charset="0"/>
                <a:cs typeface="Traditional Arabic" pitchFamily="18" charset="-78"/>
              </a:rPr>
              <a:t>libenclamide</a:t>
            </a:r>
            <a:r>
              <a:rPr lang="en-US" altLang="en-US" sz="2600" dirty="0" smtClean="0">
                <a:latin typeface="Georgia" panose="02040502050405020303" pitchFamily="18" charset="0"/>
                <a:cs typeface="Traditional Arabic" pitchFamily="18" charset="-78"/>
              </a:rPr>
              <a:t> </a:t>
            </a:r>
            <a:r>
              <a:rPr lang="en-US" altLang="en-US" sz="2600" dirty="0">
                <a:latin typeface="Georgia" panose="02040502050405020303" pitchFamily="18" charset="0"/>
                <a:cs typeface="Traditional Arabic" pitchFamily="18" charset="-78"/>
              </a:rPr>
              <a:t>is contra-indicated in all degrees of renal </a:t>
            </a:r>
            <a:r>
              <a:rPr lang="en-US" altLang="en-US" sz="2600" dirty="0" smtClean="0">
                <a:latin typeface="Georgia" panose="02040502050405020303" pitchFamily="18" charset="0"/>
                <a:cs typeface="Traditional Arabic" pitchFamily="18" charset="-78"/>
              </a:rPr>
              <a:t>impairment)</a:t>
            </a:r>
            <a:endParaRPr lang="en-US" altLang="en-US" sz="2600" dirty="0">
              <a:latin typeface="Georgia" panose="02040502050405020303" pitchFamily="18" charset="0"/>
            </a:endParaRPr>
          </a:p>
          <a:p>
            <a:pPr marL="0" indent="0" fontAlgn="auto">
              <a:spcBef>
                <a:spcPts val="1800"/>
              </a:spcBef>
              <a:spcAft>
                <a:spcPts val="0"/>
              </a:spcAft>
              <a:buNone/>
              <a:defRPr/>
            </a:pPr>
            <a:r>
              <a:rPr lang="en-US" sz="2600" b="1" dirty="0" smtClean="0">
                <a:latin typeface="Georgia" panose="02040502050405020303" pitchFamily="18" charset="0"/>
              </a:rPr>
              <a:t>Precautions</a:t>
            </a:r>
          </a:p>
          <a:p>
            <a:pPr marL="0" indent="0" fontAlgn="auto">
              <a:spcBef>
                <a:spcPts val="1800"/>
              </a:spcBef>
              <a:spcAft>
                <a:spcPts val="0"/>
              </a:spcAft>
              <a:buNone/>
              <a:defRPr/>
            </a:pPr>
            <a:r>
              <a:rPr lang="en-US" sz="2600" dirty="0" smtClean="0">
                <a:latin typeface="Georgia" panose="02040502050405020303" pitchFamily="18" charset="0"/>
              </a:rPr>
              <a:t>Use </a:t>
            </a:r>
            <a:r>
              <a:rPr lang="en-US" sz="2600" dirty="0">
                <a:latin typeface="Georgia" panose="02040502050405020303" pitchFamily="18" charset="0"/>
              </a:rPr>
              <a:t>caution in </a:t>
            </a:r>
            <a:r>
              <a:rPr lang="en-US" sz="2600" dirty="0" smtClean="0">
                <a:latin typeface="Georgia" panose="02040502050405020303" pitchFamily="18" charset="0"/>
              </a:rPr>
              <a:t>patients with </a:t>
            </a:r>
            <a:r>
              <a:rPr lang="en-US" sz="2600" dirty="0">
                <a:latin typeface="Georgia" panose="02040502050405020303" pitchFamily="18" charset="0"/>
              </a:rPr>
              <a:t>renal and hepatic </a:t>
            </a:r>
            <a:r>
              <a:rPr lang="en-US" sz="2600" dirty="0" smtClean="0">
                <a:latin typeface="Georgia" panose="02040502050405020303" pitchFamily="18" charset="0"/>
              </a:rPr>
              <a:t>impairment</a:t>
            </a:r>
            <a:endParaRPr lang="en-US" sz="2600" dirty="0">
              <a:latin typeface="Georgia" panose="02040502050405020303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CB16CD-1FBA-49E2-80D4-BDD57A24C24F}" type="slidenum">
              <a:rPr lang="en-US" smtClean="0"/>
              <a:pPr>
                <a:defRPr/>
              </a:pPr>
              <a:t>43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96864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Title 1"/>
          <p:cNvSpPr>
            <a:spLocks noGrp="1"/>
          </p:cNvSpPr>
          <p:nvPr>
            <p:ph type="title"/>
          </p:nvPr>
        </p:nvSpPr>
        <p:spPr>
          <a:xfrm>
            <a:off x="218364" y="120650"/>
            <a:ext cx="8720919" cy="838200"/>
          </a:xfrm>
        </p:spPr>
        <p:txBody>
          <a:bodyPr/>
          <a:lstStyle/>
          <a:p>
            <a:pPr algn="l"/>
            <a:r>
              <a:rPr lang="en-US" altLang="en-US" sz="2800" b="1" cap="all" dirty="0" smtClean="0">
                <a:latin typeface="Georgia" panose="02040502050405020303" pitchFamily="18" charset="0"/>
              </a:rPr>
              <a:t>Sulfonylureas: drug interactions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8363" y="1187355"/>
            <a:ext cx="8720919" cy="5438870"/>
          </a:xfrm>
        </p:spPr>
        <p:txBody>
          <a:bodyPr rtlCol="0">
            <a:noAutofit/>
          </a:bodyPr>
          <a:lstStyle/>
          <a:p>
            <a:pPr marL="0" indent="0" fontAlgn="auto">
              <a:spcBef>
                <a:spcPts val="1200"/>
              </a:spcBef>
              <a:spcAft>
                <a:spcPts val="0"/>
              </a:spcAft>
              <a:buNone/>
              <a:defRPr/>
            </a:pPr>
            <a:r>
              <a:rPr lang="en-US" sz="2400" b="1" dirty="0" smtClean="0">
                <a:latin typeface="Georgia" panose="02040502050405020303" pitchFamily="18" charset="0"/>
              </a:rPr>
              <a:t>Potentiation </a:t>
            </a:r>
            <a:r>
              <a:rPr lang="en-US" sz="2400" b="1" dirty="0">
                <a:latin typeface="Georgia" panose="02040502050405020303" pitchFamily="18" charset="0"/>
              </a:rPr>
              <a:t>of </a:t>
            </a:r>
            <a:r>
              <a:rPr lang="en-US" sz="2400" b="1" dirty="0" smtClean="0">
                <a:latin typeface="Georgia" panose="02040502050405020303" pitchFamily="18" charset="0"/>
              </a:rPr>
              <a:t>anti-hyperglycemic effects</a:t>
            </a:r>
          </a:p>
          <a:p>
            <a:pPr fontAlgn="auto">
              <a:spcBef>
                <a:spcPts val="1200"/>
              </a:spcBef>
              <a:spcAft>
                <a:spcPts val="0"/>
              </a:spcAft>
              <a:defRPr/>
            </a:pPr>
            <a:r>
              <a:rPr lang="en-US" sz="2400" dirty="0" smtClean="0">
                <a:latin typeface="Georgia" panose="02040502050405020303" pitchFamily="18" charset="0"/>
              </a:rPr>
              <a:t>Displacement of SUs from </a:t>
            </a:r>
            <a:r>
              <a:rPr lang="en-US" sz="2400" dirty="0">
                <a:latin typeface="Georgia" panose="02040502050405020303" pitchFamily="18" charset="0"/>
              </a:rPr>
              <a:t>plasma protein </a:t>
            </a:r>
            <a:r>
              <a:rPr lang="en-US" sz="2400" dirty="0" smtClean="0">
                <a:latin typeface="Georgia" panose="02040502050405020303" pitchFamily="18" charset="0"/>
              </a:rPr>
              <a:t>binding sites thereby increasing their plasma concentrations: salicylic </a:t>
            </a:r>
            <a:r>
              <a:rPr lang="en-US" sz="2400" dirty="0">
                <a:latin typeface="Georgia" panose="02040502050405020303" pitchFamily="18" charset="0"/>
              </a:rPr>
              <a:t>acid, </a:t>
            </a:r>
            <a:r>
              <a:rPr lang="en-US" sz="2400" dirty="0" smtClean="0">
                <a:latin typeface="Georgia" panose="02040502050405020303" pitchFamily="18" charset="0"/>
              </a:rPr>
              <a:t>sulfonamides, </a:t>
            </a:r>
            <a:r>
              <a:rPr lang="en-US" sz="2400" dirty="0">
                <a:latin typeface="Georgia" panose="02040502050405020303" pitchFamily="18" charset="0"/>
              </a:rPr>
              <a:t>indomethacin, penicillin, </a:t>
            </a:r>
            <a:r>
              <a:rPr lang="en-US" sz="2400" dirty="0" smtClean="0">
                <a:latin typeface="Georgia" panose="02040502050405020303" pitchFamily="18" charset="0"/>
              </a:rPr>
              <a:t>warfarin</a:t>
            </a:r>
          </a:p>
          <a:p>
            <a:pPr fontAlgn="auto">
              <a:spcBef>
                <a:spcPts val="1200"/>
              </a:spcBef>
              <a:spcAft>
                <a:spcPts val="0"/>
              </a:spcAft>
              <a:defRPr/>
            </a:pPr>
            <a:r>
              <a:rPr lang="en-US" sz="2400" dirty="0">
                <a:latin typeface="Georgia" panose="02040502050405020303" pitchFamily="18" charset="0"/>
              </a:rPr>
              <a:t>I</a:t>
            </a:r>
            <a:r>
              <a:rPr lang="en-US" sz="2400" dirty="0" smtClean="0">
                <a:latin typeface="Georgia" panose="02040502050405020303" pitchFamily="18" charset="0"/>
              </a:rPr>
              <a:t>nhibition </a:t>
            </a:r>
            <a:r>
              <a:rPr lang="en-US" sz="2400" dirty="0">
                <a:latin typeface="Georgia" panose="02040502050405020303" pitchFamily="18" charset="0"/>
              </a:rPr>
              <a:t>of hepatic microsomal </a:t>
            </a:r>
            <a:r>
              <a:rPr lang="en-US" sz="2400" dirty="0" smtClean="0">
                <a:latin typeface="Georgia" panose="02040502050405020303" pitchFamily="18" charset="0"/>
              </a:rPr>
              <a:t>enzymes thereby reducing metabolism of the SUs: chloramphenicol</a:t>
            </a:r>
            <a:r>
              <a:rPr lang="en-US" sz="2400" dirty="0">
                <a:latin typeface="Georgia" panose="02040502050405020303" pitchFamily="18" charset="0"/>
              </a:rPr>
              <a:t>, </a:t>
            </a:r>
            <a:r>
              <a:rPr lang="en-US" sz="2400" dirty="0" smtClean="0">
                <a:latin typeface="Georgia" panose="02040502050405020303" pitchFamily="18" charset="0"/>
              </a:rPr>
              <a:t>warfarin</a:t>
            </a:r>
          </a:p>
          <a:p>
            <a:pPr marL="0" indent="0" fontAlgn="auto">
              <a:spcBef>
                <a:spcPts val="1200"/>
              </a:spcBef>
              <a:spcAft>
                <a:spcPts val="0"/>
              </a:spcAft>
              <a:buNone/>
              <a:defRPr/>
            </a:pPr>
            <a:r>
              <a:rPr lang="en-US" sz="2400" b="1" dirty="0" smtClean="0">
                <a:latin typeface="Georgia" panose="02040502050405020303" pitchFamily="18" charset="0"/>
              </a:rPr>
              <a:t>Attenuation </a:t>
            </a:r>
            <a:r>
              <a:rPr lang="en-US" sz="2400" b="1" dirty="0">
                <a:latin typeface="Georgia" panose="02040502050405020303" pitchFamily="18" charset="0"/>
              </a:rPr>
              <a:t>of anti-hyperglycemic </a:t>
            </a:r>
            <a:r>
              <a:rPr lang="en-US" sz="2400" b="1" dirty="0" smtClean="0">
                <a:latin typeface="Georgia" panose="02040502050405020303" pitchFamily="18" charset="0"/>
              </a:rPr>
              <a:t>effects</a:t>
            </a:r>
          </a:p>
          <a:p>
            <a:pPr fontAlgn="auto">
              <a:spcBef>
                <a:spcPts val="1200"/>
              </a:spcBef>
              <a:spcAft>
                <a:spcPts val="0"/>
              </a:spcAft>
              <a:defRPr/>
            </a:pPr>
            <a:r>
              <a:rPr lang="en-US" sz="2400" dirty="0" smtClean="0">
                <a:latin typeface="Georgia" panose="02040502050405020303" pitchFamily="18" charset="0"/>
              </a:rPr>
              <a:t>Inducers of hepatic </a:t>
            </a:r>
            <a:r>
              <a:rPr lang="en-US" sz="2400" dirty="0">
                <a:latin typeface="Georgia" panose="02040502050405020303" pitchFamily="18" charset="0"/>
              </a:rPr>
              <a:t>microsomal </a:t>
            </a:r>
            <a:r>
              <a:rPr lang="en-US" sz="2400" dirty="0" smtClean="0">
                <a:latin typeface="Georgia" panose="02040502050405020303" pitchFamily="18" charset="0"/>
              </a:rPr>
              <a:t>enzymes that increase metabolism of the SUs: phenytoin</a:t>
            </a:r>
            <a:r>
              <a:rPr lang="en-US" sz="2400" dirty="0">
                <a:latin typeface="Georgia" panose="02040502050405020303" pitchFamily="18" charset="0"/>
              </a:rPr>
              <a:t>, </a:t>
            </a:r>
            <a:r>
              <a:rPr lang="en-US" sz="2400" dirty="0" smtClean="0">
                <a:latin typeface="Georgia" panose="02040502050405020303" pitchFamily="18" charset="0"/>
              </a:rPr>
              <a:t>phenobarbital</a:t>
            </a:r>
          </a:p>
          <a:p>
            <a:pPr fontAlgn="auto">
              <a:spcBef>
                <a:spcPts val="1200"/>
              </a:spcBef>
              <a:spcAft>
                <a:spcPts val="0"/>
              </a:spcAft>
              <a:defRPr/>
            </a:pPr>
            <a:r>
              <a:rPr lang="en-US" sz="2400" dirty="0" smtClean="0">
                <a:latin typeface="Georgia" panose="02040502050405020303" pitchFamily="18" charset="0"/>
              </a:rPr>
              <a:t>Drugs that increase blood glucose: glucagon</a:t>
            </a:r>
            <a:r>
              <a:rPr lang="en-US" sz="2400" dirty="0">
                <a:latin typeface="Georgia" panose="02040502050405020303" pitchFamily="18" charset="0"/>
              </a:rPr>
              <a:t>, </a:t>
            </a:r>
            <a:r>
              <a:rPr lang="en-US" sz="2400" dirty="0" smtClean="0">
                <a:latin typeface="Georgia" panose="02040502050405020303" pitchFamily="18" charset="0"/>
              </a:rPr>
              <a:t>thiazides, </a:t>
            </a:r>
            <a:r>
              <a:rPr lang="en-US" sz="2400" dirty="0" err="1" smtClean="0">
                <a:latin typeface="Georgia" panose="02040502050405020303" pitchFamily="18" charset="0"/>
              </a:rPr>
              <a:t>diazoxide</a:t>
            </a:r>
            <a:endParaRPr lang="en-US" sz="2400" dirty="0" smtClean="0">
              <a:latin typeface="Georgia" panose="02040502050405020303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D35F5F1-268D-43E7-8AF5-A737A6C8DA32}" type="slidenum">
              <a:rPr lang="en-US"/>
              <a:pPr>
                <a:defRPr/>
              </a:pPr>
              <a:t>44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35000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307" y="274638"/>
            <a:ext cx="8611738" cy="612466"/>
          </a:xfrm>
        </p:spPr>
        <p:txBody>
          <a:bodyPr rtlCol="0">
            <a:noAutofit/>
          </a:bodyPr>
          <a:lstStyle/>
          <a:p>
            <a:pPr algn="l" fontAlgn="auto">
              <a:spcAft>
                <a:spcPts val="0"/>
              </a:spcAft>
              <a:defRPr/>
            </a:pPr>
            <a:r>
              <a:rPr lang="en-US" sz="2800" b="1" cap="all" dirty="0" err="1" smtClean="0">
                <a:latin typeface="Georgia" panose="02040502050405020303" pitchFamily="18" charset="0"/>
              </a:rPr>
              <a:t>Meglitinides</a:t>
            </a:r>
            <a:endParaRPr lang="en-US" sz="2800" b="1" cap="all" dirty="0">
              <a:latin typeface="Georgia" panose="02040502050405020303" pitchFamily="18" charset="0"/>
            </a:endParaRPr>
          </a:p>
        </p:txBody>
      </p:sp>
      <p:graphicFrame>
        <p:nvGraphicFramePr>
          <p:cNvPr id="5" name="Content Placeholder 5"/>
          <p:cNvGraphicFramePr>
            <a:graphicFrameLocks noGrp="1"/>
          </p:cNvGraphicFramePr>
          <p:nvPr>
            <p:ph idx="1"/>
            <p:extLst/>
          </p:nvPr>
        </p:nvGraphicFramePr>
        <p:xfrm>
          <a:off x="259307" y="1403834"/>
          <a:ext cx="8611737" cy="4490913"/>
        </p:xfrm>
        <a:graphic>
          <a:graphicData uri="http://schemas.openxmlformats.org/drawingml/2006/table">
            <a:tbl>
              <a:tblPr/>
              <a:tblGrid>
                <a:gridCol w="260672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00501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2163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8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anose="02040502050405020303" pitchFamily="18" charset="0"/>
                          <a:ea typeface="ＭＳ Ｐゴシック" pitchFamily="34" charset="-128"/>
                        </a:rPr>
                        <a:t>Class</a:t>
                      </a:r>
                    </a:p>
                  </a:txBody>
                  <a:tcPr marT="45707" marB="4570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8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anose="02040502050405020303" pitchFamily="18" charset="0"/>
                          <a:ea typeface="ＭＳ Ｐゴシック" pitchFamily="34" charset="-128"/>
                        </a:rPr>
                        <a:t>Meglitinides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orgia" panose="02040502050405020303" pitchFamily="18" charset="0"/>
                        <a:ea typeface="ＭＳ Ｐゴシック" pitchFamily="34" charset="-128"/>
                      </a:endParaRPr>
                    </a:p>
                  </a:txBody>
                  <a:tcPr marT="45707" marB="4570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9905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8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anose="02040502050405020303" pitchFamily="18" charset="0"/>
                          <a:ea typeface="ＭＳ Ｐゴシック" pitchFamily="34" charset="-128"/>
                        </a:rPr>
                        <a:t>Compounds</a:t>
                      </a:r>
                    </a:p>
                  </a:txBody>
                  <a:tcPr marT="45707" marB="4570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23838" marR="0" lvl="0" indent="-223838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8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anose="02040502050405020303" pitchFamily="18" charset="0"/>
                          <a:ea typeface="ＭＳ Ｐゴシック" pitchFamily="34" charset="-128"/>
                        </a:rPr>
                        <a:t>Repaglinide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anose="02040502050405020303" pitchFamily="18" charset="0"/>
                          <a:ea typeface="ＭＳ Ｐゴシック" pitchFamily="34" charset="-128"/>
                        </a:rPr>
                        <a:t> </a:t>
                      </a:r>
                    </a:p>
                    <a:p>
                      <a:pPr marL="223838" marR="0" lvl="0" indent="-223838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8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anose="02040502050405020303" pitchFamily="18" charset="0"/>
                          <a:ea typeface="ＭＳ Ｐゴシック" pitchFamily="34" charset="-128"/>
                        </a:rPr>
                        <a:t>Nateglinide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anose="02040502050405020303" pitchFamily="18" charset="0"/>
                          <a:ea typeface="ＭＳ Ｐゴシック" pitchFamily="34" charset="-128"/>
                        </a:rPr>
                        <a:t> </a:t>
                      </a:r>
                    </a:p>
                  </a:txBody>
                  <a:tcPr marT="45707" marB="4570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8010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8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anose="02040502050405020303" pitchFamily="18" charset="0"/>
                          <a:ea typeface="ＭＳ Ｐゴシック" pitchFamily="34" charset="-128"/>
                        </a:rPr>
                        <a:t>Mechanism</a:t>
                      </a:r>
                    </a:p>
                  </a:txBody>
                  <a:tcPr marT="45707" marB="4570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8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anose="02040502050405020303" pitchFamily="18" charset="0"/>
                          <a:ea typeface="ＭＳ Ｐゴシック" pitchFamily="34" charset="-128"/>
                        </a:rPr>
                        <a:t>Closes K</a:t>
                      </a:r>
                      <a:r>
                        <a:rPr kumimoji="0" lang="en-US" sz="24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anose="02040502050405020303" pitchFamily="18" charset="0"/>
                          <a:ea typeface="ＭＳ Ｐゴシック" pitchFamily="34" charset="-128"/>
                        </a:rPr>
                        <a:t>ATP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anose="02040502050405020303" pitchFamily="18" charset="0"/>
                          <a:ea typeface="ＭＳ Ｐゴシック" pitchFamily="34" charset="-128"/>
                        </a:rPr>
                        <a:t> channels on </a:t>
                      </a:r>
                      <a:r>
                        <a:rPr kumimoji="0" lang="el-GR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anose="02040502050405020303" pitchFamily="18" charset="0"/>
                          <a:ea typeface="ＭＳ Ｐゴシック" pitchFamily="34" charset="-128"/>
                        </a:rPr>
                        <a:t>β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anose="02040502050405020303" pitchFamily="18" charset="0"/>
                          <a:ea typeface="ＭＳ Ｐゴシック" pitchFamily="34" charset="-128"/>
                        </a:rPr>
                        <a:t>-cell plasma membranes</a:t>
                      </a:r>
                    </a:p>
                  </a:txBody>
                  <a:tcPr marT="45707" marB="4570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2163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8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anose="02040502050405020303" pitchFamily="18" charset="0"/>
                          <a:ea typeface="ＭＳ Ｐゴシック" pitchFamily="34" charset="-128"/>
                        </a:rPr>
                        <a:t>Action(s)</a:t>
                      </a:r>
                    </a:p>
                  </a:txBody>
                  <a:tcPr marT="45707" marB="4570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8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anose="02040502050405020303" pitchFamily="18" charset="0"/>
                          <a:ea typeface="ＭＳ Ｐゴシック" pitchFamily="34" charset="-128"/>
                        </a:rPr>
                        <a:t>Insulin secretion 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anose="02040502050405020303" pitchFamily="18" charset="0"/>
                          <a:ea typeface="ＭＳ Ｐゴシック" pitchFamily="34" charset="-128"/>
                          <a:sym typeface="Symbol" pitchFamily="18" charset="2"/>
                        </a:rPr>
                        <a:t> 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orgia" panose="02040502050405020303" pitchFamily="18" charset="0"/>
                        <a:ea typeface="ＭＳ Ｐゴシック" pitchFamily="34" charset="-128"/>
                      </a:endParaRPr>
                    </a:p>
                  </a:txBody>
                  <a:tcPr marT="45707" marB="4570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2163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8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anose="02040502050405020303" pitchFamily="18" charset="0"/>
                          <a:ea typeface="ＭＳ Ｐゴシック" pitchFamily="34" charset="-128"/>
                        </a:rPr>
                        <a:t>Advantages</a:t>
                      </a:r>
                    </a:p>
                  </a:txBody>
                  <a:tcPr marT="45707" marB="4570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8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anose="02040502050405020303" pitchFamily="18" charset="0"/>
                          <a:ea typeface="ＭＳ Ｐゴシック" pitchFamily="34" charset="-128"/>
                        </a:rPr>
                        <a:t>Accentuated effects around meal ingestion</a:t>
                      </a:r>
                    </a:p>
                  </a:txBody>
                  <a:tcPr marT="45707" marB="4570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9905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8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anose="02040502050405020303" pitchFamily="18" charset="0"/>
                          <a:ea typeface="ＭＳ Ｐゴシック" pitchFamily="34" charset="-128"/>
                        </a:rPr>
                        <a:t>Disadvantages</a:t>
                      </a:r>
                    </a:p>
                  </a:txBody>
                  <a:tcPr marT="45707" marB="4570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23838" marR="0" lvl="0" indent="-223838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8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anose="02040502050405020303" pitchFamily="18" charset="0"/>
                          <a:ea typeface="ＭＳ Ｐゴシック" pitchFamily="34" charset="-128"/>
                        </a:rPr>
                        <a:t>Hypoglycemia, weight gain</a:t>
                      </a:r>
                    </a:p>
                    <a:p>
                      <a:pPr marL="223838" marR="0" lvl="0" indent="-223838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8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anose="02040502050405020303" pitchFamily="18" charset="0"/>
                          <a:ea typeface="ＭＳ Ｐゴシック" pitchFamily="34" charset="-128"/>
                        </a:rPr>
                        <a:t>Dosing frequency</a:t>
                      </a:r>
                    </a:p>
                  </a:txBody>
                  <a:tcPr marT="45707" marB="4570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CB16CD-1FBA-49E2-80D4-BDD57A24C24F}" type="slidenum">
              <a:rPr lang="en-US" smtClean="0"/>
              <a:pPr>
                <a:defRPr/>
              </a:pPr>
              <a:t>45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18244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5660" y="274638"/>
            <a:ext cx="8666328" cy="563562"/>
          </a:xfrm>
        </p:spPr>
        <p:txBody>
          <a:bodyPr rtlCol="0">
            <a:noAutofit/>
          </a:bodyPr>
          <a:lstStyle/>
          <a:p>
            <a:pPr algn="l" fontAlgn="auto">
              <a:spcAft>
                <a:spcPts val="0"/>
              </a:spcAft>
              <a:defRPr/>
            </a:pPr>
            <a:r>
              <a:rPr lang="en-US" altLang="en-US" sz="2800" b="1" cap="all" dirty="0" err="1" smtClean="0">
                <a:latin typeface="Georgia" panose="02040502050405020303" pitchFamily="18" charset="0"/>
              </a:rPr>
              <a:t>Meglitinides</a:t>
            </a:r>
            <a:r>
              <a:rPr lang="en-US" altLang="en-US" sz="2800" b="1" cap="all" dirty="0" smtClean="0">
                <a:latin typeface="Georgia" panose="02040502050405020303" pitchFamily="18" charset="0"/>
              </a:rPr>
              <a:t> …. CONT’D</a:t>
            </a:r>
            <a:endParaRPr lang="en-US" sz="2800" cap="all" dirty="0">
              <a:latin typeface="Georgia" panose="020405020504050203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5660" y="1214651"/>
            <a:ext cx="8666328" cy="5411574"/>
          </a:xfrm>
        </p:spPr>
        <p:txBody>
          <a:bodyPr rtlCol="0">
            <a:noAutofit/>
          </a:bodyPr>
          <a:lstStyle/>
          <a:p>
            <a:pPr>
              <a:spcBef>
                <a:spcPts val="1800"/>
              </a:spcBef>
              <a:defRPr/>
            </a:pPr>
            <a:r>
              <a:rPr lang="en-US" altLang="en-US" sz="2400" dirty="0" smtClean="0">
                <a:latin typeface="Georgia" panose="02040502050405020303" pitchFamily="18" charset="0"/>
              </a:rPr>
              <a:t>MOA: </a:t>
            </a:r>
            <a:r>
              <a:rPr lang="en-US" altLang="en-US" sz="2400" dirty="0">
                <a:latin typeface="Georgia" panose="02040502050405020303" pitchFamily="18" charset="0"/>
              </a:rPr>
              <a:t>S</a:t>
            </a:r>
            <a:r>
              <a:rPr lang="en-US" altLang="en-US" sz="2400" dirty="0" smtClean="0">
                <a:latin typeface="Georgia" panose="02040502050405020303" pitchFamily="18" charset="0"/>
              </a:rPr>
              <a:t>imilar to the sulfonylureas</a:t>
            </a:r>
          </a:p>
          <a:p>
            <a:pPr>
              <a:spcBef>
                <a:spcPts val="1800"/>
              </a:spcBef>
              <a:defRPr/>
            </a:pPr>
            <a:r>
              <a:rPr lang="en-US" altLang="en-US" sz="2400" dirty="0" smtClean="0">
                <a:latin typeface="Georgia" panose="02040502050405020303" pitchFamily="18" charset="0"/>
              </a:rPr>
              <a:t>Have a more rapid </a:t>
            </a:r>
            <a:r>
              <a:rPr lang="en-US" altLang="en-US" sz="2400" dirty="0">
                <a:latin typeface="Georgia" panose="02040502050405020303" pitchFamily="18" charset="0"/>
              </a:rPr>
              <a:t>onset and </a:t>
            </a:r>
            <a:r>
              <a:rPr lang="en-US" altLang="en-US" sz="2400" dirty="0" smtClean="0">
                <a:latin typeface="Georgia" panose="02040502050405020303" pitchFamily="18" charset="0"/>
              </a:rPr>
              <a:t>shorter </a:t>
            </a:r>
            <a:r>
              <a:rPr lang="en-US" altLang="en-US" sz="2400" dirty="0">
                <a:latin typeface="Georgia" panose="02040502050405020303" pitchFamily="18" charset="0"/>
              </a:rPr>
              <a:t>duration of </a:t>
            </a:r>
            <a:r>
              <a:rPr lang="en-US" altLang="en-US" sz="2400" dirty="0" smtClean="0">
                <a:latin typeface="Georgia" panose="02040502050405020303" pitchFamily="18" charset="0"/>
              </a:rPr>
              <a:t>action compared to sulfonylureas</a:t>
            </a:r>
          </a:p>
          <a:p>
            <a:pPr>
              <a:spcBef>
                <a:spcPts val="1800"/>
              </a:spcBef>
              <a:defRPr/>
            </a:pPr>
            <a:r>
              <a:rPr lang="en-US" altLang="en-US" sz="2400" dirty="0" smtClean="0">
                <a:latin typeface="Georgia" panose="02040502050405020303" pitchFamily="18" charset="0"/>
              </a:rPr>
              <a:t>Are metabolized by the liver and should therefore not be used in patients with hepatic impairment</a:t>
            </a:r>
          </a:p>
          <a:p>
            <a:pPr marL="0" indent="0">
              <a:spcBef>
                <a:spcPts val="1800"/>
              </a:spcBef>
              <a:buNone/>
            </a:pPr>
            <a:r>
              <a:rPr lang="en-US" altLang="en-US" sz="2400" b="1" dirty="0">
                <a:latin typeface="Georgia" panose="02040502050405020303" pitchFamily="18" charset="0"/>
              </a:rPr>
              <a:t>Clinical efficacy</a:t>
            </a:r>
          </a:p>
          <a:p>
            <a:pPr marL="342900" lvl="1" indent="-342900"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en-US" altLang="en-US" sz="2400" dirty="0">
                <a:latin typeface="Georgia" panose="02040502050405020303" pitchFamily="18" charset="0"/>
              </a:rPr>
              <a:t>Improve postprandial </a:t>
            </a:r>
            <a:r>
              <a:rPr lang="en-US" altLang="en-US" sz="2400" dirty="0" err="1">
                <a:latin typeface="Georgia" panose="02040502050405020303" pitchFamily="18" charset="0"/>
              </a:rPr>
              <a:t>glycemia</a:t>
            </a:r>
            <a:r>
              <a:rPr lang="en-US" altLang="en-US" sz="2400" dirty="0">
                <a:latin typeface="Georgia" panose="02040502050405020303" pitchFamily="18" charset="0"/>
              </a:rPr>
              <a:t> </a:t>
            </a:r>
          </a:p>
          <a:p>
            <a:pPr marL="342900" lvl="1" indent="-342900"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en-US" altLang="en-US" sz="2400" dirty="0">
                <a:latin typeface="Georgia" panose="02040502050405020303" pitchFamily="18" charset="0"/>
              </a:rPr>
              <a:t>Less effective in decreasing fasting blood glucose levels and HbA</a:t>
            </a:r>
            <a:r>
              <a:rPr lang="en-US" altLang="en-US" sz="2400" baseline="-25000" dirty="0">
                <a:latin typeface="Georgia" panose="02040502050405020303" pitchFamily="18" charset="0"/>
              </a:rPr>
              <a:t>1C  </a:t>
            </a:r>
            <a:r>
              <a:rPr lang="en-US" altLang="en-US" sz="2400" dirty="0">
                <a:latin typeface="Georgia" panose="02040502050405020303" pitchFamily="18" charset="0"/>
              </a:rPr>
              <a:t>compared to </a:t>
            </a:r>
            <a:r>
              <a:rPr lang="en-US" altLang="en-US" sz="2400" dirty="0" smtClean="0">
                <a:latin typeface="Georgia" panose="02040502050405020303" pitchFamily="18" charset="0"/>
              </a:rPr>
              <a:t>sulfonylureas</a:t>
            </a:r>
            <a:endParaRPr lang="en-US" altLang="en-US" sz="2400" dirty="0">
              <a:latin typeface="Georgia" panose="02040502050405020303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9C53DEF-7201-44C1-82D7-A3E52A2B45EF}" type="slidenum">
              <a:rPr lang="en-US"/>
              <a:pPr>
                <a:defRPr/>
              </a:pPr>
              <a:t>46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89685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2012" y="274637"/>
            <a:ext cx="8679976" cy="708001"/>
          </a:xfrm>
        </p:spPr>
        <p:txBody>
          <a:bodyPr/>
          <a:lstStyle/>
          <a:p>
            <a:pPr algn="l"/>
            <a:r>
              <a:rPr lang="en-US" sz="2800" b="1" cap="all" dirty="0" err="1" smtClean="0">
                <a:latin typeface="Georgia" panose="02040502050405020303" pitchFamily="18" charset="0"/>
              </a:rPr>
              <a:t>Meglitinides</a:t>
            </a:r>
            <a:r>
              <a:rPr lang="en-US" sz="2800" b="1" cap="all" dirty="0">
                <a:latin typeface="Georgia" panose="02040502050405020303" pitchFamily="18" charset="0"/>
              </a:rPr>
              <a:t> </a:t>
            </a:r>
            <a:r>
              <a:rPr lang="en-US" sz="2800" b="1" cap="all" dirty="0" smtClean="0">
                <a:latin typeface="Georgia" panose="02040502050405020303" pitchFamily="18" charset="0"/>
              </a:rPr>
              <a:t>…. </a:t>
            </a:r>
            <a:r>
              <a:rPr lang="en-US" sz="2800" b="1" cap="all" dirty="0">
                <a:latin typeface="Georgia" panose="02040502050405020303" pitchFamily="18" charset="0"/>
              </a:rPr>
              <a:t>c</a:t>
            </a:r>
            <a:r>
              <a:rPr lang="en-US" sz="2800" b="1" cap="all" dirty="0" smtClean="0">
                <a:latin typeface="Georgia" panose="02040502050405020303" pitchFamily="18" charset="0"/>
              </a:rPr>
              <a:t>ont’d</a:t>
            </a:r>
            <a:endParaRPr lang="en-US" sz="2800" b="1" cap="all" dirty="0">
              <a:latin typeface="Georgia" panose="020405020504050203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2012" y="1201002"/>
            <a:ext cx="8679976" cy="5352197"/>
          </a:xfrm>
        </p:spPr>
        <p:txBody>
          <a:bodyPr/>
          <a:lstStyle/>
          <a:p>
            <a:pPr marL="0" lvl="1" indent="0" fontAlgn="auto">
              <a:spcBef>
                <a:spcPts val="1200"/>
              </a:spcBef>
              <a:spcAft>
                <a:spcPts val="0"/>
              </a:spcAft>
              <a:buNone/>
              <a:defRPr/>
            </a:pPr>
            <a:r>
              <a:rPr lang="en-US" sz="2400" b="1" dirty="0" smtClean="0">
                <a:latin typeface="Georgia" panose="02040502050405020303" pitchFamily="18" charset="0"/>
              </a:rPr>
              <a:t>Clinical use</a:t>
            </a:r>
          </a:p>
          <a:p>
            <a:pPr marL="342900" lvl="1" indent="-342900" fontAlgn="auto">
              <a:spcBef>
                <a:spcPts val="120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sz="2400" dirty="0" smtClean="0">
                <a:latin typeface="Georgia" panose="02040502050405020303" pitchFamily="18" charset="0"/>
              </a:rPr>
              <a:t>Used in the management of Type-2 DM</a:t>
            </a:r>
          </a:p>
          <a:p>
            <a:pPr marL="342900" lvl="1" indent="-342900" fontAlgn="auto">
              <a:spcBef>
                <a:spcPts val="120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altLang="en-US" sz="2400" dirty="0">
                <a:latin typeface="Georgia" panose="02040502050405020303" pitchFamily="18" charset="0"/>
              </a:rPr>
              <a:t>Often combined </a:t>
            </a:r>
            <a:r>
              <a:rPr lang="en-US" altLang="en-US" sz="2400" dirty="0" smtClean="0">
                <a:latin typeface="Georgia" panose="02040502050405020303" pitchFamily="18" charset="0"/>
              </a:rPr>
              <a:t>with </a:t>
            </a:r>
            <a:r>
              <a:rPr lang="en-US" altLang="en-US" sz="2400" dirty="0" err="1" smtClean="0">
                <a:latin typeface="Georgia" panose="02040502050405020303" pitchFamily="18" charset="0"/>
              </a:rPr>
              <a:t>biguanides</a:t>
            </a:r>
            <a:r>
              <a:rPr lang="en-US" altLang="en-US" sz="2400" dirty="0" smtClean="0">
                <a:latin typeface="Georgia" panose="02040502050405020303" pitchFamily="18" charset="0"/>
              </a:rPr>
              <a:t> </a:t>
            </a:r>
            <a:r>
              <a:rPr lang="en-US" altLang="en-US" sz="2400" dirty="0">
                <a:latin typeface="Georgia" panose="02040502050405020303" pitchFamily="18" charset="0"/>
              </a:rPr>
              <a:t>or </a:t>
            </a:r>
            <a:r>
              <a:rPr lang="en-US" altLang="en-US" sz="2400" dirty="0" err="1" smtClean="0">
                <a:latin typeface="Georgia" panose="02040502050405020303" pitchFamily="18" charset="0"/>
              </a:rPr>
              <a:t>thiazolidinediones</a:t>
            </a:r>
            <a:endParaRPr lang="en-US" altLang="en-US" sz="2400" dirty="0">
              <a:latin typeface="Georgia" panose="02040502050405020303" pitchFamily="18" charset="0"/>
            </a:endParaRPr>
          </a:p>
          <a:p>
            <a:pPr marL="342900" lvl="1" indent="-342900" fontAlgn="auto">
              <a:spcBef>
                <a:spcPts val="120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altLang="en-US" sz="2400" dirty="0">
                <a:latin typeface="Georgia" panose="02040502050405020303" pitchFamily="18" charset="0"/>
              </a:rPr>
              <a:t>A</a:t>
            </a:r>
            <a:r>
              <a:rPr lang="en-US" altLang="en-US" sz="2400" dirty="0" smtClean="0">
                <a:latin typeface="Georgia" panose="02040502050405020303" pitchFamily="18" charset="0"/>
              </a:rPr>
              <a:t>dministered </a:t>
            </a:r>
            <a:r>
              <a:rPr lang="en-US" altLang="en-US" sz="2400" dirty="0">
                <a:latin typeface="Georgia" panose="02040502050405020303" pitchFamily="18" charset="0"/>
              </a:rPr>
              <a:t>shortly before </a:t>
            </a:r>
            <a:r>
              <a:rPr lang="en-US" altLang="en-US" sz="2400" dirty="0" smtClean="0">
                <a:latin typeface="Georgia" panose="02040502050405020303" pitchFamily="18" charset="0"/>
              </a:rPr>
              <a:t>meals</a:t>
            </a:r>
          </a:p>
          <a:p>
            <a:pPr marL="0" lvl="1" indent="0">
              <a:spcBef>
                <a:spcPts val="1200"/>
              </a:spcBef>
              <a:spcAft>
                <a:spcPts val="0"/>
              </a:spcAft>
              <a:buNone/>
            </a:pPr>
            <a:r>
              <a:rPr lang="en-US" altLang="en-US" sz="2400" dirty="0" err="1" smtClean="0">
                <a:latin typeface="Georgia" panose="02040502050405020303" pitchFamily="18" charset="0"/>
              </a:rPr>
              <a:t>Meglitinides</a:t>
            </a:r>
            <a:r>
              <a:rPr lang="en-US" altLang="en-US" sz="2400" dirty="0" smtClean="0">
                <a:latin typeface="Georgia" panose="02040502050405020303" pitchFamily="18" charset="0"/>
              </a:rPr>
              <a:t> are useful in the following:</a:t>
            </a:r>
          </a:p>
          <a:p>
            <a:pPr marL="342900" lvl="1" indent="-342900">
              <a:spcBef>
                <a:spcPts val="12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altLang="en-US" sz="2400" dirty="0" smtClean="0">
                <a:latin typeface="Georgia" panose="02040502050405020303" pitchFamily="18" charset="0"/>
              </a:rPr>
              <a:t>Elderly </a:t>
            </a:r>
            <a:r>
              <a:rPr lang="en-US" altLang="en-US" sz="2400" dirty="0">
                <a:latin typeface="Georgia" panose="02040502050405020303" pitchFamily="18" charset="0"/>
              </a:rPr>
              <a:t>patients in whom </a:t>
            </a:r>
            <a:r>
              <a:rPr lang="en-US" altLang="en-US" sz="2400" dirty="0" err="1">
                <a:latin typeface="Georgia" panose="02040502050405020303" pitchFamily="18" charset="0"/>
              </a:rPr>
              <a:t>hypoglycaemia</a:t>
            </a:r>
            <a:r>
              <a:rPr lang="en-US" altLang="en-US" sz="2400" dirty="0">
                <a:latin typeface="Georgia" panose="02040502050405020303" pitchFamily="18" charset="0"/>
              </a:rPr>
              <a:t> is a concern </a:t>
            </a:r>
          </a:p>
          <a:p>
            <a:pPr marL="342900" lvl="1" indent="-342900">
              <a:spcBef>
                <a:spcPts val="12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altLang="en-US" sz="2400" dirty="0" smtClean="0">
                <a:latin typeface="Georgia" panose="02040502050405020303" pitchFamily="18" charset="0"/>
              </a:rPr>
              <a:t>Patients </a:t>
            </a:r>
            <a:r>
              <a:rPr lang="en-US" altLang="en-US" sz="2400" dirty="0">
                <a:latin typeface="Georgia" panose="02040502050405020303" pitchFamily="18" charset="0"/>
              </a:rPr>
              <a:t>with </a:t>
            </a:r>
            <a:r>
              <a:rPr lang="en-US" altLang="en-US" sz="2400" dirty="0" smtClean="0">
                <a:latin typeface="Georgia" panose="02040502050405020303" pitchFamily="18" charset="0"/>
              </a:rPr>
              <a:t>renal failure</a:t>
            </a:r>
            <a:endParaRPr lang="en-US" altLang="en-US" sz="2400" dirty="0">
              <a:latin typeface="Georgia" panose="02040502050405020303" pitchFamily="18" charset="0"/>
            </a:endParaRPr>
          </a:p>
          <a:p>
            <a:pPr marL="342900" lvl="1" indent="-342900">
              <a:spcBef>
                <a:spcPts val="12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altLang="en-US" sz="2400" dirty="0" smtClean="0">
                <a:latin typeface="Georgia" panose="02040502050405020303" pitchFamily="18" charset="0"/>
              </a:rPr>
              <a:t>Patients </a:t>
            </a:r>
            <a:r>
              <a:rPr lang="en-US" altLang="en-US" sz="2400" dirty="0">
                <a:latin typeface="Georgia" panose="02040502050405020303" pitchFamily="18" charset="0"/>
              </a:rPr>
              <a:t>taking low-dose </a:t>
            </a:r>
            <a:r>
              <a:rPr lang="en-US" altLang="en-US" sz="2400" dirty="0" err="1">
                <a:latin typeface="Georgia" panose="02040502050405020303" pitchFamily="18" charset="0"/>
              </a:rPr>
              <a:t>sulphonylureas</a:t>
            </a:r>
            <a:r>
              <a:rPr lang="en-US" altLang="en-US" sz="2400" dirty="0">
                <a:latin typeface="Georgia" panose="02040502050405020303" pitchFamily="18" charset="0"/>
              </a:rPr>
              <a:t> who encounter problems with </a:t>
            </a:r>
            <a:r>
              <a:rPr lang="en-US" altLang="en-US" sz="2400" dirty="0" err="1" smtClean="0">
                <a:latin typeface="Georgia" panose="02040502050405020303" pitchFamily="18" charset="0"/>
              </a:rPr>
              <a:t>hypoglycaemia</a:t>
            </a:r>
            <a:endParaRPr lang="en-US" altLang="en-US" sz="2400" dirty="0">
              <a:latin typeface="Georgia" panose="02040502050405020303" pitchFamily="18" charset="0"/>
            </a:endParaRPr>
          </a:p>
          <a:p>
            <a:pPr marL="342900" lvl="1" indent="-342900">
              <a:spcBef>
                <a:spcPts val="12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altLang="en-US" sz="2400" dirty="0">
                <a:latin typeface="Georgia" panose="02040502050405020303" pitchFamily="18" charset="0"/>
              </a:rPr>
              <a:t> Patients with irregular meal </a:t>
            </a:r>
            <a:r>
              <a:rPr lang="en-US" altLang="en-US" sz="2400" dirty="0" smtClean="0">
                <a:latin typeface="Georgia" panose="02040502050405020303" pitchFamily="18" charset="0"/>
              </a:rPr>
              <a:t>patterns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CB16CD-1FBA-49E2-80D4-BDD57A24C24F}" type="slidenum">
              <a:rPr lang="en-US" smtClean="0"/>
              <a:pPr>
                <a:defRPr/>
              </a:pPr>
              <a:t>47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99785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Title 1"/>
          <p:cNvSpPr>
            <a:spLocks noGrp="1"/>
          </p:cNvSpPr>
          <p:nvPr>
            <p:ph type="title"/>
          </p:nvPr>
        </p:nvSpPr>
        <p:spPr>
          <a:xfrm>
            <a:off x="245660" y="163773"/>
            <a:ext cx="8693624" cy="777923"/>
          </a:xfrm>
        </p:spPr>
        <p:txBody>
          <a:bodyPr/>
          <a:lstStyle/>
          <a:p>
            <a:pPr algn="l"/>
            <a:r>
              <a:rPr lang="en-US" altLang="en-US" sz="2800" b="1" cap="all" dirty="0" err="1" smtClean="0">
                <a:latin typeface="Georgia" panose="02040502050405020303" pitchFamily="18" charset="0"/>
              </a:rPr>
              <a:t>Meglitinides</a:t>
            </a:r>
            <a:r>
              <a:rPr lang="en-US" altLang="en-US" sz="2800" b="1" cap="all" dirty="0" smtClean="0">
                <a:latin typeface="Georgia" panose="02040502050405020303" pitchFamily="18" charset="0"/>
              </a:rPr>
              <a:t> …. </a:t>
            </a:r>
            <a:r>
              <a:rPr lang="en-US" altLang="en-US" sz="2800" b="1" cap="all" dirty="0">
                <a:latin typeface="Georgia" panose="02040502050405020303" pitchFamily="18" charset="0"/>
              </a:rPr>
              <a:t>c</a:t>
            </a:r>
            <a:r>
              <a:rPr lang="en-US" altLang="en-US" sz="2800" b="1" cap="all" dirty="0" smtClean="0">
                <a:latin typeface="Georgia" panose="02040502050405020303" pitchFamily="18" charset="0"/>
              </a:rPr>
              <a:t>ont’d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5660" y="1173706"/>
            <a:ext cx="8693624" cy="5452519"/>
          </a:xfrm>
        </p:spPr>
        <p:txBody>
          <a:bodyPr rtlCol="0">
            <a:noAutofit/>
          </a:bodyPr>
          <a:lstStyle/>
          <a:p>
            <a:pPr marL="0" indent="0" fontAlgn="auto">
              <a:spcBef>
                <a:spcPts val="1800"/>
              </a:spcBef>
              <a:spcAft>
                <a:spcPts val="0"/>
              </a:spcAft>
              <a:buNone/>
              <a:defRPr/>
            </a:pPr>
            <a:r>
              <a:rPr lang="en-US" altLang="en-US" sz="2400" b="1" dirty="0">
                <a:latin typeface="Georgia" panose="02040502050405020303" pitchFamily="18" charset="0"/>
              </a:rPr>
              <a:t>Adverse </a:t>
            </a:r>
            <a:r>
              <a:rPr lang="en-US" altLang="en-US" sz="2400" b="1" dirty="0" smtClean="0">
                <a:latin typeface="Georgia" panose="02040502050405020303" pitchFamily="18" charset="0"/>
              </a:rPr>
              <a:t>reactions</a:t>
            </a:r>
          </a:p>
          <a:p>
            <a:pPr fontAlgn="auto">
              <a:spcBef>
                <a:spcPts val="1800"/>
              </a:spcBef>
              <a:spcAft>
                <a:spcPts val="0"/>
              </a:spcAft>
              <a:defRPr/>
            </a:pPr>
            <a:r>
              <a:rPr lang="en-US" altLang="en-US" sz="2400" dirty="0" smtClean="0">
                <a:latin typeface="Georgia" panose="02040502050405020303" pitchFamily="18" charset="0"/>
              </a:rPr>
              <a:t>Have a </a:t>
            </a:r>
            <a:r>
              <a:rPr lang="en-US" altLang="en-US" sz="2400" dirty="0" err="1" smtClean="0">
                <a:latin typeface="Georgia" panose="02040502050405020303" pitchFamily="18" charset="0"/>
              </a:rPr>
              <a:t>favourable</a:t>
            </a:r>
            <a:r>
              <a:rPr lang="en-US" altLang="en-US" sz="2400" dirty="0" smtClean="0">
                <a:latin typeface="Georgia" panose="02040502050405020303" pitchFamily="18" charset="0"/>
              </a:rPr>
              <a:t> adverse effect profile compared to SUs</a:t>
            </a:r>
          </a:p>
          <a:p>
            <a:pPr fontAlgn="auto">
              <a:spcBef>
                <a:spcPts val="1800"/>
              </a:spcBef>
              <a:spcAft>
                <a:spcPts val="0"/>
              </a:spcAft>
              <a:defRPr/>
            </a:pPr>
            <a:r>
              <a:rPr lang="en-US" altLang="en-US" sz="2400" dirty="0" err="1" smtClean="0">
                <a:latin typeface="Georgia" panose="02040502050405020303" pitchFamily="18" charset="0"/>
              </a:rPr>
              <a:t>Hypoglycaemia</a:t>
            </a:r>
            <a:r>
              <a:rPr lang="en-US" altLang="en-US" sz="2400" dirty="0" smtClean="0">
                <a:latin typeface="Georgia" panose="02040502050405020303" pitchFamily="18" charset="0"/>
              </a:rPr>
              <a:t>: less </a:t>
            </a:r>
            <a:r>
              <a:rPr lang="en-US" altLang="en-US" sz="2400" dirty="0">
                <a:latin typeface="Georgia" panose="02040502050405020303" pitchFamily="18" charset="0"/>
              </a:rPr>
              <a:t>frequent, less severe than in </a:t>
            </a:r>
            <a:r>
              <a:rPr lang="en-US" altLang="en-US" sz="2400" dirty="0" smtClean="0">
                <a:latin typeface="Georgia" panose="02040502050405020303" pitchFamily="18" charset="0"/>
              </a:rPr>
              <a:t>SUs </a:t>
            </a:r>
            <a:r>
              <a:rPr lang="en-US" altLang="en-US" sz="2400" dirty="0" err="1" smtClean="0">
                <a:latin typeface="Georgia" panose="02040502050405020303" pitchFamily="18" charset="0"/>
              </a:rPr>
              <a:t>Nateglinide</a:t>
            </a:r>
            <a:r>
              <a:rPr lang="en-US" altLang="en-US" sz="2400" dirty="0">
                <a:latin typeface="Georgia" panose="02040502050405020303" pitchFamily="18" charset="0"/>
              </a:rPr>
              <a:t> </a:t>
            </a:r>
            <a:r>
              <a:rPr lang="en-US" altLang="en-US" sz="2400" dirty="0" smtClean="0">
                <a:latin typeface="Georgia" panose="02040502050405020303" pitchFamily="18" charset="0"/>
              </a:rPr>
              <a:t>has </a:t>
            </a:r>
            <a:r>
              <a:rPr lang="cs-CZ" altLang="en-US" sz="2400" dirty="0" smtClean="0">
                <a:latin typeface="Georgia" panose="02040502050405020303" pitchFamily="18" charset="0"/>
              </a:rPr>
              <a:t>the </a:t>
            </a:r>
            <a:r>
              <a:rPr lang="en-US" altLang="en-US" sz="2400" dirty="0">
                <a:latin typeface="Georgia" panose="02040502050405020303" pitchFamily="18" charset="0"/>
              </a:rPr>
              <a:t>lowest </a:t>
            </a:r>
            <a:r>
              <a:rPr lang="en-US" altLang="en-US" sz="2400" dirty="0" err="1" smtClean="0">
                <a:latin typeface="Georgia" panose="02040502050405020303" pitchFamily="18" charset="0"/>
              </a:rPr>
              <a:t>hypoglycaemia</a:t>
            </a:r>
            <a:r>
              <a:rPr lang="en-US" altLang="en-US" sz="2400" dirty="0" smtClean="0">
                <a:latin typeface="Georgia" panose="02040502050405020303" pitchFamily="18" charset="0"/>
              </a:rPr>
              <a:t> risk of all </a:t>
            </a:r>
            <a:r>
              <a:rPr lang="en-US" altLang="en-US" sz="2400" dirty="0" err="1" smtClean="0">
                <a:latin typeface="Georgia" panose="02040502050405020303" pitchFamily="18" charset="0"/>
              </a:rPr>
              <a:t>secretagogues</a:t>
            </a:r>
            <a:r>
              <a:rPr lang="en-US" altLang="en-US" sz="2400" dirty="0" smtClean="0">
                <a:latin typeface="Georgia" panose="02040502050405020303" pitchFamily="18" charset="0"/>
              </a:rPr>
              <a:t>. Liver dysfunction makes </a:t>
            </a:r>
            <a:r>
              <a:rPr lang="en-US" altLang="en-US" sz="2400" dirty="0" err="1" smtClean="0">
                <a:latin typeface="Georgia" panose="02040502050405020303" pitchFamily="18" charset="0"/>
              </a:rPr>
              <a:t>hypoglycaemia</a:t>
            </a:r>
            <a:r>
              <a:rPr lang="en-US" altLang="en-US" sz="2400" dirty="0" smtClean="0">
                <a:latin typeface="Georgia" panose="02040502050405020303" pitchFamily="18" charset="0"/>
              </a:rPr>
              <a:t> more likely but renal impairment is not a problem.</a:t>
            </a:r>
            <a:endParaRPr lang="en-US" altLang="en-US" sz="2400" dirty="0">
              <a:latin typeface="Georgia" panose="02040502050405020303" pitchFamily="18" charset="0"/>
            </a:endParaRPr>
          </a:p>
          <a:p>
            <a:pPr fontAlgn="auto">
              <a:spcBef>
                <a:spcPts val="1800"/>
              </a:spcBef>
              <a:spcAft>
                <a:spcPts val="0"/>
              </a:spcAft>
              <a:defRPr/>
            </a:pPr>
            <a:r>
              <a:rPr lang="en-US" altLang="en-US" sz="2400" dirty="0">
                <a:latin typeface="Georgia" panose="02040502050405020303" pitchFamily="18" charset="0"/>
              </a:rPr>
              <a:t>W</a:t>
            </a:r>
            <a:r>
              <a:rPr lang="en-US" altLang="en-US" sz="2400" dirty="0" smtClean="0">
                <a:latin typeface="Georgia" panose="02040502050405020303" pitchFamily="18" charset="0"/>
              </a:rPr>
              <a:t>eight gain: less </a:t>
            </a:r>
            <a:r>
              <a:rPr lang="en-US" altLang="en-US" sz="2400" dirty="0">
                <a:latin typeface="Georgia" panose="02040502050405020303" pitchFamily="18" charset="0"/>
              </a:rPr>
              <a:t>than </a:t>
            </a:r>
            <a:r>
              <a:rPr lang="en-US" altLang="en-US" sz="2400" dirty="0" smtClean="0">
                <a:latin typeface="Georgia" panose="02040502050405020303" pitchFamily="18" charset="0"/>
              </a:rPr>
              <a:t>with SUs</a:t>
            </a:r>
            <a:endParaRPr lang="en-US" altLang="en-US" sz="2400" dirty="0">
              <a:latin typeface="Georgia" panose="02040502050405020303" pitchFamily="18" charset="0"/>
            </a:endParaRPr>
          </a:p>
          <a:p>
            <a:pPr marL="0" indent="0" fontAlgn="auto">
              <a:spcBef>
                <a:spcPts val="1800"/>
              </a:spcBef>
              <a:spcAft>
                <a:spcPts val="0"/>
              </a:spcAft>
              <a:buNone/>
              <a:defRPr/>
            </a:pPr>
            <a:r>
              <a:rPr lang="en-US" altLang="en-US" sz="2400" b="1" dirty="0">
                <a:latin typeface="Georgia" panose="02040502050405020303" pitchFamily="18" charset="0"/>
              </a:rPr>
              <a:t>Drug </a:t>
            </a:r>
            <a:r>
              <a:rPr lang="en-US" altLang="en-US" sz="2400" b="1" dirty="0" smtClean="0">
                <a:latin typeface="Georgia" panose="02040502050405020303" pitchFamily="18" charset="0"/>
              </a:rPr>
              <a:t>interactions</a:t>
            </a:r>
            <a:endParaRPr lang="en-US" altLang="en-US" sz="2400" b="1" dirty="0">
              <a:latin typeface="Georgia" panose="02040502050405020303" pitchFamily="18" charset="0"/>
            </a:endParaRPr>
          </a:p>
          <a:p>
            <a:pPr marL="0" indent="0" fontAlgn="auto">
              <a:spcBef>
                <a:spcPts val="1800"/>
              </a:spcBef>
              <a:spcAft>
                <a:spcPts val="0"/>
              </a:spcAft>
              <a:buNone/>
              <a:defRPr/>
            </a:pPr>
            <a:r>
              <a:rPr lang="en-US" altLang="en-US" sz="2400" dirty="0" smtClean="0">
                <a:latin typeface="Georgia" panose="02040502050405020303" pitchFamily="18" charset="0"/>
              </a:rPr>
              <a:t>Occur with </a:t>
            </a:r>
            <a:r>
              <a:rPr lang="en-US" altLang="en-US" sz="2400" dirty="0" err="1" smtClean="0">
                <a:latin typeface="Georgia" panose="02040502050405020303" pitchFamily="18" charset="0"/>
              </a:rPr>
              <a:t>cytochrome</a:t>
            </a:r>
            <a:r>
              <a:rPr lang="en-US" altLang="en-US" sz="2400" dirty="0" smtClean="0">
                <a:latin typeface="Georgia" panose="02040502050405020303" pitchFamily="18" charset="0"/>
              </a:rPr>
              <a:t> P450 enzyme inhibitors/inducers (</a:t>
            </a:r>
            <a:r>
              <a:rPr lang="en-US" altLang="en-US" sz="2400" dirty="0" err="1" smtClean="0">
                <a:latin typeface="Georgia" panose="02040502050405020303" pitchFamily="18" charset="0"/>
              </a:rPr>
              <a:t>meglitinides</a:t>
            </a:r>
            <a:r>
              <a:rPr lang="en-US" altLang="en-US" sz="2400" dirty="0" smtClean="0">
                <a:latin typeface="Georgia" panose="02040502050405020303" pitchFamily="18" charset="0"/>
              </a:rPr>
              <a:t> are metabolized by </a:t>
            </a:r>
            <a:r>
              <a:rPr lang="en-US" altLang="en-US" sz="2400" dirty="0" err="1" smtClean="0">
                <a:latin typeface="Georgia" panose="02040502050405020303" pitchFamily="18" charset="0"/>
              </a:rPr>
              <a:t>cytochrome</a:t>
            </a:r>
            <a:r>
              <a:rPr lang="en-US" altLang="en-US" sz="2400" dirty="0" smtClean="0">
                <a:latin typeface="Georgia" panose="02040502050405020303" pitchFamily="18" charset="0"/>
              </a:rPr>
              <a:t> P450 enzymes)</a:t>
            </a:r>
            <a:endParaRPr lang="en-US" altLang="en-US" sz="2400" dirty="0">
              <a:latin typeface="Georgia" panose="02040502050405020303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528A75F-DB6A-4B81-90C3-BD833B18454D}" type="slidenum">
              <a:rPr lang="en-US"/>
              <a:pPr>
                <a:defRPr/>
              </a:pPr>
              <a:t>48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65436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3772" y="274638"/>
            <a:ext cx="8748216" cy="715962"/>
          </a:xfrm>
        </p:spPr>
        <p:txBody>
          <a:bodyPr rtlCol="0">
            <a:normAutofit/>
          </a:bodyPr>
          <a:lstStyle/>
          <a:p>
            <a:pPr algn="l" fontAlgn="auto">
              <a:spcAft>
                <a:spcPts val="0"/>
              </a:spcAft>
              <a:defRPr/>
            </a:pPr>
            <a:r>
              <a:rPr lang="en-US" sz="2600" b="1" cap="all" dirty="0" err="1" smtClean="0">
                <a:latin typeface="Georgia" panose="02040502050405020303" pitchFamily="18" charset="0"/>
              </a:rPr>
              <a:t>Thiazolidinediones</a:t>
            </a:r>
            <a:r>
              <a:rPr lang="en-US" sz="2600" b="1" cap="all" dirty="0" smtClean="0">
                <a:latin typeface="Georgia" panose="02040502050405020303" pitchFamily="18" charset="0"/>
              </a:rPr>
              <a:t> (TZDs)</a:t>
            </a:r>
            <a:endParaRPr lang="en-US" sz="2600" b="1" cap="all" dirty="0">
              <a:latin typeface="Georgia" panose="02040502050405020303" pitchFamily="18" charset="0"/>
            </a:endParaRPr>
          </a:p>
        </p:txBody>
      </p:sp>
      <p:graphicFrame>
        <p:nvGraphicFramePr>
          <p:cNvPr id="5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30543006"/>
              </p:ext>
            </p:extLst>
          </p:nvPr>
        </p:nvGraphicFramePr>
        <p:xfrm>
          <a:off x="286603" y="1241949"/>
          <a:ext cx="8516204" cy="5073729"/>
        </p:xfrm>
        <a:graphic>
          <a:graphicData uri="http://schemas.openxmlformats.org/drawingml/2006/table">
            <a:tbl>
              <a:tblPr/>
              <a:tblGrid>
                <a:gridCol w="236561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15059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5200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anose="02040502050405020303" pitchFamily="18" charset="0"/>
                          <a:ea typeface="ＭＳ Ｐゴシック" pitchFamily="34" charset="-128"/>
                        </a:rPr>
                        <a:t>Class</a:t>
                      </a: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anose="02040502050405020303" pitchFamily="18" charset="0"/>
                          <a:ea typeface="ＭＳ Ｐゴシック" pitchFamily="34" charset="-128"/>
                        </a:rPr>
                        <a:t>Thiazolidinediones</a:t>
                      </a: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anose="02040502050405020303" pitchFamily="18" charset="0"/>
                          <a:ea typeface="ＭＳ Ｐゴシック" pitchFamily="34" charset="-128"/>
                        </a:rPr>
                        <a:t> (</a:t>
                      </a:r>
                      <a:r>
                        <a:rPr kumimoji="0" lang="en-US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anose="02040502050405020303" pitchFamily="18" charset="0"/>
                          <a:ea typeface="ＭＳ Ｐゴシック" pitchFamily="34" charset="-128"/>
                        </a:rPr>
                        <a:t>Glitazones</a:t>
                      </a: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anose="02040502050405020303" pitchFamily="18" charset="0"/>
                          <a:ea typeface="ＭＳ Ｐゴシック" pitchFamily="34" charset="-128"/>
                        </a:rPr>
                        <a:t>)</a:t>
                      </a: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200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anose="02040502050405020303" pitchFamily="18" charset="0"/>
                          <a:ea typeface="ＭＳ Ｐゴシック" pitchFamily="34" charset="-128"/>
                        </a:rPr>
                        <a:t>Compound</a:t>
                      </a: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anose="02040502050405020303" pitchFamily="18" charset="0"/>
                          <a:ea typeface="ＭＳ Ｐゴシック" pitchFamily="34" charset="-128"/>
                        </a:rPr>
                        <a:t>Pioglitazone </a:t>
                      </a: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7466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anose="02040502050405020303" pitchFamily="18" charset="0"/>
                          <a:ea typeface="ＭＳ Ｐゴシック" pitchFamily="34" charset="-128"/>
                        </a:rPr>
                        <a:t>Mechanism</a:t>
                      </a: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anose="02040502050405020303" pitchFamily="18" charset="0"/>
                          <a:ea typeface="ＭＳ Ｐゴシック" pitchFamily="34" charset="-128"/>
                        </a:rPr>
                        <a:t>Activates the nuclear transcription factor PPAR-</a:t>
                      </a: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anose="02040502050405020303" pitchFamily="18" charset="0"/>
                          <a:ea typeface="ＭＳ Ｐゴシック" pitchFamily="34" charset="-128"/>
                          <a:sym typeface="Symbol" pitchFamily="18" charset="2"/>
                        </a:rPr>
                        <a:t> </a:t>
                      </a: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anose="02040502050405020303" pitchFamily="18" charset="0"/>
                          <a:ea typeface="ＭＳ Ｐゴシック" pitchFamily="34" charset="-128"/>
                        </a:rPr>
                        <a:t>(</a:t>
                      </a:r>
                      <a:r>
                        <a:rPr lang="en-GB" sz="1800" b="0" i="0" u="none" strike="noStrike" kern="1200" baseline="0" dirty="0" smtClean="0">
                          <a:solidFill>
                            <a:schemeClr val="tx1"/>
                          </a:solidFill>
                          <a:latin typeface="Georgia" panose="02040502050405020303" pitchFamily="18" charset="0"/>
                          <a:ea typeface="+mn-ea"/>
                          <a:cs typeface="+mn-cs"/>
                        </a:rPr>
                        <a:t>Pioglitazone</a:t>
                      </a:r>
                      <a:r>
                        <a:rPr lang="en-GB" sz="1800" b="1" i="0" u="none" strike="noStrike" kern="1200" baseline="0" dirty="0" smtClean="0">
                          <a:solidFill>
                            <a:schemeClr val="tx1"/>
                          </a:solidFill>
                          <a:latin typeface="Georgia" panose="02040502050405020303" pitchFamily="18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800" b="0" i="0" u="none" strike="noStrike" kern="1200" baseline="0" dirty="0" smtClean="0">
                          <a:solidFill>
                            <a:schemeClr val="tx1"/>
                          </a:solidFill>
                          <a:latin typeface="Georgia" panose="02040502050405020303" pitchFamily="18" charset="0"/>
                          <a:ea typeface="+mn-ea"/>
                          <a:cs typeface="+mn-cs"/>
                        </a:rPr>
                        <a:t>has some PPAR-α activity as well</a:t>
                      </a: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anose="02040502050405020303" pitchFamily="18" charset="0"/>
                          <a:ea typeface="ＭＳ Ｐゴシック" pitchFamily="34" charset="-128"/>
                        </a:rPr>
                        <a:t>)</a:t>
                      </a: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200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anose="02040502050405020303" pitchFamily="18" charset="0"/>
                          <a:ea typeface="ＭＳ Ｐゴシック" pitchFamily="34" charset="-128"/>
                        </a:rPr>
                        <a:t>Action(s)</a:t>
                      </a: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anose="02040502050405020303" pitchFamily="18" charset="0"/>
                          <a:ea typeface="ＭＳ Ｐゴシック" pitchFamily="34" charset="-128"/>
                        </a:rPr>
                        <a:t>Peripheral insulin sensitivity </a:t>
                      </a: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anose="02040502050405020303" pitchFamily="18" charset="0"/>
                          <a:ea typeface="ＭＳ Ｐゴシック" pitchFamily="34" charset="-128"/>
                          <a:sym typeface="Symbol" pitchFamily="18" charset="2"/>
                        </a:rPr>
                        <a:t></a:t>
                      </a: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anose="02040502050405020303" pitchFamily="18" charset="0"/>
                          <a:ea typeface="ＭＳ Ｐゴシック" pitchFamily="34" charset="-128"/>
                        </a:rPr>
                        <a:t> </a:t>
                      </a: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17520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anose="02040502050405020303" pitchFamily="18" charset="0"/>
                          <a:ea typeface="ＭＳ Ｐゴシック" pitchFamily="34" charset="-128"/>
                        </a:rPr>
                        <a:t>Advantages</a:t>
                      </a: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23838" marR="0" lvl="0" indent="-223838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anose="02040502050405020303" pitchFamily="18" charset="0"/>
                          <a:ea typeface="ＭＳ Ｐゴシック" pitchFamily="34" charset="-128"/>
                        </a:rPr>
                        <a:t>No hypoglycemia</a:t>
                      </a:r>
                    </a:p>
                    <a:p>
                      <a:pPr marL="223838" marR="0" lvl="0" indent="-223838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anose="02040502050405020303" pitchFamily="18" charset="0"/>
                          <a:ea typeface="ＭＳ Ｐゴシック" pitchFamily="34" charset="-128"/>
                        </a:rPr>
                        <a:t>HDL cholesterol </a:t>
                      </a: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anose="02040502050405020303" pitchFamily="18" charset="0"/>
                          <a:ea typeface="ＭＳ Ｐゴシック" pitchFamily="34" charset="-128"/>
                          <a:sym typeface="Symbol" pitchFamily="18" charset="2"/>
                        </a:rPr>
                        <a:t> </a:t>
                      </a: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anose="02040502050405020303" pitchFamily="18" charset="0"/>
                          <a:ea typeface="ＭＳ Ｐゴシック" pitchFamily="34" charset="-128"/>
                        </a:rPr>
                        <a:t>(</a:t>
                      </a:r>
                      <a:r>
                        <a:rPr kumimoji="0" lang="en-GB" sz="1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anose="02040502050405020303" pitchFamily="18" charset="0"/>
                          <a:ea typeface="+mn-ea"/>
                          <a:cs typeface="+mn-cs"/>
                        </a:rPr>
                        <a:t>due to </a:t>
                      </a:r>
                      <a:r>
                        <a:rPr lang="en-GB" sz="1800" b="0" i="0" u="none" strike="noStrike" kern="1200" baseline="0" dirty="0" smtClean="0">
                          <a:solidFill>
                            <a:schemeClr val="tx1"/>
                          </a:solidFill>
                          <a:latin typeface="Georgia" panose="02040502050405020303" pitchFamily="18" charset="0"/>
                          <a:ea typeface="+mn-ea"/>
                          <a:cs typeface="+mn-cs"/>
                        </a:rPr>
                        <a:t>PPAR-α activity</a:t>
                      </a: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anose="02040502050405020303" pitchFamily="18" charset="0"/>
                          <a:ea typeface="ＭＳ Ｐゴシック" pitchFamily="34" charset="-128"/>
                        </a:rPr>
                        <a:t>)</a:t>
                      </a:r>
                    </a:p>
                    <a:p>
                      <a:pPr marL="223838" marR="0" lvl="0" indent="-223838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anose="02040502050405020303" pitchFamily="18" charset="0"/>
                          <a:ea typeface="ＭＳ Ｐゴシック" pitchFamily="34" charset="-128"/>
                        </a:rPr>
                        <a:t>Triglycerides </a:t>
                      </a: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anose="02040502050405020303" pitchFamily="18" charset="0"/>
                          <a:ea typeface="ＭＳ Ｐゴシック" pitchFamily="34" charset="-128"/>
                          <a:sym typeface="Symbol" pitchFamily="18" charset="2"/>
                        </a:rPr>
                        <a:t> </a:t>
                      </a: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anose="02040502050405020303" pitchFamily="18" charset="0"/>
                          <a:ea typeface="ＭＳ Ｐゴシック" pitchFamily="34" charset="-128"/>
                        </a:rPr>
                        <a:t>(</a:t>
                      </a:r>
                      <a:r>
                        <a:rPr kumimoji="0" lang="en-GB" sz="1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anose="02040502050405020303" pitchFamily="18" charset="0"/>
                          <a:ea typeface="+mn-ea"/>
                          <a:cs typeface="+mn-cs"/>
                        </a:rPr>
                        <a:t>due to </a:t>
                      </a:r>
                      <a:r>
                        <a:rPr lang="en-GB" sz="1800" b="0" i="0" u="none" strike="noStrike" kern="1200" baseline="0" dirty="0" smtClean="0">
                          <a:solidFill>
                            <a:schemeClr val="tx1"/>
                          </a:solidFill>
                          <a:latin typeface="Georgia" panose="02040502050405020303" pitchFamily="18" charset="0"/>
                          <a:ea typeface="+mn-ea"/>
                          <a:cs typeface="+mn-cs"/>
                        </a:rPr>
                        <a:t>PPAR-α activity</a:t>
                      </a: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anose="02040502050405020303" pitchFamily="18" charset="0"/>
                          <a:ea typeface="ＭＳ Ｐゴシック" pitchFamily="34" charset="-128"/>
                        </a:rPr>
                        <a:t>)</a:t>
                      </a: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53680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anose="02040502050405020303" pitchFamily="18" charset="0"/>
                          <a:ea typeface="ＭＳ Ｐゴシック" pitchFamily="34" charset="-128"/>
                        </a:rPr>
                        <a:t>Disadvantages</a:t>
                      </a: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23838" marR="0" lvl="0" indent="-223838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anose="02040502050405020303" pitchFamily="18" charset="0"/>
                          <a:ea typeface="ＭＳ Ｐゴシック" pitchFamily="34" charset="-128"/>
                        </a:rPr>
                        <a:t>Weight gain</a:t>
                      </a:r>
                    </a:p>
                    <a:p>
                      <a:pPr marL="223838" marR="0" lvl="0" indent="-223838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anose="02040502050405020303" pitchFamily="18" charset="0"/>
                          <a:ea typeface="ＭＳ Ｐゴシック" pitchFamily="34" charset="-128"/>
                        </a:rPr>
                        <a:t>Edema</a:t>
                      </a:r>
                    </a:p>
                    <a:p>
                      <a:pPr marL="223838" marR="0" lvl="0" indent="-223838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anose="02040502050405020303" pitchFamily="18" charset="0"/>
                          <a:ea typeface="ＭＳ Ｐゴシック" pitchFamily="34" charset="-128"/>
                        </a:rPr>
                        <a:t>Heart failure </a:t>
                      </a:r>
                    </a:p>
                    <a:p>
                      <a:pPr marL="223838" marR="0" lvl="0" indent="-223838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anose="02040502050405020303" pitchFamily="18" charset="0"/>
                          <a:ea typeface="ＭＳ Ｐゴシック" pitchFamily="34" charset="-128"/>
                        </a:rPr>
                        <a:t>Bone fractures</a:t>
                      </a:r>
                    </a:p>
                    <a:p>
                      <a:pPr marL="223838" marR="0" lvl="0" indent="-223838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anose="02040502050405020303" pitchFamily="18" charset="0"/>
                          <a:ea typeface="ＭＳ Ｐゴシック" pitchFamily="34" charset="-128"/>
                        </a:rPr>
                        <a:t>Bladder cancer</a:t>
                      </a: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CB16CD-1FBA-49E2-80D4-BDD57A24C24F}" type="slidenum">
              <a:rPr lang="en-US" smtClean="0"/>
              <a:pPr>
                <a:defRPr/>
              </a:pPr>
              <a:t>49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2620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3600" b="1" dirty="0">
                <a:latin typeface="Georgia" panose="02040502050405020303" charset="0"/>
                <a:ea typeface="Calibri" panose="020F0502020204030204"/>
                <a:cs typeface="Georgia" panose="02040502050405020303" charset="0"/>
                <a:sym typeface="Calibri" panose="020F0502020204030204"/>
              </a:rPr>
              <a:t>INSULIN AND INSULIN </a:t>
            </a:r>
            <a:r>
              <a:rPr lang="en-US" sz="3600" b="1" dirty="0" smtClean="0">
                <a:latin typeface="Georgia" panose="02040502050405020303" charset="0"/>
                <a:ea typeface="Calibri" panose="020F0502020204030204"/>
                <a:cs typeface="Georgia" panose="02040502050405020303" charset="0"/>
                <a:sym typeface="Calibri" panose="020F0502020204030204"/>
              </a:rPr>
              <a:t>ANALOGUES</a:t>
            </a:r>
            <a:endParaRPr lang="en-US" sz="3600" dirty="0"/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CB16CD-1FBA-49E2-80D4-BDD57A24C24F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5451700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2012" y="274638"/>
            <a:ext cx="8707272" cy="639762"/>
          </a:xfrm>
        </p:spPr>
        <p:txBody>
          <a:bodyPr rtlCol="0">
            <a:normAutofit/>
          </a:bodyPr>
          <a:lstStyle/>
          <a:p>
            <a:pPr algn="l" fontAlgn="auto">
              <a:spcAft>
                <a:spcPts val="0"/>
              </a:spcAft>
              <a:defRPr/>
            </a:pPr>
            <a:r>
              <a:rPr lang="en-US" sz="2800" b="1" cap="all" dirty="0" err="1" smtClean="0">
                <a:latin typeface="Georgia" panose="02040502050405020303" pitchFamily="18" charset="0"/>
              </a:rPr>
              <a:t>Thiazolidinediones</a:t>
            </a:r>
            <a:r>
              <a:rPr lang="en-US" sz="2800" b="1" cap="all" dirty="0">
                <a:latin typeface="Georgia" panose="02040502050405020303" pitchFamily="18" charset="0"/>
              </a:rPr>
              <a:t> </a:t>
            </a:r>
            <a:r>
              <a:rPr lang="en-US" sz="2800" b="1" cap="all" dirty="0" smtClean="0">
                <a:latin typeface="Georgia" panose="02040502050405020303" pitchFamily="18" charset="0"/>
              </a:rPr>
              <a:t>…. Cont’d</a:t>
            </a:r>
            <a:endParaRPr lang="en-US" sz="2800" b="1" cap="all" dirty="0">
              <a:latin typeface="Georgia" panose="02040502050405020303" pitchFamily="18" charset="0"/>
            </a:endParaRPr>
          </a:p>
        </p:txBody>
      </p:sp>
      <p:graphicFrame>
        <p:nvGraphicFramePr>
          <p:cNvPr id="5" name="Content Placeholder 5"/>
          <p:cNvGraphicFramePr>
            <a:graphicFrameLocks noGrp="1"/>
          </p:cNvGraphicFramePr>
          <p:nvPr>
            <p:ph idx="1"/>
            <p:extLst/>
          </p:nvPr>
        </p:nvGraphicFramePr>
        <p:xfrm>
          <a:off x="232012" y="1219198"/>
          <a:ext cx="8707272" cy="4739031"/>
        </p:xfrm>
        <a:graphic>
          <a:graphicData uri="http://schemas.openxmlformats.org/drawingml/2006/table">
            <a:tbl>
              <a:tblPr/>
              <a:tblGrid>
                <a:gridCol w="263528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07198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8858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anose="02040502050405020303" pitchFamily="18" charset="0"/>
                          <a:ea typeface="ＭＳ Ｐゴシック" pitchFamily="34" charset="-128"/>
                        </a:rPr>
                        <a:t>Class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anose="02040502050405020303" pitchFamily="18" charset="0"/>
                          <a:ea typeface="ＭＳ Ｐゴシック" pitchFamily="34" charset="-128"/>
                        </a:rPr>
                        <a:t>Thiazolidinediones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anose="02040502050405020303" pitchFamily="18" charset="0"/>
                          <a:ea typeface="ＭＳ Ｐゴシック" pitchFamily="34" charset="-128"/>
                        </a:rPr>
                        <a:t> (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anose="02040502050405020303" pitchFamily="18" charset="0"/>
                          <a:ea typeface="ＭＳ Ｐゴシック" pitchFamily="34" charset="-128"/>
                        </a:rPr>
                        <a:t>Glitazones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anose="02040502050405020303" pitchFamily="18" charset="0"/>
                          <a:ea typeface="ＭＳ Ｐゴシック" pitchFamily="34" charset="-128"/>
                        </a:rPr>
                        <a:t>)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858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anose="02040502050405020303" pitchFamily="18" charset="0"/>
                          <a:ea typeface="ＭＳ Ｐゴシック" pitchFamily="34" charset="-128"/>
                        </a:rPr>
                        <a:t>Compound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anose="02040502050405020303" pitchFamily="18" charset="0"/>
                          <a:ea typeface="ＭＳ Ｐゴシック" pitchFamily="34" charset="-128"/>
                        </a:rPr>
                        <a:t>Rosiglitazone 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7189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anose="02040502050405020303" pitchFamily="18" charset="0"/>
                          <a:ea typeface="ＭＳ Ｐゴシック" pitchFamily="34" charset="-128"/>
                        </a:rPr>
                        <a:t>Mechanism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anose="02040502050405020303" pitchFamily="18" charset="0"/>
                          <a:ea typeface="ＭＳ Ｐゴシック" pitchFamily="34" charset="-128"/>
                        </a:rPr>
                        <a:t>Activates the nuclear transcription factor PPAR-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anose="02040502050405020303" pitchFamily="18" charset="0"/>
                          <a:ea typeface="ＭＳ Ｐゴシック" pitchFamily="34" charset="-128"/>
                          <a:sym typeface="Symbol" pitchFamily="18" charset="2"/>
                        </a:rPr>
                        <a:t></a:t>
                      </a: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orgia" panose="02040502050405020303" pitchFamily="18" charset="0"/>
                        <a:ea typeface="ＭＳ Ｐゴシック" pitchFamily="34" charset="-128"/>
                      </a:endParaRP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858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anose="02040502050405020303" pitchFamily="18" charset="0"/>
                          <a:ea typeface="ＭＳ Ｐゴシック" pitchFamily="34" charset="-128"/>
                        </a:rPr>
                        <a:t>Action(s)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anose="02040502050405020303" pitchFamily="18" charset="0"/>
                          <a:ea typeface="ＭＳ Ｐゴシック" pitchFamily="34" charset="-128"/>
                        </a:rPr>
                        <a:t>Peripheral insulin sensitivity 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anose="02040502050405020303" pitchFamily="18" charset="0"/>
                          <a:ea typeface="ＭＳ Ｐゴシック" pitchFamily="34" charset="-128"/>
                          <a:sym typeface="Symbol" pitchFamily="18" charset="2"/>
                        </a:rPr>
                        <a:t>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anose="02040502050405020303" pitchFamily="18" charset="0"/>
                          <a:ea typeface="ＭＳ Ｐゴシック" pitchFamily="34" charset="-128"/>
                        </a:rPr>
                        <a:t> 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858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anose="02040502050405020303" pitchFamily="18" charset="0"/>
                          <a:ea typeface="ＭＳ Ｐゴシック" pitchFamily="34" charset="-128"/>
                        </a:rPr>
                        <a:t>Advantages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anose="02040502050405020303" pitchFamily="18" charset="0"/>
                          <a:ea typeface="ＭＳ Ｐゴシック" pitchFamily="34" charset="-128"/>
                        </a:rPr>
                        <a:t>No hypoglycemia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46957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anose="02040502050405020303" pitchFamily="18" charset="0"/>
                          <a:ea typeface="ＭＳ Ｐゴシック" pitchFamily="34" charset="-128"/>
                        </a:rPr>
                        <a:t>Disadvantages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23838" marR="0" lvl="0" indent="-223838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anose="02040502050405020303" pitchFamily="18" charset="0"/>
                          <a:ea typeface="ＭＳ Ｐゴシック" pitchFamily="34" charset="-128"/>
                        </a:rPr>
                        <a:t>LDL cholesterol 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anose="02040502050405020303" pitchFamily="18" charset="0"/>
                          <a:ea typeface="ＭＳ Ｐゴシック" pitchFamily="34" charset="-128"/>
                          <a:sym typeface="Symbol" pitchFamily="18" charset="2"/>
                        </a:rPr>
                        <a:t></a:t>
                      </a:r>
                    </a:p>
                    <a:p>
                      <a:pPr marL="223838" marR="0" lvl="0" indent="-223838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anose="02040502050405020303" pitchFamily="18" charset="0"/>
                          <a:ea typeface="ＭＳ Ｐゴシック" pitchFamily="34" charset="-128"/>
                        </a:rPr>
                        <a:t>Weight gain</a:t>
                      </a:r>
                    </a:p>
                    <a:p>
                      <a:pPr marL="223838" marR="0" lvl="0" indent="-223838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anose="02040502050405020303" pitchFamily="18" charset="0"/>
                          <a:ea typeface="ＭＳ Ｐゴシック" pitchFamily="34" charset="-128"/>
                        </a:rPr>
                        <a:t>Edema</a:t>
                      </a:r>
                    </a:p>
                    <a:p>
                      <a:pPr marL="223838" marR="0" lvl="0" indent="-223838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anose="02040502050405020303" pitchFamily="18" charset="0"/>
                          <a:ea typeface="ＭＳ Ｐゴシック" pitchFamily="34" charset="-128"/>
                        </a:rPr>
                        <a:t>Heart failure </a:t>
                      </a:r>
                    </a:p>
                    <a:p>
                      <a:pPr marL="223838" marR="0" lvl="0" indent="-223838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anose="02040502050405020303" pitchFamily="18" charset="0"/>
                          <a:ea typeface="ＭＳ Ｐゴシック" pitchFamily="34" charset="-128"/>
                        </a:rPr>
                        <a:t>Bone fractures</a:t>
                      </a:r>
                    </a:p>
                    <a:p>
                      <a:pPr marL="223838" marR="0" lvl="0" indent="-223838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anose="02040502050405020303" pitchFamily="18" charset="0"/>
                          <a:ea typeface="ＭＳ Ｐゴシック" pitchFamily="34" charset="-128"/>
                        </a:rPr>
                        <a:t>Increased cardiovascular events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CB16CD-1FBA-49E2-80D4-BDD57A24C24F}" type="slidenum">
              <a:rPr lang="en-US" smtClean="0"/>
              <a:pPr>
                <a:defRPr/>
              </a:pPr>
              <a:t>50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79153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6018" name="Group 2"/>
          <p:cNvGrpSpPr>
            <a:grpSpLocks/>
          </p:cNvGrpSpPr>
          <p:nvPr/>
        </p:nvGrpSpPr>
        <p:grpSpPr bwMode="auto">
          <a:xfrm>
            <a:off x="134937" y="1148924"/>
            <a:ext cx="8874125" cy="5328076"/>
            <a:chOff x="384" y="1340"/>
            <a:chExt cx="6288" cy="1986"/>
          </a:xfrm>
        </p:grpSpPr>
        <p:sp>
          <p:nvSpPr>
            <p:cNvPr id="86028" name="Text Box 3"/>
            <p:cNvSpPr txBox="1">
              <a:spLocks noChangeArrowheads="1"/>
            </p:cNvSpPr>
            <p:nvPr/>
          </p:nvSpPr>
          <p:spPr bwMode="auto">
            <a:xfrm>
              <a:off x="408" y="1340"/>
              <a:ext cx="6264" cy="491"/>
            </a:xfrm>
            <a:prstGeom prst="rect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marL="635000" indent="-635000">
                <a:defRPr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0" hangingPunct="0">
                <a:spcBef>
                  <a:spcPct val="40000"/>
                </a:spcBef>
              </a:pPr>
              <a:endParaRPr lang="en-US" altLang="en-GB" sz="2800" b="1">
                <a:solidFill>
                  <a:schemeClr val="bg1"/>
                </a:solidFill>
                <a:latin typeface="Arial Narrow" pitchFamily="34" charset="0"/>
                <a:sym typeface="Symbol" pitchFamily="18" charset="2"/>
              </a:endParaRPr>
            </a:p>
            <a:p>
              <a:pPr eaLnBrk="0" hangingPunct="0">
                <a:spcBef>
                  <a:spcPct val="40000"/>
                </a:spcBef>
              </a:pPr>
              <a:r>
                <a:rPr lang="en-US" altLang="en-GB" sz="2800" b="1">
                  <a:solidFill>
                    <a:srgbClr val="FFFF99"/>
                  </a:solidFill>
                  <a:latin typeface="Times New Roman" pitchFamily="18" charset="0"/>
                  <a:sym typeface="Symbol" pitchFamily="18" charset="2"/>
                </a:rPr>
                <a:t>    </a:t>
              </a:r>
            </a:p>
          </p:txBody>
        </p:sp>
        <p:sp>
          <p:nvSpPr>
            <p:cNvPr id="86029" name="Text Box 4"/>
            <p:cNvSpPr txBox="1">
              <a:spLocks noChangeArrowheads="1"/>
            </p:cNvSpPr>
            <p:nvPr/>
          </p:nvSpPr>
          <p:spPr bwMode="auto">
            <a:xfrm>
              <a:off x="384" y="3105"/>
              <a:ext cx="313" cy="22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>
                <a:tabLst>
                  <a:tab pos="2222500" algn="l"/>
                  <a:tab pos="2457450" algn="l"/>
                </a:tabLst>
                <a:defRPr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tabLst>
                  <a:tab pos="2222500" algn="l"/>
                  <a:tab pos="2457450" algn="l"/>
                </a:tabLst>
                <a:defRPr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>
                <a:tabLst>
                  <a:tab pos="2222500" algn="l"/>
                  <a:tab pos="2457450" algn="l"/>
                </a:tabLst>
                <a:defRPr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>
                <a:tabLst>
                  <a:tab pos="2222500" algn="l"/>
                  <a:tab pos="2457450" algn="l"/>
                </a:tabLst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>
                <a:tabLst>
                  <a:tab pos="2222500" algn="l"/>
                  <a:tab pos="2457450" algn="l"/>
                </a:tabLst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tabLst>
                  <a:tab pos="2222500" algn="l"/>
                  <a:tab pos="2457450" algn="l"/>
                </a:tabLst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tabLst>
                  <a:tab pos="2222500" algn="l"/>
                  <a:tab pos="2457450" algn="l"/>
                </a:tabLst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tabLst>
                  <a:tab pos="2222500" algn="l"/>
                  <a:tab pos="2457450" algn="l"/>
                </a:tabLst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tabLst>
                  <a:tab pos="2222500" algn="l"/>
                  <a:tab pos="2457450" algn="l"/>
                </a:tabLst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0" hangingPunct="0">
                <a:spcBef>
                  <a:spcPct val="40000"/>
                </a:spcBef>
              </a:pPr>
              <a:r>
                <a:rPr lang="en-US" altLang="en-GB" sz="2700">
                  <a:solidFill>
                    <a:srgbClr val="FFFF99"/>
                  </a:solidFill>
                  <a:latin typeface="Times New Roman" pitchFamily="18" charset="0"/>
                  <a:sym typeface="Symbol" pitchFamily="18" charset="2"/>
                </a:rPr>
                <a:t>   </a:t>
              </a:r>
              <a:endParaRPr lang="en-US" altLang="en-GB" sz="4400" b="1">
                <a:solidFill>
                  <a:srgbClr val="FFFF99"/>
                </a:solidFill>
                <a:latin typeface="Times New Roman" pitchFamily="18" charset="0"/>
              </a:endParaRPr>
            </a:p>
          </p:txBody>
        </p:sp>
      </p:grpSp>
      <p:sp>
        <p:nvSpPr>
          <p:cNvPr id="86019" name="Text Box 5"/>
          <p:cNvSpPr txBox="1">
            <a:spLocks noChangeArrowheads="1"/>
          </p:cNvSpPr>
          <p:nvPr/>
        </p:nvSpPr>
        <p:spPr bwMode="auto">
          <a:xfrm>
            <a:off x="1295400" y="304800"/>
            <a:ext cx="7162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50000"/>
              </a:spcBef>
            </a:pPr>
            <a:endParaRPr lang="en-US" altLang="en-US"/>
          </a:p>
        </p:txBody>
      </p:sp>
      <p:sp>
        <p:nvSpPr>
          <p:cNvPr id="86020" name="Text Box 6"/>
          <p:cNvSpPr txBox="1">
            <a:spLocks noChangeArrowheads="1"/>
          </p:cNvSpPr>
          <p:nvPr/>
        </p:nvSpPr>
        <p:spPr bwMode="auto">
          <a:xfrm>
            <a:off x="243954" y="304800"/>
            <a:ext cx="8656092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US" altLang="en-US" sz="2400" b="1" cap="all" dirty="0" err="1" smtClean="0">
                <a:latin typeface="Georgia" panose="02040502050405020303" pitchFamily="18" charset="0"/>
              </a:rPr>
              <a:t>Thiazolidinediones</a:t>
            </a:r>
            <a:r>
              <a:rPr lang="en-US" altLang="en-US" sz="2400" b="1" cap="all" dirty="0" smtClean="0">
                <a:latin typeface="Georgia" panose="02040502050405020303" pitchFamily="18" charset="0"/>
              </a:rPr>
              <a:t>: Mechanism of action</a:t>
            </a:r>
            <a:endParaRPr lang="en-US" altLang="en-US" sz="2400" b="1" cap="all" dirty="0">
              <a:latin typeface="Georgia" panose="02040502050405020303" pitchFamily="18" charset="0"/>
            </a:endParaRPr>
          </a:p>
        </p:txBody>
      </p:sp>
      <p:sp>
        <p:nvSpPr>
          <p:cNvPr id="58375" name="Text Box 7"/>
          <p:cNvSpPr txBox="1">
            <a:spLocks noChangeArrowheads="1"/>
          </p:cNvSpPr>
          <p:nvPr/>
        </p:nvSpPr>
        <p:spPr bwMode="auto">
          <a:xfrm>
            <a:off x="228600" y="1371600"/>
            <a:ext cx="8458200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400" b="1" dirty="0">
                <a:solidFill>
                  <a:srgbClr val="000099"/>
                </a:solidFill>
              </a:rPr>
              <a:t>Activate nuclear peroxisome proliferator </a:t>
            </a:r>
            <a:r>
              <a:rPr lang="en-US" altLang="en-US" sz="2400" b="1" dirty="0" smtClean="0">
                <a:solidFill>
                  <a:srgbClr val="000099"/>
                </a:solidFill>
              </a:rPr>
              <a:t>activated </a:t>
            </a:r>
            <a:r>
              <a:rPr lang="en-US" altLang="en-US" sz="2400" b="1" dirty="0">
                <a:solidFill>
                  <a:srgbClr val="000099"/>
                </a:solidFill>
              </a:rPr>
              <a:t>receptor gamma (PPAR-</a:t>
            </a:r>
            <a:r>
              <a:rPr lang="en-US" altLang="en-US" sz="2400" b="1" dirty="0">
                <a:solidFill>
                  <a:srgbClr val="000099"/>
                </a:solidFill>
                <a:cs typeface="Times New Roman" pitchFamily="18" charset="0"/>
              </a:rPr>
              <a:t>γ)</a:t>
            </a:r>
            <a:endParaRPr lang="en-US" altLang="en-US" sz="2400" b="1" dirty="0">
              <a:solidFill>
                <a:srgbClr val="000099"/>
              </a:solidFill>
            </a:endParaRPr>
          </a:p>
        </p:txBody>
      </p:sp>
      <p:sp>
        <p:nvSpPr>
          <p:cNvPr id="58376" name="Line 8"/>
          <p:cNvSpPr>
            <a:spLocks noChangeShapeType="1"/>
          </p:cNvSpPr>
          <p:nvPr/>
        </p:nvSpPr>
        <p:spPr bwMode="auto">
          <a:xfrm>
            <a:off x="3238701" y="2261564"/>
            <a:ext cx="1828800" cy="121920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8377" name="Text Box 9"/>
          <p:cNvSpPr txBox="1">
            <a:spLocks noChangeArrowheads="1"/>
          </p:cNvSpPr>
          <p:nvPr/>
        </p:nvSpPr>
        <p:spPr bwMode="auto">
          <a:xfrm>
            <a:off x="4817660" y="3810000"/>
            <a:ext cx="3945340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400" b="1" dirty="0">
                <a:solidFill>
                  <a:srgbClr val="000099"/>
                </a:solidFill>
              </a:rPr>
              <a:t>Increased insulin receptors in adipocytes &amp; hepatocytes</a:t>
            </a:r>
          </a:p>
        </p:txBody>
      </p:sp>
      <p:sp>
        <p:nvSpPr>
          <p:cNvPr id="58378" name="Line 10"/>
          <p:cNvSpPr>
            <a:spLocks noChangeShapeType="1"/>
          </p:cNvSpPr>
          <p:nvPr/>
        </p:nvSpPr>
        <p:spPr bwMode="auto">
          <a:xfrm flipH="1">
            <a:off x="1278339" y="2244299"/>
            <a:ext cx="1676400" cy="342900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8379" name="Text Box 11"/>
          <p:cNvSpPr txBox="1">
            <a:spLocks noChangeArrowheads="1"/>
          </p:cNvSpPr>
          <p:nvPr/>
        </p:nvSpPr>
        <p:spPr bwMode="auto">
          <a:xfrm>
            <a:off x="423080" y="5861347"/>
            <a:ext cx="3809195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400" b="1" dirty="0">
                <a:solidFill>
                  <a:srgbClr val="000099"/>
                </a:solidFill>
              </a:rPr>
              <a:t>GLUT-1 and GLUT-4 proteins</a:t>
            </a:r>
          </a:p>
        </p:txBody>
      </p:sp>
      <p:sp>
        <p:nvSpPr>
          <p:cNvPr id="58380" name="Line 12"/>
          <p:cNvSpPr>
            <a:spLocks noChangeShapeType="1"/>
          </p:cNvSpPr>
          <p:nvPr/>
        </p:nvSpPr>
        <p:spPr bwMode="auto">
          <a:xfrm flipH="1">
            <a:off x="3070746" y="2320499"/>
            <a:ext cx="0" cy="205740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8381" name="Text Box 13"/>
          <p:cNvSpPr txBox="1">
            <a:spLocks noChangeArrowheads="1"/>
          </p:cNvSpPr>
          <p:nvPr/>
        </p:nvSpPr>
        <p:spPr bwMode="auto">
          <a:xfrm>
            <a:off x="2118864" y="4495800"/>
            <a:ext cx="2698796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400" b="1" dirty="0">
                <a:solidFill>
                  <a:srgbClr val="000099"/>
                </a:solidFill>
              </a:rPr>
              <a:t>Increased </a:t>
            </a:r>
            <a:r>
              <a:rPr lang="en-US" altLang="en-US" sz="2400" b="1" dirty="0" smtClean="0">
                <a:solidFill>
                  <a:srgbClr val="000099"/>
                </a:solidFill>
              </a:rPr>
              <a:t>fatty </a:t>
            </a:r>
            <a:r>
              <a:rPr lang="en-US" altLang="en-US" sz="2400" b="1" dirty="0">
                <a:solidFill>
                  <a:srgbClr val="000099"/>
                </a:solidFill>
              </a:rPr>
              <a:t>a</a:t>
            </a:r>
            <a:r>
              <a:rPr lang="en-US" altLang="en-US" sz="2400" b="1" dirty="0" smtClean="0">
                <a:solidFill>
                  <a:srgbClr val="000099"/>
                </a:solidFill>
              </a:rPr>
              <a:t>cid </a:t>
            </a:r>
            <a:r>
              <a:rPr lang="en-US" altLang="en-US" sz="2400" b="1" dirty="0" err="1">
                <a:solidFill>
                  <a:srgbClr val="000099"/>
                </a:solidFill>
              </a:rPr>
              <a:t>t</a:t>
            </a:r>
            <a:r>
              <a:rPr lang="en-US" altLang="en-US" sz="2400" b="1" dirty="0" err="1" smtClean="0">
                <a:solidFill>
                  <a:srgbClr val="000099"/>
                </a:solidFill>
              </a:rPr>
              <a:t>ranslocase</a:t>
            </a:r>
            <a:endParaRPr lang="en-US" altLang="en-US" sz="2400" b="1" dirty="0">
              <a:solidFill>
                <a:srgbClr val="000099"/>
              </a:solidFill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7849A33-9083-4F20-91BC-A623E2F2B185}" type="slidenum">
              <a:rPr lang="en-US" smtClean="0"/>
              <a:pPr>
                <a:defRPr/>
              </a:pPr>
              <a:t>51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8481865"/>
      </p:ext>
    </p:extLst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375" grpId="0" autoUpdateAnimBg="0"/>
      <p:bldP spid="58376" grpId="0" animBg="1"/>
      <p:bldP spid="58377" grpId="0" autoUpdateAnimBg="0"/>
      <p:bldP spid="58378" grpId="0" animBg="1"/>
      <p:bldP spid="58379" grpId="0" autoUpdateAnimBg="0"/>
      <p:bldP spid="58380" grpId="0" animBg="1"/>
      <p:bldP spid="58381" grpId="0" autoUpdateAnimBg="0"/>
    </p:bld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Title 1"/>
          <p:cNvSpPr>
            <a:spLocks noGrp="1"/>
          </p:cNvSpPr>
          <p:nvPr>
            <p:ph type="title"/>
          </p:nvPr>
        </p:nvSpPr>
        <p:spPr>
          <a:xfrm>
            <a:off x="259307" y="274637"/>
            <a:ext cx="8652681" cy="694353"/>
          </a:xfrm>
        </p:spPr>
        <p:txBody>
          <a:bodyPr/>
          <a:lstStyle/>
          <a:p>
            <a:pPr algn="l"/>
            <a:r>
              <a:rPr lang="en-US" altLang="en-US" sz="2400" b="1" cap="all" dirty="0" err="1" smtClean="0">
                <a:latin typeface="Georgia" panose="02040502050405020303" pitchFamily="18" charset="0"/>
              </a:rPr>
              <a:t>Thiazolidinediones</a:t>
            </a:r>
            <a:r>
              <a:rPr lang="en-US" altLang="en-US" sz="2400" b="1" cap="all" dirty="0" smtClean="0">
                <a:latin typeface="Georgia" panose="02040502050405020303" pitchFamily="18" charset="0"/>
              </a:rPr>
              <a:t> …. CONT’D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9307" y="1255593"/>
            <a:ext cx="8652681" cy="5370631"/>
          </a:xfrm>
        </p:spPr>
        <p:txBody>
          <a:bodyPr rtlCol="0">
            <a:normAutofit fontScale="77500" lnSpcReduction="20000"/>
          </a:bodyPr>
          <a:lstStyle/>
          <a:p>
            <a:pPr marL="0" lvl="1" indent="0" fontAlgn="auto">
              <a:lnSpc>
                <a:spcPct val="120000"/>
              </a:lnSpc>
              <a:spcBef>
                <a:spcPts val="1200"/>
              </a:spcBef>
              <a:spcAft>
                <a:spcPts val="0"/>
              </a:spcAft>
              <a:buNone/>
              <a:defRPr/>
            </a:pPr>
            <a:r>
              <a:rPr lang="en-US" altLang="en-US" sz="2600" dirty="0" smtClean="0">
                <a:latin typeface="Georgia" panose="02040502050405020303" pitchFamily="18" charset="0"/>
              </a:rPr>
              <a:t>TZDs act by increasing tissue sensitivity to insulin</a:t>
            </a:r>
          </a:p>
          <a:p>
            <a:pPr marL="342900" lvl="2" indent="-342900" fontAlgn="auto">
              <a:lnSpc>
                <a:spcPct val="120000"/>
              </a:lnSpc>
              <a:spcBef>
                <a:spcPts val="1200"/>
              </a:spcBef>
              <a:spcAft>
                <a:spcPts val="0"/>
              </a:spcAft>
              <a:defRPr/>
            </a:pPr>
            <a:r>
              <a:rPr lang="en-US" altLang="en-US" sz="2600" dirty="0" smtClean="0">
                <a:latin typeface="Georgia" panose="02040502050405020303" pitchFamily="18" charset="0"/>
              </a:rPr>
              <a:t>TZDs are agonists </a:t>
            </a:r>
            <a:r>
              <a:rPr lang="en-US" altLang="en-US" sz="2600" dirty="0">
                <a:latin typeface="Georgia" panose="02040502050405020303" pitchFamily="18" charset="0"/>
              </a:rPr>
              <a:t>on </a:t>
            </a:r>
            <a:r>
              <a:rPr lang="en-US" altLang="en-US" sz="2600" dirty="0">
                <a:latin typeface="Georgia" panose="02040502050405020303" pitchFamily="18" charset="0"/>
                <a:cs typeface="Arial" charset="0"/>
              </a:rPr>
              <a:t>peroxisome proliferator</a:t>
            </a:r>
            <a:r>
              <a:rPr lang="cs-CZ" altLang="en-US" sz="2600" dirty="0">
                <a:latin typeface="Georgia" panose="02040502050405020303" pitchFamily="18" charset="0"/>
                <a:cs typeface="Arial" charset="0"/>
              </a:rPr>
              <a:t>-activated </a:t>
            </a:r>
            <a:r>
              <a:rPr lang="en-US" altLang="en-US" sz="2600" dirty="0">
                <a:latin typeface="Georgia" panose="02040502050405020303" pitchFamily="18" charset="0"/>
                <a:cs typeface="Arial" charset="0"/>
              </a:rPr>
              <a:t>receptor</a:t>
            </a:r>
            <a:r>
              <a:rPr lang="cs-CZ" altLang="en-US" sz="2600" dirty="0">
                <a:latin typeface="Georgia" panose="02040502050405020303" pitchFamily="18" charset="0"/>
                <a:cs typeface="Arial" charset="0"/>
              </a:rPr>
              <a:t> </a:t>
            </a:r>
            <a:r>
              <a:rPr lang="el-GR" altLang="en-US" sz="2600" dirty="0" smtClean="0">
                <a:latin typeface="Georgia" panose="02040502050405020303" pitchFamily="18" charset="0"/>
                <a:cs typeface="Arial" charset="0"/>
              </a:rPr>
              <a:t>γ</a:t>
            </a:r>
            <a:r>
              <a:rPr lang="en-US" altLang="en-US" sz="2600" dirty="0" smtClean="0">
                <a:latin typeface="Georgia" panose="02040502050405020303" pitchFamily="18" charset="0"/>
                <a:cs typeface="Arial" charset="0"/>
              </a:rPr>
              <a:t> </a:t>
            </a:r>
            <a:r>
              <a:rPr lang="en-US" altLang="en-US" sz="2600" dirty="0" smtClean="0">
                <a:latin typeface="Georgia" panose="02040502050405020303" pitchFamily="18" charset="0"/>
              </a:rPr>
              <a:t>(PPAR-</a:t>
            </a:r>
            <a:r>
              <a:rPr lang="en-US" altLang="en-US" sz="2600" dirty="0" smtClean="0">
                <a:latin typeface="Georgia" panose="02040502050405020303" pitchFamily="18" charset="0"/>
                <a:cs typeface="Arial" charset="0"/>
              </a:rPr>
              <a:t>γ) nuclear receptors which are located in adipocytes</a:t>
            </a:r>
            <a:r>
              <a:rPr lang="en-US" altLang="en-US" sz="2600" dirty="0">
                <a:latin typeface="Georgia" panose="02040502050405020303" pitchFamily="18" charset="0"/>
                <a:cs typeface="Arial" charset="0"/>
              </a:rPr>
              <a:t>, </a:t>
            </a:r>
            <a:r>
              <a:rPr lang="en-US" altLang="en-US" sz="2600" dirty="0" err="1" smtClean="0">
                <a:latin typeface="Georgia" panose="02040502050405020303" pitchFamily="18" charset="0"/>
                <a:cs typeface="Arial" charset="0"/>
              </a:rPr>
              <a:t>myocytes</a:t>
            </a:r>
            <a:r>
              <a:rPr lang="en-US" altLang="en-US" sz="2600" dirty="0" smtClean="0">
                <a:latin typeface="Georgia" panose="02040502050405020303" pitchFamily="18" charset="0"/>
                <a:cs typeface="Arial" charset="0"/>
              </a:rPr>
              <a:t> and hepatocytes </a:t>
            </a:r>
            <a:endParaRPr lang="en-US" altLang="en-US" sz="2600" dirty="0">
              <a:latin typeface="Georgia" panose="02040502050405020303" pitchFamily="18" charset="0"/>
              <a:cs typeface="Arial" charset="0"/>
            </a:endParaRPr>
          </a:p>
          <a:p>
            <a:pPr marL="342900" lvl="3" indent="-342900" fontAlgn="auto">
              <a:lnSpc>
                <a:spcPct val="120000"/>
              </a:lnSpc>
              <a:spcBef>
                <a:spcPts val="120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altLang="en-US" sz="2600" dirty="0" smtClean="0">
                <a:latin typeface="Georgia" panose="02040502050405020303" pitchFamily="18" charset="0"/>
              </a:rPr>
              <a:t>PPAR-</a:t>
            </a:r>
            <a:r>
              <a:rPr lang="en-US" altLang="en-US" sz="2600" dirty="0" smtClean="0">
                <a:latin typeface="Georgia" panose="02040502050405020303" pitchFamily="18" charset="0"/>
                <a:cs typeface="Arial" charset="0"/>
              </a:rPr>
              <a:t>γ </a:t>
            </a:r>
            <a:r>
              <a:rPr lang="en-US" altLang="en-US" sz="2600" dirty="0">
                <a:latin typeface="Georgia" panose="02040502050405020303" pitchFamily="18" charset="0"/>
                <a:cs typeface="Arial" charset="0"/>
              </a:rPr>
              <a:t>receptors modulate expression of genes involved in lipid and glucose metabolism, insulin signal transduction and adipocyte </a:t>
            </a:r>
            <a:r>
              <a:rPr lang="en-US" altLang="en-US" sz="2600" dirty="0" smtClean="0">
                <a:latin typeface="Georgia" panose="02040502050405020303" pitchFamily="18" charset="0"/>
                <a:cs typeface="Arial" charset="0"/>
              </a:rPr>
              <a:t>metabolism</a:t>
            </a:r>
          </a:p>
          <a:p>
            <a:pPr marL="0" lvl="3" indent="0" fontAlgn="auto">
              <a:lnSpc>
                <a:spcPct val="120000"/>
              </a:lnSpc>
              <a:spcBef>
                <a:spcPts val="1200"/>
              </a:spcBef>
              <a:spcAft>
                <a:spcPts val="0"/>
              </a:spcAft>
              <a:buNone/>
              <a:defRPr/>
            </a:pPr>
            <a:r>
              <a:rPr lang="en-US" altLang="en-US" sz="2600" dirty="0">
                <a:latin typeface="Georgia" panose="02040502050405020303" pitchFamily="18" charset="0"/>
                <a:cs typeface="Arial" charset="0"/>
              </a:rPr>
              <a:t>TZDs predominantly affect liver, skeletal muscle and adipose tissue:</a:t>
            </a:r>
          </a:p>
          <a:p>
            <a:pPr marL="342900" lvl="2" indent="-342900" fontAlgn="auto">
              <a:lnSpc>
                <a:spcPct val="120000"/>
              </a:lnSpc>
              <a:spcBef>
                <a:spcPts val="1200"/>
              </a:spcBef>
              <a:spcAft>
                <a:spcPts val="0"/>
              </a:spcAft>
              <a:defRPr/>
            </a:pPr>
            <a:r>
              <a:rPr lang="en-US" altLang="en-US" sz="2600" dirty="0">
                <a:latin typeface="Georgia" panose="02040502050405020303" pitchFamily="18" charset="0"/>
                <a:cs typeface="Arial" charset="0"/>
              </a:rPr>
              <a:t>Liver: reduce gluconeogenesis</a:t>
            </a:r>
          </a:p>
          <a:p>
            <a:pPr marL="342900" lvl="2" indent="-342900" fontAlgn="auto">
              <a:lnSpc>
                <a:spcPct val="120000"/>
              </a:lnSpc>
              <a:spcBef>
                <a:spcPts val="1200"/>
              </a:spcBef>
              <a:spcAft>
                <a:spcPts val="0"/>
              </a:spcAft>
              <a:defRPr/>
            </a:pPr>
            <a:r>
              <a:rPr lang="en-US" altLang="en-US" sz="2600" dirty="0">
                <a:latin typeface="Georgia" panose="02040502050405020303" pitchFamily="18" charset="0"/>
                <a:cs typeface="Arial" charset="0"/>
              </a:rPr>
              <a:t>Muscle: increase glucose uptake</a:t>
            </a:r>
          </a:p>
          <a:p>
            <a:pPr marL="342900" lvl="2" indent="-342900" fontAlgn="auto">
              <a:lnSpc>
                <a:spcPct val="120000"/>
              </a:lnSpc>
              <a:spcBef>
                <a:spcPts val="1200"/>
              </a:spcBef>
              <a:spcAft>
                <a:spcPts val="0"/>
              </a:spcAft>
              <a:defRPr/>
            </a:pPr>
            <a:r>
              <a:rPr lang="en-US" altLang="en-US" sz="2600" dirty="0">
                <a:latin typeface="Georgia" panose="02040502050405020303" pitchFamily="18" charset="0"/>
                <a:cs typeface="Arial" charset="0"/>
              </a:rPr>
              <a:t>Adipose tissue: increase glucose uptake and decrease fatty acid synthesis</a:t>
            </a:r>
          </a:p>
          <a:p>
            <a:pPr marL="0" lvl="2" indent="0" fontAlgn="auto">
              <a:lnSpc>
                <a:spcPct val="120000"/>
              </a:lnSpc>
              <a:spcBef>
                <a:spcPts val="1200"/>
              </a:spcBef>
              <a:spcAft>
                <a:spcPts val="0"/>
              </a:spcAft>
              <a:buNone/>
              <a:defRPr/>
            </a:pPr>
            <a:r>
              <a:rPr lang="en-US" altLang="en-US" sz="2600" dirty="0">
                <a:latin typeface="Georgia" panose="02040502050405020303" pitchFamily="18" charset="0"/>
                <a:cs typeface="Arial" charset="0"/>
              </a:rPr>
              <a:t>TZDs reduce plasma glucose and triglycerides</a:t>
            </a:r>
          </a:p>
          <a:p>
            <a:pPr marL="0" lvl="2" indent="0">
              <a:lnSpc>
                <a:spcPct val="120000"/>
              </a:lnSpc>
              <a:spcBef>
                <a:spcPts val="1200"/>
              </a:spcBef>
              <a:spcAft>
                <a:spcPts val="0"/>
              </a:spcAft>
              <a:buNone/>
              <a:defRPr/>
            </a:pPr>
            <a:r>
              <a:rPr lang="en-US" altLang="en-US" sz="2600" dirty="0">
                <a:latin typeface="Georgia" panose="02040502050405020303" pitchFamily="18" charset="0"/>
                <a:cs typeface="Arial" charset="0"/>
              </a:rPr>
              <a:t>The anti-</a:t>
            </a:r>
            <a:r>
              <a:rPr lang="en-US" altLang="en-US" sz="2600" dirty="0" err="1">
                <a:latin typeface="Georgia" panose="02040502050405020303" pitchFamily="18" charset="0"/>
                <a:cs typeface="Arial" charset="0"/>
              </a:rPr>
              <a:t>hyperglycaemic</a:t>
            </a:r>
            <a:r>
              <a:rPr lang="en-US" altLang="en-US" sz="2600" dirty="0">
                <a:latin typeface="Georgia" panose="02040502050405020303" pitchFamily="18" charset="0"/>
                <a:cs typeface="Arial" charset="0"/>
              </a:rPr>
              <a:t> actions of TZDs require the presence of </a:t>
            </a:r>
            <a:r>
              <a:rPr lang="en-US" altLang="en-US" sz="2600" dirty="0" smtClean="0">
                <a:latin typeface="Georgia" panose="02040502050405020303" pitchFamily="18" charset="0"/>
                <a:cs typeface="Arial" charset="0"/>
              </a:rPr>
              <a:t>insulin</a:t>
            </a:r>
            <a:endParaRPr lang="en-US" altLang="en-US" sz="2600" dirty="0">
              <a:latin typeface="Georgia" panose="02040502050405020303" pitchFamily="18" charset="0"/>
              <a:cs typeface="Arial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EF186ED-CA2F-4F65-8D21-7C44D8F786A9}" type="slidenum">
              <a:rPr lang="en-US"/>
              <a:pPr>
                <a:defRPr/>
              </a:pPr>
              <a:t>52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2630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2012" y="163773"/>
            <a:ext cx="8693624" cy="750627"/>
          </a:xfrm>
        </p:spPr>
        <p:txBody>
          <a:bodyPr/>
          <a:lstStyle/>
          <a:p>
            <a:pPr marL="0" indent="0" algn="l" fontAlgn="auto">
              <a:spcBef>
                <a:spcPts val="600"/>
              </a:spcBef>
              <a:spcAft>
                <a:spcPts val="0"/>
              </a:spcAft>
              <a:defRPr/>
            </a:pPr>
            <a:r>
              <a:rPr lang="en-US" sz="2600" b="1" dirty="0" smtClean="0">
                <a:latin typeface="Georgia" panose="02040502050405020303" pitchFamily="18" charset="0"/>
              </a:rPr>
              <a:t>THIAZOLIDINEDIONES</a:t>
            </a:r>
            <a:r>
              <a:rPr lang="en-US" sz="2600" b="1" dirty="0">
                <a:latin typeface="Georgia" panose="02040502050405020303" pitchFamily="18" charset="0"/>
              </a:rPr>
              <a:t> </a:t>
            </a:r>
            <a:r>
              <a:rPr lang="en-US" sz="2600" b="1" dirty="0" smtClean="0">
                <a:latin typeface="Georgia" panose="02040502050405020303" pitchFamily="18" charset="0"/>
              </a:rPr>
              <a:t>…. CONT’D</a:t>
            </a:r>
            <a:endParaRPr lang="en-US" altLang="en-US" sz="2600" b="1" dirty="0">
              <a:latin typeface="Georgia" panose="020405020504050203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2012" y="1295400"/>
            <a:ext cx="8693624" cy="5060950"/>
          </a:xfrm>
        </p:spPr>
        <p:txBody>
          <a:bodyPr/>
          <a:lstStyle/>
          <a:p>
            <a:pPr marL="342900" lvl="2" indent="-342900">
              <a:spcBef>
                <a:spcPts val="1200"/>
              </a:spcBef>
            </a:pPr>
            <a:r>
              <a:rPr lang="en-US" altLang="en-US" sz="2200" dirty="0" smtClean="0">
                <a:latin typeface="Georgia" panose="02040502050405020303" pitchFamily="18" charset="0"/>
                <a:cs typeface="Arial" charset="0"/>
              </a:rPr>
              <a:t>TZDs enhance effectiveness of both endogenous and exogenous insulin</a:t>
            </a:r>
          </a:p>
          <a:p>
            <a:pPr marL="342900" lvl="2" indent="-342900">
              <a:spcBef>
                <a:spcPts val="1200"/>
              </a:spcBef>
            </a:pPr>
            <a:r>
              <a:rPr lang="en-US" altLang="en-US" sz="2200" dirty="0" smtClean="0">
                <a:latin typeface="Georgia" panose="02040502050405020303" pitchFamily="18" charset="0"/>
              </a:rPr>
              <a:t>Glucose lowering effect is slow in onset: maximum achieved in 1-2 months</a:t>
            </a:r>
          </a:p>
          <a:p>
            <a:pPr marL="342900" lvl="2" indent="-342900">
              <a:spcBef>
                <a:spcPts val="1200"/>
              </a:spcBef>
            </a:pPr>
            <a:r>
              <a:rPr lang="en-US" altLang="en-US" sz="2200" dirty="0" smtClean="0">
                <a:latin typeface="Georgia" panose="02040502050405020303" pitchFamily="18" charset="0"/>
              </a:rPr>
              <a:t>Are </a:t>
            </a:r>
            <a:r>
              <a:rPr lang="en-US" altLang="en-US" sz="2200" dirty="0" err="1" smtClean="0">
                <a:latin typeface="Georgia" panose="02040502050405020303" pitchFamily="18" charset="0"/>
              </a:rPr>
              <a:t>euglycemic</a:t>
            </a:r>
            <a:r>
              <a:rPr lang="en-US" altLang="en-US" sz="2200" dirty="0" smtClean="0">
                <a:latin typeface="Georgia" panose="02040502050405020303" pitchFamily="18" charset="0"/>
              </a:rPr>
              <a:t> rather than </a:t>
            </a:r>
            <a:r>
              <a:rPr lang="en-US" altLang="en-US" sz="2200" dirty="0" err="1" smtClean="0">
                <a:latin typeface="Georgia" panose="02040502050405020303" pitchFamily="18" charset="0"/>
              </a:rPr>
              <a:t>hypoglycaemic</a:t>
            </a:r>
            <a:endParaRPr lang="en-US" altLang="en-US" sz="2200" dirty="0" smtClean="0">
              <a:latin typeface="Georgia" panose="02040502050405020303" pitchFamily="18" charset="0"/>
            </a:endParaRPr>
          </a:p>
          <a:p>
            <a:pPr marL="342900" lvl="2" indent="-342900">
              <a:spcBef>
                <a:spcPts val="1200"/>
              </a:spcBef>
            </a:pPr>
            <a:r>
              <a:rPr lang="en-US" altLang="en-US" sz="2200" dirty="0" smtClean="0">
                <a:latin typeface="Georgia" panose="02040502050405020303" pitchFamily="18" charset="0"/>
              </a:rPr>
              <a:t>Can be used as monotherapy and in combination with other drugs</a:t>
            </a:r>
          </a:p>
          <a:p>
            <a:pPr marL="342900" lvl="2" indent="-342900">
              <a:spcBef>
                <a:spcPts val="1200"/>
              </a:spcBef>
            </a:pPr>
            <a:r>
              <a:rPr lang="en-US" altLang="en-US" sz="2200" dirty="0" smtClean="0">
                <a:latin typeface="Georgia" panose="02040502050405020303" pitchFamily="18" charset="0"/>
              </a:rPr>
              <a:t>Can be combined effectively with insulin</a:t>
            </a:r>
          </a:p>
          <a:p>
            <a:pPr marL="342900" lvl="2" indent="-342900">
              <a:spcBef>
                <a:spcPts val="1200"/>
              </a:spcBef>
            </a:pPr>
            <a:r>
              <a:rPr lang="en-US" altLang="en-US" sz="2200" dirty="0" smtClean="0">
                <a:latin typeface="Georgia" panose="02040502050405020303" pitchFamily="18" charset="0"/>
              </a:rPr>
              <a:t>Correct dyslipidemia in the metabolic syndrome</a:t>
            </a:r>
          </a:p>
          <a:p>
            <a:pPr marL="342900" lvl="2" indent="-342900">
              <a:spcBef>
                <a:spcPts val="1200"/>
              </a:spcBef>
            </a:pPr>
            <a:r>
              <a:rPr lang="en-US" altLang="en-US" sz="2200" dirty="0" smtClean="0">
                <a:latin typeface="Georgia" panose="02040502050405020303" pitchFamily="18" charset="0"/>
              </a:rPr>
              <a:t>Pharmacokinetics: Well absorbed and highly bound to plasma proteins (</a:t>
            </a:r>
            <a:r>
              <a:rPr lang="en-US" altLang="en-US" sz="2200" dirty="0" smtClean="0">
                <a:latin typeface="Georgia" panose="02040502050405020303" pitchFamily="18" charset="0"/>
                <a:cs typeface="Arial" charset="0"/>
              </a:rPr>
              <a:t>&gt;99%) Metabolized to active metabolites with long half-life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CB16CD-1FBA-49E2-80D4-BDD57A24C24F}" type="slidenum">
              <a:rPr lang="en-US" smtClean="0"/>
              <a:pPr>
                <a:defRPr/>
              </a:pPr>
              <a:t>53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56340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Title 1"/>
          <p:cNvSpPr>
            <a:spLocks noGrp="1"/>
          </p:cNvSpPr>
          <p:nvPr>
            <p:ph type="title"/>
          </p:nvPr>
        </p:nvSpPr>
        <p:spPr>
          <a:xfrm>
            <a:off x="245661" y="274637"/>
            <a:ext cx="8639032" cy="566737"/>
          </a:xfrm>
        </p:spPr>
        <p:txBody>
          <a:bodyPr/>
          <a:lstStyle/>
          <a:p>
            <a:pPr algn="l"/>
            <a:r>
              <a:rPr lang="en-US" altLang="en-US" sz="2600" b="1" dirty="0" smtClean="0">
                <a:latin typeface="Georgia" panose="02040502050405020303" pitchFamily="18" charset="0"/>
              </a:rPr>
              <a:t>THIAZOLIDINEDIONES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5661" y="1173706"/>
            <a:ext cx="8639032" cy="5452519"/>
          </a:xfrm>
        </p:spPr>
        <p:txBody>
          <a:bodyPr rtlCol="0">
            <a:noAutofit/>
          </a:bodyPr>
          <a:lstStyle/>
          <a:p>
            <a:pPr marL="0" indent="0" fontAlgn="auto">
              <a:spcBef>
                <a:spcPts val="1800"/>
              </a:spcBef>
              <a:spcAft>
                <a:spcPts val="0"/>
              </a:spcAft>
              <a:buNone/>
              <a:defRPr/>
            </a:pPr>
            <a:r>
              <a:rPr lang="en-US" altLang="en-US" sz="2400" b="1" dirty="0" smtClean="0">
                <a:latin typeface="Georgia" panose="02040502050405020303" pitchFamily="18" charset="0"/>
              </a:rPr>
              <a:t>Adverse effects: </a:t>
            </a:r>
            <a:r>
              <a:rPr lang="en-US" altLang="en-US" sz="2400" dirty="0" smtClean="0">
                <a:latin typeface="Georgia" panose="02040502050405020303" pitchFamily="18" charset="0"/>
              </a:rPr>
              <a:t>(1) Weight gain (2) Fluid </a:t>
            </a:r>
            <a:r>
              <a:rPr lang="en-US" altLang="en-US" sz="2400" dirty="0">
                <a:latin typeface="Georgia" panose="02040502050405020303" pitchFamily="18" charset="0"/>
              </a:rPr>
              <a:t>retention </a:t>
            </a:r>
            <a:r>
              <a:rPr lang="en-US" altLang="en-US" sz="2400" dirty="0" smtClean="0">
                <a:latin typeface="Georgia" panose="02040502050405020303" pitchFamily="18" charset="0"/>
              </a:rPr>
              <a:t> (3) May </a:t>
            </a:r>
            <a:r>
              <a:rPr lang="en-US" altLang="en-US" sz="2400" dirty="0">
                <a:latin typeface="Georgia" panose="02040502050405020303" pitchFamily="18" charset="0"/>
              </a:rPr>
              <a:t>worsen or precipitate heart failure  </a:t>
            </a:r>
            <a:r>
              <a:rPr lang="en-US" altLang="en-US" sz="2400" dirty="0" smtClean="0">
                <a:latin typeface="Georgia" panose="02040502050405020303" pitchFamily="18" charset="0"/>
              </a:rPr>
              <a:t>(4) Headache</a:t>
            </a:r>
            <a:r>
              <a:rPr lang="en-US" altLang="en-US" sz="2400" dirty="0">
                <a:latin typeface="Georgia" panose="02040502050405020303" pitchFamily="18" charset="0"/>
              </a:rPr>
              <a:t>, fatigue, GIT </a:t>
            </a:r>
            <a:r>
              <a:rPr lang="en-US" altLang="en-US" sz="2400" dirty="0" smtClean="0">
                <a:latin typeface="Georgia" panose="02040502050405020303" pitchFamily="18" charset="0"/>
              </a:rPr>
              <a:t>disturbances (5) LDL </a:t>
            </a:r>
            <a:r>
              <a:rPr lang="en-US" altLang="en-US" sz="2400" dirty="0">
                <a:latin typeface="Georgia" panose="02040502050405020303" pitchFamily="18" charset="0"/>
              </a:rPr>
              <a:t>elevation with </a:t>
            </a:r>
            <a:r>
              <a:rPr lang="en-US" altLang="en-US" sz="2400" dirty="0" smtClean="0">
                <a:latin typeface="Georgia" panose="02040502050405020303" pitchFamily="18" charset="0"/>
              </a:rPr>
              <a:t>rosiglitazone (6) Worsen osteoporosis (7) Increased risk of bladder cancer with pioglitazone</a:t>
            </a:r>
          </a:p>
          <a:p>
            <a:pPr marL="0" lvl="1" indent="0" fontAlgn="auto">
              <a:spcBef>
                <a:spcPts val="1800"/>
              </a:spcBef>
              <a:spcAft>
                <a:spcPts val="0"/>
              </a:spcAft>
              <a:buNone/>
              <a:defRPr/>
            </a:pPr>
            <a:r>
              <a:rPr lang="en-US" altLang="en-US" sz="2400" b="1" dirty="0" smtClean="0">
                <a:latin typeface="Georgia" panose="02040502050405020303" pitchFamily="18" charset="0"/>
              </a:rPr>
              <a:t>Contraindications: </a:t>
            </a:r>
            <a:r>
              <a:rPr lang="en-US" altLang="en-US" sz="2400" dirty="0" smtClean="0">
                <a:latin typeface="Georgia" panose="02040502050405020303" pitchFamily="18" charset="0"/>
              </a:rPr>
              <a:t>(1) Grave’s </a:t>
            </a:r>
            <a:r>
              <a:rPr lang="en-US" altLang="en-US" sz="2400" dirty="0" err="1" smtClean="0">
                <a:latin typeface="Georgia" panose="02040502050405020303" pitchFamily="18" charset="0"/>
              </a:rPr>
              <a:t>ophthalmopathy</a:t>
            </a:r>
            <a:r>
              <a:rPr lang="en-US" altLang="en-US" sz="2400" dirty="0" smtClean="0">
                <a:latin typeface="Georgia" panose="02040502050405020303" pitchFamily="18" charset="0"/>
              </a:rPr>
              <a:t> (2) Macular </a:t>
            </a:r>
            <a:r>
              <a:rPr lang="en-US" altLang="en-US" sz="2400" dirty="0" err="1" smtClean="0">
                <a:latin typeface="Georgia" panose="02040502050405020303" pitchFamily="18" charset="0"/>
              </a:rPr>
              <a:t>oedema</a:t>
            </a:r>
            <a:r>
              <a:rPr lang="en-US" altLang="en-US" sz="2400" dirty="0" smtClean="0">
                <a:latin typeface="Georgia" panose="02040502050405020303" pitchFamily="18" charset="0"/>
              </a:rPr>
              <a:t> (3) Heart failure (4) Osteoporosis (5) Liver disease</a:t>
            </a:r>
          </a:p>
          <a:p>
            <a:pPr marL="0" indent="0" eaLnBrk="0" hangingPunct="0">
              <a:spcBef>
                <a:spcPts val="1800"/>
              </a:spcBef>
              <a:spcAft>
                <a:spcPts val="0"/>
              </a:spcAft>
              <a:buNone/>
            </a:pPr>
            <a:r>
              <a:rPr lang="en-US" altLang="en-US" sz="2400" dirty="0" smtClean="0">
                <a:latin typeface="Georgia" panose="02040502050405020303" pitchFamily="18" charset="0"/>
                <a:ea typeface="MS PGothic" pitchFamily="34" charset="-128"/>
              </a:rPr>
              <a:t>Rosiglitazone </a:t>
            </a:r>
            <a:r>
              <a:rPr lang="en-US" altLang="en-US" sz="2400" dirty="0">
                <a:latin typeface="Georgia" panose="02040502050405020303" pitchFamily="18" charset="0"/>
                <a:ea typeface="MS PGothic" pitchFamily="34" charset="-128"/>
              </a:rPr>
              <a:t>is being phased out </a:t>
            </a:r>
            <a:r>
              <a:rPr lang="en-US" altLang="en-US" sz="2400" dirty="0" smtClean="0">
                <a:latin typeface="Georgia" panose="02040502050405020303" pitchFamily="18" charset="0"/>
                <a:ea typeface="MS PGothic" pitchFamily="34" charset="-128"/>
              </a:rPr>
              <a:t>in some countries due </a:t>
            </a:r>
            <a:r>
              <a:rPr lang="en-US" altLang="en-US" sz="2400" dirty="0">
                <a:latin typeface="Georgia" panose="02040502050405020303" pitchFamily="18" charset="0"/>
                <a:ea typeface="MS PGothic" pitchFamily="34" charset="-128"/>
              </a:rPr>
              <a:t>to risk of myocardial infarction</a:t>
            </a:r>
          </a:p>
          <a:p>
            <a:pPr marL="0" indent="0" fontAlgn="auto">
              <a:spcBef>
                <a:spcPts val="1800"/>
              </a:spcBef>
              <a:spcAft>
                <a:spcPts val="0"/>
              </a:spcAft>
              <a:buNone/>
              <a:defRPr/>
            </a:pPr>
            <a:endParaRPr lang="en-US" altLang="en-US" sz="2400" dirty="0">
              <a:latin typeface="Georgia" panose="02040502050405020303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133B734-4598-47F3-96F4-55EC8C126413}" type="slidenum">
              <a:rPr lang="en-US"/>
              <a:pPr>
                <a:defRPr/>
              </a:pPr>
              <a:t>54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67218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4715" y="120650"/>
            <a:ext cx="8748215" cy="889284"/>
          </a:xfrm>
        </p:spPr>
        <p:txBody>
          <a:bodyPr rtlCol="0">
            <a:normAutofit/>
          </a:bodyPr>
          <a:lstStyle/>
          <a:p>
            <a:pPr algn="l" fontAlgn="auto">
              <a:spcAft>
                <a:spcPts val="0"/>
              </a:spcAft>
              <a:defRPr/>
            </a:pPr>
            <a:r>
              <a:rPr lang="en-US" sz="2800" b="1" cap="all" dirty="0" smtClean="0">
                <a:latin typeface="Georgia" panose="02040502050405020303" pitchFamily="18" charset="0"/>
              </a:rPr>
              <a:t>Alpha-</a:t>
            </a:r>
            <a:r>
              <a:rPr lang="en-US" sz="2800" b="1" cap="all" dirty="0" err="1">
                <a:latin typeface="Georgia" panose="02040502050405020303" pitchFamily="18" charset="0"/>
              </a:rPr>
              <a:t>g</a:t>
            </a:r>
            <a:r>
              <a:rPr lang="en-US" sz="2800" b="1" cap="all" dirty="0" err="1" smtClean="0">
                <a:latin typeface="Georgia" panose="02040502050405020303" pitchFamily="18" charset="0"/>
              </a:rPr>
              <a:t>lucosidase</a:t>
            </a:r>
            <a:r>
              <a:rPr lang="en-US" sz="2800" b="1" cap="all" dirty="0" smtClean="0">
                <a:latin typeface="Georgia" panose="02040502050405020303" pitchFamily="18" charset="0"/>
              </a:rPr>
              <a:t> inhibitors</a:t>
            </a:r>
            <a:endParaRPr lang="en-US" sz="2800" b="1" cap="all" dirty="0">
              <a:latin typeface="Georgia" panose="02040502050405020303" pitchFamily="18" charset="0"/>
            </a:endParaRPr>
          </a:p>
        </p:txBody>
      </p:sp>
      <p:graphicFrame>
        <p:nvGraphicFramePr>
          <p:cNvPr id="5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46460333"/>
              </p:ext>
            </p:extLst>
          </p:nvPr>
        </p:nvGraphicFramePr>
        <p:xfrm>
          <a:off x="313899" y="1269244"/>
          <a:ext cx="8529849" cy="5155060"/>
        </p:xfrm>
        <a:graphic>
          <a:graphicData uri="http://schemas.openxmlformats.org/drawingml/2006/table">
            <a:tbl>
              <a:tblPr/>
              <a:tblGrid>
                <a:gridCol w="252736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00248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9031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anose="02040502050405020303" pitchFamily="18" charset="0"/>
                          <a:ea typeface="ＭＳ Ｐゴシック" pitchFamily="34" charset="-128"/>
                        </a:rPr>
                        <a:t>Class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anose="02040502050405020303" pitchFamily="18" charset="0"/>
                          <a:ea typeface="ＭＳ Ｐゴシック" pitchFamily="34" charset="-128"/>
                        </a:rPr>
                        <a:t>α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anose="02040502050405020303" pitchFamily="18" charset="0"/>
                          <a:ea typeface="ＭＳ Ｐゴシック" pitchFamily="34" charset="-128"/>
                        </a:rPr>
                        <a:t>-</a:t>
                      </a: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anose="02040502050405020303" pitchFamily="18" charset="0"/>
                          <a:ea typeface="ＭＳ Ｐゴシック" pitchFamily="34" charset="-128"/>
                        </a:rPr>
                        <a:t>Glucosidase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anose="02040502050405020303" pitchFamily="18" charset="0"/>
                          <a:ea typeface="ＭＳ Ｐゴシック" pitchFamily="34" charset="-128"/>
                        </a:rPr>
                        <a:t> inhibitors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8254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anose="02040502050405020303" pitchFamily="18" charset="0"/>
                          <a:ea typeface="ＭＳ Ｐゴシック" pitchFamily="34" charset="-128"/>
                        </a:rPr>
                        <a:t>Compound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23838" marR="0" lvl="0" indent="-223838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anose="02040502050405020303" pitchFamily="18" charset="0"/>
                          <a:ea typeface="ＭＳ Ｐゴシック" pitchFamily="34" charset="-128"/>
                        </a:rPr>
                        <a:t>Acarbose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orgia" panose="02040502050405020303" pitchFamily="18" charset="0"/>
                        <a:ea typeface="ＭＳ Ｐゴシック" pitchFamily="34" charset="-128"/>
                      </a:endParaRPr>
                    </a:p>
                    <a:p>
                      <a:pPr marL="223838" marR="0" lvl="0" indent="-223838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anose="02040502050405020303" pitchFamily="18" charset="0"/>
                          <a:ea typeface="ＭＳ Ｐゴシック" pitchFamily="34" charset="-128"/>
                        </a:rPr>
                        <a:t>Miglitol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orgia" panose="02040502050405020303" pitchFamily="18" charset="0"/>
                        <a:ea typeface="ＭＳ Ｐゴシック" pitchFamily="34" charset="-128"/>
                      </a:endParaRP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9031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anose="02040502050405020303" pitchFamily="18" charset="0"/>
                          <a:ea typeface="ＭＳ Ｐゴシック" pitchFamily="34" charset="-128"/>
                        </a:rPr>
                        <a:t>Mechanism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anose="02040502050405020303" pitchFamily="18" charset="0"/>
                          <a:ea typeface="ＭＳ Ｐゴシック" pitchFamily="34" charset="-128"/>
                        </a:rPr>
                        <a:t>Inhibits intestinal </a:t>
                      </a:r>
                      <a:r>
                        <a:rPr kumimoji="0" lang="el-GR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anose="02040502050405020303" pitchFamily="18" charset="0"/>
                          <a:ea typeface="ＭＳ Ｐゴシック" pitchFamily="34" charset="-128"/>
                        </a:rPr>
                        <a:t>α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anose="02040502050405020303" pitchFamily="18" charset="0"/>
                          <a:ea typeface="ＭＳ Ｐゴシック" pitchFamily="34" charset="-128"/>
                        </a:rPr>
                        <a:t>-</a:t>
                      </a: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anose="02040502050405020303" pitchFamily="18" charset="0"/>
                          <a:ea typeface="ＭＳ Ｐゴシック" pitchFamily="34" charset="-128"/>
                        </a:rPr>
                        <a:t>glucosidase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orgia" panose="02040502050405020303" pitchFamily="18" charset="0"/>
                        <a:ea typeface="ＭＳ Ｐゴシック" pitchFamily="34" charset="-128"/>
                      </a:endParaRP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8254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anose="02040502050405020303" pitchFamily="18" charset="0"/>
                          <a:ea typeface="ＭＳ Ｐゴシック" pitchFamily="34" charset="-128"/>
                        </a:rPr>
                        <a:t>Action(s)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anose="02040502050405020303" pitchFamily="18" charset="0"/>
                          <a:ea typeface="ＭＳ Ｐゴシック" pitchFamily="34" charset="-128"/>
                        </a:rPr>
                        <a:t>Intestinal carbohydrate digestion and absorption slowed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8254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anose="02040502050405020303" pitchFamily="18" charset="0"/>
                          <a:ea typeface="ＭＳ Ｐゴシック" pitchFamily="34" charset="-128"/>
                        </a:rPr>
                        <a:t>Advantages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23838" marR="0" lvl="0" indent="-223838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anose="02040502050405020303" pitchFamily="18" charset="0"/>
                          <a:ea typeface="ＭＳ Ｐゴシック" pitchFamily="34" charset="-128"/>
                        </a:rPr>
                        <a:t>Non-systemic medication</a:t>
                      </a:r>
                    </a:p>
                    <a:p>
                      <a:pPr marL="223838" marR="0" lvl="0" indent="-223838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anose="02040502050405020303" pitchFamily="18" charset="0"/>
                          <a:ea typeface="ＭＳ Ｐゴシック" pitchFamily="34" charset="-128"/>
                        </a:rPr>
                        <a:t>Postprandial glucose 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anose="02040502050405020303" pitchFamily="18" charset="0"/>
                          <a:ea typeface="ＭＳ Ｐゴシック" pitchFamily="34" charset="-128"/>
                          <a:sym typeface="Symbol" pitchFamily="18" charset="2"/>
                        </a:rPr>
                        <a:t>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orgia" panose="02040502050405020303" pitchFamily="18" charset="0"/>
                        <a:ea typeface="ＭＳ Ｐゴシック" pitchFamily="34" charset="-128"/>
                      </a:endParaRP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27478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anose="02040502050405020303" pitchFamily="18" charset="0"/>
                          <a:ea typeface="ＭＳ Ｐゴシック" pitchFamily="34" charset="-128"/>
                        </a:rPr>
                        <a:t>Disadvantages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23838" marR="0" lvl="0" indent="-223838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anose="02040502050405020303" pitchFamily="18" charset="0"/>
                          <a:ea typeface="ＭＳ Ｐゴシック" pitchFamily="34" charset="-128"/>
                        </a:rPr>
                        <a:t>Gastrointestinal side effects (gas, flatulence, diarrhea)</a:t>
                      </a:r>
                    </a:p>
                    <a:p>
                      <a:pPr marL="223838" marR="0" lvl="0" indent="-223838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anose="02040502050405020303" pitchFamily="18" charset="0"/>
                          <a:ea typeface="ＭＳ Ｐゴシック" pitchFamily="34" charset="-128"/>
                        </a:rPr>
                        <a:t>Dosing frequency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CB16CD-1FBA-49E2-80D4-BDD57A24C24F}" type="slidenum">
              <a:rPr lang="en-US" smtClean="0"/>
              <a:pPr>
                <a:defRPr/>
              </a:pPr>
              <a:t>55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14439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Title 1"/>
          <p:cNvSpPr>
            <a:spLocks noGrp="1"/>
          </p:cNvSpPr>
          <p:nvPr>
            <p:ph type="title"/>
          </p:nvPr>
        </p:nvSpPr>
        <p:spPr>
          <a:xfrm>
            <a:off x="232011" y="177421"/>
            <a:ext cx="8720919" cy="846161"/>
          </a:xfrm>
        </p:spPr>
        <p:txBody>
          <a:bodyPr/>
          <a:lstStyle/>
          <a:p>
            <a:pPr algn="l"/>
            <a:r>
              <a:rPr lang="en-US" sz="2800" b="1" cap="all" dirty="0">
                <a:solidFill>
                  <a:prstClr val="black"/>
                </a:solidFill>
                <a:latin typeface="Georgia" panose="02040502050405020303" pitchFamily="18" charset="0"/>
              </a:rPr>
              <a:t>Alpha-</a:t>
            </a:r>
            <a:r>
              <a:rPr lang="en-US" sz="2800" b="1" cap="all" dirty="0" err="1">
                <a:solidFill>
                  <a:prstClr val="black"/>
                </a:solidFill>
                <a:latin typeface="Georgia" panose="02040502050405020303" pitchFamily="18" charset="0"/>
              </a:rPr>
              <a:t>glucosidase</a:t>
            </a:r>
            <a:r>
              <a:rPr lang="en-US" sz="2800" b="1" cap="all" dirty="0">
                <a:solidFill>
                  <a:prstClr val="black"/>
                </a:solidFill>
                <a:latin typeface="Georgia" panose="02040502050405020303" pitchFamily="18" charset="0"/>
              </a:rPr>
              <a:t> </a:t>
            </a:r>
            <a:r>
              <a:rPr lang="en-US" sz="2800" b="1" cap="all" dirty="0" smtClean="0">
                <a:solidFill>
                  <a:prstClr val="black"/>
                </a:solidFill>
                <a:latin typeface="Georgia" panose="02040502050405020303" pitchFamily="18" charset="0"/>
              </a:rPr>
              <a:t>inhibitors: MECHANISM OF ACTION</a:t>
            </a:r>
            <a:endParaRPr lang="en-US" altLang="en-US" cap="all" dirty="0" smtClean="0">
              <a:latin typeface="Georgia" panose="02040502050405020303" pitchFamily="18" charset="0"/>
            </a:endParaRPr>
          </a:p>
        </p:txBody>
      </p:sp>
      <p:sp>
        <p:nvSpPr>
          <p:cNvPr id="94211" name="Content Placeholder 2"/>
          <p:cNvSpPr>
            <a:spLocks noGrp="1"/>
          </p:cNvSpPr>
          <p:nvPr>
            <p:ph idx="1"/>
          </p:nvPr>
        </p:nvSpPr>
        <p:spPr>
          <a:xfrm>
            <a:off x="232011" y="1228299"/>
            <a:ext cx="8720919" cy="5397926"/>
          </a:xfrm>
        </p:spPr>
        <p:txBody>
          <a:bodyPr/>
          <a:lstStyle/>
          <a:p>
            <a:pPr marL="342900" lvl="1" indent="-342900">
              <a:spcBef>
                <a:spcPts val="18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2600" dirty="0" smtClean="0">
                <a:latin typeface="Georgia" panose="02040502050405020303" pitchFamily="18" charset="0"/>
              </a:rPr>
              <a:t>Reducing </a:t>
            </a:r>
            <a:r>
              <a:rPr lang="en-US" sz="2600" dirty="0">
                <a:latin typeface="Georgia" panose="02040502050405020303" pitchFamily="18" charset="0"/>
              </a:rPr>
              <a:t>intestinal absorption of </a:t>
            </a:r>
            <a:r>
              <a:rPr lang="en-US" sz="2600" dirty="0" smtClean="0">
                <a:latin typeface="Georgia" panose="02040502050405020303" pitchFamily="18" charset="0"/>
              </a:rPr>
              <a:t>starch, oligosaccharides and </a:t>
            </a:r>
            <a:r>
              <a:rPr lang="en-US" sz="2600" dirty="0">
                <a:latin typeface="Georgia" panose="02040502050405020303" pitchFamily="18" charset="0"/>
              </a:rPr>
              <a:t>disaccharides by inhibiting the action of intestinal brush border </a:t>
            </a:r>
            <a:r>
              <a:rPr lang="en-US" sz="2600" dirty="0" smtClean="0">
                <a:latin typeface="Georgia" panose="02040502050405020303" pitchFamily="18" charset="0"/>
              </a:rPr>
              <a:t>alpha-</a:t>
            </a:r>
            <a:r>
              <a:rPr lang="en-US" sz="2600" dirty="0" err="1" smtClean="0">
                <a:latin typeface="Georgia" panose="02040502050405020303" pitchFamily="18" charset="0"/>
              </a:rPr>
              <a:t>glucosidases</a:t>
            </a:r>
            <a:endParaRPr lang="en-US" altLang="en-US" sz="2600" dirty="0" smtClean="0">
              <a:latin typeface="Georgia" panose="02040502050405020303" pitchFamily="18" charset="0"/>
            </a:endParaRPr>
          </a:p>
          <a:p>
            <a:pPr marL="342900" lvl="1" indent="-342900">
              <a:spcBef>
                <a:spcPts val="18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altLang="en-US" sz="2600" dirty="0">
                <a:latin typeface="Georgia" panose="02040502050405020303" pitchFamily="18" charset="0"/>
              </a:rPr>
              <a:t>D</a:t>
            </a:r>
            <a:r>
              <a:rPr lang="en-US" altLang="en-US" sz="2600" dirty="0" smtClean="0">
                <a:latin typeface="Georgia" panose="02040502050405020303" pitchFamily="18" charset="0"/>
              </a:rPr>
              <a:t>isaccharides and oligosaccharides must be cleaved </a:t>
            </a:r>
            <a:r>
              <a:rPr lang="cs-CZ" altLang="en-US" sz="2600" dirty="0" smtClean="0">
                <a:latin typeface="Georgia" panose="02040502050405020303" pitchFamily="18" charset="0"/>
              </a:rPr>
              <a:t>e</a:t>
            </a:r>
            <a:r>
              <a:rPr lang="en-US" altLang="en-US" sz="2600" dirty="0" err="1" smtClean="0">
                <a:latin typeface="Georgia" panose="02040502050405020303" pitchFamily="18" charset="0"/>
              </a:rPr>
              <a:t>nzymatically</a:t>
            </a:r>
            <a:r>
              <a:rPr lang="en-US" altLang="en-US" sz="2600" dirty="0" smtClean="0">
                <a:latin typeface="Georgia" panose="02040502050405020303" pitchFamily="18" charset="0"/>
              </a:rPr>
              <a:t> in the gut to be absorbable. Alpha-</a:t>
            </a:r>
            <a:r>
              <a:rPr lang="en-US" altLang="en-US" sz="2600" dirty="0" err="1" smtClean="0">
                <a:latin typeface="Georgia" panose="02040502050405020303" pitchFamily="18" charset="0"/>
              </a:rPr>
              <a:t>glucosidases</a:t>
            </a:r>
            <a:r>
              <a:rPr lang="en-US" altLang="en-US" sz="2600" dirty="0" smtClean="0">
                <a:latin typeface="Georgia" panose="02040502050405020303" pitchFamily="18" charset="0"/>
              </a:rPr>
              <a:t> are the enzyme</a:t>
            </a:r>
            <a:r>
              <a:rPr lang="cs-CZ" altLang="en-US" sz="2600" dirty="0" smtClean="0">
                <a:latin typeface="Georgia" panose="02040502050405020303" pitchFamily="18" charset="0"/>
              </a:rPr>
              <a:t>s</a:t>
            </a:r>
            <a:r>
              <a:rPr lang="en-US" altLang="en-US" sz="2600" dirty="0" smtClean="0">
                <a:latin typeface="Georgia" panose="02040502050405020303" pitchFamily="18" charset="0"/>
              </a:rPr>
              <a:t> responsible for this action.</a:t>
            </a:r>
          </a:p>
          <a:p>
            <a:pPr marL="342900" lvl="1" indent="-342900">
              <a:spcBef>
                <a:spcPts val="18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altLang="en-US" sz="2600" dirty="0">
                <a:latin typeface="Georgia" panose="02040502050405020303" pitchFamily="18" charset="0"/>
              </a:rPr>
              <a:t>A</a:t>
            </a:r>
            <a:r>
              <a:rPr lang="en-US" altLang="en-US" sz="2600" dirty="0" smtClean="0">
                <a:latin typeface="Georgia" panose="02040502050405020303" pitchFamily="18" charset="0"/>
              </a:rPr>
              <a:t>lpha-</a:t>
            </a:r>
            <a:r>
              <a:rPr lang="en-US" altLang="en-US" sz="2600" dirty="0" err="1" smtClean="0">
                <a:latin typeface="Georgia" panose="02040502050405020303" pitchFamily="18" charset="0"/>
              </a:rPr>
              <a:t>glucosidase</a:t>
            </a:r>
            <a:r>
              <a:rPr lang="en-US" altLang="en-US" sz="2600" dirty="0" smtClean="0">
                <a:latin typeface="Georgia" panose="02040502050405020303" pitchFamily="18" charset="0"/>
              </a:rPr>
              <a:t> inhibitors decrease digestion of starch and disaccharides and thus </a:t>
            </a:r>
            <a:r>
              <a:rPr lang="en-US" altLang="en-US" sz="2600" dirty="0" err="1" smtClean="0">
                <a:latin typeface="Georgia" panose="02040502050405020303" pitchFamily="18" charset="0"/>
              </a:rPr>
              <a:t>decre</a:t>
            </a:r>
            <a:r>
              <a:rPr lang="cs-CZ" altLang="en-US" sz="2600" dirty="0" smtClean="0">
                <a:latin typeface="Georgia" panose="02040502050405020303" pitchFamily="18" charset="0"/>
              </a:rPr>
              <a:t>a</a:t>
            </a:r>
            <a:r>
              <a:rPr lang="en-US" altLang="en-US" sz="2600" dirty="0" smtClean="0">
                <a:latin typeface="Georgia" panose="02040502050405020303" pitchFamily="18" charset="0"/>
              </a:rPr>
              <a:t>se post-prandial glucose levels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7421931-66B2-43CA-AC07-A4EDB5485D56}" type="slidenum">
              <a:rPr lang="en-US"/>
              <a:pPr>
                <a:defRPr/>
              </a:pPr>
              <a:t>56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46823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986" y="232012"/>
            <a:ext cx="8771649" cy="726838"/>
          </a:xfrm>
        </p:spPr>
        <p:txBody>
          <a:bodyPr/>
          <a:lstStyle/>
          <a:p>
            <a:pPr algn="l"/>
            <a:r>
              <a:rPr lang="en-US" sz="2800" b="1" cap="all" dirty="0">
                <a:solidFill>
                  <a:prstClr val="black"/>
                </a:solidFill>
                <a:latin typeface="Georgia" panose="02040502050405020303" pitchFamily="18" charset="0"/>
              </a:rPr>
              <a:t>Alpha-</a:t>
            </a:r>
            <a:r>
              <a:rPr lang="en-US" sz="2800" b="1" cap="all" dirty="0" err="1">
                <a:solidFill>
                  <a:prstClr val="black"/>
                </a:solidFill>
                <a:latin typeface="Georgia" panose="02040502050405020303" pitchFamily="18" charset="0"/>
              </a:rPr>
              <a:t>glucosidase</a:t>
            </a:r>
            <a:r>
              <a:rPr lang="en-US" sz="2800" b="1" cap="all" dirty="0">
                <a:solidFill>
                  <a:prstClr val="black"/>
                </a:solidFill>
                <a:latin typeface="Georgia" panose="02040502050405020303" pitchFamily="18" charset="0"/>
              </a:rPr>
              <a:t> </a:t>
            </a:r>
            <a:r>
              <a:rPr lang="en-US" sz="2800" b="1" cap="all" dirty="0" smtClean="0">
                <a:solidFill>
                  <a:prstClr val="black"/>
                </a:solidFill>
                <a:latin typeface="Georgia" panose="02040502050405020303" pitchFamily="18" charset="0"/>
              </a:rPr>
              <a:t>inhibitors …. </a:t>
            </a:r>
            <a:r>
              <a:rPr lang="en-US" sz="2800" b="1" cap="all" dirty="0">
                <a:solidFill>
                  <a:prstClr val="black"/>
                </a:solidFill>
                <a:latin typeface="Georgia" panose="02040502050405020303" pitchFamily="18" charset="0"/>
              </a:rPr>
              <a:t>c</a:t>
            </a:r>
            <a:r>
              <a:rPr lang="en-US" sz="2800" b="1" cap="all" dirty="0" smtClean="0">
                <a:solidFill>
                  <a:prstClr val="black"/>
                </a:solidFill>
                <a:latin typeface="Georgia" panose="02040502050405020303" pitchFamily="18" charset="0"/>
              </a:rPr>
              <a:t>ont’d</a:t>
            </a:r>
            <a:endParaRPr lang="en-US" cap="all" dirty="0">
              <a:latin typeface="Georgia" panose="020405020504050203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9307" y="1187355"/>
            <a:ext cx="8666328" cy="5438870"/>
          </a:xfrm>
        </p:spPr>
        <p:txBody>
          <a:bodyPr/>
          <a:lstStyle/>
          <a:p>
            <a:pPr marL="0" indent="0" fontAlgn="auto">
              <a:spcBef>
                <a:spcPts val="1800"/>
              </a:spcBef>
              <a:spcAft>
                <a:spcPts val="0"/>
              </a:spcAft>
              <a:buNone/>
              <a:defRPr/>
            </a:pPr>
            <a:r>
              <a:rPr lang="en-US" altLang="en-US" sz="2400" b="1" dirty="0" smtClean="0">
                <a:latin typeface="Georgia" panose="02040502050405020303" pitchFamily="18" charset="0"/>
              </a:rPr>
              <a:t>Advantages: </a:t>
            </a:r>
            <a:r>
              <a:rPr lang="en-US" altLang="en-US" sz="2400" dirty="0" smtClean="0">
                <a:latin typeface="Georgia" panose="02040502050405020303" pitchFamily="18" charset="0"/>
              </a:rPr>
              <a:t>reduce postprandial </a:t>
            </a:r>
            <a:r>
              <a:rPr lang="en-US" altLang="en-US" sz="2400" dirty="0" err="1" smtClean="0">
                <a:latin typeface="Georgia" panose="02040502050405020303" pitchFamily="18" charset="0"/>
              </a:rPr>
              <a:t>hyperglycaemia</a:t>
            </a:r>
            <a:r>
              <a:rPr lang="en-US" altLang="en-US" sz="2400" dirty="0">
                <a:latin typeface="Georgia" panose="02040502050405020303" pitchFamily="18" charset="0"/>
              </a:rPr>
              <a:t> </a:t>
            </a:r>
            <a:r>
              <a:rPr lang="en-US" altLang="en-US" sz="2400" dirty="0" smtClean="0">
                <a:latin typeface="Georgia" panose="02040502050405020303" pitchFamily="18" charset="0"/>
              </a:rPr>
              <a:t>and do </a:t>
            </a:r>
            <a:r>
              <a:rPr lang="en-US" altLang="en-US" sz="2400" dirty="0">
                <a:latin typeface="Georgia" panose="02040502050405020303" pitchFamily="18" charset="0"/>
              </a:rPr>
              <a:t>not cause </a:t>
            </a:r>
            <a:r>
              <a:rPr lang="en-US" altLang="en-US" sz="2400" dirty="0" err="1">
                <a:latin typeface="Georgia" panose="02040502050405020303" pitchFamily="18" charset="0"/>
              </a:rPr>
              <a:t>hypoglycaemia</a:t>
            </a:r>
            <a:endParaRPr lang="en-US" altLang="en-US" sz="2400" dirty="0">
              <a:latin typeface="Georgia" panose="02040502050405020303" pitchFamily="18" charset="0"/>
            </a:endParaRPr>
          </a:p>
          <a:p>
            <a:pPr marL="0" lvl="1" indent="0">
              <a:spcBef>
                <a:spcPts val="1800"/>
              </a:spcBef>
              <a:spcAft>
                <a:spcPts val="0"/>
              </a:spcAft>
              <a:buNone/>
            </a:pPr>
            <a:r>
              <a:rPr lang="en-US" altLang="en-US" sz="2400" b="1" dirty="0">
                <a:latin typeface="Georgia" panose="02040502050405020303" pitchFamily="18" charset="0"/>
              </a:rPr>
              <a:t>Clinical </a:t>
            </a:r>
            <a:r>
              <a:rPr lang="en-US" altLang="en-US" sz="2400" b="1" dirty="0" smtClean="0">
                <a:latin typeface="Georgia" panose="02040502050405020303" pitchFamily="18" charset="0"/>
              </a:rPr>
              <a:t>use</a:t>
            </a:r>
            <a:r>
              <a:rPr lang="en-US" altLang="en-US" sz="2400" dirty="0" smtClean="0">
                <a:latin typeface="Georgia" panose="02040502050405020303" pitchFamily="18" charset="0"/>
              </a:rPr>
              <a:t>: </a:t>
            </a:r>
            <a:r>
              <a:rPr lang="en-US" sz="2400" dirty="0" smtClean="0">
                <a:latin typeface="Georgia" panose="02040502050405020303" pitchFamily="18" charset="0"/>
              </a:rPr>
              <a:t>Can </a:t>
            </a:r>
            <a:r>
              <a:rPr lang="en-US" sz="2400" dirty="0">
                <a:latin typeface="Georgia" panose="02040502050405020303" pitchFamily="18" charset="0"/>
              </a:rPr>
              <a:t>be used as monotherapy </a:t>
            </a:r>
            <a:r>
              <a:rPr lang="en-US" sz="2400" dirty="0" smtClean="0">
                <a:latin typeface="Georgia" panose="02040502050405020303" pitchFamily="18" charset="0"/>
              </a:rPr>
              <a:t>in type-2 DM and </a:t>
            </a:r>
            <a:r>
              <a:rPr lang="en-US" sz="2400" dirty="0">
                <a:latin typeface="Georgia" panose="02040502050405020303" pitchFamily="18" charset="0"/>
              </a:rPr>
              <a:t>with all classes including </a:t>
            </a:r>
            <a:r>
              <a:rPr lang="en-US" sz="2400" dirty="0" smtClean="0">
                <a:latin typeface="Georgia" panose="02040502050405020303" pitchFamily="18" charset="0"/>
              </a:rPr>
              <a:t>insulin. </a:t>
            </a:r>
            <a:r>
              <a:rPr lang="en-US" altLang="en-US" sz="2400" dirty="0" smtClean="0">
                <a:latin typeface="Georgia" panose="02040502050405020303" pitchFamily="18" charset="0"/>
              </a:rPr>
              <a:t>Taken </a:t>
            </a:r>
            <a:r>
              <a:rPr lang="en-US" altLang="en-US" sz="2400" dirty="0">
                <a:latin typeface="Georgia" panose="02040502050405020303" pitchFamily="18" charset="0"/>
              </a:rPr>
              <a:t>just before ingestion of first portion of the </a:t>
            </a:r>
            <a:r>
              <a:rPr lang="en-US" altLang="en-US" sz="2400" dirty="0" smtClean="0">
                <a:latin typeface="Georgia" panose="02040502050405020303" pitchFamily="18" charset="0"/>
              </a:rPr>
              <a:t>meal.</a:t>
            </a:r>
          </a:p>
          <a:p>
            <a:pPr marL="0" lvl="1" indent="0">
              <a:spcBef>
                <a:spcPts val="1800"/>
              </a:spcBef>
              <a:spcAft>
                <a:spcPts val="0"/>
              </a:spcAft>
              <a:buNone/>
            </a:pPr>
            <a:r>
              <a:rPr lang="en-US" altLang="en-US" sz="2400" b="1" dirty="0">
                <a:latin typeface="Georgia" panose="02040502050405020303" pitchFamily="18" charset="0"/>
              </a:rPr>
              <a:t>Adverse </a:t>
            </a:r>
            <a:r>
              <a:rPr lang="en-US" altLang="en-US" sz="2400" b="1" dirty="0" smtClean="0">
                <a:latin typeface="Georgia" panose="02040502050405020303" pitchFamily="18" charset="0"/>
              </a:rPr>
              <a:t>effects: </a:t>
            </a:r>
            <a:r>
              <a:rPr lang="en-US" altLang="en-US" sz="2400" dirty="0" smtClean="0">
                <a:latin typeface="Georgia" panose="02040502050405020303" pitchFamily="18" charset="0"/>
              </a:rPr>
              <a:t>GIT </a:t>
            </a:r>
            <a:r>
              <a:rPr lang="en-US" altLang="en-US" sz="2400" dirty="0">
                <a:latin typeface="Georgia" panose="02040502050405020303" pitchFamily="18" charset="0"/>
              </a:rPr>
              <a:t>disturbances – flatulence, diarrhea, abdominal pain</a:t>
            </a:r>
          </a:p>
          <a:p>
            <a:pPr marL="0" indent="0">
              <a:spcBef>
                <a:spcPts val="1800"/>
              </a:spcBef>
              <a:spcAft>
                <a:spcPts val="0"/>
              </a:spcAft>
              <a:buNone/>
            </a:pPr>
            <a:r>
              <a:rPr lang="en-US" sz="2400" b="1" dirty="0" smtClean="0">
                <a:latin typeface="Georgia" panose="02040502050405020303" pitchFamily="18" charset="0"/>
              </a:rPr>
              <a:t>Contra-indications: </a:t>
            </a:r>
            <a:r>
              <a:rPr lang="en-US" sz="2400" dirty="0" smtClean="0">
                <a:latin typeface="Georgia" panose="02040502050405020303" pitchFamily="18" charset="0"/>
              </a:rPr>
              <a:t>(1) </a:t>
            </a:r>
            <a:r>
              <a:rPr lang="en-US" altLang="en-US" sz="2400" dirty="0" smtClean="0">
                <a:latin typeface="Georgia" panose="02040502050405020303" pitchFamily="18" charset="0"/>
              </a:rPr>
              <a:t>Inflammatory </a:t>
            </a:r>
            <a:r>
              <a:rPr lang="en-US" altLang="en-US" sz="2400" dirty="0">
                <a:latin typeface="Georgia" panose="02040502050405020303" pitchFamily="18" charset="0"/>
              </a:rPr>
              <a:t>bowel disease (ulcerative colitis or </a:t>
            </a:r>
            <a:r>
              <a:rPr lang="en-US" altLang="en-US" sz="2400" dirty="0" err="1">
                <a:latin typeface="Georgia" panose="02040502050405020303" pitchFamily="18" charset="0"/>
              </a:rPr>
              <a:t>Crohn's</a:t>
            </a:r>
            <a:r>
              <a:rPr lang="en-US" altLang="en-US" sz="2400" dirty="0">
                <a:latin typeface="Georgia" panose="02040502050405020303" pitchFamily="18" charset="0"/>
              </a:rPr>
              <a:t> </a:t>
            </a:r>
            <a:r>
              <a:rPr lang="en-US" altLang="en-US" sz="2400" dirty="0" smtClean="0">
                <a:latin typeface="Georgia" panose="02040502050405020303" pitchFamily="18" charset="0"/>
              </a:rPr>
              <a:t>disease) (2) Intestinal obstruction (3) Kidney disease</a:t>
            </a:r>
            <a:endParaRPr lang="en-US" altLang="en-US" sz="2400" dirty="0">
              <a:latin typeface="Georgia" panose="02040502050405020303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CB16CD-1FBA-49E2-80D4-BDD57A24C24F}" type="slidenum">
              <a:rPr lang="en-US" smtClean="0"/>
              <a:pPr>
                <a:defRPr/>
              </a:pPr>
              <a:t>57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40938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Title 1"/>
          <p:cNvSpPr>
            <a:spLocks noGrp="1"/>
          </p:cNvSpPr>
          <p:nvPr>
            <p:ph type="title"/>
          </p:nvPr>
        </p:nvSpPr>
        <p:spPr>
          <a:xfrm>
            <a:off x="272955" y="274638"/>
            <a:ext cx="8679975" cy="639762"/>
          </a:xfrm>
        </p:spPr>
        <p:txBody>
          <a:bodyPr/>
          <a:lstStyle/>
          <a:p>
            <a:pPr algn="l"/>
            <a:r>
              <a:rPr lang="en-US" altLang="en-US" sz="2800" b="1" cap="all" dirty="0" err="1" smtClean="0">
                <a:latin typeface="Georgia" panose="02040502050405020303" pitchFamily="18" charset="0"/>
              </a:rPr>
              <a:t>Incretin</a:t>
            </a:r>
            <a:r>
              <a:rPr lang="en-US" altLang="en-US" sz="2800" b="1" cap="all" dirty="0" err="1">
                <a:latin typeface="Georgia" panose="02040502050405020303" pitchFamily="18" charset="0"/>
              </a:rPr>
              <a:t>s</a:t>
            </a:r>
            <a:endParaRPr lang="en-US" altLang="en-US" sz="2800" b="1" cap="all" dirty="0" smtClean="0">
              <a:latin typeface="Georgia" panose="020405020504050203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2955" y="1241946"/>
            <a:ext cx="8679975" cy="5384279"/>
          </a:xfrm>
        </p:spPr>
        <p:txBody>
          <a:bodyPr rtlCol="0">
            <a:noAutofit/>
          </a:bodyPr>
          <a:lstStyle/>
          <a:p>
            <a:pPr marL="365760" indent="-365760" fontAlgn="auto">
              <a:spcBef>
                <a:spcPts val="1800"/>
              </a:spcBef>
              <a:spcAft>
                <a:spcPts val="0"/>
              </a:spcAft>
              <a:defRPr/>
            </a:pPr>
            <a:r>
              <a:rPr lang="en-US" sz="2600" dirty="0" err="1">
                <a:latin typeface="Georgia" panose="02040502050405020303" pitchFamily="18" charset="0"/>
              </a:rPr>
              <a:t>Incretins</a:t>
            </a:r>
            <a:r>
              <a:rPr lang="en-US" sz="2600" dirty="0">
                <a:latin typeface="Georgia" panose="02040502050405020303" pitchFamily="18" charset="0"/>
              </a:rPr>
              <a:t> are a group of gastrointestinal hormones that stimulate a decrease in blood glucose </a:t>
            </a:r>
            <a:r>
              <a:rPr lang="en-US" sz="2600" dirty="0" smtClean="0">
                <a:latin typeface="Georgia" panose="02040502050405020303" pitchFamily="18" charset="0"/>
              </a:rPr>
              <a:t>levels</a:t>
            </a:r>
          </a:p>
          <a:p>
            <a:pPr marL="365760" indent="-365760" fontAlgn="auto">
              <a:spcBef>
                <a:spcPts val="1800"/>
              </a:spcBef>
              <a:spcAft>
                <a:spcPts val="0"/>
              </a:spcAft>
              <a:defRPr/>
            </a:pPr>
            <a:r>
              <a:rPr lang="en-US" sz="2600" dirty="0" err="1" smtClean="0">
                <a:latin typeface="Georgia" panose="02040502050405020303" pitchFamily="18" charset="0"/>
              </a:rPr>
              <a:t>Incretins</a:t>
            </a:r>
            <a:r>
              <a:rPr lang="en-US" sz="2600" dirty="0" smtClean="0">
                <a:latin typeface="Georgia" panose="02040502050405020303" pitchFamily="18" charset="0"/>
              </a:rPr>
              <a:t> </a:t>
            </a:r>
            <a:r>
              <a:rPr lang="en-US" sz="2600" dirty="0">
                <a:latin typeface="Georgia" panose="02040502050405020303" pitchFamily="18" charset="0"/>
              </a:rPr>
              <a:t>do so by causing an increase in the amount of insulin released from the beta cells of the islets of </a:t>
            </a:r>
            <a:r>
              <a:rPr lang="en-US" sz="2600" dirty="0" smtClean="0">
                <a:latin typeface="Georgia" panose="02040502050405020303" pitchFamily="18" charset="0"/>
              </a:rPr>
              <a:t>Langerhans after eating, before blood glucose levels become elevated</a:t>
            </a:r>
          </a:p>
          <a:p>
            <a:pPr marL="365760" indent="-365760" fontAlgn="auto">
              <a:spcBef>
                <a:spcPts val="1800"/>
              </a:spcBef>
              <a:spcAft>
                <a:spcPts val="0"/>
              </a:spcAft>
              <a:defRPr/>
            </a:pPr>
            <a:r>
              <a:rPr lang="en-US" sz="2600" dirty="0" smtClean="0">
                <a:latin typeface="Georgia" panose="02040502050405020303" pitchFamily="18" charset="0"/>
              </a:rPr>
              <a:t>They </a:t>
            </a:r>
            <a:r>
              <a:rPr lang="en-US" sz="2600" dirty="0">
                <a:latin typeface="Georgia" panose="02040502050405020303" pitchFamily="18" charset="0"/>
              </a:rPr>
              <a:t>also inhibit glucagon release from the alpha cells of the Islets of </a:t>
            </a:r>
            <a:r>
              <a:rPr lang="en-US" sz="2600" dirty="0" smtClean="0">
                <a:latin typeface="Georgia" panose="02040502050405020303" pitchFamily="18" charset="0"/>
              </a:rPr>
              <a:t>Langerhans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59C6737-0967-4D00-BADC-763E49A9D2D0}" type="slidenum">
              <a:rPr lang="en-US"/>
              <a:pPr>
                <a:defRPr/>
              </a:pPr>
              <a:t>58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05768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Title 1"/>
          <p:cNvSpPr>
            <a:spLocks noGrp="1"/>
          </p:cNvSpPr>
          <p:nvPr>
            <p:ph type="title"/>
          </p:nvPr>
        </p:nvSpPr>
        <p:spPr>
          <a:xfrm>
            <a:off x="272955" y="274638"/>
            <a:ext cx="8679975" cy="639762"/>
          </a:xfrm>
        </p:spPr>
        <p:txBody>
          <a:bodyPr/>
          <a:lstStyle/>
          <a:p>
            <a:pPr algn="l"/>
            <a:r>
              <a:rPr lang="en-US" altLang="en-US" sz="2800" b="1" cap="all" dirty="0" err="1" smtClean="0">
                <a:latin typeface="Georgia" panose="02040502050405020303" pitchFamily="18" charset="0"/>
              </a:rPr>
              <a:t>Incretins</a:t>
            </a:r>
            <a:r>
              <a:rPr lang="en-US" altLang="en-US" sz="2800" b="1" cap="all" dirty="0" smtClean="0">
                <a:latin typeface="Georgia" panose="02040502050405020303" pitchFamily="18" charset="0"/>
              </a:rPr>
              <a:t> …. CONT’D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2955" y="1241946"/>
            <a:ext cx="8679975" cy="5384279"/>
          </a:xfrm>
        </p:spPr>
        <p:txBody>
          <a:bodyPr rtlCol="0">
            <a:noAutofit/>
          </a:bodyPr>
          <a:lstStyle/>
          <a:p>
            <a:pPr marL="365760" indent="-365760" fontAlgn="auto">
              <a:spcBef>
                <a:spcPts val="1800"/>
              </a:spcBef>
              <a:spcAft>
                <a:spcPts val="0"/>
              </a:spcAft>
              <a:defRPr/>
            </a:pPr>
            <a:r>
              <a:rPr lang="en-US" sz="2600" dirty="0" smtClean="0">
                <a:latin typeface="Georgia" panose="02040502050405020303" pitchFamily="18" charset="0"/>
              </a:rPr>
              <a:t>The </a:t>
            </a:r>
            <a:r>
              <a:rPr lang="en-US" sz="2600" dirty="0">
                <a:latin typeface="Georgia" panose="02040502050405020303" pitchFamily="18" charset="0"/>
              </a:rPr>
              <a:t>two </a:t>
            </a:r>
            <a:r>
              <a:rPr lang="en-US" sz="2600" dirty="0" smtClean="0">
                <a:latin typeface="Georgia" panose="02040502050405020303" pitchFamily="18" charset="0"/>
              </a:rPr>
              <a:t>major </a:t>
            </a:r>
            <a:r>
              <a:rPr lang="en-US" sz="2600" dirty="0" err="1" smtClean="0">
                <a:latin typeface="Georgia" panose="02040502050405020303" pitchFamily="18" charset="0"/>
              </a:rPr>
              <a:t>incretin</a:t>
            </a:r>
            <a:r>
              <a:rPr lang="en-US" sz="2600" dirty="0" smtClean="0">
                <a:latin typeface="Georgia" panose="02040502050405020303" pitchFamily="18" charset="0"/>
              </a:rPr>
              <a:t> hormones are </a:t>
            </a:r>
            <a:r>
              <a:rPr lang="en-US" sz="2600" dirty="0">
                <a:latin typeface="Georgia" panose="02040502050405020303" pitchFamily="18" charset="0"/>
              </a:rPr>
              <a:t>glucagon-like peptide-1 (</a:t>
            </a:r>
            <a:r>
              <a:rPr lang="en-US" sz="2600" dirty="0" smtClean="0">
                <a:latin typeface="Georgia" panose="02040502050405020303" pitchFamily="18" charset="0"/>
              </a:rPr>
              <a:t>GLP-1) and </a:t>
            </a:r>
            <a:r>
              <a:rPr lang="en-US" sz="2600" dirty="0">
                <a:latin typeface="Georgia" panose="02040502050405020303" pitchFamily="18" charset="0"/>
              </a:rPr>
              <a:t>glucose-dependent </a:t>
            </a:r>
            <a:r>
              <a:rPr lang="en-US" sz="2600" dirty="0" err="1">
                <a:latin typeface="Georgia" panose="02040502050405020303" pitchFamily="18" charset="0"/>
              </a:rPr>
              <a:t>insulinotropic</a:t>
            </a:r>
            <a:r>
              <a:rPr lang="en-US" sz="2600" dirty="0">
                <a:latin typeface="Georgia" panose="02040502050405020303" pitchFamily="18" charset="0"/>
              </a:rPr>
              <a:t> polypeptide </a:t>
            </a:r>
            <a:r>
              <a:rPr lang="en-US" sz="2600" dirty="0" smtClean="0">
                <a:latin typeface="Georgia" panose="02040502050405020303" pitchFamily="18" charset="0"/>
              </a:rPr>
              <a:t>[GIP] (also </a:t>
            </a:r>
            <a:r>
              <a:rPr lang="en-US" sz="2600" dirty="0">
                <a:latin typeface="Georgia" panose="02040502050405020303" pitchFamily="18" charset="0"/>
              </a:rPr>
              <a:t>known as: gastric inhibitory </a:t>
            </a:r>
            <a:r>
              <a:rPr lang="en-US" sz="2600" dirty="0" smtClean="0">
                <a:latin typeface="Georgia" panose="02040502050405020303" pitchFamily="18" charset="0"/>
              </a:rPr>
              <a:t>peptide)</a:t>
            </a:r>
          </a:p>
          <a:p>
            <a:pPr marL="365760" indent="-365760" fontAlgn="auto">
              <a:spcBef>
                <a:spcPts val="1800"/>
              </a:spcBef>
              <a:spcAft>
                <a:spcPts val="0"/>
              </a:spcAft>
              <a:defRPr/>
            </a:pPr>
            <a:r>
              <a:rPr lang="en-US" sz="2600" dirty="0">
                <a:latin typeface="Georgia" panose="02040502050405020303" pitchFamily="18" charset="0"/>
              </a:rPr>
              <a:t>Both GLP-1 and GIP are rapidly inactivated by the enzyme </a:t>
            </a:r>
            <a:r>
              <a:rPr lang="en-US" sz="2600" dirty="0" err="1">
                <a:latin typeface="Georgia" panose="02040502050405020303" pitchFamily="18" charset="0"/>
              </a:rPr>
              <a:t>dipeptidyl</a:t>
            </a:r>
            <a:r>
              <a:rPr lang="en-US" sz="2600" dirty="0">
                <a:latin typeface="Georgia" panose="02040502050405020303" pitchFamily="18" charset="0"/>
              </a:rPr>
              <a:t> peptidase-4 (DPP-IV</a:t>
            </a:r>
            <a:r>
              <a:rPr lang="en-US" sz="2600" dirty="0" smtClean="0">
                <a:latin typeface="Georgia" panose="02040502050405020303" pitchFamily="18" charset="0"/>
              </a:rPr>
              <a:t>)</a:t>
            </a:r>
          </a:p>
          <a:p>
            <a:pPr marL="365760" indent="-365760" fontAlgn="auto">
              <a:spcBef>
                <a:spcPts val="1800"/>
              </a:spcBef>
              <a:spcAft>
                <a:spcPts val="0"/>
              </a:spcAft>
              <a:defRPr/>
            </a:pPr>
            <a:r>
              <a:rPr lang="en-GB" altLang="en-US" sz="2600" dirty="0" smtClean="0">
                <a:latin typeface="Georgia" panose="02040502050405020303" pitchFamily="18" charset="0"/>
              </a:rPr>
              <a:t>Type </a:t>
            </a:r>
            <a:r>
              <a:rPr lang="en-GB" altLang="en-US" sz="2600" dirty="0">
                <a:latin typeface="Georgia" panose="02040502050405020303" pitchFamily="18" charset="0"/>
              </a:rPr>
              <a:t>2 diabetics exhibit little </a:t>
            </a:r>
            <a:r>
              <a:rPr lang="en-GB" altLang="en-US" sz="2600" dirty="0" err="1">
                <a:latin typeface="Georgia" panose="02040502050405020303" pitchFamily="18" charset="0"/>
              </a:rPr>
              <a:t>incretin</a:t>
            </a:r>
            <a:r>
              <a:rPr lang="en-GB" altLang="en-US" sz="2600" dirty="0">
                <a:latin typeface="Georgia" panose="02040502050405020303" pitchFamily="18" charset="0"/>
              </a:rPr>
              <a:t> </a:t>
            </a:r>
            <a:r>
              <a:rPr lang="en-GB" altLang="en-US" sz="2600" dirty="0" smtClean="0">
                <a:latin typeface="Georgia" panose="02040502050405020303" pitchFamily="18" charset="0"/>
              </a:rPr>
              <a:t>effect (</a:t>
            </a:r>
            <a:r>
              <a:rPr lang="en-US" altLang="en-US" sz="2600" dirty="0" smtClean="0">
                <a:latin typeface="Georgia" panose="02040502050405020303" pitchFamily="18" charset="0"/>
              </a:rPr>
              <a:t>l</a:t>
            </a:r>
            <a:r>
              <a:rPr lang="en-US" sz="2600" dirty="0" smtClean="0">
                <a:latin typeface="Georgia" panose="02040502050405020303" pitchFamily="18" charset="0"/>
              </a:rPr>
              <a:t>evels </a:t>
            </a:r>
            <a:r>
              <a:rPr lang="en-US" sz="2600" dirty="0">
                <a:latin typeface="Georgia" panose="02040502050405020303" pitchFamily="18" charset="0"/>
              </a:rPr>
              <a:t>of </a:t>
            </a:r>
            <a:r>
              <a:rPr lang="en-US" sz="2600" dirty="0" smtClean="0">
                <a:latin typeface="Georgia" panose="02040502050405020303" pitchFamily="18" charset="0"/>
              </a:rPr>
              <a:t>GLP-1 and the </a:t>
            </a:r>
            <a:r>
              <a:rPr lang="en-US" sz="2600" dirty="0" err="1">
                <a:latin typeface="Georgia" panose="02040502050405020303" pitchFamily="18" charset="0"/>
              </a:rPr>
              <a:t>insulinotropic</a:t>
            </a:r>
            <a:r>
              <a:rPr lang="en-US" sz="2600" dirty="0">
                <a:latin typeface="Georgia" panose="02040502050405020303" pitchFamily="18" charset="0"/>
              </a:rPr>
              <a:t> response to GIP </a:t>
            </a:r>
            <a:r>
              <a:rPr lang="en-US" sz="2600" dirty="0" smtClean="0">
                <a:latin typeface="Georgia" panose="02040502050405020303" pitchFamily="18" charset="0"/>
              </a:rPr>
              <a:t>are decreased)</a:t>
            </a:r>
            <a:endParaRPr lang="en-GB" altLang="en-US" sz="2600" dirty="0">
              <a:latin typeface="Georgia" panose="02040502050405020303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59C6737-0967-4D00-BADC-763E49A9D2D0}" type="slidenum">
              <a:rPr lang="en-US"/>
              <a:pPr>
                <a:defRPr/>
              </a:pPr>
              <a:t>59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25300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Google Shape;203;p29"/>
          <p:cNvSpPr txBox="1"/>
          <p:nvPr/>
        </p:nvSpPr>
        <p:spPr>
          <a:xfrm>
            <a:off x="249381" y="152400"/>
            <a:ext cx="8689902" cy="8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>
              <a:spcBef>
                <a:spcPts val="0"/>
              </a:spcBef>
              <a:buClr>
                <a:srgbClr val="7030A0"/>
              </a:buClr>
            </a:pPr>
            <a:r>
              <a:rPr lang="en-IN" altLang="en-US" sz="2800" b="1" dirty="0">
                <a:solidFill>
                  <a:srgbClr val="7030A0"/>
                </a:solidFill>
                <a:latin typeface="Georgia" panose="02040502050405020303" charset="0"/>
                <a:cs typeface="Georgia" panose="02040502050405020303" charset="0"/>
                <a:sym typeface="Arial" panose="020B0604020202020204"/>
              </a:rPr>
              <a:t>LEARNING </a:t>
            </a:r>
            <a:r>
              <a:rPr lang="en-US" sz="2800" b="1" dirty="0" smtClean="0">
                <a:solidFill>
                  <a:srgbClr val="7030A0"/>
                </a:solidFill>
                <a:latin typeface="Georgia" panose="02040502050405020303" charset="0"/>
                <a:cs typeface="Georgia" panose="02040502050405020303" charset="0"/>
                <a:sym typeface="Arial" panose="020B0604020202020204"/>
              </a:rPr>
              <a:t>OBJECTIVES</a:t>
            </a:r>
            <a:endParaRPr lang="en-US" sz="2800" b="1" dirty="0">
              <a:solidFill>
                <a:srgbClr val="7030A0"/>
              </a:solidFill>
              <a:latin typeface="Georgia" panose="02040502050405020303" charset="0"/>
              <a:cs typeface="Georgia" panose="02040502050405020303" charset="0"/>
              <a:sym typeface="Arial" panose="020B0604020202020204"/>
            </a:endParaRPr>
          </a:p>
        </p:txBody>
      </p:sp>
      <p:sp>
        <p:nvSpPr>
          <p:cNvPr id="204" name="Google Shape;204;p29"/>
          <p:cNvSpPr txBox="1"/>
          <p:nvPr/>
        </p:nvSpPr>
        <p:spPr>
          <a:xfrm>
            <a:off x="249381" y="1160061"/>
            <a:ext cx="8689901" cy="54191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marR="0" lvl="0" indent="-457200" rtl="0">
              <a:spcBef>
                <a:spcPts val="1800"/>
              </a:spcBef>
              <a:buFont typeface="+mj-lt"/>
              <a:buAutoNum type="arabicPeriod"/>
            </a:pPr>
            <a:r>
              <a:rPr lang="en-US" sz="2500" dirty="0" smtClean="0">
                <a:latin typeface="Georgia" panose="02040502050405020303" pitchFamily="18" charset="0"/>
              </a:rPr>
              <a:t>Describe the biochemistry, secretion, mechanism of action, actions and pharmacokinetics of insulin</a:t>
            </a:r>
            <a:endParaRPr lang="en-US" sz="2500" dirty="0">
              <a:latin typeface="Georgia" panose="02040502050405020303" pitchFamily="18" charset="0"/>
            </a:endParaRPr>
          </a:p>
          <a:p>
            <a:pPr marL="457200" marR="0" lvl="0" indent="-457200" rtl="0">
              <a:spcBef>
                <a:spcPts val="1800"/>
              </a:spcBef>
              <a:buFont typeface="+mj-lt"/>
              <a:buAutoNum type="arabicPeriod"/>
            </a:pPr>
            <a:r>
              <a:rPr lang="en-US" sz="2500" dirty="0" smtClean="0">
                <a:latin typeface="Georgia" panose="02040502050405020303" pitchFamily="18" charset="0"/>
              </a:rPr>
              <a:t>Classify insulin preparations according to onset and duration of action</a:t>
            </a:r>
            <a:endParaRPr lang="en-US" sz="2500" dirty="0">
              <a:latin typeface="Georgia" panose="02040502050405020303" pitchFamily="18" charset="0"/>
            </a:endParaRPr>
          </a:p>
          <a:p>
            <a:pPr marL="457200" marR="0" lvl="0" indent="-457200" rtl="0">
              <a:spcBef>
                <a:spcPts val="1800"/>
              </a:spcBef>
              <a:buFont typeface="+mj-lt"/>
              <a:buAutoNum type="arabicPeriod"/>
            </a:pPr>
            <a:r>
              <a:rPr lang="en-US" sz="2500" dirty="0" smtClean="0">
                <a:latin typeface="Georgia" panose="02040502050405020303" pitchFamily="18" charset="0"/>
              </a:rPr>
              <a:t>Describe the clinical uses of the various insulin preparations</a:t>
            </a:r>
            <a:endParaRPr lang="en-US" sz="2500" dirty="0">
              <a:latin typeface="Georgia" panose="02040502050405020303" pitchFamily="18" charset="0"/>
            </a:endParaRPr>
          </a:p>
          <a:p>
            <a:pPr marL="457200" marR="0" lvl="0" indent="-457200" rtl="0">
              <a:spcBef>
                <a:spcPts val="1800"/>
              </a:spcBef>
              <a:buFont typeface="+mj-lt"/>
              <a:buAutoNum type="arabicPeriod"/>
            </a:pPr>
            <a:r>
              <a:rPr lang="en-US" sz="2500" dirty="0" smtClean="0">
                <a:latin typeface="Georgia" panose="02040502050405020303" pitchFamily="18" charset="0"/>
              </a:rPr>
              <a:t>Describe the adverse effects and drug interactions associated with insulin, and insulin contraindications</a:t>
            </a:r>
          </a:p>
          <a:p>
            <a:pPr marL="457200" marR="0" lvl="0" indent="-457200" rtl="0">
              <a:spcBef>
                <a:spcPts val="1800"/>
              </a:spcBef>
              <a:buFont typeface="+mj-lt"/>
              <a:buAutoNum type="arabicPeriod"/>
            </a:pPr>
            <a:r>
              <a:rPr lang="en-US" sz="2500" dirty="0" smtClean="0">
                <a:latin typeface="Georgia" panose="02040502050405020303" pitchFamily="18" charset="0"/>
              </a:rPr>
              <a:t>Outline the clinical features and treatment of </a:t>
            </a:r>
            <a:r>
              <a:rPr lang="en-US" sz="2500" dirty="0" err="1" smtClean="0">
                <a:latin typeface="Georgia" panose="02040502050405020303" pitchFamily="18" charset="0"/>
              </a:rPr>
              <a:t>hypoglycaemia</a:t>
            </a:r>
            <a:endParaRPr lang="en-US" sz="2500" dirty="0"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62616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307" y="274638"/>
            <a:ext cx="8639033" cy="563562"/>
          </a:xfrm>
        </p:spPr>
        <p:txBody>
          <a:bodyPr rtlCol="0">
            <a:noAutofit/>
          </a:bodyPr>
          <a:lstStyle/>
          <a:p>
            <a:pPr algn="l" fontAlgn="auto">
              <a:spcAft>
                <a:spcPts val="0"/>
              </a:spcAft>
              <a:defRPr/>
            </a:pPr>
            <a:r>
              <a:rPr lang="en-US" sz="2800" b="1" cap="all" dirty="0" err="1" smtClean="0">
                <a:latin typeface="Georgia" panose="02040502050405020303" pitchFamily="18" charset="0"/>
              </a:rPr>
              <a:t>Incretin</a:t>
            </a:r>
            <a:r>
              <a:rPr lang="en-US" sz="2800" b="1" cap="all" dirty="0" smtClean="0">
                <a:latin typeface="Georgia" panose="02040502050405020303" pitchFamily="18" charset="0"/>
              </a:rPr>
              <a:t> </a:t>
            </a:r>
            <a:r>
              <a:rPr lang="en-US" sz="2800" b="1" cap="all" dirty="0" err="1">
                <a:latin typeface="Georgia" panose="02040502050405020303" pitchFamily="18" charset="0"/>
              </a:rPr>
              <a:t>m</a:t>
            </a:r>
            <a:r>
              <a:rPr lang="en-US" sz="2800" b="1" cap="all" dirty="0" err="1" smtClean="0">
                <a:latin typeface="Georgia" panose="02040502050405020303" pitchFamily="18" charset="0"/>
              </a:rPr>
              <a:t>imetics</a:t>
            </a:r>
            <a:endParaRPr lang="en-US" sz="2800" b="1" cap="all" dirty="0">
              <a:latin typeface="Georgia" panose="02040502050405020303" pitchFamily="18" charset="0"/>
            </a:endParaRPr>
          </a:p>
        </p:txBody>
      </p:sp>
      <p:graphicFrame>
        <p:nvGraphicFramePr>
          <p:cNvPr id="5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5476239"/>
              </p:ext>
            </p:extLst>
          </p:nvPr>
        </p:nvGraphicFramePr>
        <p:xfrm>
          <a:off x="272955" y="1255593"/>
          <a:ext cx="8611737" cy="5212080"/>
        </p:xfrm>
        <a:graphic>
          <a:graphicData uri="http://schemas.openxmlformats.org/drawingml/2006/table">
            <a:tbl>
              <a:tblPr/>
              <a:tblGrid>
                <a:gridCol w="191371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69801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4212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anose="02040502050405020303" pitchFamily="18" charset="0"/>
                          <a:ea typeface="ＭＳ Ｐゴシック" pitchFamily="34" charset="-128"/>
                        </a:rPr>
                        <a:t>Class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anose="02040502050405020303" pitchFamily="18" charset="0"/>
                          <a:ea typeface="ＭＳ Ｐゴシック" pitchFamily="34" charset="-128"/>
                        </a:rPr>
                        <a:t>GLP-1 receptor agonists (</a:t>
                      </a:r>
                      <a:r>
                        <a:rPr kumimoji="0" lang="en-US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anose="02040502050405020303" pitchFamily="18" charset="0"/>
                          <a:ea typeface="ＭＳ Ｐゴシック" pitchFamily="34" charset="-128"/>
                        </a:rPr>
                        <a:t>incretin</a:t>
                      </a: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anose="02040502050405020303" pitchFamily="18" charset="0"/>
                          <a:ea typeface="ＭＳ Ｐゴシック" pitchFamily="34" charset="-128"/>
                        </a:rPr>
                        <a:t> </a:t>
                      </a:r>
                      <a:r>
                        <a:rPr kumimoji="0" lang="en-US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anose="02040502050405020303" pitchFamily="18" charset="0"/>
                          <a:ea typeface="ＭＳ Ｐゴシック" pitchFamily="34" charset="-128"/>
                        </a:rPr>
                        <a:t>mimetics</a:t>
                      </a: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anose="02040502050405020303" pitchFamily="18" charset="0"/>
                          <a:ea typeface="ＭＳ Ｐゴシック" pitchFamily="34" charset="-128"/>
                        </a:rPr>
                        <a:t>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9871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anose="02040502050405020303" pitchFamily="18" charset="0"/>
                          <a:ea typeface="ＭＳ Ｐゴシック" pitchFamily="34" charset="-128"/>
                        </a:rPr>
                        <a:t>Compound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23838" marR="0" lvl="0" indent="-223838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kumimoji="0" lang="en-US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anose="02040502050405020303" pitchFamily="18" charset="0"/>
                          <a:ea typeface="ＭＳ Ｐゴシック" pitchFamily="34" charset="-128"/>
                        </a:rPr>
                        <a:t>Exenatide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orgia" panose="02040502050405020303" pitchFamily="18" charset="0"/>
                        <a:ea typeface="ＭＳ Ｐゴシック" pitchFamily="34" charset="-128"/>
                      </a:endParaRPr>
                    </a:p>
                    <a:p>
                      <a:pPr marL="223838" marR="0" lvl="0" indent="-223838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kumimoji="0" lang="en-US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anose="02040502050405020303" pitchFamily="18" charset="0"/>
                          <a:ea typeface="ＭＳ Ｐゴシック" pitchFamily="34" charset="-128"/>
                        </a:rPr>
                        <a:t>Liraglutide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orgia" panose="02040502050405020303" pitchFamily="18" charset="0"/>
                        <a:ea typeface="ＭＳ Ｐゴシック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9871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anose="02040502050405020303" pitchFamily="18" charset="0"/>
                          <a:ea typeface="ＭＳ Ｐゴシック" pitchFamily="34" charset="-128"/>
                        </a:rPr>
                        <a:t>Mechanism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anose="02040502050405020303" pitchFamily="18" charset="0"/>
                          <a:ea typeface="ＭＳ Ｐゴシック" pitchFamily="34" charset="-128"/>
                        </a:rPr>
                        <a:t>Activates GLP-1 receptors (pancreatic </a:t>
                      </a:r>
                      <a:r>
                        <a:rPr kumimoji="0" lang="el-G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anose="02040502050405020303" pitchFamily="18" charset="0"/>
                          <a:ea typeface="ＭＳ Ｐゴシック" pitchFamily="34" charset="-128"/>
                        </a:rPr>
                        <a:t>β</a:t>
                      </a: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anose="02040502050405020303" pitchFamily="18" charset="0"/>
                          <a:ea typeface="ＭＳ Ｐゴシック" pitchFamily="34" charset="-128"/>
                        </a:rPr>
                        <a:t>-cells, brain and autonomous nervous system)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1119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anose="02040502050405020303" pitchFamily="18" charset="0"/>
                          <a:ea typeface="ＭＳ Ｐゴシック" pitchFamily="34" charset="-128"/>
                        </a:rPr>
                        <a:t>Action(s)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23838" marR="0" lvl="0" indent="-223838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anose="02040502050405020303" pitchFamily="18" charset="0"/>
                          <a:ea typeface="ＭＳ Ｐゴシック" pitchFamily="34" charset="-128"/>
                        </a:rPr>
                        <a:t>Insulin secretion </a:t>
                      </a: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anose="02040502050405020303" pitchFamily="18" charset="0"/>
                          <a:ea typeface="ＭＳ Ｐゴシック" pitchFamily="34" charset="-128"/>
                          <a:sym typeface="Symbol" pitchFamily="18" charset="2"/>
                        </a:rPr>
                        <a:t></a:t>
                      </a: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anose="02040502050405020303" pitchFamily="18" charset="0"/>
                          <a:ea typeface="ＭＳ Ｐゴシック" pitchFamily="34" charset="-128"/>
                        </a:rPr>
                        <a:t> (glucose-dependent)</a:t>
                      </a:r>
                    </a:p>
                    <a:p>
                      <a:pPr marL="223838" marR="0" lvl="0" indent="-223838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anose="02040502050405020303" pitchFamily="18" charset="0"/>
                          <a:ea typeface="ＭＳ Ｐゴシック" pitchFamily="34" charset="-128"/>
                        </a:rPr>
                        <a:t>Glucagon secretion </a:t>
                      </a: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anose="02040502050405020303" pitchFamily="18" charset="0"/>
                          <a:ea typeface="ＭＳ Ｐゴシック" pitchFamily="34" charset="-128"/>
                          <a:sym typeface="Symbol" pitchFamily="18" charset="2"/>
                        </a:rPr>
                        <a:t> </a:t>
                      </a: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anose="02040502050405020303" pitchFamily="18" charset="0"/>
                          <a:ea typeface="ＭＳ Ｐゴシック" pitchFamily="34" charset="-128"/>
                        </a:rPr>
                        <a:t>(glucose-dependent)</a:t>
                      </a:r>
                    </a:p>
                    <a:p>
                      <a:pPr marL="223838" marR="0" lvl="0" indent="-223838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anose="02040502050405020303" pitchFamily="18" charset="0"/>
                          <a:ea typeface="ＭＳ Ｐゴシック" pitchFamily="34" charset="-128"/>
                        </a:rPr>
                        <a:t>Slows gastric emptying</a:t>
                      </a:r>
                    </a:p>
                    <a:p>
                      <a:pPr marL="223838" marR="0" lvl="0" indent="-223838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anose="02040502050405020303" pitchFamily="18" charset="0"/>
                          <a:ea typeface="ＭＳ Ｐゴシック" pitchFamily="34" charset="-128"/>
                        </a:rPr>
                        <a:t>Satiety </a:t>
                      </a: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anose="02040502050405020303" pitchFamily="18" charset="0"/>
                          <a:ea typeface="ＭＳ Ｐゴシック" pitchFamily="34" charset="-128"/>
                          <a:sym typeface="Symbol" pitchFamily="18" charset="2"/>
                        </a:rPr>
                        <a:t> (reduces appetite)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orgia" panose="02040502050405020303" pitchFamily="18" charset="0"/>
                        <a:ea typeface="ＭＳ Ｐゴシック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9871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anose="02040502050405020303" pitchFamily="18" charset="0"/>
                          <a:ea typeface="ＭＳ Ｐゴシック" pitchFamily="34" charset="-128"/>
                        </a:rPr>
                        <a:t>Advantages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23838" marR="0" lvl="0" indent="-223838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anose="02040502050405020303" pitchFamily="18" charset="0"/>
                          <a:ea typeface="ＭＳ Ｐゴシック" pitchFamily="34" charset="-128"/>
                        </a:rPr>
                        <a:t>Weight reduction</a:t>
                      </a:r>
                    </a:p>
                    <a:p>
                      <a:pPr marL="223838" marR="0" lvl="0" indent="-223838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anose="02040502050405020303" pitchFamily="18" charset="0"/>
                          <a:ea typeface="ＭＳ Ｐゴシック" pitchFamily="34" charset="-128"/>
                        </a:rPr>
                        <a:t>Potential for improved </a:t>
                      </a:r>
                      <a:r>
                        <a:rPr kumimoji="0" lang="el-G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anose="02040502050405020303" pitchFamily="18" charset="0"/>
                          <a:ea typeface="ＭＳ Ｐゴシック" pitchFamily="34" charset="-128"/>
                        </a:rPr>
                        <a:t>β</a:t>
                      </a: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anose="02040502050405020303" pitchFamily="18" charset="0"/>
                          <a:ea typeface="ＭＳ Ｐゴシック" pitchFamily="34" charset="-128"/>
                        </a:rPr>
                        <a:t>-cell mass/function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68831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anose="02040502050405020303" pitchFamily="18" charset="0"/>
                          <a:ea typeface="ＭＳ Ｐゴシック" pitchFamily="34" charset="-128"/>
                        </a:rPr>
                        <a:t>Disadvantages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23838" marR="0" lvl="0" indent="-223838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anose="02040502050405020303" pitchFamily="18" charset="0"/>
                          <a:ea typeface="ＭＳ Ｐゴシック" pitchFamily="34" charset="-128"/>
                        </a:rPr>
                        <a:t>Gastrointestinal side effects (nausea, vomiting, diarrhea)</a:t>
                      </a:r>
                    </a:p>
                    <a:p>
                      <a:pPr marL="223838" marR="0" lvl="0" indent="-223838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anose="02040502050405020303" pitchFamily="18" charset="0"/>
                          <a:ea typeface="ＭＳ Ｐゴシック" pitchFamily="34" charset="-128"/>
                        </a:rPr>
                        <a:t>Cases of acute pancreatitis observed</a:t>
                      </a:r>
                    </a:p>
                    <a:p>
                      <a:pPr marL="223838" marR="0" lvl="0" indent="-223838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anose="02040502050405020303" pitchFamily="18" charset="0"/>
                          <a:ea typeface="ＭＳ Ｐゴシック" pitchFamily="34" charset="-128"/>
                        </a:rPr>
                        <a:t>C-cell hyperplasia/medullary thyroid tumors in animals (</a:t>
                      </a:r>
                      <a:r>
                        <a:rPr kumimoji="0" lang="en-US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anose="02040502050405020303" pitchFamily="18" charset="0"/>
                          <a:ea typeface="ＭＳ Ｐゴシック" pitchFamily="34" charset="-128"/>
                        </a:rPr>
                        <a:t>liraglutide</a:t>
                      </a: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anose="02040502050405020303" pitchFamily="18" charset="0"/>
                          <a:ea typeface="ＭＳ Ｐゴシック" pitchFamily="34" charset="-128"/>
                        </a:rPr>
                        <a:t>)</a:t>
                      </a:r>
                    </a:p>
                    <a:p>
                      <a:pPr marL="223838" marR="0" lvl="0" indent="-223838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anose="02040502050405020303" pitchFamily="18" charset="0"/>
                          <a:ea typeface="ＭＳ Ｐゴシック" pitchFamily="34" charset="-128"/>
                        </a:rPr>
                        <a:t>Injectable</a:t>
                      </a:r>
                    </a:p>
                    <a:p>
                      <a:pPr marL="223838" marR="0" lvl="0" indent="-223838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anose="02040502050405020303" pitchFamily="18" charset="0"/>
                          <a:ea typeface="ＭＳ Ｐゴシック" pitchFamily="34" charset="-128"/>
                        </a:rPr>
                        <a:t>Long-term safety unknown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CB16CD-1FBA-49E2-80D4-BDD57A24C24F}" type="slidenum">
              <a:rPr lang="en-US" smtClean="0"/>
              <a:pPr>
                <a:defRPr/>
              </a:pPr>
              <a:t>60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4898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Title 1"/>
          <p:cNvSpPr>
            <a:spLocks noGrp="1"/>
          </p:cNvSpPr>
          <p:nvPr>
            <p:ph type="title"/>
          </p:nvPr>
        </p:nvSpPr>
        <p:spPr>
          <a:xfrm>
            <a:off x="304800" y="274637"/>
            <a:ext cx="8534400" cy="695537"/>
          </a:xfrm>
        </p:spPr>
        <p:txBody>
          <a:bodyPr/>
          <a:lstStyle/>
          <a:p>
            <a:pPr algn="l"/>
            <a:r>
              <a:rPr lang="en-US" altLang="en-US" sz="2800" b="1" cap="all" dirty="0" err="1" smtClean="0">
                <a:latin typeface="Georgia" panose="02040502050405020303" pitchFamily="18" charset="0"/>
              </a:rPr>
              <a:t>Exenatide</a:t>
            </a:r>
            <a:endParaRPr lang="en-US" altLang="en-US" sz="2800" b="1" cap="all" dirty="0" smtClean="0">
              <a:latin typeface="Georgia" panose="020405020504050203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14650"/>
            <a:ext cx="8534400" cy="5411575"/>
          </a:xfrm>
        </p:spPr>
        <p:txBody>
          <a:bodyPr rtlCol="0">
            <a:normAutofit/>
          </a:bodyPr>
          <a:lstStyle/>
          <a:p>
            <a:pPr marL="342900" lvl="1" indent="-342900" fontAlgn="auto">
              <a:spcBef>
                <a:spcPts val="180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altLang="en-US" sz="2600" dirty="0" err="1" smtClean="0">
                <a:latin typeface="Georgia" panose="02040502050405020303" pitchFamily="18" charset="0"/>
              </a:rPr>
              <a:t>Exenatide</a:t>
            </a:r>
            <a:r>
              <a:rPr lang="en-US" altLang="en-US" sz="2600" dirty="0" smtClean="0">
                <a:latin typeface="Georgia" panose="02040502050405020303" pitchFamily="18" charset="0"/>
              </a:rPr>
              <a:t> is a 39-amino acid synthetic analogue of GLP-1</a:t>
            </a:r>
          </a:p>
          <a:p>
            <a:pPr marL="342900" lvl="1" indent="-342900" fontAlgn="auto">
              <a:spcBef>
                <a:spcPts val="180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sz="2600" smtClean="0">
                <a:latin typeface="Georgia" panose="02040502050405020303" pitchFamily="18" charset="0"/>
                <a:ea typeface="ＭＳ Ｐゴシック" pitchFamily="34" charset="-128"/>
              </a:rPr>
              <a:t>It is a GLP-1 </a:t>
            </a:r>
            <a:r>
              <a:rPr lang="en-US" sz="2600" dirty="0" smtClean="0">
                <a:latin typeface="Georgia" panose="02040502050405020303" pitchFamily="18" charset="0"/>
                <a:ea typeface="ＭＳ Ｐゴシック" pitchFamily="34" charset="-128"/>
              </a:rPr>
              <a:t>receptor agonist</a:t>
            </a:r>
            <a:endParaRPr lang="en-US" altLang="en-US" sz="2600" dirty="0" smtClean="0">
              <a:latin typeface="Georgia" panose="02040502050405020303" pitchFamily="18" charset="0"/>
            </a:endParaRPr>
          </a:p>
          <a:p>
            <a:pPr marL="342900" lvl="1" indent="-342900" fontAlgn="auto">
              <a:spcBef>
                <a:spcPts val="180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altLang="en-US" sz="2600" dirty="0" smtClean="0">
                <a:latin typeface="Georgia" panose="02040502050405020303" pitchFamily="18" charset="0"/>
              </a:rPr>
              <a:t>Actions: stimulates post-prandial insulin secretion, decreases glucagon secretion, slows gastric empting, reduces appetite and promotes pancreatic beta cell proliferation</a:t>
            </a:r>
            <a:endParaRPr lang="en-US" altLang="en-US" sz="2600" dirty="0">
              <a:latin typeface="Georgia" panose="02040502050405020303" pitchFamily="18" charset="0"/>
            </a:endParaRPr>
          </a:p>
          <a:p>
            <a:pPr marL="342900" lvl="1" indent="-342900" fontAlgn="auto">
              <a:spcBef>
                <a:spcPts val="180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GB" altLang="en-US" sz="2600" dirty="0" smtClean="0">
                <a:latin typeface="Georgia" panose="02040502050405020303" pitchFamily="18" charset="0"/>
              </a:rPr>
              <a:t>Administered SC twice daily (given within 60 minutes prior to a meal)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D812D1B-D05D-4A4A-98A4-7440EA492AE8}" type="slidenum">
              <a:rPr lang="en-US"/>
              <a:pPr>
                <a:defRPr/>
              </a:pPr>
              <a:t>61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09103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Title 1"/>
          <p:cNvSpPr>
            <a:spLocks noGrp="1"/>
          </p:cNvSpPr>
          <p:nvPr>
            <p:ph type="title"/>
          </p:nvPr>
        </p:nvSpPr>
        <p:spPr>
          <a:xfrm>
            <a:off x="304800" y="274637"/>
            <a:ext cx="8534400" cy="695537"/>
          </a:xfrm>
        </p:spPr>
        <p:txBody>
          <a:bodyPr/>
          <a:lstStyle/>
          <a:p>
            <a:pPr algn="l"/>
            <a:r>
              <a:rPr lang="en-US" altLang="en-US" sz="2800" b="1" cap="all" dirty="0" err="1" smtClean="0">
                <a:latin typeface="Georgia" panose="02040502050405020303" pitchFamily="18" charset="0"/>
              </a:rPr>
              <a:t>Exenatide</a:t>
            </a:r>
            <a:r>
              <a:rPr lang="en-US" altLang="en-US" sz="2800" b="1" cap="all" dirty="0" smtClean="0">
                <a:latin typeface="Georgia" panose="02040502050405020303" pitchFamily="18" charset="0"/>
              </a:rPr>
              <a:t> …. CONT’D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14650"/>
            <a:ext cx="8534400" cy="5411575"/>
          </a:xfrm>
        </p:spPr>
        <p:txBody>
          <a:bodyPr rtlCol="0">
            <a:normAutofit/>
          </a:bodyPr>
          <a:lstStyle/>
          <a:p>
            <a:pPr fontAlgn="auto">
              <a:spcBef>
                <a:spcPts val="1800"/>
              </a:spcBef>
              <a:spcAft>
                <a:spcPts val="0"/>
              </a:spcAft>
              <a:defRPr/>
            </a:pPr>
            <a:r>
              <a:rPr lang="en-US" sz="2600" dirty="0">
                <a:latin typeface="Georgia" panose="02040502050405020303" pitchFamily="18" charset="0"/>
              </a:rPr>
              <a:t>U</a:t>
            </a:r>
            <a:r>
              <a:rPr lang="en-US" sz="2600" dirty="0" smtClean="0">
                <a:latin typeface="Georgia" panose="02040502050405020303" pitchFamily="18" charset="0"/>
              </a:rPr>
              <a:t>sed </a:t>
            </a:r>
            <a:r>
              <a:rPr lang="en-US" sz="2600" dirty="0">
                <a:latin typeface="Georgia" panose="02040502050405020303" pitchFamily="18" charset="0"/>
              </a:rPr>
              <a:t>as add on therapy with </a:t>
            </a:r>
            <a:r>
              <a:rPr lang="en-US" sz="2600" dirty="0" smtClean="0">
                <a:latin typeface="Georgia" panose="02040502050405020303" pitchFamily="18" charset="0"/>
              </a:rPr>
              <a:t>a </a:t>
            </a:r>
            <a:r>
              <a:rPr lang="en-US" sz="2600" dirty="0" err="1" smtClean="0">
                <a:latin typeface="Georgia" panose="02040502050405020303" pitchFamily="18" charset="0"/>
              </a:rPr>
              <a:t>sulfonyurea</a:t>
            </a:r>
            <a:r>
              <a:rPr lang="en-US" sz="2600" dirty="0" smtClean="0">
                <a:latin typeface="Georgia" panose="02040502050405020303" pitchFamily="18" charset="0"/>
              </a:rPr>
              <a:t>, metformin, pioglitazone or insulin</a:t>
            </a:r>
            <a:endParaRPr lang="en-US" sz="2600" dirty="0">
              <a:latin typeface="Georgia" panose="02040502050405020303" pitchFamily="18" charset="0"/>
            </a:endParaRPr>
          </a:p>
          <a:p>
            <a:pPr fontAlgn="auto">
              <a:spcBef>
                <a:spcPts val="1800"/>
              </a:spcBef>
              <a:spcAft>
                <a:spcPts val="0"/>
              </a:spcAft>
              <a:defRPr/>
            </a:pPr>
            <a:r>
              <a:rPr lang="en-US" sz="2600" dirty="0" smtClean="0">
                <a:latin typeface="Georgia" panose="02040502050405020303" pitchFamily="18" charset="0"/>
              </a:rPr>
              <a:t>Major </a:t>
            </a:r>
            <a:r>
              <a:rPr lang="en-US" sz="2600" dirty="0">
                <a:latin typeface="Georgia" panose="02040502050405020303" pitchFamily="18" charset="0"/>
              </a:rPr>
              <a:t>advantage is weight loss (~5 kg) as well </a:t>
            </a:r>
            <a:r>
              <a:rPr lang="en-US" sz="2600" dirty="0" smtClean="0">
                <a:latin typeface="Georgia" panose="02040502050405020303" pitchFamily="18" charset="0"/>
              </a:rPr>
              <a:t>as preserved </a:t>
            </a:r>
            <a:r>
              <a:rPr lang="en-US" sz="2600" dirty="0">
                <a:latin typeface="Georgia" panose="02040502050405020303" pitchFamily="18" charset="0"/>
              </a:rPr>
              <a:t>beta cell </a:t>
            </a:r>
            <a:r>
              <a:rPr lang="en-US" sz="2600" dirty="0" smtClean="0">
                <a:latin typeface="Georgia" panose="02040502050405020303" pitchFamily="18" charset="0"/>
              </a:rPr>
              <a:t>function, which maintains pancreatic anti-</a:t>
            </a:r>
            <a:r>
              <a:rPr lang="en-US" sz="2600" dirty="0" err="1" smtClean="0">
                <a:latin typeface="Georgia" panose="02040502050405020303" pitchFamily="18" charset="0"/>
              </a:rPr>
              <a:t>hyperglycaemic</a:t>
            </a:r>
            <a:r>
              <a:rPr lang="en-US" sz="2600" dirty="0" smtClean="0">
                <a:latin typeface="Georgia" panose="02040502050405020303" pitchFamily="18" charset="0"/>
              </a:rPr>
              <a:t> function</a:t>
            </a:r>
          </a:p>
          <a:p>
            <a:pPr fontAlgn="auto">
              <a:spcBef>
                <a:spcPts val="1800"/>
              </a:spcBef>
              <a:spcAft>
                <a:spcPts val="0"/>
              </a:spcAft>
              <a:defRPr/>
            </a:pPr>
            <a:r>
              <a:rPr lang="en-US" sz="2600" dirty="0" smtClean="0">
                <a:latin typeface="Georgia" panose="02040502050405020303" pitchFamily="18" charset="0"/>
              </a:rPr>
              <a:t>Major </a:t>
            </a:r>
            <a:r>
              <a:rPr lang="en-US" sz="2600" dirty="0">
                <a:latin typeface="Georgia" panose="02040502050405020303" pitchFamily="18" charset="0"/>
              </a:rPr>
              <a:t>adverse  effects: nausea, vomiting, diarrhea. Increases the risk of acute </a:t>
            </a:r>
            <a:r>
              <a:rPr lang="en-US" sz="2600" dirty="0" smtClean="0">
                <a:latin typeface="Georgia" panose="02040502050405020303" pitchFamily="18" charset="0"/>
              </a:rPr>
              <a:t>pancreatitis.</a:t>
            </a:r>
          </a:p>
          <a:p>
            <a:pPr fontAlgn="auto">
              <a:spcBef>
                <a:spcPts val="1800"/>
              </a:spcBef>
              <a:spcAft>
                <a:spcPts val="0"/>
              </a:spcAft>
              <a:defRPr/>
            </a:pPr>
            <a:r>
              <a:rPr lang="en-US" sz="2600" dirty="0" smtClean="0">
                <a:latin typeface="Georgia" panose="02040502050405020303" pitchFamily="18" charset="0"/>
              </a:rPr>
              <a:t>Increases </a:t>
            </a:r>
            <a:r>
              <a:rPr lang="en-US" sz="2600" dirty="0">
                <a:latin typeface="Georgia" panose="02040502050405020303" pitchFamily="18" charset="0"/>
              </a:rPr>
              <a:t>the risk of hypoglycemia when added to sulfonylurea </a:t>
            </a:r>
            <a:r>
              <a:rPr lang="en-US" sz="2600" dirty="0" smtClean="0">
                <a:latin typeface="Georgia" panose="02040502050405020303" pitchFamily="18" charset="0"/>
              </a:rPr>
              <a:t>treatment</a:t>
            </a:r>
            <a:endParaRPr lang="en-US" sz="2600" dirty="0">
              <a:latin typeface="Georgia" panose="02040502050405020303" pitchFamily="18" charset="0"/>
            </a:endParaRPr>
          </a:p>
          <a:p>
            <a:pPr fontAlgn="auto">
              <a:spcBef>
                <a:spcPts val="1800"/>
              </a:spcBef>
              <a:spcAft>
                <a:spcPts val="0"/>
              </a:spcAft>
              <a:defRPr/>
            </a:pPr>
            <a:r>
              <a:rPr lang="en-US" sz="2600" dirty="0" smtClean="0">
                <a:latin typeface="Georgia" panose="02040502050405020303" pitchFamily="18" charset="0"/>
              </a:rPr>
              <a:t>Avoid in severe renal impairment</a:t>
            </a:r>
            <a:endParaRPr lang="en-US" sz="2600" dirty="0">
              <a:latin typeface="Georgia" panose="02040502050405020303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D812D1B-D05D-4A4A-98A4-7440EA492AE8}" type="slidenum">
              <a:rPr lang="en-US"/>
              <a:pPr>
                <a:defRPr/>
              </a:pPr>
              <a:t>62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28669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6603" y="274637"/>
            <a:ext cx="8584441" cy="694353"/>
          </a:xfrm>
        </p:spPr>
        <p:txBody>
          <a:bodyPr rtlCol="0">
            <a:normAutofit/>
          </a:bodyPr>
          <a:lstStyle/>
          <a:p>
            <a:pPr algn="l" fontAlgn="auto">
              <a:spcAft>
                <a:spcPts val="0"/>
              </a:spcAft>
              <a:defRPr/>
            </a:pPr>
            <a:r>
              <a:rPr lang="en-US" sz="2800" b="1" cap="all" dirty="0" err="1" smtClean="0">
                <a:latin typeface="Georgia" panose="02040502050405020303" pitchFamily="18" charset="0"/>
              </a:rPr>
              <a:t>Incretin</a:t>
            </a:r>
            <a:r>
              <a:rPr lang="en-US" sz="2800" b="1" cap="all" dirty="0" smtClean="0">
                <a:latin typeface="Georgia" panose="02040502050405020303" pitchFamily="18" charset="0"/>
              </a:rPr>
              <a:t> </a:t>
            </a:r>
            <a:r>
              <a:rPr lang="en-US" sz="2800" b="1" cap="all" dirty="0">
                <a:latin typeface="Georgia" panose="02040502050405020303" pitchFamily="18" charset="0"/>
              </a:rPr>
              <a:t>e</a:t>
            </a:r>
            <a:r>
              <a:rPr lang="en-US" sz="2800" b="1" cap="all" dirty="0" smtClean="0">
                <a:latin typeface="Georgia" panose="02040502050405020303" pitchFamily="18" charset="0"/>
              </a:rPr>
              <a:t>nhancers</a:t>
            </a:r>
            <a:endParaRPr lang="en-US" sz="2800" b="1" cap="all" dirty="0">
              <a:latin typeface="Georgia" panose="02040502050405020303" pitchFamily="18" charset="0"/>
            </a:endParaRPr>
          </a:p>
        </p:txBody>
      </p:sp>
      <p:graphicFrame>
        <p:nvGraphicFramePr>
          <p:cNvPr id="5" name="Content Placeholder 5"/>
          <p:cNvGraphicFramePr>
            <a:graphicFrameLocks noGrp="1"/>
          </p:cNvGraphicFramePr>
          <p:nvPr>
            <p:ph idx="1"/>
            <p:extLst/>
          </p:nvPr>
        </p:nvGraphicFramePr>
        <p:xfrm>
          <a:off x="259307" y="1228299"/>
          <a:ext cx="8639033" cy="5199933"/>
        </p:xfrm>
        <a:graphic>
          <a:graphicData uri="http://schemas.openxmlformats.org/drawingml/2006/table">
            <a:tbl>
              <a:tblPr/>
              <a:tblGrid>
                <a:gridCol w="215975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4792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1203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anose="02040502050405020303" pitchFamily="18" charset="0"/>
                          <a:ea typeface="ＭＳ Ｐゴシック" pitchFamily="34" charset="-128"/>
                        </a:rPr>
                        <a:t>Class</a:t>
                      </a: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anose="02040502050405020303" pitchFamily="18" charset="0"/>
                          <a:ea typeface="ＭＳ Ｐゴシック" pitchFamily="34" charset="-128"/>
                        </a:rPr>
                        <a:t>DPP-4 inhibitors (incretin enhancers)</a:t>
                      </a: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8425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anose="02040502050405020303" pitchFamily="18" charset="0"/>
                          <a:ea typeface="ＭＳ Ｐゴシック" pitchFamily="34" charset="-128"/>
                        </a:rPr>
                        <a:t>Compounds</a:t>
                      </a: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ct val="0"/>
                        </a:spcAft>
                        <a:buClr>
                          <a:srgbClr val="F8C206"/>
                        </a:buClr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anose="02040502050405020303" pitchFamily="18" charset="0"/>
                          <a:ea typeface="ＭＳ Ｐゴシック" pitchFamily="34" charset="-128"/>
                        </a:rPr>
                        <a:t>Sitagliptin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anose="02040502050405020303" pitchFamily="18" charset="0"/>
                          <a:ea typeface="ＭＳ Ｐゴシック" pitchFamily="34" charset="-128"/>
                        </a:rPr>
                        <a:t>,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anose="02040502050405020303" pitchFamily="18" charset="0"/>
                          <a:ea typeface="ＭＳ Ｐゴシック" pitchFamily="34" charset="-128"/>
                        </a:rPr>
                        <a:t>Vildagliptin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anose="02040502050405020303" pitchFamily="18" charset="0"/>
                          <a:ea typeface="ＭＳ Ｐゴシック" pitchFamily="34" charset="-128"/>
                        </a:rPr>
                        <a:t>,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anose="02040502050405020303" pitchFamily="18" charset="0"/>
                          <a:ea typeface="ＭＳ Ｐゴシック" pitchFamily="34" charset="-128"/>
                        </a:rPr>
                        <a:t>Saxagliptin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anose="02040502050405020303" pitchFamily="18" charset="0"/>
                          <a:ea typeface="ＭＳ Ｐゴシック" pitchFamily="34" charset="-128"/>
                        </a:rPr>
                        <a:t> and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anose="02040502050405020303" pitchFamily="18" charset="0"/>
                          <a:ea typeface="ＭＳ Ｐゴシック" pitchFamily="34" charset="-128"/>
                        </a:rPr>
                        <a:t>Linagliptin</a:t>
                      </a: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orgia" panose="02040502050405020303" pitchFamily="18" charset="0"/>
                        <a:ea typeface="ＭＳ Ｐゴシック" pitchFamily="34" charset="-128"/>
                      </a:endParaRP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2899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anose="02040502050405020303" pitchFamily="18" charset="0"/>
                          <a:ea typeface="ＭＳ Ｐゴシック" pitchFamily="34" charset="-128"/>
                        </a:rPr>
                        <a:t>Mechanism</a:t>
                      </a: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anose="02040502050405020303" pitchFamily="18" charset="0"/>
                          <a:ea typeface="ＭＳ Ｐゴシック" pitchFamily="34" charset="-128"/>
                        </a:rPr>
                        <a:t>Inhibits DPP-4 activity, prolongs survival of endogenously released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anose="02040502050405020303" pitchFamily="18" charset="0"/>
                          <a:ea typeface="ＭＳ Ｐゴシック" pitchFamily="34" charset="-128"/>
                        </a:rPr>
                        <a:t>incretin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anose="02040502050405020303" pitchFamily="18" charset="0"/>
                          <a:ea typeface="ＭＳ Ｐゴシック" pitchFamily="34" charset="-128"/>
                        </a:rPr>
                        <a:t> hormones</a:t>
                      </a: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4596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anose="02040502050405020303" pitchFamily="18" charset="0"/>
                          <a:ea typeface="ＭＳ Ｐゴシック" pitchFamily="34" charset="-128"/>
                        </a:rPr>
                        <a:t>Action(s)</a:t>
                      </a: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23838" marR="0" lvl="0" indent="-223838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anose="02040502050405020303" pitchFamily="18" charset="0"/>
                          <a:ea typeface="ＭＳ Ｐゴシック" pitchFamily="34" charset="-128"/>
                        </a:rPr>
                        <a:t>Active GLP-1 concentration 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anose="02040502050405020303" pitchFamily="18" charset="0"/>
                          <a:ea typeface="ＭＳ Ｐゴシック" pitchFamily="34" charset="-128"/>
                          <a:sym typeface="Symbol" pitchFamily="18" charset="2"/>
                        </a:rPr>
                        <a:t></a:t>
                      </a: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orgia" panose="02040502050405020303" pitchFamily="18" charset="0"/>
                        <a:ea typeface="ＭＳ Ｐゴシック" pitchFamily="34" charset="-128"/>
                      </a:endParaRPr>
                    </a:p>
                    <a:p>
                      <a:pPr marL="223838" marR="0" lvl="0" indent="-223838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anose="02040502050405020303" pitchFamily="18" charset="0"/>
                          <a:ea typeface="ＭＳ Ｐゴシック" pitchFamily="34" charset="-128"/>
                        </a:rPr>
                        <a:t>Insulin secretion 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anose="02040502050405020303" pitchFamily="18" charset="0"/>
                          <a:ea typeface="ＭＳ Ｐゴシック" pitchFamily="34" charset="-128"/>
                          <a:sym typeface="Symbol" pitchFamily="18" charset="2"/>
                        </a:rPr>
                        <a:t></a:t>
                      </a: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orgia" panose="02040502050405020303" pitchFamily="18" charset="0"/>
                        <a:ea typeface="ＭＳ Ｐゴシック" pitchFamily="34" charset="-128"/>
                      </a:endParaRPr>
                    </a:p>
                    <a:p>
                      <a:pPr marL="223838" marR="0" lvl="0" indent="-223838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anose="02040502050405020303" pitchFamily="18" charset="0"/>
                          <a:ea typeface="ＭＳ Ｐゴシック" pitchFamily="34" charset="-128"/>
                        </a:rPr>
                        <a:t>Glucagon secretion 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anose="02040502050405020303" pitchFamily="18" charset="0"/>
                          <a:ea typeface="ＭＳ Ｐゴシック" pitchFamily="34" charset="-128"/>
                          <a:sym typeface="Symbol" pitchFamily="18" charset="2"/>
                        </a:rPr>
                        <a:t></a:t>
                      </a: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orgia" panose="02040502050405020303" pitchFamily="18" charset="0"/>
                        <a:ea typeface="ＭＳ Ｐゴシック" pitchFamily="34" charset="-128"/>
                      </a:endParaRP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2899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anose="02040502050405020303" pitchFamily="18" charset="0"/>
                          <a:ea typeface="ＭＳ Ｐゴシック" pitchFamily="34" charset="-128"/>
                        </a:rPr>
                        <a:t>Advantages</a:t>
                      </a: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23838" marR="0" lvl="0" indent="-223838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anose="02040502050405020303" pitchFamily="18" charset="0"/>
                          <a:ea typeface="ＭＳ Ｐゴシック" pitchFamily="34" charset="-128"/>
                        </a:rPr>
                        <a:t>No hypoglycemia</a:t>
                      </a:r>
                    </a:p>
                    <a:p>
                      <a:pPr marL="223838" marR="0" lvl="0" indent="-223838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anose="02040502050405020303" pitchFamily="18" charset="0"/>
                          <a:ea typeface="ＭＳ Ｐゴシック" pitchFamily="34" charset="-128"/>
                        </a:rPr>
                        <a:t>Weight “neutrality”</a:t>
                      </a: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04596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anose="02040502050405020303" pitchFamily="18" charset="0"/>
                          <a:ea typeface="ＭＳ Ｐゴシック" pitchFamily="34" charset="-128"/>
                        </a:rPr>
                        <a:t>Disadvantages</a:t>
                      </a: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23838" marR="0" lvl="0" indent="-223838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anose="02040502050405020303" pitchFamily="18" charset="0"/>
                          <a:ea typeface="ＭＳ Ｐゴシック" pitchFamily="34" charset="-128"/>
                        </a:rPr>
                        <a:t>Occasional reports of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anose="02040502050405020303" pitchFamily="18" charset="0"/>
                          <a:ea typeface="ＭＳ Ｐゴシック" pitchFamily="34" charset="-128"/>
                        </a:rPr>
                        <a:t>urticaria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anose="02040502050405020303" pitchFamily="18" charset="0"/>
                          <a:ea typeface="ＭＳ Ｐゴシック" pitchFamily="34" charset="-128"/>
                        </a:rPr>
                        <a:t>/angioedema</a:t>
                      </a:r>
                    </a:p>
                    <a:p>
                      <a:pPr marL="223838" marR="0" lvl="0" indent="-223838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anose="02040502050405020303" pitchFamily="18" charset="0"/>
                          <a:ea typeface="ＭＳ Ｐゴシック" pitchFamily="34" charset="-128"/>
                        </a:rPr>
                        <a:t>Cases of pancreatitis observed</a:t>
                      </a:r>
                    </a:p>
                    <a:p>
                      <a:pPr marL="223838" marR="0" lvl="0" indent="-223838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anose="02040502050405020303" pitchFamily="18" charset="0"/>
                          <a:ea typeface="ＭＳ Ｐゴシック" pitchFamily="34" charset="-128"/>
                        </a:rPr>
                        <a:t>Long-term safety unknown (cancer ?)</a:t>
                      </a: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CB16CD-1FBA-49E2-80D4-BDD57A24C24F}" type="slidenum">
              <a:rPr lang="en-US" smtClean="0"/>
              <a:pPr>
                <a:defRPr/>
              </a:pPr>
              <a:t>63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68888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2012" y="109183"/>
            <a:ext cx="8607188" cy="808392"/>
          </a:xfrm>
        </p:spPr>
        <p:txBody>
          <a:bodyPr rtlCol="0">
            <a:noAutofit/>
          </a:bodyPr>
          <a:lstStyle/>
          <a:p>
            <a:pPr algn="l" fontAlgn="auto">
              <a:spcAft>
                <a:spcPts val="0"/>
              </a:spcAft>
              <a:defRPr/>
            </a:pPr>
            <a:r>
              <a:rPr lang="en-US" sz="2500" b="1" cap="all" dirty="0" smtClean="0">
                <a:latin typeface="Georgia" panose="02040502050405020303" pitchFamily="18" charset="0"/>
              </a:rPr>
              <a:t>Dipeptidylpeptidase-4 </a:t>
            </a:r>
            <a:r>
              <a:rPr lang="en-US" sz="2500" b="1" cap="all" dirty="0">
                <a:latin typeface="Georgia" panose="02040502050405020303" pitchFamily="18" charset="0"/>
              </a:rPr>
              <a:t>(</a:t>
            </a:r>
            <a:r>
              <a:rPr lang="en-US" sz="2500" b="1" cap="all" dirty="0" smtClean="0">
                <a:latin typeface="Georgia" panose="02040502050405020303" pitchFamily="18" charset="0"/>
              </a:rPr>
              <a:t>DPP-4) inhibitors</a:t>
            </a:r>
            <a:endParaRPr lang="en-US" sz="2500" b="1" cap="all" dirty="0">
              <a:latin typeface="Georgia" panose="020405020504050203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2012" y="917575"/>
            <a:ext cx="8707272" cy="5438775"/>
          </a:xfrm>
        </p:spPr>
        <p:txBody>
          <a:bodyPr rtlCol="0">
            <a:noAutofit/>
          </a:bodyPr>
          <a:lstStyle/>
          <a:p>
            <a:pPr marL="0" indent="0" fontAlgn="auto">
              <a:spcBef>
                <a:spcPts val="1200"/>
              </a:spcBef>
              <a:spcAft>
                <a:spcPts val="0"/>
              </a:spcAft>
              <a:buNone/>
              <a:defRPr/>
            </a:pPr>
            <a:r>
              <a:rPr lang="en-US" sz="2300" b="1" dirty="0" smtClean="0">
                <a:latin typeface="Georgia" panose="02040502050405020303" pitchFamily="18" charset="0"/>
              </a:rPr>
              <a:t>Mechanism of action: </a:t>
            </a:r>
            <a:r>
              <a:rPr lang="en-US" sz="2300" dirty="0">
                <a:latin typeface="Georgia" panose="02040502050405020303" pitchFamily="18" charset="0"/>
              </a:rPr>
              <a:t>Reversible, competitive inhibitors of </a:t>
            </a:r>
            <a:r>
              <a:rPr lang="en-US" sz="2300" dirty="0" smtClean="0">
                <a:latin typeface="Georgia" panose="02040502050405020303" pitchFamily="18" charset="0"/>
              </a:rPr>
              <a:t>DPP-4. Inhibit </a:t>
            </a:r>
            <a:r>
              <a:rPr lang="en-US" sz="2300" dirty="0">
                <a:latin typeface="Georgia" panose="02040502050405020303" pitchFamily="18" charset="0"/>
              </a:rPr>
              <a:t>the breakdown of GLP-1 by DPP-4 therefore increasing GLP-1 levels resulting in increased glucose-dependent insulin release and decreased level of circulating glucagon and hepatic glucose </a:t>
            </a:r>
            <a:r>
              <a:rPr lang="en-US" sz="2300" dirty="0" smtClean="0">
                <a:latin typeface="Georgia" panose="02040502050405020303" pitchFamily="18" charset="0"/>
              </a:rPr>
              <a:t>production</a:t>
            </a:r>
          </a:p>
          <a:p>
            <a:pPr marL="0" indent="0" fontAlgn="auto">
              <a:spcBef>
                <a:spcPts val="1200"/>
              </a:spcBef>
              <a:spcAft>
                <a:spcPts val="0"/>
              </a:spcAft>
              <a:buNone/>
              <a:defRPr/>
            </a:pPr>
            <a:r>
              <a:rPr lang="en-US" sz="2300" b="1" dirty="0" smtClean="0">
                <a:latin typeface="Georgia" panose="02040502050405020303" pitchFamily="18" charset="0"/>
              </a:rPr>
              <a:t>Actions: </a:t>
            </a:r>
            <a:r>
              <a:rPr lang="en-US" sz="2300" dirty="0" smtClean="0">
                <a:latin typeface="Georgia" panose="02040502050405020303" pitchFamily="18" charset="0"/>
              </a:rPr>
              <a:t>(1) Enhance </a:t>
            </a:r>
            <a:r>
              <a:rPr lang="en-US" sz="2300" dirty="0">
                <a:latin typeface="Georgia" panose="02040502050405020303" pitchFamily="18" charset="0"/>
              </a:rPr>
              <a:t>insulin secretion in response to an oral glucose </a:t>
            </a:r>
            <a:r>
              <a:rPr lang="en-US" sz="2300" dirty="0" smtClean="0">
                <a:latin typeface="Georgia" panose="02040502050405020303" pitchFamily="18" charset="0"/>
              </a:rPr>
              <a:t>load (2) Suppress </a:t>
            </a:r>
            <a:r>
              <a:rPr lang="en-US" sz="2300" dirty="0">
                <a:latin typeface="Georgia" panose="02040502050405020303" pitchFamily="18" charset="0"/>
              </a:rPr>
              <a:t>post-prandial glucagon </a:t>
            </a:r>
            <a:r>
              <a:rPr lang="en-US" sz="2300" dirty="0" smtClean="0">
                <a:latin typeface="Georgia" panose="02040502050405020303" pitchFamily="18" charset="0"/>
              </a:rPr>
              <a:t>secretion (3) Preserve beta cell function</a:t>
            </a:r>
          </a:p>
          <a:p>
            <a:pPr marL="0" indent="0" fontAlgn="auto">
              <a:spcBef>
                <a:spcPts val="1200"/>
              </a:spcBef>
              <a:spcAft>
                <a:spcPts val="0"/>
              </a:spcAft>
              <a:buNone/>
              <a:defRPr/>
            </a:pPr>
            <a:r>
              <a:rPr lang="en-US" sz="2300" b="1" dirty="0">
                <a:latin typeface="Georgia" panose="02040502050405020303" pitchFamily="18" charset="0"/>
              </a:rPr>
              <a:t>Clinical use: </a:t>
            </a:r>
            <a:r>
              <a:rPr lang="en-US" sz="2300" dirty="0">
                <a:latin typeface="Georgia" panose="02040502050405020303" pitchFamily="18" charset="0"/>
              </a:rPr>
              <a:t>Effective as monotherapy and can be used in conjunction with sulfonylureas, metformin, pioglitazone or insulin. Given orally.</a:t>
            </a:r>
          </a:p>
          <a:p>
            <a:pPr marL="0" indent="0" fontAlgn="auto">
              <a:spcBef>
                <a:spcPts val="1200"/>
              </a:spcBef>
              <a:spcAft>
                <a:spcPts val="0"/>
              </a:spcAft>
              <a:buNone/>
              <a:defRPr/>
            </a:pPr>
            <a:r>
              <a:rPr lang="en-US" sz="2300" b="1" dirty="0">
                <a:latin typeface="Georgia" panose="02040502050405020303" pitchFamily="18" charset="0"/>
              </a:rPr>
              <a:t>Adverse effects: </a:t>
            </a:r>
            <a:r>
              <a:rPr lang="en-US" sz="2300" dirty="0" err="1">
                <a:latin typeface="Georgia" panose="02040502050405020303" pitchFamily="18" charset="0"/>
              </a:rPr>
              <a:t>Nasopharyngitis</a:t>
            </a:r>
            <a:r>
              <a:rPr lang="en-US" sz="2300" dirty="0">
                <a:latin typeface="Georgia" panose="02040502050405020303" pitchFamily="18" charset="0"/>
              </a:rPr>
              <a:t>, headache, </a:t>
            </a:r>
            <a:r>
              <a:rPr lang="en-US" sz="2300" dirty="0" err="1">
                <a:latin typeface="Georgia" panose="02040502050405020303" pitchFamily="18" charset="0"/>
              </a:rPr>
              <a:t>hypoglycaemia</a:t>
            </a:r>
            <a:r>
              <a:rPr lang="en-US" sz="2300" dirty="0">
                <a:latin typeface="Georgia" panose="02040502050405020303" pitchFamily="18" charset="0"/>
              </a:rPr>
              <a:t> [when given with sulfonylureas], nausea, vomiting, </a:t>
            </a:r>
            <a:r>
              <a:rPr lang="en-US" sz="2300" dirty="0" err="1">
                <a:latin typeface="Georgia" panose="02040502050405020303" pitchFamily="18" charset="0"/>
              </a:rPr>
              <a:t>diarrhoea</a:t>
            </a:r>
            <a:r>
              <a:rPr lang="en-US" sz="2300" dirty="0">
                <a:latin typeface="Georgia" panose="02040502050405020303" pitchFamily="18" charset="0"/>
              </a:rPr>
              <a:t>, rarely pancreatitis</a:t>
            </a:r>
          </a:p>
          <a:p>
            <a:pPr marL="0" indent="0" fontAlgn="auto">
              <a:spcBef>
                <a:spcPts val="1800"/>
              </a:spcBef>
              <a:spcAft>
                <a:spcPts val="0"/>
              </a:spcAft>
              <a:buNone/>
              <a:defRPr/>
            </a:pPr>
            <a:endParaRPr lang="en-US" sz="2600" dirty="0" smtClean="0">
              <a:latin typeface="Georgia" panose="02040502050405020303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18CCDFC-89F7-459D-8334-8C7646BDC4D6}" type="slidenum">
              <a:rPr lang="en-US"/>
              <a:pPr>
                <a:defRPr/>
              </a:pPr>
              <a:t>64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44982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5661" y="191070"/>
            <a:ext cx="8625384" cy="874144"/>
          </a:xfrm>
        </p:spPr>
        <p:txBody>
          <a:bodyPr/>
          <a:lstStyle/>
          <a:p>
            <a:pPr algn="l"/>
            <a:r>
              <a:rPr lang="en-GB" sz="2500" b="1" cap="all" dirty="0" smtClean="0">
                <a:latin typeface="Georgia" panose="02040502050405020303" pitchFamily="18" charset="0"/>
              </a:rPr>
              <a:t>Sodium-Glucose Co-transporter </a:t>
            </a:r>
            <a:r>
              <a:rPr lang="en-GB" sz="2500" b="1" cap="all" dirty="0">
                <a:latin typeface="Georgia" panose="02040502050405020303" pitchFamily="18" charset="0"/>
              </a:rPr>
              <a:t>2 (SGLT2) </a:t>
            </a:r>
            <a:r>
              <a:rPr lang="en-GB" sz="2500" b="1" cap="all" dirty="0" smtClean="0">
                <a:latin typeface="Georgia" panose="02040502050405020303" pitchFamily="18" charset="0"/>
              </a:rPr>
              <a:t>Inhibitors</a:t>
            </a:r>
            <a:endParaRPr lang="en-GB" sz="2500" cap="all" dirty="0">
              <a:latin typeface="Georgia" panose="020405020504050203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5661" y="1255594"/>
            <a:ext cx="8625384" cy="5370631"/>
          </a:xfrm>
        </p:spPr>
        <p:txBody>
          <a:bodyPr/>
          <a:lstStyle/>
          <a:p>
            <a:pPr>
              <a:spcBef>
                <a:spcPts val="1200"/>
              </a:spcBef>
            </a:pPr>
            <a:r>
              <a:rPr lang="en-GB" sz="2300" dirty="0" smtClean="0">
                <a:latin typeface="Georgia" panose="02040502050405020303" pitchFamily="18" charset="0"/>
              </a:rPr>
              <a:t>Glucose </a:t>
            </a:r>
            <a:r>
              <a:rPr lang="en-GB" sz="2300" dirty="0">
                <a:latin typeface="Georgia" panose="02040502050405020303" pitchFamily="18" charset="0"/>
              </a:rPr>
              <a:t>is freely filtered by the renal glomeruli and is reabsorbed in the proximal tubules by the action of sodium-glucose </a:t>
            </a:r>
            <a:r>
              <a:rPr lang="en-GB" sz="2300" dirty="0" smtClean="0">
                <a:latin typeface="Georgia" panose="02040502050405020303" pitchFamily="18" charset="0"/>
              </a:rPr>
              <a:t>transporters (SGLTs)</a:t>
            </a:r>
          </a:p>
          <a:p>
            <a:pPr>
              <a:spcBef>
                <a:spcPts val="1200"/>
              </a:spcBef>
            </a:pPr>
            <a:r>
              <a:rPr lang="en-GB" sz="2300" dirty="0" smtClean="0">
                <a:latin typeface="Georgia" panose="02040502050405020303" pitchFamily="18" charset="0"/>
              </a:rPr>
              <a:t>Sodium-glucose transporter-2 </a:t>
            </a:r>
            <a:r>
              <a:rPr lang="en-GB" sz="2300" dirty="0">
                <a:latin typeface="Georgia" panose="02040502050405020303" pitchFamily="18" charset="0"/>
              </a:rPr>
              <a:t>(SGLT2) accounts for 90% of glucose reabsorption, and its inhibition causes glycosuria </a:t>
            </a:r>
            <a:r>
              <a:rPr lang="en-GB" sz="2300" dirty="0" smtClean="0">
                <a:latin typeface="Georgia" panose="02040502050405020303" pitchFamily="18" charset="0"/>
              </a:rPr>
              <a:t>and lowers </a:t>
            </a:r>
            <a:r>
              <a:rPr lang="en-GB" sz="2300" dirty="0">
                <a:latin typeface="Georgia" panose="02040502050405020303" pitchFamily="18" charset="0"/>
              </a:rPr>
              <a:t>glucose levels in patients with type 2 </a:t>
            </a:r>
            <a:r>
              <a:rPr lang="en-GB" sz="2300" dirty="0" smtClean="0">
                <a:latin typeface="Georgia" panose="02040502050405020303" pitchFamily="18" charset="0"/>
              </a:rPr>
              <a:t>diabetes</a:t>
            </a:r>
          </a:p>
          <a:p>
            <a:pPr>
              <a:spcBef>
                <a:spcPts val="1200"/>
              </a:spcBef>
            </a:pPr>
            <a:r>
              <a:rPr lang="en-GB" sz="2300" dirty="0" smtClean="0">
                <a:latin typeface="Georgia" panose="02040502050405020303" pitchFamily="18" charset="0"/>
              </a:rPr>
              <a:t>Drugs that inhibit SGLT2 include </a:t>
            </a:r>
            <a:r>
              <a:rPr lang="en-GB" sz="2300" dirty="0" err="1" smtClean="0">
                <a:latin typeface="Georgia" panose="02040502050405020303" pitchFamily="18" charset="0"/>
              </a:rPr>
              <a:t>canagliflozin</a:t>
            </a:r>
            <a:r>
              <a:rPr lang="en-GB" sz="2300" dirty="0">
                <a:latin typeface="Georgia" panose="02040502050405020303" pitchFamily="18" charset="0"/>
              </a:rPr>
              <a:t>, </a:t>
            </a:r>
            <a:r>
              <a:rPr lang="en-GB" sz="2300" dirty="0" err="1">
                <a:latin typeface="Georgia" panose="02040502050405020303" pitchFamily="18" charset="0"/>
              </a:rPr>
              <a:t>dapagliflozin</a:t>
            </a:r>
            <a:r>
              <a:rPr lang="en-GB" sz="2300" dirty="0">
                <a:latin typeface="Georgia" panose="02040502050405020303" pitchFamily="18" charset="0"/>
              </a:rPr>
              <a:t>, and </a:t>
            </a:r>
            <a:r>
              <a:rPr lang="en-GB" sz="2300" dirty="0" err="1" smtClean="0">
                <a:latin typeface="Georgia" panose="02040502050405020303" pitchFamily="18" charset="0"/>
              </a:rPr>
              <a:t>empagliflozin</a:t>
            </a:r>
            <a:r>
              <a:rPr lang="en-GB" sz="2300" dirty="0" smtClean="0">
                <a:latin typeface="Georgia" panose="02040502050405020303" pitchFamily="18" charset="0"/>
              </a:rPr>
              <a:t>. They </a:t>
            </a:r>
            <a:r>
              <a:rPr lang="en-GB" sz="2300" dirty="0">
                <a:latin typeface="Georgia" panose="02040502050405020303" pitchFamily="18" charset="0"/>
              </a:rPr>
              <a:t>are given orally either as monotherapy, or in combination with insulin or other drugs</a:t>
            </a:r>
            <a:r>
              <a:rPr lang="en-GB" sz="2300" dirty="0" smtClean="0">
                <a:latin typeface="Georgia" panose="02040502050405020303" pitchFamily="18" charset="0"/>
              </a:rPr>
              <a:t>.</a:t>
            </a:r>
          </a:p>
          <a:p>
            <a:pPr>
              <a:spcBef>
                <a:spcPts val="1200"/>
              </a:spcBef>
            </a:pPr>
            <a:r>
              <a:rPr lang="en-US" sz="2300" dirty="0">
                <a:latin typeface="Georgia" panose="02040502050405020303" pitchFamily="18" charset="0"/>
              </a:rPr>
              <a:t>Common adverse effects of SGLT2 inhibitors include vaginal candidiasis, nausea, constipation, and urinary tract infections. Use in pregnancy and breastfeeding is not recommended</a:t>
            </a:r>
            <a:r>
              <a:rPr lang="en-US" sz="2300" dirty="0" smtClean="0">
                <a:latin typeface="Georgia" panose="02040502050405020303" pitchFamily="18" charset="0"/>
              </a:rPr>
              <a:t>.</a:t>
            </a:r>
            <a:endParaRPr lang="en-GB" sz="2600" dirty="0">
              <a:latin typeface="Georgia" panose="02040502050405020303" pitchFamily="18" charset="0"/>
            </a:endParaRPr>
          </a:p>
          <a:p>
            <a:pPr>
              <a:spcBef>
                <a:spcPts val="1800"/>
              </a:spcBef>
            </a:pPr>
            <a:endParaRPr lang="en-GB" sz="2600" dirty="0" smtClean="0">
              <a:latin typeface="Georgia" panose="02040502050405020303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CB16CD-1FBA-49E2-80D4-BDD57A24C24F}" type="slidenum">
              <a:rPr lang="en-US" smtClean="0"/>
              <a:pPr>
                <a:defRPr/>
              </a:pPr>
              <a:t>65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32260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986" y="120650"/>
            <a:ext cx="8837613" cy="838200"/>
          </a:xfrm>
        </p:spPr>
        <p:txBody>
          <a:bodyPr rtlCol="0">
            <a:normAutofit/>
          </a:bodyPr>
          <a:lstStyle/>
          <a:p>
            <a:pPr algn="l" fontAlgn="auto">
              <a:spcAft>
                <a:spcPts val="0"/>
              </a:spcAft>
              <a:defRPr/>
            </a:pPr>
            <a:r>
              <a:rPr lang="en-US" sz="2800" b="1" cap="all" dirty="0" smtClean="0">
                <a:latin typeface="Georgia" panose="02040502050405020303" pitchFamily="18" charset="0"/>
              </a:rPr>
              <a:t>Amylin analogs</a:t>
            </a:r>
            <a:endParaRPr lang="en-US" sz="2800" b="1" cap="all" dirty="0">
              <a:latin typeface="Georgia" panose="02040502050405020303" pitchFamily="18" charset="0"/>
            </a:endParaRPr>
          </a:p>
        </p:txBody>
      </p:sp>
      <p:graphicFrame>
        <p:nvGraphicFramePr>
          <p:cNvPr id="5" name="Content Placeholder 5"/>
          <p:cNvGraphicFramePr>
            <a:graphicFrameLocks noGrp="1"/>
          </p:cNvGraphicFramePr>
          <p:nvPr>
            <p:ph idx="1"/>
            <p:extLst/>
          </p:nvPr>
        </p:nvGraphicFramePr>
        <p:xfrm>
          <a:off x="300251" y="1323832"/>
          <a:ext cx="8462749" cy="4574370"/>
        </p:xfrm>
        <a:graphic>
          <a:graphicData uri="http://schemas.openxmlformats.org/drawingml/2006/table">
            <a:tbl>
              <a:tblPr/>
              <a:tblGrid>
                <a:gridCol w="235076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11198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1463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anose="02040502050405020303" pitchFamily="18" charset="0"/>
                          <a:ea typeface="ＭＳ Ｐゴシック" pitchFamily="34" charset="-128"/>
                        </a:rPr>
                        <a:t>Class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anose="02040502050405020303" pitchFamily="18" charset="0"/>
                          <a:ea typeface="ＭＳ Ｐゴシック" pitchFamily="34" charset="-128"/>
                        </a:rPr>
                        <a:t>Anti-hyperglycemic synthetic analog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900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anose="02040502050405020303" pitchFamily="18" charset="0"/>
                          <a:ea typeface="ＭＳ Ｐゴシック" pitchFamily="34" charset="-128"/>
                        </a:rPr>
                        <a:t>Compound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ct val="0"/>
                        </a:spcAft>
                        <a:buClr>
                          <a:srgbClr val="F8C206"/>
                        </a:buClr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en-US" sz="2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anose="02040502050405020303" pitchFamily="18" charset="0"/>
                          <a:ea typeface="ＭＳ Ｐゴシック" pitchFamily="34" charset="-128"/>
                        </a:rPr>
                        <a:t>Pramlintide</a:t>
                      </a:r>
                      <a:endParaRPr kumimoji="0" lang="en-US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orgia" panose="02040502050405020303" pitchFamily="18" charset="0"/>
                        <a:ea typeface="ＭＳ Ｐゴシック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1463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anose="02040502050405020303" pitchFamily="18" charset="0"/>
                          <a:ea typeface="ＭＳ Ｐゴシック" pitchFamily="34" charset="-128"/>
                        </a:rPr>
                        <a:t>Mechanism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ct val="0"/>
                        </a:spcAft>
                        <a:buClr>
                          <a:srgbClr val="F8C206"/>
                        </a:buClr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en-US" sz="2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anose="02040502050405020303" pitchFamily="18" charset="0"/>
                          <a:ea typeface="ＭＳ Ｐゴシック" pitchFamily="34" charset="-128"/>
                        </a:rPr>
                        <a:t>Amylinomimetic</a:t>
                      </a:r>
                      <a:r>
                        <a:rPr kumimoji="0" lang="en-US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anose="02040502050405020303" pitchFamily="18" charset="0"/>
                          <a:ea typeface="ＭＳ Ｐゴシック" pitchFamily="34" charset="-128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37147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anose="02040502050405020303" pitchFamily="18" charset="0"/>
                          <a:ea typeface="ＭＳ Ｐゴシック" pitchFamily="34" charset="-128"/>
                        </a:rPr>
                        <a:t>Action(s)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23838" marR="0" lvl="0" indent="-223838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kumimoji="0" lang="en-US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anose="02040502050405020303" pitchFamily="18" charset="0"/>
                          <a:ea typeface="ＭＳ Ｐゴシック" pitchFamily="34" charset="-128"/>
                        </a:rPr>
                        <a:t>Glucagon secretion </a:t>
                      </a:r>
                      <a:r>
                        <a:rPr kumimoji="0" lang="en-US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anose="02040502050405020303" pitchFamily="18" charset="0"/>
                          <a:ea typeface="ＭＳ Ｐゴシック" pitchFamily="34" charset="-128"/>
                          <a:sym typeface="Symbol" pitchFamily="18" charset="2"/>
                        </a:rPr>
                        <a:t> </a:t>
                      </a:r>
                      <a:r>
                        <a:rPr kumimoji="0" lang="en-US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anose="02040502050405020303" pitchFamily="18" charset="0"/>
                          <a:ea typeface="ＭＳ Ｐゴシック" pitchFamily="34" charset="-128"/>
                        </a:rPr>
                        <a:t>(glucose-dependent)</a:t>
                      </a:r>
                    </a:p>
                    <a:p>
                      <a:pPr marL="223838" marR="0" lvl="0" indent="-223838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kumimoji="0" lang="en-US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anose="02040502050405020303" pitchFamily="18" charset="0"/>
                          <a:ea typeface="ＭＳ Ｐゴシック" pitchFamily="34" charset="-128"/>
                        </a:rPr>
                        <a:t>Slows gastric emptying</a:t>
                      </a:r>
                    </a:p>
                    <a:p>
                      <a:pPr marL="223838" marR="0" lvl="0" indent="-223838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kumimoji="0" lang="en-US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anose="02040502050405020303" pitchFamily="18" charset="0"/>
                          <a:ea typeface="ＭＳ Ｐゴシック" pitchFamily="34" charset="-128"/>
                        </a:rPr>
                        <a:t>Satiety </a:t>
                      </a:r>
                      <a:r>
                        <a:rPr kumimoji="0" lang="en-US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anose="02040502050405020303" pitchFamily="18" charset="0"/>
                          <a:ea typeface="ＭＳ Ｐゴシック" pitchFamily="34" charset="-128"/>
                          <a:sym typeface="Symbol" pitchFamily="18" charset="2"/>
                        </a:rPr>
                        <a:t></a:t>
                      </a:r>
                      <a:endParaRPr kumimoji="0" lang="en-US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orgia" panose="02040502050405020303" pitchFamily="18" charset="0"/>
                        <a:ea typeface="ＭＳ Ｐゴシック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1463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anose="02040502050405020303" pitchFamily="18" charset="0"/>
                          <a:ea typeface="ＭＳ Ｐゴシック" pitchFamily="34" charset="-128"/>
                        </a:rPr>
                        <a:t>Advantages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ct val="0"/>
                        </a:spcAft>
                        <a:buClr>
                          <a:srgbClr val="F8C206"/>
                        </a:buClr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en-US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anose="02040502050405020303" pitchFamily="18" charset="0"/>
                          <a:ea typeface="ＭＳ Ｐゴシック" pitchFamily="34" charset="-128"/>
                        </a:rPr>
                        <a:t>Potential weight loss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37147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anose="02040502050405020303" pitchFamily="18" charset="0"/>
                          <a:ea typeface="ＭＳ Ｐゴシック" pitchFamily="34" charset="-128"/>
                        </a:rPr>
                        <a:t>Disadvantages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23838" marR="0" lvl="0" indent="-223838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kumimoji="0" lang="en-US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anose="02040502050405020303" pitchFamily="18" charset="0"/>
                          <a:ea typeface="ＭＳ Ｐゴシック" pitchFamily="34" charset="-128"/>
                        </a:rPr>
                        <a:t>Meal time injections</a:t>
                      </a:r>
                    </a:p>
                    <a:p>
                      <a:pPr marL="223838" marR="0" lvl="0" indent="-223838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kumimoji="0" lang="en-US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anose="02040502050405020303" pitchFamily="18" charset="0"/>
                          <a:ea typeface="ＭＳ Ｐゴシック" pitchFamily="34" charset="-128"/>
                        </a:rPr>
                        <a:t>Nausea</a:t>
                      </a:r>
                    </a:p>
                    <a:p>
                      <a:pPr marL="223838" marR="0" lvl="0" indent="-223838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kumimoji="0" lang="en-US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anose="02040502050405020303" pitchFamily="18" charset="0"/>
                          <a:ea typeface="ＭＳ Ｐゴシック" pitchFamily="34" charset="-128"/>
                        </a:rPr>
                        <a:t>Hypoglycemia in combination with insulin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115737" name="Footer Placeholder 3"/>
          <p:cNvSpPr txBox="1">
            <a:spLocks/>
          </p:cNvSpPr>
          <p:nvPr/>
        </p:nvSpPr>
        <p:spPr bwMode="auto">
          <a:xfrm>
            <a:off x="2982913" y="6324600"/>
            <a:ext cx="6008687" cy="504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r">
              <a:spcBef>
                <a:spcPct val="0"/>
              </a:spcBef>
              <a:buFontTx/>
              <a:buNone/>
            </a:pPr>
            <a:r>
              <a:rPr lang="en-US" altLang="en-US" sz="1200" dirty="0" smtClean="0">
                <a:solidFill>
                  <a:schemeClr val="tx2"/>
                </a:solidFill>
                <a:latin typeface="Tw Cen MT" pitchFamily="34" charset="0"/>
                <a:ea typeface="MS PGothic" pitchFamily="34" charset="-128"/>
              </a:rPr>
              <a:t>.</a:t>
            </a:r>
            <a:endParaRPr lang="en-US" altLang="en-US" sz="1200" dirty="0">
              <a:solidFill>
                <a:schemeClr val="tx2"/>
              </a:solidFill>
              <a:latin typeface="Tw Cen MT" pitchFamily="34" charset="0"/>
              <a:ea typeface="MS PGothic" pitchFamily="34" charset="-128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CB16CD-1FBA-49E2-80D4-BDD57A24C24F}" type="slidenum">
              <a:rPr lang="en-US" smtClean="0"/>
              <a:pPr>
                <a:defRPr/>
              </a:pPr>
              <a:t>66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83359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986" y="191068"/>
            <a:ext cx="8785297" cy="767781"/>
          </a:xfrm>
        </p:spPr>
        <p:txBody>
          <a:bodyPr/>
          <a:lstStyle/>
          <a:p>
            <a:pPr algn="l"/>
            <a:r>
              <a:rPr lang="en-US" sz="2800" b="1" cap="all" dirty="0" err="1" smtClean="0">
                <a:latin typeface="Georgia" panose="02040502050405020303" pitchFamily="18" charset="0"/>
              </a:rPr>
              <a:t>Pramlintide</a:t>
            </a:r>
            <a:endParaRPr lang="en-US" sz="2800" b="1" cap="all" dirty="0">
              <a:latin typeface="Georgia" panose="020405020504050203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2955" y="1201003"/>
            <a:ext cx="8666328" cy="5425222"/>
          </a:xfrm>
        </p:spPr>
        <p:txBody>
          <a:bodyPr/>
          <a:lstStyle/>
          <a:p>
            <a:pPr>
              <a:spcBef>
                <a:spcPts val="1800"/>
              </a:spcBef>
            </a:pPr>
            <a:r>
              <a:rPr lang="en-US" sz="2600" dirty="0" err="1" smtClean="0">
                <a:latin typeface="Georgia" panose="02040502050405020303" pitchFamily="18" charset="0"/>
              </a:rPr>
              <a:t>Pramlintide</a:t>
            </a:r>
            <a:r>
              <a:rPr lang="en-US" sz="2600" dirty="0" smtClean="0">
                <a:latin typeface="Georgia" panose="02040502050405020303" pitchFamily="18" charset="0"/>
              </a:rPr>
              <a:t> is a synthetic amylin analog. Amylin is a polypeptide stored and secreted by beta-cells of the pancreas, and it acts with insulin to reduce blood sugar</a:t>
            </a:r>
          </a:p>
          <a:p>
            <a:pPr>
              <a:spcBef>
                <a:spcPts val="1800"/>
              </a:spcBef>
            </a:pPr>
            <a:r>
              <a:rPr lang="en-US" sz="2600" dirty="0" err="1" smtClean="0">
                <a:latin typeface="Georgia" panose="02040502050405020303" pitchFamily="18" charset="0"/>
              </a:rPr>
              <a:t>Pramlintide</a:t>
            </a:r>
            <a:r>
              <a:rPr lang="en-US" sz="2600" dirty="0" smtClean="0">
                <a:latin typeface="Georgia" panose="02040502050405020303" pitchFamily="18" charset="0"/>
              </a:rPr>
              <a:t> acts to slow gastric emptying, decrease glucagon secretion and decreases appetite</a:t>
            </a:r>
          </a:p>
          <a:p>
            <a:pPr>
              <a:spcBef>
                <a:spcPts val="1800"/>
              </a:spcBef>
            </a:pPr>
            <a:r>
              <a:rPr lang="en-US" sz="2600" dirty="0" smtClean="0">
                <a:latin typeface="Georgia" panose="02040502050405020303" pitchFamily="18" charset="0"/>
              </a:rPr>
              <a:t>Administered SC, typically with insulin</a:t>
            </a:r>
          </a:p>
          <a:p>
            <a:pPr>
              <a:spcBef>
                <a:spcPts val="1800"/>
              </a:spcBef>
            </a:pPr>
            <a:r>
              <a:rPr lang="en-US" sz="2600" dirty="0" smtClean="0">
                <a:latin typeface="Georgia" panose="02040502050405020303" pitchFamily="18" charset="0"/>
              </a:rPr>
              <a:t>Adverse effects: </a:t>
            </a:r>
            <a:r>
              <a:rPr lang="en-US" sz="2600" dirty="0" err="1" smtClean="0">
                <a:latin typeface="Georgia" panose="02040502050405020303" pitchFamily="18" charset="0"/>
              </a:rPr>
              <a:t>hypoglycaemia</a:t>
            </a:r>
            <a:r>
              <a:rPr lang="en-US" sz="2600" dirty="0" smtClean="0">
                <a:latin typeface="Georgia" panose="02040502050405020303" pitchFamily="18" charset="0"/>
              </a:rPr>
              <a:t>, nausea</a:t>
            </a:r>
            <a:endParaRPr lang="en-US" sz="2600" dirty="0">
              <a:latin typeface="Georgia" panose="02040502050405020303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CB16CD-1FBA-49E2-80D4-BDD57A24C24F}" type="slidenum">
              <a:rPr lang="en-US" smtClean="0"/>
              <a:pPr>
                <a:defRPr/>
              </a:pPr>
              <a:t>67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98640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US" sz="9600" b="1" i="1" dirty="0" smtClean="0">
                <a:latin typeface="Georgia" panose="02040502050405020303" pitchFamily="18" charset="0"/>
              </a:rPr>
              <a:t>END</a:t>
            </a:r>
            <a:endParaRPr lang="en-US" sz="9600" b="1" i="1" dirty="0">
              <a:latin typeface="Georgia" panose="02040502050405020303" pitchFamily="18" charset="0"/>
            </a:endParaRPr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968690"/>
          </a:xfrm>
        </p:spPr>
        <p:txBody>
          <a:bodyPr/>
          <a:lstStyle/>
          <a:p>
            <a:endParaRPr lang="en-US" dirty="0" smtClean="0">
              <a:latin typeface="Georgia" panose="02040502050405020303" pitchFamily="18" charset="0"/>
            </a:endParaRPr>
          </a:p>
          <a:p>
            <a:r>
              <a:rPr lang="en-US" b="1" dirty="0" smtClean="0">
                <a:solidFill>
                  <a:schemeClr val="tx1"/>
                </a:solidFill>
                <a:latin typeface="Georgia" panose="02040502050405020303" pitchFamily="18" charset="0"/>
              </a:rPr>
              <a:t>Thanks for listening</a:t>
            </a:r>
            <a:endParaRPr lang="en-US" b="1" dirty="0">
              <a:solidFill>
                <a:schemeClr val="tx1"/>
              </a:solidFill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18048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153986" y="232012"/>
            <a:ext cx="8785297" cy="726838"/>
          </a:xfrm>
        </p:spPr>
        <p:txBody>
          <a:bodyPr rtlCol="0">
            <a:normAutofit/>
          </a:bodyPr>
          <a:lstStyle/>
          <a:p>
            <a:pPr algn="l"/>
            <a:r>
              <a:rPr lang="en-US" altLang="en-US" sz="2800" b="1" cap="all" dirty="0">
                <a:latin typeface="Georgia" panose="02040502050405020303" pitchFamily="18" charset="0"/>
              </a:rPr>
              <a:t>Insulin biochemistry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86603" y="1201003"/>
            <a:ext cx="8652680" cy="5425222"/>
          </a:xfrm>
        </p:spPr>
        <p:txBody>
          <a:bodyPr/>
          <a:lstStyle/>
          <a:p>
            <a:pPr>
              <a:spcBef>
                <a:spcPts val="1800"/>
              </a:spcBef>
            </a:pPr>
            <a:r>
              <a:rPr lang="en-US" altLang="en-US" sz="2400" dirty="0" smtClean="0">
                <a:latin typeface="Georgia" panose="02040502050405020303" pitchFamily="18" charset="0"/>
              </a:rPr>
              <a:t>The primary structure of insulin is made from two polypeptide chains named subunit A and B</a:t>
            </a:r>
          </a:p>
          <a:p>
            <a:pPr>
              <a:spcBef>
                <a:spcPts val="1800"/>
              </a:spcBef>
            </a:pPr>
            <a:r>
              <a:rPr lang="en-US" altLang="en-US" sz="2400" dirty="0" smtClean="0">
                <a:latin typeface="Georgia" panose="02040502050405020303" pitchFamily="18" charset="0"/>
              </a:rPr>
              <a:t>Subunit A consists of 21 amino acids, whereas subunit B consists of 30 amino acids</a:t>
            </a:r>
          </a:p>
          <a:p>
            <a:pPr>
              <a:spcBef>
                <a:spcPts val="1800"/>
              </a:spcBef>
            </a:pPr>
            <a:r>
              <a:rPr lang="en-US" altLang="en-US" sz="2400" dirty="0" smtClean="0">
                <a:latin typeface="Georgia" panose="02040502050405020303" pitchFamily="18" charset="0"/>
              </a:rPr>
              <a:t>The two chains are connected by two disulfide bridges</a:t>
            </a:r>
          </a:p>
          <a:p>
            <a:pPr>
              <a:spcBef>
                <a:spcPts val="1800"/>
              </a:spcBef>
            </a:pPr>
            <a:r>
              <a:rPr lang="en-US" altLang="en-US" sz="2400" dirty="0" smtClean="0">
                <a:latin typeface="Georgia" panose="02040502050405020303" pitchFamily="18" charset="0"/>
              </a:rPr>
              <a:t>Insulin also forms quaternary structure by creating dimers using hydrogen bonds and </a:t>
            </a:r>
            <a:r>
              <a:rPr lang="en-US" altLang="en-US" sz="2400" dirty="0" err="1" smtClean="0">
                <a:latin typeface="Georgia" panose="02040502050405020303" pitchFamily="18" charset="0"/>
              </a:rPr>
              <a:t>hexamers</a:t>
            </a:r>
            <a:r>
              <a:rPr lang="en-US" altLang="en-US" sz="2400" dirty="0" smtClean="0">
                <a:latin typeface="Georgia" panose="02040502050405020303" pitchFamily="18" charset="0"/>
              </a:rPr>
              <a:t> by bonding with two zinc ions</a:t>
            </a:r>
          </a:p>
          <a:p>
            <a:pPr>
              <a:spcBef>
                <a:spcPts val="1800"/>
              </a:spcBef>
            </a:pPr>
            <a:r>
              <a:rPr lang="en-US" altLang="en-US" sz="2400" dirty="0" smtClean="0">
                <a:latin typeface="Georgia" panose="02040502050405020303" pitchFamily="18" charset="0"/>
              </a:rPr>
              <a:t>Insulin is stored in the body as a </a:t>
            </a:r>
            <a:r>
              <a:rPr lang="en-US" altLang="en-US" sz="2400" dirty="0" err="1" smtClean="0">
                <a:latin typeface="Georgia" panose="02040502050405020303" pitchFamily="18" charset="0"/>
              </a:rPr>
              <a:t>hexamer</a:t>
            </a:r>
            <a:r>
              <a:rPr lang="en-US" altLang="en-US" sz="2400" dirty="0" smtClean="0">
                <a:latin typeface="Georgia" panose="02040502050405020303" pitchFamily="18" charset="0"/>
              </a:rPr>
              <a:t>, while the active form is the monomer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CB16CD-1FBA-49E2-80D4-BDD57A24C24F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03059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>
          <a:xfrm>
            <a:off x="245660" y="274638"/>
            <a:ext cx="8652680" cy="639762"/>
          </a:xfrm>
        </p:spPr>
        <p:txBody>
          <a:bodyPr/>
          <a:lstStyle/>
          <a:p>
            <a:pPr algn="l" eaLnBrk="1" hangingPunct="1"/>
            <a:r>
              <a:rPr lang="en-US" sz="2800" b="1" cap="all" dirty="0">
                <a:latin typeface="Georgia" panose="02040502050405020303" pitchFamily="18" charset="0"/>
              </a:rPr>
              <a:t>Insulin </a:t>
            </a:r>
            <a:r>
              <a:rPr lang="en-US" sz="2800" b="1" cap="all" dirty="0" smtClean="0">
                <a:latin typeface="Georgia" panose="02040502050405020303" pitchFamily="18" charset="0"/>
              </a:rPr>
              <a:t>secretion</a:t>
            </a:r>
            <a:endParaRPr lang="en-US" sz="2800" b="1" cap="all" dirty="0">
              <a:latin typeface="Georgia" panose="02040502050405020303" pitchFamily="18" charset="0"/>
            </a:endParaRP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45660" y="1156428"/>
            <a:ext cx="8652680" cy="5396772"/>
          </a:xfrm>
        </p:spPr>
        <p:txBody>
          <a:bodyPr>
            <a:normAutofit/>
          </a:bodyPr>
          <a:lstStyle/>
          <a:p>
            <a:pPr>
              <a:spcBef>
                <a:spcPts val="1800"/>
              </a:spcBef>
            </a:pPr>
            <a:r>
              <a:rPr lang="en-US" sz="2600" dirty="0" smtClean="0">
                <a:latin typeface="Georgia" panose="02040502050405020303" pitchFamily="18" charset="0"/>
              </a:rPr>
              <a:t>Insulin is produced by the pancreatic beta cell</a:t>
            </a:r>
          </a:p>
          <a:p>
            <a:pPr>
              <a:spcBef>
                <a:spcPts val="1800"/>
              </a:spcBef>
            </a:pPr>
            <a:r>
              <a:rPr lang="en-US" sz="2600" dirty="0" smtClean="0">
                <a:latin typeface="Georgia" panose="02040502050405020303" pitchFamily="18" charset="0"/>
              </a:rPr>
              <a:t>Insulin </a:t>
            </a:r>
            <a:r>
              <a:rPr lang="en-US" sz="2600" dirty="0">
                <a:latin typeface="Georgia" panose="02040502050405020303" pitchFamily="18" charset="0"/>
              </a:rPr>
              <a:t>secretion is regulated by glucose levels, certain amino acids, hormones and autonomic </a:t>
            </a:r>
            <a:r>
              <a:rPr lang="en-US" sz="2600" dirty="0" smtClean="0">
                <a:latin typeface="Georgia" panose="02040502050405020303" pitchFamily="18" charset="0"/>
              </a:rPr>
              <a:t>mediators</a:t>
            </a:r>
          </a:p>
          <a:p>
            <a:pPr>
              <a:spcBef>
                <a:spcPts val="1800"/>
              </a:spcBef>
            </a:pPr>
            <a:r>
              <a:rPr lang="en-US" sz="2600" dirty="0" smtClean="0">
                <a:latin typeface="Georgia" panose="02040502050405020303" pitchFamily="18" charset="0"/>
              </a:rPr>
              <a:t>Secretion </a:t>
            </a:r>
            <a:r>
              <a:rPr lang="en-US" sz="2600" dirty="0">
                <a:latin typeface="Georgia" panose="02040502050405020303" pitchFamily="18" charset="0"/>
              </a:rPr>
              <a:t>is most commonly elicited by elevated </a:t>
            </a:r>
            <a:r>
              <a:rPr lang="en-US" sz="2600" dirty="0" smtClean="0">
                <a:latin typeface="Georgia" panose="02040502050405020303" pitchFamily="18" charset="0"/>
              </a:rPr>
              <a:t>plasma glucose levels</a:t>
            </a:r>
          </a:p>
          <a:p>
            <a:pPr>
              <a:spcBef>
                <a:spcPts val="1800"/>
              </a:spcBef>
            </a:pPr>
            <a:r>
              <a:rPr lang="en-US" sz="2600" dirty="0" smtClean="0">
                <a:latin typeface="Georgia" panose="02040502050405020303" pitchFamily="18" charset="0"/>
              </a:rPr>
              <a:t>Glucose is taken up into the pancreatic beta cells by the glucose transporter GLUT-2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CB16CD-1FBA-49E2-80D4-BDD57A24C24F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1661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>
          <a:xfrm>
            <a:off x="245660" y="274638"/>
            <a:ext cx="8652680" cy="639762"/>
          </a:xfrm>
        </p:spPr>
        <p:txBody>
          <a:bodyPr/>
          <a:lstStyle/>
          <a:p>
            <a:pPr algn="l" eaLnBrk="1" hangingPunct="1"/>
            <a:r>
              <a:rPr lang="en-US" sz="2800" b="1" cap="all" dirty="0">
                <a:latin typeface="Georgia" panose="02040502050405020303" pitchFamily="18" charset="0"/>
              </a:rPr>
              <a:t>Insulin </a:t>
            </a:r>
            <a:r>
              <a:rPr lang="en-US" sz="2800" b="1" cap="all" dirty="0" smtClean="0">
                <a:latin typeface="Georgia" panose="02040502050405020303" pitchFamily="18" charset="0"/>
              </a:rPr>
              <a:t>secretion …. CONT’D</a:t>
            </a:r>
            <a:endParaRPr lang="en-US" sz="2800" b="1" cap="all" dirty="0">
              <a:latin typeface="Georgia" panose="02040502050405020303" pitchFamily="18" charset="0"/>
            </a:endParaRP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45660" y="1156428"/>
            <a:ext cx="8652680" cy="5396772"/>
          </a:xfrm>
        </p:spPr>
        <p:txBody>
          <a:bodyPr>
            <a:normAutofit/>
          </a:bodyPr>
          <a:lstStyle/>
          <a:p>
            <a:pPr>
              <a:spcBef>
                <a:spcPts val="1800"/>
              </a:spcBef>
            </a:pPr>
            <a:r>
              <a:rPr lang="en-US" sz="2600" dirty="0" smtClean="0">
                <a:latin typeface="Georgia" panose="02040502050405020303" pitchFamily="18" charset="0"/>
              </a:rPr>
              <a:t>↑ </a:t>
            </a:r>
            <a:r>
              <a:rPr lang="en-US" sz="2600" dirty="0">
                <a:latin typeface="Georgia" panose="02040502050405020303" pitchFamily="18" charset="0"/>
              </a:rPr>
              <a:t>g</a:t>
            </a:r>
            <a:r>
              <a:rPr lang="en-US" sz="2600" dirty="0" smtClean="0">
                <a:latin typeface="Georgia" panose="02040502050405020303" pitchFamily="18" charset="0"/>
              </a:rPr>
              <a:t>lucose in beta cells → </a:t>
            </a:r>
            <a:r>
              <a:rPr lang="en-US" sz="2600" dirty="0">
                <a:latin typeface="Georgia" panose="02040502050405020303" pitchFamily="18" charset="0"/>
              </a:rPr>
              <a:t>↑ </a:t>
            </a:r>
            <a:r>
              <a:rPr lang="en-US" sz="2600" dirty="0" smtClean="0">
                <a:latin typeface="Georgia" panose="02040502050405020303" pitchFamily="18" charset="0"/>
              </a:rPr>
              <a:t>glycolytic glucose phosphorylation  → ↑ATP </a:t>
            </a:r>
            <a:r>
              <a:rPr lang="en-US" sz="2600" dirty="0">
                <a:latin typeface="Georgia" panose="02040502050405020303" pitchFamily="18" charset="0"/>
              </a:rPr>
              <a:t>→ </a:t>
            </a:r>
            <a:r>
              <a:rPr lang="en-US" sz="2600" dirty="0" smtClean="0">
                <a:latin typeface="Georgia" panose="02040502050405020303" pitchFamily="18" charset="0"/>
              </a:rPr>
              <a:t>K</a:t>
            </a:r>
            <a:r>
              <a:rPr lang="en-US" sz="2600" baseline="30000" dirty="0" smtClean="0">
                <a:latin typeface="Georgia" panose="02040502050405020303" pitchFamily="18" charset="0"/>
              </a:rPr>
              <a:t>+</a:t>
            </a:r>
            <a:r>
              <a:rPr lang="en-US" sz="2600" dirty="0" smtClean="0">
                <a:latin typeface="Georgia" panose="02040502050405020303" pitchFamily="18" charset="0"/>
              </a:rPr>
              <a:t> channel blockade </a:t>
            </a:r>
            <a:r>
              <a:rPr lang="en-US" sz="2600" dirty="0">
                <a:latin typeface="Georgia" panose="02040502050405020303" pitchFamily="18" charset="0"/>
              </a:rPr>
              <a:t>→ </a:t>
            </a:r>
            <a:r>
              <a:rPr lang="en-US" sz="2600" dirty="0" smtClean="0">
                <a:latin typeface="Georgia" panose="02040502050405020303" pitchFamily="18" charset="0"/>
              </a:rPr>
              <a:t>↓K</a:t>
            </a:r>
            <a:r>
              <a:rPr lang="en-US" sz="2600" baseline="30000" dirty="0">
                <a:latin typeface="Georgia" panose="02040502050405020303" pitchFamily="18" charset="0"/>
              </a:rPr>
              <a:t>+ </a:t>
            </a:r>
            <a:r>
              <a:rPr lang="en-US" sz="2600" dirty="0" smtClean="0">
                <a:latin typeface="Georgia" panose="02040502050405020303" pitchFamily="18" charset="0"/>
              </a:rPr>
              <a:t>efflux </a:t>
            </a:r>
            <a:r>
              <a:rPr lang="en-US" sz="2600" dirty="0">
                <a:latin typeface="Georgia" panose="02040502050405020303" pitchFamily="18" charset="0"/>
              </a:rPr>
              <a:t>→ </a:t>
            </a:r>
            <a:r>
              <a:rPr lang="en-US" sz="2600" dirty="0" smtClean="0">
                <a:latin typeface="Georgia" panose="02040502050405020303" pitchFamily="18" charset="0"/>
              </a:rPr>
              <a:t>membrane depolarization </a:t>
            </a:r>
            <a:r>
              <a:rPr lang="en-US" sz="2600" dirty="0">
                <a:latin typeface="Georgia" panose="02040502050405020303" pitchFamily="18" charset="0"/>
              </a:rPr>
              <a:t>→ </a:t>
            </a:r>
            <a:r>
              <a:rPr lang="en-US" sz="2600" dirty="0" smtClean="0">
                <a:latin typeface="Georgia" panose="02040502050405020303" pitchFamily="18" charset="0"/>
              </a:rPr>
              <a:t>opening of </a:t>
            </a:r>
            <a:r>
              <a:rPr lang="en-US" sz="2600" dirty="0">
                <a:latin typeface="Georgia" panose="02040502050405020303" pitchFamily="18" charset="0"/>
              </a:rPr>
              <a:t>Ca</a:t>
            </a:r>
            <a:r>
              <a:rPr lang="en-US" sz="2600" baseline="30000" dirty="0">
                <a:latin typeface="Georgia" panose="02040502050405020303" pitchFamily="18" charset="0"/>
              </a:rPr>
              <a:t>2+</a:t>
            </a:r>
            <a:r>
              <a:rPr lang="en-US" sz="2600" dirty="0">
                <a:latin typeface="Georgia" panose="02040502050405020303" pitchFamily="18" charset="0"/>
              </a:rPr>
              <a:t> </a:t>
            </a:r>
            <a:r>
              <a:rPr lang="en-US" sz="2600" dirty="0" smtClean="0">
                <a:latin typeface="Georgia" panose="02040502050405020303" pitchFamily="18" charset="0"/>
              </a:rPr>
              <a:t>channels </a:t>
            </a:r>
            <a:r>
              <a:rPr lang="en-US" sz="2600" dirty="0">
                <a:latin typeface="Georgia" panose="02040502050405020303" pitchFamily="18" charset="0"/>
              </a:rPr>
              <a:t>→</a:t>
            </a:r>
            <a:r>
              <a:rPr lang="en-US" sz="2600" dirty="0" smtClean="0">
                <a:latin typeface="Georgia" panose="02040502050405020303" pitchFamily="18" charset="0"/>
              </a:rPr>
              <a:t> </a:t>
            </a:r>
            <a:r>
              <a:rPr lang="en-US" sz="2600" dirty="0">
                <a:latin typeface="Georgia" panose="02040502050405020303" pitchFamily="18" charset="0"/>
              </a:rPr>
              <a:t>↑ </a:t>
            </a:r>
            <a:r>
              <a:rPr lang="en-US" sz="2600" dirty="0" smtClean="0">
                <a:latin typeface="Georgia" panose="02040502050405020303" pitchFamily="18" charset="0"/>
              </a:rPr>
              <a:t>intracellular </a:t>
            </a:r>
            <a:r>
              <a:rPr lang="en-US" sz="2600" dirty="0">
                <a:latin typeface="Georgia" panose="02040502050405020303" pitchFamily="18" charset="0"/>
              </a:rPr>
              <a:t>Ca</a:t>
            </a:r>
            <a:r>
              <a:rPr lang="en-US" sz="2600" baseline="30000" dirty="0">
                <a:latin typeface="Georgia" panose="02040502050405020303" pitchFamily="18" charset="0"/>
              </a:rPr>
              <a:t>2+</a:t>
            </a:r>
            <a:r>
              <a:rPr lang="en-US" sz="2600" dirty="0">
                <a:latin typeface="Georgia" panose="02040502050405020303" pitchFamily="18" charset="0"/>
              </a:rPr>
              <a:t> → </a:t>
            </a:r>
            <a:r>
              <a:rPr lang="en-US" sz="2600" dirty="0" err="1" smtClean="0">
                <a:latin typeface="Georgia" panose="02040502050405020303" pitchFamily="18" charset="0"/>
              </a:rPr>
              <a:t>exocytotic</a:t>
            </a:r>
            <a:r>
              <a:rPr lang="en-US" sz="2600" dirty="0" smtClean="0">
                <a:latin typeface="Georgia" panose="02040502050405020303" pitchFamily="18" charset="0"/>
              </a:rPr>
              <a:t> release of insulin from storage vesicles</a:t>
            </a:r>
          </a:p>
          <a:p>
            <a:pPr>
              <a:spcBef>
                <a:spcPts val="1800"/>
              </a:spcBef>
            </a:pPr>
            <a:r>
              <a:rPr lang="en-US" sz="2600" dirty="0" smtClean="0">
                <a:latin typeface="Georgia" panose="02040502050405020303" pitchFamily="18" charset="0"/>
              </a:rPr>
              <a:t>Continued calcium influx activates insulin gene transcription factors leading to increased insulin synthesis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CB16CD-1FBA-49E2-80D4-BDD57A24C24F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52704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13225</TotalTime>
  <Words>4762</Words>
  <Application>Microsoft Office PowerPoint</Application>
  <PresentationFormat>On-screen Show (4:3)</PresentationFormat>
  <Paragraphs>598</Paragraphs>
  <Slides>68</Slides>
  <Notes>15</Notes>
  <HiddenSlides>0</HiddenSlides>
  <MMClips>0</MMClips>
  <ScaleCrop>false</ScaleCrop>
  <HeadingPairs>
    <vt:vector size="6" baseType="variant">
      <vt:variant>
        <vt:lpstr>Fonts Used</vt:lpstr>
      </vt:variant>
      <vt:variant>
        <vt:i4>11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68</vt:i4>
      </vt:variant>
    </vt:vector>
  </HeadingPairs>
  <TitlesOfParts>
    <vt:vector size="80" baseType="lpstr">
      <vt:lpstr>MS PGothic</vt:lpstr>
      <vt:lpstr>MS PGothic</vt:lpstr>
      <vt:lpstr>Arial</vt:lpstr>
      <vt:lpstr>Arial Narrow</vt:lpstr>
      <vt:lpstr>Calibri</vt:lpstr>
      <vt:lpstr>Georgia</vt:lpstr>
      <vt:lpstr>Rockwell</vt:lpstr>
      <vt:lpstr>Symbol</vt:lpstr>
      <vt:lpstr>Times New Roman</vt:lpstr>
      <vt:lpstr>Traditional Arabic</vt:lpstr>
      <vt:lpstr>Tw Cen MT</vt:lpstr>
      <vt:lpstr>Office Theme</vt:lpstr>
      <vt:lpstr>PowerPoint Presentation</vt:lpstr>
      <vt:lpstr> ANTI-HYPERGLYCAEMIC DRUGS </vt:lpstr>
      <vt:lpstr>PowerPoint Presentation</vt:lpstr>
      <vt:lpstr>PowerPoint Presentation</vt:lpstr>
      <vt:lpstr>INSULIN AND INSULIN ANALOGUES</vt:lpstr>
      <vt:lpstr>PowerPoint Presentation</vt:lpstr>
      <vt:lpstr>Insulin biochemistry</vt:lpstr>
      <vt:lpstr>Insulin secretion</vt:lpstr>
      <vt:lpstr>Insulin secretion …. CONT’D</vt:lpstr>
      <vt:lpstr>Modulation of insulin synthesis and release</vt:lpstr>
      <vt:lpstr>INSULIN ACTIONS</vt:lpstr>
      <vt:lpstr>INSULIN ACTIONS …. CONT’D</vt:lpstr>
      <vt:lpstr>Mechanism of action of insulin</vt:lpstr>
      <vt:lpstr>Mechanism of action of insulin …. CONT’D</vt:lpstr>
      <vt:lpstr>Mechanism of action of insulin …. cont’d</vt:lpstr>
      <vt:lpstr>Insulin mediated glucose entry in cells</vt:lpstr>
      <vt:lpstr>Sources of insulin</vt:lpstr>
      <vt:lpstr>Insulin analogues</vt:lpstr>
      <vt:lpstr>INSULIN: ABSORPTION AND ROUTES OF ADMINISTRATION </vt:lpstr>
      <vt:lpstr>Insulin pharmacokinetics …. Cont’d</vt:lpstr>
      <vt:lpstr>Insulin preparations</vt:lpstr>
      <vt:lpstr>Insulin preparations …. Cont’d</vt:lpstr>
      <vt:lpstr>Clinical uses of the insulin preparations</vt:lpstr>
      <vt:lpstr>Clinical uses of the insulin preparations …. Cont’d</vt:lpstr>
      <vt:lpstr>Insulin …. CONT’D</vt:lpstr>
      <vt:lpstr>Drug interactions affecting insulin</vt:lpstr>
      <vt:lpstr>Hypoglycaemia</vt:lpstr>
      <vt:lpstr> NON-INSULIN ANTI-HYPERGLYCAEMIC DRUGS </vt:lpstr>
      <vt:lpstr>PowerPoint Presentation</vt:lpstr>
      <vt:lpstr>PowerPoint Presentation</vt:lpstr>
      <vt:lpstr>Classification of non-insulin anti-hyperglycaemic drugs according to mechanisms/MODES of action</vt:lpstr>
      <vt:lpstr>Biguanides</vt:lpstr>
      <vt:lpstr>Biguanides: MECHANISM OF ACTION</vt:lpstr>
      <vt:lpstr>Biguanides: actions</vt:lpstr>
      <vt:lpstr>Biguanides …. CONT’D</vt:lpstr>
      <vt:lpstr>Biguanides …. CONT’D</vt:lpstr>
      <vt:lpstr>Sulfonylureas</vt:lpstr>
      <vt:lpstr>Sulfonylureas …. CONT’D</vt:lpstr>
      <vt:lpstr>Sulfonylureas: pharmacokinetics</vt:lpstr>
      <vt:lpstr>Sulfonylureas: duration of action</vt:lpstr>
      <vt:lpstr>Sulfonylureas: adverse effects</vt:lpstr>
      <vt:lpstr>Sulfonylureas: other adverse effects</vt:lpstr>
      <vt:lpstr>Sulfonylureas …. Cont’d</vt:lpstr>
      <vt:lpstr>Sulfonylureas: drug interactions</vt:lpstr>
      <vt:lpstr>Meglitinides</vt:lpstr>
      <vt:lpstr>Meglitinides …. CONT’D</vt:lpstr>
      <vt:lpstr>Meglitinides …. cont’d</vt:lpstr>
      <vt:lpstr>Meglitinides …. cont’d</vt:lpstr>
      <vt:lpstr>Thiazolidinediones (TZDs)</vt:lpstr>
      <vt:lpstr>Thiazolidinediones …. Cont’d</vt:lpstr>
      <vt:lpstr>PowerPoint Presentation</vt:lpstr>
      <vt:lpstr>Thiazolidinediones …. CONT’D</vt:lpstr>
      <vt:lpstr>THIAZOLIDINEDIONES …. CONT’D</vt:lpstr>
      <vt:lpstr>THIAZOLIDINEDIONES</vt:lpstr>
      <vt:lpstr>Alpha-glucosidase inhibitors</vt:lpstr>
      <vt:lpstr>Alpha-glucosidase inhibitors: MECHANISM OF ACTION</vt:lpstr>
      <vt:lpstr>Alpha-glucosidase inhibitors …. cont’d</vt:lpstr>
      <vt:lpstr>Incretins</vt:lpstr>
      <vt:lpstr>Incretins …. CONT’D</vt:lpstr>
      <vt:lpstr>Incretin mimetics</vt:lpstr>
      <vt:lpstr>Exenatide</vt:lpstr>
      <vt:lpstr>Exenatide …. CONT’D</vt:lpstr>
      <vt:lpstr>Incretin enhancers</vt:lpstr>
      <vt:lpstr>Dipeptidylpeptidase-4 (DPP-4) inhibitors</vt:lpstr>
      <vt:lpstr>Sodium-Glucose Co-transporter 2 (SGLT2) Inhibitors</vt:lpstr>
      <vt:lpstr>Amylin analogs</vt:lpstr>
      <vt:lpstr>Pramlintide</vt:lpstr>
      <vt:lpstr>END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DRUGS USED IN THE TREATMENT OF ANAEMIA</dc:title>
  <dc:creator>Dr Sindwa Namataa</dc:creator>
  <cp:lastModifiedBy>DR DOCTOR R4</cp:lastModifiedBy>
  <cp:revision>380</cp:revision>
  <dcterms:created xsi:type="dcterms:W3CDTF">2013-01-20T05:13:28Z</dcterms:created>
  <dcterms:modified xsi:type="dcterms:W3CDTF">2022-08-04T20:36:59Z</dcterms:modified>
</cp:coreProperties>
</file>