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sldIdLst>
    <p:sldId id="587" r:id="rId2"/>
    <p:sldId id="588" r:id="rId3"/>
    <p:sldId id="548" r:id="rId4"/>
    <p:sldId id="549" r:id="rId5"/>
    <p:sldId id="550" r:id="rId6"/>
    <p:sldId id="551" r:id="rId7"/>
    <p:sldId id="552" r:id="rId8"/>
    <p:sldId id="553" r:id="rId9"/>
    <p:sldId id="554" r:id="rId10"/>
    <p:sldId id="555" r:id="rId11"/>
    <p:sldId id="556" r:id="rId12"/>
    <p:sldId id="557" r:id="rId13"/>
    <p:sldId id="558" r:id="rId14"/>
    <p:sldId id="559" r:id="rId15"/>
    <p:sldId id="560" r:id="rId16"/>
    <p:sldId id="561" r:id="rId17"/>
    <p:sldId id="562" r:id="rId18"/>
    <p:sldId id="563" r:id="rId19"/>
    <p:sldId id="564" r:id="rId20"/>
    <p:sldId id="565" r:id="rId21"/>
    <p:sldId id="566" r:id="rId22"/>
    <p:sldId id="567" r:id="rId23"/>
    <p:sldId id="568" r:id="rId24"/>
    <p:sldId id="569" r:id="rId25"/>
    <p:sldId id="570" r:id="rId26"/>
    <p:sldId id="571" r:id="rId27"/>
    <p:sldId id="572" r:id="rId28"/>
    <p:sldId id="573" r:id="rId29"/>
    <p:sldId id="574" r:id="rId30"/>
    <p:sldId id="575" r:id="rId31"/>
    <p:sldId id="576" r:id="rId32"/>
    <p:sldId id="577" r:id="rId33"/>
    <p:sldId id="579" r:id="rId34"/>
    <p:sldId id="580" r:id="rId35"/>
    <p:sldId id="581" r:id="rId36"/>
    <p:sldId id="582" r:id="rId37"/>
    <p:sldId id="586"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7/1/2022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1702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0923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72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9317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739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7973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5560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4360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0BCD7BA-0101-4631-BD8C-32B0065E8607}" type="datetime1">
              <a:rPr lang="en-US" smtClean="0"/>
              <a:t>7/1/2022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CF8B82-BB54-4F42-BBA1-5190F6A5E422}" type="datetime1">
              <a:rPr lang="en-US" smtClean="0"/>
              <a:t>7/1/2022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260939-2A45-40EA-BF83-814B7E19676C}" type="datetime1">
              <a:rPr lang="en-US" smtClean="0"/>
              <a:t>7/1/2022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33B2B41-6086-4A30-AB99-0E3917D80140}" type="datetime1">
              <a:rPr lang="en-US" smtClean="0"/>
              <a:t>7/1/2022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E623E77-6B0D-4A20-8CB0-485918F002CE}" type="datetime1">
              <a:rPr lang="en-US" smtClean="0"/>
              <a:t>7/1/2022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CC50162-D618-490F-9FC4-272F0C450DCD}" type="datetime1">
              <a:rPr lang="en-US" smtClean="0"/>
              <a:t>7/1/2022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874D365-0B1A-4E1F-98FC-45FD40A02AD4}" type="datetime1">
              <a:rPr lang="en-US" smtClean="0"/>
              <a:t>7/1/2022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F98F71C-7496-481C-A126-07E2A7EB5330}" type="datetime1">
              <a:rPr lang="en-US" smtClean="0"/>
              <a:t>7/1/2022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F2401E-DDBC-491C-9B80-2C2D97998EDB}" type="datetime1">
              <a:rPr lang="en-US" smtClean="0"/>
              <a:t>7/1/2022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8D0DE51-FB03-4A19-88FF-FB56D9BDC329}" type="datetime1">
              <a:rPr lang="en-US" smtClean="0"/>
              <a:t>7/1/2022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F17D1E-60A4-4EBE-99F5-CD6F613DD579}" type="datetime1">
              <a:rPr lang="en-US" smtClean="0"/>
              <a:t>7/1/2022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46850AF-4509-439F-950A-BF6FA77B046E}" type="datetime1">
              <a:rPr lang="en-US" smtClean="0"/>
              <a:t>7/1/2022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72955" y="1201003"/>
            <a:ext cx="8557146" cy="5390866"/>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US" sz="4000" b="1" i="0" u="none" strike="noStrike" cap="none"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r>
              <a:rPr lang="en-IN" altLang="en-US" sz="4000" b="1" dirty="0" smtClean="0">
                <a:solidFill>
                  <a:srgbClr val="53181A"/>
                </a:solidFill>
                <a:latin typeface="Georgia" panose="02040502050405020303" charset="0"/>
                <a:ea typeface="Rockwell"/>
                <a:cs typeface="Georgia" panose="02040502050405020303" charset="0"/>
                <a:sym typeface="Rockwell"/>
              </a:rPr>
              <a:t>ENDOCRINE PHARMACOLOGY</a:t>
            </a:r>
            <a:endParaRPr lang="en-IN" altLang="en-US" sz="4000" b="1" i="0" u="none" strike="noStrike" cap="none" dirty="0">
              <a:solidFill>
                <a:srgbClr val="53181A"/>
              </a:solidFill>
              <a:latin typeface="Georgia" panose="02040502050405020303" charset="0"/>
              <a:ea typeface="Rockwell"/>
              <a:cs typeface="Georgia" panose="02040502050405020303" charset="0"/>
              <a:sym typeface="Rockwell"/>
            </a:endParaRPr>
          </a:p>
        </p:txBody>
      </p:sp>
      <p:sp>
        <p:nvSpPr>
          <p:cNvPr id="3" name="Slide Number Placeholder 2"/>
          <p:cNvSpPr>
            <a:spLocks noGrp="1"/>
          </p:cNvSpPr>
          <p:nvPr>
            <p:ph type="sldNum" sz="quarter" idx="12"/>
          </p:nvPr>
        </p:nvSpPr>
        <p:spPr/>
        <p:txBody>
          <a:bodyPr/>
          <a:lstStyle/>
          <a:p>
            <a:pPr>
              <a:defRPr/>
            </a:pPr>
            <a:fld id="{49CB16CD-1FBA-49E2-80D4-BDD57A24C24F}" type="slidenum">
              <a:rPr lang="en-US" smtClean="0"/>
              <a:pPr>
                <a:defRPr/>
              </a:pPr>
              <a:t>1</a:t>
            </a:fld>
            <a:endParaRPr lang="en-US"/>
          </a:p>
        </p:txBody>
      </p:sp>
    </p:spTree>
    <p:extLst>
      <p:ext uri="{BB962C8B-B14F-4D97-AF65-F5344CB8AC3E}">
        <p14:creationId xmlns:p14="http://schemas.microsoft.com/office/powerpoint/2010/main" val="3268737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18363"/>
            <a:ext cx="8720920" cy="881773"/>
          </a:xfrm>
        </p:spPr>
        <p:txBody>
          <a:bodyPr/>
          <a:lstStyle/>
          <a:p>
            <a:pPr algn="l"/>
            <a:r>
              <a:rPr lang="en-US" sz="2600" b="1" cap="all" dirty="0" smtClean="0">
                <a:latin typeface="Georgia" panose="02040502050405020303" pitchFamily="18" charset="0"/>
              </a:rPr>
              <a:t>Glucocorticoid actions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228299"/>
            <a:ext cx="8625385" cy="5397926"/>
          </a:xfrm>
        </p:spPr>
        <p:txBody>
          <a:bodyPr/>
          <a:lstStyle/>
          <a:p>
            <a:pPr marL="0" indent="0">
              <a:spcBef>
                <a:spcPts val="1800"/>
              </a:spcBef>
              <a:buNone/>
            </a:pPr>
            <a:r>
              <a:rPr lang="en-US" sz="2400" b="1" dirty="0" smtClean="0">
                <a:latin typeface="Georgia" panose="02040502050405020303" pitchFamily="18" charset="0"/>
              </a:rPr>
              <a:t>Metabolic</a:t>
            </a:r>
          </a:p>
          <a:p>
            <a:pPr>
              <a:spcBef>
                <a:spcPts val="1800"/>
              </a:spcBef>
            </a:pPr>
            <a:r>
              <a:rPr lang="en-US" sz="2400" dirty="0" smtClean="0">
                <a:latin typeface="Georgia" panose="02040502050405020303" pitchFamily="18" charset="0"/>
              </a:rPr>
              <a:t>Carbohydrate: Promote gluconeogenesis, reduce cellular uptake of glucose and inhibit peripheral utilization of glucose (results in elevated glucose levels)</a:t>
            </a:r>
          </a:p>
          <a:p>
            <a:pPr>
              <a:spcBef>
                <a:spcPts val="1800"/>
              </a:spcBef>
            </a:pPr>
            <a:r>
              <a:rPr lang="en-US" sz="2400" dirty="0" smtClean="0">
                <a:latin typeface="Georgia" panose="02040502050405020303" pitchFamily="18" charset="0"/>
              </a:rPr>
              <a:t>Protein: Enhance protein breakdown (increased catabolism and decreased anabolism)</a:t>
            </a:r>
          </a:p>
          <a:p>
            <a:pPr>
              <a:spcBef>
                <a:spcPts val="1800"/>
              </a:spcBef>
            </a:pPr>
            <a:r>
              <a:rPr lang="en-US" sz="2400" dirty="0" smtClean="0">
                <a:latin typeface="Georgia" panose="02040502050405020303" pitchFamily="18" charset="0"/>
              </a:rPr>
              <a:t>Fat: Promote lipolysis and redistribution of fat takes place (fat is mobilized from extremities and deposited over the face, neck and shoulder giving rise to moon face and buffalo hump)</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10</a:t>
            </a:fld>
            <a:endParaRPr lang="en-US"/>
          </a:p>
        </p:txBody>
      </p:sp>
    </p:spTree>
    <p:extLst>
      <p:ext uri="{BB962C8B-B14F-4D97-AF65-F5344CB8AC3E}">
        <p14:creationId xmlns:p14="http://schemas.microsoft.com/office/powerpoint/2010/main" val="3114347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20920" cy="715962"/>
          </a:xfrm>
        </p:spPr>
        <p:txBody>
          <a:bodyPr/>
          <a:lstStyle/>
          <a:p>
            <a:pPr algn="l"/>
            <a:r>
              <a:rPr lang="en-US" sz="2600" b="1" cap="all" dirty="0">
                <a:latin typeface="Georgia" panose="02040502050405020303" pitchFamily="18" charset="0"/>
              </a:rPr>
              <a:t>Glucocorticoid </a:t>
            </a:r>
            <a:r>
              <a:rPr lang="en-US" sz="2600" b="1" cap="all" dirty="0" smtClean="0">
                <a:latin typeface="Georgia" panose="02040502050405020303" pitchFamily="18" charset="0"/>
              </a:rPr>
              <a:t>actions …. </a:t>
            </a:r>
            <a:r>
              <a:rPr lang="en-US" sz="2600" b="1" cap="all" dirty="0">
                <a:latin typeface="Georgia" panose="02040502050405020303" pitchFamily="18" charset="0"/>
              </a:rPr>
              <a:t>c</a:t>
            </a:r>
            <a:r>
              <a:rPr lang="en-US" sz="2600" b="1" cap="all" dirty="0" smtClean="0">
                <a:latin typeface="Georgia" panose="02040502050405020303" pitchFamily="18" charset="0"/>
              </a:rPr>
              <a:t>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6" y="1201003"/>
            <a:ext cx="8720920" cy="5425221"/>
          </a:xfrm>
        </p:spPr>
        <p:txBody>
          <a:bodyPr/>
          <a:lstStyle/>
          <a:p>
            <a:pPr marL="0" indent="0">
              <a:spcBef>
                <a:spcPts val="1800"/>
              </a:spcBef>
              <a:buNone/>
            </a:pPr>
            <a:r>
              <a:rPr lang="en-US" sz="2400" b="1" dirty="0" smtClean="0">
                <a:latin typeface="Georgia" panose="02040502050405020303" pitchFamily="18" charset="0"/>
              </a:rPr>
              <a:t>Anti-inflammatory effects</a:t>
            </a:r>
          </a:p>
          <a:p>
            <a:pPr>
              <a:spcBef>
                <a:spcPts val="1800"/>
              </a:spcBef>
            </a:pPr>
            <a:r>
              <a:rPr lang="en-US" sz="2400" dirty="0" smtClean="0">
                <a:latin typeface="Georgia" panose="02040502050405020303" pitchFamily="18" charset="0"/>
              </a:rPr>
              <a:t>Inhibit both early and late manifestations of inflammation</a:t>
            </a:r>
          </a:p>
          <a:p>
            <a:pPr>
              <a:spcBef>
                <a:spcPts val="1800"/>
              </a:spcBef>
            </a:pPr>
            <a:r>
              <a:rPr lang="en-US" sz="2400" dirty="0">
                <a:latin typeface="Georgia" panose="02040502050405020303" pitchFamily="18" charset="0"/>
              </a:rPr>
              <a:t>Inhibit the release of chemical mediators </a:t>
            </a:r>
            <a:r>
              <a:rPr lang="en-US" sz="2400" dirty="0" smtClean="0">
                <a:latin typeface="Georgia" panose="02040502050405020303" pitchFamily="18" charset="0"/>
              </a:rPr>
              <a:t>of inflammation</a:t>
            </a:r>
          </a:p>
          <a:p>
            <a:pPr>
              <a:spcBef>
                <a:spcPts val="1800"/>
              </a:spcBef>
            </a:pPr>
            <a:r>
              <a:rPr lang="en-US" sz="2400" dirty="0" smtClean="0">
                <a:latin typeface="Georgia" panose="02040502050405020303" pitchFamily="18" charset="0"/>
              </a:rPr>
              <a:t>Decrease production of prostaglandins and leukotriene (induce the synthesis of </a:t>
            </a:r>
            <a:r>
              <a:rPr lang="en-US" sz="2400" dirty="0" err="1" smtClean="0">
                <a:latin typeface="Georgia" panose="02040502050405020303" pitchFamily="18" charset="0"/>
              </a:rPr>
              <a:t>lipocortin</a:t>
            </a:r>
            <a:r>
              <a:rPr lang="en-US" sz="2400" dirty="0" smtClean="0">
                <a:latin typeface="Georgia" panose="02040502050405020303" pitchFamily="18" charset="0"/>
              </a:rPr>
              <a:t>, a protein that inhibits phospholipase A</a:t>
            </a:r>
            <a:r>
              <a:rPr lang="en-US" sz="2400" baseline="-25000" dirty="0" smtClean="0">
                <a:latin typeface="Georgia" panose="02040502050405020303" pitchFamily="18" charset="0"/>
              </a:rPr>
              <a:t>2</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Decrease activity of macrophages and fibroblasts involved in the chronic stages of inflammation leading to decreased healing (delay wound healing)</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11</a:t>
            </a:fld>
            <a:endParaRPr lang="en-US"/>
          </a:p>
        </p:txBody>
      </p:sp>
    </p:spTree>
    <p:extLst>
      <p:ext uri="{BB962C8B-B14F-4D97-AF65-F5344CB8AC3E}">
        <p14:creationId xmlns:p14="http://schemas.microsoft.com/office/powerpoint/2010/main" val="1110944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45660"/>
            <a:ext cx="8734567" cy="713190"/>
          </a:xfrm>
        </p:spPr>
        <p:txBody>
          <a:bodyPr/>
          <a:lstStyle/>
          <a:p>
            <a:pPr algn="l"/>
            <a:r>
              <a:rPr lang="en-US" sz="2600" b="1" cap="all" dirty="0">
                <a:solidFill>
                  <a:prstClr val="black"/>
                </a:solidFill>
                <a:latin typeface="Georgia" panose="02040502050405020303" pitchFamily="18" charset="0"/>
              </a:rPr>
              <a:t>Glucocorticoid actions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04717" y="1214651"/>
            <a:ext cx="8734566" cy="5411574"/>
          </a:xfrm>
        </p:spPr>
        <p:txBody>
          <a:bodyPr/>
          <a:lstStyle/>
          <a:p>
            <a:pPr marL="0" indent="0">
              <a:spcBef>
                <a:spcPts val="1800"/>
              </a:spcBef>
              <a:buNone/>
            </a:pPr>
            <a:r>
              <a:rPr lang="en-US" sz="2400" b="1" dirty="0">
                <a:latin typeface="Georgia" panose="02040502050405020303" pitchFamily="18" charset="0"/>
              </a:rPr>
              <a:t>Immunosuppressive effects</a:t>
            </a:r>
          </a:p>
          <a:p>
            <a:pPr>
              <a:spcBef>
                <a:spcPts val="1800"/>
              </a:spcBef>
            </a:pPr>
            <a:r>
              <a:rPr lang="en-US" sz="2400" dirty="0">
                <a:latin typeface="Georgia" panose="02040502050405020303" pitchFamily="18" charset="0"/>
              </a:rPr>
              <a:t>Decrease the </a:t>
            </a:r>
            <a:r>
              <a:rPr lang="en-US" sz="2400" dirty="0" smtClean="0">
                <a:latin typeface="Georgia" panose="02040502050405020303" pitchFamily="18" charset="0"/>
              </a:rPr>
              <a:t>production </a:t>
            </a:r>
            <a:r>
              <a:rPr lang="en-US" sz="2400" dirty="0">
                <a:latin typeface="Georgia" panose="02040502050405020303" pitchFamily="18" charset="0"/>
              </a:rPr>
              <a:t>of white blood cells</a:t>
            </a:r>
          </a:p>
          <a:p>
            <a:pPr>
              <a:spcBef>
                <a:spcPts val="1800"/>
              </a:spcBef>
            </a:pPr>
            <a:r>
              <a:rPr lang="en-US" sz="2400" dirty="0" smtClean="0">
                <a:latin typeface="Georgia" panose="02040502050405020303" pitchFamily="18" charset="0"/>
              </a:rPr>
              <a:t>Decrease function of T and B lymphocytes and reduce responsiveness to cytokines</a:t>
            </a:r>
          </a:p>
          <a:p>
            <a:pPr>
              <a:spcBef>
                <a:spcPts val="1800"/>
              </a:spcBef>
            </a:pPr>
            <a:r>
              <a:rPr lang="en-US" sz="2400" dirty="0">
                <a:latin typeface="Georgia" panose="02040502050405020303" pitchFamily="18" charset="0"/>
              </a:rPr>
              <a:t>Inhibit migration and depress the function of leucocytes and macrophages. The ability of these cells to respond to antigens is decreased</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Inhibit complement system</a:t>
            </a:r>
          </a:p>
          <a:p>
            <a:pPr>
              <a:spcBef>
                <a:spcPts val="1800"/>
              </a:spcBef>
            </a:pPr>
            <a:r>
              <a:rPr lang="en-US" sz="2400" dirty="0" smtClean="0">
                <a:latin typeface="Georgia" panose="02040502050405020303" pitchFamily="18" charset="0"/>
              </a:rPr>
              <a:t>Have </a:t>
            </a:r>
            <a:r>
              <a:rPr lang="en-US" sz="2400" dirty="0">
                <a:latin typeface="Georgia" panose="02040502050405020303" pitchFamily="18" charset="0"/>
              </a:rPr>
              <a:t>a </a:t>
            </a:r>
            <a:r>
              <a:rPr lang="en-US" sz="2400" dirty="0" err="1">
                <a:latin typeface="Georgia" panose="02040502050405020303" pitchFamily="18" charset="0"/>
              </a:rPr>
              <a:t>lympholytic</a:t>
            </a:r>
            <a:r>
              <a:rPr lang="en-US" sz="2400" dirty="0">
                <a:latin typeface="Georgia" panose="02040502050405020303" pitchFamily="18" charset="0"/>
              </a:rPr>
              <a:t> </a:t>
            </a:r>
            <a:r>
              <a:rPr lang="en-US" sz="2400" dirty="0" smtClean="0">
                <a:latin typeface="Georgia" panose="02040502050405020303" pitchFamily="18" charset="0"/>
              </a:rPr>
              <a:t>effect with involution of lymphoid </a:t>
            </a:r>
            <a:r>
              <a:rPr lang="en-US" sz="2400" dirty="0">
                <a:latin typeface="Georgia" panose="02040502050405020303" pitchFamily="18" charset="0"/>
              </a:rPr>
              <a:t>tissue (very prominent in lymphomas</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12</a:t>
            </a:fld>
            <a:endParaRPr lang="en-US"/>
          </a:p>
        </p:txBody>
      </p:sp>
    </p:spTree>
    <p:extLst>
      <p:ext uri="{BB962C8B-B14F-4D97-AF65-F5344CB8AC3E}">
        <p14:creationId xmlns:p14="http://schemas.microsoft.com/office/powerpoint/2010/main" val="1955349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120650"/>
            <a:ext cx="8720919" cy="838200"/>
          </a:xfrm>
        </p:spPr>
        <p:txBody>
          <a:bodyPr/>
          <a:lstStyle/>
          <a:p>
            <a:pPr algn="l"/>
            <a:r>
              <a:rPr lang="en-US" sz="2600" b="1" cap="all" dirty="0">
                <a:solidFill>
                  <a:prstClr val="black"/>
                </a:solidFill>
                <a:latin typeface="Georgia" panose="02040502050405020303" pitchFamily="18" charset="0"/>
              </a:rPr>
              <a:t>Glucocorticoid actions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18363" y="1173707"/>
            <a:ext cx="8720919" cy="5182643"/>
          </a:xfrm>
        </p:spPr>
        <p:txBody>
          <a:bodyPr/>
          <a:lstStyle/>
          <a:p>
            <a:pPr marL="0" indent="0">
              <a:spcBef>
                <a:spcPts val="1200"/>
              </a:spcBef>
              <a:buNone/>
            </a:pPr>
            <a:r>
              <a:rPr lang="en-US" sz="2400" b="1" dirty="0" smtClean="0">
                <a:latin typeface="Georgia" panose="02040502050405020303" pitchFamily="18" charset="0"/>
              </a:rPr>
              <a:t>Cardiovascular system</a:t>
            </a:r>
          </a:p>
          <a:p>
            <a:pPr>
              <a:spcBef>
                <a:spcPts val="1200"/>
              </a:spcBef>
            </a:pPr>
            <a:r>
              <a:rPr lang="en-US" sz="2400" dirty="0" smtClean="0">
                <a:latin typeface="Georgia" panose="02040502050405020303" pitchFamily="18" charset="0"/>
              </a:rPr>
              <a:t>Increase sensitivity of CVS to </a:t>
            </a:r>
            <a:r>
              <a:rPr lang="en-US" sz="2400" dirty="0" err="1" smtClean="0">
                <a:latin typeface="Georgia" panose="02040502050405020303" pitchFamily="18" charset="0"/>
              </a:rPr>
              <a:t>catecholamines</a:t>
            </a:r>
            <a:r>
              <a:rPr lang="en-US" sz="2400" dirty="0" smtClean="0">
                <a:latin typeface="Georgia" panose="02040502050405020303" pitchFamily="18" charset="0"/>
              </a:rPr>
              <a:t> (induce synthesis of adrenergic receptors)</a:t>
            </a:r>
          </a:p>
          <a:p>
            <a:pPr>
              <a:spcBef>
                <a:spcPts val="1200"/>
              </a:spcBef>
            </a:pPr>
            <a:r>
              <a:rPr lang="en-US" sz="2400" dirty="0" smtClean="0">
                <a:latin typeface="Georgia" panose="02040502050405020303" pitchFamily="18" charset="0"/>
              </a:rPr>
              <a:t>Reduce capillary permeability</a:t>
            </a:r>
          </a:p>
          <a:p>
            <a:pPr>
              <a:spcBef>
                <a:spcPts val="1200"/>
              </a:spcBef>
            </a:pPr>
            <a:r>
              <a:rPr lang="en-US" sz="2400" dirty="0" smtClean="0">
                <a:latin typeface="Georgia" panose="02040502050405020303" pitchFamily="18" charset="0"/>
              </a:rPr>
              <a:t>Maintain the tone of arterioles</a:t>
            </a:r>
          </a:p>
          <a:p>
            <a:pPr>
              <a:spcBef>
                <a:spcPts val="1200"/>
              </a:spcBef>
            </a:pPr>
            <a:r>
              <a:rPr lang="en-US" sz="2400" dirty="0" smtClean="0">
                <a:latin typeface="Georgia" panose="02040502050405020303" pitchFamily="18" charset="0"/>
              </a:rPr>
              <a:t>Have a positive inotropic effect on the heart</a:t>
            </a:r>
          </a:p>
          <a:p>
            <a:pPr>
              <a:spcBef>
                <a:spcPts val="1200"/>
              </a:spcBef>
            </a:pPr>
            <a:r>
              <a:rPr lang="en-US" sz="2400" dirty="0" smtClean="0">
                <a:latin typeface="Georgia" panose="02040502050405020303" pitchFamily="18" charset="0"/>
              </a:rPr>
              <a:t>Prolonged use can cause hypertension</a:t>
            </a:r>
          </a:p>
          <a:p>
            <a:pPr marL="0" indent="0">
              <a:spcBef>
                <a:spcPts val="1200"/>
              </a:spcBef>
              <a:buNone/>
            </a:pPr>
            <a:r>
              <a:rPr lang="en-US" sz="2400" b="1" dirty="0" smtClean="0">
                <a:latin typeface="Georgia" panose="02040502050405020303" pitchFamily="18" charset="0"/>
              </a:rPr>
              <a:t>Central nervous system</a:t>
            </a:r>
          </a:p>
          <a:p>
            <a:pPr marL="0" indent="0">
              <a:spcBef>
                <a:spcPts val="1200"/>
              </a:spcBef>
              <a:buNone/>
            </a:pPr>
            <a:r>
              <a:rPr lang="en-US" sz="2400" dirty="0" smtClean="0">
                <a:latin typeface="Georgia" panose="02040502050405020303" pitchFamily="18" charset="0"/>
              </a:rPr>
              <a:t>High levels can cause mood changes (euphoria or depression) or psychosis</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13</a:t>
            </a:fld>
            <a:endParaRPr lang="en-US"/>
          </a:p>
        </p:txBody>
      </p:sp>
    </p:spTree>
    <p:extLst>
      <p:ext uri="{BB962C8B-B14F-4D97-AF65-F5344CB8AC3E}">
        <p14:creationId xmlns:p14="http://schemas.microsoft.com/office/powerpoint/2010/main" val="117705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4" y="272954"/>
            <a:ext cx="8679975" cy="685895"/>
          </a:xfrm>
        </p:spPr>
        <p:txBody>
          <a:bodyPr/>
          <a:lstStyle/>
          <a:p>
            <a:pPr algn="l"/>
            <a:r>
              <a:rPr lang="en-US" sz="2600" b="1" cap="all" dirty="0">
                <a:solidFill>
                  <a:prstClr val="black"/>
                </a:solidFill>
                <a:latin typeface="Georgia" panose="02040502050405020303" pitchFamily="18" charset="0"/>
              </a:rPr>
              <a:t>Glucocorticoid actions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18365" y="1371599"/>
            <a:ext cx="8679974" cy="5254625"/>
          </a:xfrm>
        </p:spPr>
        <p:txBody>
          <a:bodyPr/>
          <a:lstStyle/>
          <a:p>
            <a:pPr marL="0" indent="0">
              <a:spcBef>
                <a:spcPts val="1800"/>
              </a:spcBef>
              <a:buNone/>
            </a:pPr>
            <a:r>
              <a:rPr lang="en-US" sz="2400" b="1" dirty="0" smtClean="0">
                <a:latin typeface="Georgia" panose="02040502050405020303" pitchFamily="18" charset="0"/>
              </a:rPr>
              <a:t>Other actions</a:t>
            </a:r>
          </a:p>
          <a:p>
            <a:pPr>
              <a:spcBef>
                <a:spcPts val="1800"/>
              </a:spcBef>
            </a:pPr>
            <a:r>
              <a:rPr lang="en-US" sz="2400" dirty="0" smtClean="0">
                <a:latin typeface="Georgia" panose="02040502050405020303" pitchFamily="18" charset="0"/>
              </a:rPr>
              <a:t>Enhance the secretion of gastric acid and pepsin in the stomach</a:t>
            </a:r>
          </a:p>
          <a:p>
            <a:pPr>
              <a:spcBef>
                <a:spcPts val="1800"/>
              </a:spcBef>
            </a:pPr>
            <a:r>
              <a:rPr lang="en-US" sz="2400" dirty="0" smtClean="0">
                <a:latin typeface="Georgia" panose="02040502050405020303" pitchFamily="18" charset="0"/>
              </a:rPr>
              <a:t>Inhibit absorption and enhance the renal excretion of calcium. They antagonize the effect of vitamin D on calcium absorption. Bone </a:t>
            </a:r>
            <a:r>
              <a:rPr lang="en-US" sz="2400" dirty="0" err="1" smtClean="0">
                <a:latin typeface="Georgia" panose="02040502050405020303" pitchFamily="18" charset="0"/>
              </a:rPr>
              <a:t>resorption</a:t>
            </a:r>
            <a:r>
              <a:rPr lang="en-US" sz="2400" dirty="0" smtClean="0">
                <a:latin typeface="Georgia" panose="02040502050405020303" pitchFamily="18" charset="0"/>
              </a:rPr>
              <a:t> takes place and osteoporosis can develop with long term use.</a:t>
            </a:r>
          </a:p>
          <a:p>
            <a:pPr>
              <a:spcBef>
                <a:spcPts val="1800"/>
              </a:spcBef>
            </a:pPr>
            <a:r>
              <a:rPr lang="en-US" sz="2400" dirty="0" smtClean="0">
                <a:latin typeface="Georgia" panose="02040502050405020303" pitchFamily="18" charset="0"/>
              </a:rPr>
              <a:t>Increase the number of platelets and red blood cells</a:t>
            </a:r>
          </a:p>
          <a:p>
            <a:pPr>
              <a:spcBef>
                <a:spcPts val="1800"/>
              </a:spcBef>
            </a:pPr>
            <a:r>
              <a:rPr lang="en-US" sz="2400" dirty="0" smtClean="0">
                <a:latin typeface="Georgia" panose="02040502050405020303" pitchFamily="18" charset="0"/>
              </a:rPr>
              <a:t>They are essential for maintaining normal GFR</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14</a:t>
            </a:fld>
            <a:endParaRPr lang="en-US"/>
          </a:p>
        </p:txBody>
      </p:sp>
    </p:spTree>
    <p:extLst>
      <p:ext uri="{BB962C8B-B14F-4D97-AF65-F5344CB8AC3E}">
        <p14:creationId xmlns:p14="http://schemas.microsoft.com/office/powerpoint/2010/main" val="1595414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245660"/>
            <a:ext cx="8734567" cy="713190"/>
          </a:xfrm>
        </p:spPr>
        <p:txBody>
          <a:bodyPr/>
          <a:lstStyle/>
          <a:p>
            <a:pPr algn="l"/>
            <a:r>
              <a:rPr lang="en-US" sz="2600" b="1" cap="all" dirty="0" smtClean="0">
                <a:latin typeface="Georgia" panose="02040502050405020303" pitchFamily="18" charset="0"/>
              </a:rPr>
              <a:t>Mineralocorticoid actions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18363" y="1201003"/>
            <a:ext cx="8734567" cy="5425222"/>
          </a:xfrm>
        </p:spPr>
        <p:txBody>
          <a:bodyPr/>
          <a:lstStyle/>
          <a:p>
            <a:pPr>
              <a:spcBef>
                <a:spcPts val="1800"/>
              </a:spcBef>
            </a:pPr>
            <a:r>
              <a:rPr lang="en-US" sz="2400" dirty="0" smtClean="0">
                <a:latin typeface="Georgia" panose="02040502050405020303" pitchFamily="18" charset="0"/>
              </a:rPr>
              <a:t>Increase permeability of the collecting tubule cell membranes to sodium (hence promote sodium and water reabsorption by the collecting tubules)</a:t>
            </a:r>
          </a:p>
          <a:p>
            <a:pPr>
              <a:spcBef>
                <a:spcPts val="1800"/>
              </a:spcBef>
            </a:pPr>
            <a:r>
              <a:rPr lang="en-US" sz="2400" dirty="0" smtClean="0">
                <a:latin typeface="Georgia" panose="02040502050405020303" pitchFamily="18" charset="0"/>
              </a:rPr>
              <a:t>Stimulate the Na</a:t>
            </a:r>
            <a:r>
              <a:rPr lang="en-US" sz="2400" baseline="30000" dirty="0" smtClean="0">
                <a:latin typeface="Georgia" panose="02040502050405020303" pitchFamily="18" charset="0"/>
              </a:rPr>
              <a:t>+</a:t>
            </a:r>
            <a:r>
              <a:rPr lang="en-US" sz="2400" dirty="0" smtClean="0">
                <a:latin typeface="Georgia" panose="02040502050405020303" pitchFamily="18" charset="0"/>
              </a:rPr>
              <a:t>/K</a:t>
            </a:r>
            <a:r>
              <a:rPr lang="en-US" sz="2400" baseline="30000" dirty="0" smtClean="0">
                <a:latin typeface="Georgia" panose="02040502050405020303" pitchFamily="18" charset="0"/>
              </a:rPr>
              <a:t>+</a:t>
            </a:r>
            <a:r>
              <a:rPr lang="en-US" sz="2400" dirty="0" smtClean="0">
                <a:latin typeface="Georgia" panose="02040502050405020303" pitchFamily="18" charset="0"/>
              </a:rPr>
              <a:t> ATPase pump leading to reabsorption of Na</a:t>
            </a:r>
            <a:r>
              <a:rPr lang="en-US" sz="2400" baseline="30000" dirty="0" smtClean="0">
                <a:latin typeface="Georgia" panose="02040502050405020303" pitchFamily="18" charset="0"/>
              </a:rPr>
              <a:t>+</a:t>
            </a:r>
            <a:r>
              <a:rPr lang="en-US" sz="2400" dirty="0" smtClean="0">
                <a:latin typeface="Georgia" panose="02040502050405020303" pitchFamily="18" charset="0"/>
              </a:rPr>
              <a:t> and loss of K</a:t>
            </a:r>
            <a:r>
              <a:rPr lang="en-US" sz="2400" baseline="30000" dirty="0" smtClean="0">
                <a:latin typeface="Georgia" panose="02040502050405020303" pitchFamily="18" charset="0"/>
              </a:rPr>
              <a:t>+</a:t>
            </a:r>
            <a:r>
              <a:rPr lang="en-US" sz="2400" dirty="0" smtClean="0">
                <a:latin typeface="Georgia" panose="02040502050405020303" pitchFamily="18" charset="0"/>
              </a:rPr>
              <a:t> in the urine</a:t>
            </a:r>
          </a:p>
          <a:p>
            <a:pPr>
              <a:spcBef>
                <a:spcPts val="1800"/>
              </a:spcBef>
            </a:pPr>
            <a:r>
              <a:rPr lang="en-US" sz="2400" dirty="0" smtClean="0">
                <a:latin typeface="Georgia" panose="02040502050405020303" pitchFamily="18" charset="0"/>
              </a:rPr>
              <a:t>Stimulate Na</a:t>
            </a:r>
            <a:r>
              <a:rPr lang="en-US" sz="2400" baseline="30000" dirty="0" smtClean="0">
                <a:latin typeface="Georgia" panose="02040502050405020303" pitchFamily="18" charset="0"/>
              </a:rPr>
              <a:t>+</a:t>
            </a:r>
            <a:r>
              <a:rPr lang="en-US" sz="2400" dirty="0" smtClean="0">
                <a:latin typeface="Georgia" panose="02040502050405020303" pitchFamily="18" charset="0"/>
              </a:rPr>
              <a:t>/H</a:t>
            </a:r>
            <a:r>
              <a:rPr lang="en-US" sz="2400" baseline="30000" dirty="0" smtClean="0">
                <a:latin typeface="Georgia" panose="02040502050405020303" pitchFamily="18" charset="0"/>
              </a:rPr>
              <a:t>+</a:t>
            </a:r>
            <a:r>
              <a:rPr lang="en-US" sz="2400" dirty="0" smtClean="0">
                <a:latin typeface="Georgia" panose="02040502050405020303" pitchFamily="18" charset="0"/>
              </a:rPr>
              <a:t> exchanger in the collecting tubules and ducts leading to Na</a:t>
            </a:r>
            <a:r>
              <a:rPr lang="en-US" sz="2400" baseline="30000" dirty="0" smtClean="0">
                <a:latin typeface="Georgia" panose="02040502050405020303" pitchFamily="18" charset="0"/>
              </a:rPr>
              <a:t>+</a:t>
            </a:r>
            <a:r>
              <a:rPr lang="en-US" sz="2400" dirty="0" smtClean="0">
                <a:latin typeface="Georgia" panose="02040502050405020303" pitchFamily="18" charset="0"/>
              </a:rPr>
              <a:t> uptake and H</a:t>
            </a:r>
            <a:r>
              <a:rPr lang="en-US" sz="2400" baseline="30000" dirty="0" smtClean="0">
                <a:latin typeface="Georgia" panose="02040502050405020303" pitchFamily="18" charset="0"/>
              </a:rPr>
              <a:t>+</a:t>
            </a:r>
            <a:r>
              <a:rPr lang="en-US" sz="2400" dirty="0" smtClean="0">
                <a:latin typeface="Georgia" panose="02040502050405020303" pitchFamily="18" charset="0"/>
              </a:rPr>
              <a:t> excretion in urine</a:t>
            </a:r>
          </a:p>
          <a:p>
            <a:pPr>
              <a:spcBef>
                <a:spcPts val="1800"/>
              </a:spcBef>
            </a:pPr>
            <a:r>
              <a:rPr lang="en-US" sz="2400" dirty="0" smtClean="0">
                <a:latin typeface="Georgia" panose="02040502050405020303" pitchFamily="18" charset="0"/>
              </a:rPr>
              <a:t>Water is passively reabsorbed owing to sodium retention; thus extracellular fluid and blood volume are increased (raising blood pressure)</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15</a:t>
            </a:fld>
            <a:endParaRPr lang="en-US"/>
          </a:p>
        </p:txBody>
      </p:sp>
    </p:spTree>
    <p:extLst>
      <p:ext uri="{BB962C8B-B14F-4D97-AF65-F5344CB8AC3E}">
        <p14:creationId xmlns:p14="http://schemas.microsoft.com/office/powerpoint/2010/main" val="2219579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363" y="152400"/>
            <a:ext cx="8652681" cy="905427"/>
          </a:xfrm>
        </p:spPr>
        <p:txBody>
          <a:bodyPr/>
          <a:lstStyle/>
          <a:p>
            <a:pPr algn="l"/>
            <a:r>
              <a:rPr lang="en-US" sz="2300" b="1" cap="all" dirty="0" smtClean="0">
                <a:latin typeface="Georgia" panose="02040502050405020303" pitchFamily="18" charset="0"/>
              </a:rPr>
              <a:t>Relative glucocorticoid/mineralocorticoid potency of corticosteroids</a:t>
            </a:r>
            <a:endParaRPr lang="en-US" sz="23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354842" y="1323831"/>
          <a:ext cx="8516202" cy="5131640"/>
        </p:xfrm>
        <a:graphic>
          <a:graphicData uri="http://schemas.openxmlformats.org/drawingml/2006/table">
            <a:tbl>
              <a:tblPr firstRow="1" bandRow="1">
                <a:tableStyleId>{5C22544A-7EE6-4342-B048-85BDC9FD1C3A}</a:tableStyleId>
              </a:tblPr>
              <a:tblGrid>
                <a:gridCol w="3343701">
                  <a:extLst>
                    <a:ext uri="{9D8B030D-6E8A-4147-A177-3AD203B41FA5}">
                      <a16:colId xmlns:a16="http://schemas.microsoft.com/office/drawing/2014/main" xmlns="" val="20000"/>
                    </a:ext>
                  </a:extLst>
                </a:gridCol>
                <a:gridCol w="2511188">
                  <a:extLst>
                    <a:ext uri="{9D8B030D-6E8A-4147-A177-3AD203B41FA5}">
                      <a16:colId xmlns:a16="http://schemas.microsoft.com/office/drawing/2014/main" xmlns="" val="20001"/>
                    </a:ext>
                  </a:extLst>
                </a:gridCol>
                <a:gridCol w="2661313">
                  <a:extLst>
                    <a:ext uri="{9D8B030D-6E8A-4147-A177-3AD203B41FA5}">
                      <a16:colId xmlns:a16="http://schemas.microsoft.com/office/drawing/2014/main" xmlns="" val="20002"/>
                    </a:ext>
                  </a:extLst>
                </a:gridCol>
              </a:tblGrid>
              <a:tr h="619071">
                <a:tc>
                  <a:txBody>
                    <a:bodyPr/>
                    <a:lstStyle/>
                    <a:p>
                      <a:r>
                        <a:rPr lang="en-US" sz="2000" dirty="0" smtClean="0">
                          <a:solidFill>
                            <a:schemeClr val="tx1"/>
                          </a:solidFill>
                          <a:latin typeface="Georgia" panose="02040502050405020303" pitchFamily="18" charset="0"/>
                        </a:rPr>
                        <a:t>Corticosteroid</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Glucocorticoid activity</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Mineralocorticoid activity</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443060">
                <a:tc>
                  <a:txBody>
                    <a:bodyPr/>
                    <a:lstStyle/>
                    <a:p>
                      <a:r>
                        <a:rPr lang="en-US" sz="2000" dirty="0" smtClean="0">
                          <a:solidFill>
                            <a:schemeClr val="tx1"/>
                          </a:solidFill>
                          <a:latin typeface="Georgia" panose="02040502050405020303" pitchFamily="18" charset="0"/>
                        </a:rPr>
                        <a:t>Hydrocortisone (cortisol)</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1</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1</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443060">
                <a:tc>
                  <a:txBody>
                    <a:bodyPr/>
                    <a:lstStyle/>
                    <a:p>
                      <a:r>
                        <a:rPr lang="en-US" sz="2000" dirty="0" smtClean="0">
                          <a:solidFill>
                            <a:schemeClr val="tx1"/>
                          </a:solidFill>
                          <a:latin typeface="Georgia" panose="02040502050405020303" pitchFamily="18" charset="0"/>
                        </a:rPr>
                        <a:t>Cortisone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0.8</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0.8</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443060">
                <a:tc>
                  <a:txBody>
                    <a:bodyPr/>
                    <a:lstStyle/>
                    <a:p>
                      <a:r>
                        <a:rPr lang="en-US" sz="2000" dirty="0" smtClean="0">
                          <a:solidFill>
                            <a:schemeClr val="tx1"/>
                          </a:solidFill>
                          <a:latin typeface="Georgia" panose="02040502050405020303" pitchFamily="18" charset="0"/>
                        </a:rPr>
                        <a:t>Prednisolone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4</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0.8</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443060">
                <a:tc>
                  <a:txBody>
                    <a:bodyPr/>
                    <a:lstStyle/>
                    <a:p>
                      <a:r>
                        <a:rPr lang="en-US" sz="2000" dirty="0" smtClean="0">
                          <a:solidFill>
                            <a:schemeClr val="tx1"/>
                          </a:solidFill>
                          <a:latin typeface="Georgia" panose="02040502050405020303" pitchFamily="18" charset="0"/>
                        </a:rPr>
                        <a:t>Methylprednisolone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5</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0.5</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443060">
                <a:tc>
                  <a:txBody>
                    <a:bodyPr/>
                    <a:lstStyle/>
                    <a:p>
                      <a:r>
                        <a:rPr lang="en-US" sz="2000" dirty="0" smtClean="0">
                          <a:solidFill>
                            <a:schemeClr val="tx1"/>
                          </a:solidFill>
                          <a:latin typeface="Georgia" panose="02040502050405020303" pitchFamily="18" charset="0"/>
                        </a:rPr>
                        <a:t>Triamcinolone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5</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443060">
                <a:tc>
                  <a:txBody>
                    <a:bodyPr/>
                    <a:lstStyle/>
                    <a:p>
                      <a:r>
                        <a:rPr lang="en-US" sz="2000" dirty="0" smtClean="0">
                          <a:solidFill>
                            <a:schemeClr val="tx1"/>
                          </a:solidFill>
                          <a:latin typeface="Georgia" panose="02040502050405020303" pitchFamily="18" charset="0"/>
                        </a:rPr>
                        <a:t>Fludrocortisone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10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125-250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443060">
                <a:tc>
                  <a:txBody>
                    <a:bodyPr/>
                    <a:lstStyle/>
                    <a:p>
                      <a:r>
                        <a:rPr lang="en-US" sz="2000" dirty="0" smtClean="0">
                          <a:solidFill>
                            <a:schemeClr val="tx1"/>
                          </a:solidFill>
                          <a:latin typeface="Georgia" panose="02040502050405020303" pitchFamily="18" charset="0"/>
                        </a:rPr>
                        <a:t>Dexamethasone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25</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443060">
                <a:tc>
                  <a:txBody>
                    <a:bodyPr/>
                    <a:lstStyle/>
                    <a:p>
                      <a:r>
                        <a:rPr lang="en-US" sz="2000" dirty="0" smtClean="0">
                          <a:solidFill>
                            <a:schemeClr val="tx1"/>
                          </a:solidFill>
                          <a:latin typeface="Georgia" panose="02040502050405020303" pitchFamily="18" charset="0"/>
                        </a:rPr>
                        <a:t>Betamethasone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30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443060">
                <a:tc>
                  <a:txBody>
                    <a:bodyPr/>
                    <a:lstStyle/>
                    <a:p>
                      <a:r>
                        <a:rPr lang="en-US" sz="2000" dirty="0" err="1" smtClean="0">
                          <a:solidFill>
                            <a:schemeClr val="tx1"/>
                          </a:solidFill>
                          <a:latin typeface="Georgia" panose="02040502050405020303" pitchFamily="18" charset="0"/>
                        </a:rPr>
                        <a:t>Deoxycorticosterone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20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443060">
                <a:tc>
                  <a:txBody>
                    <a:bodyPr/>
                    <a:lstStyle/>
                    <a:p>
                      <a:r>
                        <a:rPr lang="en-US" sz="2000" dirty="0" smtClean="0">
                          <a:solidFill>
                            <a:schemeClr val="tx1"/>
                          </a:solidFill>
                          <a:latin typeface="Georgia" panose="02040502050405020303" pitchFamily="18" charset="0"/>
                        </a:rPr>
                        <a:t>Aldosterone</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0.3</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dirty="0" smtClean="0">
                          <a:solidFill>
                            <a:schemeClr val="tx1"/>
                          </a:solidFill>
                          <a:latin typeface="Georgia" panose="02040502050405020303" pitchFamily="18" charset="0"/>
                        </a:rPr>
                        <a:t>3000</a:t>
                      </a:r>
                      <a:endParaRPr lang="en-US" sz="20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sp>
        <p:nvSpPr>
          <p:cNvPr id="3" name="Slide Number Placeholder 2"/>
          <p:cNvSpPr>
            <a:spLocks noGrp="1"/>
          </p:cNvSpPr>
          <p:nvPr>
            <p:ph type="sldNum" sz="quarter" idx="12"/>
          </p:nvPr>
        </p:nvSpPr>
        <p:spPr/>
        <p:txBody>
          <a:bodyPr/>
          <a:lstStyle/>
          <a:p>
            <a:pPr>
              <a:defRPr/>
            </a:pPr>
            <a:fld id="{49CB16CD-1FBA-49E2-80D4-BDD57A24C24F}" type="slidenum">
              <a:rPr lang="en-US" smtClean="0"/>
              <a:pPr>
                <a:defRPr/>
              </a:pPr>
              <a:t>16</a:t>
            </a:fld>
            <a:endParaRPr lang="en-US"/>
          </a:p>
        </p:txBody>
      </p:sp>
    </p:spTree>
    <p:extLst>
      <p:ext uri="{BB962C8B-B14F-4D97-AF65-F5344CB8AC3E}">
        <p14:creationId xmlns:p14="http://schemas.microsoft.com/office/powerpoint/2010/main" val="3323520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59307"/>
            <a:ext cx="8584441" cy="818865"/>
          </a:xfrm>
        </p:spPr>
        <p:txBody>
          <a:bodyPr/>
          <a:lstStyle/>
          <a:p>
            <a:pPr algn="l"/>
            <a:r>
              <a:rPr lang="en-US" sz="2600" b="1" cap="all" dirty="0" smtClean="0">
                <a:latin typeface="Georgia" panose="02040502050405020303" pitchFamily="18" charset="0"/>
              </a:rPr>
              <a:t>Examples of corticosteroids</a:t>
            </a:r>
            <a:endParaRPr lang="en-US" sz="2600" b="1" cap="all" dirty="0">
              <a:latin typeface="Georgia" panose="02040502050405020303" pitchFamily="18" charset="0"/>
            </a:endParaRPr>
          </a:p>
        </p:txBody>
      </p:sp>
      <p:graphicFrame>
        <p:nvGraphicFramePr>
          <p:cNvPr id="5" name="Content Placeholder 4"/>
          <p:cNvGraphicFramePr>
            <a:graphicFrameLocks noGrp="1"/>
          </p:cNvGraphicFramePr>
          <p:nvPr>
            <p:ph idx="1"/>
            <p:extLst/>
          </p:nvPr>
        </p:nvGraphicFramePr>
        <p:xfrm>
          <a:off x="259307" y="1214650"/>
          <a:ext cx="8570793" cy="5145812"/>
        </p:xfrm>
        <a:graphic>
          <a:graphicData uri="http://schemas.openxmlformats.org/drawingml/2006/table">
            <a:tbl>
              <a:tblPr firstRow="1" bandRow="1">
                <a:tableStyleId>{5C22544A-7EE6-4342-B048-85BDC9FD1C3A}</a:tableStyleId>
              </a:tblPr>
              <a:tblGrid>
                <a:gridCol w="2733787">
                  <a:extLst>
                    <a:ext uri="{9D8B030D-6E8A-4147-A177-3AD203B41FA5}">
                      <a16:colId xmlns:a16="http://schemas.microsoft.com/office/drawing/2014/main" xmlns="" val="20000"/>
                    </a:ext>
                  </a:extLst>
                </a:gridCol>
                <a:gridCol w="5837006">
                  <a:extLst>
                    <a:ext uri="{9D8B030D-6E8A-4147-A177-3AD203B41FA5}">
                      <a16:colId xmlns:a16="http://schemas.microsoft.com/office/drawing/2014/main" xmlns="" val="20001"/>
                    </a:ext>
                  </a:extLst>
                </a:gridCol>
              </a:tblGrid>
              <a:tr h="354992">
                <a:tc>
                  <a:txBody>
                    <a:bodyPr/>
                    <a:lstStyle/>
                    <a:p>
                      <a:r>
                        <a:rPr lang="en-US" sz="1600" dirty="0" smtClean="0">
                          <a:solidFill>
                            <a:schemeClr val="tx1"/>
                          </a:solidFill>
                          <a:latin typeface="Georgia" panose="02040502050405020303" pitchFamily="18" charset="0"/>
                        </a:rPr>
                        <a:t>Corticosteroid</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Comments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354992">
                <a:tc gridSpan="2">
                  <a:txBody>
                    <a:bodyPr/>
                    <a:lstStyle/>
                    <a:p>
                      <a:r>
                        <a:rPr lang="en-US" sz="1600" b="1" dirty="0" smtClean="0">
                          <a:solidFill>
                            <a:schemeClr val="tx1"/>
                          </a:solidFill>
                          <a:latin typeface="Georgia" panose="02040502050405020303" pitchFamily="18" charset="0"/>
                        </a:rPr>
                        <a:t>Short-acting (8-12 </a:t>
                      </a:r>
                      <a:r>
                        <a:rPr lang="en-US" sz="1600" b="1" dirty="0" err="1" smtClean="0">
                          <a:solidFill>
                            <a:schemeClr val="tx1"/>
                          </a:solidFill>
                          <a:latin typeface="Georgia" panose="02040502050405020303" pitchFamily="18" charset="0"/>
                        </a:rPr>
                        <a:t>hr</a:t>
                      </a:r>
                      <a:r>
                        <a:rPr lang="en-US" sz="1600" b="1" dirty="0" smtClean="0">
                          <a:solidFill>
                            <a:schemeClr val="tx1"/>
                          </a:solidFill>
                          <a:latin typeface="Georgia" panose="02040502050405020303" pitchFamily="18" charset="0"/>
                        </a:rPr>
                        <a:t>)</a:t>
                      </a:r>
                      <a:endParaRPr lang="en-US" sz="16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561643">
                <a:tc>
                  <a:txBody>
                    <a:bodyPr/>
                    <a:lstStyle/>
                    <a:p>
                      <a:r>
                        <a:rPr lang="en-US" sz="1600" dirty="0" smtClean="0">
                          <a:solidFill>
                            <a:schemeClr val="tx1"/>
                          </a:solidFill>
                          <a:latin typeface="Georgia" panose="02040502050405020303" pitchFamily="18" charset="0"/>
                        </a:rPr>
                        <a:t>Hydrocortisone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Given PO for adrenal replacement, given IV in status </a:t>
                      </a:r>
                      <a:r>
                        <a:rPr lang="en-US" sz="1600" dirty="0" err="1" smtClean="0">
                          <a:solidFill>
                            <a:schemeClr val="tx1"/>
                          </a:solidFill>
                          <a:latin typeface="Georgia" panose="02040502050405020303" pitchFamily="18" charset="0"/>
                        </a:rPr>
                        <a:t>asthmaticus</a:t>
                      </a:r>
                      <a:r>
                        <a:rPr lang="en-US" sz="1600" dirty="0" smtClean="0">
                          <a:solidFill>
                            <a:schemeClr val="tx1"/>
                          </a:solidFill>
                          <a:latin typeface="Georgia" panose="02040502050405020303" pitchFamily="18" charset="0"/>
                        </a:rPr>
                        <a:t> and anaphylactic shock</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62276">
                <a:tc gridSpan="2">
                  <a:txBody>
                    <a:bodyPr/>
                    <a:lstStyle/>
                    <a:p>
                      <a:r>
                        <a:rPr lang="en-US" sz="1600" b="1" dirty="0" smtClean="0">
                          <a:solidFill>
                            <a:schemeClr val="tx1"/>
                          </a:solidFill>
                          <a:latin typeface="Georgia" panose="02040502050405020303" pitchFamily="18" charset="0"/>
                        </a:rPr>
                        <a:t>Intermediate-acting</a:t>
                      </a:r>
                      <a:r>
                        <a:rPr lang="en-US" sz="1600" b="1" baseline="0" dirty="0" smtClean="0">
                          <a:solidFill>
                            <a:schemeClr val="tx1"/>
                          </a:solidFill>
                          <a:latin typeface="Georgia" panose="02040502050405020303" pitchFamily="18" charset="0"/>
                        </a:rPr>
                        <a:t> (18-36 </a:t>
                      </a:r>
                      <a:r>
                        <a:rPr lang="en-US" sz="1600" b="1" baseline="0" dirty="0" err="1" smtClean="0">
                          <a:solidFill>
                            <a:schemeClr val="tx1"/>
                          </a:solidFill>
                          <a:latin typeface="Georgia" panose="02040502050405020303" pitchFamily="18" charset="0"/>
                        </a:rPr>
                        <a:t>hr</a:t>
                      </a:r>
                      <a:r>
                        <a:rPr lang="en-US" sz="1600" b="1" baseline="0" dirty="0" smtClean="0">
                          <a:solidFill>
                            <a:schemeClr val="tx1"/>
                          </a:solidFill>
                          <a:latin typeface="Georgia" panose="02040502050405020303" pitchFamily="18" charset="0"/>
                        </a:rPr>
                        <a:t>)</a:t>
                      </a:r>
                      <a:endParaRPr lang="en-US" sz="16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561643">
                <a:tc>
                  <a:txBody>
                    <a:bodyPr/>
                    <a:lstStyle/>
                    <a:p>
                      <a:r>
                        <a:rPr lang="en-US" sz="1600" dirty="0" smtClean="0">
                          <a:solidFill>
                            <a:schemeClr val="tx1"/>
                          </a:solidFill>
                          <a:latin typeface="Georgia" panose="02040502050405020303" pitchFamily="18" charset="0"/>
                        </a:rPr>
                        <a:t>Prednisolone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The oral drug most widely used in allergic and inflammatory diseases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561643">
                <a:tc>
                  <a:txBody>
                    <a:bodyPr/>
                    <a:lstStyle/>
                    <a:p>
                      <a:r>
                        <a:rPr lang="en-US" sz="1600" dirty="0" smtClean="0">
                          <a:solidFill>
                            <a:schemeClr val="tx1"/>
                          </a:solidFill>
                          <a:latin typeface="Georgia" panose="02040502050405020303" pitchFamily="18" charset="0"/>
                        </a:rPr>
                        <a:t>Triamcinolone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Used in severe asthma and administered by intra-articular injection in rheumatoid arthritis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5"/>
                  </a:ext>
                </a:extLst>
              </a:tr>
              <a:tr h="561643">
                <a:tc>
                  <a:txBody>
                    <a:bodyPr/>
                    <a:lstStyle/>
                    <a:p>
                      <a:r>
                        <a:rPr lang="en-US" sz="1600" dirty="0" smtClean="0">
                          <a:solidFill>
                            <a:schemeClr val="tx1"/>
                          </a:solidFill>
                          <a:latin typeface="Georgia" panose="02040502050405020303" pitchFamily="18" charset="0"/>
                        </a:rPr>
                        <a:t>Fludrocortisone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Has very high mineralocorticoid activity. Administered orally, in combination with hydrocortisone,</a:t>
                      </a:r>
                      <a:r>
                        <a:rPr lang="en-US" sz="1600" baseline="0" dirty="0" smtClean="0">
                          <a:solidFill>
                            <a:schemeClr val="tx1"/>
                          </a:solidFill>
                          <a:latin typeface="Georgia" panose="02040502050405020303" pitchFamily="18" charset="0"/>
                        </a:rPr>
                        <a:t> in replacement therapy.</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6"/>
                  </a:ext>
                </a:extLst>
              </a:tr>
              <a:tr h="354992">
                <a:tc gridSpan="2">
                  <a:txBody>
                    <a:bodyPr/>
                    <a:lstStyle/>
                    <a:p>
                      <a:r>
                        <a:rPr lang="en-US" sz="1600" b="1" dirty="0" smtClean="0">
                          <a:solidFill>
                            <a:schemeClr val="tx1"/>
                          </a:solidFill>
                          <a:latin typeface="Georgia" panose="02040502050405020303" pitchFamily="18" charset="0"/>
                        </a:rPr>
                        <a:t>Long-acting (36-54 </a:t>
                      </a:r>
                      <a:r>
                        <a:rPr lang="en-US" sz="1600" b="1" dirty="0" err="1" smtClean="0">
                          <a:solidFill>
                            <a:schemeClr val="tx1"/>
                          </a:solidFill>
                          <a:latin typeface="Georgia" panose="02040502050405020303" pitchFamily="18" charset="0"/>
                        </a:rPr>
                        <a:t>hr</a:t>
                      </a:r>
                      <a:r>
                        <a:rPr lang="en-US" sz="1600" b="1" dirty="0" smtClean="0">
                          <a:solidFill>
                            <a:schemeClr val="tx1"/>
                          </a:solidFill>
                          <a:latin typeface="Georgia" panose="02040502050405020303" pitchFamily="18" charset="0"/>
                        </a:rPr>
                        <a:t>)</a:t>
                      </a:r>
                      <a:endParaRPr lang="en-US" sz="1600" b="1"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7"/>
                  </a:ext>
                </a:extLst>
              </a:tr>
              <a:tr h="354992">
                <a:tc>
                  <a:txBody>
                    <a:bodyPr/>
                    <a:lstStyle/>
                    <a:p>
                      <a:r>
                        <a:rPr lang="en-US" sz="1600" dirty="0" smtClean="0">
                          <a:solidFill>
                            <a:schemeClr val="tx1"/>
                          </a:solidFill>
                          <a:latin typeface="Georgia" panose="02040502050405020303" pitchFamily="18" charset="0"/>
                        </a:rPr>
                        <a:t>Dexamethasone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r>
                        <a:rPr lang="en-US" sz="1600" dirty="0" smtClean="0">
                          <a:solidFill>
                            <a:schemeClr val="tx1"/>
                          </a:solidFill>
                          <a:latin typeface="Georgia" panose="02040502050405020303" pitchFamily="18" charset="0"/>
                        </a:rPr>
                        <a:t>Very potent drugs used orally and by injection to suppress inflammatory and allergic disorders,</a:t>
                      </a:r>
                      <a:r>
                        <a:rPr lang="en-US" sz="1600" baseline="0" dirty="0" smtClean="0">
                          <a:solidFill>
                            <a:schemeClr val="tx1"/>
                          </a:solidFill>
                          <a:latin typeface="Georgia" panose="02040502050405020303" pitchFamily="18" charset="0"/>
                        </a:rPr>
                        <a:t> </a:t>
                      </a:r>
                      <a:r>
                        <a:rPr lang="en-US" sz="1600" dirty="0" smtClean="0">
                          <a:solidFill>
                            <a:schemeClr val="tx1"/>
                          </a:solidFill>
                          <a:latin typeface="Georgia" panose="02040502050405020303" pitchFamily="18" charset="0"/>
                        </a:rPr>
                        <a:t>and to reduce cerebral </a:t>
                      </a:r>
                      <a:r>
                        <a:rPr lang="en-US" sz="1600" dirty="0" err="1" smtClean="0">
                          <a:solidFill>
                            <a:schemeClr val="tx1"/>
                          </a:solidFill>
                          <a:latin typeface="Georgia" panose="02040502050405020303" pitchFamily="18" charset="0"/>
                        </a:rPr>
                        <a:t>oedema</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8"/>
                  </a:ext>
                </a:extLst>
              </a:tr>
              <a:tr h="443133">
                <a:tc>
                  <a:txBody>
                    <a:bodyPr/>
                    <a:lstStyle/>
                    <a:p>
                      <a:r>
                        <a:rPr lang="en-US" sz="1600" dirty="0" smtClean="0">
                          <a:solidFill>
                            <a:schemeClr val="tx1"/>
                          </a:solidFill>
                          <a:latin typeface="Georgia" panose="02040502050405020303" pitchFamily="18" charset="0"/>
                        </a:rPr>
                        <a:t>Betamethasone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9"/>
                  </a:ext>
                </a:extLst>
              </a:tr>
              <a:tr h="561643">
                <a:tc>
                  <a:txBody>
                    <a:bodyPr/>
                    <a:lstStyle/>
                    <a:p>
                      <a:r>
                        <a:rPr lang="en-US" sz="1600" dirty="0" err="1" smtClean="0">
                          <a:solidFill>
                            <a:schemeClr val="tx1"/>
                          </a:solidFill>
                          <a:latin typeface="Georgia" panose="02040502050405020303" pitchFamily="18" charset="0"/>
                        </a:rPr>
                        <a:t>Beclomethasone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Used topically – cream/ointment in eczema and as an aerosol in asthma. There is minimal systemic absorption.</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10"/>
                  </a:ext>
                </a:extLst>
              </a:tr>
            </a:tbl>
          </a:graphicData>
        </a:graphic>
      </p:graphicFrame>
      <p:sp>
        <p:nvSpPr>
          <p:cNvPr id="3" name="Slide Number Placeholder 2"/>
          <p:cNvSpPr>
            <a:spLocks noGrp="1"/>
          </p:cNvSpPr>
          <p:nvPr>
            <p:ph type="sldNum" sz="quarter" idx="12"/>
          </p:nvPr>
        </p:nvSpPr>
        <p:spPr/>
        <p:txBody>
          <a:bodyPr/>
          <a:lstStyle/>
          <a:p>
            <a:pPr>
              <a:defRPr/>
            </a:pPr>
            <a:fld id="{49CB16CD-1FBA-49E2-80D4-BDD57A24C24F}" type="slidenum">
              <a:rPr lang="en-US" smtClean="0"/>
              <a:pPr>
                <a:defRPr/>
              </a:pPr>
              <a:t>17</a:t>
            </a:fld>
            <a:endParaRPr lang="en-US"/>
          </a:p>
        </p:txBody>
      </p:sp>
    </p:spTree>
    <p:extLst>
      <p:ext uri="{BB962C8B-B14F-4D97-AF65-F5344CB8AC3E}">
        <p14:creationId xmlns:p14="http://schemas.microsoft.com/office/powerpoint/2010/main" val="17010691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18364"/>
            <a:ext cx="8720919" cy="740486"/>
          </a:xfrm>
        </p:spPr>
        <p:txBody>
          <a:bodyPr/>
          <a:lstStyle/>
          <a:p>
            <a:pPr algn="l"/>
            <a:r>
              <a:rPr lang="en-US" sz="2600" b="1" cap="all" dirty="0" smtClean="0">
                <a:latin typeface="Georgia" panose="02040502050405020303" pitchFamily="18" charset="0"/>
              </a:rPr>
              <a:t>Clinical uses of corticosteroids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04715" y="1201003"/>
            <a:ext cx="8720919" cy="5155347"/>
          </a:xfrm>
        </p:spPr>
        <p:txBody>
          <a:bodyPr/>
          <a:lstStyle/>
          <a:p>
            <a:pPr marL="0" indent="0">
              <a:spcBef>
                <a:spcPts val="1800"/>
              </a:spcBef>
              <a:buNone/>
            </a:pPr>
            <a:r>
              <a:rPr lang="en-US" sz="2400" b="1" dirty="0" smtClean="0">
                <a:latin typeface="Georgia" panose="02040502050405020303" pitchFamily="18" charset="0"/>
              </a:rPr>
              <a:t>Replacement therapy</a:t>
            </a:r>
          </a:p>
          <a:p>
            <a:pPr>
              <a:spcBef>
                <a:spcPts val="1800"/>
              </a:spcBef>
            </a:pPr>
            <a:r>
              <a:rPr lang="en-US" sz="2400" dirty="0" smtClean="0">
                <a:latin typeface="Georgia" panose="02040502050405020303" pitchFamily="18" charset="0"/>
              </a:rPr>
              <a:t>Acute adrenal insufficiency (hydrocortisone)</a:t>
            </a:r>
          </a:p>
          <a:p>
            <a:pPr>
              <a:spcBef>
                <a:spcPts val="1800"/>
              </a:spcBef>
            </a:pPr>
            <a:r>
              <a:rPr lang="en-US" sz="2400" dirty="0" smtClean="0">
                <a:latin typeface="Georgia" panose="02040502050405020303" pitchFamily="18" charset="0"/>
              </a:rPr>
              <a:t>Chronic adrenal insufficiency [Addison’s disease, ACTH deficiency and post-</a:t>
            </a:r>
            <a:r>
              <a:rPr lang="en-US" sz="2400" dirty="0" err="1" smtClean="0">
                <a:latin typeface="Georgia" panose="02040502050405020303" pitchFamily="18" charset="0"/>
              </a:rPr>
              <a:t>adrenalectomy</a:t>
            </a:r>
            <a:r>
              <a:rPr lang="en-US" sz="2400" dirty="0" smtClean="0">
                <a:latin typeface="Georgia" panose="02040502050405020303" pitchFamily="18" charset="0"/>
              </a:rPr>
              <a:t>] (hydrocortisone ± fludrocortisone)</a:t>
            </a:r>
          </a:p>
          <a:p>
            <a:pPr>
              <a:spcBef>
                <a:spcPts val="1800"/>
              </a:spcBef>
            </a:pPr>
            <a:r>
              <a:rPr lang="en-US" sz="2400" dirty="0" smtClean="0">
                <a:latin typeface="Georgia" panose="02040502050405020303" pitchFamily="18" charset="0"/>
              </a:rPr>
              <a:t>Congenital adrenal hyperplasia [</a:t>
            </a:r>
            <a:r>
              <a:rPr lang="en-US" sz="2400" dirty="0" err="1" smtClean="0">
                <a:latin typeface="Georgia" panose="02040502050405020303" pitchFamily="18" charset="0"/>
              </a:rPr>
              <a:t>characterised</a:t>
            </a:r>
            <a:r>
              <a:rPr lang="en-US" sz="2400" dirty="0" smtClean="0">
                <a:latin typeface="Georgia" panose="02040502050405020303" pitchFamily="18" charset="0"/>
              </a:rPr>
              <a:t> by impaired synthesis of corticosteroids due to deficiency of some enzymes involved in synthesis] </a:t>
            </a:r>
            <a:r>
              <a:rPr lang="en-US" sz="2400" dirty="0">
                <a:latin typeface="Georgia" panose="02040502050405020303" pitchFamily="18" charset="0"/>
              </a:rPr>
              <a:t>(hydrocortisone ± fludrocortisone</a:t>
            </a:r>
            <a:r>
              <a:rPr lang="en-US" sz="2400" dirty="0" smtClean="0">
                <a:latin typeface="Georgia" panose="02040502050405020303" pitchFamily="18" charset="0"/>
              </a:rPr>
              <a:t>)</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18</a:t>
            </a:fld>
            <a:endParaRPr lang="en-US"/>
          </a:p>
        </p:txBody>
      </p:sp>
    </p:spTree>
    <p:extLst>
      <p:ext uri="{BB962C8B-B14F-4D97-AF65-F5344CB8AC3E}">
        <p14:creationId xmlns:p14="http://schemas.microsoft.com/office/powerpoint/2010/main" val="33185900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91069"/>
            <a:ext cx="8707272" cy="799531"/>
          </a:xfrm>
        </p:spPr>
        <p:txBody>
          <a:bodyPr/>
          <a:lstStyle/>
          <a:p>
            <a:pPr algn="l"/>
            <a:r>
              <a:rPr lang="en-US" sz="2600" b="1" cap="all" dirty="0">
                <a:latin typeface="Georgia" panose="02040502050405020303" pitchFamily="18" charset="0"/>
              </a:rPr>
              <a:t>A</a:t>
            </a:r>
            <a:r>
              <a:rPr lang="en-US" sz="2600" b="1" cap="all" dirty="0" smtClean="0">
                <a:latin typeface="Georgia" panose="02040502050405020303" pitchFamily="18" charset="0"/>
              </a:rPr>
              <a:t>nti-inflammatory </a:t>
            </a:r>
            <a:r>
              <a:rPr lang="en-US" sz="2600" b="1" cap="all" dirty="0">
                <a:latin typeface="Georgia" panose="02040502050405020303" pitchFamily="18" charset="0"/>
              </a:rPr>
              <a:t>and immunosuppressive </a:t>
            </a:r>
            <a:r>
              <a:rPr lang="en-US" sz="2600" b="1" cap="all" dirty="0" smtClean="0">
                <a:latin typeface="Georgia" panose="02040502050405020303" pitchFamily="18" charset="0"/>
              </a:rPr>
              <a:t>USES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04716" y="1295400"/>
            <a:ext cx="8707272" cy="5060950"/>
          </a:xfrm>
        </p:spPr>
        <p:txBody>
          <a:bodyPr/>
          <a:lstStyle/>
          <a:p>
            <a:pPr>
              <a:spcBef>
                <a:spcPts val="1800"/>
              </a:spcBef>
            </a:pPr>
            <a:r>
              <a:rPr lang="en-US" sz="2400" dirty="0" smtClean="0">
                <a:latin typeface="Georgia" panose="02040502050405020303" pitchFamily="18" charset="0"/>
              </a:rPr>
              <a:t>Allergic and hypersensitivity conditions</a:t>
            </a:r>
          </a:p>
          <a:p>
            <a:pPr>
              <a:spcBef>
                <a:spcPts val="1800"/>
              </a:spcBef>
            </a:pPr>
            <a:r>
              <a:rPr lang="en-US" sz="2400" dirty="0">
                <a:latin typeface="Georgia" panose="02040502050405020303" pitchFamily="18" charset="0"/>
              </a:rPr>
              <a:t>Collagen diseases (</a:t>
            </a:r>
            <a:r>
              <a:rPr lang="en-US" sz="2400" dirty="0" err="1">
                <a:latin typeface="Georgia" panose="02040502050405020303" pitchFamily="18" charset="0"/>
              </a:rPr>
              <a:t>polyarteritis</a:t>
            </a:r>
            <a:r>
              <a:rPr lang="en-US" sz="2400" dirty="0">
                <a:latin typeface="Georgia" panose="02040502050405020303" pitchFamily="18" charset="0"/>
              </a:rPr>
              <a:t> </a:t>
            </a:r>
            <a:r>
              <a:rPr lang="en-US" sz="2400" dirty="0" err="1">
                <a:latin typeface="Georgia" panose="02040502050405020303" pitchFamily="18" charset="0"/>
              </a:rPr>
              <a:t>nodosa</a:t>
            </a:r>
            <a:r>
              <a:rPr lang="en-US" sz="2400" dirty="0">
                <a:latin typeface="Georgia" panose="02040502050405020303" pitchFamily="18" charset="0"/>
              </a:rPr>
              <a:t>, systemic lupus erythematosus, </a:t>
            </a:r>
            <a:r>
              <a:rPr lang="en-US" sz="2400" dirty="0" err="1">
                <a:latin typeface="Georgia" panose="02040502050405020303" pitchFamily="18" charset="0"/>
              </a:rPr>
              <a:t>polymyositis</a:t>
            </a:r>
            <a:r>
              <a:rPr lang="en-US" sz="2400" dirty="0">
                <a:latin typeface="Georgia" panose="02040502050405020303" pitchFamily="18" charset="0"/>
              </a:rPr>
              <a:t>, Wegener’s </a:t>
            </a:r>
            <a:r>
              <a:rPr lang="en-US" sz="2400" dirty="0" err="1">
                <a:latin typeface="Georgia" panose="02040502050405020303" pitchFamily="18" charset="0"/>
              </a:rPr>
              <a:t>granulomatosis</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Musculoskeletal: rheumatoid </a:t>
            </a:r>
            <a:r>
              <a:rPr lang="en-US" sz="2400" dirty="0">
                <a:latin typeface="Georgia" panose="02040502050405020303" pitchFamily="18" charset="0"/>
              </a:rPr>
              <a:t>arthritis (systemic and </a:t>
            </a:r>
            <a:r>
              <a:rPr lang="en-US" sz="2400" dirty="0" smtClean="0">
                <a:latin typeface="Georgia" panose="02040502050405020303" pitchFamily="18" charset="0"/>
              </a:rPr>
              <a:t>intra-articular) and osteoarthritis </a:t>
            </a:r>
            <a:r>
              <a:rPr lang="en-US" sz="2400" dirty="0">
                <a:latin typeface="Georgia" panose="02040502050405020303" pitchFamily="18" charset="0"/>
              </a:rPr>
              <a:t>(intra-articular</a:t>
            </a:r>
            <a:r>
              <a:rPr lang="en-US" sz="2400" dirty="0" smtClean="0">
                <a:latin typeface="Georgia" panose="02040502050405020303" pitchFamily="18" charset="0"/>
              </a:rPr>
              <a:t>), acute gouty arthritis</a:t>
            </a:r>
          </a:p>
          <a:p>
            <a:pPr>
              <a:spcBef>
                <a:spcPts val="1800"/>
              </a:spcBef>
            </a:pPr>
            <a:r>
              <a:rPr lang="en-US" sz="2400" dirty="0">
                <a:latin typeface="Georgia" panose="02040502050405020303" pitchFamily="18" charset="0"/>
              </a:rPr>
              <a:t>CVS: rheumatic </a:t>
            </a:r>
            <a:r>
              <a:rPr lang="en-US" sz="2400" dirty="0" err="1">
                <a:latin typeface="Georgia" panose="02040502050405020303" pitchFamily="18" charset="0"/>
              </a:rPr>
              <a:t>carditis</a:t>
            </a:r>
            <a:r>
              <a:rPr lang="en-US" sz="2400" dirty="0">
                <a:latin typeface="Georgia" panose="02040502050405020303" pitchFamily="18" charset="0"/>
              </a:rPr>
              <a:t>, pericarditis</a:t>
            </a:r>
          </a:p>
          <a:p>
            <a:pPr>
              <a:spcBef>
                <a:spcPts val="1800"/>
              </a:spcBef>
            </a:pPr>
            <a:r>
              <a:rPr lang="en-US" sz="2400" dirty="0">
                <a:latin typeface="Georgia" panose="02040502050405020303" pitchFamily="18" charset="0"/>
              </a:rPr>
              <a:t>Respiratory system: bronchial asthma, chronic obstructive pulmonary disease, </a:t>
            </a:r>
            <a:r>
              <a:rPr lang="en-US" sz="2400" dirty="0" err="1">
                <a:latin typeface="Georgia" panose="02040502050405020303" pitchFamily="18" charset="0"/>
              </a:rPr>
              <a:t>fibrosing</a:t>
            </a:r>
            <a:r>
              <a:rPr lang="en-US" sz="2400" dirty="0">
                <a:latin typeface="Georgia" panose="02040502050405020303" pitchFamily="18" charset="0"/>
              </a:rPr>
              <a:t> </a:t>
            </a:r>
            <a:r>
              <a:rPr lang="en-US" sz="2400" dirty="0" err="1">
                <a:latin typeface="Georgia" panose="02040502050405020303" pitchFamily="18" charset="0"/>
              </a:rPr>
              <a:t>alveolitis</a:t>
            </a:r>
            <a:r>
              <a:rPr lang="en-US" sz="2400" dirty="0">
                <a:latin typeface="Georgia" panose="02040502050405020303" pitchFamily="18" charset="0"/>
              </a:rPr>
              <a:t>, pneumocystis </a:t>
            </a:r>
            <a:r>
              <a:rPr lang="en-US" sz="2400" dirty="0" err="1">
                <a:latin typeface="Georgia" panose="02040502050405020303" pitchFamily="18" charset="0"/>
              </a:rPr>
              <a:t>jiroveci</a:t>
            </a:r>
            <a:r>
              <a:rPr lang="en-US" sz="2400" dirty="0">
                <a:latin typeface="Georgia" panose="02040502050405020303" pitchFamily="18" charset="0"/>
              </a:rPr>
              <a:t> pneumonia </a:t>
            </a:r>
            <a:r>
              <a:rPr lang="en-US" sz="2400" dirty="0" smtClean="0">
                <a:latin typeface="Georgia" panose="02040502050405020303" pitchFamily="18" charset="0"/>
              </a:rPr>
              <a:t>and Covid-19 (to </a:t>
            </a:r>
            <a:r>
              <a:rPr lang="en-US" sz="2400" dirty="0">
                <a:latin typeface="Georgia" panose="02040502050405020303" pitchFamily="18" charset="0"/>
              </a:rPr>
              <a:t>reduce the risk of respiratory failure</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19</a:t>
            </a:fld>
            <a:endParaRPr lang="en-US"/>
          </a:p>
        </p:txBody>
      </p:sp>
    </p:spTree>
    <p:extLst>
      <p:ext uri="{BB962C8B-B14F-4D97-AF65-F5344CB8AC3E}">
        <p14:creationId xmlns:p14="http://schemas.microsoft.com/office/powerpoint/2010/main" val="2554998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600" b="1" dirty="0">
                <a:solidFill>
                  <a:srgbClr val="53181A"/>
                </a:solidFill>
                <a:effectLst>
                  <a:outerShdw blurRad="38100" dist="38100" dir="2700000" algn="tl">
                    <a:srgbClr val="000000">
                      <a:alpha val="43137"/>
                    </a:srgbClr>
                  </a:outerShdw>
                </a:effectLst>
                <a:latin typeface="Georgia" panose="02040502050405020303" pitchFamily="18" charset="0"/>
                <a:cs typeface="Georgia" panose="02040502050405020303" charset="0"/>
              </a:rPr>
              <a:t>		</a:t>
            </a:r>
            <a:r>
              <a:rPr lang="en-US" sz="3600" b="1" dirty="0" smtClean="0">
                <a:solidFill>
                  <a:srgbClr val="53181A"/>
                </a:solidFill>
                <a:latin typeface="Georgia" panose="02040502050405020303" pitchFamily="18" charset="0"/>
                <a:cs typeface="Georgia" panose="02040502050405020303" charset="0"/>
              </a:rPr>
              <a:t>CORTICOSTEROIDS</a:t>
            </a:r>
            <a:endParaRPr lang="en-US" sz="36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a:t>
            </a:fld>
            <a:endParaRPr lang="en-US"/>
          </a:p>
        </p:txBody>
      </p:sp>
    </p:spTree>
    <p:extLst>
      <p:ext uri="{BB962C8B-B14F-4D97-AF65-F5344CB8AC3E}">
        <p14:creationId xmlns:p14="http://schemas.microsoft.com/office/powerpoint/2010/main" val="13108434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63773"/>
            <a:ext cx="8707272" cy="979225"/>
          </a:xfrm>
        </p:spPr>
        <p:txBody>
          <a:bodyPr/>
          <a:lstStyle/>
          <a:p>
            <a:pPr algn="l"/>
            <a:r>
              <a:rPr lang="en-US" sz="2600" b="1" cap="all" dirty="0">
                <a:latin typeface="Georgia" panose="02040502050405020303" pitchFamily="18" charset="0"/>
              </a:rPr>
              <a:t>Anti-inflammatory and immunosuppressive </a:t>
            </a:r>
            <a:r>
              <a:rPr lang="en-US" sz="2600" b="1" cap="all" dirty="0" smtClean="0">
                <a:latin typeface="Georgia" panose="02040502050405020303" pitchFamily="18" charset="0"/>
              </a:rPr>
              <a:t>USES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204716" y="1600200"/>
            <a:ext cx="8707272" cy="4756150"/>
          </a:xfrm>
        </p:spPr>
        <p:txBody>
          <a:bodyPr/>
          <a:lstStyle/>
          <a:p>
            <a:pPr>
              <a:spcBef>
                <a:spcPts val="1800"/>
              </a:spcBef>
            </a:pPr>
            <a:r>
              <a:rPr lang="en-US" sz="2400" dirty="0">
                <a:latin typeface="Georgia" panose="02040502050405020303" pitchFamily="18" charset="0"/>
              </a:rPr>
              <a:t>Renal diseases: glomerulonephritis, </a:t>
            </a:r>
            <a:r>
              <a:rPr lang="en-US" sz="2400" dirty="0" err="1">
                <a:latin typeface="Georgia" panose="02040502050405020303" pitchFamily="18" charset="0"/>
              </a:rPr>
              <a:t>nephrotic</a:t>
            </a:r>
            <a:r>
              <a:rPr lang="en-US" sz="2400" dirty="0">
                <a:latin typeface="Georgia" panose="02040502050405020303" pitchFamily="18" charset="0"/>
              </a:rPr>
              <a:t> syndrome</a:t>
            </a:r>
          </a:p>
          <a:p>
            <a:pPr>
              <a:spcBef>
                <a:spcPts val="1800"/>
              </a:spcBef>
            </a:pPr>
            <a:r>
              <a:rPr lang="en-US" sz="2400" dirty="0">
                <a:latin typeface="Georgia" panose="02040502050405020303" pitchFamily="18" charset="0"/>
              </a:rPr>
              <a:t>GIT: inflammatory bowel disease</a:t>
            </a:r>
          </a:p>
          <a:p>
            <a:pPr>
              <a:spcBef>
                <a:spcPts val="1800"/>
              </a:spcBef>
            </a:pPr>
            <a:r>
              <a:rPr lang="en-US" sz="2400" dirty="0">
                <a:latin typeface="Georgia" panose="02040502050405020303" pitchFamily="18" charset="0"/>
              </a:rPr>
              <a:t>Liver diseases: auto-immune chronic active hepatitis</a:t>
            </a:r>
          </a:p>
          <a:p>
            <a:pPr>
              <a:spcBef>
                <a:spcPts val="1800"/>
              </a:spcBef>
            </a:pPr>
            <a:r>
              <a:rPr lang="en-US" sz="2400" dirty="0">
                <a:latin typeface="Georgia" panose="02040502050405020303" pitchFamily="18" charset="0"/>
              </a:rPr>
              <a:t>Skin diseases: atopic dermatitis, inflammatory </a:t>
            </a:r>
            <a:r>
              <a:rPr lang="en-US" sz="2400" dirty="0" err="1">
                <a:latin typeface="Georgia" panose="02040502050405020303" pitchFamily="18" charset="0"/>
              </a:rPr>
              <a:t>dermatoses</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Eye diseases: allergic conjunctivitis, uveitis, optic </a:t>
            </a:r>
            <a:r>
              <a:rPr lang="en-US" sz="2400" dirty="0" smtClean="0">
                <a:latin typeface="Georgia" panose="02040502050405020303" pitchFamily="18" charset="0"/>
              </a:rPr>
              <a:t>neuritis</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20</a:t>
            </a:fld>
            <a:endParaRPr lang="en-US"/>
          </a:p>
        </p:txBody>
      </p:sp>
    </p:spTree>
    <p:extLst>
      <p:ext uri="{BB962C8B-B14F-4D97-AF65-F5344CB8AC3E}">
        <p14:creationId xmlns:p14="http://schemas.microsoft.com/office/powerpoint/2010/main" val="40488371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77421"/>
            <a:ext cx="8666329" cy="887103"/>
          </a:xfrm>
        </p:spPr>
        <p:txBody>
          <a:bodyPr/>
          <a:lstStyle/>
          <a:p>
            <a:pPr lvl="0" algn="l"/>
            <a:r>
              <a:rPr lang="en-US" sz="2600" b="1" cap="all" dirty="0">
                <a:latin typeface="Georgia" panose="02040502050405020303" pitchFamily="18" charset="0"/>
              </a:rPr>
              <a:t>Anti-inflammatory and immunosuppressive USES …. CONT’D</a:t>
            </a:r>
            <a:endParaRPr lang="en-US" sz="2600" b="1" dirty="0">
              <a:solidFill>
                <a:prstClr val="black"/>
              </a:solidFill>
              <a:latin typeface="Georgia" panose="02040502050405020303" pitchFamily="18" charset="0"/>
            </a:endParaRPr>
          </a:p>
        </p:txBody>
      </p:sp>
      <p:sp>
        <p:nvSpPr>
          <p:cNvPr id="3" name="Content Placeholder 2"/>
          <p:cNvSpPr>
            <a:spLocks noGrp="1"/>
          </p:cNvSpPr>
          <p:nvPr>
            <p:ph idx="1"/>
          </p:nvPr>
        </p:nvSpPr>
        <p:spPr>
          <a:xfrm>
            <a:off x="259307" y="1524000"/>
            <a:ext cx="8666329" cy="4832350"/>
          </a:xfrm>
        </p:spPr>
        <p:txBody>
          <a:bodyPr/>
          <a:lstStyle/>
          <a:p>
            <a:pPr>
              <a:spcBef>
                <a:spcPts val="1800"/>
              </a:spcBef>
            </a:pPr>
            <a:r>
              <a:rPr lang="en-US" sz="2400" dirty="0" err="1">
                <a:latin typeface="Georgia" panose="02040502050405020303" pitchFamily="18" charset="0"/>
              </a:rPr>
              <a:t>Haematologic</a:t>
            </a:r>
            <a:r>
              <a:rPr lang="en-US" sz="2400" dirty="0">
                <a:latin typeface="Georgia" panose="02040502050405020303" pitchFamily="18" charset="0"/>
              </a:rPr>
              <a:t> disorders: </a:t>
            </a:r>
            <a:r>
              <a:rPr lang="en-US" sz="2400" dirty="0" err="1">
                <a:latin typeface="Georgia" panose="02040502050405020303" pitchFamily="18" charset="0"/>
              </a:rPr>
              <a:t>purpura</a:t>
            </a:r>
            <a:r>
              <a:rPr lang="en-US" sz="2400" dirty="0">
                <a:latin typeface="Georgia" panose="02040502050405020303" pitchFamily="18" charset="0"/>
              </a:rPr>
              <a:t> and </a:t>
            </a:r>
            <a:r>
              <a:rPr lang="en-US" sz="2400" dirty="0" err="1">
                <a:latin typeface="Georgia" panose="02040502050405020303" pitchFamily="18" charset="0"/>
              </a:rPr>
              <a:t>haemolytic</a:t>
            </a:r>
            <a:r>
              <a:rPr lang="en-US" sz="2400" dirty="0">
                <a:latin typeface="Georgia" panose="02040502050405020303" pitchFamily="18" charset="0"/>
              </a:rPr>
              <a:t> </a:t>
            </a:r>
            <a:r>
              <a:rPr lang="en-US" sz="2400" dirty="0" err="1">
                <a:latin typeface="Georgia" panose="02040502050405020303" pitchFamily="18" charset="0"/>
              </a:rPr>
              <a:t>anaemia</a:t>
            </a:r>
            <a:r>
              <a:rPr lang="en-US" sz="2400" dirty="0">
                <a:latin typeface="Georgia" panose="02040502050405020303" pitchFamily="18" charset="0"/>
              </a:rPr>
              <a:t> with an immunological </a:t>
            </a:r>
            <a:r>
              <a:rPr lang="en-US" sz="2400" dirty="0" err="1" smtClean="0">
                <a:latin typeface="Georgia" panose="02040502050405020303" pitchFamily="18" charset="0"/>
              </a:rPr>
              <a:t>aetiology</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Malignancies</a:t>
            </a:r>
            <a:r>
              <a:rPr lang="en-US" sz="2400" dirty="0">
                <a:latin typeface="Georgia" panose="02040502050405020303" pitchFamily="18" charset="0"/>
              </a:rPr>
              <a:t>: acute lymphocytic </a:t>
            </a:r>
            <a:r>
              <a:rPr lang="en-US" sz="2400" dirty="0" err="1" smtClean="0">
                <a:latin typeface="Georgia" panose="02040502050405020303" pitchFamily="18" charset="0"/>
              </a:rPr>
              <a:t>leukaemia</a:t>
            </a:r>
            <a:r>
              <a:rPr lang="en-US" sz="2400" dirty="0" smtClean="0">
                <a:latin typeface="Georgia" panose="02040502050405020303" pitchFamily="18" charset="0"/>
              </a:rPr>
              <a:t>, lymphomas, multiple myeloma</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Prevention and treatment of graft rejection in organ transplantation</a:t>
            </a:r>
          </a:p>
          <a:p>
            <a:pPr>
              <a:spcBef>
                <a:spcPts val="1800"/>
              </a:spcBef>
            </a:pPr>
            <a:r>
              <a:rPr lang="en-US" sz="2400" dirty="0">
                <a:latin typeface="Georgia" panose="02040502050405020303" pitchFamily="18" charset="0"/>
              </a:rPr>
              <a:t>Sarcoidosis</a:t>
            </a:r>
          </a:p>
          <a:p>
            <a:pPr>
              <a:spcBef>
                <a:spcPts val="1800"/>
              </a:spcBef>
            </a:pPr>
            <a:r>
              <a:rPr lang="en-US" sz="2400" dirty="0">
                <a:latin typeface="Georgia" panose="02040502050405020303" pitchFamily="18" charset="0"/>
              </a:rPr>
              <a:t>Cerebral </a:t>
            </a:r>
            <a:r>
              <a:rPr lang="en-US" sz="2400" dirty="0" err="1">
                <a:latin typeface="Georgia" panose="02040502050405020303" pitchFamily="18" charset="0"/>
              </a:rPr>
              <a:t>oedema</a:t>
            </a:r>
            <a:r>
              <a:rPr lang="en-US" sz="2400" dirty="0">
                <a:latin typeface="Georgia" panose="02040502050405020303" pitchFamily="18" charset="0"/>
              </a:rPr>
              <a:t> </a:t>
            </a:r>
            <a:r>
              <a:rPr lang="en-US" sz="2400" dirty="0" smtClean="0">
                <a:latin typeface="Georgia" panose="02040502050405020303" pitchFamily="18" charset="0"/>
              </a:rPr>
              <a:t>occurring </a:t>
            </a:r>
            <a:r>
              <a:rPr lang="en-US" sz="2400" dirty="0">
                <a:latin typeface="Georgia" panose="02040502050405020303" pitchFamily="18" charset="0"/>
              </a:rPr>
              <a:t>in some malignancies (dexamethasone</a:t>
            </a:r>
            <a:r>
              <a:rPr lang="en-US" sz="2400" dirty="0" smtClean="0">
                <a:latin typeface="Georgia" panose="02040502050405020303" pitchFamily="18" charset="0"/>
              </a:rPr>
              <a:t>)</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21</a:t>
            </a:fld>
            <a:endParaRPr lang="en-US"/>
          </a:p>
        </p:txBody>
      </p:sp>
    </p:spTree>
    <p:extLst>
      <p:ext uri="{BB962C8B-B14F-4D97-AF65-F5344CB8AC3E}">
        <p14:creationId xmlns:p14="http://schemas.microsoft.com/office/powerpoint/2010/main" val="21466188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77421"/>
            <a:ext cx="8611737" cy="736979"/>
          </a:xfrm>
        </p:spPr>
        <p:txBody>
          <a:bodyPr/>
          <a:lstStyle/>
          <a:p>
            <a:pPr algn="l"/>
            <a:r>
              <a:rPr lang="en-GB" sz="2600" b="1" cap="all" dirty="0" smtClean="0">
                <a:latin typeface="Georgia" panose="02040502050405020303" pitchFamily="18" charset="0"/>
              </a:rPr>
              <a:t>Other uses of corticosteroids</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259307" y="1241946"/>
            <a:ext cx="8611737" cy="5114404"/>
          </a:xfrm>
        </p:spPr>
        <p:txBody>
          <a:bodyPr/>
          <a:lstStyle/>
          <a:p>
            <a:pPr marL="0" indent="0">
              <a:spcBef>
                <a:spcPts val="1800"/>
              </a:spcBef>
              <a:buNone/>
            </a:pPr>
            <a:r>
              <a:rPr lang="en-GB" sz="2400" b="1" dirty="0" smtClean="0">
                <a:latin typeface="Georgia" panose="02040502050405020303" pitchFamily="18" charset="0"/>
              </a:rPr>
              <a:t>Lung maturation in premature foetuses</a:t>
            </a:r>
            <a:endParaRPr lang="en-GB" sz="2400" b="1" dirty="0">
              <a:latin typeface="Georgia" panose="02040502050405020303" pitchFamily="18" charset="0"/>
            </a:endParaRPr>
          </a:p>
          <a:p>
            <a:pPr marL="25400" indent="0">
              <a:spcBef>
                <a:spcPts val="1800"/>
              </a:spcBef>
              <a:buNone/>
            </a:pPr>
            <a:r>
              <a:rPr lang="en-GB" sz="2400" dirty="0" smtClean="0">
                <a:latin typeface="Georgia" panose="02040502050405020303" pitchFamily="18" charset="0"/>
              </a:rPr>
              <a:t>Dexamethasone and betamethasone are given </a:t>
            </a:r>
            <a:r>
              <a:rPr lang="en-GB" sz="2400" dirty="0">
                <a:latin typeface="Georgia" panose="02040502050405020303" pitchFamily="18" charset="0"/>
              </a:rPr>
              <a:t>to pregnant women expecting preterm </a:t>
            </a:r>
            <a:r>
              <a:rPr lang="en-GB" sz="2400" dirty="0" smtClean="0">
                <a:latin typeface="Georgia" panose="02040502050405020303" pitchFamily="18" charset="0"/>
              </a:rPr>
              <a:t>delivery </a:t>
            </a:r>
            <a:r>
              <a:rPr lang="en-GB" sz="2400" dirty="0">
                <a:latin typeface="Georgia" panose="02040502050405020303" pitchFamily="18" charset="0"/>
              </a:rPr>
              <a:t>to help the lungs of a premature </a:t>
            </a:r>
            <a:r>
              <a:rPr lang="en-GB" sz="2400" dirty="0" smtClean="0">
                <a:latin typeface="Georgia" panose="02040502050405020303" pitchFamily="18" charset="0"/>
              </a:rPr>
              <a:t>foetus </a:t>
            </a:r>
            <a:r>
              <a:rPr lang="en-GB" sz="2400" dirty="0">
                <a:latin typeface="Georgia" panose="02040502050405020303" pitchFamily="18" charset="0"/>
              </a:rPr>
              <a:t>develop before the </a:t>
            </a:r>
            <a:r>
              <a:rPr lang="en-GB" sz="2400" dirty="0" smtClean="0">
                <a:latin typeface="Georgia" panose="02040502050405020303" pitchFamily="18" charset="0"/>
              </a:rPr>
              <a:t>foetus </a:t>
            </a:r>
            <a:r>
              <a:rPr lang="en-GB" sz="2400" dirty="0">
                <a:latin typeface="Georgia" panose="02040502050405020303" pitchFamily="18" charset="0"/>
              </a:rPr>
              <a:t>comes </a:t>
            </a:r>
            <a:r>
              <a:rPr lang="en-GB" sz="2400" dirty="0" smtClean="0">
                <a:latin typeface="Georgia" panose="02040502050405020303" pitchFamily="18" charset="0"/>
              </a:rPr>
              <a:t>out</a:t>
            </a:r>
          </a:p>
          <a:p>
            <a:pPr>
              <a:spcBef>
                <a:spcPts val="1800"/>
              </a:spcBef>
            </a:pPr>
            <a:r>
              <a:rPr lang="en-GB" sz="2400" dirty="0" smtClean="0">
                <a:latin typeface="Georgia" panose="02040502050405020303" pitchFamily="18" charset="0"/>
              </a:rPr>
              <a:t>They </a:t>
            </a:r>
            <a:r>
              <a:rPr lang="en-GB" sz="2400" dirty="0">
                <a:latin typeface="Georgia" panose="02040502050405020303" pitchFamily="18" charset="0"/>
              </a:rPr>
              <a:t>are given when the </a:t>
            </a:r>
            <a:r>
              <a:rPr lang="en-GB" sz="2400" dirty="0" smtClean="0">
                <a:latin typeface="Georgia" panose="02040502050405020303" pitchFamily="18" charset="0"/>
              </a:rPr>
              <a:t>foetus </a:t>
            </a:r>
            <a:r>
              <a:rPr lang="en-GB" sz="2400" dirty="0">
                <a:latin typeface="Georgia" panose="02040502050405020303" pitchFamily="18" charset="0"/>
              </a:rPr>
              <a:t>is expected to be delivered within 24 to 48 </a:t>
            </a:r>
            <a:r>
              <a:rPr lang="en-GB" sz="2400" dirty="0" smtClean="0">
                <a:latin typeface="Georgia" panose="02040502050405020303" pitchFamily="18" charset="0"/>
              </a:rPr>
              <a:t>hours</a:t>
            </a:r>
          </a:p>
          <a:p>
            <a:pPr>
              <a:spcBef>
                <a:spcPts val="1800"/>
              </a:spcBef>
            </a:pPr>
            <a:r>
              <a:rPr lang="en-GB" sz="2400" dirty="0" smtClean="0">
                <a:latin typeface="Georgia" panose="02040502050405020303" pitchFamily="18" charset="0"/>
              </a:rPr>
              <a:t>They reduce </a:t>
            </a:r>
            <a:r>
              <a:rPr lang="en-GB" sz="2400" dirty="0">
                <a:latin typeface="Georgia" panose="02040502050405020303" pitchFamily="18" charset="0"/>
              </a:rPr>
              <a:t>the incidence and severity of respiratory distress </a:t>
            </a:r>
            <a:r>
              <a:rPr lang="en-GB" sz="2400" dirty="0" smtClean="0">
                <a:latin typeface="Georgia" panose="02040502050405020303" pitchFamily="18" charset="0"/>
              </a:rPr>
              <a:t>syndrome</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22</a:t>
            </a:fld>
            <a:endParaRPr lang="en-US"/>
          </a:p>
        </p:txBody>
      </p:sp>
    </p:spTree>
    <p:extLst>
      <p:ext uri="{BB962C8B-B14F-4D97-AF65-F5344CB8AC3E}">
        <p14:creationId xmlns:p14="http://schemas.microsoft.com/office/powerpoint/2010/main" val="12737053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307" y="177421"/>
            <a:ext cx="8611737" cy="736979"/>
          </a:xfrm>
        </p:spPr>
        <p:txBody>
          <a:bodyPr/>
          <a:lstStyle/>
          <a:p>
            <a:pPr algn="l"/>
            <a:r>
              <a:rPr lang="en-GB" sz="2600" b="1" cap="all" dirty="0" smtClean="0">
                <a:latin typeface="Georgia" panose="02040502050405020303" pitchFamily="18" charset="0"/>
              </a:rPr>
              <a:t>Role of glucocorticoids in lung maturation</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259307" y="1241946"/>
            <a:ext cx="8611737" cy="5404514"/>
          </a:xfrm>
        </p:spPr>
        <p:txBody>
          <a:bodyPr/>
          <a:lstStyle/>
          <a:p>
            <a:pPr>
              <a:spcBef>
                <a:spcPts val="1800"/>
              </a:spcBef>
            </a:pPr>
            <a:r>
              <a:rPr lang="en-GB" sz="2400" dirty="0" smtClean="0">
                <a:latin typeface="Georgia" panose="02040502050405020303" pitchFamily="18" charset="0"/>
              </a:rPr>
              <a:t>Antenatal  </a:t>
            </a:r>
            <a:r>
              <a:rPr lang="en-GB" sz="2400" dirty="0">
                <a:latin typeface="Georgia" panose="02040502050405020303" pitchFamily="18" charset="0"/>
              </a:rPr>
              <a:t>glucocorticoids accelerate development of type 1 and type 2 </a:t>
            </a:r>
            <a:r>
              <a:rPr lang="en-GB" sz="2400" dirty="0" err="1">
                <a:latin typeface="Georgia" panose="02040502050405020303" pitchFamily="18" charset="0"/>
              </a:rPr>
              <a:t>pneumocytes</a:t>
            </a:r>
            <a:r>
              <a:rPr lang="en-GB" sz="2400" dirty="0">
                <a:latin typeface="Georgia" panose="02040502050405020303" pitchFamily="18" charset="0"/>
              </a:rPr>
              <a:t>, leading to structural and biochemical changes that improve both lung mechanics (maximal lung volume, compliance) and gas </a:t>
            </a:r>
            <a:r>
              <a:rPr lang="en-GB" sz="2400" dirty="0" smtClean="0">
                <a:latin typeface="Georgia" panose="02040502050405020303" pitchFamily="18" charset="0"/>
              </a:rPr>
              <a:t>exchange</a:t>
            </a:r>
          </a:p>
          <a:p>
            <a:pPr>
              <a:spcBef>
                <a:spcPts val="1800"/>
              </a:spcBef>
            </a:pPr>
            <a:r>
              <a:rPr lang="en-GB" sz="2400" dirty="0" smtClean="0">
                <a:latin typeface="Georgia" panose="02040502050405020303" pitchFamily="18" charset="0"/>
              </a:rPr>
              <a:t>Type </a:t>
            </a:r>
            <a:r>
              <a:rPr lang="en-GB" sz="2400" dirty="0">
                <a:latin typeface="Georgia" panose="02040502050405020303" pitchFamily="18" charset="0"/>
              </a:rPr>
              <a:t>2 </a:t>
            </a:r>
            <a:r>
              <a:rPr lang="en-GB" sz="2400" dirty="0" err="1">
                <a:latin typeface="Georgia" panose="02040502050405020303" pitchFamily="18" charset="0"/>
              </a:rPr>
              <a:t>pneumocytes</a:t>
            </a:r>
            <a:r>
              <a:rPr lang="en-GB" sz="2400" dirty="0">
                <a:latin typeface="Georgia" panose="02040502050405020303" pitchFamily="18" charset="0"/>
              </a:rPr>
              <a:t> produce </a:t>
            </a:r>
            <a:r>
              <a:rPr lang="en-GB" sz="2400" dirty="0" smtClean="0">
                <a:latin typeface="Georgia" panose="02040502050405020303" pitchFamily="18" charset="0"/>
              </a:rPr>
              <a:t>surfactant whose main role </a:t>
            </a:r>
            <a:r>
              <a:rPr lang="en-GB" sz="2400" dirty="0">
                <a:latin typeface="Georgia" panose="02040502050405020303" pitchFamily="18" charset="0"/>
              </a:rPr>
              <a:t>is to prevent collapse of the alveoli thereby reducing the effort needed to expand the lungs during inspiration (breathing in) and allow gas exchange to take </a:t>
            </a:r>
            <a:r>
              <a:rPr lang="en-GB" sz="2400" dirty="0" smtClean="0">
                <a:latin typeface="Georgia" panose="02040502050405020303" pitchFamily="18" charset="0"/>
              </a:rPr>
              <a:t>place</a:t>
            </a:r>
          </a:p>
          <a:p>
            <a:pPr>
              <a:spcBef>
                <a:spcPts val="1800"/>
              </a:spcBef>
            </a:pPr>
            <a:r>
              <a:rPr lang="en-GB" sz="2400" dirty="0" smtClean="0">
                <a:latin typeface="Georgia" panose="02040502050405020303" pitchFamily="18" charset="0"/>
              </a:rPr>
              <a:t>Other </a:t>
            </a:r>
            <a:r>
              <a:rPr lang="en-GB" sz="2400" dirty="0">
                <a:latin typeface="Georgia" panose="02040502050405020303" pitchFamily="18" charset="0"/>
              </a:rPr>
              <a:t>effects of antenatal  </a:t>
            </a:r>
            <a:r>
              <a:rPr lang="en-GB" sz="2400" dirty="0" smtClean="0">
                <a:latin typeface="Georgia" panose="02040502050405020303" pitchFamily="18" charset="0"/>
              </a:rPr>
              <a:t>glucocorticoids </a:t>
            </a:r>
            <a:r>
              <a:rPr lang="en-GB" sz="2400" dirty="0">
                <a:latin typeface="Georgia" panose="02040502050405020303" pitchFamily="18" charset="0"/>
              </a:rPr>
              <a:t>include induction of pulmonary </a:t>
            </a:r>
            <a:r>
              <a:rPr lang="en-GB" sz="2400" dirty="0" smtClean="0">
                <a:latin typeface="Georgia" panose="02040502050405020303" pitchFamily="18" charset="0"/>
              </a:rPr>
              <a:t>beta-</a:t>
            </a:r>
            <a:r>
              <a:rPr lang="en-GB" sz="2400" dirty="0" err="1" smtClean="0">
                <a:latin typeface="Georgia" panose="02040502050405020303" pitchFamily="18" charset="0"/>
              </a:rPr>
              <a:t>adrenoceptors</a:t>
            </a:r>
            <a:r>
              <a:rPr lang="en-GB" sz="2400" dirty="0">
                <a:latin typeface="Georgia" panose="02040502050405020303" pitchFamily="18" charset="0"/>
              </a:rPr>
              <a:t>, which play a role in surfactant release and absorption of alveolar fluid when </a:t>
            </a:r>
            <a:r>
              <a:rPr lang="en-GB" sz="2400" dirty="0" smtClean="0">
                <a:latin typeface="Georgia" panose="02040502050405020303" pitchFamily="18" charset="0"/>
              </a:rPr>
              <a:t>stimulated</a:t>
            </a:r>
            <a:endParaRPr lang="en-GB"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23</a:t>
            </a:fld>
            <a:endParaRPr lang="en-US"/>
          </a:p>
        </p:txBody>
      </p:sp>
    </p:spTree>
    <p:extLst>
      <p:ext uri="{BB962C8B-B14F-4D97-AF65-F5344CB8AC3E}">
        <p14:creationId xmlns:p14="http://schemas.microsoft.com/office/powerpoint/2010/main" val="28487625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52680" cy="563562"/>
          </a:xfrm>
        </p:spPr>
        <p:txBody>
          <a:bodyPr/>
          <a:lstStyle/>
          <a:p>
            <a:pPr algn="l"/>
            <a:r>
              <a:rPr lang="en-US" sz="2600" b="1" cap="all" dirty="0" smtClean="0">
                <a:latin typeface="Georgia" panose="02040502050405020303" pitchFamily="18" charset="0"/>
              </a:rPr>
              <a:t>Corticosteroids: adverse effects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01003"/>
            <a:ext cx="8652680" cy="5155348"/>
          </a:xfrm>
        </p:spPr>
        <p:txBody>
          <a:bodyPr/>
          <a:lstStyle/>
          <a:p>
            <a:pPr marL="0" indent="0">
              <a:spcBef>
                <a:spcPts val="1800"/>
              </a:spcBef>
              <a:buNone/>
            </a:pPr>
            <a:r>
              <a:rPr lang="en-US" sz="2400" dirty="0" smtClean="0">
                <a:latin typeface="Georgia" panose="02040502050405020303" pitchFamily="18" charset="0"/>
              </a:rPr>
              <a:t>Adverse effects are dependent on dose, duration of therapy and glucocorticoid/mineralocorticoid potency</a:t>
            </a:r>
          </a:p>
          <a:p>
            <a:pPr marL="0" indent="0">
              <a:spcBef>
                <a:spcPts val="1800"/>
              </a:spcBef>
              <a:buNone/>
            </a:pPr>
            <a:r>
              <a:rPr lang="en-US" sz="2400" b="1" dirty="0">
                <a:latin typeface="Georgia" panose="02040502050405020303" pitchFamily="18" charset="0"/>
              </a:rPr>
              <a:t>Mineralocorticoid effects</a:t>
            </a:r>
          </a:p>
          <a:p>
            <a:pPr marL="342900" indent="-342900">
              <a:spcBef>
                <a:spcPts val="1800"/>
              </a:spcBef>
            </a:pPr>
            <a:r>
              <a:rPr lang="en-US" sz="2400" dirty="0">
                <a:latin typeface="Georgia" panose="02040502050405020303" pitchFamily="18" charset="0"/>
              </a:rPr>
              <a:t>Sodium and water </a:t>
            </a:r>
            <a:r>
              <a:rPr lang="en-US" sz="2400" dirty="0" smtClean="0">
                <a:latin typeface="Georgia" panose="02040502050405020303" pitchFamily="18" charset="0"/>
              </a:rPr>
              <a:t>retention</a:t>
            </a:r>
          </a:p>
          <a:p>
            <a:pPr marL="342900" indent="-342900">
              <a:spcBef>
                <a:spcPts val="1800"/>
              </a:spcBef>
            </a:pPr>
            <a:r>
              <a:rPr lang="en-US" sz="2400" dirty="0" err="1" smtClean="0">
                <a:latin typeface="Georgia" panose="02040502050405020303" pitchFamily="18" charset="0"/>
              </a:rPr>
              <a:t>Oedema</a:t>
            </a:r>
            <a:endParaRPr lang="en-US" sz="2400" dirty="0" smtClean="0">
              <a:latin typeface="Georgia" panose="02040502050405020303" pitchFamily="18" charset="0"/>
            </a:endParaRPr>
          </a:p>
          <a:p>
            <a:pPr marL="342900" indent="-342900">
              <a:spcBef>
                <a:spcPts val="1800"/>
              </a:spcBef>
            </a:pPr>
            <a:r>
              <a:rPr lang="en-US" sz="2400" dirty="0">
                <a:latin typeface="Georgia" panose="02040502050405020303" pitchFamily="18" charset="0"/>
              </a:rPr>
              <a:t>M</a:t>
            </a:r>
            <a:r>
              <a:rPr lang="en-US" sz="2400" dirty="0" smtClean="0">
                <a:latin typeface="Georgia" panose="02040502050405020303" pitchFamily="18" charset="0"/>
              </a:rPr>
              <a:t>etabolic alkalosis</a:t>
            </a:r>
          </a:p>
          <a:p>
            <a:pPr marL="342900" indent="-342900">
              <a:spcBef>
                <a:spcPts val="1800"/>
              </a:spcBef>
            </a:pPr>
            <a:r>
              <a:rPr lang="en-US" sz="2400" dirty="0" err="1" smtClean="0">
                <a:latin typeface="Georgia" panose="02040502050405020303" pitchFamily="18" charset="0"/>
              </a:rPr>
              <a:t>Hypokalaemia</a:t>
            </a:r>
            <a:endParaRPr lang="en-US" sz="2400" dirty="0">
              <a:latin typeface="Georgia" panose="02040502050405020303" pitchFamily="18" charset="0"/>
            </a:endParaRPr>
          </a:p>
          <a:p>
            <a:pPr marL="342900" indent="-342900">
              <a:spcBef>
                <a:spcPts val="1800"/>
              </a:spcBef>
            </a:pPr>
            <a:r>
              <a:rPr lang="en-US" sz="2400" dirty="0" smtClean="0">
                <a:latin typeface="Georgia" panose="02040502050405020303" pitchFamily="18" charset="0"/>
              </a:rPr>
              <a:t>Hypertension</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24</a:t>
            </a:fld>
            <a:endParaRPr lang="en-US"/>
          </a:p>
        </p:txBody>
      </p:sp>
    </p:spTree>
    <p:extLst>
      <p:ext uri="{BB962C8B-B14F-4D97-AF65-F5344CB8AC3E}">
        <p14:creationId xmlns:p14="http://schemas.microsoft.com/office/powerpoint/2010/main" val="40865861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63773"/>
            <a:ext cx="8652680" cy="792753"/>
          </a:xfrm>
        </p:spPr>
        <p:txBody>
          <a:bodyPr/>
          <a:lstStyle/>
          <a:p>
            <a:pPr algn="l"/>
            <a:r>
              <a:rPr lang="en-US" sz="2600" b="1" cap="all" dirty="0">
                <a:latin typeface="Georgia" panose="02040502050405020303" pitchFamily="18" charset="0"/>
              </a:rPr>
              <a:t>Glucocorticoid adverse effects</a:t>
            </a:r>
          </a:p>
        </p:txBody>
      </p:sp>
      <p:sp>
        <p:nvSpPr>
          <p:cNvPr id="3" name="Content Placeholder 2"/>
          <p:cNvSpPr>
            <a:spLocks noGrp="1"/>
          </p:cNvSpPr>
          <p:nvPr>
            <p:ph idx="1"/>
          </p:nvPr>
        </p:nvSpPr>
        <p:spPr>
          <a:xfrm>
            <a:off x="245660" y="1201002"/>
            <a:ext cx="8652680" cy="5425223"/>
          </a:xfrm>
        </p:spPr>
        <p:txBody>
          <a:bodyPr/>
          <a:lstStyle/>
          <a:p>
            <a:pPr>
              <a:spcBef>
                <a:spcPts val="1800"/>
              </a:spcBef>
            </a:pPr>
            <a:r>
              <a:rPr lang="en-US" sz="2400" dirty="0" smtClean="0">
                <a:latin typeface="Georgia" panose="02040502050405020303" pitchFamily="18" charset="0"/>
              </a:rPr>
              <a:t>Cushing’s syndrome (</a:t>
            </a:r>
            <a:r>
              <a:rPr lang="en-US" sz="2400" dirty="0" err="1" smtClean="0">
                <a:latin typeface="Georgia" panose="02040502050405020303" pitchFamily="18" charset="0"/>
              </a:rPr>
              <a:t>characterised</a:t>
            </a:r>
            <a:r>
              <a:rPr lang="en-US" sz="2400" dirty="0" smtClean="0">
                <a:latin typeface="Georgia" panose="02040502050405020303" pitchFamily="18" charset="0"/>
              </a:rPr>
              <a:t> by moon face, supraclavicular hump, </a:t>
            </a:r>
            <a:r>
              <a:rPr lang="en-US" sz="2400" dirty="0" err="1" smtClean="0">
                <a:latin typeface="Georgia" panose="02040502050405020303" pitchFamily="18" charset="0"/>
              </a:rPr>
              <a:t>truncal</a:t>
            </a:r>
            <a:r>
              <a:rPr lang="en-US" sz="2400" dirty="0" smtClean="0">
                <a:latin typeface="Georgia" panose="02040502050405020303" pitchFamily="18" charset="0"/>
              </a:rPr>
              <a:t> obesity, muscle wasting, thinning of the skin, easy bruising, purple </a:t>
            </a:r>
            <a:r>
              <a:rPr lang="en-US" sz="2400" dirty="0" err="1" smtClean="0">
                <a:latin typeface="Georgia" panose="02040502050405020303" pitchFamily="18" charset="0"/>
              </a:rPr>
              <a:t>striae</a:t>
            </a:r>
            <a:r>
              <a:rPr lang="en-US" sz="2400" dirty="0" smtClean="0">
                <a:latin typeface="Georgia" panose="02040502050405020303" pitchFamily="18" charset="0"/>
              </a:rPr>
              <a:t> and acne)</a:t>
            </a:r>
          </a:p>
          <a:p>
            <a:pPr>
              <a:spcBef>
                <a:spcPts val="1800"/>
              </a:spcBef>
            </a:pPr>
            <a:r>
              <a:rPr lang="en-US" sz="2400" dirty="0" err="1" smtClean="0">
                <a:latin typeface="Georgia" panose="02040502050405020303" pitchFamily="18" charset="0"/>
              </a:rPr>
              <a:t>Hyperglycaemia</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Susceptibility to infections</a:t>
            </a:r>
          </a:p>
          <a:p>
            <a:pPr>
              <a:spcBef>
                <a:spcPts val="1800"/>
              </a:spcBef>
            </a:pPr>
            <a:r>
              <a:rPr lang="en-US" sz="2400" dirty="0" smtClean="0">
                <a:latin typeface="Georgia" panose="02040502050405020303" pitchFamily="18" charset="0"/>
              </a:rPr>
              <a:t>Osteoporosis</a:t>
            </a:r>
          </a:p>
          <a:p>
            <a:pPr>
              <a:spcBef>
                <a:spcPts val="1800"/>
              </a:spcBef>
            </a:pPr>
            <a:r>
              <a:rPr lang="en-US" sz="2400" dirty="0" smtClean="0">
                <a:latin typeface="Georgia" panose="02040502050405020303" pitchFamily="18" charset="0"/>
              </a:rPr>
              <a:t>Avascular necrosis of bone</a:t>
            </a:r>
          </a:p>
          <a:p>
            <a:pPr>
              <a:spcBef>
                <a:spcPts val="1800"/>
              </a:spcBef>
            </a:pPr>
            <a:r>
              <a:rPr lang="en-US" sz="2400" dirty="0" smtClean="0">
                <a:latin typeface="Georgia" panose="02040502050405020303" pitchFamily="18" charset="0"/>
              </a:rPr>
              <a:t>Growth suppression in children</a:t>
            </a:r>
          </a:p>
          <a:p>
            <a:pPr>
              <a:spcBef>
                <a:spcPts val="1800"/>
              </a:spcBef>
            </a:pPr>
            <a:r>
              <a:rPr lang="en-US" sz="2400" dirty="0">
                <a:latin typeface="Georgia" panose="02040502050405020303" pitchFamily="18" charset="0"/>
              </a:rPr>
              <a:t>Peptic </a:t>
            </a:r>
            <a:r>
              <a:rPr lang="en-US" sz="2400" dirty="0" smtClean="0">
                <a:latin typeface="Georgia" panose="02040502050405020303" pitchFamily="18" charset="0"/>
              </a:rPr>
              <a:t>ulceration</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25</a:t>
            </a:fld>
            <a:endParaRPr lang="en-US"/>
          </a:p>
        </p:txBody>
      </p:sp>
    </p:spTree>
    <p:extLst>
      <p:ext uri="{BB962C8B-B14F-4D97-AF65-F5344CB8AC3E}">
        <p14:creationId xmlns:p14="http://schemas.microsoft.com/office/powerpoint/2010/main" val="40171629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63773"/>
            <a:ext cx="8652680" cy="792753"/>
          </a:xfrm>
        </p:spPr>
        <p:txBody>
          <a:bodyPr/>
          <a:lstStyle/>
          <a:p>
            <a:pPr algn="l"/>
            <a:r>
              <a:rPr lang="en-US" sz="2600" b="1" cap="all" dirty="0">
                <a:latin typeface="Georgia" panose="02040502050405020303" pitchFamily="18" charset="0"/>
              </a:rPr>
              <a:t>Glucocorticoid adverse </a:t>
            </a:r>
            <a:r>
              <a:rPr lang="en-US" sz="2600" b="1" cap="all" dirty="0" smtClean="0">
                <a:latin typeface="Georgia" panose="02040502050405020303" pitchFamily="18" charset="0"/>
              </a:rPr>
              <a:t>effects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201002"/>
            <a:ext cx="8652680" cy="5425223"/>
          </a:xfrm>
        </p:spPr>
        <p:txBody>
          <a:bodyPr/>
          <a:lstStyle/>
          <a:p>
            <a:pPr>
              <a:spcBef>
                <a:spcPts val="1800"/>
              </a:spcBef>
            </a:pPr>
            <a:r>
              <a:rPr lang="en-US" sz="2400" dirty="0">
                <a:latin typeface="Georgia" panose="02040502050405020303" pitchFamily="18" charset="0"/>
              </a:rPr>
              <a:t>Benign intracranial hypertension</a:t>
            </a:r>
          </a:p>
          <a:p>
            <a:pPr>
              <a:spcBef>
                <a:spcPts val="1800"/>
              </a:spcBef>
            </a:pPr>
            <a:r>
              <a:rPr lang="en-US" sz="2400" dirty="0">
                <a:latin typeface="Georgia" panose="02040502050405020303" pitchFamily="18" charset="0"/>
              </a:rPr>
              <a:t>Muscle weakness</a:t>
            </a:r>
          </a:p>
          <a:p>
            <a:pPr>
              <a:spcBef>
                <a:spcPts val="1800"/>
              </a:spcBef>
            </a:pPr>
            <a:r>
              <a:rPr lang="en-US" sz="2400" dirty="0">
                <a:latin typeface="Georgia" panose="02040502050405020303" pitchFamily="18" charset="0"/>
              </a:rPr>
              <a:t>Mental disturbances (insomnia, anxiety, nervousness, mood changes, euphoria, psychosis)</a:t>
            </a:r>
          </a:p>
          <a:p>
            <a:pPr>
              <a:spcBef>
                <a:spcPts val="1800"/>
              </a:spcBef>
            </a:pPr>
            <a:r>
              <a:rPr lang="en-US" sz="2400" dirty="0">
                <a:latin typeface="Georgia" panose="02040502050405020303" pitchFamily="18" charset="0"/>
              </a:rPr>
              <a:t>Cataracts and glaucoma</a:t>
            </a:r>
          </a:p>
          <a:p>
            <a:pPr>
              <a:spcBef>
                <a:spcPts val="1800"/>
              </a:spcBef>
            </a:pPr>
            <a:r>
              <a:rPr lang="en-US" sz="2400" dirty="0">
                <a:latin typeface="Georgia" panose="02040502050405020303" pitchFamily="18" charset="0"/>
              </a:rPr>
              <a:t>Poor wound healing</a:t>
            </a:r>
          </a:p>
          <a:p>
            <a:pPr>
              <a:spcBef>
                <a:spcPts val="1800"/>
              </a:spcBef>
            </a:pPr>
            <a:r>
              <a:rPr lang="en-US" sz="2400" dirty="0">
                <a:latin typeface="Georgia" panose="02040502050405020303" pitchFamily="18" charset="0"/>
              </a:rPr>
              <a:t>Hypercoagulability of blood</a:t>
            </a:r>
          </a:p>
          <a:p>
            <a:pPr>
              <a:spcBef>
                <a:spcPts val="1800"/>
              </a:spcBef>
            </a:pPr>
            <a:r>
              <a:rPr lang="en-US" sz="2400" dirty="0">
                <a:latin typeface="Georgia" panose="02040502050405020303" pitchFamily="18" charset="0"/>
              </a:rPr>
              <a:t>Menstrual disorders</a:t>
            </a:r>
          </a:p>
          <a:p>
            <a:pPr>
              <a:spcBef>
                <a:spcPts val="1800"/>
              </a:spcBef>
            </a:pPr>
            <a:r>
              <a:rPr lang="en-US" sz="2400" dirty="0" smtClean="0">
                <a:latin typeface="Georgia" panose="02040502050405020303" pitchFamily="18" charset="0"/>
              </a:rPr>
              <a:t>Hypothalamus-Pituitary-Adrenal (HPA) </a:t>
            </a:r>
            <a:r>
              <a:rPr lang="en-US" sz="2400" dirty="0">
                <a:latin typeface="Georgia" panose="02040502050405020303" pitchFamily="18" charset="0"/>
              </a:rPr>
              <a:t>axis suppression</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26</a:t>
            </a:fld>
            <a:endParaRPr lang="en-US"/>
          </a:p>
        </p:txBody>
      </p:sp>
    </p:spTree>
    <p:extLst>
      <p:ext uri="{BB962C8B-B14F-4D97-AF65-F5344CB8AC3E}">
        <p14:creationId xmlns:p14="http://schemas.microsoft.com/office/powerpoint/2010/main" val="1053322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77421"/>
            <a:ext cx="8666328" cy="736979"/>
          </a:xfrm>
        </p:spPr>
        <p:txBody>
          <a:bodyPr/>
          <a:lstStyle/>
          <a:p>
            <a:pPr algn="l"/>
            <a:r>
              <a:rPr lang="en-US" sz="2600" b="1" cap="all" dirty="0">
                <a:latin typeface="Georgia" panose="02040502050405020303" pitchFamily="18" charset="0"/>
              </a:rPr>
              <a:t>HPA axis suppression</a:t>
            </a:r>
          </a:p>
        </p:txBody>
      </p:sp>
      <p:sp>
        <p:nvSpPr>
          <p:cNvPr id="3" name="Content Placeholder 2"/>
          <p:cNvSpPr>
            <a:spLocks noGrp="1"/>
          </p:cNvSpPr>
          <p:nvPr>
            <p:ph idx="1"/>
          </p:nvPr>
        </p:nvSpPr>
        <p:spPr>
          <a:xfrm>
            <a:off x="245660" y="1173706"/>
            <a:ext cx="8666328" cy="5452519"/>
          </a:xfrm>
        </p:spPr>
        <p:txBody>
          <a:bodyPr/>
          <a:lstStyle/>
          <a:p>
            <a:pPr>
              <a:spcBef>
                <a:spcPts val="1800"/>
              </a:spcBef>
            </a:pPr>
            <a:r>
              <a:rPr lang="en-US" sz="2400" dirty="0">
                <a:latin typeface="Georgia" panose="02040502050405020303" pitchFamily="18" charset="0"/>
              </a:rPr>
              <a:t>A</a:t>
            </a:r>
            <a:r>
              <a:rPr lang="en-US" sz="2400" dirty="0" smtClean="0">
                <a:latin typeface="Georgia" panose="02040502050405020303" pitchFamily="18" charset="0"/>
              </a:rPr>
              <a:t>fter </a:t>
            </a:r>
            <a:r>
              <a:rPr lang="en-US" sz="2400" dirty="0">
                <a:latin typeface="Georgia" panose="02040502050405020303" pitchFamily="18" charset="0"/>
              </a:rPr>
              <a:t>prolonged </a:t>
            </a:r>
            <a:r>
              <a:rPr lang="en-US" sz="2400" dirty="0" smtClean="0">
                <a:latin typeface="Georgia" panose="02040502050405020303" pitchFamily="18" charset="0"/>
              </a:rPr>
              <a:t>glucocorticoid </a:t>
            </a:r>
            <a:r>
              <a:rPr lang="en-US" sz="2400" dirty="0">
                <a:latin typeface="Georgia" panose="02040502050405020303" pitchFamily="18" charset="0"/>
              </a:rPr>
              <a:t>therapy, the adrenal cortex gradually atrophies </a:t>
            </a:r>
            <a:r>
              <a:rPr lang="en-US" sz="2400" dirty="0" smtClean="0">
                <a:latin typeface="Georgia" panose="02040502050405020303" pitchFamily="18" charset="0"/>
              </a:rPr>
              <a:t>and loses function due </a:t>
            </a:r>
            <a:r>
              <a:rPr lang="en-US" sz="2400" dirty="0">
                <a:latin typeface="Georgia" panose="02040502050405020303" pitchFamily="18" charset="0"/>
              </a:rPr>
              <a:t>to feedback </a:t>
            </a:r>
            <a:r>
              <a:rPr lang="en-US" sz="2400" dirty="0" smtClean="0">
                <a:latin typeface="Georgia" panose="02040502050405020303" pitchFamily="18" charset="0"/>
              </a:rPr>
              <a:t>inhibition effect of glucocorticoids on the hypothalamus and pituitary</a:t>
            </a:r>
          </a:p>
          <a:p>
            <a:pPr>
              <a:spcBef>
                <a:spcPts val="1800"/>
              </a:spcBef>
            </a:pPr>
            <a:r>
              <a:rPr lang="en-GB" sz="2400" dirty="0" smtClean="0">
                <a:latin typeface="Georgia" panose="02040502050405020303" pitchFamily="18" charset="0"/>
              </a:rPr>
              <a:t>The severity of HPA axis suppression correlates with high doses</a:t>
            </a:r>
            <a:r>
              <a:rPr lang="en-GB" sz="2400" dirty="0">
                <a:latin typeface="Georgia" panose="02040502050405020303" pitchFamily="18" charset="0"/>
              </a:rPr>
              <a:t>, </a:t>
            </a:r>
            <a:r>
              <a:rPr lang="en-GB" sz="2400" dirty="0" smtClean="0">
                <a:latin typeface="Georgia" panose="02040502050405020303" pitchFamily="18" charset="0"/>
              </a:rPr>
              <a:t>long </a:t>
            </a:r>
            <a:r>
              <a:rPr lang="en-GB" sz="2400" dirty="0">
                <a:latin typeface="Georgia" panose="02040502050405020303" pitchFamily="18" charset="0"/>
              </a:rPr>
              <a:t>duration of usage, and frequent daily </a:t>
            </a:r>
            <a:r>
              <a:rPr lang="en-GB" sz="2400" dirty="0" smtClean="0">
                <a:latin typeface="Georgia" panose="02040502050405020303" pitchFamily="18" charset="0"/>
              </a:rPr>
              <a:t>administration</a:t>
            </a:r>
          </a:p>
          <a:p>
            <a:pPr>
              <a:spcBef>
                <a:spcPts val="1800"/>
              </a:spcBef>
            </a:pPr>
            <a:r>
              <a:rPr lang="en-GB" sz="2400" dirty="0">
                <a:latin typeface="Georgia" panose="02040502050405020303" pitchFamily="18" charset="0"/>
              </a:rPr>
              <a:t>With long </a:t>
            </a:r>
            <a:r>
              <a:rPr lang="en-GB" sz="2400" dirty="0" smtClean="0">
                <a:latin typeface="Georgia" panose="02040502050405020303" pitchFamily="18" charset="0"/>
              </a:rPr>
              <a:t>term (more than two weeks), </a:t>
            </a:r>
            <a:r>
              <a:rPr lang="en-GB" sz="2400" dirty="0">
                <a:latin typeface="Georgia" panose="02040502050405020303" pitchFamily="18" charset="0"/>
              </a:rPr>
              <a:t>high dose </a:t>
            </a:r>
            <a:r>
              <a:rPr lang="en-GB" sz="2400" dirty="0" smtClean="0">
                <a:latin typeface="Georgia" panose="02040502050405020303" pitchFamily="18" charset="0"/>
              </a:rPr>
              <a:t>(</a:t>
            </a:r>
            <a:r>
              <a:rPr lang="en-GB" sz="2400" dirty="0" err="1" smtClean="0">
                <a:latin typeface="Georgia" panose="02040502050405020303" pitchFamily="18" charset="0"/>
              </a:rPr>
              <a:t>supraphysiological</a:t>
            </a:r>
            <a:r>
              <a:rPr lang="en-GB" sz="2400" dirty="0" smtClean="0">
                <a:latin typeface="Georgia" panose="02040502050405020303" pitchFamily="18" charset="0"/>
              </a:rPr>
              <a:t>) glucocorticoid therapy</a:t>
            </a:r>
            <a:r>
              <a:rPr lang="en-GB" sz="2400" dirty="0">
                <a:latin typeface="Georgia" panose="02040502050405020303" pitchFamily="18" charset="0"/>
              </a:rPr>
              <a:t>, </a:t>
            </a:r>
            <a:r>
              <a:rPr lang="en-GB" sz="2400" dirty="0" smtClean="0">
                <a:latin typeface="Georgia" panose="02040502050405020303" pitchFamily="18" charset="0"/>
              </a:rPr>
              <a:t>the HPA axis </a:t>
            </a:r>
            <a:r>
              <a:rPr lang="en-GB" sz="2400" dirty="0">
                <a:latin typeface="Georgia" panose="02040502050405020303" pitchFamily="18" charset="0"/>
              </a:rPr>
              <a:t>suppression may persist for as long as 9 to 12 months following steroid </a:t>
            </a:r>
            <a:r>
              <a:rPr lang="en-GB" sz="2400" dirty="0" smtClean="0">
                <a:latin typeface="Georgia" panose="02040502050405020303" pitchFamily="18" charset="0"/>
              </a:rPr>
              <a:t>withdrawal</a:t>
            </a:r>
            <a:endParaRPr lang="en-GB"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27</a:t>
            </a:fld>
            <a:endParaRPr lang="en-US"/>
          </a:p>
        </p:txBody>
      </p:sp>
    </p:spTree>
    <p:extLst>
      <p:ext uri="{BB962C8B-B14F-4D97-AF65-F5344CB8AC3E}">
        <p14:creationId xmlns:p14="http://schemas.microsoft.com/office/powerpoint/2010/main" val="14870915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77421"/>
            <a:ext cx="8666328" cy="736979"/>
          </a:xfrm>
        </p:spPr>
        <p:txBody>
          <a:bodyPr/>
          <a:lstStyle/>
          <a:p>
            <a:pPr algn="l"/>
            <a:r>
              <a:rPr lang="en-US" sz="2600" b="1" cap="all" dirty="0">
                <a:latin typeface="Georgia" panose="02040502050405020303" pitchFamily="18" charset="0"/>
              </a:rPr>
              <a:t>HPA axis </a:t>
            </a:r>
            <a:r>
              <a:rPr lang="en-US" sz="2600" b="1" cap="all" dirty="0" smtClean="0">
                <a:latin typeface="Georgia" panose="02040502050405020303" pitchFamily="18" charset="0"/>
              </a:rPr>
              <a:t>suppression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173706"/>
            <a:ext cx="8666328" cy="5452519"/>
          </a:xfrm>
        </p:spPr>
        <p:txBody>
          <a:bodyPr/>
          <a:lstStyle/>
          <a:p>
            <a:pPr>
              <a:spcBef>
                <a:spcPts val="1800"/>
              </a:spcBef>
            </a:pPr>
            <a:r>
              <a:rPr lang="en-US" sz="2400" dirty="0" smtClean="0">
                <a:latin typeface="Georgia" panose="02040502050405020303" pitchFamily="18" charset="0"/>
              </a:rPr>
              <a:t>With HPA suppression, sudden withdrawal of glucocorticoid therapy results in acute </a:t>
            </a:r>
            <a:r>
              <a:rPr lang="en-US" sz="2400" dirty="0">
                <a:latin typeface="Georgia" panose="02040502050405020303" pitchFamily="18" charset="0"/>
              </a:rPr>
              <a:t>adrenal </a:t>
            </a:r>
            <a:r>
              <a:rPr lang="en-US" sz="2400" dirty="0" smtClean="0">
                <a:latin typeface="Georgia" panose="02040502050405020303" pitchFamily="18" charset="0"/>
              </a:rPr>
              <a:t>insufficiency</a:t>
            </a:r>
          </a:p>
          <a:p>
            <a:pPr>
              <a:spcBef>
                <a:spcPts val="1800"/>
              </a:spcBef>
            </a:pPr>
            <a:r>
              <a:rPr lang="en-US" sz="2400" dirty="0">
                <a:latin typeface="Georgia" panose="02040502050405020303" pitchFamily="18" charset="0"/>
              </a:rPr>
              <a:t>After prolonged </a:t>
            </a:r>
            <a:r>
              <a:rPr lang="en-US" sz="2400" dirty="0" smtClean="0">
                <a:latin typeface="Georgia" panose="02040502050405020303" pitchFamily="18" charset="0"/>
              </a:rPr>
              <a:t>therapy, </a:t>
            </a:r>
            <a:r>
              <a:rPr lang="en-US" sz="2400" dirty="0">
                <a:latin typeface="Georgia" panose="02040502050405020303" pitchFamily="18" charset="0"/>
              </a:rPr>
              <a:t>glucocorticoids should be </a:t>
            </a:r>
            <a:r>
              <a:rPr lang="en-US" sz="2400" dirty="0" smtClean="0">
                <a:latin typeface="Georgia" panose="02040502050405020303" pitchFamily="18" charset="0"/>
              </a:rPr>
              <a:t>withdrawn gradually </a:t>
            </a:r>
            <a:r>
              <a:rPr lang="en-US" sz="2400" dirty="0">
                <a:latin typeface="Georgia" panose="02040502050405020303" pitchFamily="18" charset="0"/>
              </a:rPr>
              <a:t>to allow the HPA axis to </a:t>
            </a:r>
            <a:r>
              <a:rPr lang="en-US" sz="2400" dirty="0" smtClean="0">
                <a:latin typeface="Georgia" panose="02040502050405020303" pitchFamily="18" charset="0"/>
              </a:rPr>
              <a:t>recover</a:t>
            </a:r>
          </a:p>
          <a:p>
            <a:pPr>
              <a:spcBef>
                <a:spcPts val="1800"/>
              </a:spcBef>
            </a:pPr>
            <a:r>
              <a:rPr lang="en-US" sz="2400" dirty="0" smtClean="0">
                <a:latin typeface="Georgia" panose="02040502050405020303" pitchFamily="18" charset="0"/>
              </a:rPr>
              <a:t>In patients with HPA axis suppression, replacement </a:t>
            </a:r>
            <a:r>
              <a:rPr lang="en-US" sz="2400" dirty="0">
                <a:latin typeface="Georgia" panose="02040502050405020303" pitchFamily="18" charset="0"/>
              </a:rPr>
              <a:t>corticosteroid therapy (with hydrocortisone) is needed to compensate for the lack of adrenocortical response in times of stress (e.g. illness, trauma, surgery</a:t>
            </a:r>
            <a:r>
              <a:rPr lang="en-US" sz="2400" dirty="0" smtClean="0">
                <a:latin typeface="Georgia" panose="02040502050405020303" pitchFamily="18" charset="0"/>
              </a:rPr>
              <a:t>)</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28</a:t>
            </a:fld>
            <a:endParaRPr lang="en-US"/>
          </a:p>
        </p:txBody>
      </p:sp>
    </p:spTree>
    <p:extLst>
      <p:ext uri="{BB962C8B-B14F-4D97-AF65-F5344CB8AC3E}">
        <p14:creationId xmlns:p14="http://schemas.microsoft.com/office/powerpoint/2010/main" val="14789107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177421"/>
            <a:ext cx="8666328" cy="859809"/>
          </a:xfrm>
        </p:spPr>
        <p:txBody>
          <a:bodyPr/>
          <a:lstStyle/>
          <a:p>
            <a:pPr algn="l"/>
            <a:r>
              <a:rPr lang="en-US" sz="2600" b="1" cap="all" dirty="0" smtClean="0">
                <a:latin typeface="Georgia" panose="02040502050405020303" pitchFamily="18" charset="0"/>
              </a:rPr>
              <a:t>MEASURES FOR MINIMIZING HPA </a:t>
            </a:r>
            <a:r>
              <a:rPr lang="en-US" sz="2600" b="1" cap="all" dirty="0">
                <a:latin typeface="Georgia" panose="02040502050405020303" pitchFamily="18" charset="0"/>
              </a:rPr>
              <a:t>axis suppression</a:t>
            </a:r>
          </a:p>
        </p:txBody>
      </p:sp>
      <p:sp>
        <p:nvSpPr>
          <p:cNvPr id="3" name="Content Placeholder 2"/>
          <p:cNvSpPr>
            <a:spLocks noGrp="1"/>
          </p:cNvSpPr>
          <p:nvPr>
            <p:ph idx="1"/>
          </p:nvPr>
        </p:nvSpPr>
        <p:spPr>
          <a:xfrm>
            <a:off x="245660" y="1447801"/>
            <a:ext cx="8666328" cy="4908550"/>
          </a:xfrm>
        </p:spPr>
        <p:txBody>
          <a:bodyPr/>
          <a:lstStyle/>
          <a:p>
            <a:pPr>
              <a:spcBef>
                <a:spcPts val="1800"/>
              </a:spcBef>
            </a:pPr>
            <a:r>
              <a:rPr lang="en-US" sz="2400" dirty="0">
                <a:latin typeface="Georgia" panose="02040502050405020303" pitchFamily="18" charset="0"/>
              </a:rPr>
              <a:t>U</a:t>
            </a:r>
            <a:r>
              <a:rPr lang="en-US" sz="2400" dirty="0" smtClean="0">
                <a:latin typeface="Georgia" panose="02040502050405020303" pitchFamily="18" charset="0"/>
              </a:rPr>
              <a:t>se the lowest effective dose of a glucocorticoid for the shortest possible period, and the drug should be given in a single morning dose</a:t>
            </a:r>
          </a:p>
          <a:p>
            <a:pPr>
              <a:spcBef>
                <a:spcPts val="1800"/>
              </a:spcBef>
            </a:pPr>
            <a:r>
              <a:rPr lang="en-US" sz="2400" dirty="0" smtClean="0">
                <a:latin typeface="Georgia" panose="02040502050405020303" pitchFamily="18" charset="0"/>
              </a:rPr>
              <a:t>Administer glucocorticoids on alternate days. This measure minimizes HPA axis suppression and should be followed when long term glucocorticoid therapy</a:t>
            </a:r>
            <a:r>
              <a:rPr lang="en-US" sz="2400" dirty="0">
                <a:latin typeface="Georgia" panose="02040502050405020303" pitchFamily="18" charset="0"/>
              </a:rPr>
              <a:t> </a:t>
            </a:r>
            <a:r>
              <a:rPr lang="en-US" sz="2400" dirty="0" smtClean="0">
                <a:latin typeface="Georgia" panose="02040502050405020303" pitchFamily="18" charset="0"/>
              </a:rPr>
              <a:t>is needed.</a:t>
            </a:r>
          </a:p>
          <a:p>
            <a:pPr>
              <a:spcBef>
                <a:spcPts val="1800"/>
              </a:spcBef>
            </a:pPr>
            <a:r>
              <a:rPr lang="en-GB" sz="2400" dirty="0" smtClean="0">
                <a:latin typeface="Georgia" panose="02040502050405020303" pitchFamily="18" charset="0"/>
              </a:rPr>
              <a:t>Taking glucocorticoids in the morning closely mimics </a:t>
            </a:r>
            <a:r>
              <a:rPr lang="en-GB" sz="2400" dirty="0">
                <a:latin typeface="Georgia" panose="02040502050405020303" pitchFamily="18" charset="0"/>
              </a:rPr>
              <a:t>the body's normal production of cortisol. </a:t>
            </a:r>
            <a:r>
              <a:rPr lang="en-GB" sz="2400" dirty="0" smtClean="0">
                <a:latin typeface="Georgia" panose="02040502050405020303" pitchFamily="18" charset="0"/>
              </a:rPr>
              <a:t>Taking glucocorticoids in the morning thus minimizes HPA axis suppression.</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29</a:t>
            </a:fld>
            <a:endParaRPr lang="en-US"/>
          </a:p>
        </p:txBody>
      </p:sp>
    </p:spTree>
    <p:extLst>
      <p:ext uri="{BB962C8B-B14F-4D97-AF65-F5344CB8AC3E}">
        <p14:creationId xmlns:p14="http://schemas.microsoft.com/office/powerpoint/2010/main" val="2499371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Corticosteroids </a:t>
            </a:r>
            <a:r>
              <a:rPr lang="en-US" sz="2400" dirty="0">
                <a:latin typeface="Georgia" panose="02040502050405020303" pitchFamily="18" charset="0"/>
              </a:rPr>
              <a:t>are hormones produced in the cortex of the adrenal gland</a:t>
            </a:r>
          </a:p>
          <a:p>
            <a:pPr>
              <a:spcBef>
                <a:spcPts val="1800"/>
              </a:spcBef>
            </a:pPr>
            <a:r>
              <a:rPr lang="en-US" sz="2400" dirty="0" smtClean="0">
                <a:latin typeface="Georgia" panose="02040502050405020303" pitchFamily="18" charset="0"/>
              </a:rPr>
              <a:t>The corticosteroids consist of glucocorticoids and mineralocorticoids</a:t>
            </a:r>
            <a:endParaRPr lang="en-US" sz="2400" dirty="0">
              <a:latin typeface="Georgia" panose="02040502050405020303" pitchFamily="18" charset="0"/>
            </a:endParaRPr>
          </a:p>
          <a:p>
            <a:pPr>
              <a:spcBef>
                <a:spcPts val="1800"/>
              </a:spcBef>
            </a:pPr>
            <a:r>
              <a:rPr lang="en-US" sz="2400" dirty="0">
                <a:latin typeface="Georgia" panose="02040502050405020303" pitchFamily="18" charset="0"/>
              </a:rPr>
              <a:t>Corticosteroids are synthesized from cholesterol</a:t>
            </a:r>
          </a:p>
          <a:p>
            <a:pPr>
              <a:spcBef>
                <a:spcPts val="1800"/>
              </a:spcBef>
            </a:pPr>
            <a:r>
              <a:rPr lang="en-US" sz="2400" dirty="0">
                <a:latin typeface="Georgia" panose="02040502050405020303" pitchFamily="18" charset="0"/>
              </a:rPr>
              <a:t>The major endogenous corticosteroids are cortisol and cortisone (have both glucocorticoid and mineralocorticoid activity) and aldosterone (mineralocorticoid</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6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a:t>
            </a:fld>
            <a:endParaRPr lang="en-US"/>
          </a:p>
        </p:txBody>
      </p:sp>
    </p:spTree>
    <p:extLst>
      <p:ext uri="{BB962C8B-B14F-4D97-AF65-F5344CB8AC3E}">
        <p14:creationId xmlns:p14="http://schemas.microsoft.com/office/powerpoint/2010/main" val="173435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3" y="191069"/>
            <a:ext cx="8639032" cy="951931"/>
          </a:xfrm>
        </p:spPr>
        <p:txBody>
          <a:bodyPr/>
          <a:lstStyle/>
          <a:p>
            <a:pPr algn="l"/>
            <a:r>
              <a:rPr lang="en-GB" sz="2600" b="1" cap="all" dirty="0" smtClean="0">
                <a:latin typeface="Georgia" panose="02040502050405020303" pitchFamily="18" charset="0"/>
              </a:rPr>
              <a:t>Considerations during glucocorticoid therapy withdrawal</a:t>
            </a:r>
            <a:endParaRPr lang="en-GB" sz="2600" b="1" cap="all" dirty="0">
              <a:latin typeface="Georgia" panose="02040502050405020303" pitchFamily="18" charset="0"/>
            </a:endParaRPr>
          </a:p>
        </p:txBody>
      </p:sp>
      <p:sp>
        <p:nvSpPr>
          <p:cNvPr id="3" name="Content Placeholder 2"/>
          <p:cNvSpPr>
            <a:spLocks noGrp="1"/>
          </p:cNvSpPr>
          <p:nvPr>
            <p:ph idx="1"/>
          </p:nvPr>
        </p:nvSpPr>
        <p:spPr>
          <a:xfrm>
            <a:off x="232013" y="1676400"/>
            <a:ext cx="8639032" cy="4949824"/>
          </a:xfrm>
        </p:spPr>
        <p:txBody>
          <a:bodyPr/>
          <a:lstStyle/>
          <a:p>
            <a:pPr marL="432000">
              <a:spcBef>
                <a:spcPts val="1800"/>
              </a:spcBef>
            </a:pPr>
            <a:r>
              <a:rPr lang="en-GB" sz="2400" dirty="0" smtClean="0">
                <a:latin typeface="Georgia" panose="02040502050405020303" pitchFamily="18" charset="0"/>
              </a:rPr>
              <a:t>Rapid </a:t>
            </a:r>
            <a:r>
              <a:rPr lang="en-GB" sz="2400" dirty="0">
                <a:latin typeface="Georgia" panose="02040502050405020303" pitchFamily="18" charset="0"/>
              </a:rPr>
              <a:t>or total withdrawal of the </a:t>
            </a:r>
            <a:r>
              <a:rPr lang="en-GB" sz="2400" dirty="0" smtClean="0">
                <a:latin typeface="Georgia" panose="02040502050405020303" pitchFamily="18" charset="0"/>
              </a:rPr>
              <a:t>glucocorticoid </a:t>
            </a:r>
            <a:r>
              <a:rPr lang="en-GB" sz="2400" dirty="0">
                <a:latin typeface="Georgia" panose="02040502050405020303" pitchFamily="18" charset="0"/>
              </a:rPr>
              <a:t>therapy may be associated with exacerbation of the underlying disease or with a steroid withdrawal </a:t>
            </a:r>
            <a:r>
              <a:rPr lang="en-GB" sz="2400" dirty="0" smtClean="0">
                <a:latin typeface="Georgia" panose="02040502050405020303" pitchFamily="18" charset="0"/>
              </a:rPr>
              <a:t>syndrome</a:t>
            </a:r>
          </a:p>
          <a:p>
            <a:pPr marL="432000">
              <a:spcBef>
                <a:spcPts val="1800"/>
              </a:spcBef>
            </a:pPr>
            <a:r>
              <a:rPr lang="en-GB" sz="2400" dirty="0">
                <a:latin typeface="Georgia" panose="02040502050405020303" pitchFamily="18" charset="0"/>
              </a:rPr>
              <a:t>I</a:t>
            </a:r>
            <a:r>
              <a:rPr lang="en-GB" sz="2400" dirty="0" smtClean="0">
                <a:latin typeface="Georgia" panose="02040502050405020303" pitchFamily="18" charset="0"/>
              </a:rPr>
              <a:t>n </a:t>
            </a:r>
            <a:r>
              <a:rPr lang="en-GB" sz="2400" dirty="0">
                <a:latin typeface="Georgia" panose="02040502050405020303" pitchFamily="18" charset="0"/>
              </a:rPr>
              <a:t>any withdrawal </a:t>
            </a:r>
            <a:r>
              <a:rPr lang="en-GB" sz="2400" dirty="0" smtClean="0">
                <a:latin typeface="Georgia" panose="02040502050405020303" pitchFamily="18" charset="0"/>
              </a:rPr>
              <a:t>programme, the glucocorticoid </a:t>
            </a:r>
            <a:r>
              <a:rPr lang="en-GB" sz="2400" dirty="0">
                <a:latin typeface="Georgia" panose="02040502050405020303" pitchFamily="18" charset="0"/>
              </a:rPr>
              <a:t>dosage should be appropriately increased for an exacerbation of the underlying disease or for </a:t>
            </a:r>
            <a:r>
              <a:rPr lang="en-GB" sz="2400" dirty="0" smtClean="0">
                <a:latin typeface="Georgia" panose="02040502050405020303" pitchFamily="18" charset="0"/>
              </a:rPr>
              <a:t>inter-current </a:t>
            </a:r>
            <a:r>
              <a:rPr lang="en-GB" sz="2400" dirty="0">
                <a:latin typeface="Georgia" panose="02040502050405020303" pitchFamily="18" charset="0"/>
              </a:rPr>
              <a:t>major </a:t>
            </a:r>
            <a:r>
              <a:rPr lang="en-GB" sz="2400" dirty="0" smtClean="0">
                <a:latin typeface="Georgia" panose="02040502050405020303" pitchFamily="18" charset="0"/>
              </a:rPr>
              <a:t>stress</a:t>
            </a:r>
            <a:endParaRPr lang="en-GB"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30</a:t>
            </a:fld>
            <a:endParaRPr lang="en-US"/>
          </a:p>
        </p:txBody>
      </p:sp>
    </p:spTree>
    <p:extLst>
      <p:ext uri="{BB962C8B-B14F-4D97-AF65-F5344CB8AC3E}">
        <p14:creationId xmlns:p14="http://schemas.microsoft.com/office/powerpoint/2010/main" val="6287633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4716" y="120650"/>
            <a:ext cx="8734567" cy="838200"/>
          </a:xfrm>
        </p:spPr>
        <p:txBody>
          <a:bodyPr/>
          <a:lstStyle/>
          <a:p>
            <a:pPr algn="l"/>
            <a:r>
              <a:rPr lang="en-US" sz="2400" b="1" cap="all" dirty="0">
                <a:latin typeface="Georgia" panose="02040502050405020303" pitchFamily="18" charset="0"/>
              </a:rPr>
              <a:t>Corticosteroids should be avoided or used with caution in the following conditions</a:t>
            </a:r>
            <a:r>
              <a:rPr lang="en-US" sz="2400" b="1" cap="all" dirty="0" smtClean="0">
                <a:latin typeface="Georgia" panose="02040502050405020303" pitchFamily="18" charset="0"/>
              </a:rPr>
              <a:t>:</a:t>
            </a:r>
            <a:endParaRPr lang="en-US" sz="2400" b="1" cap="all" dirty="0">
              <a:latin typeface="Georgia" panose="02040502050405020303" pitchFamily="18" charset="0"/>
            </a:endParaRPr>
          </a:p>
        </p:txBody>
      </p:sp>
      <p:sp>
        <p:nvSpPr>
          <p:cNvPr id="6" name="Content Placeholder 5"/>
          <p:cNvSpPr>
            <a:spLocks noGrp="1"/>
          </p:cNvSpPr>
          <p:nvPr>
            <p:ph sz="half" idx="1"/>
          </p:nvPr>
        </p:nvSpPr>
        <p:spPr>
          <a:xfrm>
            <a:off x="457200" y="1310186"/>
            <a:ext cx="3775075" cy="4981432"/>
          </a:xfrm>
        </p:spPr>
        <p:txBody>
          <a:bodyPr/>
          <a:lstStyle/>
          <a:p>
            <a:pPr>
              <a:spcBef>
                <a:spcPts val="1800"/>
              </a:spcBef>
            </a:pPr>
            <a:r>
              <a:rPr lang="en-US" sz="2600" dirty="0">
                <a:latin typeface="Georgia" panose="02040502050405020303" pitchFamily="18" charset="0"/>
              </a:rPr>
              <a:t>Peptic ulcer</a:t>
            </a:r>
          </a:p>
          <a:p>
            <a:pPr>
              <a:spcBef>
                <a:spcPts val="1800"/>
              </a:spcBef>
            </a:pPr>
            <a:r>
              <a:rPr lang="en-US" sz="2600" dirty="0">
                <a:latin typeface="Georgia" panose="02040502050405020303" pitchFamily="18" charset="0"/>
              </a:rPr>
              <a:t>Hypertension</a:t>
            </a:r>
          </a:p>
          <a:p>
            <a:pPr>
              <a:spcBef>
                <a:spcPts val="1800"/>
              </a:spcBef>
            </a:pPr>
            <a:r>
              <a:rPr lang="en-US" sz="2600" dirty="0">
                <a:latin typeface="Georgia" panose="02040502050405020303" pitchFamily="18" charset="0"/>
              </a:rPr>
              <a:t>Infections</a:t>
            </a:r>
          </a:p>
          <a:p>
            <a:pPr>
              <a:spcBef>
                <a:spcPts val="1800"/>
              </a:spcBef>
            </a:pPr>
            <a:r>
              <a:rPr lang="en-US" sz="2600" dirty="0">
                <a:latin typeface="Georgia" panose="02040502050405020303" pitchFamily="18" charset="0"/>
              </a:rPr>
              <a:t>Diabetes mellitus</a:t>
            </a:r>
          </a:p>
          <a:p>
            <a:pPr>
              <a:spcBef>
                <a:spcPts val="1800"/>
              </a:spcBef>
            </a:pPr>
            <a:r>
              <a:rPr lang="en-US" sz="2600" dirty="0">
                <a:latin typeface="Georgia" panose="02040502050405020303" pitchFamily="18" charset="0"/>
              </a:rPr>
              <a:t>Ocular infections</a:t>
            </a:r>
          </a:p>
          <a:p>
            <a:pPr>
              <a:spcBef>
                <a:spcPts val="1800"/>
              </a:spcBef>
            </a:pPr>
            <a:r>
              <a:rPr lang="en-US" sz="2600" dirty="0" smtClean="0">
                <a:latin typeface="Georgia" panose="02040502050405020303" pitchFamily="18" charset="0"/>
              </a:rPr>
              <a:t>Osteoporosis</a:t>
            </a:r>
          </a:p>
          <a:p>
            <a:pPr>
              <a:spcBef>
                <a:spcPts val="1800"/>
              </a:spcBef>
            </a:pPr>
            <a:r>
              <a:rPr lang="en-US" sz="2600" dirty="0" smtClean="0">
                <a:latin typeface="Georgia" panose="02040502050405020303" pitchFamily="18" charset="0"/>
              </a:rPr>
              <a:t>Psychosis</a:t>
            </a:r>
            <a:endParaRPr lang="en-US" sz="2600" dirty="0">
              <a:latin typeface="Georgia" panose="02040502050405020303" pitchFamily="18" charset="0"/>
            </a:endParaRPr>
          </a:p>
        </p:txBody>
      </p:sp>
      <p:sp>
        <p:nvSpPr>
          <p:cNvPr id="7" name="Content Placeholder 6"/>
          <p:cNvSpPr>
            <a:spLocks noGrp="1"/>
          </p:cNvSpPr>
          <p:nvPr>
            <p:ph sz="half" idx="2"/>
          </p:nvPr>
        </p:nvSpPr>
        <p:spPr>
          <a:xfrm>
            <a:off x="4648200" y="1310186"/>
            <a:ext cx="4018128" cy="4981432"/>
          </a:xfrm>
        </p:spPr>
        <p:txBody>
          <a:bodyPr/>
          <a:lstStyle/>
          <a:p>
            <a:pPr>
              <a:spcBef>
                <a:spcPts val="1800"/>
              </a:spcBef>
            </a:pPr>
            <a:r>
              <a:rPr lang="en-US" sz="2600" dirty="0" smtClean="0">
                <a:latin typeface="Georgia" panose="02040502050405020303" pitchFamily="18" charset="0"/>
              </a:rPr>
              <a:t>Epilepsy</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Congestive cardiac failure</a:t>
            </a:r>
          </a:p>
          <a:p>
            <a:pPr>
              <a:spcBef>
                <a:spcPts val="1800"/>
              </a:spcBef>
            </a:pPr>
            <a:r>
              <a:rPr lang="en-US" sz="2600" dirty="0">
                <a:latin typeface="Georgia" panose="02040502050405020303" pitchFamily="18" charset="0"/>
              </a:rPr>
              <a:t>Glaucoma</a:t>
            </a:r>
          </a:p>
          <a:p>
            <a:pPr>
              <a:spcBef>
                <a:spcPts val="1800"/>
              </a:spcBef>
            </a:pPr>
            <a:r>
              <a:rPr lang="en-US" sz="2600" dirty="0">
                <a:latin typeface="Georgia" panose="02040502050405020303" pitchFamily="18" charset="0"/>
              </a:rPr>
              <a:t>Renal failure</a:t>
            </a:r>
          </a:p>
          <a:p>
            <a:pPr>
              <a:spcBef>
                <a:spcPts val="1800"/>
              </a:spcBef>
            </a:pPr>
            <a:r>
              <a:rPr lang="en-US" sz="2600" dirty="0">
                <a:latin typeface="Georgia" panose="02040502050405020303" pitchFamily="18" charset="0"/>
              </a:rPr>
              <a:t>Increased intracranial </a:t>
            </a:r>
            <a:r>
              <a:rPr lang="en-US" sz="2600" dirty="0" smtClean="0">
                <a:latin typeface="Georgia" panose="02040502050405020303" pitchFamily="18" charset="0"/>
              </a:rPr>
              <a:t>pressure</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2708808C-E14B-4764-9E67-989FEC91E0A8}" type="slidenum">
              <a:rPr lang="en-US" smtClean="0"/>
              <a:pPr>
                <a:defRPr/>
              </a:pPr>
              <a:t>31</a:t>
            </a:fld>
            <a:endParaRPr lang="en-US"/>
          </a:p>
        </p:txBody>
      </p:sp>
    </p:spTree>
    <p:extLst>
      <p:ext uri="{BB962C8B-B14F-4D97-AF65-F5344CB8AC3E}">
        <p14:creationId xmlns:p14="http://schemas.microsoft.com/office/powerpoint/2010/main" val="151749669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32012" y="136479"/>
            <a:ext cx="8679976" cy="941694"/>
          </a:xfrm>
        </p:spPr>
        <p:txBody>
          <a:bodyPr/>
          <a:lstStyle/>
          <a:p>
            <a:pPr algn="l"/>
            <a:r>
              <a:rPr lang="en-GB" sz="2400" b="1" cap="all" dirty="0" smtClean="0">
                <a:latin typeface="Georgia" panose="02040502050405020303" pitchFamily="18" charset="0"/>
              </a:rPr>
              <a:t>Minimizing adverse effects </a:t>
            </a:r>
            <a:r>
              <a:rPr lang="en-GB" sz="2400" b="1" cap="all" dirty="0" smtClean="0">
                <a:solidFill>
                  <a:schemeClr val="tx1"/>
                </a:solidFill>
                <a:latin typeface="Georgia" panose="02040502050405020303" pitchFamily="18" charset="0"/>
              </a:rPr>
              <a:t>of </a:t>
            </a:r>
            <a:r>
              <a:rPr lang="en-GB" sz="2400" b="1" cap="all" dirty="0">
                <a:solidFill>
                  <a:schemeClr val="tx1"/>
                </a:solidFill>
                <a:latin typeface="Georgia" panose="02040502050405020303" pitchFamily="18" charset="0"/>
              </a:rPr>
              <a:t>corticosteroids</a:t>
            </a:r>
          </a:p>
        </p:txBody>
      </p:sp>
      <p:sp>
        <p:nvSpPr>
          <p:cNvPr id="12291" name="Rectangle 3"/>
          <p:cNvSpPr>
            <a:spLocks noGrp="1" noChangeArrowheads="1"/>
          </p:cNvSpPr>
          <p:nvPr>
            <p:ph type="body" idx="1"/>
          </p:nvPr>
        </p:nvSpPr>
        <p:spPr>
          <a:xfrm>
            <a:off x="232012" y="1447800"/>
            <a:ext cx="8679976" cy="4908550"/>
          </a:xfrm>
        </p:spPr>
        <p:txBody>
          <a:bodyPr/>
          <a:lstStyle/>
          <a:p>
            <a:pPr marL="432000" lvl="2" indent="-342900">
              <a:spcBef>
                <a:spcPts val="1800"/>
              </a:spcBef>
            </a:pPr>
            <a:r>
              <a:rPr lang="en-GB" sz="2200" dirty="0" smtClean="0">
                <a:latin typeface="Georgia" panose="02040502050405020303" pitchFamily="18" charset="0"/>
              </a:rPr>
              <a:t>Use </a:t>
            </a:r>
            <a:r>
              <a:rPr lang="en-GB" sz="2200" dirty="0">
                <a:latin typeface="Georgia" panose="02040502050405020303" pitchFamily="18" charset="0"/>
              </a:rPr>
              <a:t>short courses/low doses if possible</a:t>
            </a:r>
          </a:p>
          <a:p>
            <a:pPr marL="432000" lvl="2" indent="-342900">
              <a:spcBef>
                <a:spcPts val="1800"/>
              </a:spcBef>
            </a:pPr>
            <a:r>
              <a:rPr lang="en-GB" sz="2200" dirty="0">
                <a:latin typeface="Georgia" panose="02040502050405020303" pitchFamily="18" charset="0"/>
              </a:rPr>
              <a:t>Use steroid sparing drugs </a:t>
            </a:r>
            <a:r>
              <a:rPr lang="en-GB" sz="2200" dirty="0" smtClean="0">
                <a:latin typeface="Georgia" panose="02040502050405020303" pitchFamily="18" charset="0"/>
              </a:rPr>
              <a:t>(immunosuppressive </a:t>
            </a:r>
            <a:r>
              <a:rPr lang="en-GB" sz="2200" dirty="0">
                <a:latin typeface="Georgia" panose="02040502050405020303" pitchFamily="18" charset="0"/>
              </a:rPr>
              <a:t>medications </a:t>
            </a:r>
            <a:r>
              <a:rPr lang="en-GB" sz="2200" dirty="0" smtClean="0">
                <a:latin typeface="Georgia" panose="02040502050405020303" pitchFamily="18" charset="0"/>
              </a:rPr>
              <a:t>that are </a:t>
            </a:r>
            <a:r>
              <a:rPr lang="en-GB" sz="2200" dirty="0">
                <a:latin typeface="Georgia" panose="02040502050405020303" pitchFamily="18" charset="0"/>
              </a:rPr>
              <a:t>given in addition to or instead of steroid therapy to lower the dose of steroids needed and thus spare some of the undesirable </a:t>
            </a:r>
            <a:r>
              <a:rPr lang="en-GB" sz="2200" dirty="0" smtClean="0">
                <a:latin typeface="Georgia" panose="02040502050405020303" pitchFamily="18" charset="0"/>
              </a:rPr>
              <a:t>effects </a:t>
            </a:r>
            <a:r>
              <a:rPr lang="en-GB" sz="2200" dirty="0">
                <a:latin typeface="Georgia" panose="02040502050405020303" pitchFamily="18" charset="0"/>
              </a:rPr>
              <a:t>of steroid </a:t>
            </a:r>
            <a:r>
              <a:rPr lang="en-GB" sz="2200" dirty="0" smtClean="0">
                <a:latin typeface="Georgia" panose="02040502050405020303" pitchFamily="18" charset="0"/>
              </a:rPr>
              <a:t>therapy)</a:t>
            </a:r>
            <a:endParaRPr lang="en-GB" sz="2200" dirty="0">
              <a:latin typeface="Georgia" panose="02040502050405020303" pitchFamily="18" charset="0"/>
            </a:endParaRPr>
          </a:p>
          <a:p>
            <a:pPr marL="432000" lvl="2" indent="-342900">
              <a:spcBef>
                <a:spcPts val="1800"/>
              </a:spcBef>
            </a:pPr>
            <a:r>
              <a:rPr lang="en-GB" sz="2200" dirty="0">
                <a:latin typeface="Georgia" panose="02040502050405020303" pitchFamily="18" charset="0"/>
              </a:rPr>
              <a:t>Withdraw ‘chronic’ steroids </a:t>
            </a:r>
            <a:r>
              <a:rPr lang="en-GB" sz="2200" dirty="0" smtClean="0">
                <a:latin typeface="Georgia" panose="02040502050405020303" pitchFamily="18" charset="0"/>
              </a:rPr>
              <a:t>slowly</a:t>
            </a:r>
          </a:p>
          <a:p>
            <a:pPr marL="432000" lvl="2" indent="-342900">
              <a:spcBef>
                <a:spcPts val="1800"/>
              </a:spcBef>
            </a:pPr>
            <a:r>
              <a:rPr lang="en-GB" sz="2200" dirty="0">
                <a:latin typeface="Georgia" panose="02040502050405020303" pitchFamily="18" charset="0"/>
              </a:rPr>
              <a:t>Give dose once daily and in morning</a:t>
            </a:r>
          </a:p>
          <a:p>
            <a:pPr marL="432000" lvl="2" indent="-342900">
              <a:spcBef>
                <a:spcPts val="1800"/>
              </a:spcBef>
            </a:pPr>
            <a:r>
              <a:rPr lang="en-GB" sz="2200" dirty="0">
                <a:latin typeface="Georgia" panose="02040502050405020303" pitchFamily="18" charset="0"/>
              </a:rPr>
              <a:t>Give on alternate days if patient is on long-term therapy</a:t>
            </a:r>
          </a:p>
          <a:p>
            <a:pPr marL="432000" lvl="2" indent="-342900">
              <a:spcBef>
                <a:spcPts val="1800"/>
              </a:spcBef>
            </a:pPr>
            <a:r>
              <a:rPr lang="en-GB" sz="2200" dirty="0">
                <a:latin typeface="Georgia" panose="02040502050405020303" pitchFamily="18" charset="0"/>
              </a:rPr>
              <a:t>Give the steroid topically if possible</a:t>
            </a:r>
          </a:p>
          <a:p>
            <a:pPr marL="432000" lvl="2" indent="-342900">
              <a:spcBef>
                <a:spcPts val="1800"/>
              </a:spcBef>
            </a:pPr>
            <a:r>
              <a:rPr lang="en-GB" sz="2200" dirty="0">
                <a:latin typeface="Georgia" panose="02040502050405020303" pitchFamily="18" charset="0"/>
              </a:rPr>
              <a:t>Remember corticosteroid contraindications and </a:t>
            </a:r>
            <a:r>
              <a:rPr lang="en-GB" sz="2200" dirty="0" smtClean="0">
                <a:latin typeface="Georgia" panose="02040502050405020303" pitchFamily="18" charset="0"/>
              </a:rPr>
              <a:t>precautions</a:t>
            </a:r>
            <a:endParaRPr lang="en-GB" sz="22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32</a:t>
            </a:fld>
            <a:endParaRPr lang="en-US"/>
          </a:p>
        </p:txBody>
      </p:sp>
    </p:spTree>
    <p:extLst>
      <p:ext uri="{BB962C8B-B14F-4D97-AF65-F5344CB8AC3E}">
        <p14:creationId xmlns:p14="http://schemas.microsoft.com/office/powerpoint/2010/main" val="19362927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18364" y="274638"/>
            <a:ext cx="8707272" cy="715962"/>
          </a:xfrm>
        </p:spPr>
        <p:txBody>
          <a:bodyPr/>
          <a:lstStyle/>
          <a:p>
            <a:pPr algn="l"/>
            <a:r>
              <a:rPr lang="en-GB" sz="2600" b="1" cap="all" dirty="0" smtClean="0">
                <a:solidFill>
                  <a:schemeClr val="tx1"/>
                </a:solidFill>
                <a:latin typeface="Georgia" panose="02040502050405020303" pitchFamily="18" charset="0"/>
              </a:rPr>
              <a:t>Topical </a:t>
            </a:r>
            <a:r>
              <a:rPr lang="en-GB" sz="2600" b="1" cap="all" dirty="0" smtClean="0">
                <a:latin typeface="Georgia" panose="02040502050405020303" pitchFamily="18" charset="0"/>
              </a:rPr>
              <a:t>glucocorticoids</a:t>
            </a:r>
            <a:endParaRPr lang="en-GB" sz="2600" b="1" cap="all" dirty="0">
              <a:solidFill>
                <a:schemeClr val="tx1"/>
              </a:solidFill>
              <a:latin typeface="Georgia" panose="02040502050405020303" pitchFamily="18" charset="0"/>
            </a:endParaRPr>
          </a:p>
        </p:txBody>
      </p:sp>
      <p:sp>
        <p:nvSpPr>
          <p:cNvPr id="17411" name="Rectangle 3"/>
          <p:cNvSpPr>
            <a:spLocks noGrp="1" noChangeArrowheads="1"/>
          </p:cNvSpPr>
          <p:nvPr>
            <p:ph type="body" idx="1"/>
          </p:nvPr>
        </p:nvSpPr>
        <p:spPr>
          <a:xfrm>
            <a:off x="218364" y="1201003"/>
            <a:ext cx="8707272" cy="5404513"/>
          </a:xfrm>
        </p:spPr>
        <p:txBody>
          <a:bodyPr/>
          <a:lstStyle/>
          <a:p>
            <a:pPr marL="0" lvl="2" indent="0">
              <a:spcBef>
                <a:spcPts val="1800"/>
              </a:spcBef>
              <a:buNone/>
            </a:pPr>
            <a:r>
              <a:rPr lang="en-GB" dirty="0" smtClean="0">
                <a:latin typeface="Georgia" panose="02040502050405020303" pitchFamily="18" charset="0"/>
              </a:rPr>
              <a:t>Administering glucocorticoids topically minimizes systemic toxicity</a:t>
            </a:r>
          </a:p>
          <a:p>
            <a:pPr marL="0" lvl="2" indent="0">
              <a:spcBef>
                <a:spcPts val="1800"/>
              </a:spcBef>
              <a:buNone/>
            </a:pPr>
            <a:r>
              <a:rPr lang="en-GB" dirty="0" smtClean="0">
                <a:latin typeface="Georgia" panose="02040502050405020303" pitchFamily="18" charset="0"/>
              </a:rPr>
              <a:t>Examples of topical glucocorticoids: betamethasone, </a:t>
            </a:r>
            <a:r>
              <a:rPr lang="en-GB" dirty="0" err="1" smtClean="0">
                <a:latin typeface="Georgia" panose="02040502050405020303" pitchFamily="18" charset="0"/>
              </a:rPr>
              <a:t>clobetasol</a:t>
            </a:r>
            <a:r>
              <a:rPr lang="en-GB" dirty="0" smtClean="0">
                <a:latin typeface="Georgia" panose="02040502050405020303" pitchFamily="18" charset="0"/>
              </a:rPr>
              <a:t>, triamcinolone, </a:t>
            </a:r>
            <a:r>
              <a:rPr lang="en-GB" dirty="0" err="1" smtClean="0">
                <a:latin typeface="Georgia" panose="02040502050405020303" pitchFamily="18" charset="0"/>
              </a:rPr>
              <a:t>beclomethasone</a:t>
            </a:r>
            <a:r>
              <a:rPr lang="en-GB" dirty="0" smtClean="0">
                <a:latin typeface="Georgia" panose="02040502050405020303" pitchFamily="18" charset="0"/>
              </a:rPr>
              <a:t>, fluticasone, hydrocortisone and dexamethasone</a:t>
            </a:r>
          </a:p>
          <a:p>
            <a:pPr marL="0" lvl="2" indent="0">
              <a:spcBef>
                <a:spcPts val="1800"/>
              </a:spcBef>
              <a:buNone/>
            </a:pPr>
            <a:r>
              <a:rPr lang="en-GB" dirty="0" smtClean="0">
                <a:latin typeface="Georgia" panose="02040502050405020303" pitchFamily="18" charset="0"/>
              </a:rPr>
              <a:t>Giving glucocorticoids locally </a:t>
            </a:r>
            <a:r>
              <a:rPr lang="en-GB" dirty="0">
                <a:latin typeface="Georgia" panose="02040502050405020303" pitchFamily="18" charset="0"/>
              </a:rPr>
              <a:t>can </a:t>
            </a:r>
            <a:r>
              <a:rPr lang="en-GB" dirty="0" smtClean="0">
                <a:latin typeface="Georgia" panose="02040502050405020303" pitchFamily="18" charset="0"/>
              </a:rPr>
              <a:t>still </a:t>
            </a:r>
            <a:r>
              <a:rPr lang="en-GB" dirty="0">
                <a:latin typeface="Georgia" panose="02040502050405020303" pitchFamily="18" charset="0"/>
              </a:rPr>
              <a:t>cause </a:t>
            </a:r>
            <a:r>
              <a:rPr lang="en-GB" dirty="0" smtClean="0">
                <a:latin typeface="Georgia" panose="02040502050405020303" pitchFamily="18" charset="0"/>
              </a:rPr>
              <a:t>problems:</a:t>
            </a:r>
          </a:p>
          <a:p>
            <a:pPr marL="342900" lvl="2" indent="-342900">
              <a:spcBef>
                <a:spcPts val="1800"/>
              </a:spcBef>
            </a:pPr>
            <a:r>
              <a:rPr lang="en-GB" dirty="0" smtClean="0">
                <a:latin typeface="Georgia" panose="02040502050405020303" pitchFamily="18" charset="0"/>
              </a:rPr>
              <a:t>High systemic concentrations </a:t>
            </a:r>
            <a:r>
              <a:rPr lang="en-GB" dirty="0">
                <a:latin typeface="Georgia" panose="02040502050405020303" pitchFamily="18" charset="0"/>
              </a:rPr>
              <a:t>can </a:t>
            </a:r>
            <a:r>
              <a:rPr lang="en-GB" dirty="0" smtClean="0">
                <a:latin typeface="Georgia" panose="02040502050405020303" pitchFamily="18" charset="0"/>
              </a:rPr>
              <a:t>occur and result in systemic toxicity</a:t>
            </a:r>
            <a:endParaRPr lang="en-GB" dirty="0">
              <a:latin typeface="Georgia" panose="02040502050405020303" pitchFamily="18" charset="0"/>
            </a:endParaRPr>
          </a:p>
          <a:p>
            <a:pPr marL="342900" lvl="2" indent="-342900">
              <a:spcBef>
                <a:spcPts val="1800"/>
              </a:spcBef>
            </a:pPr>
            <a:r>
              <a:rPr lang="en-GB" dirty="0">
                <a:latin typeface="Georgia" panose="02040502050405020303" pitchFamily="18" charset="0"/>
              </a:rPr>
              <a:t>L</a:t>
            </a:r>
            <a:r>
              <a:rPr lang="en-GB" dirty="0" smtClean="0">
                <a:latin typeface="Georgia" panose="02040502050405020303" pitchFamily="18" charset="0"/>
              </a:rPr>
              <a:t>ocal adverse effects </a:t>
            </a:r>
            <a:r>
              <a:rPr lang="en-GB" dirty="0">
                <a:latin typeface="Georgia" panose="02040502050405020303" pitchFamily="18" charset="0"/>
              </a:rPr>
              <a:t>can </a:t>
            </a:r>
            <a:r>
              <a:rPr lang="en-GB" dirty="0" smtClean="0">
                <a:latin typeface="Georgia" panose="02040502050405020303" pitchFamily="18" charset="0"/>
              </a:rPr>
              <a:t>develop</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33</a:t>
            </a:fld>
            <a:endParaRPr lang="en-US"/>
          </a:p>
        </p:txBody>
      </p:sp>
    </p:spTree>
    <p:extLst>
      <p:ext uri="{BB962C8B-B14F-4D97-AF65-F5344CB8AC3E}">
        <p14:creationId xmlns:p14="http://schemas.microsoft.com/office/powerpoint/2010/main" val="37560279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18364" y="274638"/>
            <a:ext cx="8707272" cy="944562"/>
          </a:xfrm>
        </p:spPr>
        <p:txBody>
          <a:bodyPr/>
          <a:lstStyle/>
          <a:p>
            <a:pPr algn="l"/>
            <a:r>
              <a:rPr lang="en-GB" sz="2600" b="1" cap="all" dirty="0" smtClean="0">
                <a:latin typeface="Georgia" panose="02040502050405020303" pitchFamily="18" charset="0"/>
              </a:rPr>
              <a:t>TOPICAL Glucocorticoids: local adverse effects</a:t>
            </a:r>
            <a:endParaRPr lang="en-GB" sz="2600" b="1" cap="all" dirty="0">
              <a:solidFill>
                <a:schemeClr val="tx1"/>
              </a:solidFill>
              <a:latin typeface="Georgia" panose="02040502050405020303" pitchFamily="18" charset="0"/>
            </a:endParaRPr>
          </a:p>
        </p:txBody>
      </p:sp>
      <p:sp>
        <p:nvSpPr>
          <p:cNvPr id="17411" name="Rectangle 3"/>
          <p:cNvSpPr>
            <a:spLocks noGrp="1" noChangeArrowheads="1"/>
          </p:cNvSpPr>
          <p:nvPr>
            <p:ph type="body" idx="1"/>
          </p:nvPr>
        </p:nvSpPr>
        <p:spPr>
          <a:xfrm>
            <a:off x="218364" y="1752600"/>
            <a:ext cx="8707272" cy="4603750"/>
          </a:xfrm>
        </p:spPr>
        <p:txBody>
          <a:bodyPr/>
          <a:lstStyle/>
          <a:p>
            <a:pPr marL="558900" lvl="2" indent="-342900">
              <a:spcBef>
                <a:spcPts val="1800"/>
              </a:spcBef>
              <a:buFont typeface="Arial" panose="020B0604020202020204" pitchFamily="34" charset="0"/>
              <a:buChar char="•"/>
            </a:pPr>
            <a:r>
              <a:rPr lang="en-GB" dirty="0" smtClean="0">
                <a:latin typeface="Georgia" panose="02040502050405020303" pitchFamily="18" charset="0"/>
              </a:rPr>
              <a:t>Skin</a:t>
            </a:r>
            <a:r>
              <a:rPr lang="en-GB" dirty="0">
                <a:latin typeface="Georgia" panose="02040502050405020303" pitchFamily="18" charset="0"/>
              </a:rPr>
              <a:t>: infection, thinning, </a:t>
            </a:r>
            <a:r>
              <a:rPr lang="en-GB" dirty="0" smtClean="0">
                <a:latin typeface="Georgia" panose="02040502050405020303" pitchFamily="18" charset="0"/>
              </a:rPr>
              <a:t>bruising</a:t>
            </a:r>
            <a:endParaRPr lang="en-GB" dirty="0">
              <a:latin typeface="Georgia" panose="02040502050405020303" pitchFamily="18" charset="0"/>
            </a:endParaRPr>
          </a:p>
          <a:p>
            <a:pPr marL="558900" lvl="3" indent="-342900">
              <a:spcBef>
                <a:spcPts val="1800"/>
              </a:spcBef>
              <a:buFont typeface="Arial" panose="020B0604020202020204" pitchFamily="34" charset="0"/>
              <a:buChar char="•"/>
            </a:pPr>
            <a:r>
              <a:rPr lang="en-GB" sz="2400" dirty="0">
                <a:latin typeface="Georgia" panose="02040502050405020303" pitchFamily="18" charset="0"/>
              </a:rPr>
              <a:t>E</a:t>
            </a:r>
            <a:r>
              <a:rPr lang="en-GB" sz="2400" dirty="0" smtClean="0">
                <a:latin typeface="Georgia" panose="02040502050405020303" pitchFamily="18" charset="0"/>
              </a:rPr>
              <a:t>ye</a:t>
            </a:r>
            <a:r>
              <a:rPr lang="en-GB" sz="2400" dirty="0">
                <a:latin typeface="Georgia" panose="02040502050405020303" pitchFamily="18" charset="0"/>
              </a:rPr>
              <a:t>: viral infection, cataract, </a:t>
            </a:r>
            <a:r>
              <a:rPr lang="en-GB" sz="2400" dirty="0" smtClean="0">
                <a:latin typeface="Georgia" panose="02040502050405020303" pitchFamily="18" charset="0"/>
              </a:rPr>
              <a:t>glaucoma</a:t>
            </a:r>
            <a:endParaRPr lang="en-GB" sz="2400" dirty="0">
              <a:latin typeface="Georgia" panose="02040502050405020303" pitchFamily="18" charset="0"/>
            </a:endParaRPr>
          </a:p>
          <a:p>
            <a:pPr marL="558900" lvl="3" indent="-342900">
              <a:spcBef>
                <a:spcPts val="1800"/>
              </a:spcBef>
              <a:buFont typeface="Arial" panose="020B0604020202020204" pitchFamily="34" charset="0"/>
              <a:buChar char="•"/>
            </a:pPr>
            <a:r>
              <a:rPr lang="en-GB" sz="2400" dirty="0">
                <a:latin typeface="Georgia" panose="02040502050405020303" pitchFamily="18" charset="0"/>
              </a:rPr>
              <a:t>I</a:t>
            </a:r>
            <a:r>
              <a:rPr lang="en-GB" sz="2400" dirty="0" smtClean="0">
                <a:latin typeface="Georgia" panose="02040502050405020303" pitchFamily="18" charset="0"/>
              </a:rPr>
              <a:t>nhalation</a:t>
            </a:r>
            <a:r>
              <a:rPr lang="en-GB" sz="2400" dirty="0">
                <a:latin typeface="Georgia" panose="02040502050405020303" pitchFamily="18" charset="0"/>
              </a:rPr>
              <a:t>: </a:t>
            </a:r>
            <a:r>
              <a:rPr lang="en-GB" sz="2400" dirty="0" err="1" smtClean="0">
                <a:latin typeface="Georgia" panose="02040502050405020303" pitchFamily="18" charset="0"/>
              </a:rPr>
              <a:t>oro</a:t>
            </a:r>
            <a:r>
              <a:rPr lang="en-GB" sz="2400" dirty="0" smtClean="0">
                <a:latin typeface="Georgia" panose="02040502050405020303" pitchFamily="18" charset="0"/>
              </a:rPr>
              <a:t>-pharyngeal fungal </a:t>
            </a:r>
            <a:r>
              <a:rPr lang="en-GB" sz="2400" dirty="0">
                <a:latin typeface="Georgia" panose="02040502050405020303" pitchFamily="18" charset="0"/>
              </a:rPr>
              <a:t>infection, hoarseness</a:t>
            </a:r>
            <a:endParaRPr lang="en-GB" sz="2400" b="1" dirty="0">
              <a:latin typeface="Georgia" panose="02040502050405020303" pitchFamily="18" charset="0"/>
            </a:endParaRPr>
          </a:p>
          <a:p>
            <a:pPr marL="558900" lvl="3" indent="-342900">
              <a:spcBef>
                <a:spcPts val="1800"/>
              </a:spcBef>
              <a:buFont typeface="Arial" panose="020B0604020202020204" pitchFamily="34" charset="0"/>
              <a:buChar char="•"/>
            </a:pPr>
            <a:r>
              <a:rPr lang="en-GB" sz="2400" dirty="0">
                <a:latin typeface="Georgia" panose="02040502050405020303" pitchFamily="18" charset="0"/>
              </a:rPr>
              <a:t>J</a:t>
            </a:r>
            <a:r>
              <a:rPr lang="en-GB" sz="2400" dirty="0" smtClean="0">
                <a:latin typeface="Georgia" panose="02040502050405020303" pitchFamily="18" charset="0"/>
              </a:rPr>
              <a:t>oints</a:t>
            </a:r>
            <a:r>
              <a:rPr lang="en-GB" sz="2400" dirty="0">
                <a:latin typeface="Georgia" panose="02040502050405020303" pitchFamily="18" charset="0"/>
              </a:rPr>
              <a:t>: infection, necrosis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34</a:t>
            </a:fld>
            <a:endParaRPr lang="en-US"/>
          </a:p>
        </p:txBody>
      </p:sp>
    </p:spTree>
    <p:extLst>
      <p:ext uri="{BB962C8B-B14F-4D97-AF65-F5344CB8AC3E}">
        <p14:creationId xmlns:p14="http://schemas.microsoft.com/office/powerpoint/2010/main" val="24787238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6" cy="1020170"/>
          </a:xfrm>
        </p:spPr>
        <p:txBody>
          <a:bodyPr/>
          <a:lstStyle/>
          <a:p>
            <a:pPr algn="l"/>
            <a:r>
              <a:rPr lang="en-US" sz="2600" b="1" cap="all" dirty="0" smtClean="0">
                <a:latin typeface="Georgia" panose="02040502050405020303" pitchFamily="18" charset="0"/>
              </a:rPr>
              <a:t>Inhibitors of adrenal steroid synthesis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524000"/>
            <a:ext cx="8679976" cy="4832350"/>
          </a:xfrm>
        </p:spPr>
        <p:txBody>
          <a:bodyPr/>
          <a:lstStyle/>
          <a:p>
            <a:pPr marL="0" indent="0">
              <a:spcBef>
                <a:spcPts val="1800"/>
              </a:spcBef>
              <a:buNone/>
            </a:pPr>
            <a:r>
              <a:rPr lang="en-US" sz="2400" b="1" dirty="0" smtClean="0">
                <a:latin typeface="Georgia" panose="02040502050405020303" pitchFamily="18" charset="0"/>
              </a:rPr>
              <a:t>Examples</a:t>
            </a:r>
          </a:p>
          <a:p>
            <a:pPr>
              <a:spcBef>
                <a:spcPts val="1800"/>
              </a:spcBef>
            </a:pPr>
            <a:r>
              <a:rPr lang="en-US" sz="2400" dirty="0" err="1" smtClean="0">
                <a:latin typeface="Georgia" panose="02040502050405020303" pitchFamily="18" charset="0"/>
              </a:rPr>
              <a:t>Mitotane</a:t>
            </a:r>
            <a:r>
              <a:rPr lang="en-US" sz="2400" dirty="0" smtClean="0">
                <a:latin typeface="Georgia" panose="02040502050405020303" pitchFamily="18" charset="0"/>
              </a:rPr>
              <a:t>: causes atrophy of the adrenal cortex leading to reduction in synthesis of corticosteroids</a:t>
            </a:r>
          </a:p>
          <a:p>
            <a:pPr>
              <a:spcBef>
                <a:spcPts val="1800"/>
              </a:spcBef>
            </a:pPr>
            <a:r>
              <a:rPr lang="en-US" sz="2400" dirty="0" err="1">
                <a:latin typeface="Georgia" panose="02040502050405020303" pitchFamily="18" charset="0"/>
              </a:rPr>
              <a:t>M</a:t>
            </a:r>
            <a:r>
              <a:rPr lang="en-US" sz="2400" dirty="0" err="1" smtClean="0">
                <a:latin typeface="Georgia" panose="02040502050405020303" pitchFamily="18" charset="0"/>
              </a:rPr>
              <a:t>etyrapone</a:t>
            </a:r>
            <a:r>
              <a:rPr lang="en-US" sz="2400" dirty="0" smtClean="0">
                <a:latin typeface="Georgia" panose="02040502050405020303" pitchFamily="18" charset="0"/>
              </a:rPr>
              <a:t>, </a:t>
            </a:r>
            <a:r>
              <a:rPr lang="en-US" sz="2400" dirty="0" err="1" smtClean="0">
                <a:latin typeface="Georgia" panose="02040502050405020303" pitchFamily="18" charset="0"/>
              </a:rPr>
              <a:t>trilastane</a:t>
            </a:r>
            <a:r>
              <a:rPr lang="en-US" sz="2400" dirty="0" smtClean="0">
                <a:latin typeface="Georgia" panose="02040502050405020303" pitchFamily="18" charset="0"/>
              </a:rPr>
              <a:t>, </a:t>
            </a:r>
            <a:r>
              <a:rPr lang="en-US" sz="2400" dirty="0" err="1" smtClean="0">
                <a:latin typeface="Georgia" panose="02040502050405020303" pitchFamily="18" charset="0"/>
              </a:rPr>
              <a:t>aminoglutethimide</a:t>
            </a:r>
            <a:r>
              <a:rPr lang="en-US" sz="2400" dirty="0" smtClean="0">
                <a:latin typeface="Georgia" panose="02040502050405020303" pitchFamily="18" charset="0"/>
              </a:rPr>
              <a:t> and ketoconazole: Inhibit enzymes involved in synthesis of corticosteroids</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35</a:t>
            </a:fld>
            <a:endParaRPr lang="en-US"/>
          </a:p>
        </p:txBody>
      </p:sp>
    </p:spTree>
    <p:extLst>
      <p:ext uri="{BB962C8B-B14F-4D97-AF65-F5344CB8AC3E}">
        <p14:creationId xmlns:p14="http://schemas.microsoft.com/office/powerpoint/2010/main" val="14276564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6" cy="1020170"/>
          </a:xfrm>
        </p:spPr>
        <p:txBody>
          <a:bodyPr/>
          <a:lstStyle/>
          <a:p>
            <a:pPr algn="l"/>
            <a:r>
              <a:rPr lang="en-US" sz="2600" b="1" cap="all" dirty="0" smtClean="0">
                <a:latin typeface="Georgia" panose="02040502050405020303" pitchFamily="18" charset="0"/>
              </a:rPr>
              <a:t>Inhibitors of adrenal steroid synthesis: CLINICAL USES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2" y="1241946"/>
            <a:ext cx="8679976" cy="5384278"/>
          </a:xfrm>
        </p:spPr>
        <p:txBody>
          <a:bodyPr/>
          <a:lstStyle/>
          <a:p>
            <a:pPr>
              <a:spcBef>
                <a:spcPts val="1800"/>
              </a:spcBef>
            </a:pPr>
            <a:r>
              <a:rPr lang="en-US" sz="2400" dirty="0" err="1" smtClean="0">
                <a:latin typeface="Georgia" panose="02040502050405020303" pitchFamily="18" charset="0"/>
              </a:rPr>
              <a:t>Mitotane</a:t>
            </a:r>
            <a:r>
              <a:rPr lang="en-US" sz="2400" dirty="0" smtClean="0">
                <a:latin typeface="Georgia" panose="02040502050405020303" pitchFamily="18" charset="0"/>
              </a:rPr>
              <a:t>: Treatment of adrenal carcinomas. Reduces cortisol levels in Cushing’s syndrome produced by adrenal carcinoma.</a:t>
            </a:r>
          </a:p>
          <a:p>
            <a:pPr>
              <a:spcBef>
                <a:spcPts val="1800"/>
              </a:spcBef>
            </a:pPr>
            <a:r>
              <a:rPr lang="en-US" sz="2400" dirty="0" err="1" smtClean="0">
                <a:latin typeface="Georgia" panose="02040502050405020303" pitchFamily="18" charset="0"/>
              </a:rPr>
              <a:t>Aminoglutethimide</a:t>
            </a:r>
            <a:r>
              <a:rPr lang="en-US" sz="2400" dirty="0" smtClean="0">
                <a:latin typeface="Georgia" panose="02040502050405020303" pitchFamily="18" charset="0"/>
              </a:rPr>
              <a:t>: </a:t>
            </a:r>
            <a:r>
              <a:rPr lang="en-US" sz="2400" dirty="0" err="1">
                <a:latin typeface="Georgia" panose="02040502050405020303" pitchFamily="18" charset="0"/>
              </a:rPr>
              <a:t>H</a:t>
            </a:r>
            <a:r>
              <a:rPr lang="en-US" sz="2400" dirty="0" err="1" smtClean="0">
                <a:latin typeface="Georgia" panose="02040502050405020303" pitchFamily="18" charset="0"/>
              </a:rPr>
              <a:t>yperadrenalism</a:t>
            </a:r>
            <a:r>
              <a:rPr lang="en-US" sz="2400" dirty="0" smtClean="0">
                <a:latin typeface="Georgia" panose="02040502050405020303" pitchFamily="18" charset="0"/>
              </a:rPr>
              <a:t> due to adrenal carcinoma or congenital adrenal hyperplasia. </a:t>
            </a:r>
          </a:p>
          <a:p>
            <a:pPr>
              <a:spcBef>
                <a:spcPts val="1800"/>
              </a:spcBef>
            </a:pPr>
            <a:r>
              <a:rPr lang="en-US" sz="2400" dirty="0" err="1" smtClean="0">
                <a:latin typeface="Georgia" panose="02040502050405020303" pitchFamily="18" charset="0"/>
              </a:rPr>
              <a:t>Metyrapone</a:t>
            </a:r>
            <a:r>
              <a:rPr lang="en-US" sz="2400" dirty="0" smtClean="0">
                <a:latin typeface="Georgia" panose="02040502050405020303" pitchFamily="18" charset="0"/>
              </a:rPr>
              <a:t>: Reduces cortisol production and is used diagnostically to assess adrenal and pituitary function</a:t>
            </a:r>
          </a:p>
          <a:p>
            <a:pPr>
              <a:spcBef>
                <a:spcPts val="1800"/>
              </a:spcBef>
            </a:pPr>
            <a:r>
              <a:rPr lang="en-US" sz="2400" dirty="0" smtClean="0">
                <a:latin typeface="Georgia" panose="02040502050405020303" pitchFamily="18" charset="0"/>
              </a:rPr>
              <a:t>Ketoconazole: Inhibits several cytochrome P-450 enzymes involved in synthesis of corticosteroids and androgens in the adrenal glands and gonads. Used in the treatment of hirsutism and Cushing’s syndrome.</a:t>
            </a: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36</a:t>
            </a:fld>
            <a:endParaRPr lang="en-US"/>
          </a:p>
        </p:txBody>
      </p:sp>
    </p:spTree>
    <p:extLst>
      <p:ext uri="{BB962C8B-B14F-4D97-AF65-F5344CB8AC3E}">
        <p14:creationId xmlns:p14="http://schemas.microsoft.com/office/powerpoint/2010/main" val="9545155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Georgia" panose="02040502050405020303" pitchFamily="18" charset="0"/>
              </a:rPr>
              <a:t>END</a:t>
            </a:r>
            <a:endParaRPr lang="en-US" sz="9600" b="1" i="1" dirty="0">
              <a:latin typeface="Georgia" panose="02040502050405020303" pitchFamily="18"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latin typeface="Georgia" panose="02040502050405020303" pitchFamily="18" charset="0"/>
            </a:endParaRPr>
          </a:p>
          <a:p>
            <a:r>
              <a:rPr lang="en-US" b="1" dirty="0" smtClean="0">
                <a:solidFill>
                  <a:schemeClr val="tx1"/>
                </a:solidFill>
                <a:latin typeface="Georgia" panose="02040502050405020303" pitchFamily="18" charset="0"/>
              </a:rPr>
              <a:t>Thanks for listening</a:t>
            </a:r>
            <a:endParaRPr lang="en-US" b="1" dirty="0">
              <a:solidFill>
                <a:schemeClr val="tx1"/>
              </a:solidFill>
              <a:latin typeface="Georgia" panose="02040502050405020303" pitchFamily="18" charset="0"/>
            </a:endParaRPr>
          </a:p>
        </p:txBody>
      </p:sp>
    </p:spTree>
    <p:extLst>
      <p:ext uri="{BB962C8B-B14F-4D97-AF65-F5344CB8AC3E}">
        <p14:creationId xmlns:p14="http://schemas.microsoft.com/office/powerpoint/2010/main" val="3993713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214651"/>
            <a:ext cx="8662194" cy="5380113"/>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The </a:t>
            </a:r>
            <a:r>
              <a:rPr lang="en-US" sz="2400" dirty="0">
                <a:latin typeface="Georgia" panose="02040502050405020303" pitchFamily="18" charset="0"/>
              </a:rPr>
              <a:t>synthesis and release of cortisol and cortisone is under the control of adrenocorticotrophic hormone (corticotrophin, ACTH) from the anterior pituitary which is in turn regulated by corticotrophin releasing hormone (CRF) from the hypothalamus. This is termed hypothalamic-pituitary-adrenal (HPA) axis</a:t>
            </a:r>
            <a:r>
              <a:rPr lang="en-US" sz="2400" dirty="0" smtClean="0">
                <a:latin typeface="Georgia" panose="02040502050405020303" pitchFamily="18" charset="0"/>
              </a:rPr>
              <a:t>.</a:t>
            </a:r>
          </a:p>
          <a:p>
            <a:pPr>
              <a:spcBef>
                <a:spcPts val="1800"/>
              </a:spcBef>
            </a:pPr>
            <a:r>
              <a:rPr lang="en-US" sz="2400" dirty="0">
                <a:latin typeface="Georgia" panose="02040502050405020303" pitchFamily="18" charset="0"/>
              </a:rPr>
              <a:t>Stimulants to the release of cortisol/cortisone include physiological and psychological stress, trauma and </a:t>
            </a:r>
            <a:r>
              <a:rPr lang="en-US" sz="2400" dirty="0" smtClean="0">
                <a:latin typeface="Georgia" panose="02040502050405020303" pitchFamily="18" charset="0"/>
              </a:rPr>
              <a:t>infection</a:t>
            </a:r>
          </a:p>
          <a:p>
            <a:pPr>
              <a:spcBef>
                <a:spcPts val="1800"/>
              </a:spcBef>
            </a:pPr>
            <a:r>
              <a:rPr lang="en-US" sz="2400" dirty="0">
                <a:latin typeface="Georgia" panose="02040502050405020303" pitchFamily="18" charset="0"/>
              </a:rPr>
              <a:t>Both endogenous and synthetic glucocorticoids exert a negative feedback effect on the production of both CRH and </a:t>
            </a:r>
            <a:r>
              <a:rPr lang="en-US" sz="2400" dirty="0" smtClean="0">
                <a:latin typeface="Georgia" panose="02040502050405020303" pitchFamily="18" charset="0"/>
              </a:rPr>
              <a:t>ACTH</a:t>
            </a:r>
            <a:endParaRPr lang="en-US" sz="2400" dirty="0">
              <a:latin typeface="Georgia" panose="02040502050405020303" pitchFamily="18" charset="0"/>
            </a:endParaRPr>
          </a:p>
        </p:txBody>
      </p:sp>
      <p:sp>
        <p:nvSpPr>
          <p:cNvPr id="203" name="Google Shape;203;p29"/>
          <p:cNvSpPr txBox="1"/>
          <p:nvPr/>
        </p:nvSpPr>
        <p:spPr>
          <a:xfrm>
            <a:off x="204715" y="53975"/>
            <a:ext cx="8775512" cy="1065141"/>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600" b="1" dirty="0">
                <a:solidFill>
                  <a:srgbClr val="7030A0"/>
                </a:solidFill>
                <a:latin typeface="Georgia" panose="02040502050405020303" pitchFamily="18" charset="0"/>
                <a:cs typeface="Georgia" panose="02040502050405020303" charset="0"/>
                <a:sym typeface="Arial" panose="020B0604020202020204"/>
              </a:rPr>
              <a:t>INTRODUCTION …. </a:t>
            </a:r>
            <a:r>
              <a:rPr lang="en-US" sz="2600" b="1" dirty="0" smtClean="0">
                <a:solidFill>
                  <a:srgbClr val="7030A0"/>
                </a:solidFill>
                <a:latin typeface="Georgia" panose="02040502050405020303" pitchFamily="18" charset="0"/>
                <a:cs typeface="Georgia" panose="02040502050405020303" charset="0"/>
                <a:sym typeface="Arial" panose="020B0604020202020204"/>
              </a:rPr>
              <a:t>CONT’D</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4</a:t>
            </a:fld>
            <a:endParaRPr lang="en-US"/>
          </a:p>
        </p:txBody>
      </p:sp>
    </p:spTree>
    <p:extLst>
      <p:ext uri="{BB962C8B-B14F-4D97-AF65-F5344CB8AC3E}">
        <p14:creationId xmlns:p14="http://schemas.microsoft.com/office/powerpoint/2010/main" val="3207115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204715" y="1447800"/>
            <a:ext cx="8662194" cy="514696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latin typeface="Georgia" panose="02040502050405020303" pitchFamily="18" charset="0"/>
              </a:rPr>
              <a:t>Aldosterone </a:t>
            </a:r>
            <a:r>
              <a:rPr lang="en-US" sz="2400" dirty="0">
                <a:latin typeface="Georgia" panose="02040502050405020303" pitchFamily="18" charset="0"/>
              </a:rPr>
              <a:t>synthesis and release is regulated by the renin-angiotensin-aldosterone (RAA) system and plasma potassium levels, and partially controlled by ACTH.</a:t>
            </a:r>
          </a:p>
          <a:p>
            <a:pPr>
              <a:spcBef>
                <a:spcPts val="1800"/>
              </a:spcBef>
            </a:pPr>
            <a:r>
              <a:rPr lang="en-US" sz="2400" dirty="0">
                <a:latin typeface="Georgia" panose="02040502050405020303" pitchFamily="18" charset="0"/>
              </a:rPr>
              <a:t>The daily output is 10-20mg of cortisol (maximum release in the early morning) and 0.125mg of aldosterone</a:t>
            </a:r>
          </a:p>
        </p:txBody>
      </p:sp>
      <p:sp>
        <p:nvSpPr>
          <p:cNvPr id="203" name="Google Shape;203;p29"/>
          <p:cNvSpPr txBox="1"/>
          <p:nvPr/>
        </p:nvSpPr>
        <p:spPr>
          <a:xfrm>
            <a:off x="204715" y="228600"/>
            <a:ext cx="8775512" cy="890516"/>
          </a:xfrm>
          <a:prstGeom prst="rect">
            <a:avLst/>
          </a:prstGeom>
          <a:noFill/>
          <a:ln>
            <a:noFill/>
          </a:ln>
        </p:spPr>
        <p:txBody>
          <a:bodyPr spcFirstLastPara="1" wrap="square" lIns="91425" tIns="45700" rIns="91425" bIns="45700" anchor="ctr" anchorCtr="0">
            <a:noAutofit/>
          </a:bodyPr>
          <a:lstStyle/>
          <a:p>
            <a:pPr lvl="0">
              <a:spcBef>
                <a:spcPts val="0"/>
              </a:spcBef>
              <a:spcAft>
                <a:spcPts val="0"/>
              </a:spcAft>
              <a:buClr>
                <a:srgbClr val="7030A0"/>
              </a:buClr>
            </a:pPr>
            <a:r>
              <a:rPr lang="en-US" sz="2600" b="1" dirty="0">
                <a:solidFill>
                  <a:srgbClr val="7030A0"/>
                </a:solidFill>
                <a:latin typeface="Georgia" panose="02040502050405020303" pitchFamily="18" charset="0"/>
                <a:cs typeface="Georgia" panose="02040502050405020303" charset="0"/>
                <a:sym typeface="Arial" panose="020B0604020202020204"/>
              </a:rPr>
              <a:t>INTRODUCTION …. </a:t>
            </a:r>
            <a:r>
              <a:rPr lang="en-US" sz="2600" b="1" dirty="0" smtClean="0">
                <a:solidFill>
                  <a:srgbClr val="7030A0"/>
                </a:solidFill>
                <a:latin typeface="Georgia" panose="02040502050405020303" pitchFamily="18" charset="0"/>
                <a:cs typeface="Georgia" panose="02040502050405020303" charset="0"/>
                <a:sym typeface="Arial" panose="020B0604020202020204"/>
              </a:rPr>
              <a:t>CONT’D</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5</a:t>
            </a:fld>
            <a:endParaRPr lang="en-US"/>
          </a:p>
        </p:txBody>
      </p:sp>
    </p:spTree>
    <p:extLst>
      <p:ext uri="{BB962C8B-B14F-4D97-AF65-F5344CB8AC3E}">
        <p14:creationId xmlns:p14="http://schemas.microsoft.com/office/powerpoint/2010/main" val="3441650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600" b="1" dirty="0" smtClean="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a:pPr>
            <a:r>
              <a:rPr lang="en-US" sz="2400" dirty="0" smtClean="0">
                <a:latin typeface="Georgia" panose="02040502050405020303" pitchFamily="18" charset="0"/>
              </a:rPr>
              <a:t>Describe </a:t>
            </a:r>
            <a:r>
              <a:rPr lang="en-US" sz="2400" dirty="0">
                <a:latin typeface="Georgia" panose="02040502050405020303" pitchFamily="18" charset="0"/>
              </a:rPr>
              <a:t>the mechanism of action of corticosteroids</a:t>
            </a:r>
          </a:p>
          <a:p>
            <a:pPr marL="514350" indent="-514350">
              <a:spcBef>
                <a:spcPts val="1800"/>
              </a:spcBef>
              <a:buFont typeface="+mj-lt"/>
              <a:buAutoNum type="arabicPeriod"/>
            </a:pPr>
            <a:r>
              <a:rPr lang="en-US" sz="2400" dirty="0">
                <a:latin typeface="Georgia" panose="02040502050405020303" pitchFamily="18" charset="0"/>
              </a:rPr>
              <a:t>Distinguish between glucocorticoid and mineralocorticoid actions of corticosteroids</a:t>
            </a:r>
          </a:p>
          <a:p>
            <a:pPr marL="514350" indent="-514350">
              <a:spcBef>
                <a:spcPts val="1800"/>
              </a:spcBef>
              <a:buFont typeface="+mj-lt"/>
              <a:buAutoNum type="arabicPeriod"/>
            </a:pPr>
            <a:r>
              <a:rPr lang="en-US" sz="2400" dirty="0">
                <a:latin typeface="Georgia" panose="02040502050405020303" pitchFamily="18" charset="0"/>
              </a:rPr>
              <a:t>Describe the physiological actions of the endogenous corticosteroids, cortisol and aldosterone</a:t>
            </a:r>
          </a:p>
          <a:p>
            <a:pPr marL="514350" indent="-514350">
              <a:spcBef>
                <a:spcPts val="1800"/>
              </a:spcBef>
              <a:buFont typeface="+mj-lt"/>
              <a:buAutoNum type="arabicPeriod"/>
            </a:pPr>
            <a:r>
              <a:rPr lang="en-US" sz="2400" dirty="0">
                <a:latin typeface="Georgia" panose="02040502050405020303" pitchFamily="18" charset="0"/>
              </a:rPr>
              <a:t>Classify endogenous and synthetic corticosteroids according to relative glucocorticoid/mineralocorticoid </a:t>
            </a:r>
            <a:r>
              <a:rPr lang="en-US" sz="2400" dirty="0" smtClean="0">
                <a:latin typeface="Georgia" panose="02040502050405020303" pitchFamily="18" charset="0"/>
              </a:rPr>
              <a:t>potency</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6</a:t>
            </a:fld>
            <a:endParaRPr lang="en-US"/>
          </a:p>
        </p:txBody>
      </p:sp>
    </p:spTree>
    <p:extLst>
      <p:ext uri="{BB962C8B-B14F-4D97-AF65-F5344CB8AC3E}">
        <p14:creationId xmlns:p14="http://schemas.microsoft.com/office/powerpoint/2010/main" val="2078851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2453" y="53976"/>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600" b="1" dirty="0" smtClean="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 …. CONT’D</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startAt="5"/>
            </a:pPr>
            <a:r>
              <a:rPr lang="en-US" sz="2400" dirty="0" smtClean="0">
                <a:latin typeface="Georgia" panose="02040502050405020303" pitchFamily="18" charset="0"/>
              </a:rPr>
              <a:t>Classify </a:t>
            </a:r>
            <a:r>
              <a:rPr lang="en-US" sz="2400" dirty="0">
                <a:latin typeface="Georgia" panose="02040502050405020303" pitchFamily="18" charset="0"/>
              </a:rPr>
              <a:t>the commonly used corticosteroids according to duration of action</a:t>
            </a:r>
          </a:p>
          <a:p>
            <a:pPr marL="514350" indent="-514350">
              <a:spcBef>
                <a:spcPts val="1800"/>
              </a:spcBef>
              <a:buFont typeface="+mj-lt"/>
              <a:buAutoNum type="arabicPeriod" startAt="5"/>
            </a:pPr>
            <a:r>
              <a:rPr lang="en-US" sz="2400" dirty="0">
                <a:latin typeface="Georgia" panose="02040502050405020303" pitchFamily="18" charset="0"/>
              </a:rPr>
              <a:t>Describe the pharmacological effects, clinical uses and routes of administration of </a:t>
            </a:r>
            <a:r>
              <a:rPr lang="en-US" sz="2400" dirty="0" smtClean="0">
                <a:latin typeface="Georgia" panose="02040502050405020303" pitchFamily="18" charset="0"/>
              </a:rPr>
              <a:t>corticosteroids</a:t>
            </a:r>
          </a:p>
          <a:p>
            <a:pPr marL="514350" indent="-514350">
              <a:spcBef>
                <a:spcPts val="1800"/>
              </a:spcBef>
              <a:buFont typeface="+mj-lt"/>
              <a:buAutoNum type="arabicPeriod" startAt="5"/>
            </a:pPr>
            <a:r>
              <a:rPr lang="en-US" sz="2400" dirty="0">
                <a:latin typeface="Georgia" panose="02040502050405020303" pitchFamily="18" charset="0"/>
              </a:rPr>
              <a:t>Describe the adverse effects of corticosteroids</a:t>
            </a:r>
          </a:p>
          <a:p>
            <a:pPr marL="514350" indent="-514350">
              <a:spcBef>
                <a:spcPts val="1800"/>
              </a:spcBef>
              <a:buFont typeface="+mj-lt"/>
              <a:buAutoNum type="arabicPeriod" startAt="5"/>
            </a:pPr>
            <a:r>
              <a:rPr lang="en-US" sz="2400" dirty="0">
                <a:latin typeface="Georgia" panose="02040502050405020303" pitchFamily="18" charset="0"/>
              </a:rPr>
              <a:t>List the precautions that should be taken with the use of </a:t>
            </a:r>
            <a:r>
              <a:rPr lang="en-US" sz="2400" dirty="0" smtClean="0">
                <a:latin typeface="Georgia" panose="02040502050405020303" pitchFamily="18" charset="0"/>
              </a:rPr>
              <a:t>corticosteroids</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7</a:t>
            </a:fld>
            <a:endParaRPr lang="en-US"/>
          </a:p>
        </p:txBody>
      </p:sp>
    </p:spTree>
    <p:extLst>
      <p:ext uri="{BB962C8B-B14F-4D97-AF65-F5344CB8AC3E}">
        <p14:creationId xmlns:p14="http://schemas.microsoft.com/office/powerpoint/2010/main" val="4188222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600" b="1" dirty="0" smtClean="0">
                <a:solidFill>
                  <a:srgbClr val="7030A0"/>
                </a:solidFill>
                <a:latin typeface="Georgia" panose="02040502050405020303" charset="0"/>
                <a:cs typeface="Georgia" panose="02040502050405020303" charset="0"/>
                <a:sym typeface="Arial" panose="020B0604020202020204"/>
              </a:rPr>
              <a:t>LEARNING </a:t>
            </a:r>
            <a:r>
              <a:rPr lang="en-US" sz="2600" b="1" dirty="0">
                <a:solidFill>
                  <a:srgbClr val="7030A0"/>
                </a:solidFill>
                <a:latin typeface="Georgia" panose="02040502050405020303" charset="0"/>
                <a:cs typeface="Georgia" panose="02040502050405020303" charset="0"/>
                <a:sym typeface="Arial" panose="020B0604020202020204"/>
              </a:rPr>
              <a:t>OBJECTIVES …. </a:t>
            </a:r>
            <a:r>
              <a:rPr lang="en-US" sz="2600" b="1" dirty="0" smtClean="0">
                <a:solidFill>
                  <a:srgbClr val="7030A0"/>
                </a:solidFill>
                <a:latin typeface="Georgia" panose="02040502050405020303" charset="0"/>
                <a:cs typeface="Georgia" panose="02040502050405020303" charset="0"/>
                <a:sym typeface="Arial" panose="020B0604020202020204"/>
              </a:rPr>
              <a:t>CONT’D</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514350" indent="-514350">
              <a:spcBef>
                <a:spcPts val="1800"/>
              </a:spcBef>
              <a:buFont typeface="+mj-lt"/>
              <a:buAutoNum type="arabicPeriod" startAt="9"/>
            </a:pPr>
            <a:r>
              <a:rPr lang="en-US" sz="2400" dirty="0" smtClean="0">
                <a:latin typeface="Georgia" panose="02040502050405020303" pitchFamily="18" charset="0"/>
              </a:rPr>
              <a:t>List </a:t>
            </a:r>
            <a:r>
              <a:rPr lang="en-US" sz="2400" dirty="0">
                <a:latin typeface="Georgia" panose="02040502050405020303" pitchFamily="18" charset="0"/>
              </a:rPr>
              <a:t>the conditions in which the use of corticosteroids </a:t>
            </a:r>
            <a:r>
              <a:rPr lang="en-US" sz="2400" dirty="0" smtClean="0">
                <a:latin typeface="Georgia" panose="02040502050405020303" pitchFamily="18" charset="0"/>
              </a:rPr>
              <a:t>is contra-indicated </a:t>
            </a:r>
            <a:r>
              <a:rPr lang="en-US" sz="2400" dirty="0">
                <a:latin typeface="Georgia" panose="02040502050405020303" pitchFamily="18" charset="0"/>
              </a:rPr>
              <a:t>or should be used with </a:t>
            </a:r>
            <a:r>
              <a:rPr lang="en-US" sz="2400" dirty="0" smtClean="0">
                <a:latin typeface="Georgia" panose="02040502050405020303" pitchFamily="18" charset="0"/>
              </a:rPr>
              <a:t>caution</a:t>
            </a:r>
          </a:p>
          <a:p>
            <a:pPr marL="514350" indent="-514350">
              <a:spcBef>
                <a:spcPts val="1800"/>
              </a:spcBef>
              <a:buFont typeface="+mj-lt"/>
              <a:buAutoNum type="arabicPeriod" startAt="9"/>
            </a:pPr>
            <a:r>
              <a:rPr lang="en-US" sz="2400" dirty="0" smtClean="0">
                <a:latin typeface="Georgia" panose="02040502050405020303" pitchFamily="18" charset="0"/>
              </a:rPr>
              <a:t>Describe </a:t>
            </a:r>
            <a:r>
              <a:rPr lang="en-US" sz="2400" dirty="0">
                <a:latin typeface="Georgia" panose="02040502050405020303" pitchFamily="18" charset="0"/>
              </a:rPr>
              <a:t>the measures that </a:t>
            </a:r>
            <a:r>
              <a:rPr lang="en-US" sz="2400" dirty="0" smtClean="0">
                <a:latin typeface="Georgia" panose="02040502050405020303" pitchFamily="18" charset="0"/>
              </a:rPr>
              <a:t>should be taken </a:t>
            </a:r>
            <a:r>
              <a:rPr lang="en-US" sz="2400" dirty="0">
                <a:latin typeface="Georgia" panose="02040502050405020303" pitchFamily="18" charset="0"/>
              </a:rPr>
              <a:t>to minimize the adverse effects of corticosteroids</a:t>
            </a:r>
          </a:p>
          <a:p>
            <a:pPr marL="514350" indent="-514350">
              <a:spcBef>
                <a:spcPts val="1800"/>
              </a:spcBef>
              <a:buFont typeface="+mj-lt"/>
              <a:buAutoNum type="arabicPeriod" startAt="9"/>
            </a:pPr>
            <a:r>
              <a:rPr lang="en-US" sz="2400" dirty="0">
                <a:latin typeface="Georgia" panose="02040502050405020303" pitchFamily="18" charset="0"/>
              </a:rPr>
              <a:t>List examples of drugs that inhibit adrenal steroid synthesis and give their clinical uses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8</a:t>
            </a:fld>
            <a:endParaRPr lang="en-US"/>
          </a:p>
        </p:txBody>
      </p:sp>
    </p:spTree>
    <p:extLst>
      <p:ext uri="{BB962C8B-B14F-4D97-AF65-F5344CB8AC3E}">
        <p14:creationId xmlns:p14="http://schemas.microsoft.com/office/powerpoint/2010/main" val="2873055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204716"/>
            <a:ext cx="8720919" cy="754134"/>
          </a:xfrm>
        </p:spPr>
        <p:txBody>
          <a:bodyPr/>
          <a:lstStyle/>
          <a:p>
            <a:pPr algn="l"/>
            <a:r>
              <a:rPr lang="en-US" sz="2600" b="1" cap="all" dirty="0">
                <a:latin typeface="Georgia" panose="02040502050405020303" pitchFamily="18" charset="0"/>
              </a:rPr>
              <a:t>Mechanism of </a:t>
            </a:r>
            <a:r>
              <a:rPr lang="en-US" sz="2600" b="1" cap="all" dirty="0" smtClean="0">
                <a:latin typeface="Georgia" panose="02040502050405020303" pitchFamily="18" charset="0"/>
              </a:rPr>
              <a:t>action of corticosteroids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32011" y="1201003"/>
            <a:ext cx="8720919" cy="5425222"/>
          </a:xfrm>
        </p:spPr>
        <p:txBody>
          <a:bodyPr/>
          <a:lstStyle/>
          <a:p>
            <a:pPr marL="0" indent="0">
              <a:spcBef>
                <a:spcPts val="1800"/>
              </a:spcBef>
              <a:buNone/>
            </a:pPr>
            <a:r>
              <a:rPr lang="en-US" sz="2400" dirty="0" smtClean="0">
                <a:latin typeface="Georgia" panose="02040502050405020303" pitchFamily="18" charset="0"/>
              </a:rPr>
              <a:t>Endogenous and synthetic corticosteroids act in a similar way:</a:t>
            </a:r>
          </a:p>
          <a:p>
            <a:pPr>
              <a:spcBef>
                <a:spcPts val="1800"/>
              </a:spcBef>
            </a:pPr>
            <a:r>
              <a:rPr lang="en-US" sz="2400" dirty="0">
                <a:latin typeface="Georgia" panose="02040502050405020303" pitchFamily="18" charset="0"/>
              </a:rPr>
              <a:t>E</a:t>
            </a:r>
            <a:r>
              <a:rPr lang="en-US" sz="2400" dirty="0" smtClean="0">
                <a:latin typeface="Georgia" panose="02040502050405020303" pitchFamily="18" charset="0"/>
              </a:rPr>
              <a:t>nter </a:t>
            </a:r>
            <a:r>
              <a:rPr lang="en-US" sz="2400" dirty="0">
                <a:latin typeface="Georgia" panose="02040502050405020303" pitchFamily="18" charset="0"/>
              </a:rPr>
              <a:t>cells by </a:t>
            </a:r>
            <a:r>
              <a:rPr lang="en-US" sz="2400" dirty="0" smtClean="0">
                <a:latin typeface="Georgia" panose="02040502050405020303" pitchFamily="18" charset="0"/>
              </a:rPr>
              <a:t>passive diffusion </a:t>
            </a:r>
            <a:r>
              <a:rPr lang="en-US" sz="2400" dirty="0">
                <a:latin typeface="Georgia" panose="02040502050405020303" pitchFamily="18" charset="0"/>
              </a:rPr>
              <a:t>and bind to specific receptors in the </a:t>
            </a:r>
            <a:r>
              <a:rPr lang="en-US" sz="2400" dirty="0" smtClean="0">
                <a:latin typeface="Georgia" panose="02040502050405020303" pitchFamily="18" charset="0"/>
              </a:rPr>
              <a:t>cytosol</a:t>
            </a:r>
          </a:p>
          <a:p>
            <a:pPr>
              <a:spcBef>
                <a:spcPts val="1800"/>
              </a:spcBef>
            </a:pPr>
            <a:r>
              <a:rPr lang="en-US" sz="2400" dirty="0" smtClean="0">
                <a:latin typeface="Georgia" panose="02040502050405020303" pitchFamily="18" charset="0"/>
              </a:rPr>
              <a:t>Corticosteroid-receptor </a:t>
            </a:r>
            <a:r>
              <a:rPr lang="en-US" sz="2400" dirty="0">
                <a:latin typeface="Georgia" panose="02040502050405020303" pitchFamily="18" charset="0"/>
              </a:rPr>
              <a:t>complex is then transported into the nucleus where it binds to specific sites on DNA and induce the synthesis of specific </a:t>
            </a:r>
            <a:r>
              <a:rPr lang="en-US" sz="2400" dirty="0" smtClean="0">
                <a:latin typeface="Georgia" panose="02040502050405020303" pitchFamily="18" charset="0"/>
              </a:rPr>
              <a:t>mRNA</a:t>
            </a:r>
          </a:p>
          <a:p>
            <a:pPr>
              <a:spcBef>
                <a:spcPts val="1800"/>
              </a:spcBef>
            </a:pPr>
            <a:r>
              <a:rPr lang="en-US" sz="2400" dirty="0" smtClean="0">
                <a:latin typeface="Georgia" panose="02040502050405020303" pitchFamily="18" charset="0"/>
              </a:rPr>
              <a:t>By </a:t>
            </a:r>
            <a:r>
              <a:rPr lang="en-US" sz="2400" dirty="0">
                <a:latin typeface="Georgia" panose="02040502050405020303" pitchFamily="18" charset="0"/>
              </a:rPr>
              <a:t>this they regulate the synthesis of new proteins that mediate the hormone </a:t>
            </a:r>
            <a:r>
              <a:rPr lang="en-US" sz="2400" dirty="0" smtClean="0">
                <a:latin typeface="Georgia" panose="02040502050405020303" pitchFamily="18" charset="0"/>
              </a:rPr>
              <a:t>effects</a:t>
            </a:r>
          </a:p>
          <a:p>
            <a:pPr marL="0" indent="0">
              <a:spcBef>
                <a:spcPts val="1800"/>
              </a:spcBef>
              <a:buNone/>
            </a:pPr>
            <a:r>
              <a:rPr lang="en-US" sz="2400" dirty="0" smtClean="0">
                <a:latin typeface="Georgia" panose="02040502050405020303" pitchFamily="18" charset="0"/>
              </a:rPr>
              <a:t>The actions of corticosteroids are divided into effects on inorganic metabolism (mineralocorticoid effects) and effects on organic metabolism (glucocorticoid effects)</a:t>
            </a:r>
            <a:endParaRPr lang="en-US" sz="2400" dirty="0">
              <a:latin typeface="Georgia" panose="02040502050405020303" pitchFamily="18" charset="0"/>
            </a:endParaRPr>
          </a:p>
        </p:txBody>
      </p:sp>
      <p:sp>
        <p:nvSpPr>
          <p:cNvPr id="5" name="Slide Number Placeholder 4"/>
          <p:cNvSpPr>
            <a:spLocks noGrp="1"/>
          </p:cNvSpPr>
          <p:nvPr>
            <p:ph type="sldNum" sz="quarter" idx="12"/>
          </p:nvPr>
        </p:nvSpPr>
        <p:spPr/>
        <p:txBody>
          <a:bodyPr/>
          <a:lstStyle/>
          <a:p>
            <a:pPr>
              <a:defRPr/>
            </a:pPr>
            <a:fld id="{49CB16CD-1FBA-49E2-80D4-BDD57A24C24F}" type="slidenum">
              <a:rPr lang="en-US" smtClean="0"/>
              <a:pPr>
                <a:defRPr/>
              </a:pPr>
              <a:t>9</a:t>
            </a:fld>
            <a:endParaRPr lang="en-US"/>
          </a:p>
        </p:txBody>
      </p:sp>
    </p:spTree>
    <p:extLst>
      <p:ext uri="{BB962C8B-B14F-4D97-AF65-F5344CB8AC3E}">
        <p14:creationId xmlns:p14="http://schemas.microsoft.com/office/powerpoint/2010/main" val="2144937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14220</TotalTime>
  <Words>2115</Words>
  <Application>Microsoft Office PowerPoint</Application>
  <PresentationFormat>On-screen Show (4:3)</PresentationFormat>
  <Paragraphs>282</Paragraphs>
  <Slides>37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Georgia</vt:lpstr>
      <vt:lpstr>Rockwell</vt:lpstr>
      <vt:lpstr>Office Theme</vt:lpstr>
      <vt:lpstr>PowerPoint Presentation</vt:lpstr>
      <vt:lpstr>  CORTICOSTEROIDS</vt:lpstr>
      <vt:lpstr>PowerPoint Presentation</vt:lpstr>
      <vt:lpstr>PowerPoint Presentation</vt:lpstr>
      <vt:lpstr>PowerPoint Presentation</vt:lpstr>
      <vt:lpstr>PowerPoint Presentation</vt:lpstr>
      <vt:lpstr>PowerPoint Presentation</vt:lpstr>
      <vt:lpstr>PowerPoint Presentation</vt:lpstr>
      <vt:lpstr>Mechanism of action of corticosteroids</vt:lpstr>
      <vt:lpstr>Glucocorticoid actions</vt:lpstr>
      <vt:lpstr>Glucocorticoid actions …. cont’d</vt:lpstr>
      <vt:lpstr>Glucocorticoid actions …. cont’d</vt:lpstr>
      <vt:lpstr>Glucocorticoid actions …. cont’d</vt:lpstr>
      <vt:lpstr>Glucocorticoid actions …. cont’d</vt:lpstr>
      <vt:lpstr>Mineralocorticoid actions</vt:lpstr>
      <vt:lpstr>Relative glucocorticoid/mineralocorticoid potency of corticosteroids</vt:lpstr>
      <vt:lpstr>Examples of corticosteroids</vt:lpstr>
      <vt:lpstr>Clinical uses of corticosteroids</vt:lpstr>
      <vt:lpstr>Anti-inflammatory and immunosuppressive USES</vt:lpstr>
      <vt:lpstr>Anti-inflammatory and immunosuppressive USES …. CONT’D</vt:lpstr>
      <vt:lpstr>Anti-inflammatory and immunosuppressive USES …. CONT’D</vt:lpstr>
      <vt:lpstr>Other uses of corticosteroids</vt:lpstr>
      <vt:lpstr>Role of glucocorticoids in lung maturation</vt:lpstr>
      <vt:lpstr>Corticosteroids: adverse effects</vt:lpstr>
      <vt:lpstr>Glucocorticoid adverse effects</vt:lpstr>
      <vt:lpstr>Glucocorticoid adverse effects …. CONT’D</vt:lpstr>
      <vt:lpstr>HPA axis suppression</vt:lpstr>
      <vt:lpstr>HPA axis suppression …. Cont’d</vt:lpstr>
      <vt:lpstr>MEASURES FOR MINIMIZING HPA axis suppression</vt:lpstr>
      <vt:lpstr>Considerations during glucocorticoid therapy withdrawal</vt:lpstr>
      <vt:lpstr>Corticosteroids should be avoided or used with caution in the following conditions:</vt:lpstr>
      <vt:lpstr>Minimizing adverse effects of corticosteroids</vt:lpstr>
      <vt:lpstr>Topical glucocorticoids</vt:lpstr>
      <vt:lpstr>TOPICAL Glucocorticoids: local adverse effects</vt:lpstr>
      <vt:lpstr>Inhibitors of adrenal steroid synthesis</vt:lpstr>
      <vt:lpstr>Inhibitors of adrenal steroid synthesis: CLINICAL USES</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Windows User</cp:lastModifiedBy>
  <cp:revision>340</cp:revision>
  <dcterms:created xsi:type="dcterms:W3CDTF">2013-01-20T05:13:28Z</dcterms:created>
  <dcterms:modified xsi:type="dcterms:W3CDTF">2022-07-01T07:27:10Z</dcterms:modified>
</cp:coreProperties>
</file>