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3"/>
  </p:notesMasterIdLst>
  <p:sldIdLst>
    <p:sldId id="256" r:id="rId2"/>
    <p:sldId id="519" r:id="rId3"/>
    <p:sldId id="517" r:id="rId4"/>
    <p:sldId id="518" r:id="rId5"/>
    <p:sldId id="257" r:id="rId6"/>
    <p:sldId id="264" r:id="rId7"/>
    <p:sldId id="265" r:id="rId8"/>
    <p:sldId id="283" r:id="rId9"/>
    <p:sldId id="266" r:id="rId10"/>
    <p:sldId id="267" r:id="rId11"/>
    <p:sldId id="520" r:id="rId12"/>
    <p:sldId id="268" r:id="rId13"/>
    <p:sldId id="284" r:id="rId14"/>
    <p:sldId id="522" r:id="rId15"/>
    <p:sldId id="269" r:id="rId16"/>
    <p:sldId id="524" r:id="rId17"/>
    <p:sldId id="285" r:id="rId18"/>
    <p:sldId id="270" r:id="rId19"/>
    <p:sldId id="286" r:id="rId20"/>
    <p:sldId id="523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15.sv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15.sv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5463B-6B58-4A76-B396-7F88387498A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3D9632-47DD-4C7F-ADF5-ADF633C43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Outline the main steps in the biosynthesis of thyroid hormones.</a:t>
          </a:r>
        </a:p>
      </dgm:t>
    </dgm:pt>
    <dgm:pt modelId="{2697DF17-FBCB-4D48-8BC7-63819C91D76E}" type="parTrans" cxnId="{407D89B6-A249-45E5-8C8F-8EB64DBC4AF6}">
      <dgm:prSet/>
      <dgm:spPr/>
      <dgm:t>
        <a:bodyPr/>
        <a:lstStyle/>
        <a:p>
          <a:endParaRPr lang="en-US"/>
        </a:p>
      </dgm:t>
    </dgm:pt>
    <dgm:pt modelId="{5EE2D1EC-23A6-4DDB-B8C2-4D2B312F9D3A}" type="sibTrans" cxnId="{407D89B6-A249-45E5-8C8F-8EB64DBC4AF6}">
      <dgm:prSet/>
      <dgm:spPr/>
      <dgm:t>
        <a:bodyPr/>
        <a:lstStyle/>
        <a:p>
          <a:endParaRPr lang="en-US"/>
        </a:p>
      </dgm:t>
    </dgm:pt>
    <dgm:pt modelId="{A2B3B091-183E-4B02-B67D-760F6B6B49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Describe the mechanism and </a:t>
          </a:r>
          <a:r>
            <a:rPr lang="en-GB" dirty="0"/>
            <a:t>physiological </a:t>
          </a:r>
          <a:r>
            <a:rPr lang="en-US" dirty="0"/>
            <a:t>of action of thyroid hormones.</a:t>
          </a:r>
        </a:p>
      </dgm:t>
    </dgm:pt>
    <dgm:pt modelId="{E5F233D3-D3EE-4034-A218-824E5F8F07E7}" type="parTrans" cxnId="{1610D20B-A6E0-403B-B7DD-F0FDF84D4ED0}">
      <dgm:prSet/>
      <dgm:spPr/>
      <dgm:t>
        <a:bodyPr/>
        <a:lstStyle/>
        <a:p>
          <a:endParaRPr lang="en-US"/>
        </a:p>
      </dgm:t>
    </dgm:pt>
    <dgm:pt modelId="{B8DF6D15-F12E-4EA9-8D20-46D466A26C2C}" type="sibTrans" cxnId="{1610D20B-A6E0-403B-B7DD-F0FDF84D4ED0}">
      <dgm:prSet/>
      <dgm:spPr/>
      <dgm:t>
        <a:bodyPr/>
        <a:lstStyle/>
        <a:p>
          <a:endParaRPr lang="en-US"/>
        </a:p>
      </dgm:t>
    </dgm:pt>
    <dgm:pt modelId="{539FD8CF-7A2F-455C-BC17-64BA81C1F0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Describe the mechanisms of actions, clinical indications, adverse effects and contraindications of the drugs used in the treatment of hyperthyroidism.</a:t>
          </a:r>
        </a:p>
      </dgm:t>
    </dgm:pt>
    <dgm:pt modelId="{3DFE9E9E-C504-49A5-8BA8-2D2B18B82CA2}" type="parTrans" cxnId="{D93CC0FE-88E0-4114-A758-D4DF98FE9FDC}">
      <dgm:prSet/>
      <dgm:spPr/>
      <dgm:t>
        <a:bodyPr/>
        <a:lstStyle/>
        <a:p>
          <a:endParaRPr lang="en-US"/>
        </a:p>
      </dgm:t>
    </dgm:pt>
    <dgm:pt modelId="{D44DB5E8-5385-4E99-BCFC-4768F0C095F9}" type="sibTrans" cxnId="{D93CC0FE-88E0-4114-A758-D4DF98FE9FDC}">
      <dgm:prSet/>
      <dgm:spPr/>
      <dgm:t>
        <a:bodyPr/>
        <a:lstStyle/>
        <a:p>
          <a:endParaRPr lang="en-US"/>
        </a:p>
      </dgm:t>
    </dgm:pt>
    <dgm:pt modelId="{FE388077-3F8F-4729-BEB0-E22B66B4E2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Outline the drug treatment of hypothyroidism.</a:t>
          </a:r>
        </a:p>
      </dgm:t>
    </dgm:pt>
    <dgm:pt modelId="{8B7F6ADE-6380-4607-BCD8-AFB4E3FA928C}" type="parTrans" cxnId="{66F95A38-81F3-45F3-BDE9-87D5C7CFF306}">
      <dgm:prSet/>
      <dgm:spPr/>
      <dgm:t>
        <a:bodyPr/>
        <a:lstStyle/>
        <a:p>
          <a:endParaRPr lang="en-US"/>
        </a:p>
      </dgm:t>
    </dgm:pt>
    <dgm:pt modelId="{CB87BB01-23E6-41B6-A9A5-636EB1AAEAAC}" type="sibTrans" cxnId="{66F95A38-81F3-45F3-BDE9-87D5C7CFF306}">
      <dgm:prSet/>
      <dgm:spPr/>
      <dgm:t>
        <a:bodyPr/>
        <a:lstStyle/>
        <a:p>
          <a:endParaRPr lang="en-US"/>
        </a:p>
      </dgm:t>
    </dgm:pt>
    <dgm:pt modelId="{30A377F7-0A6F-4A00-96D0-BBEE091A5571}" type="pres">
      <dgm:prSet presAssocID="{02D5463B-6B58-4A76-B396-7F88387498AE}" presName="root" presStyleCnt="0">
        <dgm:presLayoutVars>
          <dgm:dir/>
          <dgm:resizeHandles val="exact"/>
        </dgm:presLayoutVars>
      </dgm:prSet>
      <dgm:spPr/>
    </dgm:pt>
    <dgm:pt modelId="{F3CC2F6A-D776-4EE5-BF25-CF9075497BBB}" type="pres">
      <dgm:prSet presAssocID="{0C3D9632-47DD-4C7F-ADF5-ADF633C43713}" presName="compNode" presStyleCnt="0"/>
      <dgm:spPr/>
    </dgm:pt>
    <dgm:pt modelId="{A88C359D-F343-48F9-BFC0-54B4B339300D}" type="pres">
      <dgm:prSet presAssocID="{0C3D9632-47DD-4C7F-ADF5-ADF633C43713}" presName="bgRect" presStyleLbl="bgShp" presStyleIdx="0" presStyleCnt="4"/>
      <dgm:spPr/>
    </dgm:pt>
    <dgm:pt modelId="{BE900B99-10F0-49F7-AE77-79ADFB37B879}" type="pres">
      <dgm:prSet presAssocID="{0C3D9632-47DD-4C7F-ADF5-ADF633C437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E2AED2FA-3585-48F8-9B3B-3B07F67E97C1}" type="pres">
      <dgm:prSet presAssocID="{0C3D9632-47DD-4C7F-ADF5-ADF633C43713}" presName="spaceRect" presStyleCnt="0"/>
      <dgm:spPr/>
    </dgm:pt>
    <dgm:pt modelId="{D574A810-1B71-4C4C-AB18-918C397D5C8D}" type="pres">
      <dgm:prSet presAssocID="{0C3D9632-47DD-4C7F-ADF5-ADF633C43713}" presName="parTx" presStyleLbl="revTx" presStyleIdx="0" presStyleCnt="4">
        <dgm:presLayoutVars>
          <dgm:chMax val="0"/>
          <dgm:chPref val="0"/>
        </dgm:presLayoutVars>
      </dgm:prSet>
      <dgm:spPr/>
    </dgm:pt>
    <dgm:pt modelId="{C0EE9F5B-80FC-4522-89DB-369728772981}" type="pres">
      <dgm:prSet presAssocID="{5EE2D1EC-23A6-4DDB-B8C2-4D2B312F9D3A}" presName="sibTrans" presStyleCnt="0"/>
      <dgm:spPr/>
    </dgm:pt>
    <dgm:pt modelId="{F6356DBE-B5BC-47FB-829B-CC2E6CA65601}" type="pres">
      <dgm:prSet presAssocID="{A2B3B091-183E-4B02-B67D-760F6B6B4954}" presName="compNode" presStyleCnt="0"/>
      <dgm:spPr/>
    </dgm:pt>
    <dgm:pt modelId="{15016093-FC8B-4B58-A0A5-1B5992118143}" type="pres">
      <dgm:prSet presAssocID="{A2B3B091-183E-4B02-B67D-760F6B6B4954}" presName="bgRect" presStyleLbl="bgShp" presStyleIdx="1" presStyleCnt="4"/>
      <dgm:spPr/>
    </dgm:pt>
    <dgm:pt modelId="{ADC4374E-33E2-41AD-8586-AF6548015479}" type="pres">
      <dgm:prSet presAssocID="{A2B3B091-183E-4B02-B67D-760F6B6B49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t"/>
        </a:ext>
      </dgm:extLst>
    </dgm:pt>
    <dgm:pt modelId="{C6F0C160-4FAD-4E60-8FC4-06C2B0561056}" type="pres">
      <dgm:prSet presAssocID="{A2B3B091-183E-4B02-B67D-760F6B6B4954}" presName="spaceRect" presStyleCnt="0"/>
      <dgm:spPr/>
    </dgm:pt>
    <dgm:pt modelId="{9A42E6A0-202A-4B36-AD74-BD4F92AC912A}" type="pres">
      <dgm:prSet presAssocID="{A2B3B091-183E-4B02-B67D-760F6B6B4954}" presName="parTx" presStyleLbl="revTx" presStyleIdx="1" presStyleCnt="4">
        <dgm:presLayoutVars>
          <dgm:chMax val="0"/>
          <dgm:chPref val="0"/>
        </dgm:presLayoutVars>
      </dgm:prSet>
      <dgm:spPr/>
    </dgm:pt>
    <dgm:pt modelId="{1EA16D1F-2BF6-4411-994B-999AB02FDB70}" type="pres">
      <dgm:prSet presAssocID="{B8DF6D15-F12E-4EA9-8D20-46D466A26C2C}" presName="sibTrans" presStyleCnt="0"/>
      <dgm:spPr/>
    </dgm:pt>
    <dgm:pt modelId="{AA98FDA9-FE3A-400A-8771-A2E7571AC4ED}" type="pres">
      <dgm:prSet presAssocID="{539FD8CF-7A2F-455C-BC17-64BA81C1F0F1}" presName="compNode" presStyleCnt="0"/>
      <dgm:spPr/>
    </dgm:pt>
    <dgm:pt modelId="{EDBEFDDF-2B53-42D1-9EA7-53E6B1BC7EF1}" type="pres">
      <dgm:prSet presAssocID="{539FD8CF-7A2F-455C-BC17-64BA81C1F0F1}" presName="bgRect" presStyleLbl="bgShp" presStyleIdx="2" presStyleCnt="4"/>
      <dgm:spPr/>
    </dgm:pt>
    <dgm:pt modelId="{7BD34C98-AAB8-4697-B1D1-B16486F0807F}" type="pres">
      <dgm:prSet presAssocID="{539FD8CF-7A2F-455C-BC17-64BA81C1F0F1}" presName="iconRect" presStyleLbl="node1" presStyleIdx="2" presStyleCnt="4"/>
      <dgm:spPr/>
    </dgm:pt>
    <dgm:pt modelId="{91D588FA-5049-4DAF-8B97-81B5DCF6C057}" type="pres">
      <dgm:prSet presAssocID="{539FD8CF-7A2F-455C-BC17-64BA81C1F0F1}" presName="spaceRect" presStyleCnt="0"/>
      <dgm:spPr/>
    </dgm:pt>
    <dgm:pt modelId="{C268271E-9A9A-4D41-854E-67DE31311E24}" type="pres">
      <dgm:prSet presAssocID="{539FD8CF-7A2F-455C-BC17-64BA81C1F0F1}" presName="parTx" presStyleLbl="revTx" presStyleIdx="2" presStyleCnt="4">
        <dgm:presLayoutVars>
          <dgm:chMax val="0"/>
          <dgm:chPref val="0"/>
        </dgm:presLayoutVars>
      </dgm:prSet>
      <dgm:spPr/>
    </dgm:pt>
    <dgm:pt modelId="{261306D9-259C-4A69-ACFA-C63191737C96}" type="pres">
      <dgm:prSet presAssocID="{D44DB5E8-5385-4E99-BCFC-4768F0C095F9}" presName="sibTrans" presStyleCnt="0"/>
      <dgm:spPr/>
    </dgm:pt>
    <dgm:pt modelId="{6BFBD7DD-D93A-49BB-BBA7-88D3C8A5DD4F}" type="pres">
      <dgm:prSet presAssocID="{FE388077-3F8F-4729-BEB0-E22B66B4E207}" presName="compNode" presStyleCnt="0"/>
      <dgm:spPr/>
    </dgm:pt>
    <dgm:pt modelId="{E5C076D7-E92D-45DF-990A-F12F5DE5A2B4}" type="pres">
      <dgm:prSet presAssocID="{FE388077-3F8F-4729-BEB0-E22B66B4E207}" presName="bgRect" presStyleLbl="bgShp" presStyleIdx="3" presStyleCnt="4"/>
      <dgm:spPr/>
    </dgm:pt>
    <dgm:pt modelId="{B7B980AB-11F0-4837-BF12-87F9CD940244}" type="pres">
      <dgm:prSet presAssocID="{FE388077-3F8F-4729-BEB0-E22B66B4E207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2D21C4C4-A053-475F-AC60-B38D71CE6240}" type="pres">
      <dgm:prSet presAssocID="{FE388077-3F8F-4729-BEB0-E22B66B4E207}" presName="spaceRect" presStyleCnt="0"/>
      <dgm:spPr/>
    </dgm:pt>
    <dgm:pt modelId="{D275CFDD-3751-424A-B58E-F33253C7A457}" type="pres">
      <dgm:prSet presAssocID="{FE388077-3F8F-4729-BEB0-E22B66B4E20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987A804-303C-43D5-8CF0-476CCB9E3F1C}" type="presOf" srcId="{A2B3B091-183E-4B02-B67D-760F6B6B4954}" destId="{9A42E6A0-202A-4B36-AD74-BD4F92AC912A}" srcOrd="0" destOrd="0" presId="urn:microsoft.com/office/officeart/2018/2/layout/IconVerticalSolidList"/>
    <dgm:cxn modelId="{1610D20B-A6E0-403B-B7DD-F0FDF84D4ED0}" srcId="{02D5463B-6B58-4A76-B396-7F88387498AE}" destId="{A2B3B091-183E-4B02-B67D-760F6B6B4954}" srcOrd="1" destOrd="0" parTransId="{E5F233D3-D3EE-4034-A218-824E5F8F07E7}" sibTransId="{B8DF6D15-F12E-4EA9-8D20-46D466A26C2C}"/>
    <dgm:cxn modelId="{66F95A38-81F3-45F3-BDE9-87D5C7CFF306}" srcId="{02D5463B-6B58-4A76-B396-7F88387498AE}" destId="{FE388077-3F8F-4729-BEB0-E22B66B4E207}" srcOrd="3" destOrd="0" parTransId="{8B7F6ADE-6380-4607-BCD8-AFB4E3FA928C}" sibTransId="{CB87BB01-23E6-41B6-A9A5-636EB1AAEAAC}"/>
    <dgm:cxn modelId="{07BE275E-B006-4533-9C89-DD7D819A9767}" type="presOf" srcId="{0C3D9632-47DD-4C7F-ADF5-ADF633C43713}" destId="{D574A810-1B71-4C4C-AB18-918C397D5C8D}" srcOrd="0" destOrd="0" presId="urn:microsoft.com/office/officeart/2018/2/layout/IconVerticalSolidList"/>
    <dgm:cxn modelId="{C70BB756-ABEC-4586-9296-F7C2B95FED2D}" type="presOf" srcId="{539FD8CF-7A2F-455C-BC17-64BA81C1F0F1}" destId="{C268271E-9A9A-4D41-854E-67DE31311E24}" srcOrd="0" destOrd="0" presId="urn:microsoft.com/office/officeart/2018/2/layout/IconVerticalSolidList"/>
    <dgm:cxn modelId="{407D89B6-A249-45E5-8C8F-8EB64DBC4AF6}" srcId="{02D5463B-6B58-4A76-B396-7F88387498AE}" destId="{0C3D9632-47DD-4C7F-ADF5-ADF633C43713}" srcOrd="0" destOrd="0" parTransId="{2697DF17-FBCB-4D48-8BC7-63819C91D76E}" sibTransId="{5EE2D1EC-23A6-4DDB-B8C2-4D2B312F9D3A}"/>
    <dgm:cxn modelId="{BBDBD7D4-9566-4906-8100-96A7B9249284}" type="presOf" srcId="{FE388077-3F8F-4729-BEB0-E22B66B4E207}" destId="{D275CFDD-3751-424A-B58E-F33253C7A457}" srcOrd="0" destOrd="0" presId="urn:microsoft.com/office/officeart/2018/2/layout/IconVerticalSolidList"/>
    <dgm:cxn modelId="{7B1119E0-40E2-4DF5-891D-48738B808A14}" type="presOf" srcId="{02D5463B-6B58-4A76-B396-7F88387498AE}" destId="{30A377F7-0A6F-4A00-96D0-BBEE091A5571}" srcOrd="0" destOrd="0" presId="urn:microsoft.com/office/officeart/2018/2/layout/IconVerticalSolidList"/>
    <dgm:cxn modelId="{D93CC0FE-88E0-4114-A758-D4DF98FE9FDC}" srcId="{02D5463B-6B58-4A76-B396-7F88387498AE}" destId="{539FD8CF-7A2F-455C-BC17-64BA81C1F0F1}" srcOrd="2" destOrd="0" parTransId="{3DFE9E9E-C504-49A5-8BA8-2D2B18B82CA2}" sibTransId="{D44DB5E8-5385-4E99-BCFC-4768F0C095F9}"/>
    <dgm:cxn modelId="{9FF4B6D2-9F56-427E-84F3-023BEFF2E96E}" type="presParOf" srcId="{30A377F7-0A6F-4A00-96D0-BBEE091A5571}" destId="{F3CC2F6A-D776-4EE5-BF25-CF9075497BBB}" srcOrd="0" destOrd="0" presId="urn:microsoft.com/office/officeart/2018/2/layout/IconVerticalSolidList"/>
    <dgm:cxn modelId="{1D24748C-19A3-401D-A54C-D3E231BD2789}" type="presParOf" srcId="{F3CC2F6A-D776-4EE5-BF25-CF9075497BBB}" destId="{A88C359D-F343-48F9-BFC0-54B4B339300D}" srcOrd="0" destOrd="0" presId="urn:microsoft.com/office/officeart/2018/2/layout/IconVerticalSolidList"/>
    <dgm:cxn modelId="{8C9CC8F4-3133-4D68-B566-755E461C40AA}" type="presParOf" srcId="{F3CC2F6A-D776-4EE5-BF25-CF9075497BBB}" destId="{BE900B99-10F0-49F7-AE77-79ADFB37B879}" srcOrd="1" destOrd="0" presId="urn:microsoft.com/office/officeart/2018/2/layout/IconVerticalSolidList"/>
    <dgm:cxn modelId="{6FC5BAA3-CE4E-403D-B55A-D8EAE964F543}" type="presParOf" srcId="{F3CC2F6A-D776-4EE5-BF25-CF9075497BBB}" destId="{E2AED2FA-3585-48F8-9B3B-3B07F67E97C1}" srcOrd="2" destOrd="0" presId="urn:microsoft.com/office/officeart/2018/2/layout/IconVerticalSolidList"/>
    <dgm:cxn modelId="{EDC3671F-781C-443F-8297-D12930B2790B}" type="presParOf" srcId="{F3CC2F6A-D776-4EE5-BF25-CF9075497BBB}" destId="{D574A810-1B71-4C4C-AB18-918C397D5C8D}" srcOrd="3" destOrd="0" presId="urn:microsoft.com/office/officeart/2018/2/layout/IconVerticalSolidList"/>
    <dgm:cxn modelId="{0D7DC013-F616-4168-80B0-AD6A2695DDD4}" type="presParOf" srcId="{30A377F7-0A6F-4A00-96D0-BBEE091A5571}" destId="{C0EE9F5B-80FC-4522-89DB-369728772981}" srcOrd="1" destOrd="0" presId="urn:microsoft.com/office/officeart/2018/2/layout/IconVerticalSolidList"/>
    <dgm:cxn modelId="{ACF0A693-1EE5-432F-8B66-A84B9E0D1BF4}" type="presParOf" srcId="{30A377F7-0A6F-4A00-96D0-BBEE091A5571}" destId="{F6356DBE-B5BC-47FB-829B-CC2E6CA65601}" srcOrd="2" destOrd="0" presId="urn:microsoft.com/office/officeart/2018/2/layout/IconVerticalSolidList"/>
    <dgm:cxn modelId="{89ABC148-96AE-45EB-BC10-5636CA8988EA}" type="presParOf" srcId="{F6356DBE-B5BC-47FB-829B-CC2E6CA65601}" destId="{15016093-FC8B-4B58-A0A5-1B5992118143}" srcOrd="0" destOrd="0" presId="urn:microsoft.com/office/officeart/2018/2/layout/IconVerticalSolidList"/>
    <dgm:cxn modelId="{7622B217-CD38-4E27-BE49-36D06D701E1F}" type="presParOf" srcId="{F6356DBE-B5BC-47FB-829B-CC2E6CA65601}" destId="{ADC4374E-33E2-41AD-8586-AF6548015479}" srcOrd="1" destOrd="0" presId="urn:microsoft.com/office/officeart/2018/2/layout/IconVerticalSolidList"/>
    <dgm:cxn modelId="{F9A3E0BA-709F-4C33-9EB4-9604E0B91DD3}" type="presParOf" srcId="{F6356DBE-B5BC-47FB-829B-CC2E6CA65601}" destId="{C6F0C160-4FAD-4E60-8FC4-06C2B0561056}" srcOrd="2" destOrd="0" presId="urn:microsoft.com/office/officeart/2018/2/layout/IconVerticalSolidList"/>
    <dgm:cxn modelId="{B5EED92E-2A4D-4164-A273-7EFAFF939EC2}" type="presParOf" srcId="{F6356DBE-B5BC-47FB-829B-CC2E6CA65601}" destId="{9A42E6A0-202A-4B36-AD74-BD4F92AC912A}" srcOrd="3" destOrd="0" presId="urn:microsoft.com/office/officeart/2018/2/layout/IconVerticalSolidList"/>
    <dgm:cxn modelId="{A9A15FAF-ADE5-4DD5-831C-57B9490F0DB1}" type="presParOf" srcId="{30A377F7-0A6F-4A00-96D0-BBEE091A5571}" destId="{1EA16D1F-2BF6-4411-994B-999AB02FDB70}" srcOrd="3" destOrd="0" presId="urn:microsoft.com/office/officeart/2018/2/layout/IconVerticalSolidList"/>
    <dgm:cxn modelId="{40A001FE-090F-4EE8-843F-F557F89BC1C6}" type="presParOf" srcId="{30A377F7-0A6F-4A00-96D0-BBEE091A5571}" destId="{AA98FDA9-FE3A-400A-8771-A2E7571AC4ED}" srcOrd="4" destOrd="0" presId="urn:microsoft.com/office/officeart/2018/2/layout/IconVerticalSolidList"/>
    <dgm:cxn modelId="{2F4FCFF8-B273-4B18-993D-5B860401619B}" type="presParOf" srcId="{AA98FDA9-FE3A-400A-8771-A2E7571AC4ED}" destId="{EDBEFDDF-2B53-42D1-9EA7-53E6B1BC7EF1}" srcOrd="0" destOrd="0" presId="urn:microsoft.com/office/officeart/2018/2/layout/IconVerticalSolidList"/>
    <dgm:cxn modelId="{5507DFC3-8A1F-45F0-BB38-1E546F1032EC}" type="presParOf" srcId="{AA98FDA9-FE3A-400A-8771-A2E7571AC4ED}" destId="{7BD34C98-AAB8-4697-B1D1-B16486F0807F}" srcOrd="1" destOrd="0" presId="urn:microsoft.com/office/officeart/2018/2/layout/IconVerticalSolidList"/>
    <dgm:cxn modelId="{9CD74435-04B8-4A56-BFA8-0F98B1576433}" type="presParOf" srcId="{AA98FDA9-FE3A-400A-8771-A2E7571AC4ED}" destId="{91D588FA-5049-4DAF-8B97-81B5DCF6C057}" srcOrd="2" destOrd="0" presId="urn:microsoft.com/office/officeart/2018/2/layout/IconVerticalSolidList"/>
    <dgm:cxn modelId="{7D777F1A-FFA8-4999-B0B4-4B1EA3D6374E}" type="presParOf" srcId="{AA98FDA9-FE3A-400A-8771-A2E7571AC4ED}" destId="{C268271E-9A9A-4D41-854E-67DE31311E24}" srcOrd="3" destOrd="0" presId="urn:microsoft.com/office/officeart/2018/2/layout/IconVerticalSolidList"/>
    <dgm:cxn modelId="{B809526E-8D59-4D3E-831E-0116AB5D22A2}" type="presParOf" srcId="{30A377F7-0A6F-4A00-96D0-BBEE091A5571}" destId="{261306D9-259C-4A69-ACFA-C63191737C96}" srcOrd="5" destOrd="0" presId="urn:microsoft.com/office/officeart/2018/2/layout/IconVerticalSolidList"/>
    <dgm:cxn modelId="{5F5DC67D-727E-4888-9226-C7471039B254}" type="presParOf" srcId="{30A377F7-0A6F-4A00-96D0-BBEE091A5571}" destId="{6BFBD7DD-D93A-49BB-BBA7-88D3C8A5DD4F}" srcOrd="6" destOrd="0" presId="urn:microsoft.com/office/officeart/2018/2/layout/IconVerticalSolidList"/>
    <dgm:cxn modelId="{CCE5E162-76C2-4617-A33F-78EE53BFEBF1}" type="presParOf" srcId="{6BFBD7DD-D93A-49BB-BBA7-88D3C8A5DD4F}" destId="{E5C076D7-E92D-45DF-990A-F12F5DE5A2B4}" srcOrd="0" destOrd="0" presId="urn:microsoft.com/office/officeart/2018/2/layout/IconVerticalSolidList"/>
    <dgm:cxn modelId="{3E86BD8A-0F04-46DD-8BD2-C1084E177C74}" type="presParOf" srcId="{6BFBD7DD-D93A-49BB-BBA7-88D3C8A5DD4F}" destId="{B7B980AB-11F0-4837-BF12-87F9CD940244}" srcOrd="1" destOrd="0" presId="urn:microsoft.com/office/officeart/2018/2/layout/IconVerticalSolidList"/>
    <dgm:cxn modelId="{11A9AA66-7D60-48B7-A752-26FDB9F7F8C4}" type="presParOf" srcId="{6BFBD7DD-D93A-49BB-BBA7-88D3C8A5DD4F}" destId="{2D21C4C4-A053-475F-AC60-B38D71CE6240}" srcOrd="2" destOrd="0" presId="urn:microsoft.com/office/officeart/2018/2/layout/IconVerticalSolidList"/>
    <dgm:cxn modelId="{5C393B81-754B-4E9F-8FCA-1A618FD4E10C}" type="presParOf" srcId="{6BFBD7DD-D93A-49BB-BBA7-88D3C8A5DD4F}" destId="{D275CFDD-3751-424A-B58E-F33253C7A4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12725F-23D2-4D3B-AE63-EB950E4565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C67A6E-1F58-4C33-AE3A-4BC3E2642277}">
      <dgm:prSet/>
      <dgm:spPr/>
      <dgm:t>
        <a:bodyPr/>
        <a:lstStyle/>
        <a:p>
          <a:r>
            <a:rPr lang="en-US" b="0" i="0"/>
            <a:t>Thioamides include propylthiouracil (PTU) and methimazole.</a:t>
          </a:r>
          <a:endParaRPr lang="en-US"/>
        </a:p>
      </dgm:t>
    </dgm:pt>
    <dgm:pt modelId="{277A6814-B54C-4BBD-83F2-C3E2773EDC00}" type="parTrans" cxnId="{F85A8BC1-7437-48C8-B61F-CC8C8478CC1B}">
      <dgm:prSet/>
      <dgm:spPr/>
      <dgm:t>
        <a:bodyPr/>
        <a:lstStyle/>
        <a:p>
          <a:endParaRPr lang="en-US"/>
        </a:p>
      </dgm:t>
    </dgm:pt>
    <dgm:pt modelId="{49BEB10B-CC34-451A-861A-96AD4E9D326D}" type="sibTrans" cxnId="{F85A8BC1-7437-48C8-B61F-CC8C8478CC1B}">
      <dgm:prSet/>
      <dgm:spPr/>
      <dgm:t>
        <a:bodyPr/>
        <a:lstStyle/>
        <a:p>
          <a:endParaRPr lang="en-US"/>
        </a:p>
      </dgm:t>
    </dgm:pt>
    <dgm:pt modelId="{25C89CC8-1B04-49E6-B455-93E621D192F9}">
      <dgm:prSet/>
      <dgm:spPr/>
      <dgm:t>
        <a:bodyPr/>
        <a:lstStyle/>
        <a:p>
          <a:r>
            <a:rPr lang="en-US" b="0" i="0" dirty="0"/>
            <a:t>Methimazole is approximately 10 times more potent than PTU. </a:t>
          </a:r>
          <a:endParaRPr lang="en-US" dirty="0"/>
        </a:p>
      </dgm:t>
    </dgm:pt>
    <dgm:pt modelId="{5D72F6A8-88BE-477D-8088-6680D6C06637}" type="parTrans" cxnId="{DC51CAC0-2AAF-40AF-B0D4-DADCE393A3BB}">
      <dgm:prSet/>
      <dgm:spPr/>
      <dgm:t>
        <a:bodyPr/>
        <a:lstStyle/>
        <a:p>
          <a:endParaRPr lang="en-US"/>
        </a:p>
      </dgm:t>
    </dgm:pt>
    <dgm:pt modelId="{B118D20C-49DC-4970-8CA1-70E2F137E61D}" type="sibTrans" cxnId="{DC51CAC0-2AAF-40AF-B0D4-DADCE393A3BB}">
      <dgm:prSet/>
      <dgm:spPr/>
      <dgm:t>
        <a:bodyPr/>
        <a:lstStyle/>
        <a:p>
          <a:endParaRPr lang="en-US"/>
        </a:p>
      </dgm:t>
    </dgm:pt>
    <dgm:pt modelId="{7CF9F2CF-6CDA-44D3-AC1C-E97D0F403106}">
      <dgm:prSet/>
      <dgm:spPr/>
      <dgm:t>
        <a:bodyPr/>
        <a:lstStyle/>
        <a:p>
          <a:r>
            <a:rPr lang="en-US" b="0" i="0" dirty="0"/>
            <a:t>Thioamides interfere with the </a:t>
          </a:r>
          <a:r>
            <a:rPr lang="en-US" b="0" i="0" dirty="0" err="1"/>
            <a:t>organification</a:t>
          </a:r>
          <a:r>
            <a:rPr lang="en-US" b="0" i="0" dirty="0"/>
            <a:t> and coupling of iodide by inhibiting the peroxidase enzyme.</a:t>
          </a:r>
          <a:endParaRPr lang="en-US" dirty="0"/>
        </a:p>
      </dgm:t>
    </dgm:pt>
    <dgm:pt modelId="{C4B838A3-17A4-40FF-9DA5-19A3F59363BC}" type="parTrans" cxnId="{5ED6AD2B-6D24-4F14-B0DE-08D270B12768}">
      <dgm:prSet/>
      <dgm:spPr/>
      <dgm:t>
        <a:bodyPr/>
        <a:lstStyle/>
        <a:p>
          <a:endParaRPr lang="en-US"/>
        </a:p>
      </dgm:t>
    </dgm:pt>
    <dgm:pt modelId="{A3AE7B03-B4BD-4213-8157-F1ADAB1D151A}" type="sibTrans" cxnId="{5ED6AD2B-6D24-4F14-B0DE-08D270B12768}">
      <dgm:prSet/>
      <dgm:spPr/>
      <dgm:t>
        <a:bodyPr/>
        <a:lstStyle/>
        <a:p>
          <a:endParaRPr lang="en-US"/>
        </a:p>
      </dgm:t>
    </dgm:pt>
    <dgm:pt modelId="{2361774E-E2B4-46CB-9384-E32FB5C18D07}">
      <dgm:prSet/>
      <dgm:spPr/>
      <dgm:t>
        <a:bodyPr/>
        <a:lstStyle/>
        <a:p>
          <a:r>
            <a:rPr lang="en-US" b="0" i="0" dirty="0"/>
            <a:t>PTU inhibits the conversion of T4 to T3.    </a:t>
          </a:r>
          <a:endParaRPr lang="en-US" dirty="0"/>
        </a:p>
      </dgm:t>
    </dgm:pt>
    <dgm:pt modelId="{21675822-B59D-4832-B5DF-CCA940438ACE}" type="parTrans" cxnId="{D5511104-F6B1-4C69-B7F6-AA661C3C519F}">
      <dgm:prSet/>
      <dgm:spPr/>
      <dgm:t>
        <a:bodyPr/>
        <a:lstStyle/>
        <a:p>
          <a:endParaRPr lang="en-US"/>
        </a:p>
      </dgm:t>
    </dgm:pt>
    <dgm:pt modelId="{A63D5521-D91A-4EE0-A2E5-4D03EC180F21}" type="sibTrans" cxnId="{D5511104-F6B1-4C69-B7F6-AA661C3C519F}">
      <dgm:prSet/>
      <dgm:spPr/>
      <dgm:t>
        <a:bodyPr/>
        <a:lstStyle/>
        <a:p>
          <a:endParaRPr lang="en-US"/>
        </a:p>
      </dgm:t>
    </dgm:pt>
    <dgm:pt modelId="{9DF6A77D-9DC8-49C0-A034-50F93A5A2E65}">
      <dgm:prSet/>
      <dgm:spPr/>
      <dgm:t>
        <a:bodyPr/>
        <a:lstStyle/>
        <a:p>
          <a:r>
            <a:rPr lang="en-GB" dirty="0"/>
            <a:t>PTU can be used during pregnancy, while methimazole is teratogenic. </a:t>
          </a:r>
          <a:endParaRPr lang="en-US" dirty="0"/>
        </a:p>
      </dgm:t>
    </dgm:pt>
    <dgm:pt modelId="{41625FE8-01D9-42AC-860A-AEB4EAD38028}" type="parTrans" cxnId="{D6E232FC-97B2-4E15-AAC7-58EDA4CE83A3}">
      <dgm:prSet/>
      <dgm:spPr/>
      <dgm:t>
        <a:bodyPr/>
        <a:lstStyle/>
        <a:p>
          <a:endParaRPr lang="en-ZM"/>
        </a:p>
      </dgm:t>
    </dgm:pt>
    <dgm:pt modelId="{4FCCD67F-6870-4B89-B4E2-B8FB4EC3BFBF}" type="sibTrans" cxnId="{D6E232FC-97B2-4E15-AAC7-58EDA4CE83A3}">
      <dgm:prSet/>
      <dgm:spPr/>
      <dgm:t>
        <a:bodyPr/>
        <a:lstStyle/>
        <a:p>
          <a:endParaRPr lang="en-ZM"/>
        </a:p>
      </dgm:t>
    </dgm:pt>
    <dgm:pt modelId="{9B73A41B-4B19-4ACD-ACF2-1DEE55FA73F4}" type="pres">
      <dgm:prSet presAssocID="{B612725F-23D2-4D3B-AE63-EB950E456534}" presName="linear" presStyleCnt="0">
        <dgm:presLayoutVars>
          <dgm:animLvl val="lvl"/>
          <dgm:resizeHandles val="exact"/>
        </dgm:presLayoutVars>
      </dgm:prSet>
      <dgm:spPr/>
    </dgm:pt>
    <dgm:pt modelId="{68DE525E-FA7F-4A28-AB38-87D1D4B9057E}" type="pres">
      <dgm:prSet presAssocID="{40C67A6E-1F58-4C33-AE3A-4BC3E26422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710B9EF-F10C-49C2-8697-2B688350254B}" type="pres">
      <dgm:prSet presAssocID="{49BEB10B-CC34-451A-861A-96AD4E9D326D}" presName="spacer" presStyleCnt="0"/>
      <dgm:spPr/>
    </dgm:pt>
    <dgm:pt modelId="{36B6B2F3-C32F-4BBE-BF64-4B18BCA55A29}" type="pres">
      <dgm:prSet presAssocID="{25C89CC8-1B04-49E6-B455-93E621D192F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C612446-36DE-4DF9-BD45-6C06CF61EF98}" type="pres">
      <dgm:prSet presAssocID="{B118D20C-49DC-4970-8CA1-70E2F137E61D}" presName="spacer" presStyleCnt="0"/>
      <dgm:spPr/>
    </dgm:pt>
    <dgm:pt modelId="{CE5058A6-C06B-43E4-9AB0-2A25F6B19FF7}" type="pres">
      <dgm:prSet presAssocID="{7CF9F2CF-6CDA-44D3-AC1C-E97D0F4031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DDA980-2B5F-45C3-96DB-CB5F8F165887}" type="pres">
      <dgm:prSet presAssocID="{A3AE7B03-B4BD-4213-8157-F1ADAB1D151A}" presName="spacer" presStyleCnt="0"/>
      <dgm:spPr/>
    </dgm:pt>
    <dgm:pt modelId="{C1F9B1AC-9327-4CF2-9E5F-AC9711063128}" type="pres">
      <dgm:prSet presAssocID="{2361774E-E2B4-46CB-9384-E32FB5C18D0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B6E9822-7D4E-4170-A5C8-BB78E7C4B4D5}" type="pres">
      <dgm:prSet presAssocID="{A63D5521-D91A-4EE0-A2E5-4D03EC180F21}" presName="spacer" presStyleCnt="0"/>
      <dgm:spPr/>
    </dgm:pt>
    <dgm:pt modelId="{51C44E5A-5CE0-4D11-A7BB-17001B024631}" type="pres">
      <dgm:prSet presAssocID="{9DF6A77D-9DC8-49C0-A034-50F93A5A2E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5511104-F6B1-4C69-B7F6-AA661C3C519F}" srcId="{B612725F-23D2-4D3B-AE63-EB950E456534}" destId="{2361774E-E2B4-46CB-9384-E32FB5C18D07}" srcOrd="3" destOrd="0" parTransId="{21675822-B59D-4832-B5DF-CCA940438ACE}" sibTransId="{A63D5521-D91A-4EE0-A2E5-4D03EC180F21}"/>
    <dgm:cxn modelId="{B4715506-04BD-4871-805A-7C0D4E6AF041}" type="presOf" srcId="{25C89CC8-1B04-49E6-B455-93E621D192F9}" destId="{36B6B2F3-C32F-4BBE-BF64-4B18BCA55A29}" srcOrd="0" destOrd="0" presId="urn:microsoft.com/office/officeart/2005/8/layout/vList2"/>
    <dgm:cxn modelId="{5ED6AD2B-6D24-4F14-B0DE-08D270B12768}" srcId="{B612725F-23D2-4D3B-AE63-EB950E456534}" destId="{7CF9F2CF-6CDA-44D3-AC1C-E97D0F403106}" srcOrd="2" destOrd="0" parTransId="{C4B838A3-17A4-40FF-9DA5-19A3F59363BC}" sibTransId="{A3AE7B03-B4BD-4213-8157-F1ADAB1D151A}"/>
    <dgm:cxn modelId="{828CE82D-55DD-4BD4-ADDC-75D02984F065}" type="presOf" srcId="{9DF6A77D-9DC8-49C0-A034-50F93A5A2E65}" destId="{51C44E5A-5CE0-4D11-A7BB-17001B024631}" srcOrd="0" destOrd="0" presId="urn:microsoft.com/office/officeart/2005/8/layout/vList2"/>
    <dgm:cxn modelId="{64B8EC63-77E8-4F9B-B92B-2BAA179609A6}" type="presOf" srcId="{40C67A6E-1F58-4C33-AE3A-4BC3E2642277}" destId="{68DE525E-FA7F-4A28-AB38-87D1D4B9057E}" srcOrd="0" destOrd="0" presId="urn:microsoft.com/office/officeart/2005/8/layout/vList2"/>
    <dgm:cxn modelId="{AD9DAB86-DA90-4C66-9FCC-07B5FF2EAD7C}" type="presOf" srcId="{B612725F-23D2-4D3B-AE63-EB950E456534}" destId="{9B73A41B-4B19-4ACD-ACF2-1DEE55FA73F4}" srcOrd="0" destOrd="0" presId="urn:microsoft.com/office/officeart/2005/8/layout/vList2"/>
    <dgm:cxn modelId="{DC51CAC0-2AAF-40AF-B0D4-DADCE393A3BB}" srcId="{B612725F-23D2-4D3B-AE63-EB950E456534}" destId="{25C89CC8-1B04-49E6-B455-93E621D192F9}" srcOrd="1" destOrd="0" parTransId="{5D72F6A8-88BE-477D-8088-6680D6C06637}" sibTransId="{B118D20C-49DC-4970-8CA1-70E2F137E61D}"/>
    <dgm:cxn modelId="{F85A8BC1-7437-48C8-B61F-CC8C8478CC1B}" srcId="{B612725F-23D2-4D3B-AE63-EB950E456534}" destId="{40C67A6E-1F58-4C33-AE3A-4BC3E2642277}" srcOrd="0" destOrd="0" parTransId="{277A6814-B54C-4BBD-83F2-C3E2773EDC00}" sibTransId="{49BEB10B-CC34-451A-861A-96AD4E9D326D}"/>
    <dgm:cxn modelId="{79C726C7-2B56-4277-B66E-73564160FF01}" type="presOf" srcId="{7CF9F2CF-6CDA-44D3-AC1C-E97D0F403106}" destId="{CE5058A6-C06B-43E4-9AB0-2A25F6B19FF7}" srcOrd="0" destOrd="0" presId="urn:microsoft.com/office/officeart/2005/8/layout/vList2"/>
    <dgm:cxn modelId="{DAF4BAE1-E843-494B-84E5-97DAE2BAB157}" type="presOf" srcId="{2361774E-E2B4-46CB-9384-E32FB5C18D07}" destId="{C1F9B1AC-9327-4CF2-9E5F-AC9711063128}" srcOrd="0" destOrd="0" presId="urn:microsoft.com/office/officeart/2005/8/layout/vList2"/>
    <dgm:cxn modelId="{D6E232FC-97B2-4E15-AAC7-58EDA4CE83A3}" srcId="{B612725F-23D2-4D3B-AE63-EB950E456534}" destId="{9DF6A77D-9DC8-49C0-A034-50F93A5A2E65}" srcOrd="4" destOrd="0" parTransId="{41625FE8-01D9-42AC-860A-AEB4EAD38028}" sibTransId="{4FCCD67F-6870-4B89-B4E2-B8FB4EC3BFBF}"/>
    <dgm:cxn modelId="{D7A172D5-31E7-4B1D-905A-69EE6F359877}" type="presParOf" srcId="{9B73A41B-4B19-4ACD-ACF2-1DEE55FA73F4}" destId="{68DE525E-FA7F-4A28-AB38-87D1D4B9057E}" srcOrd="0" destOrd="0" presId="urn:microsoft.com/office/officeart/2005/8/layout/vList2"/>
    <dgm:cxn modelId="{60E1D27A-94FB-42CC-9F8B-18F4C16AEA70}" type="presParOf" srcId="{9B73A41B-4B19-4ACD-ACF2-1DEE55FA73F4}" destId="{8710B9EF-F10C-49C2-8697-2B688350254B}" srcOrd="1" destOrd="0" presId="urn:microsoft.com/office/officeart/2005/8/layout/vList2"/>
    <dgm:cxn modelId="{41EFA514-4BCA-495D-AB9D-D018E06E0EA7}" type="presParOf" srcId="{9B73A41B-4B19-4ACD-ACF2-1DEE55FA73F4}" destId="{36B6B2F3-C32F-4BBE-BF64-4B18BCA55A29}" srcOrd="2" destOrd="0" presId="urn:microsoft.com/office/officeart/2005/8/layout/vList2"/>
    <dgm:cxn modelId="{0FD268C0-2CEB-4513-B77E-16783F07D541}" type="presParOf" srcId="{9B73A41B-4B19-4ACD-ACF2-1DEE55FA73F4}" destId="{BC612446-36DE-4DF9-BD45-6C06CF61EF98}" srcOrd="3" destOrd="0" presId="urn:microsoft.com/office/officeart/2005/8/layout/vList2"/>
    <dgm:cxn modelId="{6475BF27-E71A-477F-9825-E41A7CB43C35}" type="presParOf" srcId="{9B73A41B-4B19-4ACD-ACF2-1DEE55FA73F4}" destId="{CE5058A6-C06B-43E4-9AB0-2A25F6B19FF7}" srcOrd="4" destOrd="0" presId="urn:microsoft.com/office/officeart/2005/8/layout/vList2"/>
    <dgm:cxn modelId="{D62A6296-1C48-4731-B825-9F55130BC1B7}" type="presParOf" srcId="{9B73A41B-4B19-4ACD-ACF2-1DEE55FA73F4}" destId="{05DDA980-2B5F-45C3-96DB-CB5F8F165887}" srcOrd="5" destOrd="0" presId="urn:microsoft.com/office/officeart/2005/8/layout/vList2"/>
    <dgm:cxn modelId="{0BB60591-0AAA-477A-B2BE-E69D8417F0B4}" type="presParOf" srcId="{9B73A41B-4B19-4ACD-ACF2-1DEE55FA73F4}" destId="{C1F9B1AC-9327-4CF2-9E5F-AC9711063128}" srcOrd="6" destOrd="0" presId="urn:microsoft.com/office/officeart/2005/8/layout/vList2"/>
    <dgm:cxn modelId="{EDA3F682-B894-453D-8A4F-76DC5DDAA5E8}" type="presParOf" srcId="{9B73A41B-4B19-4ACD-ACF2-1DEE55FA73F4}" destId="{BB6E9822-7D4E-4170-A5C8-BB78E7C4B4D5}" srcOrd="7" destOrd="0" presId="urn:microsoft.com/office/officeart/2005/8/layout/vList2"/>
    <dgm:cxn modelId="{26622C4F-9082-4E5B-A9FA-A7F9340D8DB7}" type="presParOf" srcId="{9B73A41B-4B19-4ACD-ACF2-1DEE55FA73F4}" destId="{51C44E5A-5CE0-4D11-A7BB-17001B0246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612725F-23D2-4D3B-AE63-EB950E45653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F76B3F-D1B8-4F93-AD7A-13D8FD9A37B2}">
      <dgm:prSet/>
      <dgm:spPr/>
      <dgm:t>
        <a:bodyPr/>
        <a:lstStyle/>
        <a:p>
          <a:r>
            <a:rPr lang="en-GB" dirty="0"/>
            <a:t>Thioamides remain active after oral administration; 50%–80% is absorbed. </a:t>
          </a:r>
          <a:endParaRPr lang="en-US" dirty="0"/>
        </a:p>
      </dgm:t>
    </dgm:pt>
    <dgm:pt modelId="{0DF1F45F-F7CC-4AFD-9BB2-B47529F5F99A}" type="parTrans" cxnId="{6AA0A026-6584-4204-92C0-7F5BE762B85A}">
      <dgm:prSet/>
      <dgm:spPr/>
    </dgm:pt>
    <dgm:pt modelId="{6B67F7C6-43F7-4CFA-9EFD-DF1F87F91121}" type="sibTrans" cxnId="{6AA0A026-6584-4204-92C0-7F5BE762B85A}">
      <dgm:prSet/>
      <dgm:spPr/>
    </dgm:pt>
    <dgm:pt modelId="{3E794833-264A-43A8-BEBD-4F14EDEDF22D}">
      <dgm:prSet/>
      <dgm:spPr/>
      <dgm:t>
        <a:bodyPr/>
        <a:lstStyle/>
        <a:p>
          <a:r>
            <a:rPr lang="en-GB" dirty="0"/>
            <a:t>1/2 life of 1–2 hours; they are concentrated in the thyroid gland and inhibit thyroid hormone biosynthesis for 6–24 hours. </a:t>
          </a:r>
          <a:endParaRPr lang="en-ZM" dirty="0"/>
        </a:p>
      </dgm:t>
    </dgm:pt>
    <dgm:pt modelId="{1B7D9AB6-4F6B-499F-82C8-646DAE2D4897}" type="parTrans" cxnId="{7DB1A167-3F2A-4C31-BA7B-2406D9D46D11}">
      <dgm:prSet/>
      <dgm:spPr/>
      <dgm:t>
        <a:bodyPr/>
        <a:lstStyle/>
        <a:p>
          <a:endParaRPr lang="en-ZM"/>
        </a:p>
      </dgm:t>
    </dgm:pt>
    <dgm:pt modelId="{DDE16BAF-0113-46C3-A94E-DBD9F33DDAC8}" type="sibTrans" cxnId="{7DB1A167-3F2A-4C31-BA7B-2406D9D46D11}">
      <dgm:prSet/>
      <dgm:spPr/>
      <dgm:t>
        <a:bodyPr/>
        <a:lstStyle/>
        <a:p>
          <a:endParaRPr lang="en-ZM"/>
        </a:p>
      </dgm:t>
    </dgm:pt>
    <dgm:pt modelId="{B79AA208-88DE-46E6-88D6-DD278819AD7B}">
      <dgm:prSet/>
      <dgm:spPr/>
      <dgm:t>
        <a:bodyPr/>
        <a:lstStyle/>
        <a:p>
          <a:r>
            <a:rPr lang="en-GB" dirty="0"/>
            <a:t>They do not affect T3/T4 already within the thyroid; attaining euthyroid status may take 2–4 months. </a:t>
          </a:r>
          <a:endParaRPr lang="en-ZM" dirty="0"/>
        </a:p>
      </dgm:t>
    </dgm:pt>
    <dgm:pt modelId="{91D806C0-E367-4979-9D17-7E24494F57AA}" type="parTrans" cxnId="{F9E34F4C-B4C9-42F7-A8E4-F178946D1127}">
      <dgm:prSet/>
      <dgm:spPr/>
      <dgm:t>
        <a:bodyPr/>
        <a:lstStyle/>
        <a:p>
          <a:endParaRPr lang="en-ZM"/>
        </a:p>
      </dgm:t>
    </dgm:pt>
    <dgm:pt modelId="{0AF18EB0-A160-42C1-99B5-A2F83D86CECC}" type="sibTrans" cxnId="{F9E34F4C-B4C9-42F7-A8E4-F178946D1127}">
      <dgm:prSet/>
      <dgm:spPr/>
      <dgm:t>
        <a:bodyPr/>
        <a:lstStyle/>
        <a:p>
          <a:endParaRPr lang="en-ZM"/>
        </a:p>
      </dgm:t>
    </dgm:pt>
    <dgm:pt modelId="{446776BA-7C2E-49F0-8587-C47359199821}">
      <dgm:prSet/>
      <dgm:spPr/>
      <dgm:t>
        <a:bodyPr/>
        <a:lstStyle/>
        <a:p>
          <a:r>
            <a:rPr lang="en-GB" dirty="0"/>
            <a:t>Thioamides are eliminated in the urine as glucuronides. </a:t>
          </a:r>
          <a:endParaRPr lang="en-ZM" dirty="0"/>
        </a:p>
      </dgm:t>
    </dgm:pt>
    <dgm:pt modelId="{E4282992-237E-4064-8099-27C33274C28D}" type="parTrans" cxnId="{E8188CF8-B82B-49C6-AE8C-BD535F624420}">
      <dgm:prSet/>
      <dgm:spPr/>
      <dgm:t>
        <a:bodyPr/>
        <a:lstStyle/>
        <a:p>
          <a:endParaRPr lang="en-ZM"/>
        </a:p>
      </dgm:t>
    </dgm:pt>
    <dgm:pt modelId="{266AACA8-C6E2-44F4-AF56-A447971C879C}" type="sibTrans" cxnId="{E8188CF8-B82B-49C6-AE8C-BD535F624420}">
      <dgm:prSet/>
      <dgm:spPr/>
      <dgm:t>
        <a:bodyPr/>
        <a:lstStyle/>
        <a:p>
          <a:endParaRPr lang="en-ZM"/>
        </a:p>
      </dgm:t>
    </dgm:pt>
    <dgm:pt modelId="{9B73A41B-4B19-4ACD-ACF2-1DEE55FA73F4}" type="pres">
      <dgm:prSet presAssocID="{B612725F-23D2-4D3B-AE63-EB950E456534}" presName="linear" presStyleCnt="0">
        <dgm:presLayoutVars>
          <dgm:animLvl val="lvl"/>
          <dgm:resizeHandles val="exact"/>
        </dgm:presLayoutVars>
      </dgm:prSet>
      <dgm:spPr/>
    </dgm:pt>
    <dgm:pt modelId="{C71B202F-EA56-493E-9867-1C5F1552C925}" type="pres">
      <dgm:prSet presAssocID="{48F76B3F-D1B8-4F93-AD7A-13D8FD9A37B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01D9B65-769C-4747-9F69-A9088481209F}" type="pres">
      <dgm:prSet presAssocID="{6B67F7C6-43F7-4CFA-9EFD-DF1F87F91121}" presName="spacer" presStyleCnt="0"/>
      <dgm:spPr/>
    </dgm:pt>
    <dgm:pt modelId="{01542B6C-7B8F-42C8-A10E-49EF8F480ADB}" type="pres">
      <dgm:prSet presAssocID="{3E794833-264A-43A8-BEBD-4F14EDEDF2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2667291-5797-464A-AA5E-FF0E25425F10}" type="pres">
      <dgm:prSet presAssocID="{DDE16BAF-0113-46C3-A94E-DBD9F33DDAC8}" presName="spacer" presStyleCnt="0"/>
      <dgm:spPr/>
    </dgm:pt>
    <dgm:pt modelId="{B5924BB5-3122-4E02-8BF5-A5C62EC086CB}" type="pres">
      <dgm:prSet presAssocID="{B79AA208-88DE-46E6-88D6-DD278819AD7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8452B64-FA08-4DBE-B7E4-9E3FCF959AEF}" type="pres">
      <dgm:prSet presAssocID="{0AF18EB0-A160-42C1-99B5-A2F83D86CECC}" presName="spacer" presStyleCnt="0"/>
      <dgm:spPr/>
    </dgm:pt>
    <dgm:pt modelId="{B2BE8C2A-85D9-4C65-8534-64934538A608}" type="pres">
      <dgm:prSet presAssocID="{446776BA-7C2E-49F0-8587-C4735919982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A0A026-6584-4204-92C0-7F5BE762B85A}" srcId="{B612725F-23D2-4D3B-AE63-EB950E456534}" destId="{48F76B3F-D1B8-4F93-AD7A-13D8FD9A37B2}" srcOrd="0" destOrd="0" parTransId="{0DF1F45F-F7CC-4AFD-9BB2-B47529F5F99A}" sibTransId="{6B67F7C6-43F7-4CFA-9EFD-DF1F87F91121}"/>
    <dgm:cxn modelId="{E275F743-4A28-4765-84AE-0233235C2A79}" type="presOf" srcId="{446776BA-7C2E-49F0-8587-C47359199821}" destId="{B2BE8C2A-85D9-4C65-8534-64934538A608}" srcOrd="0" destOrd="0" presId="urn:microsoft.com/office/officeart/2005/8/layout/vList2"/>
    <dgm:cxn modelId="{7DB1A167-3F2A-4C31-BA7B-2406D9D46D11}" srcId="{B612725F-23D2-4D3B-AE63-EB950E456534}" destId="{3E794833-264A-43A8-BEBD-4F14EDEDF22D}" srcOrd="1" destOrd="0" parTransId="{1B7D9AB6-4F6B-499F-82C8-646DAE2D4897}" sibTransId="{DDE16BAF-0113-46C3-A94E-DBD9F33DDAC8}"/>
    <dgm:cxn modelId="{F9E34F4C-B4C9-42F7-A8E4-F178946D1127}" srcId="{B612725F-23D2-4D3B-AE63-EB950E456534}" destId="{B79AA208-88DE-46E6-88D6-DD278819AD7B}" srcOrd="2" destOrd="0" parTransId="{91D806C0-E367-4979-9D17-7E24494F57AA}" sibTransId="{0AF18EB0-A160-42C1-99B5-A2F83D86CECC}"/>
    <dgm:cxn modelId="{AD9DAB86-DA90-4C66-9FCC-07B5FF2EAD7C}" type="presOf" srcId="{B612725F-23D2-4D3B-AE63-EB950E456534}" destId="{9B73A41B-4B19-4ACD-ACF2-1DEE55FA73F4}" srcOrd="0" destOrd="0" presId="urn:microsoft.com/office/officeart/2005/8/layout/vList2"/>
    <dgm:cxn modelId="{60F51CAC-44B6-418D-8D6C-A7F9FD81ECB8}" type="presOf" srcId="{3E794833-264A-43A8-BEBD-4F14EDEDF22D}" destId="{01542B6C-7B8F-42C8-A10E-49EF8F480ADB}" srcOrd="0" destOrd="0" presId="urn:microsoft.com/office/officeart/2005/8/layout/vList2"/>
    <dgm:cxn modelId="{A627CCC9-6D1F-4241-B4C1-EE2C2B0F3845}" type="presOf" srcId="{48F76B3F-D1B8-4F93-AD7A-13D8FD9A37B2}" destId="{C71B202F-EA56-493E-9867-1C5F1552C925}" srcOrd="0" destOrd="0" presId="urn:microsoft.com/office/officeart/2005/8/layout/vList2"/>
    <dgm:cxn modelId="{8DA8AEE9-9847-4F40-B8CE-3F35179439AF}" type="presOf" srcId="{B79AA208-88DE-46E6-88D6-DD278819AD7B}" destId="{B5924BB5-3122-4E02-8BF5-A5C62EC086CB}" srcOrd="0" destOrd="0" presId="urn:microsoft.com/office/officeart/2005/8/layout/vList2"/>
    <dgm:cxn modelId="{E8188CF8-B82B-49C6-AE8C-BD535F624420}" srcId="{B612725F-23D2-4D3B-AE63-EB950E456534}" destId="{446776BA-7C2E-49F0-8587-C47359199821}" srcOrd="3" destOrd="0" parTransId="{E4282992-237E-4064-8099-27C33274C28D}" sibTransId="{266AACA8-C6E2-44F4-AF56-A447971C879C}"/>
    <dgm:cxn modelId="{844A67B5-BE87-4E1F-A58C-8E66751534B7}" type="presParOf" srcId="{9B73A41B-4B19-4ACD-ACF2-1DEE55FA73F4}" destId="{C71B202F-EA56-493E-9867-1C5F1552C925}" srcOrd="0" destOrd="0" presId="urn:microsoft.com/office/officeart/2005/8/layout/vList2"/>
    <dgm:cxn modelId="{0A01B5C2-EDF9-4EBB-BC64-7894001F699B}" type="presParOf" srcId="{9B73A41B-4B19-4ACD-ACF2-1DEE55FA73F4}" destId="{A01D9B65-769C-4747-9F69-A9088481209F}" srcOrd="1" destOrd="0" presId="urn:microsoft.com/office/officeart/2005/8/layout/vList2"/>
    <dgm:cxn modelId="{92BC566A-A61E-4EC3-8ABA-E5A1B20EE470}" type="presParOf" srcId="{9B73A41B-4B19-4ACD-ACF2-1DEE55FA73F4}" destId="{01542B6C-7B8F-42C8-A10E-49EF8F480ADB}" srcOrd="2" destOrd="0" presId="urn:microsoft.com/office/officeart/2005/8/layout/vList2"/>
    <dgm:cxn modelId="{E3125BEA-F189-4851-8FF0-357F90EA86C6}" type="presParOf" srcId="{9B73A41B-4B19-4ACD-ACF2-1DEE55FA73F4}" destId="{F2667291-5797-464A-AA5E-FF0E25425F10}" srcOrd="3" destOrd="0" presId="urn:microsoft.com/office/officeart/2005/8/layout/vList2"/>
    <dgm:cxn modelId="{09B860B6-BE7B-4952-8BA5-A2D661384EBD}" type="presParOf" srcId="{9B73A41B-4B19-4ACD-ACF2-1DEE55FA73F4}" destId="{B5924BB5-3122-4E02-8BF5-A5C62EC086CB}" srcOrd="4" destOrd="0" presId="urn:microsoft.com/office/officeart/2005/8/layout/vList2"/>
    <dgm:cxn modelId="{7627B856-2882-49E7-A5CC-5E88BBCD94E6}" type="presParOf" srcId="{9B73A41B-4B19-4ACD-ACF2-1DEE55FA73F4}" destId="{88452B64-FA08-4DBE-B7E4-9E3FCF959AEF}" srcOrd="5" destOrd="0" presId="urn:microsoft.com/office/officeart/2005/8/layout/vList2"/>
    <dgm:cxn modelId="{209C5EE2-DA93-4304-B1AA-82AE27D10009}" type="presParOf" srcId="{9B73A41B-4B19-4ACD-ACF2-1DEE55FA73F4}" destId="{B2BE8C2A-85D9-4C65-8534-64934538A6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8CE77D0-0256-47EB-8C46-4ECC9F5E283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C714F2-F398-4021-A064-CFD35AF21EC8}">
      <dgm:prSet/>
      <dgm:spPr/>
      <dgm:t>
        <a:bodyPr/>
        <a:lstStyle/>
        <a:p>
          <a:r>
            <a:rPr lang="en-US" b="0" i="0" dirty="0"/>
            <a:t>Treat hyperthyroidism from Graves disease and toxic goiter. </a:t>
          </a:r>
          <a:endParaRPr lang="en-US" dirty="0"/>
        </a:p>
      </dgm:t>
    </dgm:pt>
    <dgm:pt modelId="{75D07F3A-1C98-4E8E-867B-8604A58E7433}" type="parTrans" cxnId="{A99E7443-C1EE-4090-884B-E6CF135103BB}">
      <dgm:prSet/>
      <dgm:spPr/>
      <dgm:t>
        <a:bodyPr/>
        <a:lstStyle/>
        <a:p>
          <a:endParaRPr lang="en-US"/>
        </a:p>
      </dgm:t>
    </dgm:pt>
    <dgm:pt modelId="{AF16114C-D89D-499C-9721-E8A3D8BF4CDD}" type="sibTrans" cxnId="{A99E7443-C1EE-4090-884B-E6CF135103BB}">
      <dgm:prSet/>
      <dgm:spPr/>
      <dgm:t>
        <a:bodyPr/>
        <a:lstStyle/>
        <a:p>
          <a:endParaRPr lang="en-US"/>
        </a:p>
      </dgm:t>
    </dgm:pt>
    <dgm:pt modelId="{0CC6F876-F814-4963-ACCA-14BE5768A964}">
      <dgm:prSet/>
      <dgm:spPr/>
      <dgm:t>
        <a:bodyPr/>
        <a:lstStyle/>
        <a:p>
          <a:r>
            <a:rPr lang="en-US" b="0" i="0" dirty="0"/>
            <a:t>Control hyperthyroidism prior to thyroid surgery.</a:t>
          </a:r>
          <a:endParaRPr lang="en-US" dirty="0"/>
        </a:p>
      </dgm:t>
    </dgm:pt>
    <dgm:pt modelId="{A0371BE5-80C2-4C8A-AAE6-4CBC2E481D34}" type="parTrans" cxnId="{B06522DD-7498-419E-A9AD-B21E519416FB}">
      <dgm:prSet/>
      <dgm:spPr/>
      <dgm:t>
        <a:bodyPr/>
        <a:lstStyle/>
        <a:p>
          <a:endParaRPr lang="en-US"/>
        </a:p>
      </dgm:t>
    </dgm:pt>
    <dgm:pt modelId="{F923F100-35C0-4CEF-B7D3-589BB33BA06C}" type="sibTrans" cxnId="{B06522DD-7498-419E-A9AD-B21E519416FB}">
      <dgm:prSet/>
      <dgm:spPr/>
      <dgm:t>
        <a:bodyPr/>
        <a:lstStyle/>
        <a:p>
          <a:endParaRPr lang="en-US"/>
        </a:p>
      </dgm:t>
    </dgm:pt>
    <dgm:pt modelId="{FBAEA790-FC4B-4E69-97C0-56B60CE2DFFE}">
      <dgm:prSet/>
      <dgm:spPr/>
      <dgm:t>
        <a:bodyPr/>
        <a:lstStyle/>
        <a:p>
          <a:r>
            <a:rPr lang="en-US" b="0" i="0" dirty="0"/>
            <a:t>SE: rashes, headache, or nausea; they may also induce leukopenia or agranulocytosis.</a:t>
          </a:r>
          <a:endParaRPr lang="en-US" dirty="0"/>
        </a:p>
      </dgm:t>
    </dgm:pt>
    <dgm:pt modelId="{97F0EE28-22D2-4DDC-A367-C0FA8F580B71}" type="parTrans" cxnId="{CB2B0D1C-257C-478C-A15F-AC5B39618E2E}">
      <dgm:prSet/>
      <dgm:spPr/>
      <dgm:t>
        <a:bodyPr/>
        <a:lstStyle/>
        <a:p>
          <a:endParaRPr lang="en-US"/>
        </a:p>
      </dgm:t>
    </dgm:pt>
    <dgm:pt modelId="{5352FBBB-5EB3-4FD1-A35A-0FC1A2A90A80}" type="sibTrans" cxnId="{CB2B0D1C-257C-478C-A15F-AC5B39618E2E}">
      <dgm:prSet/>
      <dgm:spPr/>
      <dgm:t>
        <a:bodyPr/>
        <a:lstStyle/>
        <a:p>
          <a:endParaRPr lang="en-US"/>
        </a:p>
      </dgm:t>
    </dgm:pt>
    <dgm:pt modelId="{91AAFC3A-2EAF-433E-AFF7-7BF067585F5A}" type="pres">
      <dgm:prSet presAssocID="{38CE77D0-0256-47EB-8C46-4ECC9F5E2839}" presName="root" presStyleCnt="0">
        <dgm:presLayoutVars>
          <dgm:dir/>
          <dgm:resizeHandles val="exact"/>
        </dgm:presLayoutVars>
      </dgm:prSet>
      <dgm:spPr/>
    </dgm:pt>
    <dgm:pt modelId="{48C992F6-81FC-4C63-A981-132ED0E6A9D6}" type="pres">
      <dgm:prSet presAssocID="{63C714F2-F398-4021-A064-CFD35AF21EC8}" presName="compNode" presStyleCnt="0"/>
      <dgm:spPr/>
    </dgm:pt>
    <dgm:pt modelId="{1AE6957A-0D76-487E-A52E-FD598E714A48}" type="pres">
      <dgm:prSet presAssocID="{63C714F2-F398-4021-A064-CFD35AF21EC8}" presName="bgRect" presStyleLbl="bgShp" presStyleIdx="0" presStyleCnt="3"/>
      <dgm:spPr/>
    </dgm:pt>
    <dgm:pt modelId="{1A0672B9-0828-43E2-AC59-7FBC99BD9C24}" type="pres">
      <dgm:prSet presAssocID="{63C714F2-F398-4021-A064-CFD35AF21E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404FE352-E666-4073-AC58-AEB2DB83D997}" type="pres">
      <dgm:prSet presAssocID="{63C714F2-F398-4021-A064-CFD35AF21EC8}" presName="spaceRect" presStyleCnt="0"/>
      <dgm:spPr/>
    </dgm:pt>
    <dgm:pt modelId="{F40DC153-5FF9-41FC-A4F1-9F8A4EF22D67}" type="pres">
      <dgm:prSet presAssocID="{63C714F2-F398-4021-A064-CFD35AF21EC8}" presName="parTx" presStyleLbl="revTx" presStyleIdx="0" presStyleCnt="3">
        <dgm:presLayoutVars>
          <dgm:chMax val="0"/>
          <dgm:chPref val="0"/>
        </dgm:presLayoutVars>
      </dgm:prSet>
      <dgm:spPr/>
    </dgm:pt>
    <dgm:pt modelId="{82C5D348-7F9E-4C55-AA87-9E7B890622BB}" type="pres">
      <dgm:prSet presAssocID="{AF16114C-D89D-499C-9721-E8A3D8BF4CDD}" presName="sibTrans" presStyleCnt="0"/>
      <dgm:spPr/>
    </dgm:pt>
    <dgm:pt modelId="{52EF5F8F-56A2-4892-B874-8D1219C2267D}" type="pres">
      <dgm:prSet presAssocID="{0CC6F876-F814-4963-ACCA-14BE5768A964}" presName="compNode" presStyleCnt="0"/>
      <dgm:spPr/>
    </dgm:pt>
    <dgm:pt modelId="{DBB19CBD-1CE4-4C80-BDD5-5DF7C1BCA679}" type="pres">
      <dgm:prSet presAssocID="{0CC6F876-F814-4963-ACCA-14BE5768A964}" presName="bgRect" presStyleLbl="bgShp" presStyleIdx="1" presStyleCnt="3"/>
      <dgm:spPr/>
    </dgm:pt>
    <dgm:pt modelId="{4665AC5A-7ADA-4CCC-BE51-0AD84286178E}" type="pres">
      <dgm:prSet presAssocID="{0CC6F876-F814-4963-ACCA-14BE5768A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B3354C90-E9A8-4EB5-9950-63D6B245F221}" type="pres">
      <dgm:prSet presAssocID="{0CC6F876-F814-4963-ACCA-14BE5768A964}" presName="spaceRect" presStyleCnt="0"/>
      <dgm:spPr/>
    </dgm:pt>
    <dgm:pt modelId="{DF95C612-69B9-4744-A9C0-596F81A36D3C}" type="pres">
      <dgm:prSet presAssocID="{0CC6F876-F814-4963-ACCA-14BE5768A964}" presName="parTx" presStyleLbl="revTx" presStyleIdx="1" presStyleCnt="3">
        <dgm:presLayoutVars>
          <dgm:chMax val="0"/>
          <dgm:chPref val="0"/>
        </dgm:presLayoutVars>
      </dgm:prSet>
      <dgm:spPr/>
    </dgm:pt>
    <dgm:pt modelId="{EBA66CA2-FE27-443E-9707-EAA3C3467EDB}" type="pres">
      <dgm:prSet presAssocID="{F923F100-35C0-4CEF-B7D3-589BB33BA06C}" presName="sibTrans" presStyleCnt="0"/>
      <dgm:spPr/>
    </dgm:pt>
    <dgm:pt modelId="{FA3E38EF-5DBC-4289-9731-06C88403F6DC}" type="pres">
      <dgm:prSet presAssocID="{FBAEA790-FC4B-4E69-97C0-56B60CE2DFFE}" presName="compNode" presStyleCnt="0"/>
      <dgm:spPr/>
    </dgm:pt>
    <dgm:pt modelId="{E2A9CAC1-B33B-485E-8184-1F69C0873577}" type="pres">
      <dgm:prSet presAssocID="{FBAEA790-FC4B-4E69-97C0-56B60CE2DFFE}" presName="bgRect" presStyleLbl="bgShp" presStyleIdx="2" presStyleCnt="3"/>
      <dgm:spPr/>
    </dgm:pt>
    <dgm:pt modelId="{686A5B55-AFB5-4B90-B848-F6C05C2BC9D2}" type="pres">
      <dgm:prSet presAssocID="{FBAEA790-FC4B-4E69-97C0-56B60CE2DF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82E50742-1BA5-4030-A84D-B542B99FE2B9}" type="pres">
      <dgm:prSet presAssocID="{FBAEA790-FC4B-4E69-97C0-56B60CE2DFFE}" presName="spaceRect" presStyleCnt="0"/>
      <dgm:spPr/>
    </dgm:pt>
    <dgm:pt modelId="{23AF51B5-909D-4A6F-AA58-C0A725C1BC1A}" type="pres">
      <dgm:prSet presAssocID="{FBAEA790-FC4B-4E69-97C0-56B60CE2DFF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B2B0D1C-257C-478C-A15F-AC5B39618E2E}" srcId="{38CE77D0-0256-47EB-8C46-4ECC9F5E2839}" destId="{FBAEA790-FC4B-4E69-97C0-56B60CE2DFFE}" srcOrd="2" destOrd="0" parTransId="{97F0EE28-22D2-4DDC-A367-C0FA8F580B71}" sibTransId="{5352FBBB-5EB3-4FD1-A35A-0FC1A2A90A80}"/>
    <dgm:cxn modelId="{A99E7443-C1EE-4090-884B-E6CF135103BB}" srcId="{38CE77D0-0256-47EB-8C46-4ECC9F5E2839}" destId="{63C714F2-F398-4021-A064-CFD35AF21EC8}" srcOrd="0" destOrd="0" parTransId="{75D07F3A-1C98-4E8E-867B-8604A58E7433}" sibTransId="{AF16114C-D89D-499C-9721-E8A3D8BF4CDD}"/>
    <dgm:cxn modelId="{66904378-1D02-4A75-93F3-1CDC2F661A73}" type="presOf" srcId="{0CC6F876-F814-4963-ACCA-14BE5768A964}" destId="{DF95C612-69B9-4744-A9C0-596F81A36D3C}" srcOrd="0" destOrd="0" presId="urn:microsoft.com/office/officeart/2018/2/layout/IconVerticalSolidList"/>
    <dgm:cxn modelId="{0BEF7FA3-8DC0-4100-BEBE-327AB1F35F60}" type="presOf" srcId="{63C714F2-F398-4021-A064-CFD35AF21EC8}" destId="{F40DC153-5FF9-41FC-A4F1-9F8A4EF22D67}" srcOrd="0" destOrd="0" presId="urn:microsoft.com/office/officeart/2018/2/layout/IconVerticalSolidList"/>
    <dgm:cxn modelId="{043F81C4-AF4C-4312-B7C7-8211EF35805E}" type="presOf" srcId="{FBAEA790-FC4B-4E69-97C0-56B60CE2DFFE}" destId="{23AF51B5-909D-4A6F-AA58-C0A725C1BC1A}" srcOrd="0" destOrd="0" presId="urn:microsoft.com/office/officeart/2018/2/layout/IconVerticalSolidList"/>
    <dgm:cxn modelId="{B06522DD-7498-419E-A9AD-B21E519416FB}" srcId="{38CE77D0-0256-47EB-8C46-4ECC9F5E2839}" destId="{0CC6F876-F814-4963-ACCA-14BE5768A964}" srcOrd="1" destOrd="0" parTransId="{A0371BE5-80C2-4C8A-AAE6-4CBC2E481D34}" sibTransId="{F923F100-35C0-4CEF-B7D3-589BB33BA06C}"/>
    <dgm:cxn modelId="{8B6061DD-3443-4D40-8C11-7792180830DA}" type="presOf" srcId="{38CE77D0-0256-47EB-8C46-4ECC9F5E2839}" destId="{91AAFC3A-2EAF-433E-AFF7-7BF067585F5A}" srcOrd="0" destOrd="0" presId="urn:microsoft.com/office/officeart/2018/2/layout/IconVerticalSolidList"/>
    <dgm:cxn modelId="{59E05A00-3DD3-40B0-8D6C-C86A9936C4A5}" type="presParOf" srcId="{91AAFC3A-2EAF-433E-AFF7-7BF067585F5A}" destId="{48C992F6-81FC-4C63-A981-132ED0E6A9D6}" srcOrd="0" destOrd="0" presId="urn:microsoft.com/office/officeart/2018/2/layout/IconVerticalSolidList"/>
    <dgm:cxn modelId="{2C388618-C466-4AE7-AF7B-8A57CF46F76B}" type="presParOf" srcId="{48C992F6-81FC-4C63-A981-132ED0E6A9D6}" destId="{1AE6957A-0D76-487E-A52E-FD598E714A48}" srcOrd="0" destOrd="0" presId="urn:microsoft.com/office/officeart/2018/2/layout/IconVerticalSolidList"/>
    <dgm:cxn modelId="{593DA08D-E3E1-4C64-91B1-A91B4B7502DE}" type="presParOf" srcId="{48C992F6-81FC-4C63-A981-132ED0E6A9D6}" destId="{1A0672B9-0828-43E2-AC59-7FBC99BD9C24}" srcOrd="1" destOrd="0" presId="urn:microsoft.com/office/officeart/2018/2/layout/IconVerticalSolidList"/>
    <dgm:cxn modelId="{4BBEF7C9-CE02-4D86-9EB1-D4D1FFF6FFC6}" type="presParOf" srcId="{48C992F6-81FC-4C63-A981-132ED0E6A9D6}" destId="{404FE352-E666-4073-AC58-AEB2DB83D997}" srcOrd="2" destOrd="0" presId="urn:microsoft.com/office/officeart/2018/2/layout/IconVerticalSolidList"/>
    <dgm:cxn modelId="{7C0D3AFC-E34A-41A6-A895-4A3B800B867B}" type="presParOf" srcId="{48C992F6-81FC-4C63-A981-132ED0E6A9D6}" destId="{F40DC153-5FF9-41FC-A4F1-9F8A4EF22D67}" srcOrd="3" destOrd="0" presId="urn:microsoft.com/office/officeart/2018/2/layout/IconVerticalSolidList"/>
    <dgm:cxn modelId="{8773807F-82EC-47E0-B7E7-9FCA100B7400}" type="presParOf" srcId="{91AAFC3A-2EAF-433E-AFF7-7BF067585F5A}" destId="{82C5D348-7F9E-4C55-AA87-9E7B890622BB}" srcOrd="1" destOrd="0" presId="urn:microsoft.com/office/officeart/2018/2/layout/IconVerticalSolidList"/>
    <dgm:cxn modelId="{CA90038B-656D-42D8-BE07-578BE1B7576B}" type="presParOf" srcId="{91AAFC3A-2EAF-433E-AFF7-7BF067585F5A}" destId="{52EF5F8F-56A2-4892-B874-8D1219C2267D}" srcOrd="2" destOrd="0" presId="urn:microsoft.com/office/officeart/2018/2/layout/IconVerticalSolidList"/>
    <dgm:cxn modelId="{2256D4E7-AC5F-4507-BE96-6D56555D9263}" type="presParOf" srcId="{52EF5F8F-56A2-4892-B874-8D1219C2267D}" destId="{DBB19CBD-1CE4-4C80-BDD5-5DF7C1BCA679}" srcOrd="0" destOrd="0" presId="urn:microsoft.com/office/officeart/2018/2/layout/IconVerticalSolidList"/>
    <dgm:cxn modelId="{7AB8155A-A6B3-4C6C-89E2-B968B953A187}" type="presParOf" srcId="{52EF5F8F-56A2-4892-B874-8D1219C2267D}" destId="{4665AC5A-7ADA-4CCC-BE51-0AD84286178E}" srcOrd="1" destOrd="0" presId="urn:microsoft.com/office/officeart/2018/2/layout/IconVerticalSolidList"/>
    <dgm:cxn modelId="{1CFA0B9D-A482-4FCC-8BBD-4DAFC0CA9EEF}" type="presParOf" srcId="{52EF5F8F-56A2-4892-B874-8D1219C2267D}" destId="{B3354C90-E9A8-4EB5-9950-63D6B245F221}" srcOrd="2" destOrd="0" presId="urn:microsoft.com/office/officeart/2018/2/layout/IconVerticalSolidList"/>
    <dgm:cxn modelId="{E948F617-C98D-4A28-BC95-B93C1300BDC1}" type="presParOf" srcId="{52EF5F8F-56A2-4892-B874-8D1219C2267D}" destId="{DF95C612-69B9-4744-A9C0-596F81A36D3C}" srcOrd="3" destOrd="0" presId="urn:microsoft.com/office/officeart/2018/2/layout/IconVerticalSolidList"/>
    <dgm:cxn modelId="{2AAA0D52-5E9B-44AD-BA84-7EAB7849B366}" type="presParOf" srcId="{91AAFC3A-2EAF-433E-AFF7-7BF067585F5A}" destId="{EBA66CA2-FE27-443E-9707-EAA3C3467EDB}" srcOrd="3" destOrd="0" presId="urn:microsoft.com/office/officeart/2018/2/layout/IconVerticalSolidList"/>
    <dgm:cxn modelId="{32E0CF7E-5246-4191-8C29-020F0C271425}" type="presParOf" srcId="{91AAFC3A-2EAF-433E-AFF7-7BF067585F5A}" destId="{FA3E38EF-5DBC-4289-9731-06C88403F6DC}" srcOrd="4" destOrd="0" presId="urn:microsoft.com/office/officeart/2018/2/layout/IconVerticalSolidList"/>
    <dgm:cxn modelId="{810B4997-CE92-4730-BA06-AF3ECF2DD9AB}" type="presParOf" srcId="{FA3E38EF-5DBC-4289-9731-06C88403F6DC}" destId="{E2A9CAC1-B33B-485E-8184-1F69C0873577}" srcOrd="0" destOrd="0" presId="urn:microsoft.com/office/officeart/2018/2/layout/IconVerticalSolidList"/>
    <dgm:cxn modelId="{02FD370F-EEF1-4DDA-A569-B00E413F8825}" type="presParOf" srcId="{FA3E38EF-5DBC-4289-9731-06C88403F6DC}" destId="{686A5B55-AFB5-4B90-B848-F6C05C2BC9D2}" srcOrd="1" destOrd="0" presId="urn:microsoft.com/office/officeart/2018/2/layout/IconVerticalSolidList"/>
    <dgm:cxn modelId="{B058864D-C36B-4ECD-AD75-CD6B75CFBF91}" type="presParOf" srcId="{FA3E38EF-5DBC-4289-9731-06C88403F6DC}" destId="{82E50742-1BA5-4030-A84D-B542B99FE2B9}" srcOrd="2" destOrd="0" presId="urn:microsoft.com/office/officeart/2018/2/layout/IconVerticalSolidList"/>
    <dgm:cxn modelId="{FBF28683-B595-4730-BE10-E8821EDA3FB5}" type="presParOf" srcId="{FA3E38EF-5DBC-4289-9731-06C88403F6DC}" destId="{23AF51B5-909D-4A6F-AA58-C0A725C1BC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94810D9-3B52-42AA-84E8-C888AEAEFB3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933E59A-0B9D-4DD5-B8A6-036DB2298626}">
      <dgm:prSet/>
      <dgm:spPr/>
      <dgm:t>
        <a:bodyPr/>
        <a:lstStyle/>
        <a:p>
          <a:r>
            <a:rPr lang="en-US" b="0" i="0"/>
            <a:t>Anion inhibitors of thyroid function include thiocyanate, perchlorate, and fluoborate. </a:t>
          </a:r>
          <a:endParaRPr lang="en-US"/>
        </a:p>
      </dgm:t>
    </dgm:pt>
    <dgm:pt modelId="{712C5927-78BD-4432-95F1-2C2514FC813A}" type="parTrans" cxnId="{B32589F1-89EB-44D6-BD65-77319C02158A}">
      <dgm:prSet/>
      <dgm:spPr/>
      <dgm:t>
        <a:bodyPr/>
        <a:lstStyle/>
        <a:p>
          <a:endParaRPr lang="en-US"/>
        </a:p>
      </dgm:t>
    </dgm:pt>
    <dgm:pt modelId="{35120BF7-994A-42FA-AB67-BAD59999EACE}" type="sibTrans" cxnId="{B32589F1-89EB-44D6-BD65-77319C02158A}">
      <dgm:prSet/>
      <dgm:spPr/>
      <dgm:t>
        <a:bodyPr/>
        <a:lstStyle/>
        <a:p>
          <a:endParaRPr lang="en-US"/>
        </a:p>
      </dgm:t>
    </dgm:pt>
    <dgm:pt modelId="{2B3BF84A-760B-409F-A88C-07383A677E80}">
      <dgm:prSet/>
      <dgm:spPr/>
      <dgm:t>
        <a:bodyPr/>
        <a:lstStyle/>
        <a:p>
          <a:r>
            <a:rPr lang="en-US" b="0" i="0" dirty="0"/>
            <a:t>They are monovalent anions with a hydrated radius similar in size to that of iodide. </a:t>
          </a:r>
          <a:endParaRPr lang="en-US" dirty="0"/>
        </a:p>
      </dgm:t>
    </dgm:pt>
    <dgm:pt modelId="{1AAA3371-AE4D-4E10-8E18-7C9922C086B4}" type="parTrans" cxnId="{254B98C1-F221-494F-9575-F82544F6558D}">
      <dgm:prSet/>
      <dgm:spPr/>
      <dgm:t>
        <a:bodyPr/>
        <a:lstStyle/>
        <a:p>
          <a:endParaRPr lang="en-US"/>
        </a:p>
      </dgm:t>
    </dgm:pt>
    <dgm:pt modelId="{766E1104-4BF5-4820-8635-FA7D3446D670}" type="sibTrans" cxnId="{254B98C1-F221-494F-9575-F82544F6558D}">
      <dgm:prSet/>
      <dgm:spPr/>
      <dgm:t>
        <a:bodyPr/>
        <a:lstStyle/>
        <a:p>
          <a:endParaRPr lang="en-US"/>
        </a:p>
      </dgm:t>
    </dgm:pt>
    <dgm:pt modelId="{982646B7-0E77-4394-9CD2-1F584A5A0BBF}">
      <dgm:prSet/>
      <dgm:spPr/>
      <dgm:t>
        <a:bodyPr/>
        <a:lstStyle/>
        <a:p>
          <a:r>
            <a:rPr lang="en-US" b="0" i="0"/>
            <a:t>Anion inhibitors competitively inhibit the transport of iodide by the thyroid gland.</a:t>
          </a:r>
          <a:endParaRPr lang="en-US"/>
        </a:p>
      </dgm:t>
    </dgm:pt>
    <dgm:pt modelId="{8B9BC8B4-0B56-4B2D-B02C-3F689B58931E}" type="parTrans" cxnId="{6E48212B-A747-47DE-B444-A446DFF68B55}">
      <dgm:prSet/>
      <dgm:spPr/>
      <dgm:t>
        <a:bodyPr/>
        <a:lstStyle/>
        <a:p>
          <a:endParaRPr lang="en-US"/>
        </a:p>
      </dgm:t>
    </dgm:pt>
    <dgm:pt modelId="{CCF562D7-05C8-4722-B7B0-B327C91463CA}" type="sibTrans" cxnId="{6E48212B-A747-47DE-B444-A446DFF68B55}">
      <dgm:prSet/>
      <dgm:spPr/>
      <dgm:t>
        <a:bodyPr/>
        <a:lstStyle/>
        <a:p>
          <a:endParaRPr lang="en-US"/>
        </a:p>
      </dgm:t>
    </dgm:pt>
    <dgm:pt modelId="{864C9C95-0FC3-4398-9282-0537A99CFD27}">
      <dgm:prSet/>
      <dgm:spPr/>
      <dgm:t>
        <a:bodyPr/>
        <a:lstStyle/>
        <a:p>
          <a:r>
            <a:rPr lang="en-US" b="0" i="0" dirty="0"/>
            <a:t>Use is limited by severe toxicities (including fatal aplastic anemia) to occasional diagnostic use for thyroid function. </a:t>
          </a:r>
          <a:endParaRPr lang="en-US" dirty="0"/>
        </a:p>
      </dgm:t>
    </dgm:pt>
    <dgm:pt modelId="{D8FDFF75-2787-4830-A0D0-5B13FCFF1EBB}" type="parTrans" cxnId="{94854557-F35D-499D-8C94-186DA1BD5725}">
      <dgm:prSet/>
      <dgm:spPr/>
      <dgm:t>
        <a:bodyPr/>
        <a:lstStyle/>
        <a:p>
          <a:endParaRPr lang="en-US"/>
        </a:p>
      </dgm:t>
    </dgm:pt>
    <dgm:pt modelId="{B1FAE1BF-6472-4EE6-AF77-3917659B1EC8}" type="sibTrans" cxnId="{94854557-F35D-499D-8C94-186DA1BD5725}">
      <dgm:prSet/>
      <dgm:spPr/>
      <dgm:t>
        <a:bodyPr/>
        <a:lstStyle/>
        <a:p>
          <a:endParaRPr lang="en-US"/>
        </a:p>
      </dgm:t>
    </dgm:pt>
    <dgm:pt modelId="{822C4E48-D2C1-415D-8BAC-9022739A38C0}" type="pres">
      <dgm:prSet presAssocID="{594810D9-3B52-42AA-84E8-C888AEAEFB3F}" presName="root" presStyleCnt="0">
        <dgm:presLayoutVars>
          <dgm:dir/>
          <dgm:resizeHandles val="exact"/>
        </dgm:presLayoutVars>
      </dgm:prSet>
      <dgm:spPr/>
    </dgm:pt>
    <dgm:pt modelId="{3C534A42-CFF7-41EF-A7D0-3105580E136A}" type="pres">
      <dgm:prSet presAssocID="{3933E59A-0B9D-4DD5-B8A6-036DB2298626}" presName="compNode" presStyleCnt="0"/>
      <dgm:spPr/>
    </dgm:pt>
    <dgm:pt modelId="{D932C227-6DF1-436B-B270-14ECFFEE3429}" type="pres">
      <dgm:prSet presAssocID="{3933E59A-0B9D-4DD5-B8A6-036DB2298626}" presName="bgRect" presStyleLbl="bgShp" presStyleIdx="0" presStyleCnt="4"/>
      <dgm:spPr/>
    </dgm:pt>
    <dgm:pt modelId="{66D4BE2A-AF4C-44BE-B611-DB32239FE1E0}" type="pres">
      <dgm:prSet presAssocID="{3933E59A-0B9D-4DD5-B8A6-036DB22986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D298EB2B-D19B-4178-875A-DD1706A70E14}" type="pres">
      <dgm:prSet presAssocID="{3933E59A-0B9D-4DD5-B8A6-036DB2298626}" presName="spaceRect" presStyleCnt="0"/>
      <dgm:spPr/>
    </dgm:pt>
    <dgm:pt modelId="{4705DC29-474A-40ED-84FD-ED18A3EDBF20}" type="pres">
      <dgm:prSet presAssocID="{3933E59A-0B9D-4DD5-B8A6-036DB2298626}" presName="parTx" presStyleLbl="revTx" presStyleIdx="0" presStyleCnt="4">
        <dgm:presLayoutVars>
          <dgm:chMax val="0"/>
          <dgm:chPref val="0"/>
        </dgm:presLayoutVars>
      </dgm:prSet>
      <dgm:spPr/>
    </dgm:pt>
    <dgm:pt modelId="{3B421EBC-DD94-4B23-90B5-24F6EDD61792}" type="pres">
      <dgm:prSet presAssocID="{35120BF7-994A-42FA-AB67-BAD59999EACE}" presName="sibTrans" presStyleCnt="0"/>
      <dgm:spPr/>
    </dgm:pt>
    <dgm:pt modelId="{5253DCEA-C4A7-4EF8-A239-52A3EC6371C7}" type="pres">
      <dgm:prSet presAssocID="{2B3BF84A-760B-409F-A88C-07383A677E80}" presName="compNode" presStyleCnt="0"/>
      <dgm:spPr/>
    </dgm:pt>
    <dgm:pt modelId="{9595200F-0D31-4C53-A10A-D7CB42997B8E}" type="pres">
      <dgm:prSet presAssocID="{2B3BF84A-760B-409F-A88C-07383A677E80}" presName="bgRect" presStyleLbl="bgShp" presStyleIdx="1" presStyleCnt="4"/>
      <dgm:spPr/>
    </dgm:pt>
    <dgm:pt modelId="{0AEA94D1-971F-486C-BAF0-8933524BF980}" type="pres">
      <dgm:prSet presAssocID="{2B3BF84A-760B-409F-A88C-07383A677E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FBB0C848-5E25-4A23-BA5F-C3C501BE77FE}" type="pres">
      <dgm:prSet presAssocID="{2B3BF84A-760B-409F-A88C-07383A677E80}" presName="spaceRect" presStyleCnt="0"/>
      <dgm:spPr/>
    </dgm:pt>
    <dgm:pt modelId="{3A8330C2-1149-42E2-8C45-1202B369E207}" type="pres">
      <dgm:prSet presAssocID="{2B3BF84A-760B-409F-A88C-07383A677E80}" presName="parTx" presStyleLbl="revTx" presStyleIdx="1" presStyleCnt="4">
        <dgm:presLayoutVars>
          <dgm:chMax val="0"/>
          <dgm:chPref val="0"/>
        </dgm:presLayoutVars>
      </dgm:prSet>
      <dgm:spPr/>
    </dgm:pt>
    <dgm:pt modelId="{99DCD845-5C5F-4FAA-AEF0-207357358E61}" type="pres">
      <dgm:prSet presAssocID="{766E1104-4BF5-4820-8635-FA7D3446D670}" presName="sibTrans" presStyleCnt="0"/>
      <dgm:spPr/>
    </dgm:pt>
    <dgm:pt modelId="{DD1B929E-43C6-47EF-A38A-EA2568A264F6}" type="pres">
      <dgm:prSet presAssocID="{982646B7-0E77-4394-9CD2-1F584A5A0BBF}" presName="compNode" presStyleCnt="0"/>
      <dgm:spPr/>
    </dgm:pt>
    <dgm:pt modelId="{C652ED6B-B830-4BEF-82DE-E9325A420E01}" type="pres">
      <dgm:prSet presAssocID="{982646B7-0E77-4394-9CD2-1F584A5A0BBF}" presName="bgRect" presStyleLbl="bgShp" presStyleIdx="2" presStyleCnt="4"/>
      <dgm:spPr/>
    </dgm:pt>
    <dgm:pt modelId="{C5E9369C-74BC-4894-85C2-0302ED0148CA}" type="pres">
      <dgm:prSet presAssocID="{982646B7-0E77-4394-9CD2-1F584A5A0BB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C513DE72-3302-483C-94F1-F24E9401C659}" type="pres">
      <dgm:prSet presAssocID="{982646B7-0E77-4394-9CD2-1F584A5A0BBF}" presName="spaceRect" presStyleCnt="0"/>
      <dgm:spPr/>
    </dgm:pt>
    <dgm:pt modelId="{CC347172-C4DD-4E52-935D-DA64B5C8E350}" type="pres">
      <dgm:prSet presAssocID="{982646B7-0E77-4394-9CD2-1F584A5A0BBF}" presName="parTx" presStyleLbl="revTx" presStyleIdx="2" presStyleCnt="4">
        <dgm:presLayoutVars>
          <dgm:chMax val="0"/>
          <dgm:chPref val="0"/>
        </dgm:presLayoutVars>
      </dgm:prSet>
      <dgm:spPr/>
    </dgm:pt>
    <dgm:pt modelId="{932656DF-E6BE-4BD5-B296-46C83262458E}" type="pres">
      <dgm:prSet presAssocID="{CCF562D7-05C8-4722-B7B0-B327C91463CA}" presName="sibTrans" presStyleCnt="0"/>
      <dgm:spPr/>
    </dgm:pt>
    <dgm:pt modelId="{189140E8-6540-4CA1-B096-2F6130A52083}" type="pres">
      <dgm:prSet presAssocID="{864C9C95-0FC3-4398-9282-0537A99CFD27}" presName="compNode" presStyleCnt="0"/>
      <dgm:spPr/>
    </dgm:pt>
    <dgm:pt modelId="{6966B63D-FA88-4FAA-ABA4-938F469E7909}" type="pres">
      <dgm:prSet presAssocID="{864C9C95-0FC3-4398-9282-0537A99CFD27}" presName="bgRect" presStyleLbl="bgShp" presStyleIdx="3" presStyleCnt="4"/>
      <dgm:spPr/>
    </dgm:pt>
    <dgm:pt modelId="{5B0C1C42-3DE1-4B09-9349-4187F2441428}" type="pres">
      <dgm:prSet presAssocID="{864C9C95-0FC3-4398-9282-0537A99CFD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B4A61C2C-BF8E-4981-9BFD-FC35650A1335}" type="pres">
      <dgm:prSet presAssocID="{864C9C95-0FC3-4398-9282-0537A99CFD27}" presName="spaceRect" presStyleCnt="0"/>
      <dgm:spPr/>
    </dgm:pt>
    <dgm:pt modelId="{60EBF0BE-614B-4734-B407-1500E9A96D59}" type="pres">
      <dgm:prSet presAssocID="{864C9C95-0FC3-4398-9282-0537A99CFD2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D4EE206-AC88-43EA-BCBE-488C44F329C4}" type="presOf" srcId="{864C9C95-0FC3-4398-9282-0537A99CFD27}" destId="{60EBF0BE-614B-4734-B407-1500E9A96D59}" srcOrd="0" destOrd="0" presId="urn:microsoft.com/office/officeart/2018/2/layout/IconVerticalSolidList"/>
    <dgm:cxn modelId="{6E48212B-A747-47DE-B444-A446DFF68B55}" srcId="{594810D9-3B52-42AA-84E8-C888AEAEFB3F}" destId="{982646B7-0E77-4394-9CD2-1F584A5A0BBF}" srcOrd="2" destOrd="0" parTransId="{8B9BC8B4-0B56-4B2D-B02C-3F689B58931E}" sibTransId="{CCF562D7-05C8-4722-B7B0-B327C91463CA}"/>
    <dgm:cxn modelId="{A79ABA44-46BD-4C03-9BD4-09DE29120545}" type="presOf" srcId="{982646B7-0E77-4394-9CD2-1F584A5A0BBF}" destId="{CC347172-C4DD-4E52-935D-DA64B5C8E350}" srcOrd="0" destOrd="0" presId="urn:microsoft.com/office/officeart/2018/2/layout/IconVerticalSolidList"/>
    <dgm:cxn modelId="{94854557-F35D-499D-8C94-186DA1BD5725}" srcId="{594810D9-3B52-42AA-84E8-C888AEAEFB3F}" destId="{864C9C95-0FC3-4398-9282-0537A99CFD27}" srcOrd="3" destOrd="0" parTransId="{D8FDFF75-2787-4830-A0D0-5B13FCFF1EBB}" sibTransId="{B1FAE1BF-6472-4EE6-AF77-3917659B1EC8}"/>
    <dgm:cxn modelId="{2BB52779-A3C9-413D-BB46-2E8CFD5C0ADB}" type="presOf" srcId="{2B3BF84A-760B-409F-A88C-07383A677E80}" destId="{3A8330C2-1149-42E2-8C45-1202B369E207}" srcOrd="0" destOrd="0" presId="urn:microsoft.com/office/officeart/2018/2/layout/IconVerticalSolidList"/>
    <dgm:cxn modelId="{2EB371A5-408F-408C-B125-A1599AD1A486}" type="presOf" srcId="{3933E59A-0B9D-4DD5-B8A6-036DB2298626}" destId="{4705DC29-474A-40ED-84FD-ED18A3EDBF20}" srcOrd="0" destOrd="0" presId="urn:microsoft.com/office/officeart/2018/2/layout/IconVerticalSolidList"/>
    <dgm:cxn modelId="{CFA972AE-842A-46FE-989F-BD9AFFEFCEF7}" type="presOf" srcId="{594810D9-3B52-42AA-84E8-C888AEAEFB3F}" destId="{822C4E48-D2C1-415D-8BAC-9022739A38C0}" srcOrd="0" destOrd="0" presId="urn:microsoft.com/office/officeart/2018/2/layout/IconVerticalSolidList"/>
    <dgm:cxn modelId="{254B98C1-F221-494F-9575-F82544F6558D}" srcId="{594810D9-3B52-42AA-84E8-C888AEAEFB3F}" destId="{2B3BF84A-760B-409F-A88C-07383A677E80}" srcOrd="1" destOrd="0" parTransId="{1AAA3371-AE4D-4E10-8E18-7C9922C086B4}" sibTransId="{766E1104-4BF5-4820-8635-FA7D3446D670}"/>
    <dgm:cxn modelId="{B32589F1-89EB-44D6-BD65-77319C02158A}" srcId="{594810D9-3B52-42AA-84E8-C888AEAEFB3F}" destId="{3933E59A-0B9D-4DD5-B8A6-036DB2298626}" srcOrd="0" destOrd="0" parTransId="{712C5927-78BD-4432-95F1-2C2514FC813A}" sibTransId="{35120BF7-994A-42FA-AB67-BAD59999EACE}"/>
    <dgm:cxn modelId="{9EDC96BF-7D8D-49A7-B65C-5CB99B9E3EA8}" type="presParOf" srcId="{822C4E48-D2C1-415D-8BAC-9022739A38C0}" destId="{3C534A42-CFF7-41EF-A7D0-3105580E136A}" srcOrd="0" destOrd="0" presId="urn:microsoft.com/office/officeart/2018/2/layout/IconVerticalSolidList"/>
    <dgm:cxn modelId="{C0B1F917-4DD0-45FE-B482-1B0B33EE1B15}" type="presParOf" srcId="{3C534A42-CFF7-41EF-A7D0-3105580E136A}" destId="{D932C227-6DF1-436B-B270-14ECFFEE3429}" srcOrd="0" destOrd="0" presId="urn:microsoft.com/office/officeart/2018/2/layout/IconVerticalSolidList"/>
    <dgm:cxn modelId="{DAE31302-839B-48D3-9813-35686DA087EA}" type="presParOf" srcId="{3C534A42-CFF7-41EF-A7D0-3105580E136A}" destId="{66D4BE2A-AF4C-44BE-B611-DB32239FE1E0}" srcOrd="1" destOrd="0" presId="urn:microsoft.com/office/officeart/2018/2/layout/IconVerticalSolidList"/>
    <dgm:cxn modelId="{B66CDD04-6B76-4A48-9BE6-504730090C36}" type="presParOf" srcId="{3C534A42-CFF7-41EF-A7D0-3105580E136A}" destId="{D298EB2B-D19B-4178-875A-DD1706A70E14}" srcOrd="2" destOrd="0" presId="urn:microsoft.com/office/officeart/2018/2/layout/IconVerticalSolidList"/>
    <dgm:cxn modelId="{82CE39AF-ABEA-4593-A892-65F88820E0AF}" type="presParOf" srcId="{3C534A42-CFF7-41EF-A7D0-3105580E136A}" destId="{4705DC29-474A-40ED-84FD-ED18A3EDBF20}" srcOrd="3" destOrd="0" presId="urn:microsoft.com/office/officeart/2018/2/layout/IconVerticalSolidList"/>
    <dgm:cxn modelId="{56C55AE4-B069-4C1E-9657-E3245B8B2636}" type="presParOf" srcId="{822C4E48-D2C1-415D-8BAC-9022739A38C0}" destId="{3B421EBC-DD94-4B23-90B5-24F6EDD61792}" srcOrd="1" destOrd="0" presId="urn:microsoft.com/office/officeart/2018/2/layout/IconVerticalSolidList"/>
    <dgm:cxn modelId="{81D54129-0967-44F2-832B-9E7BC7D90486}" type="presParOf" srcId="{822C4E48-D2C1-415D-8BAC-9022739A38C0}" destId="{5253DCEA-C4A7-4EF8-A239-52A3EC6371C7}" srcOrd="2" destOrd="0" presId="urn:microsoft.com/office/officeart/2018/2/layout/IconVerticalSolidList"/>
    <dgm:cxn modelId="{9CA528B5-2BCE-4B37-BE80-761F658F533E}" type="presParOf" srcId="{5253DCEA-C4A7-4EF8-A239-52A3EC6371C7}" destId="{9595200F-0D31-4C53-A10A-D7CB42997B8E}" srcOrd="0" destOrd="0" presId="urn:microsoft.com/office/officeart/2018/2/layout/IconVerticalSolidList"/>
    <dgm:cxn modelId="{7236EEEC-6892-44CF-8022-B2F51064E9BD}" type="presParOf" srcId="{5253DCEA-C4A7-4EF8-A239-52A3EC6371C7}" destId="{0AEA94D1-971F-486C-BAF0-8933524BF980}" srcOrd="1" destOrd="0" presId="urn:microsoft.com/office/officeart/2018/2/layout/IconVerticalSolidList"/>
    <dgm:cxn modelId="{66EB84CD-7DF7-4FB7-A1FE-D9EF8890192B}" type="presParOf" srcId="{5253DCEA-C4A7-4EF8-A239-52A3EC6371C7}" destId="{FBB0C848-5E25-4A23-BA5F-C3C501BE77FE}" srcOrd="2" destOrd="0" presId="urn:microsoft.com/office/officeart/2018/2/layout/IconVerticalSolidList"/>
    <dgm:cxn modelId="{85E41952-CD61-442B-8698-31CFF88941C6}" type="presParOf" srcId="{5253DCEA-C4A7-4EF8-A239-52A3EC6371C7}" destId="{3A8330C2-1149-42E2-8C45-1202B369E207}" srcOrd="3" destOrd="0" presId="urn:microsoft.com/office/officeart/2018/2/layout/IconVerticalSolidList"/>
    <dgm:cxn modelId="{ADE46A1D-4A0D-4A74-955C-18F9290A89EC}" type="presParOf" srcId="{822C4E48-D2C1-415D-8BAC-9022739A38C0}" destId="{99DCD845-5C5F-4FAA-AEF0-207357358E61}" srcOrd="3" destOrd="0" presId="urn:microsoft.com/office/officeart/2018/2/layout/IconVerticalSolidList"/>
    <dgm:cxn modelId="{0FC14DA1-DBC7-45E3-8251-998A58097568}" type="presParOf" srcId="{822C4E48-D2C1-415D-8BAC-9022739A38C0}" destId="{DD1B929E-43C6-47EF-A38A-EA2568A264F6}" srcOrd="4" destOrd="0" presId="urn:microsoft.com/office/officeart/2018/2/layout/IconVerticalSolidList"/>
    <dgm:cxn modelId="{06A5DE4A-4072-48D6-B627-40C2D0DAAD18}" type="presParOf" srcId="{DD1B929E-43C6-47EF-A38A-EA2568A264F6}" destId="{C652ED6B-B830-4BEF-82DE-E9325A420E01}" srcOrd="0" destOrd="0" presId="urn:microsoft.com/office/officeart/2018/2/layout/IconVerticalSolidList"/>
    <dgm:cxn modelId="{B5B18149-9B17-4A50-8F86-008060C06EDA}" type="presParOf" srcId="{DD1B929E-43C6-47EF-A38A-EA2568A264F6}" destId="{C5E9369C-74BC-4894-85C2-0302ED0148CA}" srcOrd="1" destOrd="0" presId="urn:microsoft.com/office/officeart/2018/2/layout/IconVerticalSolidList"/>
    <dgm:cxn modelId="{D932D11C-6DFD-41FB-8D73-CD9C1045CF0B}" type="presParOf" srcId="{DD1B929E-43C6-47EF-A38A-EA2568A264F6}" destId="{C513DE72-3302-483C-94F1-F24E9401C659}" srcOrd="2" destOrd="0" presId="urn:microsoft.com/office/officeart/2018/2/layout/IconVerticalSolidList"/>
    <dgm:cxn modelId="{2B821FFC-1CA9-4DDC-BD4C-52092B060F51}" type="presParOf" srcId="{DD1B929E-43C6-47EF-A38A-EA2568A264F6}" destId="{CC347172-C4DD-4E52-935D-DA64B5C8E350}" srcOrd="3" destOrd="0" presId="urn:microsoft.com/office/officeart/2018/2/layout/IconVerticalSolidList"/>
    <dgm:cxn modelId="{883B3DD6-1979-4123-97EC-12F8CD3A56AF}" type="presParOf" srcId="{822C4E48-D2C1-415D-8BAC-9022739A38C0}" destId="{932656DF-E6BE-4BD5-B296-46C83262458E}" srcOrd="5" destOrd="0" presId="urn:microsoft.com/office/officeart/2018/2/layout/IconVerticalSolidList"/>
    <dgm:cxn modelId="{51603E67-EEA3-4C03-B95E-48D0E75C99E0}" type="presParOf" srcId="{822C4E48-D2C1-415D-8BAC-9022739A38C0}" destId="{189140E8-6540-4CA1-B096-2F6130A52083}" srcOrd="6" destOrd="0" presId="urn:microsoft.com/office/officeart/2018/2/layout/IconVerticalSolidList"/>
    <dgm:cxn modelId="{DDADBDB4-81C9-4CEB-8ECA-193764D24C34}" type="presParOf" srcId="{189140E8-6540-4CA1-B096-2F6130A52083}" destId="{6966B63D-FA88-4FAA-ABA4-938F469E7909}" srcOrd="0" destOrd="0" presId="urn:microsoft.com/office/officeart/2018/2/layout/IconVerticalSolidList"/>
    <dgm:cxn modelId="{8013AE9C-45E9-492F-BB51-CB91A902A1A5}" type="presParOf" srcId="{189140E8-6540-4CA1-B096-2F6130A52083}" destId="{5B0C1C42-3DE1-4B09-9349-4187F2441428}" srcOrd="1" destOrd="0" presId="urn:microsoft.com/office/officeart/2018/2/layout/IconVerticalSolidList"/>
    <dgm:cxn modelId="{866CDA94-E0AE-47F0-A9FB-6D0613BFDEAB}" type="presParOf" srcId="{189140E8-6540-4CA1-B096-2F6130A52083}" destId="{B4A61C2C-BF8E-4981-9BFD-FC35650A1335}" srcOrd="2" destOrd="0" presId="urn:microsoft.com/office/officeart/2018/2/layout/IconVerticalSolidList"/>
    <dgm:cxn modelId="{4E320E6E-05FD-4546-AC36-5C8554471DDA}" type="presParOf" srcId="{189140E8-6540-4CA1-B096-2F6130A52083}" destId="{60EBF0BE-614B-4734-B407-1500E9A96D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2206F3-9470-4972-9EED-98CBCD61CD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C76220-5250-4C0E-8AF5-8B46C0AB59E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In high intracellular concentrations, iodide inhibits several steps in thyroid hormone biosynthesis, including iodide transport and organification (Wolff-Chaikoff effect).</a:t>
          </a:r>
          <a:endParaRPr lang="en-US"/>
        </a:p>
      </dgm:t>
    </dgm:pt>
    <dgm:pt modelId="{39C25E70-F6A7-4D54-85D3-71AC40BBB16C}" type="parTrans" cxnId="{BA81EA8C-FD12-44C3-B01E-661274E17CEA}">
      <dgm:prSet/>
      <dgm:spPr/>
      <dgm:t>
        <a:bodyPr/>
        <a:lstStyle/>
        <a:p>
          <a:endParaRPr lang="en-US"/>
        </a:p>
      </dgm:t>
    </dgm:pt>
    <dgm:pt modelId="{4240B5F7-6BB4-48D3-A595-D14DF2839B91}" type="sibTrans" cxnId="{BA81EA8C-FD12-44C3-B01E-661274E17CEA}">
      <dgm:prSet/>
      <dgm:spPr/>
      <dgm:t>
        <a:bodyPr/>
        <a:lstStyle/>
        <a:p>
          <a:endParaRPr lang="en-US"/>
        </a:p>
      </dgm:t>
    </dgm:pt>
    <dgm:pt modelId="{5CD15A02-C6DC-4F88-8A5E-61188D2D1C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Iodide inhibits the release of thyroid hormone. </a:t>
          </a:r>
          <a:endParaRPr lang="en-US"/>
        </a:p>
      </dgm:t>
    </dgm:pt>
    <dgm:pt modelId="{35C1AF3C-CD27-4E8E-A10B-E52BD13B65BF}" type="parTrans" cxnId="{EACF352B-7426-41FF-AFB8-BDC219A735BA}">
      <dgm:prSet/>
      <dgm:spPr/>
      <dgm:t>
        <a:bodyPr/>
        <a:lstStyle/>
        <a:p>
          <a:endParaRPr lang="en-US"/>
        </a:p>
      </dgm:t>
    </dgm:pt>
    <dgm:pt modelId="{778A2CD6-C6FB-48C1-AD37-CB113E21EC9D}" type="sibTrans" cxnId="{EACF352B-7426-41FF-AFB8-BDC219A735BA}">
      <dgm:prSet/>
      <dgm:spPr/>
      <dgm:t>
        <a:bodyPr/>
        <a:lstStyle/>
        <a:p>
          <a:endParaRPr lang="en-US"/>
        </a:p>
      </dgm:t>
    </dgm:pt>
    <dgm:pt modelId="{5706A948-F90F-4A98-9CB2-C30A0DF3C7F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Iodide is usually combined with a thioamide; it is rarely used as sole therapy. </a:t>
          </a:r>
          <a:endParaRPr lang="en-US"/>
        </a:p>
      </dgm:t>
    </dgm:pt>
    <dgm:pt modelId="{0B5C18BD-BA55-49D1-977C-4A93A7CFAC3B}" type="parTrans" cxnId="{FB7D44FC-DE8B-4D9F-94B8-7B8178EB34ED}">
      <dgm:prSet/>
      <dgm:spPr/>
      <dgm:t>
        <a:bodyPr/>
        <a:lstStyle/>
        <a:p>
          <a:endParaRPr lang="en-US"/>
        </a:p>
      </dgm:t>
    </dgm:pt>
    <dgm:pt modelId="{6EBB04BA-44CC-4194-A059-70F912B58FFC}" type="sibTrans" cxnId="{FB7D44FC-DE8B-4D9F-94B8-7B8178EB34ED}">
      <dgm:prSet/>
      <dgm:spPr/>
      <dgm:t>
        <a:bodyPr/>
        <a:lstStyle/>
        <a:p>
          <a:endParaRPr lang="en-US"/>
        </a:p>
      </dgm:t>
    </dgm:pt>
    <dgm:pt modelId="{83184862-2DDE-40C7-8B85-64B0E66B6DFB}" type="pres">
      <dgm:prSet presAssocID="{F42206F3-9470-4972-9EED-98CBCD61CD32}" presName="root" presStyleCnt="0">
        <dgm:presLayoutVars>
          <dgm:dir/>
          <dgm:resizeHandles val="exact"/>
        </dgm:presLayoutVars>
      </dgm:prSet>
      <dgm:spPr/>
    </dgm:pt>
    <dgm:pt modelId="{5ECCBAAE-7E6D-4E95-ADFF-D0C9E81A7587}" type="pres">
      <dgm:prSet presAssocID="{ECC76220-5250-4C0E-8AF5-8B46C0AB59E7}" presName="compNode" presStyleCnt="0"/>
      <dgm:spPr/>
    </dgm:pt>
    <dgm:pt modelId="{B0B9CF27-7AD3-4DC0-BF07-37CDD7FCE921}" type="pres">
      <dgm:prSet presAssocID="{ECC76220-5250-4C0E-8AF5-8B46C0AB59E7}" presName="bgRect" presStyleLbl="bgShp" presStyleIdx="0" presStyleCnt="3"/>
      <dgm:spPr/>
    </dgm:pt>
    <dgm:pt modelId="{D10E63C4-2B9E-44F6-8D96-155E1CA9EA6F}" type="pres">
      <dgm:prSet presAssocID="{ECC76220-5250-4C0E-8AF5-8B46C0AB59E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9AE85D1-18DA-40EB-BE27-074229ABA53B}" type="pres">
      <dgm:prSet presAssocID="{ECC76220-5250-4C0E-8AF5-8B46C0AB59E7}" presName="spaceRect" presStyleCnt="0"/>
      <dgm:spPr/>
    </dgm:pt>
    <dgm:pt modelId="{46CE73E2-60C3-43C1-A812-9EEDE6C8153F}" type="pres">
      <dgm:prSet presAssocID="{ECC76220-5250-4C0E-8AF5-8B46C0AB59E7}" presName="parTx" presStyleLbl="revTx" presStyleIdx="0" presStyleCnt="3">
        <dgm:presLayoutVars>
          <dgm:chMax val="0"/>
          <dgm:chPref val="0"/>
        </dgm:presLayoutVars>
      </dgm:prSet>
      <dgm:spPr/>
    </dgm:pt>
    <dgm:pt modelId="{AFDEEE4A-AD5E-42B6-8974-7BB281166FD3}" type="pres">
      <dgm:prSet presAssocID="{4240B5F7-6BB4-48D3-A595-D14DF2839B91}" presName="sibTrans" presStyleCnt="0"/>
      <dgm:spPr/>
    </dgm:pt>
    <dgm:pt modelId="{8B75C50A-75AA-4449-8AFD-C33B212E1D0E}" type="pres">
      <dgm:prSet presAssocID="{5CD15A02-C6DC-4F88-8A5E-61188D2D1C39}" presName="compNode" presStyleCnt="0"/>
      <dgm:spPr/>
    </dgm:pt>
    <dgm:pt modelId="{DB4C34C7-DDCC-4CCF-A6AD-448B688184F4}" type="pres">
      <dgm:prSet presAssocID="{5CD15A02-C6DC-4F88-8A5E-61188D2D1C39}" presName="bgRect" presStyleLbl="bgShp" presStyleIdx="1" presStyleCnt="3"/>
      <dgm:spPr/>
    </dgm:pt>
    <dgm:pt modelId="{63AD96EA-2BA2-4033-9F1A-FE8FCD8706EB}" type="pres">
      <dgm:prSet presAssocID="{5CD15A02-C6DC-4F88-8A5E-61188D2D1C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9E805776-0DC0-42A2-A2FE-1B15D1CF2F41}" type="pres">
      <dgm:prSet presAssocID="{5CD15A02-C6DC-4F88-8A5E-61188D2D1C39}" presName="spaceRect" presStyleCnt="0"/>
      <dgm:spPr/>
    </dgm:pt>
    <dgm:pt modelId="{275DC6B5-D046-467F-A00D-E5B1BC2429C2}" type="pres">
      <dgm:prSet presAssocID="{5CD15A02-C6DC-4F88-8A5E-61188D2D1C39}" presName="parTx" presStyleLbl="revTx" presStyleIdx="1" presStyleCnt="3">
        <dgm:presLayoutVars>
          <dgm:chMax val="0"/>
          <dgm:chPref val="0"/>
        </dgm:presLayoutVars>
      </dgm:prSet>
      <dgm:spPr/>
    </dgm:pt>
    <dgm:pt modelId="{3666F881-7D1A-48F0-96C5-4E2772CD044B}" type="pres">
      <dgm:prSet presAssocID="{778A2CD6-C6FB-48C1-AD37-CB113E21EC9D}" presName="sibTrans" presStyleCnt="0"/>
      <dgm:spPr/>
    </dgm:pt>
    <dgm:pt modelId="{8EF3E58F-3AA8-42B0-A90E-0EB054BC386D}" type="pres">
      <dgm:prSet presAssocID="{5706A948-F90F-4A98-9CB2-C30A0DF3C7F9}" presName="compNode" presStyleCnt="0"/>
      <dgm:spPr/>
    </dgm:pt>
    <dgm:pt modelId="{09C987DD-5419-4AA0-91F4-D5EB1C054EEB}" type="pres">
      <dgm:prSet presAssocID="{5706A948-F90F-4A98-9CB2-C30A0DF3C7F9}" presName="bgRect" presStyleLbl="bgShp" presStyleIdx="2" presStyleCnt="3"/>
      <dgm:spPr/>
    </dgm:pt>
    <dgm:pt modelId="{DA51C487-9248-49F8-A138-E5569B1E6529}" type="pres">
      <dgm:prSet presAssocID="{5706A948-F90F-4A98-9CB2-C30A0DF3C7F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990493B-E469-4809-899D-850548BC2FD9}" type="pres">
      <dgm:prSet presAssocID="{5706A948-F90F-4A98-9CB2-C30A0DF3C7F9}" presName="spaceRect" presStyleCnt="0"/>
      <dgm:spPr/>
    </dgm:pt>
    <dgm:pt modelId="{45A36AB3-EC18-4E47-8623-502A144F38D7}" type="pres">
      <dgm:prSet presAssocID="{5706A948-F90F-4A98-9CB2-C30A0DF3C7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ACF352B-7426-41FF-AFB8-BDC219A735BA}" srcId="{F42206F3-9470-4972-9EED-98CBCD61CD32}" destId="{5CD15A02-C6DC-4F88-8A5E-61188D2D1C39}" srcOrd="1" destOrd="0" parTransId="{35C1AF3C-CD27-4E8E-A10B-E52BD13B65BF}" sibTransId="{778A2CD6-C6FB-48C1-AD37-CB113E21EC9D}"/>
    <dgm:cxn modelId="{4188E143-3981-4E15-99E9-024EC76FB38A}" type="presOf" srcId="{5CD15A02-C6DC-4F88-8A5E-61188D2D1C39}" destId="{275DC6B5-D046-467F-A00D-E5B1BC2429C2}" srcOrd="0" destOrd="0" presId="urn:microsoft.com/office/officeart/2018/2/layout/IconVerticalSolidList"/>
    <dgm:cxn modelId="{BA81EA8C-FD12-44C3-B01E-661274E17CEA}" srcId="{F42206F3-9470-4972-9EED-98CBCD61CD32}" destId="{ECC76220-5250-4C0E-8AF5-8B46C0AB59E7}" srcOrd="0" destOrd="0" parTransId="{39C25E70-F6A7-4D54-85D3-71AC40BBB16C}" sibTransId="{4240B5F7-6BB4-48D3-A595-D14DF2839B91}"/>
    <dgm:cxn modelId="{1AEEF5E0-2E2B-4AAA-B3F7-9D9AEE97BD36}" type="presOf" srcId="{5706A948-F90F-4A98-9CB2-C30A0DF3C7F9}" destId="{45A36AB3-EC18-4E47-8623-502A144F38D7}" srcOrd="0" destOrd="0" presId="urn:microsoft.com/office/officeart/2018/2/layout/IconVerticalSolidList"/>
    <dgm:cxn modelId="{85F9B7E1-1728-4B79-B349-09831EC8B220}" type="presOf" srcId="{ECC76220-5250-4C0E-8AF5-8B46C0AB59E7}" destId="{46CE73E2-60C3-43C1-A812-9EEDE6C8153F}" srcOrd="0" destOrd="0" presId="urn:microsoft.com/office/officeart/2018/2/layout/IconVerticalSolidList"/>
    <dgm:cxn modelId="{ABFA84FA-EDC4-4155-9796-E96AFF9AAECB}" type="presOf" srcId="{F42206F3-9470-4972-9EED-98CBCD61CD32}" destId="{83184862-2DDE-40C7-8B85-64B0E66B6DFB}" srcOrd="0" destOrd="0" presId="urn:microsoft.com/office/officeart/2018/2/layout/IconVerticalSolidList"/>
    <dgm:cxn modelId="{FB7D44FC-DE8B-4D9F-94B8-7B8178EB34ED}" srcId="{F42206F3-9470-4972-9EED-98CBCD61CD32}" destId="{5706A948-F90F-4A98-9CB2-C30A0DF3C7F9}" srcOrd="2" destOrd="0" parTransId="{0B5C18BD-BA55-49D1-977C-4A93A7CFAC3B}" sibTransId="{6EBB04BA-44CC-4194-A059-70F912B58FFC}"/>
    <dgm:cxn modelId="{3DF4196F-DD55-4130-A30A-F6D79E8B83DE}" type="presParOf" srcId="{83184862-2DDE-40C7-8B85-64B0E66B6DFB}" destId="{5ECCBAAE-7E6D-4E95-ADFF-D0C9E81A7587}" srcOrd="0" destOrd="0" presId="urn:microsoft.com/office/officeart/2018/2/layout/IconVerticalSolidList"/>
    <dgm:cxn modelId="{390135E2-58FA-41AF-84C1-13F61BC19E0B}" type="presParOf" srcId="{5ECCBAAE-7E6D-4E95-ADFF-D0C9E81A7587}" destId="{B0B9CF27-7AD3-4DC0-BF07-37CDD7FCE921}" srcOrd="0" destOrd="0" presId="urn:microsoft.com/office/officeart/2018/2/layout/IconVerticalSolidList"/>
    <dgm:cxn modelId="{63331F46-976E-4483-A170-AD2F8CDBF551}" type="presParOf" srcId="{5ECCBAAE-7E6D-4E95-ADFF-D0C9E81A7587}" destId="{D10E63C4-2B9E-44F6-8D96-155E1CA9EA6F}" srcOrd="1" destOrd="0" presId="urn:microsoft.com/office/officeart/2018/2/layout/IconVerticalSolidList"/>
    <dgm:cxn modelId="{139AF223-4FA8-4079-88FF-FA31A36B35D7}" type="presParOf" srcId="{5ECCBAAE-7E6D-4E95-ADFF-D0C9E81A7587}" destId="{19AE85D1-18DA-40EB-BE27-074229ABA53B}" srcOrd="2" destOrd="0" presId="urn:microsoft.com/office/officeart/2018/2/layout/IconVerticalSolidList"/>
    <dgm:cxn modelId="{73981255-0F9E-4FBA-8768-A342FC470A2E}" type="presParOf" srcId="{5ECCBAAE-7E6D-4E95-ADFF-D0C9E81A7587}" destId="{46CE73E2-60C3-43C1-A812-9EEDE6C8153F}" srcOrd="3" destOrd="0" presId="urn:microsoft.com/office/officeart/2018/2/layout/IconVerticalSolidList"/>
    <dgm:cxn modelId="{A5240EF5-9903-4159-B93D-D65310092D84}" type="presParOf" srcId="{83184862-2DDE-40C7-8B85-64B0E66B6DFB}" destId="{AFDEEE4A-AD5E-42B6-8974-7BB281166FD3}" srcOrd="1" destOrd="0" presId="urn:microsoft.com/office/officeart/2018/2/layout/IconVerticalSolidList"/>
    <dgm:cxn modelId="{F37183D5-92B9-4AB1-824F-2ED441404D3F}" type="presParOf" srcId="{83184862-2DDE-40C7-8B85-64B0E66B6DFB}" destId="{8B75C50A-75AA-4449-8AFD-C33B212E1D0E}" srcOrd="2" destOrd="0" presId="urn:microsoft.com/office/officeart/2018/2/layout/IconVerticalSolidList"/>
    <dgm:cxn modelId="{74A07568-0B27-4DAA-94D9-083261D6E0F3}" type="presParOf" srcId="{8B75C50A-75AA-4449-8AFD-C33B212E1D0E}" destId="{DB4C34C7-DDCC-4CCF-A6AD-448B688184F4}" srcOrd="0" destOrd="0" presId="urn:microsoft.com/office/officeart/2018/2/layout/IconVerticalSolidList"/>
    <dgm:cxn modelId="{CB15EDAD-1755-46CB-A8CD-707370D66E00}" type="presParOf" srcId="{8B75C50A-75AA-4449-8AFD-C33B212E1D0E}" destId="{63AD96EA-2BA2-4033-9F1A-FE8FCD8706EB}" srcOrd="1" destOrd="0" presId="urn:microsoft.com/office/officeart/2018/2/layout/IconVerticalSolidList"/>
    <dgm:cxn modelId="{D235349A-70AB-4559-81D2-FF0DCC3C41EA}" type="presParOf" srcId="{8B75C50A-75AA-4449-8AFD-C33B212E1D0E}" destId="{9E805776-0DC0-42A2-A2FE-1B15D1CF2F41}" srcOrd="2" destOrd="0" presId="urn:microsoft.com/office/officeart/2018/2/layout/IconVerticalSolidList"/>
    <dgm:cxn modelId="{9EB97B8D-C0D3-4E28-A5C5-051A0BA725D1}" type="presParOf" srcId="{8B75C50A-75AA-4449-8AFD-C33B212E1D0E}" destId="{275DC6B5-D046-467F-A00D-E5B1BC2429C2}" srcOrd="3" destOrd="0" presId="urn:microsoft.com/office/officeart/2018/2/layout/IconVerticalSolidList"/>
    <dgm:cxn modelId="{C70F4504-61E1-47F2-85E3-80A68586F2A1}" type="presParOf" srcId="{83184862-2DDE-40C7-8B85-64B0E66B6DFB}" destId="{3666F881-7D1A-48F0-96C5-4E2772CD044B}" srcOrd="3" destOrd="0" presId="urn:microsoft.com/office/officeart/2018/2/layout/IconVerticalSolidList"/>
    <dgm:cxn modelId="{9A6623A7-979D-4934-B037-584E67D3CFD5}" type="presParOf" srcId="{83184862-2DDE-40C7-8B85-64B0E66B6DFB}" destId="{8EF3E58F-3AA8-42B0-A90E-0EB054BC386D}" srcOrd="4" destOrd="0" presId="urn:microsoft.com/office/officeart/2018/2/layout/IconVerticalSolidList"/>
    <dgm:cxn modelId="{350B037C-D3AE-43D9-94EB-F809FE0FE6AF}" type="presParOf" srcId="{8EF3E58F-3AA8-42B0-A90E-0EB054BC386D}" destId="{09C987DD-5419-4AA0-91F4-D5EB1C054EEB}" srcOrd="0" destOrd="0" presId="urn:microsoft.com/office/officeart/2018/2/layout/IconVerticalSolidList"/>
    <dgm:cxn modelId="{1FAF7EA5-AD82-4956-AA50-D941B6FB7579}" type="presParOf" srcId="{8EF3E58F-3AA8-42B0-A90E-0EB054BC386D}" destId="{DA51C487-9248-49F8-A138-E5569B1E6529}" srcOrd="1" destOrd="0" presId="urn:microsoft.com/office/officeart/2018/2/layout/IconVerticalSolidList"/>
    <dgm:cxn modelId="{3B7F2D93-0D51-426D-B8BF-AC3461804C7D}" type="presParOf" srcId="{8EF3E58F-3AA8-42B0-A90E-0EB054BC386D}" destId="{9990493B-E469-4809-899D-850548BC2FD9}" srcOrd="2" destOrd="0" presId="urn:microsoft.com/office/officeart/2018/2/layout/IconVerticalSolidList"/>
    <dgm:cxn modelId="{ED4B5D82-7667-4C91-A3B3-BBA7D23610BC}" type="presParOf" srcId="{8EF3E58F-3AA8-42B0-A90E-0EB054BC386D}" destId="{45A36AB3-EC18-4E47-8623-502A144F38D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2206F3-9470-4972-9EED-98CBCD61CD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CF7D029-4C74-4B54-BA6D-7975270B5B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1. Iodide is used before thyroid surgery, causing firming of thyroid tissues and decreased thyroid vascularity, and in the treatment of spirotrichosis. </a:t>
          </a:r>
          <a:endParaRPr lang="en-US" dirty="0"/>
        </a:p>
      </dgm:t>
    </dgm:pt>
    <dgm:pt modelId="{BB4D9084-EFB8-4310-BE6A-D22DD3B09D16}" type="parTrans" cxnId="{2401D608-3E35-4E5A-A178-7732640C626D}">
      <dgm:prSet/>
      <dgm:spPr/>
      <dgm:t>
        <a:bodyPr/>
        <a:lstStyle/>
        <a:p>
          <a:endParaRPr lang="en-US"/>
        </a:p>
      </dgm:t>
    </dgm:pt>
    <dgm:pt modelId="{F285527A-713E-4C6A-B0B4-28952FF2D35F}" type="sibTrans" cxnId="{2401D608-3E35-4E5A-A178-7732640C626D}">
      <dgm:prSet/>
      <dgm:spPr/>
      <dgm:t>
        <a:bodyPr/>
        <a:lstStyle/>
        <a:p>
          <a:endParaRPr lang="en-US"/>
        </a:p>
      </dgm:t>
    </dgm:pt>
    <dgm:pt modelId="{9B2B1670-EBC3-4B8B-BA39-0A69DB4397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Iodide may cause angioedema, rash, a metallic taste on administration, and hypersensitivity reactions.</a:t>
          </a:r>
          <a:endParaRPr lang="en-US"/>
        </a:p>
      </dgm:t>
    </dgm:pt>
    <dgm:pt modelId="{C5F6BF91-BB48-4D33-AF7A-0C0EB6E80F6B}" type="parTrans" cxnId="{46C358C6-F7A4-4E11-BA14-0C682265C413}">
      <dgm:prSet/>
      <dgm:spPr/>
      <dgm:t>
        <a:bodyPr/>
        <a:lstStyle/>
        <a:p>
          <a:endParaRPr lang="en-US"/>
        </a:p>
      </dgm:t>
    </dgm:pt>
    <dgm:pt modelId="{8486B5C9-027D-4C37-BC53-43AD905E140B}" type="sibTrans" cxnId="{46C358C6-F7A4-4E11-BA14-0C682265C413}">
      <dgm:prSet/>
      <dgm:spPr/>
      <dgm:t>
        <a:bodyPr/>
        <a:lstStyle/>
        <a:p>
          <a:endParaRPr lang="en-US"/>
        </a:p>
      </dgm:t>
    </dgm:pt>
    <dgm:pt modelId="{E8742809-6E9D-4D58-9A3B-4C68DB3361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2. In treatment of spirotrichosis.</a:t>
          </a:r>
          <a:endParaRPr lang="en-US" dirty="0"/>
        </a:p>
      </dgm:t>
    </dgm:pt>
    <dgm:pt modelId="{6A2060CE-BFD9-490F-96FA-13F0896EDEFC}" type="parTrans" cxnId="{A4325FB1-BB64-4CE5-95A2-DCAF87170320}">
      <dgm:prSet/>
      <dgm:spPr/>
    </dgm:pt>
    <dgm:pt modelId="{8886327B-EFEF-4FCA-8D2F-3F0D9895850E}" type="sibTrans" cxnId="{A4325FB1-BB64-4CE5-95A2-DCAF87170320}">
      <dgm:prSet/>
      <dgm:spPr/>
    </dgm:pt>
    <dgm:pt modelId="{83184862-2DDE-40C7-8B85-64B0E66B6DFB}" type="pres">
      <dgm:prSet presAssocID="{F42206F3-9470-4972-9EED-98CBCD61CD32}" presName="root" presStyleCnt="0">
        <dgm:presLayoutVars>
          <dgm:dir/>
          <dgm:resizeHandles val="exact"/>
        </dgm:presLayoutVars>
      </dgm:prSet>
      <dgm:spPr/>
    </dgm:pt>
    <dgm:pt modelId="{1E1BF18A-198D-4302-A3B5-69CC0FE77B21}" type="pres">
      <dgm:prSet presAssocID="{9CF7D029-4C74-4B54-BA6D-7975270B5B5E}" presName="compNode" presStyleCnt="0"/>
      <dgm:spPr/>
    </dgm:pt>
    <dgm:pt modelId="{0C68F547-1AA7-45D8-BB48-F81D9D3F851D}" type="pres">
      <dgm:prSet presAssocID="{9CF7D029-4C74-4B54-BA6D-7975270B5B5E}" presName="bgRect" presStyleLbl="bgShp" presStyleIdx="0" presStyleCnt="3"/>
      <dgm:spPr/>
    </dgm:pt>
    <dgm:pt modelId="{D871F123-A2F7-4040-A96B-C1DDBC9835C1}" type="pres">
      <dgm:prSet presAssocID="{9CF7D029-4C74-4B54-BA6D-7975270B5B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B5B0B82-6B16-44B3-B819-8BBDC1FB1BE7}" type="pres">
      <dgm:prSet presAssocID="{9CF7D029-4C74-4B54-BA6D-7975270B5B5E}" presName="spaceRect" presStyleCnt="0"/>
      <dgm:spPr/>
    </dgm:pt>
    <dgm:pt modelId="{9900B4A3-BE78-439F-B0AC-AE77D7698869}" type="pres">
      <dgm:prSet presAssocID="{9CF7D029-4C74-4B54-BA6D-7975270B5B5E}" presName="parTx" presStyleLbl="revTx" presStyleIdx="0" presStyleCnt="3">
        <dgm:presLayoutVars>
          <dgm:chMax val="0"/>
          <dgm:chPref val="0"/>
        </dgm:presLayoutVars>
      </dgm:prSet>
      <dgm:spPr/>
    </dgm:pt>
    <dgm:pt modelId="{634D7303-D248-492A-8B5F-20DCD5EE8138}" type="pres">
      <dgm:prSet presAssocID="{F285527A-713E-4C6A-B0B4-28952FF2D35F}" presName="sibTrans" presStyleCnt="0"/>
      <dgm:spPr/>
    </dgm:pt>
    <dgm:pt modelId="{713F3729-2B63-4EE2-9554-E5A94EE683B0}" type="pres">
      <dgm:prSet presAssocID="{E8742809-6E9D-4D58-9A3B-4C68DB3361E2}" presName="compNode" presStyleCnt="0"/>
      <dgm:spPr/>
    </dgm:pt>
    <dgm:pt modelId="{666DC237-74F4-486C-9E1E-A4D9A8256FC0}" type="pres">
      <dgm:prSet presAssocID="{E8742809-6E9D-4D58-9A3B-4C68DB3361E2}" presName="bgRect" presStyleLbl="bgShp" presStyleIdx="1" presStyleCnt="3"/>
      <dgm:spPr/>
    </dgm:pt>
    <dgm:pt modelId="{5451CC99-9A38-4A1B-8891-8B40A33F4EF1}" type="pres">
      <dgm:prSet presAssocID="{E8742809-6E9D-4D58-9A3B-4C68DB3361E2}" presName="iconRect" presStyleLbl="node1" presStyleIdx="1" presStyleCnt="3"/>
      <dgm:spPr/>
    </dgm:pt>
    <dgm:pt modelId="{8D8428A0-A22A-4F24-AC05-23D2F7767E16}" type="pres">
      <dgm:prSet presAssocID="{E8742809-6E9D-4D58-9A3B-4C68DB3361E2}" presName="spaceRect" presStyleCnt="0"/>
      <dgm:spPr/>
    </dgm:pt>
    <dgm:pt modelId="{C72EF057-75C7-40D0-8E50-FAB4E73A4002}" type="pres">
      <dgm:prSet presAssocID="{E8742809-6E9D-4D58-9A3B-4C68DB3361E2}" presName="parTx" presStyleLbl="revTx" presStyleIdx="1" presStyleCnt="3">
        <dgm:presLayoutVars>
          <dgm:chMax val="0"/>
          <dgm:chPref val="0"/>
        </dgm:presLayoutVars>
      </dgm:prSet>
      <dgm:spPr/>
    </dgm:pt>
    <dgm:pt modelId="{BC1CB0DB-F06A-40E1-86B0-EA171E9058A9}" type="pres">
      <dgm:prSet presAssocID="{8886327B-EFEF-4FCA-8D2F-3F0D9895850E}" presName="sibTrans" presStyleCnt="0"/>
      <dgm:spPr/>
    </dgm:pt>
    <dgm:pt modelId="{16D4A24F-F0E0-459F-AD16-2BC1A20F1C46}" type="pres">
      <dgm:prSet presAssocID="{9B2B1670-EBC3-4B8B-BA39-0A69DB4397F1}" presName="compNode" presStyleCnt="0"/>
      <dgm:spPr/>
    </dgm:pt>
    <dgm:pt modelId="{08DFDB11-BA41-4117-A477-B9AA0F071280}" type="pres">
      <dgm:prSet presAssocID="{9B2B1670-EBC3-4B8B-BA39-0A69DB4397F1}" presName="bgRect" presStyleLbl="bgShp" presStyleIdx="2" presStyleCnt="3"/>
      <dgm:spPr/>
    </dgm:pt>
    <dgm:pt modelId="{5CBB951C-4F22-47E4-95AF-C25D3AE6C4B9}" type="pres">
      <dgm:prSet presAssocID="{9B2B1670-EBC3-4B8B-BA39-0A69DB4397F1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4A8CEE27-6064-46C0-877E-C148A9E3DD96}" type="pres">
      <dgm:prSet presAssocID="{9B2B1670-EBC3-4B8B-BA39-0A69DB4397F1}" presName="spaceRect" presStyleCnt="0"/>
      <dgm:spPr/>
    </dgm:pt>
    <dgm:pt modelId="{1679B663-0510-4401-A26A-7ADE4FCF471F}" type="pres">
      <dgm:prSet presAssocID="{9B2B1670-EBC3-4B8B-BA39-0A69DB4397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401D608-3E35-4E5A-A178-7732640C626D}" srcId="{F42206F3-9470-4972-9EED-98CBCD61CD32}" destId="{9CF7D029-4C74-4B54-BA6D-7975270B5B5E}" srcOrd="0" destOrd="0" parTransId="{BB4D9084-EFB8-4310-BE6A-D22DD3B09D16}" sibTransId="{F285527A-713E-4C6A-B0B4-28952FF2D35F}"/>
    <dgm:cxn modelId="{899F927D-63E2-4E06-A154-C2B6F5666B52}" type="presOf" srcId="{E8742809-6E9D-4D58-9A3B-4C68DB3361E2}" destId="{C72EF057-75C7-40D0-8E50-FAB4E73A4002}" srcOrd="0" destOrd="0" presId="urn:microsoft.com/office/officeart/2018/2/layout/IconVerticalSolidList"/>
    <dgm:cxn modelId="{90D0C9A9-AD2B-4498-AB28-6CA538E74CF0}" type="presOf" srcId="{9B2B1670-EBC3-4B8B-BA39-0A69DB4397F1}" destId="{1679B663-0510-4401-A26A-7ADE4FCF471F}" srcOrd="0" destOrd="0" presId="urn:microsoft.com/office/officeart/2018/2/layout/IconVerticalSolidList"/>
    <dgm:cxn modelId="{A4325FB1-BB64-4CE5-95A2-DCAF87170320}" srcId="{F42206F3-9470-4972-9EED-98CBCD61CD32}" destId="{E8742809-6E9D-4D58-9A3B-4C68DB3361E2}" srcOrd="1" destOrd="0" parTransId="{6A2060CE-BFD9-490F-96FA-13F0896EDEFC}" sibTransId="{8886327B-EFEF-4FCA-8D2F-3F0D9895850E}"/>
    <dgm:cxn modelId="{46C358C6-F7A4-4E11-BA14-0C682265C413}" srcId="{F42206F3-9470-4972-9EED-98CBCD61CD32}" destId="{9B2B1670-EBC3-4B8B-BA39-0A69DB4397F1}" srcOrd="2" destOrd="0" parTransId="{C5F6BF91-BB48-4D33-AF7A-0C0EB6E80F6B}" sibTransId="{8486B5C9-027D-4C37-BC53-43AD905E140B}"/>
    <dgm:cxn modelId="{B72F19DB-6446-412F-A93D-D3B48A48022E}" type="presOf" srcId="{9CF7D029-4C74-4B54-BA6D-7975270B5B5E}" destId="{9900B4A3-BE78-439F-B0AC-AE77D7698869}" srcOrd="0" destOrd="0" presId="urn:microsoft.com/office/officeart/2018/2/layout/IconVerticalSolidList"/>
    <dgm:cxn modelId="{ABFA84FA-EDC4-4155-9796-E96AFF9AAECB}" type="presOf" srcId="{F42206F3-9470-4972-9EED-98CBCD61CD32}" destId="{83184862-2DDE-40C7-8B85-64B0E66B6DFB}" srcOrd="0" destOrd="0" presId="urn:microsoft.com/office/officeart/2018/2/layout/IconVerticalSolidList"/>
    <dgm:cxn modelId="{B276095A-E0D0-468B-9F9D-69981B37FF43}" type="presParOf" srcId="{83184862-2DDE-40C7-8B85-64B0E66B6DFB}" destId="{1E1BF18A-198D-4302-A3B5-69CC0FE77B21}" srcOrd="0" destOrd="0" presId="urn:microsoft.com/office/officeart/2018/2/layout/IconVerticalSolidList"/>
    <dgm:cxn modelId="{D016E12C-5C84-4792-BD72-10CB9548EB0C}" type="presParOf" srcId="{1E1BF18A-198D-4302-A3B5-69CC0FE77B21}" destId="{0C68F547-1AA7-45D8-BB48-F81D9D3F851D}" srcOrd="0" destOrd="0" presId="urn:microsoft.com/office/officeart/2018/2/layout/IconVerticalSolidList"/>
    <dgm:cxn modelId="{73ADF87B-2BE7-4647-8B68-F4C2B54EC866}" type="presParOf" srcId="{1E1BF18A-198D-4302-A3B5-69CC0FE77B21}" destId="{D871F123-A2F7-4040-A96B-C1DDBC9835C1}" srcOrd="1" destOrd="0" presId="urn:microsoft.com/office/officeart/2018/2/layout/IconVerticalSolidList"/>
    <dgm:cxn modelId="{9DDD8C6E-170A-46B6-94DA-6E58D4C7CAE2}" type="presParOf" srcId="{1E1BF18A-198D-4302-A3B5-69CC0FE77B21}" destId="{2B5B0B82-6B16-44B3-B819-8BBDC1FB1BE7}" srcOrd="2" destOrd="0" presId="urn:microsoft.com/office/officeart/2018/2/layout/IconVerticalSolidList"/>
    <dgm:cxn modelId="{9FBB6916-67D1-4748-B798-D857502B195B}" type="presParOf" srcId="{1E1BF18A-198D-4302-A3B5-69CC0FE77B21}" destId="{9900B4A3-BE78-439F-B0AC-AE77D7698869}" srcOrd="3" destOrd="0" presId="urn:microsoft.com/office/officeart/2018/2/layout/IconVerticalSolidList"/>
    <dgm:cxn modelId="{085C1045-BCEE-4E27-A923-DA0DE9E7C660}" type="presParOf" srcId="{83184862-2DDE-40C7-8B85-64B0E66B6DFB}" destId="{634D7303-D248-492A-8B5F-20DCD5EE8138}" srcOrd="1" destOrd="0" presId="urn:microsoft.com/office/officeart/2018/2/layout/IconVerticalSolidList"/>
    <dgm:cxn modelId="{FFEA573E-B40F-4CA1-A6DF-D1FC9E7983B8}" type="presParOf" srcId="{83184862-2DDE-40C7-8B85-64B0E66B6DFB}" destId="{713F3729-2B63-4EE2-9554-E5A94EE683B0}" srcOrd="2" destOrd="0" presId="urn:microsoft.com/office/officeart/2018/2/layout/IconVerticalSolidList"/>
    <dgm:cxn modelId="{8A5762E7-2C88-4AE4-88F7-AFDF44142C96}" type="presParOf" srcId="{713F3729-2B63-4EE2-9554-E5A94EE683B0}" destId="{666DC237-74F4-486C-9E1E-A4D9A8256FC0}" srcOrd="0" destOrd="0" presId="urn:microsoft.com/office/officeart/2018/2/layout/IconVerticalSolidList"/>
    <dgm:cxn modelId="{87231BC7-EFDB-4B87-905A-A0B2C1DC83BA}" type="presParOf" srcId="{713F3729-2B63-4EE2-9554-E5A94EE683B0}" destId="{5451CC99-9A38-4A1B-8891-8B40A33F4EF1}" srcOrd="1" destOrd="0" presId="urn:microsoft.com/office/officeart/2018/2/layout/IconVerticalSolidList"/>
    <dgm:cxn modelId="{B799A74C-C0C4-4B78-A210-BABBC156EFFD}" type="presParOf" srcId="{713F3729-2B63-4EE2-9554-E5A94EE683B0}" destId="{8D8428A0-A22A-4F24-AC05-23D2F7767E16}" srcOrd="2" destOrd="0" presId="urn:microsoft.com/office/officeart/2018/2/layout/IconVerticalSolidList"/>
    <dgm:cxn modelId="{CDF9382E-1232-4038-B8D7-45A5963282CE}" type="presParOf" srcId="{713F3729-2B63-4EE2-9554-E5A94EE683B0}" destId="{C72EF057-75C7-40D0-8E50-FAB4E73A4002}" srcOrd="3" destOrd="0" presId="urn:microsoft.com/office/officeart/2018/2/layout/IconVerticalSolidList"/>
    <dgm:cxn modelId="{22654196-42B8-4716-93B7-9FD0B15A0BA3}" type="presParOf" srcId="{83184862-2DDE-40C7-8B85-64B0E66B6DFB}" destId="{BC1CB0DB-F06A-40E1-86B0-EA171E9058A9}" srcOrd="3" destOrd="0" presId="urn:microsoft.com/office/officeart/2018/2/layout/IconVerticalSolidList"/>
    <dgm:cxn modelId="{470FACD9-01A1-44DD-8D63-F8EFA36A1094}" type="presParOf" srcId="{83184862-2DDE-40C7-8B85-64B0E66B6DFB}" destId="{16D4A24F-F0E0-459F-AD16-2BC1A20F1C46}" srcOrd="4" destOrd="0" presId="urn:microsoft.com/office/officeart/2018/2/layout/IconVerticalSolidList"/>
    <dgm:cxn modelId="{5FBAEB4F-7A99-41A7-939B-F12F2FA6BED8}" type="presParOf" srcId="{16D4A24F-F0E0-459F-AD16-2BC1A20F1C46}" destId="{08DFDB11-BA41-4117-A477-B9AA0F071280}" srcOrd="0" destOrd="0" presId="urn:microsoft.com/office/officeart/2018/2/layout/IconVerticalSolidList"/>
    <dgm:cxn modelId="{FB0605CF-7A7A-4BB0-AD1F-0DC443F53D68}" type="presParOf" srcId="{16D4A24F-F0E0-459F-AD16-2BC1A20F1C46}" destId="{5CBB951C-4F22-47E4-95AF-C25D3AE6C4B9}" srcOrd="1" destOrd="0" presId="urn:microsoft.com/office/officeart/2018/2/layout/IconVerticalSolidList"/>
    <dgm:cxn modelId="{899128D5-CFC7-4F60-AB7F-F310C5885819}" type="presParOf" srcId="{16D4A24F-F0E0-459F-AD16-2BC1A20F1C46}" destId="{4A8CEE27-6064-46C0-877E-C148A9E3DD96}" srcOrd="2" destOrd="0" presId="urn:microsoft.com/office/officeart/2018/2/layout/IconVerticalSolidList"/>
    <dgm:cxn modelId="{FC9E5061-E4CA-4F12-AA99-972266D46B03}" type="presParOf" srcId="{16D4A24F-F0E0-459F-AD16-2BC1A20F1C46}" destId="{1679B663-0510-4401-A26A-7ADE4FCF471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6C8DC7-7734-4760-959B-4B79749FDA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316EDF-3A07-4991-9F43-EC03246C07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Emits beta particles and x-rays. </a:t>
          </a:r>
        </a:p>
        <a:p>
          <a:pPr>
            <a:lnSpc>
              <a:spcPct val="100000"/>
            </a:lnSpc>
          </a:pPr>
          <a:r>
            <a:rPr lang="en-US" b="0" i="0" dirty="0"/>
            <a:t>Radioactive t 1/2 of 8 days. </a:t>
          </a:r>
          <a:endParaRPr lang="en-US" dirty="0"/>
        </a:p>
      </dgm:t>
    </dgm:pt>
    <dgm:pt modelId="{3946D5C4-1130-4F00-95B0-8A3BC9025004}" type="parTrans" cxnId="{9440EE66-0328-46A4-A46F-59D3D025DE43}">
      <dgm:prSet/>
      <dgm:spPr/>
      <dgm:t>
        <a:bodyPr/>
        <a:lstStyle/>
        <a:p>
          <a:endParaRPr lang="en-US"/>
        </a:p>
      </dgm:t>
    </dgm:pt>
    <dgm:pt modelId="{28BA9838-8638-4013-92CC-D361ACE6D4FA}" type="sibTrans" cxnId="{9440EE66-0328-46A4-A46F-59D3D025DE43}">
      <dgm:prSet/>
      <dgm:spPr/>
      <dgm:t>
        <a:bodyPr/>
        <a:lstStyle/>
        <a:p>
          <a:endParaRPr lang="en-US"/>
        </a:p>
      </dgm:t>
    </dgm:pt>
    <dgm:pt modelId="{4A38612A-F801-4A5C-A647-4431B57908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131 I is transported and concentrated in the thyroid. High-energy radioiodine emissions are toxic to follicular cells.</a:t>
          </a:r>
          <a:endParaRPr lang="en-US" dirty="0"/>
        </a:p>
      </dgm:t>
    </dgm:pt>
    <dgm:pt modelId="{D80E4609-041F-42FE-8959-0289AA27F857}" type="parTrans" cxnId="{E5ECCD9E-6F0B-435F-9C28-1A05BC228E11}">
      <dgm:prSet/>
      <dgm:spPr/>
      <dgm:t>
        <a:bodyPr/>
        <a:lstStyle/>
        <a:p>
          <a:endParaRPr lang="en-US"/>
        </a:p>
      </dgm:t>
    </dgm:pt>
    <dgm:pt modelId="{062E2E93-95DA-483E-9C54-291FE96F38E3}" type="sibTrans" cxnId="{E5ECCD9E-6F0B-435F-9C28-1A05BC228E11}">
      <dgm:prSet/>
      <dgm:spPr/>
      <dgm:t>
        <a:bodyPr/>
        <a:lstStyle/>
        <a:p>
          <a:endParaRPr lang="en-US"/>
        </a:p>
      </dgm:t>
    </dgm:pt>
    <dgm:pt modelId="{DC75F3E9-B1D1-43C1-88C5-5521B05753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Used to treat hyperthyroidism via nonsurgical ablation of the thyroid gland or reduction of hyperactive thyroid gland without damage to the surrounding tissue. </a:t>
          </a:r>
          <a:endParaRPr lang="en-US" dirty="0"/>
        </a:p>
      </dgm:t>
    </dgm:pt>
    <dgm:pt modelId="{41D3CF4B-914F-4B30-B15D-B1A65B55224C}" type="parTrans" cxnId="{60C6F4A5-2CDC-434D-9F3E-3F9DCEBFB73D}">
      <dgm:prSet/>
      <dgm:spPr/>
      <dgm:t>
        <a:bodyPr/>
        <a:lstStyle/>
        <a:p>
          <a:endParaRPr lang="en-US"/>
        </a:p>
      </dgm:t>
    </dgm:pt>
    <dgm:pt modelId="{E9CC1CFA-4F46-41C7-BE6A-460761E4AADC}" type="sibTrans" cxnId="{60C6F4A5-2CDC-434D-9F3E-3F9DCEBFB73D}">
      <dgm:prSet/>
      <dgm:spPr/>
      <dgm:t>
        <a:bodyPr/>
        <a:lstStyle/>
        <a:p>
          <a:endParaRPr lang="en-US"/>
        </a:p>
      </dgm:t>
    </dgm:pt>
    <dgm:pt modelId="{33308952-68B8-4901-9EE7-E43B7AC631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In low doses it is used to diagnosis of hyperthyroidism, hypothyroidism, and goiter;  </a:t>
          </a:r>
        </a:p>
        <a:p>
          <a:pPr>
            <a:lnSpc>
              <a:spcPct val="100000"/>
            </a:lnSpc>
          </a:pPr>
          <a:r>
            <a:rPr lang="en-US" b="0" i="0" dirty="0"/>
            <a:t>May be used to assess thyroid responsiveness.</a:t>
          </a:r>
          <a:endParaRPr lang="en-US" dirty="0"/>
        </a:p>
      </dgm:t>
    </dgm:pt>
    <dgm:pt modelId="{0842B0B7-C2D9-4725-B861-E3790DD6EEE0}" type="parTrans" cxnId="{1C9897A3-7AA3-4C5F-A36D-B41136A8AE3B}">
      <dgm:prSet/>
      <dgm:spPr/>
      <dgm:t>
        <a:bodyPr/>
        <a:lstStyle/>
        <a:p>
          <a:endParaRPr lang="en-US"/>
        </a:p>
      </dgm:t>
    </dgm:pt>
    <dgm:pt modelId="{3F74CA44-D25F-4EEA-BEA4-EE23EE6D9278}" type="sibTrans" cxnId="{1C9897A3-7AA3-4C5F-A36D-B41136A8AE3B}">
      <dgm:prSet/>
      <dgm:spPr/>
      <dgm:t>
        <a:bodyPr/>
        <a:lstStyle/>
        <a:p>
          <a:endParaRPr lang="en-US"/>
        </a:p>
      </dgm:t>
    </dgm:pt>
    <dgm:pt modelId="{F3A081FE-68CD-44C1-9DFE-3F96AA2F67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Radioactive t1/2 of 8 days. </a:t>
          </a:r>
          <a:endParaRPr lang="en-US" dirty="0"/>
        </a:p>
      </dgm:t>
    </dgm:pt>
    <dgm:pt modelId="{042C044F-AE1D-42F3-AC62-2FD61C7F7876}" type="parTrans" cxnId="{377CF041-28EE-44E5-A8BF-CA93A2663744}">
      <dgm:prSet/>
      <dgm:spPr/>
      <dgm:t>
        <a:bodyPr/>
        <a:lstStyle/>
        <a:p>
          <a:endParaRPr lang="en-ZM"/>
        </a:p>
      </dgm:t>
    </dgm:pt>
    <dgm:pt modelId="{8DDF7753-1F29-4C7C-9515-72BC55A9C34E}" type="sibTrans" cxnId="{377CF041-28EE-44E5-A8BF-CA93A2663744}">
      <dgm:prSet/>
      <dgm:spPr/>
      <dgm:t>
        <a:bodyPr/>
        <a:lstStyle/>
        <a:p>
          <a:endParaRPr lang="en-ZM"/>
        </a:p>
      </dgm:t>
    </dgm:pt>
    <dgm:pt modelId="{BFD2802D-CE7F-4D04-BBDB-1099F4495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High-energy radioiodine emissions are toxic to follicular cells.</a:t>
          </a:r>
          <a:endParaRPr lang="en-US" dirty="0"/>
        </a:p>
      </dgm:t>
    </dgm:pt>
    <dgm:pt modelId="{315913BF-28E8-4233-919D-83938FE5BA11}" type="parTrans" cxnId="{397F783C-1F8F-4C0F-9A02-1FE84E536B45}">
      <dgm:prSet/>
      <dgm:spPr/>
      <dgm:t>
        <a:bodyPr/>
        <a:lstStyle/>
        <a:p>
          <a:endParaRPr lang="en-ZM"/>
        </a:p>
      </dgm:t>
    </dgm:pt>
    <dgm:pt modelId="{D94FDCD2-4790-42C6-96FA-6E5EC925A2A1}" type="sibTrans" cxnId="{397F783C-1F8F-4C0F-9A02-1FE84E536B45}">
      <dgm:prSet/>
      <dgm:spPr/>
      <dgm:t>
        <a:bodyPr/>
        <a:lstStyle/>
        <a:p>
          <a:endParaRPr lang="en-ZM"/>
        </a:p>
      </dgm:t>
    </dgm:pt>
    <dgm:pt modelId="{66EFD120-E98A-4FE0-A61A-788F1952E5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May be used to assess thyroid responsiveness.</a:t>
          </a:r>
          <a:endParaRPr lang="en-US" dirty="0"/>
        </a:p>
      </dgm:t>
    </dgm:pt>
    <dgm:pt modelId="{F7E99B62-16DE-45D7-AEEB-8F9E611E3C88}" type="parTrans" cxnId="{734FC5F0-0B2A-413B-BE67-F556F595DECE}">
      <dgm:prSet/>
      <dgm:spPr/>
      <dgm:t>
        <a:bodyPr/>
        <a:lstStyle/>
        <a:p>
          <a:endParaRPr lang="en-ZM"/>
        </a:p>
      </dgm:t>
    </dgm:pt>
    <dgm:pt modelId="{DD7D1EA0-D47D-42E0-98AC-2E26789889FF}" type="sibTrans" cxnId="{734FC5F0-0B2A-413B-BE67-F556F595DECE}">
      <dgm:prSet/>
      <dgm:spPr/>
      <dgm:t>
        <a:bodyPr/>
        <a:lstStyle/>
        <a:p>
          <a:endParaRPr lang="en-ZM"/>
        </a:p>
      </dgm:t>
    </dgm:pt>
    <dgm:pt modelId="{22B847B9-9872-4409-92DC-231F86DACFB1}" type="pres">
      <dgm:prSet presAssocID="{CD6C8DC7-7734-4760-959B-4B79749FDA7B}" presName="root" presStyleCnt="0">
        <dgm:presLayoutVars>
          <dgm:dir/>
          <dgm:resizeHandles val="exact"/>
        </dgm:presLayoutVars>
      </dgm:prSet>
      <dgm:spPr/>
    </dgm:pt>
    <dgm:pt modelId="{5E2EF581-2AC9-4333-B1D8-49C92BE8C7C7}" type="pres">
      <dgm:prSet presAssocID="{88316EDF-3A07-4991-9F43-EC03246C075B}" presName="compNode" presStyleCnt="0"/>
      <dgm:spPr/>
    </dgm:pt>
    <dgm:pt modelId="{D753B0B8-41E0-48BA-84E3-91746320E76B}" type="pres">
      <dgm:prSet presAssocID="{88316EDF-3A07-4991-9F43-EC03246C075B}" presName="bgRect" presStyleLbl="bgShp" presStyleIdx="0" presStyleCnt="4"/>
      <dgm:spPr/>
    </dgm:pt>
    <dgm:pt modelId="{0C36BC03-FD41-4459-B8AC-C5053BE23F04}" type="pres">
      <dgm:prSet presAssocID="{88316EDF-3A07-4991-9F43-EC03246C075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E615ECE-1C16-4F74-B035-96386F50522A}" type="pres">
      <dgm:prSet presAssocID="{88316EDF-3A07-4991-9F43-EC03246C075B}" presName="spaceRect" presStyleCnt="0"/>
      <dgm:spPr/>
    </dgm:pt>
    <dgm:pt modelId="{B17E50B8-F568-49C1-99B4-E6D718B08FF6}" type="pres">
      <dgm:prSet presAssocID="{88316EDF-3A07-4991-9F43-EC03246C075B}" presName="parTx" presStyleLbl="revTx" presStyleIdx="0" presStyleCnt="7">
        <dgm:presLayoutVars>
          <dgm:chMax val="0"/>
          <dgm:chPref val="0"/>
        </dgm:presLayoutVars>
      </dgm:prSet>
      <dgm:spPr/>
    </dgm:pt>
    <dgm:pt modelId="{C9DA945C-C376-4EF5-8AE5-CFBE05D57581}" type="pres">
      <dgm:prSet presAssocID="{88316EDF-3A07-4991-9F43-EC03246C075B}" presName="desTx" presStyleLbl="revTx" presStyleIdx="1" presStyleCnt="7">
        <dgm:presLayoutVars/>
      </dgm:prSet>
      <dgm:spPr/>
    </dgm:pt>
    <dgm:pt modelId="{E40BF19B-0133-42EC-AB81-ED1138436AF1}" type="pres">
      <dgm:prSet presAssocID="{28BA9838-8638-4013-92CC-D361ACE6D4FA}" presName="sibTrans" presStyleCnt="0"/>
      <dgm:spPr/>
    </dgm:pt>
    <dgm:pt modelId="{951D88ED-7747-42F2-A2D8-505D4F641C3E}" type="pres">
      <dgm:prSet presAssocID="{4A38612A-F801-4A5C-A647-4431B57908B7}" presName="compNode" presStyleCnt="0"/>
      <dgm:spPr/>
    </dgm:pt>
    <dgm:pt modelId="{D6A8F3C0-AEF0-40E7-A0D0-4F2FEED6BF79}" type="pres">
      <dgm:prSet presAssocID="{4A38612A-F801-4A5C-A647-4431B57908B7}" presName="bgRect" presStyleLbl="bgShp" presStyleIdx="1" presStyleCnt="4"/>
      <dgm:spPr/>
    </dgm:pt>
    <dgm:pt modelId="{2B6D65BE-6B33-4594-AA8F-F50935653B90}" type="pres">
      <dgm:prSet presAssocID="{4A38612A-F801-4A5C-A647-4431B57908B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684A1329-5EA7-4778-A0F5-BBC1F453F840}" type="pres">
      <dgm:prSet presAssocID="{4A38612A-F801-4A5C-A647-4431B57908B7}" presName="spaceRect" presStyleCnt="0"/>
      <dgm:spPr/>
    </dgm:pt>
    <dgm:pt modelId="{A699ECF6-1F11-49B1-91A6-4D9B39A90AD4}" type="pres">
      <dgm:prSet presAssocID="{4A38612A-F801-4A5C-A647-4431B57908B7}" presName="parTx" presStyleLbl="revTx" presStyleIdx="2" presStyleCnt="7">
        <dgm:presLayoutVars>
          <dgm:chMax val="0"/>
          <dgm:chPref val="0"/>
        </dgm:presLayoutVars>
      </dgm:prSet>
      <dgm:spPr/>
    </dgm:pt>
    <dgm:pt modelId="{3EB0F944-0C46-402B-95D5-2F2865456138}" type="pres">
      <dgm:prSet presAssocID="{4A38612A-F801-4A5C-A647-4431B57908B7}" presName="desTx" presStyleLbl="revTx" presStyleIdx="3" presStyleCnt="7">
        <dgm:presLayoutVars/>
      </dgm:prSet>
      <dgm:spPr/>
    </dgm:pt>
    <dgm:pt modelId="{751DC59D-2060-4307-8CC5-DF2A0E9F978A}" type="pres">
      <dgm:prSet presAssocID="{062E2E93-95DA-483E-9C54-291FE96F38E3}" presName="sibTrans" presStyleCnt="0"/>
      <dgm:spPr/>
    </dgm:pt>
    <dgm:pt modelId="{353FF9F8-9B72-4CD8-BDD2-1D09D1314D56}" type="pres">
      <dgm:prSet presAssocID="{DC75F3E9-B1D1-43C1-88C5-5521B057537D}" presName="compNode" presStyleCnt="0"/>
      <dgm:spPr/>
    </dgm:pt>
    <dgm:pt modelId="{6A933A86-5826-44E1-8B9E-5DD3EF5CBBFD}" type="pres">
      <dgm:prSet presAssocID="{DC75F3E9-B1D1-43C1-88C5-5521B057537D}" presName="bgRect" presStyleLbl="bgShp" presStyleIdx="2" presStyleCnt="4"/>
      <dgm:spPr/>
    </dgm:pt>
    <dgm:pt modelId="{5CFC01EF-DA7E-4479-BE46-458AE4266C58}" type="pres">
      <dgm:prSet presAssocID="{DC75F3E9-B1D1-43C1-88C5-5521B05753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FF34515E-33C1-4E70-87E5-92C04D03B386}" type="pres">
      <dgm:prSet presAssocID="{DC75F3E9-B1D1-43C1-88C5-5521B057537D}" presName="spaceRect" presStyleCnt="0"/>
      <dgm:spPr/>
    </dgm:pt>
    <dgm:pt modelId="{5B7B6260-46D1-4380-9551-852B2CDA5666}" type="pres">
      <dgm:prSet presAssocID="{DC75F3E9-B1D1-43C1-88C5-5521B057537D}" presName="parTx" presStyleLbl="revTx" presStyleIdx="4" presStyleCnt="7">
        <dgm:presLayoutVars>
          <dgm:chMax val="0"/>
          <dgm:chPref val="0"/>
        </dgm:presLayoutVars>
      </dgm:prSet>
      <dgm:spPr/>
    </dgm:pt>
    <dgm:pt modelId="{3E38F7AC-5D1E-446D-AD91-724157D7C31C}" type="pres">
      <dgm:prSet presAssocID="{E9CC1CFA-4F46-41C7-BE6A-460761E4AADC}" presName="sibTrans" presStyleCnt="0"/>
      <dgm:spPr/>
    </dgm:pt>
    <dgm:pt modelId="{94705AC0-3C35-407B-8654-1109642E9A74}" type="pres">
      <dgm:prSet presAssocID="{33308952-68B8-4901-9EE7-E43B7AC63123}" presName="compNode" presStyleCnt="0"/>
      <dgm:spPr/>
    </dgm:pt>
    <dgm:pt modelId="{7A057F58-B4A4-482F-B3C3-22591589F96D}" type="pres">
      <dgm:prSet presAssocID="{33308952-68B8-4901-9EE7-E43B7AC63123}" presName="bgRect" presStyleLbl="bgShp" presStyleIdx="3" presStyleCnt="4"/>
      <dgm:spPr/>
    </dgm:pt>
    <dgm:pt modelId="{34BAA8C6-4D6C-494F-9BD9-E4DE0CAC598D}" type="pres">
      <dgm:prSet presAssocID="{33308952-68B8-4901-9EE7-E43B7AC6312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4E77B71C-AB09-4183-8FEE-6F614980299E}" type="pres">
      <dgm:prSet presAssocID="{33308952-68B8-4901-9EE7-E43B7AC63123}" presName="spaceRect" presStyleCnt="0"/>
      <dgm:spPr/>
    </dgm:pt>
    <dgm:pt modelId="{821D3260-701E-4EB7-9D0B-4C582A6954D5}" type="pres">
      <dgm:prSet presAssocID="{33308952-68B8-4901-9EE7-E43B7AC63123}" presName="parTx" presStyleLbl="revTx" presStyleIdx="5" presStyleCnt="7">
        <dgm:presLayoutVars>
          <dgm:chMax val="0"/>
          <dgm:chPref val="0"/>
        </dgm:presLayoutVars>
      </dgm:prSet>
      <dgm:spPr/>
    </dgm:pt>
    <dgm:pt modelId="{B61A2806-E3F0-4784-99BE-FF4617F46CBB}" type="pres">
      <dgm:prSet presAssocID="{33308952-68B8-4901-9EE7-E43B7AC63123}" presName="desTx" presStyleLbl="revTx" presStyleIdx="6" presStyleCnt="7">
        <dgm:presLayoutVars/>
      </dgm:prSet>
      <dgm:spPr/>
    </dgm:pt>
  </dgm:ptLst>
  <dgm:cxnLst>
    <dgm:cxn modelId="{BAA25314-54D7-481D-9A3B-C818847C2BBF}" type="presOf" srcId="{66EFD120-E98A-4FE0-A61A-788F1952E51B}" destId="{B61A2806-E3F0-4784-99BE-FF4617F46CBB}" srcOrd="0" destOrd="0" presId="urn:microsoft.com/office/officeart/2018/2/layout/IconVerticalSolidList"/>
    <dgm:cxn modelId="{397F783C-1F8F-4C0F-9A02-1FE84E536B45}" srcId="{4A38612A-F801-4A5C-A647-4431B57908B7}" destId="{BFD2802D-CE7F-4D04-BBDB-1099F4495991}" srcOrd="0" destOrd="0" parTransId="{315913BF-28E8-4233-919D-83938FE5BA11}" sibTransId="{D94FDCD2-4790-42C6-96FA-6E5EC925A2A1}"/>
    <dgm:cxn modelId="{4901DA3E-DE7C-4762-A976-232B31D33BEB}" type="presOf" srcId="{BFD2802D-CE7F-4D04-BBDB-1099F4495991}" destId="{3EB0F944-0C46-402B-95D5-2F2865456138}" srcOrd="0" destOrd="0" presId="urn:microsoft.com/office/officeart/2018/2/layout/IconVerticalSolidList"/>
    <dgm:cxn modelId="{22FDAE5C-8D5D-45ED-B187-5F3937F1FF6F}" type="presOf" srcId="{88316EDF-3A07-4991-9F43-EC03246C075B}" destId="{B17E50B8-F568-49C1-99B4-E6D718B08FF6}" srcOrd="0" destOrd="0" presId="urn:microsoft.com/office/officeart/2018/2/layout/IconVerticalSolidList"/>
    <dgm:cxn modelId="{377CF041-28EE-44E5-A8BF-CA93A2663744}" srcId="{88316EDF-3A07-4991-9F43-EC03246C075B}" destId="{F3A081FE-68CD-44C1-9DFE-3F96AA2F6725}" srcOrd="0" destOrd="0" parTransId="{042C044F-AE1D-42F3-AC62-2FD61C7F7876}" sibTransId="{8DDF7753-1F29-4C7C-9515-72BC55A9C34E}"/>
    <dgm:cxn modelId="{9440EE66-0328-46A4-A46F-59D3D025DE43}" srcId="{CD6C8DC7-7734-4760-959B-4B79749FDA7B}" destId="{88316EDF-3A07-4991-9F43-EC03246C075B}" srcOrd="0" destOrd="0" parTransId="{3946D5C4-1130-4F00-95B0-8A3BC9025004}" sibTransId="{28BA9838-8638-4013-92CC-D361ACE6D4FA}"/>
    <dgm:cxn modelId="{E5ECCD9E-6F0B-435F-9C28-1A05BC228E11}" srcId="{CD6C8DC7-7734-4760-959B-4B79749FDA7B}" destId="{4A38612A-F801-4A5C-A647-4431B57908B7}" srcOrd="1" destOrd="0" parTransId="{D80E4609-041F-42FE-8959-0289AA27F857}" sibTransId="{062E2E93-95DA-483E-9C54-291FE96F38E3}"/>
    <dgm:cxn modelId="{1C9897A3-7AA3-4C5F-A36D-B41136A8AE3B}" srcId="{CD6C8DC7-7734-4760-959B-4B79749FDA7B}" destId="{33308952-68B8-4901-9EE7-E43B7AC63123}" srcOrd="3" destOrd="0" parTransId="{0842B0B7-C2D9-4725-B861-E3790DD6EEE0}" sibTransId="{3F74CA44-D25F-4EEA-BEA4-EE23EE6D9278}"/>
    <dgm:cxn modelId="{60C6F4A5-2CDC-434D-9F3E-3F9DCEBFB73D}" srcId="{CD6C8DC7-7734-4760-959B-4B79749FDA7B}" destId="{DC75F3E9-B1D1-43C1-88C5-5521B057537D}" srcOrd="2" destOrd="0" parTransId="{41D3CF4B-914F-4B30-B15D-B1A65B55224C}" sibTransId="{E9CC1CFA-4F46-41C7-BE6A-460761E4AADC}"/>
    <dgm:cxn modelId="{818AEFAE-7281-4F01-B51A-7E1174D535DD}" type="presOf" srcId="{4A38612A-F801-4A5C-A647-4431B57908B7}" destId="{A699ECF6-1F11-49B1-91A6-4D9B39A90AD4}" srcOrd="0" destOrd="0" presId="urn:microsoft.com/office/officeart/2018/2/layout/IconVerticalSolidList"/>
    <dgm:cxn modelId="{4AEF81BB-B7B2-43C2-9142-276992D30A88}" type="presOf" srcId="{33308952-68B8-4901-9EE7-E43B7AC63123}" destId="{821D3260-701E-4EB7-9D0B-4C582A6954D5}" srcOrd="0" destOrd="0" presId="urn:microsoft.com/office/officeart/2018/2/layout/IconVerticalSolidList"/>
    <dgm:cxn modelId="{C71CD3E5-A7F0-4821-9AFC-C8C95EBBB5B3}" type="presOf" srcId="{DC75F3E9-B1D1-43C1-88C5-5521B057537D}" destId="{5B7B6260-46D1-4380-9551-852B2CDA5666}" srcOrd="0" destOrd="0" presId="urn:microsoft.com/office/officeart/2018/2/layout/IconVerticalSolidList"/>
    <dgm:cxn modelId="{6B07F3E6-887B-479A-9E70-17E3BDB167F3}" type="presOf" srcId="{F3A081FE-68CD-44C1-9DFE-3F96AA2F6725}" destId="{C9DA945C-C376-4EF5-8AE5-CFBE05D57581}" srcOrd="0" destOrd="0" presId="urn:microsoft.com/office/officeart/2018/2/layout/IconVerticalSolidList"/>
    <dgm:cxn modelId="{BC904CED-FCC0-49D6-A1FE-ABC01A4DBEB5}" type="presOf" srcId="{CD6C8DC7-7734-4760-959B-4B79749FDA7B}" destId="{22B847B9-9872-4409-92DC-231F86DACFB1}" srcOrd="0" destOrd="0" presId="urn:microsoft.com/office/officeart/2018/2/layout/IconVerticalSolidList"/>
    <dgm:cxn modelId="{734FC5F0-0B2A-413B-BE67-F556F595DECE}" srcId="{33308952-68B8-4901-9EE7-E43B7AC63123}" destId="{66EFD120-E98A-4FE0-A61A-788F1952E51B}" srcOrd="0" destOrd="0" parTransId="{F7E99B62-16DE-45D7-AEEB-8F9E611E3C88}" sibTransId="{DD7D1EA0-D47D-42E0-98AC-2E26789889FF}"/>
    <dgm:cxn modelId="{1E358BA4-F600-4088-A822-4716B7B8078C}" type="presParOf" srcId="{22B847B9-9872-4409-92DC-231F86DACFB1}" destId="{5E2EF581-2AC9-4333-B1D8-49C92BE8C7C7}" srcOrd="0" destOrd="0" presId="urn:microsoft.com/office/officeart/2018/2/layout/IconVerticalSolidList"/>
    <dgm:cxn modelId="{ECD50BC3-1E75-425E-8720-A81A2B387307}" type="presParOf" srcId="{5E2EF581-2AC9-4333-B1D8-49C92BE8C7C7}" destId="{D753B0B8-41E0-48BA-84E3-91746320E76B}" srcOrd="0" destOrd="0" presId="urn:microsoft.com/office/officeart/2018/2/layout/IconVerticalSolidList"/>
    <dgm:cxn modelId="{01DAC6C6-DE22-44BF-8137-9698A850F951}" type="presParOf" srcId="{5E2EF581-2AC9-4333-B1D8-49C92BE8C7C7}" destId="{0C36BC03-FD41-4459-B8AC-C5053BE23F04}" srcOrd="1" destOrd="0" presId="urn:microsoft.com/office/officeart/2018/2/layout/IconVerticalSolidList"/>
    <dgm:cxn modelId="{A33CA347-F75D-4BBE-B83F-D76D90513D0E}" type="presParOf" srcId="{5E2EF581-2AC9-4333-B1D8-49C92BE8C7C7}" destId="{AE615ECE-1C16-4F74-B035-96386F50522A}" srcOrd="2" destOrd="0" presId="urn:microsoft.com/office/officeart/2018/2/layout/IconVerticalSolidList"/>
    <dgm:cxn modelId="{0646B995-0CB4-41DC-B30A-72CB4BAA694B}" type="presParOf" srcId="{5E2EF581-2AC9-4333-B1D8-49C92BE8C7C7}" destId="{B17E50B8-F568-49C1-99B4-E6D718B08FF6}" srcOrd="3" destOrd="0" presId="urn:microsoft.com/office/officeart/2018/2/layout/IconVerticalSolidList"/>
    <dgm:cxn modelId="{B41B7A70-08F3-4ED3-AC5B-E6DE9BF7E2A7}" type="presParOf" srcId="{5E2EF581-2AC9-4333-B1D8-49C92BE8C7C7}" destId="{C9DA945C-C376-4EF5-8AE5-CFBE05D57581}" srcOrd="4" destOrd="0" presId="urn:microsoft.com/office/officeart/2018/2/layout/IconVerticalSolidList"/>
    <dgm:cxn modelId="{5F481D61-5BE9-488F-B2E9-F5BB96EAF5FE}" type="presParOf" srcId="{22B847B9-9872-4409-92DC-231F86DACFB1}" destId="{E40BF19B-0133-42EC-AB81-ED1138436AF1}" srcOrd="1" destOrd="0" presId="urn:microsoft.com/office/officeart/2018/2/layout/IconVerticalSolidList"/>
    <dgm:cxn modelId="{5D952881-2F1B-441D-BA32-1A74B1BA2475}" type="presParOf" srcId="{22B847B9-9872-4409-92DC-231F86DACFB1}" destId="{951D88ED-7747-42F2-A2D8-505D4F641C3E}" srcOrd="2" destOrd="0" presId="urn:microsoft.com/office/officeart/2018/2/layout/IconVerticalSolidList"/>
    <dgm:cxn modelId="{A890AEEC-18E1-4CED-A38B-01F10F0E4A6F}" type="presParOf" srcId="{951D88ED-7747-42F2-A2D8-505D4F641C3E}" destId="{D6A8F3C0-AEF0-40E7-A0D0-4F2FEED6BF79}" srcOrd="0" destOrd="0" presId="urn:microsoft.com/office/officeart/2018/2/layout/IconVerticalSolidList"/>
    <dgm:cxn modelId="{5CCFDE89-E84C-416F-89A6-A2991EEADF61}" type="presParOf" srcId="{951D88ED-7747-42F2-A2D8-505D4F641C3E}" destId="{2B6D65BE-6B33-4594-AA8F-F50935653B90}" srcOrd="1" destOrd="0" presId="urn:microsoft.com/office/officeart/2018/2/layout/IconVerticalSolidList"/>
    <dgm:cxn modelId="{D0F5B2F5-83F6-4A13-A4E3-E2D381184129}" type="presParOf" srcId="{951D88ED-7747-42F2-A2D8-505D4F641C3E}" destId="{684A1329-5EA7-4778-A0F5-BBC1F453F840}" srcOrd="2" destOrd="0" presId="urn:microsoft.com/office/officeart/2018/2/layout/IconVerticalSolidList"/>
    <dgm:cxn modelId="{783FA345-2C6E-46CB-9B59-4837DEAD9BF6}" type="presParOf" srcId="{951D88ED-7747-42F2-A2D8-505D4F641C3E}" destId="{A699ECF6-1F11-49B1-91A6-4D9B39A90AD4}" srcOrd="3" destOrd="0" presId="urn:microsoft.com/office/officeart/2018/2/layout/IconVerticalSolidList"/>
    <dgm:cxn modelId="{5FC3DBB4-80DD-4D81-9815-A8FFE8F5E1B4}" type="presParOf" srcId="{951D88ED-7747-42F2-A2D8-505D4F641C3E}" destId="{3EB0F944-0C46-402B-95D5-2F2865456138}" srcOrd="4" destOrd="0" presId="urn:microsoft.com/office/officeart/2018/2/layout/IconVerticalSolidList"/>
    <dgm:cxn modelId="{EECE6E63-6F38-4D47-B314-87CB6C6895AA}" type="presParOf" srcId="{22B847B9-9872-4409-92DC-231F86DACFB1}" destId="{751DC59D-2060-4307-8CC5-DF2A0E9F978A}" srcOrd="3" destOrd="0" presId="urn:microsoft.com/office/officeart/2018/2/layout/IconVerticalSolidList"/>
    <dgm:cxn modelId="{786A9BFC-5B68-418A-926F-6A9935C04D76}" type="presParOf" srcId="{22B847B9-9872-4409-92DC-231F86DACFB1}" destId="{353FF9F8-9B72-4CD8-BDD2-1D09D1314D56}" srcOrd="4" destOrd="0" presId="urn:microsoft.com/office/officeart/2018/2/layout/IconVerticalSolidList"/>
    <dgm:cxn modelId="{DC519B3F-5D39-4DB2-B482-84EEFF471E26}" type="presParOf" srcId="{353FF9F8-9B72-4CD8-BDD2-1D09D1314D56}" destId="{6A933A86-5826-44E1-8B9E-5DD3EF5CBBFD}" srcOrd="0" destOrd="0" presId="urn:microsoft.com/office/officeart/2018/2/layout/IconVerticalSolidList"/>
    <dgm:cxn modelId="{37BD0F78-CD09-4EC3-8995-8F7F4FEE878F}" type="presParOf" srcId="{353FF9F8-9B72-4CD8-BDD2-1D09D1314D56}" destId="{5CFC01EF-DA7E-4479-BE46-458AE4266C58}" srcOrd="1" destOrd="0" presId="urn:microsoft.com/office/officeart/2018/2/layout/IconVerticalSolidList"/>
    <dgm:cxn modelId="{86A4A786-8D30-4601-A5F6-5A1E226708AF}" type="presParOf" srcId="{353FF9F8-9B72-4CD8-BDD2-1D09D1314D56}" destId="{FF34515E-33C1-4E70-87E5-92C04D03B386}" srcOrd="2" destOrd="0" presId="urn:microsoft.com/office/officeart/2018/2/layout/IconVerticalSolidList"/>
    <dgm:cxn modelId="{B2B3D948-E683-47FC-9638-1BF460EA0035}" type="presParOf" srcId="{353FF9F8-9B72-4CD8-BDD2-1D09D1314D56}" destId="{5B7B6260-46D1-4380-9551-852B2CDA5666}" srcOrd="3" destOrd="0" presId="urn:microsoft.com/office/officeart/2018/2/layout/IconVerticalSolidList"/>
    <dgm:cxn modelId="{2A291904-07E1-4266-A951-4ED819DA0C0E}" type="presParOf" srcId="{22B847B9-9872-4409-92DC-231F86DACFB1}" destId="{3E38F7AC-5D1E-446D-AD91-724157D7C31C}" srcOrd="5" destOrd="0" presId="urn:microsoft.com/office/officeart/2018/2/layout/IconVerticalSolidList"/>
    <dgm:cxn modelId="{F50E71CB-4886-478C-BF89-80FACEA98FC4}" type="presParOf" srcId="{22B847B9-9872-4409-92DC-231F86DACFB1}" destId="{94705AC0-3C35-407B-8654-1109642E9A74}" srcOrd="6" destOrd="0" presId="urn:microsoft.com/office/officeart/2018/2/layout/IconVerticalSolidList"/>
    <dgm:cxn modelId="{E61DC991-280C-46F1-A1E6-BF642B43318E}" type="presParOf" srcId="{94705AC0-3C35-407B-8654-1109642E9A74}" destId="{7A057F58-B4A4-482F-B3C3-22591589F96D}" srcOrd="0" destOrd="0" presId="urn:microsoft.com/office/officeart/2018/2/layout/IconVerticalSolidList"/>
    <dgm:cxn modelId="{70FED564-B56E-4EBC-BC00-80B6E962B99D}" type="presParOf" srcId="{94705AC0-3C35-407B-8654-1109642E9A74}" destId="{34BAA8C6-4D6C-494F-9BD9-E4DE0CAC598D}" srcOrd="1" destOrd="0" presId="urn:microsoft.com/office/officeart/2018/2/layout/IconVerticalSolidList"/>
    <dgm:cxn modelId="{9588FEEC-4DD4-422D-919E-B2F91D6DF899}" type="presParOf" srcId="{94705AC0-3C35-407B-8654-1109642E9A74}" destId="{4E77B71C-AB09-4183-8FEE-6F614980299E}" srcOrd="2" destOrd="0" presId="urn:microsoft.com/office/officeart/2018/2/layout/IconVerticalSolidList"/>
    <dgm:cxn modelId="{6E0CDB43-2277-4672-A904-DF632FD88B1A}" type="presParOf" srcId="{94705AC0-3C35-407B-8654-1109642E9A74}" destId="{821D3260-701E-4EB7-9D0B-4C582A6954D5}" srcOrd="3" destOrd="0" presId="urn:microsoft.com/office/officeart/2018/2/layout/IconVerticalSolidList"/>
    <dgm:cxn modelId="{A4658C84-542B-4CC9-9C27-1FF6A0FA3521}" type="presParOf" srcId="{94705AC0-3C35-407B-8654-1109642E9A74}" destId="{B61A2806-E3F0-4784-99BE-FF4617F46CB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0B254-3E52-468A-8199-851514310D4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BC1A32-D95F-4AA2-BDAA-1DB8F79C07F6}">
      <dgm:prSet/>
      <dgm:spPr/>
      <dgm:t>
        <a:bodyPr/>
        <a:lstStyle/>
        <a:p>
          <a:r>
            <a:rPr lang="en-US" b="0" i="0"/>
            <a:t>Thyroid hormone preparations include: </a:t>
          </a:r>
          <a:endParaRPr lang="en-US"/>
        </a:p>
      </dgm:t>
    </dgm:pt>
    <dgm:pt modelId="{3365D71E-B7CD-4812-950D-A55788A9E149}" type="parTrans" cxnId="{F1F6ED0F-3294-46E6-8C79-0BE5A775EDC2}">
      <dgm:prSet/>
      <dgm:spPr/>
      <dgm:t>
        <a:bodyPr/>
        <a:lstStyle/>
        <a:p>
          <a:endParaRPr lang="en-US"/>
        </a:p>
      </dgm:t>
    </dgm:pt>
    <dgm:pt modelId="{79DABD13-28FC-4C5E-9330-4E685EDA404B}" type="sibTrans" cxnId="{F1F6ED0F-3294-46E6-8C79-0BE5A775EDC2}">
      <dgm:prSet/>
      <dgm:spPr/>
      <dgm:t>
        <a:bodyPr/>
        <a:lstStyle/>
        <a:p>
          <a:endParaRPr lang="en-US"/>
        </a:p>
      </dgm:t>
    </dgm:pt>
    <dgm:pt modelId="{CDD00F04-9820-447C-A4CD-21B068C33726}">
      <dgm:prSet/>
      <dgm:spPr/>
      <dgm:t>
        <a:bodyPr/>
        <a:lstStyle/>
        <a:p>
          <a:r>
            <a:rPr lang="en-US" b="0" i="0" dirty="0"/>
            <a:t>Levothyroxine sodium, a synthetic sodium salt of T4 that maintains normal T4 and T3 levels.</a:t>
          </a:r>
          <a:endParaRPr lang="en-US" dirty="0"/>
        </a:p>
      </dgm:t>
    </dgm:pt>
    <dgm:pt modelId="{18E63285-8D89-4F00-93B3-9B02004995F6}" type="parTrans" cxnId="{347DA45F-6096-4A81-B93F-10901CCBD0CC}">
      <dgm:prSet/>
      <dgm:spPr/>
      <dgm:t>
        <a:bodyPr/>
        <a:lstStyle/>
        <a:p>
          <a:endParaRPr lang="en-US"/>
        </a:p>
      </dgm:t>
    </dgm:pt>
    <dgm:pt modelId="{D73EF931-7C84-440D-841C-4F5096C02D02}" type="sibTrans" cxnId="{347DA45F-6096-4A81-B93F-10901CCBD0CC}">
      <dgm:prSet/>
      <dgm:spPr/>
      <dgm:t>
        <a:bodyPr/>
        <a:lstStyle/>
        <a:p>
          <a:endParaRPr lang="en-US"/>
        </a:p>
      </dgm:t>
    </dgm:pt>
    <dgm:pt modelId="{430BB2F6-46F9-4848-A1C1-B7EA802DF3CA}">
      <dgm:prSet/>
      <dgm:spPr/>
      <dgm:t>
        <a:bodyPr/>
        <a:lstStyle/>
        <a:p>
          <a:r>
            <a:rPr lang="en-US" b="0" i="0"/>
            <a:t>Liothyronine sodium, a synthetic sodium salt of T3. </a:t>
          </a:r>
          <a:endParaRPr lang="en-US"/>
        </a:p>
      </dgm:t>
    </dgm:pt>
    <dgm:pt modelId="{AEA61ED6-0CEB-4F2F-8B20-F330C35E7F0B}" type="parTrans" cxnId="{C9517EAC-72DC-4A60-8E8A-17553B928253}">
      <dgm:prSet/>
      <dgm:spPr/>
      <dgm:t>
        <a:bodyPr/>
        <a:lstStyle/>
        <a:p>
          <a:endParaRPr lang="en-US"/>
        </a:p>
      </dgm:t>
    </dgm:pt>
    <dgm:pt modelId="{E2888D7A-7CF8-412C-A03D-9ABB3E2222B6}" type="sibTrans" cxnId="{C9517EAC-72DC-4A60-8E8A-17553B928253}">
      <dgm:prSet/>
      <dgm:spPr/>
      <dgm:t>
        <a:bodyPr/>
        <a:lstStyle/>
        <a:p>
          <a:endParaRPr lang="en-US"/>
        </a:p>
      </dgm:t>
    </dgm:pt>
    <dgm:pt modelId="{5E78FDA9-0885-4339-90FF-FAACE75F1C80}">
      <dgm:prSet/>
      <dgm:spPr/>
      <dgm:t>
        <a:bodyPr/>
        <a:lstStyle/>
        <a:p>
          <a:r>
            <a:rPr lang="en-US" b="0" i="0"/>
            <a:t>Liotrix, a 4:1 mixture of the above T4 and T3 preparations. </a:t>
          </a:r>
          <a:endParaRPr lang="en-US"/>
        </a:p>
      </dgm:t>
    </dgm:pt>
    <dgm:pt modelId="{19716D24-25E7-4099-91DF-F958EB45A1DC}" type="parTrans" cxnId="{710725D6-8281-4169-9F20-8B136CD9BAC3}">
      <dgm:prSet/>
      <dgm:spPr/>
      <dgm:t>
        <a:bodyPr/>
        <a:lstStyle/>
        <a:p>
          <a:endParaRPr lang="en-US"/>
        </a:p>
      </dgm:t>
    </dgm:pt>
    <dgm:pt modelId="{CA6A77C9-B0C0-4051-88EF-A16CABE054D0}" type="sibTrans" cxnId="{710725D6-8281-4169-9F20-8B136CD9BAC3}">
      <dgm:prSet/>
      <dgm:spPr/>
      <dgm:t>
        <a:bodyPr/>
        <a:lstStyle/>
        <a:p>
          <a:endParaRPr lang="en-US"/>
        </a:p>
      </dgm:t>
    </dgm:pt>
    <dgm:pt modelId="{D251CBCC-39F4-4DA3-9D0A-BA52B1236F22}">
      <dgm:prSet/>
      <dgm:spPr/>
      <dgm:t>
        <a:bodyPr/>
        <a:lstStyle/>
        <a:p>
          <a:r>
            <a:rPr lang="en-US" b="0" i="0" dirty="0"/>
            <a:t>Thyroid USP, is prepared from dried and defatted animal thyroid glands and contains a mixture of T4, T3, MIT, and DIT. </a:t>
          </a:r>
          <a:endParaRPr lang="en-US" dirty="0"/>
        </a:p>
      </dgm:t>
    </dgm:pt>
    <dgm:pt modelId="{90E050F9-CC0D-4D98-AABF-F5C957BA5A1F}" type="parTrans" cxnId="{AC7B4600-214C-4C29-BCB6-77A327195880}">
      <dgm:prSet/>
      <dgm:spPr/>
      <dgm:t>
        <a:bodyPr/>
        <a:lstStyle/>
        <a:p>
          <a:endParaRPr lang="en-US"/>
        </a:p>
      </dgm:t>
    </dgm:pt>
    <dgm:pt modelId="{71197A27-5A0B-4F77-8A7F-6266161EDD7C}" type="sibTrans" cxnId="{AC7B4600-214C-4C29-BCB6-77A327195880}">
      <dgm:prSet/>
      <dgm:spPr/>
      <dgm:t>
        <a:bodyPr/>
        <a:lstStyle/>
        <a:p>
          <a:endParaRPr lang="en-US"/>
        </a:p>
      </dgm:t>
    </dgm:pt>
    <dgm:pt modelId="{85621952-E883-469D-A10B-C333B6A6F913}">
      <dgm:prSet/>
      <dgm:spPr/>
      <dgm:t>
        <a:bodyPr/>
        <a:lstStyle/>
        <a:p>
          <a:r>
            <a:rPr lang="en-US" b="0" i="0" dirty="0"/>
            <a:t>The potency of animal-based thyroid hormone preparations can vary. Thyroid USP is not recommended for initial therapy.</a:t>
          </a:r>
          <a:endParaRPr lang="en-US" dirty="0"/>
        </a:p>
      </dgm:t>
    </dgm:pt>
    <dgm:pt modelId="{D55473DD-16BF-4A1B-A3FD-70088A6D3CF8}" type="parTrans" cxnId="{2FED9122-1D35-4FA0-9C75-136FAB00972A}">
      <dgm:prSet/>
      <dgm:spPr/>
      <dgm:t>
        <a:bodyPr/>
        <a:lstStyle/>
        <a:p>
          <a:endParaRPr lang="en-US"/>
        </a:p>
      </dgm:t>
    </dgm:pt>
    <dgm:pt modelId="{3E264A54-1055-45F8-8D4D-6B7C394BBA0C}" type="sibTrans" cxnId="{2FED9122-1D35-4FA0-9C75-136FAB00972A}">
      <dgm:prSet/>
      <dgm:spPr/>
      <dgm:t>
        <a:bodyPr/>
        <a:lstStyle/>
        <a:p>
          <a:endParaRPr lang="en-US"/>
        </a:p>
      </dgm:t>
    </dgm:pt>
    <dgm:pt modelId="{0100B276-A70C-42C6-BA84-551BB52E9546}">
      <dgm:prSet/>
      <dgm:spPr/>
      <dgm:t>
        <a:bodyPr/>
        <a:lstStyle/>
        <a:p>
          <a:r>
            <a:rPr lang="en-US" b="0" i="0" dirty="0"/>
            <a:t>Thyroid USP is not recommended for initial therapy.</a:t>
          </a:r>
          <a:endParaRPr lang="en-US" dirty="0"/>
        </a:p>
      </dgm:t>
    </dgm:pt>
    <dgm:pt modelId="{9E055A55-E9E7-4AB9-8EC2-E6431D12661F}" type="parTrans" cxnId="{4516F29B-78C6-4E05-B709-313AC0634953}">
      <dgm:prSet/>
      <dgm:spPr/>
      <dgm:t>
        <a:bodyPr/>
        <a:lstStyle/>
        <a:p>
          <a:endParaRPr lang="en-ZM"/>
        </a:p>
      </dgm:t>
    </dgm:pt>
    <dgm:pt modelId="{698DCC3C-476B-4D92-B211-9F9BC8BC7C9F}" type="sibTrans" cxnId="{4516F29B-78C6-4E05-B709-313AC0634953}">
      <dgm:prSet/>
      <dgm:spPr/>
      <dgm:t>
        <a:bodyPr/>
        <a:lstStyle/>
        <a:p>
          <a:endParaRPr lang="en-ZM"/>
        </a:p>
      </dgm:t>
    </dgm:pt>
    <dgm:pt modelId="{D851D801-9FA4-441A-8BFF-8250188B078B}" type="pres">
      <dgm:prSet presAssocID="{96A0B254-3E52-468A-8199-851514310D44}" presName="linear" presStyleCnt="0">
        <dgm:presLayoutVars>
          <dgm:animLvl val="lvl"/>
          <dgm:resizeHandles val="exact"/>
        </dgm:presLayoutVars>
      </dgm:prSet>
      <dgm:spPr/>
    </dgm:pt>
    <dgm:pt modelId="{26A1DED3-B894-45E4-B2C0-1B6FD495FCAC}" type="pres">
      <dgm:prSet presAssocID="{29BC1A32-D95F-4AA2-BDAA-1DB8F79C07F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35F5C9-81F8-48F7-B4E5-CCA528085564}" type="pres">
      <dgm:prSet presAssocID="{29BC1A32-D95F-4AA2-BDAA-1DB8F79C07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C7B4600-214C-4C29-BCB6-77A327195880}" srcId="{29BC1A32-D95F-4AA2-BDAA-1DB8F79C07F6}" destId="{D251CBCC-39F4-4DA3-9D0A-BA52B1236F22}" srcOrd="3" destOrd="0" parTransId="{90E050F9-CC0D-4D98-AABF-F5C957BA5A1F}" sibTransId="{71197A27-5A0B-4F77-8A7F-6266161EDD7C}"/>
    <dgm:cxn modelId="{F1F6ED0F-3294-46E6-8C79-0BE5A775EDC2}" srcId="{96A0B254-3E52-468A-8199-851514310D44}" destId="{29BC1A32-D95F-4AA2-BDAA-1DB8F79C07F6}" srcOrd="0" destOrd="0" parTransId="{3365D71E-B7CD-4812-950D-A55788A9E149}" sibTransId="{79DABD13-28FC-4C5E-9330-4E685EDA404B}"/>
    <dgm:cxn modelId="{2FED9122-1D35-4FA0-9C75-136FAB00972A}" srcId="{29BC1A32-D95F-4AA2-BDAA-1DB8F79C07F6}" destId="{85621952-E883-469D-A10B-C333B6A6F913}" srcOrd="4" destOrd="0" parTransId="{D55473DD-16BF-4A1B-A3FD-70088A6D3CF8}" sibTransId="{3E264A54-1055-45F8-8D4D-6B7C394BBA0C}"/>
    <dgm:cxn modelId="{5D4DDC23-BA30-4AA8-959F-99BFE7B6C903}" type="presOf" srcId="{96A0B254-3E52-468A-8199-851514310D44}" destId="{D851D801-9FA4-441A-8BFF-8250188B078B}" srcOrd="0" destOrd="0" presId="urn:microsoft.com/office/officeart/2005/8/layout/vList2"/>
    <dgm:cxn modelId="{7746032B-6888-49A7-9826-D6A48B583E18}" type="presOf" srcId="{430BB2F6-46F9-4848-A1C1-B7EA802DF3CA}" destId="{4F35F5C9-81F8-48F7-B4E5-CCA528085564}" srcOrd="0" destOrd="1" presId="urn:microsoft.com/office/officeart/2005/8/layout/vList2"/>
    <dgm:cxn modelId="{81BA1F31-0157-4CBB-9F7D-1280CE2C95D8}" type="presOf" srcId="{85621952-E883-469D-A10B-C333B6A6F913}" destId="{4F35F5C9-81F8-48F7-B4E5-CCA528085564}" srcOrd="0" destOrd="4" presId="urn:microsoft.com/office/officeart/2005/8/layout/vList2"/>
    <dgm:cxn modelId="{BB4CA63E-F5F5-42C5-A0A0-B50F12BB15F6}" type="presOf" srcId="{29BC1A32-D95F-4AA2-BDAA-1DB8F79C07F6}" destId="{26A1DED3-B894-45E4-B2C0-1B6FD495FCAC}" srcOrd="0" destOrd="0" presId="urn:microsoft.com/office/officeart/2005/8/layout/vList2"/>
    <dgm:cxn modelId="{347DA45F-6096-4A81-B93F-10901CCBD0CC}" srcId="{29BC1A32-D95F-4AA2-BDAA-1DB8F79C07F6}" destId="{CDD00F04-9820-447C-A4CD-21B068C33726}" srcOrd="0" destOrd="0" parTransId="{18E63285-8D89-4F00-93B3-9B02004995F6}" sibTransId="{D73EF931-7C84-440D-841C-4F5096C02D02}"/>
    <dgm:cxn modelId="{4F48E355-CE58-4742-BA38-750F17D86994}" type="presOf" srcId="{0100B276-A70C-42C6-BA84-551BB52E9546}" destId="{4F35F5C9-81F8-48F7-B4E5-CCA528085564}" srcOrd="0" destOrd="5" presId="urn:microsoft.com/office/officeart/2005/8/layout/vList2"/>
    <dgm:cxn modelId="{53AA0057-350A-4D17-8ED6-12856A47EC7B}" type="presOf" srcId="{D251CBCC-39F4-4DA3-9D0A-BA52B1236F22}" destId="{4F35F5C9-81F8-48F7-B4E5-CCA528085564}" srcOrd="0" destOrd="3" presId="urn:microsoft.com/office/officeart/2005/8/layout/vList2"/>
    <dgm:cxn modelId="{FE0E3893-9506-47F4-B9F2-66A08880C2EB}" type="presOf" srcId="{5E78FDA9-0885-4339-90FF-FAACE75F1C80}" destId="{4F35F5C9-81F8-48F7-B4E5-CCA528085564}" srcOrd="0" destOrd="2" presId="urn:microsoft.com/office/officeart/2005/8/layout/vList2"/>
    <dgm:cxn modelId="{4516F29B-78C6-4E05-B709-313AC0634953}" srcId="{85621952-E883-469D-A10B-C333B6A6F913}" destId="{0100B276-A70C-42C6-BA84-551BB52E9546}" srcOrd="0" destOrd="0" parTransId="{9E055A55-E9E7-4AB9-8EC2-E6431D12661F}" sibTransId="{698DCC3C-476B-4D92-B211-9F9BC8BC7C9F}"/>
    <dgm:cxn modelId="{C9517EAC-72DC-4A60-8E8A-17553B928253}" srcId="{29BC1A32-D95F-4AA2-BDAA-1DB8F79C07F6}" destId="{430BB2F6-46F9-4848-A1C1-B7EA802DF3CA}" srcOrd="1" destOrd="0" parTransId="{AEA61ED6-0CEB-4F2F-8B20-F330C35E7F0B}" sibTransId="{E2888D7A-7CF8-412C-A03D-9ABB3E2222B6}"/>
    <dgm:cxn modelId="{710725D6-8281-4169-9F20-8B136CD9BAC3}" srcId="{29BC1A32-D95F-4AA2-BDAA-1DB8F79C07F6}" destId="{5E78FDA9-0885-4339-90FF-FAACE75F1C80}" srcOrd="2" destOrd="0" parTransId="{19716D24-25E7-4099-91DF-F958EB45A1DC}" sibTransId="{CA6A77C9-B0C0-4051-88EF-A16CABE054D0}"/>
    <dgm:cxn modelId="{001323F3-98E8-4C0A-8690-9EE789E9180F}" type="presOf" srcId="{CDD00F04-9820-447C-A4CD-21B068C33726}" destId="{4F35F5C9-81F8-48F7-B4E5-CCA528085564}" srcOrd="0" destOrd="0" presId="urn:microsoft.com/office/officeart/2005/8/layout/vList2"/>
    <dgm:cxn modelId="{0ACD4DF5-6965-4A9C-9C22-EDCE39EB7758}" type="presParOf" srcId="{D851D801-9FA4-441A-8BFF-8250188B078B}" destId="{26A1DED3-B894-45E4-B2C0-1B6FD495FCAC}" srcOrd="0" destOrd="0" presId="urn:microsoft.com/office/officeart/2005/8/layout/vList2"/>
    <dgm:cxn modelId="{DB6D9C00-601C-471C-B20E-275BE0ABE542}" type="presParOf" srcId="{D851D801-9FA4-441A-8BFF-8250188B078B}" destId="{4F35F5C9-81F8-48F7-B4E5-CCA52808556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2AF9A9-ED42-4B0C-A1F7-022CCB1B9F3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83EE9F6-CF03-499D-AA2F-CE2A30A7AFFA}">
      <dgm:prSet/>
      <dgm:spPr/>
      <dgm:t>
        <a:bodyPr/>
        <a:lstStyle/>
        <a:p>
          <a:r>
            <a:rPr lang="en-US" b="0" i="0"/>
            <a:t>Thyroid hormones interact with specific nuclear receptor proteins located in the nucleus of target cells. </a:t>
          </a:r>
          <a:endParaRPr lang="en-US"/>
        </a:p>
      </dgm:t>
    </dgm:pt>
    <dgm:pt modelId="{2555DABC-A5D7-4A0A-B431-CE7866F1BBDD}" type="parTrans" cxnId="{25825286-FEE6-414E-8598-FCA6B3B90478}">
      <dgm:prSet/>
      <dgm:spPr/>
      <dgm:t>
        <a:bodyPr/>
        <a:lstStyle/>
        <a:p>
          <a:endParaRPr lang="en-US"/>
        </a:p>
      </dgm:t>
    </dgm:pt>
    <dgm:pt modelId="{E85B0908-5955-4802-9517-68112B0521DA}" type="sibTrans" cxnId="{25825286-FEE6-414E-8598-FCA6B3B90478}">
      <dgm:prSet/>
      <dgm:spPr/>
      <dgm:t>
        <a:bodyPr/>
        <a:lstStyle/>
        <a:p>
          <a:endParaRPr lang="en-US"/>
        </a:p>
      </dgm:t>
    </dgm:pt>
    <dgm:pt modelId="{2B99E174-2094-4001-9E6A-52FCF6E14421}">
      <dgm:prSet/>
      <dgm:spPr/>
      <dgm:t>
        <a:bodyPr/>
        <a:lstStyle/>
        <a:p>
          <a:r>
            <a:rPr lang="en-US" b="0" i="0"/>
            <a:t>They alter the synthesis rate of specific mRNAs, leading to increased production of specific proteins, including Na 1 /K 1 -ATPase. </a:t>
          </a:r>
          <a:endParaRPr lang="en-US"/>
        </a:p>
      </dgm:t>
    </dgm:pt>
    <dgm:pt modelId="{807BD6B9-E7C3-45A7-AFB0-8F09B0E2E2FF}" type="parTrans" cxnId="{177C7E52-A40D-4BE1-8003-A4EABD206BC6}">
      <dgm:prSet/>
      <dgm:spPr/>
      <dgm:t>
        <a:bodyPr/>
        <a:lstStyle/>
        <a:p>
          <a:endParaRPr lang="en-US"/>
        </a:p>
      </dgm:t>
    </dgm:pt>
    <dgm:pt modelId="{63779FB1-682D-4706-AA2D-FA9B976A40D2}" type="sibTrans" cxnId="{177C7E52-A40D-4BE1-8003-A4EABD206BC6}">
      <dgm:prSet/>
      <dgm:spPr/>
      <dgm:t>
        <a:bodyPr/>
        <a:lstStyle/>
        <a:p>
          <a:endParaRPr lang="en-US"/>
        </a:p>
      </dgm:t>
    </dgm:pt>
    <dgm:pt modelId="{98FFEBDD-A38C-456B-9D0C-08C0537EEAC9}">
      <dgm:prSet/>
      <dgm:spPr/>
      <dgm:t>
        <a:bodyPr/>
        <a:lstStyle/>
        <a:p>
          <a:r>
            <a:rPr lang="en-US" b="0" i="0"/>
            <a:t>Increased ATP hydrolysis and oxygen consumption contribute to the effects of thyroid hormones on basal metabolic rate and thermogenesis. T3 is the most important ligand for the thyroid receptor; T4 binds very weakly.</a:t>
          </a:r>
          <a:endParaRPr lang="en-US"/>
        </a:p>
      </dgm:t>
    </dgm:pt>
    <dgm:pt modelId="{CDBAEA1F-16D7-4799-87A7-968BDD731B41}" type="parTrans" cxnId="{2669F0FF-0B73-4DD5-A983-E67935F646E0}">
      <dgm:prSet/>
      <dgm:spPr/>
      <dgm:t>
        <a:bodyPr/>
        <a:lstStyle/>
        <a:p>
          <a:endParaRPr lang="en-US"/>
        </a:p>
      </dgm:t>
    </dgm:pt>
    <dgm:pt modelId="{1A4057D0-0FB9-4865-AA25-2D97002347C3}" type="sibTrans" cxnId="{2669F0FF-0B73-4DD5-A983-E67935F646E0}">
      <dgm:prSet/>
      <dgm:spPr/>
      <dgm:t>
        <a:bodyPr/>
        <a:lstStyle/>
        <a:p>
          <a:endParaRPr lang="en-US"/>
        </a:p>
      </dgm:t>
    </dgm:pt>
    <dgm:pt modelId="{A9C9A100-AA55-4563-8662-3439A91BBC45}">
      <dgm:prSet/>
      <dgm:spPr/>
      <dgm:t>
        <a:bodyPr/>
        <a:lstStyle/>
        <a:p>
          <a:r>
            <a:rPr lang="en-US" b="0" i="0"/>
            <a:t>Thyroid hormones affect all tissues. </a:t>
          </a:r>
          <a:endParaRPr lang="en-US"/>
        </a:p>
      </dgm:t>
    </dgm:pt>
    <dgm:pt modelId="{4CE38951-C390-479C-B000-9B42EF845C8F}" type="parTrans" cxnId="{4F0A5F7A-DC6B-47DC-9A23-562CEFDFEAC2}">
      <dgm:prSet/>
      <dgm:spPr/>
      <dgm:t>
        <a:bodyPr/>
        <a:lstStyle/>
        <a:p>
          <a:endParaRPr lang="en-US"/>
        </a:p>
      </dgm:t>
    </dgm:pt>
    <dgm:pt modelId="{617098AD-75EC-4E05-9185-43A43608AD73}" type="sibTrans" cxnId="{4F0A5F7A-DC6B-47DC-9A23-562CEFDFEAC2}">
      <dgm:prSet/>
      <dgm:spPr/>
      <dgm:t>
        <a:bodyPr/>
        <a:lstStyle/>
        <a:p>
          <a:endParaRPr lang="en-US"/>
        </a:p>
      </dgm:t>
    </dgm:pt>
    <dgm:pt modelId="{0AB03130-5117-44AA-9B5C-5599834A1AEE}" type="pres">
      <dgm:prSet presAssocID="{1E2AF9A9-ED42-4B0C-A1F7-022CCB1B9F3A}" presName="linear" presStyleCnt="0">
        <dgm:presLayoutVars>
          <dgm:animLvl val="lvl"/>
          <dgm:resizeHandles val="exact"/>
        </dgm:presLayoutVars>
      </dgm:prSet>
      <dgm:spPr/>
    </dgm:pt>
    <dgm:pt modelId="{E9885F8B-B4D6-4B86-97B3-3F783A0079E2}" type="pres">
      <dgm:prSet presAssocID="{683EE9F6-CF03-499D-AA2F-CE2A30A7AF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85C07E-AB3F-4DF4-8B64-6E6117C7F108}" type="pres">
      <dgm:prSet presAssocID="{E85B0908-5955-4802-9517-68112B0521DA}" presName="spacer" presStyleCnt="0"/>
      <dgm:spPr/>
    </dgm:pt>
    <dgm:pt modelId="{A083D161-CEDF-4381-ADC2-8BB01A7AD50E}" type="pres">
      <dgm:prSet presAssocID="{2B99E174-2094-4001-9E6A-52FCF6E144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6968966-CCDB-408F-8534-4FE9D5FC7FC5}" type="pres">
      <dgm:prSet presAssocID="{63779FB1-682D-4706-AA2D-FA9B976A40D2}" presName="spacer" presStyleCnt="0"/>
      <dgm:spPr/>
    </dgm:pt>
    <dgm:pt modelId="{1220A568-61F4-4D6F-9B7A-CC17A3589413}" type="pres">
      <dgm:prSet presAssocID="{98FFEBDD-A38C-456B-9D0C-08C0537EEAC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89258EC-C29B-47D5-97CD-166913A21B81}" type="pres">
      <dgm:prSet presAssocID="{1A4057D0-0FB9-4865-AA25-2D97002347C3}" presName="spacer" presStyleCnt="0"/>
      <dgm:spPr/>
    </dgm:pt>
    <dgm:pt modelId="{9FD1F8AC-2C3F-475A-823D-3796803E8E5B}" type="pres">
      <dgm:prSet presAssocID="{A9C9A100-AA55-4563-8662-3439A91BBC4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576A835-2977-4F4C-8F0A-30CCED8D13A1}" type="presOf" srcId="{683EE9F6-CF03-499D-AA2F-CE2A30A7AFFA}" destId="{E9885F8B-B4D6-4B86-97B3-3F783A0079E2}" srcOrd="0" destOrd="0" presId="urn:microsoft.com/office/officeart/2005/8/layout/vList2"/>
    <dgm:cxn modelId="{AF3B8337-F878-4288-AB14-28E19D836BD6}" type="presOf" srcId="{98FFEBDD-A38C-456B-9D0C-08C0537EEAC9}" destId="{1220A568-61F4-4D6F-9B7A-CC17A3589413}" srcOrd="0" destOrd="0" presId="urn:microsoft.com/office/officeart/2005/8/layout/vList2"/>
    <dgm:cxn modelId="{177C7E52-A40D-4BE1-8003-A4EABD206BC6}" srcId="{1E2AF9A9-ED42-4B0C-A1F7-022CCB1B9F3A}" destId="{2B99E174-2094-4001-9E6A-52FCF6E14421}" srcOrd="1" destOrd="0" parTransId="{807BD6B9-E7C3-45A7-AFB0-8F09B0E2E2FF}" sibTransId="{63779FB1-682D-4706-AA2D-FA9B976A40D2}"/>
    <dgm:cxn modelId="{4F0A5F7A-DC6B-47DC-9A23-562CEFDFEAC2}" srcId="{1E2AF9A9-ED42-4B0C-A1F7-022CCB1B9F3A}" destId="{A9C9A100-AA55-4563-8662-3439A91BBC45}" srcOrd="3" destOrd="0" parTransId="{4CE38951-C390-479C-B000-9B42EF845C8F}" sibTransId="{617098AD-75EC-4E05-9185-43A43608AD73}"/>
    <dgm:cxn modelId="{51D5527A-E66D-4F0B-98BD-47677BA834D5}" type="presOf" srcId="{1E2AF9A9-ED42-4B0C-A1F7-022CCB1B9F3A}" destId="{0AB03130-5117-44AA-9B5C-5599834A1AEE}" srcOrd="0" destOrd="0" presId="urn:microsoft.com/office/officeart/2005/8/layout/vList2"/>
    <dgm:cxn modelId="{25825286-FEE6-414E-8598-FCA6B3B90478}" srcId="{1E2AF9A9-ED42-4B0C-A1F7-022CCB1B9F3A}" destId="{683EE9F6-CF03-499D-AA2F-CE2A30A7AFFA}" srcOrd="0" destOrd="0" parTransId="{2555DABC-A5D7-4A0A-B431-CE7866F1BBDD}" sibTransId="{E85B0908-5955-4802-9517-68112B0521DA}"/>
    <dgm:cxn modelId="{3C618CB8-4D42-4DA2-86E4-5C88BB1B99A3}" type="presOf" srcId="{A9C9A100-AA55-4563-8662-3439A91BBC45}" destId="{9FD1F8AC-2C3F-475A-823D-3796803E8E5B}" srcOrd="0" destOrd="0" presId="urn:microsoft.com/office/officeart/2005/8/layout/vList2"/>
    <dgm:cxn modelId="{1B3351DB-517C-4353-8EB4-86AC5F7ACFF0}" type="presOf" srcId="{2B99E174-2094-4001-9E6A-52FCF6E14421}" destId="{A083D161-CEDF-4381-ADC2-8BB01A7AD50E}" srcOrd="0" destOrd="0" presId="urn:microsoft.com/office/officeart/2005/8/layout/vList2"/>
    <dgm:cxn modelId="{2669F0FF-0B73-4DD5-A983-E67935F646E0}" srcId="{1E2AF9A9-ED42-4B0C-A1F7-022CCB1B9F3A}" destId="{98FFEBDD-A38C-456B-9D0C-08C0537EEAC9}" srcOrd="2" destOrd="0" parTransId="{CDBAEA1F-16D7-4799-87A7-968BDD731B41}" sibTransId="{1A4057D0-0FB9-4865-AA25-2D97002347C3}"/>
    <dgm:cxn modelId="{4871EAF7-FA69-46ED-BC3F-A5EC7DEFFDBB}" type="presParOf" srcId="{0AB03130-5117-44AA-9B5C-5599834A1AEE}" destId="{E9885F8B-B4D6-4B86-97B3-3F783A0079E2}" srcOrd="0" destOrd="0" presId="urn:microsoft.com/office/officeart/2005/8/layout/vList2"/>
    <dgm:cxn modelId="{5D4DCB4F-6557-4393-90F5-E3A0F4122CFC}" type="presParOf" srcId="{0AB03130-5117-44AA-9B5C-5599834A1AEE}" destId="{C485C07E-AB3F-4DF4-8B64-6E6117C7F108}" srcOrd="1" destOrd="0" presId="urn:microsoft.com/office/officeart/2005/8/layout/vList2"/>
    <dgm:cxn modelId="{D5A8957F-59D0-4ED0-8F31-ACC2E6380531}" type="presParOf" srcId="{0AB03130-5117-44AA-9B5C-5599834A1AEE}" destId="{A083D161-CEDF-4381-ADC2-8BB01A7AD50E}" srcOrd="2" destOrd="0" presId="urn:microsoft.com/office/officeart/2005/8/layout/vList2"/>
    <dgm:cxn modelId="{D5D6C34E-10FB-4B43-9373-89CFF1DABB7A}" type="presParOf" srcId="{0AB03130-5117-44AA-9B5C-5599834A1AEE}" destId="{36968966-CCDB-408F-8534-4FE9D5FC7FC5}" srcOrd="3" destOrd="0" presId="urn:microsoft.com/office/officeart/2005/8/layout/vList2"/>
    <dgm:cxn modelId="{564D4771-FD91-4DDA-93CB-F105F8178E6C}" type="presParOf" srcId="{0AB03130-5117-44AA-9B5C-5599834A1AEE}" destId="{1220A568-61F4-4D6F-9B7A-CC17A3589413}" srcOrd="4" destOrd="0" presId="urn:microsoft.com/office/officeart/2005/8/layout/vList2"/>
    <dgm:cxn modelId="{0242A9B4-DDE2-4A79-8681-4EF913C8EAB7}" type="presParOf" srcId="{0AB03130-5117-44AA-9B5C-5599834A1AEE}" destId="{C89258EC-C29B-47D5-97CD-166913A21B81}" srcOrd="5" destOrd="0" presId="urn:microsoft.com/office/officeart/2005/8/layout/vList2"/>
    <dgm:cxn modelId="{4B0FDB12-2C67-412F-9A1E-7FAF2A1321DB}" type="presParOf" srcId="{0AB03130-5117-44AA-9B5C-5599834A1AEE}" destId="{9FD1F8AC-2C3F-475A-823D-3796803E8E5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092323-F6AC-4E66-9027-57E32F4EFA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8F45140-19FA-439C-B336-CF47E4403CAB}">
      <dgm:prSet/>
      <dgm:spPr/>
      <dgm:t>
        <a:bodyPr/>
        <a:lstStyle/>
        <a:p>
          <a:r>
            <a:rPr lang="en-US" b="0" i="0"/>
            <a:t>More than 99% of circulating T4 is bound to plasma proteins; only 5%–10% of T3 is protein bound. Most T3 and T4 are bound to TBG. </a:t>
          </a:r>
          <a:endParaRPr lang="en-US"/>
        </a:p>
      </dgm:t>
    </dgm:pt>
    <dgm:pt modelId="{F10AE1CB-D932-4546-B3C7-E7E9415058F3}" type="parTrans" cxnId="{767567AA-EA3B-41E9-A290-C4823B938D83}">
      <dgm:prSet/>
      <dgm:spPr/>
      <dgm:t>
        <a:bodyPr/>
        <a:lstStyle/>
        <a:p>
          <a:endParaRPr lang="en-US"/>
        </a:p>
      </dgm:t>
    </dgm:pt>
    <dgm:pt modelId="{56586333-E646-4012-B359-9F7E47875FD6}" type="sibTrans" cxnId="{767567AA-EA3B-41E9-A290-C4823B938D83}">
      <dgm:prSet/>
      <dgm:spPr/>
      <dgm:t>
        <a:bodyPr/>
        <a:lstStyle/>
        <a:p>
          <a:endParaRPr lang="en-US"/>
        </a:p>
      </dgm:t>
    </dgm:pt>
    <dgm:pt modelId="{CF1BF7E8-4D5C-4D94-A452-C7B33037DE75}">
      <dgm:prSet/>
      <dgm:spPr/>
      <dgm:t>
        <a:bodyPr/>
        <a:lstStyle/>
        <a:p>
          <a:r>
            <a:rPr lang="en-US" b="0" i="0"/>
            <a:t>T4 also binds to prealbumin, and both T4 and T3 bind weakly to albumin.</a:t>
          </a:r>
          <a:endParaRPr lang="en-US"/>
        </a:p>
      </dgm:t>
    </dgm:pt>
    <dgm:pt modelId="{DDA07499-34FD-4828-8339-A45E0D57F5F4}" type="parTrans" cxnId="{9B8E6A2A-19ED-4B1B-9D49-AACA55BA2986}">
      <dgm:prSet/>
      <dgm:spPr/>
      <dgm:t>
        <a:bodyPr/>
        <a:lstStyle/>
        <a:p>
          <a:endParaRPr lang="en-US"/>
        </a:p>
      </dgm:t>
    </dgm:pt>
    <dgm:pt modelId="{1A950D31-0F89-456B-A8DE-3A382686FC2E}" type="sibTrans" cxnId="{9B8E6A2A-19ED-4B1B-9D49-AACA55BA2986}">
      <dgm:prSet/>
      <dgm:spPr/>
      <dgm:t>
        <a:bodyPr/>
        <a:lstStyle/>
        <a:p>
          <a:endParaRPr lang="en-US"/>
        </a:p>
      </dgm:t>
    </dgm:pt>
    <dgm:pt modelId="{EFF68D15-6BA4-43F1-B069-77E6469B8BAF}">
      <dgm:prSet/>
      <dgm:spPr/>
      <dgm:t>
        <a:bodyPr/>
        <a:lstStyle/>
        <a:p>
          <a:r>
            <a:rPr lang="en-US" b="1" i="0" dirty="0"/>
            <a:t>T3 has a t 1/2 of approximately 1 day; T4 has a t 1/2 of approximately 5–7 days. </a:t>
          </a:r>
          <a:endParaRPr lang="en-US" b="1" dirty="0"/>
        </a:p>
      </dgm:t>
    </dgm:pt>
    <dgm:pt modelId="{E368AD40-887D-4E09-BC11-D2915FFD8F64}" type="parTrans" cxnId="{5E82F831-B977-4C56-A7E6-C002F59CD34E}">
      <dgm:prSet/>
      <dgm:spPr/>
      <dgm:t>
        <a:bodyPr/>
        <a:lstStyle/>
        <a:p>
          <a:endParaRPr lang="en-US"/>
        </a:p>
      </dgm:t>
    </dgm:pt>
    <dgm:pt modelId="{1E62F386-195A-4A61-B642-BCEE5216E94D}" type="sibTrans" cxnId="{5E82F831-B977-4C56-A7E6-C002F59CD34E}">
      <dgm:prSet/>
      <dgm:spPr/>
      <dgm:t>
        <a:bodyPr/>
        <a:lstStyle/>
        <a:p>
          <a:endParaRPr lang="en-US"/>
        </a:p>
      </dgm:t>
    </dgm:pt>
    <dgm:pt modelId="{D1E1061A-9A26-4F7B-86A3-FA7E2B35B60C}">
      <dgm:prSet/>
      <dgm:spPr/>
      <dgm:t>
        <a:bodyPr/>
        <a:lstStyle/>
        <a:p>
          <a:r>
            <a:rPr lang="en-US" b="1" i="0" dirty="0"/>
            <a:t>Levothyroxine sodium and liothyronine sodium can be administered orally or IV. Oral absorption rates range from 30% to 65%.</a:t>
          </a:r>
          <a:endParaRPr lang="en-US" b="1" dirty="0"/>
        </a:p>
      </dgm:t>
    </dgm:pt>
    <dgm:pt modelId="{247B622C-F415-423C-A821-172E3FC121B5}" type="parTrans" cxnId="{4DDF5777-D5FA-4E1F-B317-12AB3A1DAA81}">
      <dgm:prSet/>
      <dgm:spPr/>
      <dgm:t>
        <a:bodyPr/>
        <a:lstStyle/>
        <a:p>
          <a:endParaRPr lang="en-US"/>
        </a:p>
      </dgm:t>
    </dgm:pt>
    <dgm:pt modelId="{502EDA96-A9D5-46A1-B37C-8ADE2C46D96D}" type="sibTrans" cxnId="{4DDF5777-D5FA-4E1F-B317-12AB3A1DAA81}">
      <dgm:prSet/>
      <dgm:spPr/>
      <dgm:t>
        <a:bodyPr/>
        <a:lstStyle/>
        <a:p>
          <a:endParaRPr lang="en-US"/>
        </a:p>
      </dgm:t>
    </dgm:pt>
    <dgm:pt modelId="{346D6D14-E9A2-4871-AC8E-407BDCE25935}">
      <dgm:prSet/>
      <dgm:spPr/>
      <dgm:t>
        <a:bodyPr/>
        <a:lstStyle/>
        <a:p>
          <a:r>
            <a:rPr lang="en-US" b="1" i="0" dirty="0"/>
            <a:t>Levothyroxine sodium </a:t>
          </a:r>
          <a:r>
            <a:rPr lang="en-US" b="0" i="0" dirty="0"/>
            <a:t>is preferred to liothyronine because it has better oral absorption, longer t 1/2, and produces a favorable T4:T3 ratio. </a:t>
          </a:r>
          <a:endParaRPr lang="en-US" dirty="0"/>
        </a:p>
      </dgm:t>
    </dgm:pt>
    <dgm:pt modelId="{8FA7D055-A7F7-4E1A-B166-001A3F38E440}" type="parTrans" cxnId="{E64647E5-BE96-41D8-BB5A-A81CEF95ED9B}">
      <dgm:prSet/>
      <dgm:spPr/>
      <dgm:t>
        <a:bodyPr/>
        <a:lstStyle/>
        <a:p>
          <a:endParaRPr lang="en-US"/>
        </a:p>
      </dgm:t>
    </dgm:pt>
    <dgm:pt modelId="{5956A4D2-5232-4130-AEDB-92756E31A3B6}" type="sibTrans" cxnId="{E64647E5-BE96-41D8-BB5A-A81CEF95ED9B}">
      <dgm:prSet/>
      <dgm:spPr/>
      <dgm:t>
        <a:bodyPr/>
        <a:lstStyle/>
        <a:p>
          <a:endParaRPr lang="en-US"/>
        </a:p>
      </dgm:t>
    </dgm:pt>
    <dgm:pt modelId="{958F2032-459F-4E95-B974-97C3A952A108}" type="pres">
      <dgm:prSet presAssocID="{73092323-F6AC-4E66-9027-57E32F4EFA36}" presName="linear" presStyleCnt="0">
        <dgm:presLayoutVars>
          <dgm:animLvl val="lvl"/>
          <dgm:resizeHandles val="exact"/>
        </dgm:presLayoutVars>
      </dgm:prSet>
      <dgm:spPr/>
    </dgm:pt>
    <dgm:pt modelId="{F1A1572F-A9C9-46DB-B1FC-D4A733EEC5A3}" type="pres">
      <dgm:prSet presAssocID="{F8F45140-19FA-439C-B336-CF47E4403CA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FAD738-2710-4291-953B-E1E53E6D4823}" type="pres">
      <dgm:prSet presAssocID="{56586333-E646-4012-B359-9F7E47875FD6}" presName="spacer" presStyleCnt="0"/>
      <dgm:spPr/>
    </dgm:pt>
    <dgm:pt modelId="{8B52306D-9183-4ABF-B07E-162946A72B16}" type="pres">
      <dgm:prSet presAssocID="{CF1BF7E8-4D5C-4D94-A452-C7B33037DE7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F550CF-82A7-4D6C-BA0F-F24AF8796564}" type="pres">
      <dgm:prSet presAssocID="{1A950D31-0F89-456B-A8DE-3A382686FC2E}" presName="spacer" presStyleCnt="0"/>
      <dgm:spPr/>
    </dgm:pt>
    <dgm:pt modelId="{7CACD23B-4681-45C3-83DA-603B41AD796A}" type="pres">
      <dgm:prSet presAssocID="{EFF68D15-6BA4-43F1-B069-77E6469B8BA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E9155B-B060-44D3-98AF-DCCB224A4C4F}" type="pres">
      <dgm:prSet presAssocID="{1E62F386-195A-4A61-B642-BCEE5216E94D}" presName="spacer" presStyleCnt="0"/>
      <dgm:spPr/>
    </dgm:pt>
    <dgm:pt modelId="{B83F824D-444E-4855-AE82-783C73B10DDD}" type="pres">
      <dgm:prSet presAssocID="{D1E1061A-9A26-4F7B-86A3-FA7E2B35B60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789048-D168-41DD-9EBC-A4091A65EBED}" type="pres">
      <dgm:prSet presAssocID="{502EDA96-A9D5-46A1-B37C-8ADE2C46D96D}" presName="spacer" presStyleCnt="0"/>
      <dgm:spPr/>
    </dgm:pt>
    <dgm:pt modelId="{A842FA7D-0040-471A-9755-C8E5C9EF3177}" type="pres">
      <dgm:prSet presAssocID="{346D6D14-E9A2-4871-AC8E-407BDCE2593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50AC714-6801-45E1-A0E4-061974154B8D}" type="presOf" srcId="{F8F45140-19FA-439C-B336-CF47E4403CAB}" destId="{F1A1572F-A9C9-46DB-B1FC-D4A733EEC5A3}" srcOrd="0" destOrd="0" presId="urn:microsoft.com/office/officeart/2005/8/layout/vList2"/>
    <dgm:cxn modelId="{9B8E6A2A-19ED-4B1B-9D49-AACA55BA2986}" srcId="{73092323-F6AC-4E66-9027-57E32F4EFA36}" destId="{CF1BF7E8-4D5C-4D94-A452-C7B33037DE75}" srcOrd="1" destOrd="0" parTransId="{DDA07499-34FD-4828-8339-A45E0D57F5F4}" sibTransId="{1A950D31-0F89-456B-A8DE-3A382686FC2E}"/>
    <dgm:cxn modelId="{5E82F831-B977-4C56-A7E6-C002F59CD34E}" srcId="{73092323-F6AC-4E66-9027-57E32F4EFA36}" destId="{EFF68D15-6BA4-43F1-B069-77E6469B8BAF}" srcOrd="2" destOrd="0" parTransId="{E368AD40-887D-4E09-BC11-D2915FFD8F64}" sibTransId="{1E62F386-195A-4A61-B642-BCEE5216E94D}"/>
    <dgm:cxn modelId="{9DDED641-5E68-4455-9F08-6EAEF4A23271}" type="presOf" srcId="{346D6D14-E9A2-4871-AC8E-407BDCE25935}" destId="{A842FA7D-0040-471A-9755-C8E5C9EF3177}" srcOrd="0" destOrd="0" presId="urn:microsoft.com/office/officeart/2005/8/layout/vList2"/>
    <dgm:cxn modelId="{4A511C45-12E9-44C8-898E-93400F638046}" type="presOf" srcId="{D1E1061A-9A26-4F7B-86A3-FA7E2B35B60C}" destId="{B83F824D-444E-4855-AE82-783C73B10DDD}" srcOrd="0" destOrd="0" presId="urn:microsoft.com/office/officeart/2005/8/layout/vList2"/>
    <dgm:cxn modelId="{4DDF5777-D5FA-4E1F-B317-12AB3A1DAA81}" srcId="{73092323-F6AC-4E66-9027-57E32F4EFA36}" destId="{D1E1061A-9A26-4F7B-86A3-FA7E2B35B60C}" srcOrd="3" destOrd="0" parTransId="{247B622C-F415-423C-A821-172E3FC121B5}" sibTransId="{502EDA96-A9D5-46A1-B37C-8ADE2C46D96D}"/>
    <dgm:cxn modelId="{D0DDBC83-8F35-429F-829D-9B35703450ED}" type="presOf" srcId="{EFF68D15-6BA4-43F1-B069-77E6469B8BAF}" destId="{7CACD23B-4681-45C3-83DA-603B41AD796A}" srcOrd="0" destOrd="0" presId="urn:microsoft.com/office/officeart/2005/8/layout/vList2"/>
    <dgm:cxn modelId="{767567AA-EA3B-41E9-A290-C4823B938D83}" srcId="{73092323-F6AC-4E66-9027-57E32F4EFA36}" destId="{F8F45140-19FA-439C-B336-CF47E4403CAB}" srcOrd="0" destOrd="0" parTransId="{F10AE1CB-D932-4546-B3C7-E7E9415058F3}" sibTransId="{56586333-E646-4012-B359-9F7E47875FD6}"/>
    <dgm:cxn modelId="{12BB97D5-6046-4CC3-80E8-4D774C43E8A1}" type="presOf" srcId="{CF1BF7E8-4D5C-4D94-A452-C7B33037DE75}" destId="{8B52306D-9183-4ABF-B07E-162946A72B16}" srcOrd="0" destOrd="0" presId="urn:microsoft.com/office/officeart/2005/8/layout/vList2"/>
    <dgm:cxn modelId="{E64647E5-BE96-41D8-BB5A-A81CEF95ED9B}" srcId="{73092323-F6AC-4E66-9027-57E32F4EFA36}" destId="{346D6D14-E9A2-4871-AC8E-407BDCE25935}" srcOrd="4" destOrd="0" parTransId="{8FA7D055-A7F7-4E1A-B166-001A3F38E440}" sibTransId="{5956A4D2-5232-4130-AEDB-92756E31A3B6}"/>
    <dgm:cxn modelId="{D0B358F3-BB8E-4BDF-8216-C66E0D56DCE9}" type="presOf" srcId="{73092323-F6AC-4E66-9027-57E32F4EFA36}" destId="{958F2032-459F-4E95-B974-97C3A952A108}" srcOrd="0" destOrd="0" presId="urn:microsoft.com/office/officeart/2005/8/layout/vList2"/>
    <dgm:cxn modelId="{23E91752-E17F-4ABB-B1E0-1481ED4E6E48}" type="presParOf" srcId="{958F2032-459F-4E95-B974-97C3A952A108}" destId="{F1A1572F-A9C9-46DB-B1FC-D4A733EEC5A3}" srcOrd="0" destOrd="0" presId="urn:microsoft.com/office/officeart/2005/8/layout/vList2"/>
    <dgm:cxn modelId="{EAFC9C40-C3A1-4958-8606-3E372A44EE73}" type="presParOf" srcId="{958F2032-459F-4E95-B974-97C3A952A108}" destId="{1EFAD738-2710-4291-953B-E1E53E6D4823}" srcOrd="1" destOrd="0" presId="urn:microsoft.com/office/officeart/2005/8/layout/vList2"/>
    <dgm:cxn modelId="{67E10E90-9021-4254-B2E2-8B5F3010A035}" type="presParOf" srcId="{958F2032-459F-4E95-B974-97C3A952A108}" destId="{8B52306D-9183-4ABF-B07E-162946A72B16}" srcOrd="2" destOrd="0" presId="urn:microsoft.com/office/officeart/2005/8/layout/vList2"/>
    <dgm:cxn modelId="{C0383025-91C6-4B0C-A23B-57B347CD90B9}" type="presParOf" srcId="{958F2032-459F-4E95-B974-97C3A952A108}" destId="{20F550CF-82A7-4D6C-BA0F-F24AF8796564}" srcOrd="3" destOrd="0" presId="urn:microsoft.com/office/officeart/2005/8/layout/vList2"/>
    <dgm:cxn modelId="{DBF73678-C36B-4EE1-B2AB-190278F08269}" type="presParOf" srcId="{958F2032-459F-4E95-B974-97C3A952A108}" destId="{7CACD23B-4681-45C3-83DA-603B41AD796A}" srcOrd="4" destOrd="0" presId="urn:microsoft.com/office/officeart/2005/8/layout/vList2"/>
    <dgm:cxn modelId="{5C162D8D-C130-43AE-9324-C16405AEB659}" type="presParOf" srcId="{958F2032-459F-4E95-B974-97C3A952A108}" destId="{2FE9155B-B060-44D3-98AF-DCCB224A4C4F}" srcOrd="5" destOrd="0" presId="urn:microsoft.com/office/officeart/2005/8/layout/vList2"/>
    <dgm:cxn modelId="{5452C933-CEB7-4224-A0B6-DEF45F66EE08}" type="presParOf" srcId="{958F2032-459F-4E95-B974-97C3A952A108}" destId="{B83F824D-444E-4855-AE82-783C73B10DDD}" srcOrd="6" destOrd="0" presId="urn:microsoft.com/office/officeart/2005/8/layout/vList2"/>
    <dgm:cxn modelId="{3A3167F6-1B89-4AC3-A18F-30C76F8723A5}" type="presParOf" srcId="{958F2032-459F-4E95-B974-97C3A952A108}" destId="{5B789048-D168-41DD-9EBC-A4091A65EBED}" srcOrd="7" destOrd="0" presId="urn:microsoft.com/office/officeart/2005/8/layout/vList2"/>
    <dgm:cxn modelId="{4A1D9F3E-DFEA-44E7-9CB9-FAEA1312DD36}" type="presParOf" srcId="{958F2032-459F-4E95-B974-97C3A952A108}" destId="{A842FA7D-0040-471A-9755-C8E5C9EF31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6BBED3-F4CA-4C35-94AC-183F0FCF2FB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CE8DA3-E3FC-492B-997E-EBBFA617539F}">
      <dgm:prSet/>
      <dgm:spPr/>
      <dgm:t>
        <a:bodyPr/>
        <a:lstStyle/>
        <a:p>
          <a:r>
            <a:rPr lang="en-US" b="0" i="0"/>
            <a:t>T3 and T4 are inactivated by deiodination. </a:t>
          </a:r>
          <a:endParaRPr lang="en-US"/>
        </a:p>
      </dgm:t>
    </dgm:pt>
    <dgm:pt modelId="{6A5C005E-F831-4206-A634-9296FD3D6FFB}" type="parTrans" cxnId="{C2E5A99E-27E8-47A4-BDD7-752A72892640}">
      <dgm:prSet/>
      <dgm:spPr/>
      <dgm:t>
        <a:bodyPr/>
        <a:lstStyle/>
        <a:p>
          <a:endParaRPr lang="en-US"/>
        </a:p>
      </dgm:t>
    </dgm:pt>
    <dgm:pt modelId="{514F08B0-F18F-476C-B26A-0221E1AE1822}" type="sibTrans" cxnId="{C2E5A99E-27E8-47A4-BDD7-752A72892640}">
      <dgm:prSet/>
      <dgm:spPr/>
      <dgm:t>
        <a:bodyPr/>
        <a:lstStyle/>
        <a:p>
          <a:endParaRPr lang="en-US"/>
        </a:p>
      </dgm:t>
    </dgm:pt>
    <dgm:pt modelId="{310DD930-2F8C-4B84-86D0-8EF23D0EB116}">
      <dgm:prSet/>
      <dgm:spPr/>
      <dgm:t>
        <a:bodyPr/>
        <a:lstStyle/>
        <a:p>
          <a:r>
            <a:rPr lang="en-US" b="0" i="0" dirty="0"/>
            <a:t>Conjugation of T3 and T4 with glucuronic acid or sulfate occurs in the liver, and the metabolites are secreted in the bile. </a:t>
          </a:r>
          <a:endParaRPr lang="en-US" dirty="0"/>
        </a:p>
      </dgm:t>
    </dgm:pt>
    <dgm:pt modelId="{74E5187E-D613-4422-823F-58699F2C4194}" type="parTrans" cxnId="{72658F9B-5363-466C-A6F5-B029A082CA39}">
      <dgm:prSet/>
      <dgm:spPr/>
      <dgm:t>
        <a:bodyPr/>
        <a:lstStyle/>
        <a:p>
          <a:endParaRPr lang="en-US"/>
        </a:p>
      </dgm:t>
    </dgm:pt>
    <dgm:pt modelId="{67801061-F41C-4B56-9D1B-4B910C795B02}" type="sibTrans" cxnId="{72658F9B-5363-466C-A6F5-B029A082CA39}">
      <dgm:prSet/>
      <dgm:spPr/>
      <dgm:t>
        <a:bodyPr/>
        <a:lstStyle/>
        <a:p>
          <a:endParaRPr lang="en-US"/>
        </a:p>
      </dgm:t>
    </dgm:pt>
    <dgm:pt modelId="{7CC8C0DA-7898-4A2D-9662-89F6FABA942B}">
      <dgm:prSet/>
      <dgm:spPr/>
      <dgm:t>
        <a:bodyPr/>
        <a:lstStyle/>
        <a:p>
          <a:r>
            <a:rPr lang="en-US" b="0" i="0"/>
            <a:t>Some enterohepatic circulation of the metabolites occurs; 20%–40% of T4 is eliminated in the feces.</a:t>
          </a:r>
          <a:endParaRPr lang="en-US"/>
        </a:p>
      </dgm:t>
    </dgm:pt>
    <dgm:pt modelId="{7457F68E-7F48-4FB1-A56B-F5CBD92E34FF}" type="parTrans" cxnId="{3FEDB0E5-17E9-44D0-B9F2-172585FE6CCD}">
      <dgm:prSet/>
      <dgm:spPr/>
      <dgm:t>
        <a:bodyPr/>
        <a:lstStyle/>
        <a:p>
          <a:endParaRPr lang="en-US"/>
        </a:p>
      </dgm:t>
    </dgm:pt>
    <dgm:pt modelId="{C4BF1662-72EF-4EB7-991A-CD6A68773F9D}" type="sibTrans" cxnId="{3FEDB0E5-17E9-44D0-B9F2-172585FE6CCD}">
      <dgm:prSet/>
      <dgm:spPr/>
      <dgm:t>
        <a:bodyPr/>
        <a:lstStyle/>
        <a:p>
          <a:endParaRPr lang="en-US"/>
        </a:p>
      </dgm:t>
    </dgm:pt>
    <dgm:pt modelId="{8BA424AB-5EE3-4B40-B454-6A6065EF519A}" type="pres">
      <dgm:prSet presAssocID="{B26BBED3-F4CA-4C35-94AC-183F0FCF2FBB}" presName="linear" presStyleCnt="0">
        <dgm:presLayoutVars>
          <dgm:animLvl val="lvl"/>
          <dgm:resizeHandles val="exact"/>
        </dgm:presLayoutVars>
      </dgm:prSet>
      <dgm:spPr/>
    </dgm:pt>
    <dgm:pt modelId="{BAB42D62-8677-4A1E-9121-D155EF1650ED}" type="pres">
      <dgm:prSet presAssocID="{AECE8DA3-E3FC-492B-997E-EBBFA61753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962F012-6714-42B2-9632-721EE4CC1E34}" type="pres">
      <dgm:prSet presAssocID="{514F08B0-F18F-476C-B26A-0221E1AE1822}" presName="spacer" presStyleCnt="0"/>
      <dgm:spPr/>
    </dgm:pt>
    <dgm:pt modelId="{2519D51E-776A-4339-A30B-2985CE2BC6DC}" type="pres">
      <dgm:prSet presAssocID="{310DD930-2F8C-4B84-86D0-8EF23D0EB11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D9B11E-1D8E-445D-B09B-1798C0EEAFD3}" type="pres">
      <dgm:prSet presAssocID="{67801061-F41C-4B56-9D1B-4B910C795B02}" presName="spacer" presStyleCnt="0"/>
      <dgm:spPr/>
    </dgm:pt>
    <dgm:pt modelId="{7F8D7114-BA25-4750-8500-71EE1D42A3C8}" type="pres">
      <dgm:prSet presAssocID="{7CC8C0DA-7898-4A2D-9662-89F6FABA942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5A7211-CE96-4A84-84F5-BD5F9AACB308}" type="presOf" srcId="{B26BBED3-F4CA-4C35-94AC-183F0FCF2FBB}" destId="{8BA424AB-5EE3-4B40-B454-6A6065EF519A}" srcOrd="0" destOrd="0" presId="urn:microsoft.com/office/officeart/2005/8/layout/vList2"/>
    <dgm:cxn modelId="{1BC04114-FF34-4520-98C1-501E63612543}" type="presOf" srcId="{AECE8DA3-E3FC-492B-997E-EBBFA617539F}" destId="{BAB42D62-8677-4A1E-9121-D155EF1650ED}" srcOrd="0" destOrd="0" presId="urn:microsoft.com/office/officeart/2005/8/layout/vList2"/>
    <dgm:cxn modelId="{C4025882-BEE1-4571-8753-8E0C82733A72}" type="presOf" srcId="{310DD930-2F8C-4B84-86D0-8EF23D0EB116}" destId="{2519D51E-776A-4339-A30B-2985CE2BC6DC}" srcOrd="0" destOrd="0" presId="urn:microsoft.com/office/officeart/2005/8/layout/vList2"/>
    <dgm:cxn modelId="{72658F9B-5363-466C-A6F5-B029A082CA39}" srcId="{B26BBED3-F4CA-4C35-94AC-183F0FCF2FBB}" destId="{310DD930-2F8C-4B84-86D0-8EF23D0EB116}" srcOrd="1" destOrd="0" parTransId="{74E5187E-D613-4422-823F-58699F2C4194}" sibTransId="{67801061-F41C-4B56-9D1B-4B910C795B02}"/>
    <dgm:cxn modelId="{C2E5A99E-27E8-47A4-BDD7-752A72892640}" srcId="{B26BBED3-F4CA-4C35-94AC-183F0FCF2FBB}" destId="{AECE8DA3-E3FC-492B-997E-EBBFA617539F}" srcOrd="0" destOrd="0" parTransId="{6A5C005E-F831-4206-A634-9296FD3D6FFB}" sibTransId="{514F08B0-F18F-476C-B26A-0221E1AE1822}"/>
    <dgm:cxn modelId="{6058A1AB-3FF3-4556-9CF6-8FA1BA935C2B}" type="presOf" srcId="{7CC8C0DA-7898-4A2D-9662-89F6FABA942B}" destId="{7F8D7114-BA25-4750-8500-71EE1D42A3C8}" srcOrd="0" destOrd="0" presId="urn:microsoft.com/office/officeart/2005/8/layout/vList2"/>
    <dgm:cxn modelId="{3FEDB0E5-17E9-44D0-B9F2-172585FE6CCD}" srcId="{B26BBED3-F4CA-4C35-94AC-183F0FCF2FBB}" destId="{7CC8C0DA-7898-4A2D-9662-89F6FABA942B}" srcOrd="2" destOrd="0" parTransId="{7457F68E-7F48-4FB1-A56B-F5CBD92E34FF}" sibTransId="{C4BF1662-72EF-4EB7-991A-CD6A68773F9D}"/>
    <dgm:cxn modelId="{9F63DF4A-A46D-4867-9EF4-16BC6A187D91}" type="presParOf" srcId="{8BA424AB-5EE3-4B40-B454-6A6065EF519A}" destId="{BAB42D62-8677-4A1E-9121-D155EF1650ED}" srcOrd="0" destOrd="0" presId="urn:microsoft.com/office/officeart/2005/8/layout/vList2"/>
    <dgm:cxn modelId="{14B2A5A2-90EA-4D95-989F-59194CF698CB}" type="presParOf" srcId="{8BA424AB-5EE3-4B40-B454-6A6065EF519A}" destId="{D962F012-6714-42B2-9632-721EE4CC1E34}" srcOrd="1" destOrd="0" presId="urn:microsoft.com/office/officeart/2005/8/layout/vList2"/>
    <dgm:cxn modelId="{FCD9AFCC-2EBD-446D-A450-2404D0868B7A}" type="presParOf" srcId="{8BA424AB-5EE3-4B40-B454-6A6065EF519A}" destId="{2519D51E-776A-4339-A30B-2985CE2BC6DC}" srcOrd="2" destOrd="0" presId="urn:microsoft.com/office/officeart/2005/8/layout/vList2"/>
    <dgm:cxn modelId="{10D9204E-D692-4D4C-A241-372BF2072045}" type="presParOf" srcId="{8BA424AB-5EE3-4B40-B454-6A6065EF519A}" destId="{C9D9B11E-1D8E-445D-B09B-1798C0EEAFD3}" srcOrd="3" destOrd="0" presId="urn:microsoft.com/office/officeart/2005/8/layout/vList2"/>
    <dgm:cxn modelId="{E358991E-2688-4A65-9786-B8145100D74A}" type="presParOf" srcId="{8BA424AB-5EE3-4B40-B454-6A6065EF519A}" destId="{7F8D7114-BA25-4750-8500-71EE1D42A3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2A3490-443D-4005-9A24-3777C996BA3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9946F37-2F4B-4AE5-9781-B8140B97B8CA}">
      <dgm:prSet/>
      <dgm:spPr/>
      <dgm:t>
        <a:bodyPr/>
        <a:lstStyle/>
        <a:p>
          <a:r>
            <a:rPr lang="en-US" b="0" i="0"/>
            <a:t>Thyroid hormones are essential for normal physical and mental development of the fetus. </a:t>
          </a:r>
          <a:endParaRPr lang="en-US"/>
        </a:p>
      </dgm:t>
    </dgm:pt>
    <dgm:pt modelId="{6F731141-E924-43B0-814D-A2F7BC5AA185}" type="parTrans" cxnId="{D1359BD6-0424-4C30-BCBA-B9C84488C423}">
      <dgm:prSet/>
      <dgm:spPr/>
      <dgm:t>
        <a:bodyPr/>
        <a:lstStyle/>
        <a:p>
          <a:endParaRPr lang="en-US"/>
        </a:p>
      </dgm:t>
    </dgm:pt>
    <dgm:pt modelId="{435EA421-E401-4396-B5C8-AB342668F497}" type="sibTrans" cxnId="{D1359BD6-0424-4C30-BCBA-B9C84488C423}">
      <dgm:prSet/>
      <dgm:spPr/>
      <dgm:t>
        <a:bodyPr/>
        <a:lstStyle/>
        <a:p>
          <a:endParaRPr lang="en-US"/>
        </a:p>
      </dgm:t>
    </dgm:pt>
    <dgm:pt modelId="{96633D3C-6235-49CA-9765-671E03FA0627}">
      <dgm:prSet/>
      <dgm:spPr/>
      <dgm:t>
        <a:bodyPr/>
        <a:lstStyle/>
        <a:p>
          <a:r>
            <a:rPr lang="en-US" b="0" i="0"/>
            <a:t>Linear growth of the long bones, growth of the brain, and normal myelination depend on thyroid hormone. </a:t>
          </a:r>
          <a:endParaRPr lang="en-US"/>
        </a:p>
      </dgm:t>
    </dgm:pt>
    <dgm:pt modelId="{B1969B99-A7B1-48B8-8303-2E4838526FA3}" type="parTrans" cxnId="{8AEC9084-E269-4E91-858C-A2E62CD8A431}">
      <dgm:prSet/>
      <dgm:spPr/>
      <dgm:t>
        <a:bodyPr/>
        <a:lstStyle/>
        <a:p>
          <a:endParaRPr lang="en-US"/>
        </a:p>
      </dgm:t>
    </dgm:pt>
    <dgm:pt modelId="{61EA46E7-C95A-4CC3-BF06-5D3B29259BD9}" type="sibTrans" cxnId="{8AEC9084-E269-4E91-858C-A2E62CD8A431}">
      <dgm:prSet/>
      <dgm:spPr/>
      <dgm:t>
        <a:bodyPr/>
        <a:lstStyle/>
        <a:p>
          <a:endParaRPr lang="en-US"/>
        </a:p>
      </dgm:t>
    </dgm:pt>
    <dgm:pt modelId="{FBB88065-BE25-427B-BBAB-BCC9A0EA657D}">
      <dgm:prSet/>
      <dgm:spPr/>
      <dgm:t>
        <a:bodyPr/>
        <a:lstStyle/>
        <a:p>
          <a:r>
            <a:rPr lang="en-US" b="0" i="0"/>
            <a:t>Hypothyroidism in infants leads to cretinism (myxedema with physical and mental retardation). </a:t>
          </a:r>
          <a:endParaRPr lang="en-US"/>
        </a:p>
      </dgm:t>
    </dgm:pt>
    <dgm:pt modelId="{E0DD2A7E-D65D-4837-9EA0-C090540AEBB8}" type="parTrans" cxnId="{D28186FD-7492-4724-9683-117CEBEB7D3C}">
      <dgm:prSet/>
      <dgm:spPr/>
      <dgm:t>
        <a:bodyPr/>
        <a:lstStyle/>
        <a:p>
          <a:endParaRPr lang="en-US"/>
        </a:p>
      </dgm:t>
    </dgm:pt>
    <dgm:pt modelId="{E2222606-2A33-495E-9779-29535A3198F4}" type="sibTrans" cxnId="{D28186FD-7492-4724-9683-117CEBEB7D3C}">
      <dgm:prSet/>
      <dgm:spPr/>
      <dgm:t>
        <a:bodyPr/>
        <a:lstStyle/>
        <a:p>
          <a:endParaRPr lang="en-US"/>
        </a:p>
      </dgm:t>
    </dgm:pt>
    <dgm:pt modelId="{2A03152F-E7D2-4971-909B-2C803F1328B2}" type="pres">
      <dgm:prSet presAssocID="{712A3490-443D-4005-9A24-3777C996BA36}" presName="linear" presStyleCnt="0">
        <dgm:presLayoutVars>
          <dgm:animLvl val="lvl"/>
          <dgm:resizeHandles val="exact"/>
        </dgm:presLayoutVars>
      </dgm:prSet>
      <dgm:spPr/>
    </dgm:pt>
    <dgm:pt modelId="{1E61F07B-D4E0-413A-94E7-5252786EE369}" type="pres">
      <dgm:prSet presAssocID="{69946F37-2F4B-4AE5-9781-B8140B97B8C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D1CDDB-1FDB-4B54-8D98-AD426A37276F}" type="pres">
      <dgm:prSet presAssocID="{69946F37-2F4B-4AE5-9781-B8140B97B8CA}" presName="childText" presStyleLbl="revTx" presStyleIdx="0" presStyleCnt="1">
        <dgm:presLayoutVars>
          <dgm:bulletEnabled val="1"/>
        </dgm:presLayoutVars>
      </dgm:prSet>
      <dgm:spPr/>
    </dgm:pt>
    <dgm:pt modelId="{A89E1F03-E94A-4EFD-9220-E4BECA3D804F}" type="pres">
      <dgm:prSet presAssocID="{FBB88065-BE25-427B-BBAB-BCC9A0EA657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A252824-AAFE-4A9B-A917-12918CAB1C25}" type="presOf" srcId="{FBB88065-BE25-427B-BBAB-BCC9A0EA657D}" destId="{A89E1F03-E94A-4EFD-9220-E4BECA3D804F}" srcOrd="0" destOrd="0" presId="urn:microsoft.com/office/officeart/2005/8/layout/vList2"/>
    <dgm:cxn modelId="{8AEC9084-E269-4E91-858C-A2E62CD8A431}" srcId="{69946F37-2F4B-4AE5-9781-B8140B97B8CA}" destId="{96633D3C-6235-49CA-9765-671E03FA0627}" srcOrd="0" destOrd="0" parTransId="{B1969B99-A7B1-48B8-8303-2E4838526FA3}" sibTransId="{61EA46E7-C95A-4CC3-BF06-5D3B29259BD9}"/>
    <dgm:cxn modelId="{93D510BF-A85C-4D1B-8F2D-0801DE21DC02}" type="presOf" srcId="{712A3490-443D-4005-9A24-3777C996BA36}" destId="{2A03152F-E7D2-4971-909B-2C803F1328B2}" srcOrd="0" destOrd="0" presId="urn:microsoft.com/office/officeart/2005/8/layout/vList2"/>
    <dgm:cxn modelId="{40D23CC8-1CD2-46B0-B74F-B86A51D2DD9C}" type="presOf" srcId="{69946F37-2F4B-4AE5-9781-B8140B97B8CA}" destId="{1E61F07B-D4E0-413A-94E7-5252786EE369}" srcOrd="0" destOrd="0" presId="urn:microsoft.com/office/officeart/2005/8/layout/vList2"/>
    <dgm:cxn modelId="{D1359BD6-0424-4C30-BCBA-B9C84488C423}" srcId="{712A3490-443D-4005-9A24-3777C996BA36}" destId="{69946F37-2F4B-4AE5-9781-B8140B97B8CA}" srcOrd="0" destOrd="0" parTransId="{6F731141-E924-43B0-814D-A2F7BC5AA185}" sibTransId="{435EA421-E401-4396-B5C8-AB342668F497}"/>
    <dgm:cxn modelId="{66C6AEE8-BE76-4838-B407-EFF572E51C6B}" type="presOf" srcId="{96633D3C-6235-49CA-9765-671E03FA0627}" destId="{7AD1CDDB-1FDB-4B54-8D98-AD426A37276F}" srcOrd="0" destOrd="0" presId="urn:microsoft.com/office/officeart/2005/8/layout/vList2"/>
    <dgm:cxn modelId="{D28186FD-7492-4724-9683-117CEBEB7D3C}" srcId="{712A3490-443D-4005-9A24-3777C996BA36}" destId="{FBB88065-BE25-427B-BBAB-BCC9A0EA657D}" srcOrd="1" destOrd="0" parTransId="{E0DD2A7E-D65D-4837-9EA0-C090540AEBB8}" sibTransId="{E2222606-2A33-495E-9779-29535A3198F4}"/>
    <dgm:cxn modelId="{D38C20A6-EE89-4BA0-ADF2-B86FB6F67FC2}" type="presParOf" srcId="{2A03152F-E7D2-4971-909B-2C803F1328B2}" destId="{1E61F07B-D4E0-413A-94E7-5252786EE369}" srcOrd="0" destOrd="0" presId="urn:microsoft.com/office/officeart/2005/8/layout/vList2"/>
    <dgm:cxn modelId="{7CB0259C-8F94-4987-8A7C-1DD34968A959}" type="presParOf" srcId="{2A03152F-E7D2-4971-909B-2C803F1328B2}" destId="{7AD1CDDB-1FDB-4B54-8D98-AD426A37276F}" srcOrd="1" destOrd="0" presId="urn:microsoft.com/office/officeart/2005/8/layout/vList2"/>
    <dgm:cxn modelId="{A21B7196-F319-4424-80C8-179B98692CFB}" type="presParOf" srcId="{2A03152F-E7D2-4971-909B-2C803F1328B2}" destId="{A89E1F03-E94A-4EFD-9220-E4BECA3D804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45F968-E529-409D-AD4D-9FC086CB38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6EF174-809E-4554-A23B-CBF36845CB32}">
      <dgm:prSet/>
      <dgm:spPr/>
      <dgm:t>
        <a:bodyPr/>
        <a:lstStyle/>
        <a:p>
          <a:r>
            <a:rPr lang="en-GB"/>
            <a:t>Basal metabolic rate and blood sugar levels. </a:t>
          </a:r>
          <a:endParaRPr lang="en-US"/>
        </a:p>
      </dgm:t>
    </dgm:pt>
    <dgm:pt modelId="{17260252-32B0-44AD-8A6E-BB6801A7C58D}" type="parTrans" cxnId="{ABF4FE07-36EB-4527-9094-EA9B3D8834A4}">
      <dgm:prSet/>
      <dgm:spPr/>
      <dgm:t>
        <a:bodyPr/>
        <a:lstStyle/>
        <a:p>
          <a:endParaRPr lang="en-US"/>
        </a:p>
      </dgm:t>
    </dgm:pt>
    <dgm:pt modelId="{45DB5198-0AA8-42EB-96FB-260861805966}" type="sibTrans" cxnId="{ABF4FE07-36EB-4527-9094-EA9B3D8834A4}">
      <dgm:prSet/>
      <dgm:spPr/>
      <dgm:t>
        <a:bodyPr/>
        <a:lstStyle/>
        <a:p>
          <a:endParaRPr lang="en-US"/>
        </a:p>
      </dgm:t>
    </dgm:pt>
    <dgm:pt modelId="{B1BFAF1D-4316-4AD3-A317-2ABF67BF8009}">
      <dgm:prSet/>
      <dgm:spPr/>
      <dgm:t>
        <a:bodyPr/>
        <a:lstStyle/>
        <a:p>
          <a:r>
            <a:rPr lang="en-GB"/>
            <a:t>Synthesis of fatty acids and decrease plasma cholesterol and triglyceride levels. </a:t>
          </a:r>
          <a:endParaRPr lang="en-US"/>
        </a:p>
      </dgm:t>
    </dgm:pt>
    <dgm:pt modelId="{981CD910-C8CD-4094-B019-E99B4C4C31D6}" type="parTrans" cxnId="{3AAAB687-9D0A-4561-8808-8503AE9A1250}">
      <dgm:prSet/>
      <dgm:spPr/>
      <dgm:t>
        <a:bodyPr/>
        <a:lstStyle/>
        <a:p>
          <a:endParaRPr lang="en-US"/>
        </a:p>
      </dgm:t>
    </dgm:pt>
    <dgm:pt modelId="{C035C09A-337D-42C1-8D57-A334EF6754E6}" type="sibTrans" cxnId="{3AAAB687-9D0A-4561-8808-8503AE9A1250}">
      <dgm:prSet/>
      <dgm:spPr/>
      <dgm:t>
        <a:bodyPr/>
        <a:lstStyle/>
        <a:p>
          <a:endParaRPr lang="en-US"/>
        </a:p>
      </dgm:t>
    </dgm:pt>
    <dgm:pt modelId="{3449393E-77B0-4638-B43F-700E43021892}">
      <dgm:prSet/>
      <dgm:spPr/>
      <dgm:t>
        <a:bodyPr/>
        <a:lstStyle/>
        <a:p>
          <a:r>
            <a:rPr lang="en-GB"/>
            <a:t>Heart rate and peripheral resistance.</a:t>
          </a:r>
          <a:endParaRPr lang="en-US"/>
        </a:p>
      </dgm:t>
    </dgm:pt>
    <dgm:pt modelId="{918C6B3E-1746-4C2E-9A97-6A7BA5CDECA0}" type="parTrans" cxnId="{ECC59899-38AE-49E4-A8A1-2E24DE9D441C}">
      <dgm:prSet/>
      <dgm:spPr/>
      <dgm:t>
        <a:bodyPr/>
        <a:lstStyle/>
        <a:p>
          <a:endParaRPr lang="en-US"/>
        </a:p>
      </dgm:t>
    </dgm:pt>
    <dgm:pt modelId="{355F9BC1-2EC2-4E2B-92E4-E066B422A7C8}" type="sibTrans" cxnId="{ECC59899-38AE-49E4-A8A1-2E24DE9D441C}">
      <dgm:prSet/>
      <dgm:spPr/>
      <dgm:t>
        <a:bodyPr/>
        <a:lstStyle/>
        <a:p>
          <a:endParaRPr lang="en-US"/>
        </a:p>
      </dgm:t>
    </dgm:pt>
    <dgm:pt modelId="{B5627EEF-C719-4964-AC71-C16474185347}">
      <dgm:prSet/>
      <dgm:spPr/>
      <dgm:t>
        <a:bodyPr/>
        <a:lstStyle/>
        <a:p>
          <a:r>
            <a:rPr lang="en-GB"/>
            <a:t>Inhibit TRH and TSH release from the hypothalamus and pituitary, respectively. </a:t>
          </a:r>
          <a:endParaRPr lang="en-US"/>
        </a:p>
      </dgm:t>
    </dgm:pt>
    <dgm:pt modelId="{5FBE82AF-CC32-42E7-875A-D3FE34EBE99F}" type="parTrans" cxnId="{3062251C-B0B2-43C7-8FA5-DDDF09E76EA7}">
      <dgm:prSet/>
      <dgm:spPr/>
      <dgm:t>
        <a:bodyPr/>
        <a:lstStyle/>
        <a:p>
          <a:endParaRPr lang="en-US"/>
        </a:p>
      </dgm:t>
    </dgm:pt>
    <dgm:pt modelId="{4FBA1667-5CA0-49AB-B4B9-95A66C2D0518}" type="sibTrans" cxnId="{3062251C-B0B2-43C7-8FA5-DDDF09E76EA7}">
      <dgm:prSet/>
      <dgm:spPr/>
      <dgm:t>
        <a:bodyPr/>
        <a:lstStyle/>
        <a:p>
          <a:endParaRPr lang="en-US"/>
        </a:p>
      </dgm:t>
    </dgm:pt>
    <dgm:pt modelId="{C5C72F35-FB23-473C-8EF7-E65E8C847752}">
      <dgm:prSet/>
      <dgm:spPr/>
      <dgm:t>
        <a:bodyPr/>
        <a:lstStyle/>
        <a:p>
          <a:r>
            <a:rPr lang="en-GB"/>
            <a:t>Thyroid hormones exert maintenance effects on the CNS, reproductive tract, GI tract, and musculature.</a:t>
          </a:r>
          <a:endParaRPr lang="en-US"/>
        </a:p>
      </dgm:t>
    </dgm:pt>
    <dgm:pt modelId="{0156E71A-F758-4EF4-BA97-E373870AC6B9}" type="parTrans" cxnId="{04DDE765-5A90-4579-83B6-94385EC65C22}">
      <dgm:prSet/>
      <dgm:spPr/>
      <dgm:t>
        <a:bodyPr/>
        <a:lstStyle/>
        <a:p>
          <a:endParaRPr lang="en-US"/>
        </a:p>
      </dgm:t>
    </dgm:pt>
    <dgm:pt modelId="{CBCCF7BB-D66F-4A5B-ACA0-2FAA78DA7AB9}" type="sibTrans" cxnId="{04DDE765-5A90-4579-83B6-94385EC65C22}">
      <dgm:prSet/>
      <dgm:spPr/>
      <dgm:t>
        <a:bodyPr/>
        <a:lstStyle/>
        <a:p>
          <a:endParaRPr lang="en-US"/>
        </a:p>
      </dgm:t>
    </dgm:pt>
    <dgm:pt modelId="{CC9D0932-6E2C-4404-BEC9-2C5F25B3C662}" type="pres">
      <dgm:prSet presAssocID="{0F45F968-E529-409D-AD4D-9FC086CB38D2}" presName="linear" presStyleCnt="0">
        <dgm:presLayoutVars>
          <dgm:animLvl val="lvl"/>
          <dgm:resizeHandles val="exact"/>
        </dgm:presLayoutVars>
      </dgm:prSet>
      <dgm:spPr/>
    </dgm:pt>
    <dgm:pt modelId="{4527E87C-8C9A-4D8F-8971-922E5F4F519A}" type="pres">
      <dgm:prSet presAssocID="{DF6EF174-809E-4554-A23B-CBF36845CB3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E57CA3-93F1-49A6-92F1-AE0A440BB01E}" type="pres">
      <dgm:prSet presAssocID="{45DB5198-0AA8-42EB-96FB-260861805966}" presName="spacer" presStyleCnt="0"/>
      <dgm:spPr/>
    </dgm:pt>
    <dgm:pt modelId="{3D0C9487-4E03-4AB9-8651-3051012E6ED7}" type="pres">
      <dgm:prSet presAssocID="{B1BFAF1D-4316-4AD3-A317-2ABF67BF800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095420-C827-43D2-97EE-C57A0F4C9430}" type="pres">
      <dgm:prSet presAssocID="{C035C09A-337D-42C1-8D57-A334EF6754E6}" presName="spacer" presStyleCnt="0"/>
      <dgm:spPr/>
    </dgm:pt>
    <dgm:pt modelId="{E71DF9FF-5862-4190-B54B-4162FE42742D}" type="pres">
      <dgm:prSet presAssocID="{3449393E-77B0-4638-B43F-700E4302189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8D7996-CEB1-4BD9-8B11-754D0F1362B0}" type="pres">
      <dgm:prSet presAssocID="{355F9BC1-2EC2-4E2B-92E4-E066B422A7C8}" presName="spacer" presStyleCnt="0"/>
      <dgm:spPr/>
    </dgm:pt>
    <dgm:pt modelId="{537F384D-DC7D-42FF-9F5F-94966B9F4589}" type="pres">
      <dgm:prSet presAssocID="{B5627EEF-C719-4964-AC71-C164741853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924F50-0BC2-4FC4-8C75-029273150D80}" type="pres">
      <dgm:prSet presAssocID="{4FBA1667-5CA0-49AB-B4B9-95A66C2D0518}" presName="spacer" presStyleCnt="0"/>
      <dgm:spPr/>
    </dgm:pt>
    <dgm:pt modelId="{48B78D48-0AC6-472D-AE65-8EFA0E171F47}" type="pres">
      <dgm:prSet presAssocID="{C5C72F35-FB23-473C-8EF7-E65E8C8477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BF4FE07-36EB-4527-9094-EA9B3D8834A4}" srcId="{0F45F968-E529-409D-AD4D-9FC086CB38D2}" destId="{DF6EF174-809E-4554-A23B-CBF36845CB32}" srcOrd="0" destOrd="0" parTransId="{17260252-32B0-44AD-8A6E-BB6801A7C58D}" sibTransId="{45DB5198-0AA8-42EB-96FB-260861805966}"/>
    <dgm:cxn modelId="{3062251C-B0B2-43C7-8FA5-DDDF09E76EA7}" srcId="{0F45F968-E529-409D-AD4D-9FC086CB38D2}" destId="{B5627EEF-C719-4964-AC71-C16474185347}" srcOrd="3" destOrd="0" parTransId="{5FBE82AF-CC32-42E7-875A-D3FE34EBE99F}" sibTransId="{4FBA1667-5CA0-49AB-B4B9-95A66C2D0518}"/>
    <dgm:cxn modelId="{2D2D7A1E-8855-4D9C-9BAB-6AA11E1578FB}" type="presOf" srcId="{B5627EEF-C719-4964-AC71-C16474185347}" destId="{537F384D-DC7D-42FF-9F5F-94966B9F4589}" srcOrd="0" destOrd="0" presId="urn:microsoft.com/office/officeart/2005/8/layout/vList2"/>
    <dgm:cxn modelId="{04DDE765-5A90-4579-83B6-94385EC65C22}" srcId="{0F45F968-E529-409D-AD4D-9FC086CB38D2}" destId="{C5C72F35-FB23-473C-8EF7-E65E8C847752}" srcOrd="4" destOrd="0" parTransId="{0156E71A-F758-4EF4-BA97-E373870AC6B9}" sibTransId="{CBCCF7BB-D66F-4A5B-ACA0-2FAA78DA7AB9}"/>
    <dgm:cxn modelId="{90843873-CF9D-4545-B942-AA50F3F87304}" type="presOf" srcId="{B1BFAF1D-4316-4AD3-A317-2ABF67BF8009}" destId="{3D0C9487-4E03-4AB9-8651-3051012E6ED7}" srcOrd="0" destOrd="0" presId="urn:microsoft.com/office/officeart/2005/8/layout/vList2"/>
    <dgm:cxn modelId="{0FF48077-D1DF-4657-A8C5-7B9F56D00D38}" type="presOf" srcId="{3449393E-77B0-4638-B43F-700E43021892}" destId="{E71DF9FF-5862-4190-B54B-4162FE42742D}" srcOrd="0" destOrd="0" presId="urn:microsoft.com/office/officeart/2005/8/layout/vList2"/>
    <dgm:cxn modelId="{13DCCA7F-B626-457F-A382-618ED66948B1}" type="presOf" srcId="{C5C72F35-FB23-473C-8EF7-E65E8C847752}" destId="{48B78D48-0AC6-472D-AE65-8EFA0E171F47}" srcOrd="0" destOrd="0" presId="urn:microsoft.com/office/officeart/2005/8/layout/vList2"/>
    <dgm:cxn modelId="{86934187-ADC8-497E-B44B-2040853A3FBF}" type="presOf" srcId="{DF6EF174-809E-4554-A23B-CBF36845CB32}" destId="{4527E87C-8C9A-4D8F-8971-922E5F4F519A}" srcOrd="0" destOrd="0" presId="urn:microsoft.com/office/officeart/2005/8/layout/vList2"/>
    <dgm:cxn modelId="{3AAAB687-9D0A-4561-8808-8503AE9A1250}" srcId="{0F45F968-E529-409D-AD4D-9FC086CB38D2}" destId="{B1BFAF1D-4316-4AD3-A317-2ABF67BF8009}" srcOrd="1" destOrd="0" parTransId="{981CD910-C8CD-4094-B019-E99B4C4C31D6}" sibTransId="{C035C09A-337D-42C1-8D57-A334EF6754E6}"/>
    <dgm:cxn modelId="{ECC59899-38AE-49E4-A8A1-2E24DE9D441C}" srcId="{0F45F968-E529-409D-AD4D-9FC086CB38D2}" destId="{3449393E-77B0-4638-B43F-700E43021892}" srcOrd="2" destOrd="0" parTransId="{918C6B3E-1746-4C2E-9A97-6A7BA5CDECA0}" sibTransId="{355F9BC1-2EC2-4E2B-92E4-E066B422A7C8}"/>
    <dgm:cxn modelId="{00D8FAD9-4777-4387-8D96-589FA86854D9}" type="presOf" srcId="{0F45F968-E529-409D-AD4D-9FC086CB38D2}" destId="{CC9D0932-6E2C-4404-BEC9-2C5F25B3C662}" srcOrd="0" destOrd="0" presId="urn:microsoft.com/office/officeart/2005/8/layout/vList2"/>
    <dgm:cxn modelId="{046EB1C8-1E24-465D-BD86-3EE5F0BFBB79}" type="presParOf" srcId="{CC9D0932-6E2C-4404-BEC9-2C5F25B3C662}" destId="{4527E87C-8C9A-4D8F-8971-922E5F4F519A}" srcOrd="0" destOrd="0" presId="urn:microsoft.com/office/officeart/2005/8/layout/vList2"/>
    <dgm:cxn modelId="{A7A1C6F8-59D1-49A0-8E8C-A60FD1E30BBC}" type="presParOf" srcId="{CC9D0932-6E2C-4404-BEC9-2C5F25B3C662}" destId="{9FE57CA3-93F1-49A6-92F1-AE0A440BB01E}" srcOrd="1" destOrd="0" presId="urn:microsoft.com/office/officeart/2005/8/layout/vList2"/>
    <dgm:cxn modelId="{105BA11B-801A-49CA-95A4-DCEA73701A37}" type="presParOf" srcId="{CC9D0932-6E2C-4404-BEC9-2C5F25B3C662}" destId="{3D0C9487-4E03-4AB9-8651-3051012E6ED7}" srcOrd="2" destOrd="0" presId="urn:microsoft.com/office/officeart/2005/8/layout/vList2"/>
    <dgm:cxn modelId="{81B3FEB8-8921-4060-8465-63EE6BB33928}" type="presParOf" srcId="{CC9D0932-6E2C-4404-BEC9-2C5F25B3C662}" destId="{18095420-C827-43D2-97EE-C57A0F4C9430}" srcOrd="3" destOrd="0" presId="urn:microsoft.com/office/officeart/2005/8/layout/vList2"/>
    <dgm:cxn modelId="{8DD67DDD-5A2A-4B23-9711-E6271F2AF507}" type="presParOf" srcId="{CC9D0932-6E2C-4404-BEC9-2C5F25B3C662}" destId="{E71DF9FF-5862-4190-B54B-4162FE42742D}" srcOrd="4" destOrd="0" presId="urn:microsoft.com/office/officeart/2005/8/layout/vList2"/>
    <dgm:cxn modelId="{43A8227C-8A44-40BE-AFAF-645B4BE31BF7}" type="presParOf" srcId="{CC9D0932-6E2C-4404-BEC9-2C5F25B3C662}" destId="{CE8D7996-CEB1-4BD9-8B11-754D0F1362B0}" srcOrd="5" destOrd="0" presId="urn:microsoft.com/office/officeart/2005/8/layout/vList2"/>
    <dgm:cxn modelId="{6812D812-2753-4BD6-A608-65D654B81D70}" type="presParOf" srcId="{CC9D0932-6E2C-4404-BEC9-2C5F25B3C662}" destId="{537F384D-DC7D-42FF-9F5F-94966B9F4589}" srcOrd="6" destOrd="0" presId="urn:microsoft.com/office/officeart/2005/8/layout/vList2"/>
    <dgm:cxn modelId="{7A578C9A-697B-4BCB-BC37-F09D46F7A708}" type="presParOf" srcId="{CC9D0932-6E2C-4404-BEC9-2C5F25B3C662}" destId="{F2924F50-0BC2-4FC4-8C75-029273150D80}" srcOrd="7" destOrd="0" presId="urn:microsoft.com/office/officeart/2005/8/layout/vList2"/>
    <dgm:cxn modelId="{C11E29E2-A76B-405C-A7DB-71ABF97C017A}" type="presParOf" srcId="{CC9D0932-6E2C-4404-BEC9-2C5F25B3C662}" destId="{48B78D48-0AC6-472D-AE65-8EFA0E171F4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7132C4-B92D-4C96-B28F-C8C543C839A6}" type="doc">
      <dgm:prSet loTypeId="urn:microsoft.com/office/officeart/2005/8/layout/vList2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6C40CE8-79C2-471F-A468-4240D1C471C6}">
      <dgm:prSet/>
      <dgm:spPr/>
      <dgm:t>
        <a:bodyPr/>
        <a:lstStyle/>
        <a:p>
          <a:r>
            <a:rPr lang="en-US" b="0" i="0"/>
            <a:t>Primary, secondary, or tertiary hypothyroidism caused by:</a:t>
          </a:r>
          <a:endParaRPr lang="en-US"/>
        </a:p>
      </dgm:t>
    </dgm:pt>
    <dgm:pt modelId="{82F3EC66-C7BF-45DE-BA7C-CAA9F8C6688D}" type="parTrans" cxnId="{B50DEE96-F9A8-4272-AD94-31D2CE913DCA}">
      <dgm:prSet/>
      <dgm:spPr/>
      <dgm:t>
        <a:bodyPr/>
        <a:lstStyle/>
        <a:p>
          <a:endParaRPr lang="en-US"/>
        </a:p>
      </dgm:t>
    </dgm:pt>
    <dgm:pt modelId="{25A504B4-5811-4B64-8CF0-12A8B5D1D799}" type="sibTrans" cxnId="{B50DEE96-F9A8-4272-AD94-31D2CE913DCA}">
      <dgm:prSet/>
      <dgm:spPr/>
      <dgm:t>
        <a:bodyPr/>
        <a:lstStyle/>
        <a:p>
          <a:endParaRPr lang="en-US"/>
        </a:p>
      </dgm:t>
    </dgm:pt>
    <dgm:pt modelId="{8FB65CEA-C9F6-4B40-8B8A-7760938C64CE}">
      <dgm:prSet/>
      <dgm:spPr/>
      <dgm:t>
        <a:bodyPr/>
        <a:lstStyle/>
        <a:p>
          <a:r>
            <a:rPr lang="en-US" b="0" i="0"/>
            <a:t>Hashimoto disease, Myxedema, Simple goiter (thyroid gland enlargement without hyperthyroidism) </a:t>
          </a:r>
          <a:endParaRPr lang="en-US"/>
        </a:p>
      </dgm:t>
    </dgm:pt>
    <dgm:pt modelId="{5CA5DC14-5DD3-4F51-BAA2-3D32B09DBB8F}" type="parTrans" cxnId="{39855B7A-D814-46E0-ADAB-5300D6E5B2A4}">
      <dgm:prSet/>
      <dgm:spPr/>
      <dgm:t>
        <a:bodyPr/>
        <a:lstStyle/>
        <a:p>
          <a:endParaRPr lang="en-US"/>
        </a:p>
      </dgm:t>
    </dgm:pt>
    <dgm:pt modelId="{87149C63-B858-4280-8180-75D6978651A9}" type="sibTrans" cxnId="{39855B7A-D814-46E0-ADAB-5300D6E5B2A4}">
      <dgm:prSet/>
      <dgm:spPr/>
      <dgm:t>
        <a:bodyPr/>
        <a:lstStyle/>
        <a:p>
          <a:endParaRPr lang="en-US"/>
        </a:p>
      </dgm:t>
    </dgm:pt>
    <dgm:pt modelId="{63C89181-5CDD-417B-AB81-351F80F6FA0A}">
      <dgm:prSet/>
      <dgm:spPr/>
      <dgm:t>
        <a:bodyPr/>
        <a:lstStyle/>
        <a:p>
          <a:r>
            <a:rPr lang="en-US" b="0" i="0"/>
            <a:t>Following surgical ablation of the thyroid gland </a:t>
          </a:r>
          <a:endParaRPr lang="en-US"/>
        </a:p>
      </dgm:t>
    </dgm:pt>
    <dgm:pt modelId="{94F5CBD8-0D32-4129-B282-D23EE0C8EDFA}" type="parTrans" cxnId="{3C6CDA7E-ED47-46B6-91C1-DEB98ED71D63}">
      <dgm:prSet/>
      <dgm:spPr/>
      <dgm:t>
        <a:bodyPr/>
        <a:lstStyle/>
        <a:p>
          <a:endParaRPr lang="en-US"/>
        </a:p>
      </dgm:t>
    </dgm:pt>
    <dgm:pt modelId="{3F9DB269-899B-4A51-B0FE-966A7BB9A56D}" type="sibTrans" cxnId="{3C6CDA7E-ED47-46B6-91C1-DEB98ED71D63}">
      <dgm:prSet/>
      <dgm:spPr/>
      <dgm:t>
        <a:bodyPr/>
        <a:lstStyle/>
        <a:p>
          <a:endParaRPr lang="en-US"/>
        </a:p>
      </dgm:t>
    </dgm:pt>
    <dgm:pt modelId="{4A586A7A-E20B-4105-89D8-E7E734B5146F}">
      <dgm:prSet/>
      <dgm:spPr/>
      <dgm:t>
        <a:bodyPr/>
        <a:lstStyle/>
        <a:p>
          <a:r>
            <a:rPr lang="en-US" b="0" i="0"/>
            <a:t>TSH-dependent carcinomas of the thyroid may be treated with thyroid hormones if other therapies are not feasible. </a:t>
          </a:r>
          <a:endParaRPr lang="en-US"/>
        </a:p>
      </dgm:t>
    </dgm:pt>
    <dgm:pt modelId="{E89DDB8B-71FF-437D-9C1F-D1D291F8ACCA}" type="parTrans" cxnId="{1FD15734-C622-42D6-BF90-CC381ABF77FC}">
      <dgm:prSet/>
      <dgm:spPr/>
      <dgm:t>
        <a:bodyPr/>
        <a:lstStyle/>
        <a:p>
          <a:endParaRPr lang="en-US"/>
        </a:p>
      </dgm:t>
    </dgm:pt>
    <dgm:pt modelId="{E77CC413-E845-43C0-9E00-51CE8D26A397}" type="sibTrans" cxnId="{1FD15734-C622-42D6-BF90-CC381ABF77FC}">
      <dgm:prSet/>
      <dgm:spPr/>
      <dgm:t>
        <a:bodyPr/>
        <a:lstStyle/>
        <a:p>
          <a:endParaRPr lang="en-US"/>
        </a:p>
      </dgm:t>
    </dgm:pt>
    <dgm:pt modelId="{F9CED527-01D0-4216-8CB4-12B0E008015C}" type="pres">
      <dgm:prSet presAssocID="{6E7132C4-B92D-4C96-B28F-C8C543C839A6}" presName="linear" presStyleCnt="0">
        <dgm:presLayoutVars>
          <dgm:animLvl val="lvl"/>
          <dgm:resizeHandles val="exact"/>
        </dgm:presLayoutVars>
      </dgm:prSet>
      <dgm:spPr/>
    </dgm:pt>
    <dgm:pt modelId="{A8835D2E-25E6-49ED-84AC-9FD85CD84163}" type="pres">
      <dgm:prSet presAssocID="{36C40CE8-79C2-471F-A468-4240D1C471C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8DC7C04-FF1F-4CD9-8833-DD711ADAD007}" type="pres">
      <dgm:prSet presAssocID="{36C40CE8-79C2-471F-A468-4240D1C471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0E581E-664A-4CBF-9B74-3B86978FCEDA}" type="presOf" srcId="{8FB65CEA-C9F6-4B40-8B8A-7760938C64CE}" destId="{E8DC7C04-FF1F-4CD9-8833-DD711ADAD007}" srcOrd="0" destOrd="0" presId="urn:microsoft.com/office/officeart/2005/8/layout/vList2"/>
    <dgm:cxn modelId="{C814EB24-C474-4367-B10C-6C5289902977}" type="presOf" srcId="{4A586A7A-E20B-4105-89D8-E7E734B5146F}" destId="{E8DC7C04-FF1F-4CD9-8833-DD711ADAD007}" srcOrd="0" destOrd="2" presId="urn:microsoft.com/office/officeart/2005/8/layout/vList2"/>
    <dgm:cxn modelId="{5D74BF28-A879-4A0A-A785-6BF5F8F68DB4}" type="presOf" srcId="{6E7132C4-B92D-4C96-B28F-C8C543C839A6}" destId="{F9CED527-01D0-4216-8CB4-12B0E008015C}" srcOrd="0" destOrd="0" presId="urn:microsoft.com/office/officeart/2005/8/layout/vList2"/>
    <dgm:cxn modelId="{1FD15734-C622-42D6-BF90-CC381ABF77FC}" srcId="{36C40CE8-79C2-471F-A468-4240D1C471C6}" destId="{4A586A7A-E20B-4105-89D8-E7E734B5146F}" srcOrd="2" destOrd="0" parTransId="{E89DDB8B-71FF-437D-9C1F-D1D291F8ACCA}" sibTransId="{E77CC413-E845-43C0-9E00-51CE8D26A397}"/>
    <dgm:cxn modelId="{39855B7A-D814-46E0-ADAB-5300D6E5B2A4}" srcId="{36C40CE8-79C2-471F-A468-4240D1C471C6}" destId="{8FB65CEA-C9F6-4B40-8B8A-7760938C64CE}" srcOrd="0" destOrd="0" parTransId="{5CA5DC14-5DD3-4F51-BAA2-3D32B09DBB8F}" sibTransId="{87149C63-B858-4280-8180-75D6978651A9}"/>
    <dgm:cxn modelId="{D781EB7A-ECEE-4A33-B5A2-360CC5CB7A4F}" type="presOf" srcId="{36C40CE8-79C2-471F-A468-4240D1C471C6}" destId="{A8835D2E-25E6-49ED-84AC-9FD85CD84163}" srcOrd="0" destOrd="0" presId="urn:microsoft.com/office/officeart/2005/8/layout/vList2"/>
    <dgm:cxn modelId="{3C6CDA7E-ED47-46B6-91C1-DEB98ED71D63}" srcId="{36C40CE8-79C2-471F-A468-4240D1C471C6}" destId="{63C89181-5CDD-417B-AB81-351F80F6FA0A}" srcOrd="1" destOrd="0" parTransId="{94F5CBD8-0D32-4129-B282-D23EE0C8EDFA}" sibTransId="{3F9DB269-899B-4A51-B0FE-966A7BB9A56D}"/>
    <dgm:cxn modelId="{B50DEE96-F9A8-4272-AD94-31D2CE913DCA}" srcId="{6E7132C4-B92D-4C96-B28F-C8C543C839A6}" destId="{36C40CE8-79C2-471F-A468-4240D1C471C6}" srcOrd="0" destOrd="0" parTransId="{82F3EC66-C7BF-45DE-BA7C-CAA9F8C6688D}" sibTransId="{25A504B4-5811-4B64-8CF0-12A8B5D1D799}"/>
    <dgm:cxn modelId="{3298E19D-5C07-4975-A089-3C2FFD07D657}" type="presOf" srcId="{63C89181-5CDD-417B-AB81-351F80F6FA0A}" destId="{E8DC7C04-FF1F-4CD9-8833-DD711ADAD007}" srcOrd="0" destOrd="1" presId="urn:microsoft.com/office/officeart/2005/8/layout/vList2"/>
    <dgm:cxn modelId="{C2AD0735-29C4-4387-9B21-A37AF62453F0}" type="presParOf" srcId="{F9CED527-01D0-4216-8CB4-12B0E008015C}" destId="{A8835D2E-25E6-49ED-84AC-9FD85CD84163}" srcOrd="0" destOrd="0" presId="urn:microsoft.com/office/officeart/2005/8/layout/vList2"/>
    <dgm:cxn modelId="{BBFCDCFA-C05E-4C9F-90B1-C1A19B3CA24C}" type="presParOf" srcId="{F9CED527-01D0-4216-8CB4-12B0E008015C}" destId="{E8DC7C04-FF1F-4CD9-8833-DD711ADAD00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6FE69A-D23C-42F3-A541-74C0E1C52AC0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7DCC817-B46B-46EF-81E2-E9F32765A840}">
      <dgm:prSet/>
      <dgm:spPr/>
      <dgm:t>
        <a:bodyPr/>
        <a:lstStyle/>
        <a:p>
          <a:r>
            <a:rPr lang="en-US" b="0" i="0"/>
            <a:t>Thyroid hormones produce:</a:t>
          </a:r>
          <a:endParaRPr lang="en-US"/>
        </a:p>
      </dgm:t>
    </dgm:pt>
    <dgm:pt modelId="{54A839DD-35BC-4CA4-980C-552B97C1C560}" type="parTrans" cxnId="{A23AC2FF-4F46-496C-B9B0-62415FC53D4A}">
      <dgm:prSet/>
      <dgm:spPr/>
      <dgm:t>
        <a:bodyPr/>
        <a:lstStyle/>
        <a:p>
          <a:endParaRPr lang="en-US"/>
        </a:p>
      </dgm:t>
    </dgm:pt>
    <dgm:pt modelId="{142B5FBB-981F-4227-AA16-3952884132ED}" type="sibTrans" cxnId="{A23AC2FF-4F46-496C-B9B0-62415FC53D4A}">
      <dgm:prSet/>
      <dgm:spPr/>
      <dgm:t>
        <a:bodyPr/>
        <a:lstStyle/>
        <a:p>
          <a:endParaRPr lang="en-US"/>
        </a:p>
      </dgm:t>
    </dgm:pt>
    <dgm:pt modelId="{D14D692C-11E9-4883-943A-DB3CF23E5C35}">
      <dgm:prSet/>
      <dgm:spPr/>
      <dgm:t>
        <a:bodyPr/>
        <a:lstStyle/>
        <a:p>
          <a:r>
            <a:rPr lang="en-US" b="0" i="0"/>
            <a:t>Iatrogenic hyperthyroidism, nervousness, anxiety, and headache. </a:t>
          </a:r>
          <a:endParaRPr lang="en-US"/>
        </a:p>
      </dgm:t>
    </dgm:pt>
    <dgm:pt modelId="{08B361BD-7506-4DBE-A79A-7CDCE3691F49}" type="parTrans" cxnId="{B6F1B122-EB4F-4FB1-A4C4-4ED1CF573EE8}">
      <dgm:prSet/>
      <dgm:spPr/>
      <dgm:t>
        <a:bodyPr/>
        <a:lstStyle/>
        <a:p>
          <a:endParaRPr lang="en-US"/>
        </a:p>
      </dgm:t>
    </dgm:pt>
    <dgm:pt modelId="{401A2E3D-44F2-4321-B634-5C7DBF69C89B}" type="sibTrans" cxnId="{B6F1B122-EB4F-4FB1-A4C4-4ED1CF573EE8}">
      <dgm:prSet/>
      <dgm:spPr/>
      <dgm:t>
        <a:bodyPr/>
        <a:lstStyle/>
        <a:p>
          <a:endParaRPr lang="en-US"/>
        </a:p>
      </dgm:t>
    </dgm:pt>
    <dgm:pt modelId="{F6E5299F-02E4-43EC-A1CE-45C9BD6775A1}">
      <dgm:prSet/>
      <dgm:spPr/>
      <dgm:t>
        <a:bodyPr/>
        <a:lstStyle/>
        <a:p>
          <a:r>
            <a:rPr lang="en-US" b="0" i="0"/>
            <a:t>arrhythmias, angina, or infarction in patients with underlying cardiovascular disease.</a:t>
          </a:r>
          <a:endParaRPr lang="en-US"/>
        </a:p>
      </dgm:t>
    </dgm:pt>
    <dgm:pt modelId="{44F0C4CA-9EB5-4EAC-93D1-E05BBCBB3330}" type="parTrans" cxnId="{5590E420-AD1A-43CD-9CC5-927244F6612A}">
      <dgm:prSet/>
      <dgm:spPr/>
      <dgm:t>
        <a:bodyPr/>
        <a:lstStyle/>
        <a:p>
          <a:endParaRPr lang="en-US"/>
        </a:p>
      </dgm:t>
    </dgm:pt>
    <dgm:pt modelId="{91217B01-88AF-4001-8DD6-8B3547437258}" type="sibTrans" cxnId="{5590E420-AD1A-43CD-9CC5-927244F6612A}">
      <dgm:prSet/>
      <dgm:spPr/>
      <dgm:t>
        <a:bodyPr/>
        <a:lstStyle/>
        <a:p>
          <a:endParaRPr lang="en-US"/>
        </a:p>
      </dgm:t>
    </dgm:pt>
    <dgm:pt modelId="{4FE9A8F3-95DF-4649-9370-FD33FD6CB3D8}">
      <dgm:prSet/>
      <dgm:spPr/>
      <dgm:t>
        <a:bodyPr/>
        <a:lstStyle/>
        <a:p>
          <a:r>
            <a:rPr lang="en-US" b="0" i="0"/>
            <a:t>Thyroid hormones should be used cautiously in the elderly.</a:t>
          </a:r>
          <a:endParaRPr lang="en-US"/>
        </a:p>
      </dgm:t>
    </dgm:pt>
    <dgm:pt modelId="{0FF6EC5A-F61E-44EA-B717-651637DAEF43}" type="parTrans" cxnId="{C1B8EAE4-44DA-4011-A780-6158CB442829}">
      <dgm:prSet/>
      <dgm:spPr/>
      <dgm:t>
        <a:bodyPr/>
        <a:lstStyle/>
        <a:p>
          <a:endParaRPr lang="en-US"/>
        </a:p>
      </dgm:t>
    </dgm:pt>
    <dgm:pt modelId="{3102BDAA-99B0-4626-9875-EFC5CD068FE6}" type="sibTrans" cxnId="{C1B8EAE4-44DA-4011-A780-6158CB442829}">
      <dgm:prSet/>
      <dgm:spPr/>
      <dgm:t>
        <a:bodyPr/>
        <a:lstStyle/>
        <a:p>
          <a:endParaRPr lang="en-US"/>
        </a:p>
      </dgm:t>
    </dgm:pt>
    <dgm:pt modelId="{C2B65C4D-F3B7-4A92-8C94-D0B8E44095EF}" type="pres">
      <dgm:prSet presAssocID="{BC6FE69A-D23C-42F3-A541-74C0E1C52AC0}" presName="linear" presStyleCnt="0">
        <dgm:presLayoutVars>
          <dgm:animLvl val="lvl"/>
          <dgm:resizeHandles val="exact"/>
        </dgm:presLayoutVars>
      </dgm:prSet>
      <dgm:spPr/>
    </dgm:pt>
    <dgm:pt modelId="{00EBF5B1-E344-43E5-A0D4-95B470D96B28}" type="pres">
      <dgm:prSet presAssocID="{37DCC817-B46B-46EF-81E2-E9F32765A84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D460C94-A54A-4D95-8642-3148178A2B26}" type="pres">
      <dgm:prSet presAssocID="{37DCC817-B46B-46EF-81E2-E9F32765A84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590E420-AD1A-43CD-9CC5-927244F6612A}" srcId="{37DCC817-B46B-46EF-81E2-E9F32765A840}" destId="{F6E5299F-02E4-43EC-A1CE-45C9BD6775A1}" srcOrd="1" destOrd="0" parTransId="{44F0C4CA-9EB5-4EAC-93D1-E05BBCBB3330}" sibTransId="{91217B01-88AF-4001-8DD6-8B3547437258}"/>
    <dgm:cxn modelId="{B6F1B122-EB4F-4FB1-A4C4-4ED1CF573EE8}" srcId="{37DCC817-B46B-46EF-81E2-E9F32765A840}" destId="{D14D692C-11E9-4883-943A-DB3CF23E5C35}" srcOrd="0" destOrd="0" parTransId="{08B361BD-7506-4DBE-A79A-7CDCE3691F49}" sibTransId="{401A2E3D-44F2-4321-B634-5C7DBF69C89B}"/>
    <dgm:cxn modelId="{3E95FA2F-A69C-4DE4-BDA2-6B30AD9008F9}" type="presOf" srcId="{4FE9A8F3-95DF-4649-9370-FD33FD6CB3D8}" destId="{5D460C94-A54A-4D95-8642-3148178A2B26}" srcOrd="0" destOrd="2" presId="urn:microsoft.com/office/officeart/2005/8/layout/vList2"/>
    <dgm:cxn modelId="{4C14174C-6A86-48D1-8B81-9D462FE2508F}" type="presOf" srcId="{BC6FE69A-D23C-42F3-A541-74C0E1C52AC0}" destId="{C2B65C4D-F3B7-4A92-8C94-D0B8E44095EF}" srcOrd="0" destOrd="0" presId="urn:microsoft.com/office/officeart/2005/8/layout/vList2"/>
    <dgm:cxn modelId="{1EBCB26D-0185-459F-A4EA-B4AEC99EE573}" type="presOf" srcId="{D14D692C-11E9-4883-943A-DB3CF23E5C35}" destId="{5D460C94-A54A-4D95-8642-3148178A2B26}" srcOrd="0" destOrd="0" presId="urn:microsoft.com/office/officeart/2005/8/layout/vList2"/>
    <dgm:cxn modelId="{A8495E92-2ACD-4692-A573-8044FAE06FD5}" type="presOf" srcId="{37DCC817-B46B-46EF-81E2-E9F32765A840}" destId="{00EBF5B1-E344-43E5-A0D4-95B470D96B28}" srcOrd="0" destOrd="0" presId="urn:microsoft.com/office/officeart/2005/8/layout/vList2"/>
    <dgm:cxn modelId="{E1C1289F-EE80-499B-9A6F-3B0F8694D4E3}" type="presOf" srcId="{F6E5299F-02E4-43EC-A1CE-45C9BD6775A1}" destId="{5D460C94-A54A-4D95-8642-3148178A2B26}" srcOrd="0" destOrd="1" presId="urn:microsoft.com/office/officeart/2005/8/layout/vList2"/>
    <dgm:cxn modelId="{C1B8EAE4-44DA-4011-A780-6158CB442829}" srcId="{37DCC817-B46B-46EF-81E2-E9F32765A840}" destId="{4FE9A8F3-95DF-4649-9370-FD33FD6CB3D8}" srcOrd="2" destOrd="0" parTransId="{0FF6EC5A-F61E-44EA-B717-651637DAEF43}" sibTransId="{3102BDAA-99B0-4626-9875-EFC5CD068FE6}"/>
    <dgm:cxn modelId="{A23AC2FF-4F46-496C-B9B0-62415FC53D4A}" srcId="{BC6FE69A-D23C-42F3-A541-74C0E1C52AC0}" destId="{37DCC817-B46B-46EF-81E2-E9F32765A840}" srcOrd="0" destOrd="0" parTransId="{54A839DD-35BC-4CA4-980C-552B97C1C560}" sibTransId="{142B5FBB-981F-4227-AA16-3952884132ED}"/>
    <dgm:cxn modelId="{1E03E593-0559-47C9-8A16-18454E3C792B}" type="presParOf" srcId="{C2B65C4D-F3B7-4A92-8C94-D0B8E44095EF}" destId="{00EBF5B1-E344-43E5-A0D4-95B470D96B28}" srcOrd="0" destOrd="0" presId="urn:microsoft.com/office/officeart/2005/8/layout/vList2"/>
    <dgm:cxn modelId="{138A4941-ADFF-4BE4-B802-082F1D7D4D96}" type="presParOf" srcId="{C2B65C4D-F3B7-4A92-8C94-D0B8E44095EF}" destId="{5D460C94-A54A-4D95-8642-3148178A2B2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C359D-F343-48F9-BFC0-54B4B339300D}">
      <dsp:nvSpPr>
        <dsp:cNvPr id="0" name=""/>
        <dsp:cNvSpPr/>
      </dsp:nvSpPr>
      <dsp:spPr>
        <a:xfrm>
          <a:off x="0" y="2177"/>
          <a:ext cx="6824123" cy="1103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00B99-10F0-49F7-AE77-79ADFB37B879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4A810-1B71-4C4C-AB18-918C397D5C8D}">
      <dsp:nvSpPr>
        <dsp:cNvPr id="0" name=""/>
        <dsp:cNvSpPr/>
      </dsp:nvSpPr>
      <dsp:spPr>
        <a:xfrm>
          <a:off x="1274714" y="2177"/>
          <a:ext cx="5549408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Outline the main steps in the biosynthesis of thyroid hormones.</a:t>
          </a:r>
        </a:p>
      </dsp:txBody>
      <dsp:txXfrm>
        <a:off x="1274714" y="2177"/>
        <a:ext cx="5549408" cy="1103648"/>
      </dsp:txXfrm>
    </dsp:sp>
    <dsp:sp modelId="{15016093-FC8B-4B58-A0A5-1B5992118143}">
      <dsp:nvSpPr>
        <dsp:cNvPr id="0" name=""/>
        <dsp:cNvSpPr/>
      </dsp:nvSpPr>
      <dsp:spPr>
        <a:xfrm>
          <a:off x="0" y="1381738"/>
          <a:ext cx="6824123" cy="1103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4374E-33E2-41AD-8586-AF6548015479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2E6A0-202A-4B36-AD74-BD4F92AC912A}">
      <dsp:nvSpPr>
        <dsp:cNvPr id="0" name=""/>
        <dsp:cNvSpPr/>
      </dsp:nvSpPr>
      <dsp:spPr>
        <a:xfrm>
          <a:off x="1274714" y="1381738"/>
          <a:ext cx="5549408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mechanism and </a:t>
          </a:r>
          <a:r>
            <a:rPr lang="en-GB" sz="1600" kern="1200" dirty="0"/>
            <a:t>physiological </a:t>
          </a:r>
          <a:r>
            <a:rPr lang="en-US" sz="1600" kern="1200" dirty="0"/>
            <a:t>of action of thyroid hormones.</a:t>
          </a:r>
        </a:p>
      </dsp:txBody>
      <dsp:txXfrm>
        <a:off x="1274714" y="1381738"/>
        <a:ext cx="5549408" cy="1103648"/>
      </dsp:txXfrm>
    </dsp:sp>
    <dsp:sp modelId="{EDBEFDDF-2B53-42D1-9EA7-53E6B1BC7EF1}">
      <dsp:nvSpPr>
        <dsp:cNvPr id="0" name=""/>
        <dsp:cNvSpPr/>
      </dsp:nvSpPr>
      <dsp:spPr>
        <a:xfrm>
          <a:off x="0" y="2761299"/>
          <a:ext cx="6824123" cy="1103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34C98-AAB8-4697-B1D1-B16486F0807F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271E-9A9A-4D41-854E-67DE31311E24}">
      <dsp:nvSpPr>
        <dsp:cNvPr id="0" name=""/>
        <dsp:cNvSpPr/>
      </dsp:nvSpPr>
      <dsp:spPr>
        <a:xfrm>
          <a:off x="1274714" y="2761299"/>
          <a:ext cx="5549408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Describe the mechanisms of actions, clinical indications, adverse effects and contraindications of the drugs used in the treatment of hyperthyroidism.</a:t>
          </a:r>
        </a:p>
      </dsp:txBody>
      <dsp:txXfrm>
        <a:off x="1274714" y="2761299"/>
        <a:ext cx="5549408" cy="1103648"/>
      </dsp:txXfrm>
    </dsp:sp>
    <dsp:sp modelId="{E5C076D7-E92D-45DF-990A-F12F5DE5A2B4}">
      <dsp:nvSpPr>
        <dsp:cNvPr id="0" name=""/>
        <dsp:cNvSpPr/>
      </dsp:nvSpPr>
      <dsp:spPr>
        <a:xfrm>
          <a:off x="0" y="4140860"/>
          <a:ext cx="6824123" cy="1103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980AB-11F0-4837-BF12-87F9CD940244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5CFDD-3751-424A-B58E-F33253C7A457}">
      <dsp:nvSpPr>
        <dsp:cNvPr id="0" name=""/>
        <dsp:cNvSpPr/>
      </dsp:nvSpPr>
      <dsp:spPr>
        <a:xfrm>
          <a:off x="1274714" y="4140860"/>
          <a:ext cx="5549408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Outline the drug treatment of hypothyroidism.</a:t>
          </a:r>
        </a:p>
      </dsp:txBody>
      <dsp:txXfrm>
        <a:off x="1274714" y="4140860"/>
        <a:ext cx="5549408" cy="11036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E525E-FA7F-4A28-AB38-87D1D4B9057E}">
      <dsp:nvSpPr>
        <dsp:cNvPr id="0" name=""/>
        <dsp:cNvSpPr/>
      </dsp:nvSpPr>
      <dsp:spPr>
        <a:xfrm>
          <a:off x="0" y="624353"/>
          <a:ext cx="6711734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Thioamides include propylthiouracil (PTU) and methimazole.</a:t>
          </a:r>
          <a:endParaRPr lang="en-US" sz="1900" kern="1200"/>
        </a:p>
      </dsp:txBody>
      <dsp:txXfrm>
        <a:off x="36896" y="661249"/>
        <a:ext cx="6637942" cy="682028"/>
      </dsp:txXfrm>
    </dsp:sp>
    <dsp:sp modelId="{36B6B2F3-C32F-4BBE-BF64-4B18BCA55A29}">
      <dsp:nvSpPr>
        <dsp:cNvPr id="0" name=""/>
        <dsp:cNvSpPr/>
      </dsp:nvSpPr>
      <dsp:spPr>
        <a:xfrm>
          <a:off x="0" y="1434893"/>
          <a:ext cx="6711734" cy="755820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Methimazole is approximately 10 times more potent than PTU. </a:t>
          </a:r>
          <a:endParaRPr lang="en-US" sz="1900" kern="1200" dirty="0"/>
        </a:p>
      </dsp:txBody>
      <dsp:txXfrm>
        <a:off x="36896" y="1471789"/>
        <a:ext cx="6637942" cy="682028"/>
      </dsp:txXfrm>
    </dsp:sp>
    <dsp:sp modelId="{CE5058A6-C06B-43E4-9AB0-2A25F6B19FF7}">
      <dsp:nvSpPr>
        <dsp:cNvPr id="0" name=""/>
        <dsp:cNvSpPr/>
      </dsp:nvSpPr>
      <dsp:spPr>
        <a:xfrm>
          <a:off x="0" y="2245433"/>
          <a:ext cx="6711734" cy="75582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Thioamides interfere with the </a:t>
          </a:r>
          <a:r>
            <a:rPr lang="en-US" sz="1900" b="0" i="0" kern="1200" dirty="0" err="1"/>
            <a:t>organification</a:t>
          </a:r>
          <a:r>
            <a:rPr lang="en-US" sz="1900" b="0" i="0" kern="1200" dirty="0"/>
            <a:t> and coupling of iodide by inhibiting the peroxidase enzyme.</a:t>
          </a:r>
          <a:endParaRPr lang="en-US" sz="1900" kern="1200" dirty="0"/>
        </a:p>
      </dsp:txBody>
      <dsp:txXfrm>
        <a:off x="36896" y="2282329"/>
        <a:ext cx="6637942" cy="682028"/>
      </dsp:txXfrm>
    </dsp:sp>
    <dsp:sp modelId="{C1F9B1AC-9327-4CF2-9E5F-AC9711063128}">
      <dsp:nvSpPr>
        <dsp:cNvPr id="0" name=""/>
        <dsp:cNvSpPr/>
      </dsp:nvSpPr>
      <dsp:spPr>
        <a:xfrm>
          <a:off x="0" y="3055973"/>
          <a:ext cx="6711734" cy="755820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PTU inhibits the conversion of T4 to T3.    </a:t>
          </a:r>
          <a:endParaRPr lang="en-US" sz="1900" kern="1200" dirty="0"/>
        </a:p>
      </dsp:txBody>
      <dsp:txXfrm>
        <a:off x="36896" y="3092869"/>
        <a:ext cx="6637942" cy="682028"/>
      </dsp:txXfrm>
    </dsp:sp>
    <dsp:sp modelId="{51C44E5A-5CE0-4D11-A7BB-17001B024631}">
      <dsp:nvSpPr>
        <dsp:cNvPr id="0" name=""/>
        <dsp:cNvSpPr/>
      </dsp:nvSpPr>
      <dsp:spPr>
        <a:xfrm>
          <a:off x="0" y="3866513"/>
          <a:ext cx="6711734" cy="7558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PTU can be used during pregnancy, while methimazole is teratogenic. </a:t>
          </a:r>
          <a:endParaRPr lang="en-US" sz="1900" kern="1200" dirty="0"/>
        </a:p>
      </dsp:txBody>
      <dsp:txXfrm>
        <a:off x="36896" y="3903409"/>
        <a:ext cx="6637942" cy="68202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B202F-EA56-493E-9867-1C5F1552C925}">
      <dsp:nvSpPr>
        <dsp:cNvPr id="0" name=""/>
        <dsp:cNvSpPr/>
      </dsp:nvSpPr>
      <dsp:spPr>
        <a:xfrm>
          <a:off x="0" y="66915"/>
          <a:ext cx="6711734" cy="12306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Thioamides remain active after oral administration; 50%–80% is absorbed. </a:t>
          </a:r>
          <a:endParaRPr lang="en-US" sz="2200" kern="1200" dirty="0"/>
        </a:p>
      </dsp:txBody>
      <dsp:txXfrm>
        <a:off x="60077" y="126992"/>
        <a:ext cx="6591580" cy="1110539"/>
      </dsp:txXfrm>
    </dsp:sp>
    <dsp:sp modelId="{01542B6C-7B8F-42C8-A10E-49EF8F480ADB}">
      <dsp:nvSpPr>
        <dsp:cNvPr id="0" name=""/>
        <dsp:cNvSpPr/>
      </dsp:nvSpPr>
      <dsp:spPr>
        <a:xfrm>
          <a:off x="0" y="1360969"/>
          <a:ext cx="6711734" cy="1230693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1/2 life of 1–2 hours; they are concentrated in the thyroid gland and inhibit thyroid hormone biosynthesis for 6–24 hours. </a:t>
          </a:r>
          <a:endParaRPr lang="en-ZM" sz="2200" kern="1200" dirty="0"/>
        </a:p>
      </dsp:txBody>
      <dsp:txXfrm>
        <a:off x="60077" y="1421046"/>
        <a:ext cx="6591580" cy="1110539"/>
      </dsp:txXfrm>
    </dsp:sp>
    <dsp:sp modelId="{B5924BB5-3122-4E02-8BF5-A5C62EC086CB}">
      <dsp:nvSpPr>
        <dsp:cNvPr id="0" name=""/>
        <dsp:cNvSpPr/>
      </dsp:nvSpPr>
      <dsp:spPr>
        <a:xfrm>
          <a:off x="0" y="2655023"/>
          <a:ext cx="6711734" cy="1230693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They do not affect T3/T4 already within the thyroid; attaining euthyroid status may take 2–4 months. </a:t>
          </a:r>
          <a:endParaRPr lang="en-ZM" sz="2200" kern="1200" dirty="0"/>
        </a:p>
      </dsp:txBody>
      <dsp:txXfrm>
        <a:off x="60077" y="2715100"/>
        <a:ext cx="6591580" cy="1110539"/>
      </dsp:txXfrm>
    </dsp:sp>
    <dsp:sp modelId="{B2BE8C2A-85D9-4C65-8534-64934538A608}">
      <dsp:nvSpPr>
        <dsp:cNvPr id="0" name=""/>
        <dsp:cNvSpPr/>
      </dsp:nvSpPr>
      <dsp:spPr>
        <a:xfrm>
          <a:off x="0" y="3949077"/>
          <a:ext cx="6711734" cy="1230693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Thioamides are eliminated in the urine as glucuronides. </a:t>
          </a:r>
          <a:endParaRPr lang="en-ZM" sz="2200" kern="1200" dirty="0"/>
        </a:p>
      </dsp:txBody>
      <dsp:txXfrm>
        <a:off x="60077" y="4009154"/>
        <a:ext cx="6591580" cy="1110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6957A-0D76-487E-A52E-FD598E714A48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672B9-0828-43E2-AC59-7FBC99BD9C24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DC153-5FF9-41FC-A4F1-9F8A4EF22D67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Treat hyperthyroidism from Graves disease and toxic goiter. </a:t>
          </a:r>
          <a:endParaRPr lang="en-US" sz="2200" kern="1200" dirty="0"/>
        </a:p>
      </dsp:txBody>
      <dsp:txXfrm>
        <a:off x="1730984" y="640"/>
        <a:ext cx="4660290" cy="1498687"/>
      </dsp:txXfrm>
    </dsp:sp>
    <dsp:sp modelId="{DBB19CBD-1CE4-4C80-BDD5-5DF7C1BCA679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5AC5A-7ADA-4CCC-BE51-0AD84286178E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5C612-69B9-4744-A9C0-596F81A36D3C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Control hyperthyroidism prior to thyroid surgery.</a:t>
          </a:r>
          <a:endParaRPr lang="en-US" sz="2200" kern="1200" dirty="0"/>
        </a:p>
      </dsp:txBody>
      <dsp:txXfrm>
        <a:off x="1730984" y="1873999"/>
        <a:ext cx="4660290" cy="1498687"/>
      </dsp:txXfrm>
    </dsp:sp>
    <dsp:sp modelId="{E2A9CAC1-B33B-485E-8184-1F69C0873577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A5B55-AFB5-4B90-B848-F6C05C2BC9D2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F51B5-909D-4A6F-AA58-C0A725C1BC1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SE: rashes, headache, or nausea; they may also induce leukopenia or agranulocytosis.</a:t>
          </a:r>
          <a:endParaRPr lang="en-US" sz="2200" kern="1200" dirty="0"/>
        </a:p>
      </dsp:txBody>
      <dsp:txXfrm>
        <a:off x="1730984" y="3747359"/>
        <a:ext cx="4660290" cy="14986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2C227-6DF1-436B-B270-14ECFFEE3429}">
      <dsp:nvSpPr>
        <dsp:cNvPr id="0" name=""/>
        <dsp:cNvSpPr/>
      </dsp:nvSpPr>
      <dsp:spPr>
        <a:xfrm>
          <a:off x="0" y="2177"/>
          <a:ext cx="6756400" cy="11036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4BE2A-AF4C-44BE-B611-DB32239FE1E0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DC29-474A-40ED-84FD-ED18A3EDBF20}">
      <dsp:nvSpPr>
        <dsp:cNvPr id="0" name=""/>
        <dsp:cNvSpPr/>
      </dsp:nvSpPr>
      <dsp:spPr>
        <a:xfrm>
          <a:off x="1274714" y="2177"/>
          <a:ext cx="5481685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Anion inhibitors of thyroid function include thiocyanate, perchlorate, and fluoborate. </a:t>
          </a:r>
          <a:endParaRPr lang="en-US" sz="2000" kern="1200"/>
        </a:p>
      </dsp:txBody>
      <dsp:txXfrm>
        <a:off x="1274714" y="2177"/>
        <a:ext cx="5481685" cy="1103648"/>
      </dsp:txXfrm>
    </dsp:sp>
    <dsp:sp modelId="{9595200F-0D31-4C53-A10A-D7CB42997B8E}">
      <dsp:nvSpPr>
        <dsp:cNvPr id="0" name=""/>
        <dsp:cNvSpPr/>
      </dsp:nvSpPr>
      <dsp:spPr>
        <a:xfrm>
          <a:off x="0" y="1381738"/>
          <a:ext cx="6756400" cy="11036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94D1-971F-486C-BAF0-8933524BF980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8330C2-1149-42E2-8C45-1202B369E207}">
      <dsp:nvSpPr>
        <dsp:cNvPr id="0" name=""/>
        <dsp:cNvSpPr/>
      </dsp:nvSpPr>
      <dsp:spPr>
        <a:xfrm>
          <a:off x="1274714" y="1381738"/>
          <a:ext cx="5481685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They are monovalent anions with a hydrated radius similar in size to that of iodide. </a:t>
          </a:r>
          <a:endParaRPr lang="en-US" sz="2000" kern="1200" dirty="0"/>
        </a:p>
      </dsp:txBody>
      <dsp:txXfrm>
        <a:off x="1274714" y="1381738"/>
        <a:ext cx="5481685" cy="1103648"/>
      </dsp:txXfrm>
    </dsp:sp>
    <dsp:sp modelId="{C652ED6B-B830-4BEF-82DE-E9325A420E01}">
      <dsp:nvSpPr>
        <dsp:cNvPr id="0" name=""/>
        <dsp:cNvSpPr/>
      </dsp:nvSpPr>
      <dsp:spPr>
        <a:xfrm>
          <a:off x="0" y="2761299"/>
          <a:ext cx="6756400" cy="11036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9369C-74BC-4894-85C2-0302ED0148CA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47172-C4DD-4E52-935D-DA64B5C8E350}">
      <dsp:nvSpPr>
        <dsp:cNvPr id="0" name=""/>
        <dsp:cNvSpPr/>
      </dsp:nvSpPr>
      <dsp:spPr>
        <a:xfrm>
          <a:off x="1274714" y="2761299"/>
          <a:ext cx="5481685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Anion inhibitors competitively inhibit the transport of iodide by the thyroid gland.</a:t>
          </a:r>
          <a:endParaRPr lang="en-US" sz="2000" kern="1200"/>
        </a:p>
      </dsp:txBody>
      <dsp:txXfrm>
        <a:off x="1274714" y="2761299"/>
        <a:ext cx="5481685" cy="1103648"/>
      </dsp:txXfrm>
    </dsp:sp>
    <dsp:sp modelId="{6966B63D-FA88-4FAA-ABA4-938F469E7909}">
      <dsp:nvSpPr>
        <dsp:cNvPr id="0" name=""/>
        <dsp:cNvSpPr/>
      </dsp:nvSpPr>
      <dsp:spPr>
        <a:xfrm>
          <a:off x="0" y="4140860"/>
          <a:ext cx="6756400" cy="11036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C1C42-3DE1-4B09-9349-4187F2441428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BF0BE-614B-4734-B407-1500E9A96D59}">
      <dsp:nvSpPr>
        <dsp:cNvPr id="0" name=""/>
        <dsp:cNvSpPr/>
      </dsp:nvSpPr>
      <dsp:spPr>
        <a:xfrm>
          <a:off x="1274714" y="4140860"/>
          <a:ext cx="5481685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Use is limited by severe toxicities (including fatal aplastic anemia) to occasional diagnostic use for thyroid function. </a:t>
          </a:r>
          <a:endParaRPr lang="en-US" sz="2000" kern="1200" dirty="0"/>
        </a:p>
      </dsp:txBody>
      <dsp:txXfrm>
        <a:off x="1274714" y="4140860"/>
        <a:ext cx="5481685" cy="11036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9CF27-7AD3-4DC0-BF07-37CDD7FCE921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E63C4-2B9E-44F6-8D96-155E1CA9EA6F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E73E2-60C3-43C1-A812-9EEDE6C8153F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In high intracellular concentrations, iodide inhibits several steps in thyroid hormone biosynthesis, including iodide transport and organification (Wolff-Chaikoff effect).</a:t>
          </a:r>
          <a:endParaRPr lang="en-US" sz="1600" kern="1200"/>
        </a:p>
      </dsp:txBody>
      <dsp:txXfrm>
        <a:off x="1730984" y="640"/>
        <a:ext cx="4660290" cy="1498687"/>
      </dsp:txXfrm>
    </dsp:sp>
    <dsp:sp modelId="{DB4C34C7-DDCC-4CCF-A6AD-448B688184F4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D96EA-2BA2-4033-9F1A-FE8FCD8706EB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DC6B5-D046-467F-A00D-E5B1BC2429C2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Iodide inhibits the release of thyroid hormone. </a:t>
          </a:r>
          <a:endParaRPr lang="en-US" sz="1600" kern="1200"/>
        </a:p>
      </dsp:txBody>
      <dsp:txXfrm>
        <a:off x="1730984" y="1873999"/>
        <a:ext cx="4660290" cy="1498687"/>
      </dsp:txXfrm>
    </dsp:sp>
    <dsp:sp modelId="{09C987DD-5419-4AA0-91F4-D5EB1C054EEB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51C487-9248-49F8-A138-E5569B1E6529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36AB3-EC18-4E47-8623-502A144F38D7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Iodide is usually combined with a thioamide; it is rarely used as sole therapy. </a:t>
          </a:r>
          <a:endParaRPr lang="en-US" sz="1600" kern="1200"/>
        </a:p>
      </dsp:txBody>
      <dsp:txXfrm>
        <a:off x="1730984" y="3747359"/>
        <a:ext cx="4660290" cy="14986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F547-1AA7-45D8-BB48-F81D9D3F851D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1F123-A2F7-4040-A96B-C1DDBC9835C1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0B4A3-BE78-439F-B0AC-AE77D7698869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1. Iodide is used before thyroid surgery, causing firming of thyroid tissues and decreased thyroid vascularity, and in the treatment of spirotrichosis. </a:t>
          </a:r>
          <a:endParaRPr lang="en-US" sz="1700" kern="1200" dirty="0"/>
        </a:p>
      </dsp:txBody>
      <dsp:txXfrm>
        <a:off x="1730984" y="640"/>
        <a:ext cx="4660290" cy="1498687"/>
      </dsp:txXfrm>
    </dsp:sp>
    <dsp:sp modelId="{666DC237-74F4-486C-9E1E-A4D9A8256FC0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1CC99-9A38-4A1B-8891-8B40A33F4EF1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F057-75C7-40D0-8E50-FAB4E73A4002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2. In treatment of spirotrichosis.</a:t>
          </a:r>
          <a:endParaRPr lang="en-US" sz="1700" kern="1200" dirty="0"/>
        </a:p>
      </dsp:txBody>
      <dsp:txXfrm>
        <a:off x="1730984" y="1873999"/>
        <a:ext cx="4660290" cy="1498687"/>
      </dsp:txXfrm>
    </dsp:sp>
    <dsp:sp modelId="{08DFDB11-BA41-4117-A477-B9AA0F071280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B951C-4F22-47E4-95AF-C25D3AE6C4B9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9B663-0510-4401-A26A-7ADE4FCF471F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Iodide may cause angioedema, rash, a metallic taste on administration, and hypersensitivity reactions.</a:t>
          </a:r>
          <a:endParaRPr lang="en-US" sz="1700" kern="1200"/>
        </a:p>
      </dsp:txBody>
      <dsp:txXfrm>
        <a:off x="1730984" y="3747359"/>
        <a:ext cx="4660290" cy="14986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3B0B8-41E0-48BA-84E3-91746320E76B}">
      <dsp:nvSpPr>
        <dsp:cNvPr id="0" name=""/>
        <dsp:cNvSpPr/>
      </dsp:nvSpPr>
      <dsp:spPr>
        <a:xfrm>
          <a:off x="0" y="4737"/>
          <a:ext cx="6391275" cy="8605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6BC03-FD41-4459-B8AC-C5053BE23F04}">
      <dsp:nvSpPr>
        <dsp:cNvPr id="0" name=""/>
        <dsp:cNvSpPr/>
      </dsp:nvSpPr>
      <dsp:spPr>
        <a:xfrm>
          <a:off x="260314" y="198359"/>
          <a:ext cx="473761" cy="4732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E50B8-F568-49C1-99B4-E6D718B08FF6}">
      <dsp:nvSpPr>
        <dsp:cNvPr id="0" name=""/>
        <dsp:cNvSpPr/>
      </dsp:nvSpPr>
      <dsp:spPr>
        <a:xfrm>
          <a:off x="994390" y="4737"/>
          <a:ext cx="2876073" cy="110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9" tIns="116689" rIns="116689" bIns="1166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Emits beta particles and x-rays.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Radioactive t 1/2 of 8 days. </a:t>
          </a:r>
          <a:endParaRPr lang="en-US" sz="1400" kern="1200" dirty="0"/>
        </a:p>
      </dsp:txBody>
      <dsp:txXfrm>
        <a:off x="994390" y="4737"/>
        <a:ext cx="2876073" cy="1102571"/>
      </dsp:txXfrm>
    </dsp:sp>
    <dsp:sp modelId="{C9DA945C-C376-4EF5-8AE5-CFBE05D57581}">
      <dsp:nvSpPr>
        <dsp:cNvPr id="0" name=""/>
        <dsp:cNvSpPr/>
      </dsp:nvSpPr>
      <dsp:spPr>
        <a:xfrm>
          <a:off x="3870463" y="4737"/>
          <a:ext cx="2387056" cy="86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4" tIns="91074" rIns="91074" bIns="910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Radioactive t1/2 of 8 days. </a:t>
          </a:r>
          <a:endParaRPr lang="en-US" sz="1100" kern="1200" dirty="0"/>
        </a:p>
      </dsp:txBody>
      <dsp:txXfrm>
        <a:off x="3870463" y="4737"/>
        <a:ext cx="2387056" cy="860543"/>
      </dsp:txXfrm>
    </dsp:sp>
    <dsp:sp modelId="{D6A8F3C0-AEF0-40E7-A0D0-4F2FEED6BF79}">
      <dsp:nvSpPr>
        <dsp:cNvPr id="0" name=""/>
        <dsp:cNvSpPr/>
      </dsp:nvSpPr>
      <dsp:spPr>
        <a:xfrm>
          <a:off x="0" y="1382951"/>
          <a:ext cx="6391275" cy="860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D65BE-6B33-4594-AA8F-F50935653B90}">
      <dsp:nvSpPr>
        <dsp:cNvPr id="0" name=""/>
        <dsp:cNvSpPr/>
      </dsp:nvSpPr>
      <dsp:spPr>
        <a:xfrm>
          <a:off x="260314" y="1576573"/>
          <a:ext cx="473761" cy="4732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9ECF6-1F11-49B1-91A6-4D9B39A90AD4}">
      <dsp:nvSpPr>
        <dsp:cNvPr id="0" name=""/>
        <dsp:cNvSpPr/>
      </dsp:nvSpPr>
      <dsp:spPr>
        <a:xfrm>
          <a:off x="994390" y="1382951"/>
          <a:ext cx="2876073" cy="110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9" tIns="116689" rIns="116689" bIns="1166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131 I is transported and concentrated in the thyroid. High-energy radioiodine emissions are toxic to follicular cells.</a:t>
          </a:r>
          <a:endParaRPr lang="en-US" sz="1400" kern="1200" dirty="0"/>
        </a:p>
      </dsp:txBody>
      <dsp:txXfrm>
        <a:off x="994390" y="1382951"/>
        <a:ext cx="2876073" cy="1102571"/>
      </dsp:txXfrm>
    </dsp:sp>
    <dsp:sp modelId="{3EB0F944-0C46-402B-95D5-2F2865456138}">
      <dsp:nvSpPr>
        <dsp:cNvPr id="0" name=""/>
        <dsp:cNvSpPr/>
      </dsp:nvSpPr>
      <dsp:spPr>
        <a:xfrm>
          <a:off x="3870463" y="1382951"/>
          <a:ext cx="2387056" cy="86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4" tIns="91074" rIns="91074" bIns="910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High-energy radioiodine emissions are toxic to follicular cells.</a:t>
          </a:r>
          <a:endParaRPr lang="en-US" sz="1100" kern="1200" dirty="0"/>
        </a:p>
      </dsp:txBody>
      <dsp:txXfrm>
        <a:off x="3870463" y="1382951"/>
        <a:ext cx="2387056" cy="860543"/>
      </dsp:txXfrm>
    </dsp:sp>
    <dsp:sp modelId="{6A933A86-5826-44E1-8B9E-5DD3EF5CBBFD}">
      <dsp:nvSpPr>
        <dsp:cNvPr id="0" name=""/>
        <dsp:cNvSpPr/>
      </dsp:nvSpPr>
      <dsp:spPr>
        <a:xfrm>
          <a:off x="0" y="2761164"/>
          <a:ext cx="6391275" cy="8605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C01EF-DA7E-4479-BE46-458AE4266C58}">
      <dsp:nvSpPr>
        <dsp:cNvPr id="0" name=""/>
        <dsp:cNvSpPr/>
      </dsp:nvSpPr>
      <dsp:spPr>
        <a:xfrm>
          <a:off x="260314" y="2954787"/>
          <a:ext cx="473761" cy="4732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B6260-46D1-4380-9551-852B2CDA5666}">
      <dsp:nvSpPr>
        <dsp:cNvPr id="0" name=""/>
        <dsp:cNvSpPr/>
      </dsp:nvSpPr>
      <dsp:spPr>
        <a:xfrm>
          <a:off x="994390" y="2761164"/>
          <a:ext cx="5263130" cy="110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9" tIns="116689" rIns="116689" bIns="1166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Used to treat hyperthyroidism via nonsurgical ablation of the thyroid gland or reduction of hyperactive thyroid gland without damage to the surrounding tissue. </a:t>
          </a:r>
          <a:endParaRPr lang="en-US" sz="1400" kern="1200" dirty="0"/>
        </a:p>
      </dsp:txBody>
      <dsp:txXfrm>
        <a:off x="994390" y="2761164"/>
        <a:ext cx="5263130" cy="1102571"/>
      </dsp:txXfrm>
    </dsp:sp>
    <dsp:sp modelId="{7A057F58-B4A4-482F-B3C3-22591589F96D}">
      <dsp:nvSpPr>
        <dsp:cNvPr id="0" name=""/>
        <dsp:cNvSpPr/>
      </dsp:nvSpPr>
      <dsp:spPr>
        <a:xfrm>
          <a:off x="0" y="4139378"/>
          <a:ext cx="6391275" cy="8605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A8C6-4D6C-494F-9BD9-E4DE0CAC598D}">
      <dsp:nvSpPr>
        <dsp:cNvPr id="0" name=""/>
        <dsp:cNvSpPr/>
      </dsp:nvSpPr>
      <dsp:spPr>
        <a:xfrm>
          <a:off x="260314" y="4333000"/>
          <a:ext cx="473761" cy="4732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D3260-701E-4EB7-9D0B-4C582A6954D5}">
      <dsp:nvSpPr>
        <dsp:cNvPr id="0" name=""/>
        <dsp:cNvSpPr/>
      </dsp:nvSpPr>
      <dsp:spPr>
        <a:xfrm>
          <a:off x="994390" y="4139378"/>
          <a:ext cx="2876073" cy="110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89" tIns="116689" rIns="116689" bIns="11668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In low doses it is used to diagnosis of hyperthyroidism, hypothyroidism, and goiter; 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May be used to assess thyroid responsiveness.</a:t>
          </a:r>
          <a:endParaRPr lang="en-US" sz="1400" kern="1200" dirty="0"/>
        </a:p>
      </dsp:txBody>
      <dsp:txXfrm>
        <a:off x="994390" y="4139378"/>
        <a:ext cx="2876073" cy="1102571"/>
      </dsp:txXfrm>
    </dsp:sp>
    <dsp:sp modelId="{B61A2806-E3F0-4784-99BE-FF4617F46CBB}">
      <dsp:nvSpPr>
        <dsp:cNvPr id="0" name=""/>
        <dsp:cNvSpPr/>
      </dsp:nvSpPr>
      <dsp:spPr>
        <a:xfrm>
          <a:off x="3870463" y="4139378"/>
          <a:ext cx="2387056" cy="860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74" tIns="91074" rIns="91074" bIns="91074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May be used to assess thyroid responsiveness.</a:t>
          </a:r>
          <a:endParaRPr lang="en-US" sz="1100" kern="1200" dirty="0"/>
        </a:p>
      </dsp:txBody>
      <dsp:txXfrm>
        <a:off x="3870463" y="4139378"/>
        <a:ext cx="2387056" cy="86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1DED3-B894-45E4-B2C0-1B6FD495FCAC}">
      <dsp:nvSpPr>
        <dsp:cNvPr id="0" name=""/>
        <dsp:cNvSpPr/>
      </dsp:nvSpPr>
      <dsp:spPr>
        <a:xfrm>
          <a:off x="0" y="238961"/>
          <a:ext cx="8825659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Thyroid hormone preparations include: </a:t>
          </a:r>
          <a:endParaRPr lang="en-US" sz="2700" kern="1200"/>
        </a:p>
      </dsp:txBody>
      <dsp:txXfrm>
        <a:off x="31613" y="270574"/>
        <a:ext cx="8762433" cy="584369"/>
      </dsp:txXfrm>
    </dsp:sp>
    <dsp:sp modelId="{4F35F5C9-81F8-48F7-B4E5-CCA528085564}">
      <dsp:nvSpPr>
        <dsp:cNvPr id="0" name=""/>
        <dsp:cNvSpPr/>
      </dsp:nvSpPr>
      <dsp:spPr>
        <a:xfrm>
          <a:off x="0" y="886556"/>
          <a:ext cx="8825659" cy="30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2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Levothyroxine sodium, a synthetic sodium salt of T4 that maintains normal T4 and T3 levels.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Liothyronine sodium, a synthetic sodium salt of T3.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/>
            <a:t>Liotrix, a 4:1 mixture of the above T4 and T3 preparations.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Thyroid USP, is prepared from dried and defatted animal thyroid glands and contains a mixture of T4, T3, MIT, and DIT.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The potency of animal-based thyroid hormone preparations can vary. Thyroid USP is not recommended for initial therapy.</a:t>
          </a:r>
          <a:endParaRPr lang="en-US" sz="2100" kern="1200" dirty="0"/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b="0" i="0" kern="1200" dirty="0"/>
            <a:t>Thyroid USP is not recommended for initial therapy.</a:t>
          </a:r>
          <a:endParaRPr lang="en-US" sz="2100" kern="1200" dirty="0"/>
        </a:p>
      </dsp:txBody>
      <dsp:txXfrm>
        <a:off x="0" y="886556"/>
        <a:ext cx="8825659" cy="3073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85F8B-B4D6-4B86-97B3-3F783A0079E2}">
      <dsp:nvSpPr>
        <dsp:cNvPr id="0" name=""/>
        <dsp:cNvSpPr/>
      </dsp:nvSpPr>
      <dsp:spPr>
        <a:xfrm>
          <a:off x="0" y="112990"/>
          <a:ext cx="6738367" cy="1218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Thyroid hormones interact with specific nuclear receptor proteins located in the nucleus of target cells. </a:t>
          </a:r>
          <a:endParaRPr lang="en-US" sz="1700" kern="1200"/>
        </a:p>
      </dsp:txBody>
      <dsp:txXfrm>
        <a:off x="59480" y="172470"/>
        <a:ext cx="6619407" cy="1099496"/>
      </dsp:txXfrm>
    </dsp:sp>
    <dsp:sp modelId="{A083D161-CEDF-4381-ADC2-8BB01A7AD50E}">
      <dsp:nvSpPr>
        <dsp:cNvPr id="0" name=""/>
        <dsp:cNvSpPr/>
      </dsp:nvSpPr>
      <dsp:spPr>
        <a:xfrm>
          <a:off x="0" y="1380406"/>
          <a:ext cx="6738367" cy="1218456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They alter the synthesis rate of specific mRNAs, leading to increased production of specific proteins, including Na 1 /K 1 -ATPase. </a:t>
          </a:r>
          <a:endParaRPr lang="en-US" sz="1700" kern="1200"/>
        </a:p>
      </dsp:txBody>
      <dsp:txXfrm>
        <a:off x="59480" y="1439886"/>
        <a:ext cx="6619407" cy="1099496"/>
      </dsp:txXfrm>
    </dsp:sp>
    <dsp:sp modelId="{1220A568-61F4-4D6F-9B7A-CC17A3589413}">
      <dsp:nvSpPr>
        <dsp:cNvPr id="0" name=""/>
        <dsp:cNvSpPr/>
      </dsp:nvSpPr>
      <dsp:spPr>
        <a:xfrm>
          <a:off x="0" y="2647823"/>
          <a:ext cx="6738367" cy="1218456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Increased ATP hydrolysis and oxygen consumption contribute to the effects of thyroid hormones on basal metabolic rate and thermogenesis. T3 is the most important ligand for the thyroid receptor; T4 binds very weakly.</a:t>
          </a:r>
          <a:endParaRPr lang="en-US" sz="1700" kern="1200"/>
        </a:p>
      </dsp:txBody>
      <dsp:txXfrm>
        <a:off x="59480" y="2707303"/>
        <a:ext cx="6619407" cy="1099496"/>
      </dsp:txXfrm>
    </dsp:sp>
    <dsp:sp modelId="{9FD1F8AC-2C3F-475A-823D-3796803E8E5B}">
      <dsp:nvSpPr>
        <dsp:cNvPr id="0" name=""/>
        <dsp:cNvSpPr/>
      </dsp:nvSpPr>
      <dsp:spPr>
        <a:xfrm>
          <a:off x="0" y="3915240"/>
          <a:ext cx="6738367" cy="1218456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Thyroid hormones affect all tissues. </a:t>
          </a:r>
          <a:endParaRPr lang="en-US" sz="1700" kern="1200"/>
        </a:p>
      </dsp:txBody>
      <dsp:txXfrm>
        <a:off x="59480" y="3974720"/>
        <a:ext cx="6619407" cy="1099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572F-A9C9-46DB-B1FC-D4A733EEC5A3}">
      <dsp:nvSpPr>
        <dsp:cNvPr id="0" name=""/>
        <dsp:cNvSpPr/>
      </dsp:nvSpPr>
      <dsp:spPr>
        <a:xfrm>
          <a:off x="0" y="138623"/>
          <a:ext cx="6756400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More than 99% of circulating T4 is bound to plasma proteins; only 5%–10% of T3 is protein bound. Most T3 and T4 are bound to TBG. </a:t>
          </a:r>
          <a:endParaRPr lang="en-US" sz="1700" kern="1200"/>
        </a:p>
      </dsp:txBody>
      <dsp:txXfrm>
        <a:off x="46606" y="185229"/>
        <a:ext cx="6663188" cy="861508"/>
      </dsp:txXfrm>
    </dsp:sp>
    <dsp:sp modelId="{8B52306D-9183-4ABF-B07E-162946A72B16}">
      <dsp:nvSpPr>
        <dsp:cNvPr id="0" name=""/>
        <dsp:cNvSpPr/>
      </dsp:nvSpPr>
      <dsp:spPr>
        <a:xfrm>
          <a:off x="0" y="1142303"/>
          <a:ext cx="6756400" cy="954720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T4 also binds to prealbumin, and both T4 and T3 bind weakly to albumin.</a:t>
          </a:r>
          <a:endParaRPr lang="en-US" sz="1700" kern="1200"/>
        </a:p>
      </dsp:txBody>
      <dsp:txXfrm>
        <a:off x="46606" y="1188909"/>
        <a:ext cx="6663188" cy="861508"/>
      </dsp:txXfrm>
    </dsp:sp>
    <dsp:sp modelId="{7CACD23B-4681-45C3-83DA-603B41AD796A}">
      <dsp:nvSpPr>
        <dsp:cNvPr id="0" name=""/>
        <dsp:cNvSpPr/>
      </dsp:nvSpPr>
      <dsp:spPr>
        <a:xfrm>
          <a:off x="0" y="2145983"/>
          <a:ext cx="6756400" cy="95472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T3 has a t 1/2 of approximately 1 day; T4 has a t 1/2 of approximately 5–7 days. </a:t>
          </a:r>
          <a:endParaRPr lang="en-US" sz="1700" b="1" kern="1200" dirty="0"/>
        </a:p>
      </dsp:txBody>
      <dsp:txXfrm>
        <a:off x="46606" y="2192589"/>
        <a:ext cx="6663188" cy="861508"/>
      </dsp:txXfrm>
    </dsp:sp>
    <dsp:sp modelId="{B83F824D-444E-4855-AE82-783C73B10DDD}">
      <dsp:nvSpPr>
        <dsp:cNvPr id="0" name=""/>
        <dsp:cNvSpPr/>
      </dsp:nvSpPr>
      <dsp:spPr>
        <a:xfrm>
          <a:off x="0" y="3149663"/>
          <a:ext cx="6756400" cy="954720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Levothyroxine sodium and liothyronine sodium can be administered orally or IV. Oral absorption rates range from 30% to 65%.</a:t>
          </a:r>
          <a:endParaRPr lang="en-US" sz="1700" b="1" kern="1200" dirty="0"/>
        </a:p>
      </dsp:txBody>
      <dsp:txXfrm>
        <a:off x="46606" y="3196269"/>
        <a:ext cx="6663188" cy="861508"/>
      </dsp:txXfrm>
    </dsp:sp>
    <dsp:sp modelId="{A842FA7D-0040-471A-9755-C8E5C9EF3177}">
      <dsp:nvSpPr>
        <dsp:cNvPr id="0" name=""/>
        <dsp:cNvSpPr/>
      </dsp:nvSpPr>
      <dsp:spPr>
        <a:xfrm>
          <a:off x="0" y="4153343"/>
          <a:ext cx="6756400" cy="9547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Levothyroxine sodium </a:t>
          </a:r>
          <a:r>
            <a:rPr lang="en-US" sz="1700" b="0" i="0" kern="1200" dirty="0"/>
            <a:t>is preferred to liothyronine because it has better oral absorption, longer t 1/2, and produces a favorable T4:T3 ratio. </a:t>
          </a:r>
          <a:endParaRPr lang="en-US" sz="1700" kern="1200" dirty="0"/>
        </a:p>
      </dsp:txBody>
      <dsp:txXfrm>
        <a:off x="46606" y="4199949"/>
        <a:ext cx="6663188" cy="861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42D62-8677-4A1E-9121-D155EF1650ED}">
      <dsp:nvSpPr>
        <dsp:cNvPr id="0" name=""/>
        <dsp:cNvSpPr/>
      </dsp:nvSpPr>
      <dsp:spPr>
        <a:xfrm>
          <a:off x="0" y="453570"/>
          <a:ext cx="6737350" cy="13985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T3 and T4 are inactivated by deiodination. </a:t>
          </a:r>
          <a:endParaRPr lang="en-US" sz="2500" kern="1200"/>
        </a:p>
      </dsp:txBody>
      <dsp:txXfrm>
        <a:off x="68270" y="521840"/>
        <a:ext cx="6600810" cy="1261975"/>
      </dsp:txXfrm>
    </dsp:sp>
    <dsp:sp modelId="{2519D51E-776A-4339-A30B-2985CE2BC6DC}">
      <dsp:nvSpPr>
        <dsp:cNvPr id="0" name=""/>
        <dsp:cNvSpPr/>
      </dsp:nvSpPr>
      <dsp:spPr>
        <a:xfrm>
          <a:off x="0" y="1924085"/>
          <a:ext cx="6737350" cy="1398515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/>
            <a:t>Conjugation of T3 and T4 with glucuronic acid or sulfate occurs in the liver, and the metabolites are secreted in the bile. </a:t>
          </a:r>
          <a:endParaRPr lang="en-US" sz="2500" kern="1200" dirty="0"/>
        </a:p>
      </dsp:txBody>
      <dsp:txXfrm>
        <a:off x="68270" y="1992355"/>
        <a:ext cx="6600810" cy="1261975"/>
      </dsp:txXfrm>
    </dsp:sp>
    <dsp:sp modelId="{7F8D7114-BA25-4750-8500-71EE1D42A3C8}">
      <dsp:nvSpPr>
        <dsp:cNvPr id="0" name=""/>
        <dsp:cNvSpPr/>
      </dsp:nvSpPr>
      <dsp:spPr>
        <a:xfrm>
          <a:off x="0" y="3394601"/>
          <a:ext cx="6737350" cy="139851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Some enterohepatic circulation of the metabolites occurs; 20%–40% of T4 is eliminated in the feces.</a:t>
          </a:r>
          <a:endParaRPr lang="en-US" sz="2500" kern="1200"/>
        </a:p>
      </dsp:txBody>
      <dsp:txXfrm>
        <a:off x="68270" y="3462871"/>
        <a:ext cx="6600810" cy="1261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1F07B-D4E0-413A-94E7-5252786EE369}">
      <dsp:nvSpPr>
        <dsp:cNvPr id="0" name=""/>
        <dsp:cNvSpPr/>
      </dsp:nvSpPr>
      <dsp:spPr>
        <a:xfrm>
          <a:off x="0" y="410693"/>
          <a:ext cx="6670675" cy="168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Thyroid hormones are essential for normal physical and mental development of the fetus. </a:t>
          </a:r>
          <a:endParaRPr lang="en-US" sz="3000" kern="1200"/>
        </a:p>
      </dsp:txBody>
      <dsp:txXfrm>
        <a:off x="82245" y="492938"/>
        <a:ext cx="6506185" cy="1520310"/>
      </dsp:txXfrm>
    </dsp:sp>
    <dsp:sp modelId="{7AD1CDDB-1FDB-4B54-8D98-AD426A37276F}">
      <dsp:nvSpPr>
        <dsp:cNvPr id="0" name=""/>
        <dsp:cNvSpPr/>
      </dsp:nvSpPr>
      <dsp:spPr>
        <a:xfrm>
          <a:off x="0" y="2095493"/>
          <a:ext cx="6670675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79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Linear growth of the long bones, growth of the brain, and normal myelination depend on thyroid hormone. </a:t>
          </a:r>
          <a:endParaRPr lang="en-US" sz="2300" kern="1200"/>
        </a:p>
      </dsp:txBody>
      <dsp:txXfrm>
        <a:off x="0" y="2095493"/>
        <a:ext cx="6670675" cy="1055700"/>
      </dsp:txXfrm>
    </dsp:sp>
    <dsp:sp modelId="{A89E1F03-E94A-4EFD-9220-E4BECA3D804F}">
      <dsp:nvSpPr>
        <dsp:cNvPr id="0" name=""/>
        <dsp:cNvSpPr/>
      </dsp:nvSpPr>
      <dsp:spPr>
        <a:xfrm>
          <a:off x="0" y="3151193"/>
          <a:ext cx="6670675" cy="1684800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Hypothyroidism in infants leads to cretinism (myxedema with physical and mental retardation). </a:t>
          </a:r>
          <a:endParaRPr lang="en-US" sz="3000" kern="1200"/>
        </a:p>
      </dsp:txBody>
      <dsp:txXfrm>
        <a:off x="82245" y="3233438"/>
        <a:ext cx="6506185" cy="1520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7E87C-8C9A-4D8F-8971-922E5F4F519A}">
      <dsp:nvSpPr>
        <dsp:cNvPr id="0" name=""/>
        <dsp:cNvSpPr/>
      </dsp:nvSpPr>
      <dsp:spPr>
        <a:xfrm>
          <a:off x="0" y="84827"/>
          <a:ext cx="8825659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Basal metabolic rate and blood sugar levels. </a:t>
          </a:r>
          <a:endParaRPr lang="en-US" sz="1900" kern="1200"/>
        </a:p>
      </dsp:txBody>
      <dsp:txXfrm>
        <a:off x="36845" y="121672"/>
        <a:ext cx="8751969" cy="681087"/>
      </dsp:txXfrm>
    </dsp:sp>
    <dsp:sp modelId="{3D0C9487-4E03-4AB9-8651-3051012E6ED7}">
      <dsp:nvSpPr>
        <dsp:cNvPr id="0" name=""/>
        <dsp:cNvSpPr/>
      </dsp:nvSpPr>
      <dsp:spPr>
        <a:xfrm>
          <a:off x="0" y="894325"/>
          <a:ext cx="8825659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Synthesis of fatty acids and decrease plasma cholesterol and triglyceride levels. </a:t>
          </a:r>
          <a:endParaRPr lang="en-US" sz="1900" kern="1200"/>
        </a:p>
      </dsp:txBody>
      <dsp:txXfrm>
        <a:off x="36845" y="931170"/>
        <a:ext cx="8751969" cy="681087"/>
      </dsp:txXfrm>
    </dsp:sp>
    <dsp:sp modelId="{E71DF9FF-5862-4190-B54B-4162FE42742D}">
      <dsp:nvSpPr>
        <dsp:cNvPr id="0" name=""/>
        <dsp:cNvSpPr/>
      </dsp:nvSpPr>
      <dsp:spPr>
        <a:xfrm>
          <a:off x="0" y="1703823"/>
          <a:ext cx="8825659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Heart rate and peripheral resistance.</a:t>
          </a:r>
          <a:endParaRPr lang="en-US" sz="1900" kern="1200"/>
        </a:p>
      </dsp:txBody>
      <dsp:txXfrm>
        <a:off x="36845" y="1740668"/>
        <a:ext cx="8751969" cy="681087"/>
      </dsp:txXfrm>
    </dsp:sp>
    <dsp:sp modelId="{537F384D-DC7D-42FF-9F5F-94966B9F4589}">
      <dsp:nvSpPr>
        <dsp:cNvPr id="0" name=""/>
        <dsp:cNvSpPr/>
      </dsp:nvSpPr>
      <dsp:spPr>
        <a:xfrm>
          <a:off x="0" y="2513321"/>
          <a:ext cx="8825659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Inhibit TRH and TSH release from the hypothalamus and pituitary, respectively. </a:t>
          </a:r>
          <a:endParaRPr lang="en-US" sz="1900" kern="1200"/>
        </a:p>
      </dsp:txBody>
      <dsp:txXfrm>
        <a:off x="36845" y="2550166"/>
        <a:ext cx="8751969" cy="681087"/>
      </dsp:txXfrm>
    </dsp:sp>
    <dsp:sp modelId="{48B78D48-0AC6-472D-AE65-8EFA0E171F47}">
      <dsp:nvSpPr>
        <dsp:cNvPr id="0" name=""/>
        <dsp:cNvSpPr/>
      </dsp:nvSpPr>
      <dsp:spPr>
        <a:xfrm>
          <a:off x="0" y="3322819"/>
          <a:ext cx="8825659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Thyroid hormones exert maintenance effects on the CNS, reproductive tract, GI tract, and musculature.</a:t>
          </a:r>
          <a:endParaRPr lang="en-US" sz="1900" kern="1200"/>
        </a:p>
      </dsp:txBody>
      <dsp:txXfrm>
        <a:off x="36845" y="3359664"/>
        <a:ext cx="8751969" cy="681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35D2E-25E6-49ED-84AC-9FD85CD84163}">
      <dsp:nvSpPr>
        <dsp:cNvPr id="0" name=""/>
        <dsp:cNvSpPr/>
      </dsp:nvSpPr>
      <dsp:spPr>
        <a:xfrm>
          <a:off x="0" y="24699"/>
          <a:ext cx="8825659" cy="1193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Primary, secondary, or tertiary hypothyroidism caused by:</a:t>
          </a:r>
          <a:endParaRPr lang="en-US" sz="3000" kern="1200"/>
        </a:p>
      </dsp:txBody>
      <dsp:txXfrm>
        <a:off x="58257" y="82956"/>
        <a:ext cx="8709145" cy="1076886"/>
      </dsp:txXfrm>
    </dsp:sp>
    <dsp:sp modelId="{E8DC7C04-FF1F-4CD9-8833-DD711ADAD007}">
      <dsp:nvSpPr>
        <dsp:cNvPr id="0" name=""/>
        <dsp:cNvSpPr/>
      </dsp:nvSpPr>
      <dsp:spPr>
        <a:xfrm>
          <a:off x="0" y="1218100"/>
          <a:ext cx="8825659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215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Hashimoto disease, Myxedema, Simple goiter (thyroid gland enlargement without hyperthyroidism)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Following surgical ablation of the thyroid gland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TSH-dependent carcinomas of the thyroid may be treated with thyroid hormones if other therapies are not feasible. </a:t>
          </a:r>
          <a:endParaRPr lang="en-US" sz="2300" kern="1200"/>
        </a:p>
      </dsp:txBody>
      <dsp:txXfrm>
        <a:off x="0" y="1218100"/>
        <a:ext cx="8825659" cy="2173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BF5B1-E344-43E5-A0D4-95B470D96B28}">
      <dsp:nvSpPr>
        <dsp:cNvPr id="0" name=""/>
        <dsp:cNvSpPr/>
      </dsp:nvSpPr>
      <dsp:spPr>
        <a:xfrm>
          <a:off x="0" y="39374"/>
          <a:ext cx="8254999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0" i="0" kern="1200"/>
            <a:t>Thyroid hormones produce:</a:t>
          </a:r>
          <a:endParaRPr lang="en-US" sz="3000" kern="1200"/>
        </a:p>
      </dsp:txBody>
      <dsp:txXfrm>
        <a:off x="35125" y="74499"/>
        <a:ext cx="8184749" cy="649299"/>
      </dsp:txXfrm>
    </dsp:sp>
    <dsp:sp modelId="{5D460C94-A54A-4D95-8642-3148178A2B26}">
      <dsp:nvSpPr>
        <dsp:cNvPr id="0" name=""/>
        <dsp:cNvSpPr/>
      </dsp:nvSpPr>
      <dsp:spPr>
        <a:xfrm>
          <a:off x="0" y="758924"/>
          <a:ext cx="8254999" cy="217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Iatrogenic hyperthyroidism, nervousness, anxiety, and headache.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arrhythmias, angina, or infarction in patients with underlying cardiovascular disease.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b="0" i="0" kern="1200"/>
            <a:t>Thyroid hormones should be used cautiously in the elderly.</a:t>
          </a:r>
          <a:endParaRPr lang="en-US" sz="2300" kern="1200"/>
        </a:p>
      </dsp:txBody>
      <dsp:txXfrm>
        <a:off x="0" y="758924"/>
        <a:ext cx="8254999" cy="2173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49C52-6CF8-49C6-BCFE-EF0774E5DCD4}" type="datetimeFigureOut">
              <a:rPr lang="en-ZM" smtClean="0"/>
              <a:t>03/08/2023</a:t>
            </a:fld>
            <a:endParaRPr lang="en-Z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445A-EA37-409D-8700-5234EFF0225E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61038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52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41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9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59AD8B2-20CD-4597-A1DC-558E33FA7BA8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Dr T. N. Chidumayo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87E0-8D08-4B87-9B11-1E8913F2921A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7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4F7-E293-441B-A31F-D1A8EE7D9589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89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CBDA-D36F-4FD0-A97F-BB67D95930CE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9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7FDF-88D9-4027-BFC1-E04B74A939D3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3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5079-B4A8-4AB2-A0E0-0F9CFD4812CD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CE13-1CF9-4C6F-81B7-3A60EAAE856F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4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5001E64-5BAD-4365-B647-927CFDAA6F45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CE74110-2E26-4A4D-9224-E5B3C3532A0C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6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E8D7-37C5-4BF2-B107-A92F6F60DA68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4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7A551-B089-45D5-8D48-CE023AE4511E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F90F-3C25-4F50-A7C0-1B5B918BAF9D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42FD-00E0-4B28-9A1D-4C5429061B13}" type="datetime1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062FA-0CBB-4CE5-AFCC-5C11ED4EB8F3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7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5D66-8915-44CB-B6C6-B4E47C21727D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5F0F-CC90-4234-97BE-D5B4E7E67457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3841-5694-4D12-BCBA-1280B99E118E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8101F48-93E8-4B3A-8008-05BC081C7594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Dr T. N. Chidumayo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FBD74E-5EA1-4795-85DC-95B6C1C77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31D248D0-90D8-4EAF-84EE-DA3868518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ZM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976" y="3739568"/>
            <a:ext cx="10893094" cy="19159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>
                <a:solidFill>
                  <a:srgbClr val="EBEBEB"/>
                </a:solidFill>
              </a:rPr>
              <a:t>Thyroid hormones and antithyroid drugs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529" y="5656301"/>
            <a:ext cx="9684774" cy="535304"/>
          </a:xfrm>
        </p:spPr>
        <p:txBody>
          <a:bodyPr>
            <a:normAutofit/>
          </a:bodyPr>
          <a:lstStyle/>
          <a:p>
            <a:pPr algn="ctr"/>
            <a:r>
              <a:rPr lang="en-US"/>
              <a:t>Dr T.N. Chidumayo</a:t>
            </a:r>
          </a:p>
        </p:txBody>
      </p:sp>
      <p:pic>
        <p:nvPicPr>
          <p:cNvPr id="5" name="Picture 4" descr="Colourful pills stacked to make a bar graph">
            <a:extLst>
              <a:ext uri="{FF2B5EF4-FFF2-40B4-BE49-F238E27FC236}">
                <a16:creationId xmlns:a16="http://schemas.microsoft.com/office/drawing/2014/main" id="{EAB18EDD-0CAD-166B-B9AF-57C66DD87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59" r="-1" b="11146"/>
          <a:stretch/>
        </p:blipFill>
        <p:spPr>
          <a:xfrm>
            <a:off x="3034726" y="934065"/>
            <a:ext cx="6112715" cy="25170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775805F-9E56-4330-9EA3-04D38DCEC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1259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Actions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0D7BFC-22E6-C806-BE36-7EB58D438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230800"/>
              </p:ext>
            </p:extLst>
          </p:nvPr>
        </p:nvGraphicFramePr>
        <p:xfrm>
          <a:off x="4914900" y="808038"/>
          <a:ext cx="66706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D4E9D-C48A-4682-297D-9659C0E2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42E-8C4A-4512-9576-E0C659269E2C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AF8D-777A-7EA7-68FB-9A7D1D5D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27E07-18D8-7290-3B8F-906DF2BD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279EA-D4D4-351A-140C-4ECF6280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Thyroid Hormone increase:</a:t>
            </a:r>
            <a:br>
              <a:rPr lang="en-GB" dirty="0"/>
            </a:br>
            <a:endParaRPr lang="en-ZM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92A3E8-41A2-FFBC-D47B-63AE837D6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831009"/>
              </p:ext>
            </p:extLst>
          </p:nvPr>
        </p:nvGraphicFramePr>
        <p:xfrm>
          <a:off x="1154954" y="2257425"/>
          <a:ext cx="8825659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68529-E9AA-9405-9635-D141AAAA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0C8D-AD8A-4D76-921C-FE439F987390}" type="datetime1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17E86-A368-CB0D-76BE-F9C817AA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15BBD-D22F-8482-0FE5-4F94C06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5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683443-FE49-41EE-B218-ABBB4B47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99BDFFF-0566-4CB2-8954-44CB1A3C4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Z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Therapeutic uses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187C4E-14B9-4504-B200-5127823FA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A2E72-64D3-AB1B-53CF-B74EA372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FBD74E-5EA1-4795-85DC-95B6C1C775E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0F0FB-2CA5-BF17-38FF-B15AA41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Dr T. N. Chidumayo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81A30-27BB-9508-A23D-1E34A2E86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20452E-7DCB-4438-A92E-8475D0BA81B4}" type="datetime1">
              <a:rPr lang="en-US" smtClean="0"/>
              <a:pPr>
                <a:spcAft>
                  <a:spcPts val="600"/>
                </a:spcAft>
              </a:pPr>
              <a:t>8/3/2023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B4B52C-34A9-D72B-8BDC-882B666683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637201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260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052F6DBF-1805-4FD9-AFA3-C8642175F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ZM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79B2C4-EF9C-492F-BC64-5300A7A2F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99BEDA-CEC9-4E6C-B05D-1353D0F16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143000" y="1295400"/>
            <a:ext cx="9982200" cy="4267200"/>
          </a:xfrm>
          <a:prstGeom prst="rect">
            <a:avLst/>
          </a:prstGeom>
          <a:solidFill>
            <a:srgbClr val="000001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447801"/>
            <a:ext cx="8620967" cy="8551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Adverse effects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AEFBC2-6DAD-952A-B8FB-4C374C028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051203"/>
              </p:ext>
            </p:extLst>
          </p:nvPr>
        </p:nvGraphicFramePr>
        <p:xfrm>
          <a:off x="1727200" y="2446868"/>
          <a:ext cx="8254999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0E14E-EC53-82C1-FE1B-7985C8F5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FCF3A-F732-4BDD-B667-CA0F276F32D5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26B5A-152F-FB12-1887-0D691677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EBF91-7D78-BA9C-3220-8348E693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85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503EB0F-2257-4A3E-A73B-E1DE769B4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012B2A-0D78-433A-8C68-8889D3DCD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19D0202-ED3F-47CC-90E9-4E963BCDAB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D6F2B-93AF-47D6-9378-5E54BE0A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91A5E26-1F21-459D-8C03-ADB057B09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F4B95-A987-7FCC-7211-9D00A2DE70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8690" b="118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8962B-357E-6F86-3374-52640559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2099733"/>
            <a:ext cx="8825658" cy="2677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800" dirty="0">
                <a:solidFill>
                  <a:schemeClr val="tx1"/>
                </a:solidFill>
              </a:rPr>
              <a:t>Antithyroid Drugs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ABFE1-BB3F-A6C7-8C3F-9A660726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13FBD74E-5EA1-4795-85DC-95B6C1C775E3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F7A58-1181-C4E1-58FC-D202E5A36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spcAft>
                <a:spcPts val="600"/>
              </a:spcAft>
            </a:pPr>
            <a:fld id="{15B2E8D7-37C5-4BF2-B107-A92F6F60DA68}" type="datetime1">
              <a:rPr lang="en-US" b="0">
                <a:solidFill>
                  <a:schemeClr val="tx1"/>
                </a:solidFill>
              </a:rPr>
              <a:pPr algn="l" defTabSz="914400">
                <a:spcAft>
                  <a:spcPts val="600"/>
                </a:spcAft>
              </a:pPr>
              <a:t>8/3/2023</a:t>
            </a:fld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BE647-FA81-1C2D-240C-A169A9D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T. N. Chidumayo</a:t>
            </a:r>
          </a:p>
        </p:txBody>
      </p:sp>
    </p:spTree>
    <p:extLst>
      <p:ext uri="{BB962C8B-B14F-4D97-AF65-F5344CB8AC3E}">
        <p14:creationId xmlns:p14="http://schemas.microsoft.com/office/powerpoint/2010/main" val="2976022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Antithyroid Drugs: Thioamides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F0737-D7EE-977B-8828-7B3A8EF2D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255386"/>
              </p:ext>
            </p:extLst>
          </p:nvPr>
        </p:nvGraphicFramePr>
        <p:xfrm>
          <a:off x="4873842" y="808038"/>
          <a:ext cx="6711734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CBDE1-2FE5-1F0F-9672-65676097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D6C3-222A-4B08-9395-EFB55E557A3F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DD750-A06A-A5AD-49CC-9C86CAD6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267-000A-9BC6-17A2-7697F210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1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Thioamides contd.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DF0737-D7EE-977B-8828-7B3A8EF2D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624579"/>
              </p:ext>
            </p:extLst>
          </p:nvPr>
        </p:nvGraphicFramePr>
        <p:xfrm>
          <a:off x="4873842" y="808038"/>
          <a:ext cx="6711734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CBDE1-2FE5-1F0F-9672-65676097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DD6C3-222A-4B08-9395-EFB55E557A3F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DD750-A06A-A5AD-49CC-9C86CAD6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267-000A-9BC6-17A2-7697F210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94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Thioamides:Uses</a:t>
            </a:r>
            <a:r>
              <a:rPr lang="en-US" dirty="0">
                <a:solidFill>
                  <a:srgbClr val="EBEBEB"/>
                </a:solidFill>
              </a:rPr>
              <a:t> and Adverse Effects</a:t>
            </a:r>
            <a:br>
              <a:rPr lang="en-US" dirty="0">
                <a:solidFill>
                  <a:srgbClr val="EBEBEB"/>
                </a:solidFill>
              </a:rPr>
            </a:b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B18402-28A4-6864-4BA6-3F7357216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136688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77BD4-6E7A-6085-00D0-5AE726E3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CF64-1D73-4BF9-997B-5BB95C5DE687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934E6-C30C-2F1D-3191-61D53D11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91E2F-E20E-3DE0-2CBA-A12B3103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Anion inhibitors of thyroid function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C17D3C-39A3-EF23-BE70-E4A07FC1A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415712"/>
              </p:ext>
            </p:extLst>
          </p:nvPr>
        </p:nvGraphicFramePr>
        <p:xfrm>
          <a:off x="4829176" y="808038"/>
          <a:ext cx="6756400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4A360-8C59-7941-62CF-C6BE22F8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003C-FC95-46E4-B02B-8137156AB386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1D2A2-7CFA-42B1-AD68-DB0B2E4F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25815-1279-4518-0E6C-44982E94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Iodide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D22490-0758-F113-C4FE-1B56DD5E4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78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0A141-4077-64DC-0CC2-B612FFCB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31E6-25CC-48B4-80C8-7443FE0DEE49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514EE-E9B3-2C50-92E3-0A415084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BBB8-624D-4DA3-02A6-834F51F7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0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0" name="Rectangle 2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21" name="Oval 2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22" name="Rectangle 2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2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2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03" name="Google Shape;203;p29"/>
          <p:cNvSpPr txBox="1"/>
          <p:nvPr/>
        </p:nvSpPr>
        <p:spPr>
          <a:xfrm>
            <a:off x="1154955" y="973667"/>
            <a:ext cx="2942210" cy="483374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</a:pPr>
            <a:r>
              <a:rPr lang="en-US" altLang="en-US" sz="3600">
                <a:solidFill>
                  <a:srgbClr val="EBEBEB"/>
                </a:solidFill>
                <a:latin typeface="+mj-lt"/>
                <a:ea typeface="+mj-ea"/>
                <a:cs typeface="+mj-cs"/>
                <a:sym typeface="Arial" panose="020B0604020202020204"/>
              </a:rPr>
              <a:t>LEARNING </a:t>
            </a:r>
            <a:r>
              <a:rPr lang="en-US" sz="3600">
                <a:solidFill>
                  <a:srgbClr val="EBEBEB"/>
                </a:solidFill>
                <a:latin typeface="+mj-lt"/>
                <a:ea typeface="+mj-ea"/>
                <a:cs typeface="+mj-cs"/>
                <a:sym typeface="Arial" panose="020B0604020202020204"/>
              </a:rPr>
              <a:t>OBJECTIVES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225" name="Google Shape;204;p29">
            <a:extLst>
              <a:ext uri="{FF2B5EF4-FFF2-40B4-BE49-F238E27FC236}">
                <a16:creationId xmlns:a16="http://schemas.microsoft.com/office/drawing/2014/main" id="{50DCFB3D-0461-CAFA-D23C-0B945BDD8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344496"/>
              </p:ext>
            </p:extLst>
          </p:nvPr>
        </p:nvGraphicFramePr>
        <p:xfrm>
          <a:off x="4761452" y="808038"/>
          <a:ext cx="6824123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512E9-1E4A-9267-91FE-017C0561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E2DB-CEFB-4C9D-8183-F3B3D7914691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6F51E9-FEBE-1007-9C4A-7D41EBD64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182F4-5CE0-5027-CE0D-B3D39B1A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Iodide: Uses and side effects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D22490-0758-F113-C4FE-1B56DD5E42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9412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0A141-4077-64DC-0CC2-B612FFCBF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31E6-25CC-48B4-80C8-7443FE0DEE49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514EE-E9B3-2C50-92E3-0A415084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BBB8-624D-4DA3-02A6-834F51F7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7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012127"/>
            <a:ext cx="2942210" cy="483374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Radioactive iodine 131 I</a:t>
            </a:r>
            <a:endParaRPr lang="en-US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73BC34-FE4E-B182-330F-C5E03CCB6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12122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34D05-CAEA-A75D-A2E7-5CCE6DDC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DCAE-61B7-4E1C-8903-769FE08FBCC4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426CF9-06B5-8214-A3E2-D2F67905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139F-D3BB-73C3-DD51-03732A1D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03" name="Google Shape;203;p29"/>
          <p:cNvSpPr txBox="1"/>
          <p:nvPr/>
        </p:nvSpPr>
        <p:spPr>
          <a:xfrm>
            <a:off x="836247" y="1085549"/>
            <a:ext cx="3430947" cy="46869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</a:pPr>
            <a:r>
              <a:rPr lang="en-US" sz="3600" dirty="0">
                <a:latin typeface="+mj-lt"/>
                <a:ea typeface="+mj-ea"/>
                <a:cs typeface="+mj-cs"/>
                <a:sym typeface="Arial" panose="020B0604020202020204"/>
              </a:rPr>
              <a:t>Introduction</a:t>
            </a: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Google Shape;202;p29"/>
          <p:cNvSpPr txBox="1"/>
          <p:nvPr/>
        </p:nvSpPr>
        <p:spPr>
          <a:xfrm>
            <a:off x="5041399" y="1085549"/>
            <a:ext cx="5579707" cy="46869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Thyroxine (T</a:t>
            </a:r>
            <a:r>
              <a:rPr lang="en-US" baseline="-25000" dirty="0"/>
              <a:t>4</a:t>
            </a:r>
            <a:r>
              <a:rPr lang="en-US" dirty="0"/>
              <a:t>) and tri-iodothyronine (T</a:t>
            </a:r>
            <a:r>
              <a:rPr lang="en-US" baseline="-25000" dirty="0"/>
              <a:t>3</a:t>
            </a:r>
            <a:r>
              <a:rPr lang="en-US" dirty="0"/>
              <a:t>) are hormones secreted by the thyroid gland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T</a:t>
            </a:r>
            <a:r>
              <a:rPr lang="en-US" baseline="-25000" dirty="0"/>
              <a:t>3</a:t>
            </a:r>
            <a:r>
              <a:rPr lang="en-US" dirty="0"/>
              <a:t> and T</a:t>
            </a:r>
            <a:r>
              <a:rPr lang="en-US" baseline="-25000" dirty="0"/>
              <a:t>4</a:t>
            </a:r>
            <a:r>
              <a:rPr lang="en-US" dirty="0"/>
              <a:t> are synthesized and stored in the thyroid follicles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/>
              <a:t>Thyroid hormone secretion is regulated by thyroid stimulating hormone (TSH) secreted by the anterior pituitary and thyrotropin releasing hormone (TRH) from the hypothalamus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6159F-2D39-4767-1AEB-DA44C2E2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DFB7C-FA48-423C-95F7-A3EEB7C0CFCD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21505-6BA5-EE4F-B838-A461CC26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AA4F9-9107-C3ED-C1DA-F9D4646D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2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220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225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03" name="Google Shape;203;p29"/>
          <p:cNvSpPr txBox="1"/>
          <p:nvPr/>
        </p:nvSpPr>
        <p:spPr>
          <a:xfrm>
            <a:off x="836247" y="1085549"/>
            <a:ext cx="3430947" cy="46869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  <a:buClr>
                <a:srgbClr val="7030A0"/>
              </a:buClr>
            </a:pPr>
            <a:r>
              <a:rPr lang="en-US" sz="3600">
                <a:latin typeface="+mj-lt"/>
                <a:ea typeface="+mj-ea"/>
                <a:cs typeface="+mj-cs"/>
                <a:sym typeface="Arial" panose="020B0604020202020204"/>
              </a:rPr>
              <a:t>Physiology of Thyroid Hormones</a:t>
            </a:r>
          </a:p>
        </p:txBody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Google Shape;202;p29"/>
          <p:cNvSpPr txBox="1"/>
          <p:nvPr/>
        </p:nvSpPr>
        <p:spPr>
          <a:xfrm>
            <a:off x="5041399" y="1085549"/>
            <a:ext cx="5579707" cy="468690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In the peripheral tissues, most of the secreted T</a:t>
            </a:r>
            <a:r>
              <a:rPr lang="en-US" baseline="-25000"/>
              <a:t>4</a:t>
            </a:r>
            <a:r>
              <a:rPr lang="en-US"/>
              <a:t> is converted to T</a:t>
            </a:r>
            <a:r>
              <a:rPr lang="en-US" baseline="-25000"/>
              <a:t>3</a:t>
            </a:r>
            <a:r>
              <a:rPr lang="en-US"/>
              <a:t> (active hormone)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T</a:t>
            </a:r>
            <a:r>
              <a:rPr lang="en-US" baseline="-25000"/>
              <a:t>3</a:t>
            </a:r>
            <a:r>
              <a:rPr lang="en-US"/>
              <a:t> is 3-5 times more potent than T</a:t>
            </a:r>
            <a:r>
              <a:rPr lang="en-US" baseline="-25000"/>
              <a:t>4</a:t>
            </a:r>
            <a:r>
              <a:rPr lang="en-US"/>
              <a:t> and acts faster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Both T</a:t>
            </a:r>
            <a:r>
              <a:rPr lang="en-US" baseline="-25000"/>
              <a:t>3</a:t>
            </a:r>
            <a:r>
              <a:rPr lang="en-US"/>
              <a:t> and T</a:t>
            </a:r>
            <a:r>
              <a:rPr lang="en-US" baseline="-25000"/>
              <a:t>4</a:t>
            </a:r>
            <a:r>
              <a:rPr lang="en-US"/>
              <a:t> are extensively bound to plasma proteins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The free hormone is metabolised in the liver and excreted in bile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/>
              <a:t>The half-life of T</a:t>
            </a:r>
            <a:r>
              <a:rPr lang="en-US" baseline="-25000"/>
              <a:t>4</a:t>
            </a:r>
            <a:r>
              <a:rPr lang="en-US"/>
              <a:t> is 6-7 days and that of T</a:t>
            </a:r>
            <a:r>
              <a:rPr lang="en-US" baseline="-25000"/>
              <a:t>3</a:t>
            </a:r>
            <a:r>
              <a:rPr lang="en-US"/>
              <a:t> is 1-2 days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2D9BD-B976-E6FD-3C54-3B27A1B2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2C35-FE31-43B4-A62D-7D76DF649E27}" type="datetime1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5FA40-7B2B-D5D6-50E8-CD4163F1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8BC07-8FF4-F698-3D81-BD84A2E09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7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THE THYROID: Thyroid Hormone Receptor Agonists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Natural thyroid hormones are formed by the iodination of tyrosine residues on the glycoprotein thyroglobulin. A tyrosine residue may be iodinated at one (</a:t>
            </a:r>
            <a:r>
              <a:rPr lang="en-US" sz="1500" dirty="0" err="1">
                <a:solidFill>
                  <a:schemeClr val="tx1"/>
                </a:solidFill>
              </a:rPr>
              <a:t>monoiodotyrosine</a:t>
            </a:r>
            <a:r>
              <a:rPr lang="en-US" sz="1500" dirty="0">
                <a:solidFill>
                  <a:schemeClr val="tx1"/>
                </a:solidFill>
              </a:rPr>
              <a:t>, MIT) or two (diiodotyrosine, DIT) positions.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Two iodinated </a:t>
            </a:r>
            <a:r>
              <a:rPr lang="en-US" sz="1500" dirty="0" err="1">
                <a:solidFill>
                  <a:schemeClr val="tx1"/>
                </a:solidFill>
              </a:rPr>
              <a:t>tyrosines</a:t>
            </a:r>
            <a:r>
              <a:rPr lang="en-US" sz="1500" dirty="0">
                <a:solidFill>
                  <a:schemeClr val="tx1"/>
                </a:solidFill>
              </a:rPr>
              <a:t> are then coupled to synthesize triiodothyronine (T3; formed from MIT and DIT) or thyroxine (T4; formed from two DIT molecules).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T4 synthesis exceeds T3 synthesis fivefold. Eighty percent of circulating T3 is derived from deiodination of T4. 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Biosynthesis is stimulated by TSH, which acts by a membrane-associated G-protein coupled receptor that increases follicular cell cAMP.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/>
                </a:solidFill>
              </a:rPr>
              <a:t>Iodine is a potent inhibitor of thyroid hormone release.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61E4E-9DD1-5A7B-0B21-D9F0E85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CAC5D-09BB-433A-936C-84678C49B2D5}" type="datetime1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06A69-5616-D5C2-34C5-84396C29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37CCC-B138-590B-B30A-5EBBA62B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2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DFBE54E-A701-4039-AC57-CF06B37CC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33A9890-FE1F-4F08-8EF4-FD2B43954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Z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Thyroid hormone preparations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515798-C8A3-40E7-A830-82681C81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7C99B8-1C73-8361-8A51-792B38F3B3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39688"/>
              </p:ext>
            </p:extLst>
          </p:nvPr>
        </p:nvGraphicFramePr>
        <p:xfrm>
          <a:off x="1154954" y="1820333"/>
          <a:ext cx="8825659" cy="419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D4D3D-8665-B6AE-A7C8-58281ADF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88214-F151-4664-9D45-F71C4CBE6470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FDDE9-7985-8A3B-FCC6-E052E64B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90E4F-575D-978C-C533-20B5CD59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79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Mechanism of action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A4D080-DD47-58DA-9C0A-8C9A996EA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302280"/>
              </p:ext>
            </p:extLst>
          </p:nvPr>
        </p:nvGraphicFramePr>
        <p:xfrm>
          <a:off x="4847208" y="808038"/>
          <a:ext cx="6738367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ABCA2-FBA8-7D38-BC3E-43DD6116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534D-BEF0-40FC-A468-4AE107759D20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4D94F-C240-ADF7-668C-53FDBFDB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3BB7D-C2B2-30E3-F07E-2B1D8B0E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09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EBEBEB"/>
                </a:solidFill>
              </a:rPr>
              <a:t>Pharmacologic properties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A3F974-59D4-8C13-C42B-BE7EAAD11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53276"/>
              </p:ext>
            </p:extLst>
          </p:nvPr>
        </p:nvGraphicFramePr>
        <p:xfrm>
          <a:off x="4829176" y="808038"/>
          <a:ext cx="6756400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1139F-8F9B-5111-98CC-D7ED9D5B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3A02D-0E1A-427C-AFEE-11FCAEEF49C5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123AD-5F37-33B9-03E2-68143481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D343B-9FE5-DBCE-AAE0-27CEADA1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8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ZM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ZM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Metabolism</a:t>
            </a:r>
            <a:br>
              <a:rPr lang="en-US">
                <a:solidFill>
                  <a:srgbClr val="EBEBEB"/>
                </a:solidFill>
              </a:rPr>
            </a:br>
            <a:endParaRPr lang="en-US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M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B7584C-39B5-052F-C961-F841E7BB5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915491"/>
              </p:ext>
            </p:extLst>
          </p:nvPr>
        </p:nvGraphicFramePr>
        <p:xfrm>
          <a:off x="4848226" y="808038"/>
          <a:ext cx="6737350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C334C5-7B8F-2E50-9D73-BA7E156E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9A58-EFDB-4A95-A43E-2A32E18108CC}" type="datetime1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9844-DDE8-E9A0-984B-D4E75D2F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T. N. Chidumayo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FF97-E756-0C95-32B4-2BDA4477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D74E-5EA1-4795-85DC-95B6C1C77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1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1483</Words>
  <Application>Microsoft Office PowerPoint</Application>
  <PresentationFormat>Widescreen</PresentationFormat>
  <Paragraphs>166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Ion Boardroom</vt:lpstr>
      <vt:lpstr>Thyroid hormones and antithyroid drugs</vt:lpstr>
      <vt:lpstr>PowerPoint Presentation</vt:lpstr>
      <vt:lpstr>PowerPoint Presentation</vt:lpstr>
      <vt:lpstr>PowerPoint Presentation</vt:lpstr>
      <vt:lpstr>THE THYROID: Thyroid Hormone Receptor Agonists </vt:lpstr>
      <vt:lpstr>Thyroid hormone preparations </vt:lpstr>
      <vt:lpstr>Mechanism of action</vt:lpstr>
      <vt:lpstr>Pharmacologic properties </vt:lpstr>
      <vt:lpstr>Metabolism </vt:lpstr>
      <vt:lpstr>Actions </vt:lpstr>
      <vt:lpstr>Thyroid Hormone increase: </vt:lpstr>
      <vt:lpstr>Therapeutic uses</vt:lpstr>
      <vt:lpstr>Adverse effects</vt:lpstr>
      <vt:lpstr>Antithyroid Drugs</vt:lpstr>
      <vt:lpstr>Antithyroid Drugs: Thioamides</vt:lpstr>
      <vt:lpstr>Thioamides contd.</vt:lpstr>
      <vt:lpstr>Thioamides:Uses and Adverse Effects </vt:lpstr>
      <vt:lpstr>Anion inhibitors of thyroid function</vt:lpstr>
      <vt:lpstr>Iodide</vt:lpstr>
      <vt:lpstr>Iodide: Uses and side effects</vt:lpstr>
      <vt:lpstr>Radioactive iodine 131 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hormones and antithyroid drugs</dc:title>
  <dc:creator>TAKONDWA CHIDUMAYO</dc:creator>
  <cp:lastModifiedBy>TAKONDWA CHIDUMAYO</cp:lastModifiedBy>
  <cp:revision>136</cp:revision>
  <dcterms:created xsi:type="dcterms:W3CDTF">2019-07-05T17:40:04Z</dcterms:created>
  <dcterms:modified xsi:type="dcterms:W3CDTF">2023-08-03T19:16:07Z</dcterms:modified>
</cp:coreProperties>
</file>