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8" r:id="rId2"/>
    <p:sldId id="292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1C4FB-918B-4442-AA36-F5EB6B20359E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7F432-AA12-4123-B596-D5D4C86286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1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BADCD4-8390-4D97-9859-AA28EB6363B5}" type="slidenum">
              <a:rPr kumimoji="0" lang="en-Z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ZA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B42C9E-A1F4-4781-86AC-61CA13698D7F}" type="datetime5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23-Oct-1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277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BF69-DC0E-411C-80AA-9A091B87622E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168E8-4C0B-47E4-9788-F64899E102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06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B931B-F7D5-48F0-8636-6B67E2FC103B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869ED3-CBC3-42FC-B8D7-959DF29F68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51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D40BE-A45C-43C5-8482-4ACE60554BDD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1FC55-D735-4F45-87AB-D93B70F6F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52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DAB43-8BB4-494D-B5D0-AD470CAB97C0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9C36-0774-4068-91BB-BD3E01119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23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74ACE-2AC7-480D-A85E-CFAC4D060836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99D54-22E3-459F-930F-0AE2444B05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27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21E1B-93C0-45EF-BF14-12E4ECACDA9D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F9FFC-F728-4B9C-BF46-C5301EAC69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36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7ED4-B526-4D71-88BE-8E8408FAB4AB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A68CD-380A-4E8D-BE9C-FCCB4E2E1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97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F4AC-46AD-436D-BE34-490039413304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8B7C7-1A9A-45E1-958A-3FA72C46DC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39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09BE7-1809-46AB-9A91-C744C89701B7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E9796-E7D7-451E-9FF2-C93D079C49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405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A554A-C906-42F2-9E2A-367A9AB1F5D7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76B89-9901-4873-9053-A8B708AE3A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31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30F33-AAF4-4217-9A9F-BC39F22929B3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AD68F-7829-49A7-84A4-D99DA74B1E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892BA4-3711-4EA0-B412-88ABCE5B505A}" type="datetimeFigureOut">
              <a:rPr lang="en-US"/>
              <a:pPr>
                <a:defRPr/>
              </a:pPr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0C85B8-7884-4926-9685-8E2FB4C3D4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11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755" y="0"/>
            <a:ext cx="11642093" cy="2242868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  <a:defRPr/>
            </a:pPr>
            <a:b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Urinary </a:t>
            </a:r>
            <a:r>
              <a:rPr lang="en-US" sz="4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Tract Anti-septic </a:t>
            </a: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&amp; </a:t>
            </a:r>
            <a:r>
              <a:rPr lang="en-US" sz="4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Topical Anti-bacterial </a:t>
            </a: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r>
              <a:rPr lang="en-US" sz="4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rugs</a:t>
            </a:r>
            <a:br>
              <a:rPr lang="en-US" sz="4800" dirty="0"/>
            </a:br>
            <a:endParaRPr lang="en-GB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727" y="2109908"/>
            <a:ext cx="6840538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4323272"/>
            <a:ext cx="3949460" cy="715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350" b="1" dirty="0">
                <a:ln/>
                <a:solidFill>
                  <a:srgbClr val="9BBB59"/>
                </a:solidFill>
                <a:latin typeface="Calibri"/>
              </a:rPr>
              <a:t>University of Zambia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350" b="1" dirty="0">
                <a:ln/>
                <a:solidFill>
                  <a:srgbClr val="9BBB59"/>
                </a:solidFill>
                <a:latin typeface="Calibri"/>
              </a:rPr>
              <a:t>School of Health </a:t>
            </a:r>
            <a:r>
              <a:rPr lang="en-GB" sz="1350" b="1" dirty="0" err="1">
                <a:ln/>
                <a:solidFill>
                  <a:srgbClr val="9BBB59"/>
                </a:solidFill>
                <a:latin typeface="Calibri"/>
              </a:rPr>
              <a:t>Sciences,Pharmacy</a:t>
            </a:r>
            <a:r>
              <a:rPr lang="en-GB" sz="1350" b="1" dirty="0">
                <a:ln/>
                <a:solidFill>
                  <a:srgbClr val="9BBB59"/>
                </a:solidFill>
                <a:latin typeface="Calibri"/>
              </a:rPr>
              <a:t> Department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350" b="1" dirty="0">
                <a:ln/>
                <a:solidFill>
                  <a:srgbClr val="9BBB59"/>
                </a:solidFill>
                <a:latin typeface="Calibri"/>
              </a:rPr>
              <a:t>School of Medicine, Physiological Department</a:t>
            </a:r>
          </a:p>
        </p:txBody>
      </p:sp>
    </p:spTree>
    <p:extLst>
      <p:ext uri="{BB962C8B-B14F-4D97-AF65-F5344CB8AC3E}">
        <p14:creationId xmlns:p14="http://schemas.microsoft.com/office/powerpoint/2010/main" val="401198431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027" y="194095"/>
            <a:ext cx="11881448" cy="5344063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1" dirty="0">
                <a:solidFill>
                  <a:prstClr val="black"/>
                </a:solidFill>
                <a:latin typeface="Comic Sans MS" panose="030F0702030302020204" pitchFamily="66" charset="0"/>
              </a:rPr>
              <a:t>Dosage and Administration</a:t>
            </a:r>
          </a:p>
          <a:p>
            <a:pPr marL="0" lvl="0" indent="0">
              <a:buNone/>
            </a:pPr>
            <a:endParaRPr lang="en-US" sz="2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The dosage and duration of treatment may vary depending on the specific formulation of Nitrofurantoin.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It is typically taken orally with food to enhance absorption.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Dosage adjustments may be necessary in patients with renal impairment</a:t>
            </a:r>
          </a:p>
          <a:p>
            <a:pPr marL="0" lvl="0" indent="0">
              <a:buNone/>
            </a:pPr>
            <a:endParaRPr lang="en-US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Contraindications: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Known hypersensitivity to Nitrofurantoin or any of its components.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Severe renal impairment (creatinine clearance below 30 mL/min).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Pregnancy at term (38-42 weeks) or during labor and delivery.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Infants under one month of age.</a:t>
            </a:r>
          </a:p>
        </p:txBody>
      </p:sp>
    </p:spTree>
    <p:extLst>
      <p:ext uri="{BB962C8B-B14F-4D97-AF65-F5344CB8AC3E}">
        <p14:creationId xmlns:p14="http://schemas.microsoft.com/office/powerpoint/2010/main" val="1509293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42" y="202722"/>
            <a:ext cx="11927458" cy="6206705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</a:t>
            </a:r>
          </a:p>
          <a:p>
            <a:pPr marL="0" indent="0">
              <a:buNone/>
            </a:pPr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Common adverse effects include gastrointestinal upset (e.g., nausea, vomiting, diarrhea).</a:t>
            </a:r>
          </a:p>
          <a:p>
            <a:pPr marL="0" indent="0">
              <a:buNone/>
            </a:pPr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Pulmonary reactions, including interstitial pneumonitis, may occur rarely.</a:t>
            </a:r>
          </a:p>
          <a:p>
            <a:pPr marL="0" indent="0">
              <a:buNone/>
            </a:pPr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Peripheral neuropathy has been reported with prolonged use.</a:t>
            </a:r>
          </a:p>
          <a:p>
            <a:pPr marL="0" indent="0">
              <a:buNone/>
            </a:pPr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Hemolytic anemia may occur in individuals with glucose-6-phosphate dehydrogenase (G6PD) deficiency</a:t>
            </a:r>
            <a:endParaRPr lang="en-US" sz="2400" b="1" dirty="0">
              <a:solidFill>
                <a:srgbClr val="37415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400" b="1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Precautions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Use with caution in patients with renal impairment; dosage adjustments may be needed.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Nitrofurantoin should not be used for the treatment of systemic bacterial infections.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Long-term use may lead to the development of resistant bacteria or superinfections.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896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279" y="73325"/>
            <a:ext cx="11614030" cy="6629400"/>
          </a:xfrm>
        </p:spPr>
        <p:txBody>
          <a:bodyPr/>
          <a:lstStyle/>
          <a:p>
            <a:pPr marL="0" indent="0">
              <a:buNone/>
            </a:pPr>
            <a:endParaRPr lang="en-US" sz="2400" b="1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Drug Interactions: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Nitrofurantoin may interact with antacids, which can reduce its absorption.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It may potentiate the effects of other drugs that cause lung toxicity or peripheral neuropathy</a:t>
            </a:r>
          </a:p>
          <a:p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Monitoring: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Renal function should be monitored, especially in patients with impaired kidney function.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Monitoring for signs of adverse effects, such as pulmonary symptoms or neuropathy, is important during treatment.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25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69" y="366624"/>
            <a:ext cx="11726174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Patient Counseling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Patients should be advised to take Nitrofurantoin with food to enhance absorption and reduce the risk of gastrointestinal upset.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Any signs of an allergic reaction, pulmonary symptoms, or neuropathy should be reported to a healthcare provider.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Patients should complete the full course of treatment as prescribed, even if symptoms improve before the medication is finished.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66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048" y="539152"/>
            <a:ext cx="11260347" cy="5637361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err="1">
                <a:latin typeface="Comic Sans MS" panose="030F0702030302020204" pitchFamily="66" charset="0"/>
              </a:rPr>
              <a:t>Nalidixic</a:t>
            </a:r>
            <a:r>
              <a:rPr lang="en-US" sz="2800" b="1" dirty="0">
                <a:latin typeface="Comic Sans MS" panose="030F0702030302020204" pitchFamily="66" charset="0"/>
              </a:rPr>
              <a:t> Acid</a:t>
            </a: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is a synthetic quinolone antibiotic used to treat urinary tract infections (UTIs).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b="1" dirty="0">
                <a:latin typeface="Comic Sans MS" panose="030F0702030302020204" pitchFamily="66" charset="0"/>
              </a:rPr>
              <a:t>Its mechanism of action involves: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Inhibition of DNA Gyrase: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inhibits the bacterial enzyme DNA gyrase, which is responsible for maintaining the supercoiled structure of bacterial DNA. 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This inhibition interferes with DNA replication, repair, and transcription in bacteria.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Bactericidal Effect: By disrupting DNA processes,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exerts a bactericidal effect, leading to the death of susceptible bacteria.</a:t>
            </a:r>
          </a:p>
        </p:txBody>
      </p:sp>
    </p:spTree>
    <p:extLst>
      <p:ext uri="{BB962C8B-B14F-4D97-AF65-F5344CB8AC3E}">
        <p14:creationId xmlns:p14="http://schemas.microsoft.com/office/powerpoint/2010/main" val="3320636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06" y="470140"/>
            <a:ext cx="11536392" cy="531818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Pharmacokinetics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Absorption: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is well-absorbed from the gastrointestinal tract when taken orally.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Distribution: It is distributed throughout the body, including in the urinary tract.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Metabolism: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undergoes minimal metabolism.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Excretion: The primary route of excretion is through the urine.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Indications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Treatment of urinary tract infections (UTIs) caused by susceptible gram-negative bacteria.</a:t>
            </a:r>
          </a:p>
        </p:txBody>
      </p:sp>
    </p:spTree>
    <p:extLst>
      <p:ext uri="{BB962C8B-B14F-4D97-AF65-F5344CB8AC3E}">
        <p14:creationId xmlns:p14="http://schemas.microsoft.com/office/powerpoint/2010/main" val="2055346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280" y="521899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Dosage and Administration: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The dosage may vary depending on the specific formulation and the severity of the infection.</a:t>
            </a:r>
          </a:p>
          <a:p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Nalidixic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acid is typically taken orally.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It should be administered with plenty of water to ensure adequate urinary output and drug excretion.</a:t>
            </a:r>
          </a:p>
          <a:p>
            <a:pPr marL="0" indent="0">
              <a:buNone/>
            </a:pPr>
            <a:endParaRPr lang="en-US" sz="2400" b="1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Contraindications: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Known hypersensitivity to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Nalidixic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acid or other quinolone antibiotics.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Patients with a history of convulsive disorders.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37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049" y="375250"/>
            <a:ext cx="11614029" cy="6836433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Effects:</a:t>
            </a:r>
          </a:p>
          <a:p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Common adverse effects include gastrointestinal upset (e.g., nausea, vomiting, diarrhea).</a:t>
            </a:r>
          </a:p>
          <a:p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Central nervous system (CNS) effects, such as dizziness and headache, may occur.</a:t>
            </a:r>
          </a:p>
          <a:p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Rarely, tendonitis or tendon rupture has been reported with quinolone antibiotics.</a:t>
            </a:r>
          </a:p>
          <a:p>
            <a:r>
              <a:rPr lang="en-US" sz="240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Photosensitivity reactions may occur with exposure to sunlight.</a:t>
            </a:r>
          </a:p>
          <a:p>
            <a:pPr marL="0" indent="0">
              <a:buNone/>
            </a:pPr>
            <a:endParaRPr lang="en-US" sz="2400" b="1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Precautions: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Use with caution in patients with renal impairment; dosage adjustments may be necessary.</a:t>
            </a:r>
          </a:p>
          <a:p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Nalidixic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acid is not recommended for the treatment of systemic infections.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Prolonged use may lead to the development of resistant bacteria.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3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06" y="168217"/>
            <a:ext cx="11708920" cy="6232584"/>
          </a:xfrm>
        </p:spPr>
        <p:txBody>
          <a:bodyPr/>
          <a:lstStyle/>
          <a:p>
            <a:pPr marL="0" indent="0">
              <a:buNone/>
            </a:pPr>
            <a:endParaRPr lang="en-US" sz="24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Drug Interactions</a:t>
            </a:r>
          </a:p>
          <a:p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may interact with other drugs that affect the central nervous system (CNS).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Quinolone antibiotics like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should be used with caution in patients taking non-steroidal anti-inflammatory drugs (NSAIDs), as they may increase the risk of CNS effects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Monitoring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Renal function should be monitored, especially in patients with impaired kidney function.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Monitoring for signs of adverse effects, including CNS effects and gastrointestinal symptoms, is important during treatment.</a:t>
            </a:r>
          </a:p>
        </p:txBody>
      </p:sp>
    </p:spTree>
    <p:extLst>
      <p:ext uri="{BB962C8B-B14F-4D97-AF65-F5344CB8AC3E}">
        <p14:creationId xmlns:p14="http://schemas.microsoft.com/office/powerpoint/2010/main" val="1287837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159" y="409756"/>
            <a:ext cx="11838316" cy="4757467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Patient Counseling</a:t>
            </a:r>
          </a:p>
          <a:p>
            <a:pPr marL="0" indent="0">
              <a:buNone/>
            </a:pP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Patients should be advised to take </a:t>
            </a:r>
            <a:r>
              <a:rPr lang="en-US" sz="2400" dirty="0" err="1">
                <a:latin typeface="Comic Sans MS" panose="030F0702030302020204" pitchFamily="66" charset="0"/>
              </a:rPr>
              <a:t>Nalidixic</a:t>
            </a:r>
            <a:r>
              <a:rPr lang="en-US" sz="2400" dirty="0">
                <a:latin typeface="Comic Sans MS" panose="030F0702030302020204" pitchFamily="66" charset="0"/>
              </a:rPr>
              <a:t> acid with plenty of water to maintain urinary output.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Any signs of an allergic reaction, CNS effects, or tendon pain should be reported to a healthcare provider.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Patients should complete the full course of treatment as prescribed, even if symptoms improve before the medication is finished.</a:t>
            </a:r>
          </a:p>
        </p:txBody>
      </p:sp>
    </p:spTree>
    <p:extLst>
      <p:ext uri="{BB962C8B-B14F-4D97-AF65-F5344CB8AC3E}">
        <p14:creationId xmlns:p14="http://schemas.microsoft.com/office/powerpoint/2010/main" val="229673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98" y="1600201"/>
            <a:ext cx="11898702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Learning objective</a:t>
            </a:r>
          </a:p>
          <a:p>
            <a:pPr marL="0" indent="0">
              <a:buNone/>
            </a:pPr>
            <a:r>
              <a:rPr lang="en-US" dirty="0"/>
              <a:t>By the end of this lecture, students should be able to</a:t>
            </a:r>
          </a:p>
          <a:p>
            <a:pPr marL="514350" indent="-514350">
              <a:buAutoNum type="arabicPeriod"/>
            </a:pPr>
            <a:r>
              <a:rPr lang="en-US" dirty="0"/>
              <a:t>Correctly explain the mechanism of action ,pharmacokinetics , indications side effects and contraindication of  urinary tract antiseptic</a:t>
            </a:r>
          </a:p>
          <a:p>
            <a:pPr marL="514350" indent="-514350">
              <a:buAutoNum type="arabicPeriod"/>
            </a:pPr>
            <a:r>
              <a:rPr lang="en-US" dirty="0"/>
              <a:t>Describe  topical antibacterial drugs and their </a:t>
            </a:r>
            <a:r>
              <a:rPr lang="en-US" dirty="0" err="1"/>
              <a:t>indicatios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20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797" y="496020"/>
            <a:ext cx="11752052" cy="5378569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Norfloxacin 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Norfloxacin is a synthetic quinolone antibiotic with a broad spectrum of activity against various bacteria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mechanism of action involves</a:t>
            </a: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Inhibition of DNA Gyrase</a:t>
            </a:r>
            <a:r>
              <a:rPr lang="en-US" sz="2400" dirty="0">
                <a:latin typeface="Comic Sans MS" panose="030F0702030302020204" pitchFamily="66" charset="0"/>
              </a:rPr>
              <a:t>: Norfloxacin inhibits the bacterial enzyme DNA gyrase, which is responsible for maintaining the supercoiled structure of bacterial DNA. 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This inhibition disrupts DNA replication, repair, and transcription in bacteria.</a:t>
            </a: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Bactericidal Effect</a:t>
            </a:r>
            <a:r>
              <a:rPr lang="en-US" sz="2400" dirty="0">
                <a:latin typeface="Comic Sans MS" panose="030F0702030302020204" pitchFamily="66" charset="0"/>
              </a:rPr>
              <a:t>: By interfering with DNA processes, </a:t>
            </a:r>
            <a:r>
              <a:rPr lang="en-US" sz="2400" dirty="0" err="1">
                <a:latin typeface="Comic Sans MS" panose="030F0702030302020204" pitchFamily="66" charset="0"/>
              </a:rPr>
              <a:t>norfloxacin</a:t>
            </a:r>
            <a:r>
              <a:rPr lang="en-US" sz="2400" dirty="0">
                <a:latin typeface="Comic Sans MS" panose="030F0702030302020204" pitchFamily="66" charset="0"/>
              </a:rPr>
              <a:t> exerts a bactericidal effect, leading to the death of susceptible bacteria.</a:t>
            </a:r>
          </a:p>
        </p:txBody>
      </p:sp>
    </p:spTree>
    <p:extLst>
      <p:ext uri="{BB962C8B-B14F-4D97-AF65-F5344CB8AC3E}">
        <p14:creationId xmlns:p14="http://schemas.microsoft.com/office/powerpoint/2010/main" val="1968187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531" y="366623"/>
            <a:ext cx="11829691" cy="572362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Pharmacokinetics: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Absorption: Norfloxacin is well-absorbed from the gastrointestinal tract when taken orally.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Distribution: It is distributed throughout the body, including in various tissues and the urinary tract.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Metabolism: Norfloxacin undergoes minimal metabolism.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Excretion: The primary route of excretion is through the kidneys, both by glomerular filtration and tubular secretion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Indications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Treatment of various bacterial infections, including urinary tract infections (UTIs), prostatitis, and gastroenteritis caused by susceptible gram-negative and some gram-positive bacteria.</a:t>
            </a:r>
          </a:p>
        </p:txBody>
      </p:sp>
    </p:spTree>
    <p:extLst>
      <p:ext uri="{BB962C8B-B14F-4D97-AF65-F5344CB8AC3E}">
        <p14:creationId xmlns:p14="http://schemas.microsoft.com/office/powerpoint/2010/main" val="2157228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806" y="280359"/>
            <a:ext cx="11450129" cy="5024886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Dosage and Administration: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Dosage may vary depending on the specific infection and its severity.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Norfloxacin is typically taken orally.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It should be administered with plenty of water to ensure adequate urinary output and drug excretion</a:t>
            </a:r>
          </a:p>
          <a:p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Contraindications: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Known hypersensitivity to Norfloxacin or other quinolone antibiotics.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Patients with a history of convulsive disorders.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Children and adolescents during periods of growth and development (due to potential musculoskeletal effects).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041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73" y="150963"/>
            <a:ext cx="11476007" cy="6508629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Common adverse effects include gastrointestinal upset (e.g., nausea, vomiting, diarrhea).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Central nervous system (CNS) effects, such as dizziness and headache, may occur.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Tendonitis or tendon rupture has been reported rarely with quinolone antibiotics.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Photosensitivity reactions may occur with exposure to sunlight</a:t>
            </a:r>
          </a:p>
          <a:p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Precautions: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Use with caution in patients with renal impairment; dosage adjustments may be necessary.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Norfloxacin is not recommended for the treatment of systemic infections.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Prolonged use may lead to the development of resistant bacteria</a:t>
            </a:r>
          </a:p>
        </p:txBody>
      </p:sp>
    </p:spTree>
    <p:extLst>
      <p:ext uri="{BB962C8B-B14F-4D97-AF65-F5344CB8AC3E}">
        <p14:creationId xmlns:p14="http://schemas.microsoft.com/office/powerpoint/2010/main" val="4416322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47" y="409756"/>
            <a:ext cx="11769305" cy="543895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Drug Interactions: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Norfloxacin may interact with other drugs that affect the central nervous system (CNS).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It may also interact with drugs that can prolong the QT interval on an electrocardiogram (ECG), potentially increasing the risk of cardiac arrhythmias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Monitoring: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Renal function should be monitored, especially in patients with impaired kidney function.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Monitoring for signs of adverse effects, including CNS effects, gastrointestinal symptoms, and musculoskeletal symptoms, is important during treatment </a:t>
            </a:r>
          </a:p>
        </p:txBody>
      </p:sp>
    </p:spTree>
    <p:extLst>
      <p:ext uri="{BB962C8B-B14F-4D97-AF65-F5344CB8AC3E}">
        <p14:creationId xmlns:p14="http://schemas.microsoft.com/office/powerpoint/2010/main" val="24282577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06" y="435635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Patient Counseling</a:t>
            </a:r>
          </a:p>
          <a:p>
            <a:pPr marL="0" indent="0">
              <a:buNone/>
            </a:pP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Patients should be advised to take Norfloxacin with plenty of water to maintain urinary output.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Any signs of an allergic reaction, CNS effects, or tendon pain should be reported to a healthcare provider.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Patients should complete the full course of treatment as prescribed, even if symptoms improve before the medication is finished.</a:t>
            </a:r>
          </a:p>
        </p:txBody>
      </p:sp>
    </p:spTree>
    <p:extLst>
      <p:ext uri="{BB962C8B-B14F-4D97-AF65-F5344CB8AC3E}">
        <p14:creationId xmlns:p14="http://schemas.microsoft.com/office/powerpoint/2010/main" val="3523918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676" y="274638"/>
            <a:ext cx="10972800" cy="855422"/>
          </a:xfrm>
        </p:spPr>
        <p:txBody>
          <a:bodyPr/>
          <a:lstStyle/>
          <a:p>
            <a:pPr algn="l"/>
            <a:br>
              <a:rPr lang="en-US" sz="2400" b="1" dirty="0">
                <a:latin typeface="Sitka Small" pitchFamily="2" charset="0"/>
              </a:rPr>
            </a:br>
            <a:r>
              <a:rPr lang="en-US" sz="2400" b="1" dirty="0">
                <a:latin typeface="Comic Sans MS" panose="030F0702030302020204" pitchFamily="66" charset="0"/>
              </a:rPr>
              <a:t>Topical anti-bacterial drugs</a:t>
            </a:r>
            <a:br>
              <a:rPr lang="en-US" sz="2400" dirty="0">
                <a:latin typeface="Comic Sans MS" panose="030F0702030302020204" pitchFamily="66" charset="0"/>
              </a:rPr>
            </a:b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675" y="1130060"/>
            <a:ext cx="1147600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Bacitracin-</a:t>
            </a:r>
            <a:r>
              <a:rPr lang="en-US" sz="2400" b="1" dirty="0" err="1">
                <a:latin typeface="Comic Sans MS" panose="030F0702030302020204" pitchFamily="66" charset="0"/>
              </a:rPr>
              <a:t>Polymyxin</a:t>
            </a:r>
            <a:endParaRPr lang="en-US" sz="2400" b="1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is a combination of two antibiotics, bacitracin and 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B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 Often used topically to treat and prevent bacterial infections, particularly those involving the skin, eyes, ears, and mucous membranes. </a:t>
            </a:r>
          </a:p>
        </p:txBody>
      </p:sp>
    </p:spTree>
    <p:extLst>
      <p:ext uri="{BB962C8B-B14F-4D97-AF65-F5344CB8AC3E}">
        <p14:creationId xmlns:p14="http://schemas.microsoft.com/office/powerpoint/2010/main" val="1448416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46" y="194096"/>
            <a:ext cx="11786559" cy="5516591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Mechanism of Action:</a:t>
            </a:r>
          </a:p>
          <a:p>
            <a:r>
              <a:rPr lang="en-US" sz="2400" b="1" dirty="0">
                <a:latin typeface="Comic Sans MS" panose="030F0702030302020204" pitchFamily="66" charset="0"/>
              </a:rPr>
              <a:t>Bacitracin</a:t>
            </a:r>
            <a:r>
              <a:rPr lang="en-US" sz="2400" dirty="0">
                <a:latin typeface="Comic Sans MS" panose="030F0702030302020204" pitchFamily="66" charset="0"/>
              </a:rPr>
              <a:t>: Bacitracin is a bactericidal antibiotic that works by inhibiting bacterial cell wall synthesis. It interferes with the formation of peptidoglycan, a crucial component of the bacterial cell wall. As a result, bacteria are unable to maintain their cell wall integrity, leading to cell lysis and death.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b="1" dirty="0" err="1">
                <a:latin typeface="Comic Sans MS" panose="030F0702030302020204" pitchFamily="66" charset="0"/>
              </a:rPr>
              <a:t>Polymyxin</a:t>
            </a:r>
            <a:r>
              <a:rPr lang="en-US" sz="2400" b="1" dirty="0">
                <a:latin typeface="Comic Sans MS" panose="030F0702030302020204" pitchFamily="66" charset="0"/>
              </a:rPr>
              <a:t> B</a:t>
            </a:r>
            <a:r>
              <a:rPr lang="en-US" sz="2400" dirty="0"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B is a bactericidal antibiotic that disrupts bacterial cell membranes. It binds to the lipopolysaccharides in the outer membrane of gram-negative bacteria, causing destabilization of the membrane structure. This leads to leakage of cellular contents and bacterial death.</a:t>
            </a:r>
          </a:p>
        </p:txBody>
      </p:sp>
    </p:spTree>
    <p:extLst>
      <p:ext uri="{BB962C8B-B14F-4D97-AF65-F5344CB8AC3E}">
        <p14:creationId xmlns:p14="http://schemas.microsoft.com/office/powerpoint/2010/main" val="24729191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289" y="401130"/>
            <a:ext cx="11708921" cy="623258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Pharmacokinetics: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Absorption: When applied topically, minimal systemic absorption occurs.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Distribution: Limited distribution beyond the site of application.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Metabolism: Bacitracin and 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B are not metabolized to a significant extent.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Excretion: The drugs are primarily eliminated unchanged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Indications: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is indicated for the topical treatment and prevention of bacterial skin infections, including minor cuts, scrapes, burns, and skin irritations.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It is also used for the prevention and treatment of bacterial infections in the eyes, ears, and mucous membranes.</a:t>
            </a:r>
          </a:p>
        </p:txBody>
      </p:sp>
    </p:spTree>
    <p:extLst>
      <p:ext uri="{BB962C8B-B14F-4D97-AF65-F5344CB8AC3E}">
        <p14:creationId xmlns:p14="http://schemas.microsoft.com/office/powerpoint/2010/main" val="1681551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036" y="418382"/>
            <a:ext cx="11527767" cy="5214667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Dosage and Administration: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is available in various topical formulations, including ointments and creams.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It is applied directly to the affected area, following proper cleaning and drying of the skin or mucous membrane.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The frequency and duration of application may vary based on the specific condition being treated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Contraindications: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Known hypersensitivity or allergy to bacitracin, 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B, or any of the components of the product.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Extensive burns or large open wounds (in some cases).</a:t>
            </a:r>
          </a:p>
        </p:txBody>
      </p:sp>
    </p:spTree>
    <p:extLst>
      <p:ext uri="{BB962C8B-B14F-4D97-AF65-F5344CB8AC3E}">
        <p14:creationId xmlns:p14="http://schemas.microsoft.com/office/powerpoint/2010/main" val="381280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049" y="283264"/>
            <a:ext cx="10972800" cy="726026"/>
          </a:xfrm>
        </p:spPr>
        <p:txBody>
          <a:bodyPr/>
          <a:lstStyle/>
          <a:p>
            <a:pPr algn="l"/>
            <a:r>
              <a:rPr lang="en-US" sz="3200" dirty="0" err="1">
                <a:latin typeface="Comic Sans MS" panose="030F0702030302020204" pitchFamily="66" charset="0"/>
              </a:rPr>
              <a:t>Methenamine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049" y="1073989"/>
            <a:ext cx="11398369" cy="4525963"/>
          </a:xfrm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Methenamine</a:t>
            </a:r>
            <a:r>
              <a:rPr lang="en-US" sz="2400" dirty="0">
                <a:latin typeface="Comic Sans MS" panose="030F0702030302020204" pitchFamily="66" charset="0"/>
              </a:rPr>
              <a:t> is a urinary antiseptic used to prevent and treat urinary tract infections (UTIs)</a:t>
            </a: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Mechanism of Action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It works by converting to formaldehyde in an acidic environment, such as the urine.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 Formaldehyde has antimicrobial properties and effectively kills bacteria in the urinary tract.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 It is primarily effective against gram-negative bacteria, including Escherichia coli.</a:t>
            </a:r>
          </a:p>
        </p:txBody>
      </p:sp>
    </p:spTree>
    <p:extLst>
      <p:ext uri="{BB962C8B-B14F-4D97-AF65-F5344CB8AC3E}">
        <p14:creationId xmlns:p14="http://schemas.microsoft.com/office/powerpoint/2010/main" val="1162968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180" y="461513"/>
            <a:ext cx="11545019" cy="6206705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Precautions: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Avoid applying Bacitracin-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Polymyxin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to deep wounds, puncture wounds, animal bites, or serious burns without consulting a healthcare professional.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Prolonged use of topical antibiotics may lead to the development of resistant bacteria or fungal overgrowth.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Topical antibiotics should not be used in the eyes or ears if there is a perforated eardrum or severe eye injury</a:t>
            </a:r>
          </a:p>
          <a:p>
            <a:pPr marL="0" indent="0">
              <a:buNone/>
            </a:pPr>
            <a:endParaRPr lang="en-US" sz="2400" dirty="0">
              <a:solidFill>
                <a:srgbClr val="37415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Effects: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 are generally minimal when used topically. Skin irritation and hypersensitivity reactions may occur rarely.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Allergic contact dermatitis may develop in some individuals.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Systemic absorption and adverse effects are unlikely when used as directed.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66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06" y="366623"/>
            <a:ext cx="11907328" cy="548208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Drug Interactions: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There are limited systemic drug interactions with topical 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due to minimal systemic absorption.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It is advisable to inform healthcare providers of all medications being used, including topical treatments.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Monitoring: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Monitoring is generally not required for topical use of 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If skin irritation or an allergic reaction occurs, discontinue use and seek medical advice.</a:t>
            </a:r>
          </a:p>
        </p:txBody>
      </p:sp>
    </p:spTree>
    <p:extLst>
      <p:ext uri="{BB962C8B-B14F-4D97-AF65-F5344CB8AC3E}">
        <p14:creationId xmlns:p14="http://schemas.microsoft.com/office/powerpoint/2010/main" val="4075852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19" y="590910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Patient Counseling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Patients should clean the affected area before applying Bacitracin-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Avoid contact with the eyes or mucous membranes unless specifically directed by a healthcare provider.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If the condition worsens or does not improve after several days of treatment, consult a healthcare professional</a:t>
            </a:r>
          </a:p>
        </p:txBody>
      </p:sp>
    </p:spTree>
    <p:extLst>
      <p:ext uri="{BB962C8B-B14F-4D97-AF65-F5344CB8AC3E}">
        <p14:creationId xmlns:p14="http://schemas.microsoft.com/office/powerpoint/2010/main" val="30351944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65641"/>
          </a:xfrm>
        </p:spPr>
        <p:txBody>
          <a:bodyPr/>
          <a:lstStyle/>
          <a:p>
            <a:pPr algn="l"/>
            <a:r>
              <a:rPr lang="en-US" sz="3600" dirty="0">
                <a:latin typeface="Comic Sans MS" panose="030F0702030302020204" pitchFamily="66" charset="0"/>
              </a:rPr>
              <a:t>Colistin and Mupirocin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40279"/>
            <a:ext cx="11277600" cy="577969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Colistin and Mupirocin are two different antibiotics with distinct mechanisms of action and clinical uses.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Colistin: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Mechanism of Action: Colistin, also known as </a:t>
            </a:r>
            <a:r>
              <a:rPr lang="en-US" sz="2400" dirty="0" err="1">
                <a:latin typeface="Comic Sans MS" panose="030F0702030302020204" pitchFamily="66" charset="0"/>
              </a:rPr>
              <a:t>polymyxin</a:t>
            </a:r>
            <a:r>
              <a:rPr lang="en-US" sz="2400" dirty="0">
                <a:latin typeface="Comic Sans MS" panose="030F0702030302020204" pitchFamily="66" charset="0"/>
              </a:rPr>
              <a:t> E, is a cationic polypeptide antibiotic. It disrupts bacterial cell membranes by binding to lipopolysaccharides in the outer membrane of Gram-negative bacteria. This disrupts the membrane's integrity, leading to leakage of cellular contents and bacterial death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Spectrum of Activity: Colistin is primarily effective against Gram-negative bacteria, including multidrug-resistant strains like Pseudomonas aeruginosa, </a:t>
            </a:r>
            <a:r>
              <a:rPr lang="en-US" sz="2400" dirty="0" err="1">
                <a:latin typeface="Comic Sans MS" panose="030F0702030302020204" pitchFamily="66" charset="0"/>
              </a:rPr>
              <a:t>Acinetobacter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baumannii</a:t>
            </a:r>
            <a:r>
              <a:rPr lang="en-US" sz="2400" dirty="0">
                <a:latin typeface="Comic Sans MS" panose="030F0702030302020204" pitchFamily="66" charset="0"/>
              </a:rPr>
              <a:t>, and </a:t>
            </a:r>
            <a:r>
              <a:rPr lang="en-US" sz="2400" dirty="0" err="1">
                <a:latin typeface="Comic Sans MS" panose="030F0702030302020204" pitchFamily="66" charset="0"/>
              </a:rPr>
              <a:t>Klebsiella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pneumoniae</a:t>
            </a:r>
            <a:r>
              <a:rPr lang="en-US" sz="2400" dirty="0">
                <a:latin typeface="Comic Sans MS" panose="030F0702030302020204" pitchFamily="66" charset="0"/>
              </a:rPr>
              <a:t>. It is not effective against Gram-positive bacteria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Combined with </a:t>
            </a:r>
            <a:r>
              <a:rPr lang="en-US" sz="2400" dirty="0" err="1">
                <a:latin typeface="Comic Sans MS" panose="030F0702030302020204" pitchFamily="66" charset="0"/>
              </a:rPr>
              <a:t>mupirocin</a:t>
            </a:r>
            <a:r>
              <a:rPr lang="en-US" sz="2400" dirty="0">
                <a:latin typeface="Comic Sans MS" panose="030F0702030302020204" pitchFamily="66" charset="0"/>
              </a:rPr>
              <a:t> in the management of skin infections susceptible to the two drugs</a:t>
            </a:r>
          </a:p>
        </p:txBody>
      </p:sp>
    </p:spTree>
    <p:extLst>
      <p:ext uri="{BB962C8B-B14F-4D97-AF65-F5344CB8AC3E}">
        <p14:creationId xmlns:p14="http://schemas.microsoft.com/office/powerpoint/2010/main" val="18764478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676" y="288986"/>
            <a:ext cx="11700294" cy="62584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374151"/>
                </a:solidFill>
                <a:latin typeface="Comic Sans MS" panose="030F0702030302020204" pitchFamily="66" charset="0"/>
              </a:rPr>
              <a:t>Mupirocin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:</a:t>
            </a:r>
          </a:p>
          <a:p>
            <a:r>
              <a:rPr lang="en-US" sz="2400" b="1" dirty="0">
                <a:solidFill>
                  <a:srgbClr val="374151"/>
                </a:solidFill>
                <a:latin typeface="Comic Sans MS" panose="030F0702030302020204" pitchFamily="66" charset="0"/>
              </a:rPr>
              <a:t>Mechanism of Action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: Mupirocin is a topical antibiotic that inhibits bacterial protein synthesis by reversibly binding to bacterial </a:t>
            </a:r>
            <a:r>
              <a:rPr lang="en-US" sz="2400" dirty="0" err="1">
                <a:solidFill>
                  <a:srgbClr val="374151"/>
                </a:solidFill>
                <a:latin typeface="Comic Sans MS" panose="030F0702030302020204" pitchFamily="66" charset="0"/>
              </a:rPr>
              <a:t>isoleucyl-tRNA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374151"/>
                </a:solidFill>
                <a:latin typeface="Comic Sans MS" panose="030F0702030302020204" pitchFamily="66" charset="0"/>
              </a:rPr>
              <a:t>synthetase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. This prevents the incorporation of isoleucine into bacterial proteins, thereby inhibiting bacterial protein and RNA </a:t>
            </a:r>
            <a:r>
              <a:rPr lang="en-US" sz="2400" dirty="0" err="1">
                <a:solidFill>
                  <a:srgbClr val="374151"/>
                </a:solidFill>
                <a:latin typeface="Comic Sans MS" panose="030F0702030302020204" pitchFamily="66" charset="0"/>
              </a:rPr>
              <a:t>synthesis.ultimately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 leading to bacterial cell death.</a:t>
            </a:r>
          </a:p>
          <a:p>
            <a:r>
              <a:rPr lang="en-US" sz="2400" b="1" dirty="0">
                <a:solidFill>
                  <a:srgbClr val="374151"/>
                </a:solidFill>
                <a:latin typeface="Comic Sans MS" panose="030F0702030302020204" pitchFamily="66" charset="0"/>
              </a:rPr>
              <a:t>Spectrum of Activity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: Mupirocin is primarily effective against Gram-positive bacteria, including Staphylococcus aureus (including methicillin-resistant strains) and Streptococcus </a:t>
            </a:r>
            <a:r>
              <a:rPr lang="en-US" sz="2400" dirty="0" err="1">
                <a:solidFill>
                  <a:srgbClr val="374151"/>
                </a:solidFill>
                <a:latin typeface="Comic Sans MS" panose="030F0702030302020204" pitchFamily="66" charset="0"/>
              </a:rPr>
              <a:t>pyogenes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. It is not effective against Gram-negative bacteria</a:t>
            </a:r>
          </a:p>
          <a:p>
            <a:r>
              <a:rPr lang="en-US" sz="2400" b="1" dirty="0">
                <a:solidFill>
                  <a:srgbClr val="374151"/>
                </a:solidFill>
                <a:latin typeface="Comic Sans MS" panose="030F0702030302020204" pitchFamily="66" charset="0"/>
              </a:rPr>
              <a:t>Clinical Uses: 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Mupirocin is commonly used topically for skin and soft tissue infections, including impetigo, folliculitis, and localized secondary bacterial infections of wounds. </a:t>
            </a:r>
          </a:p>
          <a:p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It is also used </a:t>
            </a:r>
            <a:r>
              <a:rPr lang="en-US" sz="2400" dirty="0" err="1">
                <a:solidFill>
                  <a:srgbClr val="374151"/>
                </a:solidFill>
                <a:latin typeface="Comic Sans MS" panose="030F0702030302020204" pitchFamily="66" charset="0"/>
              </a:rPr>
              <a:t>intranasally</a:t>
            </a:r>
            <a:r>
              <a:rPr lang="en-US" sz="2400" dirty="0">
                <a:solidFill>
                  <a:srgbClr val="374151"/>
                </a:solidFill>
                <a:latin typeface="Comic Sans MS" panose="030F0702030302020204" pitchFamily="66" charset="0"/>
              </a:rPr>
              <a:t> to eliminate nasal carriage of methicillin-resistant Staphylococcus aureus (MRSA) in healthcare settings.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73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083" y="832450"/>
            <a:ext cx="109728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</a:t>
            </a:r>
            <a:r>
              <a:rPr lang="en-US" dirty="0">
                <a:latin typeface="Comic Sans MS" panose="030F0702030302020204" pitchFamily="66" charset="0"/>
              </a:rPr>
              <a:t>End of Lecture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25201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55" y="228601"/>
            <a:ext cx="11536392" cy="5162908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Pharmacokinetics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Absorption: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Methenamine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is well-absorbed in the gastrointestinal tract.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Distribution: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It is distributed throughout the body and accumulates in the urine.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Metabolism: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In an acidic environment,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methenamine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is hydrolyzed to formaldehyde and ammonia.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Excretion: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The primary route of excretion for formaldehyde and ammonia is through the urine.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Indications: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Prevention and treatment of urinary tract infections (UTIs).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79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290" y="582284"/>
            <a:ext cx="11855569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Dosage and Administration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The dosage varies depending on the specific formulation of </a:t>
            </a:r>
            <a:r>
              <a:rPr lang="en-US" sz="2400" dirty="0" err="1">
                <a:latin typeface="Comic Sans MS" panose="030F0702030302020204" pitchFamily="66" charset="0"/>
              </a:rPr>
              <a:t>Methenamine</a:t>
            </a:r>
            <a:r>
              <a:rPr lang="en-US" sz="2400" dirty="0">
                <a:latin typeface="Comic Sans MS" panose="030F0702030302020204" pitchFamily="66" charset="0"/>
              </a:rPr>
              <a:t> being used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Generally, it is taken orally with plenty of water to maintain urine acidity.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Dosage should be adjusted based on the patient's renal function and urinary </a:t>
            </a:r>
            <a:r>
              <a:rPr lang="en-US" sz="2400" dirty="0" err="1">
                <a:latin typeface="Comic Sans MS" panose="030F0702030302020204" pitchFamily="66" charset="0"/>
              </a:rPr>
              <a:t>pH.</a:t>
            </a: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Contraindications: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Known hypersensitivity to </a:t>
            </a:r>
            <a:r>
              <a:rPr lang="en-US" sz="2400" dirty="0" err="1">
                <a:latin typeface="Comic Sans MS" panose="030F0702030302020204" pitchFamily="66" charset="0"/>
              </a:rPr>
              <a:t>Methenamine</a:t>
            </a:r>
            <a:r>
              <a:rPr lang="en-US" sz="2400" dirty="0">
                <a:latin typeface="Comic Sans MS" panose="030F0702030302020204" pitchFamily="66" charset="0"/>
              </a:rPr>
              <a:t> or any of its components.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Severe renal impairment.</a:t>
            </a:r>
          </a:p>
        </p:txBody>
      </p:sp>
    </p:spTree>
    <p:extLst>
      <p:ext uri="{BB962C8B-B14F-4D97-AF65-F5344CB8AC3E}">
        <p14:creationId xmlns:p14="http://schemas.microsoft.com/office/powerpoint/2010/main" val="86406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796" y="539152"/>
            <a:ext cx="11156830" cy="5231920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Precautions: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Patients with hepatic or renal impairment should be closely monitored and may require dosage adjustments.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Ensure adequate hydration to maintain urinary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pH.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Adverse Effects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Common adverse effects include gastrointestinal upset (e.g., nausea, vomiting, diarrhea).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Allergic reactions, such as skin rash, may occur in some individuals.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Rarely, severe allergic reactions, including anaphylaxis, have been reported.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Long-term use of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Methenamine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may lead to urinary </a:t>
            </a:r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crystalluria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7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532" y="427009"/>
            <a:ext cx="11476008" cy="6008297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Drug Interactions: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 err="1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Methenamine's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effectiveness may be reduced in alkaline urine. It should be avoided in patients taking drugs that alkalinize urine (e.g., sodium bicarbonate).</a:t>
            </a:r>
          </a:p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Monitoring: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Renal function should be monitored, especially in patients with impaired kidney function.</a:t>
            </a:r>
          </a:p>
          <a:p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Regular monitoring of urine pH is necessary to ensure the drug's effectiveness</a:t>
            </a: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Patient Counseling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Patients should be advised to take </a:t>
            </a:r>
            <a:r>
              <a:rPr lang="en-US" sz="2400" dirty="0" err="1">
                <a:latin typeface="Comic Sans MS" panose="030F0702030302020204" pitchFamily="66" charset="0"/>
              </a:rPr>
              <a:t>Methenamine</a:t>
            </a:r>
            <a:r>
              <a:rPr lang="en-US" sz="2400" dirty="0">
                <a:latin typeface="Comic Sans MS" panose="030F0702030302020204" pitchFamily="66" charset="0"/>
              </a:rPr>
              <a:t> with plenty of water.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Any signs of an allergic reaction or severe adverse effects should be reported to a healthcare provider.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Patients should complete the full course of treatment as prescribed.</a:t>
            </a:r>
          </a:p>
        </p:txBody>
      </p:sp>
    </p:spTree>
    <p:extLst>
      <p:ext uri="{BB962C8B-B14F-4D97-AF65-F5344CB8AC3E}">
        <p14:creationId xmlns:p14="http://schemas.microsoft.com/office/powerpoint/2010/main" val="374676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46" y="168215"/>
            <a:ext cx="11588151" cy="600829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Nitrofuran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Nitrofurantoin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Nitrofurantoin is a urinary antiseptic used for the prevention and treatment of urinary tract infections (UTIs)</a:t>
            </a: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Mechanism of Action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Its exact mechanism of action is not fully understood, but it is believed to work through several mechanisms, including:</a:t>
            </a:r>
          </a:p>
          <a:p>
            <a:r>
              <a:rPr lang="en-US" sz="2400" b="1" dirty="0">
                <a:latin typeface="Comic Sans MS" panose="030F0702030302020204" pitchFamily="66" charset="0"/>
              </a:rPr>
              <a:t>Bacterial Cell Wall Inhibition:</a:t>
            </a:r>
            <a:r>
              <a:rPr lang="en-US" sz="2400" dirty="0">
                <a:latin typeface="Comic Sans MS" panose="030F0702030302020204" pitchFamily="66" charset="0"/>
              </a:rPr>
              <a:t> Nitrofurantoin interferes with bacterial cell wall synthesis, disrupting the integrity of the bacterial cell membrane.</a:t>
            </a:r>
          </a:p>
          <a:p>
            <a:r>
              <a:rPr lang="en-US" sz="2400" b="1" dirty="0">
                <a:latin typeface="Comic Sans MS" panose="030F0702030302020204" pitchFamily="66" charset="0"/>
              </a:rPr>
              <a:t>DNA Damage:</a:t>
            </a:r>
            <a:r>
              <a:rPr lang="en-US" sz="2400" dirty="0">
                <a:latin typeface="Comic Sans MS" panose="030F0702030302020204" pitchFamily="66" charset="0"/>
              </a:rPr>
              <a:t> It can damage bacterial DNA, leading to inhibition of DNA, RNA, and protein synthesis.</a:t>
            </a:r>
          </a:p>
          <a:p>
            <a:r>
              <a:rPr lang="en-US" sz="2400" b="1" dirty="0">
                <a:latin typeface="Comic Sans MS" panose="030F0702030302020204" pitchFamily="66" charset="0"/>
              </a:rPr>
              <a:t>Free Radical Production:</a:t>
            </a:r>
            <a:r>
              <a:rPr lang="en-US" sz="2400" dirty="0">
                <a:latin typeface="Comic Sans MS" panose="030F0702030302020204" pitchFamily="66" charset="0"/>
              </a:rPr>
              <a:t> Nitrofurantoin generates reactive oxygen species (ROS) within bacterial cells, causing oxidative damage.</a:t>
            </a:r>
          </a:p>
          <a:p>
            <a:pPr marL="0" indent="0">
              <a:buNone/>
            </a:pPr>
            <a:endParaRPr lang="en-US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0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774" y="409755"/>
            <a:ext cx="11786558" cy="6448245"/>
          </a:xfrm>
        </p:spPr>
        <p:txBody>
          <a:bodyPr/>
          <a:lstStyle/>
          <a:p>
            <a:pPr marL="0" indent="0">
              <a:buNone/>
            </a:pPr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Pharmacokinetics:</a:t>
            </a:r>
            <a:endParaRPr lang="en-US" sz="2400" b="0" i="0" dirty="0">
              <a:solidFill>
                <a:srgbClr val="37415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Absorption: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Nitrofurantoin is well-absorbed in the gastrointestinal tract. Food enhances its absorption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Distribution: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It is concentrated in the urinary tract, achieving high levels in the urine.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Metabolism: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It undergoes minimal hepatic metabolism.</a:t>
            </a:r>
          </a:p>
          <a:p>
            <a:r>
              <a:rPr lang="en-US" sz="2400" b="1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Excretion:</a:t>
            </a:r>
            <a:r>
              <a:rPr lang="en-US" sz="2400" b="0" i="0" dirty="0">
                <a:solidFill>
                  <a:srgbClr val="374151"/>
                </a:solidFill>
                <a:effectLst/>
                <a:latin typeface="Comic Sans MS" panose="030F0702030302020204" pitchFamily="66" charset="0"/>
              </a:rPr>
              <a:t> The primary route of excretion is through the urine.</a:t>
            </a:r>
          </a:p>
          <a:p>
            <a:pPr marL="0" indent="0">
              <a:buNone/>
            </a:pPr>
            <a:r>
              <a:rPr lang="en-US" sz="2400" b="1" dirty="0">
                <a:latin typeface="Comic Sans MS" panose="030F0702030302020204" pitchFamily="66" charset="0"/>
              </a:rPr>
              <a:t>Indications: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Prevention and treatment of urinary tract infections (UTIs) caused by susceptible bacteria.</a:t>
            </a:r>
          </a:p>
        </p:txBody>
      </p:sp>
    </p:spTree>
    <p:extLst>
      <p:ext uri="{BB962C8B-B14F-4D97-AF65-F5344CB8AC3E}">
        <p14:creationId xmlns:p14="http://schemas.microsoft.com/office/powerpoint/2010/main" val="1294782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2650</Words>
  <Application>Microsoft Office PowerPoint</Application>
  <PresentationFormat>Widescreen</PresentationFormat>
  <Paragraphs>250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Comic Sans MS</vt:lpstr>
      <vt:lpstr>Sitka Small</vt:lpstr>
      <vt:lpstr>1_Office Theme</vt:lpstr>
      <vt:lpstr> Urinary Tract Anti-septic &amp; Topical Anti-bacterial Drugs </vt:lpstr>
      <vt:lpstr>PowerPoint Presentation</vt:lpstr>
      <vt:lpstr>Methenamine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Topical anti-bacterial drugs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Colistin and Mupirocin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Antiseptic</dc:title>
  <dc:creator>Martin Kampamba</dc:creator>
  <cp:lastModifiedBy>SINDWA KANYIMBA</cp:lastModifiedBy>
  <cp:revision>21</cp:revision>
  <dcterms:created xsi:type="dcterms:W3CDTF">2023-09-07T20:10:05Z</dcterms:created>
  <dcterms:modified xsi:type="dcterms:W3CDTF">2023-10-01T19:47:22Z</dcterms:modified>
</cp:coreProperties>
</file>