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684" r:id="rId2"/>
    <p:sldId id="729" r:id="rId3"/>
    <p:sldId id="730" r:id="rId4"/>
    <p:sldId id="731" r:id="rId5"/>
    <p:sldId id="732" r:id="rId6"/>
    <p:sldId id="733" r:id="rId7"/>
    <p:sldId id="734" r:id="rId8"/>
    <p:sldId id="735" r:id="rId9"/>
    <p:sldId id="736" r:id="rId10"/>
    <p:sldId id="753" r:id="rId11"/>
    <p:sldId id="737" r:id="rId12"/>
    <p:sldId id="754" r:id="rId13"/>
    <p:sldId id="738" r:id="rId14"/>
    <p:sldId id="739" r:id="rId15"/>
    <p:sldId id="740" r:id="rId16"/>
    <p:sldId id="741" r:id="rId17"/>
    <p:sldId id="742" r:id="rId18"/>
    <p:sldId id="743" r:id="rId19"/>
    <p:sldId id="744" r:id="rId20"/>
    <p:sldId id="745" r:id="rId21"/>
    <p:sldId id="746" r:id="rId22"/>
    <p:sldId id="747" r:id="rId23"/>
    <p:sldId id="748" r:id="rId24"/>
    <p:sldId id="749" r:id="rId25"/>
    <p:sldId id="750" r:id="rId26"/>
    <p:sldId id="751" r:id="rId27"/>
    <p:sldId id="752" r:id="rId28"/>
    <p:sldId id="71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2401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10/19/2023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8372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AD44BF-3649-4F74-84C1-C5112F619508}" type="slidenum">
              <a:rPr lang="en-US" smtClean="0"/>
              <a:pPr fontAlgn="base">
                <a:spcBef>
                  <a:spcPct val="0"/>
                </a:spcBef>
                <a:spcAft>
                  <a:spcPct val="0"/>
                </a:spcAft>
                <a:defRPr/>
              </a:pPr>
              <a:t>3</a:t>
            </a:fld>
            <a:endParaRPr lang="en-US"/>
          </a:p>
        </p:txBody>
      </p:sp>
      <p:sp>
        <p:nvSpPr>
          <p:cNvPr id="962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907573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5C911E-6AD8-4103-AAC8-B4C62A523EDB}"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62068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CD4636A-9C70-44BB-8FBB-77D17272DBBC}" type="datetime1">
              <a:rPr lang="en-US" smtClean="0"/>
              <a:t>10/19/2023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9F15210-3145-47F5-94A6-E5C2E4FA5479}" type="datetime1">
              <a:rPr lang="en-US" smtClean="0"/>
              <a:t>10/19/2023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D688712-10ED-4337-A9E8-F176DC9F9F94}" type="datetime1">
              <a:rPr lang="en-US" smtClean="0"/>
              <a:t>10/19/2023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7240E4B-49F8-4312-BF07-C9D062660391}" type="datetime1">
              <a:rPr lang="en-US" smtClean="0"/>
              <a:t>10/19/2023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47B8F08-809E-4837-968D-C1E12407D208}" type="datetime1">
              <a:rPr lang="en-US" smtClean="0"/>
              <a:t>10/19/2023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83D0B34-5188-4C4B-B7D7-685E1474082A}" type="datetime1">
              <a:rPr lang="en-US" smtClean="0"/>
              <a:t>10/19/2023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551322A-07A1-4089-A0AD-BD7469CA320F}" type="datetime1">
              <a:rPr lang="en-US" smtClean="0"/>
              <a:t>10/19/2023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E88ED68-CE74-4E01-AE7D-8650E9450177}" type="datetime1">
              <a:rPr lang="en-US" smtClean="0"/>
              <a:t>10/19/2023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C4CDB9-3BDD-4BEB-83E3-48DFB0E2B600}" type="datetime1">
              <a:rPr lang="en-US" smtClean="0"/>
              <a:t>10/19/2023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4BEADD0-FC85-46A3-AFA6-629973238C47}" type="datetime1">
              <a:rPr lang="en-US" smtClean="0"/>
              <a:t>10/19/2023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F4DBE75-CA40-4D56-81FB-3B8EED79C31C}" type="datetime1">
              <a:rPr lang="en-US" smtClean="0"/>
              <a:t>10/19/2023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D0AE464-C046-4515-A2E8-A46FF9CB6765}" type="datetime1">
              <a:rPr lang="en-US" smtClean="0"/>
              <a:t>10/19/2023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spcBef>
                <a:spcPts val="3000"/>
              </a:spcBef>
              <a:buClr>
                <a:srgbClr val="C00000"/>
              </a:buClr>
            </a:pPr>
            <a:r>
              <a:rPr lang="en-US" sz="3200" b="1" cap="all" dirty="0">
                <a:latin typeface="Georgia" panose="02040502050405020303" pitchFamily="18" charset="0"/>
                <a:cs typeface="Arial"/>
              </a:rPr>
              <a:t>IMMUNISATION</a:t>
            </a:r>
            <a:br>
              <a:rPr lang="en-US" sz="3200" b="1" cap="all" dirty="0">
                <a:latin typeface="Georgia" panose="02040502050405020303" pitchFamily="18" charset="0"/>
                <a:cs typeface="Arial"/>
              </a:rPr>
            </a:br>
            <a:br>
              <a:rPr lang="en-US" sz="3200" b="1" cap="all" dirty="0">
                <a:latin typeface="Georgia" panose="02040502050405020303" pitchFamily="18" charset="0"/>
                <a:cs typeface="Arial"/>
              </a:rPr>
            </a:br>
            <a:r>
              <a:rPr lang="en-US" sz="3200" b="1" cap="all" dirty="0">
                <a:latin typeface="Georgia" panose="02040502050405020303" pitchFamily="18" charset="0"/>
                <a:cs typeface="Arial"/>
              </a:rPr>
              <a:t>VACCINES</a:t>
            </a:r>
            <a:br>
              <a:rPr lang="en-US" sz="3200" b="1" cap="all" dirty="0">
                <a:latin typeface="Georgia" panose="02040502050405020303" pitchFamily="18" charset="0"/>
                <a:cs typeface="Arial"/>
              </a:rPr>
            </a:br>
            <a:br>
              <a:rPr lang="en-US" sz="3200" b="1" cap="all" dirty="0">
                <a:latin typeface="Georgia" panose="02040502050405020303" pitchFamily="18" charset="0"/>
                <a:cs typeface="Arial"/>
              </a:rPr>
            </a:br>
            <a:r>
              <a:rPr lang="en-US" sz="3200" b="1" cap="all" dirty="0">
                <a:latin typeface="Georgia" panose="02040502050405020303" pitchFamily="18" charset="0"/>
                <a:cs typeface="Arial"/>
              </a:rPr>
              <a:t>ANTI-SERA &amp; IMMUNOGLOBULINS</a:t>
            </a:r>
            <a:br>
              <a:rPr lang="en-US" sz="3200" b="1" cap="all" dirty="0">
                <a:latin typeface="Georgia" panose="02040502050405020303" pitchFamily="18" charset="0"/>
                <a:cs typeface="Arial"/>
              </a:rPr>
            </a:br>
            <a:endParaRPr lang="en-US" sz="32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538605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US" sz="2600" b="1" dirty="0">
                <a:latin typeface="Georgia" panose="02040502050405020303" pitchFamily="18" charset="0"/>
              </a:rPr>
              <a:t>Live Attenuated Vaccines …. Cont’d</a:t>
            </a:r>
            <a:endParaRPr lang="en-US" sz="2600" dirty="0">
              <a:latin typeface="Georgia" panose="02040502050405020303" pitchFamily="18" charset="0"/>
            </a:endParaRPr>
          </a:p>
        </p:txBody>
      </p:sp>
      <p:sp>
        <p:nvSpPr>
          <p:cNvPr id="3" name="Content Placeholder 2"/>
          <p:cNvSpPr>
            <a:spLocks noGrp="1"/>
          </p:cNvSpPr>
          <p:nvPr>
            <p:ph idx="1"/>
          </p:nvPr>
        </p:nvSpPr>
        <p:spPr>
          <a:xfrm>
            <a:off x="457200" y="1340768"/>
            <a:ext cx="8229600" cy="5015582"/>
          </a:xfrm>
        </p:spPr>
        <p:txBody>
          <a:bodyPr>
            <a:noAutofit/>
          </a:bodyPr>
          <a:lstStyle/>
          <a:p>
            <a:pPr>
              <a:spcBef>
                <a:spcPts val="1800"/>
              </a:spcBef>
            </a:pPr>
            <a:r>
              <a:rPr lang="en-US" sz="2400" dirty="0">
                <a:latin typeface="Georgia" panose="02040502050405020303" pitchFamily="18" charset="0"/>
              </a:rPr>
              <a:t>In individuals with impaired host defense (cancer, SLE, systemic corticosteroid therapy, AIDS and other immune deficiency states) the limited virulence of organisms in the live vaccine may be sufficient to cause a disease; live vaccines are therefore contraindicated in them</a:t>
            </a:r>
          </a:p>
          <a:p>
            <a:pPr>
              <a:spcBef>
                <a:spcPts val="1800"/>
              </a:spcBef>
            </a:pPr>
            <a:r>
              <a:rPr lang="en-US" sz="2400" dirty="0">
                <a:latin typeface="Georgia" panose="02040502050405020303" pitchFamily="18" charset="0"/>
              </a:rPr>
              <a:t>Usually not given in pregnancy</a:t>
            </a:r>
          </a:p>
          <a:p>
            <a:pPr>
              <a:spcBef>
                <a:spcPts val="1800"/>
              </a:spcBef>
            </a:pPr>
            <a:r>
              <a:rPr lang="en-US" sz="2400" dirty="0">
                <a:latin typeface="Georgia" panose="02040502050405020303" pitchFamily="18" charset="0"/>
              </a:rPr>
              <a:t>Examples of live attenuated vaccines: Measles, oral polio (OPV), rotavirus, yellow fever, chickenpox, tuberculosis (BCG) and Vibrio cholera vaccines</a:t>
            </a:r>
          </a:p>
        </p:txBody>
      </p:sp>
      <p:sp>
        <p:nvSpPr>
          <p:cNvPr id="4" name="Slide Number Placeholder 3"/>
          <p:cNvSpPr>
            <a:spLocks noGrp="1"/>
          </p:cNvSpPr>
          <p:nvPr>
            <p:ph type="sldNum" sz="quarter" idx="12"/>
          </p:nvPr>
        </p:nvSpPr>
        <p:spPr/>
        <p:txBody>
          <a:bodyPr/>
          <a:lstStyle/>
          <a:p>
            <a:fld id="{2C138B79-E241-430B-BB94-4939B216A6E1}" type="slidenum">
              <a:rPr lang="en-GB" smtClean="0"/>
              <a:t>10</a:t>
            </a:fld>
            <a:endParaRPr lang="en-GB"/>
          </a:p>
        </p:txBody>
      </p:sp>
    </p:spTree>
    <p:extLst>
      <p:ext uri="{BB962C8B-B14F-4D97-AF65-F5344CB8AC3E}">
        <p14:creationId xmlns:p14="http://schemas.microsoft.com/office/powerpoint/2010/main" val="4201950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Killed (Inactivated) Vaccines</a:t>
            </a:r>
          </a:p>
        </p:txBody>
      </p:sp>
      <p:sp>
        <p:nvSpPr>
          <p:cNvPr id="3" name="Content Placeholder 2"/>
          <p:cNvSpPr>
            <a:spLocks noGrp="1"/>
          </p:cNvSpPr>
          <p:nvPr>
            <p:ph idx="1"/>
          </p:nvPr>
        </p:nvSpPr>
        <p:spPr>
          <a:xfrm>
            <a:off x="457200" y="1752600"/>
            <a:ext cx="8229600" cy="4373563"/>
          </a:xfrm>
        </p:spPr>
        <p:txBody>
          <a:bodyPr>
            <a:normAutofit/>
          </a:bodyPr>
          <a:lstStyle/>
          <a:p>
            <a:pPr>
              <a:spcBef>
                <a:spcPts val="1800"/>
              </a:spcBef>
            </a:pPr>
            <a:r>
              <a:rPr lang="en-US" sz="2400" dirty="0">
                <a:latin typeface="Georgia" panose="02040502050405020303" pitchFamily="18" charset="0"/>
              </a:rPr>
              <a:t>Consist of micro-organisms killed by heat, chemicals or radiation</a:t>
            </a:r>
          </a:p>
          <a:p>
            <a:pPr>
              <a:spcBef>
                <a:spcPts val="1800"/>
              </a:spcBef>
            </a:pPr>
            <a:r>
              <a:rPr lang="en-US" sz="2400" dirty="0">
                <a:latin typeface="Georgia" panose="02040502050405020303" pitchFamily="18" charset="0"/>
              </a:rPr>
              <a:t>The dead pathogens can no longer replicate or mutate to their disease-causing state and thus are safe</a:t>
            </a:r>
          </a:p>
          <a:p>
            <a:pPr>
              <a:spcBef>
                <a:spcPts val="1800"/>
              </a:spcBef>
            </a:pPr>
            <a:r>
              <a:rPr lang="en-US" sz="2400" dirty="0">
                <a:latin typeface="Georgia" panose="02040502050405020303" pitchFamily="18" charset="0"/>
              </a:rPr>
              <a:t>These types of vaccines are useful because they can be freeze-dried and transported without refrigeration</a:t>
            </a:r>
          </a:p>
          <a:p>
            <a:pPr>
              <a:spcBef>
                <a:spcPts val="1800"/>
              </a:spcBef>
            </a:pPr>
            <a:r>
              <a:rPr lang="en-US" sz="2400" dirty="0">
                <a:latin typeface="Georgia" panose="02040502050405020303" pitchFamily="18" charset="0"/>
              </a:rPr>
              <a:t>Are more stable than live attenuated vaccines</a:t>
            </a:r>
          </a:p>
        </p:txBody>
      </p:sp>
      <p:sp>
        <p:nvSpPr>
          <p:cNvPr id="4" name="Slide Number Placeholder 3"/>
          <p:cNvSpPr>
            <a:spLocks noGrp="1"/>
          </p:cNvSpPr>
          <p:nvPr>
            <p:ph type="sldNum" sz="quarter" idx="12"/>
          </p:nvPr>
        </p:nvSpPr>
        <p:spPr/>
        <p:txBody>
          <a:bodyPr/>
          <a:lstStyle/>
          <a:p>
            <a:fld id="{2C138B79-E241-430B-BB94-4939B216A6E1}" type="slidenum">
              <a:rPr lang="en-GB" smtClean="0"/>
              <a:t>11</a:t>
            </a:fld>
            <a:endParaRPr lang="en-GB"/>
          </a:p>
        </p:txBody>
      </p:sp>
    </p:spTree>
    <p:extLst>
      <p:ext uri="{BB962C8B-B14F-4D97-AF65-F5344CB8AC3E}">
        <p14:creationId xmlns:p14="http://schemas.microsoft.com/office/powerpoint/2010/main" val="1084996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Killed (Inactivated) Vaccines …. Cont’d</a:t>
            </a:r>
          </a:p>
        </p:txBody>
      </p:sp>
      <p:sp>
        <p:nvSpPr>
          <p:cNvPr id="3" name="Content Placeholder 2"/>
          <p:cNvSpPr>
            <a:spLocks noGrp="1"/>
          </p:cNvSpPr>
          <p:nvPr>
            <p:ph idx="1"/>
          </p:nvPr>
        </p:nvSpPr>
        <p:spPr/>
        <p:txBody>
          <a:bodyPr>
            <a:normAutofit/>
          </a:bodyPr>
          <a:lstStyle/>
          <a:p>
            <a:pPr>
              <a:spcBef>
                <a:spcPts val="1800"/>
              </a:spcBef>
            </a:pPr>
            <a:r>
              <a:rPr lang="en-US" sz="2400" dirty="0">
                <a:latin typeface="Georgia" panose="02040502050405020303" pitchFamily="18" charset="0"/>
              </a:rPr>
              <a:t>The immune response induced is much weaker than that induced by the natural infection, thus patients require multiple doses to sustain immunity to the pathogen</a:t>
            </a:r>
          </a:p>
          <a:p>
            <a:pPr>
              <a:spcBef>
                <a:spcPts val="1800"/>
              </a:spcBef>
            </a:pPr>
            <a:r>
              <a:rPr lang="en-US" sz="2400" dirty="0">
                <a:latin typeface="Georgia" panose="02040502050405020303" pitchFamily="18" charset="0"/>
              </a:rPr>
              <a:t>The immunity is relatively shorter-lasting; booster doses are mostly needed at intervals of months or years</a:t>
            </a:r>
          </a:p>
          <a:p>
            <a:pPr>
              <a:spcBef>
                <a:spcPts val="1800"/>
              </a:spcBef>
            </a:pPr>
            <a:r>
              <a:rPr lang="en-US" sz="2400" dirty="0">
                <a:latin typeface="Georgia" panose="02040502050405020303" pitchFamily="18" charset="0"/>
              </a:rPr>
              <a:t>Examples: Inactivated polio vaccine (IPV) and whole-cell pertussis (</a:t>
            </a:r>
            <a:r>
              <a:rPr lang="en-US" sz="2400" dirty="0" err="1">
                <a:latin typeface="Georgia" panose="02040502050405020303" pitchFamily="18" charset="0"/>
              </a:rPr>
              <a:t>wP</a:t>
            </a:r>
            <a:r>
              <a:rPr lang="en-US" sz="2400" dirty="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2C138B79-E241-430B-BB94-4939B216A6E1}" type="slidenum">
              <a:rPr lang="en-GB" smtClean="0"/>
              <a:t>12</a:t>
            </a:fld>
            <a:endParaRPr lang="en-GB"/>
          </a:p>
        </p:txBody>
      </p:sp>
    </p:spTree>
    <p:extLst>
      <p:ext uri="{BB962C8B-B14F-4D97-AF65-F5344CB8AC3E}">
        <p14:creationId xmlns:p14="http://schemas.microsoft.com/office/powerpoint/2010/main" val="3416421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Sub-unit Vaccines</a:t>
            </a:r>
          </a:p>
        </p:txBody>
      </p:sp>
      <p:sp>
        <p:nvSpPr>
          <p:cNvPr id="3" name="Content Placeholder 2"/>
          <p:cNvSpPr>
            <a:spLocks noGrp="1"/>
          </p:cNvSpPr>
          <p:nvPr>
            <p:ph idx="1"/>
          </p:nvPr>
        </p:nvSpPr>
        <p:spPr>
          <a:xfrm>
            <a:off x="457200" y="1752600"/>
            <a:ext cx="8229600" cy="4196681"/>
          </a:xfrm>
        </p:spPr>
        <p:txBody>
          <a:bodyPr>
            <a:noAutofit/>
          </a:bodyPr>
          <a:lstStyle/>
          <a:p>
            <a:pPr>
              <a:spcBef>
                <a:spcPts val="1800"/>
              </a:spcBef>
            </a:pPr>
            <a:r>
              <a:rPr lang="en-US" sz="2300" dirty="0">
                <a:latin typeface="Georgia" panose="02040502050405020303" pitchFamily="18" charset="0"/>
              </a:rPr>
              <a:t>Do not contain live pathogens</a:t>
            </a:r>
          </a:p>
          <a:p>
            <a:pPr>
              <a:spcBef>
                <a:spcPts val="1800"/>
              </a:spcBef>
            </a:pPr>
            <a:r>
              <a:rPr lang="en-US" sz="2300" dirty="0">
                <a:latin typeface="Georgia" panose="02040502050405020303" pitchFamily="18" charset="0"/>
              </a:rPr>
              <a:t>Considered safe because they have no live replicating pathogen present</a:t>
            </a:r>
          </a:p>
          <a:p>
            <a:pPr>
              <a:spcBef>
                <a:spcPts val="1800"/>
              </a:spcBef>
            </a:pPr>
            <a:r>
              <a:rPr lang="en-US" sz="2300" dirty="0">
                <a:latin typeface="Georgia" panose="02040502050405020303" pitchFamily="18" charset="0"/>
              </a:rPr>
              <a:t>Use a component of the microorganism as a vaccine antigen to mimic exposure to the organism itself</a:t>
            </a:r>
          </a:p>
          <a:p>
            <a:pPr>
              <a:spcBef>
                <a:spcPts val="1800"/>
              </a:spcBef>
            </a:pPr>
            <a:r>
              <a:rPr lang="en-US" sz="2300" dirty="0">
                <a:latin typeface="Georgia" panose="02040502050405020303" pitchFamily="18" charset="0"/>
              </a:rPr>
              <a:t>Typically contain polysaccharides or proteins (surface proteins)</a:t>
            </a:r>
          </a:p>
          <a:p>
            <a:pPr>
              <a:spcBef>
                <a:spcPts val="1800"/>
              </a:spcBef>
            </a:pPr>
            <a:r>
              <a:rPr lang="en-US" sz="2300" dirty="0">
                <a:latin typeface="Georgia" panose="02040502050405020303" pitchFamily="18" charset="0"/>
              </a:rPr>
              <a:t>Compared to live attenuated vaccines, subunit vaccines induce a less-robust immune response</a:t>
            </a:r>
          </a:p>
        </p:txBody>
      </p:sp>
      <p:sp>
        <p:nvSpPr>
          <p:cNvPr id="4" name="Slide Number Placeholder 3"/>
          <p:cNvSpPr>
            <a:spLocks noGrp="1"/>
          </p:cNvSpPr>
          <p:nvPr>
            <p:ph type="sldNum" sz="quarter" idx="12"/>
          </p:nvPr>
        </p:nvSpPr>
        <p:spPr/>
        <p:txBody>
          <a:bodyPr/>
          <a:lstStyle/>
          <a:p>
            <a:fld id="{2C138B79-E241-430B-BB94-4939B216A6E1}" type="slidenum">
              <a:rPr lang="en-GB" smtClean="0"/>
              <a:t>13</a:t>
            </a:fld>
            <a:endParaRPr lang="en-GB"/>
          </a:p>
        </p:txBody>
      </p:sp>
    </p:spTree>
    <p:extLst>
      <p:ext uri="{BB962C8B-B14F-4D97-AF65-F5344CB8AC3E}">
        <p14:creationId xmlns:p14="http://schemas.microsoft.com/office/powerpoint/2010/main" val="3136539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Sub-unit Vaccines …. Cont’d</a:t>
            </a:r>
          </a:p>
        </p:txBody>
      </p:sp>
      <p:sp>
        <p:nvSpPr>
          <p:cNvPr id="3" name="Content Placeholder 2"/>
          <p:cNvSpPr>
            <a:spLocks noGrp="1"/>
          </p:cNvSpPr>
          <p:nvPr>
            <p:ph idx="1"/>
          </p:nvPr>
        </p:nvSpPr>
        <p:spPr>
          <a:xfrm>
            <a:off x="457200" y="1916833"/>
            <a:ext cx="8229600" cy="4032448"/>
          </a:xfrm>
        </p:spPr>
        <p:txBody>
          <a:bodyPr>
            <a:noAutofit/>
          </a:bodyPr>
          <a:lstStyle/>
          <a:p>
            <a:pPr>
              <a:spcBef>
                <a:spcPts val="1800"/>
              </a:spcBef>
            </a:pPr>
            <a:r>
              <a:rPr lang="en-US" sz="2400" dirty="0">
                <a:latin typeface="Georgia" panose="02040502050405020303" pitchFamily="18" charset="0"/>
              </a:rPr>
              <a:t>The selection of antigenic subunit and the design and development of the vaccine can be lengthy and costly because the pathogen’s subunit antigens and their combination must be thoroughly tested to ensure they elicit an effective immune response</a:t>
            </a:r>
          </a:p>
          <a:p>
            <a:pPr>
              <a:spcBef>
                <a:spcPts val="1800"/>
              </a:spcBef>
            </a:pPr>
            <a:r>
              <a:rPr lang="en-US" sz="2400" dirty="0">
                <a:latin typeface="Georgia" panose="02040502050405020303" pitchFamily="18" charset="0"/>
              </a:rPr>
              <a:t>Are more stable than live attenuated vaccines</a:t>
            </a:r>
          </a:p>
          <a:p>
            <a:pPr>
              <a:spcBef>
                <a:spcPts val="1800"/>
              </a:spcBef>
            </a:pPr>
            <a:r>
              <a:rPr lang="en-US" sz="2400" dirty="0" err="1">
                <a:latin typeface="Georgia" panose="02040502050405020303" pitchFamily="18" charset="0"/>
              </a:rPr>
              <a:t>Categorised</a:t>
            </a:r>
            <a:r>
              <a:rPr lang="en-US" sz="2400" dirty="0">
                <a:latin typeface="Georgia" panose="02040502050405020303" pitchFamily="18" charset="0"/>
              </a:rPr>
              <a:t> into three groups: (1) Polysaccharide (2) Protein-based (3) Conjugate</a:t>
            </a:r>
          </a:p>
        </p:txBody>
      </p:sp>
      <p:sp>
        <p:nvSpPr>
          <p:cNvPr id="4" name="Slide Number Placeholder 3"/>
          <p:cNvSpPr>
            <a:spLocks noGrp="1"/>
          </p:cNvSpPr>
          <p:nvPr>
            <p:ph type="sldNum" sz="quarter" idx="12"/>
          </p:nvPr>
        </p:nvSpPr>
        <p:spPr/>
        <p:txBody>
          <a:bodyPr/>
          <a:lstStyle/>
          <a:p>
            <a:fld id="{2C138B79-E241-430B-BB94-4939B216A6E1}" type="slidenum">
              <a:rPr lang="en-GB" smtClean="0"/>
              <a:t>14</a:t>
            </a:fld>
            <a:endParaRPr lang="en-GB"/>
          </a:p>
        </p:txBody>
      </p:sp>
    </p:spTree>
    <p:extLst>
      <p:ext uri="{BB962C8B-B14F-4D97-AF65-F5344CB8AC3E}">
        <p14:creationId xmlns:p14="http://schemas.microsoft.com/office/powerpoint/2010/main" val="274031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Polysaccharide Sub-unit Vaccines</a:t>
            </a:r>
          </a:p>
        </p:txBody>
      </p:sp>
      <p:sp>
        <p:nvSpPr>
          <p:cNvPr id="3" name="Content Placeholder 2"/>
          <p:cNvSpPr>
            <a:spLocks noGrp="1"/>
          </p:cNvSpPr>
          <p:nvPr>
            <p:ph idx="1"/>
          </p:nvPr>
        </p:nvSpPr>
        <p:spPr/>
        <p:txBody>
          <a:bodyPr>
            <a:noAutofit/>
          </a:bodyPr>
          <a:lstStyle/>
          <a:p>
            <a:pPr>
              <a:spcBef>
                <a:spcPts val="1800"/>
              </a:spcBef>
            </a:pPr>
            <a:r>
              <a:rPr lang="en-US" sz="2400" dirty="0">
                <a:latin typeface="Georgia" panose="02040502050405020303" pitchFamily="18" charset="0"/>
              </a:rPr>
              <a:t>Utilize polysaccharide (sugar) antigens to induce an immune response</a:t>
            </a:r>
          </a:p>
          <a:p>
            <a:pPr defTabSz="577850">
              <a:spcBef>
                <a:spcPts val="1800"/>
              </a:spcBef>
            </a:pPr>
            <a:r>
              <a:rPr lang="en-US" sz="2400" dirty="0">
                <a:latin typeface="Georgia" panose="02040502050405020303" pitchFamily="18" charset="0"/>
                <a:cs typeface="ＭＳ Ｐゴシック" charset="0"/>
              </a:rPr>
              <a:t>Some bacteria when infecting humans are protected by a polysaccharide (sugar) capsule that helps the organism evade the human defense systems especially in infants and young children</a:t>
            </a:r>
          </a:p>
          <a:p>
            <a:pPr defTabSz="577850">
              <a:spcBef>
                <a:spcPts val="1800"/>
              </a:spcBef>
            </a:pPr>
            <a:r>
              <a:rPr lang="en-US" sz="2400" dirty="0">
                <a:latin typeface="Georgia" panose="02040502050405020303" pitchFamily="18" charset="0"/>
              </a:rPr>
              <a:t>Polysaccharide vaccines provoke an immune response against this capsule</a:t>
            </a:r>
            <a:endParaRPr lang="en-US" sz="2400" dirty="0">
              <a:latin typeface="Georgia" panose="02040502050405020303" pitchFamily="18" charset="0"/>
              <a:cs typeface="ＭＳ Ｐゴシック" charset="0"/>
            </a:endParaRPr>
          </a:p>
        </p:txBody>
      </p:sp>
      <p:sp>
        <p:nvSpPr>
          <p:cNvPr id="4" name="Slide Number Placeholder 3"/>
          <p:cNvSpPr>
            <a:spLocks noGrp="1"/>
          </p:cNvSpPr>
          <p:nvPr>
            <p:ph type="sldNum" sz="quarter" idx="12"/>
          </p:nvPr>
        </p:nvSpPr>
        <p:spPr/>
        <p:txBody>
          <a:bodyPr/>
          <a:lstStyle/>
          <a:p>
            <a:fld id="{2C138B79-E241-430B-BB94-4939B216A6E1}" type="slidenum">
              <a:rPr lang="en-GB" smtClean="0"/>
              <a:t>15</a:t>
            </a:fld>
            <a:endParaRPr lang="en-GB"/>
          </a:p>
        </p:txBody>
      </p:sp>
    </p:spTree>
    <p:extLst>
      <p:ext uri="{BB962C8B-B14F-4D97-AF65-F5344CB8AC3E}">
        <p14:creationId xmlns:p14="http://schemas.microsoft.com/office/powerpoint/2010/main" val="832671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dirty="0">
                <a:latin typeface="Georgia" panose="02040502050405020303" pitchFamily="18" charset="0"/>
              </a:rPr>
              <a:t>Polysaccharide Sub-unit Vaccines …. Cont’d</a:t>
            </a:r>
          </a:p>
        </p:txBody>
      </p:sp>
      <p:sp>
        <p:nvSpPr>
          <p:cNvPr id="3" name="Content Placeholder 2"/>
          <p:cNvSpPr>
            <a:spLocks noGrp="1"/>
          </p:cNvSpPr>
          <p:nvPr>
            <p:ph idx="1"/>
          </p:nvPr>
        </p:nvSpPr>
        <p:spPr>
          <a:xfrm>
            <a:off x="457200" y="1844824"/>
            <a:ext cx="8229600" cy="4281339"/>
          </a:xfrm>
        </p:spPr>
        <p:txBody>
          <a:bodyPr>
            <a:noAutofit/>
          </a:bodyPr>
          <a:lstStyle/>
          <a:p>
            <a:pPr>
              <a:spcBef>
                <a:spcPts val="1800"/>
              </a:spcBef>
            </a:pPr>
            <a:r>
              <a:rPr lang="en-US" sz="2400" dirty="0">
                <a:latin typeface="Georgia" panose="02040502050405020303" pitchFamily="18" charset="0"/>
                <a:cs typeface="ＭＳ Ｐゴシック" charset="0"/>
              </a:rPr>
              <a:t>Polysaccharide vaccines do not provoke a sufficient immune response in infants and young children but can in adults</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Polysaccharides are not very immunogenic. The vaccines produced to sugar antigens cause suboptimal immune responses that result in only short-term immunity</a:t>
            </a:r>
          </a:p>
          <a:p>
            <a:pPr>
              <a:spcBef>
                <a:spcPts val="1800"/>
              </a:spcBef>
            </a:pPr>
            <a:r>
              <a:rPr lang="en-US" sz="2400" dirty="0">
                <a:latin typeface="Georgia" panose="02040502050405020303" pitchFamily="18" charset="0"/>
              </a:rPr>
              <a:t>Examples: </a:t>
            </a:r>
            <a:r>
              <a:rPr lang="en-US" sz="2400" dirty="0" err="1">
                <a:latin typeface="Georgia" panose="02040502050405020303" pitchFamily="18" charset="0"/>
              </a:rPr>
              <a:t>Meningococcus</a:t>
            </a:r>
            <a:r>
              <a:rPr lang="en-US" sz="2400" dirty="0">
                <a:latin typeface="Georgia" panose="02040502050405020303" pitchFamily="18" charset="0"/>
              </a:rPr>
              <a:t> (</a:t>
            </a:r>
            <a:r>
              <a:rPr lang="en-GB" sz="2400" dirty="0">
                <a:latin typeface="Georgia" panose="02040502050405020303" pitchFamily="18" charset="0"/>
                <a:ea typeface="ＭＳ Ｐゴシック" charset="0"/>
              </a:rPr>
              <a:t>m</a:t>
            </a:r>
            <a:r>
              <a:rPr lang="en-GB" sz="2400" dirty="0">
                <a:latin typeface="Georgia" panose="02040502050405020303" pitchFamily="18" charset="0"/>
                <a:ea typeface="ＭＳ Ｐゴシック" charset="0"/>
                <a:cs typeface="ＭＳ Ｐゴシック" charset="0"/>
              </a:rPr>
              <a:t>eningococcal disease caused by Neisseria meningitis groups A, C, W135 and Y) </a:t>
            </a:r>
            <a:r>
              <a:rPr lang="en-US" sz="2400" dirty="0">
                <a:latin typeface="Georgia" panose="02040502050405020303" pitchFamily="18" charset="0"/>
              </a:rPr>
              <a:t>and pneumococcal vaccines</a:t>
            </a:r>
          </a:p>
        </p:txBody>
      </p:sp>
      <p:sp>
        <p:nvSpPr>
          <p:cNvPr id="4" name="Slide Number Placeholder 3"/>
          <p:cNvSpPr>
            <a:spLocks noGrp="1"/>
          </p:cNvSpPr>
          <p:nvPr>
            <p:ph type="sldNum" sz="quarter" idx="12"/>
          </p:nvPr>
        </p:nvSpPr>
        <p:spPr/>
        <p:txBody>
          <a:bodyPr/>
          <a:lstStyle/>
          <a:p>
            <a:fld id="{2C138B79-E241-430B-BB94-4939B216A6E1}" type="slidenum">
              <a:rPr lang="en-GB" smtClean="0"/>
              <a:t>16</a:t>
            </a:fld>
            <a:endParaRPr lang="en-GB"/>
          </a:p>
        </p:txBody>
      </p:sp>
    </p:spTree>
    <p:extLst>
      <p:ext uri="{BB962C8B-B14F-4D97-AF65-F5344CB8AC3E}">
        <p14:creationId xmlns:p14="http://schemas.microsoft.com/office/powerpoint/2010/main" val="1178089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Protein-based Sub-unit Vaccines</a:t>
            </a:r>
          </a:p>
        </p:txBody>
      </p:sp>
      <p:sp>
        <p:nvSpPr>
          <p:cNvPr id="3" name="Content Placeholder 2"/>
          <p:cNvSpPr>
            <a:spLocks noGrp="1"/>
          </p:cNvSpPr>
          <p:nvPr>
            <p:ph idx="1"/>
          </p:nvPr>
        </p:nvSpPr>
        <p:spPr>
          <a:xfrm>
            <a:off x="457200" y="1417638"/>
            <a:ext cx="8229600" cy="4830762"/>
          </a:xfrm>
        </p:spPr>
        <p:txBody>
          <a:bodyPr>
            <a:normAutofit fontScale="92500" lnSpcReduction="10000"/>
          </a:bodyPr>
          <a:lstStyle/>
          <a:p>
            <a:pPr>
              <a:lnSpc>
                <a:spcPct val="110000"/>
              </a:lnSpc>
              <a:spcBef>
                <a:spcPts val="1800"/>
              </a:spcBef>
            </a:pPr>
            <a:r>
              <a:rPr lang="en-US" sz="2400" dirty="0">
                <a:latin typeface="Georgia" panose="02040502050405020303" pitchFamily="18" charset="0"/>
              </a:rPr>
              <a:t>Utilize purified proteins from the pathogen to induce an immune response</a:t>
            </a:r>
          </a:p>
          <a:p>
            <a:pPr>
              <a:lnSpc>
                <a:spcPct val="110000"/>
              </a:lnSpc>
              <a:spcBef>
                <a:spcPts val="1800"/>
              </a:spcBef>
            </a:pPr>
            <a:r>
              <a:rPr lang="en-US" sz="2400" dirty="0">
                <a:latin typeface="Georgia" panose="02040502050405020303" pitchFamily="18" charset="0"/>
              </a:rPr>
              <a:t>Present an antigen to the immune system without viral particles using specific, isolated protein from the pathogen</a:t>
            </a:r>
          </a:p>
          <a:p>
            <a:pPr>
              <a:lnSpc>
                <a:spcPct val="110000"/>
              </a:lnSpc>
              <a:spcBef>
                <a:spcPts val="1800"/>
              </a:spcBef>
            </a:pPr>
            <a:r>
              <a:rPr lang="en-US" sz="2400" dirty="0">
                <a:latin typeface="Georgia" panose="02040502050405020303" pitchFamily="18" charset="0"/>
              </a:rPr>
              <a:t>Because these proteins may not be presented in native form (i.e., as in the live pathogen), antibodies generated against these antigens may not bind efficiently to the live pathogen</a:t>
            </a:r>
          </a:p>
          <a:p>
            <a:pPr>
              <a:lnSpc>
                <a:spcPct val="110000"/>
              </a:lnSpc>
              <a:spcBef>
                <a:spcPts val="1800"/>
              </a:spcBef>
            </a:pPr>
            <a:r>
              <a:rPr lang="en-US" sz="2400" dirty="0">
                <a:latin typeface="Georgia" panose="02040502050405020303" pitchFamily="18" charset="0"/>
              </a:rPr>
              <a:t>Examples include:</a:t>
            </a:r>
          </a:p>
          <a:p>
            <a:pPr lvl="1">
              <a:lnSpc>
                <a:spcPct val="110000"/>
              </a:lnSpc>
              <a:spcBef>
                <a:spcPts val="1800"/>
              </a:spcBef>
            </a:pPr>
            <a:r>
              <a:rPr lang="en-US" sz="2400" dirty="0" err="1">
                <a:latin typeface="Georgia" panose="02040502050405020303" pitchFamily="18" charset="0"/>
              </a:rPr>
              <a:t>Acellular</a:t>
            </a:r>
            <a:r>
              <a:rPr lang="en-US" sz="2400" dirty="0">
                <a:latin typeface="Georgia" panose="02040502050405020303" pitchFamily="18" charset="0"/>
              </a:rPr>
              <a:t> pertussis (</a:t>
            </a:r>
            <a:r>
              <a:rPr lang="en-US" sz="2400" dirty="0" err="1">
                <a:latin typeface="Georgia" panose="02040502050405020303" pitchFamily="18" charset="0"/>
              </a:rPr>
              <a:t>aP</a:t>
            </a:r>
            <a:r>
              <a:rPr lang="en-US" sz="2400" dirty="0">
                <a:latin typeface="Georgia" panose="02040502050405020303" pitchFamily="18" charset="0"/>
              </a:rPr>
              <a:t>) vaccine</a:t>
            </a:r>
          </a:p>
          <a:p>
            <a:pPr lvl="1">
              <a:lnSpc>
                <a:spcPct val="110000"/>
              </a:lnSpc>
              <a:spcBef>
                <a:spcPts val="1800"/>
              </a:spcBef>
            </a:pPr>
            <a:r>
              <a:rPr lang="en-US" sz="2400" dirty="0">
                <a:latin typeface="Georgia" panose="02040502050405020303" pitchFamily="18" charset="0"/>
              </a:rPr>
              <a:t>Hepatitis B vaccine</a:t>
            </a:r>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2C138B79-E241-430B-BB94-4939B216A6E1}" type="slidenum">
              <a:rPr lang="en-GB" smtClean="0"/>
              <a:t>17</a:t>
            </a:fld>
            <a:endParaRPr lang="en-GB"/>
          </a:p>
        </p:txBody>
      </p:sp>
    </p:spTree>
    <p:extLst>
      <p:ext uri="{BB962C8B-B14F-4D97-AF65-F5344CB8AC3E}">
        <p14:creationId xmlns:p14="http://schemas.microsoft.com/office/powerpoint/2010/main" val="2904711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a:latin typeface="Georgia" panose="02040502050405020303" pitchFamily="18" charset="0"/>
              </a:rPr>
              <a:t>Conjugate Sub-unit Vaccines</a:t>
            </a:r>
          </a:p>
        </p:txBody>
      </p:sp>
      <p:sp>
        <p:nvSpPr>
          <p:cNvPr id="3" name="Content Placeholder 2"/>
          <p:cNvSpPr>
            <a:spLocks noGrp="1"/>
          </p:cNvSpPr>
          <p:nvPr>
            <p:ph idx="1"/>
          </p:nvPr>
        </p:nvSpPr>
        <p:spPr>
          <a:xfrm>
            <a:off x="457200" y="1600200"/>
            <a:ext cx="8229600" cy="4756150"/>
          </a:xfrm>
        </p:spPr>
        <p:txBody>
          <a:bodyPr>
            <a:normAutofit/>
          </a:bodyPr>
          <a:lstStyle/>
          <a:p>
            <a:pPr defTabSz="577850">
              <a:spcBef>
                <a:spcPts val="1800"/>
              </a:spcBef>
            </a:pPr>
            <a:r>
              <a:rPr lang="en-US" sz="2200" dirty="0">
                <a:latin typeface="Georgia" panose="02040502050405020303" pitchFamily="18" charset="0"/>
              </a:rPr>
              <a:t>Binds polysaccharide capsule to carrier protein to induce long-term protective response</a:t>
            </a:r>
            <a:endParaRPr lang="de-DE" sz="2200" dirty="0">
              <a:latin typeface="Georgia" panose="02040502050405020303" pitchFamily="18" charset="0"/>
            </a:endParaRPr>
          </a:p>
          <a:p>
            <a:pPr>
              <a:spcBef>
                <a:spcPts val="1800"/>
              </a:spcBef>
            </a:pPr>
            <a:r>
              <a:rPr lang="en-US" sz="2200" dirty="0">
                <a:latin typeface="Georgia" panose="02040502050405020303" pitchFamily="18" charset="0"/>
              </a:rPr>
              <a:t>These vaccines provide protection against pathogens where plain polysaccharide vaccines fail to work in infants and also provide more long-term protection in young children and adults</a:t>
            </a:r>
          </a:p>
          <a:p>
            <a:pPr>
              <a:spcBef>
                <a:spcPts val="1800"/>
              </a:spcBef>
            </a:pPr>
            <a:r>
              <a:rPr lang="en-US" sz="2200" dirty="0">
                <a:latin typeface="Georgia" panose="02040502050405020303" pitchFamily="18" charset="0"/>
                <a:ea typeface="ＭＳ Ｐゴシック" charset="0"/>
                <a:cs typeface="ＭＳ Ｐゴシック" charset="0"/>
              </a:rPr>
              <a:t>Conjugate subunit vaccines benefit from a technology that binds the polysaccharide to a carrier protein that can induce the long-term protective response even in infants. </a:t>
            </a:r>
          </a:p>
          <a:p>
            <a:pPr>
              <a:spcBef>
                <a:spcPts val="1800"/>
              </a:spcBef>
            </a:pPr>
            <a:r>
              <a:rPr lang="en-US" sz="2200" dirty="0">
                <a:latin typeface="Georgia" panose="02040502050405020303" pitchFamily="18" charset="0"/>
                <a:ea typeface="ＭＳ Ｐゴシック" charset="0"/>
                <a:cs typeface="ＭＳ Ｐゴシック" charset="0"/>
              </a:rPr>
              <a:t>Various protein carriers are used for conjugation, including diphtheria and tetanus toxoid</a:t>
            </a:r>
            <a:endParaRPr lang="en-US" sz="22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2C138B79-E241-430B-BB94-4939B216A6E1}" type="slidenum">
              <a:rPr lang="en-GB" smtClean="0"/>
              <a:t>18</a:t>
            </a:fld>
            <a:endParaRPr lang="en-GB" dirty="0"/>
          </a:p>
        </p:txBody>
      </p:sp>
    </p:spTree>
    <p:extLst>
      <p:ext uri="{BB962C8B-B14F-4D97-AF65-F5344CB8AC3E}">
        <p14:creationId xmlns:p14="http://schemas.microsoft.com/office/powerpoint/2010/main" val="3922487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Conjugate Sub-unit Vaccines …. Cont’d</a:t>
            </a:r>
          </a:p>
        </p:txBody>
      </p:sp>
      <p:sp>
        <p:nvSpPr>
          <p:cNvPr id="3" name="Content Placeholder 2"/>
          <p:cNvSpPr>
            <a:spLocks noGrp="1"/>
          </p:cNvSpPr>
          <p:nvPr>
            <p:ph idx="1"/>
          </p:nvPr>
        </p:nvSpPr>
        <p:spPr>
          <a:xfrm>
            <a:off x="457200" y="1417638"/>
            <a:ext cx="8229600" cy="4938712"/>
          </a:xfrm>
        </p:spPr>
        <p:txBody>
          <a:bodyPr>
            <a:normAutofit/>
          </a:bodyPr>
          <a:lstStyle/>
          <a:p>
            <a:pPr>
              <a:spcBef>
                <a:spcPts val="1800"/>
              </a:spcBef>
            </a:pPr>
            <a:r>
              <a:rPr lang="en-US" sz="2400" dirty="0">
                <a:latin typeface="Georgia" panose="02040502050405020303" pitchFamily="18" charset="0"/>
              </a:rPr>
              <a:t>Examples: </a:t>
            </a:r>
            <a:r>
              <a:rPr lang="en-US" sz="2400" dirty="0" err="1">
                <a:latin typeface="Georgia" panose="02040502050405020303" pitchFamily="18" charset="0"/>
              </a:rPr>
              <a:t>Haemophilus</a:t>
            </a:r>
            <a:r>
              <a:rPr lang="en-US" sz="2400" dirty="0">
                <a:latin typeface="Georgia" panose="02040502050405020303" pitchFamily="18" charset="0"/>
              </a:rPr>
              <a:t> </a:t>
            </a:r>
            <a:r>
              <a:rPr lang="en-US" sz="2400" dirty="0" err="1">
                <a:latin typeface="Georgia" panose="02040502050405020303" pitchFamily="18" charset="0"/>
              </a:rPr>
              <a:t>influenzae</a:t>
            </a:r>
            <a:r>
              <a:rPr lang="en-US" sz="2400" dirty="0">
                <a:latin typeface="Georgia" panose="02040502050405020303" pitchFamily="18" charset="0"/>
              </a:rPr>
              <a:t> type b (</a:t>
            </a:r>
            <a:r>
              <a:rPr lang="en-US" sz="2400" dirty="0" err="1">
                <a:latin typeface="Georgia" panose="02040502050405020303" pitchFamily="18" charset="0"/>
              </a:rPr>
              <a:t>Hib</a:t>
            </a:r>
            <a:r>
              <a:rPr lang="en-US" sz="2400" dirty="0">
                <a:latin typeface="Georgia" panose="02040502050405020303" pitchFamily="18" charset="0"/>
              </a:rPr>
              <a:t>) and Pneumococcal (PCV-7, PCV-10, PCV-13) and meningococcal A vaccine</a:t>
            </a:r>
          </a:p>
          <a:p>
            <a:pPr>
              <a:spcBef>
                <a:spcPts val="1800"/>
              </a:spcBef>
            </a:pPr>
            <a:r>
              <a:rPr lang="en-US" sz="2400" dirty="0">
                <a:latin typeface="Georgia" panose="02040502050405020303" pitchFamily="18" charset="0"/>
              </a:rPr>
              <a:t>Advantages of conjugate vaccines</a:t>
            </a:r>
          </a:p>
          <a:p>
            <a:pPr lvl="1">
              <a:spcBef>
                <a:spcPts val="1800"/>
              </a:spcBef>
            </a:pPr>
            <a:r>
              <a:rPr lang="en-US" sz="2000" dirty="0">
                <a:latin typeface="Georgia" panose="02040502050405020303" pitchFamily="18" charset="0"/>
              </a:rPr>
              <a:t>Ability to elicit immunological memory</a:t>
            </a:r>
          </a:p>
          <a:p>
            <a:pPr lvl="1">
              <a:spcBef>
                <a:spcPts val="1800"/>
              </a:spcBef>
            </a:pPr>
            <a:r>
              <a:rPr lang="en-US" sz="2000" dirty="0">
                <a:latin typeface="Georgia" panose="02040502050405020303" pitchFamily="18" charset="0"/>
              </a:rPr>
              <a:t>Reduce asymptomatic carriage of the bacteria, resulting in marked herd immunity</a:t>
            </a:r>
          </a:p>
          <a:p>
            <a:pPr lvl="1">
              <a:spcBef>
                <a:spcPts val="1800"/>
              </a:spcBef>
            </a:pPr>
            <a:r>
              <a:rPr lang="en-US" sz="2000" dirty="0">
                <a:latin typeface="Georgia" panose="02040502050405020303" pitchFamily="18" charset="0"/>
              </a:rPr>
              <a:t>Protection of infants and toddlers</a:t>
            </a:r>
          </a:p>
          <a:p>
            <a:pPr lvl="1">
              <a:spcBef>
                <a:spcPts val="1800"/>
              </a:spcBef>
            </a:pPr>
            <a:r>
              <a:rPr lang="en-US" sz="2000" dirty="0">
                <a:latin typeface="Georgia" panose="02040502050405020303" pitchFamily="18" charset="0"/>
              </a:rPr>
              <a:t>Longer lasting protection</a:t>
            </a:r>
          </a:p>
          <a:p>
            <a:pPr lvl="1">
              <a:spcBef>
                <a:spcPts val="1800"/>
              </a:spcBef>
            </a:pPr>
            <a:r>
              <a:rPr lang="en-US" sz="2000" dirty="0">
                <a:latin typeface="Georgia" panose="02040502050405020303" pitchFamily="18" charset="0"/>
              </a:rPr>
              <a:t>Very safe</a:t>
            </a:r>
            <a:endParaRPr lang="de-DE" sz="20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2C138B79-E241-430B-BB94-4939B216A6E1}" type="slidenum">
              <a:rPr lang="en-GB" smtClean="0"/>
              <a:t>19</a:t>
            </a:fld>
            <a:endParaRPr lang="en-GB" dirty="0"/>
          </a:p>
        </p:txBody>
      </p:sp>
    </p:spTree>
    <p:extLst>
      <p:ext uri="{BB962C8B-B14F-4D97-AF65-F5344CB8AC3E}">
        <p14:creationId xmlns:p14="http://schemas.microsoft.com/office/powerpoint/2010/main" val="111417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200" b="1" dirty="0">
                <a:latin typeface="Georgia" panose="02040502050405020303" pitchFamily="18" charset="0"/>
              </a:rPr>
              <a:t>IMMUNIZATION</a:t>
            </a: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2C138B79-E241-430B-BB94-4939B216A6E1}" type="slidenum">
              <a:rPr lang="en-GB" smtClean="0"/>
              <a:t>2</a:t>
            </a:fld>
            <a:endParaRPr lang="en-GB"/>
          </a:p>
        </p:txBody>
      </p:sp>
    </p:spTree>
    <p:extLst>
      <p:ext uri="{BB962C8B-B14F-4D97-AF65-F5344CB8AC3E}">
        <p14:creationId xmlns:p14="http://schemas.microsoft.com/office/powerpoint/2010/main" val="1597211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Toxoid Vaccines</a:t>
            </a:r>
          </a:p>
        </p:txBody>
      </p:sp>
      <p:sp>
        <p:nvSpPr>
          <p:cNvPr id="3" name="Content Placeholder 2"/>
          <p:cNvSpPr>
            <a:spLocks noGrp="1"/>
          </p:cNvSpPr>
          <p:nvPr>
            <p:ph idx="1"/>
          </p:nvPr>
        </p:nvSpPr>
        <p:spPr/>
        <p:txBody>
          <a:bodyPr>
            <a:normAutofit/>
          </a:bodyPr>
          <a:lstStyle/>
          <a:p>
            <a:pPr>
              <a:spcBef>
                <a:spcPts val="1800"/>
              </a:spcBef>
            </a:pPr>
            <a:r>
              <a:rPr lang="en-US" sz="2400" dirty="0">
                <a:latin typeface="Georgia" panose="02040502050405020303" pitchFamily="18" charset="0"/>
              </a:rPr>
              <a:t>Toxoids are modified bacterial exotoxins so that toxicity is lost but antigenicity is retained</a:t>
            </a:r>
          </a:p>
          <a:p>
            <a:pPr>
              <a:spcBef>
                <a:spcPts val="1800"/>
              </a:spcBef>
            </a:pPr>
            <a:r>
              <a:rPr lang="en-US" sz="2400" dirty="0">
                <a:latin typeface="Georgia" panose="02040502050405020303" pitchFamily="18" charset="0"/>
              </a:rPr>
              <a:t>Pathogenic bacteria such as Clostridium </a:t>
            </a:r>
            <a:r>
              <a:rPr lang="en-US" sz="2400" dirty="0" err="1">
                <a:latin typeface="Georgia" panose="02040502050405020303" pitchFamily="18" charset="0"/>
              </a:rPr>
              <a:t>tetani</a:t>
            </a:r>
            <a:r>
              <a:rPr lang="en-US" sz="2400" dirty="0">
                <a:latin typeface="Georgia" panose="02040502050405020303" pitchFamily="18" charset="0"/>
              </a:rPr>
              <a:t> and </a:t>
            </a:r>
            <a:r>
              <a:rPr lang="en-US" sz="2400" dirty="0" err="1">
                <a:latin typeface="Georgia" panose="02040502050405020303" pitchFamily="18" charset="0"/>
              </a:rPr>
              <a:t>Corynebacterium</a:t>
            </a:r>
            <a:r>
              <a:rPr lang="en-US" sz="2400" dirty="0">
                <a:latin typeface="Georgia" panose="02040502050405020303" pitchFamily="18" charset="0"/>
              </a:rPr>
              <a:t> diphtheria induce disease through production of their toxins</a:t>
            </a:r>
          </a:p>
          <a:p>
            <a:pPr>
              <a:spcBef>
                <a:spcPts val="1800"/>
              </a:spcBef>
            </a:pPr>
            <a:r>
              <a:rPr lang="en-US" sz="2400" dirty="0">
                <a:latin typeface="Georgia" panose="02040502050405020303" pitchFamily="18" charset="0"/>
              </a:rPr>
              <a:t>Vaccines against these toxins, known as toxoid vaccines, are effective because they elicit an immune response that results in the production of antibodies that can bind and neutralize these toxins, preventing cell damage in the patient</a:t>
            </a:r>
          </a:p>
        </p:txBody>
      </p:sp>
      <p:sp>
        <p:nvSpPr>
          <p:cNvPr id="4" name="Slide Number Placeholder 3"/>
          <p:cNvSpPr>
            <a:spLocks noGrp="1"/>
          </p:cNvSpPr>
          <p:nvPr>
            <p:ph type="sldNum" sz="quarter" idx="12"/>
          </p:nvPr>
        </p:nvSpPr>
        <p:spPr/>
        <p:txBody>
          <a:bodyPr/>
          <a:lstStyle/>
          <a:p>
            <a:fld id="{2C138B79-E241-430B-BB94-4939B216A6E1}" type="slidenum">
              <a:rPr lang="en-GB" smtClean="0"/>
              <a:t>20</a:t>
            </a:fld>
            <a:endParaRPr lang="en-GB"/>
          </a:p>
        </p:txBody>
      </p:sp>
    </p:spTree>
    <p:extLst>
      <p:ext uri="{BB962C8B-B14F-4D97-AF65-F5344CB8AC3E}">
        <p14:creationId xmlns:p14="http://schemas.microsoft.com/office/powerpoint/2010/main" val="1807881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Toxoid Vaccines …. Cont’d</a:t>
            </a:r>
          </a:p>
        </p:txBody>
      </p:sp>
      <p:sp>
        <p:nvSpPr>
          <p:cNvPr id="3" name="Content Placeholder 2"/>
          <p:cNvSpPr>
            <a:spLocks noGrp="1"/>
          </p:cNvSpPr>
          <p:nvPr>
            <p:ph idx="1"/>
          </p:nvPr>
        </p:nvSpPr>
        <p:spPr/>
        <p:txBody>
          <a:bodyPr>
            <a:noAutofit/>
          </a:bodyPr>
          <a:lstStyle/>
          <a:p>
            <a:pPr>
              <a:spcBef>
                <a:spcPts val="1800"/>
              </a:spcBef>
            </a:pPr>
            <a:r>
              <a:rPr lang="en-US" sz="2400" dirty="0">
                <a:latin typeface="Georgia" panose="02040502050405020303" pitchFamily="18" charset="0"/>
              </a:rPr>
              <a:t>Inactivated or killed toxins are used as the </a:t>
            </a:r>
            <a:r>
              <a:rPr lang="en-US" sz="2400" dirty="0" err="1">
                <a:latin typeface="Georgia" panose="02040502050405020303" pitchFamily="18" charset="0"/>
              </a:rPr>
              <a:t>immunogen</a:t>
            </a:r>
            <a:r>
              <a:rPr lang="en-US" sz="2400" dirty="0">
                <a:latin typeface="Georgia" panose="02040502050405020303" pitchFamily="18" charset="0"/>
              </a:rPr>
              <a:t>; however, because they are not highly immunogenic, they must be adsorbed to adjuvants (aluminum or calcium salts) to increase their capacity to stimulate the immune response</a:t>
            </a:r>
          </a:p>
          <a:p>
            <a:pPr>
              <a:spcBef>
                <a:spcPts val="1800"/>
              </a:spcBef>
            </a:pPr>
            <a:r>
              <a:rPr lang="en-US" sz="2400" dirty="0">
                <a:latin typeface="Georgia" panose="02040502050405020303" pitchFamily="18" charset="0"/>
              </a:rPr>
              <a:t>Toxoid vaccines are safe because they do not contain live pathogens</a:t>
            </a:r>
          </a:p>
          <a:p>
            <a:pPr>
              <a:spcBef>
                <a:spcPts val="1800"/>
              </a:spcBef>
            </a:pPr>
            <a:r>
              <a:rPr lang="en-US" sz="2400" dirty="0">
                <a:latin typeface="Georgia" panose="02040502050405020303" pitchFamily="18" charset="0"/>
              </a:rPr>
              <a:t>They are stable over a wide range of temperatures and </a:t>
            </a:r>
            <a:r>
              <a:rPr lang="en-US" sz="2400" dirty="0" err="1">
                <a:latin typeface="Georgia" panose="02040502050405020303" pitchFamily="18" charset="0"/>
              </a:rPr>
              <a:t>humidities</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Examples: Tetanus toxoid and diphtheria toxoid</a:t>
            </a:r>
          </a:p>
        </p:txBody>
      </p:sp>
      <p:sp>
        <p:nvSpPr>
          <p:cNvPr id="4" name="Slide Number Placeholder 3"/>
          <p:cNvSpPr>
            <a:spLocks noGrp="1"/>
          </p:cNvSpPr>
          <p:nvPr>
            <p:ph type="sldNum" sz="quarter" idx="12"/>
          </p:nvPr>
        </p:nvSpPr>
        <p:spPr/>
        <p:txBody>
          <a:bodyPr/>
          <a:lstStyle/>
          <a:p>
            <a:fld id="{2C138B79-E241-430B-BB94-4939B216A6E1}" type="slidenum">
              <a:rPr lang="en-GB" smtClean="0"/>
              <a:t>21</a:t>
            </a:fld>
            <a:endParaRPr lang="en-GB"/>
          </a:p>
        </p:txBody>
      </p:sp>
    </p:spTree>
    <p:extLst>
      <p:ext uri="{BB962C8B-B14F-4D97-AF65-F5344CB8AC3E}">
        <p14:creationId xmlns:p14="http://schemas.microsoft.com/office/powerpoint/2010/main" val="3069174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200" b="1" dirty="0">
                <a:latin typeface="Georgia" panose="02040502050405020303" pitchFamily="18" charset="0"/>
              </a:rPr>
              <a:t>ANTI-SERA AND IMMUNOGLOBULINS</a:t>
            </a:r>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2C138B79-E241-430B-BB94-4939B216A6E1}" type="slidenum">
              <a:rPr lang="en-GB" smtClean="0"/>
              <a:t>22</a:t>
            </a:fld>
            <a:endParaRPr lang="en-GB"/>
          </a:p>
        </p:txBody>
      </p:sp>
    </p:spTree>
    <p:extLst>
      <p:ext uri="{BB962C8B-B14F-4D97-AF65-F5344CB8AC3E}">
        <p14:creationId xmlns:p14="http://schemas.microsoft.com/office/powerpoint/2010/main" val="3475761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2600" b="1" dirty="0">
                <a:latin typeface="Georgia" panose="02040502050405020303" pitchFamily="18" charset="0"/>
              </a:rPr>
              <a:t>Anti-sera</a:t>
            </a:r>
          </a:p>
        </p:txBody>
      </p:sp>
      <p:sp>
        <p:nvSpPr>
          <p:cNvPr id="3" name="Content Placeholder 2"/>
          <p:cNvSpPr>
            <a:spLocks noGrp="1"/>
          </p:cNvSpPr>
          <p:nvPr>
            <p:ph idx="1"/>
          </p:nvPr>
        </p:nvSpPr>
        <p:spPr>
          <a:xfrm>
            <a:off x="457200" y="1447800"/>
            <a:ext cx="8229600" cy="4908550"/>
          </a:xfrm>
        </p:spPr>
        <p:txBody>
          <a:bodyPr>
            <a:normAutofit/>
          </a:bodyPr>
          <a:lstStyle/>
          <a:p>
            <a:pPr marL="0" indent="0">
              <a:spcBef>
                <a:spcPts val="1800"/>
              </a:spcBef>
              <a:buNone/>
            </a:pPr>
            <a:r>
              <a:rPr lang="en-US" sz="2400" dirty="0">
                <a:latin typeface="Georgia" panose="02040502050405020303" pitchFamily="18" charset="0"/>
              </a:rPr>
              <a:t>Anti-sera are purified and concentrated preparations of serum of horses actively immunized against a specific antigen</a:t>
            </a:r>
          </a:p>
          <a:p>
            <a:pPr marL="0" indent="0">
              <a:spcBef>
                <a:spcPts val="1800"/>
              </a:spcBef>
              <a:buNone/>
            </a:pPr>
            <a:r>
              <a:rPr lang="en-US" sz="2400" dirty="0">
                <a:latin typeface="Georgia" panose="02040502050405020303" pitchFamily="18" charset="0"/>
              </a:rPr>
              <a:t>Hypersensitivity reactions are very common with anti-sera</a:t>
            </a:r>
          </a:p>
          <a:p>
            <a:pPr marL="0" indent="0">
              <a:spcBef>
                <a:spcPts val="1800"/>
              </a:spcBef>
              <a:buNone/>
            </a:pPr>
            <a:r>
              <a:rPr lang="en-US" sz="2400" b="1" dirty="0">
                <a:latin typeface="Georgia" panose="02040502050405020303" pitchFamily="18" charset="0"/>
              </a:rPr>
              <a:t>Examples of anti-sera</a:t>
            </a:r>
          </a:p>
          <a:p>
            <a:pPr>
              <a:spcBef>
                <a:spcPts val="1800"/>
              </a:spcBef>
            </a:pPr>
            <a:r>
              <a:rPr lang="en-US" sz="2400" dirty="0">
                <a:latin typeface="Georgia" panose="02040502050405020303" pitchFamily="18" charset="0"/>
              </a:rPr>
              <a:t>Tetanus anti-toxin (anti-tetanic serum)</a:t>
            </a:r>
          </a:p>
          <a:p>
            <a:pPr>
              <a:spcBef>
                <a:spcPts val="1800"/>
              </a:spcBef>
            </a:pPr>
            <a:r>
              <a:rPr lang="en-US" sz="2400" dirty="0">
                <a:latin typeface="Georgia" panose="02040502050405020303" pitchFamily="18" charset="0"/>
              </a:rPr>
              <a:t>Anti-rabies serum</a:t>
            </a:r>
          </a:p>
          <a:p>
            <a:pPr>
              <a:spcBef>
                <a:spcPts val="1800"/>
              </a:spcBef>
            </a:pPr>
            <a:r>
              <a:rPr lang="en-US" sz="2400" dirty="0">
                <a:latin typeface="Georgia" panose="02040502050405020303" pitchFamily="18" charset="0"/>
              </a:rPr>
              <a:t>Diphtheria anti-toxin (anti-diphtheritic serum)</a:t>
            </a:r>
          </a:p>
          <a:p>
            <a:pPr>
              <a:spcBef>
                <a:spcPts val="1800"/>
              </a:spcBef>
            </a:pPr>
            <a:r>
              <a:rPr lang="en-US" sz="2400" dirty="0">
                <a:latin typeface="Georgia" panose="02040502050405020303" pitchFamily="18" charset="0"/>
              </a:rPr>
              <a:t>Anti-snake venom serum polyvalent</a:t>
            </a:r>
          </a:p>
        </p:txBody>
      </p:sp>
      <p:sp>
        <p:nvSpPr>
          <p:cNvPr id="4" name="Slide Number Placeholder 3"/>
          <p:cNvSpPr>
            <a:spLocks noGrp="1"/>
          </p:cNvSpPr>
          <p:nvPr>
            <p:ph type="sldNum" sz="quarter" idx="12"/>
          </p:nvPr>
        </p:nvSpPr>
        <p:spPr/>
        <p:txBody>
          <a:bodyPr/>
          <a:lstStyle/>
          <a:p>
            <a:fld id="{2C138B79-E241-430B-BB94-4939B216A6E1}" type="slidenum">
              <a:rPr lang="en-GB" smtClean="0"/>
              <a:t>23</a:t>
            </a:fld>
            <a:endParaRPr lang="en-GB"/>
          </a:p>
        </p:txBody>
      </p:sp>
    </p:spTree>
    <p:extLst>
      <p:ext uri="{BB962C8B-B14F-4D97-AF65-F5344CB8AC3E}">
        <p14:creationId xmlns:p14="http://schemas.microsoft.com/office/powerpoint/2010/main" val="2645645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err="1">
                <a:latin typeface="Georgia" panose="02040502050405020303" pitchFamily="18" charset="0"/>
              </a:rPr>
              <a:t>Immunoglobulins</a:t>
            </a:r>
            <a:r>
              <a:rPr lang="en-US" sz="2600" b="1" dirty="0">
                <a:latin typeface="Georgia" panose="02040502050405020303" pitchFamily="18" charset="0"/>
              </a:rPr>
              <a:t> (IGs)</a:t>
            </a:r>
            <a:endParaRPr lang="en-US" sz="2600" dirty="0">
              <a:latin typeface="Georgia" panose="02040502050405020303" pitchFamily="18" charset="0"/>
            </a:endParaRPr>
          </a:p>
        </p:txBody>
      </p:sp>
      <p:sp>
        <p:nvSpPr>
          <p:cNvPr id="3" name="Content Placeholder 2"/>
          <p:cNvSpPr>
            <a:spLocks noGrp="1"/>
          </p:cNvSpPr>
          <p:nvPr>
            <p:ph idx="1"/>
          </p:nvPr>
        </p:nvSpPr>
        <p:spPr>
          <a:xfrm>
            <a:off x="457200" y="1772816"/>
            <a:ext cx="8229600" cy="4353347"/>
          </a:xfrm>
        </p:spPr>
        <p:txBody>
          <a:bodyPr>
            <a:normAutofit/>
          </a:bodyPr>
          <a:lstStyle/>
          <a:p>
            <a:pPr>
              <a:spcBef>
                <a:spcPts val="1800"/>
              </a:spcBef>
            </a:pPr>
            <a:r>
              <a:rPr lang="en-US" sz="2400" dirty="0" err="1">
                <a:latin typeface="Georgia" panose="02040502050405020303" pitchFamily="18" charset="0"/>
              </a:rPr>
              <a:t>Immunoglobulins</a:t>
            </a:r>
            <a:r>
              <a:rPr lang="en-US" sz="2400" dirty="0">
                <a:latin typeface="Georgia" panose="02040502050405020303" pitchFamily="18" charset="0"/>
              </a:rPr>
              <a:t> (IGs) are separated human gamma globulins which carry the antibodies. These may be nonspecific (normal) or specific (hyper-immune) against a particular antigen</a:t>
            </a:r>
          </a:p>
          <a:p>
            <a:pPr>
              <a:spcBef>
                <a:spcPts val="1800"/>
              </a:spcBef>
            </a:pPr>
            <a:r>
              <a:rPr lang="en-US" sz="2400" dirty="0" err="1">
                <a:latin typeface="Georgia" panose="02040502050405020303" pitchFamily="18" charset="0"/>
              </a:rPr>
              <a:t>Immunoglobulins</a:t>
            </a:r>
            <a:r>
              <a:rPr lang="en-US" sz="2400" dirty="0">
                <a:latin typeface="Georgia" panose="02040502050405020303" pitchFamily="18" charset="0"/>
              </a:rPr>
              <a:t> are more efficacious than the corresponding anti-sera </a:t>
            </a:r>
          </a:p>
          <a:p>
            <a:pPr>
              <a:spcBef>
                <a:spcPts val="1800"/>
              </a:spcBef>
            </a:pPr>
            <a:r>
              <a:rPr lang="en-US" sz="2400" dirty="0">
                <a:latin typeface="Georgia" panose="02040502050405020303" pitchFamily="18" charset="0"/>
              </a:rPr>
              <a:t>Hypersensitivity reactions are less common with IGs compared to anti-sera</a:t>
            </a:r>
          </a:p>
        </p:txBody>
      </p:sp>
      <p:sp>
        <p:nvSpPr>
          <p:cNvPr id="4" name="Slide Number Placeholder 3"/>
          <p:cNvSpPr>
            <a:spLocks noGrp="1"/>
          </p:cNvSpPr>
          <p:nvPr>
            <p:ph type="sldNum" sz="quarter" idx="12"/>
          </p:nvPr>
        </p:nvSpPr>
        <p:spPr/>
        <p:txBody>
          <a:bodyPr/>
          <a:lstStyle/>
          <a:p>
            <a:fld id="{2C138B79-E241-430B-BB94-4939B216A6E1}" type="slidenum">
              <a:rPr lang="en-GB" smtClean="0"/>
              <a:t>24</a:t>
            </a:fld>
            <a:endParaRPr lang="en-GB"/>
          </a:p>
        </p:txBody>
      </p:sp>
    </p:spTree>
    <p:extLst>
      <p:ext uri="{BB962C8B-B14F-4D97-AF65-F5344CB8AC3E}">
        <p14:creationId xmlns:p14="http://schemas.microsoft.com/office/powerpoint/2010/main" val="1521250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err="1">
                <a:latin typeface="Georgia" panose="02040502050405020303" pitchFamily="18" charset="0"/>
              </a:rPr>
              <a:t>Immunoglobulins</a:t>
            </a:r>
            <a:r>
              <a:rPr lang="en-US" sz="2400" b="1" dirty="0">
                <a:latin typeface="Georgia" panose="02040502050405020303" pitchFamily="18" charset="0"/>
              </a:rPr>
              <a:t> …. Cont’d</a:t>
            </a:r>
          </a:p>
        </p:txBody>
      </p:sp>
      <p:sp>
        <p:nvSpPr>
          <p:cNvPr id="3" name="Content Placeholder 2"/>
          <p:cNvSpPr>
            <a:spLocks noGrp="1"/>
          </p:cNvSpPr>
          <p:nvPr>
            <p:ph idx="1"/>
          </p:nvPr>
        </p:nvSpPr>
        <p:spPr/>
        <p:txBody>
          <a:bodyPr>
            <a:noAutofit/>
          </a:bodyPr>
          <a:lstStyle/>
          <a:p>
            <a:pPr marL="0" indent="0">
              <a:spcBef>
                <a:spcPts val="1800"/>
              </a:spcBef>
              <a:buNone/>
            </a:pPr>
            <a:r>
              <a:rPr lang="en-US" sz="2200" b="1" dirty="0">
                <a:latin typeface="Georgia" panose="02040502050405020303" pitchFamily="18" charset="0"/>
              </a:rPr>
              <a:t>There are two types of IGs:</a:t>
            </a:r>
          </a:p>
          <a:p>
            <a:pPr marL="514350" indent="-514350">
              <a:spcBef>
                <a:spcPts val="1800"/>
              </a:spcBef>
              <a:buFont typeface="+mj-lt"/>
              <a:buAutoNum type="arabicPeriod"/>
            </a:pPr>
            <a:r>
              <a:rPr lang="en-US" sz="2200" dirty="0">
                <a:latin typeface="Georgia" panose="02040502050405020303" pitchFamily="18" charset="0"/>
              </a:rPr>
              <a:t>Nonspecific </a:t>
            </a:r>
            <a:r>
              <a:rPr lang="en-US" sz="2200" dirty="0" err="1">
                <a:latin typeface="Georgia" panose="02040502050405020303" pitchFamily="18" charset="0"/>
              </a:rPr>
              <a:t>immunoglobulins</a:t>
            </a:r>
            <a:r>
              <a:rPr lang="en-US" sz="2200" dirty="0">
                <a:latin typeface="Georgia" panose="02040502050405020303" pitchFamily="18" charset="0"/>
              </a:rPr>
              <a:t> i.e. normal human gamma globulin</a:t>
            </a:r>
          </a:p>
          <a:p>
            <a:pPr marL="514350" indent="-514350">
              <a:spcBef>
                <a:spcPts val="1800"/>
              </a:spcBef>
              <a:buFont typeface="+mj-lt"/>
              <a:buAutoNum type="arabicPeriod"/>
            </a:pPr>
            <a:r>
              <a:rPr lang="en-US" sz="2200" dirty="0">
                <a:latin typeface="Georgia" panose="02040502050405020303" pitchFamily="18" charset="0"/>
              </a:rPr>
              <a:t>Specific </a:t>
            </a:r>
            <a:r>
              <a:rPr lang="en-US" sz="2200" dirty="0" err="1">
                <a:latin typeface="Georgia" panose="02040502050405020303" pitchFamily="18" charset="0"/>
              </a:rPr>
              <a:t>immunoglobulins</a:t>
            </a:r>
            <a:r>
              <a:rPr lang="en-US" sz="2200" dirty="0">
                <a:latin typeface="Georgia" panose="02040502050405020303" pitchFamily="18" charset="0"/>
              </a:rPr>
              <a:t> (hyper-immune IGs): high titers of desired antibody (e.g. hepatitis B, rabies, tetanus)</a:t>
            </a:r>
          </a:p>
          <a:p>
            <a:pPr marL="0" indent="0">
              <a:spcBef>
                <a:spcPts val="1800"/>
              </a:spcBef>
              <a:buNone/>
            </a:pPr>
            <a:r>
              <a:rPr lang="en-US" sz="2200" b="1" dirty="0">
                <a:latin typeface="Georgia" panose="02040502050405020303" pitchFamily="18" charset="0"/>
              </a:rPr>
              <a:t>Indications</a:t>
            </a:r>
          </a:p>
          <a:p>
            <a:pPr>
              <a:spcBef>
                <a:spcPts val="1800"/>
              </a:spcBef>
            </a:pPr>
            <a:r>
              <a:rPr lang="en-US" sz="2200" dirty="0">
                <a:latin typeface="Georgia" panose="02040502050405020303" pitchFamily="18" charset="0"/>
              </a:rPr>
              <a:t>Individual is deficient in antibodies – immunodeficiency</a:t>
            </a:r>
          </a:p>
          <a:p>
            <a:pPr>
              <a:spcBef>
                <a:spcPts val="1800"/>
              </a:spcBef>
            </a:pPr>
            <a:r>
              <a:rPr lang="en-US" sz="2200" dirty="0">
                <a:latin typeface="Georgia" panose="02040502050405020303" pitchFamily="18" charset="0"/>
              </a:rPr>
              <a:t>Individual is exposed to an agent and there is inadequate time for active immunization (e.g. rabies and hepatitis B)</a:t>
            </a:r>
          </a:p>
        </p:txBody>
      </p:sp>
      <p:sp>
        <p:nvSpPr>
          <p:cNvPr id="4" name="Slide Number Placeholder 3"/>
          <p:cNvSpPr>
            <a:spLocks noGrp="1"/>
          </p:cNvSpPr>
          <p:nvPr>
            <p:ph type="sldNum" sz="quarter" idx="12"/>
          </p:nvPr>
        </p:nvSpPr>
        <p:spPr/>
        <p:txBody>
          <a:bodyPr/>
          <a:lstStyle/>
          <a:p>
            <a:fld id="{2C138B79-E241-430B-BB94-4939B216A6E1}" type="slidenum">
              <a:rPr lang="en-GB" smtClean="0"/>
              <a:t>25</a:t>
            </a:fld>
            <a:endParaRPr lang="en-GB"/>
          </a:p>
        </p:txBody>
      </p:sp>
    </p:spTree>
    <p:extLst>
      <p:ext uri="{BB962C8B-B14F-4D97-AF65-F5344CB8AC3E}">
        <p14:creationId xmlns:p14="http://schemas.microsoft.com/office/powerpoint/2010/main" val="800832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Normal Human Gamma Globulin</a:t>
            </a:r>
          </a:p>
        </p:txBody>
      </p:sp>
      <p:sp>
        <p:nvSpPr>
          <p:cNvPr id="3" name="Content Placeholder 2"/>
          <p:cNvSpPr>
            <a:spLocks noGrp="1"/>
          </p:cNvSpPr>
          <p:nvPr>
            <p:ph idx="1"/>
          </p:nvPr>
        </p:nvSpPr>
        <p:spPr>
          <a:xfrm>
            <a:off x="457200" y="1371600"/>
            <a:ext cx="8229600" cy="4984750"/>
          </a:xfrm>
        </p:spPr>
        <p:txBody>
          <a:bodyPr>
            <a:normAutofit lnSpcReduction="10000"/>
          </a:bodyPr>
          <a:lstStyle/>
          <a:p>
            <a:pPr>
              <a:lnSpc>
                <a:spcPct val="110000"/>
              </a:lnSpc>
              <a:spcBef>
                <a:spcPts val="1200"/>
              </a:spcBef>
            </a:pPr>
            <a:r>
              <a:rPr lang="en-US" sz="2400" dirty="0">
                <a:latin typeface="Georgia" panose="02040502050405020303" pitchFamily="18" charset="0"/>
              </a:rPr>
              <a:t>Normal human gamma globulin is concentrated IG obtained by fractionation from pooled human plasma</a:t>
            </a:r>
          </a:p>
          <a:p>
            <a:pPr>
              <a:lnSpc>
                <a:spcPct val="110000"/>
              </a:lnSpc>
              <a:spcBef>
                <a:spcPts val="1200"/>
              </a:spcBef>
            </a:pPr>
            <a:r>
              <a:rPr lang="en-US" sz="2400" dirty="0">
                <a:latin typeface="Georgia" panose="02040502050405020303" pitchFamily="18" charset="0"/>
              </a:rPr>
              <a:t>Used in treatment protocols for conditions such as:</a:t>
            </a:r>
          </a:p>
          <a:p>
            <a:pPr lvl="1">
              <a:lnSpc>
                <a:spcPct val="110000"/>
              </a:lnSpc>
              <a:spcBef>
                <a:spcPts val="1200"/>
              </a:spcBef>
            </a:pPr>
            <a:r>
              <a:rPr lang="en-US" sz="2000" dirty="0">
                <a:latin typeface="Georgia" panose="02040502050405020303" pitchFamily="18" charset="0"/>
              </a:rPr>
              <a:t>Primary and secondary </a:t>
            </a:r>
            <a:r>
              <a:rPr lang="en-US" sz="2000" dirty="0" err="1">
                <a:latin typeface="Georgia" panose="02040502050405020303" pitchFamily="18" charset="0"/>
              </a:rPr>
              <a:t>immunodeficiencies</a:t>
            </a:r>
            <a:endParaRPr lang="en-US" sz="2000" dirty="0">
              <a:latin typeface="Georgia" panose="02040502050405020303" pitchFamily="18" charset="0"/>
            </a:endParaRPr>
          </a:p>
          <a:p>
            <a:pPr lvl="1">
              <a:lnSpc>
                <a:spcPct val="110000"/>
              </a:lnSpc>
              <a:spcBef>
                <a:spcPts val="1200"/>
              </a:spcBef>
            </a:pPr>
            <a:r>
              <a:rPr lang="en-US" sz="2000" dirty="0">
                <a:latin typeface="Georgia" panose="02040502050405020303" pitchFamily="18" charset="0"/>
              </a:rPr>
              <a:t>HIV/AIDS</a:t>
            </a:r>
          </a:p>
          <a:p>
            <a:pPr lvl="1">
              <a:lnSpc>
                <a:spcPct val="110000"/>
              </a:lnSpc>
              <a:spcBef>
                <a:spcPts val="1200"/>
              </a:spcBef>
            </a:pPr>
            <a:r>
              <a:rPr lang="en-US" sz="2000" dirty="0">
                <a:latin typeface="Georgia" panose="02040502050405020303" pitchFamily="18" charset="0"/>
              </a:rPr>
              <a:t>Some autoimmune disorders (e.g. Guillain-Barre syndrome, immune thrombocytopenia and Kawasaki disease)</a:t>
            </a:r>
          </a:p>
          <a:p>
            <a:pPr lvl="1">
              <a:lnSpc>
                <a:spcPct val="110000"/>
              </a:lnSpc>
              <a:spcBef>
                <a:spcPts val="1200"/>
              </a:spcBef>
            </a:pPr>
            <a:r>
              <a:rPr lang="en-US" sz="2000" dirty="0">
                <a:latin typeface="Georgia" panose="02040502050405020303" pitchFamily="18" charset="0"/>
              </a:rPr>
              <a:t>Some neurological diseases (e.g. multifocal motor neuropathy, stiff person syndrome, multiple sclerosis and myasthenia gravis)</a:t>
            </a:r>
          </a:p>
          <a:p>
            <a:pPr lvl="1">
              <a:lnSpc>
                <a:spcPct val="110000"/>
              </a:lnSpc>
              <a:spcBef>
                <a:spcPts val="1200"/>
              </a:spcBef>
            </a:pPr>
            <a:r>
              <a:rPr lang="en-US" sz="2000" dirty="0">
                <a:latin typeface="Georgia" panose="02040502050405020303" pitchFamily="18" charset="0"/>
              </a:rPr>
              <a:t>Some acute infections (e.g. measles)</a:t>
            </a:r>
          </a:p>
          <a:p>
            <a:pPr lvl="1">
              <a:lnSpc>
                <a:spcPct val="110000"/>
              </a:lnSpc>
              <a:spcBef>
                <a:spcPts val="1200"/>
              </a:spcBef>
            </a:pPr>
            <a:r>
              <a:rPr lang="en-US" sz="2000" dirty="0">
                <a:latin typeface="Georgia" panose="02040502050405020303" pitchFamily="18" charset="0"/>
              </a:rPr>
              <a:t>Some complications of organ transplantation</a:t>
            </a:r>
          </a:p>
        </p:txBody>
      </p:sp>
      <p:sp>
        <p:nvSpPr>
          <p:cNvPr id="4" name="Slide Number Placeholder 3"/>
          <p:cNvSpPr>
            <a:spLocks noGrp="1"/>
          </p:cNvSpPr>
          <p:nvPr>
            <p:ph type="sldNum" sz="quarter" idx="12"/>
          </p:nvPr>
        </p:nvSpPr>
        <p:spPr/>
        <p:txBody>
          <a:bodyPr/>
          <a:lstStyle/>
          <a:p>
            <a:fld id="{2C138B79-E241-430B-BB94-4939B216A6E1}" type="slidenum">
              <a:rPr lang="en-GB" smtClean="0"/>
              <a:t>26</a:t>
            </a:fld>
            <a:endParaRPr lang="en-GB"/>
          </a:p>
        </p:txBody>
      </p:sp>
    </p:spTree>
    <p:extLst>
      <p:ext uri="{BB962C8B-B14F-4D97-AF65-F5344CB8AC3E}">
        <p14:creationId xmlns:p14="http://schemas.microsoft.com/office/powerpoint/2010/main" val="1510312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a:latin typeface="Georgia" panose="02040502050405020303" pitchFamily="18" charset="0"/>
              </a:rPr>
              <a:t>Specific </a:t>
            </a:r>
            <a:r>
              <a:rPr lang="en-US" sz="2400" b="1" dirty="0" err="1">
                <a:latin typeface="Georgia" panose="02040502050405020303" pitchFamily="18" charset="0"/>
              </a:rPr>
              <a:t>Immunoglobulins</a:t>
            </a:r>
            <a:r>
              <a:rPr lang="en-US" sz="2400" b="1" dirty="0">
                <a:latin typeface="Georgia" panose="02040502050405020303" pitchFamily="18" charset="0"/>
              </a:rPr>
              <a:t> (Hyper-immune </a:t>
            </a:r>
            <a:r>
              <a:rPr lang="en-US" sz="2400" b="1" dirty="0" err="1">
                <a:latin typeface="Georgia" panose="02040502050405020303" pitchFamily="18" charset="0"/>
              </a:rPr>
              <a:t>Immunoglobulins</a:t>
            </a:r>
            <a:r>
              <a:rPr lang="en-US" sz="2400" b="1" dirty="0">
                <a:latin typeface="Georgia" panose="02040502050405020303" pitchFamily="18" charset="0"/>
              </a:rPr>
              <a:t>)</a:t>
            </a:r>
          </a:p>
        </p:txBody>
      </p:sp>
      <p:sp>
        <p:nvSpPr>
          <p:cNvPr id="3" name="Content Placeholder 2"/>
          <p:cNvSpPr>
            <a:spLocks noGrp="1"/>
          </p:cNvSpPr>
          <p:nvPr>
            <p:ph idx="1"/>
          </p:nvPr>
        </p:nvSpPr>
        <p:spPr>
          <a:xfrm>
            <a:off x="457200" y="1600200"/>
            <a:ext cx="8229600" cy="4756150"/>
          </a:xfrm>
        </p:spPr>
        <p:txBody>
          <a:bodyPr>
            <a:noAutofit/>
          </a:bodyPr>
          <a:lstStyle/>
          <a:p>
            <a:pPr>
              <a:spcBef>
                <a:spcPts val="1800"/>
              </a:spcBef>
            </a:pPr>
            <a:r>
              <a:rPr lang="en-US" sz="2200" dirty="0">
                <a:latin typeface="Georgia" panose="02040502050405020303" pitchFamily="18" charset="0"/>
              </a:rPr>
              <a:t>Hyper-immune IGs are made from pools of selected human or animal donors with high titers of antibodies against particular agents of interest such as viruses or toxins</a:t>
            </a:r>
          </a:p>
          <a:p>
            <a:pPr>
              <a:spcBef>
                <a:spcPts val="1800"/>
              </a:spcBef>
            </a:pPr>
            <a:r>
              <a:rPr lang="en-US" sz="2200" dirty="0">
                <a:latin typeface="Georgia" panose="02040502050405020303" pitchFamily="18" charset="0"/>
              </a:rPr>
              <a:t>Intravenous administration of the hyper-immune IGs is a passive transfer of high-titer antibodies that either reduces risk or reduces the severity of infection</a:t>
            </a:r>
          </a:p>
          <a:p>
            <a:pPr>
              <a:spcBef>
                <a:spcPts val="1800"/>
              </a:spcBef>
            </a:pPr>
            <a:r>
              <a:rPr lang="en-US" sz="2200" dirty="0">
                <a:latin typeface="Georgia" panose="02040502050405020303" pitchFamily="18" charset="0"/>
              </a:rPr>
              <a:t>Various hyper-immune IGs are available for treatment of respiratory syncytial virus, cytomegalovirus, varicella zoster, hepatitis B virus, rabies, tetanus, snake venoms, digoxin overdose and rhesus negative pregnant women to prevent </a:t>
            </a:r>
            <a:r>
              <a:rPr lang="en-US" sz="2200" dirty="0" err="1">
                <a:latin typeface="Georgia" panose="02040502050405020303" pitchFamily="18" charset="0"/>
              </a:rPr>
              <a:t>haemolytic</a:t>
            </a:r>
            <a:r>
              <a:rPr lang="en-US" sz="2200" dirty="0">
                <a:latin typeface="Georgia" panose="02040502050405020303" pitchFamily="18" charset="0"/>
              </a:rPr>
              <a:t> disease of the newborn (anti-D IG)</a:t>
            </a:r>
          </a:p>
        </p:txBody>
      </p:sp>
      <p:sp>
        <p:nvSpPr>
          <p:cNvPr id="4" name="Slide Number Placeholder 3"/>
          <p:cNvSpPr>
            <a:spLocks noGrp="1"/>
          </p:cNvSpPr>
          <p:nvPr>
            <p:ph type="sldNum" sz="quarter" idx="12"/>
          </p:nvPr>
        </p:nvSpPr>
        <p:spPr/>
        <p:txBody>
          <a:bodyPr/>
          <a:lstStyle/>
          <a:p>
            <a:fld id="{2C138B79-E241-430B-BB94-4939B216A6E1}" type="slidenum">
              <a:rPr lang="en-GB" smtClean="0"/>
              <a:t>27</a:t>
            </a:fld>
            <a:endParaRPr lang="en-GB"/>
          </a:p>
        </p:txBody>
      </p:sp>
    </p:spTree>
    <p:extLst>
      <p:ext uri="{BB962C8B-B14F-4D97-AF65-F5344CB8AC3E}">
        <p14:creationId xmlns:p14="http://schemas.microsoft.com/office/powerpoint/2010/main" val="4269835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86200"/>
            <a:ext cx="6400800" cy="1968690"/>
          </a:xfrm>
        </p:spPr>
        <p:txBody>
          <a:bodyPr/>
          <a:lstStyle/>
          <a:p>
            <a:endParaRPr lang="en-US" dirty="0">
              <a:latin typeface="Georgia" panose="02040502050405020303" pitchFamily="18" charset="0"/>
            </a:endParaRPr>
          </a:p>
        </p:txBody>
      </p:sp>
    </p:spTree>
    <p:extLst>
      <p:ext uri="{BB962C8B-B14F-4D97-AF65-F5344CB8AC3E}">
        <p14:creationId xmlns:p14="http://schemas.microsoft.com/office/powerpoint/2010/main" val="609563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a:bodyPr>
          <a:lstStyle/>
          <a:p>
            <a:pPr algn="l" eaLnBrk="1" hangingPunct="1"/>
            <a:r>
              <a:rPr lang="en-US" sz="2800" b="1" dirty="0">
                <a:latin typeface="Georgia" panose="02040502050405020303" pitchFamily="18" charset="0"/>
              </a:rPr>
              <a:t>Immunization</a:t>
            </a:r>
          </a:p>
        </p:txBody>
      </p:sp>
      <p:sp>
        <p:nvSpPr>
          <p:cNvPr id="65539" name="Rectangle 3"/>
          <p:cNvSpPr>
            <a:spLocks noGrp="1" noChangeArrowheads="1"/>
          </p:cNvSpPr>
          <p:nvPr>
            <p:ph idx="1"/>
          </p:nvPr>
        </p:nvSpPr>
        <p:spPr>
          <a:xfrm>
            <a:off x="457200" y="2286000"/>
            <a:ext cx="8229600" cy="4038600"/>
          </a:xfrm>
        </p:spPr>
        <p:txBody>
          <a:bodyPr>
            <a:normAutofit/>
          </a:bodyPr>
          <a:lstStyle/>
          <a:p>
            <a:r>
              <a:rPr lang="en-US" sz="2400" dirty="0">
                <a:latin typeface="Georgia" panose="02040502050405020303" pitchFamily="18" charset="0"/>
              </a:rPr>
              <a:t>Active immunization: Stimulation with an antigen (done through vaccination: administration of antigen as a live attenuated organism, whole killed organism, or a specific protein or peptide constituent of an organism)</a:t>
            </a:r>
          </a:p>
          <a:p>
            <a:pPr eaLnBrk="1" hangingPunct="1">
              <a:buFont typeface="Wingdings 2" pitchFamily="18" charset="2"/>
              <a:buNone/>
            </a:pPr>
            <a:endParaRPr lang="en-US" sz="2400" dirty="0">
              <a:latin typeface="Georgia" panose="02040502050405020303" pitchFamily="18" charset="0"/>
            </a:endParaRPr>
          </a:p>
          <a:p>
            <a:pPr eaLnBrk="1" hangingPunct="1"/>
            <a:r>
              <a:rPr lang="en-US" sz="2400" dirty="0">
                <a:latin typeface="Georgia" panose="02040502050405020303" pitchFamily="18" charset="0"/>
              </a:rPr>
              <a:t>Passive immunization – Pre-formed antibodies are given</a:t>
            </a:r>
          </a:p>
          <a:p>
            <a:pPr lvl="1"/>
            <a:r>
              <a:rPr lang="en-US" sz="2400" dirty="0">
                <a:latin typeface="Georgia" panose="02040502050405020303" pitchFamily="18" charset="0"/>
              </a:rPr>
              <a:t>Anti-sera and </a:t>
            </a:r>
            <a:r>
              <a:rPr lang="en-US" sz="2400" dirty="0" err="1">
                <a:latin typeface="Georgia" panose="02040502050405020303" pitchFamily="18" charset="0"/>
              </a:rPr>
              <a:t>immunoglobulins</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2C138B79-E241-430B-BB94-4939B216A6E1}" type="slidenum">
              <a:rPr lang="en-GB" smtClean="0"/>
              <a:t>3</a:t>
            </a:fld>
            <a:endParaRPr lang="en-GB"/>
          </a:p>
        </p:txBody>
      </p:sp>
    </p:spTree>
    <p:extLst>
      <p:ext uri="{BB962C8B-B14F-4D97-AF65-F5344CB8AC3E}">
        <p14:creationId xmlns:p14="http://schemas.microsoft.com/office/powerpoint/2010/main" val="1346445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fade">
                                      <p:cBhvr>
                                        <p:cTn id="7" dur="500"/>
                                        <p:tgtEl>
                                          <p:spTgt spid="655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fade">
                                      <p:cBhvr>
                                        <p:cTn id="12" dur="500"/>
                                        <p:tgtEl>
                                          <p:spTgt spid="655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fade">
                                      <p:cBhvr>
                                        <p:cTn id="17" dur="500"/>
                                        <p:tgtEl>
                                          <p:spTgt spid="655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fade">
                                      <p:cBhvr>
                                        <p:cTn id="22" dur="500"/>
                                        <p:tgtEl>
                                          <p:spTgt spid="655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US" sz="2400" b="1" dirty="0">
                <a:latin typeface="Georgia" panose="02040502050405020303" pitchFamily="18" charset="0"/>
              </a:rPr>
              <a:t>Active Immunization versus Passive Immunization</a:t>
            </a:r>
            <a:endParaRPr lang="en-GB" sz="2400" b="1" dirty="0">
              <a:latin typeface="Georgia" panose="02040502050405020303"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90281908"/>
              </p:ext>
            </p:extLst>
          </p:nvPr>
        </p:nvGraphicFramePr>
        <p:xfrm>
          <a:off x="323528" y="1340768"/>
          <a:ext cx="8363272" cy="4613136"/>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20000"/>
                    </a:ext>
                  </a:extLst>
                </a:gridCol>
                <a:gridCol w="4258816">
                  <a:extLst>
                    <a:ext uri="{9D8B030D-6E8A-4147-A177-3AD203B41FA5}">
                      <a16:colId xmlns:a16="http://schemas.microsoft.com/office/drawing/2014/main" val="20001"/>
                    </a:ext>
                  </a:extLst>
                </a:gridCol>
              </a:tblGrid>
              <a:tr h="301666">
                <a:tc>
                  <a:txBody>
                    <a:bodyPr/>
                    <a:lstStyle/>
                    <a:p>
                      <a:r>
                        <a:rPr lang="en-GB" sz="2200" b="1" dirty="0">
                          <a:solidFill>
                            <a:schemeClr val="tx1"/>
                          </a:solidFill>
                          <a:latin typeface="Georgia" panose="02040502050405020303" pitchFamily="18" charset="0"/>
                        </a:rPr>
                        <a:t>Active</a:t>
                      </a:r>
                      <a:r>
                        <a:rPr lang="en-GB" sz="2200" b="1" baseline="0" dirty="0">
                          <a:solidFill>
                            <a:schemeClr val="tx1"/>
                          </a:solidFill>
                          <a:latin typeface="Georgia" panose="02040502050405020303" pitchFamily="18" charset="0"/>
                        </a:rPr>
                        <a:t> Immunization</a:t>
                      </a:r>
                      <a:endParaRPr lang="en-GB" sz="22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b="1" dirty="0">
                          <a:solidFill>
                            <a:schemeClr val="tx1"/>
                          </a:solidFill>
                          <a:latin typeface="Georgia" panose="02040502050405020303" pitchFamily="18" charset="0"/>
                        </a:rPr>
                        <a:t>Passive</a:t>
                      </a:r>
                      <a:r>
                        <a:rPr lang="en-GB" sz="2200" b="1" baseline="0" dirty="0">
                          <a:solidFill>
                            <a:schemeClr val="tx1"/>
                          </a:solidFill>
                          <a:latin typeface="Georgia" panose="02040502050405020303" pitchFamily="18" charset="0"/>
                        </a:rPr>
                        <a:t> Immunization</a:t>
                      </a:r>
                      <a:endParaRPr lang="en-GB" sz="22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67856">
                <a:tc>
                  <a:txBody>
                    <a:bodyPr/>
                    <a:lstStyle/>
                    <a:p>
                      <a:pPr eaLnBrk="1" hangingPunct="1"/>
                      <a:r>
                        <a:rPr lang="en-US" sz="2200" b="0" dirty="0">
                          <a:solidFill>
                            <a:schemeClr val="tx1"/>
                          </a:solidFill>
                          <a:latin typeface="Georgia" panose="02040502050405020303" pitchFamily="18" charset="0"/>
                        </a:rPr>
                        <a:t>Higher</a:t>
                      </a:r>
                      <a:r>
                        <a:rPr lang="en-US" sz="2200" b="0" baseline="0" dirty="0">
                          <a:solidFill>
                            <a:schemeClr val="tx1"/>
                          </a:solidFill>
                          <a:latin typeface="Georgia" panose="02040502050405020303" pitchFamily="18" charset="0"/>
                        </a:rPr>
                        <a:t> efficacy</a:t>
                      </a:r>
                      <a:endParaRPr lang="en-US"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Wingdings 2" pitchFamily="18" charset="2"/>
                        <a:buNone/>
                      </a:pPr>
                      <a:r>
                        <a:rPr lang="en-US" sz="2200" b="0" dirty="0">
                          <a:solidFill>
                            <a:schemeClr val="tx1"/>
                          </a:solidFill>
                          <a:latin typeface="Georgia" panose="02040502050405020303" pitchFamily="18" charset="0"/>
                        </a:rPr>
                        <a:t>Lower</a:t>
                      </a:r>
                      <a:r>
                        <a:rPr lang="en-US" sz="2200" b="0" baseline="0" dirty="0">
                          <a:solidFill>
                            <a:schemeClr val="tx1"/>
                          </a:solidFill>
                          <a:latin typeface="Georgia" panose="02040502050405020303" pitchFamily="18" charset="0"/>
                        </a:rPr>
                        <a:t> efficacy</a:t>
                      </a:r>
                      <a:endParaRPr lang="en-US"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32048">
                <a:tc>
                  <a:txBody>
                    <a:bodyPr/>
                    <a:lstStyle/>
                    <a:p>
                      <a:pPr eaLnBrk="1" hangingPunct="1">
                        <a:lnSpc>
                          <a:spcPct val="90000"/>
                        </a:lnSpc>
                      </a:pPr>
                      <a:r>
                        <a:rPr lang="en-US" sz="2200" b="0" dirty="0">
                          <a:solidFill>
                            <a:schemeClr val="tx1"/>
                          </a:solidFill>
                          <a:latin typeface="Georgia" panose="02040502050405020303" pitchFamily="18" charset="0"/>
                        </a:rPr>
                        <a:t>Long</a:t>
                      </a:r>
                      <a:r>
                        <a:rPr lang="en-US" sz="2200" b="0" baseline="0" dirty="0">
                          <a:solidFill>
                            <a:schemeClr val="tx1"/>
                          </a:solidFill>
                          <a:latin typeface="Georgia" panose="02040502050405020303" pitchFamily="18" charset="0"/>
                        </a:rPr>
                        <a:t> lasting protection</a:t>
                      </a:r>
                      <a:endParaRPr lang="en-US"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b="0" dirty="0">
                          <a:solidFill>
                            <a:schemeClr val="tx1"/>
                          </a:solidFill>
                          <a:latin typeface="Georgia" panose="02040502050405020303" pitchFamily="18" charset="0"/>
                        </a:rPr>
                        <a:t>Protection</a:t>
                      </a:r>
                      <a:r>
                        <a:rPr lang="en-GB" sz="2200" b="0" baseline="0" dirty="0">
                          <a:solidFill>
                            <a:schemeClr val="tx1"/>
                          </a:solidFill>
                          <a:latin typeface="Georgia" panose="02040502050405020303" pitchFamily="18" charset="0"/>
                        </a:rPr>
                        <a:t> l</a:t>
                      </a:r>
                      <a:r>
                        <a:rPr lang="en-GB" sz="2200" b="0" dirty="0">
                          <a:solidFill>
                            <a:schemeClr val="tx1"/>
                          </a:solidFill>
                          <a:latin typeface="Georgia" panose="02040502050405020303" pitchFamily="18" charset="0"/>
                        </a:rPr>
                        <a:t>asts</a:t>
                      </a:r>
                      <a:r>
                        <a:rPr lang="en-GB" sz="2200" b="0" baseline="0" dirty="0">
                          <a:solidFill>
                            <a:schemeClr val="tx1"/>
                          </a:solidFill>
                          <a:latin typeface="Georgia" panose="02040502050405020303" pitchFamily="18" charset="0"/>
                        </a:rPr>
                        <a:t> for a short period</a:t>
                      </a:r>
                      <a:endParaRPr lang="en-GB"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72">
                <a:tc>
                  <a:txBody>
                    <a:bodyPr/>
                    <a:lstStyle/>
                    <a:p>
                      <a:pPr>
                        <a:buFont typeface="Wingdings 2" pitchFamily="18" charset="2"/>
                        <a:buNone/>
                      </a:pPr>
                      <a:r>
                        <a:rPr lang="en-GB" sz="2200" b="0" dirty="0">
                          <a:solidFill>
                            <a:schemeClr val="tx1"/>
                          </a:solidFill>
                          <a:latin typeface="Georgia" panose="02040502050405020303" pitchFamily="18" charset="0"/>
                        </a:rPr>
                        <a:t>Long latent period for protective immunity to develop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Wingdings 2" pitchFamily="18" charset="2"/>
                        <a:buNone/>
                        <a:tabLst/>
                        <a:defRPr/>
                      </a:pPr>
                      <a:r>
                        <a:rPr lang="en-GB" sz="2200" b="0" dirty="0">
                          <a:solidFill>
                            <a:schemeClr val="tx1"/>
                          </a:solidFill>
                          <a:latin typeface="Georgia" panose="02040502050405020303" pitchFamily="18" charset="0"/>
                        </a:rPr>
                        <a:t>Provides immediate protection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60040">
                <a:tc>
                  <a:txBody>
                    <a:bodyPr/>
                    <a:lstStyle/>
                    <a:p>
                      <a:pPr>
                        <a:buFont typeface="Wingdings 2" pitchFamily="18" charset="2"/>
                        <a:buNone/>
                      </a:pPr>
                      <a:r>
                        <a:rPr lang="en-GB" sz="2200" b="0" dirty="0">
                          <a:solidFill>
                            <a:schemeClr val="tx1"/>
                          </a:solidFill>
                          <a:latin typeface="Georgia" panose="02040502050405020303" pitchFamily="18" charset="0"/>
                        </a:rPr>
                        <a:t>Only prophylactic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Wingdings 2" pitchFamily="18" charset="2"/>
                        <a:buNone/>
                        <a:tabLst/>
                        <a:defRPr/>
                      </a:pPr>
                      <a:r>
                        <a:rPr lang="en-GB" sz="2200" b="0" dirty="0">
                          <a:solidFill>
                            <a:schemeClr val="tx1"/>
                          </a:solidFill>
                          <a:latin typeface="Georgia" panose="02040502050405020303" pitchFamily="18" charset="0"/>
                        </a:rPr>
                        <a:t>Can be curative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398632">
                <a:tc>
                  <a:txBody>
                    <a:bodyPr/>
                    <a:lstStyle/>
                    <a:p>
                      <a:pPr>
                        <a:buFont typeface="Wingdings 2" pitchFamily="18" charset="2"/>
                        <a:buNone/>
                      </a:pPr>
                      <a:r>
                        <a:rPr lang="en-US" sz="2200" dirty="0">
                          <a:latin typeface="Georgia" panose="02040502050405020303" pitchFamily="18" charset="0"/>
                        </a:rPr>
                        <a:t>Debilitated or immune-compromised individuals do not benefit due to inability to generate an adequate immune response</a:t>
                      </a:r>
                      <a:endParaRPr lang="en-GB"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Wingdings 2" pitchFamily="18" charset="2"/>
                        <a:buNone/>
                        <a:tabLst/>
                        <a:defRPr/>
                      </a:pPr>
                      <a:r>
                        <a:rPr lang="en-GB" sz="2200" b="0" dirty="0">
                          <a:solidFill>
                            <a:schemeClr val="tx1"/>
                          </a:solidFill>
                          <a:latin typeface="Georgia" panose="02040502050405020303" pitchFamily="18" charset="0"/>
                        </a:rPr>
                        <a:t>Protects</a:t>
                      </a:r>
                      <a:r>
                        <a:rPr lang="en-GB" sz="2200" b="0" baseline="0" dirty="0">
                          <a:solidFill>
                            <a:schemeClr val="tx1"/>
                          </a:solidFill>
                          <a:latin typeface="Georgia" panose="02040502050405020303" pitchFamily="18" charset="0"/>
                        </a:rPr>
                        <a:t> all individuals regardless of immune status</a:t>
                      </a:r>
                      <a:endParaRPr lang="en-GB" sz="22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2C138B79-E241-430B-BB94-4939B216A6E1}" type="slidenum">
              <a:rPr lang="en-GB" smtClean="0">
                <a:solidFill>
                  <a:prstClr val="black">
                    <a:tint val="75000"/>
                  </a:prstClr>
                </a:solidFill>
              </a:rPr>
              <a:pPr/>
              <a:t>4</a:t>
            </a:fld>
            <a:endParaRPr lang="en-GB">
              <a:solidFill>
                <a:prstClr val="black">
                  <a:tint val="75000"/>
                </a:prstClr>
              </a:solidFill>
            </a:endParaRPr>
          </a:p>
        </p:txBody>
      </p:sp>
    </p:spTree>
    <p:extLst>
      <p:ext uri="{BB962C8B-B14F-4D97-AF65-F5344CB8AC3E}">
        <p14:creationId xmlns:p14="http://schemas.microsoft.com/office/powerpoint/2010/main" val="1857002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200" b="1" dirty="0">
                <a:latin typeface="Georgia" panose="02040502050405020303" pitchFamily="18" charset="0"/>
              </a:rPr>
              <a:t>VACCINES</a:t>
            </a: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2C138B79-E241-430B-BB94-4939B216A6E1}" type="slidenum">
              <a:rPr lang="en-GB" smtClean="0"/>
              <a:t>5</a:t>
            </a:fld>
            <a:endParaRPr lang="en-GB"/>
          </a:p>
        </p:txBody>
      </p:sp>
    </p:spTree>
    <p:extLst>
      <p:ext uri="{BB962C8B-B14F-4D97-AF65-F5344CB8AC3E}">
        <p14:creationId xmlns:p14="http://schemas.microsoft.com/office/powerpoint/2010/main" val="2578903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a:latin typeface="Georgia" panose="02040502050405020303" pitchFamily="18" charset="0"/>
              </a:rPr>
              <a:t>Vaccines</a:t>
            </a:r>
          </a:p>
        </p:txBody>
      </p:sp>
      <p:sp>
        <p:nvSpPr>
          <p:cNvPr id="3" name="Content Placeholder 2"/>
          <p:cNvSpPr>
            <a:spLocks noGrp="1"/>
          </p:cNvSpPr>
          <p:nvPr>
            <p:ph idx="1"/>
          </p:nvPr>
        </p:nvSpPr>
        <p:spPr/>
        <p:txBody>
          <a:bodyPr>
            <a:normAutofit fontScale="92500"/>
          </a:bodyPr>
          <a:lstStyle/>
          <a:p>
            <a:pPr marL="0" indent="0">
              <a:spcBef>
                <a:spcPts val="1800"/>
              </a:spcBef>
              <a:buNone/>
            </a:pPr>
            <a:r>
              <a:rPr lang="en-US" sz="2400" dirty="0">
                <a:latin typeface="Georgia" panose="02040502050405020303" pitchFamily="18" charset="0"/>
              </a:rPr>
              <a:t>Vaccines are antigenic materials consisting of the whole microorganism or one of its products</a:t>
            </a:r>
          </a:p>
          <a:p>
            <a:pPr marL="0" indent="0">
              <a:spcBef>
                <a:spcPts val="1800"/>
              </a:spcBef>
              <a:buNone/>
            </a:pPr>
            <a:r>
              <a:rPr lang="en-US" sz="2400" dirty="0">
                <a:latin typeface="Georgia" panose="02040502050405020303" pitchFamily="18" charset="0"/>
              </a:rPr>
              <a:t>Vaccines impart active immunity; they act as antigens which induce production of specific antibodies by the recipient himself</a:t>
            </a:r>
          </a:p>
          <a:p>
            <a:pPr marL="0" indent="0">
              <a:spcBef>
                <a:spcPts val="1800"/>
              </a:spcBef>
              <a:buNone/>
            </a:pPr>
            <a:r>
              <a:rPr lang="en-US" sz="2400" b="1" dirty="0">
                <a:latin typeface="Georgia" panose="02040502050405020303" pitchFamily="18" charset="0"/>
              </a:rPr>
              <a:t>Types of vaccines</a:t>
            </a:r>
          </a:p>
          <a:p>
            <a:pPr marL="457200" indent="-457200">
              <a:spcBef>
                <a:spcPts val="1800"/>
              </a:spcBef>
              <a:buFont typeface="+mj-lt"/>
              <a:buAutoNum type="arabicPeriod"/>
            </a:pPr>
            <a:r>
              <a:rPr lang="en-US" sz="2400" dirty="0">
                <a:latin typeface="Georgia" panose="02040502050405020303" pitchFamily="18" charset="0"/>
              </a:rPr>
              <a:t>Live attenuated vaccines</a:t>
            </a:r>
          </a:p>
          <a:p>
            <a:pPr marL="457200" indent="-457200">
              <a:spcBef>
                <a:spcPts val="1800"/>
              </a:spcBef>
              <a:buFont typeface="+mj-lt"/>
              <a:buAutoNum type="arabicPeriod"/>
            </a:pPr>
            <a:r>
              <a:rPr lang="en-US" sz="2400" dirty="0">
                <a:latin typeface="Georgia" panose="02040502050405020303" pitchFamily="18" charset="0"/>
              </a:rPr>
              <a:t>Killed (inactivated) vaccines</a:t>
            </a:r>
          </a:p>
          <a:p>
            <a:pPr marL="457200" indent="-457200">
              <a:spcBef>
                <a:spcPts val="1800"/>
              </a:spcBef>
              <a:buFont typeface="+mj-lt"/>
              <a:buAutoNum type="arabicPeriod"/>
            </a:pPr>
            <a:r>
              <a:rPr lang="en-US" sz="2400" dirty="0">
                <a:latin typeface="Georgia" panose="02040502050405020303" pitchFamily="18" charset="0"/>
              </a:rPr>
              <a:t>Sub-unit vaccines</a:t>
            </a:r>
          </a:p>
          <a:p>
            <a:pPr marL="457200" indent="-457200">
              <a:spcBef>
                <a:spcPts val="1800"/>
              </a:spcBef>
              <a:buFont typeface="+mj-lt"/>
              <a:buAutoNum type="arabicPeriod"/>
            </a:pPr>
            <a:r>
              <a:rPr lang="en-US" sz="2400" dirty="0">
                <a:latin typeface="Georgia" panose="02040502050405020303" pitchFamily="18" charset="0"/>
              </a:rPr>
              <a:t>Toxoid vaccines</a:t>
            </a:r>
          </a:p>
          <a:p>
            <a:pPr marL="0" indent="0">
              <a:buNone/>
            </a:pPr>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2C138B79-E241-430B-BB94-4939B216A6E1}" type="slidenum">
              <a:rPr lang="en-GB" smtClean="0"/>
              <a:t>6</a:t>
            </a:fld>
            <a:endParaRPr lang="en-GB"/>
          </a:p>
        </p:txBody>
      </p:sp>
    </p:spTree>
    <p:extLst>
      <p:ext uri="{BB962C8B-B14F-4D97-AF65-F5344CB8AC3E}">
        <p14:creationId xmlns:p14="http://schemas.microsoft.com/office/powerpoint/2010/main" val="2199352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a:latin typeface="Georgia" panose="02040502050405020303" pitchFamily="18" charset="0"/>
              </a:rPr>
              <a:t>Vaccines …. Cont’d</a:t>
            </a:r>
          </a:p>
        </p:txBody>
      </p:sp>
      <p:sp>
        <p:nvSpPr>
          <p:cNvPr id="3" name="Content Placeholder 2"/>
          <p:cNvSpPr>
            <a:spLocks noGrp="1"/>
          </p:cNvSpPr>
          <p:nvPr>
            <p:ph idx="1"/>
          </p:nvPr>
        </p:nvSpPr>
        <p:spPr/>
        <p:txBody>
          <a:bodyPr>
            <a:normAutofit/>
          </a:bodyPr>
          <a:lstStyle/>
          <a:p>
            <a:pPr>
              <a:spcBef>
                <a:spcPts val="1800"/>
              </a:spcBef>
            </a:pPr>
            <a:r>
              <a:rPr lang="en-US" sz="2400" dirty="0">
                <a:latin typeface="Georgia" panose="02040502050405020303" pitchFamily="18" charset="0"/>
              </a:rPr>
              <a:t>The antibodies developed in response to live or killed vaccines inactivate the bacteria/virus when it subsequently enters the body, while those induced by toxoids neutralize the elaborated exotoxin</a:t>
            </a:r>
          </a:p>
          <a:p>
            <a:pPr>
              <a:spcBef>
                <a:spcPts val="1800"/>
              </a:spcBef>
            </a:pPr>
            <a:r>
              <a:rPr lang="en-US" sz="2400" dirty="0">
                <a:latin typeface="Georgia" panose="02040502050405020303" pitchFamily="18" charset="0"/>
              </a:rPr>
              <a:t>The latent period between vaccination and development of immunity and the period for which it lasts depends primarily on the organism, but varies somewhat in different individuals</a:t>
            </a:r>
          </a:p>
          <a:p>
            <a:pPr>
              <a:spcBef>
                <a:spcPts val="1800"/>
              </a:spcBef>
            </a:pPr>
            <a:r>
              <a:rPr lang="en-US" sz="2400" dirty="0">
                <a:latin typeface="Georgia" panose="02040502050405020303" pitchFamily="18" charset="0"/>
              </a:rPr>
              <a:t>Viral vaccines generally afford more prolonged protection than bacterial vaccines</a:t>
            </a:r>
          </a:p>
        </p:txBody>
      </p:sp>
      <p:sp>
        <p:nvSpPr>
          <p:cNvPr id="4" name="Slide Number Placeholder 3"/>
          <p:cNvSpPr>
            <a:spLocks noGrp="1"/>
          </p:cNvSpPr>
          <p:nvPr>
            <p:ph type="sldNum" sz="quarter" idx="12"/>
          </p:nvPr>
        </p:nvSpPr>
        <p:spPr/>
        <p:txBody>
          <a:bodyPr/>
          <a:lstStyle/>
          <a:p>
            <a:fld id="{2C138B79-E241-430B-BB94-4939B216A6E1}" type="slidenum">
              <a:rPr lang="en-GB" smtClean="0"/>
              <a:t>7</a:t>
            </a:fld>
            <a:endParaRPr lang="en-GB"/>
          </a:p>
        </p:txBody>
      </p:sp>
    </p:spTree>
    <p:extLst>
      <p:ext uri="{BB962C8B-B14F-4D97-AF65-F5344CB8AC3E}">
        <p14:creationId xmlns:p14="http://schemas.microsoft.com/office/powerpoint/2010/main" val="198633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pPr algn="l"/>
            <a:r>
              <a:rPr lang="en-US" sz="2400" b="1" dirty="0">
                <a:latin typeface="Georgia" panose="02040502050405020303" pitchFamily="18" charset="0"/>
              </a:rPr>
              <a:t>Live Attenuated Vaccines</a:t>
            </a:r>
          </a:p>
        </p:txBody>
      </p:sp>
      <p:sp>
        <p:nvSpPr>
          <p:cNvPr id="3" name="Content Placeholder 2"/>
          <p:cNvSpPr>
            <a:spLocks noGrp="1"/>
          </p:cNvSpPr>
          <p:nvPr>
            <p:ph idx="1"/>
          </p:nvPr>
        </p:nvSpPr>
        <p:spPr>
          <a:xfrm>
            <a:off x="457200" y="1412776"/>
            <a:ext cx="8229600" cy="4943574"/>
          </a:xfrm>
        </p:spPr>
        <p:txBody>
          <a:bodyPr>
            <a:noAutofit/>
          </a:bodyPr>
          <a:lstStyle/>
          <a:p>
            <a:pPr>
              <a:spcBef>
                <a:spcPts val="1800"/>
              </a:spcBef>
            </a:pPr>
            <a:r>
              <a:rPr lang="en-US" sz="2200" dirty="0">
                <a:latin typeface="Georgia" panose="02040502050405020303" pitchFamily="18" charset="0"/>
              </a:rPr>
              <a:t>Live attenuated vaccines use a weakened form of a virus that contains antigens that appropriately stimulate an immune response</a:t>
            </a:r>
          </a:p>
          <a:p>
            <a:pPr>
              <a:spcBef>
                <a:spcPts val="1800"/>
              </a:spcBef>
            </a:pPr>
            <a:r>
              <a:rPr lang="en-US" sz="2200" dirty="0">
                <a:latin typeface="Georgia" panose="02040502050405020303" pitchFamily="18" charset="0"/>
              </a:rPr>
              <a:t>Such viruses have been passaged to reduce their virulence but retain immunogenic antigens that elicit strong </a:t>
            </a:r>
            <a:r>
              <a:rPr lang="en-US" sz="2200" dirty="0" err="1">
                <a:latin typeface="Georgia" panose="02040502050405020303" pitchFamily="18" charset="0"/>
              </a:rPr>
              <a:t>humoral</a:t>
            </a:r>
            <a:r>
              <a:rPr lang="en-US" sz="2200" dirty="0">
                <a:latin typeface="Georgia" panose="02040502050405020303" pitchFamily="18" charset="0"/>
              </a:rPr>
              <a:t> and cellular responses and the development of memory cells after one or two doses. A virus, for example, can be isolated from humans and then used to infect monkey cells. After several passages, the virus can no longer infect human cells but retains immunogenic capacity.</a:t>
            </a:r>
          </a:p>
          <a:p>
            <a:pPr>
              <a:spcBef>
                <a:spcPts val="1800"/>
              </a:spcBef>
            </a:pPr>
            <a:r>
              <a:rPr lang="en-US" sz="2200" dirty="0">
                <a:latin typeface="Georgia" panose="02040502050405020303" pitchFamily="18" charset="0"/>
              </a:rPr>
              <a:t>These attenuated viruses can elicit a robust immune response because they are similar to the natural pathogen and usually produced long-lasting immunity</a:t>
            </a:r>
          </a:p>
        </p:txBody>
      </p:sp>
      <p:sp>
        <p:nvSpPr>
          <p:cNvPr id="4" name="Slide Number Placeholder 3"/>
          <p:cNvSpPr>
            <a:spLocks noGrp="1"/>
          </p:cNvSpPr>
          <p:nvPr>
            <p:ph type="sldNum" sz="quarter" idx="12"/>
          </p:nvPr>
        </p:nvSpPr>
        <p:spPr/>
        <p:txBody>
          <a:bodyPr/>
          <a:lstStyle/>
          <a:p>
            <a:fld id="{2C138B79-E241-430B-BB94-4939B216A6E1}" type="slidenum">
              <a:rPr lang="en-GB" smtClean="0"/>
              <a:t>8</a:t>
            </a:fld>
            <a:endParaRPr lang="en-GB"/>
          </a:p>
        </p:txBody>
      </p:sp>
    </p:spTree>
    <p:extLst>
      <p:ext uri="{BB962C8B-B14F-4D97-AF65-F5344CB8AC3E}">
        <p14:creationId xmlns:p14="http://schemas.microsoft.com/office/powerpoint/2010/main" val="1259567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US" sz="2600" b="1" dirty="0">
                <a:latin typeface="Georgia" panose="02040502050405020303" pitchFamily="18" charset="0"/>
              </a:rPr>
              <a:t>Live Attenuated Vaccines …. Cont’d</a:t>
            </a:r>
            <a:endParaRPr lang="en-US" sz="2600" dirty="0">
              <a:latin typeface="Georgia" panose="02040502050405020303" pitchFamily="18" charset="0"/>
            </a:endParaRPr>
          </a:p>
        </p:txBody>
      </p:sp>
      <p:sp>
        <p:nvSpPr>
          <p:cNvPr id="3" name="Content Placeholder 2"/>
          <p:cNvSpPr>
            <a:spLocks noGrp="1"/>
          </p:cNvSpPr>
          <p:nvPr>
            <p:ph idx="1"/>
          </p:nvPr>
        </p:nvSpPr>
        <p:spPr>
          <a:xfrm>
            <a:off x="457200" y="1340768"/>
            <a:ext cx="8229600" cy="5015582"/>
          </a:xfrm>
        </p:spPr>
        <p:txBody>
          <a:bodyPr>
            <a:noAutofit/>
          </a:bodyPr>
          <a:lstStyle/>
          <a:p>
            <a:pPr>
              <a:spcBef>
                <a:spcPts val="1800"/>
              </a:spcBef>
            </a:pPr>
            <a:r>
              <a:rPr lang="en-US" sz="2400" dirty="0">
                <a:latin typeface="Georgia" panose="02040502050405020303" pitchFamily="18" charset="0"/>
              </a:rPr>
              <a:t>Because these are live viruses, they generally must be refrigerated to retain their activity</a:t>
            </a:r>
          </a:p>
          <a:p>
            <a:pPr>
              <a:spcBef>
                <a:spcPts val="1800"/>
              </a:spcBef>
            </a:pPr>
            <a:r>
              <a:rPr lang="en-US" sz="2400" dirty="0">
                <a:latin typeface="Georgia" panose="02040502050405020303" pitchFamily="18" charset="0"/>
              </a:rPr>
              <a:t>Because viruses can mutate and change in the host, it may be possible that viruses can become virulent again and cause disease</a:t>
            </a:r>
          </a:p>
          <a:p>
            <a:pPr>
              <a:spcBef>
                <a:spcPts val="1800"/>
              </a:spcBef>
            </a:pPr>
            <a:r>
              <a:rPr lang="en-US" sz="2400" dirty="0">
                <a:latin typeface="Georgia" panose="02040502050405020303" pitchFamily="18" charset="0"/>
              </a:rPr>
              <a:t>Live attenuated vaccines can, however, grow and multiply in the body of the host to a limited extent</a:t>
            </a:r>
          </a:p>
        </p:txBody>
      </p:sp>
      <p:sp>
        <p:nvSpPr>
          <p:cNvPr id="4" name="Slide Number Placeholder 3"/>
          <p:cNvSpPr>
            <a:spLocks noGrp="1"/>
          </p:cNvSpPr>
          <p:nvPr>
            <p:ph type="sldNum" sz="quarter" idx="12"/>
          </p:nvPr>
        </p:nvSpPr>
        <p:spPr/>
        <p:txBody>
          <a:bodyPr/>
          <a:lstStyle/>
          <a:p>
            <a:fld id="{2C138B79-E241-430B-BB94-4939B216A6E1}" type="slidenum">
              <a:rPr lang="en-GB" smtClean="0"/>
              <a:t>9</a:t>
            </a:fld>
            <a:endParaRPr lang="en-GB"/>
          </a:p>
        </p:txBody>
      </p:sp>
    </p:spTree>
    <p:extLst>
      <p:ext uri="{BB962C8B-B14F-4D97-AF65-F5344CB8AC3E}">
        <p14:creationId xmlns:p14="http://schemas.microsoft.com/office/powerpoint/2010/main" val="3517026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12534</TotalTime>
  <Words>1618</Words>
  <Application>Microsoft Office PowerPoint</Application>
  <PresentationFormat>On-screen Show (4:3)</PresentationFormat>
  <Paragraphs>166</Paragraphs>
  <Slides>28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Georgia</vt:lpstr>
      <vt:lpstr>Wingdings 2</vt:lpstr>
      <vt:lpstr>Office Theme</vt:lpstr>
      <vt:lpstr>IMMUNISATION  VACCINES  ANTI-SERA &amp; IMMUNOGLOBULINS </vt:lpstr>
      <vt:lpstr>IMMUNIZATION</vt:lpstr>
      <vt:lpstr>Immunization</vt:lpstr>
      <vt:lpstr>Active Immunization versus Passive Immunization</vt:lpstr>
      <vt:lpstr>VACCINES</vt:lpstr>
      <vt:lpstr>Vaccines</vt:lpstr>
      <vt:lpstr>Vaccines …. Cont’d</vt:lpstr>
      <vt:lpstr>Live Attenuated Vaccines</vt:lpstr>
      <vt:lpstr>Live Attenuated Vaccines …. Cont’d</vt:lpstr>
      <vt:lpstr>Live Attenuated Vaccines …. Cont’d</vt:lpstr>
      <vt:lpstr>Killed (Inactivated) Vaccines</vt:lpstr>
      <vt:lpstr>Killed (Inactivated) Vaccines …. Cont’d</vt:lpstr>
      <vt:lpstr>Sub-unit Vaccines</vt:lpstr>
      <vt:lpstr>Sub-unit Vaccines …. Cont’d</vt:lpstr>
      <vt:lpstr>Polysaccharide Sub-unit Vaccines</vt:lpstr>
      <vt:lpstr>Polysaccharide Sub-unit Vaccines …. Cont’d</vt:lpstr>
      <vt:lpstr>Protein-based Sub-unit Vaccines</vt:lpstr>
      <vt:lpstr>Conjugate Sub-unit Vaccines</vt:lpstr>
      <vt:lpstr>Conjugate Sub-unit Vaccines …. Cont’d</vt:lpstr>
      <vt:lpstr>Toxoid Vaccines</vt:lpstr>
      <vt:lpstr>Toxoid Vaccines …. Cont’d</vt:lpstr>
      <vt:lpstr>ANTI-SERA AND IMMUNOGLOBULINS</vt:lpstr>
      <vt:lpstr>Anti-sera</vt:lpstr>
      <vt:lpstr>Immunoglobulins (IGs)</vt:lpstr>
      <vt:lpstr>Immunoglobulins …. Cont’d</vt:lpstr>
      <vt:lpstr>Normal Human Gamma Globulin</vt:lpstr>
      <vt:lpstr>Specific Immunoglobulins (Hyper-immune Immunoglobulins)</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SINDWA KANYIMBA</cp:lastModifiedBy>
  <cp:revision>290</cp:revision>
  <dcterms:created xsi:type="dcterms:W3CDTF">2013-01-20T05:13:28Z</dcterms:created>
  <dcterms:modified xsi:type="dcterms:W3CDTF">2023-10-19T09:31:05Z</dcterms:modified>
</cp:coreProperties>
</file>