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1"/>
  </p:notesMasterIdLst>
  <p:sldIdLst>
    <p:sldId id="957" r:id="rId2"/>
    <p:sldId id="959" r:id="rId3"/>
    <p:sldId id="961" r:id="rId4"/>
    <p:sldId id="1096" r:id="rId5"/>
    <p:sldId id="1097" r:id="rId6"/>
    <p:sldId id="1098" r:id="rId7"/>
    <p:sldId id="1137" r:id="rId8"/>
    <p:sldId id="1100" r:id="rId9"/>
    <p:sldId id="1138" r:id="rId10"/>
    <p:sldId id="1101" r:id="rId11"/>
    <p:sldId id="1139" r:id="rId12"/>
    <p:sldId id="1140" r:id="rId13"/>
    <p:sldId id="1141" r:id="rId14"/>
    <p:sldId id="1103" r:id="rId15"/>
    <p:sldId id="1104" r:id="rId16"/>
    <p:sldId id="1142" r:id="rId17"/>
    <p:sldId id="1143" r:id="rId18"/>
    <p:sldId id="1105" r:id="rId19"/>
    <p:sldId id="1144" r:id="rId20"/>
    <p:sldId id="1106" r:id="rId21"/>
    <p:sldId id="1107" r:id="rId22"/>
    <p:sldId id="1145" r:id="rId23"/>
    <p:sldId id="1109" r:id="rId24"/>
    <p:sldId id="1146" r:id="rId25"/>
    <p:sldId id="1110" r:id="rId26"/>
    <p:sldId id="1147" r:id="rId27"/>
    <p:sldId id="1112" r:id="rId28"/>
    <p:sldId id="1113" r:id="rId29"/>
    <p:sldId id="1148" r:id="rId30"/>
    <p:sldId id="1149" r:id="rId31"/>
    <p:sldId id="1150" r:id="rId32"/>
    <p:sldId id="1115" r:id="rId33"/>
    <p:sldId id="1151" r:id="rId34"/>
    <p:sldId id="1116" r:id="rId35"/>
    <p:sldId id="1117" r:id="rId36"/>
    <p:sldId id="1118" r:id="rId37"/>
    <p:sldId id="1119" r:id="rId38"/>
    <p:sldId id="1120" r:id="rId39"/>
    <p:sldId id="1121" r:id="rId40"/>
    <p:sldId id="1152" r:id="rId41"/>
    <p:sldId id="1122" r:id="rId42"/>
    <p:sldId id="1123" r:id="rId43"/>
    <p:sldId id="1124" r:id="rId44"/>
    <p:sldId id="1153" r:id="rId45"/>
    <p:sldId id="1125" r:id="rId46"/>
    <p:sldId id="1154" r:id="rId47"/>
    <p:sldId id="1126" r:id="rId48"/>
    <p:sldId id="1127" r:id="rId49"/>
    <p:sldId id="1155" r:id="rId50"/>
    <p:sldId id="1128" r:id="rId51"/>
    <p:sldId id="1129" r:id="rId52"/>
    <p:sldId id="1130" r:id="rId53"/>
    <p:sldId id="1131" r:id="rId54"/>
    <p:sldId id="1132" r:id="rId55"/>
    <p:sldId id="1133" r:id="rId56"/>
    <p:sldId id="1134" r:id="rId57"/>
    <p:sldId id="1135" r:id="rId58"/>
    <p:sldId id="1136" r:id="rId59"/>
    <p:sldId id="335" r:id="rId6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A136A3-B9B5-49BD-98D8-FE361DC83311}" type="datetimeFigureOut">
              <a:rPr lang="en-US" smtClean="0"/>
              <a:pPr/>
              <a:t>10/19/2023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78CF8A9-42A5-46BD-BF16-C09757396B45}" type="slidenum">
              <a:rPr lang="en-US" smtClean="0"/>
              <a:pPr/>
              <a:t>‹#›</a:t>
            </a:fld>
            <a:endParaRPr lang="en-US"/>
          </a:p>
        </p:txBody>
      </p:sp>
    </p:spTree>
    <p:extLst>
      <p:ext uri="{BB962C8B-B14F-4D97-AF65-F5344CB8AC3E}">
        <p14:creationId xmlns:p14="http://schemas.microsoft.com/office/powerpoint/2010/main" val="2912827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982556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7026ED-75C1-43A1-B065-EF29B6B619C2}" type="slidenum">
              <a:rPr lang="ar-SA"/>
              <a:pPr/>
              <a:t>40</a:t>
            </a:fld>
            <a:endParaRPr lang="en-US"/>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xfrm>
            <a:off x="914400" y="4343400"/>
            <a:ext cx="5029200" cy="4114800"/>
          </a:xfrm>
        </p:spPr>
        <p:txBody>
          <a:bodyPr/>
          <a:lstStyle/>
          <a:p>
            <a:pPr>
              <a:buFontTx/>
              <a:buChar char="•"/>
            </a:pPr>
            <a:endParaRPr lang="en-US" sz="1600" b="1"/>
          </a:p>
        </p:txBody>
      </p:sp>
    </p:spTree>
    <p:extLst>
      <p:ext uri="{BB962C8B-B14F-4D97-AF65-F5344CB8AC3E}">
        <p14:creationId xmlns:p14="http://schemas.microsoft.com/office/powerpoint/2010/main" val="26404655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29484D-F10C-4190-A0B1-3A7B1AB65E52}" type="slidenum">
              <a:rPr lang="ar-SA"/>
              <a:pPr/>
              <a:t>41</a:t>
            </a:fld>
            <a:endParaRPr lang="en-US"/>
          </a:p>
        </p:txBody>
      </p:sp>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xfrm>
            <a:off x="914400" y="4343400"/>
            <a:ext cx="5029200" cy="4114800"/>
          </a:xfrm>
        </p:spPr>
        <p:txBody>
          <a:bodyPr/>
          <a:lstStyle/>
          <a:p>
            <a:pPr>
              <a:buFontTx/>
              <a:buChar char="•"/>
            </a:pPr>
            <a:endParaRPr lang="en-US" sz="1600" b="1"/>
          </a:p>
        </p:txBody>
      </p:sp>
    </p:spTree>
    <p:extLst>
      <p:ext uri="{BB962C8B-B14F-4D97-AF65-F5344CB8AC3E}">
        <p14:creationId xmlns:p14="http://schemas.microsoft.com/office/powerpoint/2010/main" val="30463822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2216A1-1284-4591-80E0-9B40FF72D638}" type="slidenum">
              <a:rPr lang="ar-SA"/>
              <a:pPr/>
              <a:t>42</a:t>
            </a:fld>
            <a:endParaRPr lang="en-US"/>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xfrm>
            <a:off x="914400" y="4343400"/>
            <a:ext cx="5029200" cy="4114800"/>
          </a:xfrm>
        </p:spPr>
        <p:txBody>
          <a:bodyPr/>
          <a:lstStyle/>
          <a:p>
            <a:pPr>
              <a:buFontTx/>
              <a:buChar char="•"/>
            </a:pPr>
            <a:endParaRPr lang="en-US" sz="1600" b="1"/>
          </a:p>
        </p:txBody>
      </p:sp>
    </p:spTree>
    <p:extLst>
      <p:ext uri="{BB962C8B-B14F-4D97-AF65-F5344CB8AC3E}">
        <p14:creationId xmlns:p14="http://schemas.microsoft.com/office/powerpoint/2010/main" val="20571196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47B947-FBE7-4D80-9C1D-446937CDF9CA}" type="slidenum">
              <a:rPr lang="ar-SA"/>
              <a:pPr/>
              <a:t>57</a:t>
            </a:fld>
            <a:endParaRPr lang="en-US"/>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xfrm>
            <a:off x="914400" y="4343400"/>
            <a:ext cx="5029200" cy="4114800"/>
          </a:xfrm>
        </p:spPr>
        <p:txBody>
          <a:bodyPr/>
          <a:lstStyle/>
          <a:p>
            <a:pPr>
              <a:buFontTx/>
              <a:buChar char="•"/>
            </a:pPr>
            <a:endParaRPr lang="en-US" sz="1600" b="1"/>
          </a:p>
        </p:txBody>
      </p:sp>
    </p:spTree>
    <p:extLst>
      <p:ext uri="{BB962C8B-B14F-4D97-AF65-F5344CB8AC3E}">
        <p14:creationId xmlns:p14="http://schemas.microsoft.com/office/powerpoint/2010/main" val="2884134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703015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666901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79BC295-404A-4F25-8937-8C2BFBA57FC6}" type="slidenum">
              <a:rPr lang="ar-SA"/>
              <a:pPr/>
              <a:t>4</a:t>
            </a:fld>
            <a:endParaRPr lang="en-US"/>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a:xfrm>
            <a:off x="914400" y="4343400"/>
            <a:ext cx="5029200" cy="4114800"/>
          </a:xfrm>
        </p:spPr>
        <p:txBody>
          <a:bodyPr/>
          <a:lstStyle/>
          <a:p>
            <a:pPr>
              <a:buFontTx/>
              <a:buChar char="•"/>
            </a:pPr>
            <a:endParaRPr lang="en-US" sz="1600" b="1"/>
          </a:p>
        </p:txBody>
      </p:sp>
    </p:spTree>
    <p:extLst>
      <p:ext uri="{BB962C8B-B14F-4D97-AF65-F5344CB8AC3E}">
        <p14:creationId xmlns:p14="http://schemas.microsoft.com/office/powerpoint/2010/main" val="26444436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478D9E19-7516-454C-808D-367DF7B8A7E3}" type="slidenum">
              <a:rPr lang="ar-SA" smtClean="0">
                <a:solidFill>
                  <a:srgbClr val="000000"/>
                </a:solidFill>
                <a:latin typeface="Times New Roman" pitchFamily="18" charset="0"/>
              </a:rPr>
              <a:pPr/>
              <a:t>32</a:t>
            </a:fld>
            <a:endParaRPr lang="en-US">
              <a:solidFill>
                <a:srgbClr val="000000"/>
              </a:solidFill>
              <a:latin typeface="Times New Roman" pitchFamily="18" charset="0"/>
            </a:endParaRPr>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endParaRPr lang="en-US">
              <a:latin typeface="Times New Roman" pitchFamily="18" charset="0"/>
            </a:endParaRPr>
          </a:p>
        </p:txBody>
      </p:sp>
    </p:spTree>
    <p:extLst>
      <p:ext uri="{BB962C8B-B14F-4D97-AF65-F5344CB8AC3E}">
        <p14:creationId xmlns:p14="http://schemas.microsoft.com/office/powerpoint/2010/main" val="21290592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478D9E19-7516-454C-808D-367DF7B8A7E3}" type="slidenum">
              <a:rPr lang="ar-SA" smtClean="0">
                <a:solidFill>
                  <a:srgbClr val="000000"/>
                </a:solidFill>
                <a:latin typeface="Times New Roman" pitchFamily="18" charset="0"/>
              </a:rPr>
              <a:pPr/>
              <a:t>33</a:t>
            </a:fld>
            <a:endParaRPr lang="en-US">
              <a:solidFill>
                <a:srgbClr val="000000"/>
              </a:solidFill>
              <a:latin typeface="Times New Roman" pitchFamily="18" charset="0"/>
            </a:endParaRPr>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endParaRPr lang="en-US">
              <a:latin typeface="Times New Roman" pitchFamily="18" charset="0"/>
            </a:endParaRPr>
          </a:p>
        </p:txBody>
      </p:sp>
    </p:spTree>
    <p:extLst>
      <p:ext uri="{BB962C8B-B14F-4D97-AF65-F5344CB8AC3E}">
        <p14:creationId xmlns:p14="http://schemas.microsoft.com/office/powerpoint/2010/main" val="36459084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3753467-1E11-4072-AD93-F2BCBCEC7058}" type="slidenum">
              <a:rPr lang="ar-SA"/>
              <a:pPr/>
              <a:t>37</a:t>
            </a:fld>
            <a:endParaRPr lang="en-US"/>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xfrm>
            <a:off x="914400" y="4343400"/>
            <a:ext cx="5029200" cy="4114800"/>
          </a:xfrm>
        </p:spPr>
        <p:txBody>
          <a:bodyPr/>
          <a:lstStyle/>
          <a:p>
            <a:pPr>
              <a:buFontTx/>
              <a:buChar char="•"/>
            </a:pPr>
            <a:endParaRPr lang="en-US" sz="1600" b="1"/>
          </a:p>
        </p:txBody>
      </p:sp>
    </p:spTree>
    <p:extLst>
      <p:ext uri="{BB962C8B-B14F-4D97-AF65-F5344CB8AC3E}">
        <p14:creationId xmlns:p14="http://schemas.microsoft.com/office/powerpoint/2010/main" val="29668659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575B33-D88B-4B64-A639-32F2E6927AC2}" type="slidenum">
              <a:rPr lang="ar-SA"/>
              <a:pPr/>
              <a:t>38</a:t>
            </a:fld>
            <a:endParaRPr lang="en-US"/>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xfrm>
            <a:off x="914400" y="4343400"/>
            <a:ext cx="5029200" cy="4114800"/>
          </a:xfrm>
        </p:spPr>
        <p:txBody>
          <a:bodyPr/>
          <a:lstStyle/>
          <a:p>
            <a:pPr>
              <a:buFontTx/>
              <a:buChar char="•"/>
            </a:pPr>
            <a:endParaRPr lang="en-US" sz="1600" b="1"/>
          </a:p>
        </p:txBody>
      </p:sp>
    </p:spTree>
    <p:extLst>
      <p:ext uri="{BB962C8B-B14F-4D97-AF65-F5344CB8AC3E}">
        <p14:creationId xmlns:p14="http://schemas.microsoft.com/office/powerpoint/2010/main" val="40571613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7026ED-75C1-43A1-B065-EF29B6B619C2}" type="slidenum">
              <a:rPr lang="ar-SA"/>
              <a:pPr/>
              <a:t>39</a:t>
            </a:fld>
            <a:endParaRPr lang="en-US"/>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xfrm>
            <a:off x="914400" y="4343400"/>
            <a:ext cx="5029200" cy="4114800"/>
          </a:xfrm>
        </p:spPr>
        <p:txBody>
          <a:bodyPr/>
          <a:lstStyle/>
          <a:p>
            <a:pPr>
              <a:buFontTx/>
              <a:buChar char="•"/>
            </a:pPr>
            <a:endParaRPr lang="en-US" sz="1600" b="1"/>
          </a:p>
        </p:txBody>
      </p:sp>
    </p:spTree>
    <p:extLst>
      <p:ext uri="{BB962C8B-B14F-4D97-AF65-F5344CB8AC3E}">
        <p14:creationId xmlns:p14="http://schemas.microsoft.com/office/powerpoint/2010/main" val="27224268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A26A343-14E8-4323-A236-2092877FF62F}" type="datetime1">
              <a:rPr lang="en-US" smtClean="0"/>
              <a:t>10/19/2023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65BF9B-0B9F-4A99-8D09-CC0C46297B1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77D788-FA9E-49F1-8890-70C3792B8530}" type="datetime1">
              <a:rPr lang="en-US" smtClean="0"/>
              <a:t>10/19/2023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65BF9B-0B9F-4A99-8D09-CC0C46297B1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D3A2895-8F94-45EA-B2CC-032F6263AF07}" type="datetime1">
              <a:rPr lang="en-US" smtClean="0"/>
              <a:t>10/19/2023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65BF9B-0B9F-4A99-8D09-CC0C46297B10}"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ClipArt Placeholder 2"/>
          <p:cNvSpPr>
            <a:spLocks noGrp="1"/>
          </p:cNvSpPr>
          <p:nvPr>
            <p:ph type="clipArt" sz="half" idx="1"/>
          </p:nvPr>
        </p:nvSpPr>
        <p:spPr>
          <a:xfrm>
            <a:off x="457200" y="1600200"/>
            <a:ext cx="4038600" cy="4525963"/>
          </a:xfrm>
        </p:spPr>
        <p:txBody>
          <a:bodyPr/>
          <a:lstStyle/>
          <a:p>
            <a:endParaRPr lang="en-US"/>
          </a:p>
        </p:txBody>
      </p:sp>
      <p:sp>
        <p:nvSpPr>
          <p:cNvPr id="4" name="Text Placeholder 3"/>
          <p:cNvSpPr>
            <a:spLocks noGrp="1"/>
          </p:cNvSpPr>
          <p:nvPr>
            <p:ph type="body"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553200" y="6245225"/>
            <a:ext cx="2133600" cy="476250"/>
          </a:xfrm>
        </p:spPr>
        <p:txBody>
          <a:bodyPr/>
          <a:lstStyle>
            <a:lvl1pPr>
              <a:defRPr/>
            </a:lvl1pPr>
          </a:lstStyle>
          <a:p>
            <a:fld id="{A228C725-9220-47BC-B219-0B04D2BFA60B}" type="datetime1">
              <a:rPr lang="en-US" smtClean="0"/>
              <a:t>10/19/2023</a:t>
            </a:fld>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457200" y="6245225"/>
            <a:ext cx="2133600" cy="476250"/>
          </a:xfrm>
        </p:spPr>
        <p:txBody>
          <a:bodyPr/>
          <a:lstStyle>
            <a:lvl1pPr>
              <a:defRPr/>
            </a:lvl1pPr>
          </a:lstStyle>
          <a:p>
            <a:fld id="{C8500B9D-15A9-4505-9B9D-0D5E677F8A76}" type="slidenum">
              <a:rPr lang="ar-SA"/>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CCB468B-3D58-4EEB-8E58-53641016A5FB}" type="datetime1">
              <a:rPr lang="en-US" smtClean="0"/>
              <a:t>10/19/2023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65BF9B-0B9F-4A99-8D09-CC0C46297B1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C7FE8D-627D-4F45-B8A3-02496ABB30BC}" type="datetime1">
              <a:rPr lang="en-US" smtClean="0"/>
              <a:t>10/19/2023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65BF9B-0B9F-4A99-8D09-CC0C46297B1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C8C2D6A-9664-433F-9300-04600ED523C1}" type="datetime1">
              <a:rPr lang="en-US" smtClean="0"/>
              <a:t>10/19/2023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65BF9B-0B9F-4A99-8D09-CC0C46297B1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9E25566-88D2-4C5D-AA05-9382A5728724}" type="datetime1">
              <a:rPr lang="en-US" smtClean="0"/>
              <a:t>10/19/2023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065BF9B-0B9F-4A99-8D09-CC0C46297B1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DA94D5F-F845-4D69-8596-05E5A4698BF9}" type="datetime1">
              <a:rPr lang="en-US" smtClean="0"/>
              <a:t>10/19/2023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65BF9B-0B9F-4A99-8D09-CC0C46297B1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6D5B48-07FD-46CC-A37A-168CAECCBB9A}" type="datetime1">
              <a:rPr lang="en-US" smtClean="0"/>
              <a:t>10/19/2023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65BF9B-0B9F-4A99-8D09-CC0C46297B1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C2E23E8-D6B4-40DF-9B90-0C16FC62395D}" type="datetime1">
              <a:rPr lang="en-US" smtClean="0"/>
              <a:t>10/19/2023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65BF9B-0B9F-4A99-8D09-CC0C46297B1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DE36F6A-AADB-4E47-81BD-6BE36F37C7F8}" type="datetime1">
              <a:rPr lang="en-US" smtClean="0"/>
              <a:t>10/19/2023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65BF9B-0B9F-4A99-8D09-CC0C46297B1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758C92-E825-4C5C-81FC-B3B9E6C99E07}" type="datetime1">
              <a:rPr lang="en-US" smtClean="0"/>
              <a:t>10/19/2023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65BF9B-0B9F-4A99-8D09-CC0C46297B1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8"/>
          <p:cNvSpPr txBox="1">
            <a:spLocks noGrp="1"/>
          </p:cNvSpPr>
          <p:nvPr>
            <p:ph type="title"/>
          </p:nvPr>
        </p:nvSpPr>
        <p:spPr>
          <a:xfrm>
            <a:off x="300251" y="1419368"/>
            <a:ext cx="8584442" cy="3903260"/>
          </a:xfrm>
          <a:prstGeom prst="rect">
            <a:avLst/>
          </a:prstGeom>
          <a:noFill/>
          <a:ln>
            <a:noFill/>
          </a:ln>
        </p:spPr>
        <p:txBody>
          <a:bodyPr spcFirstLastPara="1" wrap="square" lIns="91425" tIns="45700" rIns="91425" bIns="45700" anchor="ctr" anchorCtr="0">
            <a:noAutofit/>
          </a:bodyPr>
          <a:lstStyle/>
          <a:p>
            <a:pPr lvl="0" algn="l">
              <a:buClr>
                <a:srgbClr val="C00000"/>
              </a:buClr>
            </a:pPr>
            <a:r>
              <a:rPr lang="en-US" sz="3600" b="1" cap="all" dirty="0">
                <a:latin typeface="Georgia" panose="02040502050405020303" pitchFamily="18" charset="0"/>
              </a:rPr>
              <a:t>ANTI-VIRAL DRUGS</a:t>
            </a:r>
            <a:endParaRPr lang="en-US" sz="3600" b="1" i="0" u="none" strike="noStrike" cap="all" dirty="0">
              <a:solidFill>
                <a:srgbClr val="53181A"/>
              </a:solidFill>
              <a:latin typeface="Georgia" panose="02040502050405020303" pitchFamily="18" charset="0"/>
              <a:cs typeface="Georgia" panose="02040502050405020303" charset="0"/>
              <a:sym typeface="Calibri" panose="020F0502020204030204"/>
            </a:endParaRPr>
          </a:p>
        </p:txBody>
      </p:sp>
      <p:sp>
        <p:nvSpPr>
          <p:cNvPr id="221" name="Google Shape;221;p32"/>
          <p:cNvSpPr txBox="1"/>
          <p:nvPr/>
        </p:nvSpPr>
        <p:spPr>
          <a:xfrm>
            <a:off x="4817660" y="5488940"/>
            <a:ext cx="3923115" cy="1092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030A0"/>
              </a:buClr>
              <a:buFont typeface="Arial" panose="020B0604020202020204"/>
              <a:buNone/>
            </a:pPr>
            <a:endParaRPr lang="en-IN" sz="1600" b="1" dirty="0">
              <a:solidFill>
                <a:srgbClr val="7030A0"/>
              </a:solidFill>
              <a:latin typeface="Georgia" panose="02040502050405020303" charset="0"/>
              <a:cs typeface="Georgia" panose="02040502050405020303" charset="0"/>
            </a:endParaRPr>
          </a:p>
          <a:p>
            <a:pPr marL="0" marR="0" lvl="0" indent="0" algn="l" rtl="0">
              <a:lnSpc>
                <a:spcPct val="100000"/>
              </a:lnSpc>
              <a:spcBef>
                <a:spcPts val="0"/>
              </a:spcBef>
              <a:spcAft>
                <a:spcPts val="0"/>
              </a:spcAft>
              <a:buClr>
                <a:srgbClr val="7030A0"/>
              </a:buClr>
              <a:buFont typeface="Arial" panose="020B0604020202020204"/>
              <a:buNone/>
            </a:pPr>
            <a:r>
              <a:rPr lang="en-IN" sz="1600" b="1" dirty="0">
                <a:solidFill>
                  <a:srgbClr val="7030A0"/>
                </a:solidFill>
                <a:latin typeface="Georgia" panose="02040502050405020303" charset="0"/>
                <a:cs typeface="Georgia" panose="02040502050405020303" charset="0"/>
              </a:rPr>
              <a:t>Dr </a:t>
            </a:r>
            <a:r>
              <a:rPr lang="en-IN" sz="1600" b="1" dirty="0" err="1">
                <a:solidFill>
                  <a:srgbClr val="7030A0"/>
                </a:solidFill>
                <a:latin typeface="Georgia" panose="02040502050405020303" charset="0"/>
                <a:cs typeface="Georgia" panose="02040502050405020303" charset="0"/>
              </a:rPr>
              <a:t>Sindwa</a:t>
            </a:r>
            <a:r>
              <a:rPr lang="en-IN" sz="1600" b="1" dirty="0">
                <a:solidFill>
                  <a:srgbClr val="7030A0"/>
                </a:solidFill>
                <a:latin typeface="Georgia" panose="02040502050405020303" charset="0"/>
                <a:cs typeface="Georgia" panose="02040502050405020303" charset="0"/>
              </a:rPr>
              <a:t> </a:t>
            </a:r>
            <a:r>
              <a:rPr lang="en-IN" sz="1600" b="1" dirty="0" err="1">
                <a:solidFill>
                  <a:srgbClr val="7030A0"/>
                </a:solidFill>
                <a:latin typeface="Georgia" panose="02040502050405020303" charset="0"/>
                <a:cs typeface="Georgia" panose="02040502050405020303" charset="0"/>
              </a:rPr>
              <a:t>Kanyimba</a:t>
            </a:r>
            <a:endParaRPr lang="en-US" sz="2000" b="1" i="0" u="none" strike="noStrike" cap="none" dirty="0">
              <a:solidFill>
                <a:srgbClr val="7030A0"/>
              </a:solidFill>
              <a:latin typeface="Georgia" panose="02040502050405020303" charset="0"/>
              <a:ea typeface="Arial" panose="020B0604020202020204"/>
              <a:cs typeface="Georgia" panose="02040502050405020303" charset="0"/>
              <a:sym typeface="Arial" panose="020B0604020202020204"/>
            </a:endParaRPr>
          </a:p>
          <a:p>
            <a:pPr marL="0" marR="0" lvl="0" indent="0" algn="l" rtl="0">
              <a:lnSpc>
                <a:spcPct val="100000"/>
              </a:lnSpc>
              <a:spcBef>
                <a:spcPts val="0"/>
              </a:spcBef>
              <a:spcAft>
                <a:spcPts val="0"/>
              </a:spcAft>
              <a:buClr>
                <a:schemeClr val="dk1"/>
              </a:buClr>
              <a:buFont typeface="Arial" panose="020B0604020202020204"/>
              <a:buNone/>
            </a:pPr>
            <a:r>
              <a:rPr lang="en-US" sz="1500" b="1" dirty="0">
                <a:solidFill>
                  <a:schemeClr val="dk1"/>
                </a:solidFill>
                <a:latin typeface="Georgia" panose="02040502050405020303" charset="0"/>
                <a:cs typeface="Georgia" panose="02040502050405020303" charset="0"/>
              </a:rPr>
              <a:t>Lecturer, Pharmacology</a:t>
            </a:r>
            <a:endParaRPr lang="en-US" sz="1500" b="1" i="0" u="none" strike="noStrike" cap="none" dirty="0">
              <a:solidFill>
                <a:schemeClr val="dk1"/>
              </a:solidFill>
              <a:latin typeface="Georgia" panose="02040502050405020303" charset="0"/>
              <a:ea typeface="Arial" panose="020B0604020202020204"/>
              <a:cs typeface="Georgia" panose="02040502050405020303" charset="0"/>
              <a:sym typeface="Arial" panose="020B0604020202020204"/>
            </a:endParaRPr>
          </a:p>
        </p:txBody>
      </p:sp>
    </p:spTree>
    <p:extLst>
      <p:ext uri="{BB962C8B-B14F-4D97-AF65-F5344CB8AC3E}">
        <p14:creationId xmlns:p14="http://schemas.microsoft.com/office/powerpoint/2010/main" val="28211064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p:spPr>
        <p:txBody>
          <a:bodyPr/>
          <a:lstStyle/>
          <a:p>
            <a:fld id="{EA726F24-465A-40B8-91AA-6AA3EA1BB23B}" type="slidenum">
              <a:rPr lang="en-US" smtClean="0">
                <a:solidFill>
                  <a:srgbClr val="000000"/>
                </a:solidFill>
                <a:latin typeface="Times New Roman" pitchFamily="18" charset="0"/>
              </a:rPr>
              <a:pPr/>
              <a:t>10</a:t>
            </a:fld>
            <a:endParaRPr lang="en-US">
              <a:solidFill>
                <a:srgbClr val="000000"/>
              </a:solidFill>
              <a:latin typeface="Times New Roman" pitchFamily="18" charset="0"/>
            </a:endParaRPr>
          </a:p>
        </p:txBody>
      </p:sp>
      <p:sp>
        <p:nvSpPr>
          <p:cNvPr id="9219" name="Rectangle 2"/>
          <p:cNvSpPr>
            <a:spLocks noGrp="1" noChangeArrowheads="1"/>
          </p:cNvSpPr>
          <p:nvPr>
            <p:ph type="title"/>
          </p:nvPr>
        </p:nvSpPr>
        <p:spPr>
          <a:xfrm>
            <a:off x="232011" y="177421"/>
            <a:ext cx="8652681" cy="889379"/>
          </a:xfrm>
        </p:spPr>
        <p:txBody>
          <a:bodyPr>
            <a:normAutofit fontScale="90000"/>
          </a:bodyPr>
          <a:lstStyle/>
          <a:p>
            <a:pPr algn="l"/>
            <a:r>
              <a:rPr lang="en-US" sz="2800" b="1" cap="all" dirty="0">
                <a:latin typeface="Georgia" panose="02040502050405020303" pitchFamily="18" charset="0"/>
              </a:rPr>
              <a:t>Nucleoside Reverse Transcriptase Inhibitors</a:t>
            </a:r>
            <a:endParaRPr lang="en-US" sz="2800" cap="all" dirty="0">
              <a:latin typeface="Georgia" panose="02040502050405020303" pitchFamily="18" charset="0"/>
            </a:endParaRPr>
          </a:p>
        </p:txBody>
      </p:sp>
      <p:sp>
        <p:nvSpPr>
          <p:cNvPr id="9220" name="Rectangle 3"/>
          <p:cNvSpPr>
            <a:spLocks noGrp="1" noChangeArrowheads="1"/>
          </p:cNvSpPr>
          <p:nvPr>
            <p:ph type="body" idx="1"/>
          </p:nvPr>
        </p:nvSpPr>
        <p:spPr>
          <a:xfrm>
            <a:off x="232011" y="1214651"/>
            <a:ext cx="8652681" cy="5411573"/>
          </a:xfrm>
        </p:spPr>
        <p:txBody>
          <a:bodyPr/>
          <a:lstStyle/>
          <a:p>
            <a:pPr marL="0" indent="0">
              <a:spcBef>
                <a:spcPts val="1800"/>
              </a:spcBef>
              <a:buNone/>
            </a:pPr>
            <a:r>
              <a:rPr lang="en-US" sz="2600" dirty="0">
                <a:latin typeface="Georgia" panose="02040502050405020303" pitchFamily="18" charset="0"/>
              </a:rPr>
              <a:t>NRTIs are nucleoside/nucleotide analogues and include:</a:t>
            </a:r>
          </a:p>
          <a:p>
            <a:pPr>
              <a:spcBef>
                <a:spcPts val="1800"/>
              </a:spcBef>
            </a:pPr>
            <a:r>
              <a:rPr lang="en-US" sz="2600" dirty="0" err="1">
                <a:latin typeface="Georgia" panose="02040502050405020303" pitchFamily="18" charset="0"/>
              </a:rPr>
              <a:t>Abacavir</a:t>
            </a:r>
            <a:r>
              <a:rPr lang="en-US" sz="2600" dirty="0">
                <a:latin typeface="Georgia" panose="02040502050405020303" pitchFamily="18" charset="0"/>
              </a:rPr>
              <a:t>, </a:t>
            </a:r>
            <a:r>
              <a:rPr lang="en-US" sz="2600" dirty="0" err="1">
                <a:latin typeface="Georgia" panose="02040502050405020303" pitchFamily="18" charset="0"/>
              </a:rPr>
              <a:t>emtricitabine</a:t>
            </a:r>
            <a:r>
              <a:rPr lang="en-US" sz="2600" dirty="0">
                <a:latin typeface="Georgia" panose="02040502050405020303" pitchFamily="18" charset="0"/>
              </a:rPr>
              <a:t>, lamivudine, </a:t>
            </a:r>
            <a:r>
              <a:rPr lang="en-US" sz="2600" dirty="0" err="1">
                <a:latin typeface="Georgia" panose="02040502050405020303" pitchFamily="18" charset="0"/>
              </a:rPr>
              <a:t>stavudine</a:t>
            </a:r>
            <a:r>
              <a:rPr lang="en-US" sz="2600" dirty="0">
                <a:latin typeface="Georgia" panose="02040502050405020303" pitchFamily="18" charset="0"/>
              </a:rPr>
              <a:t>, </a:t>
            </a:r>
            <a:r>
              <a:rPr lang="en-US" sz="2600" dirty="0" err="1">
                <a:latin typeface="Georgia" panose="02040502050405020303" pitchFamily="18" charset="0"/>
              </a:rPr>
              <a:t>tenofovir</a:t>
            </a:r>
            <a:r>
              <a:rPr lang="en-US" sz="2600" dirty="0">
                <a:latin typeface="Georgia" panose="02040502050405020303" pitchFamily="18" charset="0"/>
              </a:rPr>
              <a:t> and </a:t>
            </a:r>
            <a:r>
              <a:rPr lang="en-US" sz="2600" dirty="0" err="1">
                <a:latin typeface="Georgia" panose="02040502050405020303" pitchFamily="18" charset="0"/>
              </a:rPr>
              <a:t>zidovudine</a:t>
            </a:r>
            <a:r>
              <a:rPr lang="en-US" sz="2600" dirty="0">
                <a:latin typeface="Georgia" panose="02040502050405020303" pitchFamily="18" charset="0"/>
              </a:rPr>
              <a:t> (used in the treatment of HIV; lamivudine and </a:t>
            </a:r>
            <a:r>
              <a:rPr lang="en-US" sz="2600" dirty="0" err="1">
                <a:latin typeface="Georgia" panose="02040502050405020303" pitchFamily="18" charset="0"/>
              </a:rPr>
              <a:t>tenofovir</a:t>
            </a:r>
            <a:r>
              <a:rPr lang="en-US" sz="2600" dirty="0">
                <a:latin typeface="Georgia" panose="02040502050405020303" pitchFamily="18" charset="0"/>
              </a:rPr>
              <a:t> are also used in the treatment of hepatitis B)</a:t>
            </a:r>
          </a:p>
          <a:p>
            <a:pPr>
              <a:spcBef>
                <a:spcPts val="1800"/>
              </a:spcBef>
            </a:pPr>
            <a:r>
              <a:rPr lang="en-US" sz="2600" dirty="0" err="1">
                <a:latin typeface="Georgia" panose="02040502050405020303" pitchFamily="18" charset="0"/>
              </a:rPr>
              <a:t>Adefovir</a:t>
            </a:r>
            <a:r>
              <a:rPr lang="en-US" sz="2600" dirty="0">
                <a:latin typeface="Georgia" panose="02040502050405020303" pitchFamily="18" charset="0"/>
              </a:rPr>
              <a:t> </a:t>
            </a:r>
            <a:r>
              <a:rPr lang="en-US" sz="2600" dirty="0" err="1">
                <a:latin typeface="Georgia" panose="02040502050405020303" pitchFamily="18" charset="0"/>
              </a:rPr>
              <a:t>dipivoxil</a:t>
            </a:r>
            <a:r>
              <a:rPr lang="en-US" sz="2600" dirty="0">
                <a:latin typeface="Georgia" panose="02040502050405020303" pitchFamily="18" charset="0"/>
              </a:rPr>
              <a:t>, </a:t>
            </a:r>
            <a:r>
              <a:rPr lang="en-US" sz="2600" dirty="0" err="1">
                <a:latin typeface="Georgia" panose="02040502050405020303" pitchFamily="18" charset="0"/>
              </a:rPr>
              <a:t>entecavir</a:t>
            </a:r>
            <a:r>
              <a:rPr lang="en-US" sz="2600" dirty="0">
                <a:latin typeface="Georgia" panose="02040502050405020303" pitchFamily="18" charset="0"/>
              </a:rPr>
              <a:t> and </a:t>
            </a:r>
            <a:r>
              <a:rPr lang="en-US" sz="2600" dirty="0" err="1">
                <a:latin typeface="Georgia" panose="02040502050405020303" pitchFamily="18" charset="0"/>
              </a:rPr>
              <a:t>telbivudine</a:t>
            </a:r>
            <a:r>
              <a:rPr lang="en-US" sz="2600" dirty="0">
                <a:latin typeface="Georgia" panose="02040502050405020303" pitchFamily="18" charset="0"/>
              </a:rPr>
              <a:t> (used in the treatment of hepatitis B)</a:t>
            </a:r>
          </a:p>
        </p:txBody>
      </p:sp>
    </p:spTree>
    <p:extLst>
      <p:ext uri="{BB962C8B-B14F-4D97-AF65-F5344CB8AC3E}">
        <p14:creationId xmlns:p14="http://schemas.microsoft.com/office/powerpoint/2010/main" val="16866041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p:spPr>
        <p:txBody>
          <a:bodyPr/>
          <a:lstStyle/>
          <a:p>
            <a:fld id="{EA726F24-465A-40B8-91AA-6AA3EA1BB23B}" type="slidenum">
              <a:rPr lang="en-US" smtClean="0">
                <a:solidFill>
                  <a:srgbClr val="000000"/>
                </a:solidFill>
                <a:latin typeface="Times New Roman" pitchFamily="18" charset="0"/>
              </a:rPr>
              <a:pPr/>
              <a:t>11</a:t>
            </a:fld>
            <a:endParaRPr lang="en-US">
              <a:solidFill>
                <a:srgbClr val="000000"/>
              </a:solidFill>
              <a:latin typeface="Times New Roman" pitchFamily="18" charset="0"/>
            </a:endParaRPr>
          </a:p>
        </p:txBody>
      </p:sp>
      <p:sp>
        <p:nvSpPr>
          <p:cNvPr id="9219" name="Rectangle 2"/>
          <p:cNvSpPr>
            <a:spLocks noGrp="1" noChangeArrowheads="1"/>
          </p:cNvSpPr>
          <p:nvPr>
            <p:ph type="title"/>
          </p:nvPr>
        </p:nvSpPr>
        <p:spPr>
          <a:xfrm>
            <a:off x="232011" y="177421"/>
            <a:ext cx="8652681" cy="889379"/>
          </a:xfrm>
        </p:spPr>
        <p:txBody>
          <a:bodyPr>
            <a:normAutofit fontScale="90000"/>
          </a:bodyPr>
          <a:lstStyle/>
          <a:p>
            <a:pPr algn="l"/>
            <a:r>
              <a:rPr lang="en-US" sz="2800" b="1" cap="all" dirty="0">
                <a:latin typeface="Georgia" panose="02040502050405020303" pitchFamily="18" charset="0"/>
              </a:rPr>
              <a:t>Nucleoside Reverse Transcriptase Inhibitors …. CONT’D</a:t>
            </a:r>
            <a:endParaRPr lang="en-US" sz="2800" cap="all" dirty="0">
              <a:latin typeface="Georgia" panose="02040502050405020303" pitchFamily="18" charset="0"/>
            </a:endParaRPr>
          </a:p>
        </p:txBody>
      </p:sp>
      <p:sp>
        <p:nvSpPr>
          <p:cNvPr id="9220" name="Rectangle 3"/>
          <p:cNvSpPr>
            <a:spLocks noGrp="1" noChangeArrowheads="1"/>
          </p:cNvSpPr>
          <p:nvPr>
            <p:ph type="body" idx="1"/>
          </p:nvPr>
        </p:nvSpPr>
        <p:spPr>
          <a:xfrm>
            <a:off x="232011" y="1214651"/>
            <a:ext cx="8652681" cy="5411573"/>
          </a:xfrm>
        </p:spPr>
        <p:txBody>
          <a:bodyPr/>
          <a:lstStyle/>
          <a:p>
            <a:pPr marL="0" indent="0">
              <a:spcBef>
                <a:spcPts val="1800"/>
              </a:spcBef>
              <a:buNone/>
            </a:pPr>
            <a:r>
              <a:rPr lang="en-US" sz="2600" b="1" dirty="0">
                <a:latin typeface="Georgia" panose="02040502050405020303" pitchFamily="18" charset="0"/>
              </a:rPr>
              <a:t>Mechanism of anti-viral action</a:t>
            </a:r>
            <a:endParaRPr lang="en-US" sz="2600" dirty="0">
              <a:latin typeface="Georgia" panose="02040502050405020303" pitchFamily="18" charset="0"/>
            </a:endParaRPr>
          </a:p>
          <a:p>
            <a:pPr>
              <a:spcBef>
                <a:spcPts val="1800"/>
              </a:spcBef>
            </a:pPr>
            <a:r>
              <a:rPr lang="en-US" sz="2600" dirty="0">
                <a:latin typeface="Georgia" panose="02040502050405020303" pitchFamily="18" charset="0"/>
              </a:rPr>
              <a:t>Are competitive inhibitors of reverse transcriptase</a:t>
            </a:r>
          </a:p>
          <a:p>
            <a:pPr>
              <a:spcBef>
                <a:spcPts val="1800"/>
              </a:spcBef>
            </a:pPr>
            <a:r>
              <a:rPr lang="en-US" sz="2600" dirty="0">
                <a:latin typeface="Georgia" panose="02040502050405020303" pitchFamily="18" charset="0"/>
              </a:rPr>
              <a:t>Are phosphorylated by host cell enzymes to give 5’-triphosphates which compete with equivalent host cellular tri-phosphates for incorporation into viral DNA</a:t>
            </a:r>
          </a:p>
          <a:p>
            <a:pPr>
              <a:spcBef>
                <a:spcPts val="1800"/>
              </a:spcBef>
            </a:pPr>
            <a:r>
              <a:rPr lang="en-US" sz="2600" dirty="0">
                <a:latin typeface="Georgia" panose="02040502050405020303" pitchFamily="18" charset="0"/>
              </a:rPr>
              <a:t>Their incorporation causes premature termination of viral DNA synthesis</a:t>
            </a:r>
          </a:p>
          <a:p>
            <a:pPr>
              <a:spcBef>
                <a:spcPts val="1800"/>
              </a:spcBef>
            </a:pPr>
            <a:r>
              <a:rPr lang="en-US" sz="2600" dirty="0">
                <a:latin typeface="Georgia" panose="02040502050405020303" pitchFamily="18" charset="0"/>
              </a:rPr>
              <a:t>Inhibit viral replication</a:t>
            </a:r>
          </a:p>
        </p:txBody>
      </p:sp>
    </p:spTree>
    <p:extLst>
      <p:ext uri="{BB962C8B-B14F-4D97-AF65-F5344CB8AC3E}">
        <p14:creationId xmlns:p14="http://schemas.microsoft.com/office/powerpoint/2010/main" val="12153185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p:spPr>
        <p:txBody>
          <a:bodyPr/>
          <a:lstStyle/>
          <a:p>
            <a:fld id="{EA726F24-465A-40B8-91AA-6AA3EA1BB23B}" type="slidenum">
              <a:rPr lang="en-US" smtClean="0">
                <a:solidFill>
                  <a:srgbClr val="000000"/>
                </a:solidFill>
                <a:latin typeface="Times New Roman" pitchFamily="18" charset="0"/>
              </a:rPr>
              <a:pPr/>
              <a:t>12</a:t>
            </a:fld>
            <a:endParaRPr lang="en-US">
              <a:solidFill>
                <a:srgbClr val="000000"/>
              </a:solidFill>
              <a:latin typeface="Times New Roman" pitchFamily="18" charset="0"/>
            </a:endParaRPr>
          </a:p>
        </p:txBody>
      </p:sp>
      <p:sp>
        <p:nvSpPr>
          <p:cNvPr id="9219" name="Rectangle 2"/>
          <p:cNvSpPr>
            <a:spLocks noGrp="1" noChangeArrowheads="1"/>
          </p:cNvSpPr>
          <p:nvPr>
            <p:ph type="title"/>
          </p:nvPr>
        </p:nvSpPr>
        <p:spPr>
          <a:xfrm>
            <a:off x="232011" y="177421"/>
            <a:ext cx="8652681" cy="889379"/>
          </a:xfrm>
        </p:spPr>
        <p:txBody>
          <a:bodyPr>
            <a:normAutofit fontScale="90000"/>
          </a:bodyPr>
          <a:lstStyle/>
          <a:p>
            <a:pPr algn="l"/>
            <a:r>
              <a:rPr lang="en-US" sz="2800" b="1" cap="all" dirty="0">
                <a:latin typeface="Georgia" panose="02040502050405020303" pitchFamily="18" charset="0"/>
              </a:rPr>
              <a:t>Nucleoside Reverse Transcriptase Inhibitors …. CONT’D</a:t>
            </a:r>
            <a:endParaRPr lang="en-US" sz="2800" cap="all" dirty="0">
              <a:latin typeface="Georgia" panose="02040502050405020303" pitchFamily="18" charset="0"/>
            </a:endParaRPr>
          </a:p>
        </p:txBody>
      </p:sp>
      <p:sp>
        <p:nvSpPr>
          <p:cNvPr id="9220" name="Rectangle 3"/>
          <p:cNvSpPr>
            <a:spLocks noGrp="1" noChangeArrowheads="1"/>
          </p:cNvSpPr>
          <p:nvPr>
            <p:ph type="body" idx="1"/>
          </p:nvPr>
        </p:nvSpPr>
        <p:spPr>
          <a:xfrm>
            <a:off x="232011" y="1214651"/>
            <a:ext cx="8652681" cy="5411573"/>
          </a:xfrm>
        </p:spPr>
        <p:txBody>
          <a:bodyPr/>
          <a:lstStyle/>
          <a:p>
            <a:pPr marL="0" indent="0">
              <a:spcBef>
                <a:spcPts val="1800"/>
              </a:spcBef>
              <a:buNone/>
            </a:pPr>
            <a:r>
              <a:rPr lang="en-US" sz="2600" b="1" dirty="0">
                <a:latin typeface="Georgia" panose="02040502050405020303" pitchFamily="18" charset="0"/>
              </a:rPr>
              <a:t>Mechanisms of drug resistance</a:t>
            </a:r>
          </a:p>
          <a:p>
            <a:pPr marL="0" indent="0">
              <a:spcBef>
                <a:spcPts val="1800"/>
              </a:spcBef>
              <a:buNone/>
            </a:pPr>
            <a:r>
              <a:rPr lang="en-US" sz="2600" dirty="0">
                <a:latin typeface="Georgia" panose="02040502050405020303" pitchFamily="18" charset="0"/>
              </a:rPr>
              <a:t>Two distinct mechanisms are involved in resistance to these drugs: </a:t>
            </a:r>
          </a:p>
          <a:p>
            <a:pPr>
              <a:spcBef>
                <a:spcPts val="1800"/>
              </a:spcBef>
            </a:pPr>
            <a:r>
              <a:rPr lang="en-US" sz="2600" dirty="0">
                <a:latin typeface="Georgia" panose="02040502050405020303" pitchFamily="18" charset="0"/>
              </a:rPr>
              <a:t>Impairment of the incorporation of the analogue into DNA</a:t>
            </a:r>
          </a:p>
          <a:p>
            <a:pPr>
              <a:spcBef>
                <a:spcPts val="1800"/>
              </a:spcBef>
            </a:pPr>
            <a:r>
              <a:rPr lang="en-US" sz="2600" dirty="0">
                <a:latin typeface="Georgia" panose="02040502050405020303" pitchFamily="18" charset="0"/>
              </a:rPr>
              <a:t>Removal of the analogue from the prematurely terminated DNA chain</a:t>
            </a:r>
          </a:p>
          <a:p>
            <a:pPr marL="0" indent="0">
              <a:spcBef>
                <a:spcPts val="1800"/>
              </a:spcBef>
              <a:buNone/>
            </a:pPr>
            <a:r>
              <a:rPr lang="en-US" sz="2600" dirty="0">
                <a:latin typeface="Georgia" panose="02040502050405020303" pitchFamily="18" charset="0"/>
              </a:rPr>
              <a:t>These occur as a result of mutations leading to change in the structure of reverse transcriptase</a:t>
            </a:r>
          </a:p>
        </p:txBody>
      </p:sp>
    </p:spTree>
    <p:extLst>
      <p:ext uri="{BB962C8B-B14F-4D97-AF65-F5344CB8AC3E}">
        <p14:creationId xmlns:p14="http://schemas.microsoft.com/office/powerpoint/2010/main" val="28041044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p:spPr>
        <p:txBody>
          <a:bodyPr/>
          <a:lstStyle/>
          <a:p>
            <a:fld id="{EA726F24-465A-40B8-91AA-6AA3EA1BB23B}" type="slidenum">
              <a:rPr lang="en-US" smtClean="0">
                <a:solidFill>
                  <a:srgbClr val="000000"/>
                </a:solidFill>
                <a:latin typeface="Times New Roman" pitchFamily="18" charset="0"/>
              </a:rPr>
              <a:pPr/>
              <a:t>13</a:t>
            </a:fld>
            <a:endParaRPr lang="en-US">
              <a:solidFill>
                <a:srgbClr val="000000"/>
              </a:solidFill>
              <a:latin typeface="Times New Roman" pitchFamily="18" charset="0"/>
            </a:endParaRPr>
          </a:p>
        </p:txBody>
      </p:sp>
      <p:sp>
        <p:nvSpPr>
          <p:cNvPr id="9219" name="Rectangle 2"/>
          <p:cNvSpPr>
            <a:spLocks noGrp="1" noChangeArrowheads="1"/>
          </p:cNvSpPr>
          <p:nvPr>
            <p:ph type="title"/>
          </p:nvPr>
        </p:nvSpPr>
        <p:spPr>
          <a:xfrm>
            <a:off x="232011" y="177421"/>
            <a:ext cx="8652681" cy="889379"/>
          </a:xfrm>
        </p:spPr>
        <p:txBody>
          <a:bodyPr/>
          <a:lstStyle/>
          <a:p>
            <a:pPr algn="l"/>
            <a:r>
              <a:rPr lang="en-US" sz="2600" b="1" cap="all" dirty="0">
                <a:latin typeface="Georgia" panose="02040502050405020303" pitchFamily="18" charset="0"/>
              </a:rPr>
              <a:t>Nucleoside Reverse Transcriptase Inhibitors: adverse effects</a:t>
            </a:r>
            <a:endParaRPr lang="en-US" sz="2600" cap="all" dirty="0">
              <a:latin typeface="Georgia" panose="02040502050405020303" pitchFamily="18" charset="0"/>
            </a:endParaRPr>
          </a:p>
        </p:txBody>
      </p:sp>
      <p:sp>
        <p:nvSpPr>
          <p:cNvPr id="9220" name="Rectangle 3"/>
          <p:cNvSpPr>
            <a:spLocks noGrp="1" noChangeArrowheads="1"/>
          </p:cNvSpPr>
          <p:nvPr>
            <p:ph type="body" idx="1"/>
          </p:nvPr>
        </p:nvSpPr>
        <p:spPr>
          <a:xfrm>
            <a:off x="232011" y="1214651"/>
            <a:ext cx="8652681" cy="5411573"/>
          </a:xfrm>
        </p:spPr>
        <p:txBody>
          <a:bodyPr/>
          <a:lstStyle/>
          <a:p>
            <a:pPr marL="0" indent="0">
              <a:spcBef>
                <a:spcPts val="1200"/>
              </a:spcBef>
              <a:buNone/>
            </a:pPr>
            <a:r>
              <a:rPr lang="en-US" sz="2400" dirty="0">
                <a:latin typeface="Georgia" panose="02040502050405020303" pitchFamily="18" charset="0"/>
              </a:rPr>
              <a:t>NRTIs have multiple adverse effects including:</a:t>
            </a:r>
          </a:p>
          <a:p>
            <a:pPr marL="342900" indent="-342900">
              <a:spcBef>
                <a:spcPts val="1200"/>
              </a:spcBef>
            </a:pPr>
            <a:r>
              <a:rPr lang="en-US" sz="2400" dirty="0">
                <a:latin typeface="Georgia" panose="02040502050405020303" pitchFamily="18" charset="0"/>
              </a:rPr>
              <a:t>GI disturbances</a:t>
            </a:r>
          </a:p>
          <a:p>
            <a:pPr marL="342900" indent="-342900">
              <a:spcBef>
                <a:spcPts val="1200"/>
              </a:spcBef>
            </a:pPr>
            <a:r>
              <a:rPr lang="en-US" sz="2400" dirty="0">
                <a:latin typeface="Georgia" panose="02040502050405020303" pitchFamily="18" charset="0"/>
              </a:rPr>
              <a:t>CNS and related effects</a:t>
            </a:r>
          </a:p>
          <a:p>
            <a:pPr marL="342900" indent="-342900">
              <a:spcBef>
                <a:spcPts val="1200"/>
              </a:spcBef>
            </a:pPr>
            <a:r>
              <a:rPr lang="en-US" sz="2400" dirty="0">
                <a:latin typeface="Georgia" panose="02040502050405020303" pitchFamily="18" charset="0"/>
              </a:rPr>
              <a:t>Musculoskeletal</a:t>
            </a:r>
          </a:p>
          <a:p>
            <a:pPr marL="342900" indent="-342900">
              <a:spcBef>
                <a:spcPts val="1200"/>
              </a:spcBef>
            </a:pPr>
            <a:r>
              <a:rPr lang="en-US" sz="2400" dirty="0">
                <a:latin typeface="Georgia" panose="02040502050405020303" pitchFamily="18" charset="0"/>
              </a:rPr>
              <a:t>Dermatological effects</a:t>
            </a:r>
          </a:p>
          <a:p>
            <a:pPr marL="342900" indent="-342900">
              <a:spcBef>
                <a:spcPts val="1200"/>
              </a:spcBef>
            </a:pPr>
            <a:r>
              <a:rPr lang="en-US" sz="2400" dirty="0">
                <a:latin typeface="Georgia" panose="02040502050405020303" pitchFamily="18" charset="0"/>
              </a:rPr>
              <a:t>Blood disorders</a:t>
            </a:r>
          </a:p>
          <a:p>
            <a:pPr marL="342900" indent="-342900">
              <a:spcBef>
                <a:spcPts val="1200"/>
              </a:spcBef>
            </a:pPr>
            <a:r>
              <a:rPr lang="en-US" sz="2400" dirty="0">
                <a:latin typeface="Georgia" panose="02040502050405020303" pitchFamily="18" charset="0"/>
              </a:rPr>
              <a:t>Liver damage</a:t>
            </a:r>
          </a:p>
          <a:p>
            <a:pPr marL="342900" indent="-342900">
              <a:spcBef>
                <a:spcPts val="1200"/>
              </a:spcBef>
            </a:pPr>
            <a:r>
              <a:rPr lang="en-US" sz="2400" dirty="0">
                <a:latin typeface="Georgia" panose="02040502050405020303" pitchFamily="18" charset="0"/>
              </a:rPr>
              <a:t>Pancreatitis</a:t>
            </a:r>
          </a:p>
          <a:p>
            <a:pPr marL="342900" indent="-342900">
              <a:spcBef>
                <a:spcPts val="1200"/>
              </a:spcBef>
            </a:pPr>
            <a:r>
              <a:rPr lang="en-US" sz="2400" dirty="0">
                <a:latin typeface="Georgia" panose="02040502050405020303" pitchFamily="18" charset="0"/>
              </a:rPr>
              <a:t>Metabolic effects including lactic acidosis and </a:t>
            </a:r>
            <a:r>
              <a:rPr lang="en-US" sz="2400" dirty="0" err="1">
                <a:latin typeface="Georgia" panose="02040502050405020303" pitchFamily="18" charset="0"/>
              </a:rPr>
              <a:t>lipodystrophy</a:t>
            </a:r>
            <a:endParaRPr lang="en-US" sz="2400" dirty="0">
              <a:latin typeface="Georgia" panose="02040502050405020303" pitchFamily="18" charset="0"/>
            </a:endParaRPr>
          </a:p>
        </p:txBody>
      </p:sp>
    </p:spTree>
    <p:extLst>
      <p:ext uri="{BB962C8B-B14F-4D97-AF65-F5344CB8AC3E}">
        <p14:creationId xmlns:p14="http://schemas.microsoft.com/office/powerpoint/2010/main" val="3739202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p:spPr>
        <p:txBody>
          <a:bodyPr/>
          <a:lstStyle/>
          <a:p>
            <a:fld id="{BB1F5F60-16D1-4490-8CC2-437FB7A614B3}" type="slidenum">
              <a:rPr lang="en-US" smtClean="0">
                <a:solidFill>
                  <a:srgbClr val="000000"/>
                </a:solidFill>
                <a:latin typeface="Times New Roman" pitchFamily="18" charset="0"/>
              </a:rPr>
              <a:pPr/>
              <a:t>14</a:t>
            </a:fld>
            <a:endParaRPr lang="en-US">
              <a:solidFill>
                <a:srgbClr val="000000"/>
              </a:solidFill>
              <a:latin typeface="Times New Roman" pitchFamily="18" charset="0"/>
            </a:endParaRPr>
          </a:p>
        </p:txBody>
      </p:sp>
      <p:sp>
        <p:nvSpPr>
          <p:cNvPr id="16387" name="Rectangle 2"/>
          <p:cNvSpPr>
            <a:spLocks noGrp="1" noChangeArrowheads="1"/>
          </p:cNvSpPr>
          <p:nvPr>
            <p:ph type="title"/>
          </p:nvPr>
        </p:nvSpPr>
        <p:spPr>
          <a:xfrm>
            <a:off x="277091" y="152401"/>
            <a:ext cx="8645235" cy="900544"/>
          </a:xfrm>
        </p:spPr>
        <p:txBody>
          <a:bodyPr>
            <a:normAutofit fontScale="90000"/>
          </a:bodyPr>
          <a:lstStyle/>
          <a:p>
            <a:pPr algn="l"/>
            <a:r>
              <a:rPr lang="en-US" sz="2800" b="1" cap="all" dirty="0">
                <a:latin typeface="Georgia" panose="02040502050405020303" pitchFamily="18" charset="0"/>
              </a:rPr>
              <a:t>Major adverse effects of NRTIs used in HIV treatment</a:t>
            </a:r>
            <a:endParaRPr lang="en-US" sz="2800" cap="all" dirty="0">
              <a:latin typeface="Georgia" panose="02040502050405020303" pitchFamily="18" charset="0"/>
            </a:endParaRPr>
          </a:p>
        </p:txBody>
      </p:sp>
      <p:sp>
        <p:nvSpPr>
          <p:cNvPr id="16388" name="Rectangle 3"/>
          <p:cNvSpPr>
            <a:spLocks noGrp="1" noChangeArrowheads="1"/>
          </p:cNvSpPr>
          <p:nvPr>
            <p:ph type="body" idx="1"/>
          </p:nvPr>
        </p:nvSpPr>
        <p:spPr>
          <a:xfrm>
            <a:off x="277091" y="1219199"/>
            <a:ext cx="8645235" cy="5407025"/>
          </a:xfrm>
        </p:spPr>
        <p:txBody>
          <a:bodyPr/>
          <a:lstStyle/>
          <a:p>
            <a:pPr>
              <a:spcBef>
                <a:spcPts val="1200"/>
              </a:spcBef>
            </a:pPr>
            <a:r>
              <a:rPr lang="en-US" sz="2300" dirty="0">
                <a:latin typeface="Georgia" panose="02040502050405020303" pitchFamily="18" charset="0"/>
              </a:rPr>
              <a:t>Zidovudine: Bone marrow depression, GI intolerance, cardiomyopathy, myopathy</a:t>
            </a:r>
          </a:p>
          <a:p>
            <a:pPr>
              <a:spcBef>
                <a:spcPts val="1200"/>
              </a:spcBef>
            </a:pPr>
            <a:r>
              <a:rPr lang="en-US" sz="2300" dirty="0" err="1">
                <a:latin typeface="Georgia" panose="02040502050405020303" pitchFamily="18" charset="0"/>
              </a:rPr>
              <a:t>Stavudine</a:t>
            </a:r>
            <a:r>
              <a:rPr lang="en-US" sz="2300" dirty="0">
                <a:latin typeface="Georgia" panose="02040502050405020303" pitchFamily="18" charset="0"/>
              </a:rPr>
              <a:t>: Peripheral neuropathy, lipodystrophy, hepatotoxicity</a:t>
            </a:r>
          </a:p>
          <a:p>
            <a:pPr>
              <a:spcBef>
                <a:spcPts val="1200"/>
              </a:spcBef>
            </a:pPr>
            <a:r>
              <a:rPr lang="en-US" sz="2300" dirty="0" err="1">
                <a:latin typeface="Georgia" panose="02040502050405020303" pitchFamily="18" charset="0"/>
              </a:rPr>
              <a:t>Abacavir</a:t>
            </a:r>
            <a:r>
              <a:rPr lang="en-US" sz="2300" dirty="0">
                <a:latin typeface="Georgia" panose="02040502050405020303" pitchFamily="18" charset="0"/>
              </a:rPr>
              <a:t>: Hypersensitivity reactions (predisposing factor: presence of HLA-B5701 gene), increase in myocardial infarction</a:t>
            </a:r>
          </a:p>
          <a:p>
            <a:pPr>
              <a:spcBef>
                <a:spcPts val="1200"/>
              </a:spcBef>
            </a:pPr>
            <a:r>
              <a:rPr lang="en-US" sz="2300" dirty="0" err="1">
                <a:latin typeface="Georgia" panose="02040502050405020303" pitchFamily="18" charset="0"/>
              </a:rPr>
              <a:t>Tenofovir</a:t>
            </a:r>
            <a:r>
              <a:rPr lang="en-US" sz="2300" dirty="0">
                <a:latin typeface="Georgia" panose="02040502050405020303" pitchFamily="18" charset="0"/>
              </a:rPr>
              <a:t>: Nephrotoxicity, osteoporosis, exacerbation of hepatitis B with discontinuation</a:t>
            </a:r>
          </a:p>
          <a:p>
            <a:pPr>
              <a:spcBef>
                <a:spcPts val="1200"/>
              </a:spcBef>
            </a:pPr>
            <a:r>
              <a:rPr lang="en-US" sz="2300" dirty="0">
                <a:latin typeface="Georgia" panose="02040502050405020303" pitchFamily="18" charset="0"/>
              </a:rPr>
              <a:t>Lamivudine: Pancreatitis</a:t>
            </a:r>
          </a:p>
          <a:p>
            <a:pPr>
              <a:spcBef>
                <a:spcPts val="1200"/>
              </a:spcBef>
            </a:pPr>
            <a:r>
              <a:rPr lang="en-US" sz="2300" dirty="0" err="1">
                <a:latin typeface="Georgia" panose="02040502050405020303" pitchFamily="18" charset="0"/>
              </a:rPr>
              <a:t>Emtricitabine</a:t>
            </a:r>
            <a:r>
              <a:rPr lang="en-US" sz="2300" dirty="0">
                <a:latin typeface="Georgia" panose="02040502050405020303" pitchFamily="18" charset="0"/>
              </a:rPr>
              <a:t>: Hyperpigmentation</a:t>
            </a:r>
          </a:p>
        </p:txBody>
      </p:sp>
    </p:spTree>
    <p:extLst>
      <p:ext uri="{BB962C8B-B14F-4D97-AF65-F5344CB8AC3E}">
        <p14:creationId xmlns:p14="http://schemas.microsoft.com/office/powerpoint/2010/main" val="16821840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p:cNvSpPr>
            <a:spLocks noGrp="1"/>
          </p:cNvSpPr>
          <p:nvPr>
            <p:ph type="sldNum" sz="quarter" idx="12"/>
          </p:nvPr>
        </p:nvSpPr>
        <p:spPr>
          <a:noFill/>
        </p:spPr>
        <p:txBody>
          <a:bodyPr/>
          <a:lstStyle/>
          <a:p>
            <a:fld id="{2DCDE435-B2C5-491E-8DAD-84CB938B1643}" type="slidenum">
              <a:rPr lang="en-US" smtClean="0">
                <a:solidFill>
                  <a:srgbClr val="000000"/>
                </a:solidFill>
                <a:latin typeface="Times New Roman" pitchFamily="18" charset="0"/>
              </a:rPr>
              <a:pPr/>
              <a:t>15</a:t>
            </a:fld>
            <a:endParaRPr lang="en-US">
              <a:solidFill>
                <a:srgbClr val="000000"/>
              </a:solidFill>
              <a:latin typeface="Times New Roman" pitchFamily="18" charset="0"/>
            </a:endParaRPr>
          </a:p>
        </p:txBody>
      </p:sp>
      <p:sp>
        <p:nvSpPr>
          <p:cNvPr id="23555" name="Rectangle 2"/>
          <p:cNvSpPr>
            <a:spLocks noGrp="1" noChangeArrowheads="1"/>
          </p:cNvSpPr>
          <p:nvPr>
            <p:ph type="title"/>
          </p:nvPr>
        </p:nvSpPr>
        <p:spPr>
          <a:xfrm>
            <a:off x="235527" y="152400"/>
            <a:ext cx="8700655" cy="838200"/>
          </a:xfrm>
        </p:spPr>
        <p:txBody>
          <a:bodyPr>
            <a:normAutofit fontScale="90000"/>
          </a:bodyPr>
          <a:lstStyle/>
          <a:p>
            <a:pPr algn="l"/>
            <a:r>
              <a:rPr lang="en-US" sz="2800" b="1" cap="all" dirty="0">
                <a:latin typeface="Georgia" panose="02040502050405020303" pitchFamily="18" charset="0"/>
              </a:rPr>
              <a:t>Non-Nucleoside Reverse Transcriptase Inhibitors (NNRTIs)</a:t>
            </a:r>
            <a:endParaRPr lang="en-US" sz="2800" cap="all" dirty="0">
              <a:latin typeface="Georgia" panose="02040502050405020303" pitchFamily="18" charset="0"/>
            </a:endParaRPr>
          </a:p>
        </p:txBody>
      </p:sp>
      <p:sp>
        <p:nvSpPr>
          <p:cNvPr id="23556" name="Rectangle 3"/>
          <p:cNvSpPr>
            <a:spLocks noGrp="1" noChangeArrowheads="1"/>
          </p:cNvSpPr>
          <p:nvPr>
            <p:ph type="body" idx="1"/>
          </p:nvPr>
        </p:nvSpPr>
        <p:spPr>
          <a:xfrm>
            <a:off x="235527" y="1191490"/>
            <a:ext cx="8700655" cy="5434735"/>
          </a:xfrm>
        </p:spPr>
        <p:txBody>
          <a:bodyPr/>
          <a:lstStyle/>
          <a:p>
            <a:pPr marL="0" indent="0">
              <a:spcBef>
                <a:spcPts val="1800"/>
              </a:spcBef>
              <a:buNone/>
            </a:pPr>
            <a:r>
              <a:rPr lang="en-US" sz="2600" b="1" dirty="0">
                <a:latin typeface="Georgia" panose="02040502050405020303" pitchFamily="18" charset="0"/>
              </a:rPr>
              <a:t>Classification</a:t>
            </a:r>
          </a:p>
          <a:p>
            <a:pPr marL="514350" indent="-514350">
              <a:spcBef>
                <a:spcPts val="1800"/>
              </a:spcBef>
              <a:buFont typeface="+mj-lt"/>
              <a:buAutoNum type="arabicPeriod"/>
            </a:pPr>
            <a:r>
              <a:rPr lang="en-US" sz="2600" dirty="0">
                <a:latin typeface="Georgia" panose="02040502050405020303" pitchFamily="18" charset="0"/>
              </a:rPr>
              <a:t>First generation: </a:t>
            </a:r>
            <a:r>
              <a:rPr lang="en-US" sz="2600" dirty="0" err="1">
                <a:latin typeface="Georgia" panose="02040502050405020303" pitchFamily="18" charset="0"/>
              </a:rPr>
              <a:t>Efavirenz</a:t>
            </a:r>
            <a:r>
              <a:rPr lang="en-US" sz="2600" dirty="0">
                <a:latin typeface="Georgia" panose="02040502050405020303" pitchFamily="18" charset="0"/>
              </a:rPr>
              <a:t> (EFV) and </a:t>
            </a:r>
            <a:r>
              <a:rPr lang="en-US" sz="2600" dirty="0" err="1">
                <a:latin typeface="Georgia" panose="02040502050405020303" pitchFamily="18" charset="0"/>
              </a:rPr>
              <a:t>nevirapine</a:t>
            </a:r>
            <a:r>
              <a:rPr lang="en-US" sz="2600" dirty="0">
                <a:latin typeface="Georgia" panose="02040502050405020303" pitchFamily="18" charset="0"/>
              </a:rPr>
              <a:t> (NVP)</a:t>
            </a:r>
          </a:p>
          <a:p>
            <a:pPr marL="514350" indent="-514350">
              <a:spcBef>
                <a:spcPts val="1800"/>
              </a:spcBef>
              <a:buFont typeface="+mj-lt"/>
              <a:buAutoNum type="arabicPeriod"/>
            </a:pPr>
            <a:r>
              <a:rPr lang="en-US" sz="2600" dirty="0">
                <a:latin typeface="Georgia" panose="02040502050405020303" pitchFamily="18" charset="0"/>
              </a:rPr>
              <a:t>Second generation: </a:t>
            </a:r>
            <a:r>
              <a:rPr lang="en-US" sz="2600" dirty="0" err="1">
                <a:latin typeface="Georgia" panose="02040502050405020303" pitchFamily="18" charset="0"/>
              </a:rPr>
              <a:t>Etravirine</a:t>
            </a:r>
            <a:r>
              <a:rPr lang="en-US" sz="2600" dirty="0">
                <a:latin typeface="Georgia" panose="02040502050405020303" pitchFamily="18" charset="0"/>
              </a:rPr>
              <a:t> and </a:t>
            </a:r>
            <a:r>
              <a:rPr lang="en-US" sz="2600" dirty="0" err="1">
                <a:latin typeface="Georgia" panose="02040502050405020303" pitchFamily="18" charset="0"/>
              </a:rPr>
              <a:t>rilpivirine</a:t>
            </a:r>
            <a:endParaRPr lang="en-US" sz="2600" dirty="0">
              <a:latin typeface="Georgia" panose="02040502050405020303" pitchFamily="18" charset="0"/>
            </a:endParaRPr>
          </a:p>
          <a:p>
            <a:pPr marL="0" indent="0">
              <a:spcBef>
                <a:spcPts val="1800"/>
              </a:spcBef>
              <a:buNone/>
            </a:pPr>
            <a:r>
              <a:rPr lang="en-US" sz="2600" b="1" dirty="0">
                <a:latin typeface="Georgia" panose="02040502050405020303" pitchFamily="18" charset="0"/>
              </a:rPr>
              <a:t>Clinical uses</a:t>
            </a:r>
          </a:p>
          <a:p>
            <a:pPr marL="0" indent="0">
              <a:spcBef>
                <a:spcPts val="1800"/>
              </a:spcBef>
              <a:buNone/>
            </a:pPr>
            <a:r>
              <a:rPr lang="en-US" sz="2600" dirty="0">
                <a:latin typeface="Georgia" panose="02040502050405020303" pitchFamily="18" charset="0"/>
              </a:rPr>
              <a:t>Used in the treatment of HIV</a:t>
            </a:r>
          </a:p>
        </p:txBody>
      </p:sp>
    </p:spTree>
    <p:extLst>
      <p:ext uri="{BB962C8B-B14F-4D97-AF65-F5344CB8AC3E}">
        <p14:creationId xmlns:p14="http://schemas.microsoft.com/office/powerpoint/2010/main" val="41155322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p:cNvSpPr>
            <a:spLocks noGrp="1"/>
          </p:cNvSpPr>
          <p:nvPr>
            <p:ph type="sldNum" sz="quarter" idx="12"/>
          </p:nvPr>
        </p:nvSpPr>
        <p:spPr>
          <a:noFill/>
        </p:spPr>
        <p:txBody>
          <a:bodyPr/>
          <a:lstStyle/>
          <a:p>
            <a:fld id="{2DCDE435-B2C5-491E-8DAD-84CB938B1643}" type="slidenum">
              <a:rPr lang="en-US" smtClean="0">
                <a:solidFill>
                  <a:srgbClr val="000000"/>
                </a:solidFill>
                <a:latin typeface="Times New Roman" pitchFamily="18" charset="0"/>
              </a:rPr>
              <a:pPr/>
              <a:t>16</a:t>
            </a:fld>
            <a:endParaRPr lang="en-US">
              <a:solidFill>
                <a:srgbClr val="000000"/>
              </a:solidFill>
              <a:latin typeface="Times New Roman" pitchFamily="18" charset="0"/>
            </a:endParaRPr>
          </a:p>
        </p:txBody>
      </p:sp>
      <p:sp>
        <p:nvSpPr>
          <p:cNvPr id="23555" name="Rectangle 2"/>
          <p:cNvSpPr>
            <a:spLocks noGrp="1" noChangeArrowheads="1"/>
          </p:cNvSpPr>
          <p:nvPr>
            <p:ph type="title"/>
          </p:nvPr>
        </p:nvSpPr>
        <p:spPr>
          <a:xfrm>
            <a:off x="235527" y="152400"/>
            <a:ext cx="8700655" cy="838200"/>
          </a:xfrm>
        </p:spPr>
        <p:txBody>
          <a:bodyPr/>
          <a:lstStyle/>
          <a:p>
            <a:pPr algn="l"/>
            <a:r>
              <a:rPr lang="en-US" sz="2800" b="1" cap="all" dirty="0">
                <a:latin typeface="Georgia" panose="02040502050405020303" pitchFamily="18" charset="0"/>
              </a:rPr>
              <a:t>NNRTIs: mechanism of action</a:t>
            </a:r>
            <a:endParaRPr lang="en-US" sz="2800" cap="all" dirty="0">
              <a:latin typeface="Georgia" panose="02040502050405020303" pitchFamily="18" charset="0"/>
            </a:endParaRPr>
          </a:p>
        </p:txBody>
      </p:sp>
      <p:sp>
        <p:nvSpPr>
          <p:cNvPr id="23556" name="Rectangle 3"/>
          <p:cNvSpPr>
            <a:spLocks noGrp="1" noChangeArrowheads="1"/>
          </p:cNvSpPr>
          <p:nvPr>
            <p:ph type="body" idx="1"/>
          </p:nvPr>
        </p:nvSpPr>
        <p:spPr>
          <a:xfrm>
            <a:off x="235527" y="1191490"/>
            <a:ext cx="8700655" cy="5434735"/>
          </a:xfrm>
        </p:spPr>
        <p:txBody>
          <a:bodyPr/>
          <a:lstStyle/>
          <a:p>
            <a:pPr>
              <a:spcBef>
                <a:spcPts val="1800"/>
              </a:spcBef>
            </a:pPr>
            <a:r>
              <a:rPr lang="en-US" sz="2600" dirty="0">
                <a:latin typeface="Georgia" panose="02040502050405020303" pitchFamily="18" charset="0"/>
              </a:rPr>
              <a:t>NNRTIs are chemically diverse compounds that bind to reverse transcriptase (RT) near the catalytic site and denature it. </a:t>
            </a:r>
          </a:p>
          <a:p>
            <a:pPr>
              <a:spcBef>
                <a:spcPts val="1800"/>
              </a:spcBef>
            </a:pPr>
            <a:r>
              <a:rPr lang="en-US" sz="2600" dirty="0">
                <a:latin typeface="Georgia" panose="02040502050405020303" pitchFamily="18" charset="0"/>
              </a:rPr>
              <a:t>They are non-competitive inhibitors of HIV-1 RT i.e. do not compete with nucleoside triphosphates and do not require phosphorylation</a:t>
            </a:r>
          </a:p>
          <a:p>
            <a:pPr>
              <a:spcBef>
                <a:spcPts val="1800"/>
              </a:spcBef>
            </a:pPr>
            <a:r>
              <a:rPr lang="en-US" sz="2600" dirty="0">
                <a:latin typeface="Georgia" panose="02040502050405020303" pitchFamily="18" charset="0"/>
              </a:rPr>
              <a:t>They do not inhibit HIV-2 reverse transcriptase</a:t>
            </a:r>
          </a:p>
        </p:txBody>
      </p:sp>
    </p:spTree>
    <p:extLst>
      <p:ext uri="{BB962C8B-B14F-4D97-AF65-F5344CB8AC3E}">
        <p14:creationId xmlns:p14="http://schemas.microsoft.com/office/powerpoint/2010/main" val="14204742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p:cNvSpPr>
            <a:spLocks noGrp="1"/>
          </p:cNvSpPr>
          <p:nvPr>
            <p:ph type="sldNum" sz="quarter" idx="12"/>
          </p:nvPr>
        </p:nvSpPr>
        <p:spPr>
          <a:noFill/>
        </p:spPr>
        <p:txBody>
          <a:bodyPr/>
          <a:lstStyle/>
          <a:p>
            <a:fld id="{2DCDE435-B2C5-491E-8DAD-84CB938B1643}" type="slidenum">
              <a:rPr lang="en-US" smtClean="0">
                <a:solidFill>
                  <a:srgbClr val="000000"/>
                </a:solidFill>
                <a:latin typeface="Times New Roman" pitchFamily="18" charset="0"/>
              </a:rPr>
              <a:pPr/>
              <a:t>17</a:t>
            </a:fld>
            <a:endParaRPr lang="en-US">
              <a:solidFill>
                <a:srgbClr val="000000"/>
              </a:solidFill>
              <a:latin typeface="Times New Roman" pitchFamily="18" charset="0"/>
            </a:endParaRPr>
          </a:p>
        </p:txBody>
      </p:sp>
      <p:sp>
        <p:nvSpPr>
          <p:cNvPr id="23555" name="Rectangle 2"/>
          <p:cNvSpPr>
            <a:spLocks noGrp="1" noChangeArrowheads="1"/>
          </p:cNvSpPr>
          <p:nvPr>
            <p:ph type="title"/>
          </p:nvPr>
        </p:nvSpPr>
        <p:spPr>
          <a:xfrm>
            <a:off x="235527" y="152400"/>
            <a:ext cx="8700655" cy="838200"/>
          </a:xfrm>
        </p:spPr>
        <p:txBody>
          <a:bodyPr/>
          <a:lstStyle/>
          <a:p>
            <a:pPr algn="l"/>
            <a:r>
              <a:rPr lang="en-US" sz="2800" b="1" cap="all" dirty="0">
                <a:latin typeface="Georgia" panose="02040502050405020303" pitchFamily="18" charset="0"/>
              </a:rPr>
              <a:t>NNRTIs: drug resistance</a:t>
            </a:r>
            <a:endParaRPr lang="en-US" sz="2800" cap="all" dirty="0">
              <a:latin typeface="Georgia" panose="02040502050405020303" pitchFamily="18" charset="0"/>
            </a:endParaRPr>
          </a:p>
        </p:txBody>
      </p:sp>
      <p:sp>
        <p:nvSpPr>
          <p:cNvPr id="23556" name="Rectangle 3"/>
          <p:cNvSpPr>
            <a:spLocks noGrp="1" noChangeArrowheads="1"/>
          </p:cNvSpPr>
          <p:nvPr>
            <p:ph type="body" idx="1"/>
          </p:nvPr>
        </p:nvSpPr>
        <p:spPr>
          <a:xfrm>
            <a:off x="235527" y="1191490"/>
            <a:ext cx="8700655" cy="5434735"/>
          </a:xfrm>
        </p:spPr>
        <p:txBody>
          <a:bodyPr/>
          <a:lstStyle/>
          <a:p>
            <a:pPr>
              <a:spcBef>
                <a:spcPts val="1800"/>
              </a:spcBef>
            </a:pPr>
            <a:r>
              <a:rPr lang="en-US" sz="2600" dirty="0">
                <a:latin typeface="Georgia" panose="02040502050405020303" pitchFamily="18" charset="0"/>
              </a:rPr>
              <a:t>In drug-sensitive viruses, NNRTIs bind to a pocket next to the active site and block the polymerization of DNA by reverse transcriptase </a:t>
            </a:r>
          </a:p>
          <a:p>
            <a:pPr>
              <a:spcBef>
                <a:spcPts val="1800"/>
              </a:spcBef>
            </a:pPr>
            <a:r>
              <a:rPr lang="en-US" sz="2600" dirty="0">
                <a:latin typeface="Georgia" panose="02040502050405020303" pitchFamily="18" charset="0"/>
              </a:rPr>
              <a:t>In drug-resistant viruses, mutations prevent the binding of NNRTIs to their binding site, allowing DNA polymerization to proceed normally</a:t>
            </a:r>
          </a:p>
        </p:txBody>
      </p:sp>
    </p:spTree>
    <p:extLst>
      <p:ext uri="{BB962C8B-B14F-4D97-AF65-F5344CB8AC3E}">
        <p14:creationId xmlns:p14="http://schemas.microsoft.com/office/powerpoint/2010/main" val="2338076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p:cNvSpPr>
            <a:spLocks noGrp="1"/>
          </p:cNvSpPr>
          <p:nvPr>
            <p:ph type="sldNum" sz="quarter" idx="12"/>
          </p:nvPr>
        </p:nvSpPr>
        <p:spPr>
          <a:noFill/>
        </p:spPr>
        <p:txBody>
          <a:bodyPr/>
          <a:lstStyle/>
          <a:p>
            <a:fld id="{A1F95302-92E2-4440-81E2-1D7D5CD84C13}" type="slidenum">
              <a:rPr lang="en-US" smtClean="0">
                <a:solidFill>
                  <a:srgbClr val="000000"/>
                </a:solidFill>
                <a:latin typeface="Times New Roman" pitchFamily="18" charset="0"/>
              </a:rPr>
              <a:pPr/>
              <a:t>18</a:t>
            </a:fld>
            <a:endParaRPr lang="en-US">
              <a:solidFill>
                <a:srgbClr val="000000"/>
              </a:solidFill>
              <a:latin typeface="Times New Roman" pitchFamily="18" charset="0"/>
            </a:endParaRPr>
          </a:p>
        </p:txBody>
      </p:sp>
      <p:sp>
        <p:nvSpPr>
          <p:cNvPr id="27651" name="Rectangle 2"/>
          <p:cNvSpPr>
            <a:spLocks noGrp="1" noChangeArrowheads="1"/>
          </p:cNvSpPr>
          <p:nvPr>
            <p:ph type="title"/>
          </p:nvPr>
        </p:nvSpPr>
        <p:spPr>
          <a:xfrm>
            <a:off x="263235" y="193964"/>
            <a:ext cx="8659091" cy="796636"/>
          </a:xfrm>
        </p:spPr>
        <p:txBody>
          <a:bodyPr>
            <a:normAutofit fontScale="90000"/>
          </a:bodyPr>
          <a:lstStyle/>
          <a:p>
            <a:pPr algn="l"/>
            <a:r>
              <a:rPr lang="en-US" sz="2800" b="1" cap="all" dirty="0">
                <a:latin typeface="Georgia" panose="02040502050405020303" pitchFamily="18" charset="0"/>
              </a:rPr>
              <a:t>First generation NNRTIs: Adverse effects AND CONTRAINDICATIONS</a:t>
            </a:r>
            <a:endParaRPr lang="en-US" sz="2800" cap="all" dirty="0">
              <a:latin typeface="Georgia" panose="02040502050405020303" pitchFamily="18" charset="0"/>
            </a:endParaRPr>
          </a:p>
        </p:txBody>
      </p:sp>
      <p:sp>
        <p:nvSpPr>
          <p:cNvPr id="27652" name="Rectangle 3"/>
          <p:cNvSpPr>
            <a:spLocks noGrp="1" noChangeArrowheads="1"/>
          </p:cNvSpPr>
          <p:nvPr>
            <p:ph type="body" idx="1"/>
          </p:nvPr>
        </p:nvSpPr>
        <p:spPr>
          <a:xfrm>
            <a:off x="263235" y="1219199"/>
            <a:ext cx="8659091" cy="5407025"/>
          </a:xfrm>
        </p:spPr>
        <p:txBody>
          <a:bodyPr/>
          <a:lstStyle/>
          <a:p>
            <a:pPr marL="25400" indent="0">
              <a:spcBef>
                <a:spcPts val="1800"/>
              </a:spcBef>
              <a:buNone/>
            </a:pPr>
            <a:r>
              <a:rPr lang="en-US" sz="2400" b="1" dirty="0" err="1">
                <a:latin typeface="Georgia" panose="02040502050405020303" pitchFamily="18" charset="0"/>
              </a:rPr>
              <a:t>Efavirenz</a:t>
            </a:r>
            <a:endParaRPr lang="en-US" sz="2400" b="1" dirty="0">
              <a:latin typeface="Georgia" panose="02040502050405020303" pitchFamily="18" charset="0"/>
            </a:endParaRPr>
          </a:p>
          <a:p>
            <a:pPr marL="25400" indent="0">
              <a:spcBef>
                <a:spcPts val="1800"/>
              </a:spcBef>
              <a:buNone/>
            </a:pPr>
            <a:r>
              <a:rPr lang="en-US" sz="2400" dirty="0">
                <a:latin typeface="Georgia" panose="02040502050405020303" pitchFamily="18" charset="0"/>
              </a:rPr>
              <a:t>Neuropsychiatric effects (insomnia, somnolence, dizziness, amnesia, nightmares, neuropathy, anxiety, psychosis, seizures etc.), hepatotoxicity, skin reactions and </a:t>
            </a:r>
            <a:r>
              <a:rPr lang="en-US" sz="2400" dirty="0" err="1">
                <a:latin typeface="Georgia" panose="02040502050405020303" pitchFamily="18" charset="0"/>
              </a:rPr>
              <a:t>gynaecomastia</a:t>
            </a:r>
            <a:r>
              <a:rPr lang="en-US" sz="2400" dirty="0">
                <a:latin typeface="Georgia" panose="02040502050405020303" pitchFamily="18" charset="0"/>
              </a:rPr>
              <a:t>. Contra-indicated in patients with seizure disorders, neurological disorders and psychiatric disorders.</a:t>
            </a:r>
          </a:p>
          <a:p>
            <a:pPr marL="25400" indent="0">
              <a:spcBef>
                <a:spcPts val="1800"/>
              </a:spcBef>
              <a:buNone/>
            </a:pPr>
            <a:r>
              <a:rPr lang="en-US" sz="2400" b="1" dirty="0" err="1">
                <a:latin typeface="Georgia" panose="02040502050405020303" pitchFamily="18" charset="0"/>
              </a:rPr>
              <a:t>Nevirapine</a:t>
            </a:r>
            <a:endParaRPr lang="en-US" sz="2400" b="1" dirty="0">
              <a:latin typeface="Georgia" panose="02040502050405020303" pitchFamily="18" charset="0"/>
            </a:endParaRPr>
          </a:p>
          <a:p>
            <a:pPr marL="25400" indent="0">
              <a:spcBef>
                <a:spcPts val="1800"/>
              </a:spcBef>
              <a:buNone/>
            </a:pPr>
            <a:r>
              <a:rPr lang="en-US" sz="2400" dirty="0">
                <a:latin typeface="Georgia" panose="02040502050405020303" pitchFamily="18" charset="0"/>
              </a:rPr>
              <a:t>Hepatotoxicity and skin reactions (including Steven-Johnson syndrome and toxic epidermal necrolysis); more frequent and more severe than with EFV. Contraindicated in patients with hepatic impairment.</a:t>
            </a:r>
          </a:p>
        </p:txBody>
      </p:sp>
    </p:spTree>
    <p:extLst>
      <p:ext uri="{BB962C8B-B14F-4D97-AF65-F5344CB8AC3E}">
        <p14:creationId xmlns:p14="http://schemas.microsoft.com/office/powerpoint/2010/main" val="4592856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p:cNvSpPr>
            <a:spLocks noGrp="1"/>
          </p:cNvSpPr>
          <p:nvPr>
            <p:ph type="sldNum" sz="quarter" idx="12"/>
          </p:nvPr>
        </p:nvSpPr>
        <p:spPr>
          <a:noFill/>
        </p:spPr>
        <p:txBody>
          <a:bodyPr/>
          <a:lstStyle/>
          <a:p>
            <a:fld id="{A1F95302-92E2-4440-81E2-1D7D5CD84C13}" type="slidenum">
              <a:rPr lang="en-US" smtClean="0">
                <a:solidFill>
                  <a:srgbClr val="000000"/>
                </a:solidFill>
                <a:latin typeface="Times New Roman" pitchFamily="18" charset="0"/>
              </a:rPr>
              <a:pPr/>
              <a:t>19</a:t>
            </a:fld>
            <a:endParaRPr lang="en-US">
              <a:solidFill>
                <a:srgbClr val="000000"/>
              </a:solidFill>
              <a:latin typeface="Times New Roman" pitchFamily="18" charset="0"/>
            </a:endParaRPr>
          </a:p>
        </p:txBody>
      </p:sp>
      <p:sp>
        <p:nvSpPr>
          <p:cNvPr id="27651" name="Rectangle 2"/>
          <p:cNvSpPr>
            <a:spLocks noGrp="1" noChangeArrowheads="1"/>
          </p:cNvSpPr>
          <p:nvPr>
            <p:ph type="title"/>
          </p:nvPr>
        </p:nvSpPr>
        <p:spPr>
          <a:xfrm>
            <a:off x="263235" y="193964"/>
            <a:ext cx="8659091" cy="796636"/>
          </a:xfrm>
        </p:spPr>
        <p:txBody>
          <a:bodyPr>
            <a:normAutofit fontScale="90000"/>
          </a:bodyPr>
          <a:lstStyle/>
          <a:p>
            <a:pPr algn="l"/>
            <a:r>
              <a:rPr lang="en-US" sz="2800" b="1" cap="all" dirty="0">
                <a:latin typeface="Georgia" panose="02040502050405020303" pitchFamily="18" charset="0"/>
              </a:rPr>
              <a:t>First generation NNRTIs: contraindications</a:t>
            </a:r>
            <a:endParaRPr lang="en-US" sz="2800" cap="all" dirty="0">
              <a:latin typeface="Georgia" panose="02040502050405020303" pitchFamily="18" charset="0"/>
            </a:endParaRPr>
          </a:p>
        </p:txBody>
      </p:sp>
      <p:sp>
        <p:nvSpPr>
          <p:cNvPr id="27652" name="Rectangle 3"/>
          <p:cNvSpPr>
            <a:spLocks noGrp="1" noChangeArrowheads="1"/>
          </p:cNvSpPr>
          <p:nvPr>
            <p:ph type="body" idx="1"/>
          </p:nvPr>
        </p:nvSpPr>
        <p:spPr>
          <a:xfrm>
            <a:off x="263235" y="1219199"/>
            <a:ext cx="8659091" cy="5407025"/>
          </a:xfrm>
        </p:spPr>
        <p:txBody>
          <a:bodyPr/>
          <a:lstStyle/>
          <a:p>
            <a:pPr marL="393700" indent="-342900">
              <a:spcBef>
                <a:spcPts val="1800"/>
              </a:spcBef>
            </a:pPr>
            <a:r>
              <a:rPr lang="en-US" sz="2600" dirty="0">
                <a:latin typeface="Georgia" panose="02040502050405020303" pitchFamily="18" charset="0"/>
              </a:rPr>
              <a:t>Hypersensitivity</a:t>
            </a:r>
          </a:p>
          <a:p>
            <a:pPr marL="393700" indent="-342900">
              <a:spcBef>
                <a:spcPts val="1800"/>
              </a:spcBef>
            </a:pPr>
            <a:r>
              <a:rPr lang="en-US" sz="2600" dirty="0">
                <a:latin typeface="Georgia" panose="02040502050405020303" pitchFamily="18" charset="0"/>
              </a:rPr>
              <a:t>Concurrent administration of drugs that depend on cytochrome P450 for metabolism, and those that induce or inhibit cytochrome P450</a:t>
            </a:r>
          </a:p>
          <a:p>
            <a:pPr marL="393700" indent="-342900">
              <a:spcBef>
                <a:spcPts val="1800"/>
              </a:spcBef>
            </a:pPr>
            <a:r>
              <a:rPr lang="en-US" sz="2600" dirty="0">
                <a:latin typeface="Georgia" panose="02040502050405020303" pitchFamily="18" charset="0"/>
              </a:rPr>
              <a:t>Concomitant use of NNRTIs is not recommended</a:t>
            </a:r>
          </a:p>
        </p:txBody>
      </p:sp>
    </p:spTree>
    <p:extLst>
      <p:ext uri="{BB962C8B-B14F-4D97-AF65-F5344CB8AC3E}">
        <p14:creationId xmlns:p14="http://schemas.microsoft.com/office/powerpoint/2010/main" val="27398416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2" name="Google Shape;202;p29"/>
          <p:cNvSpPr txBox="1"/>
          <p:nvPr/>
        </p:nvSpPr>
        <p:spPr>
          <a:xfrm>
            <a:off x="204715" y="1214651"/>
            <a:ext cx="8662194" cy="5380113"/>
          </a:xfrm>
          <a:prstGeom prst="rect">
            <a:avLst/>
          </a:prstGeom>
          <a:noFill/>
          <a:ln>
            <a:noFill/>
          </a:ln>
        </p:spPr>
        <p:txBody>
          <a:bodyPr spcFirstLastPara="1" wrap="square" lIns="91425" tIns="45700" rIns="91425" bIns="45700" anchor="t" anchorCtr="0">
            <a:noAutofit/>
          </a:bodyPr>
          <a:lstStyle/>
          <a:p>
            <a:pPr>
              <a:spcBef>
                <a:spcPts val="1800"/>
              </a:spcBef>
            </a:pPr>
            <a:r>
              <a:rPr lang="en-US" sz="2400" dirty="0">
                <a:latin typeface="Georgia" panose="02040502050405020303" pitchFamily="18" charset="0"/>
              </a:rPr>
              <a:t>Viruses are obligate intracellular parasites</a:t>
            </a:r>
          </a:p>
          <a:p>
            <a:pPr>
              <a:spcBef>
                <a:spcPts val="1800"/>
              </a:spcBef>
            </a:pPr>
            <a:r>
              <a:rPr lang="en-US" sz="2400" dirty="0">
                <a:latin typeface="Georgia" panose="02040502050405020303" pitchFamily="18" charset="0"/>
              </a:rPr>
              <a:t>They consist of a core genome in a protein shell and some are surrounded by a lipoprotein</a:t>
            </a:r>
          </a:p>
          <a:p>
            <a:pPr>
              <a:spcBef>
                <a:spcPts val="1800"/>
              </a:spcBef>
            </a:pPr>
            <a:r>
              <a:rPr lang="en-US" sz="2400" dirty="0">
                <a:latin typeface="Georgia" panose="02040502050405020303" pitchFamily="18" charset="0"/>
              </a:rPr>
              <a:t>A virus cannot replicate on its own. It must attach to and enter a host cell. Replication depends on the host cell machinery. It then uses the host cell’s energy to synthesize protein, DNA, and RNA.</a:t>
            </a:r>
          </a:p>
          <a:p>
            <a:pPr>
              <a:spcBef>
                <a:spcPts val="1800"/>
              </a:spcBef>
            </a:pPr>
            <a:r>
              <a:rPr lang="en-US" sz="2400" dirty="0">
                <a:latin typeface="Georgia" panose="02040502050405020303" pitchFamily="18" charset="0"/>
              </a:rPr>
              <a:t>Selective toxicity is difficult to achieve with viral infections because they integrate with host cell machinery. A drug that destroys the virus may also kill the host cells.</a:t>
            </a:r>
          </a:p>
        </p:txBody>
      </p:sp>
      <p:sp>
        <p:nvSpPr>
          <p:cNvPr id="203" name="Google Shape;203;p29"/>
          <p:cNvSpPr txBox="1"/>
          <p:nvPr/>
        </p:nvSpPr>
        <p:spPr>
          <a:xfrm>
            <a:off x="204715" y="53975"/>
            <a:ext cx="8775512" cy="1065141"/>
          </a:xfrm>
          <a:prstGeom prst="rect">
            <a:avLst/>
          </a:prstGeom>
          <a:noFill/>
          <a:ln>
            <a:noFill/>
          </a:ln>
        </p:spPr>
        <p:txBody>
          <a:bodyPr spcFirstLastPara="1" wrap="square" lIns="91425" tIns="45700" rIns="91425" bIns="45700" anchor="ctr" anchorCtr="0">
            <a:noAutofit/>
          </a:bodyPr>
          <a:lstStyle/>
          <a:p>
            <a:pPr lvl="0">
              <a:buClr>
                <a:srgbClr val="C00000"/>
              </a:buClr>
            </a:pPr>
            <a:r>
              <a:rPr lang="en-GB" sz="2800" b="1" i="0" u="none" strike="noStrike" cap="none" dirty="0">
                <a:latin typeface="Georgia" panose="02040502050405020303" pitchFamily="18" charset="0"/>
                <a:ea typeface="Calibri" panose="020F0502020204030204"/>
                <a:cs typeface="Georgia" panose="02040502050405020303" charset="0"/>
                <a:sym typeface="Calibri" panose="020F0502020204030204"/>
              </a:rPr>
              <a:t>I</a:t>
            </a:r>
            <a:r>
              <a:rPr lang="en-US" sz="2800" b="1" i="0" u="none" strike="noStrike" cap="none" dirty="0">
                <a:latin typeface="Georgia" panose="02040502050405020303" pitchFamily="18" charset="0"/>
                <a:ea typeface="Calibri" panose="020F0502020204030204"/>
                <a:cs typeface="Georgia" panose="02040502050405020303" charset="0"/>
                <a:sym typeface="Calibri" panose="020F0502020204030204"/>
              </a:rPr>
              <a:t>NTRODUCTION</a:t>
            </a:r>
            <a:endParaRPr lang="en-US" sz="2800" b="1" i="0" u="none" strike="noStrike" cap="none"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Tree>
    <p:extLst>
      <p:ext uri="{BB962C8B-B14F-4D97-AF65-F5344CB8AC3E}">
        <p14:creationId xmlns:p14="http://schemas.microsoft.com/office/powerpoint/2010/main" val="2600829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02"/>
                                        </p:tgtEl>
                                        <p:attrNameLst>
                                          <p:attrName>style.visibility</p:attrName>
                                        </p:attrNameLst>
                                      </p:cBhvr>
                                      <p:to>
                                        <p:strVal val="visible"/>
                                      </p:to>
                                    </p:set>
                                    <p:anim calcmode="lin" valueType="num">
                                      <p:cBhvr additive="base">
                                        <p:cTn id="7" dur="500"/>
                                        <p:tgtEl>
                                          <p:spTgt spid="202"/>
                                        </p:tgtEl>
                                        <p:attrNameLst>
                                          <p:attrName>ppt_w</p:attrName>
                                        </p:attrNameLst>
                                      </p:cBhvr>
                                      <p:tavLst>
                                        <p:tav tm="0">
                                          <p:val>
                                            <p:fltVal val="0"/>
                                          </p:val>
                                        </p:tav>
                                        <p:tav tm="100000">
                                          <p:val>
                                            <p:strVal val="#ppt_w"/>
                                          </p:val>
                                        </p:tav>
                                      </p:tavLst>
                                    </p:anim>
                                    <p:anim calcmode="lin" valueType="num">
                                      <p:cBhvr additive="base">
                                        <p:cTn id="8" dur="500"/>
                                        <p:tgtEl>
                                          <p:spTgt spid="20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5"/>
          <p:cNvSpPr>
            <a:spLocks noGrp="1"/>
          </p:cNvSpPr>
          <p:nvPr>
            <p:ph type="sldNum" sz="quarter" idx="12"/>
          </p:nvPr>
        </p:nvSpPr>
        <p:spPr>
          <a:noFill/>
        </p:spPr>
        <p:txBody>
          <a:bodyPr/>
          <a:lstStyle/>
          <a:p>
            <a:fld id="{E099756F-EB5B-4B83-AB50-890ABC78F0B0}" type="slidenum">
              <a:rPr lang="en-US" smtClean="0">
                <a:solidFill>
                  <a:srgbClr val="000000"/>
                </a:solidFill>
                <a:latin typeface="Times New Roman" pitchFamily="18" charset="0"/>
              </a:rPr>
              <a:pPr/>
              <a:t>20</a:t>
            </a:fld>
            <a:endParaRPr lang="en-US">
              <a:solidFill>
                <a:srgbClr val="000000"/>
              </a:solidFill>
              <a:latin typeface="Times New Roman" pitchFamily="18" charset="0"/>
            </a:endParaRPr>
          </a:p>
        </p:txBody>
      </p:sp>
      <p:sp>
        <p:nvSpPr>
          <p:cNvPr id="29699" name="Rectangle 2"/>
          <p:cNvSpPr>
            <a:spLocks noGrp="1" noChangeArrowheads="1"/>
          </p:cNvSpPr>
          <p:nvPr>
            <p:ph type="title"/>
          </p:nvPr>
        </p:nvSpPr>
        <p:spPr>
          <a:xfrm>
            <a:off x="221673" y="152400"/>
            <a:ext cx="8672945" cy="858982"/>
          </a:xfrm>
        </p:spPr>
        <p:txBody>
          <a:bodyPr>
            <a:normAutofit fontScale="90000"/>
          </a:bodyPr>
          <a:lstStyle/>
          <a:p>
            <a:pPr algn="l"/>
            <a:r>
              <a:rPr lang="en-US" sz="2800" b="1" cap="all" dirty="0">
                <a:latin typeface="Georgia" panose="02040502050405020303" pitchFamily="18" charset="0"/>
              </a:rPr>
              <a:t>First generation NNRTIs: Drug-drug interactions</a:t>
            </a:r>
            <a:endParaRPr lang="en-US" sz="2800" cap="all" dirty="0">
              <a:latin typeface="Georgia" panose="02040502050405020303" pitchFamily="18" charset="0"/>
            </a:endParaRPr>
          </a:p>
        </p:txBody>
      </p:sp>
      <p:sp>
        <p:nvSpPr>
          <p:cNvPr id="29700" name="Rectangle 3"/>
          <p:cNvSpPr>
            <a:spLocks noGrp="1" noChangeArrowheads="1"/>
          </p:cNvSpPr>
          <p:nvPr>
            <p:ph type="body" idx="1"/>
          </p:nvPr>
        </p:nvSpPr>
        <p:spPr>
          <a:xfrm>
            <a:off x="221673" y="1177635"/>
            <a:ext cx="8672945" cy="5448589"/>
          </a:xfrm>
        </p:spPr>
        <p:txBody>
          <a:bodyPr/>
          <a:lstStyle/>
          <a:p>
            <a:pPr>
              <a:spcBef>
                <a:spcPts val="1800"/>
              </a:spcBef>
            </a:pPr>
            <a:r>
              <a:rPr lang="en-US" sz="2400" dirty="0">
                <a:latin typeface="Georgia" panose="02040502050405020303" pitchFamily="18" charset="0"/>
              </a:rPr>
              <a:t>NVP induces CYP3A: increases metabolism of protease inhibitors (PIs), </a:t>
            </a:r>
            <a:r>
              <a:rPr lang="en-US" sz="2400" dirty="0" err="1">
                <a:latin typeface="Georgia" panose="02040502050405020303" pitchFamily="18" charset="0"/>
              </a:rPr>
              <a:t>oestrogens</a:t>
            </a:r>
            <a:r>
              <a:rPr lang="en-US" sz="2400" dirty="0">
                <a:latin typeface="Georgia" panose="02040502050405020303" pitchFamily="18" charset="0"/>
              </a:rPr>
              <a:t>, ketoconazole, rifampicin (reduced efficacy)</a:t>
            </a:r>
          </a:p>
          <a:p>
            <a:pPr>
              <a:spcBef>
                <a:spcPts val="1800"/>
              </a:spcBef>
            </a:pPr>
            <a:r>
              <a:rPr lang="en-US" sz="2400" dirty="0">
                <a:latin typeface="Georgia" panose="02040502050405020303" pitchFamily="18" charset="0"/>
              </a:rPr>
              <a:t>EFV induces CYP3A4: increases metabolism of drugs </a:t>
            </a:r>
            <a:r>
              <a:rPr lang="en-US" sz="2400" dirty="0" err="1">
                <a:latin typeface="Georgia" panose="02040502050405020303" pitchFamily="18" charset="0"/>
              </a:rPr>
              <a:t>metabolised</a:t>
            </a:r>
            <a:r>
              <a:rPr lang="en-US" sz="2400" dirty="0">
                <a:latin typeface="Georgia" panose="02040502050405020303" pitchFamily="18" charset="0"/>
              </a:rPr>
              <a:t> by these enzymes e.g. some PIs (reduced efficacy)</a:t>
            </a:r>
          </a:p>
          <a:p>
            <a:pPr>
              <a:spcBef>
                <a:spcPts val="1800"/>
              </a:spcBef>
            </a:pPr>
            <a:r>
              <a:rPr lang="en-US" sz="2400" dirty="0">
                <a:latin typeface="Georgia" panose="02040502050405020303" pitchFamily="18" charset="0"/>
              </a:rPr>
              <a:t>Cytochrome P450 inducers (e.g. rifampicin) increase metabolism of NNRTIs (reduced efficacy)</a:t>
            </a:r>
          </a:p>
          <a:p>
            <a:pPr>
              <a:spcBef>
                <a:spcPts val="1800"/>
              </a:spcBef>
            </a:pPr>
            <a:r>
              <a:rPr lang="en-US" sz="2400" dirty="0">
                <a:latin typeface="Georgia" panose="02040502050405020303" pitchFamily="18" charset="0"/>
              </a:rPr>
              <a:t>Cytochrome P450 inhibitors (e.g. ketoconazole, cimetidine) reduce metabolism of NVP (increased toxicity)</a:t>
            </a:r>
          </a:p>
        </p:txBody>
      </p:sp>
    </p:spTree>
    <p:extLst>
      <p:ext uri="{BB962C8B-B14F-4D97-AF65-F5344CB8AC3E}">
        <p14:creationId xmlns:p14="http://schemas.microsoft.com/office/powerpoint/2010/main" val="11158118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382" y="152400"/>
            <a:ext cx="8645236" cy="817418"/>
          </a:xfrm>
        </p:spPr>
        <p:txBody>
          <a:bodyPr/>
          <a:lstStyle/>
          <a:p>
            <a:pPr algn="l"/>
            <a:r>
              <a:rPr lang="en-US" sz="2800" b="1" cap="all" dirty="0">
                <a:latin typeface="Georgia" panose="02040502050405020303" pitchFamily="18" charset="0"/>
              </a:rPr>
              <a:t>Second generation NNRTIs</a:t>
            </a:r>
          </a:p>
        </p:txBody>
      </p:sp>
      <p:sp>
        <p:nvSpPr>
          <p:cNvPr id="3" name="Content Placeholder 2"/>
          <p:cNvSpPr>
            <a:spLocks noGrp="1"/>
          </p:cNvSpPr>
          <p:nvPr>
            <p:ph idx="1"/>
          </p:nvPr>
        </p:nvSpPr>
        <p:spPr>
          <a:xfrm>
            <a:off x="249382" y="1142999"/>
            <a:ext cx="8645236" cy="5483225"/>
          </a:xfrm>
        </p:spPr>
        <p:txBody>
          <a:bodyPr/>
          <a:lstStyle/>
          <a:p>
            <a:pPr>
              <a:spcBef>
                <a:spcPts val="1800"/>
              </a:spcBef>
            </a:pPr>
            <a:r>
              <a:rPr lang="en-US" sz="2400" dirty="0">
                <a:latin typeface="Georgia" panose="02040502050405020303" pitchFamily="18" charset="0"/>
              </a:rPr>
              <a:t>Include </a:t>
            </a:r>
            <a:r>
              <a:rPr lang="en-US" sz="2400" dirty="0" err="1">
                <a:latin typeface="Georgia" panose="02040502050405020303" pitchFamily="18" charset="0"/>
              </a:rPr>
              <a:t>etravirine</a:t>
            </a:r>
            <a:r>
              <a:rPr lang="en-US" sz="2400" dirty="0">
                <a:latin typeface="Georgia" panose="02040502050405020303" pitchFamily="18" charset="0"/>
              </a:rPr>
              <a:t> and </a:t>
            </a:r>
            <a:r>
              <a:rPr lang="en-US" sz="2400" dirty="0" err="1">
                <a:latin typeface="Georgia" panose="02040502050405020303" pitchFamily="18" charset="0"/>
              </a:rPr>
              <a:t>rilpivirine</a:t>
            </a:r>
            <a:endParaRPr lang="en-US" sz="2400" dirty="0">
              <a:latin typeface="Georgia" panose="02040502050405020303" pitchFamily="18" charset="0"/>
            </a:endParaRPr>
          </a:p>
          <a:p>
            <a:pPr>
              <a:spcBef>
                <a:spcPts val="1800"/>
              </a:spcBef>
            </a:pPr>
            <a:r>
              <a:rPr lang="en-US" sz="2400" dirty="0">
                <a:latin typeface="Georgia" panose="02040502050405020303" pitchFamily="18" charset="0"/>
              </a:rPr>
              <a:t>They are structurally different from first generation NNRTIs. They are specifically designed to be less susceptible than first generation NNRTIs to mutations that lead to resistance. In contrast to the first generation NNRTIs, more than one resistance mutation needs to develop, in order to bring about resistance.</a:t>
            </a:r>
          </a:p>
          <a:p>
            <a:pPr>
              <a:spcBef>
                <a:spcPts val="1800"/>
              </a:spcBef>
            </a:pPr>
            <a:r>
              <a:rPr lang="en-US" sz="2400" dirty="0" err="1">
                <a:latin typeface="Georgia" panose="02040502050405020303" pitchFamily="18" charset="0"/>
              </a:rPr>
              <a:t>Rilpivirine</a:t>
            </a:r>
            <a:r>
              <a:rPr lang="en-US" sz="2400" dirty="0">
                <a:latin typeface="Georgia" panose="02040502050405020303" pitchFamily="18" charset="0"/>
              </a:rPr>
              <a:t> is structurally similar to </a:t>
            </a:r>
            <a:r>
              <a:rPr lang="en-US" sz="2400" dirty="0" err="1">
                <a:latin typeface="Georgia" panose="02040502050405020303" pitchFamily="18" charset="0"/>
              </a:rPr>
              <a:t>etravirine</a:t>
            </a:r>
            <a:r>
              <a:rPr lang="en-US" sz="2400" dirty="0">
                <a:latin typeface="Georgia" panose="02040502050405020303" pitchFamily="18" charset="0"/>
              </a:rPr>
              <a:t> but has better bioavailability</a:t>
            </a:r>
          </a:p>
          <a:p>
            <a:pPr>
              <a:spcBef>
                <a:spcPts val="1800"/>
              </a:spcBef>
            </a:pPr>
            <a:r>
              <a:rPr lang="en-US" sz="2400" dirty="0">
                <a:latin typeface="Georgia" panose="02040502050405020303" pitchFamily="18" charset="0"/>
              </a:rPr>
              <a:t>Adverse effects: Hypersensitivity reactions that include skin reactions and hepatitis</a:t>
            </a:r>
          </a:p>
        </p:txBody>
      </p:sp>
      <p:sp>
        <p:nvSpPr>
          <p:cNvPr id="4" name="Slide Number Placeholder 3"/>
          <p:cNvSpPr>
            <a:spLocks noGrp="1"/>
          </p:cNvSpPr>
          <p:nvPr>
            <p:ph type="sldNum" sz="quarter" idx="12"/>
          </p:nvPr>
        </p:nvSpPr>
        <p:spPr/>
        <p:txBody>
          <a:bodyPr/>
          <a:lstStyle/>
          <a:p>
            <a:pPr>
              <a:defRPr/>
            </a:pPr>
            <a:fld id="{B18C2FE2-9B95-4F13-BCA2-32B7916DD08E}" type="slidenum">
              <a:rPr lang="en-US" smtClean="0">
                <a:solidFill>
                  <a:srgbClr val="000000"/>
                </a:solidFill>
              </a:rPr>
              <a:pPr>
                <a:defRPr/>
              </a:pPr>
              <a:t>21</a:t>
            </a:fld>
            <a:endParaRPr lang="en-US">
              <a:solidFill>
                <a:srgbClr val="000000"/>
              </a:solidFill>
            </a:endParaRPr>
          </a:p>
        </p:txBody>
      </p:sp>
    </p:spTree>
    <p:extLst>
      <p:ext uri="{BB962C8B-B14F-4D97-AF65-F5344CB8AC3E}">
        <p14:creationId xmlns:p14="http://schemas.microsoft.com/office/powerpoint/2010/main" val="9708828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382" y="152400"/>
            <a:ext cx="8645236" cy="817418"/>
          </a:xfrm>
        </p:spPr>
        <p:txBody>
          <a:bodyPr/>
          <a:lstStyle/>
          <a:p>
            <a:pPr algn="l"/>
            <a:r>
              <a:rPr lang="en-US" sz="2800" b="1" cap="all" dirty="0">
                <a:latin typeface="Georgia" panose="02040502050405020303" pitchFamily="18" charset="0"/>
              </a:rPr>
              <a:t>Second generation NNRTIs …. CONT’D</a:t>
            </a:r>
          </a:p>
        </p:txBody>
      </p:sp>
      <p:sp>
        <p:nvSpPr>
          <p:cNvPr id="3" name="Content Placeholder 2"/>
          <p:cNvSpPr>
            <a:spLocks noGrp="1"/>
          </p:cNvSpPr>
          <p:nvPr>
            <p:ph idx="1"/>
          </p:nvPr>
        </p:nvSpPr>
        <p:spPr>
          <a:xfrm>
            <a:off x="249382" y="1142999"/>
            <a:ext cx="8645236" cy="5483225"/>
          </a:xfrm>
        </p:spPr>
        <p:txBody>
          <a:bodyPr/>
          <a:lstStyle/>
          <a:p>
            <a:pPr>
              <a:spcBef>
                <a:spcPts val="1800"/>
              </a:spcBef>
            </a:pPr>
            <a:r>
              <a:rPr lang="en-US" sz="2400" dirty="0" err="1">
                <a:latin typeface="Georgia" panose="02040502050405020303" pitchFamily="18" charset="0"/>
                <a:cs typeface="Calibri" panose="020F0502020204030204" pitchFamily="34" charset="0"/>
              </a:rPr>
              <a:t>Etravirine</a:t>
            </a:r>
            <a:r>
              <a:rPr lang="en-US" sz="2400" dirty="0">
                <a:latin typeface="Georgia" panose="02040502050405020303" pitchFamily="18" charset="0"/>
                <a:cs typeface="Calibri" panose="020F0502020204030204" pitchFamily="34" charset="0"/>
              </a:rPr>
              <a:t> adverse effects: Hypersensitivity reactions that include skin reactions and hepatitis</a:t>
            </a:r>
          </a:p>
          <a:p>
            <a:pPr>
              <a:spcBef>
                <a:spcPts val="1800"/>
              </a:spcBef>
            </a:pPr>
            <a:r>
              <a:rPr lang="en-US" sz="2400" dirty="0" err="1">
                <a:latin typeface="Georgia" panose="02040502050405020303" pitchFamily="18" charset="0"/>
              </a:rPr>
              <a:t>Etravirine</a:t>
            </a:r>
            <a:r>
              <a:rPr lang="en-US" sz="2400" dirty="0">
                <a:latin typeface="Georgia" panose="02040502050405020303" pitchFamily="18" charset="0"/>
              </a:rPr>
              <a:t> is a very potent inducer of CYP3A4 thus </a:t>
            </a:r>
            <a:r>
              <a:rPr lang="en-GB" sz="2400" dirty="0">
                <a:latin typeface="Georgia" panose="02040502050405020303" pitchFamily="18" charset="0"/>
              </a:rPr>
              <a:t>it should not be given with other NNRTIs, </a:t>
            </a:r>
            <a:r>
              <a:rPr lang="en-GB" sz="2400" dirty="0" err="1">
                <a:latin typeface="Georgia" panose="02040502050405020303" pitchFamily="18" charset="0"/>
              </a:rPr>
              <a:t>unboosted</a:t>
            </a:r>
            <a:r>
              <a:rPr lang="en-GB" sz="2400" dirty="0">
                <a:latin typeface="Georgia" panose="02040502050405020303" pitchFamily="18" charset="0"/>
              </a:rPr>
              <a:t> protease inhibitors and </a:t>
            </a:r>
            <a:r>
              <a:rPr lang="en-GB" sz="2400" dirty="0" err="1">
                <a:latin typeface="Georgia" panose="02040502050405020303" pitchFamily="18" charset="0"/>
              </a:rPr>
              <a:t>atazanavir</a:t>
            </a:r>
            <a:r>
              <a:rPr lang="en-GB" sz="2400" dirty="0">
                <a:latin typeface="Georgia" panose="02040502050405020303" pitchFamily="18" charset="0"/>
              </a:rPr>
              <a:t>/ritonavir</a:t>
            </a:r>
          </a:p>
          <a:p>
            <a:pPr>
              <a:spcBef>
                <a:spcPts val="1800"/>
              </a:spcBef>
            </a:pPr>
            <a:r>
              <a:rPr lang="en-US" sz="2400" dirty="0" err="1">
                <a:latin typeface="Georgia" panose="02040502050405020303" pitchFamily="18" charset="0"/>
                <a:cs typeface="Calibri" panose="020F0502020204030204" pitchFamily="34" charset="0"/>
              </a:rPr>
              <a:t>Rilpivirine</a:t>
            </a:r>
            <a:r>
              <a:rPr lang="en-US" sz="2400" dirty="0">
                <a:latin typeface="Georgia" panose="02040502050405020303" pitchFamily="18" charset="0"/>
                <a:cs typeface="Calibri" panose="020F0502020204030204" pitchFamily="34" charset="0"/>
              </a:rPr>
              <a:t> adverse effects: Rash, depression, headache, insomnia, increased serum aminotransferases and </a:t>
            </a:r>
            <a:r>
              <a:rPr lang="en-US" sz="2400" dirty="0" err="1">
                <a:latin typeface="Georgia" panose="02040502050405020303" pitchFamily="18" charset="0"/>
                <a:cs typeface="Calibri" panose="020F0502020204030204" pitchFamily="34" charset="0"/>
              </a:rPr>
              <a:t>QTc</a:t>
            </a:r>
            <a:r>
              <a:rPr lang="en-US" sz="2400" dirty="0">
                <a:latin typeface="Georgia" panose="02040502050405020303" pitchFamily="18" charset="0"/>
                <a:cs typeface="Calibri" panose="020F0502020204030204" pitchFamily="34" charset="0"/>
              </a:rPr>
              <a:t> prolongation.</a:t>
            </a:r>
          </a:p>
          <a:p>
            <a:pPr>
              <a:spcBef>
                <a:spcPts val="1800"/>
              </a:spcBef>
            </a:pPr>
            <a:r>
              <a:rPr lang="en-US" sz="2400" dirty="0" err="1">
                <a:latin typeface="Georgia" panose="02040502050405020303" pitchFamily="18" charset="0"/>
                <a:cs typeface="Calibri" panose="020F0502020204030204" pitchFamily="34" charset="0"/>
              </a:rPr>
              <a:t>Rilpivirine</a:t>
            </a:r>
            <a:r>
              <a:rPr lang="en-US" sz="2400" dirty="0">
                <a:latin typeface="Georgia" panose="02040502050405020303" pitchFamily="18" charset="0"/>
                <a:cs typeface="Calibri" panose="020F0502020204030204" pitchFamily="34" charset="0"/>
              </a:rPr>
              <a:t> is primarily metabolized by CYP3A4, and drugs that induce or inhibit CYP3A4 may thus affect the clearance of </a:t>
            </a:r>
            <a:r>
              <a:rPr lang="en-US" sz="2400" dirty="0" err="1">
                <a:latin typeface="Georgia" panose="02040502050405020303" pitchFamily="18" charset="0"/>
                <a:cs typeface="Calibri" panose="020F0502020204030204" pitchFamily="34" charset="0"/>
              </a:rPr>
              <a:t>rilpivirine</a:t>
            </a:r>
            <a:endParaRPr lang="en-US" sz="2400" dirty="0">
              <a:latin typeface="Georgia" panose="02040502050405020303" pitchFamily="18" charset="0"/>
              <a:cs typeface="Calibri" panose="020F0502020204030204" pitchFamily="34" charset="0"/>
            </a:endParaRPr>
          </a:p>
        </p:txBody>
      </p:sp>
      <p:sp>
        <p:nvSpPr>
          <p:cNvPr id="4" name="Slide Number Placeholder 3"/>
          <p:cNvSpPr>
            <a:spLocks noGrp="1"/>
          </p:cNvSpPr>
          <p:nvPr>
            <p:ph type="sldNum" sz="quarter" idx="12"/>
          </p:nvPr>
        </p:nvSpPr>
        <p:spPr/>
        <p:txBody>
          <a:bodyPr/>
          <a:lstStyle/>
          <a:p>
            <a:pPr>
              <a:defRPr/>
            </a:pPr>
            <a:fld id="{B18C2FE2-9B95-4F13-BCA2-32B7916DD08E}" type="slidenum">
              <a:rPr lang="en-US" smtClean="0">
                <a:solidFill>
                  <a:srgbClr val="000000"/>
                </a:solidFill>
              </a:rPr>
              <a:pPr>
                <a:defRPr/>
              </a:pPr>
              <a:t>22</a:t>
            </a:fld>
            <a:endParaRPr lang="en-US">
              <a:solidFill>
                <a:srgbClr val="000000"/>
              </a:solidFill>
            </a:endParaRPr>
          </a:p>
        </p:txBody>
      </p:sp>
    </p:spTree>
    <p:extLst>
      <p:ext uri="{BB962C8B-B14F-4D97-AF65-F5344CB8AC3E}">
        <p14:creationId xmlns:p14="http://schemas.microsoft.com/office/powerpoint/2010/main" val="2746675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5"/>
          <p:cNvSpPr>
            <a:spLocks noGrp="1"/>
          </p:cNvSpPr>
          <p:nvPr>
            <p:ph type="sldNum" sz="quarter" idx="12"/>
          </p:nvPr>
        </p:nvSpPr>
        <p:spPr>
          <a:noFill/>
        </p:spPr>
        <p:txBody>
          <a:bodyPr/>
          <a:lstStyle/>
          <a:p>
            <a:fld id="{C2530221-C151-4B24-8AB3-28D2EA4C8779}" type="slidenum">
              <a:rPr lang="en-US" smtClean="0">
                <a:solidFill>
                  <a:srgbClr val="000000"/>
                </a:solidFill>
                <a:latin typeface="Times New Roman" pitchFamily="18" charset="0"/>
              </a:rPr>
              <a:pPr/>
              <a:t>23</a:t>
            </a:fld>
            <a:endParaRPr lang="en-US">
              <a:solidFill>
                <a:srgbClr val="000000"/>
              </a:solidFill>
              <a:latin typeface="Times New Roman" pitchFamily="18" charset="0"/>
            </a:endParaRPr>
          </a:p>
        </p:txBody>
      </p:sp>
      <p:sp>
        <p:nvSpPr>
          <p:cNvPr id="33795" name="Rectangle 2"/>
          <p:cNvSpPr>
            <a:spLocks noGrp="1" noChangeArrowheads="1"/>
          </p:cNvSpPr>
          <p:nvPr>
            <p:ph type="title"/>
          </p:nvPr>
        </p:nvSpPr>
        <p:spPr>
          <a:xfrm>
            <a:off x="235527" y="228600"/>
            <a:ext cx="8686799" cy="727364"/>
          </a:xfrm>
        </p:spPr>
        <p:txBody>
          <a:bodyPr/>
          <a:lstStyle/>
          <a:p>
            <a:pPr algn="l"/>
            <a:r>
              <a:rPr lang="en-US" sz="2800" b="1" cap="all" dirty="0">
                <a:latin typeface="Georgia" panose="02040502050405020303" pitchFamily="18" charset="0"/>
              </a:rPr>
              <a:t>Protease Inhibitors</a:t>
            </a:r>
            <a:endParaRPr lang="en-US" sz="2800" cap="all" dirty="0">
              <a:latin typeface="Georgia" panose="02040502050405020303" pitchFamily="18" charset="0"/>
            </a:endParaRPr>
          </a:p>
        </p:txBody>
      </p:sp>
      <p:sp>
        <p:nvSpPr>
          <p:cNvPr id="33796" name="Rectangle 3"/>
          <p:cNvSpPr>
            <a:spLocks noGrp="1" noChangeArrowheads="1"/>
          </p:cNvSpPr>
          <p:nvPr>
            <p:ph type="body" idx="1"/>
          </p:nvPr>
        </p:nvSpPr>
        <p:spPr>
          <a:xfrm>
            <a:off x="235527" y="1219199"/>
            <a:ext cx="8686799" cy="5407025"/>
          </a:xfrm>
        </p:spPr>
        <p:txBody>
          <a:bodyPr/>
          <a:lstStyle/>
          <a:p>
            <a:pPr marL="0" indent="0">
              <a:spcBef>
                <a:spcPts val="1800"/>
              </a:spcBef>
              <a:buNone/>
            </a:pPr>
            <a:r>
              <a:rPr lang="en-US" sz="2400" dirty="0">
                <a:latin typeface="Georgia" panose="02040502050405020303" pitchFamily="18" charset="0"/>
                <a:cs typeface="Calibri" panose="020F0502020204030204" pitchFamily="34" charset="0"/>
              </a:rPr>
              <a:t>In HIV and many other viruses, the mRNA transcribed from the provirus is translated into two biochemically inert </a:t>
            </a:r>
            <a:r>
              <a:rPr lang="en-US" sz="2400" dirty="0" err="1">
                <a:latin typeface="Georgia" panose="02040502050405020303" pitchFamily="18" charset="0"/>
                <a:cs typeface="Calibri" panose="020F0502020204030204" pitchFamily="34" charset="0"/>
              </a:rPr>
              <a:t>polyproteins</a:t>
            </a:r>
            <a:r>
              <a:rPr lang="en-US" sz="2400" dirty="0">
                <a:latin typeface="Georgia" panose="02040502050405020303" pitchFamily="18" charset="0"/>
                <a:cs typeface="Calibri" panose="020F0502020204030204" pitchFamily="34" charset="0"/>
              </a:rPr>
              <a:t>. A virus-specific protease then converts the </a:t>
            </a:r>
            <a:r>
              <a:rPr lang="en-US" sz="2400" dirty="0" err="1">
                <a:latin typeface="Georgia" panose="02040502050405020303" pitchFamily="18" charset="0"/>
                <a:cs typeface="Calibri" panose="020F0502020204030204" pitchFamily="34" charset="0"/>
              </a:rPr>
              <a:t>polyproteins</a:t>
            </a:r>
            <a:r>
              <a:rPr lang="en-US" sz="2400" dirty="0">
                <a:latin typeface="Georgia" panose="02040502050405020303" pitchFamily="18" charset="0"/>
                <a:cs typeface="Calibri" panose="020F0502020204030204" pitchFamily="34" charset="0"/>
              </a:rPr>
              <a:t> into various structural and functional proteins by cleavage at the appropriate positions. Because this protease does not occur in the host, it is a useful target for chemotherapeutic intervention. </a:t>
            </a:r>
          </a:p>
        </p:txBody>
      </p:sp>
    </p:spTree>
    <p:extLst>
      <p:ext uri="{BB962C8B-B14F-4D97-AF65-F5344CB8AC3E}">
        <p14:creationId xmlns:p14="http://schemas.microsoft.com/office/powerpoint/2010/main" val="18662284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5"/>
          <p:cNvSpPr>
            <a:spLocks noGrp="1"/>
          </p:cNvSpPr>
          <p:nvPr>
            <p:ph type="sldNum" sz="quarter" idx="12"/>
          </p:nvPr>
        </p:nvSpPr>
        <p:spPr>
          <a:noFill/>
        </p:spPr>
        <p:txBody>
          <a:bodyPr/>
          <a:lstStyle/>
          <a:p>
            <a:fld id="{C2530221-C151-4B24-8AB3-28D2EA4C8779}" type="slidenum">
              <a:rPr lang="en-US" smtClean="0">
                <a:solidFill>
                  <a:srgbClr val="000000"/>
                </a:solidFill>
                <a:latin typeface="Times New Roman" pitchFamily="18" charset="0"/>
              </a:rPr>
              <a:pPr/>
              <a:t>24</a:t>
            </a:fld>
            <a:endParaRPr lang="en-US">
              <a:solidFill>
                <a:srgbClr val="000000"/>
              </a:solidFill>
              <a:latin typeface="Times New Roman" pitchFamily="18" charset="0"/>
            </a:endParaRPr>
          </a:p>
        </p:txBody>
      </p:sp>
      <p:sp>
        <p:nvSpPr>
          <p:cNvPr id="33795" name="Rectangle 2"/>
          <p:cNvSpPr>
            <a:spLocks noGrp="1" noChangeArrowheads="1"/>
          </p:cNvSpPr>
          <p:nvPr>
            <p:ph type="title"/>
          </p:nvPr>
        </p:nvSpPr>
        <p:spPr>
          <a:xfrm>
            <a:off x="235527" y="228600"/>
            <a:ext cx="8686799" cy="727364"/>
          </a:xfrm>
        </p:spPr>
        <p:txBody>
          <a:bodyPr/>
          <a:lstStyle/>
          <a:p>
            <a:pPr algn="l"/>
            <a:r>
              <a:rPr lang="en-US" sz="2800" b="1" cap="all" dirty="0">
                <a:latin typeface="Georgia" panose="02040502050405020303" pitchFamily="18" charset="0"/>
              </a:rPr>
              <a:t>Protease Inhibitors</a:t>
            </a:r>
            <a:endParaRPr lang="en-US" sz="2800" cap="all" dirty="0">
              <a:latin typeface="Georgia" panose="02040502050405020303" pitchFamily="18" charset="0"/>
            </a:endParaRPr>
          </a:p>
        </p:txBody>
      </p:sp>
      <p:sp>
        <p:nvSpPr>
          <p:cNvPr id="33796" name="Rectangle 3"/>
          <p:cNvSpPr>
            <a:spLocks noGrp="1" noChangeArrowheads="1"/>
          </p:cNvSpPr>
          <p:nvPr>
            <p:ph type="body" idx="1"/>
          </p:nvPr>
        </p:nvSpPr>
        <p:spPr>
          <a:xfrm>
            <a:off x="235527" y="1219199"/>
            <a:ext cx="8686799" cy="5407025"/>
          </a:xfrm>
        </p:spPr>
        <p:txBody>
          <a:bodyPr/>
          <a:lstStyle/>
          <a:p>
            <a:pPr marL="0" indent="0">
              <a:spcBef>
                <a:spcPts val="1800"/>
              </a:spcBef>
              <a:buNone/>
            </a:pPr>
            <a:r>
              <a:rPr lang="en-US" sz="2400" b="1" dirty="0">
                <a:latin typeface="Georgia" panose="02040502050405020303" pitchFamily="18" charset="0"/>
                <a:cs typeface="Calibri" panose="020F0502020204030204" pitchFamily="34" charset="0"/>
              </a:rPr>
              <a:t>Mechanism of action</a:t>
            </a:r>
          </a:p>
          <a:p>
            <a:pPr marL="0" indent="0">
              <a:spcBef>
                <a:spcPts val="1800"/>
              </a:spcBef>
              <a:buNone/>
            </a:pPr>
            <a:r>
              <a:rPr lang="en-US" sz="2400" dirty="0">
                <a:latin typeface="Georgia" panose="02040502050405020303" pitchFamily="18" charset="0"/>
                <a:cs typeface="Calibri" panose="020F0502020204030204" pitchFamily="34" charset="0"/>
              </a:rPr>
              <a:t>Protease inhibitors prevent viral replication by selectively binding to viral proteases and blocking proteolytic cleavage of the polyproteins into functional and structural proteins that are necessary for the production of infectious viral particles. </a:t>
            </a:r>
          </a:p>
          <a:p>
            <a:pPr marL="0" indent="0">
              <a:spcBef>
                <a:spcPts val="1800"/>
              </a:spcBef>
              <a:buNone/>
            </a:pPr>
            <a:r>
              <a:rPr lang="en-US" sz="2400" b="1" dirty="0">
                <a:latin typeface="Georgia" panose="02040502050405020303" pitchFamily="18" charset="0"/>
                <a:cs typeface="Calibri" panose="020F0502020204030204" pitchFamily="34" charset="0"/>
              </a:rPr>
              <a:t>Resistance to PIs</a:t>
            </a:r>
            <a:endParaRPr lang="en-US" sz="2400" dirty="0">
              <a:latin typeface="Georgia" panose="02040502050405020303" pitchFamily="18" charset="0"/>
              <a:cs typeface="Calibri" panose="020F0502020204030204" pitchFamily="34" charset="0"/>
            </a:endParaRPr>
          </a:p>
          <a:p>
            <a:pPr marL="0" indent="0">
              <a:spcBef>
                <a:spcPts val="1800"/>
              </a:spcBef>
              <a:buNone/>
            </a:pPr>
            <a:r>
              <a:rPr lang="en-US" sz="2400" dirty="0">
                <a:latin typeface="Georgia" panose="02040502050405020303" pitchFamily="18" charset="0"/>
                <a:cs typeface="Calibri" panose="020F0502020204030204" pitchFamily="34" charset="0"/>
              </a:rPr>
              <a:t>Resistance to PIs is the consequence of amino acid substitutions on proteases. These amino acid changes modify the number and the nature of the points of contact between the PIs and the proteases, thereby reducing their affinity for the enzymes.</a:t>
            </a:r>
          </a:p>
        </p:txBody>
      </p:sp>
    </p:spTree>
    <p:extLst>
      <p:ext uri="{BB962C8B-B14F-4D97-AF65-F5344CB8AC3E}">
        <p14:creationId xmlns:p14="http://schemas.microsoft.com/office/powerpoint/2010/main" val="16505402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5"/>
          <p:cNvSpPr>
            <a:spLocks noGrp="1"/>
          </p:cNvSpPr>
          <p:nvPr>
            <p:ph type="sldNum" sz="quarter" idx="12"/>
          </p:nvPr>
        </p:nvSpPr>
        <p:spPr>
          <a:noFill/>
        </p:spPr>
        <p:txBody>
          <a:bodyPr/>
          <a:lstStyle/>
          <a:p>
            <a:fld id="{5F19F76D-1726-4534-BB43-4225531E2959}" type="slidenum">
              <a:rPr lang="en-US" smtClean="0">
                <a:solidFill>
                  <a:srgbClr val="000000"/>
                </a:solidFill>
                <a:latin typeface="Times New Roman" pitchFamily="18" charset="0"/>
              </a:rPr>
              <a:pPr/>
              <a:t>25</a:t>
            </a:fld>
            <a:endParaRPr lang="en-US">
              <a:solidFill>
                <a:srgbClr val="000000"/>
              </a:solidFill>
              <a:latin typeface="Times New Roman" pitchFamily="18" charset="0"/>
            </a:endParaRPr>
          </a:p>
        </p:txBody>
      </p:sp>
      <p:sp>
        <p:nvSpPr>
          <p:cNvPr id="40963" name="Rectangle 2"/>
          <p:cNvSpPr>
            <a:spLocks noGrp="1" noChangeArrowheads="1"/>
          </p:cNvSpPr>
          <p:nvPr>
            <p:ph type="title"/>
          </p:nvPr>
        </p:nvSpPr>
        <p:spPr>
          <a:xfrm>
            <a:off x="207817" y="166255"/>
            <a:ext cx="8700655" cy="900545"/>
          </a:xfrm>
        </p:spPr>
        <p:txBody>
          <a:bodyPr>
            <a:normAutofit fontScale="90000"/>
          </a:bodyPr>
          <a:lstStyle/>
          <a:p>
            <a:pPr algn="l"/>
            <a:r>
              <a:rPr lang="en-US" sz="2800" b="1" cap="all" dirty="0">
                <a:latin typeface="Georgia" panose="02040502050405020303" pitchFamily="18" charset="0"/>
              </a:rPr>
              <a:t>PROTEASE INHIBITORS used in HIV treatment</a:t>
            </a:r>
            <a:endParaRPr lang="en-US" sz="2800" cap="all" dirty="0">
              <a:latin typeface="Georgia" panose="02040502050405020303" pitchFamily="18" charset="0"/>
            </a:endParaRPr>
          </a:p>
        </p:txBody>
      </p:sp>
      <p:sp>
        <p:nvSpPr>
          <p:cNvPr id="40964" name="Rectangle 3"/>
          <p:cNvSpPr>
            <a:spLocks noGrp="1" noChangeArrowheads="1"/>
          </p:cNvSpPr>
          <p:nvPr>
            <p:ph type="body" idx="1"/>
          </p:nvPr>
        </p:nvSpPr>
        <p:spPr>
          <a:xfrm>
            <a:off x="207817" y="1191491"/>
            <a:ext cx="8700655" cy="5434734"/>
          </a:xfrm>
        </p:spPr>
        <p:txBody>
          <a:bodyPr/>
          <a:lstStyle/>
          <a:p>
            <a:pPr>
              <a:spcBef>
                <a:spcPts val="1200"/>
              </a:spcBef>
            </a:pPr>
            <a:r>
              <a:rPr lang="en-US" sz="2300" dirty="0">
                <a:latin typeface="Georgia" panose="02040502050405020303" pitchFamily="18" charset="0"/>
                <a:cs typeface="Calibri" panose="020F0502020204030204" pitchFamily="34" charset="0"/>
              </a:rPr>
              <a:t>Protease inhibitors (PIs) used in the treatment of HIV include </a:t>
            </a:r>
            <a:r>
              <a:rPr lang="en-US" sz="2300" dirty="0" err="1">
                <a:latin typeface="Georgia" panose="02040502050405020303" pitchFamily="18" charset="0"/>
                <a:cs typeface="Calibri" panose="020F0502020204030204" pitchFamily="34" charset="0"/>
              </a:rPr>
              <a:t>amprenavir</a:t>
            </a:r>
            <a:r>
              <a:rPr lang="en-US" sz="2300" dirty="0">
                <a:latin typeface="Georgia" panose="02040502050405020303" pitchFamily="18" charset="0"/>
                <a:cs typeface="Calibri" panose="020F0502020204030204" pitchFamily="34" charset="0"/>
              </a:rPr>
              <a:t>, </a:t>
            </a:r>
            <a:r>
              <a:rPr lang="en-US" sz="2300" dirty="0" err="1">
                <a:latin typeface="Georgia" panose="02040502050405020303" pitchFamily="18" charset="0"/>
                <a:cs typeface="Calibri" panose="020F0502020204030204" pitchFamily="34" charset="0"/>
              </a:rPr>
              <a:t>atazanavir</a:t>
            </a:r>
            <a:r>
              <a:rPr lang="en-US" sz="2300" dirty="0">
                <a:latin typeface="Georgia" panose="02040502050405020303" pitchFamily="18" charset="0"/>
                <a:cs typeface="Calibri" panose="020F0502020204030204" pitchFamily="34" charset="0"/>
              </a:rPr>
              <a:t>, </a:t>
            </a:r>
            <a:r>
              <a:rPr lang="en-US" sz="2300" dirty="0" err="1">
                <a:latin typeface="Georgia" panose="02040502050405020303" pitchFamily="18" charset="0"/>
                <a:cs typeface="Calibri" panose="020F0502020204030204" pitchFamily="34" charset="0"/>
              </a:rPr>
              <a:t>darunavir</a:t>
            </a:r>
            <a:r>
              <a:rPr lang="en-US" sz="2300" dirty="0">
                <a:latin typeface="Georgia" panose="02040502050405020303" pitchFamily="18" charset="0"/>
                <a:cs typeface="Calibri" panose="020F0502020204030204" pitchFamily="34" charset="0"/>
              </a:rPr>
              <a:t>, </a:t>
            </a:r>
            <a:r>
              <a:rPr lang="en-US" sz="2300" dirty="0" err="1">
                <a:latin typeface="Georgia" panose="02040502050405020303" pitchFamily="18" charset="0"/>
                <a:cs typeface="Calibri" panose="020F0502020204030204" pitchFamily="34" charset="0"/>
              </a:rPr>
              <a:t>lopinavir</a:t>
            </a:r>
            <a:r>
              <a:rPr lang="en-US" sz="2300" dirty="0">
                <a:latin typeface="Georgia" panose="02040502050405020303" pitchFamily="18" charset="0"/>
                <a:cs typeface="Calibri" panose="020F0502020204030204" pitchFamily="34" charset="0"/>
              </a:rPr>
              <a:t> and ritonavir</a:t>
            </a:r>
          </a:p>
          <a:p>
            <a:pPr>
              <a:spcBef>
                <a:spcPts val="1200"/>
              </a:spcBef>
            </a:pPr>
            <a:r>
              <a:rPr lang="en-US" sz="2300" dirty="0">
                <a:latin typeface="Georgia" panose="02040502050405020303" pitchFamily="18" charset="0"/>
                <a:cs typeface="Calibri" panose="020F0502020204030204" pitchFamily="34" charset="0"/>
              </a:rPr>
              <a:t>Inhibit HIV protease</a:t>
            </a:r>
          </a:p>
          <a:p>
            <a:pPr>
              <a:spcBef>
                <a:spcPts val="1200"/>
              </a:spcBef>
            </a:pPr>
            <a:r>
              <a:rPr lang="en-US" sz="2300" dirty="0">
                <a:latin typeface="Georgia" panose="02040502050405020303" pitchFamily="18" charset="0"/>
              </a:rPr>
              <a:t>Are </a:t>
            </a:r>
            <a:r>
              <a:rPr lang="en-US" sz="2300" dirty="0" err="1">
                <a:latin typeface="Georgia" panose="02040502050405020303" pitchFamily="18" charset="0"/>
              </a:rPr>
              <a:t>metabolised</a:t>
            </a:r>
            <a:r>
              <a:rPr lang="en-US" sz="2300" dirty="0">
                <a:latin typeface="Georgia" panose="02040502050405020303" pitchFamily="18" charset="0"/>
              </a:rPr>
              <a:t> by cytochrome P450 enzymes and inhibit cytochrome P450 enzymes</a:t>
            </a:r>
          </a:p>
          <a:p>
            <a:pPr>
              <a:spcBef>
                <a:spcPts val="1200"/>
              </a:spcBef>
            </a:pPr>
            <a:r>
              <a:rPr lang="en-US" sz="2300" dirty="0">
                <a:latin typeface="Georgia" panose="02040502050405020303" pitchFamily="18" charset="0"/>
              </a:rPr>
              <a:t>Their plasma concentrations are affected by inducers and inhibitors of cytochrome P450</a:t>
            </a:r>
          </a:p>
          <a:p>
            <a:pPr>
              <a:spcBef>
                <a:spcPts val="1200"/>
              </a:spcBef>
            </a:pPr>
            <a:r>
              <a:rPr lang="en-US" sz="2300" dirty="0">
                <a:latin typeface="Georgia" panose="02040502050405020303" pitchFamily="18" charset="0"/>
              </a:rPr>
              <a:t>Ritonavir is a very potent inhibitor of CYP3A4 and inhibits the metabolism of the other protease inhibitors. It is thus used in sub-therapeutic doses as a </a:t>
            </a:r>
            <a:r>
              <a:rPr lang="en-US" sz="2300" dirty="0" err="1">
                <a:latin typeface="Georgia" panose="02040502050405020303" pitchFamily="18" charset="0"/>
              </a:rPr>
              <a:t>pharmaco</a:t>
            </a:r>
            <a:r>
              <a:rPr lang="en-US" sz="2300" dirty="0">
                <a:latin typeface="Georgia" panose="02040502050405020303" pitchFamily="18" charset="0"/>
              </a:rPr>
              <a:t>-enhancer to raise and maintain plasma concentrations of other PIs.</a:t>
            </a:r>
          </a:p>
        </p:txBody>
      </p:sp>
    </p:spTree>
    <p:extLst>
      <p:ext uri="{BB962C8B-B14F-4D97-AF65-F5344CB8AC3E}">
        <p14:creationId xmlns:p14="http://schemas.microsoft.com/office/powerpoint/2010/main" val="2917399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5"/>
          <p:cNvSpPr>
            <a:spLocks noGrp="1"/>
          </p:cNvSpPr>
          <p:nvPr>
            <p:ph type="sldNum" sz="quarter" idx="12"/>
          </p:nvPr>
        </p:nvSpPr>
        <p:spPr>
          <a:noFill/>
        </p:spPr>
        <p:txBody>
          <a:bodyPr/>
          <a:lstStyle/>
          <a:p>
            <a:fld id="{5F19F76D-1726-4534-BB43-4225531E2959}" type="slidenum">
              <a:rPr lang="en-US" smtClean="0">
                <a:solidFill>
                  <a:srgbClr val="000000"/>
                </a:solidFill>
                <a:latin typeface="Times New Roman" pitchFamily="18" charset="0"/>
              </a:rPr>
              <a:pPr/>
              <a:t>26</a:t>
            </a:fld>
            <a:endParaRPr lang="en-US">
              <a:solidFill>
                <a:srgbClr val="000000"/>
              </a:solidFill>
              <a:latin typeface="Times New Roman" pitchFamily="18" charset="0"/>
            </a:endParaRPr>
          </a:p>
        </p:txBody>
      </p:sp>
      <p:sp>
        <p:nvSpPr>
          <p:cNvPr id="40963" name="Rectangle 2"/>
          <p:cNvSpPr>
            <a:spLocks noGrp="1" noChangeArrowheads="1"/>
          </p:cNvSpPr>
          <p:nvPr>
            <p:ph type="title"/>
          </p:nvPr>
        </p:nvSpPr>
        <p:spPr>
          <a:xfrm>
            <a:off x="207817" y="166255"/>
            <a:ext cx="8700655" cy="900545"/>
          </a:xfrm>
        </p:spPr>
        <p:txBody>
          <a:bodyPr>
            <a:normAutofit fontScale="90000"/>
          </a:bodyPr>
          <a:lstStyle/>
          <a:p>
            <a:pPr algn="l"/>
            <a:r>
              <a:rPr lang="en-US" sz="2800" b="1" cap="all" dirty="0">
                <a:latin typeface="Georgia" panose="02040502050405020303" pitchFamily="18" charset="0"/>
              </a:rPr>
              <a:t>PROTEASE INHIBITORS used in HIV treatment: ADVERSE EFFECTS</a:t>
            </a:r>
            <a:endParaRPr lang="en-US" sz="2800" cap="all" dirty="0">
              <a:latin typeface="Georgia" panose="02040502050405020303" pitchFamily="18" charset="0"/>
            </a:endParaRPr>
          </a:p>
        </p:txBody>
      </p:sp>
      <p:sp>
        <p:nvSpPr>
          <p:cNvPr id="40964" name="Rectangle 3"/>
          <p:cNvSpPr>
            <a:spLocks noGrp="1" noChangeArrowheads="1"/>
          </p:cNvSpPr>
          <p:nvPr>
            <p:ph type="body" idx="1"/>
          </p:nvPr>
        </p:nvSpPr>
        <p:spPr>
          <a:xfrm>
            <a:off x="207817" y="1191491"/>
            <a:ext cx="8700655" cy="5434734"/>
          </a:xfrm>
        </p:spPr>
        <p:txBody>
          <a:bodyPr/>
          <a:lstStyle/>
          <a:p>
            <a:pPr>
              <a:spcBef>
                <a:spcPts val="1800"/>
              </a:spcBef>
            </a:pPr>
            <a:r>
              <a:rPr lang="en-US" sz="2600" dirty="0">
                <a:latin typeface="Georgia" panose="02040502050405020303" pitchFamily="18" charset="0"/>
              </a:rPr>
              <a:t>Adverse effects include fatigue, GI disturbances, CNS and related effects, musculoskeletal and dermatological effects, blood disorders, and metabolic effects including pancreatitis, liver damage and lipodystrophy</a:t>
            </a:r>
          </a:p>
          <a:p>
            <a:pPr>
              <a:spcBef>
                <a:spcPts val="1800"/>
              </a:spcBef>
            </a:pPr>
            <a:r>
              <a:rPr lang="en-US" sz="2600" dirty="0">
                <a:latin typeface="Georgia" panose="02040502050405020303" pitchFamily="18" charset="0"/>
              </a:rPr>
              <a:t>These agents cause a syndrome of altered body fat distribution, insulin resistance and hyperlipidemia (metabolic syndrome)</a:t>
            </a:r>
          </a:p>
        </p:txBody>
      </p:sp>
    </p:spTree>
    <p:extLst>
      <p:ext uri="{BB962C8B-B14F-4D97-AF65-F5344CB8AC3E}">
        <p14:creationId xmlns:p14="http://schemas.microsoft.com/office/powerpoint/2010/main" val="18256784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6" y="277091"/>
            <a:ext cx="8782195" cy="775853"/>
          </a:xfrm>
        </p:spPr>
        <p:txBody>
          <a:bodyPr/>
          <a:lstStyle/>
          <a:p>
            <a:pPr algn="l"/>
            <a:r>
              <a:rPr lang="en-US" sz="2800" b="1" cap="all" dirty="0">
                <a:latin typeface="Georgia" panose="02040502050405020303" pitchFamily="18" charset="0"/>
                <a:cs typeface="Calibri" panose="020F0502020204030204" pitchFamily="34" charset="0"/>
              </a:rPr>
              <a:t>NS3/4A Protease Inhibitors</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277091" y="1219199"/>
            <a:ext cx="8659089" cy="5407025"/>
          </a:xfrm>
        </p:spPr>
        <p:txBody>
          <a:bodyPr/>
          <a:lstStyle/>
          <a:p>
            <a:pPr>
              <a:spcBef>
                <a:spcPts val="1800"/>
              </a:spcBef>
            </a:pPr>
            <a:r>
              <a:rPr lang="en-US" sz="2600" dirty="0">
                <a:latin typeface="Georgia" panose="02040502050405020303" pitchFamily="18" charset="0"/>
                <a:cs typeface="Calibri" panose="020F0502020204030204" pitchFamily="34" charset="0"/>
              </a:rPr>
              <a:t>NS3/4A protease inhibitors are inhibitors of the NS3/4A serine protease, an enzyme involved in post-translational processing in hepatitis C (HCV)</a:t>
            </a:r>
          </a:p>
          <a:p>
            <a:pPr>
              <a:spcBef>
                <a:spcPts val="1800"/>
              </a:spcBef>
            </a:pPr>
            <a:r>
              <a:rPr lang="en-US" sz="2600" dirty="0">
                <a:latin typeface="Georgia" panose="02040502050405020303" pitchFamily="18" charset="0"/>
                <a:cs typeface="Calibri" panose="020F0502020204030204" pitchFamily="34" charset="0"/>
              </a:rPr>
              <a:t>They include </a:t>
            </a:r>
            <a:r>
              <a:rPr lang="en-US" sz="2600" dirty="0" err="1">
                <a:latin typeface="Georgia" panose="02040502050405020303" pitchFamily="18" charset="0"/>
                <a:cs typeface="Calibri" panose="020F0502020204030204" pitchFamily="34" charset="0"/>
              </a:rPr>
              <a:t>grazoprevir</a:t>
            </a:r>
            <a:r>
              <a:rPr lang="en-US" sz="2600" dirty="0">
                <a:latin typeface="Georgia" panose="02040502050405020303" pitchFamily="18" charset="0"/>
                <a:cs typeface="Calibri" panose="020F0502020204030204" pitchFamily="34" charset="0"/>
              </a:rPr>
              <a:t>, </a:t>
            </a:r>
            <a:r>
              <a:rPr lang="en-US" sz="2600" dirty="0" err="1">
                <a:latin typeface="Georgia" panose="02040502050405020303" pitchFamily="18" charset="0"/>
                <a:cs typeface="Calibri" panose="020F0502020204030204" pitchFamily="34" charset="0"/>
              </a:rPr>
              <a:t>paritaprevir</a:t>
            </a:r>
            <a:r>
              <a:rPr lang="en-US" sz="2600" dirty="0">
                <a:latin typeface="Georgia" panose="02040502050405020303" pitchFamily="18" charset="0"/>
                <a:cs typeface="Calibri" panose="020F0502020204030204" pitchFamily="34" charset="0"/>
              </a:rPr>
              <a:t> and </a:t>
            </a:r>
            <a:r>
              <a:rPr lang="en-US" sz="2600" dirty="0" err="1">
                <a:latin typeface="Georgia" panose="02040502050405020303" pitchFamily="18" charset="0"/>
                <a:cs typeface="Calibri" panose="020F0502020204030204" pitchFamily="34" charset="0"/>
              </a:rPr>
              <a:t>simeprevir</a:t>
            </a:r>
            <a:endParaRPr lang="en-US" sz="2600" dirty="0">
              <a:latin typeface="Georgia" panose="02040502050405020303" pitchFamily="18" charset="0"/>
              <a:cs typeface="Calibri" panose="020F0502020204030204" pitchFamily="34" charset="0"/>
            </a:endParaRPr>
          </a:p>
          <a:p>
            <a:pPr>
              <a:spcBef>
                <a:spcPts val="1800"/>
              </a:spcBef>
            </a:pPr>
            <a:r>
              <a:rPr lang="en-US" sz="2600" dirty="0">
                <a:latin typeface="Georgia" panose="02040502050405020303" pitchFamily="18" charset="0"/>
                <a:cs typeface="Calibri" panose="020F0502020204030204" pitchFamily="34" charset="0"/>
              </a:rPr>
              <a:t>They are used in the treatment of HCV infection</a:t>
            </a:r>
          </a:p>
        </p:txBody>
      </p:sp>
      <p:sp>
        <p:nvSpPr>
          <p:cNvPr id="4" name="Slide Number Placeholder 3"/>
          <p:cNvSpPr>
            <a:spLocks noGrp="1"/>
          </p:cNvSpPr>
          <p:nvPr>
            <p:ph type="sldNum" sz="quarter" idx="12"/>
          </p:nvPr>
        </p:nvSpPr>
        <p:spPr/>
        <p:txBody>
          <a:bodyPr/>
          <a:lstStyle/>
          <a:p>
            <a:pPr>
              <a:defRPr/>
            </a:pPr>
            <a:fld id="{B18C2FE2-9B95-4F13-BCA2-32B7916DD08E}" type="slidenum">
              <a:rPr lang="en-US" smtClean="0">
                <a:solidFill>
                  <a:srgbClr val="000000"/>
                </a:solidFill>
              </a:rPr>
              <a:pPr>
                <a:defRPr/>
              </a:pPr>
              <a:t>27</a:t>
            </a:fld>
            <a:endParaRPr lang="en-US">
              <a:solidFill>
                <a:srgbClr val="000000"/>
              </a:solidFill>
            </a:endParaRPr>
          </a:p>
        </p:txBody>
      </p:sp>
    </p:spTree>
    <p:extLst>
      <p:ext uri="{BB962C8B-B14F-4D97-AF65-F5344CB8AC3E}">
        <p14:creationId xmlns:p14="http://schemas.microsoft.com/office/powerpoint/2010/main" val="9262739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249383" y="228600"/>
            <a:ext cx="8659090" cy="741218"/>
          </a:xfrm>
        </p:spPr>
        <p:txBody>
          <a:bodyPr/>
          <a:lstStyle/>
          <a:p>
            <a:pPr algn="l"/>
            <a:r>
              <a:rPr lang="en-US" sz="2800" b="1" cap="all" dirty="0">
                <a:latin typeface="Georgia" panose="02040502050405020303" pitchFamily="18" charset="0"/>
              </a:rPr>
              <a:t>Entry inhibitors</a:t>
            </a:r>
          </a:p>
        </p:txBody>
      </p:sp>
      <p:sp>
        <p:nvSpPr>
          <p:cNvPr id="50179" name="Content Placeholder 2"/>
          <p:cNvSpPr>
            <a:spLocks noGrp="1"/>
          </p:cNvSpPr>
          <p:nvPr>
            <p:ph idx="1"/>
          </p:nvPr>
        </p:nvSpPr>
        <p:spPr>
          <a:xfrm>
            <a:off x="249383" y="1177635"/>
            <a:ext cx="8659090" cy="5448589"/>
          </a:xfrm>
        </p:spPr>
        <p:txBody>
          <a:bodyPr/>
          <a:lstStyle/>
          <a:p>
            <a:pPr marL="25400" indent="0" eaLnBrk="1" hangingPunct="1">
              <a:spcBef>
                <a:spcPts val="1800"/>
              </a:spcBef>
              <a:buNone/>
            </a:pPr>
            <a:r>
              <a:rPr lang="en-US" sz="2600" dirty="0">
                <a:latin typeface="Georgia" panose="02040502050405020303" pitchFamily="18" charset="0"/>
              </a:rPr>
              <a:t>Include </a:t>
            </a:r>
            <a:r>
              <a:rPr lang="en-US" sz="2600" dirty="0" err="1">
                <a:latin typeface="Georgia" panose="02040502050405020303" pitchFamily="18" charset="0"/>
              </a:rPr>
              <a:t>enfuvirtide</a:t>
            </a:r>
            <a:r>
              <a:rPr lang="en-US" sz="2600" dirty="0">
                <a:latin typeface="Georgia" panose="02040502050405020303" pitchFamily="18" charset="0"/>
              </a:rPr>
              <a:t> and </a:t>
            </a:r>
            <a:r>
              <a:rPr lang="en-US" sz="2600" dirty="0" err="1">
                <a:latin typeface="Georgia" panose="02040502050405020303" pitchFamily="18" charset="0"/>
              </a:rPr>
              <a:t>maraviroc</a:t>
            </a:r>
            <a:r>
              <a:rPr lang="en-US" sz="2600" dirty="0">
                <a:latin typeface="Georgia" panose="02040502050405020303" pitchFamily="18" charset="0"/>
              </a:rPr>
              <a:t>, which are used in the treatment of HIV</a:t>
            </a:r>
          </a:p>
          <a:p>
            <a:pPr marL="25400" indent="0" eaLnBrk="1" hangingPunct="1">
              <a:spcBef>
                <a:spcPts val="1800"/>
              </a:spcBef>
              <a:buNone/>
            </a:pPr>
            <a:r>
              <a:rPr lang="en-US" sz="2600" dirty="0">
                <a:latin typeface="Georgia" panose="02040502050405020303" pitchFamily="18" charset="0"/>
              </a:rPr>
              <a:t>Entry inhibitors prevent HIV from entering human cells by inhibiting key proteins involved in the entry process</a:t>
            </a:r>
          </a:p>
          <a:p>
            <a:pPr marL="25400" indent="0" eaLnBrk="1" hangingPunct="1">
              <a:spcBef>
                <a:spcPts val="1800"/>
              </a:spcBef>
              <a:buNone/>
            </a:pPr>
            <a:r>
              <a:rPr lang="en-US" sz="2600" dirty="0">
                <a:latin typeface="Georgia" panose="02040502050405020303" pitchFamily="18" charset="0"/>
              </a:rPr>
              <a:t>Clinical indications: Third-line drugs in the treatment of HIV</a:t>
            </a:r>
          </a:p>
        </p:txBody>
      </p:sp>
      <p:sp>
        <p:nvSpPr>
          <p:cNvPr id="50180" name="Slide Number Placeholder 3"/>
          <p:cNvSpPr>
            <a:spLocks noGrp="1"/>
          </p:cNvSpPr>
          <p:nvPr>
            <p:ph type="sldNum" sz="quarter" idx="12"/>
          </p:nvPr>
        </p:nvSpPr>
        <p:spPr>
          <a:noFill/>
        </p:spPr>
        <p:txBody>
          <a:bodyPr/>
          <a:lstStyle/>
          <a:p>
            <a:fld id="{0C73A6A8-AD80-4119-977D-8CCADA3010AA}" type="slidenum">
              <a:rPr lang="en-US" smtClean="0">
                <a:solidFill>
                  <a:srgbClr val="000000"/>
                </a:solidFill>
                <a:latin typeface="Times New Roman" pitchFamily="18" charset="0"/>
              </a:rPr>
              <a:pPr/>
              <a:t>28</a:t>
            </a:fld>
            <a:endParaRPr lang="en-US">
              <a:solidFill>
                <a:srgbClr val="000000"/>
              </a:solidFill>
              <a:latin typeface="Times New Roman" pitchFamily="18" charset="0"/>
            </a:endParaRPr>
          </a:p>
        </p:txBody>
      </p:sp>
    </p:spTree>
    <p:extLst>
      <p:ext uri="{BB962C8B-B14F-4D97-AF65-F5344CB8AC3E}">
        <p14:creationId xmlns:p14="http://schemas.microsoft.com/office/powerpoint/2010/main" val="1698895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249383" y="228600"/>
            <a:ext cx="8659090" cy="741218"/>
          </a:xfrm>
        </p:spPr>
        <p:txBody>
          <a:bodyPr/>
          <a:lstStyle/>
          <a:p>
            <a:pPr algn="l"/>
            <a:r>
              <a:rPr lang="en-US" sz="2800" b="1" cap="all" dirty="0" err="1">
                <a:latin typeface="Georgia" panose="02040502050405020303" pitchFamily="18" charset="0"/>
              </a:rPr>
              <a:t>enfuvirtide</a:t>
            </a:r>
            <a:endParaRPr lang="en-US" sz="2800" b="1" cap="all" dirty="0">
              <a:latin typeface="Georgia" panose="02040502050405020303" pitchFamily="18" charset="0"/>
            </a:endParaRPr>
          </a:p>
        </p:txBody>
      </p:sp>
      <p:sp>
        <p:nvSpPr>
          <p:cNvPr id="50179" name="Content Placeholder 2"/>
          <p:cNvSpPr>
            <a:spLocks noGrp="1"/>
          </p:cNvSpPr>
          <p:nvPr>
            <p:ph idx="1"/>
          </p:nvPr>
        </p:nvSpPr>
        <p:spPr>
          <a:xfrm>
            <a:off x="249383" y="1177635"/>
            <a:ext cx="8659090" cy="5448589"/>
          </a:xfrm>
        </p:spPr>
        <p:txBody>
          <a:bodyPr/>
          <a:lstStyle/>
          <a:p>
            <a:pPr marL="342900" indent="-342900">
              <a:spcBef>
                <a:spcPts val="1800"/>
              </a:spcBef>
            </a:pPr>
            <a:r>
              <a:rPr lang="en-US" sz="2600" dirty="0" err="1">
                <a:latin typeface="Georgia" panose="02040502050405020303" pitchFamily="18" charset="0"/>
              </a:rPr>
              <a:t>Enfuvirtide</a:t>
            </a:r>
            <a:r>
              <a:rPr lang="en-US" sz="2600" dirty="0">
                <a:latin typeface="Georgia" panose="02040502050405020303" pitchFamily="18" charset="0"/>
              </a:rPr>
              <a:t> is a synthetic 36 amino acid peptide</a:t>
            </a:r>
          </a:p>
          <a:p>
            <a:pPr marL="342900" indent="-342900">
              <a:spcBef>
                <a:spcPts val="1800"/>
              </a:spcBef>
            </a:pPr>
            <a:r>
              <a:rPr lang="en-US" sz="2600" dirty="0">
                <a:latin typeface="Georgia" panose="02040502050405020303" pitchFamily="18" charset="0"/>
              </a:rPr>
              <a:t>Inhibits gp41, an HIV glycoprotein, resulting in prevention of fusion of the viral and cellular membranes, and thereby inhibits entry of HIV into the human cell</a:t>
            </a:r>
          </a:p>
          <a:p>
            <a:pPr marL="342900" indent="-342900">
              <a:spcBef>
                <a:spcPts val="1800"/>
              </a:spcBef>
            </a:pPr>
            <a:r>
              <a:rPr lang="en-US" sz="2600" dirty="0">
                <a:latin typeface="Georgia" panose="02040502050405020303" pitchFamily="18" charset="0"/>
              </a:rPr>
              <a:t>Adverse effects: Local injection site reactions, hypersensitivity reactions, headache, insomnia, anorexia, asthenia, peripheral neuropathy, depression, pancreatitis </a:t>
            </a:r>
          </a:p>
        </p:txBody>
      </p:sp>
      <p:sp>
        <p:nvSpPr>
          <p:cNvPr id="50180" name="Slide Number Placeholder 3"/>
          <p:cNvSpPr>
            <a:spLocks noGrp="1"/>
          </p:cNvSpPr>
          <p:nvPr>
            <p:ph type="sldNum" sz="quarter" idx="12"/>
          </p:nvPr>
        </p:nvSpPr>
        <p:spPr>
          <a:noFill/>
        </p:spPr>
        <p:txBody>
          <a:bodyPr/>
          <a:lstStyle/>
          <a:p>
            <a:fld id="{0C73A6A8-AD80-4119-977D-8CCADA3010AA}" type="slidenum">
              <a:rPr lang="en-US" smtClean="0">
                <a:solidFill>
                  <a:srgbClr val="000000"/>
                </a:solidFill>
                <a:latin typeface="Times New Roman" pitchFamily="18" charset="0"/>
              </a:rPr>
              <a:pPr/>
              <a:t>29</a:t>
            </a:fld>
            <a:endParaRPr lang="en-US">
              <a:solidFill>
                <a:srgbClr val="000000"/>
              </a:solidFill>
              <a:latin typeface="Times New Roman" pitchFamily="18" charset="0"/>
            </a:endParaRPr>
          </a:p>
        </p:txBody>
      </p:sp>
    </p:spTree>
    <p:extLst>
      <p:ext uri="{BB962C8B-B14F-4D97-AF65-F5344CB8AC3E}">
        <p14:creationId xmlns:p14="http://schemas.microsoft.com/office/powerpoint/2010/main" val="944533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GB" sz="2800" b="1" dirty="0">
                <a:latin typeface="Georgia" panose="02040502050405020303" pitchFamily="18" charset="0"/>
                <a:ea typeface="Calibri" panose="020F0502020204030204"/>
                <a:cs typeface="Georgia" panose="02040502050405020303" charset="0"/>
                <a:sym typeface="Calibri" panose="020F0502020204030204"/>
              </a:rPr>
              <a:t>L</a:t>
            </a:r>
            <a:r>
              <a:rPr lang="en-US" sz="2800" b="1" dirty="0">
                <a:latin typeface="Georgia" panose="02040502050405020303" pitchFamily="18" charset="0"/>
                <a:ea typeface="Calibri" panose="020F0502020204030204"/>
                <a:cs typeface="Georgia" panose="02040502050405020303" charset="0"/>
                <a:sym typeface="Calibri" panose="020F0502020204030204"/>
              </a:rPr>
              <a:t>EARNING OBJECTIVES</a:t>
            </a:r>
            <a:endParaRPr lang="en-US" sz="2800" b="1"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514350" indent="-514350">
              <a:spcBef>
                <a:spcPts val="1800"/>
              </a:spcBef>
              <a:buFont typeface="+mj-lt"/>
              <a:buAutoNum type="arabicPeriod"/>
            </a:pPr>
            <a:r>
              <a:rPr lang="en-US" sz="2400" dirty="0">
                <a:latin typeface="Georgia" panose="02040502050405020303" pitchFamily="18" charset="0"/>
              </a:rPr>
              <a:t>To explain why selective toxicity is difficult to achieve with viral infections</a:t>
            </a:r>
          </a:p>
          <a:p>
            <a:pPr marL="514350" indent="-514350">
              <a:spcBef>
                <a:spcPts val="1800"/>
              </a:spcBef>
              <a:buFont typeface="+mj-lt"/>
              <a:buAutoNum type="arabicPeriod"/>
            </a:pPr>
            <a:r>
              <a:rPr lang="en-US" sz="2400" dirty="0">
                <a:latin typeface="Georgia" panose="02040502050405020303" pitchFamily="18" charset="0"/>
              </a:rPr>
              <a:t>To classify anti-viral drugs according to mechanisms of action</a:t>
            </a:r>
          </a:p>
          <a:p>
            <a:pPr marL="514350" indent="-514350">
              <a:spcBef>
                <a:spcPts val="1800"/>
              </a:spcBef>
              <a:buFont typeface="+mj-lt"/>
              <a:buAutoNum type="arabicPeriod"/>
            </a:pPr>
            <a:r>
              <a:rPr lang="en-US" sz="2400" dirty="0">
                <a:latin typeface="Georgia" panose="02040502050405020303" pitchFamily="18" charset="0"/>
              </a:rPr>
              <a:t>To describe the mechanisms of action of anti-viral drugs</a:t>
            </a:r>
          </a:p>
          <a:p>
            <a:pPr marL="514350" indent="-514350">
              <a:spcBef>
                <a:spcPts val="1800"/>
              </a:spcBef>
              <a:buFont typeface="+mj-lt"/>
              <a:buAutoNum type="arabicPeriod"/>
            </a:pPr>
            <a:r>
              <a:rPr lang="en-US" sz="2400" dirty="0">
                <a:latin typeface="Georgia" panose="02040502050405020303" pitchFamily="18" charset="0"/>
              </a:rPr>
              <a:t>Describe the relevant pharmacology (mechanisms of actions, clinical indications, anti-viral resistance, adverse effects, drug interactions, precautions and contraindications) of selected anti-viral drugs</a:t>
            </a:r>
          </a:p>
        </p:txBody>
      </p:sp>
    </p:spTree>
    <p:extLst>
      <p:ext uri="{BB962C8B-B14F-4D97-AF65-F5344CB8AC3E}">
        <p14:creationId xmlns:p14="http://schemas.microsoft.com/office/powerpoint/2010/main" val="15691239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249383" y="228600"/>
            <a:ext cx="8659090" cy="741218"/>
          </a:xfrm>
        </p:spPr>
        <p:txBody>
          <a:bodyPr/>
          <a:lstStyle/>
          <a:p>
            <a:pPr algn="l"/>
            <a:r>
              <a:rPr lang="en-US" sz="2800" b="1" cap="all" dirty="0" err="1">
                <a:latin typeface="Georgia" panose="02040502050405020303" pitchFamily="18" charset="0"/>
              </a:rPr>
              <a:t>maraviroc</a:t>
            </a:r>
            <a:endParaRPr lang="en-US" sz="2800" b="1" cap="all" dirty="0">
              <a:latin typeface="Georgia" panose="02040502050405020303" pitchFamily="18" charset="0"/>
            </a:endParaRPr>
          </a:p>
        </p:txBody>
      </p:sp>
      <p:sp>
        <p:nvSpPr>
          <p:cNvPr id="50179" name="Content Placeholder 2"/>
          <p:cNvSpPr>
            <a:spLocks noGrp="1"/>
          </p:cNvSpPr>
          <p:nvPr>
            <p:ph idx="1"/>
          </p:nvPr>
        </p:nvSpPr>
        <p:spPr>
          <a:xfrm>
            <a:off x="249383" y="1177635"/>
            <a:ext cx="8659090" cy="5448589"/>
          </a:xfrm>
        </p:spPr>
        <p:txBody>
          <a:bodyPr/>
          <a:lstStyle/>
          <a:p>
            <a:pPr eaLnBrk="1" hangingPunct="1">
              <a:spcBef>
                <a:spcPts val="1800"/>
              </a:spcBef>
            </a:pPr>
            <a:r>
              <a:rPr lang="en-US" sz="2400" dirty="0" err="1">
                <a:latin typeface="Georgia" panose="02040502050405020303" pitchFamily="18" charset="0"/>
              </a:rPr>
              <a:t>Maraviroc</a:t>
            </a:r>
            <a:r>
              <a:rPr lang="en-US" sz="2400" dirty="0">
                <a:latin typeface="Georgia" panose="02040502050405020303" pitchFamily="18" charset="0"/>
              </a:rPr>
              <a:t> binds to the CCR5 receptor on the membrane of human cells such as CD4 cells.  This binding prevents the interaction of the HIV glycoprotein, gp120, and human CCR5 which is necessary for HIV entry into the cell.  </a:t>
            </a:r>
          </a:p>
          <a:p>
            <a:pPr eaLnBrk="1" hangingPunct="1">
              <a:spcBef>
                <a:spcPts val="1800"/>
              </a:spcBef>
            </a:pPr>
            <a:r>
              <a:rPr lang="en-US" sz="2400" dirty="0">
                <a:latin typeface="Georgia" panose="02040502050405020303" pitchFamily="18" charset="0"/>
              </a:rPr>
              <a:t>HIV can also use another co-receptor on human cells, CXCR4, which </a:t>
            </a:r>
            <a:r>
              <a:rPr lang="en-US" sz="2400" dirty="0" err="1">
                <a:latin typeface="Georgia" panose="02040502050405020303" pitchFamily="18" charset="0"/>
              </a:rPr>
              <a:t>maraviroc</a:t>
            </a:r>
            <a:r>
              <a:rPr lang="en-US" sz="2400" dirty="0">
                <a:latin typeface="Georgia" panose="02040502050405020303" pitchFamily="18" charset="0"/>
              </a:rPr>
              <a:t> does not affect. </a:t>
            </a:r>
            <a:r>
              <a:rPr lang="en-US" sz="2400" dirty="0" err="1">
                <a:latin typeface="Georgia" panose="02040502050405020303" pitchFamily="18" charset="0"/>
              </a:rPr>
              <a:t>Maraviroc</a:t>
            </a:r>
            <a:r>
              <a:rPr lang="en-US" sz="2400" dirty="0">
                <a:latin typeface="Georgia" panose="02040502050405020303" pitchFamily="18" charset="0"/>
              </a:rPr>
              <a:t> does not prevent HIV entry into CXCR4-tropic or dual-tropic cells.</a:t>
            </a:r>
          </a:p>
          <a:p>
            <a:pPr eaLnBrk="1" hangingPunct="1">
              <a:spcBef>
                <a:spcPts val="1800"/>
              </a:spcBef>
            </a:pPr>
            <a:r>
              <a:rPr lang="en-US" sz="2400" dirty="0">
                <a:latin typeface="Georgia" panose="02040502050405020303" pitchFamily="18" charset="0"/>
              </a:rPr>
              <a:t>A tropism test must therefore be performed to determine if the drug will be effective</a:t>
            </a:r>
          </a:p>
        </p:txBody>
      </p:sp>
      <p:sp>
        <p:nvSpPr>
          <p:cNvPr id="50180" name="Slide Number Placeholder 3"/>
          <p:cNvSpPr>
            <a:spLocks noGrp="1"/>
          </p:cNvSpPr>
          <p:nvPr>
            <p:ph type="sldNum" sz="quarter" idx="12"/>
          </p:nvPr>
        </p:nvSpPr>
        <p:spPr>
          <a:noFill/>
        </p:spPr>
        <p:txBody>
          <a:bodyPr/>
          <a:lstStyle/>
          <a:p>
            <a:fld id="{0C73A6A8-AD80-4119-977D-8CCADA3010AA}" type="slidenum">
              <a:rPr lang="en-US" smtClean="0">
                <a:solidFill>
                  <a:srgbClr val="000000"/>
                </a:solidFill>
                <a:latin typeface="Times New Roman" pitchFamily="18" charset="0"/>
              </a:rPr>
              <a:pPr/>
              <a:t>30</a:t>
            </a:fld>
            <a:endParaRPr lang="en-US">
              <a:solidFill>
                <a:srgbClr val="000000"/>
              </a:solidFill>
              <a:latin typeface="Times New Roman" pitchFamily="18" charset="0"/>
            </a:endParaRPr>
          </a:p>
        </p:txBody>
      </p:sp>
    </p:spTree>
    <p:extLst>
      <p:ext uri="{BB962C8B-B14F-4D97-AF65-F5344CB8AC3E}">
        <p14:creationId xmlns:p14="http://schemas.microsoft.com/office/powerpoint/2010/main" val="26658759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249383" y="228600"/>
            <a:ext cx="8659090" cy="741218"/>
          </a:xfrm>
        </p:spPr>
        <p:txBody>
          <a:bodyPr/>
          <a:lstStyle/>
          <a:p>
            <a:pPr algn="l"/>
            <a:r>
              <a:rPr lang="en-US" sz="2800" b="1" cap="all" dirty="0" err="1">
                <a:latin typeface="Georgia" panose="02040502050405020303" pitchFamily="18" charset="0"/>
              </a:rPr>
              <a:t>Maraviroc</a:t>
            </a:r>
            <a:r>
              <a:rPr lang="en-US" sz="2800" b="1" cap="all" dirty="0">
                <a:latin typeface="Georgia" panose="02040502050405020303" pitchFamily="18" charset="0"/>
              </a:rPr>
              <a:t>: adverse effects</a:t>
            </a:r>
          </a:p>
        </p:txBody>
      </p:sp>
      <p:sp>
        <p:nvSpPr>
          <p:cNvPr id="50179" name="Content Placeholder 2"/>
          <p:cNvSpPr>
            <a:spLocks noGrp="1"/>
          </p:cNvSpPr>
          <p:nvPr>
            <p:ph idx="1"/>
          </p:nvPr>
        </p:nvSpPr>
        <p:spPr>
          <a:xfrm>
            <a:off x="249383" y="1177635"/>
            <a:ext cx="8659090" cy="5448589"/>
          </a:xfrm>
        </p:spPr>
        <p:txBody>
          <a:bodyPr/>
          <a:lstStyle/>
          <a:p>
            <a:pPr marL="25400" indent="0" eaLnBrk="1" hangingPunct="1">
              <a:spcBef>
                <a:spcPts val="1800"/>
              </a:spcBef>
              <a:buNone/>
            </a:pPr>
            <a:r>
              <a:rPr lang="en-US" sz="2600" dirty="0">
                <a:latin typeface="Georgia" panose="02040502050405020303" pitchFamily="18" charset="0"/>
              </a:rPr>
              <a:t>Hepatotoxicity (may be preceded by a systemic allergic reaction, pruritic rash and eosinophilia), dizziness, postural hypotension, increased risk of cardiac </a:t>
            </a:r>
            <a:r>
              <a:rPr lang="en-US" sz="2600" dirty="0" err="1">
                <a:latin typeface="Georgia" panose="02040502050405020303" pitchFamily="18" charset="0"/>
              </a:rPr>
              <a:t>ischaemic</a:t>
            </a:r>
            <a:r>
              <a:rPr lang="en-US" sz="2600" dirty="0">
                <a:latin typeface="Georgia" panose="02040502050405020303" pitchFamily="18" charset="0"/>
              </a:rPr>
              <a:t> events (e.g. myocardial infarction)</a:t>
            </a:r>
          </a:p>
        </p:txBody>
      </p:sp>
      <p:sp>
        <p:nvSpPr>
          <p:cNvPr id="50180" name="Slide Number Placeholder 3"/>
          <p:cNvSpPr>
            <a:spLocks noGrp="1"/>
          </p:cNvSpPr>
          <p:nvPr>
            <p:ph type="sldNum" sz="quarter" idx="12"/>
          </p:nvPr>
        </p:nvSpPr>
        <p:spPr>
          <a:noFill/>
        </p:spPr>
        <p:txBody>
          <a:bodyPr/>
          <a:lstStyle/>
          <a:p>
            <a:fld id="{0C73A6A8-AD80-4119-977D-8CCADA3010AA}" type="slidenum">
              <a:rPr lang="en-US" smtClean="0">
                <a:solidFill>
                  <a:srgbClr val="000000"/>
                </a:solidFill>
                <a:latin typeface="Times New Roman" pitchFamily="18" charset="0"/>
              </a:rPr>
              <a:pPr/>
              <a:t>31</a:t>
            </a:fld>
            <a:endParaRPr lang="en-US">
              <a:solidFill>
                <a:srgbClr val="000000"/>
              </a:solidFill>
              <a:latin typeface="Times New Roman" pitchFamily="18" charset="0"/>
            </a:endParaRPr>
          </a:p>
        </p:txBody>
      </p:sp>
    </p:spTree>
    <p:extLst>
      <p:ext uri="{BB962C8B-B14F-4D97-AF65-F5344CB8AC3E}">
        <p14:creationId xmlns:p14="http://schemas.microsoft.com/office/powerpoint/2010/main" val="34235901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235527" y="110836"/>
            <a:ext cx="8679873" cy="1011382"/>
          </a:xfrm>
        </p:spPr>
        <p:txBody>
          <a:bodyPr/>
          <a:lstStyle/>
          <a:p>
            <a:pPr algn="l"/>
            <a:r>
              <a:rPr lang="en-US" sz="2700" b="1" cap="all" dirty="0">
                <a:latin typeface="Georgia" panose="02040502050405020303" pitchFamily="18" charset="0"/>
              </a:rPr>
              <a:t>Integrase strand transfer inhibitors</a:t>
            </a:r>
          </a:p>
        </p:txBody>
      </p:sp>
      <p:sp>
        <p:nvSpPr>
          <p:cNvPr id="63491" name="Rectangle 3"/>
          <p:cNvSpPr>
            <a:spLocks noGrp="1" noChangeArrowheads="1"/>
          </p:cNvSpPr>
          <p:nvPr>
            <p:ph type="body" idx="1"/>
          </p:nvPr>
        </p:nvSpPr>
        <p:spPr>
          <a:xfrm>
            <a:off x="235527" y="1260763"/>
            <a:ext cx="8679873" cy="5365461"/>
          </a:xfrm>
        </p:spPr>
        <p:txBody>
          <a:bodyPr/>
          <a:lstStyle/>
          <a:p>
            <a:pPr marL="0" indent="0">
              <a:spcBef>
                <a:spcPts val="1800"/>
              </a:spcBef>
              <a:buNone/>
            </a:pPr>
            <a:r>
              <a:rPr lang="en-US" sz="2600" dirty="0">
                <a:latin typeface="Georgia" panose="02040502050405020303" pitchFamily="18" charset="0"/>
                <a:cs typeface="Calibri" panose="020F0502020204030204" pitchFamily="34" charset="0"/>
              </a:rPr>
              <a:t>Include </a:t>
            </a:r>
            <a:r>
              <a:rPr lang="en-US" sz="2600" dirty="0" err="1">
                <a:latin typeface="Georgia" panose="02040502050405020303" pitchFamily="18" charset="0"/>
                <a:cs typeface="Calibri" panose="020F0502020204030204" pitchFamily="34" charset="0"/>
              </a:rPr>
              <a:t>raltegravir</a:t>
            </a:r>
            <a:r>
              <a:rPr lang="en-US" sz="2600" dirty="0">
                <a:latin typeface="Georgia" panose="02040502050405020303" pitchFamily="18" charset="0"/>
                <a:cs typeface="Calibri" panose="020F0502020204030204" pitchFamily="34" charset="0"/>
              </a:rPr>
              <a:t>, </a:t>
            </a:r>
            <a:r>
              <a:rPr lang="en-US" sz="2600" dirty="0" err="1">
                <a:latin typeface="Georgia" panose="02040502050405020303" pitchFamily="18" charset="0"/>
                <a:cs typeface="Calibri" panose="020F0502020204030204" pitchFamily="34" charset="0"/>
              </a:rPr>
              <a:t>dolutegravir</a:t>
            </a:r>
            <a:r>
              <a:rPr lang="en-US" sz="2600" dirty="0">
                <a:latin typeface="Georgia" panose="02040502050405020303" pitchFamily="18" charset="0"/>
                <a:cs typeface="Calibri" panose="020F0502020204030204" pitchFamily="34" charset="0"/>
              </a:rPr>
              <a:t> and </a:t>
            </a:r>
            <a:r>
              <a:rPr lang="en-US" sz="2600" dirty="0" err="1">
                <a:latin typeface="Georgia" panose="02040502050405020303" pitchFamily="18" charset="0"/>
                <a:cs typeface="Calibri" panose="020F0502020204030204" pitchFamily="34" charset="0"/>
              </a:rPr>
              <a:t>elvitegravir</a:t>
            </a:r>
            <a:endParaRPr lang="en-US" sz="2600" dirty="0">
              <a:latin typeface="Georgia" panose="02040502050405020303" pitchFamily="18" charset="0"/>
              <a:cs typeface="Calibri" panose="020F0502020204030204" pitchFamily="34" charset="0"/>
            </a:endParaRPr>
          </a:p>
          <a:p>
            <a:pPr marL="0" indent="0">
              <a:spcBef>
                <a:spcPts val="1800"/>
              </a:spcBef>
              <a:buNone/>
            </a:pPr>
            <a:r>
              <a:rPr lang="en-US" sz="2600" dirty="0">
                <a:latin typeface="Georgia" panose="02040502050405020303" pitchFamily="18" charset="0"/>
                <a:cs typeface="Calibri" panose="020F0502020204030204" pitchFamily="34" charset="0"/>
              </a:rPr>
              <a:t>Mechanism of action: Bind they viral enzyme integrase, thereby inhibiting strand transfer, the final step of provirus integration, thus interfering with the integration of HIV DNA into the DNA of host cells</a:t>
            </a:r>
          </a:p>
          <a:p>
            <a:pPr marL="0" indent="0">
              <a:spcBef>
                <a:spcPts val="1800"/>
              </a:spcBef>
              <a:buNone/>
            </a:pPr>
            <a:r>
              <a:rPr lang="en-US" sz="2600" dirty="0">
                <a:latin typeface="Georgia" panose="02040502050405020303" pitchFamily="18" charset="0"/>
                <a:cs typeface="Calibri" panose="020F0502020204030204" pitchFamily="34" charset="0"/>
              </a:rPr>
              <a:t>Used in the treatment of HIV</a:t>
            </a:r>
          </a:p>
        </p:txBody>
      </p:sp>
      <p:sp>
        <p:nvSpPr>
          <p:cNvPr id="4" name="Slide Number Placeholder 3"/>
          <p:cNvSpPr>
            <a:spLocks noGrp="1"/>
          </p:cNvSpPr>
          <p:nvPr>
            <p:ph type="sldNum" sz="quarter" idx="12"/>
          </p:nvPr>
        </p:nvSpPr>
        <p:spPr/>
        <p:txBody>
          <a:bodyPr/>
          <a:lstStyle/>
          <a:p>
            <a:pPr>
              <a:defRPr/>
            </a:pPr>
            <a:fld id="{B18C2FE2-9B95-4F13-BCA2-32B7916DD08E}" type="slidenum">
              <a:rPr lang="en-US" smtClean="0">
                <a:solidFill>
                  <a:srgbClr val="000000"/>
                </a:solidFill>
              </a:rPr>
              <a:pPr>
                <a:defRPr/>
              </a:pPr>
              <a:t>32</a:t>
            </a:fld>
            <a:endParaRPr lang="en-US">
              <a:solidFill>
                <a:srgbClr val="000000"/>
              </a:solidFill>
            </a:endParaRPr>
          </a:p>
        </p:txBody>
      </p:sp>
    </p:spTree>
    <p:extLst>
      <p:ext uri="{BB962C8B-B14F-4D97-AF65-F5344CB8AC3E}">
        <p14:creationId xmlns:p14="http://schemas.microsoft.com/office/powerpoint/2010/main" val="30898844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235527" y="110836"/>
            <a:ext cx="8679873" cy="1011382"/>
          </a:xfrm>
        </p:spPr>
        <p:txBody>
          <a:bodyPr/>
          <a:lstStyle/>
          <a:p>
            <a:pPr algn="l"/>
            <a:r>
              <a:rPr lang="en-US" sz="2600" b="1" cap="all" dirty="0">
                <a:latin typeface="Georgia" panose="02040502050405020303" pitchFamily="18" charset="0"/>
              </a:rPr>
              <a:t>Integrase strand transfer inhibitors: ADVERSE EFFECTS</a:t>
            </a:r>
          </a:p>
        </p:txBody>
      </p:sp>
      <p:sp>
        <p:nvSpPr>
          <p:cNvPr id="63491" name="Rectangle 3"/>
          <p:cNvSpPr>
            <a:spLocks noGrp="1" noChangeArrowheads="1"/>
          </p:cNvSpPr>
          <p:nvPr>
            <p:ph type="body" idx="1"/>
          </p:nvPr>
        </p:nvSpPr>
        <p:spPr>
          <a:xfrm>
            <a:off x="235527" y="1260763"/>
            <a:ext cx="8679873" cy="5365461"/>
          </a:xfrm>
        </p:spPr>
        <p:txBody>
          <a:bodyPr/>
          <a:lstStyle/>
          <a:p>
            <a:pPr marL="0" indent="0">
              <a:spcBef>
                <a:spcPts val="1800"/>
              </a:spcBef>
              <a:buNone/>
            </a:pPr>
            <a:r>
              <a:rPr lang="en-US" sz="2400" b="1" dirty="0" err="1">
                <a:latin typeface="Georgia" panose="02040502050405020303" pitchFamily="18" charset="0"/>
                <a:cs typeface="Calibri" panose="020F0502020204030204" pitchFamily="34" charset="0"/>
              </a:rPr>
              <a:t>Raltegravir</a:t>
            </a:r>
            <a:endParaRPr lang="en-US" sz="2400" b="1" dirty="0">
              <a:latin typeface="Georgia" panose="02040502050405020303" pitchFamily="18" charset="0"/>
              <a:cs typeface="Calibri" panose="020F0502020204030204" pitchFamily="34" charset="0"/>
            </a:endParaRPr>
          </a:p>
          <a:p>
            <a:pPr marL="0" indent="0">
              <a:spcBef>
                <a:spcPts val="1800"/>
              </a:spcBef>
              <a:buNone/>
            </a:pPr>
            <a:r>
              <a:rPr lang="en-US" sz="2400" dirty="0">
                <a:latin typeface="Georgia" panose="02040502050405020303" pitchFamily="18" charset="0"/>
                <a:cs typeface="Calibri" panose="020F0502020204030204" pitchFamily="34" charset="0"/>
              </a:rPr>
              <a:t>Rash, hypersensitivity reactions, myopathy and rhabdomyolysis</a:t>
            </a:r>
          </a:p>
          <a:p>
            <a:pPr marL="0" indent="0">
              <a:spcBef>
                <a:spcPts val="1800"/>
              </a:spcBef>
              <a:buNone/>
            </a:pPr>
            <a:r>
              <a:rPr lang="en-US" sz="2400" b="1" dirty="0" err="1">
                <a:latin typeface="Georgia" panose="02040502050405020303" pitchFamily="18" charset="0"/>
                <a:cs typeface="Calibri" panose="020F0502020204030204" pitchFamily="34" charset="0"/>
              </a:rPr>
              <a:t>Dolutegravir</a:t>
            </a:r>
            <a:endParaRPr lang="en-US" sz="2400" b="1" dirty="0">
              <a:latin typeface="Georgia" panose="02040502050405020303" pitchFamily="18" charset="0"/>
              <a:cs typeface="Calibri" panose="020F0502020204030204" pitchFamily="34" charset="0"/>
            </a:endParaRPr>
          </a:p>
          <a:p>
            <a:pPr marL="0" indent="0">
              <a:spcBef>
                <a:spcPts val="1800"/>
              </a:spcBef>
              <a:buNone/>
            </a:pPr>
            <a:r>
              <a:rPr lang="en-US" sz="2400" dirty="0">
                <a:latin typeface="Georgia" panose="02040502050405020303" pitchFamily="18" charset="0"/>
                <a:cs typeface="Calibri" panose="020F0502020204030204" pitchFamily="34" charset="0"/>
              </a:rPr>
              <a:t>Headache, insomnia, anxiety, depression, increased serum aminotransferase levels,  and hypersensitivity reactions</a:t>
            </a:r>
          </a:p>
          <a:p>
            <a:pPr marL="0" indent="0">
              <a:spcBef>
                <a:spcPts val="1800"/>
              </a:spcBef>
              <a:buNone/>
            </a:pPr>
            <a:r>
              <a:rPr lang="en-US" sz="2400" b="1" dirty="0" err="1">
                <a:latin typeface="Georgia" panose="02040502050405020303" pitchFamily="18" charset="0"/>
                <a:cs typeface="Calibri" panose="020F0502020204030204" pitchFamily="34" charset="0"/>
              </a:rPr>
              <a:t>Elvitegravir</a:t>
            </a:r>
            <a:endParaRPr lang="en-US" sz="2400" b="1" dirty="0">
              <a:latin typeface="Georgia" panose="02040502050405020303" pitchFamily="18" charset="0"/>
              <a:cs typeface="Calibri" panose="020F0502020204030204" pitchFamily="34" charset="0"/>
            </a:endParaRPr>
          </a:p>
          <a:p>
            <a:pPr marL="0" indent="0">
              <a:spcBef>
                <a:spcPts val="1800"/>
              </a:spcBef>
              <a:buNone/>
            </a:pPr>
            <a:r>
              <a:rPr lang="en-US" sz="2400" dirty="0">
                <a:latin typeface="Georgia" panose="02040502050405020303" pitchFamily="18" charset="0"/>
                <a:cs typeface="Calibri" panose="020F0502020204030204" pitchFamily="34" charset="0"/>
              </a:rPr>
              <a:t>Diarrhea, rash, and elevation in serum aminotransferases</a:t>
            </a:r>
          </a:p>
        </p:txBody>
      </p:sp>
      <p:sp>
        <p:nvSpPr>
          <p:cNvPr id="4" name="Slide Number Placeholder 3"/>
          <p:cNvSpPr>
            <a:spLocks noGrp="1"/>
          </p:cNvSpPr>
          <p:nvPr>
            <p:ph type="sldNum" sz="quarter" idx="12"/>
          </p:nvPr>
        </p:nvSpPr>
        <p:spPr/>
        <p:txBody>
          <a:bodyPr/>
          <a:lstStyle/>
          <a:p>
            <a:pPr>
              <a:defRPr/>
            </a:pPr>
            <a:fld id="{B18C2FE2-9B95-4F13-BCA2-32B7916DD08E}" type="slidenum">
              <a:rPr lang="en-US" smtClean="0">
                <a:solidFill>
                  <a:srgbClr val="000000"/>
                </a:solidFill>
              </a:rPr>
              <a:pPr>
                <a:defRPr/>
              </a:pPr>
              <a:t>33</a:t>
            </a:fld>
            <a:endParaRPr lang="en-US">
              <a:solidFill>
                <a:srgbClr val="000000"/>
              </a:solidFill>
            </a:endParaRPr>
          </a:p>
        </p:txBody>
      </p:sp>
    </p:spTree>
    <p:extLst>
      <p:ext uri="{BB962C8B-B14F-4D97-AF65-F5344CB8AC3E}">
        <p14:creationId xmlns:p14="http://schemas.microsoft.com/office/powerpoint/2010/main" val="25081965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109" y="249382"/>
            <a:ext cx="8728362" cy="739198"/>
          </a:xfrm>
        </p:spPr>
        <p:txBody>
          <a:bodyPr/>
          <a:lstStyle/>
          <a:p>
            <a:pPr algn="l"/>
            <a:r>
              <a:rPr lang="en-US" sz="2800" b="1" cap="all" dirty="0">
                <a:latin typeface="Georgia" panose="02040502050405020303" pitchFamily="18" charset="0"/>
                <a:cs typeface="Calibri" panose="020F0502020204030204" pitchFamily="34" charset="0"/>
              </a:rPr>
              <a:t>DNA Polymerase Inhibitors</a:t>
            </a:r>
          </a:p>
        </p:txBody>
      </p:sp>
      <p:sp>
        <p:nvSpPr>
          <p:cNvPr id="3" name="Content Placeholder 2"/>
          <p:cNvSpPr>
            <a:spLocks noGrp="1"/>
          </p:cNvSpPr>
          <p:nvPr>
            <p:ph idx="1"/>
          </p:nvPr>
        </p:nvSpPr>
        <p:spPr>
          <a:xfrm>
            <a:off x="290945" y="1233055"/>
            <a:ext cx="8617527" cy="5393170"/>
          </a:xfrm>
        </p:spPr>
        <p:txBody>
          <a:bodyPr/>
          <a:lstStyle/>
          <a:p>
            <a:pPr>
              <a:spcBef>
                <a:spcPts val="1800"/>
              </a:spcBef>
            </a:pPr>
            <a:r>
              <a:rPr lang="en-US" sz="2600" dirty="0">
                <a:latin typeface="Georgia" panose="02040502050405020303" pitchFamily="18" charset="0"/>
                <a:cs typeface="Calibri" panose="020F0502020204030204" pitchFamily="34" charset="0"/>
              </a:rPr>
              <a:t>DNA polymerase inhibitors used in the treatment of cytomegalovirus infection: </a:t>
            </a:r>
            <a:r>
              <a:rPr lang="en-US" sz="2600" dirty="0" err="1">
                <a:latin typeface="Georgia" panose="02040502050405020303" pitchFamily="18" charset="0"/>
                <a:cs typeface="Calibri" panose="020F0502020204030204" pitchFamily="34" charset="0"/>
              </a:rPr>
              <a:t>Cidofovir</a:t>
            </a:r>
            <a:r>
              <a:rPr lang="en-US" sz="2600" dirty="0">
                <a:latin typeface="Georgia" panose="02040502050405020303" pitchFamily="18" charset="0"/>
                <a:cs typeface="Calibri" panose="020F0502020204030204" pitchFamily="34" charset="0"/>
              </a:rPr>
              <a:t>, </a:t>
            </a:r>
            <a:r>
              <a:rPr lang="en-US" sz="2600" dirty="0" err="1">
                <a:latin typeface="Georgia" panose="02040502050405020303" pitchFamily="18" charset="0"/>
                <a:cs typeface="Calibri" panose="020F0502020204030204" pitchFamily="34" charset="0"/>
              </a:rPr>
              <a:t>foscarnet</a:t>
            </a:r>
            <a:r>
              <a:rPr lang="en-US" sz="2600" dirty="0">
                <a:latin typeface="Georgia" panose="02040502050405020303" pitchFamily="18" charset="0"/>
                <a:cs typeface="Calibri" panose="020F0502020204030204" pitchFamily="34" charset="0"/>
              </a:rPr>
              <a:t>, </a:t>
            </a:r>
            <a:r>
              <a:rPr lang="en-US" sz="2600" dirty="0" err="1">
                <a:latin typeface="Georgia" panose="02040502050405020303" pitchFamily="18" charset="0"/>
                <a:cs typeface="Calibri" panose="020F0502020204030204" pitchFamily="34" charset="0"/>
              </a:rPr>
              <a:t>ganciclovir</a:t>
            </a:r>
            <a:r>
              <a:rPr lang="en-US" sz="2600" dirty="0">
                <a:latin typeface="Georgia" panose="02040502050405020303" pitchFamily="18" charset="0"/>
                <a:cs typeface="Calibri" panose="020F0502020204030204" pitchFamily="34" charset="0"/>
              </a:rPr>
              <a:t>, </a:t>
            </a:r>
            <a:r>
              <a:rPr lang="en-US" sz="2600" dirty="0" err="1">
                <a:latin typeface="Georgia" panose="02040502050405020303" pitchFamily="18" charset="0"/>
                <a:cs typeface="Calibri" panose="020F0502020204030204" pitchFamily="34" charset="0"/>
              </a:rPr>
              <a:t>valganciclovir</a:t>
            </a:r>
            <a:endParaRPr lang="en-US" sz="2600" dirty="0">
              <a:latin typeface="Georgia" panose="02040502050405020303" pitchFamily="18" charset="0"/>
              <a:cs typeface="Calibri" panose="020F0502020204030204" pitchFamily="34" charset="0"/>
            </a:endParaRPr>
          </a:p>
          <a:p>
            <a:pPr>
              <a:spcBef>
                <a:spcPts val="1800"/>
              </a:spcBef>
            </a:pPr>
            <a:r>
              <a:rPr lang="en-US" sz="2600" dirty="0">
                <a:latin typeface="Georgia" panose="02040502050405020303" pitchFamily="18" charset="0"/>
                <a:cs typeface="Calibri" panose="020F0502020204030204" pitchFamily="34" charset="0"/>
              </a:rPr>
              <a:t>DNA polymerase inhibitors used in the treatment of herpes infections: </a:t>
            </a:r>
            <a:r>
              <a:rPr lang="en-US" sz="2600" dirty="0" err="1">
                <a:latin typeface="Georgia" panose="02040502050405020303" pitchFamily="18" charset="0"/>
                <a:cs typeface="Calibri" panose="020F0502020204030204" pitchFamily="34" charset="0"/>
              </a:rPr>
              <a:t>Aciclovir</a:t>
            </a:r>
            <a:r>
              <a:rPr lang="en-US" sz="2600" dirty="0">
                <a:latin typeface="Georgia" panose="02040502050405020303" pitchFamily="18" charset="0"/>
                <a:cs typeface="Calibri" panose="020F0502020204030204" pitchFamily="34" charset="0"/>
              </a:rPr>
              <a:t>, </a:t>
            </a:r>
            <a:r>
              <a:rPr lang="en-US" sz="2600" dirty="0" err="1">
                <a:latin typeface="Georgia" panose="02040502050405020303" pitchFamily="18" charset="0"/>
                <a:cs typeface="Calibri" panose="020F0502020204030204" pitchFamily="34" charset="0"/>
              </a:rPr>
              <a:t>famciclovir</a:t>
            </a:r>
            <a:r>
              <a:rPr lang="en-US" sz="2600" dirty="0">
                <a:latin typeface="Georgia" panose="02040502050405020303" pitchFamily="18" charset="0"/>
                <a:cs typeface="Calibri" panose="020F0502020204030204" pitchFamily="34" charset="0"/>
              </a:rPr>
              <a:t>, </a:t>
            </a:r>
            <a:r>
              <a:rPr lang="en-US" sz="2600" dirty="0" err="1">
                <a:latin typeface="Georgia" panose="02040502050405020303" pitchFamily="18" charset="0"/>
                <a:cs typeface="Calibri" panose="020F0502020204030204" pitchFamily="34" charset="0"/>
              </a:rPr>
              <a:t>penciclovir</a:t>
            </a:r>
            <a:r>
              <a:rPr lang="en-US" sz="2600" dirty="0">
                <a:latin typeface="Georgia" panose="02040502050405020303" pitchFamily="18" charset="0"/>
                <a:cs typeface="Calibri" panose="020F0502020204030204" pitchFamily="34" charset="0"/>
              </a:rPr>
              <a:t>, </a:t>
            </a:r>
            <a:r>
              <a:rPr lang="en-US" sz="2600" dirty="0" err="1">
                <a:latin typeface="Georgia" panose="02040502050405020303" pitchFamily="18" charset="0"/>
                <a:cs typeface="Calibri" panose="020F0502020204030204" pitchFamily="34" charset="0"/>
              </a:rPr>
              <a:t>valaciclovir</a:t>
            </a:r>
            <a:r>
              <a:rPr lang="en-US" sz="2600" dirty="0">
                <a:latin typeface="Georgia" panose="02040502050405020303" pitchFamily="18" charset="0"/>
                <a:cs typeface="Calibri" panose="020F0502020204030204" pitchFamily="34" charset="0"/>
              </a:rPr>
              <a:t>, </a:t>
            </a:r>
            <a:r>
              <a:rPr lang="en-US" sz="2600" dirty="0" err="1">
                <a:latin typeface="Georgia" panose="02040502050405020303" pitchFamily="18" charset="0"/>
                <a:cs typeface="Calibri" panose="020F0502020204030204" pitchFamily="34" charset="0"/>
              </a:rPr>
              <a:t>idoxuridine</a:t>
            </a:r>
            <a:r>
              <a:rPr lang="en-US" sz="2600" dirty="0">
                <a:latin typeface="Georgia" panose="02040502050405020303" pitchFamily="18" charset="0"/>
                <a:cs typeface="Calibri" panose="020F0502020204030204" pitchFamily="34" charset="0"/>
              </a:rPr>
              <a:t>, </a:t>
            </a:r>
            <a:r>
              <a:rPr lang="en-US" sz="2600" dirty="0" err="1">
                <a:latin typeface="Georgia" panose="02040502050405020303" pitchFamily="18" charset="0"/>
                <a:cs typeface="Calibri" panose="020F0502020204030204" pitchFamily="34" charset="0"/>
              </a:rPr>
              <a:t>trifluridine</a:t>
            </a:r>
            <a:r>
              <a:rPr lang="en-US" sz="2600" dirty="0">
                <a:latin typeface="Georgia" panose="02040502050405020303" pitchFamily="18" charset="0"/>
                <a:cs typeface="Calibri" panose="020F0502020204030204" pitchFamily="34" charset="0"/>
              </a:rPr>
              <a:t> and </a:t>
            </a:r>
            <a:r>
              <a:rPr lang="en-US" sz="2600" dirty="0" err="1">
                <a:latin typeface="Georgia" panose="02040502050405020303" pitchFamily="18" charset="0"/>
                <a:cs typeface="Calibri" panose="020F0502020204030204" pitchFamily="34" charset="0"/>
              </a:rPr>
              <a:t>vidarabine</a:t>
            </a:r>
            <a:endParaRPr lang="en-US" sz="2600" dirty="0">
              <a:latin typeface="Georgia" panose="02040502050405020303" pitchFamily="18" charset="0"/>
              <a:cs typeface="Calibri" panose="020F0502020204030204" pitchFamily="34" charset="0"/>
            </a:endParaRPr>
          </a:p>
        </p:txBody>
      </p:sp>
      <p:sp>
        <p:nvSpPr>
          <p:cNvPr id="4" name="Slide Number Placeholder 3"/>
          <p:cNvSpPr>
            <a:spLocks noGrp="1"/>
          </p:cNvSpPr>
          <p:nvPr>
            <p:ph type="sldNum" sz="quarter" idx="12"/>
          </p:nvPr>
        </p:nvSpPr>
        <p:spPr/>
        <p:txBody>
          <a:bodyPr/>
          <a:lstStyle/>
          <a:p>
            <a:pPr>
              <a:defRPr/>
            </a:pPr>
            <a:fld id="{B18C2FE2-9B95-4F13-BCA2-32B7916DD08E}" type="slidenum">
              <a:rPr lang="en-US" smtClean="0">
                <a:solidFill>
                  <a:srgbClr val="000000"/>
                </a:solidFill>
              </a:rPr>
              <a:pPr>
                <a:defRPr/>
              </a:pPr>
              <a:t>34</a:t>
            </a:fld>
            <a:endParaRPr lang="en-US">
              <a:solidFill>
                <a:srgbClr val="000000"/>
              </a:solidFill>
            </a:endParaRPr>
          </a:p>
        </p:txBody>
      </p:sp>
    </p:spTree>
    <p:extLst>
      <p:ext uri="{BB962C8B-B14F-4D97-AF65-F5344CB8AC3E}">
        <p14:creationId xmlns:p14="http://schemas.microsoft.com/office/powerpoint/2010/main" val="146873998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715962"/>
          </a:xfrm>
        </p:spPr>
        <p:txBody>
          <a:bodyPr>
            <a:normAutofit/>
          </a:bodyPr>
          <a:lstStyle/>
          <a:p>
            <a:pPr algn="l"/>
            <a:r>
              <a:rPr lang="en-US" sz="2800" b="1" cap="all" dirty="0" err="1">
                <a:latin typeface="Georgia" panose="02040502050405020303" pitchFamily="18" charset="0"/>
              </a:rPr>
              <a:t>Aciclovir</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228600" y="1219199"/>
            <a:ext cx="8686800" cy="5407025"/>
          </a:xfrm>
        </p:spPr>
        <p:txBody>
          <a:bodyPr>
            <a:noAutofit/>
          </a:bodyPr>
          <a:lstStyle/>
          <a:p>
            <a:pPr>
              <a:spcBef>
                <a:spcPts val="1200"/>
              </a:spcBef>
            </a:pPr>
            <a:r>
              <a:rPr lang="en-US" sz="2300" dirty="0">
                <a:latin typeface="Georgia" panose="02040502050405020303" pitchFamily="18" charset="0"/>
              </a:rPr>
              <a:t>A guanine nucleoside analogue</a:t>
            </a:r>
          </a:p>
          <a:p>
            <a:pPr>
              <a:spcBef>
                <a:spcPts val="1200"/>
              </a:spcBef>
            </a:pPr>
            <a:r>
              <a:rPr lang="en-US" sz="2300" dirty="0">
                <a:latin typeface="Georgia" panose="02040502050405020303" pitchFamily="18" charset="0"/>
              </a:rPr>
              <a:t>Phosphorylated by viral thymidine kinase then </a:t>
            </a:r>
            <a:r>
              <a:rPr lang="en-US" sz="2300" dirty="0" err="1">
                <a:latin typeface="Georgia" panose="02040502050405020303" pitchFamily="18" charset="0"/>
              </a:rPr>
              <a:t>metabolised</a:t>
            </a:r>
            <a:r>
              <a:rPr lang="en-US" sz="2300" dirty="0">
                <a:latin typeface="Georgia" panose="02040502050405020303" pitchFamily="18" charset="0"/>
              </a:rPr>
              <a:t> by host cell kinases to a nucleotide analogue. The nucleotide analogue then inhibits viral DNA synthesis by inhibiting DNA polymerase.</a:t>
            </a:r>
            <a:endParaRPr lang="en-US" sz="2300" dirty="0">
              <a:latin typeface="Georgia" panose="02040502050405020303" pitchFamily="18" charset="0"/>
              <a:cs typeface="Times New Roman" pitchFamily="18" charset="0"/>
            </a:endParaRPr>
          </a:p>
          <a:p>
            <a:pPr>
              <a:spcBef>
                <a:spcPts val="1200"/>
              </a:spcBef>
            </a:pPr>
            <a:r>
              <a:rPr kumimoji="0" lang="en-US" sz="2300" u="none" strike="noStrike" cap="none" normalizeH="0" baseline="0" dirty="0">
                <a:ln>
                  <a:noFill/>
                </a:ln>
                <a:effectLst/>
                <a:latin typeface="Georgia" panose="02040502050405020303" pitchFamily="18" charset="0"/>
                <a:cs typeface="Times New Roman" pitchFamily="18" charset="0"/>
              </a:rPr>
              <a:t>Viral resistance may occur and may be due to: (a) Decreased production of thymidine kinase</a:t>
            </a:r>
            <a:r>
              <a:rPr lang="en-US" sz="2300" dirty="0">
                <a:latin typeface="Georgia" panose="02040502050405020303" pitchFamily="18" charset="0"/>
                <a:cs typeface="Times New Roman" pitchFamily="18" charset="0"/>
              </a:rPr>
              <a:t> </a:t>
            </a:r>
            <a:r>
              <a:rPr kumimoji="0" lang="en-US" sz="2300" u="none" strike="noStrike" cap="none" normalizeH="0" baseline="0" dirty="0">
                <a:ln>
                  <a:noFill/>
                </a:ln>
                <a:effectLst/>
                <a:latin typeface="Georgia" panose="02040502050405020303" pitchFamily="18" charset="0"/>
                <a:cs typeface="Times New Roman" pitchFamily="18" charset="0"/>
              </a:rPr>
              <a:t>(b) Altered thymidine kinase substrate specificity (c) Altered viral DNA polymerase</a:t>
            </a:r>
          </a:p>
          <a:p>
            <a:pPr>
              <a:spcBef>
                <a:spcPts val="1200"/>
              </a:spcBef>
            </a:pPr>
            <a:r>
              <a:rPr lang="en-US" sz="2300" dirty="0">
                <a:latin typeface="Georgia" panose="02040502050405020303" pitchFamily="18" charset="0"/>
              </a:rPr>
              <a:t>Cross-resistance occurs with </a:t>
            </a:r>
            <a:r>
              <a:rPr lang="en-US" sz="2300" dirty="0" err="1">
                <a:latin typeface="Georgia" panose="02040502050405020303" pitchFamily="18" charset="0"/>
              </a:rPr>
              <a:t>valaciclovir</a:t>
            </a:r>
            <a:r>
              <a:rPr lang="en-US" sz="2300" dirty="0">
                <a:latin typeface="Georgia" panose="02040502050405020303" pitchFamily="18" charset="0"/>
              </a:rPr>
              <a:t>, </a:t>
            </a:r>
            <a:r>
              <a:rPr lang="en-US" sz="2300" dirty="0" err="1">
                <a:latin typeface="Georgia" panose="02040502050405020303" pitchFamily="18" charset="0"/>
              </a:rPr>
              <a:t>famciclovir</a:t>
            </a:r>
            <a:r>
              <a:rPr lang="en-US" sz="2300" dirty="0">
                <a:latin typeface="Georgia" panose="02040502050405020303" pitchFamily="18" charset="0"/>
              </a:rPr>
              <a:t> and </a:t>
            </a:r>
            <a:r>
              <a:rPr lang="en-US" sz="2300" dirty="0" err="1">
                <a:latin typeface="Georgia" panose="02040502050405020303" pitchFamily="18" charset="0"/>
              </a:rPr>
              <a:t>ganciclovir</a:t>
            </a:r>
            <a:r>
              <a:rPr lang="en-US" sz="2300" dirty="0">
                <a:latin typeface="Georgia" panose="02040502050405020303" pitchFamily="18" charset="0"/>
              </a:rPr>
              <a:t> </a:t>
            </a:r>
          </a:p>
          <a:p>
            <a:pPr>
              <a:spcBef>
                <a:spcPts val="1200"/>
              </a:spcBef>
            </a:pPr>
            <a:r>
              <a:rPr lang="en-US" sz="2300" dirty="0">
                <a:latin typeface="Georgia" panose="02040502050405020303" pitchFamily="18" charset="0"/>
              </a:rPr>
              <a:t>Adverse effects: Nausea, diarrhea, headache, tremors and delirium</a:t>
            </a:r>
            <a:endParaRPr kumimoji="0" lang="en-US" sz="2300" u="none" strike="noStrike" cap="none" normalizeH="0" baseline="0" dirty="0">
              <a:ln>
                <a:noFill/>
              </a:ln>
              <a:effectLst/>
              <a:latin typeface="Georgia" panose="02040502050405020303"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9065BF9B-0B9F-4A99-8D09-CC0C46297B10}" type="slidenum">
              <a:rPr lang="en-US" smtClean="0"/>
              <a:pPr/>
              <a:t>35</a:t>
            </a:fld>
            <a:endParaRPr lang="en-US"/>
          </a:p>
        </p:txBody>
      </p:sp>
    </p:spTree>
    <p:extLst>
      <p:ext uri="{BB962C8B-B14F-4D97-AF65-F5344CB8AC3E}">
        <p14:creationId xmlns:p14="http://schemas.microsoft.com/office/powerpoint/2010/main" val="4808570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236" y="274638"/>
            <a:ext cx="8575964" cy="686232"/>
          </a:xfrm>
        </p:spPr>
        <p:txBody>
          <a:bodyPr>
            <a:normAutofit fontScale="90000"/>
          </a:bodyPr>
          <a:lstStyle/>
          <a:p>
            <a:pPr algn="l"/>
            <a:r>
              <a:rPr lang="en-US" sz="2800" b="1" cap="all" dirty="0" err="1">
                <a:latin typeface="Georgia" panose="02040502050405020303" pitchFamily="18" charset="0"/>
              </a:rPr>
              <a:t>Valaciclovir</a:t>
            </a:r>
            <a:r>
              <a:rPr lang="en-US" sz="2800" b="1" cap="all" dirty="0">
                <a:latin typeface="Georgia" panose="02040502050405020303" pitchFamily="18" charset="0"/>
              </a:rPr>
              <a:t>, </a:t>
            </a:r>
            <a:r>
              <a:rPr lang="en-US" sz="2800" b="1" cap="all" dirty="0" err="1">
                <a:latin typeface="Georgia" panose="02040502050405020303" pitchFamily="18" charset="0"/>
              </a:rPr>
              <a:t>famciclovir</a:t>
            </a:r>
            <a:r>
              <a:rPr lang="en-US" sz="2800" b="1" cap="all" dirty="0">
                <a:latin typeface="Georgia" panose="02040502050405020303" pitchFamily="18" charset="0"/>
              </a:rPr>
              <a:t> and </a:t>
            </a:r>
            <a:r>
              <a:rPr lang="en-US" sz="2800" b="1" cap="all" dirty="0" err="1">
                <a:latin typeface="Georgia" panose="02040502050405020303" pitchFamily="18" charset="0"/>
              </a:rPr>
              <a:t>penciclovir</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263236" y="1205345"/>
            <a:ext cx="8575964" cy="5420880"/>
          </a:xfrm>
        </p:spPr>
        <p:txBody>
          <a:bodyPr>
            <a:normAutofit/>
          </a:bodyPr>
          <a:lstStyle/>
          <a:p>
            <a:pPr>
              <a:spcBef>
                <a:spcPts val="1800"/>
              </a:spcBef>
            </a:pPr>
            <a:r>
              <a:rPr lang="en-US" sz="2600" dirty="0" err="1">
                <a:latin typeface="Georgia" panose="02040502050405020303" pitchFamily="18" charset="0"/>
              </a:rPr>
              <a:t>Valaciclovir</a:t>
            </a:r>
            <a:r>
              <a:rPr lang="en-US" sz="2600" dirty="0">
                <a:latin typeface="Georgia" panose="02040502050405020303" pitchFamily="18" charset="0"/>
              </a:rPr>
              <a:t>, </a:t>
            </a:r>
            <a:r>
              <a:rPr lang="en-US" sz="2600" dirty="0" err="1">
                <a:latin typeface="Georgia" panose="02040502050405020303" pitchFamily="18" charset="0"/>
              </a:rPr>
              <a:t>famciclovir</a:t>
            </a:r>
            <a:r>
              <a:rPr lang="en-US" sz="2600" dirty="0">
                <a:latin typeface="Georgia" panose="02040502050405020303" pitchFamily="18" charset="0"/>
              </a:rPr>
              <a:t> and </a:t>
            </a:r>
            <a:r>
              <a:rPr lang="en-US" sz="2600" dirty="0" err="1">
                <a:latin typeface="Georgia" panose="02040502050405020303" pitchFamily="18" charset="0"/>
              </a:rPr>
              <a:t>penciclovir</a:t>
            </a:r>
            <a:r>
              <a:rPr lang="en-US" sz="2600" dirty="0">
                <a:latin typeface="Georgia" panose="02040502050405020303" pitchFamily="18" charset="0"/>
              </a:rPr>
              <a:t> all act in the same way as </a:t>
            </a:r>
            <a:r>
              <a:rPr lang="en-US" sz="2600" dirty="0" err="1">
                <a:latin typeface="Georgia" panose="02040502050405020303" pitchFamily="18" charset="0"/>
              </a:rPr>
              <a:t>aciclovir</a:t>
            </a:r>
            <a:endParaRPr lang="en-US" sz="2600" dirty="0">
              <a:latin typeface="Georgia" panose="02040502050405020303" pitchFamily="18" charset="0"/>
            </a:endParaRPr>
          </a:p>
          <a:p>
            <a:pPr>
              <a:spcBef>
                <a:spcPts val="1800"/>
              </a:spcBef>
            </a:pPr>
            <a:r>
              <a:rPr lang="en-US" sz="2600" dirty="0" err="1">
                <a:latin typeface="Georgia" panose="02040502050405020303" pitchFamily="18" charset="0"/>
              </a:rPr>
              <a:t>Valaciclovir</a:t>
            </a:r>
            <a:r>
              <a:rPr lang="en-US" sz="2600" dirty="0">
                <a:latin typeface="Georgia" panose="02040502050405020303" pitchFamily="18" charset="0"/>
              </a:rPr>
              <a:t> is a pro-drug of acyclovir</a:t>
            </a:r>
          </a:p>
          <a:p>
            <a:pPr>
              <a:spcBef>
                <a:spcPts val="1800"/>
              </a:spcBef>
            </a:pPr>
            <a:r>
              <a:rPr lang="en-US" sz="2600" dirty="0" err="1">
                <a:latin typeface="Georgia" panose="02040502050405020303" pitchFamily="18" charset="0"/>
              </a:rPr>
              <a:t>Famciclovir</a:t>
            </a:r>
            <a:r>
              <a:rPr lang="en-US" sz="2600" dirty="0">
                <a:latin typeface="Georgia" panose="02040502050405020303" pitchFamily="18" charset="0"/>
              </a:rPr>
              <a:t> is a pro-drug of </a:t>
            </a:r>
            <a:r>
              <a:rPr lang="en-US" sz="2600" dirty="0" err="1">
                <a:latin typeface="Georgia" panose="02040502050405020303" pitchFamily="18" charset="0"/>
              </a:rPr>
              <a:t>penciclovir</a:t>
            </a:r>
            <a:r>
              <a:rPr lang="en-US" sz="2600" dirty="0">
                <a:latin typeface="Georgia" panose="02040502050405020303" pitchFamily="18" charset="0"/>
              </a:rPr>
              <a:t> (a </a:t>
            </a:r>
            <a:r>
              <a:rPr lang="en-US" sz="2600" dirty="0" err="1">
                <a:latin typeface="Georgia" panose="02040502050405020303" pitchFamily="18" charset="0"/>
              </a:rPr>
              <a:t>guanosine</a:t>
            </a:r>
            <a:r>
              <a:rPr lang="en-US" sz="2600" dirty="0">
                <a:latin typeface="Georgia" panose="02040502050405020303" pitchFamily="18" charset="0"/>
              </a:rPr>
              <a:t> analog)</a:t>
            </a:r>
          </a:p>
          <a:p>
            <a:pPr>
              <a:spcBef>
                <a:spcPts val="1800"/>
              </a:spcBef>
            </a:pPr>
            <a:r>
              <a:rPr lang="en-US" sz="2600" dirty="0">
                <a:latin typeface="Georgia" panose="02040502050405020303" pitchFamily="18" charset="0"/>
              </a:rPr>
              <a:t>Adverse effects: Nausea, diarrhea and headache</a:t>
            </a:r>
          </a:p>
        </p:txBody>
      </p:sp>
      <p:sp>
        <p:nvSpPr>
          <p:cNvPr id="4" name="Slide Number Placeholder 3"/>
          <p:cNvSpPr>
            <a:spLocks noGrp="1"/>
          </p:cNvSpPr>
          <p:nvPr>
            <p:ph type="sldNum" sz="quarter" idx="12"/>
          </p:nvPr>
        </p:nvSpPr>
        <p:spPr/>
        <p:txBody>
          <a:bodyPr/>
          <a:lstStyle/>
          <a:p>
            <a:fld id="{9065BF9B-0B9F-4A99-8D09-CC0C46297B10}" type="slidenum">
              <a:rPr lang="en-US" smtClean="0"/>
              <a:pPr/>
              <a:t>36</a:t>
            </a:fld>
            <a:endParaRPr lang="en-US"/>
          </a:p>
        </p:txBody>
      </p:sp>
    </p:spTree>
    <p:extLst>
      <p:ext uri="{BB962C8B-B14F-4D97-AF65-F5344CB8AC3E}">
        <p14:creationId xmlns:p14="http://schemas.microsoft.com/office/powerpoint/2010/main" val="12795486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207818" y="304800"/>
            <a:ext cx="8707582" cy="608013"/>
          </a:xfrm>
        </p:spPr>
        <p:txBody>
          <a:bodyPr>
            <a:noAutofit/>
          </a:bodyPr>
          <a:lstStyle/>
          <a:p>
            <a:pPr algn="l"/>
            <a:r>
              <a:rPr lang="en-US" sz="2800" b="1" cap="all" dirty="0" err="1">
                <a:latin typeface="Georgia" panose="02040502050405020303" pitchFamily="18" charset="0"/>
              </a:rPr>
              <a:t>Idoxuridine</a:t>
            </a:r>
            <a:r>
              <a:rPr lang="en-US" sz="2800" b="1" cap="all" dirty="0">
                <a:latin typeface="Georgia" panose="02040502050405020303" pitchFamily="18" charset="0"/>
              </a:rPr>
              <a:t> and </a:t>
            </a:r>
            <a:r>
              <a:rPr lang="en-US" sz="2800" b="1" cap="all" dirty="0" err="1">
                <a:latin typeface="Georgia" panose="02040502050405020303" pitchFamily="18" charset="0"/>
              </a:rPr>
              <a:t>trifluridine</a:t>
            </a:r>
            <a:endParaRPr lang="en-US" sz="2800" b="1" cap="all" dirty="0">
              <a:latin typeface="Georgia" panose="02040502050405020303" pitchFamily="18" charset="0"/>
            </a:endParaRPr>
          </a:p>
        </p:txBody>
      </p:sp>
      <p:sp>
        <p:nvSpPr>
          <p:cNvPr id="31747" name="Rectangle 3"/>
          <p:cNvSpPr>
            <a:spLocks noGrp="1" noChangeArrowheads="1"/>
          </p:cNvSpPr>
          <p:nvPr>
            <p:ph type="body" idx="1"/>
          </p:nvPr>
        </p:nvSpPr>
        <p:spPr>
          <a:xfrm>
            <a:off x="207818" y="1219199"/>
            <a:ext cx="8707582" cy="5407025"/>
          </a:xfrm>
        </p:spPr>
        <p:txBody>
          <a:bodyPr>
            <a:normAutofit/>
          </a:bodyPr>
          <a:lstStyle/>
          <a:p>
            <a:pPr fontAlgn="base">
              <a:spcBef>
                <a:spcPts val="1800"/>
              </a:spcBef>
              <a:spcAft>
                <a:spcPct val="0"/>
              </a:spcAft>
              <a:buClr>
                <a:schemeClr val="accent1"/>
              </a:buClr>
              <a:buSzPct val="10000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kumimoji="0" lang="en-US" sz="2500" i="0" u="none" strike="noStrike" cap="none" normalizeH="0" baseline="0" dirty="0" err="1">
                <a:ln>
                  <a:noFill/>
                </a:ln>
                <a:effectLst/>
                <a:latin typeface="Georgia" panose="02040502050405020303" pitchFamily="18" charset="0"/>
                <a:cs typeface="Times New Roman" pitchFamily="18" charset="0"/>
              </a:rPr>
              <a:t>Idoxuridine</a:t>
            </a:r>
            <a:r>
              <a:rPr kumimoji="0" lang="en-US" sz="2500" i="0" u="none" strike="noStrike" cap="none" normalizeH="0" baseline="0" dirty="0">
                <a:ln>
                  <a:noFill/>
                </a:ln>
                <a:effectLst/>
                <a:latin typeface="Georgia" panose="02040502050405020303" pitchFamily="18" charset="0"/>
                <a:cs typeface="Times New Roman" pitchFamily="18" charset="0"/>
              </a:rPr>
              <a:t> and </a:t>
            </a:r>
            <a:r>
              <a:rPr kumimoji="0" lang="en-US" sz="2500" i="0" u="none" strike="noStrike" cap="none" normalizeH="0" baseline="0" dirty="0" err="1">
                <a:ln>
                  <a:noFill/>
                </a:ln>
                <a:effectLst/>
                <a:latin typeface="Georgia" panose="02040502050405020303" pitchFamily="18" charset="0"/>
                <a:cs typeface="Times New Roman" pitchFamily="18" charset="0"/>
              </a:rPr>
              <a:t>trifluridine</a:t>
            </a:r>
            <a:r>
              <a:rPr kumimoji="0" lang="en-US" sz="2500" i="0" u="none" strike="noStrike" cap="none" normalizeH="0" baseline="0" dirty="0">
                <a:ln>
                  <a:noFill/>
                </a:ln>
                <a:effectLst/>
                <a:latin typeface="Georgia" panose="02040502050405020303" pitchFamily="18" charset="0"/>
                <a:cs typeface="Times New Roman" pitchFamily="18" charset="0"/>
              </a:rPr>
              <a:t> are </a:t>
            </a:r>
            <a:r>
              <a:rPr kumimoji="0" lang="en-US" sz="2500" i="0" u="none" strike="noStrike" cap="none" normalizeH="0" baseline="0" dirty="0" err="1">
                <a:ln>
                  <a:noFill/>
                </a:ln>
                <a:effectLst/>
                <a:latin typeface="Georgia" panose="02040502050405020303" pitchFamily="18" charset="0"/>
                <a:cs typeface="Times New Roman" pitchFamily="18" charset="0"/>
              </a:rPr>
              <a:t>pyrimidine</a:t>
            </a:r>
            <a:r>
              <a:rPr kumimoji="0" lang="en-US" sz="2500" i="0" u="none" strike="noStrike" cap="none" normalizeH="0" baseline="0" dirty="0">
                <a:ln>
                  <a:noFill/>
                </a:ln>
                <a:effectLst/>
                <a:latin typeface="Georgia" panose="02040502050405020303" pitchFamily="18" charset="0"/>
                <a:cs typeface="Times New Roman" pitchFamily="18" charset="0"/>
              </a:rPr>
              <a:t> nucleoside analogs</a:t>
            </a:r>
          </a:p>
          <a:p>
            <a:pPr eaLnBrk="0" fontAlgn="base" hangingPunct="0">
              <a:spcBef>
                <a:spcPts val="1800"/>
              </a:spcBef>
              <a:spcAft>
                <a:spcPct val="0"/>
              </a:spcAft>
              <a:buClr>
                <a:schemeClr val="accent1"/>
              </a:buClr>
              <a:buSzPct val="10000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kumimoji="0" lang="en-US" sz="2500" i="0" u="none" strike="noStrike" cap="none" normalizeH="0" baseline="0" dirty="0">
                <a:ln>
                  <a:noFill/>
                </a:ln>
                <a:effectLst/>
                <a:latin typeface="Georgia" panose="02040502050405020303" pitchFamily="18" charset="0"/>
                <a:cs typeface="Times New Roman" pitchFamily="18" charset="0"/>
              </a:rPr>
              <a:t>Mechanism</a:t>
            </a:r>
            <a:r>
              <a:rPr kumimoji="0" lang="en-US" sz="2500" i="0" u="none" strike="noStrike" cap="none" normalizeH="0" dirty="0">
                <a:ln>
                  <a:noFill/>
                </a:ln>
                <a:effectLst/>
                <a:latin typeface="Georgia" panose="02040502050405020303" pitchFamily="18" charset="0"/>
                <a:cs typeface="Times New Roman" pitchFamily="18" charset="0"/>
              </a:rPr>
              <a:t> of action</a:t>
            </a:r>
            <a:r>
              <a:rPr kumimoji="0" lang="en-US" sz="2500" i="0" u="none" strike="noStrike" cap="none" normalizeH="0" baseline="0" dirty="0">
                <a:ln>
                  <a:noFill/>
                </a:ln>
                <a:effectLst/>
                <a:latin typeface="Georgia" panose="02040502050405020303" pitchFamily="18" charset="0"/>
                <a:cs typeface="Times New Roman" pitchFamily="18" charset="0"/>
              </a:rPr>
              <a:t>:</a:t>
            </a:r>
            <a:r>
              <a:rPr kumimoji="0" lang="en-US" sz="2500" i="0" u="none" strike="noStrike" cap="none" normalizeH="0" dirty="0">
                <a:ln>
                  <a:noFill/>
                </a:ln>
                <a:effectLst/>
                <a:latin typeface="Georgia" panose="02040502050405020303" pitchFamily="18" charset="0"/>
                <a:cs typeface="Times New Roman" pitchFamily="18" charset="0"/>
              </a:rPr>
              <a:t> </a:t>
            </a:r>
            <a:r>
              <a:rPr kumimoji="0" lang="en-US" sz="2500" i="0" u="none" strike="noStrike" cap="none" normalizeH="0" baseline="0" dirty="0">
                <a:ln>
                  <a:noFill/>
                </a:ln>
                <a:effectLst/>
                <a:latin typeface="Georgia" panose="02040502050405020303" pitchFamily="18" charset="0"/>
                <a:cs typeface="Times New Roman" pitchFamily="18" charset="0"/>
              </a:rPr>
              <a:t>The two drugs are converted by cellular enzymes to their triphosphate analogs which inhibit viral DNA polymerase</a:t>
            </a:r>
          </a:p>
          <a:p>
            <a:pPr eaLnBrk="0" fontAlgn="base" hangingPunct="0">
              <a:spcBef>
                <a:spcPts val="1800"/>
              </a:spcBef>
              <a:spcAft>
                <a:spcPct val="0"/>
              </a:spcAft>
              <a:buClr>
                <a:schemeClr val="accent1"/>
              </a:buClr>
              <a:buSzPct val="10000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kumimoji="0" lang="en-US" sz="2500" i="0" u="none" strike="noStrike" cap="none" normalizeH="0" baseline="0" dirty="0">
                <a:ln>
                  <a:noFill/>
                </a:ln>
                <a:effectLst/>
                <a:latin typeface="Georgia" panose="02040502050405020303" pitchFamily="18" charset="0"/>
                <a:cs typeface="Times New Roman" pitchFamily="18" charset="0"/>
              </a:rPr>
              <a:t>Administration</a:t>
            </a:r>
            <a:r>
              <a:rPr lang="en-US" sz="2500" dirty="0">
                <a:latin typeface="Georgia" panose="02040502050405020303" pitchFamily="18" charset="0"/>
                <a:cs typeface="Times New Roman" pitchFamily="18" charset="0"/>
              </a:rPr>
              <a:t>: T</a:t>
            </a:r>
            <a:r>
              <a:rPr kumimoji="0" lang="en-US" sz="2500" i="0" u="none" strike="noStrike" cap="none" normalizeH="0" baseline="0" dirty="0">
                <a:ln>
                  <a:noFill/>
                </a:ln>
                <a:effectLst/>
                <a:latin typeface="Georgia" panose="02040502050405020303" pitchFamily="18" charset="0"/>
                <a:cs typeface="Times New Roman" pitchFamily="18" charset="0"/>
              </a:rPr>
              <a:t>opically administered (eye, oral</a:t>
            </a:r>
            <a:r>
              <a:rPr kumimoji="0" lang="en-US" sz="2500" i="0" u="none" strike="noStrike" cap="none" normalizeH="0" dirty="0">
                <a:ln>
                  <a:noFill/>
                </a:ln>
                <a:effectLst/>
                <a:latin typeface="Georgia" panose="02040502050405020303" pitchFamily="18" charset="0"/>
                <a:cs typeface="Times New Roman" pitchFamily="18" charset="0"/>
              </a:rPr>
              <a:t> and </a:t>
            </a:r>
            <a:r>
              <a:rPr kumimoji="0" lang="en-US" sz="2500" i="0" u="none" strike="noStrike" cap="none" normalizeH="0" baseline="0" dirty="0">
                <a:ln>
                  <a:noFill/>
                </a:ln>
                <a:effectLst/>
                <a:latin typeface="Georgia" panose="02040502050405020303" pitchFamily="18" charset="0"/>
                <a:cs typeface="Times New Roman" pitchFamily="18" charset="0"/>
              </a:rPr>
              <a:t>genital mucosae)</a:t>
            </a:r>
          </a:p>
          <a:p>
            <a:pPr eaLnBrk="0" fontAlgn="base" hangingPunct="0">
              <a:spcBef>
                <a:spcPts val="1800"/>
              </a:spcBef>
              <a:spcAft>
                <a:spcPct val="0"/>
              </a:spcAft>
              <a:buClr>
                <a:schemeClr val="accent1"/>
              </a:buClr>
              <a:buSzPct val="10000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kumimoji="0" lang="en-US" sz="2500" i="0" u="none" strike="noStrike" cap="none" normalizeH="0" baseline="0" dirty="0">
                <a:ln>
                  <a:noFill/>
                </a:ln>
                <a:effectLst/>
                <a:latin typeface="Georgia" panose="02040502050405020303" pitchFamily="18" charset="0"/>
                <a:cs typeface="Times New Roman" pitchFamily="18" charset="0"/>
              </a:rPr>
              <a:t>Adverse effects</a:t>
            </a:r>
            <a:r>
              <a:rPr lang="en-US" sz="2500" dirty="0">
                <a:latin typeface="Georgia" panose="02040502050405020303" pitchFamily="18" charset="0"/>
                <a:cs typeface="Times New Roman" pitchFamily="18" charset="0"/>
              </a:rPr>
              <a:t>: P</a:t>
            </a:r>
            <a:r>
              <a:rPr kumimoji="0" lang="en-US" sz="2500" i="0" u="none" strike="noStrike" cap="none" normalizeH="0" baseline="0" dirty="0">
                <a:ln>
                  <a:noFill/>
                </a:ln>
                <a:effectLst/>
                <a:latin typeface="Georgia" panose="02040502050405020303" pitchFamily="18" charset="0"/>
                <a:cs typeface="Times New Roman" pitchFamily="18" charset="0"/>
              </a:rPr>
              <a:t>ain, pruritus, edema involving the eye or lids</a:t>
            </a:r>
            <a:r>
              <a:rPr kumimoji="0" lang="en-US" sz="2500" i="0" u="none" strike="noStrike" cap="none" normalizeH="0" dirty="0">
                <a:ln>
                  <a:noFill/>
                </a:ln>
                <a:effectLst/>
                <a:latin typeface="Georgia" panose="02040502050405020303" pitchFamily="18" charset="0"/>
                <a:cs typeface="Times New Roman" pitchFamily="18" charset="0"/>
              </a:rPr>
              <a:t> and </a:t>
            </a:r>
            <a:r>
              <a:rPr lang="en-US" sz="2500" dirty="0">
                <a:latin typeface="Georgia" panose="02040502050405020303" pitchFamily="18" charset="0"/>
                <a:cs typeface="Times New Roman" pitchFamily="18" charset="0"/>
              </a:rPr>
              <a:t>a</a:t>
            </a:r>
            <a:r>
              <a:rPr kumimoji="0" lang="en-US" sz="2500" i="0" u="none" strike="noStrike" cap="none" normalizeH="0" baseline="0" dirty="0">
                <a:ln>
                  <a:noFill/>
                </a:ln>
                <a:effectLst/>
                <a:latin typeface="Georgia" panose="02040502050405020303" pitchFamily="18" charset="0"/>
                <a:cs typeface="Times New Roman" pitchFamily="18" charset="0"/>
              </a:rPr>
              <a:t>llergic reactions (rare)</a:t>
            </a:r>
            <a:endParaRPr lang="en-US" sz="25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9065BF9B-0B9F-4A99-8D09-CC0C46297B10}" type="slidenum">
              <a:rPr lang="en-US" smtClean="0"/>
              <a:pPr/>
              <a:t>37</a:t>
            </a:fld>
            <a:endParaRPr lang="en-US"/>
          </a:p>
        </p:txBody>
      </p:sp>
    </p:spTree>
    <p:extLst>
      <p:ext uri="{BB962C8B-B14F-4D97-AF65-F5344CB8AC3E}">
        <p14:creationId xmlns:p14="http://schemas.microsoft.com/office/powerpoint/2010/main" val="266869438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221673" y="304801"/>
            <a:ext cx="8693727" cy="692726"/>
          </a:xfrm>
        </p:spPr>
        <p:txBody>
          <a:bodyPr>
            <a:normAutofit/>
          </a:bodyPr>
          <a:lstStyle/>
          <a:p>
            <a:pPr algn="l"/>
            <a:r>
              <a:rPr lang="en-US" sz="2800" b="1" cap="all" dirty="0" err="1">
                <a:latin typeface="Georgia" panose="02040502050405020303" pitchFamily="18" charset="0"/>
              </a:rPr>
              <a:t>Vidarabine</a:t>
            </a:r>
            <a:endParaRPr lang="en-US" sz="2800" cap="all" dirty="0">
              <a:latin typeface="Georgia" panose="02040502050405020303" pitchFamily="18" charset="0"/>
            </a:endParaRPr>
          </a:p>
        </p:txBody>
      </p:sp>
      <p:sp>
        <p:nvSpPr>
          <p:cNvPr id="33795" name="Rectangle 3"/>
          <p:cNvSpPr>
            <a:spLocks noGrp="1" noChangeArrowheads="1"/>
          </p:cNvSpPr>
          <p:nvPr>
            <p:ph type="body" idx="1"/>
          </p:nvPr>
        </p:nvSpPr>
        <p:spPr>
          <a:xfrm>
            <a:off x="221673" y="1233055"/>
            <a:ext cx="8693727" cy="5393170"/>
          </a:xfrm>
        </p:spPr>
        <p:txBody>
          <a:bodyPr>
            <a:normAutofit/>
          </a:bodyPr>
          <a:lstStyle/>
          <a:p>
            <a:pPr>
              <a:spcBef>
                <a:spcPts val="1800"/>
              </a:spcBef>
            </a:pPr>
            <a:r>
              <a:rPr kumimoji="0" lang="en-US" sz="2600" u="none" strike="noStrike" cap="none" normalizeH="0" baseline="0" dirty="0" err="1">
                <a:ln>
                  <a:noFill/>
                </a:ln>
                <a:effectLst/>
                <a:latin typeface="Georgia" panose="02040502050405020303" pitchFamily="18" charset="0"/>
                <a:cs typeface="Times New Roman" pitchFamily="18" charset="0"/>
              </a:rPr>
              <a:t>Vidarabine</a:t>
            </a:r>
            <a:r>
              <a:rPr kumimoji="0" lang="en-US" sz="2600" u="none" strike="noStrike" cap="none" normalizeH="0" baseline="0" dirty="0">
                <a:ln>
                  <a:noFill/>
                </a:ln>
                <a:effectLst/>
                <a:latin typeface="Georgia" panose="02040502050405020303" pitchFamily="18" charset="0"/>
                <a:cs typeface="Times New Roman" pitchFamily="18" charset="0"/>
              </a:rPr>
              <a:t> is an adenine nucleoside analog</a:t>
            </a:r>
            <a:endParaRPr lang="en-US" sz="2600" dirty="0">
              <a:latin typeface="Georgia" panose="02040502050405020303" pitchFamily="18" charset="0"/>
              <a:cs typeface="Times New Roman" pitchFamily="18" charset="0"/>
            </a:endParaRPr>
          </a:p>
          <a:p>
            <a:pPr>
              <a:spcBef>
                <a:spcPts val="1800"/>
              </a:spcBef>
            </a:pPr>
            <a:r>
              <a:rPr kumimoji="0" lang="en-US" sz="2600" u="none" strike="noStrike" cap="none" normalizeH="0" baseline="0" dirty="0">
                <a:ln>
                  <a:noFill/>
                </a:ln>
                <a:effectLst/>
                <a:latin typeface="Georgia" panose="02040502050405020303" pitchFamily="18" charset="0"/>
                <a:cs typeface="Times New Roman" pitchFamily="18" charset="0"/>
              </a:rPr>
              <a:t>Mechanism</a:t>
            </a:r>
            <a:r>
              <a:rPr kumimoji="0" lang="en-US" sz="2600" u="none" strike="noStrike" cap="none" normalizeH="0" dirty="0">
                <a:ln>
                  <a:noFill/>
                </a:ln>
                <a:effectLst/>
                <a:latin typeface="Georgia" panose="02040502050405020303" pitchFamily="18" charset="0"/>
                <a:cs typeface="Times New Roman" pitchFamily="18" charset="0"/>
              </a:rPr>
              <a:t> of action</a:t>
            </a:r>
            <a:r>
              <a:rPr kumimoji="0" lang="en-US" sz="2600" u="none" strike="noStrike" cap="none" normalizeH="0" baseline="0" dirty="0">
                <a:ln>
                  <a:noFill/>
                </a:ln>
                <a:effectLst/>
                <a:latin typeface="Georgia" panose="02040502050405020303" pitchFamily="18" charset="0"/>
                <a:cs typeface="Times New Roman" pitchFamily="18" charset="0"/>
              </a:rPr>
              <a:t>:</a:t>
            </a:r>
            <a:r>
              <a:rPr kumimoji="0" lang="en-US" sz="2600" u="none" strike="noStrike" cap="none" normalizeH="0" dirty="0">
                <a:ln>
                  <a:noFill/>
                </a:ln>
                <a:effectLst/>
                <a:latin typeface="Georgia" panose="02040502050405020303" pitchFamily="18" charset="0"/>
                <a:cs typeface="Times New Roman" pitchFamily="18" charset="0"/>
              </a:rPr>
              <a:t> </a:t>
            </a:r>
            <a:r>
              <a:rPr lang="en-US" sz="2600" dirty="0">
                <a:latin typeface="Georgia" panose="02040502050405020303" pitchFamily="18" charset="0"/>
                <a:cs typeface="Times New Roman" pitchFamily="18" charset="0"/>
              </a:rPr>
              <a:t>C</a:t>
            </a:r>
            <a:r>
              <a:rPr kumimoji="0" lang="en-US" sz="2600" u="none" strike="noStrike" cap="none" normalizeH="0" baseline="0" dirty="0">
                <a:ln>
                  <a:noFill/>
                </a:ln>
                <a:effectLst/>
                <a:latin typeface="Georgia" panose="02040502050405020303" pitchFamily="18" charset="0"/>
                <a:cs typeface="Times New Roman" pitchFamily="18" charset="0"/>
              </a:rPr>
              <a:t>onverted by cellular enzymes to its triphosphate analog which inhibits viral DNA</a:t>
            </a:r>
            <a:r>
              <a:rPr kumimoji="0" lang="en-US" sz="2600" u="none" strike="noStrike" cap="none" normalizeH="0" dirty="0">
                <a:ln>
                  <a:noFill/>
                </a:ln>
                <a:effectLst/>
                <a:latin typeface="Georgia" panose="02040502050405020303" pitchFamily="18" charset="0"/>
                <a:cs typeface="Times New Roman" pitchFamily="18" charset="0"/>
              </a:rPr>
              <a:t> </a:t>
            </a:r>
            <a:r>
              <a:rPr kumimoji="0" lang="en-US" sz="2600" u="none" strike="noStrike" cap="none" normalizeH="0" baseline="0" dirty="0">
                <a:ln>
                  <a:noFill/>
                </a:ln>
                <a:effectLst/>
                <a:latin typeface="Georgia" panose="02040502050405020303" pitchFamily="18" charset="0"/>
                <a:cs typeface="Times New Roman" pitchFamily="18" charset="0"/>
              </a:rPr>
              <a:t>polymerase</a:t>
            </a:r>
            <a:endParaRPr lang="en-US" sz="2600" dirty="0">
              <a:latin typeface="Georgia" panose="02040502050405020303" pitchFamily="18" charset="0"/>
              <a:cs typeface="Times New Roman" pitchFamily="18" charset="0"/>
            </a:endParaRPr>
          </a:p>
          <a:p>
            <a:pPr>
              <a:spcBef>
                <a:spcPts val="1800"/>
              </a:spcBef>
            </a:pPr>
            <a:r>
              <a:rPr lang="en-US" sz="2600" dirty="0">
                <a:latin typeface="Georgia" panose="02040502050405020303" pitchFamily="18" charset="0"/>
                <a:cs typeface="Times New Roman" pitchFamily="18" charset="0"/>
              </a:rPr>
              <a:t>Adverse effects: </a:t>
            </a:r>
            <a:r>
              <a:rPr lang="en-US" sz="2600" dirty="0">
                <a:latin typeface="Georgia" panose="02040502050405020303" pitchFamily="18" charset="0"/>
              </a:rPr>
              <a:t>Neurotoxicity, GI intolerance and </a:t>
            </a:r>
            <a:r>
              <a:rPr lang="en-US" sz="2600" dirty="0" err="1">
                <a:latin typeface="Georgia" panose="02040502050405020303" pitchFamily="18" charset="0"/>
              </a:rPr>
              <a:t>myelosuppression</a:t>
            </a:r>
            <a:r>
              <a:rPr lang="en-US" sz="2600" dirty="0">
                <a:latin typeface="Georgia" panose="02040502050405020303" pitchFamily="18" charset="0"/>
              </a:rPr>
              <a:t>, </a:t>
            </a:r>
            <a:r>
              <a:rPr lang="en-US" sz="2600" dirty="0">
                <a:latin typeface="Georgia" panose="02040502050405020303" pitchFamily="18" charset="0"/>
                <a:cs typeface="Times New Roman" pitchFamily="18" charset="0"/>
              </a:rPr>
              <a:t>syndrome of inappropriate secretion of ADH</a:t>
            </a:r>
            <a:endParaRPr kumimoji="0" lang="en-US" sz="2600" u="none" strike="noStrike" cap="none" normalizeH="0" baseline="0" dirty="0">
              <a:ln>
                <a:noFill/>
              </a:ln>
              <a:effectLst/>
              <a:latin typeface="Georgia" panose="02040502050405020303"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9065BF9B-0B9F-4A99-8D09-CC0C46297B10}" type="slidenum">
              <a:rPr lang="en-US" smtClean="0"/>
              <a:pPr/>
              <a:t>38</a:t>
            </a:fld>
            <a:endParaRPr lang="en-US"/>
          </a:p>
        </p:txBody>
      </p:sp>
    </p:spTree>
    <p:extLst>
      <p:ext uri="{BB962C8B-B14F-4D97-AF65-F5344CB8AC3E}">
        <p14:creationId xmlns:p14="http://schemas.microsoft.com/office/powerpoint/2010/main" val="16005839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263236" y="304800"/>
            <a:ext cx="8661689" cy="609600"/>
          </a:xfrm>
        </p:spPr>
        <p:txBody>
          <a:bodyPr>
            <a:normAutofit/>
          </a:bodyPr>
          <a:lstStyle/>
          <a:p>
            <a:pPr algn="l"/>
            <a:r>
              <a:rPr lang="en-US" sz="2800" b="1" cap="all" dirty="0" err="1">
                <a:latin typeface="Georgia" panose="02040502050405020303" pitchFamily="18" charset="0"/>
              </a:rPr>
              <a:t>Ganciclovir</a:t>
            </a:r>
            <a:r>
              <a:rPr lang="en-US" sz="2800" b="1" cap="all" dirty="0">
                <a:latin typeface="Georgia" panose="02040502050405020303" pitchFamily="18" charset="0"/>
              </a:rPr>
              <a:t> and </a:t>
            </a:r>
            <a:r>
              <a:rPr lang="en-US" sz="2800" b="1" cap="all" dirty="0" err="1">
                <a:latin typeface="Georgia" panose="02040502050405020303" pitchFamily="18" charset="0"/>
              </a:rPr>
              <a:t>valganciclovir</a:t>
            </a:r>
            <a:endParaRPr lang="en-US" sz="2800" cap="all" dirty="0">
              <a:latin typeface="Georgia" panose="02040502050405020303" pitchFamily="18" charset="0"/>
            </a:endParaRPr>
          </a:p>
        </p:txBody>
      </p:sp>
      <p:sp>
        <p:nvSpPr>
          <p:cNvPr id="37891" name="Rectangle 3"/>
          <p:cNvSpPr>
            <a:spLocks noGrp="1" noChangeArrowheads="1"/>
          </p:cNvSpPr>
          <p:nvPr>
            <p:ph type="body" idx="1"/>
          </p:nvPr>
        </p:nvSpPr>
        <p:spPr>
          <a:xfrm>
            <a:off x="263235" y="1219199"/>
            <a:ext cx="8661689" cy="5407025"/>
          </a:xfrm>
        </p:spPr>
        <p:txBody>
          <a:bodyPr>
            <a:normAutofit/>
          </a:bodyPr>
          <a:lstStyle/>
          <a:p>
            <a:pPr algn="l" rtl="0">
              <a:spcBef>
                <a:spcPts val="1800"/>
              </a:spcBef>
            </a:pPr>
            <a:r>
              <a:rPr lang="en-US" sz="2600" dirty="0" err="1">
                <a:latin typeface="Georgia" panose="02040502050405020303" pitchFamily="18" charset="0"/>
              </a:rPr>
              <a:t>Ganciclovir</a:t>
            </a:r>
            <a:r>
              <a:rPr lang="en-US" sz="2600" dirty="0">
                <a:latin typeface="Georgia" panose="02040502050405020303" pitchFamily="18" charset="0"/>
              </a:rPr>
              <a:t> is an acyclic </a:t>
            </a:r>
            <a:r>
              <a:rPr lang="en-US" sz="2600" dirty="0" err="1">
                <a:latin typeface="Georgia" panose="02040502050405020303" pitchFamily="18" charset="0"/>
              </a:rPr>
              <a:t>guanosine</a:t>
            </a:r>
            <a:r>
              <a:rPr lang="en-US" sz="2600" dirty="0">
                <a:latin typeface="Georgia" panose="02040502050405020303" pitchFamily="18" charset="0"/>
              </a:rPr>
              <a:t> analog</a:t>
            </a:r>
          </a:p>
          <a:p>
            <a:pPr algn="l" rtl="0">
              <a:spcBef>
                <a:spcPts val="1800"/>
              </a:spcBef>
            </a:pPr>
            <a:r>
              <a:rPr lang="en-US" sz="2600" dirty="0">
                <a:latin typeface="Georgia" panose="02040502050405020303" pitchFamily="18" charset="0"/>
              </a:rPr>
              <a:t>Requires </a:t>
            </a:r>
            <a:r>
              <a:rPr lang="en-US" sz="2600" dirty="0" err="1">
                <a:latin typeface="Georgia" panose="02040502050405020303" pitchFamily="18" charset="0"/>
              </a:rPr>
              <a:t>triphosphorylation</a:t>
            </a:r>
            <a:r>
              <a:rPr lang="en-US" sz="2600" dirty="0">
                <a:latin typeface="Georgia" panose="02040502050405020303" pitchFamily="18" charset="0"/>
              </a:rPr>
              <a:t> for activation </a:t>
            </a:r>
            <a:r>
              <a:rPr lang="en-US" sz="2600" dirty="0" err="1">
                <a:latin typeface="Georgia" panose="02040502050405020303" pitchFamily="18" charset="0"/>
              </a:rPr>
              <a:t>monophosphorylation</a:t>
            </a:r>
            <a:r>
              <a:rPr lang="en-US" sz="2600" dirty="0">
                <a:latin typeface="Georgia" panose="02040502050405020303" pitchFamily="18" charset="0"/>
              </a:rPr>
              <a:t> is catalyzed by a </a:t>
            </a:r>
            <a:r>
              <a:rPr lang="en-US" sz="2600" dirty="0" err="1">
                <a:latin typeface="Georgia" panose="02040502050405020303" pitchFamily="18" charset="0"/>
              </a:rPr>
              <a:t>phosphotransferase</a:t>
            </a:r>
            <a:r>
              <a:rPr lang="en-US" sz="2600" dirty="0">
                <a:latin typeface="Georgia" panose="02040502050405020303" pitchFamily="18" charset="0"/>
              </a:rPr>
              <a:t> in CMV and by thymidine kinase in HSV cells</a:t>
            </a:r>
          </a:p>
          <a:p>
            <a:pPr algn="l" rtl="0">
              <a:spcBef>
                <a:spcPts val="1800"/>
              </a:spcBef>
            </a:pPr>
            <a:r>
              <a:rPr lang="en-US" sz="2600" dirty="0">
                <a:latin typeface="Georgia" panose="02040502050405020303" pitchFamily="18" charset="0"/>
              </a:rPr>
              <a:t>Mechanism of action: Phosphorylated ganciclovir inhibits DNA polymerase</a:t>
            </a:r>
          </a:p>
        </p:txBody>
      </p:sp>
      <p:sp>
        <p:nvSpPr>
          <p:cNvPr id="4" name="Slide Number Placeholder 3"/>
          <p:cNvSpPr>
            <a:spLocks noGrp="1"/>
          </p:cNvSpPr>
          <p:nvPr>
            <p:ph type="sldNum" sz="quarter" idx="12"/>
          </p:nvPr>
        </p:nvSpPr>
        <p:spPr/>
        <p:txBody>
          <a:bodyPr/>
          <a:lstStyle/>
          <a:p>
            <a:fld id="{9065BF9B-0B9F-4A99-8D09-CC0C46297B10}" type="slidenum">
              <a:rPr lang="en-US" smtClean="0"/>
              <a:pPr/>
              <a:t>39</a:t>
            </a:fld>
            <a:endParaRPr lang="en-US"/>
          </a:p>
        </p:txBody>
      </p:sp>
    </p:spTree>
    <p:extLst>
      <p:ext uri="{BB962C8B-B14F-4D97-AF65-F5344CB8AC3E}">
        <p14:creationId xmlns:p14="http://schemas.microsoft.com/office/powerpoint/2010/main" val="774549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259307" y="204717"/>
            <a:ext cx="8625385" cy="785884"/>
          </a:xfrm>
        </p:spPr>
        <p:txBody>
          <a:bodyPr>
            <a:normAutofit/>
          </a:bodyPr>
          <a:lstStyle/>
          <a:p>
            <a:pPr algn="l"/>
            <a:r>
              <a:rPr lang="en-US" sz="2800" b="1" cap="all" dirty="0">
                <a:latin typeface="Georgia" panose="02040502050405020303" pitchFamily="18" charset="0"/>
              </a:rPr>
              <a:t>Steps for viral replication</a:t>
            </a:r>
          </a:p>
        </p:txBody>
      </p:sp>
      <p:sp>
        <p:nvSpPr>
          <p:cNvPr id="9219" name="Rectangle 3"/>
          <p:cNvSpPr>
            <a:spLocks noGrp="1" noChangeArrowheads="1"/>
          </p:cNvSpPr>
          <p:nvPr>
            <p:ph type="body" idx="1"/>
          </p:nvPr>
        </p:nvSpPr>
        <p:spPr>
          <a:xfrm>
            <a:off x="259307" y="1160059"/>
            <a:ext cx="8625385" cy="5466165"/>
          </a:xfrm>
        </p:spPr>
        <p:txBody>
          <a:bodyPr/>
          <a:lstStyle/>
          <a:p>
            <a:pPr marL="508000" indent="-457200">
              <a:spcBef>
                <a:spcPts val="1800"/>
              </a:spcBef>
              <a:buSzPct val="100000"/>
              <a:buFont typeface="+mj-lt"/>
              <a:buAutoNum type="arabicPeriod"/>
            </a:pPr>
            <a:r>
              <a:rPr lang="en-US" sz="2600" dirty="0">
                <a:latin typeface="Georgia" panose="02040502050405020303" pitchFamily="18" charset="0"/>
              </a:rPr>
              <a:t>Adsorption and penetration into cell</a:t>
            </a:r>
          </a:p>
          <a:p>
            <a:pPr marL="508000" indent="-457200">
              <a:spcBef>
                <a:spcPts val="1800"/>
              </a:spcBef>
              <a:buSzPct val="100000"/>
              <a:buFont typeface="+mj-lt"/>
              <a:buAutoNum type="arabicPeriod"/>
            </a:pPr>
            <a:r>
              <a:rPr lang="en-US" sz="2600" dirty="0">
                <a:latin typeface="Georgia" panose="02040502050405020303" pitchFamily="18" charset="0"/>
              </a:rPr>
              <a:t>Un-coating of viral nucleic acid</a:t>
            </a:r>
          </a:p>
          <a:p>
            <a:pPr marL="508000" indent="-457200">
              <a:spcBef>
                <a:spcPts val="1800"/>
              </a:spcBef>
              <a:buSzPct val="100000"/>
              <a:buFont typeface="+mj-lt"/>
              <a:buAutoNum type="arabicPeriod"/>
            </a:pPr>
            <a:r>
              <a:rPr lang="en-US" sz="2600" dirty="0">
                <a:latin typeface="Georgia" panose="02040502050405020303" pitchFamily="18" charset="0"/>
              </a:rPr>
              <a:t>Synthesis of regulatory proteins</a:t>
            </a:r>
          </a:p>
          <a:p>
            <a:pPr marL="508000" indent="-457200">
              <a:spcBef>
                <a:spcPts val="1800"/>
              </a:spcBef>
              <a:buSzPct val="100000"/>
              <a:buFont typeface="+mj-lt"/>
              <a:buAutoNum type="arabicPeriod"/>
            </a:pPr>
            <a:r>
              <a:rPr lang="en-US" sz="2600" dirty="0">
                <a:latin typeface="Georgia" panose="02040502050405020303" pitchFamily="18" charset="0"/>
              </a:rPr>
              <a:t>Synthesis of RNA or DNA</a:t>
            </a:r>
          </a:p>
          <a:p>
            <a:pPr marL="508000" indent="-457200">
              <a:spcBef>
                <a:spcPts val="1800"/>
              </a:spcBef>
              <a:buSzPct val="100000"/>
              <a:buFont typeface="+mj-lt"/>
              <a:buAutoNum type="arabicPeriod"/>
            </a:pPr>
            <a:r>
              <a:rPr lang="en-US" sz="2600" dirty="0">
                <a:latin typeface="Georgia" panose="02040502050405020303" pitchFamily="18" charset="0"/>
              </a:rPr>
              <a:t>Synthesis of structural proteins</a:t>
            </a:r>
          </a:p>
          <a:p>
            <a:pPr marL="508000" indent="-457200">
              <a:spcBef>
                <a:spcPts val="1800"/>
              </a:spcBef>
              <a:buSzPct val="100000"/>
              <a:buFont typeface="+mj-lt"/>
              <a:buAutoNum type="arabicPeriod"/>
            </a:pPr>
            <a:r>
              <a:rPr lang="en-US" sz="2600" dirty="0">
                <a:latin typeface="Georgia" panose="02040502050405020303" pitchFamily="18" charset="0"/>
              </a:rPr>
              <a:t>Assembly of viral particles</a:t>
            </a:r>
          </a:p>
          <a:p>
            <a:pPr marL="508000" indent="-457200">
              <a:spcBef>
                <a:spcPts val="1800"/>
              </a:spcBef>
              <a:buSzPct val="100000"/>
              <a:buFont typeface="+mj-lt"/>
              <a:buAutoNum type="arabicPeriod"/>
            </a:pPr>
            <a:r>
              <a:rPr lang="en-US" sz="2600" dirty="0">
                <a:latin typeface="Georgia" panose="02040502050405020303" pitchFamily="18" charset="0"/>
              </a:rPr>
              <a:t>Release from host cell</a:t>
            </a:r>
          </a:p>
          <a:p>
            <a:pPr algn="l" rtl="0">
              <a:buFontTx/>
              <a:buNone/>
            </a:pPr>
            <a:endParaRPr lang="en-US"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9065BF9B-0B9F-4A99-8D09-CC0C46297B10}" type="slidenum">
              <a:rPr lang="en-US" smtClean="0"/>
              <a:pPr/>
              <a:t>4</a:t>
            </a:fld>
            <a:endParaRPr lang="en-US"/>
          </a:p>
        </p:txBody>
      </p:sp>
    </p:spTree>
    <p:extLst>
      <p:ext uri="{BB962C8B-B14F-4D97-AF65-F5344CB8AC3E}">
        <p14:creationId xmlns:p14="http://schemas.microsoft.com/office/powerpoint/2010/main" val="260099873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263236" y="96983"/>
            <a:ext cx="8661689" cy="955962"/>
          </a:xfrm>
        </p:spPr>
        <p:txBody>
          <a:bodyPr>
            <a:noAutofit/>
          </a:bodyPr>
          <a:lstStyle/>
          <a:p>
            <a:pPr algn="l"/>
            <a:r>
              <a:rPr lang="en-US" sz="2700" b="1" cap="all" dirty="0">
                <a:latin typeface="Georgia" panose="02040502050405020303" pitchFamily="18" charset="0"/>
              </a:rPr>
              <a:t>Ganciclovir and </a:t>
            </a:r>
            <a:r>
              <a:rPr lang="en-US" sz="2700" b="1" cap="all" dirty="0" err="1">
                <a:latin typeface="Georgia" panose="02040502050405020303" pitchFamily="18" charset="0"/>
              </a:rPr>
              <a:t>valganciclovir</a:t>
            </a:r>
            <a:r>
              <a:rPr lang="en-US" sz="2700" b="1" cap="all" dirty="0">
                <a:latin typeface="Georgia" panose="02040502050405020303" pitchFamily="18" charset="0"/>
              </a:rPr>
              <a:t> …. CONT’D</a:t>
            </a:r>
            <a:endParaRPr lang="en-US" sz="2700" cap="all" dirty="0">
              <a:latin typeface="Georgia" panose="02040502050405020303" pitchFamily="18" charset="0"/>
            </a:endParaRPr>
          </a:p>
        </p:txBody>
      </p:sp>
      <p:sp>
        <p:nvSpPr>
          <p:cNvPr id="37891" name="Rectangle 3"/>
          <p:cNvSpPr>
            <a:spLocks noGrp="1" noChangeArrowheads="1"/>
          </p:cNvSpPr>
          <p:nvPr>
            <p:ph type="body" idx="1"/>
          </p:nvPr>
        </p:nvSpPr>
        <p:spPr>
          <a:xfrm>
            <a:off x="263235" y="1219199"/>
            <a:ext cx="8661689" cy="5407025"/>
          </a:xfrm>
        </p:spPr>
        <p:txBody>
          <a:bodyPr>
            <a:normAutofit/>
          </a:bodyPr>
          <a:lstStyle/>
          <a:p>
            <a:pPr>
              <a:spcBef>
                <a:spcPts val="1800"/>
              </a:spcBef>
            </a:pPr>
            <a:r>
              <a:rPr lang="en-US" sz="2600" dirty="0">
                <a:latin typeface="Georgia" panose="02040502050405020303" pitchFamily="18" charset="0"/>
              </a:rPr>
              <a:t>Adverse effects: </a:t>
            </a:r>
            <a:r>
              <a:rPr lang="en-US" sz="2600" dirty="0" err="1">
                <a:latin typeface="Georgia" panose="02040502050405020303" pitchFamily="18" charset="0"/>
              </a:rPr>
              <a:t>Myelosuppression</a:t>
            </a:r>
            <a:endParaRPr lang="en-US" sz="2600" dirty="0">
              <a:latin typeface="Georgia" panose="02040502050405020303" pitchFamily="18" charset="0"/>
            </a:endParaRPr>
          </a:p>
          <a:p>
            <a:pPr>
              <a:spcBef>
                <a:spcPts val="1800"/>
              </a:spcBef>
            </a:pPr>
            <a:r>
              <a:rPr lang="en-US" sz="2600" dirty="0">
                <a:latin typeface="Georgia" panose="02040502050405020303" pitchFamily="18" charset="0"/>
              </a:rPr>
              <a:t>Resistance: Results from impaired phosphorylation due to a point mutation or a deletion in the viral phosphotransferase</a:t>
            </a:r>
          </a:p>
          <a:p>
            <a:pPr>
              <a:spcBef>
                <a:spcPts val="1800"/>
              </a:spcBef>
            </a:pPr>
            <a:r>
              <a:rPr lang="en-US" sz="2600" dirty="0" err="1">
                <a:latin typeface="Georgia" panose="02040502050405020303" pitchFamily="18" charset="0"/>
              </a:rPr>
              <a:t>Valganciclovir</a:t>
            </a:r>
            <a:r>
              <a:rPr lang="en-US" sz="2600" dirty="0">
                <a:latin typeface="Georgia" panose="02040502050405020303" pitchFamily="18" charset="0"/>
              </a:rPr>
              <a:t> is a pro-drug of ganciclovir, and is metabolized by intestinal and hepatic </a:t>
            </a:r>
            <a:r>
              <a:rPr lang="en-US" sz="2600" dirty="0" err="1">
                <a:latin typeface="Georgia" panose="02040502050405020303" pitchFamily="18" charset="0"/>
              </a:rPr>
              <a:t>esterases</a:t>
            </a:r>
            <a:r>
              <a:rPr lang="en-US" sz="2600" dirty="0">
                <a:latin typeface="Georgia" panose="02040502050405020303" pitchFamily="18" charset="0"/>
              </a:rPr>
              <a:t> to ganciclovir when administered orally. </a:t>
            </a:r>
          </a:p>
        </p:txBody>
      </p:sp>
      <p:sp>
        <p:nvSpPr>
          <p:cNvPr id="4" name="Slide Number Placeholder 3"/>
          <p:cNvSpPr>
            <a:spLocks noGrp="1"/>
          </p:cNvSpPr>
          <p:nvPr>
            <p:ph type="sldNum" sz="quarter" idx="12"/>
          </p:nvPr>
        </p:nvSpPr>
        <p:spPr/>
        <p:txBody>
          <a:bodyPr/>
          <a:lstStyle/>
          <a:p>
            <a:fld id="{9065BF9B-0B9F-4A99-8D09-CC0C46297B10}" type="slidenum">
              <a:rPr lang="en-US" smtClean="0"/>
              <a:pPr/>
              <a:t>40</a:t>
            </a:fld>
            <a:endParaRPr lang="en-US"/>
          </a:p>
        </p:txBody>
      </p:sp>
    </p:spTree>
    <p:extLst>
      <p:ext uri="{BB962C8B-B14F-4D97-AF65-F5344CB8AC3E}">
        <p14:creationId xmlns:p14="http://schemas.microsoft.com/office/powerpoint/2010/main" val="366917378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07818" y="290945"/>
            <a:ext cx="8672946" cy="665019"/>
          </a:xfrm>
        </p:spPr>
        <p:txBody>
          <a:bodyPr>
            <a:normAutofit/>
          </a:bodyPr>
          <a:lstStyle/>
          <a:p>
            <a:pPr algn="l"/>
            <a:r>
              <a:rPr lang="en-US" sz="2800" b="1" cap="all" dirty="0" err="1">
                <a:latin typeface="Georgia" panose="02040502050405020303" pitchFamily="18" charset="0"/>
              </a:rPr>
              <a:t>Cidofovir</a:t>
            </a:r>
            <a:endParaRPr lang="en-US" sz="2800" b="1" cap="all" dirty="0">
              <a:latin typeface="Georgia" panose="02040502050405020303" pitchFamily="18" charset="0"/>
            </a:endParaRPr>
          </a:p>
        </p:txBody>
      </p:sp>
      <p:sp>
        <p:nvSpPr>
          <p:cNvPr id="41987" name="Rectangle 3"/>
          <p:cNvSpPr>
            <a:spLocks noGrp="1" noChangeArrowheads="1"/>
          </p:cNvSpPr>
          <p:nvPr>
            <p:ph type="body" idx="1"/>
          </p:nvPr>
        </p:nvSpPr>
        <p:spPr>
          <a:xfrm>
            <a:off x="207818" y="1233055"/>
            <a:ext cx="8672946" cy="5393170"/>
          </a:xfrm>
        </p:spPr>
        <p:txBody>
          <a:bodyPr>
            <a:normAutofit/>
          </a:bodyPr>
          <a:lstStyle/>
          <a:p>
            <a:pPr algn="l" rtl="0">
              <a:spcBef>
                <a:spcPts val="1800"/>
              </a:spcBef>
            </a:pPr>
            <a:r>
              <a:rPr lang="en-US" sz="2600" dirty="0">
                <a:latin typeface="Georgia" panose="02040502050405020303" pitchFamily="18" charset="0"/>
              </a:rPr>
              <a:t>A cytosine analog</a:t>
            </a:r>
          </a:p>
          <a:p>
            <a:pPr algn="l" rtl="0">
              <a:spcBef>
                <a:spcPts val="1800"/>
              </a:spcBef>
            </a:pPr>
            <a:r>
              <a:rPr lang="en-US" sz="2600" dirty="0">
                <a:latin typeface="Georgia" panose="02040502050405020303" pitchFamily="18" charset="0"/>
              </a:rPr>
              <a:t>Inhibits viral DNA polymerase</a:t>
            </a:r>
          </a:p>
          <a:p>
            <a:pPr algn="l" rtl="0">
              <a:spcBef>
                <a:spcPts val="1800"/>
              </a:spcBef>
            </a:pPr>
            <a:r>
              <a:rPr lang="en-US" sz="2600" dirty="0">
                <a:latin typeface="Georgia" panose="02040502050405020303" pitchFamily="18" charset="0"/>
              </a:rPr>
              <a:t>Phosphorylation not dependent on viral enzymes</a:t>
            </a:r>
          </a:p>
          <a:p>
            <a:pPr algn="l" rtl="0">
              <a:spcBef>
                <a:spcPts val="1800"/>
              </a:spcBef>
            </a:pPr>
            <a:r>
              <a:rPr lang="en-US" sz="2600" dirty="0">
                <a:latin typeface="Georgia" panose="02040502050405020303" pitchFamily="18" charset="0"/>
              </a:rPr>
              <a:t>Adverse effects: Nephrotoxicity (prevented by administration of probenecid and saline loading)</a:t>
            </a:r>
          </a:p>
          <a:p>
            <a:pPr algn="l" rtl="0">
              <a:spcBef>
                <a:spcPts val="1800"/>
              </a:spcBef>
            </a:pPr>
            <a:r>
              <a:rPr lang="en-US" sz="2600" dirty="0">
                <a:latin typeface="Georgia" panose="02040502050405020303" pitchFamily="18" charset="0"/>
              </a:rPr>
              <a:t>Resistance: Mutation in DNA polymerase gene</a:t>
            </a:r>
          </a:p>
        </p:txBody>
      </p:sp>
      <p:sp>
        <p:nvSpPr>
          <p:cNvPr id="4" name="Slide Number Placeholder 3"/>
          <p:cNvSpPr>
            <a:spLocks noGrp="1"/>
          </p:cNvSpPr>
          <p:nvPr>
            <p:ph type="sldNum" sz="quarter" idx="12"/>
          </p:nvPr>
        </p:nvSpPr>
        <p:spPr/>
        <p:txBody>
          <a:bodyPr/>
          <a:lstStyle/>
          <a:p>
            <a:fld id="{9065BF9B-0B9F-4A99-8D09-CC0C46297B10}" type="slidenum">
              <a:rPr lang="en-US" smtClean="0"/>
              <a:pPr/>
              <a:t>41</a:t>
            </a:fld>
            <a:endParaRPr lang="en-US"/>
          </a:p>
        </p:txBody>
      </p:sp>
    </p:spTree>
    <p:extLst>
      <p:ext uri="{BB962C8B-B14F-4D97-AF65-F5344CB8AC3E}">
        <p14:creationId xmlns:p14="http://schemas.microsoft.com/office/powerpoint/2010/main" val="103485720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221673" y="263236"/>
            <a:ext cx="8686799" cy="692728"/>
          </a:xfrm>
        </p:spPr>
        <p:txBody>
          <a:bodyPr>
            <a:normAutofit/>
          </a:bodyPr>
          <a:lstStyle/>
          <a:p>
            <a:pPr algn="l"/>
            <a:r>
              <a:rPr lang="en-US" sz="2800" b="1" cap="all" dirty="0" err="1">
                <a:latin typeface="Georgia" panose="02040502050405020303" pitchFamily="18" charset="0"/>
              </a:rPr>
              <a:t>Foscarnet</a:t>
            </a:r>
            <a:endParaRPr lang="en-US" sz="2800" b="1" cap="all" dirty="0">
              <a:latin typeface="Georgia" panose="02040502050405020303" pitchFamily="18" charset="0"/>
            </a:endParaRPr>
          </a:p>
        </p:txBody>
      </p:sp>
      <p:sp>
        <p:nvSpPr>
          <p:cNvPr id="44035" name="Rectangle 3"/>
          <p:cNvSpPr>
            <a:spLocks noGrp="1" noChangeArrowheads="1"/>
          </p:cNvSpPr>
          <p:nvPr>
            <p:ph type="body" idx="1"/>
          </p:nvPr>
        </p:nvSpPr>
        <p:spPr>
          <a:xfrm>
            <a:off x="221673" y="1163781"/>
            <a:ext cx="8686799" cy="5462443"/>
          </a:xfrm>
        </p:spPr>
        <p:txBody>
          <a:bodyPr>
            <a:normAutofit/>
          </a:bodyPr>
          <a:lstStyle/>
          <a:p>
            <a:pPr algn="l" rtl="0">
              <a:spcBef>
                <a:spcPts val="1800"/>
              </a:spcBef>
            </a:pPr>
            <a:r>
              <a:rPr lang="en-US" sz="2400" dirty="0">
                <a:latin typeface="Georgia" panose="02040502050405020303" pitchFamily="18" charset="0"/>
              </a:rPr>
              <a:t>An inorganic pyrophosphate</a:t>
            </a:r>
          </a:p>
          <a:p>
            <a:pPr>
              <a:spcBef>
                <a:spcPts val="1800"/>
              </a:spcBef>
            </a:pPr>
            <a:r>
              <a:rPr lang="en-US" sz="2400" dirty="0">
                <a:latin typeface="Georgia" panose="02040502050405020303" pitchFamily="18" charset="0"/>
              </a:rPr>
              <a:t>Mechanism of action: Directly inhibits viral DNA polymerase, RNA polymerase, and HIV reverse transcriptase</a:t>
            </a:r>
            <a:r>
              <a:rPr lang="en-US" sz="2400" dirty="0">
                <a:latin typeface="Georgia" panose="02040502050405020303" pitchFamily="18" charset="0"/>
                <a:cs typeface="Times New Roman" pitchFamily="18" charset="0"/>
              </a:rPr>
              <a:t> (it does not require phosphorylation for anti-viral activity)</a:t>
            </a:r>
            <a:endParaRPr lang="en-US" sz="2400" dirty="0">
              <a:latin typeface="Georgia" panose="02040502050405020303" pitchFamily="18" charset="0"/>
            </a:endParaRPr>
          </a:p>
          <a:p>
            <a:pPr>
              <a:spcBef>
                <a:spcPts val="1800"/>
              </a:spcBef>
            </a:pPr>
            <a:r>
              <a:rPr lang="en-US" sz="2400" dirty="0">
                <a:latin typeface="Georgia" panose="02040502050405020303" pitchFamily="18" charset="0"/>
              </a:rPr>
              <a:t>Resistance: Due to mutations in DNA polymerase gene</a:t>
            </a:r>
            <a:r>
              <a:rPr lang="en-US" sz="2400" dirty="0">
                <a:latin typeface="Georgia" panose="02040502050405020303" pitchFamily="18" charset="0"/>
                <a:cs typeface="Times New Roman" pitchFamily="18" charset="0"/>
              </a:rPr>
              <a:t> (cross-resistance between </a:t>
            </a:r>
            <a:r>
              <a:rPr lang="en-US" sz="2400" dirty="0" err="1">
                <a:latin typeface="Georgia" panose="02040502050405020303" pitchFamily="18" charset="0"/>
                <a:cs typeface="Times New Roman" pitchFamily="18" charset="0"/>
              </a:rPr>
              <a:t>foscarnet</a:t>
            </a:r>
            <a:r>
              <a:rPr lang="en-US" sz="2400" dirty="0">
                <a:latin typeface="Georgia" panose="02040502050405020303" pitchFamily="18" charset="0"/>
                <a:cs typeface="Times New Roman" pitchFamily="18" charset="0"/>
              </a:rPr>
              <a:t> and other antiviral drugs is very rare)</a:t>
            </a:r>
            <a:endParaRPr lang="en-US" sz="2400" dirty="0">
              <a:latin typeface="Georgia" panose="02040502050405020303" pitchFamily="18" charset="0"/>
            </a:endParaRPr>
          </a:p>
          <a:p>
            <a:pPr algn="l" rtl="0">
              <a:spcBef>
                <a:spcPts val="1800"/>
              </a:spcBef>
            </a:pPr>
            <a:r>
              <a:rPr lang="en-US" sz="2400" dirty="0">
                <a:latin typeface="Georgia" panose="02040502050405020303" pitchFamily="18" charset="0"/>
              </a:rPr>
              <a:t>Adverse effects: Hypo- or hyper-</a:t>
            </a:r>
            <a:r>
              <a:rPr lang="en-US" sz="2400" dirty="0" err="1">
                <a:latin typeface="Georgia" panose="02040502050405020303" pitchFamily="18" charset="0"/>
              </a:rPr>
              <a:t>calcemia</a:t>
            </a:r>
            <a:r>
              <a:rPr lang="en-US" sz="2400" dirty="0">
                <a:latin typeface="Georgia" panose="02040502050405020303" pitchFamily="18" charset="0"/>
              </a:rPr>
              <a:t>, </a:t>
            </a:r>
            <a:r>
              <a:rPr lang="en-US" sz="2400" dirty="0" err="1">
                <a:latin typeface="Georgia" panose="02040502050405020303" pitchFamily="18" charset="0"/>
              </a:rPr>
              <a:t>phosphatemia</a:t>
            </a:r>
            <a:r>
              <a:rPr lang="en-US" sz="2400" dirty="0">
                <a:latin typeface="Georgia" panose="02040502050405020303" pitchFamily="18" charset="0"/>
              </a:rPr>
              <a:t>, hypomagnesemia, neurotoxicity and nephrotoxicity</a:t>
            </a:r>
            <a:endParaRPr kumimoji="0" lang="en-US" sz="2400" u="none" strike="noStrike" cap="none" normalizeH="0" baseline="0" dirty="0">
              <a:ln>
                <a:noFill/>
              </a:ln>
              <a:effectLst/>
              <a:latin typeface="Georgia" panose="02040502050405020303"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9065BF9B-0B9F-4A99-8D09-CC0C46297B10}" type="slidenum">
              <a:rPr lang="en-US" smtClean="0"/>
              <a:pPr/>
              <a:t>42</a:t>
            </a:fld>
            <a:endParaRPr lang="en-US"/>
          </a:p>
        </p:txBody>
      </p:sp>
    </p:spTree>
    <p:extLst>
      <p:ext uri="{BB962C8B-B14F-4D97-AF65-F5344CB8AC3E}">
        <p14:creationId xmlns:p14="http://schemas.microsoft.com/office/powerpoint/2010/main" val="182405248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383" y="138545"/>
            <a:ext cx="8672944" cy="886691"/>
          </a:xfrm>
        </p:spPr>
        <p:txBody>
          <a:bodyPr>
            <a:normAutofit/>
          </a:bodyPr>
          <a:lstStyle/>
          <a:p>
            <a:pPr algn="l"/>
            <a:r>
              <a:rPr lang="en-US" sz="2800" b="1" cap="all" dirty="0">
                <a:latin typeface="Georgia" panose="02040502050405020303" pitchFamily="18" charset="0"/>
              </a:rPr>
              <a:t>Neuraminidase inhibitors</a:t>
            </a:r>
          </a:p>
        </p:txBody>
      </p:sp>
      <p:sp>
        <p:nvSpPr>
          <p:cNvPr id="3" name="Content Placeholder 2"/>
          <p:cNvSpPr>
            <a:spLocks noGrp="1"/>
          </p:cNvSpPr>
          <p:nvPr>
            <p:ph idx="1"/>
          </p:nvPr>
        </p:nvSpPr>
        <p:spPr>
          <a:xfrm>
            <a:off x="249383" y="1142999"/>
            <a:ext cx="8672944" cy="5483225"/>
          </a:xfrm>
        </p:spPr>
        <p:txBody>
          <a:bodyPr>
            <a:noAutofit/>
          </a:bodyPr>
          <a:lstStyle/>
          <a:p>
            <a:pPr>
              <a:spcBef>
                <a:spcPts val="1800"/>
              </a:spcBef>
            </a:pPr>
            <a:r>
              <a:rPr lang="en-US" sz="2400" dirty="0">
                <a:latin typeface="Georgia" panose="02040502050405020303" pitchFamily="18" charset="0"/>
              </a:rPr>
              <a:t>Include </a:t>
            </a:r>
            <a:r>
              <a:rPr lang="en-US" sz="2400" dirty="0" err="1">
                <a:latin typeface="Georgia" panose="02040502050405020303" pitchFamily="18" charset="0"/>
              </a:rPr>
              <a:t>zanamivir</a:t>
            </a:r>
            <a:r>
              <a:rPr lang="en-US" sz="2400" dirty="0">
                <a:latin typeface="Georgia" panose="02040502050405020303" pitchFamily="18" charset="0"/>
              </a:rPr>
              <a:t>, </a:t>
            </a:r>
            <a:r>
              <a:rPr lang="en-US" sz="2400" dirty="0" err="1">
                <a:latin typeface="Georgia" panose="02040502050405020303" pitchFamily="18" charset="0"/>
              </a:rPr>
              <a:t>oseltamivir</a:t>
            </a:r>
            <a:r>
              <a:rPr lang="en-US" sz="2400" dirty="0">
                <a:latin typeface="Georgia" panose="02040502050405020303" pitchFamily="18" charset="0"/>
              </a:rPr>
              <a:t> and </a:t>
            </a:r>
            <a:r>
              <a:rPr lang="en-US" sz="2400" dirty="0" err="1">
                <a:latin typeface="Georgia" panose="02040502050405020303" pitchFamily="18" charset="0"/>
              </a:rPr>
              <a:t>peramivir</a:t>
            </a:r>
            <a:endParaRPr lang="en-US" sz="2400" dirty="0">
              <a:latin typeface="Georgia" panose="02040502050405020303" pitchFamily="18" charset="0"/>
            </a:endParaRPr>
          </a:p>
          <a:p>
            <a:pPr>
              <a:spcBef>
                <a:spcPts val="1800"/>
              </a:spcBef>
            </a:pPr>
            <a:r>
              <a:rPr lang="en-US" sz="2400" dirty="0">
                <a:latin typeface="Georgia" panose="02040502050405020303" pitchFamily="18" charset="0"/>
              </a:rPr>
              <a:t>The influenza virus contains an enzyme neuraminidase which is essential for the replication of the virus</a:t>
            </a:r>
          </a:p>
          <a:p>
            <a:pPr>
              <a:spcBef>
                <a:spcPts val="1800"/>
              </a:spcBef>
            </a:pPr>
            <a:r>
              <a:rPr lang="en-US" sz="2400" dirty="0">
                <a:latin typeface="Georgia" panose="02040502050405020303" pitchFamily="18" charset="0"/>
              </a:rPr>
              <a:t>Neuraminidase inhibitors inhibit the enzyme neuraminidase thereby preventing the release of new </a:t>
            </a:r>
            <a:r>
              <a:rPr lang="en-US" sz="2400" dirty="0" err="1">
                <a:latin typeface="Georgia" panose="02040502050405020303" pitchFamily="18" charset="0"/>
              </a:rPr>
              <a:t>virions</a:t>
            </a:r>
            <a:r>
              <a:rPr lang="en-US" sz="2400" dirty="0">
                <a:latin typeface="Georgia" panose="02040502050405020303" pitchFamily="18" charset="0"/>
              </a:rPr>
              <a:t> and their spread from cell to cell</a:t>
            </a:r>
          </a:p>
          <a:p>
            <a:pPr>
              <a:spcBef>
                <a:spcPts val="1800"/>
              </a:spcBef>
            </a:pPr>
            <a:r>
              <a:rPr lang="en-US" sz="2400" dirty="0">
                <a:latin typeface="Georgia" panose="02040502050405020303" pitchFamily="18" charset="0"/>
              </a:rPr>
              <a:t>They are active against influenza types A and B</a:t>
            </a:r>
          </a:p>
          <a:p>
            <a:pPr>
              <a:spcBef>
                <a:spcPts val="1800"/>
              </a:spcBef>
            </a:pPr>
            <a:r>
              <a:rPr lang="en-US" sz="2400" dirty="0">
                <a:latin typeface="Georgia" panose="02040502050405020303" pitchFamily="18" charset="0"/>
              </a:rPr>
              <a:t>Can be used for both prophylaxis and acute treatment</a:t>
            </a:r>
          </a:p>
          <a:p>
            <a:pPr>
              <a:spcBef>
                <a:spcPts val="1800"/>
              </a:spcBef>
            </a:pPr>
            <a:r>
              <a:rPr lang="en-US" sz="2400" dirty="0">
                <a:latin typeface="Georgia" panose="02040502050405020303" pitchFamily="18" charset="0"/>
              </a:rPr>
              <a:t>They do not interfere with immune response to influenza A vaccine</a:t>
            </a:r>
          </a:p>
        </p:txBody>
      </p:sp>
      <p:sp>
        <p:nvSpPr>
          <p:cNvPr id="4" name="Slide Number Placeholder 3"/>
          <p:cNvSpPr>
            <a:spLocks noGrp="1"/>
          </p:cNvSpPr>
          <p:nvPr>
            <p:ph type="sldNum" sz="quarter" idx="12"/>
          </p:nvPr>
        </p:nvSpPr>
        <p:spPr/>
        <p:txBody>
          <a:bodyPr/>
          <a:lstStyle/>
          <a:p>
            <a:fld id="{9065BF9B-0B9F-4A99-8D09-CC0C46297B10}" type="slidenum">
              <a:rPr lang="en-US" smtClean="0"/>
              <a:pPr/>
              <a:t>43</a:t>
            </a:fld>
            <a:endParaRPr lang="en-US"/>
          </a:p>
        </p:txBody>
      </p:sp>
    </p:spTree>
    <p:extLst>
      <p:ext uri="{BB962C8B-B14F-4D97-AF65-F5344CB8AC3E}">
        <p14:creationId xmlns:p14="http://schemas.microsoft.com/office/powerpoint/2010/main" val="43434875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383" y="138545"/>
            <a:ext cx="8672944" cy="886691"/>
          </a:xfrm>
        </p:spPr>
        <p:txBody>
          <a:bodyPr>
            <a:normAutofit fontScale="90000"/>
          </a:bodyPr>
          <a:lstStyle/>
          <a:p>
            <a:pPr algn="l"/>
            <a:r>
              <a:rPr lang="en-US" sz="2800" b="1" cap="all" dirty="0">
                <a:latin typeface="Georgia" panose="02040502050405020303" pitchFamily="18" charset="0"/>
              </a:rPr>
              <a:t>Neuraminidase inhibitors: ADVERSE EFFECTS</a:t>
            </a:r>
          </a:p>
        </p:txBody>
      </p:sp>
      <p:sp>
        <p:nvSpPr>
          <p:cNvPr id="3" name="Content Placeholder 2"/>
          <p:cNvSpPr>
            <a:spLocks noGrp="1"/>
          </p:cNvSpPr>
          <p:nvPr>
            <p:ph idx="1"/>
          </p:nvPr>
        </p:nvSpPr>
        <p:spPr>
          <a:xfrm>
            <a:off x="249383" y="1142999"/>
            <a:ext cx="8672944" cy="5483225"/>
          </a:xfrm>
        </p:spPr>
        <p:txBody>
          <a:bodyPr>
            <a:noAutofit/>
          </a:bodyPr>
          <a:lstStyle/>
          <a:p>
            <a:pPr marL="287338" indent="-287338">
              <a:spcBef>
                <a:spcPts val="1800"/>
              </a:spcBef>
            </a:pPr>
            <a:r>
              <a:rPr lang="en-US" sz="2600" dirty="0" err="1">
                <a:latin typeface="Georgia" panose="02040502050405020303" pitchFamily="18" charset="0"/>
              </a:rPr>
              <a:t>Oseltamivir</a:t>
            </a:r>
            <a:r>
              <a:rPr lang="en-US" sz="2600" dirty="0">
                <a:latin typeface="Georgia" panose="02040502050405020303" pitchFamily="18" charset="0"/>
              </a:rPr>
              <a:t>: causes nausea and vomiting</a:t>
            </a:r>
          </a:p>
          <a:p>
            <a:pPr marL="287338" indent="-287338">
              <a:spcBef>
                <a:spcPts val="1800"/>
              </a:spcBef>
            </a:pPr>
            <a:r>
              <a:rPr lang="en-US" sz="2600" dirty="0" err="1">
                <a:latin typeface="Georgia" panose="02040502050405020303" pitchFamily="18" charset="0"/>
              </a:rPr>
              <a:t>Zanamivir</a:t>
            </a:r>
            <a:r>
              <a:rPr lang="en-US" sz="2600" dirty="0">
                <a:latin typeface="Georgia" panose="02040502050405020303" pitchFamily="18" charset="0"/>
              </a:rPr>
              <a:t>: causes diarrhea, nausea, sinusitis, bronchospasm</a:t>
            </a:r>
          </a:p>
          <a:p>
            <a:pPr marL="287338" indent="-287338">
              <a:spcBef>
                <a:spcPts val="1800"/>
              </a:spcBef>
            </a:pPr>
            <a:r>
              <a:rPr lang="en-US" sz="2600" dirty="0" err="1">
                <a:latin typeface="Georgia" panose="02040502050405020303" pitchFamily="18" charset="0"/>
              </a:rPr>
              <a:t>Peramivir</a:t>
            </a:r>
            <a:r>
              <a:rPr lang="en-US" sz="2600" dirty="0">
                <a:latin typeface="Georgia" panose="02040502050405020303" pitchFamily="18" charset="0"/>
              </a:rPr>
              <a:t>: diarrhea, hypersensitivity reactions</a:t>
            </a:r>
          </a:p>
        </p:txBody>
      </p:sp>
      <p:sp>
        <p:nvSpPr>
          <p:cNvPr id="4" name="Slide Number Placeholder 3"/>
          <p:cNvSpPr>
            <a:spLocks noGrp="1"/>
          </p:cNvSpPr>
          <p:nvPr>
            <p:ph type="sldNum" sz="quarter" idx="12"/>
          </p:nvPr>
        </p:nvSpPr>
        <p:spPr/>
        <p:txBody>
          <a:bodyPr/>
          <a:lstStyle/>
          <a:p>
            <a:fld id="{9065BF9B-0B9F-4A99-8D09-CC0C46297B10}" type="slidenum">
              <a:rPr lang="en-US" smtClean="0"/>
              <a:pPr/>
              <a:t>44</a:t>
            </a:fld>
            <a:endParaRPr lang="en-US"/>
          </a:p>
        </p:txBody>
      </p:sp>
    </p:spTree>
    <p:extLst>
      <p:ext uri="{BB962C8B-B14F-4D97-AF65-F5344CB8AC3E}">
        <p14:creationId xmlns:p14="http://schemas.microsoft.com/office/powerpoint/2010/main" val="156317435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673" y="193964"/>
            <a:ext cx="8714508" cy="764886"/>
          </a:xfrm>
        </p:spPr>
        <p:txBody>
          <a:bodyPr>
            <a:normAutofit/>
          </a:bodyPr>
          <a:lstStyle/>
          <a:p>
            <a:pPr algn="l"/>
            <a:r>
              <a:rPr lang="en-US" sz="2800" b="1" cap="all" dirty="0">
                <a:latin typeface="Georgia" panose="02040502050405020303" pitchFamily="18" charset="0"/>
              </a:rPr>
              <a:t>Inhibitors of viral coat disassembly</a:t>
            </a:r>
          </a:p>
        </p:txBody>
      </p:sp>
      <p:sp>
        <p:nvSpPr>
          <p:cNvPr id="3" name="Content Placeholder 2"/>
          <p:cNvSpPr>
            <a:spLocks noGrp="1"/>
          </p:cNvSpPr>
          <p:nvPr>
            <p:ph idx="1"/>
          </p:nvPr>
        </p:nvSpPr>
        <p:spPr>
          <a:xfrm>
            <a:off x="221673" y="1177635"/>
            <a:ext cx="8714508" cy="5448589"/>
          </a:xfrm>
        </p:spPr>
        <p:txBody>
          <a:bodyPr>
            <a:normAutofit/>
          </a:bodyPr>
          <a:lstStyle/>
          <a:p>
            <a:pPr marL="342900" lvl="1" indent="-342900">
              <a:spcBef>
                <a:spcPts val="1800"/>
              </a:spcBef>
              <a:buFont typeface="Arial" panose="020B0604020202020204" pitchFamily="34" charset="0"/>
              <a:buChar char="•"/>
            </a:pPr>
            <a:r>
              <a:rPr lang="en-US" sz="2600" dirty="0">
                <a:latin typeface="Georgia" panose="02040502050405020303" pitchFamily="18" charset="0"/>
              </a:rPr>
              <a:t>Include amantadine and </a:t>
            </a:r>
            <a:r>
              <a:rPr lang="en-US" sz="2600" dirty="0" err="1">
                <a:latin typeface="Georgia" panose="02040502050405020303" pitchFamily="18" charset="0"/>
              </a:rPr>
              <a:t>rimantadine</a:t>
            </a:r>
            <a:endParaRPr lang="en-US" sz="2600" dirty="0">
              <a:latin typeface="Georgia" panose="02040502050405020303" pitchFamily="18" charset="0"/>
            </a:endParaRPr>
          </a:p>
          <a:p>
            <a:pPr marL="342900" lvl="1" indent="-342900">
              <a:spcBef>
                <a:spcPts val="1800"/>
              </a:spcBef>
              <a:buFont typeface="Arial" panose="020B0604020202020204" pitchFamily="34" charset="0"/>
              <a:buChar char="•"/>
            </a:pPr>
            <a:r>
              <a:rPr lang="en-US" sz="2600" dirty="0">
                <a:latin typeface="Georgia" panose="02040502050405020303" pitchFamily="18" charset="0"/>
              </a:rPr>
              <a:t>Mechanism of action: Inhibit the </a:t>
            </a:r>
            <a:r>
              <a:rPr lang="en-US" sz="2600" dirty="0" err="1">
                <a:latin typeface="Georgia" panose="02040502050405020303" pitchFamily="18" charset="0"/>
              </a:rPr>
              <a:t>uncoating</a:t>
            </a:r>
            <a:r>
              <a:rPr lang="en-US" sz="2600" dirty="0">
                <a:latin typeface="Georgia" panose="02040502050405020303" pitchFamily="18" charset="0"/>
              </a:rPr>
              <a:t> of viral RNA therefore inhibiting replication</a:t>
            </a:r>
          </a:p>
          <a:p>
            <a:pPr marL="342900" lvl="1" indent="-342900">
              <a:spcBef>
                <a:spcPts val="1800"/>
              </a:spcBef>
              <a:buFont typeface="Arial" panose="020B0604020202020204" pitchFamily="34" charset="0"/>
              <a:buChar char="•"/>
            </a:pPr>
            <a:r>
              <a:rPr lang="en-US" sz="2600" dirty="0">
                <a:latin typeface="Georgia" panose="02040502050405020303" pitchFamily="18" charset="0"/>
              </a:rPr>
              <a:t>Use: Prevention &amp; treatment of Influenza A (have no effect on Influenza B &amp; C)</a:t>
            </a:r>
          </a:p>
          <a:p>
            <a:pPr marL="342900" lvl="1" indent="-342900">
              <a:spcBef>
                <a:spcPts val="1800"/>
              </a:spcBef>
              <a:buFont typeface="Arial" panose="020B0604020202020204" pitchFamily="34" charset="0"/>
              <a:buChar char="•"/>
            </a:pPr>
            <a:r>
              <a:rPr lang="en-US" sz="2600" dirty="0">
                <a:latin typeface="Georgia" panose="02040502050405020303" pitchFamily="18" charset="0"/>
                <a:cs typeface="Times New Roman" pitchFamily="18" charset="0"/>
              </a:rPr>
              <a:t>The drugs do not impair the immune response to influenza A vaccine</a:t>
            </a:r>
          </a:p>
        </p:txBody>
      </p:sp>
      <p:sp>
        <p:nvSpPr>
          <p:cNvPr id="4" name="Slide Number Placeholder 3"/>
          <p:cNvSpPr>
            <a:spLocks noGrp="1"/>
          </p:cNvSpPr>
          <p:nvPr>
            <p:ph type="sldNum" sz="quarter" idx="12"/>
          </p:nvPr>
        </p:nvSpPr>
        <p:spPr/>
        <p:txBody>
          <a:bodyPr/>
          <a:lstStyle/>
          <a:p>
            <a:fld id="{9065BF9B-0B9F-4A99-8D09-CC0C46297B10}" type="slidenum">
              <a:rPr lang="en-US" smtClean="0"/>
              <a:pPr/>
              <a:t>45</a:t>
            </a:fld>
            <a:endParaRPr lang="en-US"/>
          </a:p>
        </p:txBody>
      </p:sp>
    </p:spTree>
    <p:extLst>
      <p:ext uri="{BB962C8B-B14F-4D97-AF65-F5344CB8AC3E}">
        <p14:creationId xmlns:p14="http://schemas.microsoft.com/office/powerpoint/2010/main" val="189629528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673" y="193964"/>
            <a:ext cx="8714508" cy="764886"/>
          </a:xfrm>
        </p:spPr>
        <p:txBody>
          <a:bodyPr>
            <a:noAutofit/>
          </a:bodyPr>
          <a:lstStyle/>
          <a:p>
            <a:pPr algn="l"/>
            <a:r>
              <a:rPr lang="en-US" sz="2700" b="1" cap="all" dirty="0">
                <a:latin typeface="Georgia" panose="02040502050405020303" pitchFamily="18" charset="0"/>
              </a:rPr>
              <a:t>Inhibitors of viral coat disassembly: adverse effects</a:t>
            </a:r>
          </a:p>
        </p:txBody>
      </p:sp>
      <p:sp>
        <p:nvSpPr>
          <p:cNvPr id="3" name="Content Placeholder 2"/>
          <p:cNvSpPr>
            <a:spLocks noGrp="1"/>
          </p:cNvSpPr>
          <p:nvPr>
            <p:ph idx="1"/>
          </p:nvPr>
        </p:nvSpPr>
        <p:spPr>
          <a:xfrm>
            <a:off x="221673" y="1177635"/>
            <a:ext cx="8714508" cy="5448589"/>
          </a:xfrm>
        </p:spPr>
        <p:txBody>
          <a:bodyPr>
            <a:normAutofit/>
          </a:bodyPr>
          <a:lstStyle/>
          <a:p>
            <a:pPr>
              <a:spcBef>
                <a:spcPts val="1800"/>
              </a:spcBef>
            </a:pPr>
            <a:r>
              <a:rPr lang="en-US" sz="2600" dirty="0">
                <a:latin typeface="Georgia" panose="02040502050405020303" pitchFamily="18" charset="0"/>
                <a:cs typeface="Times New Roman" pitchFamily="18" charset="0"/>
              </a:rPr>
              <a:t>Anorexia, nausea and vomiting, xerostomia, urinary retention</a:t>
            </a:r>
          </a:p>
          <a:p>
            <a:pPr>
              <a:spcBef>
                <a:spcPts val="1800"/>
              </a:spcBef>
            </a:pPr>
            <a:r>
              <a:rPr lang="en-US" sz="2600" dirty="0">
                <a:latin typeface="Georgia" panose="02040502050405020303" pitchFamily="18" charset="0"/>
                <a:cs typeface="Times New Roman" pitchFamily="18" charset="0"/>
              </a:rPr>
              <a:t>Nervousness, insomnia, lightheadedness, difficulty concentrating, ataxia</a:t>
            </a:r>
          </a:p>
          <a:p>
            <a:pPr>
              <a:spcBef>
                <a:spcPts val="1800"/>
              </a:spcBef>
            </a:pPr>
            <a:r>
              <a:rPr lang="en-US" sz="2600" dirty="0">
                <a:latin typeface="Georgia" panose="02040502050405020303" pitchFamily="18" charset="0"/>
                <a:cs typeface="Times New Roman" pitchFamily="18" charset="0"/>
              </a:rPr>
              <a:t>Delirium, hallucinations, seizures (with high doses) </a:t>
            </a:r>
          </a:p>
          <a:p>
            <a:pPr marL="0" indent="0">
              <a:spcBef>
                <a:spcPts val="1800"/>
              </a:spcBef>
              <a:buNone/>
            </a:pPr>
            <a:r>
              <a:rPr lang="en-US" sz="2600" dirty="0" err="1">
                <a:latin typeface="Georgia" panose="02040502050405020303" pitchFamily="18" charset="0"/>
                <a:cs typeface="Times New Roman" pitchFamily="18" charset="0"/>
              </a:rPr>
              <a:t>Rimantadine</a:t>
            </a:r>
            <a:r>
              <a:rPr lang="en-US" sz="2600" dirty="0">
                <a:latin typeface="Georgia" panose="02040502050405020303" pitchFamily="18" charset="0"/>
                <a:cs typeface="Times New Roman" pitchFamily="18" charset="0"/>
              </a:rPr>
              <a:t> has fewer CNS adverse effects than amantadine</a:t>
            </a:r>
          </a:p>
        </p:txBody>
      </p:sp>
      <p:sp>
        <p:nvSpPr>
          <p:cNvPr id="4" name="Slide Number Placeholder 3"/>
          <p:cNvSpPr>
            <a:spLocks noGrp="1"/>
          </p:cNvSpPr>
          <p:nvPr>
            <p:ph type="sldNum" sz="quarter" idx="12"/>
          </p:nvPr>
        </p:nvSpPr>
        <p:spPr/>
        <p:txBody>
          <a:bodyPr/>
          <a:lstStyle/>
          <a:p>
            <a:fld id="{9065BF9B-0B9F-4A99-8D09-CC0C46297B10}" type="slidenum">
              <a:rPr lang="en-US" smtClean="0"/>
              <a:pPr/>
              <a:t>46</a:t>
            </a:fld>
            <a:endParaRPr lang="en-US"/>
          </a:p>
        </p:txBody>
      </p:sp>
    </p:spTree>
    <p:extLst>
      <p:ext uri="{BB962C8B-B14F-4D97-AF65-F5344CB8AC3E}">
        <p14:creationId xmlns:p14="http://schemas.microsoft.com/office/powerpoint/2010/main" val="47918447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527" y="235526"/>
            <a:ext cx="8659090" cy="723323"/>
          </a:xfrm>
        </p:spPr>
        <p:txBody>
          <a:bodyPr>
            <a:normAutofit/>
          </a:bodyPr>
          <a:lstStyle/>
          <a:p>
            <a:pPr algn="l"/>
            <a:r>
              <a:rPr lang="en-US" sz="2800" b="1" cap="all" dirty="0">
                <a:latin typeface="Georgia" panose="02040502050405020303" pitchFamily="18" charset="0"/>
              </a:rPr>
              <a:t>Biological agents</a:t>
            </a:r>
          </a:p>
        </p:txBody>
      </p:sp>
      <p:sp>
        <p:nvSpPr>
          <p:cNvPr id="3" name="Content Placeholder 2"/>
          <p:cNvSpPr>
            <a:spLocks noGrp="1"/>
          </p:cNvSpPr>
          <p:nvPr>
            <p:ph idx="1"/>
          </p:nvPr>
        </p:nvSpPr>
        <p:spPr>
          <a:xfrm>
            <a:off x="235527" y="1233055"/>
            <a:ext cx="8659089" cy="5393170"/>
          </a:xfrm>
        </p:spPr>
        <p:txBody>
          <a:bodyPr>
            <a:normAutofit/>
          </a:bodyPr>
          <a:lstStyle/>
          <a:p>
            <a:pPr marL="0" indent="0">
              <a:spcBef>
                <a:spcPts val="1800"/>
              </a:spcBef>
              <a:buNone/>
            </a:pPr>
            <a:r>
              <a:rPr lang="en-US" sz="2600" dirty="0">
                <a:latin typeface="Georgia" panose="02040502050405020303" pitchFamily="18" charset="0"/>
              </a:rPr>
              <a:t>Include:</a:t>
            </a:r>
          </a:p>
          <a:p>
            <a:pPr>
              <a:spcBef>
                <a:spcPts val="1800"/>
              </a:spcBef>
            </a:pPr>
            <a:r>
              <a:rPr lang="en-US" sz="2600" dirty="0">
                <a:latin typeface="Georgia" panose="02040502050405020303" pitchFamily="18" charset="0"/>
              </a:rPr>
              <a:t>Immunoglobulin preparations</a:t>
            </a:r>
          </a:p>
          <a:p>
            <a:pPr>
              <a:spcBef>
                <a:spcPts val="1800"/>
              </a:spcBef>
            </a:pPr>
            <a:r>
              <a:rPr lang="en-US" sz="2600" dirty="0" err="1">
                <a:latin typeface="Georgia" panose="02040502050405020303" pitchFamily="18" charset="0"/>
              </a:rPr>
              <a:t>Interferons</a:t>
            </a:r>
            <a:endParaRPr lang="en-US" sz="2600" dirty="0">
              <a:latin typeface="Georgia" panose="02040502050405020303" pitchFamily="18" charset="0"/>
            </a:endParaRPr>
          </a:p>
          <a:p>
            <a:pPr>
              <a:spcBef>
                <a:spcPts val="1800"/>
              </a:spcBef>
            </a:pPr>
            <a:r>
              <a:rPr lang="en-US" sz="2600" dirty="0">
                <a:latin typeface="Georgia" panose="02040502050405020303" pitchFamily="18" charset="0"/>
              </a:rPr>
              <a:t>Monoclonal antibodies</a:t>
            </a:r>
          </a:p>
        </p:txBody>
      </p:sp>
      <p:sp>
        <p:nvSpPr>
          <p:cNvPr id="4" name="Slide Number Placeholder 3"/>
          <p:cNvSpPr>
            <a:spLocks noGrp="1"/>
          </p:cNvSpPr>
          <p:nvPr>
            <p:ph type="sldNum" sz="quarter" idx="12"/>
          </p:nvPr>
        </p:nvSpPr>
        <p:spPr/>
        <p:txBody>
          <a:bodyPr/>
          <a:lstStyle/>
          <a:p>
            <a:fld id="{9065BF9B-0B9F-4A99-8D09-CC0C46297B10}" type="slidenum">
              <a:rPr lang="en-US" smtClean="0"/>
              <a:pPr/>
              <a:t>47</a:t>
            </a:fld>
            <a:endParaRPr lang="en-US"/>
          </a:p>
        </p:txBody>
      </p:sp>
    </p:spTree>
    <p:extLst>
      <p:ext uri="{BB962C8B-B14F-4D97-AF65-F5344CB8AC3E}">
        <p14:creationId xmlns:p14="http://schemas.microsoft.com/office/powerpoint/2010/main" val="98029070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66018" cy="695180"/>
          </a:xfrm>
        </p:spPr>
        <p:txBody>
          <a:bodyPr>
            <a:normAutofit/>
          </a:bodyPr>
          <a:lstStyle/>
          <a:p>
            <a:pPr algn="l"/>
            <a:r>
              <a:rPr lang="en-US" sz="2800" b="1" cap="all" dirty="0" err="1">
                <a:latin typeface="Georgia" panose="02040502050405020303" pitchFamily="18" charset="0"/>
              </a:rPr>
              <a:t>Interferons</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228600" y="1142999"/>
            <a:ext cx="8666018" cy="5483225"/>
          </a:xfrm>
        </p:spPr>
        <p:txBody>
          <a:bodyPr>
            <a:normAutofit/>
          </a:bodyPr>
          <a:lstStyle/>
          <a:p>
            <a:pPr marL="0" indent="0">
              <a:spcBef>
                <a:spcPts val="1800"/>
              </a:spcBef>
              <a:buNone/>
            </a:pPr>
            <a:r>
              <a:rPr lang="en-US" sz="2600" dirty="0">
                <a:latin typeface="Georgia" panose="02040502050405020303" pitchFamily="18" charset="0"/>
                <a:cs typeface="Times New Roman" pitchFamily="18" charset="0"/>
              </a:rPr>
              <a:t>Interferons are inducible endogenous cytokines (are glycoproteins)</a:t>
            </a:r>
          </a:p>
          <a:p>
            <a:pPr marL="0" indent="0">
              <a:spcBef>
                <a:spcPts val="1800"/>
              </a:spcBef>
              <a:buNone/>
            </a:pPr>
            <a:r>
              <a:rPr lang="en-US" sz="2600" dirty="0">
                <a:latin typeface="Georgia" panose="02040502050405020303" pitchFamily="18" charset="0"/>
                <a:cs typeface="Times New Roman" pitchFamily="18" charset="0"/>
              </a:rPr>
              <a:t>The three major classes of human </a:t>
            </a:r>
            <a:r>
              <a:rPr lang="en-US" sz="2600" dirty="0" err="1">
                <a:latin typeface="Georgia" panose="02040502050405020303" pitchFamily="18" charset="0"/>
                <a:cs typeface="Times New Roman" pitchFamily="18" charset="0"/>
              </a:rPr>
              <a:t>interferons</a:t>
            </a:r>
            <a:r>
              <a:rPr lang="en-US" sz="2600" dirty="0">
                <a:latin typeface="Georgia" panose="02040502050405020303" pitchFamily="18" charset="0"/>
                <a:cs typeface="Times New Roman" pitchFamily="18" charset="0"/>
              </a:rPr>
              <a:t> (IFN) are:</a:t>
            </a:r>
          </a:p>
          <a:p>
            <a:pPr marL="457200" indent="-457200" eaLnBrk="0" fontAlgn="base" hangingPunct="0">
              <a:spcBef>
                <a:spcPts val="1800"/>
              </a:spcBef>
              <a:buSzPct val="100000"/>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2600" dirty="0">
                <a:latin typeface="Georgia" panose="02040502050405020303" pitchFamily="18" charset="0"/>
                <a:cs typeface="Times New Roman" pitchFamily="18" charset="0"/>
              </a:rPr>
              <a:t>IFN-alpha (human leukocyte IFN), induced by viruses</a:t>
            </a:r>
          </a:p>
          <a:p>
            <a:pPr marL="457200" indent="-457200" eaLnBrk="0" fontAlgn="base" hangingPunct="0">
              <a:spcBef>
                <a:spcPts val="1800"/>
              </a:spcBef>
              <a:buSzPct val="100000"/>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2600" dirty="0">
                <a:latin typeface="Georgia" panose="02040502050405020303" pitchFamily="18" charset="0"/>
                <a:cs typeface="Times New Roman" pitchFamily="18" charset="0"/>
              </a:rPr>
              <a:t>IFN-beta (human fibroblast IFN), induced by viruses</a:t>
            </a:r>
          </a:p>
          <a:p>
            <a:pPr marL="457200" indent="-457200" eaLnBrk="0" fontAlgn="base" hangingPunct="0">
              <a:spcBef>
                <a:spcPts val="1800"/>
              </a:spcBef>
              <a:buSzPct val="100000"/>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2600" dirty="0">
                <a:latin typeface="Georgia" panose="02040502050405020303" pitchFamily="18" charset="0"/>
                <a:cs typeface="Times New Roman" pitchFamily="18" charset="0"/>
              </a:rPr>
              <a:t>IFN-gamma (human immune IFN), induced by antigens</a:t>
            </a:r>
            <a:endParaRPr lang="en-US" sz="2600" b="1" dirty="0">
              <a:latin typeface="Georgia" panose="02040502050405020303"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9065BF9B-0B9F-4A99-8D09-CC0C46297B10}" type="slidenum">
              <a:rPr lang="en-US" smtClean="0"/>
              <a:pPr/>
              <a:t>48</a:t>
            </a:fld>
            <a:endParaRPr lang="en-US"/>
          </a:p>
        </p:txBody>
      </p:sp>
    </p:spTree>
    <p:extLst>
      <p:ext uri="{BB962C8B-B14F-4D97-AF65-F5344CB8AC3E}">
        <p14:creationId xmlns:p14="http://schemas.microsoft.com/office/powerpoint/2010/main" val="134291351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66018" cy="695180"/>
          </a:xfrm>
        </p:spPr>
        <p:txBody>
          <a:bodyPr>
            <a:normAutofit/>
          </a:bodyPr>
          <a:lstStyle/>
          <a:p>
            <a:pPr algn="l"/>
            <a:r>
              <a:rPr lang="en-US" sz="2800" b="1" cap="all" dirty="0">
                <a:latin typeface="Georgia" panose="02040502050405020303" pitchFamily="18" charset="0"/>
              </a:rPr>
              <a:t>Interferons: mechanism of action</a:t>
            </a:r>
          </a:p>
        </p:txBody>
      </p:sp>
      <p:sp>
        <p:nvSpPr>
          <p:cNvPr id="3" name="Content Placeholder 2"/>
          <p:cNvSpPr>
            <a:spLocks noGrp="1"/>
          </p:cNvSpPr>
          <p:nvPr>
            <p:ph idx="1"/>
          </p:nvPr>
        </p:nvSpPr>
        <p:spPr>
          <a:xfrm>
            <a:off x="228600" y="1142999"/>
            <a:ext cx="8666018" cy="5483225"/>
          </a:xfrm>
        </p:spPr>
        <p:txBody>
          <a:bodyPr>
            <a:normAutofit/>
          </a:bodyPr>
          <a:lstStyle/>
          <a:p>
            <a:pPr marL="0" indent="0" eaLnBrk="0" fontAlgn="base" hangingPunct="0">
              <a:spcBef>
                <a:spcPts val="1800"/>
              </a:spcBef>
              <a:buSzPct val="10000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2600" dirty="0">
                <a:latin typeface="Georgia" panose="02040502050405020303" pitchFamily="18" charset="0"/>
              </a:rPr>
              <a:t>Bind to membrane receptors on cell surface and:</a:t>
            </a:r>
          </a:p>
          <a:p>
            <a:pPr eaLnBrk="0" fontAlgn="base" hangingPunct="0">
              <a:spcBef>
                <a:spcPts val="1800"/>
              </a:spcBef>
              <a:buSzPct val="10000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2600" dirty="0">
                <a:latin typeface="Georgia" panose="02040502050405020303" pitchFamily="18" charset="0"/>
              </a:rPr>
              <a:t>Induce host cell enzymes that inhibit viral RNA translation</a:t>
            </a:r>
          </a:p>
          <a:p>
            <a:pPr eaLnBrk="0" fontAlgn="base" hangingPunct="0">
              <a:spcBef>
                <a:spcPts val="1800"/>
              </a:spcBef>
              <a:buSzPct val="10000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2600" dirty="0">
                <a:latin typeface="Georgia" panose="02040502050405020303" pitchFamily="18" charset="0"/>
              </a:rPr>
              <a:t>Cause degradation of viral mRNA and </a:t>
            </a:r>
            <a:r>
              <a:rPr lang="en-US" sz="2600" dirty="0" err="1">
                <a:latin typeface="Georgia" panose="02040502050405020303" pitchFamily="18" charset="0"/>
              </a:rPr>
              <a:t>tRNA</a:t>
            </a:r>
            <a:endParaRPr lang="en-US" sz="2600" dirty="0">
              <a:latin typeface="Georgia" panose="02040502050405020303" pitchFamily="18" charset="0"/>
            </a:endParaRPr>
          </a:p>
          <a:p>
            <a:pPr marL="0" indent="0" eaLnBrk="0" fontAlgn="base" hangingPunct="0">
              <a:spcBef>
                <a:spcPts val="1800"/>
              </a:spcBef>
              <a:buSzPct val="10000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2600" dirty="0">
                <a:latin typeface="Georgia" panose="02040502050405020303" pitchFamily="18" charset="0"/>
              </a:rPr>
              <a:t>Also inhibit viral penetration, </a:t>
            </a:r>
            <a:r>
              <a:rPr lang="en-US" sz="2600" dirty="0" err="1">
                <a:latin typeface="Georgia" panose="02040502050405020303" pitchFamily="18" charset="0"/>
              </a:rPr>
              <a:t>uncoating</a:t>
            </a:r>
            <a:r>
              <a:rPr lang="en-US" sz="2600" dirty="0">
                <a:latin typeface="Georgia" panose="02040502050405020303" pitchFamily="18" charset="0"/>
              </a:rPr>
              <a:t>, mRNA synthesis, and translation, and </a:t>
            </a:r>
            <a:r>
              <a:rPr lang="en-US" sz="2600" dirty="0" err="1">
                <a:latin typeface="Georgia" panose="02040502050405020303" pitchFamily="18" charset="0"/>
              </a:rPr>
              <a:t>virion</a:t>
            </a:r>
            <a:r>
              <a:rPr lang="en-US" sz="2600" dirty="0">
                <a:latin typeface="Georgia" panose="02040502050405020303" pitchFamily="18" charset="0"/>
              </a:rPr>
              <a:t> assembly and release</a:t>
            </a:r>
          </a:p>
        </p:txBody>
      </p:sp>
      <p:sp>
        <p:nvSpPr>
          <p:cNvPr id="4" name="Slide Number Placeholder 3"/>
          <p:cNvSpPr>
            <a:spLocks noGrp="1"/>
          </p:cNvSpPr>
          <p:nvPr>
            <p:ph type="sldNum" sz="quarter" idx="12"/>
          </p:nvPr>
        </p:nvSpPr>
        <p:spPr/>
        <p:txBody>
          <a:bodyPr/>
          <a:lstStyle/>
          <a:p>
            <a:fld id="{9065BF9B-0B9F-4A99-8D09-CC0C46297B10}" type="slidenum">
              <a:rPr lang="en-US" smtClean="0"/>
              <a:pPr/>
              <a:t>49</a:t>
            </a:fld>
            <a:endParaRPr lang="en-US"/>
          </a:p>
        </p:txBody>
      </p:sp>
    </p:spTree>
    <p:extLst>
      <p:ext uri="{BB962C8B-B14F-4D97-AF65-F5344CB8AC3E}">
        <p14:creationId xmlns:p14="http://schemas.microsoft.com/office/powerpoint/2010/main" val="41883509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srcRect/>
          <a:stretch>
            <a:fillRect/>
          </a:stretch>
        </p:blipFill>
        <p:spPr bwMode="auto">
          <a:xfrm>
            <a:off x="1187450" y="982663"/>
            <a:ext cx="6408738" cy="5543550"/>
          </a:xfrm>
          <a:prstGeom prst="rect">
            <a:avLst/>
          </a:prstGeom>
          <a:noFill/>
          <a:ln w="9525">
            <a:noFill/>
            <a:miter lim="800000"/>
            <a:headEnd/>
            <a:tailEnd/>
          </a:ln>
          <a:effectLst/>
        </p:spPr>
      </p:pic>
      <p:sp>
        <p:nvSpPr>
          <p:cNvPr id="6147" name="Title 1"/>
          <p:cNvSpPr>
            <a:spLocks noGrp="1"/>
          </p:cNvSpPr>
          <p:nvPr>
            <p:ph type="title"/>
          </p:nvPr>
        </p:nvSpPr>
        <p:spPr>
          <a:xfrm>
            <a:off x="218364" y="115888"/>
            <a:ext cx="8720920" cy="560387"/>
          </a:xfrm>
        </p:spPr>
        <p:txBody>
          <a:bodyPr>
            <a:noAutofit/>
          </a:bodyPr>
          <a:lstStyle/>
          <a:p>
            <a:pPr algn="l" eaLnBrk="1" hangingPunct="1"/>
            <a:r>
              <a:rPr lang="en-US" sz="2500" b="1" cap="all" dirty="0">
                <a:latin typeface="Georgia" panose="02040502050405020303" pitchFamily="18" charset="0"/>
              </a:rPr>
              <a:t>The major sites of anti-viral drug action</a:t>
            </a:r>
          </a:p>
        </p:txBody>
      </p:sp>
      <p:sp>
        <p:nvSpPr>
          <p:cNvPr id="4" name="Slide Number Placeholder 3"/>
          <p:cNvSpPr>
            <a:spLocks noGrp="1"/>
          </p:cNvSpPr>
          <p:nvPr>
            <p:ph type="sldNum" sz="quarter" idx="12"/>
          </p:nvPr>
        </p:nvSpPr>
        <p:spPr/>
        <p:txBody>
          <a:bodyPr/>
          <a:lstStyle/>
          <a:p>
            <a:fld id="{9065BF9B-0B9F-4A99-8D09-CC0C46297B10}" type="slidenum">
              <a:rPr lang="en-US" smtClean="0"/>
              <a:pPr/>
              <a:t>5</a:t>
            </a:fld>
            <a:endParaRPr lang="en-US"/>
          </a:p>
        </p:txBody>
      </p:sp>
    </p:spTree>
    <p:extLst>
      <p:ext uri="{BB962C8B-B14F-4D97-AF65-F5344CB8AC3E}">
        <p14:creationId xmlns:p14="http://schemas.microsoft.com/office/powerpoint/2010/main" val="266088198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965" y="274638"/>
            <a:ext cx="8728362" cy="792162"/>
          </a:xfrm>
        </p:spPr>
        <p:txBody>
          <a:bodyPr>
            <a:normAutofit/>
          </a:bodyPr>
          <a:lstStyle/>
          <a:p>
            <a:pPr algn="l"/>
            <a:r>
              <a:rPr lang="en-US" sz="2800" b="1" cap="all" dirty="0" err="1">
                <a:latin typeface="Georgia" panose="02040502050405020303" pitchFamily="18" charset="0"/>
              </a:rPr>
              <a:t>Interferons</a:t>
            </a:r>
            <a:r>
              <a:rPr lang="en-US" sz="2800" b="1" cap="all" dirty="0">
                <a:latin typeface="Georgia" panose="02040502050405020303" pitchFamily="18" charset="0"/>
              </a:rPr>
              <a:t> …. cont’d</a:t>
            </a:r>
            <a:endParaRPr lang="en-US" sz="2800" cap="all" dirty="0">
              <a:latin typeface="Georgia" panose="02040502050405020303" pitchFamily="18" charset="0"/>
            </a:endParaRPr>
          </a:p>
        </p:txBody>
      </p:sp>
      <p:sp>
        <p:nvSpPr>
          <p:cNvPr id="3" name="Content Placeholder 2"/>
          <p:cNvSpPr>
            <a:spLocks noGrp="1"/>
          </p:cNvSpPr>
          <p:nvPr>
            <p:ph idx="1"/>
          </p:nvPr>
        </p:nvSpPr>
        <p:spPr>
          <a:xfrm>
            <a:off x="193965" y="1163781"/>
            <a:ext cx="8728361" cy="5462443"/>
          </a:xfrm>
        </p:spPr>
        <p:txBody>
          <a:bodyPr>
            <a:normAutofit/>
          </a:bodyPr>
          <a:lstStyle/>
          <a:p>
            <a:pPr marL="0" indent="0">
              <a:spcBef>
                <a:spcPts val="1800"/>
              </a:spcBef>
              <a:buNone/>
            </a:pPr>
            <a:r>
              <a:rPr lang="en-US" sz="2400" b="1" dirty="0">
                <a:latin typeface="Georgia" panose="02040502050405020303" pitchFamily="18" charset="0"/>
                <a:cs typeface="Times New Roman" pitchFamily="18" charset="0"/>
              </a:rPr>
              <a:t>Antiviral spectrum</a:t>
            </a:r>
            <a:r>
              <a:rPr lang="en-US" sz="2400" dirty="0">
                <a:latin typeface="Georgia" panose="02040502050405020303" pitchFamily="18" charset="0"/>
                <a:cs typeface="Times New Roman" pitchFamily="18" charset="0"/>
              </a:rPr>
              <a:t>: Includes HBV, HCV, HDV, HSV, VZV,  CMV and HPV</a:t>
            </a:r>
          </a:p>
          <a:p>
            <a:pPr marL="0" lvl="0" indent="0">
              <a:spcBef>
                <a:spcPts val="1800"/>
              </a:spcBef>
              <a:buNone/>
            </a:pPr>
            <a:r>
              <a:rPr lang="en-US" sz="2400" b="1" dirty="0">
                <a:latin typeface="Georgia" panose="02040502050405020303" pitchFamily="18" charset="0"/>
                <a:cs typeface="Times New Roman" pitchFamily="18" charset="0"/>
              </a:rPr>
              <a:t>Other effects</a:t>
            </a:r>
            <a:r>
              <a:rPr lang="en-US" sz="2400" dirty="0">
                <a:latin typeface="Georgia" panose="02040502050405020303" pitchFamily="18" charset="0"/>
                <a:cs typeface="Times New Roman" pitchFamily="18" charset="0"/>
              </a:rPr>
              <a:t>: </a:t>
            </a:r>
            <a:r>
              <a:rPr lang="en-US" sz="2400" dirty="0" err="1">
                <a:latin typeface="Georgia" panose="02040502050405020303" pitchFamily="18" charset="0"/>
                <a:cs typeface="Times New Roman" pitchFamily="18" charset="0"/>
              </a:rPr>
              <a:t>Interferons</a:t>
            </a:r>
            <a:r>
              <a:rPr lang="en-US" sz="2400" dirty="0">
                <a:latin typeface="Georgia" panose="02040502050405020303" pitchFamily="18" charset="0"/>
                <a:cs typeface="Times New Roman" pitchFamily="18" charset="0"/>
              </a:rPr>
              <a:t> possess </a:t>
            </a:r>
            <a:r>
              <a:rPr lang="en-US" sz="2400" dirty="0" err="1">
                <a:latin typeface="Georgia" panose="02040502050405020303" pitchFamily="18" charset="0"/>
                <a:cs typeface="Times New Roman" pitchFamily="18" charset="0"/>
              </a:rPr>
              <a:t>immunomodulating</a:t>
            </a:r>
            <a:r>
              <a:rPr lang="en-US" sz="2400" dirty="0">
                <a:latin typeface="Georgia" panose="02040502050405020303" pitchFamily="18" charset="0"/>
                <a:cs typeface="Times New Roman" pitchFamily="18" charset="0"/>
              </a:rPr>
              <a:t> and anti-proliferative actions and may inhibit the growth of certain cancer cells</a:t>
            </a:r>
          </a:p>
          <a:p>
            <a:pPr marL="0" lvl="0" indent="0">
              <a:spcBef>
                <a:spcPts val="1800"/>
              </a:spcBef>
              <a:buNone/>
            </a:pPr>
            <a:r>
              <a:rPr lang="en-US" sz="2400" b="1" dirty="0">
                <a:latin typeface="Georgia" panose="02040502050405020303" pitchFamily="18" charset="0"/>
                <a:cs typeface="Times New Roman" pitchFamily="18" charset="0"/>
              </a:rPr>
              <a:t>Adverse effects</a:t>
            </a:r>
            <a:r>
              <a:rPr lang="en-US" sz="2400" dirty="0">
                <a:latin typeface="Georgia" panose="02040502050405020303" pitchFamily="18" charset="0"/>
                <a:cs typeface="Times New Roman" pitchFamily="18" charset="0"/>
              </a:rPr>
              <a:t>: Flu-like syndrome, bone marrow suppression (</a:t>
            </a:r>
            <a:r>
              <a:rPr lang="en-US" sz="2400" dirty="0" err="1">
                <a:latin typeface="Georgia" panose="02040502050405020303" pitchFamily="18" charset="0"/>
                <a:cs typeface="Times New Roman" pitchFamily="18" charset="0"/>
              </a:rPr>
              <a:t>granulocytopenia</a:t>
            </a:r>
            <a:r>
              <a:rPr lang="en-US" sz="2400" dirty="0">
                <a:latin typeface="Georgia" panose="02040502050405020303" pitchFamily="18" charset="0"/>
                <a:cs typeface="Times New Roman" pitchFamily="18" charset="0"/>
              </a:rPr>
              <a:t>, thrombocytopenia), neurotoxicity (fatigue, sleepiness, confusion, seizures) cardiotoxicity (cardiac failure), hepatotoxicity, interstitial nephritis, hypersensitivity reactions and impairment of fertility</a:t>
            </a:r>
            <a:endParaRPr lang="en-US" sz="2400" b="1" dirty="0">
              <a:solidFill>
                <a:schemeClr val="accent2"/>
              </a:solidFill>
              <a:latin typeface="Georgia" panose="02040502050405020303"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9065BF9B-0B9F-4A99-8D09-CC0C46297B10}" type="slidenum">
              <a:rPr lang="en-US" smtClean="0"/>
              <a:pPr/>
              <a:t>50</a:t>
            </a:fld>
            <a:endParaRPr lang="en-US"/>
          </a:p>
        </p:txBody>
      </p:sp>
    </p:spTree>
    <p:extLst>
      <p:ext uri="{BB962C8B-B14F-4D97-AF65-F5344CB8AC3E}">
        <p14:creationId xmlns:p14="http://schemas.microsoft.com/office/powerpoint/2010/main" val="201957152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673" y="274638"/>
            <a:ext cx="8693727" cy="625907"/>
          </a:xfrm>
        </p:spPr>
        <p:txBody>
          <a:bodyPr>
            <a:normAutofit/>
          </a:bodyPr>
          <a:lstStyle/>
          <a:p>
            <a:pPr algn="l"/>
            <a:r>
              <a:rPr lang="en-US" sz="2800" b="1" cap="all" dirty="0">
                <a:latin typeface="Georgia" panose="02040502050405020303" pitchFamily="18" charset="0"/>
              </a:rPr>
              <a:t>Interferons: CLINICAL INDICATIONS</a:t>
            </a:r>
            <a:endParaRPr lang="en-US" sz="2800" cap="all" dirty="0">
              <a:latin typeface="Georgia" panose="02040502050405020303" pitchFamily="18" charset="0"/>
            </a:endParaRPr>
          </a:p>
        </p:txBody>
      </p:sp>
      <p:sp>
        <p:nvSpPr>
          <p:cNvPr id="3" name="Content Placeholder 2"/>
          <p:cNvSpPr>
            <a:spLocks noGrp="1"/>
          </p:cNvSpPr>
          <p:nvPr>
            <p:ph idx="1"/>
          </p:nvPr>
        </p:nvSpPr>
        <p:spPr>
          <a:xfrm>
            <a:off x="318655" y="1295400"/>
            <a:ext cx="8596745" cy="5330825"/>
          </a:xfrm>
        </p:spPr>
        <p:txBody>
          <a:bodyPr>
            <a:normAutofit/>
          </a:bodyPr>
          <a:lstStyle/>
          <a:p>
            <a:pPr>
              <a:spcBef>
                <a:spcPts val="1800"/>
              </a:spcBef>
            </a:pPr>
            <a:r>
              <a:rPr lang="en-US" sz="2600" dirty="0">
                <a:latin typeface="Georgia" panose="02040502050405020303" pitchFamily="18" charset="0"/>
                <a:cs typeface="Times New Roman" pitchFamily="18" charset="0"/>
              </a:rPr>
              <a:t>Chronic HBV and HCV infections</a:t>
            </a:r>
          </a:p>
          <a:p>
            <a:pPr>
              <a:spcBef>
                <a:spcPts val="1800"/>
              </a:spcBef>
            </a:pPr>
            <a:r>
              <a:rPr lang="en-US" sz="2600" dirty="0">
                <a:latin typeface="Georgia" panose="02040502050405020303" pitchFamily="18" charset="0"/>
                <a:cs typeface="Times New Roman" pitchFamily="18" charset="0"/>
              </a:rPr>
              <a:t>VZV infection</a:t>
            </a:r>
          </a:p>
          <a:p>
            <a:pPr>
              <a:spcBef>
                <a:spcPts val="1800"/>
              </a:spcBef>
            </a:pPr>
            <a:r>
              <a:rPr lang="en-US" sz="2600" dirty="0">
                <a:latin typeface="Georgia" panose="02040502050405020303" pitchFamily="18" charset="0"/>
                <a:cs typeface="Times New Roman" pitchFamily="18" charset="0"/>
              </a:rPr>
              <a:t>CMV infection</a:t>
            </a:r>
          </a:p>
          <a:p>
            <a:pPr>
              <a:spcBef>
                <a:spcPts val="1800"/>
              </a:spcBef>
            </a:pPr>
            <a:r>
              <a:rPr lang="en-US" sz="2600" dirty="0" err="1">
                <a:latin typeface="Georgia" panose="02040502050405020303" pitchFamily="18" charset="0"/>
                <a:cs typeface="Times New Roman" pitchFamily="18" charset="0"/>
              </a:rPr>
              <a:t>Condylomata</a:t>
            </a:r>
            <a:r>
              <a:rPr lang="en-US" sz="2600" dirty="0">
                <a:latin typeface="Georgia" panose="02040502050405020303" pitchFamily="18" charset="0"/>
                <a:cs typeface="Times New Roman" pitchFamily="18" charset="0"/>
              </a:rPr>
              <a:t> </a:t>
            </a:r>
            <a:r>
              <a:rPr lang="en-US" sz="2600" dirty="0" err="1">
                <a:latin typeface="Georgia" panose="02040502050405020303" pitchFamily="18" charset="0"/>
                <a:cs typeface="Times New Roman" pitchFamily="18" charset="0"/>
              </a:rPr>
              <a:t>acuminata</a:t>
            </a:r>
            <a:endParaRPr lang="en-US" sz="2600" dirty="0">
              <a:latin typeface="Georgia" panose="02040502050405020303" pitchFamily="18" charset="0"/>
              <a:cs typeface="Times New Roman" pitchFamily="18" charset="0"/>
            </a:endParaRPr>
          </a:p>
          <a:p>
            <a:pPr>
              <a:spcBef>
                <a:spcPts val="1800"/>
              </a:spcBef>
            </a:pPr>
            <a:r>
              <a:rPr lang="en-US" sz="2600" dirty="0">
                <a:latin typeface="Georgia" panose="02040502050405020303" pitchFamily="18" charset="0"/>
                <a:cs typeface="Times New Roman" pitchFamily="18" charset="0"/>
              </a:rPr>
              <a:t>Hairy cell leukemia</a:t>
            </a:r>
          </a:p>
          <a:p>
            <a:pPr>
              <a:spcBef>
                <a:spcPts val="1800"/>
              </a:spcBef>
            </a:pPr>
            <a:r>
              <a:rPr lang="en-US" sz="2600" dirty="0">
                <a:latin typeface="Georgia" panose="02040502050405020303" pitchFamily="18" charset="0"/>
                <a:cs typeface="Times New Roman" pitchFamily="18" charset="0"/>
              </a:rPr>
              <a:t>AIDS related Kaposi’s sarcoma</a:t>
            </a:r>
          </a:p>
        </p:txBody>
      </p:sp>
      <p:sp>
        <p:nvSpPr>
          <p:cNvPr id="4" name="Slide Number Placeholder 3"/>
          <p:cNvSpPr>
            <a:spLocks noGrp="1"/>
          </p:cNvSpPr>
          <p:nvPr>
            <p:ph type="sldNum" sz="quarter" idx="12"/>
          </p:nvPr>
        </p:nvSpPr>
        <p:spPr/>
        <p:txBody>
          <a:bodyPr/>
          <a:lstStyle/>
          <a:p>
            <a:fld id="{9065BF9B-0B9F-4A99-8D09-CC0C46297B10}" type="slidenum">
              <a:rPr lang="en-US" smtClean="0"/>
              <a:pPr/>
              <a:t>51</a:t>
            </a:fld>
            <a:endParaRPr lang="en-US"/>
          </a:p>
        </p:txBody>
      </p:sp>
    </p:spTree>
    <p:extLst>
      <p:ext uri="{BB962C8B-B14F-4D97-AF65-F5344CB8AC3E}">
        <p14:creationId xmlns:p14="http://schemas.microsoft.com/office/powerpoint/2010/main" val="252717709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090" y="235526"/>
            <a:ext cx="8603673" cy="723323"/>
          </a:xfrm>
        </p:spPr>
        <p:txBody>
          <a:bodyPr>
            <a:normAutofit/>
          </a:bodyPr>
          <a:lstStyle/>
          <a:p>
            <a:pPr algn="l"/>
            <a:r>
              <a:rPr lang="en-US" sz="2800" b="1" cap="all" dirty="0" err="1">
                <a:latin typeface="Georgia" panose="02040502050405020303" pitchFamily="18" charset="0"/>
              </a:rPr>
              <a:t>Palivizumab</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277091" y="1205345"/>
            <a:ext cx="8603673" cy="5420880"/>
          </a:xfrm>
        </p:spPr>
        <p:txBody>
          <a:bodyPr>
            <a:normAutofit/>
          </a:bodyPr>
          <a:lstStyle/>
          <a:p>
            <a:pPr>
              <a:spcBef>
                <a:spcPts val="1200"/>
              </a:spcBef>
            </a:pPr>
            <a:r>
              <a:rPr lang="en-US" sz="2400" dirty="0" err="1">
                <a:latin typeface="Georgia" panose="02040502050405020303" pitchFamily="18" charset="0"/>
              </a:rPr>
              <a:t>Palivizumab</a:t>
            </a:r>
            <a:r>
              <a:rPr lang="en-US" sz="2400" dirty="0">
                <a:latin typeface="Georgia" panose="02040502050405020303" pitchFamily="18" charset="0"/>
              </a:rPr>
              <a:t> is a monoclonal antibody produced by recombinant DNA technology</a:t>
            </a:r>
          </a:p>
          <a:p>
            <a:pPr>
              <a:spcBef>
                <a:spcPts val="1200"/>
              </a:spcBef>
            </a:pPr>
            <a:r>
              <a:rPr lang="en-US" sz="2400" dirty="0">
                <a:latin typeface="Georgia" panose="02040502050405020303" pitchFamily="18" charset="0"/>
              </a:rPr>
              <a:t>Mechanism of action: Binds on the fusion protein (F protein) of respiratory syncytial virus (RSV), thereby inhibiting its entry into the cell</a:t>
            </a:r>
          </a:p>
          <a:p>
            <a:pPr>
              <a:spcBef>
                <a:spcPts val="1200"/>
              </a:spcBef>
            </a:pPr>
            <a:r>
              <a:rPr lang="en-US" sz="2400" dirty="0">
                <a:latin typeface="Georgia" panose="02040502050405020303" pitchFamily="18" charset="0"/>
              </a:rPr>
              <a:t>It is used in the prevention of RSV infections. It is recommended for infants that are high-risk because of prematurity or other medical problems such as congenital heart disease.</a:t>
            </a:r>
          </a:p>
          <a:p>
            <a:pPr>
              <a:spcBef>
                <a:spcPts val="1200"/>
              </a:spcBef>
            </a:pPr>
            <a:r>
              <a:rPr lang="en-US" sz="2400" dirty="0">
                <a:latin typeface="Georgia" panose="02040502050405020303" pitchFamily="18" charset="0"/>
              </a:rPr>
              <a:t>Adverse effects include upper respiratory tract infection, fever, rhinitis, rash, diarrhea, vomiting, cough, otitis media, and elevation in serum aminotransferase levels</a:t>
            </a:r>
          </a:p>
        </p:txBody>
      </p:sp>
      <p:sp>
        <p:nvSpPr>
          <p:cNvPr id="4" name="Slide Number Placeholder 3"/>
          <p:cNvSpPr>
            <a:spLocks noGrp="1"/>
          </p:cNvSpPr>
          <p:nvPr>
            <p:ph type="sldNum" sz="quarter" idx="12"/>
          </p:nvPr>
        </p:nvSpPr>
        <p:spPr/>
        <p:txBody>
          <a:bodyPr/>
          <a:lstStyle/>
          <a:p>
            <a:fld id="{9065BF9B-0B9F-4A99-8D09-CC0C46297B10}" type="slidenum">
              <a:rPr lang="en-US" smtClean="0"/>
              <a:pPr/>
              <a:t>52</a:t>
            </a:fld>
            <a:endParaRPr lang="en-US"/>
          </a:p>
        </p:txBody>
      </p:sp>
    </p:spTree>
    <p:extLst>
      <p:ext uri="{BB962C8B-B14F-4D97-AF65-F5344CB8AC3E}">
        <p14:creationId xmlns:p14="http://schemas.microsoft.com/office/powerpoint/2010/main" val="276344059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527" y="277090"/>
            <a:ext cx="8672946" cy="681759"/>
          </a:xfrm>
        </p:spPr>
        <p:txBody>
          <a:bodyPr>
            <a:normAutofit/>
          </a:bodyPr>
          <a:lstStyle/>
          <a:p>
            <a:pPr algn="l"/>
            <a:r>
              <a:rPr lang="en-US" sz="2800" b="1" cap="all" dirty="0" err="1">
                <a:latin typeface="Georgia" panose="02040502050405020303" pitchFamily="18" charset="0"/>
              </a:rPr>
              <a:t>Imiquimod</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235527" y="1233055"/>
            <a:ext cx="8672945" cy="5393169"/>
          </a:xfrm>
        </p:spPr>
        <p:txBody>
          <a:bodyPr>
            <a:normAutofit/>
          </a:bodyPr>
          <a:lstStyle/>
          <a:p>
            <a:pPr>
              <a:spcBef>
                <a:spcPts val="1800"/>
              </a:spcBef>
            </a:pPr>
            <a:r>
              <a:rPr lang="en-US" sz="2600" dirty="0">
                <a:latin typeface="Georgia" panose="02040502050405020303" pitchFamily="18" charset="0"/>
              </a:rPr>
              <a:t>An immunomodulatory that activates immune cells (monocytes, macrophages, NK cells) which then produces anti-viral cytokines (IFN-</a:t>
            </a:r>
            <a:r>
              <a:rPr lang="el-GR" sz="2600" dirty="0">
                <a:latin typeface="Georgia" panose="02040502050405020303" pitchFamily="18" charset="0"/>
                <a:cs typeface="Arial" charset="0"/>
              </a:rPr>
              <a:t>α</a:t>
            </a:r>
            <a:r>
              <a:rPr lang="en-US" sz="2600" dirty="0">
                <a:latin typeface="Georgia" panose="02040502050405020303" pitchFamily="18" charset="0"/>
                <a:cs typeface="Arial" charset="0"/>
              </a:rPr>
              <a:t>, TNF-</a:t>
            </a:r>
            <a:r>
              <a:rPr lang="el-GR" sz="2600" dirty="0">
                <a:latin typeface="Georgia" panose="02040502050405020303" pitchFamily="18" charset="0"/>
                <a:cs typeface="Arial" charset="0"/>
              </a:rPr>
              <a:t>α</a:t>
            </a:r>
            <a:r>
              <a:rPr lang="en-US" sz="2600" dirty="0">
                <a:latin typeface="Georgia" panose="02040502050405020303" pitchFamily="18" charset="0"/>
                <a:cs typeface="Arial" charset="0"/>
              </a:rPr>
              <a:t> and various interleukins)</a:t>
            </a:r>
          </a:p>
          <a:p>
            <a:pPr>
              <a:spcBef>
                <a:spcPts val="1800"/>
              </a:spcBef>
            </a:pPr>
            <a:r>
              <a:rPr lang="en-US" sz="2600" dirty="0">
                <a:latin typeface="Georgia" panose="02040502050405020303" pitchFamily="18" charset="0"/>
              </a:rPr>
              <a:t>Used for treatment of external and perianal genital warts caused by HPV</a:t>
            </a:r>
            <a:endParaRPr lang="el-GR" sz="2600" dirty="0">
              <a:latin typeface="Georgia" panose="02040502050405020303" pitchFamily="18" charset="0"/>
              <a:cs typeface="Arial" charset="0"/>
            </a:endParaRPr>
          </a:p>
          <a:p>
            <a:pPr>
              <a:spcBef>
                <a:spcPts val="1800"/>
              </a:spcBef>
            </a:pPr>
            <a:r>
              <a:rPr lang="en-US" sz="2600" dirty="0">
                <a:latin typeface="Georgia" panose="02040502050405020303" pitchFamily="18" charset="0"/>
              </a:rPr>
              <a:t>Administered topically</a:t>
            </a:r>
          </a:p>
          <a:p>
            <a:pPr>
              <a:spcBef>
                <a:spcPts val="1800"/>
              </a:spcBef>
            </a:pPr>
            <a:r>
              <a:rPr lang="en-US" sz="2600" dirty="0">
                <a:latin typeface="Georgia" panose="02040502050405020303" pitchFamily="18" charset="0"/>
              </a:rPr>
              <a:t>Adverse effects: Site reactions (pain, erythema, scarring, and pruritus)</a:t>
            </a:r>
          </a:p>
        </p:txBody>
      </p:sp>
      <p:sp>
        <p:nvSpPr>
          <p:cNvPr id="4" name="Slide Number Placeholder 3"/>
          <p:cNvSpPr>
            <a:spLocks noGrp="1"/>
          </p:cNvSpPr>
          <p:nvPr>
            <p:ph type="sldNum" sz="quarter" idx="12"/>
          </p:nvPr>
        </p:nvSpPr>
        <p:spPr/>
        <p:txBody>
          <a:bodyPr/>
          <a:lstStyle/>
          <a:p>
            <a:fld id="{9065BF9B-0B9F-4A99-8D09-CC0C46297B10}" type="slidenum">
              <a:rPr lang="en-US" smtClean="0"/>
              <a:pPr/>
              <a:t>53</a:t>
            </a:fld>
            <a:endParaRPr lang="en-US"/>
          </a:p>
        </p:txBody>
      </p:sp>
    </p:spTree>
    <p:extLst>
      <p:ext uri="{BB962C8B-B14F-4D97-AF65-F5344CB8AC3E}">
        <p14:creationId xmlns:p14="http://schemas.microsoft.com/office/powerpoint/2010/main" val="328533174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673" y="249382"/>
            <a:ext cx="8714508" cy="709468"/>
          </a:xfrm>
        </p:spPr>
        <p:txBody>
          <a:bodyPr>
            <a:normAutofit/>
          </a:bodyPr>
          <a:lstStyle/>
          <a:p>
            <a:pPr algn="l"/>
            <a:r>
              <a:rPr lang="en-US" sz="2800" b="1" cap="all" dirty="0">
                <a:latin typeface="Georgia" panose="02040502050405020303" pitchFamily="18" charset="0"/>
              </a:rPr>
              <a:t>Other anti-viral drugs</a:t>
            </a:r>
          </a:p>
        </p:txBody>
      </p:sp>
      <p:sp>
        <p:nvSpPr>
          <p:cNvPr id="3" name="Content Placeholder 2"/>
          <p:cNvSpPr>
            <a:spLocks noGrp="1"/>
          </p:cNvSpPr>
          <p:nvPr>
            <p:ph idx="1"/>
          </p:nvPr>
        </p:nvSpPr>
        <p:spPr>
          <a:xfrm>
            <a:off x="221673" y="1260764"/>
            <a:ext cx="8714507" cy="5365461"/>
          </a:xfrm>
        </p:spPr>
        <p:txBody>
          <a:bodyPr>
            <a:normAutofit/>
          </a:bodyPr>
          <a:lstStyle/>
          <a:p>
            <a:pPr>
              <a:spcBef>
                <a:spcPts val="1800"/>
              </a:spcBef>
            </a:pPr>
            <a:r>
              <a:rPr lang="en-US" sz="2600" dirty="0">
                <a:latin typeface="Georgia" panose="02040502050405020303" pitchFamily="18" charset="0"/>
              </a:rPr>
              <a:t>Ribavirin</a:t>
            </a:r>
          </a:p>
          <a:p>
            <a:pPr>
              <a:spcBef>
                <a:spcPts val="1800"/>
              </a:spcBef>
            </a:pPr>
            <a:r>
              <a:rPr lang="en-US" sz="2600" dirty="0" err="1">
                <a:latin typeface="Georgia" panose="02040502050405020303" pitchFamily="18" charset="0"/>
              </a:rPr>
              <a:t>Fomivirsen</a:t>
            </a:r>
            <a:endParaRPr lang="en-US" sz="2600" dirty="0">
              <a:latin typeface="Georgia" panose="02040502050405020303" pitchFamily="18" charset="0"/>
            </a:endParaRPr>
          </a:p>
          <a:p>
            <a:pPr>
              <a:spcBef>
                <a:spcPts val="1800"/>
              </a:spcBef>
            </a:pPr>
            <a:r>
              <a:rPr lang="en-US" sz="2600" dirty="0">
                <a:latin typeface="Georgia" panose="02040502050405020303" pitchFamily="18" charset="0"/>
              </a:rPr>
              <a:t>NS5B RNA polymerase inhibitors</a:t>
            </a:r>
          </a:p>
        </p:txBody>
      </p:sp>
      <p:sp>
        <p:nvSpPr>
          <p:cNvPr id="4" name="Slide Number Placeholder 3"/>
          <p:cNvSpPr>
            <a:spLocks noGrp="1"/>
          </p:cNvSpPr>
          <p:nvPr>
            <p:ph type="sldNum" sz="quarter" idx="12"/>
          </p:nvPr>
        </p:nvSpPr>
        <p:spPr/>
        <p:txBody>
          <a:bodyPr/>
          <a:lstStyle/>
          <a:p>
            <a:fld id="{9065BF9B-0B9F-4A99-8D09-CC0C46297B10}" type="slidenum">
              <a:rPr lang="en-US" smtClean="0"/>
              <a:pPr/>
              <a:t>54</a:t>
            </a:fld>
            <a:endParaRPr lang="en-US"/>
          </a:p>
        </p:txBody>
      </p:sp>
    </p:spTree>
    <p:extLst>
      <p:ext uri="{BB962C8B-B14F-4D97-AF65-F5344CB8AC3E}">
        <p14:creationId xmlns:p14="http://schemas.microsoft.com/office/powerpoint/2010/main" val="224974369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673" y="221673"/>
            <a:ext cx="8686800" cy="748145"/>
          </a:xfrm>
        </p:spPr>
        <p:txBody>
          <a:bodyPr>
            <a:normAutofit/>
          </a:bodyPr>
          <a:lstStyle/>
          <a:p>
            <a:pPr algn="l"/>
            <a:r>
              <a:rPr lang="en-US" sz="2800" b="1" cap="all" dirty="0">
                <a:latin typeface="Georgia" panose="02040502050405020303" pitchFamily="18" charset="0"/>
              </a:rPr>
              <a:t>Ribavirin (</a:t>
            </a:r>
            <a:r>
              <a:rPr lang="en-US" sz="2800" b="1" cap="all" dirty="0" err="1">
                <a:latin typeface="Georgia" panose="02040502050405020303" pitchFamily="18" charset="0"/>
              </a:rPr>
              <a:t>Tribavirin</a:t>
            </a:r>
            <a:r>
              <a:rPr lang="en-US" sz="2800" b="1" cap="all" dirty="0">
                <a:latin typeface="Georgia" panose="02040502050405020303" pitchFamily="18" charset="0"/>
              </a:rPr>
              <a:t>)</a:t>
            </a:r>
          </a:p>
        </p:txBody>
      </p:sp>
      <p:sp>
        <p:nvSpPr>
          <p:cNvPr id="3" name="Content Placeholder 2"/>
          <p:cNvSpPr>
            <a:spLocks noGrp="1"/>
          </p:cNvSpPr>
          <p:nvPr>
            <p:ph idx="1"/>
          </p:nvPr>
        </p:nvSpPr>
        <p:spPr>
          <a:xfrm>
            <a:off x="221673" y="1163781"/>
            <a:ext cx="8686800" cy="5462443"/>
          </a:xfrm>
        </p:spPr>
        <p:txBody>
          <a:bodyPr>
            <a:noAutofit/>
          </a:bodyPr>
          <a:lstStyle/>
          <a:p>
            <a:pPr marL="0" indent="0">
              <a:spcBef>
                <a:spcPts val="1800"/>
              </a:spcBef>
              <a:buNone/>
            </a:pPr>
            <a:r>
              <a:rPr lang="en-US" sz="2400" dirty="0">
                <a:latin typeface="Georgia" panose="02040502050405020303" pitchFamily="18" charset="0"/>
              </a:rPr>
              <a:t>A </a:t>
            </a:r>
            <a:r>
              <a:rPr lang="en-US" sz="2400" dirty="0" err="1">
                <a:latin typeface="Georgia" panose="02040502050405020303" pitchFamily="18" charset="0"/>
              </a:rPr>
              <a:t>guanosine</a:t>
            </a:r>
            <a:r>
              <a:rPr lang="en-US" sz="2400" dirty="0">
                <a:latin typeface="Georgia" panose="02040502050405020303" pitchFamily="18" charset="0"/>
              </a:rPr>
              <a:t> analog</a:t>
            </a:r>
          </a:p>
          <a:p>
            <a:pPr marL="0" indent="0">
              <a:spcBef>
                <a:spcPts val="1800"/>
              </a:spcBef>
              <a:buNone/>
            </a:pPr>
            <a:r>
              <a:rPr lang="en-US" sz="2400" b="1" dirty="0">
                <a:latin typeface="Georgia" panose="02040502050405020303" pitchFamily="18" charset="0"/>
                <a:cs typeface="Times New Roman" pitchFamily="18" charset="0"/>
              </a:rPr>
              <a:t>Mechanism of action</a:t>
            </a:r>
          </a:p>
          <a:p>
            <a:pPr>
              <a:spcBef>
                <a:spcPts val="1800"/>
              </a:spcBef>
            </a:pPr>
            <a:r>
              <a:rPr lang="en-US" sz="2400" dirty="0">
                <a:latin typeface="Georgia" panose="02040502050405020303" pitchFamily="18" charset="0"/>
                <a:cs typeface="Times New Roman" pitchFamily="18" charset="0"/>
              </a:rPr>
              <a:t>Inhibition of synthesis of </a:t>
            </a:r>
            <a:r>
              <a:rPr lang="en-US" sz="2400" dirty="0" err="1">
                <a:latin typeface="Georgia" panose="02040502050405020303" pitchFamily="18" charset="0"/>
                <a:cs typeface="Times New Roman" pitchFamily="18" charset="0"/>
              </a:rPr>
              <a:t>guanosine-triphosphate</a:t>
            </a:r>
            <a:r>
              <a:rPr lang="en-US" sz="2400" dirty="0">
                <a:latin typeface="Georgia" panose="02040502050405020303" pitchFamily="18" charset="0"/>
                <a:cs typeface="Times New Roman" pitchFamily="18" charset="0"/>
              </a:rPr>
              <a:t> which leads to inhibition of nucleic acid synthesis in general</a:t>
            </a:r>
          </a:p>
          <a:p>
            <a:pPr>
              <a:spcBef>
                <a:spcPts val="1800"/>
              </a:spcBef>
            </a:pPr>
            <a:r>
              <a:rPr lang="en-US" sz="2400" dirty="0">
                <a:latin typeface="Georgia" panose="02040502050405020303" pitchFamily="18" charset="0"/>
                <a:cs typeface="Times New Roman" pitchFamily="18" charset="0"/>
              </a:rPr>
              <a:t>Specific inhibition of viral mRNA synthesis</a:t>
            </a:r>
          </a:p>
          <a:p>
            <a:pPr marL="0" indent="0">
              <a:spcBef>
                <a:spcPts val="1800"/>
              </a:spcBef>
              <a:buNone/>
            </a:pPr>
            <a:r>
              <a:rPr lang="en-US" sz="2400" b="1" dirty="0">
                <a:latin typeface="Georgia" panose="02040502050405020303" pitchFamily="18" charset="0"/>
                <a:cs typeface="Times New Roman" pitchFamily="18" charset="0"/>
              </a:rPr>
              <a:t>Anti-viral spectrum</a:t>
            </a:r>
          </a:p>
          <a:p>
            <a:pPr marL="0" indent="0">
              <a:spcBef>
                <a:spcPts val="1800"/>
              </a:spcBef>
              <a:buNone/>
            </a:pPr>
            <a:r>
              <a:rPr lang="en-US" sz="2400" dirty="0">
                <a:latin typeface="Georgia" panose="02040502050405020303" pitchFamily="18" charset="0"/>
                <a:cs typeface="Times New Roman" pitchFamily="18" charset="0"/>
              </a:rPr>
              <a:t>Wide range of DNA and RNA viruses are susceptible, including influenza A, B and C viruses, </a:t>
            </a:r>
            <a:r>
              <a:rPr lang="en-US" sz="2400" dirty="0" err="1">
                <a:latin typeface="Georgia" panose="02040502050405020303" pitchFamily="18" charset="0"/>
                <a:cs typeface="Times New Roman" pitchFamily="18" charset="0"/>
              </a:rPr>
              <a:t>parainfluenza</a:t>
            </a:r>
            <a:r>
              <a:rPr lang="en-US" sz="2400" dirty="0">
                <a:latin typeface="Georgia" panose="02040502050405020303" pitchFamily="18" charset="0"/>
                <a:cs typeface="Times New Roman" pitchFamily="18" charset="0"/>
              </a:rPr>
              <a:t> viruses, measles virus, HSV-1, HSV-2, CMV, RSV and HCV</a:t>
            </a:r>
          </a:p>
        </p:txBody>
      </p:sp>
      <p:sp>
        <p:nvSpPr>
          <p:cNvPr id="4" name="Slide Number Placeholder 3"/>
          <p:cNvSpPr>
            <a:spLocks noGrp="1"/>
          </p:cNvSpPr>
          <p:nvPr>
            <p:ph type="sldNum" sz="quarter" idx="12"/>
          </p:nvPr>
        </p:nvSpPr>
        <p:spPr/>
        <p:txBody>
          <a:bodyPr/>
          <a:lstStyle/>
          <a:p>
            <a:fld id="{9065BF9B-0B9F-4A99-8D09-CC0C46297B10}" type="slidenum">
              <a:rPr lang="en-US" smtClean="0"/>
              <a:pPr/>
              <a:t>55</a:t>
            </a:fld>
            <a:endParaRPr lang="en-US"/>
          </a:p>
        </p:txBody>
      </p:sp>
    </p:spTree>
    <p:extLst>
      <p:ext uri="{BB962C8B-B14F-4D97-AF65-F5344CB8AC3E}">
        <p14:creationId xmlns:p14="http://schemas.microsoft.com/office/powerpoint/2010/main" val="403926750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527" y="274638"/>
            <a:ext cx="8603673" cy="792162"/>
          </a:xfrm>
        </p:spPr>
        <p:txBody>
          <a:bodyPr>
            <a:normAutofit/>
          </a:bodyPr>
          <a:lstStyle/>
          <a:p>
            <a:pPr algn="l"/>
            <a:r>
              <a:rPr lang="en-US" sz="2800" b="1" cap="all" dirty="0">
                <a:latin typeface="Georgia" panose="02040502050405020303" pitchFamily="18" charset="0"/>
              </a:rPr>
              <a:t>Ribavirin …. cont’d</a:t>
            </a:r>
          </a:p>
        </p:txBody>
      </p:sp>
      <p:sp>
        <p:nvSpPr>
          <p:cNvPr id="3" name="Content Placeholder 2"/>
          <p:cNvSpPr>
            <a:spLocks noGrp="1"/>
          </p:cNvSpPr>
          <p:nvPr>
            <p:ph idx="1"/>
          </p:nvPr>
        </p:nvSpPr>
        <p:spPr>
          <a:xfrm>
            <a:off x="235527" y="1233055"/>
            <a:ext cx="8603673" cy="5393169"/>
          </a:xfrm>
        </p:spPr>
        <p:txBody>
          <a:bodyPr>
            <a:noAutofit/>
          </a:bodyPr>
          <a:lstStyle/>
          <a:p>
            <a:pPr marL="0" indent="0">
              <a:spcBef>
                <a:spcPts val="1800"/>
              </a:spcBef>
              <a:buNone/>
            </a:pPr>
            <a:r>
              <a:rPr lang="en-US" sz="2300" b="1" dirty="0">
                <a:latin typeface="Georgia" panose="02040502050405020303" pitchFamily="18" charset="0"/>
                <a:cs typeface="Times New Roman" pitchFamily="18" charset="0"/>
              </a:rPr>
              <a:t>Clinical uses</a:t>
            </a:r>
          </a:p>
          <a:p>
            <a:pPr marL="0" indent="0">
              <a:spcBef>
                <a:spcPts val="1800"/>
              </a:spcBef>
              <a:buNone/>
            </a:pPr>
            <a:r>
              <a:rPr lang="en-US" sz="2300" dirty="0">
                <a:latin typeface="Georgia" panose="02040502050405020303" pitchFamily="18" charset="0"/>
              </a:rPr>
              <a:t>Treatment of RSV, hepatitis C, and viral hemorrhagic fevers (Lassa fever, Crimean–Congo hemorrhagic fever and Hantavirus infection)</a:t>
            </a:r>
            <a:endParaRPr lang="en-US" sz="2300" b="1" dirty="0">
              <a:latin typeface="Georgia" panose="02040502050405020303" pitchFamily="18" charset="0"/>
              <a:cs typeface="Times New Roman" pitchFamily="18" charset="0"/>
            </a:endParaRPr>
          </a:p>
          <a:p>
            <a:pPr lvl="0">
              <a:spcBef>
                <a:spcPts val="1800"/>
              </a:spcBef>
              <a:buNone/>
            </a:pPr>
            <a:r>
              <a:rPr lang="en-US" sz="2300" b="1" dirty="0">
                <a:latin typeface="Georgia" panose="02040502050405020303" pitchFamily="18" charset="0"/>
                <a:cs typeface="Times New Roman" pitchFamily="18" charset="0"/>
              </a:rPr>
              <a:t>Adverse effects</a:t>
            </a:r>
          </a:p>
          <a:p>
            <a:pPr>
              <a:spcBef>
                <a:spcPts val="1800"/>
              </a:spcBef>
            </a:pPr>
            <a:r>
              <a:rPr lang="en-US" sz="2300" dirty="0">
                <a:latin typeface="Georgia" panose="02040502050405020303" pitchFamily="18" charset="0"/>
                <a:cs typeface="Times New Roman" pitchFamily="18" charset="0"/>
              </a:rPr>
              <a:t>When given by aerosol: Conjunctival irritation, transient wheezing and reversible deterioration in pulmonary function</a:t>
            </a:r>
          </a:p>
          <a:p>
            <a:pPr>
              <a:spcBef>
                <a:spcPts val="1800"/>
              </a:spcBef>
            </a:pPr>
            <a:r>
              <a:rPr lang="en-US" sz="2300" dirty="0">
                <a:latin typeface="Georgia" panose="02040502050405020303" pitchFamily="18" charset="0"/>
                <a:cs typeface="Times New Roman" pitchFamily="18" charset="0"/>
              </a:rPr>
              <a:t>When given orally or IV: Dose-dependent hemolytic anemia and bone marrow suppression, headache, insomnia and mood alteration</a:t>
            </a:r>
          </a:p>
        </p:txBody>
      </p:sp>
      <p:sp>
        <p:nvSpPr>
          <p:cNvPr id="4" name="Slide Number Placeholder 3"/>
          <p:cNvSpPr>
            <a:spLocks noGrp="1"/>
          </p:cNvSpPr>
          <p:nvPr>
            <p:ph type="sldNum" sz="quarter" idx="12"/>
          </p:nvPr>
        </p:nvSpPr>
        <p:spPr/>
        <p:txBody>
          <a:bodyPr/>
          <a:lstStyle/>
          <a:p>
            <a:fld id="{9065BF9B-0B9F-4A99-8D09-CC0C46297B10}" type="slidenum">
              <a:rPr lang="en-US" smtClean="0"/>
              <a:pPr/>
              <a:t>56</a:t>
            </a:fld>
            <a:endParaRPr lang="en-US"/>
          </a:p>
        </p:txBody>
      </p:sp>
    </p:spTree>
    <p:extLst>
      <p:ext uri="{BB962C8B-B14F-4D97-AF65-F5344CB8AC3E}">
        <p14:creationId xmlns:p14="http://schemas.microsoft.com/office/powerpoint/2010/main" val="185133751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207819" y="290945"/>
            <a:ext cx="8714508" cy="678873"/>
          </a:xfrm>
        </p:spPr>
        <p:txBody>
          <a:bodyPr>
            <a:normAutofit/>
          </a:bodyPr>
          <a:lstStyle/>
          <a:p>
            <a:pPr algn="l" rtl="0"/>
            <a:r>
              <a:rPr lang="en-US" sz="2800" b="1" cap="all" dirty="0" err="1">
                <a:latin typeface="Georgia" panose="02040502050405020303" pitchFamily="18" charset="0"/>
              </a:rPr>
              <a:t>Fomivirsen</a:t>
            </a:r>
            <a:endParaRPr lang="en-US" sz="2800" b="1" cap="all" dirty="0">
              <a:latin typeface="Georgia" panose="02040502050405020303" pitchFamily="18" charset="0"/>
            </a:endParaRPr>
          </a:p>
        </p:txBody>
      </p:sp>
      <p:sp>
        <p:nvSpPr>
          <p:cNvPr id="46083" name="Rectangle 3"/>
          <p:cNvSpPr>
            <a:spLocks noGrp="1" noChangeArrowheads="1"/>
          </p:cNvSpPr>
          <p:nvPr>
            <p:ph type="body" idx="1"/>
          </p:nvPr>
        </p:nvSpPr>
        <p:spPr>
          <a:xfrm>
            <a:off x="207819" y="1205345"/>
            <a:ext cx="8714508" cy="5420879"/>
          </a:xfrm>
        </p:spPr>
        <p:txBody>
          <a:bodyPr>
            <a:normAutofit/>
          </a:bodyPr>
          <a:lstStyle/>
          <a:p>
            <a:pPr algn="l" rtl="0">
              <a:spcBef>
                <a:spcPts val="1800"/>
              </a:spcBef>
            </a:pPr>
            <a:r>
              <a:rPr lang="en-US" sz="2600" dirty="0">
                <a:latin typeface="Georgia" panose="02040502050405020303" pitchFamily="18" charset="0"/>
              </a:rPr>
              <a:t>An oligonucleotide</a:t>
            </a:r>
          </a:p>
          <a:p>
            <a:pPr algn="l" rtl="0">
              <a:spcBef>
                <a:spcPts val="1800"/>
              </a:spcBef>
            </a:pPr>
            <a:r>
              <a:rPr lang="en-US" sz="2600" dirty="0">
                <a:latin typeface="Georgia" panose="02040502050405020303" pitchFamily="18" charset="0"/>
              </a:rPr>
              <a:t>Binds to mRNA and inhibits protein synthesis and viral replication</a:t>
            </a:r>
          </a:p>
          <a:p>
            <a:pPr algn="l" rtl="0">
              <a:spcBef>
                <a:spcPts val="1800"/>
              </a:spcBef>
            </a:pPr>
            <a:r>
              <a:rPr lang="en-US" sz="2600" dirty="0">
                <a:latin typeface="Georgia" panose="02040502050405020303" pitchFamily="18" charset="0"/>
              </a:rPr>
              <a:t>Uses: CMV retinitis</a:t>
            </a:r>
          </a:p>
          <a:p>
            <a:pPr algn="l" rtl="0">
              <a:spcBef>
                <a:spcPts val="1800"/>
              </a:spcBef>
            </a:pPr>
            <a:r>
              <a:rPr lang="en-US" sz="2600" dirty="0">
                <a:latin typeface="Georgia" panose="02040502050405020303" pitchFamily="18" charset="0"/>
              </a:rPr>
              <a:t>Adverse effects: </a:t>
            </a:r>
            <a:r>
              <a:rPr lang="en-US" sz="2600" dirty="0" err="1">
                <a:latin typeface="Georgia" panose="02040502050405020303" pitchFamily="18" charset="0"/>
              </a:rPr>
              <a:t>Iritis</a:t>
            </a:r>
            <a:r>
              <a:rPr lang="en-US" sz="2600" dirty="0">
                <a:latin typeface="Georgia" panose="02040502050405020303" pitchFamily="18" charset="0"/>
              </a:rPr>
              <a:t> and increased intraocular pressure</a:t>
            </a:r>
          </a:p>
        </p:txBody>
      </p:sp>
      <p:sp>
        <p:nvSpPr>
          <p:cNvPr id="4" name="Slide Number Placeholder 3"/>
          <p:cNvSpPr>
            <a:spLocks noGrp="1"/>
          </p:cNvSpPr>
          <p:nvPr>
            <p:ph type="sldNum" sz="quarter" idx="12"/>
          </p:nvPr>
        </p:nvSpPr>
        <p:spPr/>
        <p:txBody>
          <a:bodyPr/>
          <a:lstStyle/>
          <a:p>
            <a:fld id="{9065BF9B-0B9F-4A99-8D09-CC0C46297B10}" type="slidenum">
              <a:rPr lang="en-US" smtClean="0"/>
              <a:pPr/>
              <a:t>57</a:t>
            </a:fld>
            <a:endParaRPr lang="en-US"/>
          </a:p>
        </p:txBody>
      </p:sp>
    </p:spTree>
    <p:extLst>
      <p:ext uri="{BB962C8B-B14F-4D97-AF65-F5344CB8AC3E}">
        <p14:creationId xmlns:p14="http://schemas.microsoft.com/office/powerpoint/2010/main" val="415430270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526" y="263236"/>
            <a:ext cx="8700655" cy="762000"/>
          </a:xfrm>
        </p:spPr>
        <p:txBody>
          <a:bodyPr>
            <a:normAutofit/>
          </a:bodyPr>
          <a:lstStyle/>
          <a:p>
            <a:pPr algn="l"/>
            <a:r>
              <a:rPr lang="en-US" sz="2800" b="1" cap="all" dirty="0">
                <a:latin typeface="Georgia" panose="02040502050405020303" pitchFamily="18" charset="0"/>
              </a:rPr>
              <a:t>NS5B RNA Polymerase Inhibitors</a:t>
            </a:r>
          </a:p>
        </p:txBody>
      </p:sp>
      <p:sp>
        <p:nvSpPr>
          <p:cNvPr id="3" name="Content Placeholder 2"/>
          <p:cNvSpPr>
            <a:spLocks noGrp="1"/>
          </p:cNvSpPr>
          <p:nvPr>
            <p:ph idx="1"/>
          </p:nvPr>
        </p:nvSpPr>
        <p:spPr>
          <a:xfrm>
            <a:off x="235527" y="1191491"/>
            <a:ext cx="8700654" cy="5434733"/>
          </a:xfrm>
        </p:spPr>
        <p:txBody>
          <a:bodyPr>
            <a:noAutofit/>
          </a:bodyPr>
          <a:lstStyle/>
          <a:p>
            <a:pPr>
              <a:spcBef>
                <a:spcPts val="1800"/>
              </a:spcBef>
            </a:pPr>
            <a:r>
              <a:rPr lang="en-US" sz="2400" dirty="0">
                <a:latin typeface="Georgia" panose="02040502050405020303" pitchFamily="18" charset="0"/>
              </a:rPr>
              <a:t>NS5B is an RNA-dependent RNA polymerase involved in posttranslational processing that is necessary for replication of HCV</a:t>
            </a:r>
          </a:p>
          <a:p>
            <a:pPr>
              <a:spcBef>
                <a:spcPts val="1800"/>
              </a:spcBef>
            </a:pPr>
            <a:r>
              <a:rPr lang="en-US" sz="2400" dirty="0">
                <a:latin typeface="Georgia" panose="02040502050405020303" pitchFamily="18" charset="0"/>
              </a:rPr>
              <a:t>NS5B inhibitors are used in the treatment of HCV infection</a:t>
            </a:r>
          </a:p>
          <a:p>
            <a:pPr>
              <a:spcBef>
                <a:spcPts val="1800"/>
              </a:spcBef>
            </a:pPr>
            <a:r>
              <a:rPr lang="en-US" sz="2400" dirty="0">
                <a:latin typeface="Georgia" panose="02040502050405020303" pitchFamily="18" charset="0"/>
              </a:rPr>
              <a:t>There are two classes of NS5B inhibitors:</a:t>
            </a:r>
          </a:p>
          <a:p>
            <a:pPr marL="857250" lvl="1" indent="-457200">
              <a:spcBef>
                <a:spcPts val="1800"/>
              </a:spcBef>
              <a:buFont typeface="+mj-lt"/>
              <a:buAutoNum type="arabicPeriod"/>
            </a:pPr>
            <a:r>
              <a:rPr lang="en-US" sz="2400" dirty="0">
                <a:latin typeface="Georgia" panose="02040502050405020303" pitchFamily="18" charset="0"/>
              </a:rPr>
              <a:t>Competitive inhibitors: nucleoside/nucleotide analogues e.g. </a:t>
            </a:r>
            <a:r>
              <a:rPr lang="en-US" sz="2400" dirty="0" err="1">
                <a:latin typeface="Georgia" panose="02040502050405020303" pitchFamily="18" charset="0"/>
              </a:rPr>
              <a:t>sofosbuvir</a:t>
            </a:r>
            <a:endParaRPr lang="en-US" sz="2400" dirty="0">
              <a:latin typeface="Georgia" panose="02040502050405020303" pitchFamily="18" charset="0"/>
            </a:endParaRPr>
          </a:p>
          <a:p>
            <a:pPr marL="857250" lvl="1" indent="-457200">
              <a:spcBef>
                <a:spcPts val="1800"/>
              </a:spcBef>
              <a:buFont typeface="+mj-lt"/>
              <a:buAutoNum type="arabicPeriod"/>
            </a:pPr>
            <a:r>
              <a:rPr lang="en-US" sz="2400" dirty="0">
                <a:latin typeface="Georgia" panose="02040502050405020303" pitchFamily="18" charset="0"/>
              </a:rPr>
              <a:t>Non-competitive inhibitors (allosteric inhibitors): non-nucleoside analogues e.g. </a:t>
            </a:r>
            <a:r>
              <a:rPr lang="en-US" sz="2400" dirty="0" err="1">
                <a:latin typeface="Georgia" panose="02040502050405020303" pitchFamily="18" charset="0"/>
              </a:rPr>
              <a:t>dasabuvir</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9065BF9B-0B9F-4A99-8D09-CC0C46297B10}" type="slidenum">
              <a:rPr lang="en-US" smtClean="0"/>
              <a:pPr/>
              <a:t>58</a:t>
            </a:fld>
            <a:endParaRPr lang="en-US"/>
          </a:p>
        </p:txBody>
      </p:sp>
    </p:spTree>
    <p:extLst>
      <p:ext uri="{BB962C8B-B14F-4D97-AF65-F5344CB8AC3E}">
        <p14:creationId xmlns:p14="http://schemas.microsoft.com/office/powerpoint/2010/main" val="148931136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Autofit/>
          </a:bodyPr>
          <a:lstStyle/>
          <a:p>
            <a:r>
              <a:rPr lang="en-US" sz="9600" b="1" i="1" dirty="0">
                <a:latin typeface="Georgia" panose="02040502050405020303" pitchFamily="18" charset="0"/>
              </a:rPr>
              <a:t>END</a:t>
            </a:r>
          </a:p>
        </p:txBody>
      </p:sp>
      <p:sp>
        <p:nvSpPr>
          <p:cNvPr id="6" name="Subtitle 5"/>
          <p:cNvSpPr>
            <a:spLocks noGrp="1"/>
          </p:cNvSpPr>
          <p:nvPr>
            <p:ph type="subTitle" idx="1"/>
          </p:nvPr>
        </p:nvSpPr>
        <p:spPr>
          <a:xfrm>
            <a:off x="1371600" y="3886200"/>
            <a:ext cx="6400800" cy="1968690"/>
          </a:xfrm>
        </p:spPr>
        <p:txBody>
          <a:bodyPr/>
          <a:lstStyle/>
          <a:p>
            <a:endParaRPr lang="en-US" dirty="0">
              <a:latin typeface="Georgia" panose="02040502050405020303" pitchFamily="18" charset="0"/>
            </a:endParaRPr>
          </a:p>
        </p:txBody>
      </p:sp>
    </p:spTree>
    <p:extLst>
      <p:ext uri="{BB962C8B-B14F-4D97-AF65-F5344CB8AC3E}">
        <p14:creationId xmlns:p14="http://schemas.microsoft.com/office/powerpoint/2010/main" val="2414074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4" y="274638"/>
            <a:ext cx="8679976" cy="563562"/>
          </a:xfrm>
        </p:spPr>
        <p:txBody>
          <a:bodyPr>
            <a:noAutofit/>
          </a:bodyPr>
          <a:lstStyle/>
          <a:p>
            <a:pPr algn="l"/>
            <a:r>
              <a:rPr lang="en-US" sz="2800" b="1" cap="all" dirty="0">
                <a:latin typeface="Georgia" panose="02040502050405020303" pitchFamily="18" charset="0"/>
              </a:rPr>
              <a:t>General concepts</a:t>
            </a:r>
            <a:endParaRPr lang="en-US" sz="2800" cap="all" dirty="0">
              <a:latin typeface="Georgia" panose="02040502050405020303" pitchFamily="18" charset="0"/>
            </a:endParaRPr>
          </a:p>
        </p:txBody>
      </p:sp>
      <p:sp>
        <p:nvSpPr>
          <p:cNvPr id="3" name="Content Placeholder 2"/>
          <p:cNvSpPr>
            <a:spLocks noGrp="1"/>
          </p:cNvSpPr>
          <p:nvPr>
            <p:ph idx="1"/>
          </p:nvPr>
        </p:nvSpPr>
        <p:spPr>
          <a:xfrm>
            <a:off x="218364" y="1187355"/>
            <a:ext cx="8679976" cy="5438870"/>
          </a:xfrm>
        </p:spPr>
        <p:txBody>
          <a:bodyPr>
            <a:normAutofit/>
          </a:bodyPr>
          <a:lstStyle/>
          <a:p>
            <a:pPr marL="320040" indent="-320040">
              <a:spcBef>
                <a:spcPts val="1800"/>
              </a:spcBef>
              <a:defRPr/>
            </a:pPr>
            <a:r>
              <a:rPr lang="en-US" sz="2400" dirty="0">
                <a:latin typeface="Georgia" panose="02040502050405020303" pitchFamily="18" charset="0"/>
                <a:cs typeface="Times New Roman" pitchFamily="18" charset="0"/>
              </a:rPr>
              <a:t>Viruses utilize many of the metabolic processes of the host cell itself, it is difficult to develop anti-viral drugs with selective toxicity </a:t>
            </a:r>
          </a:p>
          <a:p>
            <a:pPr marL="320040" indent="-320040">
              <a:spcBef>
                <a:spcPts val="1800"/>
              </a:spcBef>
              <a:defRPr/>
            </a:pPr>
            <a:r>
              <a:rPr lang="en-US" sz="2400" dirty="0">
                <a:latin typeface="Georgia" panose="02040502050405020303" pitchFamily="18" charset="0"/>
                <a:cs typeface="Times New Roman" pitchFamily="18" charset="0"/>
              </a:rPr>
              <a:t>Antiviral drugs typically have a restricted spectrum of antiviral activity and inhibit a specific viral protein</a:t>
            </a:r>
          </a:p>
          <a:p>
            <a:pPr marL="320040" indent="-320040">
              <a:spcBef>
                <a:spcPts val="1800"/>
              </a:spcBef>
              <a:defRPr/>
            </a:pPr>
            <a:r>
              <a:rPr lang="en-US" sz="2400" dirty="0">
                <a:latin typeface="Georgia" panose="02040502050405020303" pitchFamily="18" charset="0"/>
                <a:cs typeface="Times New Roman" pitchFamily="18" charset="0"/>
              </a:rPr>
              <a:t>Single nucleotide changes leading to critical amino acid substitutions in a target protein often are sufficient to cause antiviral drug resistance</a:t>
            </a:r>
          </a:p>
          <a:p>
            <a:pPr marL="320040" indent="-320040">
              <a:spcBef>
                <a:spcPts val="1800"/>
              </a:spcBef>
              <a:defRPr/>
            </a:pPr>
            <a:r>
              <a:rPr lang="en-US" sz="2400" dirty="0">
                <a:latin typeface="Georgia" panose="02040502050405020303" pitchFamily="18" charset="0"/>
                <a:cs typeface="Times New Roman" pitchFamily="18" charset="0"/>
              </a:rPr>
              <a:t>Current agents inhibit active replication but do not eliminate non-replicating or latent viruses so that  viral growth may resume after drug removal </a:t>
            </a:r>
          </a:p>
        </p:txBody>
      </p:sp>
      <p:sp>
        <p:nvSpPr>
          <p:cNvPr id="4" name="Slide Number Placeholder 3"/>
          <p:cNvSpPr>
            <a:spLocks noGrp="1"/>
          </p:cNvSpPr>
          <p:nvPr>
            <p:ph type="sldNum" sz="quarter" idx="12"/>
          </p:nvPr>
        </p:nvSpPr>
        <p:spPr/>
        <p:txBody>
          <a:bodyPr/>
          <a:lstStyle/>
          <a:p>
            <a:fld id="{9065BF9B-0B9F-4A99-8D09-CC0C46297B10}" type="slidenum">
              <a:rPr lang="en-US" smtClean="0"/>
              <a:pPr/>
              <a:t>6</a:t>
            </a:fld>
            <a:endParaRPr lang="en-US"/>
          </a:p>
        </p:txBody>
      </p:sp>
    </p:spTree>
    <p:extLst>
      <p:ext uri="{BB962C8B-B14F-4D97-AF65-F5344CB8AC3E}">
        <p14:creationId xmlns:p14="http://schemas.microsoft.com/office/powerpoint/2010/main" val="4975449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4" y="274638"/>
            <a:ext cx="8679976" cy="563562"/>
          </a:xfrm>
        </p:spPr>
        <p:txBody>
          <a:bodyPr>
            <a:noAutofit/>
          </a:bodyPr>
          <a:lstStyle/>
          <a:p>
            <a:pPr algn="l"/>
            <a:r>
              <a:rPr lang="en-US" sz="2800" b="1" cap="all" dirty="0">
                <a:latin typeface="Georgia" panose="02040502050405020303" pitchFamily="18" charset="0"/>
              </a:rPr>
              <a:t>General concepts …. Cont’d</a:t>
            </a:r>
            <a:endParaRPr lang="en-US" sz="2800" cap="all" dirty="0">
              <a:latin typeface="Georgia" panose="02040502050405020303" pitchFamily="18" charset="0"/>
            </a:endParaRPr>
          </a:p>
        </p:txBody>
      </p:sp>
      <p:sp>
        <p:nvSpPr>
          <p:cNvPr id="3" name="Content Placeholder 2"/>
          <p:cNvSpPr>
            <a:spLocks noGrp="1"/>
          </p:cNvSpPr>
          <p:nvPr>
            <p:ph idx="1"/>
          </p:nvPr>
        </p:nvSpPr>
        <p:spPr>
          <a:xfrm>
            <a:off x="218364" y="1187355"/>
            <a:ext cx="8679976" cy="5438870"/>
          </a:xfrm>
        </p:spPr>
        <p:txBody>
          <a:bodyPr>
            <a:normAutofit/>
          </a:bodyPr>
          <a:lstStyle/>
          <a:p>
            <a:pPr lvl="0">
              <a:spcBef>
                <a:spcPts val="1800"/>
              </a:spcBef>
            </a:pPr>
            <a:r>
              <a:rPr lang="en-US" sz="2400" dirty="0">
                <a:latin typeface="Georgia" panose="02040502050405020303" pitchFamily="18" charset="0"/>
                <a:cs typeface="Times New Roman" pitchFamily="18" charset="0"/>
              </a:rPr>
              <a:t>Anti-viral drugs may have synergistic anti-viral effects when given concomitantly (e.g. </a:t>
            </a:r>
            <a:r>
              <a:rPr lang="en-US" sz="2400" dirty="0" err="1">
                <a:latin typeface="Georgia" panose="02040502050405020303" pitchFamily="18" charset="0"/>
                <a:cs typeface="Times New Roman" pitchFamily="18" charset="0"/>
              </a:rPr>
              <a:t>ganciclovir</a:t>
            </a:r>
            <a:r>
              <a:rPr lang="en-US" sz="2400" dirty="0">
                <a:latin typeface="Georgia" panose="02040502050405020303" pitchFamily="18" charset="0"/>
                <a:cs typeface="Times New Roman" pitchFamily="18" charset="0"/>
              </a:rPr>
              <a:t> &amp; </a:t>
            </a:r>
            <a:r>
              <a:rPr lang="en-US" sz="2400" dirty="0" err="1">
                <a:latin typeface="Georgia" panose="02040502050405020303" pitchFamily="18" charset="0"/>
                <a:cs typeface="Times New Roman" pitchFamily="18" charset="0"/>
              </a:rPr>
              <a:t>foscarnet</a:t>
            </a:r>
            <a:r>
              <a:rPr lang="en-US" sz="2400" dirty="0">
                <a:latin typeface="Georgia" panose="02040502050405020303" pitchFamily="18" charset="0"/>
                <a:cs typeface="Times New Roman" pitchFamily="18" charset="0"/>
              </a:rPr>
              <a:t>, </a:t>
            </a:r>
            <a:r>
              <a:rPr lang="en-US" sz="2400" dirty="0" err="1">
                <a:latin typeface="Georgia" panose="02040502050405020303" pitchFamily="18" charset="0"/>
                <a:cs typeface="Times New Roman" pitchFamily="18" charset="0"/>
              </a:rPr>
              <a:t>zidovudine</a:t>
            </a:r>
            <a:r>
              <a:rPr lang="en-US" sz="2400" dirty="0">
                <a:latin typeface="Georgia" panose="02040502050405020303" pitchFamily="18" charset="0"/>
                <a:cs typeface="Times New Roman" pitchFamily="18" charset="0"/>
              </a:rPr>
              <a:t>  &amp; </a:t>
            </a:r>
            <a:r>
              <a:rPr lang="en-US" sz="2400" dirty="0" err="1">
                <a:latin typeface="Georgia" panose="02040502050405020303" pitchFamily="18" charset="0"/>
                <a:cs typeface="Times New Roman" pitchFamily="18" charset="0"/>
              </a:rPr>
              <a:t>nevirapine</a:t>
            </a:r>
            <a:r>
              <a:rPr lang="en-US" sz="2400" dirty="0">
                <a:latin typeface="Georgia" panose="02040502050405020303" pitchFamily="18" charset="0"/>
                <a:cs typeface="Times New Roman" pitchFamily="18" charset="0"/>
              </a:rPr>
              <a:t>, </a:t>
            </a:r>
            <a:r>
              <a:rPr lang="en-US" sz="2400" dirty="0" err="1">
                <a:latin typeface="Georgia" panose="02040502050405020303" pitchFamily="18" charset="0"/>
                <a:cs typeface="Times New Roman" pitchFamily="18" charset="0"/>
              </a:rPr>
              <a:t>zidovudine</a:t>
            </a:r>
            <a:r>
              <a:rPr lang="en-US" sz="2400" dirty="0">
                <a:latin typeface="Georgia" panose="02040502050405020303" pitchFamily="18" charset="0"/>
                <a:cs typeface="Times New Roman" pitchFamily="18" charset="0"/>
              </a:rPr>
              <a:t> &amp; protease inhibitors </a:t>
            </a:r>
            <a:r>
              <a:rPr lang="en-US" sz="2400" dirty="0" err="1">
                <a:latin typeface="Georgia" panose="02040502050405020303" pitchFamily="18" charset="0"/>
                <a:cs typeface="Times New Roman" pitchFamily="18" charset="0"/>
              </a:rPr>
              <a:t>etc</a:t>
            </a:r>
            <a:r>
              <a:rPr lang="en-US" sz="2400" dirty="0">
                <a:latin typeface="Georgia" panose="02040502050405020303" pitchFamily="18" charset="0"/>
                <a:cs typeface="Times New Roman" pitchFamily="18" charset="0"/>
              </a:rPr>
              <a:t>)</a:t>
            </a:r>
          </a:p>
          <a:p>
            <a:pPr>
              <a:spcBef>
                <a:spcPts val="1800"/>
              </a:spcBef>
            </a:pPr>
            <a:r>
              <a:rPr lang="en-US" sz="2400" dirty="0">
                <a:latin typeface="Georgia" panose="02040502050405020303" pitchFamily="18" charset="0"/>
                <a:cs typeface="Times New Roman" pitchFamily="18" charset="0"/>
              </a:rPr>
              <a:t>In other cases toxic synergistic effects preclude concurrent administration of two antiviral drugs (e.g. </a:t>
            </a:r>
            <a:r>
              <a:rPr lang="en-US" sz="2400" dirty="0" err="1">
                <a:latin typeface="Georgia" panose="02040502050405020303" pitchFamily="18" charset="0"/>
                <a:cs typeface="Times New Roman" pitchFamily="18" charset="0"/>
              </a:rPr>
              <a:t>zidovudine</a:t>
            </a:r>
            <a:r>
              <a:rPr lang="en-US" sz="2400" dirty="0">
                <a:latin typeface="Georgia" panose="02040502050405020303" pitchFamily="18" charset="0"/>
                <a:cs typeface="Times New Roman" pitchFamily="18" charset="0"/>
              </a:rPr>
              <a:t>  and </a:t>
            </a:r>
            <a:r>
              <a:rPr lang="en-US" sz="2400" dirty="0" err="1">
                <a:latin typeface="Georgia" panose="02040502050405020303" pitchFamily="18" charset="0"/>
                <a:cs typeface="Times New Roman" pitchFamily="18" charset="0"/>
              </a:rPr>
              <a:t>aciclovir</a:t>
            </a:r>
            <a:r>
              <a:rPr lang="en-US" sz="2400" dirty="0">
                <a:latin typeface="Georgia" panose="02040502050405020303" pitchFamily="18" charset="0"/>
                <a:cs typeface="Times New Roman" pitchFamily="18" charset="0"/>
              </a:rPr>
              <a:t>, </a:t>
            </a:r>
            <a:r>
              <a:rPr lang="en-US" sz="2400" dirty="0" err="1">
                <a:latin typeface="Georgia" panose="02040502050405020303" pitchFamily="18" charset="0"/>
                <a:cs typeface="Times New Roman" pitchFamily="18" charset="0"/>
              </a:rPr>
              <a:t>zidovudine</a:t>
            </a:r>
            <a:r>
              <a:rPr lang="en-US" sz="2400" dirty="0">
                <a:latin typeface="Georgia" panose="02040502050405020303" pitchFamily="18" charset="0"/>
                <a:cs typeface="Times New Roman" pitchFamily="18" charset="0"/>
              </a:rPr>
              <a:t> and </a:t>
            </a:r>
            <a:r>
              <a:rPr lang="en-US" sz="2400" dirty="0" err="1">
                <a:latin typeface="Georgia" panose="02040502050405020303" pitchFamily="18" charset="0"/>
                <a:cs typeface="Times New Roman" pitchFamily="18" charset="0"/>
              </a:rPr>
              <a:t>ganciclovir</a:t>
            </a:r>
            <a:r>
              <a:rPr lang="en-US" sz="2400" dirty="0">
                <a:latin typeface="Georgia" panose="02040502050405020303" pitchFamily="18" charset="0"/>
                <a:cs typeface="Times New Roman" pitchFamily="18" charset="0"/>
              </a:rPr>
              <a:t>, </a:t>
            </a:r>
            <a:r>
              <a:rPr lang="en-US" sz="2400" dirty="0" err="1">
                <a:latin typeface="Georgia" panose="02040502050405020303" pitchFamily="18" charset="0"/>
                <a:cs typeface="Times New Roman" pitchFamily="18" charset="0"/>
              </a:rPr>
              <a:t>etc</a:t>
            </a:r>
            <a:r>
              <a:rPr lang="en-US" sz="2400" dirty="0">
                <a:latin typeface="Georgia" panose="02040502050405020303" pitchFamily="18" charset="0"/>
                <a:cs typeface="Times New Roman" pitchFamily="18" charset="0"/>
              </a:rPr>
              <a:t>)</a:t>
            </a:r>
          </a:p>
          <a:p>
            <a:pPr>
              <a:spcBef>
                <a:spcPts val="1800"/>
              </a:spcBef>
            </a:pPr>
            <a:r>
              <a:rPr lang="en-US" sz="2400" dirty="0">
                <a:latin typeface="Georgia" panose="02040502050405020303" pitchFamily="18" charset="0"/>
                <a:cs typeface="Times New Roman" pitchFamily="18" charset="0"/>
              </a:rPr>
              <a:t>Effective host immune response remains essential for recovery from infection.</a:t>
            </a:r>
            <a:r>
              <a:rPr lang="en-US" sz="2400" dirty="0">
                <a:latin typeface="Georgia" panose="02040502050405020303" pitchFamily="18" charset="0"/>
              </a:rPr>
              <a:t> Best responses to antiviral drugs are in patients with competent immune systems. A healthy immune system works synergistically with the drug to eliminate or suppress viral activity.</a:t>
            </a:r>
          </a:p>
        </p:txBody>
      </p:sp>
      <p:sp>
        <p:nvSpPr>
          <p:cNvPr id="4" name="Slide Number Placeholder 3"/>
          <p:cNvSpPr>
            <a:spLocks noGrp="1"/>
          </p:cNvSpPr>
          <p:nvPr>
            <p:ph type="sldNum" sz="quarter" idx="12"/>
          </p:nvPr>
        </p:nvSpPr>
        <p:spPr/>
        <p:txBody>
          <a:bodyPr/>
          <a:lstStyle/>
          <a:p>
            <a:fld id="{9065BF9B-0B9F-4A99-8D09-CC0C46297B10}" type="slidenum">
              <a:rPr lang="en-US" smtClean="0"/>
              <a:pPr/>
              <a:t>7</a:t>
            </a:fld>
            <a:endParaRPr lang="en-US"/>
          </a:p>
        </p:txBody>
      </p:sp>
    </p:spTree>
    <p:extLst>
      <p:ext uri="{BB962C8B-B14F-4D97-AF65-F5344CB8AC3E}">
        <p14:creationId xmlns:p14="http://schemas.microsoft.com/office/powerpoint/2010/main" val="35984107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0" y="274638"/>
            <a:ext cx="8679976" cy="715962"/>
          </a:xfrm>
        </p:spPr>
        <p:txBody>
          <a:bodyPr>
            <a:noAutofit/>
          </a:bodyPr>
          <a:lstStyle/>
          <a:p>
            <a:pPr algn="l"/>
            <a:r>
              <a:rPr lang="en-US" sz="2800" b="1" cap="all" dirty="0">
                <a:latin typeface="Georgia" panose="02040502050405020303" pitchFamily="18" charset="0"/>
              </a:rPr>
              <a:t>CLASSIFICATION OF ANTI-VIRAL DRUGS (according to mechanisms of action)</a:t>
            </a:r>
          </a:p>
        </p:txBody>
      </p:sp>
      <p:sp>
        <p:nvSpPr>
          <p:cNvPr id="3" name="Content Placeholder 2"/>
          <p:cNvSpPr>
            <a:spLocks noGrp="1"/>
          </p:cNvSpPr>
          <p:nvPr>
            <p:ph idx="1"/>
          </p:nvPr>
        </p:nvSpPr>
        <p:spPr>
          <a:xfrm>
            <a:off x="245660" y="1214651"/>
            <a:ext cx="8679976" cy="5411574"/>
          </a:xfrm>
        </p:spPr>
        <p:txBody>
          <a:bodyPr>
            <a:normAutofit/>
          </a:bodyPr>
          <a:lstStyle/>
          <a:p>
            <a:pPr>
              <a:spcBef>
                <a:spcPts val="1800"/>
              </a:spcBef>
            </a:pPr>
            <a:r>
              <a:rPr lang="en-US" sz="2600" dirty="0">
                <a:latin typeface="Georgia" panose="02040502050405020303" pitchFamily="18" charset="0"/>
              </a:rPr>
              <a:t>Nucleoside reverse transcriptase inhibitors (NRTIs)</a:t>
            </a:r>
          </a:p>
          <a:p>
            <a:pPr>
              <a:spcBef>
                <a:spcPts val="1800"/>
              </a:spcBef>
            </a:pPr>
            <a:r>
              <a:rPr lang="en-US" sz="2600" dirty="0">
                <a:latin typeface="Georgia" panose="02040502050405020303" pitchFamily="18" charset="0"/>
              </a:rPr>
              <a:t>Non-nucleotide reverse transcriptase inhibitors (NNRTIs)</a:t>
            </a:r>
          </a:p>
          <a:p>
            <a:pPr>
              <a:spcBef>
                <a:spcPts val="1800"/>
              </a:spcBef>
            </a:pPr>
            <a:r>
              <a:rPr lang="en-US" sz="2600" dirty="0">
                <a:latin typeface="Georgia" panose="02040502050405020303" pitchFamily="18" charset="0"/>
              </a:rPr>
              <a:t>Protease inhibitors</a:t>
            </a:r>
          </a:p>
          <a:p>
            <a:pPr>
              <a:spcBef>
                <a:spcPts val="1800"/>
              </a:spcBef>
            </a:pPr>
            <a:r>
              <a:rPr lang="en-US" sz="2600" dirty="0">
                <a:latin typeface="Georgia" panose="02040502050405020303" pitchFamily="18" charset="0"/>
              </a:rPr>
              <a:t>DNA polymerase inhibitors</a:t>
            </a:r>
          </a:p>
          <a:p>
            <a:pPr>
              <a:spcBef>
                <a:spcPts val="1800"/>
              </a:spcBef>
            </a:pPr>
            <a:r>
              <a:rPr lang="en-US" sz="2600" dirty="0">
                <a:latin typeface="Georgia" panose="02040502050405020303" pitchFamily="18" charset="0"/>
              </a:rPr>
              <a:t>Neuraminidase inhibitors</a:t>
            </a:r>
          </a:p>
        </p:txBody>
      </p:sp>
      <p:sp>
        <p:nvSpPr>
          <p:cNvPr id="4" name="Slide Number Placeholder 3"/>
          <p:cNvSpPr>
            <a:spLocks noGrp="1"/>
          </p:cNvSpPr>
          <p:nvPr>
            <p:ph type="sldNum" sz="quarter" idx="12"/>
          </p:nvPr>
        </p:nvSpPr>
        <p:spPr/>
        <p:txBody>
          <a:bodyPr/>
          <a:lstStyle/>
          <a:p>
            <a:fld id="{9065BF9B-0B9F-4A99-8D09-CC0C46297B10}" type="slidenum">
              <a:rPr lang="en-US" smtClean="0"/>
              <a:pPr/>
              <a:t>8</a:t>
            </a:fld>
            <a:endParaRPr lang="en-US"/>
          </a:p>
        </p:txBody>
      </p:sp>
    </p:spTree>
    <p:extLst>
      <p:ext uri="{BB962C8B-B14F-4D97-AF65-F5344CB8AC3E}">
        <p14:creationId xmlns:p14="http://schemas.microsoft.com/office/powerpoint/2010/main" val="1936090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0" y="274638"/>
            <a:ext cx="8679976" cy="715962"/>
          </a:xfrm>
        </p:spPr>
        <p:txBody>
          <a:bodyPr>
            <a:noAutofit/>
          </a:bodyPr>
          <a:lstStyle/>
          <a:p>
            <a:pPr algn="l"/>
            <a:r>
              <a:rPr lang="en-US" sz="2800" b="1" cap="all" dirty="0">
                <a:latin typeface="Georgia" panose="02040502050405020303" pitchFamily="18" charset="0"/>
              </a:rPr>
              <a:t>CLASSIFICATION OF ANTI-VIRAL DRUGS (according to MOA) …. Cont’d</a:t>
            </a:r>
          </a:p>
        </p:txBody>
      </p:sp>
      <p:sp>
        <p:nvSpPr>
          <p:cNvPr id="3" name="Content Placeholder 2"/>
          <p:cNvSpPr>
            <a:spLocks noGrp="1"/>
          </p:cNvSpPr>
          <p:nvPr>
            <p:ph idx="1"/>
          </p:nvPr>
        </p:nvSpPr>
        <p:spPr>
          <a:xfrm>
            <a:off x="245660" y="1214651"/>
            <a:ext cx="8679976" cy="5411574"/>
          </a:xfrm>
        </p:spPr>
        <p:txBody>
          <a:bodyPr>
            <a:normAutofit/>
          </a:bodyPr>
          <a:lstStyle/>
          <a:p>
            <a:pPr>
              <a:spcBef>
                <a:spcPts val="1800"/>
              </a:spcBef>
            </a:pPr>
            <a:r>
              <a:rPr lang="en-US" sz="2600" dirty="0">
                <a:latin typeface="Georgia" panose="02040502050405020303" pitchFamily="18" charset="0"/>
              </a:rPr>
              <a:t>Inhibitors of viral coat assembly</a:t>
            </a:r>
          </a:p>
          <a:p>
            <a:pPr>
              <a:spcBef>
                <a:spcPts val="1800"/>
              </a:spcBef>
            </a:pPr>
            <a:r>
              <a:rPr lang="en-US" sz="2600" dirty="0" err="1">
                <a:latin typeface="Georgia" panose="02040502050405020303" pitchFamily="18" charset="0"/>
              </a:rPr>
              <a:t>Integrase</a:t>
            </a:r>
            <a:r>
              <a:rPr lang="en-US" sz="2600" dirty="0">
                <a:latin typeface="Georgia" panose="02040502050405020303" pitchFamily="18" charset="0"/>
              </a:rPr>
              <a:t> inhibitors</a:t>
            </a:r>
          </a:p>
          <a:p>
            <a:pPr>
              <a:spcBef>
                <a:spcPts val="1800"/>
              </a:spcBef>
            </a:pPr>
            <a:r>
              <a:rPr lang="en-US" sz="2600" dirty="0">
                <a:latin typeface="Georgia" panose="02040502050405020303" pitchFamily="18" charset="0"/>
              </a:rPr>
              <a:t>Entry inhibitors</a:t>
            </a:r>
          </a:p>
          <a:p>
            <a:pPr>
              <a:spcBef>
                <a:spcPts val="1800"/>
              </a:spcBef>
            </a:pPr>
            <a:r>
              <a:rPr lang="en-US" sz="2600" dirty="0">
                <a:latin typeface="Georgia" panose="02040502050405020303" pitchFamily="18" charset="0"/>
              </a:rPr>
              <a:t>Biological agents and </a:t>
            </a:r>
            <a:r>
              <a:rPr lang="en-US" sz="2600" dirty="0" err="1">
                <a:latin typeface="Georgia" panose="02040502050405020303" pitchFamily="18" charset="0"/>
              </a:rPr>
              <a:t>immunomodulators</a:t>
            </a:r>
            <a:endParaRPr lang="en-US" sz="2600" dirty="0">
              <a:latin typeface="Georgia" panose="02040502050405020303" pitchFamily="18" charset="0"/>
            </a:endParaRPr>
          </a:p>
          <a:p>
            <a:pPr>
              <a:spcBef>
                <a:spcPts val="1800"/>
              </a:spcBef>
            </a:pPr>
            <a:r>
              <a:rPr lang="en-US" sz="2600" dirty="0">
                <a:latin typeface="Georgia" panose="02040502050405020303" pitchFamily="18" charset="0"/>
              </a:rPr>
              <a:t>Others </a:t>
            </a:r>
          </a:p>
        </p:txBody>
      </p:sp>
      <p:sp>
        <p:nvSpPr>
          <p:cNvPr id="4" name="Slide Number Placeholder 3"/>
          <p:cNvSpPr>
            <a:spLocks noGrp="1"/>
          </p:cNvSpPr>
          <p:nvPr>
            <p:ph type="sldNum" sz="quarter" idx="12"/>
          </p:nvPr>
        </p:nvSpPr>
        <p:spPr/>
        <p:txBody>
          <a:bodyPr/>
          <a:lstStyle/>
          <a:p>
            <a:fld id="{9065BF9B-0B9F-4A99-8D09-CC0C46297B10}" type="slidenum">
              <a:rPr lang="en-US" smtClean="0"/>
              <a:pPr/>
              <a:t>9</a:t>
            </a:fld>
            <a:endParaRPr lang="en-US"/>
          </a:p>
        </p:txBody>
      </p:sp>
    </p:spTree>
    <p:extLst>
      <p:ext uri="{BB962C8B-B14F-4D97-AF65-F5344CB8AC3E}">
        <p14:creationId xmlns:p14="http://schemas.microsoft.com/office/powerpoint/2010/main" val="29729514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4030</TotalTime>
  <Words>3204</Words>
  <Application>Microsoft Office PowerPoint</Application>
  <PresentationFormat>On-screen Show (4:3)</PresentationFormat>
  <Paragraphs>353</Paragraphs>
  <Slides>59</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59</vt:i4>
      </vt:variant>
    </vt:vector>
  </HeadingPairs>
  <TitlesOfParts>
    <vt:vector size="64" baseType="lpstr">
      <vt:lpstr>Arial</vt:lpstr>
      <vt:lpstr>Calibri</vt:lpstr>
      <vt:lpstr>Georgia</vt:lpstr>
      <vt:lpstr>Times New Roman</vt:lpstr>
      <vt:lpstr>Office Theme</vt:lpstr>
      <vt:lpstr>ANTI-VIRAL DRUGS</vt:lpstr>
      <vt:lpstr>PowerPoint Presentation</vt:lpstr>
      <vt:lpstr>PowerPoint Presentation</vt:lpstr>
      <vt:lpstr>Steps for viral replication</vt:lpstr>
      <vt:lpstr>The major sites of anti-viral drug action</vt:lpstr>
      <vt:lpstr>General concepts</vt:lpstr>
      <vt:lpstr>General concepts …. Cont’d</vt:lpstr>
      <vt:lpstr>CLASSIFICATION OF ANTI-VIRAL DRUGS (according to mechanisms of action)</vt:lpstr>
      <vt:lpstr>CLASSIFICATION OF ANTI-VIRAL DRUGS (according to MOA) …. Cont’d</vt:lpstr>
      <vt:lpstr>Nucleoside Reverse Transcriptase Inhibitors</vt:lpstr>
      <vt:lpstr>Nucleoside Reverse Transcriptase Inhibitors …. CONT’D</vt:lpstr>
      <vt:lpstr>Nucleoside Reverse Transcriptase Inhibitors …. CONT’D</vt:lpstr>
      <vt:lpstr>Nucleoside Reverse Transcriptase Inhibitors: adverse effects</vt:lpstr>
      <vt:lpstr>Major adverse effects of NRTIs used in HIV treatment</vt:lpstr>
      <vt:lpstr>Non-Nucleoside Reverse Transcriptase Inhibitors (NNRTIs)</vt:lpstr>
      <vt:lpstr>NNRTIs: mechanism of action</vt:lpstr>
      <vt:lpstr>NNRTIs: drug resistance</vt:lpstr>
      <vt:lpstr>First generation NNRTIs: Adverse effects AND CONTRAINDICATIONS</vt:lpstr>
      <vt:lpstr>First generation NNRTIs: contraindications</vt:lpstr>
      <vt:lpstr>First generation NNRTIs: Drug-drug interactions</vt:lpstr>
      <vt:lpstr>Second generation NNRTIs</vt:lpstr>
      <vt:lpstr>Second generation NNRTIs …. CONT’D</vt:lpstr>
      <vt:lpstr>Protease Inhibitors</vt:lpstr>
      <vt:lpstr>Protease Inhibitors</vt:lpstr>
      <vt:lpstr>PROTEASE INHIBITORS used in HIV treatment</vt:lpstr>
      <vt:lpstr>PROTEASE INHIBITORS used in HIV treatment: ADVERSE EFFECTS</vt:lpstr>
      <vt:lpstr>NS3/4A Protease Inhibitors</vt:lpstr>
      <vt:lpstr>Entry inhibitors</vt:lpstr>
      <vt:lpstr>enfuvirtide</vt:lpstr>
      <vt:lpstr>maraviroc</vt:lpstr>
      <vt:lpstr>Maraviroc: adverse effects</vt:lpstr>
      <vt:lpstr>Integrase strand transfer inhibitors</vt:lpstr>
      <vt:lpstr>Integrase strand transfer inhibitors: ADVERSE EFFECTS</vt:lpstr>
      <vt:lpstr>DNA Polymerase Inhibitors</vt:lpstr>
      <vt:lpstr>Aciclovir</vt:lpstr>
      <vt:lpstr>Valaciclovir, famciclovir and penciclovir</vt:lpstr>
      <vt:lpstr>Idoxuridine and trifluridine</vt:lpstr>
      <vt:lpstr>Vidarabine</vt:lpstr>
      <vt:lpstr>Ganciclovir and valganciclovir</vt:lpstr>
      <vt:lpstr>Ganciclovir and valganciclovir …. CONT’D</vt:lpstr>
      <vt:lpstr>Cidofovir</vt:lpstr>
      <vt:lpstr>Foscarnet</vt:lpstr>
      <vt:lpstr>Neuraminidase inhibitors</vt:lpstr>
      <vt:lpstr>Neuraminidase inhibitors: ADVERSE EFFECTS</vt:lpstr>
      <vt:lpstr>Inhibitors of viral coat disassembly</vt:lpstr>
      <vt:lpstr>Inhibitors of viral coat disassembly: adverse effects</vt:lpstr>
      <vt:lpstr>Biological agents</vt:lpstr>
      <vt:lpstr>Interferons</vt:lpstr>
      <vt:lpstr>Interferons: mechanism of action</vt:lpstr>
      <vt:lpstr>Interferons …. cont’d</vt:lpstr>
      <vt:lpstr>Interferons: CLINICAL INDICATIONS</vt:lpstr>
      <vt:lpstr>Palivizumab</vt:lpstr>
      <vt:lpstr>Imiquimod</vt:lpstr>
      <vt:lpstr>Other anti-viral drugs</vt:lpstr>
      <vt:lpstr>Ribavirin (Tribavirin)</vt:lpstr>
      <vt:lpstr>Ribavirin …. cont’d</vt:lpstr>
      <vt:lpstr>Fomivirsen</vt:lpstr>
      <vt:lpstr>NS5B RNA Polymerase Inhibitors</vt:lpstr>
      <vt:lpstr>END</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ANTI-VIRAL DRUGS</dc:title>
  <dc:creator>Dr Sindwa Namataa</dc:creator>
  <cp:lastModifiedBy>SINDWA KANYIMBA</cp:lastModifiedBy>
  <cp:revision>130</cp:revision>
  <dcterms:created xsi:type="dcterms:W3CDTF">2013-02-18T11:42:07Z</dcterms:created>
  <dcterms:modified xsi:type="dcterms:W3CDTF">2023-10-19T09:24:39Z</dcterms:modified>
</cp:coreProperties>
</file>