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0"/>
  </p:notesMasterIdLst>
  <p:sldIdLst>
    <p:sldId id="565" r:id="rId2"/>
    <p:sldId id="651" r:id="rId3"/>
    <p:sldId id="653" r:id="rId4"/>
    <p:sldId id="654" r:id="rId5"/>
    <p:sldId id="655" r:id="rId6"/>
    <p:sldId id="656" r:id="rId7"/>
    <p:sldId id="657" r:id="rId8"/>
    <p:sldId id="658" r:id="rId9"/>
    <p:sldId id="659" r:id="rId10"/>
    <p:sldId id="660" r:id="rId11"/>
    <p:sldId id="661" r:id="rId12"/>
    <p:sldId id="662" r:id="rId13"/>
    <p:sldId id="663" r:id="rId14"/>
    <p:sldId id="664" r:id="rId15"/>
    <p:sldId id="665" r:id="rId16"/>
    <p:sldId id="666" r:id="rId17"/>
    <p:sldId id="667" r:id="rId18"/>
    <p:sldId id="668" r:id="rId19"/>
    <p:sldId id="669" r:id="rId20"/>
    <p:sldId id="670" r:id="rId21"/>
    <p:sldId id="671" r:id="rId22"/>
    <p:sldId id="672" r:id="rId23"/>
    <p:sldId id="673" r:id="rId24"/>
    <p:sldId id="674" r:id="rId25"/>
    <p:sldId id="675" r:id="rId26"/>
    <p:sldId id="676" r:id="rId27"/>
    <p:sldId id="677" r:id="rId28"/>
    <p:sldId id="678" r:id="rId29"/>
    <p:sldId id="679" r:id="rId30"/>
    <p:sldId id="680" r:id="rId31"/>
    <p:sldId id="681" r:id="rId32"/>
    <p:sldId id="682" r:id="rId33"/>
    <p:sldId id="683" r:id="rId34"/>
    <p:sldId id="684" r:id="rId35"/>
    <p:sldId id="685" r:id="rId36"/>
    <p:sldId id="686" r:id="rId37"/>
    <p:sldId id="687" r:id="rId38"/>
    <p:sldId id="688" r:id="rId39"/>
    <p:sldId id="689" r:id="rId40"/>
    <p:sldId id="690" r:id="rId41"/>
    <p:sldId id="691" r:id="rId42"/>
    <p:sldId id="692" r:id="rId43"/>
    <p:sldId id="693" r:id="rId44"/>
    <p:sldId id="694" r:id="rId45"/>
    <p:sldId id="695" r:id="rId46"/>
    <p:sldId id="696" r:id="rId47"/>
    <p:sldId id="697" r:id="rId48"/>
    <p:sldId id="698" r:id="rId49"/>
    <p:sldId id="699" r:id="rId50"/>
    <p:sldId id="700" r:id="rId51"/>
    <p:sldId id="701" r:id="rId52"/>
    <p:sldId id="702" r:id="rId53"/>
    <p:sldId id="703" r:id="rId54"/>
    <p:sldId id="704" r:id="rId55"/>
    <p:sldId id="705" r:id="rId56"/>
    <p:sldId id="706" r:id="rId57"/>
    <p:sldId id="707" r:id="rId58"/>
    <p:sldId id="709" r:id="rId5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D3C6A49-FA7E-4D40-983D-5B7A66BB4B5B}" type="datetimeFigureOut">
              <a:rPr lang="en-US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E73D298-3A64-4AFE-8535-9AF1889BD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409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10140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3032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688351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6782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3907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4636A-9C70-44BB-8FBB-77D17272DBBC}" type="datetime1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43FB9-DBEC-4513-B982-236ED0094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65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15210-3145-47F5-94A6-E5C2E4FA5479}" type="datetime1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F173D-F307-45DC-8355-613C2C9A0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57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88712-10ED-4337-A9E8-F176DC9F9F94}" type="datetime1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94E92-8326-46C7-89A1-743D7F0C6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0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40E4B-49F8-4312-BF07-C9D062660391}" type="datetime1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B16CD-1FBA-49E2-80D4-BDD57A24C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1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B8F08-809E-4837-968D-C1E12407D208}" type="datetime1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65CBB-9F39-48B5-B3C2-CB7292156E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56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D0B34-5188-4C4B-B7D7-685E1474082A}" type="datetime1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8808C-E14B-4764-9E67-989FEC91E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02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1322A-07A1-4089-A0AD-BD7469CA320F}" type="datetime1">
              <a:rPr lang="en-US" smtClean="0"/>
              <a:t>10/19/2023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19472-E9DC-420E-A3EC-749774E21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7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8ED68-CE74-4E01-AE7D-8650E9450177}" type="datetime1">
              <a:rPr lang="en-US" smtClean="0"/>
              <a:t>10/19/2023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53C0C-F46A-4960-88D8-0BEA22EC3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40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4CDB9-3BDD-4BEB-83E3-48DFB0E2B600}" type="datetime1">
              <a:rPr lang="en-US" smtClean="0"/>
              <a:t>10/19/2023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49A33-9083-4F20-91BC-A623E2F2B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01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EADD0-FC85-46A3-AFA6-629973238C47}" type="datetime1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9A76F-30DA-4288-BEB1-E58BCAB9D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8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DBE75-CA40-4D56-81FB-3B8EED79C31C}" type="datetime1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D6731-E62D-4BD0-8138-33D128280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1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0AE464-C046-4515-A2E8-A46FF9CB6765}" type="datetime1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798EF1-89EE-41D1-A783-33FDAF70D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0"/>
          <p:cNvSpPr txBox="1"/>
          <p:nvPr/>
        </p:nvSpPr>
        <p:spPr>
          <a:xfrm>
            <a:off x="204717" y="1201003"/>
            <a:ext cx="8707272" cy="5418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Rockwell"/>
              <a:buNone/>
            </a:pPr>
            <a:endParaRPr lang="en-US" sz="4000" b="1" dirty="0">
              <a:solidFill>
                <a:srgbClr val="53181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lvl="0" algn="ctr">
              <a:buClr>
                <a:srgbClr val="C00000"/>
              </a:buClr>
            </a:pPr>
            <a:endParaRPr lang="en-US" sz="4000" b="1" dirty="0">
              <a:solidFill>
                <a:srgbClr val="53181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lvl="0" algn="ctr">
              <a:buClr>
                <a:srgbClr val="C00000"/>
              </a:buClr>
            </a:pPr>
            <a:endParaRPr lang="en-IN" altLang="en-US" sz="4000" b="1" dirty="0">
              <a:solidFill>
                <a:srgbClr val="53181A"/>
              </a:solidFill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lvl="0" algn="ctr">
              <a:buClr>
                <a:srgbClr val="C00000"/>
              </a:buClr>
            </a:pPr>
            <a:r>
              <a:rPr lang="en-IN" altLang="en-US" sz="4000" b="1" dirty="0">
                <a:solidFill>
                  <a:srgbClr val="53181A"/>
                </a:solidFill>
                <a:latin typeface="Georgia" panose="02040502050405020303" charset="0"/>
                <a:ea typeface="Rockwell"/>
                <a:cs typeface="Georgia" panose="02040502050405020303" charset="0"/>
                <a:sym typeface="Rockwell"/>
              </a:rPr>
              <a:t>CHEMOTHERAPY</a:t>
            </a:r>
          </a:p>
        </p:txBody>
      </p:sp>
    </p:spTree>
    <p:extLst>
      <p:ext uri="{BB962C8B-B14F-4D97-AF65-F5344CB8AC3E}">
        <p14:creationId xmlns:p14="http://schemas.microsoft.com/office/powerpoint/2010/main" val="1987913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069" y="136479"/>
            <a:ext cx="8693623" cy="1006522"/>
          </a:xfrm>
        </p:spPr>
        <p:txBody>
          <a:bodyPr/>
          <a:lstStyle/>
          <a:p>
            <a:pPr algn="l"/>
            <a:r>
              <a:rPr lang="en-US" sz="2800" b="1" cap="all" dirty="0">
                <a:latin typeface="Georgia" panose="02040502050405020303" pitchFamily="18" charset="0"/>
              </a:rPr>
              <a:t>Classification BASED ON LIFE-CYCLE STAGE AFFECTED BY THE DRUG …. Cont’d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69" y="1143000"/>
            <a:ext cx="8693623" cy="5483225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b="1" dirty="0" err="1">
                <a:latin typeface="Georgia" panose="02040502050405020303" pitchFamily="18" charset="0"/>
              </a:rPr>
              <a:t>Gametocytocidal</a:t>
            </a:r>
            <a:r>
              <a:rPr lang="en-US" sz="2600" b="1" dirty="0">
                <a:latin typeface="Georgia" panose="02040502050405020303" pitchFamily="18" charset="0"/>
              </a:rPr>
              <a:t> drugs</a:t>
            </a:r>
            <a:endParaRPr lang="en-US" sz="2600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Destroy sexual forms of the parasite in erythrocytes preventing transmission to mosquito (</a:t>
            </a:r>
            <a:r>
              <a:rPr lang="en-US" sz="2600" dirty="0" err="1">
                <a:latin typeface="Georgia" panose="02040502050405020303" pitchFamily="18" charset="0"/>
              </a:rPr>
              <a:t>artemisinin</a:t>
            </a:r>
            <a:r>
              <a:rPr lang="en-US" sz="2600" dirty="0">
                <a:latin typeface="Georgia" panose="02040502050405020303" pitchFamily="18" charset="0"/>
              </a:rPr>
              <a:t> derivatives, </a:t>
            </a:r>
            <a:r>
              <a:rPr lang="en-US" sz="2600" dirty="0" err="1">
                <a:latin typeface="Georgia" panose="02040502050405020303" pitchFamily="18" charset="0"/>
              </a:rPr>
              <a:t>primaquine</a:t>
            </a:r>
            <a:r>
              <a:rPr lang="en-US" sz="2600" dirty="0">
                <a:latin typeface="Georgia" panose="02040502050405020303" pitchFamily="18" charset="0"/>
              </a:rPr>
              <a:t>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b="1" dirty="0" err="1">
                <a:latin typeface="Georgia" panose="02040502050405020303" pitchFamily="18" charset="0"/>
              </a:rPr>
              <a:t>Sporonticidal</a:t>
            </a:r>
            <a:r>
              <a:rPr lang="en-US" sz="2600" b="1" dirty="0">
                <a:latin typeface="Georgia" panose="02040502050405020303" pitchFamily="18" charset="0"/>
              </a:rPr>
              <a:t> drugs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Destroy </a:t>
            </a:r>
            <a:r>
              <a:rPr lang="en-US" sz="2600" dirty="0" err="1">
                <a:latin typeface="Georgia" panose="02040502050405020303" pitchFamily="18" charset="0"/>
              </a:rPr>
              <a:t>sporozoites</a:t>
            </a:r>
            <a:r>
              <a:rPr lang="en-US" sz="2600" dirty="0">
                <a:latin typeface="Georgia" panose="02040502050405020303" pitchFamily="18" charset="0"/>
              </a:rPr>
              <a:t> (</a:t>
            </a:r>
            <a:r>
              <a:rPr lang="en-US" sz="2600" dirty="0" err="1">
                <a:latin typeface="Georgia" panose="02040502050405020303" pitchFamily="18" charset="0"/>
              </a:rPr>
              <a:t>primaquine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pyrimethamine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proguanil</a:t>
            </a:r>
            <a:r>
              <a:rPr lang="en-US" sz="2600" dirty="0">
                <a:latin typeface="Georgia" panose="02040502050405020303" pitchFamily="18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937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274638"/>
            <a:ext cx="8639032" cy="715962"/>
          </a:xfrm>
        </p:spPr>
        <p:txBody>
          <a:bodyPr/>
          <a:lstStyle/>
          <a:p>
            <a:pPr algn="l"/>
            <a:r>
              <a:rPr lang="en-US" sz="2800" b="1" dirty="0">
                <a:latin typeface="Georgia" panose="02040502050405020303" pitchFamily="18" charset="0"/>
              </a:rPr>
              <a:t>CLASSIFICATION BASED ON CHEMOPROPHYLACTIC USE</a:t>
            </a:r>
            <a:endParaRPr lang="en-US" sz="28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3"/>
            <a:ext cx="8639031" cy="5370631"/>
          </a:xfrm>
        </p:spPr>
        <p:txBody>
          <a:bodyPr/>
          <a:lstStyle/>
          <a:p>
            <a:pPr marL="25400" indent="0">
              <a:spcBef>
                <a:spcPts val="1800"/>
              </a:spcBef>
              <a:buNone/>
            </a:pPr>
            <a:r>
              <a:rPr lang="en-US" sz="2600" b="1" dirty="0">
                <a:latin typeface="Georgia" panose="02040502050405020303" pitchFamily="18" charset="0"/>
              </a:rPr>
              <a:t>Causal prophylaxis</a:t>
            </a:r>
          </a:p>
          <a:p>
            <a:pPr marL="2540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Inhibit liver stage from initiating </a:t>
            </a:r>
            <a:r>
              <a:rPr lang="en-US" sz="2600" dirty="0" err="1">
                <a:latin typeface="Georgia" panose="02040502050405020303" pitchFamily="18" charset="0"/>
              </a:rPr>
              <a:t>erythrocytic</a:t>
            </a:r>
            <a:r>
              <a:rPr lang="en-US" sz="2600" dirty="0">
                <a:latin typeface="Georgia" panose="02040502050405020303" pitchFamily="18" charset="0"/>
              </a:rPr>
              <a:t> stage (</a:t>
            </a:r>
            <a:r>
              <a:rPr lang="en-US" sz="2600" dirty="0" err="1">
                <a:latin typeface="Georgia" panose="02040502050405020303" pitchFamily="18" charset="0"/>
              </a:rPr>
              <a:t>atovaquone-proguanil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primaquine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chloroquine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pyrimethamine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proguanil</a:t>
            </a:r>
            <a:r>
              <a:rPr lang="en-US" sz="2600" dirty="0">
                <a:latin typeface="Georgia" panose="02040502050405020303" pitchFamily="18" charset="0"/>
              </a:rPr>
              <a:t>, doxycycline)</a:t>
            </a:r>
          </a:p>
          <a:p>
            <a:pPr marL="25400" indent="0">
              <a:spcBef>
                <a:spcPts val="1800"/>
              </a:spcBef>
              <a:buNone/>
            </a:pPr>
            <a:r>
              <a:rPr lang="en-US" sz="2600" b="1" dirty="0">
                <a:latin typeface="Georgia" panose="02040502050405020303" pitchFamily="18" charset="0"/>
              </a:rPr>
              <a:t>Clinical or suppressive prophylaxis</a:t>
            </a:r>
          </a:p>
          <a:p>
            <a:pPr marL="2540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Inhibit development of </a:t>
            </a:r>
            <a:r>
              <a:rPr lang="en-US" sz="2600" dirty="0" err="1">
                <a:latin typeface="Georgia" panose="02040502050405020303" pitchFamily="18" charset="0"/>
              </a:rPr>
              <a:t>merozoites</a:t>
            </a:r>
            <a:r>
              <a:rPr lang="en-US" sz="2600" dirty="0">
                <a:latin typeface="Georgia" panose="02040502050405020303" pitchFamily="18" charset="0"/>
              </a:rPr>
              <a:t> in erythrocytes (</a:t>
            </a:r>
            <a:r>
              <a:rPr lang="en-US" sz="2600" dirty="0" err="1">
                <a:latin typeface="Georgia" panose="02040502050405020303" pitchFamily="18" charset="0"/>
              </a:rPr>
              <a:t>atovaquone-proguanil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mefloquine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proguanil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pyrimethamine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primaquine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dapsone</a:t>
            </a:r>
            <a:r>
              <a:rPr lang="en-US" sz="2600" dirty="0">
                <a:latin typeface="Georgia" panose="02040502050405020303" pitchFamily="18" charset="0"/>
              </a:rPr>
              <a:t>) </a:t>
            </a:r>
          </a:p>
          <a:p>
            <a:endParaRPr lang="en-US" sz="20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606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6" y="191069"/>
            <a:ext cx="8771649" cy="805217"/>
          </a:xfrm>
        </p:spPr>
        <p:txBody>
          <a:bodyPr/>
          <a:lstStyle/>
          <a:p>
            <a:pPr algn="l"/>
            <a:r>
              <a:rPr lang="en-US" sz="2800" b="1" dirty="0">
                <a:latin typeface="Georgia" panose="02040502050405020303" pitchFamily="18" charset="0"/>
              </a:rPr>
              <a:t>CLASSIFICATION BASED ON MECHANISM OF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173707"/>
            <a:ext cx="8652679" cy="5452518"/>
          </a:xfrm>
        </p:spPr>
        <p:txBody>
          <a:bodyPr/>
          <a:lstStyle/>
          <a:p>
            <a:pPr marL="457200" indent="-4572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2300" dirty="0" err="1">
                <a:latin typeface="Georgia" panose="02040502050405020303" pitchFamily="18" charset="0"/>
              </a:rPr>
              <a:t>Quinolines</a:t>
            </a:r>
            <a:r>
              <a:rPr lang="en-US" sz="2300" dirty="0">
                <a:latin typeface="Georgia" panose="02040502050405020303" pitchFamily="18" charset="0"/>
              </a:rPr>
              <a:t>: Inhibit </a:t>
            </a:r>
            <a:r>
              <a:rPr lang="en-US" sz="2300" dirty="0" err="1">
                <a:latin typeface="Georgia" panose="02040502050405020303" pitchFamily="18" charset="0"/>
              </a:rPr>
              <a:t>polymerisation</a:t>
            </a:r>
            <a:r>
              <a:rPr lang="en-US" sz="2300" dirty="0">
                <a:latin typeface="Georgia" panose="02040502050405020303" pitchFamily="18" charset="0"/>
              </a:rPr>
              <a:t> of </a:t>
            </a:r>
            <a:r>
              <a:rPr lang="en-US" sz="2300" dirty="0" err="1">
                <a:latin typeface="Georgia" panose="02040502050405020303" pitchFamily="18" charset="0"/>
              </a:rPr>
              <a:t>haem</a:t>
            </a:r>
            <a:r>
              <a:rPr lang="en-US" sz="2300" dirty="0">
                <a:latin typeface="Georgia" panose="02040502050405020303" pitchFamily="18" charset="0"/>
              </a:rPr>
              <a:t> (toxic to plasmodia) to </a:t>
            </a:r>
            <a:r>
              <a:rPr lang="en-US" sz="2300" dirty="0" err="1">
                <a:latin typeface="Georgia" panose="02040502050405020303" pitchFamily="18" charset="0"/>
              </a:rPr>
              <a:t>haemozoin</a:t>
            </a:r>
            <a:r>
              <a:rPr lang="en-US" sz="2300" dirty="0">
                <a:latin typeface="Georgia" panose="02040502050405020303" pitchFamily="18" charset="0"/>
              </a:rPr>
              <a:t> which is non-toxic, thus cause death of plasmodia</a:t>
            </a:r>
          </a:p>
          <a:p>
            <a:pPr marL="457200" indent="-4572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2300" dirty="0" err="1">
                <a:latin typeface="Georgia" panose="02040502050405020303" pitchFamily="18" charset="0"/>
              </a:rPr>
              <a:t>Artemisinins</a:t>
            </a:r>
            <a:r>
              <a:rPr lang="en-US" sz="2300" dirty="0">
                <a:latin typeface="Georgia" panose="02040502050405020303" pitchFamily="18" charset="0"/>
              </a:rPr>
              <a:t>: 1. Binds </a:t>
            </a:r>
            <a:r>
              <a:rPr lang="en-US" sz="2300" dirty="0" err="1">
                <a:latin typeface="Georgia" panose="02040502050405020303" pitchFamily="18" charset="0"/>
              </a:rPr>
              <a:t>haem</a:t>
            </a:r>
            <a:r>
              <a:rPr lang="en-US" sz="2300" dirty="0">
                <a:latin typeface="Georgia" panose="02040502050405020303" pitchFamily="18" charset="0"/>
              </a:rPr>
              <a:t> iron and generate oxygen radicals which damage proteins in the parasite 2. Damages Ca</a:t>
            </a:r>
            <a:r>
              <a:rPr lang="en-US" sz="2300" baseline="30000" dirty="0">
                <a:latin typeface="Georgia" panose="02040502050405020303" pitchFamily="18" charset="0"/>
              </a:rPr>
              <a:t>2+ </a:t>
            </a:r>
            <a:r>
              <a:rPr lang="en-US" sz="2300" dirty="0">
                <a:latin typeface="Georgia" panose="02040502050405020303" pitchFamily="18" charset="0"/>
              </a:rPr>
              <a:t>ATPase (calcium transporter)</a:t>
            </a:r>
          </a:p>
          <a:p>
            <a:pPr marL="457200" indent="-4572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2300" dirty="0">
                <a:latin typeface="Georgia" panose="02040502050405020303" pitchFamily="18" charset="0"/>
              </a:rPr>
              <a:t>Anti-folates: Inhibit DNA synthesis (</a:t>
            </a:r>
            <a:r>
              <a:rPr lang="en-US" sz="2300" dirty="0" err="1">
                <a:latin typeface="Georgia" panose="02040502050405020303" pitchFamily="18" charset="0"/>
              </a:rPr>
              <a:t>pyrimethamine</a:t>
            </a:r>
            <a:r>
              <a:rPr lang="en-US" sz="2300" dirty="0">
                <a:latin typeface="Georgia" panose="02040502050405020303" pitchFamily="18" charset="0"/>
              </a:rPr>
              <a:t>, </a:t>
            </a:r>
            <a:r>
              <a:rPr lang="en-US" sz="2300" dirty="0" err="1">
                <a:latin typeface="Georgia" panose="02040502050405020303" pitchFamily="18" charset="0"/>
              </a:rPr>
              <a:t>proguanil</a:t>
            </a:r>
            <a:r>
              <a:rPr lang="en-US" sz="2300" dirty="0">
                <a:latin typeface="Georgia" panose="02040502050405020303" pitchFamily="18" charset="0"/>
              </a:rPr>
              <a:t>, sulfonamides and </a:t>
            </a:r>
            <a:r>
              <a:rPr lang="en-US" sz="2300" dirty="0" err="1">
                <a:latin typeface="Georgia" panose="02040502050405020303" pitchFamily="18" charset="0"/>
              </a:rPr>
              <a:t>dapsone</a:t>
            </a:r>
            <a:r>
              <a:rPr lang="en-US" sz="2300" dirty="0">
                <a:latin typeface="Georgia" panose="02040502050405020303" pitchFamily="18" charset="0"/>
              </a:rPr>
              <a:t>)</a:t>
            </a:r>
          </a:p>
          <a:p>
            <a:pPr marL="457200" indent="-4572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it-IT" sz="2300" dirty="0">
                <a:latin typeface="Georgia" panose="02040502050405020303" pitchFamily="18" charset="0"/>
              </a:rPr>
              <a:t>Atovaquone: Inhibits electron transport chain in the mitochondria</a:t>
            </a:r>
          </a:p>
          <a:p>
            <a:pPr marL="457200" indent="-457200">
              <a:spcBef>
                <a:spcPts val="1200"/>
              </a:spcBef>
              <a:buSzPct val="100000"/>
              <a:buFont typeface="+mj-lt"/>
              <a:buAutoNum type="arabicPeriod"/>
            </a:pPr>
            <a:r>
              <a:rPr lang="en-US" sz="2300" dirty="0" err="1">
                <a:latin typeface="Georgia" panose="02040502050405020303" pitchFamily="18" charset="0"/>
              </a:rPr>
              <a:t>Tetracyclines</a:t>
            </a:r>
            <a:r>
              <a:rPr lang="en-US" sz="2300" dirty="0">
                <a:latin typeface="Georgia" panose="02040502050405020303" pitchFamily="18" charset="0"/>
              </a:rPr>
              <a:t> and clindamycin: Inhibit protein synthesis (ribosome inhibition)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085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b="1" dirty="0">
                <a:latin typeface="Georgia" panose="02040502050405020303" pitchFamily="18" charset="0"/>
              </a:rPr>
              <a:t>SPECIFIC ANTI-MALARIAL DRUGS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6020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204715" y="286602"/>
            <a:ext cx="8679977" cy="672247"/>
          </a:xfrm>
        </p:spPr>
        <p:txBody>
          <a:bodyPr/>
          <a:lstStyle/>
          <a:p>
            <a:pPr algn="l" eaLnBrk="1" hangingPunct="1"/>
            <a:r>
              <a:rPr lang="en-US" altLang="en-US" sz="2800" b="1" cap="all" dirty="0" err="1">
                <a:latin typeface="Georgia" panose="02040502050405020303" pitchFamily="18" charset="0"/>
                <a:cs typeface="Tahoma" pitchFamily="34" charset="0"/>
              </a:rPr>
              <a:t>Quinoline</a:t>
            </a:r>
            <a:r>
              <a:rPr lang="en-US" altLang="en-US" sz="2800" b="1" cap="all" dirty="0">
                <a:latin typeface="Georgia" panose="02040502050405020303" pitchFamily="18" charset="0"/>
                <a:cs typeface="Tahoma" pitchFamily="34" charset="0"/>
              </a:rPr>
              <a:t> derivatives</a:t>
            </a:r>
            <a:endParaRPr lang="ar-SA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51" y="1201003"/>
            <a:ext cx="8584441" cy="5425222"/>
          </a:xfrm>
        </p:spPr>
        <p:txBody>
          <a:bodyPr>
            <a:noAutofit/>
          </a:bodyPr>
          <a:lstStyle/>
          <a:p>
            <a:pPr marL="25400" indent="0" fontAlgn="auto">
              <a:spcBef>
                <a:spcPts val="1800"/>
              </a:spcBef>
              <a:spcAft>
                <a:spcPts val="0"/>
              </a:spcAft>
              <a:buNone/>
              <a:defRPr/>
            </a:pPr>
            <a:r>
              <a:rPr lang="en-US" sz="2600" dirty="0">
                <a:latin typeface="Georgia" panose="02040502050405020303" pitchFamily="18" charset="0"/>
              </a:rPr>
              <a:t>Include: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4-Methanolquinolines: quinine and quinidine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4-Aminoquinolines: </a:t>
            </a:r>
            <a:r>
              <a:rPr lang="en-US" sz="2600" dirty="0" err="1">
                <a:latin typeface="Georgia" panose="02040502050405020303" pitchFamily="18" charset="0"/>
              </a:rPr>
              <a:t>chloroquine</a:t>
            </a:r>
            <a:r>
              <a:rPr lang="en-US" sz="2600" dirty="0">
                <a:latin typeface="Georgia" panose="02040502050405020303" pitchFamily="18" charset="0"/>
              </a:rPr>
              <a:t> and </a:t>
            </a:r>
            <a:r>
              <a:rPr lang="en-US" sz="2600" dirty="0" err="1">
                <a:latin typeface="Georgia" panose="02040502050405020303" pitchFamily="18" charset="0"/>
              </a:rPr>
              <a:t>amodiaquine</a:t>
            </a:r>
            <a:endParaRPr lang="en-US" sz="2600" dirty="0">
              <a:latin typeface="Georgia" panose="02040502050405020303" pitchFamily="18" charset="0"/>
            </a:endParaRP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8-Aminoquinolines: </a:t>
            </a:r>
            <a:r>
              <a:rPr lang="en-US" sz="2600" dirty="0" err="1">
                <a:latin typeface="Georgia" panose="02040502050405020303" pitchFamily="18" charset="0"/>
              </a:rPr>
              <a:t>primaquine</a:t>
            </a:r>
            <a:r>
              <a:rPr lang="en-US" sz="2600" dirty="0">
                <a:latin typeface="Georgia" panose="02040502050405020303" pitchFamily="18" charset="0"/>
              </a:rPr>
              <a:t> and </a:t>
            </a:r>
            <a:r>
              <a:rPr lang="en-US" sz="2600" dirty="0" err="1">
                <a:latin typeface="Georgia" panose="02040502050405020303" pitchFamily="18" charset="0"/>
              </a:rPr>
              <a:t>tafenoquine</a:t>
            </a:r>
            <a:endParaRPr lang="en-US" sz="2600" dirty="0">
              <a:latin typeface="Georgia" panose="02040502050405020303" pitchFamily="18" charset="0"/>
            </a:endParaRP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Others: </a:t>
            </a:r>
            <a:r>
              <a:rPr lang="en-US" sz="2600" dirty="0" err="1">
                <a:latin typeface="Georgia" panose="02040502050405020303" pitchFamily="18" charset="0"/>
              </a:rPr>
              <a:t>mefloquine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piperaquine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naphthoquine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lumefantrine</a:t>
            </a:r>
            <a:r>
              <a:rPr lang="en-US" sz="2600" dirty="0">
                <a:latin typeface="Georgia" panose="02040502050405020303" pitchFamily="18" charset="0"/>
              </a:rPr>
              <a:t> and </a:t>
            </a:r>
            <a:r>
              <a:rPr lang="en-US" sz="2600" dirty="0" err="1">
                <a:latin typeface="Georgia" panose="02040502050405020303" pitchFamily="18" charset="0"/>
              </a:rPr>
              <a:t>halofantrine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690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204715" y="163774"/>
            <a:ext cx="8679977" cy="914400"/>
          </a:xfrm>
        </p:spPr>
        <p:txBody>
          <a:bodyPr/>
          <a:lstStyle/>
          <a:p>
            <a:pPr algn="l" eaLnBrk="1" hangingPunct="1"/>
            <a:r>
              <a:rPr lang="en-US" altLang="en-US" sz="2800" b="1" cap="all" dirty="0" err="1">
                <a:latin typeface="Georgia" panose="02040502050405020303" pitchFamily="18" charset="0"/>
                <a:cs typeface="Tahoma" pitchFamily="34" charset="0"/>
              </a:rPr>
              <a:t>Quinoline</a:t>
            </a:r>
            <a:r>
              <a:rPr lang="en-US" altLang="en-US" sz="2800" b="1" cap="all" dirty="0">
                <a:latin typeface="Georgia" panose="02040502050405020303" pitchFamily="18" charset="0"/>
                <a:cs typeface="Tahoma" pitchFamily="34" charset="0"/>
              </a:rPr>
              <a:t> derivatives: mechanism of action</a:t>
            </a:r>
            <a:endParaRPr lang="ar-SA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51" y="1201003"/>
            <a:ext cx="8584441" cy="5425222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  <a:defRPr/>
            </a:pPr>
            <a:r>
              <a:rPr lang="en-US" sz="2600" dirty="0" err="1">
                <a:latin typeface="Georgia" panose="02040502050405020303" pitchFamily="18" charset="0"/>
              </a:rPr>
              <a:t>Quinolines</a:t>
            </a:r>
            <a:r>
              <a:rPr lang="en-US" sz="2600" dirty="0">
                <a:latin typeface="Georgia" panose="02040502050405020303" pitchFamily="18" charset="0"/>
              </a:rPr>
              <a:t> have activity against the </a:t>
            </a:r>
            <a:r>
              <a:rPr lang="en-US" sz="2600" dirty="0" err="1">
                <a:latin typeface="Georgia" panose="02040502050405020303" pitchFamily="18" charset="0"/>
              </a:rPr>
              <a:t>erythrocytic</a:t>
            </a:r>
            <a:r>
              <a:rPr lang="en-US" sz="2600" dirty="0">
                <a:latin typeface="Georgia" panose="02040502050405020303" pitchFamily="18" charset="0"/>
              </a:rPr>
              <a:t> stage of infection (</a:t>
            </a:r>
            <a:r>
              <a:rPr lang="en-US" sz="2600" dirty="0" err="1">
                <a:latin typeface="Georgia" panose="02040502050405020303" pitchFamily="18" charset="0"/>
              </a:rPr>
              <a:t>primaquine</a:t>
            </a:r>
            <a:r>
              <a:rPr lang="en-US" sz="2600" dirty="0">
                <a:latin typeface="Georgia" panose="02040502050405020303" pitchFamily="18" charset="0"/>
              </a:rPr>
              <a:t> also kills intrahepatic forms and gametocytes)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They act by accumulating in the parasite food vacuole and forming a complex with </a:t>
            </a:r>
            <a:r>
              <a:rPr lang="en-US" sz="2600" dirty="0" err="1">
                <a:latin typeface="Georgia" panose="02040502050405020303" pitchFamily="18" charset="0"/>
              </a:rPr>
              <a:t>haem</a:t>
            </a:r>
            <a:endParaRPr lang="en-US" sz="2600" dirty="0">
              <a:latin typeface="Georgia" panose="02040502050405020303" pitchFamily="18" charset="0"/>
            </a:endParaRP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They inhibit </a:t>
            </a:r>
            <a:r>
              <a:rPr lang="en-US" sz="2600" dirty="0" err="1">
                <a:latin typeface="Georgia" panose="02040502050405020303" pitchFamily="18" charset="0"/>
              </a:rPr>
              <a:t>haem</a:t>
            </a:r>
            <a:r>
              <a:rPr lang="en-US" sz="2600" dirty="0">
                <a:latin typeface="Georgia" panose="02040502050405020303" pitchFamily="18" charset="0"/>
              </a:rPr>
              <a:t> polymerase activity resulting in accumulation of cytotoxic free </a:t>
            </a:r>
            <a:r>
              <a:rPr lang="en-US" sz="2600" dirty="0" err="1">
                <a:latin typeface="Georgia" panose="02040502050405020303" pitchFamily="18" charset="0"/>
              </a:rPr>
              <a:t>haem</a:t>
            </a:r>
            <a:r>
              <a:rPr lang="en-US" sz="2600" dirty="0">
                <a:latin typeface="Georgia" panose="02040502050405020303" pitchFamily="18" charset="0"/>
              </a:rPr>
              <a:t> (</a:t>
            </a:r>
            <a:r>
              <a:rPr lang="en-US" sz="2600" dirty="0" err="1">
                <a:latin typeface="Georgia" panose="02040502050405020303" pitchFamily="18" charset="0"/>
              </a:rPr>
              <a:t>haem</a:t>
            </a:r>
            <a:r>
              <a:rPr lang="en-US" sz="2600" dirty="0">
                <a:latin typeface="Georgia" panose="02040502050405020303" pitchFamily="18" charset="0"/>
              </a:rPr>
              <a:t> polymerase </a:t>
            </a:r>
            <a:r>
              <a:rPr lang="en-US" sz="2600" dirty="0" err="1">
                <a:latin typeface="Georgia" panose="02040502050405020303" pitchFamily="18" charset="0"/>
              </a:rPr>
              <a:t>polymerises</a:t>
            </a:r>
            <a:r>
              <a:rPr lang="en-US" sz="2600" dirty="0">
                <a:latin typeface="Georgia" panose="02040502050405020303" pitchFamily="18" charset="0"/>
              </a:rPr>
              <a:t> </a:t>
            </a:r>
            <a:r>
              <a:rPr lang="en-US" sz="2600" dirty="0" err="1">
                <a:latin typeface="Georgia" panose="02040502050405020303" pitchFamily="18" charset="0"/>
              </a:rPr>
              <a:t>haem</a:t>
            </a:r>
            <a:r>
              <a:rPr lang="en-US" sz="2600" dirty="0">
                <a:latin typeface="Georgia" panose="02040502050405020303" pitchFamily="18" charset="0"/>
              </a:rPr>
              <a:t> to the non-toxic </a:t>
            </a:r>
            <a:r>
              <a:rPr lang="en-US" sz="2600" dirty="0" err="1">
                <a:latin typeface="Georgia" panose="02040502050405020303" pitchFamily="18" charset="0"/>
              </a:rPr>
              <a:t>haemozoin</a:t>
            </a:r>
            <a:r>
              <a:rPr lang="en-US" sz="2600" dirty="0">
                <a:latin typeface="Georgia" panose="02040502050405020303" pitchFamily="18" charset="0"/>
              </a:rPr>
              <a:t>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27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152399"/>
            <a:ext cx="8666329" cy="830239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2800" b="1" cap="all" dirty="0">
                <a:latin typeface="Georgia" panose="02040502050405020303" pitchFamily="18" charset="0"/>
              </a:rPr>
              <a:t>Quinine &amp; quinidine</a:t>
            </a:r>
            <a:endParaRPr lang="ar-SA" sz="2800" b="1" cap="all" dirty="0">
              <a:latin typeface="Georgia" panose="02040502050405020303" pitchFamily="18" charset="0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259307" y="1214650"/>
            <a:ext cx="8666329" cy="5411575"/>
          </a:xfrm>
        </p:spPr>
        <p:txBody>
          <a:bodyPr/>
          <a:lstStyle/>
          <a:p>
            <a:pPr indent="-457200">
              <a:spcBef>
                <a:spcPts val="1800"/>
              </a:spcBef>
            </a:pP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Quinine is a derivative from the bark of the South American Cinchona tree and exists in oral and parenteral forms </a:t>
            </a:r>
          </a:p>
          <a:p>
            <a:pPr indent="-457200">
              <a:spcBef>
                <a:spcPts val="1800"/>
              </a:spcBef>
            </a:pP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Quinidine is a stereoisomer of quinine available in parenteral formulation and is very effective for treatment of severe malaria</a:t>
            </a:r>
          </a:p>
          <a:p>
            <a:pPr indent="-457200"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Quinidine is a more active anti-malarial than quinine but more </a:t>
            </a:r>
            <a:r>
              <a:rPr lang="en-US" sz="2600" dirty="0" err="1">
                <a:latin typeface="Georgia" panose="02040502050405020303" pitchFamily="18" charset="0"/>
              </a:rPr>
              <a:t>cardiotoxic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7547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152399"/>
            <a:ext cx="8666329" cy="830239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2800" b="1" cap="all" dirty="0">
                <a:latin typeface="Georgia" panose="02040502050405020303" pitchFamily="18" charset="0"/>
              </a:rPr>
              <a:t>Quinine &amp; quinidine …. Cont’d</a:t>
            </a:r>
            <a:endParaRPr lang="ar-SA" sz="2800" b="1" cap="all" dirty="0">
              <a:latin typeface="Georgia" panose="02040502050405020303" pitchFamily="18" charset="0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259307" y="1214650"/>
            <a:ext cx="8666329" cy="5411575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  <a:defRPr/>
            </a:pPr>
            <a:r>
              <a:rPr lang="en-US" sz="2600" b="1" dirty="0">
                <a:latin typeface="Georgia" panose="02040502050405020303" pitchFamily="18" charset="0"/>
              </a:rPr>
              <a:t>Antimalarial effects</a:t>
            </a:r>
          </a:p>
          <a:p>
            <a:pPr>
              <a:spcBef>
                <a:spcPts val="1800"/>
              </a:spcBef>
              <a:defRPr/>
            </a:pPr>
            <a:r>
              <a:rPr lang="en-US" sz="2600" dirty="0">
                <a:latin typeface="Georgia" panose="02040502050405020303" pitchFamily="18" charset="0"/>
              </a:rPr>
              <a:t>Blood </a:t>
            </a:r>
            <a:r>
              <a:rPr lang="en-US" sz="2600" dirty="0" err="1">
                <a:latin typeface="Georgia" panose="02040502050405020303" pitchFamily="18" charset="0"/>
              </a:rPr>
              <a:t>schizonticide</a:t>
            </a:r>
            <a:r>
              <a:rPr lang="en-US" sz="2600" dirty="0">
                <a:latin typeface="Georgia" panose="02040502050405020303" pitchFamily="18" charset="0"/>
              </a:rPr>
              <a:t> for all human plasmodia species</a:t>
            </a:r>
          </a:p>
          <a:p>
            <a:pPr>
              <a:spcBef>
                <a:spcPts val="1800"/>
              </a:spcBef>
              <a:defRPr/>
            </a:pPr>
            <a:r>
              <a:rPr lang="en-US" sz="2600" dirty="0">
                <a:latin typeface="Georgia" panose="02040502050405020303" pitchFamily="18" charset="0"/>
              </a:rPr>
              <a:t>Weak </a:t>
            </a:r>
            <a:r>
              <a:rPr lang="en-US" sz="2600" dirty="0" err="1">
                <a:latin typeface="Georgia" panose="02040502050405020303" pitchFamily="18" charset="0"/>
              </a:rPr>
              <a:t>gametocide</a:t>
            </a:r>
            <a:r>
              <a:rPr lang="en-US" sz="2600" dirty="0">
                <a:latin typeface="Georgia" panose="02040502050405020303" pitchFamily="18" charset="0"/>
              </a:rPr>
              <a:t> against P. </a:t>
            </a:r>
            <a:r>
              <a:rPr lang="en-US" sz="2600" dirty="0" err="1">
                <a:latin typeface="Georgia" panose="02040502050405020303" pitchFamily="18" charset="0"/>
              </a:rPr>
              <a:t>vivax</a:t>
            </a:r>
            <a:r>
              <a:rPr lang="en-US" sz="2600" dirty="0">
                <a:latin typeface="Georgia" panose="02040502050405020303" pitchFamily="18" charset="0"/>
              </a:rPr>
              <a:t> and P. </a:t>
            </a:r>
            <a:r>
              <a:rPr lang="en-US" sz="2600" dirty="0" err="1">
                <a:latin typeface="Georgia" panose="02040502050405020303" pitchFamily="18" charset="0"/>
              </a:rPr>
              <a:t>malariae</a:t>
            </a:r>
            <a:endParaRPr lang="en-US" sz="2600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  <a:defRPr/>
            </a:pPr>
            <a:r>
              <a:rPr lang="en-US" sz="2600" b="1" dirty="0">
                <a:latin typeface="Georgia" panose="02040502050405020303" pitchFamily="18" charset="0"/>
              </a:rPr>
              <a:t>Adverse effects</a:t>
            </a:r>
          </a:p>
          <a:p>
            <a:pPr marL="0" indent="0">
              <a:spcBef>
                <a:spcPts val="1800"/>
              </a:spcBef>
              <a:buNone/>
              <a:defRPr/>
            </a:pPr>
            <a:r>
              <a:rPr lang="en-US" sz="2600" dirty="0" err="1">
                <a:latin typeface="Georgia" panose="02040502050405020303" pitchFamily="18" charset="0"/>
              </a:rPr>
              <a:t>Cinchonism</a:t>
            </a:r>
            <a:r>
              <a:rPr lang="en-US" sz="2600" dirty="0">
                <a:latin typeface="Georgia" panose="02040502050405020303" pitchFamily="18" charset="0"/>
              </a:rPr>
              <a:t>: Tinnitus, high tone hearing impairment, vertigo, nausea, vomiting, abdominal pain, </a:t>
            </a:r>
            <a:r>
              <a:rPr lang="en-US" sz="2600" dirty="0" err="1">
                <a:latin typeface="Georgia" panose="02040502050405020303" pitchFamily="18" charset="0"/>
              </a:rPr>
              <a:t>dysphoria</a:t>
            </a:r>
            <a:r>
              <a:rPr lang="en-US" sz="2600" dirty="0">
                <a:latin typeface="Georgia" panose="02040502050405020303" pitchFamily="18" charset="0"/>
              </a:rPr>
              <a:t>, headaches, dizziness and disturbed vision. These effects typically resolve with cessation of the medication.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598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152399"/>
            <a:ext cx="8666329" cy="830239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2800" b="1" cap="all" dirty="0">
                <a:latin typeface="Georgia" panose="02040502050405020303" pitchFamily="18" charset="0"/>
              </a:rPr>
              <a:t>Quinine &amp; quinidine …. CONT’D</a:t>
            </a:r>
            <a:endParaRPr lang="ar-SA" sz="2800" b="1" cap="all" dirty="0">
              <a:latin typeface="Georgia" panose="02040502050405020303" pitchFamily="18" charset="0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259307" y="1214650"/>
            <a:ext cx="8666329" cy="5411575"/>
          </a:xfrm>
        </p:spPr>
        <p:txBody>
          <a:bodyPr/>
          <a:lstStyle/>
          <a:p>
            <a:pPr>
              <a:spcBef>
                <a:spcPts val="1800"/>
              </a:spcBef>
              <a:defRPr/>
            </a:pPr>
            <a:r>
              <a:rPr lang="en-US" sz="2500" dirty="0">
                <a:latin typeface="Georgia" panose="02040502050405020303" pitchFamily="18" charset="0"/>
              </a:rPr>
              <a:t>Other adverse effects: Hypersensitivity reactions, neurotoxicity, skeletal muscle paralysis and </a:t>
            </a:r>
            <a:r>
              <a:rPr lang="en-US" sz="2500" dirty="0" err="1">
                <a:latin typeface="Georgia" panose="02040502050405020303" pitchFamily="18" charset="0"/>
              </a:rPr>
              <a:t>hypoglycaemia</a:t>
            </a:r>
            <a:endParaRPr lang="en-US" sz="25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  <a:defRPr/>
            </a:pPr>
            <a:r>
              <a:rPr lang="en-US" sz="2500" dirty="0">
                <a:latin typeface="Georgia" panose="02040502050405020303" pitchFamily="18" charset="0"/>
              </a:rPr>
              <a:t>Quinine is associated with black-water fever in patients sensitized to quinine (</a:t>
            </a:r>
            <a:r>
              <a:rPr lang="en-US" sz="2500" dirty="0" err="1">
                <a:latin typeface="Georgia" panose="02040502050405020303" pitchFamily="18" charset="0"/>
              </a:rPr>
              <a:t>characterised</a:t>
            </a:r>
            <a:r>
              <a:rPr lang="en-US" sz="2500" dirty="0">
                <a:latin typeface="Georgia" panose="02040502050405020303" pitchFamily="18" charset="0"/>
              </a:rPr>
              <a:t> by intravascular </a:t>
            </a:r>
            <a:r>
              <a:rPr lang="en-US" sz="2500" dirty="0" err="1">
                <a:latin typeface="Georgia" panose="02040502050405020303" pitchFamily="18" charset="0"/>
              </a:rPr>
              <a:t>haemolysis</a:t>
            </a:r>
            <a:r>
              <a:rPr lang="en-US" sz="2500" dirty="0">
                <a:latin typeface="Georgia" panose="02040502050405020303" pitchFamily="18" charset="0"/>
              </a:rPr>
              <a:t>, </a:t>
            </a:r>
            <a:r>
              <a:rPr lang="en-US" sz="2500" dirty="0" err="1">
                <a:latin typeface="Georgia" panose="02040502050405020303" pitchFamily="18" charset="0"/>
              </a:rPr>
              <a:t>haemoglobinuria</a:t>
            </a:r>
            <a:r>
              <a:rPr lang="en-US" sz="2500" dirty="0">
                <a:latin typeface="Georgia" panose="02040502050405020303" pitchFamily="18" charset="0"/>
              </a:rPr>
              <a:t>, disseminated intravascular coagulation and renal failure)</a:t>
            </a:r>
          </a:p>
          <a:p>
            <a:pPr>
              <a:spcBef>
                <a:spcPts val="1800"/>
              </a:spcBef>
              <a:defRPr/>
            </a:pPr>
            <a:r>
              <a:rPr lang="en-US" sz="2500" dirty="0">
                <a:latin typeface="Georgia" panose="02040502050405020303" pitchFamily="18" charset="0"/>
              </a:rPr>
              <a:t>Quinine and quinidine have a narrow therapeutic window; </a:t>
            </a:r>
            <a:r>
              <a:rPr lang="en-US" sz="2500" dirty="0" err="1">
                <a:latin typeface="Georgia" panose="02040502050405020303" pitchFamily="18" charset="0"/>
              </a:rPr>
              <a:t>overdosage</a:t>
            </a:r>
            <a:r>
              <a:rPr lang="en-US" sz="2500" dirty="0">
                <a:latin typeface="Georgia" panose="02040502050405020303" pitchFamily="18" charset="0"/>
              </a:rPr>
              <a:t> may lead to </a:t>
            </a:r>
            <a:r>
              <a:rPr lang="en-US" sz="2500" dirty="0" err="1">
                <a:latin typeface="Georgia" panose="02040502050405020303" pitchFamily="18" charset="0"/>
              </a:rPr>
              <a:t>cardiotoxicity</a:t>
            </a:r>
            <a:r>
              <a:rPr lang="en-US" sz="2500" dirty="0">
                <a:latin typeface="Georgia" panose="02040502050405020303" pitchFamily="18" charset="0"/>
              </a:rPr>
              <a:t>, including arrhythmias and hypotension, respiratory depression, blindness or deafness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024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069" y="272954"/>
            <a:ext cx="8693623" cy="717645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en-US" sz="2800" b="1" cap="all" dirty="0">
                <a:latin typeface="Georgia" panose="02040502050405020303" pitchFamily="18" charset="0"/>
              </a:rPr>
              <a:t>Quinine &amp; quinidine: CLINICAL USES</a:t>
            </a:r>
            <a:endParaRPr lang="ar-SA" sz="28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69" y="1214650"/>
            <a:ext cx="8693623" cy="5411575"/>
          </a:xfrm>
        </p:spPr>
        <p:txBody>
          <a:bodyPr>
            <a:noAutofit/>
          </a:bodyPr>
          <a:lstStyle/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Used in the treatment of severe, acute </a:t>
            </a:r>
            <a:r>
              <a:rPr lang="en-US" sz="2600" dirty="0" err="1">
                <a:latin typeface="Georgia" panose="02040502050405020303" pitchFamily="18" charset="0"/>
              </a:rPr>
              <a:t>P.falciparum</a:t>
            </a:r>
            <a:r>
              <a:rPr lang="en-US" sz="2600" dirty="0">
                <a:latin typeface="Georgia" panose="02040502050405020303" pitchFamily="18" charset="0"/>
              </a:rPr>
              <a:t> malaria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Quinine can be given oral, IM or by slow IV infusion. For severe disease, quinine is given IM or IV.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Quinidine is given by slow IV infusion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Quinine, in therapeutic doses, is safe in infants, children, pregnancy (all trimesters) and lactation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32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8"/>
          <p:cNvSpPr txBox="1">
            <a:spLocks noGrp="1"/>
          </p:cNvSpPr>
          <p:nvPr>
            <p:ph type="title"/>
          </p:nvPr>
        </p:nvSpPr>
        <p:spPr>
          <a:xfrm>
            <a:off x="300251" y="1419368"/>
            <a:ext cx="8584442" cy="3903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l">
              <a:spcBef>
                <a:spcPts val="3000"/>
              </a:spcBef>
              <a:buClr>
                <a:srgbClr val="C00000"/>
              </a:buClr>
            </a:pPr>
            <a:r>
              <a:rPr lang="en-US" sz="3200" b="1" cap="all" dirty="0">
                <a:solidFill>
                  <a:schemeClr val="tx1"/>
                </a:solidFill>
                <a:latin typeface="Georgia" panose="02040502050405020303" pitchFamily="18" charset="0"/>
              </a:rPr>
              <a:t>ANTI-MALARIAL DRUGS</a:t>
            </a:r>
            <a:br>
              <a:rPr lang="en-US" sz="3200" b="1" cap="all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endParaRPr lang="en-US" sz="3200" b="1" i="0" u="none" strike="noStrike" cap="all" dirty="0">
              <a:solidFill>
                <a:schemeClr val="tx1"/>
              </a:solidFill>
              <a:latin typeface="Georgia" panose="02040502050405020303" pitchFamily="18" charset="0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21" name="Google Shape;221;p32"/>
          <p:cNvSpPr txBox="1"/>
          <p:nvPr/>
        </p:nvSpPr>
        <p:spPr>
          <a:xfrm>
            <a:off x="4817660" y="5488940"/>
            <a:ext cx="3923115" cy="10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endParaRPr lang="en-IN" sz="1600" b="1" dirty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r>
              <a:rPr lang="en-IN" sz="1600" b="1" dirty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Dr </a:t>
            </a:r>
            <a:r>
              <a:rPr lang="en-IN" sz="1600" b="1" dirty="0" err="1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Sindwa</a:t>
            </a:r>
            <a:r>
              <a:rPr lang="en-IN" sz="1600" b="1" dirty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IN" sz="1600" b="1" dirty="0" err="1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Kanyimba</a:t>
            </a:r>
            <a:endParaRPr lang="en-US" sz="2000" b="1" i="0" u="none" strike="noStrike" cap="none" dirty="0">
              <a:solidFill>
                <a:srgbClr val="7030A0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 panose="020B0604020202020204"/>
              <a:buNone/>
            </a:pPr>
            <a:r>
              <a:rPr lang="en-US" sz="1500" b="1" dirty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Lecturer, Pharmacology</a:t>
            </a:r>
            <a:endParaRPr lang="en-US" sz="1500" b="1" i="0" u="none" strike="noStrike" cap="none" dirty="0">
              <a:solidFill>
                <a:schemeClr val="dk1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097311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069" y="95534"/>
            <a:ext cx="8693623" cy="895065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2600" b="1" cap="all" dirty="0">
                <a:latin typeface="Georgia" panose="02040502050405020303" pitchFamily="18" charset="0"/>
              </a:rPr>
              <a:t>Quinine &amp; quinidine: contraindications</a:t>
            </a:r>
            <a:endParaRPr lang="ar-SA" sz="26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69" y="1214650"/>
            <a:ext cx="8693623" cy="5411575"/>
          </a:xfrm>
        </p:spPr>
        <p:txBody>
          <a:bodyPr>
            <a:noAutofit/>
          </a:bodyPr>
          <a:lstStyle/>
          <a:p>
            <a:pPr indent="-457200">
              <a:spcBef>
                <a:spcPts val="1200"/>
              </a:spcBef>
              <a:defRPr/>
            </a:pPr>
            <a:r>
              <a:rPr lang="en-US" sz="2300" dirty="0">
                <a:latin typeface="Georgia" panose="02040502050405020303" pitchFamily="18" charset="0"/>
              </a:rPr>
              <a:t>Hypersensitivity to quinine, quinidine or </a:t>
            </a:r>
            <a:r>
              <a:rPr lang="en-US" sz="2300" dirty="0" err="1">
                <a:latin typeface="Georgia" panose="02040502050405020303" pitchFamily="18" charset="0"/>
              </a:rPr>
              <a:t>mefloquine</a:t>
            </a:r>
            <a:endParaRPr lang="en-US" sz="2300" dirty="0">
              <a:latin typeface="Georgia" panose="02040502050405020303" pitchFamily="18" charset="0"/>
            </a:endParaRPr>
          </a:p>
          <a:p>
            <a:pPr indent="-457200">
              <a:spcBef>
                <a:spcPts val="1200"/>
              </a:spcBef>
              <a:defRPr/>
            </a:pPr>
            <a:r>
              <a:rPr lang="en-US" sz="2300" dirty="0">
                <a:latin typeface="Georgia" panose="02040502050405020303" pitchFamily="18" charset="0"/>
              </a:rPr>
              <a:t>Prolonged QT interval</a:t>
            </a:r>
          </a:p>
          <a:p>
            <a:pPr indent="-457200">
              <a:spcBef>
                <a:spcPts val="1200"/>
              </a:spcBef>
              <a:defRPr/>
            </a:pPr>
            <a:r>
              <a:rPr lang="en-US" sz="2300" dirty="0">
                <a:latin typeface="Georgia" panose="02040502050405020303" pitchFamily="18" charset="0"/>
              </a:rPr>
              <a:t>Myasthenia gravis</a:t>
            </a:r>
          </a:p>
          <a:p>
            <a:pPr indent="-457200">
              <a:spcBef>
                <a:spcPts val="1200"/>
              </a:spcBef>
              <a:defRPr/>
            </a:pPr>
            <a:r>
              <a:rPr lang="en-US" sz="2300" dirty="0">
                <a:latin typeface="Georgia" panose="02040502050405020303" pitchFamily="18" charset="0"/>
              </a:rPr>
              <a:t>Optic neuritis</a:t>
            </a:r>
          </a:p>
          <a:p>
            <a:pPr indent="-457200">
              <a:spcBef>
                <a:spcPts val="1200"/>
              </a:spcBef>
              <a:defRPr/>
            </a:pPr>
            <a:r>
              <a:rPr lang="en-US" sz="2300" dirty="0">
                <a:latin typeface="Georgia" panose="02040502050405020303" pitchFamily="18" charset="0"/>
              </a:rPr>
              <a:t>Glucose-6-phosphate dehydrogenase deficiency (intravascular </a:t>
            </a:r>
            <a:r>
              <a:rPr lang="en-US" sz="2300" dirty="0" err="1">
                <a:latin typeface="Georgia" panose="02040502050405020303" pitchFamily="18" charset="0"/>
              </a:rPr>
              <a:t>haemolysis</a:t>
            </a:r>
            <a:r>
              <a:rPr lang="en-US" sz="2300" dirty="0">
                <a:latin typeface="Georgia" panose="02040502050405020303" pitchFamily="18" charset="0"/>
              </a:rPr>
              <a:t> may occur)</a:t>
            </a:r>
          </a:p>
          <a:p>
            <a:pPr indent="-457200">
              <a:spcBef>
                <a:spcPts val="1200"/>
              </a:spcBef>
              <a:defRPr/>
            </a:pPr>
            <a:r>
              <a:rPr lang="en-US" sz="2300" dirty="0">
                <a:latin typeface="Georgia" panose="02040502050405020303" pitchFamily="18" charset="0"/>
              </a:rPr>
              <a:t>History of black water fever</a:t>
            </a:r>
          </a:p>
          <a:p>
            <a:pPr indent="-457200">
              <a:spcBef>
                <a:spcPts val="1200"/>
              </a:spcBef>
              <a:defRPr/>
            </a:pPr>
            <a:r>
              <a:rPr lang="en-US" sz="2300" dirty="0" err="1">
                <a:latin typeface="Georgia" panose="02040502050405020303" pitchFamily="18" charset="0"/>
              </a:rPr>
              <a:t>Haemolytic</a:t>
            </a:r>
            <a:r>
              <a:rPr lang="en-US" sz="2300" dirty="0">
                <a:latin typeface="Georgia" panose="02040502050405020303" pitchFamily="18" charset="0"/>
              </a:rPr>
              <a:t> uremic syndrome</a:t>
            </a:r>
          </a:p>
          <a:p>
            <a:pPr indent="-457200">
              <a:spcBef>
                <a:spcPts val="1200"/>
              </a:spcBef>
              <a:defRPr/>
            </a:pPr>
            <a:r>
              <a:rPr lang="en-US" sz="2300" dirty="0">
                <a:latin typeface="Georgia" panose="02040502050405020303" pitchFamily="18" charset="0"/>
              </a:rPr>
              <a:t>Thrombotic thrombocytopenia </a:t>
            </a:r>
            <a:r>
              <a:rPr lang="en-US" sz="2300" dirty="0" err="1">
                <a:latin typeface="Georgia" panose="02040502050405020303" pitchFamily="18" charset="0"/>
              </a:rPr>
              <a:t>purpura</a:t>
            </a:r>
            <a:r>
              <a:rPr lang="en-US" sz="2300" dirty="0">
                <a:latin typeface="Georgia" panose="02040502050405020303" pitchFamily="18" charset="0"/>
              </a:rPr>
              <a:t> and thrombocytopenia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1597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259307" y="274637"/>
            <a:ext cx="8579893" cy="709185"/>
          </a:xfrm>
        </p:spPr>
        <p:txBody>
          <a:bodyPr/>
          <a:lstStyle/>
          <a:p>
            <a:pPr algn="l" eaLnBrk="1" hangingPunct="1"/>
            <a:r>
              <a:rPr lang="en-US" altLang="en-US" sz="2800" b="1" cap="all" dirty="0" err="1">
                <a:latin typeface="Georgia" panose="02040502050405020303" pitchFamily="18" charset="0"/>
                <a:cs typeface="Tahoma" pitchFamily="34" charset="0"/>
              </a:rPr>
              <a:t>Mefloquine</a:t>
            </a:r>
            <a:endParaRPr lang="ar-SA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259307" y="1228298"/>
            <a:ext cx="8579893" cy="5397927"/>
          </a:xfrm>
        </p:spPr>
        <p:txBody>
          <a:bodyPr/>
          <a:lstStyle/>
          <a:p>
            <a:pPr>
              <a:spcBef>
                <a:spcPts val="1800"/>
              </a:spcBef>
              <a:spcAft>
                <a:spcPts val="0"/>
              </a:spcAft>
            </a:pP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Structurally similar to quinine</a:t>
            </a:r>
          </a:p>
          <a:p>
            <a:pPr>
              <a:spcBef>
                <a:spcPts val="1800"/>
              </a:spcBef>
              <a:spcAft>
                <a:spcPts val="0"/>
              </a:spcAft>
            </a:pP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It is active against all the four human malaria pathogens: P. falciparum, P. </a:t>
            </a:r>
            <a:r>
              <a:rPr lang="en-US" altLang="en-US" sz="2600" dirty="0" err="1">
                <a:latin typeface="Georgia" panose="02040502050405020303" pitchFamily="18" charset="0"/>
                <a:cs typeface="Arial" pitchFamily="34" charset="0"/>
              </a:rPr>
              <a:t>vivax</a:t>
            </a: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, P. </a:t>
            </a:r>
            <a:r>
              <a:rPr lang="en-US" altLang="en-US" sz="2600" dirty="0" err="1">
                <a:latin typeface="Georgia" panose="02040502050405020303" pitchFamily="18" charset="0"/>
                <a:cs typeface="Arial" pitchFamily="34" charset="0"/>
              </a:rPr>
              <a:t>malariae</a:t>
            </a: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 and P. </a:t>
            </a:r>
            <a:r>
              <a:rPr lang="en-US" altLang="en-US" sz="2600" dirty="0" err="1">
                <a:latin typeface="Georgia" panose="02040502050405020303" pitchFamily="18" charset="0"/>
                <a:cs typeface="Arial" pitchFamily="34" charset="0"/>
              </a:rPr>
              <a:t>ovale</a:t>
            </a:r>
            <a:endParaRPr lang="en-US" altLang="en-US" sz="2600" dirty="0">
              <a:latin typeface="Georgia" panose="02040502050405020303" pitchFamily="18" charset="0"/>
              <a:cs typeface="Arial" pitchFamily="34" charset="0"/>
            </a:endParaRPr>
          </a:p>
          <a:p>
            <a:pPr>
              <a:spcBef>
                <a:spcPts val="1800"/>
              </a:spcBef>
              <a:spcAft>
                <a:spcPts val="0"/>
              </a:spcAft>
            </a:pP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It is a blood </a:t>
            </a:r>
            <a:r>
              <a:rPr lang="en-US" altLang="en-US" sz="2600" dirty="0" err="1">
                <a:latin typeface="Georgia" panose="02040502050405020303" pitchFamily="18" charset="0"/>
                <a:cs typeface="Arial" pitchFamily="34" charset="0"/>
              </a:rPr>
              <a:t>schizonticide</a:t>
            </a: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 with a long half-life</a:t>
            </a:r>
          </a:p>
          <a:p>
            <a:pPr>
              <a:spcBef>
                <a:spcPts val="1800"/>
              </a:spcBef>
              <a:spcAft>
                <a:spcPts val="0"/>
              </a:spcAft>
            </a:pPr>
            <a:r>
              <a:rPr lang="en-US" sz="2600" dirty="0">
                <a:latin typeface="Georgia" panose="02040502050405020303" pitchFamily="18" charset="0"/>
              </a:rPr>
              <a:t>Used in the treatment of acute malarial infections and prophylaxis of </a:t>
            </a:r>
            <a:r>
              <a:rPr lang="en-US" sz="2600" dirty="0" err="1">
                <a:latin typeface="Georgia" panose="02040502050405020303" pitchFamily="18" charset="0"/>
              </a:rPr>
              <a:t>chloroquine</a:t>
            </a:r>
            <a:r>
              <a:rPr lang="en-US" sz="2600" dirty="0">
                <a:latin typeface="Georgia" panose="02040502050405020303" pitchFamily="18" charset="0"/>
              </a:rPr>
              <a:t>-resistant P. falciparum malaria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3204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259307" y="274637"/>
            <a:ext cx="8579893" cy="709185"/>
          </a:xfrm>
        </p:spPr>
        <p:txBody>
          <a:bodyPr/>
          <a:lstStyle/>
          <a:p>
            <a:pPr algn="l" eaLnBrk="1" hangingPunct="1"/>
            <a:r>
              <a:rPr lang="en-US" altLang="en-US" sz="2800" b="1" cap="all" dirty="0" err="1">
                <a:latin typeface="Georgia" panose="02040502050405020303" pitchFamily="18" charset="0"/>
                <a:cs typeface="Tahoma" pitchFamily="34" charset="0"/>
              </a:rPr>
              <a:t>Mefloquine</a:t>
            </a:r>
            <a:r>
              <a:rPr lang="en-US" altLang="en-US" sz="2800" b="1" cap="all" dirty="0">
                <a:latin typeface="Georgia" panose="02040502050405020303" pitchFamily="18" charset="0"/>
                <a:cs typeface="Tahoma" pitchFamily="34" charset="0"/>
              </a:rPr>
              <a:t> …. CONT’D</a:t>
            </a:r>
            <a:endParaRPr lang="ar-SA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259307" y="1228298"/>
            <a:ext cx="8579893" cy="5397927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altLang="en-US" sz="2400" b="1" dirty="0">
                <a:latin typeface="Georgia" panose="02040502050405020303" pitchFamily="18" charset="0"/>
                <a:cs typeface="Arial" pitchFamily="34" charset="0"/>
              </a:rPr>
              <a:t>Adverse effects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altLang="en-US" sz="2400" dirty="0">
                <a:latin typeface="Georgia" panose="02040502050405020303" pitchFamily="18" charset="0"/>
                <a:cs typeface="Arial" pitchFamily="34" charset="0"/>
              </a:rPr>
              <a:t>Nausea, vomiting, </a:t>
            </a:r>
            <a:r>
              <a:rPr lang="en-US" altLang="en-US" sz="2400" dirty="0" err="1">
                <a:latin typeface="Georgia" panose="02040502050405020303" pitchFamily="18" charset="0"/>
                <a:cs typeface="Arial" pitchFamily="34" charset="0"/>
              </a:rPr>
              <a:t>diarrhoea</a:t>
            </a:r>
            <a:r>
              <a:rPr lang="en-US" altLang="en-US" sz="2400" dirty="0">
                <a:latin typeface="Georgia" panose="02040502050405020303" pitchFamily="18" charset="0"/>
                <a:cs typeface="Arial" pitchFamily="34" charset="0"/>
              </a:rPr>
              <a:t>, abdominal pain, dizziness, n</a:t>
            </a:r>
            <a:r>
              <a:rPr lang="en-US" sz="2400" dirty="0">
                <a:latin typeface="Georgia" panose="02040502050405020303" pitchFamily="18" charset="0"/>
              </a:rPr>
              <a:t>europsychiatric manifestations (affective and anxiety disorders, hallucinations, sleep disturbances, nightmares, psychosis, toxic encephalopathy and convulsions) and bradycardia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altLang="en-US" sz="2400" b="1" dirty="0">
                <a:latin typeface="Georgia" panose="02040502050405020303" pitchFamily="18" charset="0"/>
                <a:cs typeface="Arial" pitchFamily="34" charset="0"/>
              </a:rPr>
              <a:t>Contra-indications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altLang="en-US" sz="2400" dirty="0">
                <a:latin typeface="Georgia" panose="02040502050405020303" pitchFamily="18" charset="0"/>
                <a:cs typeface="Arial" pitchFamily="34" charset="0"/>
              </a:rPr>
              <a:t>Seizure disorders, psychiatric disorders, children under 2 years, patients with cardiac conduction abnormalities, concurrent administration with drugs that alter cardiac conduction, pregnancy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4389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59307" y="177421"/>
            <a:ext cx="8652681" cy="806401"/>
          </a:xfrm>
        </p:spPr>
        <p:txBody>
          <a:bodyPr/>
          <a:lstStyle/>
          <a:p>
            <a:pPr algn="l" eaLnBrk="1" hangingPunct="1"/>
            <a:r>
              <a:rPr lang="en-US" altLang="en-US" sz="2800" b="1" cap="all" dirty="0" err="1">
                <a:latin typeface="Georgia" panose="02040502050405020303" pitchFamily="18" charset="0"/>
                <a:cs typeface="Tahoma" pitchFamily="34" charset="0"/>
              </a:rPr>
              <a:t>chloroquine</a:t>
            </a:r>
            <a:endParaRPr lang="ar-SA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50125" y="1228298"/>
            <a:ext cx="8761863" cy="5397927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altLang="en-US" sz="2400" dirty="0">
                <a:latin typeface="Georgia" panose="02040502050405020303" pitchFamily="18" charset="0"/>
                <a:cs typeface="Arial" pitchFamily="34" charset="0"/>
              </a:rPr>
              <a:t>Has activity against the blood stages of P. </a:t>
            </a:r>
            <a:r>
              <a:rPr lang="en-US" altLang="en-US" sz="2400" dirty="0" err="1">
                <a:latin typeface="Georgia" panose="02040502050405020303" pitchFamily="18" charset="0"/>
                <a:cs typeface="Arial" pitchFamily="34" charset="0"/>
              </a:rPr>
              <a:t>ovale</a:t>
            </a:r>
            <a:r>
              <a:rPr lang="en-US" altLang="en-US" sz="2400" dirty="0">
                <a:latin typeface="Georgia" panose="02040502050405020303" pitchFamily="18" charset="0"/>
                <a:cs typeface="Arial" pitchFamily="34" charset="0"/>
              </a:rPr>
              <a:t>, P. </a:t>
            </a:r>
            <a:r>
              <a:rPr lang="en-US" altLang="en-US" sz="2400" dirty="0" err="1">
                <a:latin typeface="Georgia" panose="02040502050405020303" pitchFamily="18" charset="0"/>
                <a:cs typeface="Arial" pitchFamily="34" charset="0"/>
              </a:rPr>
              <a:t>malariae</a:t>
            </a:r>
            <a:r>
              <a:rPr lang="en-US" altLang="en-US" sz="2400" dirty="0">
                <a:latin typeface="Georgia" panose="02040502050405020303" pitchFamily="18" charset="0"/>
                <a:cs typeface="Arial" pitchFamily="34" charset="0"/>
              </a:rPr>
              <a:t>, and susceptible strains of P. </a:t>
            </a:r>
            <a:r>
              <a:rPr lang="en-US" altLang="en-US" sz="2400" dirty="0" err="1">
                <a:latin typeface="Georgia" panose="02040502050405020303" pitchFamily="18" charset="0"/>
                <a:cs typeface="Arial" pitchFamily="34" charset="0"/>
              </a:rPr>
              <a:t>vivax</a:t>
            </a:r>
            <a:r>
              <a:rPr lang="en-US" altLang="en-US" sz="2400" dirty="0">
                <a:latin typeface="Georgia" panose="02040502050405020303" pitchFamily="18" charset="0"/>
                <a:cs typeface="Arial" pitchFamily="34" charset="0"/>
              </a:rPr>
              <a:t> and P. falciparum 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Uses: Treatment of acute malaria for </a:t>
            </a:r>
            <a:r>
              <a:rPr lang="en-US" sz="2400" dirty="0" err="1">
                <a:latin typeface="Georgia" panose="02040502050405020303" pitchFamily="18" charset="0"/>
              </a:rPr>
              <a:t>chloroquine</a:t>
            </a:r>
            <a:r>
              <a:rPr lang="en-US" sz="2400" dirty="0">
                <a:latin typeface="Georgia" panose="02040502050405020303" pitchFamily="18" charset="0"/>
              </a:rPr>
              <a:t>-sensitive malaria strains (P. </a:t>
            </a:r>
            <a:r>
              <a:rPr lang="en-US" sz="2400" dirty="0" err="1">
                <a:latin typeface="Georgia" panose="02040502050405020303" pitchFamily="18" charset="0"/>
              </a:rPr>
              <a:t>ovale</a:t>
            </a:r>
            <a:r>
              <a:rPr lang="en-US" sz="2400" dirty="0">
                <a:latin typeface="Georgia" panose="02040502050405020303" pitchFamily="18" charset="0"/>
              </a:rPr>
              <a:t>, P. </a:t>
            </a:r>
            <a:r>
              <a:rPr lang="en-US" sz="2400" dirty="0" err="1">
                <a:latin typeface="Georgia" panose="02040502050405020303" pitchFamily="18" charset="0"/>
              </a:rPr>
              <a:t>malariae</a:t>
            </a:r>
            <a:r>
              <a:rPr lang="en-US" sz="2400" dirty="0">
                <a:latin typeface="Georgia" panose="02040502050405020303" pitchFamily="18" charset="0"/>
              </a:rPr>
              <a:t>, and some strains of P. </a:t>
            </a:r>
            <a:r>
              <a:rPr lang="en-US" sz="2400" dirty="0" err="1">
                <a:latin typeface="Georgia" panose="02040502050405020303" pitchFamily="18" charset="0"/>
              </a:rPr>
              <a:t>vivax</a:t>
            </a:r>
            <a:r>
              <a:rPr lang="en-US" sz="2400" dirty="0">
                <a:latin typeface="Georgia" panose="02040502050405020303" pitchFamily="18" charset="0"/>
              </a:rPr>
              <a:t>) and chemoprophylaxis for susceptible strains of plasmodium. Given orally. Parental </a:t>
            </a:r>
            <a:r>
              <a:rPr lang="en-US" sz="2400" dirty="0" err="1">
                <a:latin typeface="Georgia" panose="02040502050405020303" pitchFamily="18" charset="0"/>
              </a:rPr>
              <a:t>chloroquine</a:t>
            </a:r>
            <a:r>
              <a:rPr lang="en-US" sz="2400" dirty="0">
                <a:latin typeface="Georgia" panose="02040502050405020303" pitchFamily="18" charset="0"/>
              </a:rPr>
              <a:t> is very toxic and cause severe hypotension.</a:t>
            </a:r>
          </a:p>
          <a:p>
            <a:pPr>
              <a:spcBef>
                <a:spcPts val="1800"/>
              </a:spcBef>
            </a:pPr>
            <a:r>
              <a:rPr lang="en-US" altLang="en-US" sz="2400" dirty="0">
                <a:latin typeface="Georgia" panose="02040502050405020303" pitchFamily="18" charset="0"/>
                <a:cs typeface="Arial" pitchFamily="34" charset="0"/>
              </a:rPr>
              <a:t>Widespread resistance in most malaria-endemic countries has led to decline in its use for the treatment of P. falciparum, although it remains effective for treatment of P. </a:t>
            </a:r>
            <a:r>
              <a:rPr lang="en-US" altLang="en-US" sz="2400" dirty="0" err="1">
                <a:latin typeface="Georgia" panose="02040502050405020303" pitchFamily="18" charset="0"/>
                <a:cs typeface="Arial" pitchFamily="34" charset="0"/>
              </a:rPr>
              <a:t>ovale</a:t>
            </a:r>
            <a:r>
              <a:rPr lang="en-US" altLang="en-US" sz="2400" dirty="0">
                <a:latin typeface="Georgia" panose="02040502050405020303" pitchFamily="18" charset="0"/>
                <a:cs typeface="Arial" pitchFamily="34" charset="0"/>
              </a:rPr>
              <a:t>, P. </a:t>
            </a:r>
            <a:r>
              <a:rPr lang="en-US" altLang="en-US" sz="2400" dirty="0" err="1">
                <a:latin typeface="Georgia" panose="02040502050405020303" pitchFamily="18" charset="0"/>
                <a:cs typeface="Arial" pitchFamily="34" charset="0"/>
              </a:rPr>
              <a:t>malariae</a:t>
            </a:r>
            <a:r>
              <a:rPr lang="en-US" altLang="en-US" sz="2400" dirty="0">
                <a:latin typeface="Georgia" panose="02040502050405020303" pitchFamily="18" charset="0"/>
                <a:cs typeface="Arial" pitchFamily="34" charset="0"/>
              </a:rPr>
              <a:t>, and, in most regions, P. </a:t>
            </a:r>
            <a:r>
              <a:rPr lang="en-US" altLang="en-US" sz="2400" dirty="0" err="1">
                <a:latin typeface="Georgia" panose="02040502050405020303" pitchFamily="18" charset="0"/>
                <a:cs typeface="Arial" pitchFamily="34" charset="0"/>
              </a:rPr>
              <a:t>vivax</a:t>
            </a:r>
            <a:endParaRPr lang="en-US" altLang="en-US" sz="2400" dirty="0"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4177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59307" y="177421"/>
            <a:ext cx="8652681" cy="806401"/>
          </a:xfrm>
        </p:spPr>
        <p:txBody>
          <a:bodyPr/>
          <a:lstStyle/>
          <a:p>
            <a:pPr algn="l" eaLnBrk="1" hangingPunct="1"/>
            <a:r>
              <a:rPr lang="en-US" altLang="en-US" sz="2800" b="1" cap="all" dirty="0" err="1">
                <a:latin typeface="Georgia" panose="02040502050405020303" pitchFamily="18" charset="0"/>
                <a:cs typeface="Tahoma" pitchFamily="34" charset="0"/>
              </a:rPr>
              <a:t>Chloroquine</a:t>
            </a:r>
            <a:r>
              <a:rPr lang="en-US" altLang="en-US" sz="2800" b="1" cap="all" dirty="0">
                <a:latin typeface="Georgia" panose="02040502050405020303" pitchFamily="18" charset="0"/>
                <a:cs typeface="Tahoma" pitchFamily="34" charset="0"/>
              </a:rPr>
              <a:t>: adverse effects</a:t>
            </a:r>
            <a:endParaRPr lang="ar-SA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50125" y="1228298"/>
            <a:ext cx="8761863" cy="5397927"/>
          </a:xfrm>
        </p:spPr>
        <p:txBody>
          <a:bodyPr/>
          <a:lstStyle/>
          <a:p>
            <a:pPr marL="25400" indent="0">
              <a:spcBef>
                <a:spcPts val="1800"/>
              </a:spcBef>
              <a:buNone/>
            </a:pP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Include:</a:t>
            </a:r>
          </a:p>
          <a:p>
            <a:pPr marL="25400" indent="0">
              <a:spcBef>
                <a:spcPts val="1800"/>
              </a:spcBef>
              <a:buNone/>
            </a:pP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Headaches, dizziness, abdominal discomfort, vomiting, diarrhea and rashes , pruritus in some patients, </a:t>
            </a:r>
            <a:r>
              <a:rPr lang="en-US" altLang="en-US" sz="2600" dirty="0" err="1">
                <a:latin typeface="Georgia" panose="02040502050405020303" pitchFamily="18" charset="0"/>
                <a:cs typeface="Arial" pitchFamily="34" charset="0"/>
              </a:rPr>
              <a:t>neuromyopathy</a:t>
            </a: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 with long-term prophylaxis, retinopathy with prolonged high doses (as in treatment of rheumatoid arthritis) and i</a:t>
            </a:r>
            <a:r>
              <a:rPr lang="en-US" sz="2600" dirty="0">
                <a:latin typeface="Georgia" panose="02040502050405020303" pitchFamily="18" charset="0"/>
              </a:rPr>
              <a:t>diosyncratic reactions, such as erythema </a:t>
            </a:r>
            <a:r>
              <a:rPr lang="en-US" sz="2600" dirty="0" err="1">
                <a:latin typeface="Georgia" panose="02040502050405020303" pitchFamily="18" charset="0"/>
              </a:rPr>
              <a:t>multiforme</a:t>
            </a:r>
            <a:r>
              <a:rPr lang="en-US" sz="2600" dirty="0">
                <a:latin typeface="Georgia" panose="02040502050405020303" pitchFamily="18" charset="0"/>
              </a:rPr>
              <a:t> and bone marrow toxicity, and </a:t>
            </a:r>
            <a:r>
              <a:rPr lang="en-US" sz="2600" dirty="0" err="1">
                <a:latin typeface="Georgia" panose="02040502050405020303" pitchFamily="18" charset="0"/>
              </a:rPr>
              <a:t>haemolysis</a:t>
            </a:r>
            <a:r>
              <a:rPr lang="en-US" sz="2600" dirty="0">
                <a:latin typeface="Georgia" panose="02040502050405020303" pitchFamily="18" charset="0"/>
              </a:rPr>
              <a:t> in patients with G-6-PD deficiency.  </a:t>
            </a: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Can provoke psoriasis. </a:t>
            </a:r>
            <a:r>
              <a:rPr lang="en-US" altLang="en-US" sz="2600" dirty="0" err="1">
                <a:latin typeface="Georgia" panose="02040502050405020303" pitchFamily="18" charset="0"/>
                <a:cs typeface="Arial" pitchFamily="34" charset="0"/>
              </a:rPr>
              <a:t>Cardiotoxic</a:t>
            </a: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 in high doses and when given </a:t>
            </a:r>
            <a:r>
              <a:rPr lang="en-US" altLang="en-US" sz="2600" dirty="0" err="1">
                <a:latin typeface="Georgia" panose="02040502050405020303" pitchFamily="18" charset="0"/>
                <a:cs typeface="Arial" pitchFamily="34" charset="0"/>
              </a:rPr>
              <a:t>parenterally</a:t>
            </a: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069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274638"/>
            <a:ext cx="8693624" cy="639762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b="1" cap="all" dirty="0" err="1">
                <a:latin typeface="Georgia" panose="02040502050405020303" pitchFamily="18" charset="0"/>
              </a:rPr>
              <a:t>Amodiaquine</a:t>
            </a:r>
            <a:endParaRPr lang="ar-SA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173707"/>
            <a:ext cx="8693624" cy="5452517"/>
          </a:xfrm>
        </p:spPr>
        <p:txBody>
          <a:bodyPr>
            <a:noAutofit/>
          </a:bodyPr>
          <a:lstStyle/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300" dirty="0">
                <a:latin typeface="Georgia" panose="02040502050405020303" pitchFamily="18" charset="0"/>
              </a:rPr>
              <a:t>It is similar in structure to </a:t>
            </a:r>
            <a:r>
              <a:rPr lang="en-US" sz="2300" dirty="0" err="1">
                <a:latin typeface="Georgia" panose="02040502050405020303" pitchFamily="18" charset="0"/>
              </a:rPr>
              <a:t>chloroquine</a:t>
            </a:r>
            <a:endParaRPr lang="en-US" sz="2300" dirty="0">
              <a:latin typeface="Georgia" panose="02040502050405020303" pitchFamily="18" charset="0"/>
            </a:endParaRP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300" dirty="0">
                <a:latin typeface="Georgia" panose="02040502050405020303" pitchFamily="18" charset="0"/>
              </a:rPr>
              <a:t>There is cross resistance between </a:t>
            </a:r>
            <a:r>
              <a:rPr lang="en-US" sz="2300" dirty="0" err="1">
                <a:latin typeface="Georgia" panose="02040502050405020303" pitchFamily="18" charset="0"/>
              </a:rPr>
              <a:t>chloroquine</a:t>
            </a:r>
            <a:r>
              <a:rPr lang="en-US" sz="2300" dirty="0">
                <a:latin typeface="Georgia" panose="02040502050405020303" pitchFamily="18" charset="0"/>
              </a:rPr>
              <a:t> and </a:t>
            </a:r>
            <a:r>
              <a:rPr lang="en-US" sz="2300" dirty="0" err="1">
                <a:latin typeface="Georgia" panose="02040502050405020303" pitchFamily="18" charset="0"/>
              </a:rPr>
              <a:t>amodiaquine</a:t>
            </a:r>
            <a:r>
              <a:rPr lang="en-US" sz="2300" dirty="0">
                <a:latin typeface="Georgia" panose="02040502050405020303" pitchFamily="18" charset="0"/>
              </a:rPr>
              <a:t>, although </a:t>
            </a:r>
            <a:r>
              <a:rPr lang="en-US" sz="2300" dirty="0" err="1">
                <a:latin typeface="Georgia" panose="02040502050405020303" pitchFamily="18" charset="0"/>
              </a:rPr>
              <a:t>amodiaquine</a:t>
            </a:r>
            <a:r>
              <a:rPr lang="en-US" sz="2300" dirty="0">
                <a:latin typeface="Georgia" panose="02040502050405020303" pitchFamily="18" charset="0"/>
              </a:rPr>
              <a:t> retains some activity against </a:t>
            </a:r>
            <a:r>
              <a:rPr lang="en-US" sz="2300" dirty="0" err="1">
                <a:latin typeface="Georgia" panose="02040502050405020303" pitchFamily="18" charset="0"/>
              </a:rPr>
              <a:t>chloroquine</a:t>
            </a:r>
            <a:r>
              <a:rPr lang="en-US" sz="2300" dirty="0">
                <a:latin typeface="Georgia" panose="02040502050405020303" pitchFamily="18" charset="0"/>
              </a:rPr>
              <a:t> resistant parasites in vivo and in vitro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altLang="en-US" sz="2300" dirty="0" err="1">
                <a:latin typeface="Georgia" panose="02040502050405020303" pitchFamily="18" charset="0"/>
                <a:cs typeface="Arial" pitchFamily="34" charset="0"/>
              </a:rPr>
              <a:t>Amodiaquine</a:t>
            </a: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 is commonly used in malaria endemic countries to treat </a:t>
            </a:r>
            <a:r>
              <a:rPr lang="en-US" altLang="en-US" sz="2300" dirty="0" err="1">
                <a:latin typeface="Georgia" panose="02040502050405020303" pitchFamily="18" charset="0"/>
                <a:cs typeface="Arial" pitchFamily="34" charset="0"/>
              </a:rPr>
              <a:t>chloroquine</a:t>
            </a: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-resistant infections and is available in co-formulation with </a:t>
            </a:r>
            <a:r>
              <a:rPr lang="en-US" altLang="en-US" sz="2300" dirty="0" err="1">
                <a:latin typeface="Georgia" panose="02040502050405020303" pitchFamily="18" charset="0"/>
                <a:cs typeface="Arial" pitchFamily="34" charset="0"/>
              </a:rPr>
              <a:t>artesunate</a:t>
            </a: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. Given orally.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Adverse effects: GI effects, </a:t>
            </a:r>
            <a:r>
              <a:rPr lang="en-US" altLang="en-US" sz="2300" dirty="0" err="1">
                <a:latin typeface="Georgia" panose="02040502050405020303" pitchFamily="18" charset="0"/>
                <a:cs typeface="Arial" pitchFamily="34" charset="0"/>
              </a:rPr>
              <a:t>bradycardia</a:t>
            </a: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, </a:t>
            </a:r>
            <a:r>
              <a:rPr lang="en-US" altLang="en-US" sz="2300" dirty="0" err="1">
                <a:latin typeface="Georgia" panose="02040502050405020303" pitchFamily="18" charset="0"/>
                <a:cs typeface="Arial" pitchFamily="34" charset="0"/>
              </a:rPr>
              <a:t>agranulocytosis</a:t>
            </a: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 and hepatotoxicity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sz="2300" dirty="0" err="1">
                <a:latin typeface="Georgia" panose="02040502050405020303" pitchFamily="18" charset="0"/>
                <a:cs typeface="Arial" pitchFamily="34" charset="0"/>
              </a:rPr>
              <a:t>Amodiaquine</a:t>
            </a:r>
            <a:r>
              <a:rPr lang="en-US" sz="2300" dirty="0">
                <a:latin typeface="Georgia" panose="02040502050405020303" pitchFamily="18" charset="0"/>
                <a:cs typeface="Arial" pitchFamily="34" charset="0"/>
              </a:rPr>
              <a:t> is not used for chemoprophylaxis (increased risk of </a:t>
            </a:r>
            <a:r>
              <a:rPr lang="en-US" sz="2300" dirty="0" err="1">
                <a:latin typeface="Georgia" panose="02040502050405020303" pitchFamily="18" charset="0"/>
                <a:cs typeface="Arial" pitchFamily="34" charset="0"/>
              </a:rPr>
              <a:t>agranulocytosis</a:t>
            </a:r>
            <a:r>
              <a:rPr lang="en-US" sz="2300" dirty="0">
                <a:latin typeface="Georgia" panose="02040502050405020303" pitchFamily="18" charset="0"/>
                <a:cs typeface="Arial" pitchFamily="34" charset="0"/>
              </a:rPr>
              <a:t> and hepatotoxicity with repeated doses)</a:t>
            </a:r>
            <a:endParaRPr lang="en-US" sz="23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6270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18364"/>
            <a:ext cx="8686800" cy="696036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b="1" cap="all" dirty="0" err="1">
                <a:latin typeface="Georgia" panose="02040502050405020303" pitchFamily="18" charset="0"/>
              </a:rPr>
              <a:t>Primaquine</a:t>
            </a:r>
            <a:endParaRPr lang="ar-SA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73706"/>
            <a:ext cx="8686800" cy="5379493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  <a:defRPr/>
            </a:pPr>
            <a:r>
              <a:rPr lang="en-US" sz="2400" dirty="0">
                <a:latin typeface="Georgia" panose="02040502050405020303" pitchFamily="18" charset="0"/>
              </a:rPr>
              <a:t>Mechanism of action: Disrupts mitochondria (blocking oxidative metabolism) and binds to DNA interfering with DNA function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400" dirty="0">
                <a:latin typeface="Georgia" panose="02040502050405020303" pitchFamily="18" charset="0"/>
              </a:rPr>
              <a:t>Active against blood </a:t>
            </a:r>
            <a:r>
              <a:rPr lang="en-US" sz="2400" dirty="0" err="1">
                <a:latin typeface="Georgia" panose="02040502050405020303" pitchFamily="18" charset="0"/>
              </a:rPr>
              <a:t>schizonts</a:t>
            </a:r>
            <a:r>
              <a:rPr lang="en-US" sz="2400" dirty="0">
                <a:latin typeface="Georgia" panose="02040502050405020303" pitchFamily="18" charset="0"/>
              </a:rPr>
              <a:t> (slow acting blood </a:t>
            </a:r>
            <a:r>
              <a:rPr lang="en-US" sz="2400" dirty="0" err="1">
                <a:latin typeface="Georgia" panose="02040502050405020303" pitchFamily="18" charset="0"/>
              </a:rPr>
              <a:t>schizonticide</a:t>
            </a:r>
            <a:r>
              <a:rPr lang="en-US" sz="2400" dirty="0">
                <a:latin typeface="Georgia" panose="02040502050405020303" pitchFamily="18" charset="0"/>
              </a:rPr>
              <a:t>), tissue </a:t>
            </a:r>
            <a:r>
              <a:rPr lang="en-US" sz="2400" dirty="0" err="1">
                <a:latin typeface="Georgia" panose="02040502050405020303" pitchFamily="18" charset="0"/>
              </a:rPr>
              <a:t>schizonts</a:t>
            </a:r>
            <a:r>
              <a:rPr lang="en-US" sz="2400" dirty="0">
                <a:latin typeface="Georgia" panose="02040502050405020303" pitchFamily="18" charset="0"/>
              </a:rPr>
              <a:t>, </a:t>
            </a:r>
            <a:r>
              <a:rPr lang="en-US" sz="2400" dirty="0" err="1">
                <a:latin typeface="Georgia" panose="02040502050405020303" pitchFamily="18" charset="0"/>
              </a:rPr>
              <a:t>hypnozoites</a:t>
            </a:r>
            <a:r>
              <a:rPr lang="en-US" sz="2400" dirty="0">
                <a:latin typeface="Georgia" panose="02040502050405020303" pitchFamily="18" charset="0"/>
              </a:rPr>
              <a:t> of </a:t>
            </a:r>
            <a:r>
              <a:rPr lang="en-US" sz="2400" dirty="0" err="1">
                <a:latin typeface="Georgia" panose="02040502050405020303" pitchFamily="18" charset="0"/>
              </a:rPr>
              <a:t>P.ovale</a:t>
            </a:r>
            <a:r>
              <a:rPr lang="en-US" sz="2400" dirty="0">
                <a:latin typeface="Georgia" panose="02040502050405020303" pitchFamily="18" charset="0"/>
              </a:rPr>
              <a:t> and P. </a:t>
            </a:r>
            <a:r>
              <a:rPr lang="en-US" sz="2400" dirty="0" err="1">
                <a:latin typeface="Georgia" panose="02040502050405020303" pitchFamily="18" charset="0"/>
              </a:rPr>
              <a:t>vivax</a:t>
            </a:r>
            <a:r>
              <a:rPr lang="en-US" sz="2400" dirty="0">
                <a:latin typeface="Georgia" panose="02040502050405020303" pitchFamily="18" charset="0"/>
              </a:rPr>
              <a:t>, </a:t>
            </a:r>
            <a:r>
              <a:rPr lang="en-US" sz="2400" dirty="0" err="1">
                <a:latin typeface="Georgia" panose="02040502050405020303" pitchFamily="18" charset="0"/>
              </a:rPr>
              <a:t>sporozoites</a:t>
            </a:r>
            <a:r>
              <a:rPr lang="en-US" sz="2400" dirty="0">
                <a:latin typeface="Georgia" panose="02040502050405020303" pitchFamily="18" charset="0"/>
              </a:rPr>
              <a:t> and gametocytes of P. falciparum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400" dirty="0">
                <a:latin typeface="Georgia" panose="02040502050405020303" pitchFamily="18" charset="0"/>
              </a:rPr>
              <a:t>It is largely used to effect radical cure of </a:t>
            </a:r>
            <a:r>
              <a:rPr lang="en-US" sz="2400" dirty="0" err="1">
                <a:latin typeface="Georgia" panose="02040502050405020303" pitchFamily="18" charset="0"/>
              </a:rPr>
              <a:t>P.ovale</a:t>
            </a:r>
            <a:r>
              <a:rPr lang="en-US" sz="2400" dirty="0">
                <a:latin typeface="Georgia" panose="02040502050405020303" pitchFamily="18" charset="0"/>
              </a:rPr>
              <a:t> and P. </a:t>
            </a:r>
            <a:r>
              <a:rPr lang="en-US" sz="2400" dirty="0" err="1">
                <a:latin typeface="Georgia" panose="02040502050405020303" pitchFamily="18" charset="0"/>
              </a:rPr>
              <a:t>vivax</a:t>
            </a:r>
            <a:r>
              <a:rPr lang="en-US" sz="2400" dirty="0">
                <a:latin typeface="Georgia" panose="02040502050405020303" pitchFamily="18" charset="0"/>
              </a:rPr>
              <a:t> (prevents relapse of P. </a:t>
            </a:r>
            <a:r>
              <a:rPr lang="en-US" sz="2400" dirty="0" err="1">
                <a:latin typeface="Georgia" panose="02040502050405020303" pitchFamily="18" charset="0"/>
              </a:rPr>
              <a:t>ovale</a:t>
            </a:r>
            <a:r>
              <a:rPr lang="en-US" sz="2400" dirty="0">
                <a:latin typeface="Georgia" panose="02040502050405020303" pitchFamily="18" charset="0"/>
              </a:rPr>
              <a:t> and P. </a:t>
            </a:r>
            <a:r>
              <a:rPr lang="en-US" sz="2400" dirty="0" err="1">
                <a:latin typeface="Georgia" panose="02040502050405020303" pitchFamily="18" charset="0"/>
              </a:rPr>
              <a:t>vivax</a:t>
            </a:r>
            <a:r>
              <a:rPr lang="en-US" sz="2400" dirty="0">
                <a:latin typeface="Georgia" panose="02040502050405020303" pitchFamily="18" charset="0"/>
              </a:rPr>
              <a:t> malaria by eliminating dormant </a:t>
            </a:r>
            <a:r>
              <a:rPr lang="en-US" sz="2400" dirty="0" err="1">
                <a:latin typeface="Georgia" panose="02040502050405020303" pitchFamily="18" charset="0"/>
              </a:rPr>
              <a:t>hypnozoites</a:t>
            </a:r>
            <a:r>
              <a:rPr lang="en-US" sz="2400" dirty="0">
                <a:latin typeface="Georgia" panose="02040502050405020303" pitchFamily="18" charset="0"/>
              </a:rPr>
              <a:t>). It is given in conjunction with </a:t>
            </a:r>
            <a:r>
              <a:rPr lang="en-US" sz="2400" dirty="0" err="1">
                <a:latin typeface="Georgia" panose="02040502050405020303" pitchFamily="18" charset="0"/>
              </a:rPr>
              <a:t>chloroquine</a:t>
            </a:r>
            <a:r>
              <a:rPr lang="en-US" sz="2400" dirty="0">
                <a:latin typeface="Georgia" panose="02040502050405020303" pitchFamily="18" charset="0"/>
              </a:rPr>
              <a:t> or </a:t>
            </a:r>
            <a:r>
              <a:rPr lang="en-US" sz="2400" dirty="0" err="1">
                <a:latin typeface="Georgia" panose="02040502050405020303" pitchFamily="18" charset="0"/>
              </a:rPr>
              <a:t>artemisinin</a:t>
            </a:r>
            <a:r>
              <a:rPr lang="en-US" sz="2400" dirty="0">
                <a:latin typeface="Georgia" panose="02040502050405020303" pitchFamily="18" charset="0"/>
              </a:rPr>
              <a:t> derivatives in the treatment of P. </a:t>
            </a:r>
            <a:r>
              <a:rPr lang="en-US" sz="2400" dirty="0" err="1">
                <a:latin typeface="Georgia" panose="02040502050405020303" pitchFamily="18" charset="0"/>
              </a:rPr>
              <a:t>ovale</a:t>
            </a:r>
            <a:r>
              <a:rPr lang="en-US" sz="2400" dirty="0">
                <a:latin typeface="Georgia" panose="02040502050405020303" pitchFamily="18" charset="0"/>
              </a:rPr>
              <a:t> and P. </a:t>
            </a:r>
            <a:r>
              <a:rPr lang="en-US" sz="2400" dirty="0" err="1">
                <a:latin typeface="Georgia" panose="02040502050405020303" pitchFamily="18" charset="0"/>
              </a:rPr>
              <a:t>vivax</a:t>
            </a:r>
            <a:r>
              <a:rPr lang="en-US" sz="2400" dirty="0">
                <a:latin typeface="Georgia" panose="02040502050405020303" pitchFamily="18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3886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18364"/>
            <a:ext cx="8686800" cy="696036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b="1" cap="all" dirty="0" err="1">
                <a:latin typeface="Georgia" panose="02040502050405020303" pitchFamily="18" charset="0"/>
              </a:rPr>
              <a:t>Primaquine</a:t>
            </a:r>
            <a:r>
              <a:rPr lang="en-US" sz="2800" b="1" cap="all" dirty="0">
                <a:latin typeface="Georgia" panose="02040502050405020303" pitchFamily="18" charset="0"/>
              </a:rPr>
              <a:t> …. CONT’D</a:t>
            </a:r>
            <a:endParaRPr lang="ar-SA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73706"/>
            <a:ext cx="8686800" cy="5379493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  <a:defRPr/>
            </a:pPr>
            <a:r>
              <a:rPr lang="en-US" sz="2600" dirty="0">
                <a:latin typeface="Georgia" panose="02040502050405020303" pitchFamily="18" charset="0"/>
              </a:rPr>
              <a:t>Also used as a </a:t>
            </a:r>
            <a:r>
              <a:rPr lang="en-US" sz="2600" dirty="0" err="1">
                <a:latin typeface="Georgia" panose="02040502050405020303" pitchFamily="18" charset="0"/>
              </a:rPr>
              <a:t>gametocytocidal</a:t>
            </a:r>
            <a:r>
              <a:rPr lang="en-US" sz="2600" dirty="0">
                <a:latin typeface="Georgia" panose="02040502050405020303" pitchFamily="18" charset="0"/>
              </a:rPr>
              <a:t> drug in P. falciparum infections to prevent transmission (in conjunction with another effective blood </a:t>
            </a:r>
            <a:r>
              <a:rPr lang="en-US" sz="2600" dirty="0" err="1">
                <a:latin typeface="Georgia" panose="02040502050405020303" pitchFamily="18" charset="0"/>
              </a:rPr>
              <a:t>schizonticidal</a:t>
            </a:r>
            <a:r>
              <a:rPr lang="en-US" sz="2600" dirty="0">
                <a:latin typeface="Georgia" panose="02040502050405020303" pitchFamily="18" charset="0"/>
              </a:rPr>
              <a:t> drug)</a:t>
            </a:r>
          </a:p>
          <a:p>
            <a:pPr>
              <a:spcBef>
                <a:spcPts val="1800"/>
              </a:spcBef>
              <a:defRPr/>
            </a:pPr>
            <a:r>
              <a:rPr lang="en-US" sz="2600" dirty="0">
                <a:latin typeface="Georgia" panose="02040502050405020303" pitchFamily="18" charset="0"/>
              </a:rPr>
              <a:t>It is given orally </a:t>
            </a:r>
          </a:p>
          <a:p>
            <a:pPr>
              <a:spcBef>
                <a:spcPts val="1800"/>
              </a:spcBef>
              <a:defRPr/>
            </a:pPr>
            <a:r>
              <a:rPr lang="en-US" sz="2600" dirty="0">
                <a:latin typeface="Georgia" panose="02040502050405020303" pitchFamily="18" charset="0"/>
              </a:rPr>
              <a:t>Adverse effects: Anorexia, nausea, vomiting, abdominal cramps, chest pain, weakness, </a:t>
            </a:r>
            <a:r>
              <a:rPr lang="en-US" sz="2600" dirty="0" err="1">
                <a:latin typeface="Georgia" panose="02040502050405020303" pitchFamily="18" charset="0"/>
              </a:rPr>
              <a:t>anaemia</a:t>
            </a:r>
            <a:r>
              <a:rPr lang="en-US" sz="2600" dirty="0">
                <a:latin typeface="Georgia" panose="02040502050405020303" pitchFamily="18" charset="0"/>
              </a:rPr>
              <a:t>, bone marrow suppression, intravascular </a:t>
            </a:r>
            <a:r>
              <a:rPr lang="en-US" sz="2600" dirty="0" err="1">
                <a:latin typeface="Georgia" panose="02040502050405020303" pitchFamily="18" charset="0"/>
              </a:rPr>
              <a:t>haemolysis</a:t>
            </a:r>
            <a:r>
              <a:rPr lang="en-US" sz="2600" dirty="0">
                <a:latin typeface="Georgia" panose="02040502050405020303" pitchFamily="18" charset="0"/>
              </a:rPr>
              <a:t> in people with G-6-PD deficiency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1468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069" y="228600"/>
            <a:ext cx="8679975" cy="767687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b="1" cap="all" dirty="0" err="1">
                <a:latin typeface="Georgia" panose="02040502050405020303" pitchFamily="18" charset="0"/>
              </a:rPr>
              <a:t>Tafenoquine</a:t>
            </a:r>
            <a:endParaRPr lang="ar-SA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69" y="1241945"/>
            <a:ext cx="8679975" cy="5384279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Analogue of </a:t>
            </a:r>
            <a:r>
              <a:rPr lang="en-US" sz="2600" dirty="0" err="1">
                <a:latin typeface="Georgia" panose="02040502050405020303" pitchFamily="18" charset="0"/>
              </a:rPr>
              <a:t>primaquine</a:t>
            </a:r>
            <a:r>
              <a:rPr lang="en-US" sz="2600" dirty="0">
                <a:latin typeface="Georgia" panose="02040502050405020303" pitchFamily="18" charset="0"/>
              </a:rPr>
              <a:t> with similar mechanism of action and same clinical indications</a:t>
            </a:r>
            <a:endParaRPr lang="en-US" sz="2600" b="1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The main advantage of </a:t>
            </a:r>
            <a:r>
              <a:rPr lang="en-US" sz="2600" dirty="0" err="1">
                <a:latin typeface="Georgia" panose="02040502050405020303" pitchFamily="18" charset="0"/>
              </a:rPr>
              <a:t>tafenoquine</a:t>
            </a:r>
            <a:r>
              <a:rPr lang="en-US" sz="2600" dirty="0">
                <a:latin typeface="Georgia" panose="02040502050405020303" pitchFamily="18" charset="0"/>
              </a:rPr>
              <a:t> is that it has a long half-life (2–3 weeks) and therefore a single treatment may be sufficient to clear </a:t>
            </a:r>
            <a:r>
              <a:rPr lang="en-US" sz="2600" dirty="0" err="1">
                <a:latin typeface="Georgia" panose="02040502050405020303" pitchFamily="18" charset="0"/>
              </a:rPr>
              <a:t>hypnozoites</a:t>
            </a:r>
            <a:endParaRPr lang="en-US" sz="26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Like </a:t>
            </a:r>
            <a:r>
              <a:rPr lang="en-US" sz="2600" dirty="0" err="1">
                <a:latin typeface="Georgia" panose="02040502050405020303" pitchFamily="18" charset="0"/>
              </a:rPr>
              <a:t>primaquine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tafenoquine</a:t>
            </a:r>
            <a:r>
              <a:rPr lang="en-US" sz="2600" dirty="0">
                <a:latin typeface="Georgia" panose="02040502050405020303" pitchFamily="18" charset="0"/>
              </a:rPr>
              <a:t> causes hemolysis in people with G6PD deficiency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598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218364" y="274638"/>
            <a:ext cx="8720920" cy="639762"/>
          </a:xfrm>
        </p:spPr>
        <p:txBody>
          <a:bodyPr/>
          <a:lstStyle/>
          <a:p>
            <a:pPr algn="l" eaLnBrk="1" hangingPunct="1"/>
            <a:r>
              <a:rPr lang="en-US" altLang="en-US" sz="2800" b="1" cap="all" dirty="0">
                <a:latin typeface="Georgia" panose="02040502050405020303" pitchFamily="18" charset="0"/>
                <a:cs typeface="Tahoma" pitchFamily="34" charset="0"/>
              </a:rPr>
              <a:t>Anti-folates</a:t>
            </a:r>
            <a:endParaRPr lang="ar-SA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218364" y="1173708"/>
            <a:ext cx="8720920" cy="5554638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Inhibit enzymes involved in folate synthesis, a pathway in </a:t>
            </a:r>
            <a:r>
              <a:rPr lang="en-US" sz="2300" dirty="0">
                <a:latin typeface="Georgia" panose="02040502050405020303" pitchFamily="18" charset="0"/>
              </a:rPr>
              <a:t>the biosynthesis of purines and </a:t>
            </a:r>
            <a:r>
              <a:rPr lang="en-US" sz="2300" dirty="0" err="1">
                <a:latin typeface="Georgia" panose="02040502050405020303" pitchFamily="18" charset="0"/>
              </a:rPr>
              <a:t>pyrimidines</a:t>
            </a:r>
            <a:r>
              <a:rPr lang="en-US" sz="2300" dirty="0">
                <a:latin typeface="Georgia" panose="02040502050405020303" pitchFamily="18" charset="0"/>
              </a:rPr>
              <a:t>, thereby halting the processes of DNA replication, cell division and reproduction</a:t>
            </a:r>
            <a:endParaRPr lang="en-US" altLang="en-US" sz="2300" dirty="0">
              <a:latin typeface="Georgia" panose="02040502050405020303" pitchFamily="18" charset="0"/>
              <a:cs typeface="Arial" pitchFamily="34" charset="0"/>
            </a:endParaRPr>
          </a:p>
          <a:p>
            <a:pPr>
              <a:spcBef>
                <a:spcPts val="1800"/>
              </a:spcBef>
            </a:pP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Type 1 anti-folate drugs: sulfonamides and </a:t>
            </a:r>
            <a:r>
              <a:rPr lang="en-US" altLang="en-US" sz="2300" dirty="0" err="1">
                <a:latin typeface="Georgia" panose="02040502050405020303" pitchFamily="18" charset="0"/>
                <a:cs typeface="Arial" pitchFamily="34" charset="0"/>
              </a:rPr>
              <a:t>dapsone</a:t>
            </a: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; inhibit </a:t>
            </a:r>
            <a:r>
              <a:rPr lang="en-US" altLang="en-US" sz="2300" dirty="0" err="1">
                <a:latin typeface="Georgia" panose="02040502050405020303" pitchFamily="18" charset="0"/>
                <a:cs typeface="Arial" pitchFamily="34" charset="0"/>
              </a:rPr>
              <a:t>dihydropteroate</a:t>
            </a: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 </a:t>
            </a:r>
            <a:r>
              <a:rPr lang="en-US" altLang="en-US" sz="2300" dirty="0" err="1">
                <a:latin typeface="Georgia" panose="02040502050405020303" pitchFamily="18" charset="0"/>
                <a:cs typeface="Arial" pitchFamily="34" charset="0"/>
              </a:rPr>
              <a:t>synthetase</a:t>
            </a: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 [thus inhibit synthesis of folic acid]</a:t>
            </a:r>
          </a:p>
          <a:p>
            <a:pPr>
              <a:spcBef>
                <a:spcPts val="1800"/>
              </a:spcBef>
            </a:pP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Type 2 anti-folate drugs: </a:t>
            </a:r>
            <a:r>
              <a:rPr lang="en-US" altLang="en-US" sz="2300" dirty="0" err="1">
                <a:latin typeface="Georgia" panose="02040502050405020303" pitchFamily="18" charset="0"/>
                <a:cs typeface="Arial" pitchFamily="34" charset="0"/>
              </a:rPr>
              <a:t>pyrimethamine</a:t>
            </a: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 and </a:t>
            </a:r>
            <a:r>
              <a:rPr lang="en-US" altLang="en-US" sz="2300" dirty="0" err="1">
                <a:latin typeface="Georgia" panose="02040502050405020303" pitchFamily="18" charset="0"/>
                <a:cs typeface="Arial" pitchFamily="34" charset="0"/>
              </a:rPr>
              <a:t>proguanil</a:t>
            </a: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; inhibit </a:t>
            </a:r>
            <a:r>
              <a:rPr lang="en-US" altLang="en-US" sz="2300" dirty="0" err="1">
                <a:latin typeface="Georgia" panose="02040502050405020303" pitchFamily="18" charset="0"/>
                <a:cs typeface="Arial" pitchFamily="34" charset="0"/>
              </a:rPr>
              <a:t>dihydrofolate</a:t>
            </a: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 </a:t>
            </a:r>
            <a:r>
              <a:rPr lang="en-US" altLang="en-US" sz="2300" dirty="0" err="1">
                <a:latin typeface="Georgia" panose="02040502050405020303" pitchFamily="18" charset="0"/>
                <a:cs typeface="Arial" pitchFamily="34" charset="0"/>
              </a:rPr>
              <a:t>reductase</a:t>
            </a: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 thereby blocking the conversion of </a:t>
            </a:r>
            <a:r>
              <a:rPr lang="en-US" altLang="en-US" sz="2300" dirty="0" err="1">
                <a:latin typeface="Georgia" panose="02040502050405020303" pitchFamily="18" charset="0"/>
                <a:cs typeface="Arial" pitchFamily="34" charset="0"/>
              </a:rPr>
              <a:t>dihydrofolate</a:t>
            </a: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 to </a:t>
            </a:r>
            <a:r>
              <a:rPr lang="en-US" altLang="en-US" sz="2300" dirty="0" err="1">
                <a:latin typeface="Georgia" panose="02040502050405020303" pitchFamily="18" charset="0"/>
                <a:cs typeface="Arial" pitchFamily="34" charset="0"/>
              </a:rPr>
              <a:t>tetrahydrofolate</a:t>
            </a: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 [thus inhibit utilization of folic acid]</a:t>
            </a:r>
          </a:p>
          <a:p>
            <a:pPr>
              <a:spcBef>
                <a:spcPts val="1800"/>
              </a:spcBef>
            </a:pPr>
            <a:r>
              <a:rPr lang="en-US" altLang="en-US" sz="2300" dirty="0">
                <a:latin typeface="Georgia" panose="02040502050405020303" pitchFamily="18" charset="0"/>
                <a:cs typeface="Arial" pitchFamily="34" charset="0"/>
              </a:rPr>
              <a:t>The sulfonamides used in malaria treatment include </a:t>
            </a:r>
            <a:r>
              <a:rPr lang="en-US" altLang="en-US" sz="2300" dirty="0" err="1">
                <a:latin typeface="Georgia" panose="02040502050405020303" pitchFamily="18" charset="0"/>
                <a:cs typeface="Arial" pitchFamily="34" charset="0"/>
              </a:rPr>
              <a:t>sulfadoxine</a:t>
            </a:r>
            <a:endParaRPr lang="en-US" altLang="en-US" sz="2300" dirty="0"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2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249381" y="53975"/>
            <a:ext cx="8689902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C00000"/>
              </a:buClr>
            </a:pPr>
            <a:r>
              <a:rPr lang="en-GB" sz="2800" b="1" dirty="0">
                <a:latin typeface="Georgia" panose="02040502050405020303" pitchFamily="18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I</a:t>
            </a:r>
            <a:r>
              <a:rPr lang="en-US" sz="2800" b="1" dirty="0">
                <a:latin typeface="Georgia" panose="02040502050405020303" pitchFamily="18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NTRODUCTION</a:t>
            </a:r>
            <a:endParaRPr lang="en-US" sz="2800" b="1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49381" y="1160061"/>
            <a:ext cx="8689901" cy="5419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300" dirty="0">
                <a:latin typeface="Georgia" panose="02040502050405020303" pitchFamily="18" charset="0"/>
              </a:rPr>
              <a:t>Anti-malarial drugs are designed to prevent or cure malaria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300" dirty="0">
                <a:latin typeface="Georgia" panose="02040502050405020303" pitchFamily="18" charset="0"/>
              </a:rPr>
              <a:t>Anti-malarial drugs may be used for some or all of the following: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300" dirty="0">
                <a:latin typeface="Georgia" panose="02040502050405020303" pitchFamily="18" charset="0"/>
              </a:rPr>
              <a:t>Treatment of malaria in individuals with suspected or confirmed infection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300" dirty="0">
                <a:latin typeface="Georgia" panose="02040502050405020303" pitchFamily="18" charset="0"/>
              </a:rPr>
              <a:t>Prevention of infection in individuals visiting a malaria-endemic region who have no immunity (malaria chemoprophylaxis)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300" dirty="0">
                <a:latin typeface="Georgia" panose="02040502050405020303" pitchFamily="18" charset="0"/>
              </a:rPr>
              <a:t>Routine intermittent treatment of certain groups in endemic regions (intermittent preventive therapy) e.g. in pregnancy</a:t>
            </a:r>
          </a:p>
        </p:txBody>
      </p:sp>
    </p:spTree>
    <p:extLst>
      <p:ext uri="{BB962C8B-B14F-4D97-AF65-F5344CB8AC3E}">
        <p14:creationId xmlns:p14="http://schemas.microsoft.com/office/powerpoint/2010/main" val="37830056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-2444750"/>
            <a:ext cx="1435100" cy="494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rtl="0"/>
            <a:r>
              <a:rPr lang="ar-SA" altLang="en-US"/>
              <a:t>  </a:t>
            </a:r>
            <a:r>
              <a:rPr lang="ar-SA" altLang="en-US" sz="31500"/>
              <a:t> </a:t>
            </a:r>
            <a:endParaRPr lang="ar-SA" altLang="en-US"/>
          </a:p>
        </p:txBody>
      </p:sp>
      <p:pic>
        <p:nvPicPr>
          <p:cNvPr id="45059" name="Picture 3" descr="algorith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63" y="1214438"/>
            <a:ext cx="5000625" cy="564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0" name="Rectangle 5"/>
          <p:cNvSpPr>
            <a:spLocks noChangeArrowheads="1"/>
          </p:cNvSpPr>
          <p:nvPr/>
        </p:nvSpPr>
        <p:spPr bwMode="auto">
          <a:xfrm>
            <a:off x="327545" y="209408"/>
            <a:ext cx="857396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2800" b="1" cap="all" dirty="0" err="1">
                <a:latin typeface="Georgia" panose="02040502050405020303" pitchFamily="18" charset="0"/>
              </a:rPr>
              <a:t>MechanismS</a:t>
            </a:r>
            <a:r>
              <a:rPr lang="en-US" altLang="en-US" sz="2800" b="1" cap="all" dirty="0">
                <a:latin typeface="Georgia" panose="02040502050405020303" pitchFamily="18" charset="0"/>
              </a:rPr>
              <a:t> of action of anti-folates</a:t>
            </a:r>
            <a:endParaRPr lang="ar-SA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49A33-9083-4F20-91BC-A623E2F2B185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7448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259307" y="274638"/>
            <a:ext cx="8625386" cy="792162"/>
          </a:xfrm>
        </p:spPr>
        <p:txBody>
          <a:bodyPr/>
          <a:lstStyle/>
          <a:p>
            <a:pPr algn="l" eaLnBrk="1" hangingPunct="1"/>
            <a:r>
              <a:rPr lang="en-US" altLang="en-US" sz="2800" b="1" dirty="0">
                <a:latin typeface="Georgia" panose="02040502050405020303" pitchFamily="18" charset="0"/>
                <a:cs typeface="Tahoma" pitchFamily="34" charset="0"/>
              </a:rPr>
              <a:t>ANTI-FOLATES: ANTI-MALARIAL ACTIVITY</a:t>
            </a:r>
            <a:endParaRPr lang="ar-SA" altLang="en-US" sz="28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55593"/>
            <a:ext cx="8625385" cy="5370631"/>
          </a:xfrm>
        </p:spPr>
        <p:txBody>
          <a:bodyPr>
            <a:normAutofit/>
          </a:bodyPr>
          <a:lstStyle/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Have activity on </a:t>
            </a:r>
            <a:r>
              <a:rPr lang="en-US" sz="2600" dirty="0" err="1">
                <a:latin typeface="Georgia" panose="02040502050405020303" pitchFamily="18" charset="0"/>
              </a:rPr>
              <a:t>sporozoites</a:t>
            </a:r>
            <a:r>
              <a:rPr lang="en-US" sz="2600" dirty="0">
                <a:latin typeface="Georgia" panose="02040502050405020303" pitchFamily="18" charset="0"/>
              </a:rPr>
              <a:t> (</a:t>
            </a:r>
            <a:r>
              <a:rPr lang="en-US" sz="2600" dirty="0" err="1">
                <a:latin typeface="Georgia" panose="02040502050405020303" pitchFamily="18" charset="0"/>
              </a:rPr>
              <a:t>proguanil</a:t>
            </a:r>
            <a:r>
              <a:rPr lang="en-US" sz="2600" dirty="0">
                <a:latin typeface="Georgia" panose="02040502050405020303" pitchFamily="18" charset="0"/>
              </a:rPr>
              <a:t> and </a:t>
            </a:r>
            <a:r>
              <a:rPr lang="en-US" sz="2600" dirty="0" err="1">
                <a:latin typeface="Georgia" panose="02040502050405020303" pitchFamily="18" charset="0"/>
              </a:rPr>
              <a:t>pyrimethamine</a:t>
            </a:r>
            <a:r>
              <a:rPr lang="en-US" sz="2600" dirty="0">
                <a:latin typeface="Georgia" panose="02040502050405020303" pitchFamily="18" charset="0"/>
              </a:rPr>
              <a:t>), hepatic </a:t>
            </a:r>
            <a:r>
              <a:rPr lang="en-US" sz="2600" dirty="0" err="1">
                <a:latin typeface="Georgia" panose="02040502050405020303" pitchFamily="18" charset="0"/>
              </a:rPr>
              <a:t>schizonts</a:t>
            </a:r>
            <a:r>
              <a:rPr lang="en-US" sz="2600" dirty="0">
                <a:latin typeface="Georgia" panose="02040502050405020303" pitchFamily="18" charset="0"/>
              </a:rPr>
              <a:t> (</a:t>
            </a:r>
            <a:r>
              <a:rPr lang="en-US" sz="2600" dirty="0" err="1">
                <a:latin typeface="Georgia" panose="02040502050405020303" pitchFamily="18" charset="0"/>
              </a:rPr>
              <a:t>proguanil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pyrimethamine</a:t>
            </a:r>
            <a:r>
              <a:rPr lang="en-US" sz="2600" dirty="0">
                <a:latin typeface="Georgia" panose="02040502050405020303" pitchFamily="18" charset="0"/>
              </a:rPr>
              <a:t>) and blood </a:t>
            </a:r>
            <a:r>
              <a:rPr lang="en-US" sz="2600" dirty="0" err="1">
                <a:latin typeface="Georgia" panose="02040502050405020303" pitchFamily="18" charset="0"/>
              </a:rPr>
              <a:t>schizonts</a:t>
            </a:r>
            <a:r>
              <a:rPr lang="en-US" sz="2600" dirty="0">
                <a:latin typeface="Georgia" panose="02040502050405020303" pitchFamily="18" charset="0"/>
              </a:rPr>
              <a:t> (all the anti-folates)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Are slow acting compared to </a:t>
            </a:r>
            <a:r>
              <a:rPr lang="en-US" sz="2600" dirty="0" err="1">
                <a:latin typeface="Georgia" panose="02040502050405020303" pitchFamily="18" charset="0"/>
              </a:rPr>
              <a:t>quinolines</a:t>
            </a:r>
            <a:r>
              <a:rPr lang="en-US" sz="2600" dirty="0">
                <a:latin typeface="Georgia" panose="02040502050405020303" pitchFamily="18" charset="0"/>
              </a:rPr>
              <a:t> and </a:t>
            </a:r>
            <a:r>
              <a:rPr lang="en-US" sz="2600" dirty="0" err="1">
                <a:latin typeface="Georgia" panose="02040502050405020303" pitchFamily="18" charset="0"/>
              </a:rPr>
              <a:t>artemisinins</a:t>
            </a:r>
            <a:endParaRPr lang="en-US" sz="2600" dirty="0">
              <a:latin typeface="Georgia" panose="02040502050405020303" pitchFamily="18" charset="0"/>
            </a:endParaRP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Combination of </a:t>
            </a:r>
            <a:r>
              <a:rPr lang="en-US" sz="2600" dirty="0" err="1">
                <a:latin typeface="Georgia" panose="02040502050405020303" pitchFamily="18" charset="0"/>
              </a:rPr>
              <a:t>pyrimethamine</a:t>
            </a:r>
            <a:r>
              <a:rPr lang="en-US" sz="2600" dirty="0">
                <a:latin typeface="Georgia" panose="02040502050405020303" pitchFamily="18" charset="0"/>
              </a:rPr>
              <a:t> with sulfonamide or </a:t>
            </a:r>
            <a:r>
              <a:rPr lang="en-US" sz="2600" dirty="0" err="1">
                <a:latin typeface="Georgia" panose="02040502050405020303" pitchFamily="18" charset="0"/>
              </a:rPr>
              <a:t>dapsone</a:t>
            </a:r>
            <a:r>
              <a:rPr lang="en-US" sz="2600" dirty="0">
                <a:latin typeface="Georgia" panose="02040502050405020303" pitchFamily="18" charset="0"/>
              </a:rPr>
              <a:t> is synergistic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052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259307" y="274638"/>
            <a:ext cx="8625386" cy="792162"/>
          </a:xfrm>
        </p:spPr>
        <p:txBody>
          <a:bodyPr/>
          <a:lstStyle/>
          <a:p>
            <a:pPr algn="l" eaLnBrk="1" hangingPunct="1"/>
            <a:r>
              <a:rPr lang="en-US" altLang="en-US" sz="2800" b="1" dirty="0">
                <a:latin typeface="Georgia" panose="02040502050405020303" pitchFamily="18" charset="0"/>
                <a:cs typeface="Tahoma" pitchFamily="34" charset="0"/>
              </a:rPr>
              <a:t>ANTI-FOLATES: INDICATIONS IN MALARIA</a:t>
            </a:r>
            <a:endParaRPr lang="ar-SA" altLang="en-US" sz="28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55593"/>
            <a:ext cx="8625385" cy="5370631"/>
          </a:xfrm>
        </p:spPr>
        <p:txBody>
          <a:bodyPr>
            <a:noAutofit/>
          </a:bodyPr>
          <a:lstStyle/>
          <a:p>
            <a:pPr marL="539750" indent="-514350">
              <a:spcBef>
                <a:spcPts val="1800"/>
              </a:spcBef>
              <a:buSzPct val="100000"/>
              <a:buFont typeface="+mj-lt"/>
              <a:buAutoNum type="arabicPeriod"/>
              <a:defRPr/>
            </a:pPr>
            <a:r>
              <a:rPr lang="en-US" sz="2600" dirty="0">
                <a:latin typeface="Georgia" panose="02040502050405020303" pitchFamily="18" charset="0"/>
              </a:rPr>
              <a:t>Treatment of malaria (</a:t>
            </a:r>
            <a:r>
              <a:rPr lang="en-US" sz="2600" dirty="0" err="1">
                <a:latin typeface="Georgia" panose="02040502050405020303" pitchFamily="18" charset="0"/>
              </a:rPr>
              <a:t>pyrimethamine</a:t>
            </a:r>
            <a:r>
              <a:rPr lang="en-US" sz="2600" dirty="0">
                <a:latin typeface="Georgia" panose="02040502050405020303" pitchFamily="18" charset="0"/>
              </a:rPr>
              <a:t>-sulfonamide combination) [used in combination  with  </a:t>
            </a:r>
            <a:r>
              <a:rPr lang="en-US" sz="2600" dirty="0" err="1">
                <a:latin typeface="Georgia" panose="02040502050405020303" pitchFamily="18" charset="0"/>
              </a:rPr>
              <a:t>artemisinins</a:t>
            </a:r>
            <a:r>
              <a:rPr lang="en-US" sz="2600" dirty="0">
                <a:latin typeface="Georgia" panose="02040502050405020303" pitchFamily="18" charset="0"/>
              </a:rPr>
              <a:t>]</a:t>
            </a:r>
          </a:p>
          <a:p>
            <a:pPr marL="539750" indent="-514350">
              <a:spcBef>
                <a:spcPts val="1800"/>
              </a:spcBef>
              <a:buSzPct val="100000"/>
              <a:buFont typeface="+mj-lt"/>
              <a:buAutoNum type="arabicPeriod"/>
              <a:defRPr/>
            </a:pPr>
            <a:r>
              <a:rPr lang="en-US" sz="2600" dirty="0">
                <a:latin typeface="Georgia" panose="02040502050405020303" pitchFamily="18" charset="0"/>
              </a:rPr>
              <a:t>Chemoprophylaxis (</a:t>
            </a:r>
            <a:r>
              <a:rPr lang="en-US" sz="2600" dirty="0" err="1">
                <a:latin typeface="Georgia" panose="02040502050405020303" pitchFamily="18" charset="0"/>
              </a:rPr>
              <a:t>dapsone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proguanil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pyrimethamine-dapsone</a:t>
            </a:r>
            <a:r>
              <a:rPr lang="en-US" sz="2600" dirty="0">
                <a:latin typeface="Georgia" panose="02040502050405020303" pitchFamily="18" charset="0"/>
              </a:rPr>
              <a:t>)</a:t>
            </a:r>
          </a:p>
          <a:p>
            <a:pPr marL="539750" indent="-514350">
              <a:spcBef>
                <a:spcPts val="1800"/>
              </a:spcBef>
              <a:buSzPct val="100000"/>
              <a:buFont typeface="+mj-lt"/>
              <a:buAutoNum type="arabicPeriod"/>
              <a:defRPr/>
            </a:pPr>
            <a:r>
              <a:rPr lang="en-US" sz="2600" dirty="0">
                <a:latin typeface="Georgia" panose="02040502050405020303" pitchFamily="18" charset="0"/>
              </a:rPr>
              <a:t>Intermittent preventive therapy in pregnancy (</a:t>
            </a:r>
            <a:r>
              <a:rPr lang="en-US" sz="2600" dirty="0" err="1">
                <a:latin typeface="Georgia" panose="02040502050405020303" pitchFamily="18" charset="0"/>
              </a:rPr>
              <a:t>sulfadoxine-pyrimethamine</a:t>
            </a:r>
            <a:r>
              <a:rPr lang="en-US" sz="2600" dirty="0">
                <a:latin typeface="Georgia" panose="02040502050405020303" pitchFamily="18" charset="0"/>
              </a:rPr>
              <a:t>)</a:t>
            </a:r>
          </a:p>
          <a:p>
            <a:pPr marL="0" indent="0">
              <a:spcBef>
                <a:spcPts val="1800"/>
              </a:spcBef>
              <a:buNone/>
              <a:defRPr/>
            </a:pPr>
            <a:r>
              <a:rPr lang="en-US" sz="2600" dirty="0">
                <a:latin typeface="Georgia" panose="02040502050405020303" pitchFamily="18" charset="0"/>
              </a:rPr>
              <a:t>Sulfonamides are not recommended for chemoprophylaxis because of severe skin reactions experienced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7423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218364" y="274638"/>
            <a:ext cx="8679976" cy="792162"/>
          </a:xfrm>
        </p:spPr>
        <p:txBody>
          <a:bodyPr/>
          <a:lstStyle/>
          <a:p>
            <a:pPr algn="l" eaLnBrk="1" hangingPunct="1"/>
            <a:r>
              <a:rPr lang="en-US" altLang="en-US" sz="2800" b="1" cap="all" dirty="0">
                <a:latin typeface="Georgia" panose="02040502050405020303" pitchFamily="18" charset="0"/>
              </a:rPr>
              <a:t>ANTI-FOLATES: Adverse effects</a:t>
            </a:r>
            <a:endParaRPr lang="ar-SA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214651"/>
            <a:ext cx="8679976" cy="5411573"/>
          </a:xfrm>
        </p:spPr>
        <p:txBody>
          <a:bodyPr>
            <a:normAutofit/>
          </a:bodyPr>
          <a:lstStyle/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All: Gastrointestinal upset, headache and skin rashes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 err="1">
                <a:latin typeface="Georgia" panose="02040502050405020303" pitchFamily="18" charset="0"/>
              </a:rPr>
              <a:t>Pyrimethamine</a:t>
            </a:r>
            <a:r>
              <a:rPr lang="en-US" sz="2600" dirty="0">
                <a:latin typeface="Georgia" panose="02040502050405020303" pitchFamily="18" charset="0"/>
              </a:rPr>
              <a:t>: Bone marrow suppression, </a:t>
            </a:r>
            <a:r>
              <a:rPr lang="en-US" sz="2600" dirty="0" err="1">
                <a:latin typeface="Georgia" panose="02040502050405020303" pitchFamily="18" charset="0"/>
              </a:rPr>
              <a:t>megaloblastic</a:t>
            </a:r>
            <a:r>
              <a:rPr lang="en-US" sz="2600" dirty="0">
                <a:latin typeface="Georgia" panose="02040502050405020303" pitchFamily="18" charset="0"/>
              </a:rPr>
              <a:t> </a:t>
            </a:r>
            <a:r>
              <a:rPr lang="en-US" sz="2600" dirty="0" err="1">
                <a:latin typeface="Georgia" panose="02040502050405020303" pitchFamily="18" charset="0"/>
              </a:rPr>
              <a:t>anaemia</a:t>
            </a:r>
            <a:r>
              <a:rPr lang="en-US" sz="2600" dirty="0">
                <a:latin typeface="Georgia" panose="02040502050405020303" pitchFamily="18" charset="0"/>
              </a:rPr>
              <a:t> with high doses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Sulfonamides: Severe cutaneous toxicity, including erythema </a:t>
            </a:r>
            <a:r>
              <a:rPr lang="en-US" sz="2600" dirty="0" err="1">
                <a:latin typeface="Georgia" panose="02040502050405020303" pitchFamily="18" charset="0"/>
              </a:rPr>
              <a:t>multiforme</a:t>
            </a:r>
            <a:r>
              <a:rPr lang="en-US" sz="2600" dirty="0">
                <a:latin typeface="Georgia" panose="02040502050405020303" pitchFamily="18" charset="0"/>
              </a:rPr>
              <a:t>, Stevens-Johnson syndrome and toxic epidermal necrosis. </a:t>
            </a:r>
            <a:r>
              <a:rPr lang="en-US" sz="2600" dirty="0" err="1">
                <a:latin typeface="Georgia" panose="02040502050405020303" pitchFamily="18" charset="0"/>
              </a:rPr>
              <a:t>Sulfadoxine</a:t>
            </a:r>
            <a:r>
              <a:rPr lang="en-US" sz="2600" dirty="0">
                <a:latin typeface="Georgia" panose="02040502050405020303" pitchFamily="18" charset="0"/>
              </a:rPr>
              <a:t> can precipitate hemolysis in patients with G-6-P-D deficiency.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 err="1">
                <a:latin typeface="Georgia" panose="02040502050405020303" pitchFamily="18" charset="0"/>
              </a:rPr>
              <a:t>Proguanil</a:t>
            </a:r>
            <a:r>
              <a:rPr lang="en-US" sz="2600" dirty="0">
                <a:latin typeface="Georgia" panose="02040502050405020303" pitchFamily="18" charset="0"/>
              </a:rPr>
              <a:t>: Hair loss and mouth ulcers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5640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21" y="274638"/>
            <a:ext cx="8720919" cy="639762"/>
          </a:xfrm>
        </p:spPr>
        <p:txBody>
          <a:bodyPr/>
          <a:lstStyle/>
          <a:p>
            <a:pPr algn="l"/>
            <a:r>
              <a:rPr lang="en-US" sz="2800" b="1" cap="all" dirty="0">
                <a:latin typeface="Georgia" panose="02040502050405020303" pitchFamily="18" charset="0"/>
              </a:rPr>
              <a:t>Anti-folates: contra-indications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21" y="1219199"/>
            <a:ext cx="8830101" cy="5407025"/>
          </a:xfrm>
        </p:spPr>
        <p:txBody>
          <a:bodyPr/>
          <a:lstStyle/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400" dirty="0">
                <a:latin typeface="Georgia" panose="02040502050405020303" pitchFamily="18" charset="0"/>
              </a:rPr>
              <a:t>Hypersensitivity to any sulfonamide, </a:t>
            </a:r>
            <a:r>
              <a:rPr lang="en-US" sz="2400" dirty="0" err="1">
                <a:latin typeface="Georgia" panose="02040502050405020303" pitchFamily="18" charset="0"/>
              </a:rPr>
              <a:t>pyrimethamine</a:t>
            </a:r>
            <a:r>
              <a:rPr lang="en-US" sz="2400" dirty="0">
                <a:latin typeface="Georgia" panose="02040502050405020303" pitchFamily="18" charset="0"/>
              </a:rPr>
              <a:t>, or any component of the formulation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400" dirty="0">
                <a:latin typeface="Georgia" panose="02040502050405020303" pitchFamily="18" charset="0"/>
              </a:rPr>
              <a:t>Porphyria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400" dirty="0" err="1">
                <a:latin typeface="Georgia" panose="02040502050405020303" pitchFamily="18" charset="0"/>
              </a:rPr>
              <a:t>Megaloblastic</a:t>
            </a:r>
            <a:r>
              <a:rPr lang="en-US" sz="2400" dirty="0">
                <a:latin typeface="Georgia" panose="02040502050405020303" pitchFamily="18" charset="0"/>
              </a:rPr>
              <a:t> anemia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400" dirty="0">
                <a:latin typeface="Georgia" panose="02040502050405020303" pitchFamily="18" charset="0"/>
              </a:rPr>
              <a:t>First trimester of pregnancy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400" dirty="0">
                <a:latin typeface="Georgia" panose="02040502050405020303" pitchFamily="18" charset="0"/>
              </a:rPr>
              <a:t>Sulfonamides: G-6-P-D deficiency, children &lt;2 months of age due to competition with bilirubin for protein binding sites (can result in kernicterus); pregnancy (at term)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400" dirty="0">
                <a:latin typeface="Georgia" panose="02040502050405020303" pitchFamily="18" charset="0"/>
              </a:rPr>
              <a:t>Repeated prophylactic use of anti-</a:t>
            </a:r>
            <a:r>
              <a:rPr lang="en-US" sz="2400" dirty="0" err="1">
                <a:latin typeface="Georgia" panose="02040502050405020303" pitchFamily="18" charset="0"/>
              </a:rPr>
              <a:t>folates</a:t>
            </a:r>
            <a:r>
              <a:rPr lang="en-US" sz="2400" dirty="0">
                <a:latin typeface="Georgia" panose="02040502050405020303" pitchFamily="18" charset="0"/>
              </a:rPr>
              <a:t> is contraindicated in patients with renal failure, hepatic failure, or blood </a:t>
            </a:r>
            <a:r>
              <a:rPr lang="en-US" sz="2400" dirty="0" err="1">
                <a:latin typeface="Georgia" panose="02040502050405020303" pitchFamily="18" charset="0"/>
              </a:rPr>
              <a:t>dyscrasias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6585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259306" y="304801"/>
            <a:ext cx="8679977" cy="533400"/>
          </a:xfrm>
        </p:spPr>
        <p:txBody>
          <a:bodyPr/>
          <a:lstStyle/>
          <a:p>
            <a:pPr algn="l" eaLnBrk="1" hangingPunct="1"/>
            <a:r>
              <a:rPr lang="en-US" altLang="en-US" sz="2800" b="1" cap="all" dirty="0" err="1">
                <a:latin typeface="Georgia" panose="02040502050405020303" pitchFamily="18" charset="0"/>
                <a:cs typeface="Tahoma" pitchFamily="34" charset="0"/>
              </a:rPr>
              <a:t>Atovaquone-proguanil</a:t>
            </a:r>
            <a:r>
              <a:rPr lang="en-US" altLang="en-US" sz="2800" b="1" cap="all" dirty="0">
                <a:latin typeface="Georgia" panose="02040502050405020303" pitchFamily="18" charset="0"/>
                <a:cs typeface="Tahoma" pitchFamily="34" charset="0"/>
              </a:rPr>
              <a:t> </a:t>
            </a:r>
            <a:endParaRPr lang="ar-SA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14650"/>
            <a:ext cx="8679977" cy="5411575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defRPr/>
            </a:pPr>
            <a:r>
              <a:rPr lang="en-US" sz="2400" dirty="0" err="1">
                <a:latin typeface="Georgia" panose="02040502050405020303" pitchFamily="18" charset="0"/>
              </a:rPr>
              <a:t>Atovaquone</a:t>
            </a:r>
            <a:r>
              <a:rPr lang="en-US" sz="2400" dirty="0">
                <a:latin typeface="Georgia" panose="02040502050405020303" pitchFamily="18" charset="0"/>
              </a:rPr>
              <a:t> inhibits electron transport in mitochondria resulting in the inhibition of key metabolic enzymes responsible for the synthesis of nucleic acids and ATP</a:t>
            </a:r>
          </a:p>
          <a:p>
            <a:pPr>
              <a:spcBef>
                <a:spcPts val="1800"/>
              </a:spcBef>
              <a:defRPr/>
            </a:pPr>
            <a:r>
              <a:rPr lang="en-US" sz="2400" dirty="0">
                <a:latin typeface="Georgia" panose="02040502050405020303" pitchFamily="18" charset="0"/>
              </a:rPr>
              <a:t>Acts on hepatic </a:t>
            </a:r>
            <a:r>
              <a:rPr lang="en-US" sz="2400" dirty="0" err="1">
                <a:latin typeface="Georgia" panose="02040502050405020303" pitchFamily="18" charset="0"/>
              </a:rPr>
              <a:t>schizonts</a:t>
            </a:r>
            <a:r>
              <a:rPr lang="en-US" sz="2400" dirty="0">
                <a:latin typeface="Georgia" panose="02040502050405020303" pitchFamily="18" charset="0"/>
              </a:rPr>
              <a:t> and </a:t>
            </a:r>
            <a:r>
              <a:rPr lang="en-US" sz="2400" dirty="0" err="1">
                <a:latin typeface="Georgia" panose="02040502050405020303" pitchFamily="18" charset="0"/>
              </a:rPr>
              <a:t>merozoites</a:t>
            </a:r>
            <a:endParaRPr lang="en-US" sz="24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  <a:defRPr/>
            </a:pPr>
            <a:r>
              <a:rPr lang="en-US" sz="2400" dirty="0">
                <a:latin typeface="Georgia" panose="02040502050405020303" pitchFamily="18" charset="0"/>
              </a:rPr>
              <a:t>It is used for treatment and chemoprophylaxis of P. falciparum malaria (always in combination with </a:t>
            </a:r>
            <a:r>
              <a:rPr lang="en-US" sz="2400" dirty="0" err="1">
                <a:latin typeface="Georgia" panose="02040502050405020303" pitchFamily="18" charset="0"/>
              </a:rPr>
              <a:t>proguanil</a:t>
            </a:r>
            <a:r>
              <a:rPr lang="en-US" sz="2400" dirty="0">
                <a:latin typeface="Georgia" panose="02040502050405020303" pitchFamily="18" charset="0"/>
              </a:rPr>
              <a:t> for synergy and to prevent emergence of resistance). The combination retains excellent clinical efficacy for P. falciparum treatment and prevention throughout the world even in the presence of anti-folate resistance.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0543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259306" y="304801"/>
            <a:ext cx="8679977" cy="533400"/>
          </a:xfrm>
        </p:spPr>
        <p:txBody>
          <a:bodyPr/>
          <a:lstStyle/>
          <a:p>
            <a:pPr algn="l" eaLnBrk="1" hangingPunct="1"/>
            <a:r>
              <a:rPr lang="en-US" altLang="en-US" sz="2800" b="1" cap="all" dirty="0" err="1">
                <a:latin typeface="Georgia" panose="02040502050405020303" pitchFamily="18" charset="0"/>
                <a:cs typeface="Tahoma" pitchFamily="34" charset="0"/>
              </a:rPr>
              <a:t>Atovaquone-proguanil</a:t>
            </a:r>
            <a:r>
              <a:rPr lang="en-US" altLang="en-US" sz="2800" b="1" cap="all" dirty="0">
                <a:latin typeface="Georgia" panose="02040502050405020303" pitchFamily="18" charset="0"/>
                <a:cs typeface="Tahoma" pitchFamily="34" charset="0"/>
              </a:rPr>
              <a:t> …. CONT’D </a:t>
            </a:r>
            <a:endParaRPr lang="ar-SA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14650"/>
            <a:ext cx="8679977" cy="5411575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defRPr/>
            </a:pPr>
            <a:r>
              <a:rPr lang="en-US" sz="2600" dirty="0">
                <a:latin typeface="Georgia" panose="02040502050405020303" pitchFamily="18" charset="0"/>
              </a:rPr>
              <a:t>It is administered orally with meals (absorption is significantly increased with a high-fat meal)</a:t>
            </a:r>
          </a:p>
          <a:p>
            <a:pPr>
              <a:spcBef>
                <a:spcPts val="1800"/>
              </a:spcBef>
              <a:defRPr/>
            </a:pPr>
            <a:r>
              <a:rPr lang="en-US" sz="2600" dirty="0">
                <a:latin typeface="Georgia" panose="02040502050405020303" pitchFamily="18" charset="0"/>
              </a:rPr>
              <a:t>Adverse effects include abdominal pain, vomiting, diarrhea, headache and pruritus and transient increases in transaminases</a:t>
            </a:r>
          </a:p>
          <a:p>
            <a:pPr>
              <a:spcBef>
                <a:spcPts val="1800"/>
              </a:spcBef>
              <a:defRPr/>
            </a:pPr>
            <a:r>
              <a:rPr lang="en-US" sz="2600" dirty="0">
                <a:latin typeface="Georgia" panose="02040502050405020303" pitchFamily="18" charset="0"/>
              </a:rPr>
              <a:t>Contraindications: Life-threatening allergic reaction to </a:t>
            </a:r>
            <a:r>
              <a:rPr lang="en-US" sz="2600" dirty="0" err="1">
                <a:latin typeface="Georgia" panose="02040502050405020303" pitchFamily="18" charset="0"/>
              </a:rPr>
              <a:t>atovaquone</a:t>
            </a:r>
            <a:r>
              <a:rPr lang="en-US" sz="2600" dirty="0">
                <a:latin typeface="Georgia" panose="02040502050405020303" pitchFamily="18" charset="0"/>
              </a:rPr>
              <a:t> or any component of the formulation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450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955" y="274638"/>
            <a:ext cx="8611737" cy="715962"/>
          </a:xfrm>
        </p:spPr>
        <p:txBody>
          <a:bodyPr/>
          <a:lstStyle/>
          <a:p>
            <a:pPr algn="l"/>
            <a:r>
              <a:rPr lang="en-US" sz="2800" b="1" cap="all" dirty="0" err="1">
                <a:latin typeface="Georgia" panose="02040502050405020303" pitchFamily="18" charset="0"/>
              </a:rPr>
              <a:t>Halofantrine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214651"/>
            <a:ext cx="8611738" cy="5411573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600" dirty="0" err="1">
                <a:latin typeface="Georgia" panose="02040502050405020303" pitchFamily="18" charset="0"/>
              </a:rPr>
              <a:t>Halofantrine</a:t>
            </a:r>
            <a:r>
              <a:rPr lang="en-US" sz="2600" dirty="0">
                <a:latin typeface="Georgia" panose="02040502050405020303" pitchFamily="18" charset="0"/>
              </a:rPr>
              <a:t> is chemically related to quinine and acts acting as a blood </a:t>
            </a:r>
            <a:r>
              <a:rPr lang="en-US" sz="2600" dirty="0" err="1">
                <a:latin typeface="Georgia" panose="02040502050405020303" pitchFamily="18" charset="0"/>
              </a:rPr>
              <a:t>schizonticide</a:t>
            </a:r>
            <a:r>
              <a:rPr lang="en-US" sz="2600" dirty="0">
                <a:latin typeface="Georgia" panose="02040502050405020303" pitchFamily="18" charset="0"/>
              </a:rPr>
              <a:t> effective against all plasmodium parasites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Use: Treatment of multi-drug resistant P. falciparum malaria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Oral absorption is increased by a fatty meal and it has very variable bioavailability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146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955" y="274638"/>
            <a:ext cx="8611737" cy="715962"/>
          </a:xfrm>
        </p:spPr>
        <p:txBody>
          <a:bodyPr/>
          <a:lstStyle/>
          <a:p>
            <a:pPr algn="l"/>
            <a:r>
              <a:rPr lang="en-US" sz="2800" b="1" cap="all" dirty="0" err="1">
                <a:latin typeface="Georgia" panose="02040502050405020303" pitchFamily="18" charset="0"/>
              </a:rPr>
              <a:t>Halofantrine</a:t>
            </a:r>
            <a:r>
              <a:rPr lang="en-US" sz="2800" b="1" cap="all" dirty="0">
                <a:latin typeface="Georgia" panose="02040502050405020303" pitchFamily="18" charset="0"/>
              </a:rPr>
              <a:t> ….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214651"/>
            <a:ext cx="8611738" cy="5411573"/>
          </a:xfrm>
        </p:spPr>
        <p:txBody>
          <a:bodyPr/>
          <a:lstStyle/>
          <a:p>
            <a:pPr marL="25400" indent="0">
              <a:spcBef>
                <a:spcPts val="1800"/>
              </a:spcBef>
              <a:buNone/>
            </a:pPr>
            <a:r>
              <a:rPr lang="en-US" sz="2400" b="1" dirty="0">
                <a:latin typeface="Georgia" panose="02040502050405020303" pitchFamily="18" charset="0"/>
              </a:rPr>
              <a:t>Adverse effects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Ventricular arrhythmias (prolongation of PR and QT interval) that have been associated with death. </a:t>
            </a:r>
            <a:r>
              <a:rPr lang="en-US" sz="2400" dirty="0" err="1">
                <a:latin typeface="Georgia" panose="02040502050405020303" pitchFamily="18" charset="0"/>
              </a:rPr>
              <a:t>Cardiotoxicity</a:t>
            </a:r>
            <a:r>
              <a:rPr lang="en-US" sz="2400" dirty="0">
                <a:latin typeface="Georgia" panose="02040502050405020303" pitchFamily="18" charset="0"/>
              </a:rPr>
              <a:t> has limited its use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Other adverse effects include nausea, abdominal pain, diarrhea, and pruritus</a:t>
            </a:r>
          </a:p>
          <a:p>
            <a:pPr marL="25400" indent="0">
              <a:spcBef>
                <a:spcPts val="1800"/>
              </a:spcBef>
              <a:buNone/>
            </a:pPr>
            <a:r>
              <a:rPr lang="en-US" sz="2400" b="1" dirty="0">
                <a:latin typeface="Georgia" panose="02040502050405020303" pitchFamily="18" charset="0"/>
              </a:rPr>
              <a:t>Contraindications</a:t>
            </a:r>
          </a:p>
          <a:p>
            <a:pPr marL="2540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Heart disease, infants and young children (weight under 10 kg), pregnancy, lactation, and patients that have taken </a:t>
            </a:r>
            <a:r>
              <a:rPr lang="en-US" sz="2400" dirty="0" err="1">
                <a:latin typeface="Georgia" panose="02040502050405020303" pitchFamily="18" charset="0"/>
              </a:rPr>
              <a:t>mefloquine</a:t>
            </a:r>
            <a:r>
              <a:rPr lang="en-US" sz="2400" dirty="0">
                <a:latin typeface="Georgia" panose="02040502050405020303" pitchFamily="18" charset="0"/>
              </a:rPr>
              <a:t> previously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3004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191069"/>
            <a:ext cx="8748214" cy="723331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b="1" cap="all" dirty="0" err="1">
                <a:latin typeface="Georgia" panose="02040502050405020303" pitchFamily="18" charset="0"/>
              </a:rPr>
              <a:t>Lumefantrine</a:t>
            </a:r>
            <a:endParaRPr lang="ar-SA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51" y="1282889"/>
            <a:ext cx="8652679" cy="5343335"/>
          </a:xfrm>
        </p:spPr>
        <p:txBody>
          <a:bodyPr>
            <a:normAutofit/>
          </a:bodyPr>
          <a:lstStyle/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Is similar in structure to </a:t>
            </a:r>
            <a:r>
              <a:rPr lang="en-US" sz="2600" dirty="0" err="1">
                <a:latin typeface="Georgia" panose="02040502050405020303" pitchFamily="18" charset="0"/>
              </a:rPr>
              <a:t>halofantrine</a:t>
            </a:r>
            <a:r>
              <a:rPr lang="en-US" sz="2600" dirty="0">
                <a:latin typeface="Georgia" panose="02040502050405020303" pitchFamily="18" charset="0"/>
              </a:rPr>
              <a:t>, quinine and </a:t>
            </a:r>
            <a:r>
              <a:rPr lang="en-US" sz="2600" dirty="0" err="1">
                <a:latin typeface="Georgia" panose="02040502050405020303" pitchFamily="18" charset="0"/>
              </a:rPr>
              <a:t>mefloquine</a:t>
            </a:r>
            <a:r>
              <a:rPr lang="en-US" sz="2600" dirty="0">
                <a:latin typeface="Georgia" panose="02040502050405020303" pitchFamily="18" charset="0"/>
              </a:rPr>
              <a:t>, and has same mechanism of action 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Is active against most </a:t>
            </a:r>
            <a:r>
              <a:rPr lang="en-US" sz="2600" dirty="0" err="1">
                <a:latin typeface="Georgia" panose="02040502050405020303" pitchFamily="18" charset="0"/>
              </a:rPr>
              <a:t>chloroquine</a:t>
            </a:r>
            <a:r>
              <a:rPr lang="en-US" sz="2600" dirty="0">
                <a:latin typeface="Georgia" panose="02040502050405020303" pitchFamily="18" charset="0"/>
              </a:rPr>
              <a:t>-resistant parasites although there is cross-resistance with </a:t>
            </a:r>
            <a:r>
              <a:rPr lang="en-US" sz="2600" dirty="0" err="1">
                <a:latin typeface="Georgia" panose="02040502050405020303" pitchFamily="18" charset="0"/>
              </a:rPr>
              <a:t>halofantrine</a:t>
            </a:r>
            <a:r>
              <a:rPr lang="en-US" sz="2600" dirty="0">
                <a:latin typeface="Georgia" panose="02040502050405020303" pitchFamily="18" charset="0"/>
              </a:rPr>
              <a:t> and </a:t>
            </a:r>
            <a:r>
              <a:rPr lang="en-US" sz="2600" dirty="0" err="1">
                <a:latin typeface="Georgia" panose="02040502050405020303" pitchFamily="18" charset="0"/>
              </a:rPr>
              <a:t>mefloquine</a:t>
            </a:r>
            <a:endParaRPr lang="en-US" sz="2600" dirty="0">
              <a:latin typeface="Georgia" panose="02040502050405020303" pitchFamily="18" charset="0"/>
            </a:endParaRP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 err="1">
                <a:latin typeface="Georgia" panose="02040502050405020303" pitchFamily="18" charset="0"/>
              </a:rPr>
              <a:t>Lumefantrine</a:t>
            </a:r>
            <a:r>
              <a:rPr lang="en-US" sz="2600" dirty="0">
                <a:latin typeface="Georgia" panose="02040502050405020303" pitchFamily="18" charset="0"/>
              </a:rPr>
              <a:t> is a long-acting drug always given in combination with </a:t>
            </a:r>
            <a:r>
              <a:rPr lang="en-US" sz="2600" dirty="0" err="1">
                <a:latin typeface="Georgia" panose="02040502050405020303" pitchFamily="18" charset="0"/>
              </a:rPr>
              <a:t>artemether</a:t>
            </a:r>
            <a:r>
              <a:rPr lang="en-US" sz="2600" dirty="0">
                <a:latin typeface="Georgia" panose="02040502050405020303" pitchFamily="18" charset="0"/>
              </a:rPr>
              <a:t> in a widely used fixed-dose combination (Zambia has adopted this combination as first line antimalarial)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588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249381" y="53975"/>
            <a:ext cx="8689902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C00000"/>
              </a:buClr>
            </a:pPr>
            <a:r>
              <a:rPr lang="en-GB" sz="2800" b="1" dirty="0">
                <a:latin typeface="Georgia" panose="02040502050405020303" pitchFamily="18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I</a:t>
            </a:r>
            <a:r>
              <a:rPr lang="en-US" sz="2800" b="1" dirty="0">
                <a:latin typeface="Georgia" panose="02040502050405020303" pitchFamily="18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NTRODUCTION …. CONT’D</a:t>
            </a:r>
            <a:endParaRPr lang="en-US" sz="2800" b="1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49381" y="1160061"/>
            <a:ext cx="8689901" cy="5419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1800"/>
              </a:spcBef>
            </a:pP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Most anti-malarial drugs target the erythrocytic stage of malaria infection, which is the phase of infection that causes symptomatic illness </a:t>
            </a:r>
          </a:p>
          <a:p>
            <a:pPr>
              <a:spcBef>
                <a:spcPts val="1800"/>
              </a:spcBef>
            </a:pP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Treatment of the acute blood stage infection is necessary for malaria caused by all malaria species </a:t>
            </a:r>
          </a:p>
          <a:p>
            <a:pPr>
              <a:spcBef>
                <a:spcPts val="1800"/>
              </a:spcBef>
            </a:pP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For infection due to P. </a:t>
            </a:r>
            <a:r>
              <a:rPr lang="en-US" altLang="en-US" sz="2600" dirty="0" err="1">
                <a:latin typeface="Georgia" panose="02040502050405020303" pitchFamily="18" charset="0"/>
                <a:cs typeface="Arial" pitchFamily="34" charset="0"/>
              </a:rPr>
              <a:t>ovale</a:t>
            </a: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 or P. </a:t>
            </a:r>
            <a:r>
              <a:rPr lang="en-US" altLang="en-US" sz="2600" dirty="0" err="1">
                <a:latin typeface="Georgia" panose="02040502050405020303" pitchFamily="18" charset="0"/>
                <a:cs typeface="Arial" pitchFamily="34" charset="0"/>
              </a:rPr>
              <a:t>vivax</a:t>
            </a: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, terminal prophylaxis is required with a drug active against </a:t>
            </a:r>
            <a:r>
              <a:rPr lang="en-US" altLang="en-US" sz="2600" dirty="0" err="1">
                <a:latin typeface="Georgia" panose="02040502050405020303" pitchFamily="18" charset="0"/>
                <a:cs typeface="Arial" pitchFamily="34" charset="0"/>
              </a:rPr>
              <a:t>hypnozoites</a:t>
            </a: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 (which can remain dormant in the liver for months, and occasionally years, after the initial infection) </a:t>
            </a:r>
            <a:endParaRPr lang="ar-SA" altLang="en-US" sz="2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66784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191069"/>
            <a:ext cx="8748214" cy="723331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b="1" cap="all" dirty="0" err="1">
                <a:latin typeface="Georgia" panose="02040502050405020303" pitchFamily="18" charset="0"/>
              </a:rPr>
              <a:t>Lumefantrine</a:t>
            </a:r>
            <a:r>
              <a:rPr lang="en-US" sz="2800" b="1" cap="all" dirty="0">
                <a:latin typeface="Georgia" panose="02040502050405020303" pitchFamily="18" charset="0"/>
              </a:rPr>
              <a:t> …. Cont’d</a:t>
            </a:r>
            <a:endParaRPr lang="ar-SA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51" y="1282889"/>
            <a:ext cx="8652679" cy="5343335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defRPr/>
            </a:pPr>
            <a:r>
              <a:rPr lang="en-US" sz="2600" dirty="0">
                <a:latin typeface="Georgia" panose="02040502050405020303" pitchFamily="18" charset="0"/>
              </a:rPr>
              <a:t>The bioavailability is highly variable and increases up to three-to-four fold when taken with a high fat meal</a:t>
            </a:r>
          </a:p>
          <a:p>
            <a:pPr>
              <a:spcBef>
                <a:spcPts val="1800"/>
              </a:spcBef>
              <a:defRPr/>
            </a:pPr>
            <a:r>
              <a:rPr lang="en-US" sz="2600" dirty="0" err="1">
                <a:latin typeface="Georgia" panose="02040502050405020303" pitchFamily="18" charset="0"/>
              </a:rPr>
              <a:t>Lumefantrine</a:t>
            </a:r>
            <a:r>
              <a:rPr lang="en-US" sz="2600" dirty="0">
                <a:latin typeface="Georgia" panose="02040502050405020303" pitchFamily="18" charset="0"/>
              </a:rPr>
              <a:t> is well tolerated, with rare mild adverse reactions such as diarrhea, nausea, abdominal pain and vomiting </a:t>
            </a:r>
          </a:p>
          <a:p>
            <a:pPr>
              <a:spcBef>
                <a:spcPts val="1800"/>
              </a:spcBef>
              <a:defRPr/>
            </a:pPr>
            <a:r>
              <a:rPr lang="en-US" sz="2600" dirty="0">
                <a:latin typeface="Georgia" panose="02040502050405020303" pitchFamily="18" charset="0"/>
              </a:rPr>
              <a:t>There is no evidence of significant </a:t>
            </a:r>
            <a:r>
              <a:rPr lang="en-US" sz="2600" dirty="0" err="1">
                <a:latin typeface="Georgia" panose="02040502050405020303" pitchFamily="18" charset="0"/>
              </a:rPr>
              <a:t>cardiotoxicity</a:t>
            </a:r>
            <a:r>
              <a:rPr lang="en-US" sz="2600" dirty="0">
                <a:latin typeface="Georgia" panose="02040502050405020303" pitchFamily="18" charset="0"/>
              </a:rPr>
              <a:t> associated with </a:t>
            </a:r>
            <a:r>
              <a:rPr lang="en-US" sz="2600" dirty="0" err="1">
                <a:latin typeface="Georgia" panose="02040502050405020303" pitchFamily="18" charset="0"/>
              </a:rPr>
              <a:t>lumefantrine</a:t>
            </a:r>
            <a:r>
              <a:rPr lang="en-US" sz="2600" dirty="0">
                <a:latin typeface="Georgia" panose="02040502050405020303" pitchFamily="18" charset="0"/>
              </a:rPr>
              <a:t> 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9664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228600" y="274637"/>
            <a:ext cx="8686800" cy="721649"/>
          </a:xfrm>
        </p:spPr>
        <p:txBody>
          <a:bodyPr/>
          <a:lstStyle/>
          <a:p>
            <a:pPr algn="l" eaLnBrk="1" hangingPunct="1"/>
            <a:r>
              <a:rPr lang="en-US" altLang="en-US" sz="2800" b="1" cap="all" dirty="0" err="1">
                <a:latin typeface="Georgia" panose="02040502050405020303" pitchFamily="18" charset="0"/>
                <a:cs typeface="Tahoma" pitchFamily="34" charset="0"/>
              </a:rPr>
              <a:t>Artemisinin</a:t>
            </a:r>
            <a:r>
              <a:rPr lang="en-US" altLang="en-US" sz="2800" b="1" cap="all" dirty="0">
                <a:latin typeface="Georgia" panose="02040502050405020303" pitchFamily="18" charset="0"/>
                <a:cs typeface="Tahoma" pitchFamily="34" charset="0"/>
              </a:rPr>
              <a:t> derivatives</a:t>
            </a:r>
            <a:r>
              <a:rPr lang="en-US" altLang="en-US" sz="2800" cap="all" dirty="0">
                <a:latin typeface="Georgia" panose="02040502050405020303" pitchFamily="18" charset="0"/>
                <a:cs typeface="Tahoma" pitchFamily="34" charset="0"/>
              </a:rPr>
              <a:t> </a:t>
            </a:r>
            <a:endParaRPr lang="ar-SA" alt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>
          <a:xfrm>
            <a:off x="228600" y="1142999"/>
            <a:ext cx="8686800" cy="5483225"/>
          </a:xfrm>
        </p:spPr>
        <p:txBody>
          <a:bodyPr/>
          <a:lstStyle/>
          <a:p>
            <a:pPr>
              <a:spcBef>
                <a:spcPts val="1800"/>
              </a:spcBef>
              <a:spcAft>
                <a:spcPts val="0"/>
              </a:spcAft>
            </a:pP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The </a:t>
            </a:r>
            <a:r>
              <a:rPr lang="en-US" altLang="en-US" sz="2600" dirty="0" err="1">
                <a:latin typeface="Georgia" panose="02040502050405020303" pitchFamily="18" charset="0"/>
                <a:cs typeface="Arial" pitchFamily="34" charset="0"/>
              </a:rPr>
              <a:t>artemisinins</a:t>
            </a: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 are derived from the leaves of the Chinese sweet wormwood plant, Artemisia </a:t>
            </a:r>
            <a:r>
              <a:rPr lang="en-US" altLang="en-US" sz="2600" dirty="0" err="1">
                <a:latin typeface="Georgia" panose="02040502050405020303" pitchFamily="18" charset="0"/>
                <a:cs typeface="Arial" pitchFamily="34" charset="0"/>
              </a:rPr>
              <a:t>annua</a:t>
            </a:r>
            <a:endParaRPr lang="en-US" altLang="en-US" sz="2600" dirty="0">
              <a:latin typeface="Georgia" panose="02040502050405020303" pitchFamily="18" charset="0"/>
              <a:cs typeface="Arial" pitchFamily="34" charset="0"/>
            </a:endParaRPr>
          </a:p>
          <a:p>
            <a:pPr>
              <a:spcBef>
                <a:spcPts val="1800"/>
              </a:spcBef>
              <a:spcAft>
                <a:spcPts val="0"/>
              </a:spcAft>
            </a:pP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They have been used in China for the treatment of malaria for over 2000 years and came to attention outside of China in the 1970s and 1980s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 err="1">
                <a:latin typeface="Georgia" panose="02040502050405020303" pitchFamily="18" charset="0"/>
              </a:rPr>
              <a:t>Artemisinins</a:t>
            </a:r>
            <a:r>
              <a:rPr lang="en-US" sz="2600" dirty="0">
                <a:latin typeface="Georgia" panose="02040502050405020303" pitchFamily="18" charset="0"/>
              </a:rPr>
              <a:t> act by binding iron in </a:t>
            </a:r>
            <a:r>
              <a:rPr lang="en-US" sz="2600" dirty="0" err="1">
                <a:latin typeface="Georgia" panose="02040502050405020303" pitchFamily="18" charset="0"/>
              </a:rPr>
              <a:t>haem</a:t>
            </a:r>
            <a:r>
              <a:rPr lang="en-US" sz="2600" dirty="0">
                <a:latin typeface="Georgia" panose="02040502050405020303" pitchFamily="18" charset="0"/>
              </a:rPr>
              <a:t>, leading to the generation of free oxygen radicals that damage parasite proteins. Binds and inhibits Ca</a:t>
            </a:r>
            <a:r>
              <a:rPr lang="en-US" sz="2600" baseline="30000" dirty="0">
                <a:latin typeface="Georgia" panose="02040502050405020303" pitchFamily="18" charset="0"/>
              </a:rPr>
              <a:t>2+ </a:t>
            </a:r>
            <a:r>
              <a:rPr lang="en-US" sz="2600" dirty="0">
                <a:latin typeface="Georgia" panose="02040502050405020303" pitchFamily="18" charset="0"/>
              </a:rPr>
              <a:t>ATPase (calcium transporter).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69039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228600" y="274637"/>
            <a:ext cx="8686800" cy="721649"/>
          </a:xfrm>
        </p:spPr>
        <p:txBody>
          <a:bodyPr/>
          <a:lstStyle/>
          <a:p>
            <a:pPr algn="l" eaLnBrk="1" hangingPunct="1"/>
            <a:r>
              <a:rPr lang="en-US" altLang="en-US" sz="2800" b="1" cap="all" dirty="0" err="1">
                <a:latin typeface="Georgia" panose="02040502050405020303" pitchFamily="18" charset="0"/>
                <a:cs typeface="Tahoma" pitchFamily="34" charset="0"/>
              </a:rPr>
              <a:t>Artemisinins</a:t>
            </a:r>
            <a:r>
              <a:rPr lang="en-US" altLang="en-US" sz="2800" b="1" cap="all" dirty="0">
                <a:latin typeface="Georgia" panose="02040502050405020303" pitchFamily="18" charset="0"/>
                <a:cs typeface="Tahoma" pitchFamily="34" charset="0"/>
              </a:rPr>
              <a:t> …. Cont’d</a:t>
            </a:r>
            <a:endParaRPr lang="ar-SA" alt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>
          <a:xfrm>
            <a:off x="228600" y="1142999"/>
            <a:ext cx="8686800" cy="5483225"/>
          </a:xfrm>
        </p:spPr>
        <p:txBody>
          <a:bodyPr/>
          <a:lstStyle/>
          <a:p>
            <a:pPr>
              <a:spcBef>
                <a:spcPts val="1800"/>
              </a:spcBef>
              <a:defRPr/>
            </a:pPr>
            <a:r>
              <a:rPr lang="en-US" sz="2600" dirty="0" err="1">
                <a:latin typeface="Georgia" panose="02040502050405020303" pitchFamily="18" charset="0"/>
              </a:rPr>
              <a:t>Artemisinins</a:t>
            </a:r>
            <a:r>
              <a:rPr lang="en-US" sz="2600" dirty="0">
                <a:latin typeface="Georgia" panose="02040502050405020303" pitchFamily="18" charset="0"/>
              </a:rPr>
              <a:t> act rapidly, killing blood stages of all plasmodium species</a:t>
            </a:r>
          </a:p>
          <a:p>
            <a:pPr>
              <a:spcBef>
                <a:spcPts val="1800"/>
              </a:spcBef>
              <a:defRPr/>
            </a:pPr>
            <a:r>
              <a:rPr lang="en-US" sz="2600" dirty="0" err="1">
                <a:latin typeface="Georgia" panose="02040502050405020303" pitchFamily="18" charset="0"/>
              </a:rPr>
              <a:t>Artemisinins</a:t>
            </a:r>
            <a:r>
              <a:rPr lang="en-US" sz="2600" dirty="0">
                <a:latin typeface="Georgia" panose="02040502050405020303" pitchFamily="18" charset="0"/>
              </a:rPr>
              <a:t> have the fastest parasite clearance times of all anti-</a:t>
            </a:r>
            <a:r>
              <a:rPr lang="en-US" sz="2600" dirty="0" err="1">
                <a:latin typeface="Georgia" panose="02040502050405020303" pitchFamily="18" charset="0"/>
              </a:rPr>
              <a:t>malarials</a:t>
            </a:r>
            <a:r>
              <a:rPr lang="en-US" sz="2600" dirty="0">
                <a:latin typeface="Georgia" panose="02040502050405020303" pitchFamily="18" charset="0"/>
              </a:rPr>
              <a:t> currently used</a:t>
            </a:r>
          </a:p>
          <a:p>
            <a:pPr>
              <a:spcBef>
                <a:spcPts val="1800"/>
              </a:spcBef>
              <a:defRPr/>
            </a:pPr>
            <a:r>
              <a:rPr lang="en-US" sz="2600" dirty="0" err="1">
                <a:latin typeface="Georgia" panose="02040502050405020303" pitchFamily="18" charset="0"/>
              </a:rPr>
              <a:t>Artemisinins</a:t>
            </a:r>
            <a:r>
              <a:rPr lang="en-US" sz="2600" dirty="0">
                <a:latin typeface="Georgia" panose="02040502050405020303" pitchFamily="18" charset="0"/>
              </a:rPr>
              <a:t> act primarily on the </a:t>
            </a:r>
            <a:r>
              <a:rPr lang="en-US" sz="2600" dirty="0" err="1">
                <a:latin typeface="Georgia" panose="02040502050405020303" pitchFamily="18" charset="0"/>
              </a:rPr>
              <a:t>trophozoite</a:t>
            </a:r>
            <a:r>
              <a:rPr lang="en-US" sz="2600" dirty="0">
                <a:latin typeface="Georgia" panose="02040502050405020303" pitchFamily="18" charset="0"/>
              </a:rPr>
              <a:t> phase and are also active against gametocytes, the parasite form that is infectious to mosquitoes, and their use has been associated with reduced malaria transmission</a:t>
            </a:r>
            <a:endParaRPr lang="ar-SA" sz="2600" dirty="0">
              <a:latin typeface="Georgia" panose="020405020504050203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7443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274638"/>
            <a:ext cx="8679976" cy="715962"/>
          </a:xfrm>
        </p:spPr>
        <p:txBody>
          <a:bodyPr/>
          <a:lstStyle/>
          <a:p>
            <a:pPr algn="l"/>
            <a:r>
              <a:rPr lang="en-US" sz="2800" b="1" dirty="0">
                <a:latin typeface="Georgia" panose="02040502050405020303" pitchFamily="18" charset="0"/>
              </a:rPr>
              <a:t>EXAMPLES OF ARTEMISININ DERIVATIVES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173707"/>
            <a:ext cx="8679976" cy="5452518"/>
          </a:xfrm>
        </p:spPr>
        <p:txBody>
          <a:bodyPr/>
          <a:lstStyle/>
          <a:p>
            <a:pPr marL="457200" indent="-457200">
              <a:spcBef>
                <a:spcPts val="1800"/>
              </a:spcBef>
              <a:buSzPct val="100000"/>
              <a:buFont typeface="+mj-lt"/>
              <a:buAutoNum type="arabicPeriod"/>
            </a:pPr>
            <a:r>
              <a:rPr lang="en-US" sz="2600" dirty="0" err="1">
                <a:latin typeface="Georgia" panose="02040502050405020303" pitchFamily="18" charset="0"/>
              </a:rPr>
              <a:t>Artemisinin</a:t>
            </a:r>
            <a:endParaRPr lang="en-US" sz="2600" dirty="0">
              <a:latin typeface="Georgia" panose="02040502050405020303" pitchFamily="18" charset="0"/>
            </a:endParaRPr>
          </a:p>
          <a:p>
            <a:pPr marL="457200" indent="-457200">
              <a:spcBef>
                <a:spcPts val="1800"/>
              </a:spcBef>
              <a:buSzPct val="100000"/>
              <a:buFont typeface="+mj-lt"/>
              <a:buAutoNum type="arabicPeriod"/>
            </a:pPr>
            <a:r>
              <a:rPr lang="en-US" sz="2600" dirty="0" err="1">
                <a:latin typeface="Georgia" panose="02040502050405020303" pitchFamily="18" charset="0"/>
              </a:rPr>
              <a:t>Dihydroartemisinin</a:t>
            </a:r>
            <a:r>
              <a:rPr lang="en-US" sz="2600" dirty="0">
                <a:latin typeface="Georgia" panose="02040502050405020303" pitchFamily="18" charset="0"/>
              </a:rPr>
              <a:t>: Active metabolite to which </a:t>
            </a:r>
            <a:r>
              <a:rPr lang="en-US" sz="2600" dirty="0" err="1">
                <a:latin typeface="Georgia" panose="02040502050405020303" pitchFamily="18" charset="0"/>
              </a:rPr>
              <a:t>artemisinin</a:t>
            </a:r>
            <a:r>
              <a:rPr lang="en-US" sz="2600" dirty="0">
                <a:latin typeface="Georgia" panose="02040502050405020303" pitchFamily="18" charset="0"/>
              </a:rPr>
              <a:t> is reduced. It is the most effective </a:t>
            </a:r>
            <a:r>
              <a:rPr lang="en-US" sz="2600" dirty="0" err="1">
                <a:latin typeface="Georgia" panose="02040502050405020303" pitchFamily="18" charset="0"/>
              </a:rPr>
              <a:t>artemisinin</a:t>
            </a:r>
            <a:r>
              <a:rPr lang="en-US" sz="2600" dirty="0">
                <a:latin typeface="Georgia" panose="02040502050405020303" pitchFamily="18" charset="0"/>
              </a:rPr>
              <a:t> compound and the least stable.</a:t>
            </a:r>
          </a:p>
          <a:p>
            <a:pPr marL="457200" indent="-457200">
              <a:spcBef>
                <a:spcPts val="1800"/>
              </a:spcBef>
              <a:buSzPct val="100000"/>
              <a:buFont typeface="+mj-lt"/>
              <a:buAutoNum type="arabicPeriod"/>
            </a:pPr>
            <a:r>
              <a:rPr lang="en-US" sz="2600" dirty="0" err="1">
                <a:latin typeface="Georgia" panose="02040502050405020303" pitchFamily="18" charset="0"/>
              </a:rPr>
              <a:t>Artemether</a:t>
            </a:r>
            <a:r>
              <a:rPr lang="en-US" sz="2600" dirty="0">
                <a:latin typeface="Georgia" panose="02040502050405020303" pitchFamily="18" charset="0"/>
              </a:rPr>
              <a:t>: A methyl ether derivative of </a:t>
            </a:r>
            <a:r>
              <a:rPr lang="en-US" sz="2600" dirty="0" err="1">
                <a:latin typeface="Georgia" panose="02040502050405020303" pitchFamily="18" charset="0"/>
              </a:rPr>
              <a:t>dihydroartemisinin</a:t>
            </a:r>
            <a:r>
              <a:rPr lang="en-US" sz="2600" dirty="0">
                <a:latin typeface="Georgia" panose="02040502050405020303" pitchFamily="18" charset="0"/>
              </a:rPr>
              <a:t>. Used in a fixed-dose combination with </a:t>
            </a:r>
            <a:r>
              <a:rPr lang="en-US" sz="2600" dirty="0" err="1">
                <a:latin typeface="Georgia" panose="02040502050405020303" pitchFamily="18" charset="0"/>
              </a:rPr>
              <a:t>lumefantrine</a:t>
            </a:r>
            <a:r>
              <a:rPr lang="en-US" sz="2600" dirty="0">
                <a:latin typeface="Georgia" panose="02040502050405020303" pitchFamily="18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711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274638"/>
            <a:ext cx="8679976" cy="715962"/>
          </a:xfrm>
        </p:spPr>
        <p:txBody>
          <a:bodyPr/>
          <a:lstStyle/>
          <a:p>
            <a:pPr algn="l"/>
            <a:r>
              <a:rPr lang="en-US" sz="2800" b="1" dirty="0">
                <a:latin typeface="Georgia" panose="02040502050405020303" pitchFamily="18" charset="0"/>
              </a:rPr>
              <a:t>EXAMPLES OF ARTEMISININ DERIVATIVES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173707"/>
            <a:ext cx="8679976" cy="5452518"/>
          </a:xfrm>
        </p:spPr>
        <p:txBody>
          <a:bodyPr/>
          <a:lstStyle/>
          <a:p>
            <a:pPr indent="-457200">
              <a:spcBef>
                <a:spcPts val="1800"/>
              </a:spcBef>
              <a:buSzPct val="100000"/>
              <a:buFont typeface="+mj-lt"/>
              <a:buAutoNum type="arabicPeriod" startAt="4"/>
            </a:pPr>
            <a:r>
              <a:rPr lang="en-US" sz="2600" dirty="0" err="1">
                <a:latin typeface="Georgia" panose="02040502050405020303" pitchFamily="18" charset="0"/>
              </a:rPr>
              <a:t>Artesunate</a:t>
            </a:r>
            <a:r>
              <a:rPr lang="en-US" sz="2600" dirty="0">
                <a:latin typeface="Georgia" panose="02040502050405020303" pitchFamily="18" charset="0"/>
              </a:rPr>
              <a:t>: A </a:t>
            </a:r>
            <a:r>
              <a:rPr lang="en-US" sz="2600" dirty="0" err="1">
                <a:latin typeface="Georgia" panose="02040502050405020303" pitchFamily="18" charset="0"/>
              </a:rPr>
              <a:t>hemisuccinate</a:t>
            </a:r>
            <a:r>
              <a:rPr lang="en-US" sz="2600" dirty="0">
                <a:latin typeface="Georgia" panose="02040502050405020303" pitchFamily="18" charset="0"/>
              </a:rPr>
              <a:t> derivative of the active </a:t>
            </a:r>
            <a:r>
              <a:rPr lang="en-US" sz="2600" dirty="0" err="1">
                <a:latin typeface="Georgia" panose="02040502050405020303" pitchFamily="18" charset="0"/>
              </a:rPr>
              <a:t>artemisinin</a:t>
            </a:r>
            <a:r>
              <a:rPr lang="en-US" sz="2600" dirty="0">
                <a:latin typeface="Georgia" panose="02040502050405020303" pitchFamily="18" charset="0"/>
              </a:rPr>
              <a:t> metabolite </a:t>
            </a:r>
            <a:r>
              <a:rPr lang="en-US" sz="2600" dirty="0" err="1">
                <a:latin typeface="Georgia" panose="02040502050405020303" pitchFamily="18" charset="0"/>
              </a:rPr>
              <a:t>dihydroartemisin</a:t>
            </a:r>
            <a:r>
              <a:rPr lang="en-US" sz="2600" dirty="0">
                <a:latin typeface="Georgia" panose="02040502050405020303" pitchFamily="18" charset="0"/>
              </a:rPr>
              <a:t>. Currently it is the most frequently used of all the </a:t>
            </a:r>
            <a:r>
              <a:rPr lang="en-US" sz="2600" dirty="0" err="1">
                <a:latin typeface="Georgia" panose="02040502050405020303" pitchFamily="18" charset="0"/>
              </a:rPr>
              <a:t>artemesinin</a:t>
            </a:r>
            <a:r>
              <a:rPr lang="en-US" sz="2600" dirty="0">
                <a:latin typeface="Georgia" panose="02040502050405020303" pitchFamily="18" charset="0"/>
              </a:rPr>
              <a:t>-type drugs. It is mostly used in combination therapy (with SP, </a:t>
            </a:r>
            <a:r>
              <a:rPr lang="en-US" sz="2600" dirty="0" err="1">
                <a:latin typeface="Georgia" panose="02040502050405020303" pitchFamily="18" charset="0"/>
              </a:rPr>
              <a:t>mefloquine</a:t>
            </a:r>
            <a:r>
              <a:rPr lang="en-US" sz="2600" dirty="0">
                <a:latin typeface="Georgia" panose="02040502050405020303" pitchFamily="18" charset="0"/>
              </a:rPr>
              <a:t> and </a:t>
            </a:r>
            <a:r>
              <a:rPr lang="en-US" sz="2600" dirty="0" err="1">
                <a:latin typeface="Georgia" panose="02040502050405020303" pitchFamily="18" charset="0"/>
              </a:rPr>
              <a:t>amodiaquine</a:t>
            </a:r>
            <a:r>
              <a:rPr lang="en-US" sz="2600" dirty="0">
                <a:latin typeface="Georgia" panose="02040502050405020303" pitchFamily="18" charset="0"/>
              </a:rPr>
              <a:t>). Given IV or IM for severe malaria.</a:t>
            </a:r>
          </a:p>
          <a:p>
            <a:pPr indent="-457200">
              <a:spcBef>
                <a:spcPts val="1800"/>
              </a:spcBef>
              <a:buSzPct val="100000"/>
              <a:buFont typeface="+mj-lt"/>
              <a:buAutoNum type="arabicPeriod" startAt="4"/>
            </a:pPr>
            <a:r>
              <a:rPr lang="en-US" sz="2600" dirty="0">
                <a:latin typeface="Georgia" panose="02040502050405020303" pitchFamily="18" charset="0"/>
              </a:rPr>
              <a:t>Arte-ether: An ethyl ether derivative of </a:t>
            </a:r>
            <a:r>
              <a:rPr lang="en-US" sz="2600" dirty="0" err="1">
                <a:latin typeface="Georgia" panose="02040502050405020303" pitchFamily="18" charset="0"/>
              </a:rPr>
              <a:t>dihydroartemisinin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5603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163773" y="274638"/>
            <a:ext cx="8761863" cy="639762"/>
          </a:xfrm>
        </p:spPr>
        <p:txBody>
          <a:bodyPr/>
          <a:lstStyle/>
          <a:p>
            <a:pPr algn="l">
              <a:defRPr/>
            </a:pPr>
            <a:r>
              <a:rPr lang="en-US" altLang="en-US" sz="2800" b="1" cap="all" dirty="0" err="1">
                <a:latin typeface="Georgia" panose="02040502050405020303" pitchFamily="18" charset="0"/>
                <a:cs typeface="Tahoma" pitchFamily="34" charset="0"/>
              </a:rPr>
              <a:t>artemisininS</a:t>
            </a:r>
            <a:r>
              <a:rPr lang="en-US" altLang="en-US" sz="2800" b="1" cap="all" dirty="0">
                <a:latin typeface="Georgia" panose="02040502050405020303" pitchFamily="18" charset="0"/>
                <a:cs typeface="Tahoma" pitchFamily="34" charset="0"/>
              </a:rPr>
              <a:t>: CLINICAL USE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19199"/>
            <a:ext cx="8666329" cy="5407025"/>
          </a:xfrm>
        </p:spPr>
        <p:txBody>
          <a:bodyPr>
            <a:normAutofit/>
          </a:bodyPr>
          <a:lstStyle/>
          <a:p>
            <a:pPr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WHO recommends the use of </a:t>
            </a:r>
            <a:r>
              <a:rPr lang="en-US" sz="2600" dirty="0" err="1">
                <a:latin typeface="Georgia" panose="02040502050405020303" pitchFamily="18" charset="0"/>
              </a:rPr>
              <a:t>artemisinins</a:t>
            </a:r>
            <a:r>
              <a:rPr lang="en-US" sz="2600" dirty="0">
                <a:latin typeface="Georgia" panose="02040502050405020303" pitchFamily="18" charset="0"/>
              </a:rPr>
              <a:t> (in combination with other anti-</a:t>
            </a:r>
            <a:r>
              <a:rPr lang="en-US" sz="2600" dirty="0" err="1">
                <a:latin typeface="Georgia" panose="02040502050405020303" pitchFamily="18" charset="0"/>
              </a:rPr>
              <a:t>malarials</a:t>
            </a:r>
            <a:r>
              <a:rPr lang="en-US" sz="2600" dirty="0">
                <a:latin typeface="Georgia" panose="02040502050405020303" pitchFamily="18" charset="0"/>
              </a:rPr>
              <a:t>) as first line drugs for the treatment of P. falciparum malaria</a:t>
            </a:r>
          </a:p>
          <a:p>
            <a:pPr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Treatment of severe malaria: IV/IM </a:t>
            </a:r>
            <a:r>
              <a:rPr lang="en-US" sz="2600" dirty="0" err="1">
                <a:latin typeface="Georgia" panose="02040502050405020303" pitchFamily="18" charset="0"/>
              </a:rPr>
              <a:t>artesunate</a:t>
            </a:r>
            <a:r>
              <a:rPr lang="en-US" sz="2600" dirty="0">
                <a:latin typeface="Georgia" panose="02040502050405020303" pitchFamily="18" charset="0"/>
              </a:rPr>
              <a:t> (it is superior to quinine for treatment of severe malaria with respect to clearing </a:t>
            </a:r>
            <a:r>
              <a:rPr lang="en-US" sz="2600" dirty="0" err="1">
                <a:latin typeface="Georgia" panose="02040502050405020303" pitchFamily="18" charset="0"/>
              </a:rPr>
              <a:t>parasitemia</a:t>
            </a:r>
            <a:r>
              <a:rPr lang="en-US" sz="2600" dirty="0">
                <a:latin typeface="Georgia" panose="02040502050405020303" pitchFamily="18" charset="0"/>
              </a:rPr>
              <a:t> and reducing mortality)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195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163773" y="274638"/>
            <a:ext cx="8761863" cy="639762"/>
          </a:xfrm>
        </p:spPr>
        <p:txBody>
          <a:bodyPr/>
          <a:lstStyle/>
          <a:p>
            <a:pPr algn="l">
              <a:defRPr/>
            </a:pPr>
            <a:r>
              <a:rPr lang="en-GB" altLang="en-US" sz="2800" b="1" cap="all" dirty="0" err="1">
                <a:latin typeface="Georgia" panose="02040502050405020303" pitchFamily="18" charset="0"/>
              </a:rPr>
              <a:t>ArtemisininS</a:t>
            </a:r>
            <a:r>
              <a:rPr lang="en-GB" altLang="en-US" sz="2800" b="1" cap="all" dirty="0">
                <a:latin typeface="Georgia" panose="02040502050405020303" pitchFamily="18" charset="0"/>
              </a:rPr>
              <a:t>: </a:t>
            </a:r>
            <a:r>
              <a:rPr lang="en-US" sz="2800" b="1" cap="all" dirty="0">
                <a:latin typeface="Georgia" panose="02040502050405020303" pitchFamily="18" charset="0"/>
              </a:rPr>
              <a:t>Adverse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19199"/>
            <a:ext cx="8666329" cy="5407025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altLang="en-US" sz="2600" dirty="0" err="1">
                <a:latin typeface="Georgia" panose="02040502050405020303" pitchFamily="18" charset="0"/>
                <a:cs typeface="Arial" pitchFamily="34" charset="0"/>
              </a:rPr>
              <a:t>Artemisinins</a:t>
            </a: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 are generally well tolerated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Adverse effects that have been associated with </a:t>
            </a:r>
            <a:r>
              <a:rPr lang="en-US" sz="2600" dirty="0" err="1">
                <a:latin typeface="Georgia" panose="02040502050405020303" pitchFamily="18" charset="0"/>
              </a:rPr>
              <a:t>artemisinins</a:t>
            </a:r>
            <a:r>
              <a:rPr lang="en-US" sz="2600" dirty="0">
                <a:latin typeface="Georgia" panose="02040502050405020303" pitchFamily="18" charset="0"/>
              </a:rPr>
              <a:t> include headaches, nausea, vomiting, abnormal bleeding, dark urine, itching, drug fever, transient neurological abnormalities (</a:t>
            </a:r>
            <a:r>
              <a:rPr lang="en-US" sz="2600" dirty="0" err="1">
                <a:latin typeface="Georgia" panose="02040502050405020303" pitchFamily="18" charset="0"/>
              </a:rPr>
              <a:t>nystagmus</a:t>
            </a:r>
            <a:r>
              <a:rPr lang="en-US" sz="2600" dirty="0">
                <a:latin typeface="Georgia" panose="02040502050405020303" pitchFamily="18" charset="0"/>
              </a:rPr>
              <a:t> and disturbances in balance) and </a:t>
            </a:r>
            <a:r>
              <a:rPr lang="en-US" altLang="en-US" sz="2600" dirty="0">
                <a:latin typeface="Georgia" panose="02040502050405020303" pitchFamily="18" charset="0"/>
                <a:cs typeface="Arial" pitchFamily="34" charset="0"/>
              </a:rPr>
              <a:t>Type 1 hypersensitivity reactions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44772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6" y="232012"/>
            <a:ext cx="8758001" cy="726838"/>
          </a:xfrm>
        </p:spPr>
        <p:txBody>
          <a:bodyPr/>
          <a:lstStyle/>
          <a:p>
            <a:pPr algn="l"/>
            <a:r>
              <a:rPr lang="en-US" sz="2800" b="1" cap="all" dirty="0" err="1">
                <a:latin typeface="Georgia" panose="02040502050405020303" pitchFamily="18" charset="0"/>
              </a:rPr>
              <a:t>Pyronaridine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82889"/>
            <a:ext cx="8652680" cy="5343335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Mechanism of action: Unknown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Well absorbed orally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Used in combination with </a:t>
            </a:r>
            <a:r>
              <a:rPr lang="en-US" sz="2600" dirty="0" err="1">
                <a:latin typeface="Georgia" panose="02040502050405020303" pitchFamily="18" charset="0"/>
              </a:rPr>
              <a:t>artesunate</a:t>
            </a:r>
            <a:r>
              <a:rPr lang="en-US" sz="2600" dirty="0">
                <a:latin typeface="Georgia" panose="02040502050405020303" pitchFamily="18" charset="0"/>
              </a:rPr>
              <a:t>. </a:t>
            </a:r>
            <a:r>
              <a:rPr lang="en-US" sz="2600" dirty="0" err="1">
                <a:latin typeface="Georgia" panose="02040502050405020303" pitchFamily="18" charset="0"/>
              </a:rPr>
              <a:t>Artesunate-pyronaridine</a:t>
            </a:r>
            <a:r>
              <a:rPr lang="en-US" sz="2600" dirty="0">
                <a:latin typeface="Georgia" panose="02040502050405020303" pitchFamily="18" charset="0"/>
              </a:rPr>
              <a:t> has generally demonstrated excellent efficacy against falciparum and </a:t>
            </a:r>
            <a:r>
              <a:rPr lang="en-US" sz="2600" dirty="0" err="1">
                <a:latin typeface="Georgia" panose="02040502050405020303" pitchFamily="18" charset="0"/>
              </a:rPr>
              <a:t>vivax</a:t>
            </a:r>
            <a:r>
              <a:rPr lang="en-US" sz="2600" dirty="0">
                <a:latin typeface="Georgia" panose="02040502050405020303" pitchFamily="18" charset="0"/>
              </a:rPr>
              <a:t> malaria.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It is generally well tolerated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Adverse effects include eosinophilia and elevated aminotransferases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70127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xfrm>
            <a:off x="218364" y="304801"/>
            <a:ext cx="8679976" cy="685799"/>
          </a:xfrm>
        </p:spPr>
        <p:txBody>
          <a:bodyPr/>
          <a:lstStyle/>
          <a:p>
            <a:pPr algn="l" eaLnBrk="1" hangingPunct="1"/>
            <a:r>
              <a:rPr lang="en-US" altLang="en-US" sz="2800" b="1" cap="all" dirty="0" err="1">
                <a:latin typeface="Georgia" panose="02040502050405020303" pitchFamily="18" charset="0"/>
                <a:cs typeface="Tahoma" pitchFamily="34" charset="0"/>
              </a:rPr>
              <a:t>Tetracyclines</a:t>
            </a:r>
            <a:r>
              <a:rPr lang="en-US" altLang="en-US" sz="2800" b="1" cap="all" dirty="0">
                <a:latin typeface="Georgia" panose="02040502050405020303" pitchFamily="18" charset="0"/>
                <a:cs typeface="Tahoma" pitchFamily="34" charset="0"/>
              </a:rPr>
              <a:t> &amp; clindamycin</a:t>
            </a:r>
            <a:endParaRPr lang="ar-SA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201003"/>
            <a:ext cx="8679976" cy="5425222"/>
          </a:xfrm>
        </p:spPr>
        <p:txBody>
          <a:bodyPr>
            <a:normAutofit/>
          </a:bodyPr>
          <a:lstStyle/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Inhibit protein synthesis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They all act on the </a:t>
            </a:r>
            <a:r>
              <a:rPr lang="en-US" sz="2600" dirty="0" err="1">
                <a:latin typeface="Georgia" panose="02040502050405020303" pitchFamily="18" charset="0"/>
              </a:rPr>
              <a:t>trophozoite</a:t>
            </a:r>
            <a:r>
              <a:rPr lang="en-US" sz="2600" dirty="0">
                <a:latin typeface="Georgia" panose="02040502050405020303" pitchFamily="18" charset="0"/>
              </a:rPr>
              <a:t> stage (</a:t>
            </a:r>
            <a:r>
              <a:rPr lang="en-US" sz="2600" dirty="0" err="1">
                <a:latin typeface="Georgia" panose="02040502050405020303" pitchFamily="18" charset="0"/>
              </a:rPr>
              <a:t>erythrocytic</a:t>
            </a:r>
            <a:r>
              <a:rPr lang="en-US" sz="2600" dirty="0">
                <a:latin typeface="Georgia" panose="02040502050405020303" pitchFamily="18" charset="0"/>
              </a:rPr>
              <a:t>). </a:t>
            </a:r>
            <a:r>
              <a:rPr lang="en-US" sz="2600" dirty="0" err="1">
                <a:latin typeface="Georgia" panose="02040502050405020303" pitchFamily="18" charset="0"/>
              </a:rPr>
              <a:t>Tetracyclines</a:t>
            </a:r>
            <a:r>
              <a:rPr lang="en-US" sz="2600" dirty="0">
                <a:latin typeface="Georgia" panose="02040502050405020303" pitchFamily="18" charset="0"/>
              </a:rPr>
              <a:t> also act on hepatic </a:t>
            </a:r>
            <a:r>
              <a:rPr lang="en-US" sz="2600" dirty="0" err="1">
                <a:latin typeface="Georgia" panose="02040502050405020303" pitchFamily="18" charset="0"/>
              </a:rPr>
              <a:t>schizonts</a:t>
            </a:r>
            <a:r>
              <a:rPr lang="en-US" sz="2600" dirty="0">
                <a:latin typeface="Georgia" panose="02040502050405020303" pitchFamily="18" charset="0"/>
              </a:rPr>
              <a:t>.</a:t>
            </a:r>
          </a:p>
          <a:p>
            <a:pPr>
              <a:spcBef>
                <a:spcPts val="1800"/>
              </a:spcBef>
              <a:spcAft>
                <a:spcPts val="0"/>
              </a:spcAft>
            </a:pPr>
            <a:r>
              <a:rPr lang="en-US" sz="2600" dirty="0">
                <a:latin typeface="Georgia" panose="02040502050405020303" pitchFamily="18" charset="0"/>
              </a:rPr>
              <a:t>Tetracycline and doxycycline are used in combination with quinine or </a:t>
            </a:r>
            <a:r>
              <a:rPr lang="en-US" sz="2600" dirty="0" err="1">
                <a:latin typeface="Georgia" panose="02040502050405020303" pitchFamily="18" charset="0"/>
              </a:rPr>
              <a:t>artemisinin</a:t>
            </a:r>
            <a:r>
              <a:rPr lang="en-US" sz="2600" dirty="0">
                <a:latin typeface="Georgia" panose="02040502050405020303" pitchFamily="18" charset="0"/>
              </a:rPr>
              <a:t> derivatives for the treatment of acute cases of P. falciparum infections. Doxycycline has a longer half life than tetracycline so is used more commonly.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1945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xfrm>
            <a:off x="218364" y="304801"/>
            <a:ext cx="8679976" cy="685799"/>
          </a:xfrm>
        </p:spPr>
        <p:txBody>
          <a:bodyPr/>
          <a:lstStyle/>
          <a:p>
            <a:pPr algn="l" eaLnBrk="1" hangingPunct="1"/>
            <a:r>
              <a:rPr lang="en-US" altLang="en-US" sz="2700" b="1" cap="all" dirty="0" err="1">
                <a:latin typeface="Georgia" panose="02040502050405020303" pitchFamily="18" charset="0"/>
                <a:cs typeface="Tahoma" pitchFamily="34" charset="0"/>
              </a:rPr>
              <a:t>Tetracyclines</a:t>
            </a:r>
            <a:r>
              <a:rPr lang="en-US" altLang="en-US" sz="2700" b="1" cap="all" dirty="0">
                <a:latin typeface="Georgia" panose="02040502050405020303" pitchFamily="18" charset="0"/>
                <a:cs typeface="Tahoma" pitchFamily="34" charset="0"/>
              </a:rPr>
              <a:t> &amp; clindamycin …. Cont’d</a:t>
            </a:r>
            <a:endParaRPr lang="ar-SA" altLang="en-US" sz="27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201003"/>
            <a:ext cx="8679976" cy="542522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Clindamycin is used in conjunction with quinine for the treatment of acute cases of P. falciparum malaria</a:t>
            </a:r>
          </a:p>
          <a:p>
            <a:pPr>
              <a:spcBef>
                <a:spcPts val="1800"/>
              </a:spcBef>
            </a:pPr>
            <a:r>
              <a:rPr lang="en-US" sz="2600" dirty="0" err="1">
                <a:latin typeface="Georgia" panose="02040502050405020303" pitchFamily="18" charset="0"/>
              </a:rPr>
              <a:t>Tetracyclines</a:t>
            </a:r>
            <a:r>
              <a:rPr lang="en-US" sz="2600" dirty="0">
                <a:latin typeface="Georgia" panose="02040502050405020303" pitchFamily="18" charset="0"/>
              </a:rPr>
              <a:t> and clindamycin have a very slow anti-malaria action and should not be used as </a:t>
            </a:r>
            <a:r>
              <a:rPr lang="en-US" sz="2600" dirty="0" err="1">
                <a:latin typeface="Georgia" panose="02040502050405020303" pitchFamily="18" charset="0"/>
              </a:rPr>
              <a:t>monotherapy</a:t>
            </a:r>
            <a:r>
              <a:rPr lang="en-US" sz="2600" dirty="0">
                <a:latin typeface="Georgia" panose="02040502050405020303" pitchFamily="18" charset="0"/>
              </a:rPr>
              <a:t> for treatment of malaria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Doxycycline is also used for P. falciparum malaria chemoprophylaxis in areas where </a:t>
            </a:r>
            <a:r>
              <a:rPr lang="en-US" sz="2600" dirty="0" err="1">
                <a:latin typeface="Georgia" panose="02040502050405020303" pitchFamily="18" charset="0"/>
              </a:rPr>
              <a:t>chloroquine</a:t>
            </a:r>
            <a:r>
              <a:rPr lang="en-US" sz="2600" dirty="0">
                <a:latin typeface="Georgia" panose="02040502050405020303" pitchFamily="18" charset="0"/>
              </a:rPr>
              <a:t> resistance exists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28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249381" y="53975"/>
            <a:ext cx="8689902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C00000"/>
              </a:buClr>
            </a:pPr>
            <a:r>
              <a:rPr lang="en-GB" sz="2800" b="1" dirty="0">
                <a:latin typeface="Georgia" panose="02040502050405020303" pitchFamily="18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L</a:t>
            </a:r>
            <a:r>
              <a:rPr lang="en-US" sz="2800" b="1" dirty="0">
                <a:latin typeface="Georgia" panose="02040502050405020303" pitchFamily="18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EARNING OBJECTIVES</a:t>
            </a:r>
            <a:endParaRPr lang="en-US" sz="2800" b="1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49381" y="1160061"/>
            <a:ext cx="8689901" cy="5419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en-US" sz="2500" dirty="0">
                <a:latin typeface="Georgia" panose="02040502050405020303" pitchFamily="18" charset="0"/>
              </a:rPr>
              <a:t>To classify anti-malarial drugs according to plasmodium life-cycle stage affected, chemoprophylactic use and mechanism of action</a:t>
            </a:r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en-US" sz="2500" dirty="0">
                <a:latin typeface="Georgia" panose="02040502050405020303" pitchFamily="18" charset="0"/>
              </a:rPr>
              <a:t>To describe the mechanisms of action of anti-malarial drugs</a:t>
            </a:r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en-US" sz="2500" dirty="0">
                <a:latin typeface="Georgia" panose="02040502050405020303" pitchFamily="18" charset="0"/>
              </a:rPr>
              <a:t>Describe the relevant pharmacology (mechanisms of actions, clinical indications, adverse effects, drug interactions, precautions and contraindications) of selected anti-malarial drugs</a:t>
            </a:r>
          </a:p>
        </p:txBody>
      </p:sp>
    </p:spTree>
    <p:extLst>
      <p:ext uri="{BB962C8B-B14F-4D97-AF65-F5344CB8AC3E}">
        <p14:creationId xmlns:p14="http://schemas.microsoft.com/office/powerpoint/2010/main" val="253809726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74638"/>
            <a:ext cx="8666328" cy="762592"/>
          </a:xfrm>
        </p:spPr>
        <p:txBody>
          <a:bodyPr/>
          <a:lstStyle/>
          <a:p>
            <a:pPr algn="l"/>
            <a:r>
              <a:rPr lang="en-US" sz="2800" b="1" cap="all" dirty="0">
                <a:solidFill>
                  <a:prstClr val="black"/>
                </a:solidFill>
                <a:latin typeface="Georgia" panose="02040502050405020303" pitchFamily="18" charset="0"/>
              </a:rPr>
              <a:t>Causes of Malaria treatment failure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14650"/>
            <a:ext cx="8666328" cy="5411575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300" dirty="0">
                <a:latin typeface="Georgia" panose="02040502050405020303" pitchFamily="18" charset="0"/>
              </a:rPr>
              <a:t>Wrong diagnosis</a:t>
            </a:r>
          </a:p>
          <a:p>
            <a:pPr>
              <a:spcBef>
                <a:spcPts val="1200"/>
              </a:spcBef>
            </a:pPr>
            <a:r>
              <a:rPr lang="en-US" sz="2300" dirty="0">
                <a:latin typeface="Georgia" panose="02040502050405020303" pitchFamily="18" charset="0"/>
              </a:rPr>
              <a:t>Incorrect choice of drugs</a:t>
            </a:r>
          </a:p>
          <a:p>
            <a:pPr>
              <a:spcBef>
                <a:spcPts val="1200"/>
              </a:spcBef>
            </a:pPr>
            <a:r>
              <a:rPr lang="en-US" sz="2300" dirty="0">
                <a:latin typeface="Georgia" panose="02040502050405020303" pitchFamily="18" charset="0"/>
              </a:rPr>
              <a:t>Sub-optimal regimen (dose, schedule, duration)</a:t>
            </a:r>
          </a:p>
          <a:p>
            <a:pPr>
              <a:spcBef>
                <a:spcPts val="1200"/>
              </a:spcBef>
            </a:pPr>
            <a:r>
              <a:rPr lang="en-US" sz="2300" dirty="0">
                <a:latin typeface="Georgia" panose="02040502050405020303" pitchFamily="18" charset="0"/>
              </a:rPr>
              <a:t>Non-adherence</a:t>
            </a:r>
          </a:p>
          <a:p>
            <a:pPr>
              <a:spcBef>
                <a:spcPts val="1200"/>
              </a:spcBef>
            </a:pPr>
            <a:r>
              <a:rPr lang="en-US" sz="2300" dirty="0">
                <a:latin typeface="Georgia" panose="02040502050405020303" pitchFamily="18" charset="0"/>
              </a:rPr>
              <a:t>Sub-optimal absorption (nausea, diarrhea, vomiting, malabsorption)</a:t>
            </a:r>
          </a:p>
          <a:p>
            <a:pPr>
              <a:spcBef>
                <a:spcPts val="1200"/>
              </a:spcBef>
            </a:pPr>
            <a:r>
              <a:rPr lang="en-US" sz="2300" dirty="0">
                <a:latin typeface="Georgia" panose="02040502050405020303" pitchFamily="18" charset="0"/>
              </a:rPr>
              <a:t>Idiosyncratic pharmacokinetics (e.g. increased drug elimination)</a:t>
            </a:r>
          </a:p>
          <a:p>
            <a:pPr>
              <a:spcBef>
                <a:spcPts val="1200"/>
              </a:spcBef>
            </a:pPr>
            <a:r>
              <a:rPr lang="en-US" sz="2300" dirty="0">
                <a:latin typeface="Georgia" panose="02040502050405020303" pitchFamily="18" charset="0"/>
              </a:rPr>
              <a:t>Poor quality drugs</a:t>
            </a:r>
          </a:p>
          <a:p>
            <a:pPr>
              <a:spcBef>
                <a:spcPts val="1200"/>
              </a:spcBef>
            </a:pPr>
            <a:r>
              <a:rPr lang="en-US" sz="2300" dirty="0">
                <a:latin typeface="Georgia" panose="02040502050405020303" pitchFamily="18" charset="0"/>
              </a:rPr>
              <a:t>Interactions with other pharmaceuticals</a:t>
            </a:r>
          </a:p>
          <a:p>
            <a:pPr>
              <a:spcBef>
                <a:spcPts val="1200"/>
              </a:spcBef>
            </a:pPr>
            <a:r>
              <a:rPr lang="en-US" sz="2300" dirty="0">
                <a:latin typeface="Georgia" panose="02040502050405020303" pitchFamily="18" charset="0"/>
              </a:rPr>
              <a:t>Resistance of the pathogen to the drug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29559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955" y="274638"/>
            <a:ext cx="8625385" cy="639762"/>
          </a:xfrm>
        </p:spPr>
        <p:txBody>
          <a:bodyPr/>
          <a:lstStyle/>
          <a:p>
            <a:pPr algn="l"/>
            <a:r>
              <a:rPr lang="en-US" sz="2800" b="1" cap="all" dirty="0">
                <a:latin typeface="Georgia" panose="02040502050405020303" pitchFamily="18" charset="0"/>
              </a:rPr>
              <a:t>Anti-malarial drug resistance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201004"/>
            <a:ext cx="8625385" cy="5425222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300" dirty="0">
                <a:latin typeface="Georgia" panose="02040502050405020303" pitchFamily="18" charset="0"/>
              </a:rPr>
              <a:t>Anti-malarial drug resistance has been defined as: "the ability of a parasite to survive and/or multiply despite the administration and absorption of a drug given in doses equal to or higher than those usually recommended but within tolerance of the subject”</a:t>
            </a:r>
          </a:p>
          <a:p>
            <a:pPr>
              <a:spcBef>
                <a:spcPts val="1800"/>
              </a:spcBef>
            </a:pPr>
            <a:r>
              <a:rPr lang="en-US" sz="2300" dirty="0">
                <a:latin typeface="Georgia" panose="02040502050405020303" pitchFamily="18" charset="0"/>
              </a:rPr>
              <a:t>The drug in question must gain access to the parasite or the infected red blood cell for the duration of the time necessary for its normal action. Cases where anti-malarial prophylaxis has failed are excluded</a:t>
            </a:r>
          </a:p>
          <a:p>
            <a:pPr>
              <a:spcBef>
                <a:spcPts val="1800"/>
              </a:spcBef>
            </a:pPr>
            <a:r>
              <a:rPr lang="en-US" sz="2300" dirty="0">
                <a:latin typeface="Georgia" panose="02040502050405020303" pitchFamily="18" charset="0"/>
              </a:rPr>
              <a:t>Drug resistance is caused by spontaneous mutations that result in reduced sensitivity of the parasite to the anti-malarial drug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4624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955" y="163773"/>
            <a:ext cx="8639033" cy="979227"/>
          </a:xfrm>
        </p:spPr>
        <p:txBody>
          <a:bodyPr/>
          <a:lstStyle/>
          <a:p>
            <a:pPr algn="l"/>
            <a:r>
              <a:rPr lang="en-US" sz="2800" b="1" cap="all" dirty="0">
                <a:latin typeface="Georgia" panose="02040502050405020303" pitchFamily="18" charset="0"/>
              </a:rPr>
              <a:t>Anti-malarial drug Combination therapy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143000"/>
            <a:ext cx="8639033" cy="5483225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Combination therapy is 'the simultaneous use of two or more blood </a:t>
            </a:r>
            <a:r>
              <a:rPr lang="en-US" sz="2600" dirty="0" err="1">
                <a:latin typeface="Georgia" panose="02040502050405020303" pitchFamily="18" charset="0"/>
              </a:rPr>
              <a:t>schizonticidal</a:t>
            </a:r>
            <a:r>
              <a:rPr lang="en-US" sz="2600" dirty="0">
                <a:latin typeface="Georgia" panose="02040502050405020303" pitchFamily="18" charset="0"/>
              </a:rPr>
              <a:t> drugs with independent modes of action and different biochemical targets in the parasite'.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Combination therapy reduces the emergence of resistant strains  and optimizes parasite clearance thus improving cure rates, with greater reduction in morbidity and mortality compared to </a:t>
            </a:r>
            <a:r>
              <a:rPr lang="en-US" sz="2600" dirty="0" err="1">
                <a:latin typeface="Georgia" panose="02040502050405020303" pitchFamily="18" charset="0"/>
              </a:rPr>
              <a:t>monotherapy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74366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955" y="163773"/>
            <a:ext cx="8639033" cy="979227"/>
          </a:xfrm>
        </p:spPr>
        <p:txBody>
          <a:bodyPr/>
          <a:lstStyle/>
          <a:p>
            <a:pPr algn="l"/>
            <a:r>
              <a:rPr lang="en-US" sz="2800" b="1" cap="all" dirty="0">
                <a:latin typeface="Georgia" panose="02040502050405020303" pitchFamily="18" charset="0"/>
              </a:rPr>
              <a:t>Anti-malarial drug Combination therapy …. Cont’d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143000"/>
            <a:ext cx="8639033" cy="5483225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To realize the two advantages, the partner medicines in a combination must independently be sufficiently efficacious in treating malaria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The combinations of drugs currently prescribed can be divided into two categories:</a:t>
            </a:r>
          </a:p>
          <a:p>
            <a:pPr>
              <a:spcBef>
                <a:spcPts val="1800"/>
              </a:spcBef>
              <a:buSzPct val="100000"/>
              <a:buFont typeface="+mj-lt"/>
              <a:buAutoNum type="arabicPeriod"/>
            </a:pPr>
            <a:r>
              <a:rPr lang="en-US" sz="2600" dirty="0">
                <a:latin typeface="Georgia" panose="02040502050405020303" pitchFamily="18" charset="0"/>
              </a:rPr>
              <a:t>Non-</a:t>
            </a:r>
            <a:r>
              <a:rPr lang="en-US" sz="2600" dirty="0" err="1">
                <a:latin typeface="Georgia" panose="02040502050405020303" pitchFamily="18" charset="0"/>
              </a:rPr>
              <a:t>artemisinin</a:t>
            </a:r>
            <a:r>
              <a:rPr lang="en-US" sz="2600" dirty="0">
                <a:latin typeface="Georgia" panose="02040502050405020303" pitchFamily="18" charset="0"/>
              </a:rPr>
              <a:t> based combinations</a:t>
            </a:r>
          </a:p>
          <a:p>
            <a:pPr>
              <a:spcBef>
                <a:spcPts val="1800"/>
              </a:spcBef>
              <a:buSzPct val="100000"/>
              <a:buFont typeface="+mj-lt"/>
              <a:buAutoNum type="arabicPeriod"/>
            </a:pPr>
            <a:r>
              <a:rPr lang="en-US" sz="2600" dirty="0" err="1">
                <a:latin typeface="Georgia" panose="02040502050405020303" pitchFamily="18" charset="0"/>
              </a:rPr>
              <a:t>Artemisinin</a:t>
            </a:r>
            <a:r>
              <a:rPr lang="en-US" sz="2600" dirty="0">
                <a:latin typeface="Georgia" panose="02040502050405020303" pitchFamily="18" charset="0"/>
              </a:rPr>
              <a:t> based combinations (ACTs)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97288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122830"/>
            <a:ext cx="8666329" cy="887104"/>
          </a:xfrm>
        </p:spPr>
        <p:txBody>
          <a:bodyPr/>
          <a:lstStyle/>
          <a:p>
            <a:pPr algn="l"/>
            <a:r>
              <a:rPr lang="en-US" sz="2800" b="1" cap="all" dirty="0">
                <a:latin typeface="Georgia" panose="02040502050405020303" pitchFamily="18" charset="0"/>
              </a:rPr>
              <a:t>Non-</a:t>
            </a:r>
            <a:r>
              <a:rPr lang="en-US" sz="2800" b="1" cap="all" dirty="0" err="1">
                <a:latin typeface="Georgia" panose="02040502050405020303" pitchFamily="18" charset="0"/>
              </a:rPr>
              <a:t>artemisinin</a:t>
            </a:r>
            <a:r>
              <a:rPr lang="en-US" sz="2800" b="1" cap="all" dirty="0">
                <a:latin typeface="Georgia" panose="02040502050405020303" pitchFamily="18" charset="0"/>
              </a:rPr>
              <a:t> based combinations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19199"/>
            <a:ext cx="8666329" cy="5407025"/>
          </a:xfrm>
        </p:spPr>
        <p:txBody>
          <a:bodyPr/>
          <a:lstStyle/>
          <a:p>
            <a:pPr marL="0" indent="0"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2600" b="1" dirty="0" err="1">
                <a:latin typeface="Georgia" panose="02040502050405020303" pitchFamily="18" charset="0"/>
              </a:rPr>
              <a:t>Sulfadoxine-pyrimethamine</a:t>
            </a:r>
            <a:r>
              <a:rPr lang="en-US" sz="2600" b="1" dirty="0">
                <a:latin typeface="Georgia" panose="02040502050405020303" pitchFamily="18" charset="0"/>
              </a:rPr>
              <a:t> (SP)</a:t>
            </a:r>
          </a:p>
          <a:p>
            <a:pPr indent="-457200"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This fixed-dose combination has been used for many years, causes few adverse effects, is cheap and effective in a single dose, thus decreasing problems associated with adherence and compliance</a:t>
            </a:r>
          </a:p>
          <a:p>
            <a:pPr indent="-457200"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In technical terms SP is not generally considered a true combination therapy since the components do not possess independent curative activity (they have the same biochemical target). SP should no longer be used alone for treatment of falciparum malaria.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8046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122830"/>
            <a:ext cx="8666329" cy="887104"/>
          </a:xfrm>
        </p:spPr>
        <p:txBody>
          <a:bodyPr/>
          <a:lstStyle/>
          <a:p>
            <a:pPr algn="l"/>
            <a:r>
              <a:rPr lang="en-US" sz="2800" b="1" cap="all" dirty="0">
                <a:latin typeface="Georgia" panose="02040502050405020303" pitchFamily="18" charset="0"/>
              </a:rPr>
              <a:t>Non-</a:t>
            </a:r>
            <a:r>
              <a:rPr lang="en-US" sz="2800" b="1" cap="all" dirty="0" err="1">
                <a:latin typeface="Georgia" panose="02040502050405020303" pitchFamily="18" charset="0"/>
              </a:rPr>
              <a:t>artemisinin</a:t>
            </a:r>
            <a:r>
              <a:rPr lang="en-US" sz="2800" b="1" cap="all" dirty="0">
                <a:latin typeface="Georgia" panose="02040502050405020303" pitchFamily="18" charset="0"/>
              </a:rPr>
              <a:t> based combinations ….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19199"/>
            <a:ext cx="8666329" cy="5407025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b="1" dirty="0">
                <a:latin typeface="Georgia" panose="02040502050405020303" pitchFamily="18" charset="0"/>
              </a:rPr>
              <a:t>Quinine plus tetracycline/doxycycline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This combination retains a high cure rate in many areas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b="1" dirty="0">
                <a:latin typeface="Georgia" panose="02040502050405020303" pitchFamily="18" charset="0"/>
              </a:rPr>
              <a:t>Quinine plus clindamycin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Similar cure rate to quinine + tetracycline, therefore is an appropriate alternative regimen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36611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36478"/>
            <a:ext cx="8679976" cy="791570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b="1" cap="all" dirty="0" err="1">
                <a:latin typeface="Georgia" panose="02040502050405020303" pitchFamily="18" charset="0"/>
              </a:rPr>
              <a:t>Artemisinin</a:t>
            </a:r>
            <a:r>
              <a:rPr lang="en-US" sz="2800" b="1" cap="all" dirty="0">
                <a:latin typeface="Georgia" panose="02040502050405020303" pitchFamily="18" charset="0"/>
              </a:rPr>
              <a:t>-based combination therapies (ACTs)</a:t>
            </a:r>
            <a:endParaRPr lang="ar-SA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14651"/>
            <a:ext cx="8679976" cy="5411573"/>
          </a:xfrm>
        </p:spPr>
        <p:txBody>
          <a:bodyPr>
            <a:normAutofit/>
          </a:bodyPr>
          <a:lstStyle/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400" dirty="0">
                <a:latin typeface="Georgia" panose="02040502050405020303" pitchFamily="18" charset="0"/>
              </a:rPr>
              <a:t>In general, </a:t>
            </a:r>
            <a:r>
              <a:rPr lang="en-US" sz="2400" dirty="0" err="1">
                <a:latin typeface="Georgia" panose="02040502050405020303" pitchFamily="18" charset="0"/>
              </a:rPr>
              <a:t>artemisinins</a:t>
            </a:r>
            <a:r>
              <a:rPr lang="en-US" sz="2400" dirty="0">
                <a:latin typeface="Georgia" panose="02040502050405020303" pitchFamily="18" charset="0"/>
              </a:rPr>
              <a:t> should not be used as a single agent, to prevent emergence of drug resistance and to avoid the need for prolonged therapy 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400" dirty="0">
                <a:latin typeface="Georgia" panose="02040502050405020303" pitchFamily="18" charset="0"/>
              </a:rPr>
              <a:t>ACTs combine the highly effective short-acting </a:t>
            </a:r>
            <a:r>
              <a:rPr lang="en-US" sz="2400" dirty="0" err="1">
                <a:latin typeface="Georgia" panose="02040502050405020303" pitchFamily="18" charset="0"/>
              </a:rPr>
              <a:t>artemisinins</a:t>
            </a:r>
            <a:r>
              <a:rPr lang="en-US" sz="2400" dirty="0">
                <a:latin typeface="Georgia" panose="02040502050405020303" pitchFamily="18" charset="0"/>
              </a:rPr>
              <a:t> with a longer-acting partner to protect against </a:t>
            </a:r>
            <a:r>
              <a:rPr lang="en-US" sz="2400" dirty="0" err="1">
                <a:latin typeface="Georgia" panose="02040502050405020303" pitchFamily="18" charset="0"/>
              </a:rPr>
              <a:t>artemisinin</a:t>
            </a:r>
            <a:r>
              <a:rPr lang="en-US" sz="2400" dirty="0">
                <a:latin typeface="Georgia" panose="02040502050405020303" pitchFamily="18" charset="0"/>
              </a:rPr>
              <a:t> resistance and to facilitate dosing convenience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400" dirty="0">
                <a:latin typeface="Georgia" panose="02040502050405020303" pitchFamily="18" charset="0"/>
              </a:rPr>
              <a:t>Examples of ACTs: (1) </a:t>
            </a:r>
            <a:r>
              <a:rPr lang="en-US" sz="2400" dirty="0" err="1">
                <a:latin typeface="Georgia" panose="02040502050405020303" pitchFamily="18" charset="0"/>
              </a:rPr>
              <a:t>Artemether-lumefantrine</a:t>
            </a:r>
            <a:r>
              <a:rPr lang="en-US" sz="2400" dirty="0">
                <a:latin typeface="Georgia" panose="02040502050405020303" pitchFamily="18" charset="0"/>
              </a:rPr>
              <a:t> (2) </a:t>
            </a:r>
            <a:r>
              <a:rPr lang="en-US" sz="2400" dirty="0" err="1">
                <a:latin typeface="Georgia" panose="02040502050405020303" pitchFamily="18" charset="0"/>
              </a:rPr>
              <a:t>Artesunate-amodiaquine</a:t>
            </a:r>
            <a:r>
              <a:rPr lang="en-US" sz="2400" dirty="0">
                <a:latin typeface="Georgia" panose="02040502050405020303" pitchFamily="18" charset="0"/>
              </a:rPr>
              <a:t> (3) </a:t>
            </a:r>
            <a:r>
              <a:rPr lang="en-US" sz="2400" dirty="0" err="1">
                <a:latin typeface="Georgia" panose="02040502050405020303" pitchFamily="18" charset="0"/>
              </a:rPr>
              <a:t>Artesunate-mefloquine</a:t>
            </a:r>
            <a:r>
              <a:rPr lang="en-US" sz="2400" dirty="0">
                <a:latin typeface="Georgia" panose="02040502050405020303" pitchFamily="18" charset="0"/>
              </a:rPr>
              <a:t> (4) </a:t>
            </a:r>
            <a:r>
              <a:rPr lang="en-US" sz="2400" dirty="0" err="1">
                <a:latin typeface="Georgia" panose="02040502050405020303" pitchFamily="18" charset="0"/>
              </a:rPr>
              <a:t>Artesunate-sulfadoxine-pyrimethamine</a:t>
            </a:r>
            <a:r>
              <a:rPr lang="en-US" sz="2400" dirty="0">
                <a:latin typeface="Georgia" panose="02040502050405020303" pitchFamily="18" charset="0"/>
              </a:rPr>
              <a:t> (5) </a:t>
            </a:r>
            <a:r>
              <a:rPr lang="en-US" sz="2400" dirty="0" err="1">
                <a:latin typeface="Georgia" panose="02040502050405020303" pitchFamily="18" charset="0"/>
              </a:rPr>
              <a:t>Dihydroartemisinin-piperaquine</a:t>
            </a:r>
            <a:r>
              <a:rPr lang="en-US" sz="2400" dirty="0">
                <a:latin typeface="Georgia" panose="02040502050405020303" pitchFamily="18" charset="0"/>
              </a:rPr>
              <a:t> (6) </a:t>
            </a:r>
            <a:r>
              <a:rPr lang="en-US" sz="2400" dirty="0" err="1">
                <a:latin typeface="Georgia" panose="02040502050405020303" pitchFamily="18" charset="0"/>
              </a:rPr>
              <a:t>Artemisinin-naphthoquine</a:t>
            </a:r>
            <a:r>
              <a:rPr lang="en-US" sz="2400" dirty="0">
                <a:latin typeface="Georgia" panose="02040502050405020303" pitchFamily="18" charset="0"/>
              </a:rPr>
              <a:t> (7) </a:t>
            </a:r>
            <a:r>
              <a:rPr lang="en-US" sz="2400" dirty="0" err="1">
                <a:latin typeface="Georgia" panose="02040502050405020303" pitchFamily="18" charset="0"/>
              </a:rPr>
              <a:t>Artesunate-pyronaridine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05626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36478"/>
            <a:ext cx="8679976" cy="791570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b="1" cap="all" dirty="0" err="1">
                <a:latin typeface="Georgia" panose="02040502050405020303" pitchFamily="18" charset="0"/>
              </a:rPr>
              <a:t>Artemisinin</a:t>
            </a:r>
            <a:r>
              <a:rPr lang="en-US" sz="2800" b="1" cap="all" dirty="0">
                <a:latin typeface="Georgia" panose="02040502050405020303" pitchFamily="18" charset="0"/>
              </a:rPr>
              <a:t>-based combination therapies …. Cont’d</a:t>
            </a:r>
            <a:endParaRPr lang="ar-SA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14651"/>
            <a:ext cx="8679976" cy="541157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400" dirty="0" err="1">
                <a:latin typeface="Georgia" panose="02040502050405020303" pitchFamily="18" charset="0"/>
              </a:rPr>
              <a:t>Artemisinins</a:t>
            </a:r>
            <a:r>
              <a:rPr lang="en-US" sz="2400" dirty="0">
                <a:latin typeface="Georgia" panose="02040502050405020303" pitchFamily="18" charset="0"/>
              </a:rPr>
              <a:t> have a very different mode of action from other anti-</a:t>
            </a:r>
            <a:r>
              <a:rPr lang="en-US" sz="2400" dirty="0" err="1">
                <a:latin typeface="Georgia" panose="02040502050405020303" pitchFamily="18" charset="0"/>
              </a:rPr>
              <a:t>malarials</a:t>
            </a:r>
            <a:r>
              <a:rPr lang="en-US" sz="2400" dirty="0">
                <a:latin typeface="Georgia" panose="02040502050405020303" pitchFamily="18" charset="0"/>
              </a:rPr>
              <a:t> and this makes them particularly useful in the treatment of resistant infections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Georgia" panose="02040502050405020303" pitchFamily="18" charset="0"/>
              </a:rPr>
              <a:t>However in order to prevent the development of resistance to </a:t>
            </a:r>
            <a:r>
              <a:rPr lang="en-US" sz="2400" dirty="0" err="1">
                <a:latin typeface="Georgia" panose="02040502050405020303" pitchFamily="18" charset="0"/>
              </a:rPr>
              <a:t>artemisinins</a:t>
            </a:r>
            <a:r>
              <a:rPr lang="en-US" sz="2400" dirty="0">
                <a:latin typeface="Georgia" panose="02040502050405020303" pitchFamily="18" charset="0"/>
              </a:rPr>
              <a:t>, it is recommended that they are only used in combination with another non-</a:t>
            </a:r>
            <a:r>
              <a:rPr lang="en-US" sz="2400" dirty="0" err="1">
                <a:latin typeface="Georgia" panose="02040502050405020303" pitchFamily="18" charset="0"/>
              </a:rPr>
              <a:t>artemisinin</a:t>
            </a:r>
            <a:r>
              <a:rPr lang="en-US" sz="2400" dirty="0">
                <a:latin typeface="Georgia" panose="02040502050405020303" pitchFamily="18" charset="0"/>
              </a:rPr>
              <a:t> based therapy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latin typeface="Georgia" panose="02040502050405020303" pitchFamily="18" charset="0"/>
              </a:rPr>
              <a:t>Artemisinins</a:t>
            </a:r>
            <a:r>
              <a:rPr lang="en-US" sz="2400" dirty="0">
                <a:latin typeface="Georgia" panose="02040502050405020303" pitchFamily="18" charset="0"/>
              </a:rPr>
              <a:t> produce a very rapid reduction in the parasite biomass and cause a reduction in the transmission of gametocytes, thus decreasing the potential for the spread of resistant strains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Georgia" panose="02040502050405020303" pitchFamily="18" charset="0"/>
              </a:rPr>
              <a:t>At present there is no known resistance to </a:t>
            </a:r>
            <a:r>
              <a:rPr lang="en-US" sz="2400" dirty="0" err="1">
                <a:latin typeface="Georgia" panose="02040502050405020303" pitchFamily="18" charset="0"/>
              </a:rPr>
              <a:t>artemisinins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36588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i="1" dirty="0">
                <a:latin typeface="Georgia" panose="02040502050405020303" pitchFamily="18" charset="0"/>
              </a:rPr>
              <a:t>END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68690"/>
          </a:xfrm>
        </p:spPr>
        <p:txBody>
          <a:bodyPr/>
          <a:lstStyle/>
          <a:p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668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42875" y="357188"/>
            <a:ext cx="2954338" cy="570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ar-SA" altLang="en-US" dirty="0">
                <a:solidFill>
                  <a:srgbClr val="00B0F0"/>
                </a:solidFill>
              </a:rPr>
              <a:t>Life cycle of Plasmodiu</a:t>
            </a:r>
            <a:r>
              <a:rPr lang="en-US" altLang="en-US" dirty="0">
                <a:solidFill>
                  <a:srgbClr val="00B0F0"/>
                </a:solidFill>
              </a:rPr>
              <a:t>m</a:t>
            </a:r>
            <a:r>
              <a:rPr lang="ar-SA" altLang="en-US" dirty="0"/>
              <a:t>* </a:t>
            </a:r>
          </a:p>
          <a:p>
            <a:pPr algn="l" rtl="0"/>
            <a:r>
              <a:rPr lang="ar-SA" altLang="en-US" dirty="0"/>
              <a:t>  </a:t>
            </a:r>
            <a:r>
              <a:rPr lang="ar-SA" altLang="en-US" sz="34700" dirty="0"/>
              <a:t> </a:t>
            </a:r>
            <a:endParaRPr lang="ar-SA" altLang="en-US" dirty="0"/>
          </a:p>
        </p:txBody>
      </p:sp>
      <p:pic>
        <p:nvPicPr>
          <p:cNvPr id="7171" name="Picture 3" descr="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714375"/>
            <a:ext cx="8001000" cy="614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49A33-9083-4F20-91BC-A623E2F2B18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698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6" y="327546"/>
            <a:ext cx="8785297" cy="631304"/>
          </a:xfrm>
        </p:spPr>
        <p:txBody>
          <a:bodyPr/>
          <a:lstStyle/>
          <a:p>
            <a:pPr algn="l"/>
            <a:r>
              <a:rPr lang="en-US" sz="2800" b="1" cap="all" dirty="0">
                <a:latin typeface="Georgia" panose="02040502050405020303" pitchFamily="18" charset="0"/>
              </a:rPr>
              <a:t>Drug treatment of malaria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01003"/>
            <a:ext cx="8679975" cy="5425222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Current practice in treating cases of malaria is based on the concept of combination therapy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Advantages of combination therapy: (1) reduced risk of treatment failure (2) reduced risk of developing resistance (3) reduced adverse effects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Prompt parasitological confirmation by microscopy or rapid diagnostic tests, is recommended in all patients suspected of malaria before treatment is started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Treatment solely on the basis of clinical suspicion should only be considered when a parasitological diagnosis is not accessible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797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069" y="136479"/>
            <a:ext cx="8693623" cy="1006522"/>
          </a:xfrm>
        </p:spPr>
        <p:txBody>
          <a:bodyPr/>
          <a:lstStyle/>
          <a:p>
            <a:pPr algn="l"/>
            <a:r>
              <a:rPr lang="en-US" sz="2800" b="1" cap="all" dirty="0">
                <a:latin typeface="Georgia" panose="02040502050405020303" pitchFamily="18" charset="0"/>
              </a:rPr>
              <a:t>Classification BASED ON LIFE-CYCLE STAGE AFFECTED BY THE DRUG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69" y="1143000"/>
            <a:ext cx="8693623" cy="5483225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b="1" dirty="0">
                <a:latin typeface="Georgia" panose="02040502050405020303" pitchFamily="18" charset="0"/>
              </a:rPr>
              <a:t>Drugs acting on intrahepatic stages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Causal prophylactic drugs: Inhibit liver stage from initiating </a:t>
            </a:r>
            <a:r>
              <a:rPr lang="en-US" sz="2600" dirty="0" err="1">
                <a:latin typeface="Georgia" panose="02040502050405020303" pitchFamily="18" charset="0"/>
              </a:rPr>
              <a:t>erythrocytic</a:t>
            </a:r>
            <a:r>
              <a:rPr lang="en-US" sz="2600" dirty="0">
                <a:latin typeface="Georgia" panose="02040502050405020303" pitchFamily="18" charset="0"/>
              </a:rPr>
              <a:t> stage (</a:t>
            </a:r>
            <a:r>
              <a:rPr lang="en-US" sz="2600" dirty="0" err="1">
                <a:latin typeface="Georgia" panose="02040502050405020303" pitchFamily="18" charset="0"/>
              </a:rPr>
              <a:t>tetracyclines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primaquine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proguanil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atovaquone-proguanil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err="1">
                <a:latin typeface="Georgia" panose="02040502050405020303" pitchFamily="18" charset="0"/>
              </a:rPr>
              <a:t>pyrimethamine</a:t>
            </a:r>
            <a:r>
              <a:rPr lang="en-US" sz="2600" dirty="0">
                <a:latin typeface="Georgia" panose="02040502050405020303" pitchFamily="18" charset="0"/>
              </a:rPr>
              <a:t>)</a:t>
            </a:r>
          </a:p>
          <a:p>
            <a:pPr>
              <a:spcBef>
                <a:spcPts val="1800"/>
              </a:spcBef>
            </a:pPr>
            <a:r>
              <a:rPr lang="en-US" sz="2600" dirty="0" err="1">
                <a:latin typeface="Georgia" panose="02040502050405020303" pitchFamily="18" charset="0"/>
              </a:rPr>
              <a:t>Hypnozoitocidal</a:t>
            </a:r>
            <a:r>
              <a:rPr lang="en-US" sz="2600" dirty="0">
                <a:latin typeface="Georgia" panose="02040502050405020303" pitchFamily="18" charset="0"/>
              </a:rPr>
              <a:t>: Destroy </a:t>
            </a:r>
            <a:r>
              <a:rPr lang="en-US" sz="2600" dirty="0" err="1">
                <a:latin typeface="Georgia" panose="02040502050405020303" pitchFamily="18" charset="0"/>
              </a:rPr>
              <a:t>exo-erythrocytic</a:t>
            </a:r>
            <a:r>
              <a:rPr lang="en-US" sz="2600" dirty="0">
                <a:latin typeface="Georgia" panose="02040502050405020303" pitchFamily="18" charset="0"/>
              </a:rPr>
              <a:t> </a:t>
            </a:r>
            <a:r>
              <a:rPr lang="en-US" sz="2600" dirty="0" err="1">
                <a:latin typeface="Georgia" panose="02040502050405020303" pitchFamily="18" charset="0"/>
              </a:rPr>
              <a:t>hypnozoites</a:t>
            </a:r>
            <a:r>
              <a:rPr lang="en-US" sz="2600" dirty="0">
                <a:latin typeface="Georgia" panose="02040502050405020303" pitchFamily="18" charset="0"/>
              </a:rPr>
              <a:t> of P. </a:t>
            </a:r>
            <a:r>
              <a:rPr lang="en-US" sz="2600" dirty="0" err="1">
                <a:latin typeface="Georgia" panose="02040502050405020303" pitchFamily="18" charset="0"/>
              </a:rPr>
              <a:t>vivax</a:t>
            </a:r>
            <a:r>
              <a:rPr lang="en-US" sz="2600" dirty="0">
                <a:latin typeface="Georgia" panose="02040502050405020303" pitchFamily="18" charset="0"/>
              </a:rPr>
              <a:t> and P. </a:t>
            </a:r>
            <a:r>
              <a:rPr lang="en-US" sz="2600" dirty="0" err="1">
                <a:latin typeface="Georgia" panose="02040502050405020303" pitchFamily="18" charset="0"/>
              </a:rPr>
              <a:t>ovale</a:t>
            </a:r>
            <a:r>
              <a:rPr lang="en-US" sz="2600" dirty="0">
                <a:latin typeface="Georgia" panose="02040502050405020303" pitchFamily="18" charset="0"/>
              </a:rPr>
              <a:t> after treatment of acute </a:t>
            </a:r>
            <a:r>
              <a:rPr lang="en-US" sz="2600" dirty="0" err="1">
                <a:latin typeface="Georgia" panose="02040502050405020303" pitchFamily="18" charset="0"/>
              </a:rPr>
              <a:t>erythrocytic</a:t>
            </a:r>
            <a:r>
              <a:rPr lang="en-US" sz="2600" dirty="0">
                <a:latin typeface="Georgia" panose="02040502050405020303" pitchFamily="18" charset="0"/>
              </a:rPr>
              <a:t> phase to produce radical cure (</a:t>
            </a:r>
            <a:r>
              <a:rPr lang="en-US" sz="2600" dirty="0" err="1">
                <a:latin typeface="Georgia" panose="02040502050405020303" pitchFamily="18" charset="0"/>
              </a:rPr>
              <a:t>primaquine</a:t>
            </a:r>
            <a:r>
              <a:rPr lang="en-US" sz="2600" dirty="0">
                <a:latin typeface="Georgia" panose="02040502050405020303" pitchFamily="18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334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069" y="136479"/>
            <a:ext cx="8693623" cy="1006522"/>
          </a:xfrm>
        </p:spPr>
        <p:txBody>
          <a:bodyPr/>
          <a:lstStyle/>
          <a:p>
            <a:pPr algn="l"/>
            <a:r>
              <a:rPr lang="en-US" sz="2800" b="1" cap="all" dirty="0">
                <a:latin typeface="Georgia" panose="02040502050405020303" pitchFamily="18" charset="0"/>
              </a:rPr>
              <a:t>Classification BASED ON LIFE-CYCLE STAGE AFFECTED BY THE DRUG …. Cont’d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69" y="1143000"/>
            <a:ext cx="8693623" cy="5483225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b="1" dirty="0">
                <a:latin typeface="Georgia" panose="02040502050405020303" pitchFamily="18" charset="0"/>
              </a:rPr>
              <a:t>Drugs acting on </a:t>
            </a:r>
            <a:r>
              <a:rPr lang="en-US" sz="2600" b="1" dirty="0" err="1">
                <a:latin typeface="Georgia" panose="02040502050405020303" pitchFamily="18" charset="0"/>
              </a:rPr>
              <a:t>erythrocytic</a:t>
            </a:r>
            <a:r>
              <a:rPr lang="en-US" sz="2600" b="1" dirty="0">
                <a:latin typeface="Georgia" panose="02040502050405020303" pitchFamily="18" charset="0"/>
              </a:rPr>
              <a:t> stages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Clinical cure: Fast action on </a:t>
            </a:r>
            <a:r>
              <a:rPr lang="en-US" sz="2600" dirty="0" err="1">
                <a:latin typeface="Georgia" panose="02040502050405020303" pitchFamily="18" charset="0"/>
              </a:rPr>
              <a:t>erythrocytic</a:t>
            </a:r>
            <a:r>
              <a:rPr lang="en-US" sz="2600" dirty="0">
                <a:latin typeface="Georgia" panose="02040502050405020303" pitchFamily="18" charset="0"/>
              </a:rPr>
              <a:t> stages (</a:t>
            </a:r>
            <a:r>
              <a:rPr lang="en-US" sz="2600" dirty="0" err="1">
                <a:latin typeface="Georgia" panose="02040502050405020303" pitchFamily="18" charset="0"/>
              </a:rPr>
              <a:t>artemisinin</a:t>
            </a:r>
            <a:r>
              <a:rPr lang="en-US" sz="2600" dirty="0">
                <a:latin typeface="Georgia" panose="02040502050405020303" pitchFamily="18" charset="0"/>
              </a:rPr>
              <a:t> derivatives and </a:t>
            </a:r>
            <a:r>
              <a:rPr lang="en-US" sz="2600" dirty="0" err="1">
                <a:latin typeface="Georgia" panose="02040502050405020303" pitchFamily="18" charset="0"/>
              </a:rPr>
              <a:t>quinolines</a:t>
            </a:r>
            <a:r>
              <a:rPr lang="en-US" sz="2600" dirty="0">
                <a:latin typeface="Georgia" panose="02040502050405020303" pitchFamily="18" charset="0"/>
              </a:rPr>
              <a:t>)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Suppressive therapy: Slower suppressive action on </a:t>
            </a:r>
            <a:r>
              <a:rPr lang="en-US" sz="2600" dirty="0" err="1">
                <a:latin typeface="Georgia" panose="02040502050405020303" pitchFamily="18" charset="0"/>
              </a:rPr>
              <a:t>erythrocytic</a:t>
            </a:r>
            <a:r>
              <a:rPr lang="en-US" sz="2600" dirty="0">
                <a:latin typeface="Georgia" panose="02040502050405020303" pitchFamily="18" charset="0"/>
              </a:rPr>
              <a:t> stages (anti-folates, </a:t>
            </a:r>
            <a:r>
              <a:rPr lang="en-US" sz="2600" dirty="0" err="1">
                <a:latin typeface="Georgia" panose="02040502050405020303" pitchFamily="18" charset="0"/>
              </a:rPr>
              <a:t>tetracyclines</a:t>
            </a:r>
            <a:r>
              <a:rPr lang="en-US" sz="2600" dirty="0">
                <a:latin typeface="Georgia" panose="02040502050405020303" pitchFamily="18" charset="0"/>
              </a:rPr>
              <a:t>, clindamycin)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12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12392</TotalTime>
  <Words>3401</Words>
  <Application>Microsoft Office PowerPoint</Application>
  <PresentationFormat>On-screen Show (4:3)</PresentationFormat>
  <Paragraphs>309</Paragraphs>
  <Slides>58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3" baseType="lpstr">
      <vt:lpstr>Arial</vt:lpstr>
      <vt:lpstr>Calibri</vt:lpstr>
      <vt:lpstr>Georgia</vt:lpstr>
      <vt:lpstr>Rockwell</vt:lpstr>
      <vt:lpstr>Office Theme</vt:lpstr>
      <vt:lpstr>PowerPoint Presentation</vt:lpstr>
      <vt:lpstr>ANTI-MALARIAL DRUGS </vt:lpstr>
      <vt:lpstr>PowerPoint Presentation</vt:lpstr>
      <vt:lpstr>PowerPoint Presentation</vt:lpstr>
      <vt:lpstr>PowerPoint Presentation</vt:lpstr>
      <vt:lpstr>PowerPoint Presentation</vt:lpstr>
      <vt:lpstr>Drug treatment of malaria</vt:lpstr>
      <vt:lpstr>Classification BASED ON LIFE-CYCLE STAGE AFFECTED BY THE DRUG</vt:lpstr>
      <vt:lpstr>Classification BASED ON LIFE-CYCLE STAGE AFFECTED BY THE DRUG …. Cont’d</vt:lpstr>
      <vt:lpstr>Classification BASED ON LIFE-CYCLE STAGE AFFECTED BY THE DRUG …. Cont’d</vt:lpstr>
      <vt:lpstr>CLASSIFICATION BASED ON CHEMOPROPHYLACTIC USE</vt:lpstr>
      <vt:lpstr>CLASSIFICATION BASED ON MECHANISM OF ACTION</vt:lpstr>
      <vt:lpstr>SPECIFIC ANTI-MALARIAL DRUGS</vt:lpstr>
      <vt:lpstr>Quinoline derivatives</vt:lpstr>
      <vt:lpstr>Quinoline derivatives: mechanism of action</vt:lpstr>
      <vt:lpstr>Quinine &amp; quinidine</vt:lpstr>
      <vt:lpstr>Quinine &amp; quinidine …. Cont’d</vt:lpstr>
      <vt:lpstr>Quinine &amp; quinidine …. CONT’D</vt:lpstr>
      <vt:lpstr>Quinine &amp; quinidine: CLINICAL USES</vt:lpstr>
      <vt:lpstr>Quinine &amp; quinidine: contraindications</vt:lpstr>
      <vt:lpstr>Mefloquine</vt:lpstr>
      <vt:lpstr>Mefloquine …. CONT’D</vt:lpstr>
      <vt:lpstr>chloroquine</vt:lpstr>
      <vt:lpstr>Chloroquine: adverse effects</vt:lpstr>
      <vt:lpstr>Amodiaquine</vt:lpstr>
      <vt:lpstr>Primaquine</vt:lpstr>
      <vt:lpstr>Primaquine …. CONT’D</vt:lpstr>
      <vt:lpstr>Tafenoquine</vt:lpstr>
      <vt:lpstr>Anti-folates</vt:lpstr>
      <vt:lpstr>PowerPoint Presentation</vt:lpstr>
      <vt:lpstr>ANTI-FOLATES: ANTI-MALARIAL ACTIVITY</vt:lpstr>
      <vt:lpstr>ANTI-FOLATES: INDICATIONS IN MALARIA</vt:lpstr>
      <vt:lpstr>ANTI-FOLATES: Adverse effects</vt:lpstr>
      <vt:lpstr>Anti-folates: contra-indications</vt:lpstr>
      <vt:lpstr>Atovaquone-proguanil </vt:lpstr>
      <vt:lpstr>Atovaquone-proguanil …. CONT’D </vt:lpstr>
      <vt:lpstr>Halofantrine</vt:lpstr>
      <vt:lpstr>Halofantrine …. CONT’D</vt:lpstr>
      <vt:lpstr>Lumefantrine</vt:lpstr>
      <vt:lpstr>Lumefantrine …. Cont’d</vt:lpstr>
      <vt:lpstr>Artemisinin derivatives </vt:lpstr>
      <vt:lpstr>Artemisinins …. Cont’d</vt:lpstr>
      <vt:lpstr>EXAMPLES OF ARTEMISININ DERIVATIVES</vt:lpstr>
      <vt:lpstr>EXAMPLES OF ARTEMISININ DERIVATIVES</vt:lpstr>
      <vt:lpstr>artemisininS: CLINICAL USE</vt:lpstr>
      <vt:lpstr>ArtemisininS: Adverse effects</vt:lpstr>
      <vt:lpstr>Pyronaridine</vt:lpstr>
      <vt:lpstr>Tetracyclines &amp; clindamycin</vt:lpstr>
      <vt:lpstr>Tetracyclines &amp; clindamycin …. Cont’d</vt:lpstr>
      <vt:lpstr>Causes of Malaria treatment failure</vt:lpstr>
      <vt:lpstr>Anti-malarial drug resistance</vt:lpstr>
      <vt:lpstr>Anti-malarial drug Combination therapy</vt:lpstr>
      <vt:lpstr>Anti-malarial drug Combination therapy …. Cont’d</vt:lpstr>
      <vt:lpstr>Non-artemisinin based combinations</vt:lpstr>
      <vt:lpstr>Non-artemisinin based combinations …. Cont’d</vt:lpstr>
      <vt:lpstr>Artemisinin-based combination therapies (ACTs)</vt:lpstr>
      <vt:lpstr>Artemisinin-based combination therapies …. Cont’d</vt:lpstr>
      <vt:lpstr>END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USED IN THE TREATMENT OF ANAEMIA</dc:title>
  <dc:creator>Dr Sindwa Namataa</dc:creator>
  <cp:lastModifiedBy>SINDWA KANYIMBA</cp:lastModifiedBy>
  <cp:revision>270</cp:revision>
  <dcterms:created xsi:type="dcterms:W3CDTF">2013-01-20T05:13:28Z</dcterms:created>
  <dcterms:modified xsi:type="dcterms:W3CDTF">2023-10-19T09:27:19Z</dcterms:modified>
</cp:coreProperties>
</file>