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7" r:id="rId2"/>
    <p:sldId id="280" r:id="rId3"/>
    <p:sldId id="258" r:id="rId4"/>
    <p:sldId id="259" r:id="rId5"/>
    <p:sldId id="260" r:id="rId6"/>
    <p:sldId id="261" r:id="rId7"/>
    <p:sldId id="262" r:id="rId8"/>
    <p:sldId id="281" r:id="rId9"/>
    <p:sldId id="263" r:id="rId10"/>
    <p:sldId id="264" r:id="rId11"/>
    <p:sldId id="287" r:id="rId12"/>
    <p:sldId id="286" r:id="rId13"/>
    <p:sldId id="266" r:id="rId14"/>
    <p:sldId id="267" r:id="rId15"/>
    <p:sldId id="282" r:id="rId16"/>
    <p:sldId id="283" r:id="rId17"/>
    <p:sldId id="288" r:id="rId18"/>
    <p:sldId id="269" r:id="rId19"/>
    <p:sldId id="284" r:id="rId20"/>
    <p:sldId id="271" r:id="rId21"/>
    <p:sldId id="289" r:id="rId22"/>
    <p:sldId id="272" r:id="rId23"/>
    <p:sldId id="285" r:id="rId24"/>
    <p:sldId id="274" r:id="rId25"/>
    <p:sldId id="292" r:id="rId26"/>
    <p:sldId id="290" r:id="rId27"/>
    <p:sldId id="293" r:id="rId28"/>
    <p:sldId id="294" r:id="rId29"/>
    <p:sldId id="275" r:id="rId30"/>
    <p:sldId id="276" r:id="rId31"/>
    <p:sldId id="277" r:id="rId32"/>
    <p:sldId id="278" r:id="rId33"/>
    <p:sldId id="279"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52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72246F-5032-4AED-A382-02F689A9C2E3}" type="datetimeFigureOut">
              <a:rPr lang="en-US" smtClean="0"/>
              <a:t>7/17/2023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2785A-B80A-49D9-A8FA-758C93AE0207}" type="slidenum">
              <a:rPr lang="en-US" smtClean="0"/>
              <a:t>‹#›</a:t>
            </a:fld>
            <a:endParaRPr lang="en-US"/>
          </a:p>
        </p:txBody>
      </p:sp>
    </p:spTree>
    <p:extLst>
      <p:ext uri="{BB962C8B-B14F-4D97-AF65-F5344CB8AC3E}">
        <p14:creationId xmlns:p14="http://schemas.microsoft.com/office/powerpoint/2010/main" val="2095443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a:t>
            </a:r>
          </a:p>
          <a:p>
            <a:pPr>
              <a:spcBef>
                <a:spcPct val="0"/>
              </a:spcBef>
            </a:pPr>
            <a:endParaRPr lang="en-US" smtClean="0"/>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BD4BF90-85A7-4C27-A57B-FE192F8286DC}" type="slidenum">
              <a:rPr lang="en-US">
                <a:solidFill>
                  <a:prstClr val="black"/>
                </a:solidFill>
              </a:rPr>
              <a:pPr fontAlgn="base">
                <a:spcBef>
                  <a:spcPct val="0"/>
                </a:spcBef>
                <a:spcAft>
                  <a:spcPct val="0"/>
                </a:spcAft>
              </a:pPr>
              <a:t>18</a:t>
            </a:fld>
            <a:endParaRPr lang="en-US">
              <a:solidFill>
                <a:prstClr val="black"/>
              </a:solidFill>
            </a:endParaRPr>
          </a:p>
        </p:txBody>
      </p:sp>
    </p:spTree>
    <p:extLst>
      <p:ext uri="{BB962C8B-B14F-4D97-AF65-F5344CB8AC3E}">
        <p14:creationId xmlns:p14="http://schemas.microsoft.com/office/powerpoint/2010/main" val="2113196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endParaRPr lang="en-US" dirty="0" smtClean="0"/>
          </a:p>
          <a:p>
            <a:pPr marL="228600" indent="-228600" fontAlgn="auto">
              <a:spcBef>
                <a:spcPts val="0"/>
              </a:spcBef>
              <a:spcAft>
                <a:spcPts val="0"/>
              </a:spcAft>
              <a:buFontTx/>
              <a:buAutoNum type="arabicPeriod"/>
              <a:defRPr/>
            </a:pPr>
            <a:endParaRPr lang="en-US" dirty="0"/>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14F7F4D-2621-4787-AF9A-3F284112EAC7}" type="slidenum">
              <a:rPr lang="en-US">
                <a:solidFill>
                  <a:prstClr val="black"/>
                </a:solidFill>
              </a:rPr>
              <a:pPr fontAlgn="base">
                <a:spcBef>
                  <a:spcPct val="0"/>
                </a:spcBef>
                <a:spcAft>
                  <a:spcPct val="0"/>
                </a:spcAft>
              </a:pPr>
              <a:t>20</a:t>
            </a:fld>
            <a:endParaRPr lang="en-US">
              <a:solidFill>
                <a:prstClr val="black"/>
              </a:solidFill>
            </a:endParaRPr>
          </a:p>
        </p:txBody>
      </p:sp>
    </p:spTree>
    <p:extLst>
      <p:ext uri="{BB962C8B-B14F-4D97-AF65-F5344CB8AC3E}">
        <p14:creationId xmlns:p14="http://schemas.microsoft.com/office/powerpoint/2010/main" val="2671624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A5EA8C2-9D98-4938-823B-10B968426260}" type="slidenum">
              <a:rPr lang="en-US">
                <a:solidFill>
                  <a:prstClr val="black"/>
                </a:solidFill>
              </a:rPr>
              <a:pPr fontAlgn="base">
                <a:spcBef>
                  <a:spcPct val="0"/>
                </a:spcBef>
                <a:spcAft>
                  <a:spcPct val="0"/>
                </a:spcAft>
              </a:pPr>
              <a:t>24</a:t>
            </a:fld>
            <a:endParaRPr lang="en-US">
              <a:solidFill>
                <a:prstClr val="black"/>
              </a:solidFill>
            </a:endParaRPr>
          </a:p>
        </p:txBody>
      </p:sp>
    </p:spTree>
    <p:extLst>
      <p:ext uri="{BB962C8B-B14F-4D97-AF65-F5344CB8AC3E}">
        <p14:creationId xmlns:p14="http://schemas.microsoft.com/office/powerpoint/2010/main" val="4117948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C8CDDF6-A245-4F3A-A843-69B36B5F3256}"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B313F-B5E5-4FB0-B080-BDBCFD403E6A}" type="slidenum">
              <a:rPr lang="en-US" smtClean="0"/>
              <a:t>‹#›</a:t>
            </a:fld>
            <a:endParaRPr lang="en-US"/>
          </a:p>
        </p:txBody>
      </p:sp>
    </p:spTree>
    <p:extLst>
      <p:ext uri="{BB962C8B-B14F-4D97-AF65-F5344CB8AC3E}">
        <p14:creationId xmlns:p14="http://schemas.microsoft.com/office/powerpoint/2010/main" val="1090792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8CDDF6-A245-4F3A-A843-69B36B5F3256}"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B313F-B5E5-4FB0-B080-BDBCFD403E6A}" type="slidenum">
              <a:rPr lang="en-US" smtClean="0"/>
              <a:t>‹#›</a:t>
            </a:fld>
            <a:endParaRPr lang="en-US"/>
          </a:p>
        </p:txBody>
      </p:sp>
    </p:spTree>
    <p:extLst>
      <p:ext uri="{BB962C8B-B14F-4D97-AF65-F5344CB8AC3E}">
        <p14:creationId xmlns:p14="http://schemas.microsoft.com/office/powerpoint/2010/main" val="3086594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8CDDF6-A245-4F3A-A843-69B36B5F3256}"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B313F-B5E5-4FB0-B080-BDBCFD403E6A}" type="slidenum">
              <a:rPr lang="en-US" smtClean="0"/>
              <a:t>‹#›</a:t>
            </a:fld>
            <a:endParaRPr lang="en-US"/>
          </a:p>
        </p:txBody>
      </p:sp>
    </p:spTree>
    <p:extLst>
      <p:ext uri="{BB962C8B-B14F-4D97-AF65-F5344CB8AC3E}">
        <p14:creationId xmlns:p14="http://schemas.microsoft.com/office/powerpoint/2010/main" val="1733511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8CDDF6-A245-4F3A-A843-69B36B5F3256}"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B313F-B5E5-4FB0-B080-BDBCFD403E6A}" type="slidenum">
              <a:rPr lang="en-US" smtClean="0"/>
              <a:t>‹#›</a:t>
            </a:fld>
            <a:endParaRPr lang="en-US"/>
          </a:p>
        </p:txBody>
      </p:sp>
    </p:spTree>
    <p:extLst>
      <p:ext uri="{BB962C8B-B14F-4D97-AF65-F5344CB8AC3E}">
        <p14:creationId xmlns:p14="http://schemas.microsoft.com/office/powerpoint/2010/main" val="3423973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8CDDF6-A245-4F3A-A843-69B36B5F3256}"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B313F-B5E5-4FB0-B080-BDBCFD403E6A}" type="slidenum">
              <a:rPr lang="en-US" smtClean="0"/>
              <a:t>‹#›</a:t>
            </a:fld>
            <a:endParaRPr lang="en-US"/>
          </a:p>
        </p:txBody>
      </p:sp>
    </p:spTree>
    <p:extLst>
      <p:ext uri="{BB962C8B-B14F-4D97-AF65-F5344CB8AC3E}">
        <p14:creationId xmlns:p14="http://schemas.microsoft.com/office/powerpoint/2010/main" val="1821784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C8CDDF6-A245-4F3A-A843-69B36B5F3256}" type="datetimeFigureOut">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B313F-B5E5-4FB0-B080-BDBCFD403E6A}" type="slidenum">
              <a:rPr lang="en-US" smtClean="0"/>
              <a:t>‹#›</a:t>
            </a:fld>
            <a:endParaRPr lang="en-US"/>
          </a:p>
        </p:txBody>
      </p:sp>
    </p:spTree>
    <p:extLst>
      <p:ext uri="{BB962C8B-B14F-4D97-AF65-F5344CB8AC3E}">
        <p14:creationId xmlns:p14="http://schemas.microsoft.com/office/powerpoint/2010/main" val="3021434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C8CDDF6-A245-4F3A-A843-69B36B5F3256}" type="datetimeFigureOut">
              <a:rPr lang="en-US" smtClean="0"/>
              <a:t>7/17/2023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0B313F-B5E5-4FB0-B080-BDBCFD403E6A}" type="slidenum">
              <a:rPr lang="en-US" smtClean="0"/>
              <a:t>‹#›</a:t>
            </a:fld>
            <a:endParaRPr lang="en-US"/>
          </a:p>
        </p:txBody>
      </p:sp>
    </p:spTree>
    <p:extLst>
      <p:ext uri="{BB962C8B-B14F-4D97-AF65-F5344CB8AC3E}">
        <p14:creationId xmlns:p14="http://schemas.microsoft.com/office/powerpoint/2010/main" val="3622977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8CDDF6-A245-4F3A-A843-69B36B5F3256}" type="datetimeFigureOut">
              <a:rPr lang="en-US" smtClean="0"/>
              <a:t>7/17/2023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0B313F-B5E5-4FB0-B080-BDBCFD403E6A}" type="slidenum">
              <a:rPr lang="en-US" smtClean="0"/>
              <a:t>‹#›</a:t>
            </a:fld>
            <a:endParaRPr lang="en-US"/>
          </a:p>
        </p:txBody>
      </p:sp>
    </p:spTree>
    <p:extLst>
      <p:ext uri="{BB962C8B-B14F-4D97-AF65-F5344CB8AC3E}">
        <p14:creationId xmlns:p14="http://schemas.microsoft.com/office/powerpoint/2010/main" val="3482577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8CDDF6-A245-4F3A-A843-69B36B5F3256}" type="datetimeFigureOut">
              <a:rPr lang="en-US" smtClean="0"/>
              <a:t>7/17/2023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0B313F-B5E5-4FB0-B080-BDBCFD403E6A}" type="slidenum">
              <a:rPr lang="en-US" smtClean="0"/>
              <a:t>‹#›</a:t>
            </a:fld>
            <a:endParaRPr lang="en-US"/>
          </a:p>
        </p:txBody>
      </p:sp>
    </p:spTree>
    <p:extLst>
      <p:ext uri="{BB962C8B-B14F-4D97-AF65-F5344CB8AC3E}">
        <p14:creationId xmlns:p14="http://schemas.microsoft.com/office/powerpoint/2010/main" val="563692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C8CDDF6-A245-4F3A-A843-69B36B5F3256}" type="datetimeFigureOut">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B313F-B5E5-4FB0-B080-BDBCFD403E6A}" type="slidenum">
              <a:rPr lang="en-US" smtClean="0"/>
              <a:t>‹#›</a:t>
            </a:fld>
            <a:endParaRPr lang="en-US"/>
          </a:p>
        </p:txBody>
      </p:sp>
    </p:spTree>
    <p:extLst>
      <p:ext uri="{BB962C8B-B14F-4D97-AF65-F5344CB8AC3E}">
        <p14:creationId xmlns:p14="http://schemas.microsoft.com/office/powerpoint/2010/main" val="3413753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C8CDDF6-A245-4F3A-A843-69B36B5F3256}" type="datetimeFigureOut">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B313F-B5E5-4FB0-B080-BDBCFD403E6A}" type="slidenum">
              <a:rPr lang="en-US" smtClean="0"/>
              <a:t>‹#›</a:t>
            </a:fld>
            <a:endParaRPr lang="en-US"/>
          </a:p>
        </p:txBody>
      </p:sp>
    </p:spTree>
    <p:extLst>
      <p:ext uri="{BB962C8B-B14F-4D97-AF65-F5344CB8AC3E}">
        <p14:creationId xmlns:p14="http://schemas.microsoft.com/office/powerpoint/2010/main" val="4075410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8CDDF6-A245-4F3A-A843-69B36B5F3256}" type="datetimeFigureOut">
              <a:rPr lang="en-US" smtClean="0"/>
              <a:t>7/17/2023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0B313F-B5E5-4FB0-B080-BDBCFD403E6A}" type="slidenum">
              <a:rPr lang="en-US" smtClean="0"/>
              <a:t>‹#›</a:t>
            </a:fld>
            <a:endParaRPr lang="en-US"/>
          </a:p>
        </p:txBody>
      </p:sp>
    </p:spTree>
    <p:extLst>
      <p:ext uri="{BB962C8B-B14F-4D97-AF65-F5344CB8AC3E}">
        <p14:creationId xmlns:p14="http://schemas.microsoft.com/office/powerpoint/2010/main" val="3674654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3D%20Medical%20Animation%20-%20What%20is%20a%20Heart%20Attack.mp4"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ctrTitle"/>
          </p:nvPr>
        </p:nvSpPr>
        <p:spPr>
          <a:xfrm>
            <a:off x="2639616" y="169933"/>
            <a:ext cx="7475428" cy="1787456"/>
          </a:xfrm>
          <a:extLst/>
        </p:spPr>
        <p:txBody>
          <a:bodyPr rtlCol="0">
            <a:normAutofit/>
          </a:bodyPr>
          <a:lstStyle/>
          <a:p>
            <a:pPr>
              <a:defRPr/>
            </a:pPr>
            <a:r>
              <a:rPr lang="en-US" altLang="en-US" sz="3100" b="1" dirty="0" smtClean="0">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rPr>
              <a:t>Drugs used to treat </a:t>
            </a:r>
            <a:r>
              <a:rPr lang="en-US" altLang="en-US" sz="3100" b="1" dirty="0" err="1" smtClean="0">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rPr>
              <a:t>Ischaemic</a:t>
            </a:r>
            <a:r>
              <a:rPr lang="en-US" altLang="en-US" sz="3100" b="1" dirty="0" smtClean="0">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rPr>
              <a:t> </a:t>
            </a:r>
            <a:r>
              <a:rPr lang="en-US" altLang="en-US" sz="3100" b="1">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rPr>
              <a:t>H</a:t>
            </a:r>
            <a:r>
              <a:rPr lang="en-US" altLang="en-US" sz="3100" b="1" smtClean="0">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rPr>
              <a:t>eart </a:t>
            </a:r>
            <a:r>
              <a:rPr lang="en-US" altLang="en-US" sz="3100" b="1" smtClean="0">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rPr>
              <a:t>Disease</a:t>
            </a:r>
            <a:r>
              <a:rPr lang="en-US" altLang="en-US" sz="3100" b="1" dirty="0">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rPr>
              <a:t/>
            </a:r>
            <a:br>
              <a:rPr lang="en-US" altLang="en-US" sz="3100" b="1" dirty="0">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rPr>
            </a:br>
            <a:r>
              <a:rPr lang="en-US" altLang="en-US" sz="2025" b="1" dirty="0">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rPr>
              <a:t/>
            </a:r>
            <a:br>
              <a:rPr lang="en-US" altLang="en-US" sz="2025" b="1" dirty="0">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rPr>
            </a:br>
            <a:endParaRPr lang="en-US" altLang="en-US" sz="2025" b="1" dirty="0">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endParaRPr>
          </a:p>
        </p:txBody>
      </p:sp>
      <p:sp>
        <p:nvSpPr>
          <p:cNvPr id="2" name="Date Placeholder 1"/>
          <p:cNvSpPr>
            <a:spLocks noGrp="1"/>
          </p:cNvSpPr>
          <p:nvPr>
            <p:ph type="dt"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B300DE6-0873-4A8A-8D5E-FAAD97892A39}" type="datetime2">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Monday, July 17, 2023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0420" name="Slide Number Placeholder 2"/>
          <p:cNvSpPr>
            <a:spLocks noGrp="1" noChangeArrowheads="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417910" indent="-160735">
              <a:spcBef>
                <a:spcPct val="20000"/>
              </a:spcBef>
              <a:buFont typeface="Arial" panose="020B0604020202020204" pitchFamily="34" charset="0"/>
              <a:buChar char="–"/>
              <a:defRPr sz="2100">
                <a:solidFill>
                  <a:schemeClr val="tx1"/>
                </a:solidFill>
                <a:latin typeface="Calibri" panose="020F0502020204030204" pitchFamily="34" charset="0"/>
              </a:defRPr>
            </a:lvl2pPr>
            <a:lvl3pPr marL="642938" indent="-128588">
              <a:spcBef>
                <a:spcPct val="20000"/>
              </a:spcBef>
              <a:buFont typeface="Arial" panose="020B0604020202020204" pitchFamily="34" charset="0"/>
              <a:buChar char="•"/>
              <a:defRPr sz="1800">
                <a:solidFill>
                  <a:schemeClr val="tx1"/>
                </a:solidFill>
                <a:latin typeface="Calibri" panose="020F0502020204030204" pitchFamily="34" charset="0"/>
              </a:defRPr>
            </a:lvl3pPr>
            <a:lvl4pPr marL="900113" indent="-128588">
              <a:spcBef>
                <a:spcPct val="20000"/>
              </a:spcBef>
              <a:buFont typeface="Arial" panose="020B0604020202020204" pitchFamily="34" charset="0"/>
              <a:buChar char="–"/>
              <a:defRPr sz="1500">
                <a:solidFill>
                  <a:schemeClr val="tx1"/>
                </a:solidFill>
                <a:latin typeface="Calibri" panose="020F0502020204030204" pitchFamily="34" charset="0"/>
              </a:defRPr>
            </a:lvl4pPr>
            <a:lvl5pPr marL="1157288" indent="-128588">
              <a:spcBef>
                <a:spcPct val="20000"/>
              </a:spcBef>
              <a:buFont typeface="Arial" panose="020B0604020202020204" pitchFamily="34" charset="0"/>
              <a:buChar char="»"/>
              <a:defRPr sz="1500">
                <a:solidFill>
                  <a:schemeClr val="tx1"/>
                </a:solidFill>
                <a:latin typeface="Calibri" panose="020F0502020204030204" pitchFamily="34" charset="0"/>
              </a:defRPr>
            </a:lvl5pPr>
            <a:lvl6pPr marL="1500188" indent="-128588"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1843088" indent="-128588"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185988" indent="-128588"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528888" indent="-128588"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E9C832A1-247C-48D8-9BD7-7B136E7A5C1F}" type="slidenum">
              <a:rPr kumimoji="0" lang="en-US" altLang="en-US" sz="675"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a:t>
            </a:fld>
            <a:endParaRPr kumimoji="0" lang="en-US" altLang="en-US" sz="675"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
        <p:nvSpPr>
          <p:cNvPr id="3078" name="Subtitle 2"/>
          <p:cNvSpPr>
            <a:spLocks noGrp="1"/>
          </p:cNvSpPr>
          <p:nvPr>
            <p:ph type="subTitle" idx="1"/>
          </p:nvPr>
        </p:nvSpPr>
        <p:spPr>
          <a:xfrm>
            <a:off x="1774825" y="2497138"/>
            <a:ext cx="8683625" cy="1096962"/>
          </a:xfrm>
        </p:spPr>
        <p:txBody>
          <a:bodyPr>
            <a:normAutofit fontScale="92500"/>
          </a:bodyPr>
          <a:lstStyle/>
          <a:p>
            <a:pPr algn="l" eaLnBrk="1" hangingPunct="1">
              <a:defRPr/>
            </a:pPr>
            <a:r>
              <a:rPr lang="en-ZA" altLang="en-US" b="1" dirty="0">
                <a:latin typeface="Arial" panose="020B0604020202020204" pitchFamily="34" charset="0"/>
                <a:cs typeface="Arial" panose="020B0604020202020204" pitchFamily="34" charset="0"/>
              </a:rPr>
              <a:t> </a:t>
            </a:r>
            <a:r>
              <a:rPr lang="en-ZA" altLang="en-US" b="1" dirty="0" err="1">
                <a:latin typeface="Arial" panose="020B0604020202020204" pitchFamily="34" charset="0"/>
                <a:cs typeface="Arial" panose="020B0604020202020204" pitchFamily="34" charset="0"/>
              </a:rPr>
              <a:t>M.Kampamba</a:t>
            </a:r>
            <a:r>
              <a:rPr lang="en-ZA" altLang="en-US" b="1" dirty="0">
                <a:latin typeface="Arial" panose="020B0604020202020204" pitchFamily="34" charset="0"/>
                <a:cs typeface="Arial" panose="020B0604020202020204" pitchFamily="34" charset="0"/>
              </a:rPr>
              <a:t> (</a:t>
            </a:r>
            <a:r>
              <a:rPr lang="en-ZA" altLang="en-US" dirty="0" err="1">
                <a:latin typeface="Arial" panose="020B0604020202020204" pitchFamily="34" charset="0"/>
                <a:cs typeface="Arial" panose="020B0604020202020204" pitchFamily="34" charset="0"/>
              </a:rPr>
              <a:t>DipPharm</a:t>
            </a:r>
            <a:r>
              <a:rPr lang="en-ZA" altLang="en-US" dirty="0">
                <a:latin typeface="Arial" panose="020B0604020202020204" pitchFamily="34" charset="0"/>
                <a:cs typeface="Arial" panose="020B0604020202020204" pitchFamily="34" charset="0"/>
              </a:rPr>
              <a:t>, </a:t>
            </a:r>
            <a:r>
              <a:rPr lang="en-ZA" altLang="en-US" dirty="0" err="1">
                <a:latin typeface="Arial" panose="020B0604020202020204" pitchFamily="34" charset="0"/>
                <a:cs typeface="Arial" panose="020B0604020202020204" pitchFamily="34" charset="0"/>
              </a:rPr>
              <a:t>Bpharm</a:t>
            </a:r>
            <a:r>
              <a:rPr lang="en-ZA" altLang="en-US" dirty="0">
                <a:latin typeface="Arial" panose="020B0604020202020204" pitchFamily="34" charset="0"/>
                <a:cs typeface="Arial" panose="020B0604020202020204" pitchFamily="34" charset="0"/>
              </a:rPr>
              <a:t>, </a:t>
            </a:r>
            <a:r>
              <a:rPr lang="en-ZA" altLang="en-US" dirty="0" err="1">
                <a:latin typeface="Arial" panose="020B0604020202020204" pitchFamily="34" charset="0"/>
                <a:cs typeface="Arial" panose="020B0604020202020204" pitchFamily="34" charset="0"/>
              </a:rPr>
              <a:t>MclinPharm</a:t>
            </a:r>
            <a:r>
              <a:rPr lang="en-ZA" altLang="en-US" dirty="0">
                <a:latin typeface="Arial" panose="020B0604020202020204" pitchFamily="34" charset="0"/>
                <a:cs typeface="Arial" panose="020B0604020202020204" pitchFamily="34" charset="0"/>
              </a:rPr>
              <a:t>) PhD candidate </a:t>
            </a:r>
            <a:endParaRPr lang="en-ZA" altLang="en-US" b="1" dirty="0">
              <a:latin typeface="Arial" panose="020B0604020202020204" pitchFamily="34" charset="0"/>
              <a:cs typeface="Arial" panose="020B0604020202020204" pitchFamily="34" charset="0"/>
            </a:endParaRPr>
          </a:p>
          <a:p>
            <a:pPr algn="l" eaLnBrk="1" hangingPunct="1">
              <a:defRPr/>
            </a:pPr>
            <a:r>
              <a:rPr lang="en-ZA" altLang="en-US" b="1" dirty="0">
                <a:latin typeface="Arial" panose="020B0604020202020204" pitchFamily="34" charset="0"/>
                <a:cs typeface="Arial" panose="020B0604020202020204" pitchFamily="34" charset="0"/>
              </a:rPr>
              <a:t> Clinical Pharmacy Specialist (Specialty: </a:t>
            </a:r>
            <a:r>
              <a:rPr lang="en-ZA" altLang="en-US" dirty="0">
                <a:latin typeface="Arial" panose="020B0604020202020204" pitchFamily="34" charset="0"/>
                <a:cs typeface="Arial" panose="020B0604020202020204" pitchFamily="34" charset="0"/>
              </a:rPr>
              <a:t> </a:t>
            </a:r>
            <a:r>
              <a:rPr lang="en-ZA" altLang="en-US" dirty="0" err="1">
                <a:latin typeface="Arial" panose="020B0604020202020204" pitchFamily="34" charset="0"/>
                <a:cs typeface="Arial" panose="020B0604020202020204" pitchFamily="34" charset="0"/>
              </a:rPr>
              <a:t>Pharmacotherapist</a:t>
            </a:r>
            <a:endParaRPr lang="en-ZA" altLang="en-US" sz="1400" b="1" dirty="0">
              <a:latin typeface="Arial" panose="020B0604020202020204" pitchFamily="34" charset="0"/>
              <a:cs typeface="Arial" panose="020B0604020202020204" pitchFamily="34" charset="0"/>
            </a:endParaRPr>
          </a:p>
          <a:p>
            <a:pPr algn="l" eaLnBrk="1" hangingPunct="1">
              <a:defRPr/>
            </a:pPr>
            <a:endParaRPr lang="en-ZA" altLang="en-US" b="1" dirty="0">
              <a:latin typeface="Arial" panose="020B0604020202020204" pitchFamily="34" charset="0"/>
              <a:cs typeface="Arial" panose="020B0604020202020204" pitchFamily="34" charset="0"/>
            </a:endParaRPr>
          </a:p>
          <a:p>
            <a:pPr eaLnBrk="1" hangingPunct="1">
              <a:defRPr/>
            </a:pPr>
            <a:endParaRPr lang="en-ZA" altLang="en-US" dirty="0">
              <a:latin typeface="Arial" panose="020B0604020202020204" pitchFamily="34" charset="0"/>
              <a:cs typeface="Arial" panose="020B0604020202020204" pitchFamily="34" charset="0"/>
            </a:endParaRPr>
          </a:p>
          <a:p>
            <a:pPr eaLnBrk="1" hangingPunct="1">
              <a:defRPr/>
            </a:pPr>
            <a:endParaRPr lang="en-ZA" altLang="en-US" dirty="0">
              <a:latin typeface="Arial" panose="020B0604020202020204" pitchFamily="34" charset="0"/>
              <a:cs typeface="Arial" panose="020B0604020202020204" pitchFamily="34" charset="0"/>
            </a:endParaRPr>
          </a:p>
          <a:p>
            <a:pPr eaLnBrk="1" hangingPunct="1">
              <a:defRPr/>
            </a:pPr>
            <a:endParaRPr lang="en-US" altLang="en-US" dirty="0"/>
          </a:p>
          <a:p>
            <a:pPr eaLnBrk="1" hangingPunct="1">
              <a:defRPr/>
            </a:pPr>
            <a:endParaRPr lang="en-GB" altLang="en-US" dirty="0"/>
          </a:p>
        </p:txBody>
      </p:sp>
      <p:sp>
        <p:nvSpPr>
          <p:cNvPr id="9" name="TextBox 8"/>
          <p:cNvSpPr txBox="1"/>
          <p:nvPr/>
        </p:nvSpPr>
        <p:spPr>
          <a:xfrm>
            <a:off x="1981200" y="4509120"/>
            <a:ext cx="4546848" cy="1131079"/>
          </a:xfrm>
          <a:prstGeom prst="rect">
            <a:avLst/>
          </a:prstGeom>
        </p:spPr>
        <p:style>
          <a:lnRef idx="2">
            <a:schemeClr val="dk1"/>
          </a:lnRef>
          <a:fillRef idx="1">
            <a:schemeClr val="lt1"/>
          </a:fillRef>
          <a:effectRef idx="0">
            <a:schemeClr val="dk1"/>
          </a:effectRef>
          <a:fontRef idx="minor">
            <a:schemeClr val="dk1"/>
          </a:fontRef>
        </p:style>
        <p:txBody>
          <a:bodyPr>
            <a:spAutoFit/>
            <a:scene3d>
              <a:camera prst="orthographicFront"/>
              <a:lightRig rig="harsh" dir="t"/>
            </a:scene3d>
            <a:sp3d extrusionH="57150" prstMaterial="matte">
              <a:bevelT w="63500" h="12700" prst="angle"/>
              <a:contourClr>
                <a:schemeClr val="bg1">
                  <a:lumMod val="65000"/>
                </a:schemeClr>
              </a:contourClr>
            </a:sp3d>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350" b="1" i="0" u="none" strike="noStrike" kern="1200" cap="none" spc="0" normalizeH="0" baseline="0" noProof="0" dirty="0">
                <a:ln/>
                <a:solidFill>
                  <a:srgbClr val="A5A5A5"/>
                </a:solidFill>
                <a:effectLst/>
                <a:uLnTx/>
                <a:uFillTx/>
                <a:latin typeface="Calibri" panose="020F0502020204030204"/>
                <a:ea typeface="+mn-ea"/>
                <a:cs typeface="+mn-cs"/>
              </a:rPr>
              <a:t>Lecturer University of Zambia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350" b="1" i="0" u="none" strike="noStrike" kern="1200" cap="none" spc="0" normalizeH="0" baseline="0" noProof="0" dirty="0">
                <a:ln/>
                <a:solidFill>
                  <a:srgbClr val="A5A5A5"/>
                </a:solidFill>
                <a:effectLst/>
                <a:uLnTx/>
                <a:uFillTx/>
                <a:latin typeface="Calibri" panose="020F0502020204030204"/>
                <a:ea typeface="+mn-ea"/>
                <a:cs typeface="+mn-cs"/>
              </a:rPr>
              <a:t>School of Health Sciences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350" b="1" i="0" u="none" strike="noStrike" kern="1200" cap="none" spc="0" normalizeH="0" baseline="0" noProof="0" dirty="0">
                <a:ln/>
                <a:solidFill>
                  <a:srgbClr val="A5A5A5"/>
                </a:solidFill>
                <a:effectLst/>
                <a:uLnTx/>
                <a:uFillTx/>
                <a:latin typeface="Calibri" panose="020F0502020204030204"/>
                <a:ea typeface="+mn-ea"/>
                <a:cs typeface="+mn-cs"/>
              </a:rPr>
              <a:t>Pharmacy Department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50" b="1" dirty="0" smtClean="0">
                <a:ln/>
                <a:solidFill>
                  <a:srgbClr val="A5A5A5"/>
                </a:solidFill>
                <a:latin typeface="Calibri" panose="020F0502020204030204"/>
              </a:rPr>
              <a:t>School of Medicine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350" b="1" i="0" u="none" strike="noStrike" kern="1200" cap="none" spc="0" normalizeH="0" baseline="0" noProof="0" dirty="0" smtClean="0">
                <a:ln/>
                <a:solidFill>
                  <a:srgbClr val="A5A5A5"/>
                </a:solidFill>
                <a:effectLst/>
                <a:uLnTx/>
                <a:uFillTx/>
                <a:latin typeface="Calibri" panose="020F0502020204030204"/>
                <a:ea typeface="+mn-ea"/>
                <a:cs typeface="+mn-cs"/>
              </a:rPr>
              <a:t>Physiology</a:t>
            </a:r>
            <a:r>
              <a:rPr kumimoji="0" lang="en-GB" sz="1350" b="1" i="0" u="none" strike="noStrike" kern="1200" cap="none" spc="0" normalizeH="0" noProof="0" dirty="0" smtClean="0">
                <a:ln/>
                <a:solidFill>
                  <a:srgbClr val="A5A5A5"/>
                </a:solidFill>
                <a:effectLst/>
                <a:uLnTx/>
                <a:uFillTx/>
                <a:latin typeface="Calibri" panose="020F0502020204030204"/>
                <a:ea typeface="+mn-ea"/>
                <a:cs typeface="+mn-cs"/>
              </a:rPr>
              <a:t> Department </a:t>
            </a:r>
            <a:endParaRPr kumimoji="0" lang="en-GB" sz="1350" b="1" i="0" u="none" strike="noStrike" kern="1200" cap="none" spc="0" normalizeH="0" baseline="0" noProof="0" dirty="0">
              <a:ln/>
              <a:solidFill>
                <a:srgbClr val="A5A5A5"/>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3023811"/>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052" y="177751"/>
            <a:ext cx="8229600" cy="422300"/>
          </a:xfrm>
        </p:spPr>
        <p:txBody>
          <a:bodyPr>
            <a:normAutofit fontScale="90000"/>
          </a:bodyPr>
          <a:lstStyle/>
          <a:p>
            <a:r>
              <a:rPr lang="en-GB" sz="4000" dirty="0">
                <a:effectLst>
                  <a:outerShdw blurRad="38100" dist="38100" dir="2700000" algn="tl">
                    <a:srgbClr val="000000">
                      <a:alpha val="43137"/>
                    </a:srgbClr>
                  </a:outerShdw>
                </a:effectLst>
              </a:rPr>
              <a:t>Organic Nitrates</a:t>
            </a:r>
          </a:p>
        </p:txBody>
      </p:sp>
      <p:sp>
        <p:nvSpPr>
          <p:cNvPr id="3" name="Content Placeholder 2"/>
          <p:cNvSpPr>
            <a:spLocks noGrp="1"/>
          </p:cNvSpPr>
          <p:nvPr>
            <p:ph idx="1"/>
          </p:nvPr>
        </p:nvSpPr>
        <p:spPr>
          <a:xfrm>
            <a:off x="380325" y="722197"/>
            <a:ext cx="10471094" cy="5999277"/>
          </a:xfrm>
        </p:spPr>
        <p:txBody>
          <a:bodyPr>
            <a:normAutofit/>
          </a:bodyPr>
          <a:lstStyle/>
          <a:p>
            <a:pPr algn="just"/>
            <a:endParaRPr lang="en-GB" sz="2400" dirty="0" smtClean="0">
              <a:latin typeface="Comic Sans MS" panose="030F0702030302020204" pitchFamily="66" charset="0"/>
            </a:endParaRPr>
          </a:p>
          <a:p>
            <a:pPr marL="0" indent="0" algn="just">
              <a:buNone/>
            </a:pPr>
            <a:endParaRPr lang="en-GB" sz="2400" dirty="0" smtClean="0">
              <a:latin typeface="Comic Sans MS" panose="030F0702030302020204" pitchFamily="66" charset="0"/>
            </a:endParaRPr>
          </a:p>
        </p:txBody>
      </p:sp>
      <p:sp>
        <p:nvSpPr>
          <p:cNvPr id="4" name="Slide Number Placeholder 3"/>
          <p:cNvSpPr>
            <a:spLocks noGrp="1"/>
          </p:cNvSpPr>
          <p:nvPr>
            <p:ph type="sldNum" sz="quarter" idx="12"/>
          </p:nvPr>
        </p:nvSpPr>
        <p:spPr/>
        <p:txBody>
          <a:bodyPr/>
          <a:lstStyle/>
          <a:p>
            <a:fld id="{165ABED9-C237-4212-8854-E6E9F1E35534}" type="slidenum">
              <a:rPr lang="en-GB" smtClean="0">
                <a:solidFill>
                  <a:srgbClr val="4E3B30">
                    <a:shade val="90000"/>
                  </a:srgbClr>
                </a:solidFill>
              </a:rPr>
              <a:pPr/>
              <a:t>10</a:t>
            </a:fld>
            <a:endParaRPr lang="en-GB">
              <a:solidFill>
                <a:srgbClr val="4E3B30">
                  <a:shade val="90000"/>
                </a:srgbClr>
              </a:solidFill>
            </a:endParaRPr>
          </a:p>
        </p:txBody>
      </p:sp>
      <p:sp>
        <p:nvSpPr>
          <p:cNvPr id="5" name="Date Placeholder 4"/>
          <p:cNvSpPr>
            <a:spLocks noGrp="1"/>
          </p:cNvSpPr>
          <p:nvPr>
            <p:ph type="dt" sz="half" idx="10"/>
          </p:nvPr>
        </p:nvSpPr>
        <p:spPr/>
        <p:txBody>
          <a:bodyPr/>
          <a:lstStyle/>
          <a:p>
            <a:fld id="{80DFA00D-F8D0-4F81-B15C-A4C0F45ADF5D}" type="datetime5">
              <a:rPr lang="en-US" smtClean="0">
                <a:solidFill>
                  <a:srgbClr val="4E3B30">
                    <a:shade val="90000"/>
                  </a:srgbClr>
                </a:solidFill>
              </a:rPr>
              <a:pPr/>
              <a:t>17-Jul-23</a:t>
            </a:fld>
            <a:endParaRPr lang="en-GB">
              <a:solidFill>
                <a:srgbClr val="4E3B30">
                  <a:shade val="90000"/>
                </a:srgbClr>
              </a:solidFill>
            </a:endParaRPr>
          </a:p>
        </p:txBody>
      </p:sp>
      <p:sp>
        <p:nvSpPr>
          <p:cNvPr id="6" name="Rectangle 5"/>
          <p:cNvSpPr/>
          <p:nvPr/>
        </p:nvSpPr>
        <p:spPr>
          <a:xfrm>
            <a:off x="455628" y="1705451"/>
            <a:ext cx="9301114" cy="4154984"/>
          </a:xfrm>
          <a:prstGeom prst="rect">
            <a:avLst/>
          </a:prstGeom>
        </p:spPr>
        <p:txBody>
          <a:bodyPr wrap="square">
            <a:spAutoFit/>
          </a:bodyPr>
          <a:lstStyle/>
          <a:p>
            <a:pPr>
              <a:defRPr/>
            </a:pPr>
            <a:r>
              <a:rPr lang="en-US" sz="2400" b="1" dirty="0">
                <a:solidFill>
                  <a:srgbClr val="A5644E">
                    <a:lumMod val="75000"/>
                  </a:srgbClr>
                </a:solidFill>
                <a:latin typeface="Comic Sans MS" panose="030F0702030302020204" pitchFamily="66" charset="0"/>
              </a:rPr>
              <a:t>NITRATE PREPARATIONS</a:t>
            </a:r>
          </a:p>
          <a:p>
            <a:pPr>
              <a:defRPr/>
            </a:pPr>
            <a:endParaRPr lang="en-US" sz="2400" dirty="0">
              <a:solidFill>
                <a:prstClr val="black"/>
              </a:solidFill>
              <a:latin typeface="Comic Sans MS" panose="030F0702030302020204" pitchFamily="66" charset="0"/>
            </a:endParaRPr>
          </a:p>
          <a:p>
            <a:pPr>
              <a:defRPr/>
            </a:pPr>
            <a:endParaRPr lang="en-US" sz="2400" dirty="0">
              <a:solidFill>
                <a:prstClr val="black"/>
              </a:solidFill>
              <a:latin typeface="Comic Sans MS" panose="030F0702030302020204" pitchFamily="66" charset="0"/>
            </a:endParaRPr>
          </a:p>
          <a:p>
            <a:pPr marL="342900" indent="-342900">
              <a:buFont typeface="+mj-lt"/>
              <a:buAutoNum type="arabicPeriod"/>
              <a:defRPr/>
            </a:pPr>
            <a:r>
              <a:rPr lang="en-US" sz="2400" dirty="0">
                <a:solidFill>
                  <a:prstClr val="black"/>
                </a:solidFill>
                <a:latin typeface="Comic Sans MS" panose="030F0702030302020204" pitchFamily="66" charset="0"/>
              </a:rPr>
              <a:t>sublingual glyceryl </a:t>
            </a:r>
            <a:r>
              <a:rPr lang="en-US" sz="2400" dirty="0" err="1">
                <a:solidFill>
                  <a:prstClr val="black"/>
                </a:solidFill>
                <a:latin typeface="Comic Sans MS" panose="030F0702030302020204" pitchFamily="66" charset="0"/>
              </a:rPr>
              <a:t>trinitrate</a:t>
            </a:r>
            <a:r>
              <a:rPr lang="en-US" sz="2400" dirty="0">
                <a:solidFill>
                  <a:prstClr val="black"/>
                </a:solidFill>
                <a:latin typeface="Comic Sans MS" panose="030F0702030302020204" pitchFamily="66" charset="0"/>
              </a:rPr>
              <a:t> (</a:t>
            </a:r>
            <a:r>
              <a:rPr lang="en-US" sz="2400" dirty="0" err="1">
                <a:solidFill>
                  <a:prstClr val="black"/>
                </a:solidFill>
                <a:latin typeface="Comic Sans MS" panose="030F0702030302020204" pitchFamily="66" charset="0"/>
              </a:rPr>
              <a:t>gtn</a:t>
            </a:r>
            <a:r>
              <a:rPr lang="en-US" sz="2400" dirty="0">
                <a:solidFill>
                  <a:prstClr val="black"/>
                </a:solidFill>
                <a:latin typeface="Comic Sans MS" panose="030F0702030302020204" pitchFamily="66" charset="0"/>
              </a:rPr>
              <a:t>)</a:t>
            </a:r>
          </a:p>
          <a:p>
            <a:pPr marL="342900" indent="-342900">
              <a:buFont typeface="+mj-lt"/>
              <a:buAutoNum type="arabicPeriod"/>
              <a:defRPr/>
            </a:pPr>
            <a:r>
              <a:rPr lang="en-US" sz="2400" dirty="0">
                <a:solidFill>
                  <a:prstClr val="black"/>
                </a:solidFill>
                <a:latin typeface="Comic Sans MS" panose="030F0702030302020204" pitchFamily="66" charset="0"/>
              </a:rPr>
              <a:t>buccal glyceryl </a:t>
            </a:r>
            <a:r>
              <a:rPr lang="en-US" sz="2400" dirty="0" err="1">
                <a:solidFill>
                  <a:prstClr val="black"/>
                </a:solidFill>
                <a:latin typeface="Comic Sans MS" panose="030F0702030302020204" pitchFamily="66" charset="0"/>
              </a:rPr>
              <a:t>trinitrate</a:t>
            </a:r>
            <a:r>
              <a:rPr lang="en-US" sz="2400" dirty="0">
                <a:solidFill>
                  <a:prstClr val="black"/>
                </a:solidFill>
                <a:latin typeface="Comic Sans MS" panose="030F0702030302020204" pitchFamily="66" charset="0"/>
              </a:rPr>
              <a:t> </a:t>
            </a:r>
          </a:p>
          <a:p>
            <a:pPr marL="342900" indent="-342900">
              <a:buFont typeface="+mj-lt"/>
              <a:buAutoNum type="arabicPeriod"/>
              <a:defRPr/>
            </a:pPr>
            <a:r>
              <a:rPr lang="en-US" sz="2400" dirty="0">
                <a:solidFill>
                  <a:prstClr val="black"/>
                </a:solidFill>
                <a:latin typeface="Comic Sans MS" panose="030F0702030302020204" pitchFamily="66" charset="0"/>
              </a:rPr>
              <a:t>transdermal glyceryl </a:t>
            </a:r>
            <a:r>
              <a:rPr lang="en-US" sz="2400" dirty="0" err="1">
                <a:solidFill>
                  <a:prstClr val="black"/>
                </a:solidFill>
                <a:latin typeface="Comic Sans MS" panose="030F0702030302020204" pitchFamily="66" charset="0"/>
              </a:rPr>
              <a:t>trinitrate</a:t>
            </a:r>
            <a:endParaRPr lang="en-US" sz="2400" dirty="0">
              <a:solidFill>
                <a:prstClr val="black"/>
              </a:solidFill>
              <a:latin typeface="Comic Sans MS" panose="030F0702030302020204" pitchFamily="66" charset="0"/>
            </a:endParaRPr>
          </a:p>
          <a:p>
            <a:pPr marL="342900" indent="-342900">
              <a:buFont typeface="+mj-lt"/>
              <a:buAutoNum type="arabicPeriod"/>
              <a:defRPr/>
            </a:pPr>
            <a:r>
              <a:rPr lang="en-US" sz="2400" dirty="0">
                <a:solidFill>
                  <a:prstClr val="black"/>
                </a:solidFill>
                <a:latin typeface="Comic Sans MS" panose="030F0702030302020204" pitchFamily="66" charset="0"/>
              </a:rPr>
              <a:t>oral </a:t>
            </a:r>
            <a:r>
              <a:rPr lang="en-US" sz="2400" dirty="0" err="1">
                <a:solidFill>
                  <a:prstClr val="black"/>
                </a:solidFill>
                <a:latin typeface="Comic Sans MS" panose="030F0702030302020204" pitchFamily="66" charset="0"/>
              </a:rPr>
              <a:t>isosorbide</a:t>
            </a:r>
            <a:r>
              <a:rPr lang="en-US" sz="2400" dirty="0">
                <a:solidFill>
                  <a:prstClr val="black"/>
                </a:solidFill>
                <a:latin typeface="Comic Sans MS" panose="030F0702030302020204" pitchFamily="66" charset="0"/>
              </a:rPr>
              <a:t> </a:t>
            </a:r>
            <a:r>
              <a:rPr lang="en-US" sz="2400" dirty="0" err="1">
                <a:solidFill>
                  <a:prstClr val="black"/>
                </a:solidFill>
                <a:latin typeface="Comic Sans MS" panose="030F0702030302020204" pitchFamily="66" charset="0"/>
              </a:rPr>
              <a:t>dinitrate</a:t>
            </a:r>
            <a:endParaRPr lang="en-US" sz="2400" dirty="0">
              <a:solidFill>
                <a:prstClr val="black"/>
              </a:solidFill>
              <a:latin typeface="Comic Sans MS" panose="030F0702030302020204" pitchFamily="66" charset="0"/>
            </a:endParaRPr>
          </a:p>
          <a:p>
            <a:pPr marL="342900" indent="-342900">
              <a:buFont typeface="+mj-lt"/>
              <a:buAutoNum type="arabicPeriod"/>
              <a:defRPr/>
            </a:pPr>
            <a:r>
              <a:rPr lang="en-US" sz="2400" dirty="0">
                <a:solidFill>
                  <a:prstClr val="black"/>
                </a:solidFill>
                <a:latin typeface="Comic Sans MS" panose="030F0702030302020204" pitchFamily="66" charset="0"/>
              </a:rPr>
              <a:t>oral </a:t>
            </a:r>
            <a:r>
              <a:rPr lang="en-US" sz="2400" dirty="0" err="1">
                <a:solidFill>
                  <a:prstClr val="black"/>
                </a:solidFill>
                <a:latin typeface="Comic Sans MS" panose="030F0702030302020204" pitchFamily="66" charset="0"/>
              </a:rPr>
              <a:t>isosorbide</a:t>
            </a:r>
            <a:r>
              <a:rPr lang="en-US" sz="2400" dirty="0">
                <a:solidFill>
                  <a:prstClr val="black"/>
                </a:solidFill>
                <a:latin typeface="Comic Sans MS" panose="030F0702030302020204" pitchFamily="66" charset="0"/>
              </a:rPr>
              <a:t> </a:t>
            </a:r>
            <a:r>
              <a:rPr lang="en-US" sz="2400" dirty="0" err="1">
                <a:solidFill>
                  <a:prstClr val="black"/>
                </a:solidFill>
                <a:latin typeface="Comic Sans MS" panose="030F0702030302020204" pitchFamily="66" charset="0"/>
              </a:rPr>
              <a:t>mononitrate</a:t>
            </a:r>
            <a:endParaRPr lang="en-US" sz="2400" dirty="0">
              <a:solidFill>
                <a:prstClr val="black"/>
              </a:solidFill>
              <a:latin typeface="Comic Sans MS" panose="030F0702030302020204" pitchFamily="66" charset="0"/>
            </a:endParaRPr>
          </a:p>
          <a:p>
            <a:pPr marL="342900" indent="-342900">
              <a:buFont typeface="+mj-lt"/>
              <a:buAutoNum type="arabicPeriod"/>
              <a:defRPr/>
            </a:pPr>
            <a:r>
              <a:rPr lang="en-US" sz="2400" dirty="0">
                <a:solidFill>
                  <a:prstClr val="black"/>
                </a:solidFill>
                <a:latin typeface="Comic Sans MS" panose="030F0702030302020204" pitchFamily="66" charset="0"/>
              </a:rPr>
              <a:t>intravenous </a:t>
            </a:r>
            <a:r>
              <a:rPr lang="en-US" sz="2400" dirty="0" err="1">
                <a:solidFill>
                  <a:prstClr val="black"/>
                </a:solidFill>
                <a:latin typeface="Comic Sans MS" panose="030F0702030302020204" pitchFamily="66" charset="0"/>
              </a:rPr>
              <a:t>gtn</a:t>
            </a:r>
            <a:r>
              <a:rPr lang="en-US" sz="2400" dirty="0">
                <a:solidFill>
                  <a:prstClr val="black"/>
                </a:solidFill>
                <a:latin typeface="Comic Sans MS" panose="030F0702030302020204" pitchFamily="66" charset="0"/>
              </a:rPr>
              <a:t>- for acute myocardial infarction/left ventricular failure -10 -200 µg /min intravenous infusion, titrating to clinical response and blood pressure. </a:t>
            </a:r>
          </a:p>
        </p:txBody>
      </p:sp>
    </p:spTree>
    <p:extLst>
      <p:ext uri="{BB962C8B-B14F-4D97-AF65-F5344CB8AC3E}">
        <p14:creationId xmlns:p14="http://schemas.microsoft.com/office/powerpoint/2010/main" val="4133385923"/>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91945" y="3167406"/>
            <a:ext cx="10515600" cy="3359947"/>
          </a:xfrm>
        </p:spPr>
        <p:txBody>
          <a:bodyPr>
            <a:normAutofit fontScale="90000"/>
          </a:bodyPr>
          <a:lstStyle/>
          <a:p>
            <a:pPr lvl="0">
              <a:spcBef>
                <a:spcPts val="1000"/>
              </a:spcBef>
            </a:pPr>
            <a:r>
              <a:rPr lang="en-GB" sz="2400" dirty="0" smtClean="0">
                <a:solidFill>
                  <a:prstClr val="black"/>
                </a:solidFill>
                <a:latin typeface="Comic Sans MS" panose="030F0702030302020204" pitchFamily="66" charset="0"/>
                <a:ea typeface="+mn-ea"/>
                <a:cs typeface="+mn-cs"/>
              </a:rPr>
              <a:t/>
            </a:r>
            <a:br>
              <a:rPr lang="en-GB" sz="2400" dirty="0" smtClean="0">
                <a:solidFill>
                  <a:prstClr val="black"/>
                </a:solidFill>
                <a:latin typeface="Comic Sans MS" panose="030F0702030302020204" pitchFamily="66" charset="0"/>
                <a:ea typeface="+mn-ea"/>
                <a:cs typeface="+mn-cs"/>
              </a:rPr>
            </a:br>
            <a:r>
              <a:rPr lang="en-GB" sz="2400" b="1" dirty="0" smtClean="0">
                <a:solidFill>
                  <a:prstClr val="black"/>
                </a:solidFill>
                <a:latin typeface="Comic Sans MS" panose="030F0702030302020204" pitchFamily="66" charset="0"/>
                <a:ea typeface="+mn-ea"/>
                <a:cs typeface="+mn-cs"/>
              </a:rPr>
              <a:t>Mechanism of action</a:t>
            </a:r>
            <a:r>
              <a:rPr lang="en-GB" sz="2400" dirty="0">
                <a:solidFill>
                  <a:prstClr val="black"/>
                </a:solidFill>
                <a:latin typeface="Comic Sans MS" panose="030F0702030302020204" pitchFamily="66" charset="0"/>
                <a:ea typeface="+mn-ea"/>
                <a:cs typeface="+mn-cs"/>
              </a:rPr>
              <a:t/>
            </a:r>
            <a:br>
              <a:rPr lang="en-GB" sz="2400" dirty="0">
                <a:solidFill>
                  <a:prstClr val="black"/>
                </a:solidFill>
                <a:latin typeface="Comic Sans MS" panose="030F0702030302020204" pitchFamily="66" charset="0"/>
                <a:ea typeface="+mn-ea"/>
                <a:cs typeface="+mn-cs"/>
              </a:rPr>
            </a:br>
            <a:r>
              <a:rPr lang="en-GB" sz="2400" dirty="0" smtClean="0">
                <a:solidFill>
                  <a:prstClr val="black"/>
                </a:solidFill>
                <a:latin typeface="Comic Sans MS" panose="030F0702030302020204" pitchFamily="66" charset="0"/>
                <a:ea typeface="+mn-ea"/>
                <a:cs typeface="+mn-cs"/>
              </a:rPr>
              <a:t>Enzymatically converted to a reactive free radical - Nitric oxide (NO)</a:t>
            </a:r>
            <a:br>
              <a:rPr lang="en-GB" sz="2400" dirty="0" smtClean="0">
                <a:solidFill>
                  <a:prstClr val="black"/>
                </a:solidFill>
                <a:latin typeface="Comic Sans MS" panose="030F0702030302020204" pitchFamily="66" charset="0"/>
                <a:ea typeface="+mn-ea"/>
                <a:cs typeface="+mn-cs"/>
              </a:rPr>
            </a:br>
            <a:r>
              <a:rPr lang="en-GB" sz="2400" dirty="0" smtClean="0">
                <a:solidFill>
                  <a:prstClr val="black"/>
                </a:solidFill>
                <a:latin typeface="Comic Sans MS" panose="030F0702030302020204" pitchFamily="66" charset="0"/>
                <a:ea typeface="+mn-ea"/>
                <a:cs typeface="+mn-cs"/>
              </a:rPr>
              <a:t> </a:t>
            </a:r>
            <a:r>
              <a:rPr lang="en-US" sz="2400" dirty="0" smtClean="0">
                <a:solidFill>
                  <a:prstClr val="black"/>
                </a:solidFill>
                <a:latin typeface="Comic Sans MS" panose="030F0702030302020204" pitchFamily="66" charset="0"/>
                <a:ea typeface="+mn-ea"/>
                <a:cs typeface="+mn-cs"/>
              </a:rPr>
              <a:t>Nitric oxide activates smooth muscle soluble </a:t>
            </a:r>
            <a:r>
              <a:rPr lang="en-US" sz="2400" dirty="0" err="1" smtClean="0">
                <a:solidFill>
                  <a:prstClr val="black"/>
                </a:solidFill>
                <a:latin typeface="Comic Sans MS" panose="030F0702030302020204" pitchFamily="66" charset="0"/>
                <a:ea typeface="+mn-ea"/>
                <a:cs typeface="+mn-cs"/>
              </a:rPr>
              <a:t>guanylyl</a:t>
            </a:r>
            <a:r>
              <a:rPr lang="en-US" sz="2400" dirty="0" smtClean="0">
                <a:solidFill>
                  <a:prstClr val="black"/>
                </a:solidFill>
                <a:latin typeface="Comic Sans MS" panose="030F0702030302020204" pitchFamily="66" charset="0"/>
                <a:ea typeface="+mn-ea"/>
                <a:cs typeface="+mn-cs"/>
              </a:rPr>
              <a:t> cyclase (GC) to form cGMP. </a:t>
            </a:r>
            <a:br>
              <a:rPr lang="en-US" sz="2400" dirty="0" smtClean="0">
                <a:solidFill>
                  <a:prstClr val="black"/>
                </a:solidFill>
                <a:latin typeface="Comic Sans MS" panose="030F0702030302020204" pitchFamily="66" charset="0"/>
                <a:ea typeface="+mn-ea"/>
                <a:cs typeface="+mn-cs"/>
              </a:rPr>
            </a:br>
            <a:r>
              <a:rPr lang="en-US" sz="2400" dirty="0" smtClean="0">
                <a:solidFill>
                  <a:prstClr val="black"/>
                </a:solidFill>
                <a:latin typeface="Comic Sans MS" panose="030F0702030302020204" pitchFamily="66" charset="0"/>
                <a:ea typeface="+mn-ea"/>
                <a:cs typeface="+mn-cs"/>
              </a:rPr>
              <a:t>Increased intracellular cGMP inhibits calcium entry into the cell, decreasing intracellular calcium concentrations and causing smooth muscle relaxation</a:t>
            </a:r>
            <a:br>
              <a:rPr lang="en-US" sz="2400" dirty="0" smtClean="0">
                <a:solidFill>
                  <a:prstClr val="black"/>
                </a:solidFill>
                <a:latin typeface="Comic Sans MS" panose="030F0702030302020204" pitchFamily="66" charset="0"/>
                <a:ea typeface="+mn-ea"/>
                <a:cs typeface="+mn-cs"/>
              </a:rPr>
            </a:br>
            <a:r>
              <a:rPr lang="en-US" sz="2400" dirty="0" smtClean="0">
                <a:solidFill>
                  <a:prstClr val="black"/>
                </a:solidFill>
                <a:latin typeface="Comic Sans MS" panose="030F0702030302020204" pitchFamily="66" charset="0"/>
                <a:ea typeface="+mn-ea"/>
                <a:cs typeface="+mn-cs"/>
              </a:rPr>
              <a:t>cGMP is broken down to GTP by Phosphodiesterase-V enzyme. Drugs (sildenafil) that inhibit </a:t>
            </a:r>
            <a:r>
              <a:rPr lang="en-US" sz="2400" dirty="0">
                <a:solidFill>
                  <a:prstClr val="black"/>
                </a:solidFill>
                <a:latin typeface="Comic Sans MS" panose="030F0702030302020204" pitchFamily="66" charset="0"/>
              </a:rPr>
              <a:t>Phosphodiesterase-V </a:t>
            </a:r>
            <a:r>
              <a:rPr lang="en-US" sz="2400" dirty="0" smtClean="0">
                <a:solidFill>
                  <a:prstClr val="black"/>
                </a:solidFill>
                <a:latin typeface="Comic Sans MS" panose="030F0702030302020204" pitchFamily="66" charset="0"/>
              </a:rPr>
              <a:t>enzyme will potentiate the action of nitrates and this may lead into severe hypotension. </a:t>
            </a:r>
            <a:r>
              <a:rPr lang="en-US" sz="2400" dirty="0" smtClean="0">
                <a:solidFill>
                  <a:prstClr val="black"/>
                </a:solidFill>
                <a:latin typeface="Comic Sans MS" panose="030F0702030302020204" pitchFamily="66" charset="0"/>
                <a:ea typeface="+mn-ea"/>
                <a:cs typeface="+mn-cs"/>
              </a:rPr>
              <a:t/>
            </a:r>
            <a:br>
              <a:rPr lang="en-US" sz="2400" dirty="0" smtClean="0">
                <a:solidFill>
                  <a:prstClr val="black"/>
                </a:solidFill>
                <a:latin typeface="Comic Sans MS" panose="030F0702030302020204" pitchFamily="66" charset="0"/>
                <a:ea typeface="+mn-ea"/>
                <a:cs typeface="+mn-cs"/>
              </a:rPr>
            </a:br>
            <a:r>
              <a:rPr lang="en-US" sz="2400" dirty="0" smtClean="0">
                <a:solidFill>
                  <a:prstClr val="black"/>
                </a:solidFill>
                <a:latin typeface="Comic Sans MS" panose="030F0702030302020204" pitchFamily="66" charset="0"/>
                <a:ea typeface="+mn-ea"/>
                <a:cs typeface="+mn-cs"/>
              </a:rPr>
              <a:t/>
            </a:r>
            <a:br>
              <a:rPr lang="en-US" sz="2400" dirty="0" smtClean="0">
                <a:solidFill>
                  <a:prstClr val="black"/>
                </a:solidFill>
                <a:latin typeface="Comic Sans MS" panose="030F0702030302020204" pitchFamily="66" charset="0"/>
                <a:ea typeface="+mn-ea"/>
                <a:cs typeface="+mn-cs"/>
              </a:rPr>
            </a:br>
            <a:r>
              <a:rPr lang="en-GB" sz="2400" dirty="0" smtClean="0">
                <a:solidFill>
                  <a:prstClr val="black"/>
                </a:solidFill>
                <a:latin typeface="Comic Sans MS" panose="030F0702030302020204" pitchFamily="66" charset="0"/>
                <a:ea typeface="+mn-ea"/>
                <a:cs typeface="+mn-cs"/>
              </a:rPr>
              <a:t/>
            </a:r>
            <a:br>
              <a:rPr lang="en-GB" sz="2400" dirty="0" smtClean="0">
                <a:solidFill>
                  <a:prstClr val="black"/>
                </a:solidFill>
                <a:latin typeface="Comic Sans MS" panose="030F0702030302020204" pitchFamily="66" charset="0"/>
                <a:ea typeface="+mn-ea"/>
                <a:cs typeface="+mn-cs"/>
              </a:rPr>
            </a:br>
            <a:endParaRPr lang="en-US" sz="2400" dirty="0">
              <a:latin typeface="Comic Sans MS" panose="030F0702030302020204" pitchFamily="66" charset="0"/>
            </a:endParaRPr>
          </a:p>
        </p:txBody>
      </p:sp>
      <p:pic>
        <p:nvPicPr>
          <p:cNvPr id="4" name="Picture 2" descr="Illustration showing the two basic types of nitrodilators: those that release NO spontaneously (e.g., sodium nitroprusside) and organic nitrates that require an enzymatic process to form NO"/>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150070" y="669303"/>
            <a:ext cx="5024487" cy="2384982"/>
          </a:xfrm>
        </p:spPr>
      </p:pic>
    </p:spTree>
    <p:extLst>
      <p:ext uri="{BB962C8B-B14F-4D97-AF65-F5344CB8AC3E}">
        <p14:creationId xmlns:p14="http://schemas.microsoft.com/office/powerpoint/2010/main" val="2278096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2848" y="590714"/>
            <a:ext cx="11077280" cy="4351338"/>
          </a:xfrm>
        </p:spPr>
        <p:txBody>
          <a:bodyPr/>
          <a:lstStyle/>
          <a:p>
            <a:pPr marL="0" indent="0" algn="just">
              <a:buNone/>
            </a:pPr>
            <a:r>
              <a:rPr lang="en-GB" sz="2400" b="1" dirty="0" smtClean="0">
                <a:latin typeface="Comic Sans MS" panose="030F0702030302020204" pitchFamily="66" charset="0"/>
              </a:rPr>
              <a:t>Antianginal effects</a:t>
            </a:r>
          </a:p>
          <a:p>
            <a:pPr algn="just"/>
            <a:r>
              <a:rPr lang="en-GB" sz="2400" dirty="0" smtClean="0">
                <a:latin typeface="Comic Sans MS" panose="030F0702030302020204" pitchFamily="66" charset="0"/>
              </a:rPr>
              <a:t>Dilate epicardia coronary arteries resulting in increased blood flow to myocardial tissues</a:t>
            </a:r>
          </a:p>
          <a:p>
            <a:pPr algn="just"/>
            <a:r>
              <a:rPr lang="en-GB" sz="2400" dirty="0" smtClean="0">
                <a:latin typeface="Comic Sans MS" panose="030F0702030302020204" pitchFamily="66" charset="0"/>
              </a:rPr>
              <a:t>They </a:t>
            </a:r>
            <a:r>
              <a:rPr lang="en-GB" sz="2400" dirty="0">
                <a:latin typeface="Comic Sans MS" panose="030F0702030302020204" pitchFamily="66" charset="0"/>
              </a:rPr>
              <a:t>reduce preload and afterload </a:t>
            </a:r>
            <a:r>
              <a:rPr lang="en-GB" sz="2400" dirty="0">
                <a:latin typeface="Comic Sans MS" panose="030F0702030302020204" pitchFamily="66" charset="0"/>
                <a:sym typeface="Wingdings" pitchFamily="2" charset="2"/>
              </a:rPr>
              <a:t> </a:t>
            </a:r>
            <a:r>
              <a:rPr lang="en-GB" sz="2400" dirty="0">
                <a:latin typeface="Comic Sans MS" panose="030F0702030302020204" pitchFamily="66" charset="0"/>
              </a:rPr>
              <a:t>decrease myocardial workload resulting in decreased myocardial oxygen demand;</a:t>
            </a:r>
          </a:p>
          <a:p>
            <a:pPr algn="just"/>
            <a:r>
              <a:rPr lang="en-GB" sz="2400" dirty="0">
                <a:latin typeface="Comic Sans MS" panose="030F0702030302020204" pitchFamily="66" charset="0"/>
              </a:rPr>
              <a:t>Reduce platelet aggregation by stimulation of platelet guanylate cyclase;</a:t>
            </a:r>
          </a:p>
          <a:p>
            <a:r>
              <a:rPr lang="en-GB" sz="2400" dirty="0">
                <a:latin typeface="Comic Sans MS" panose="030F0702030302020204" pitchFamily="66" charset="0"/>
              </a:rPr>
              <a:t>Sublingual or IV administration; avoids 1</a:t>
            </a:r>
            <a:r>
              <a:rPr lang="en-GB" sz="2400" baseline="30000" dirty="0">
                <a:latin typeface="Comic Sans MS" panose="030F0702030302020204" pitchFamily="66" charset="0"/>
              </a:rPr>
              <a:t>st</a:t>
            </a:r>
            <a:r>
              <a:rPr lang="en-GB" sz="2400" dirty="0">
                <a:latin typeface="Comic Sans MS" panose="030F0702030302020204" pitchFamily="66" charset="0"/>
              </a:rPr>
              <a:t> pass effect.</a:t>
            </a:r>
          </a:p>
          <a:p>
            <a:endParaRPr lang="en-US" dirty="0"/>
          </a:p>
        </p:txBody>
      </p:sp>
    </p:spTree>
    <p:extLst>
      <p:ext uri="{BB962C8B-B14F-4D97-AF65-F5344CB8AC3E}">
        <p14:creationId xmlns:p14="http://schemas.microsoft.com/office/powerpoint/2010/main" val="1016171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785432101"/>
              </p:ext>
            </p:extLst>
          </p:nvPr>
        </p:nvGraphicFramePr>
        <p:xfrm>
          <a:off x="623086" y="1124795"/>
          <a:ext cx="10212150" cy="6254935"/>
        </p:xfrm>
        <a:graphic>
          <a:graphicData uri="http://schemas.openxmlformats.org/drawingml/2006/table">
            <a:tbl>
              <a:tblPr firstRow="1" bandRow="1">
                <a:tableStyleId>{5C22544A-7EE6-4342-B048-85BDC9FD1C3A}</a:tableStyleId>
              </a:tblPr>
              <a:tblGrid>
                <a:gridCol w="4560766">
                  <a:extLst>
                    <a:ext uri="{9D8B030D-6E8A-4147-A177-3AD203B41FA5}">
                      <a16:colId xmlns:a16="http://schemas.microsoft.com/office/drawing/2014/main" xmlns="" val="20000"/>
                    </a:ext>
                  </a:extLst>
                </a:gridCol>
                <a:gridCol w="2676971">
                  <a:extLst>
                    <a:ext uri="{9D8B030D-6E8A-4147-A177-3AD203B41FA5}">
                      <a16:colId xmlns:a16="http://schemas.microsoft.com/office/drawing/2014/main" xmlns="" val="20001"/>
                    </a:ext>
                  </a:extLst>
                </a:gridCol>
                <a:gridCol w="2974413">
                  <a:extLst>
                    <a:ext uri="{9D8B030D-6E8A-4147-A177-3AD203B41FA5}">
                      <a16:colId xmlns:a16="http://schemas.microsoft.com/office/drawing/2014/main" xmlns="" val="20002"/>
                    </a:ext>
                  </a:extLst>
                </a:gridCol>
              </a:tblGrid>
              <a:tr h="585655">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latin typeface="Comic Sans MS" panose="030F0702030302020204" pitchFamily="66" charset="0"/>
                        </a:rPr>
                        <a:t>DURATION OF ACTION OF SOME NITRTATE PREPARATIONS</a:t>
                      </a:r>
                    </a:p>
                  </a:txBody>
                  <a:tcPr anchor="ctr"/>
                </a:tc>
                <a:tc hMerge="1">
                  <a:txBody>
                    <a:bodyPr/>
                    <a:lstStyle/>
                    <a:p>
                      <a:endParaRPr lang="en-US" dirty="0"/>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tc>
                <a:extLst>
                  <a:ext uri="{0D108BD9-81ED-4DB2-BD59-A6C34878D82A}">
                    <a16:rowId xmlns:a16="http://schemas.microsoft.com/office/drawing/2014/main" xmlns="" val="10000"/>
                  </a:ext>
                </a:extLst>
              </a:tr>
              <a:tr h="790634">
                <a:tc>
                  <a:txBody>
                    <a:bodyPr/>
                    <a:lstStyle/>
                    <a:p>
                      <a:endParaRPr lang="en-US" sz="2400" dirty="0">
                        <a:latin typeface="Comic Sans MS" panose="030F0702030302020204" pitchFamily="66" charset="0"/>
                      </a:endParaRPr>
                    </a:p>
                  </a:txBody>
                  <a:tcPr anchor="ctr">
                    <a:solidFill>
                      <a:schemeClr val="tx2">
                        <a:lumMod val="60000"/>
                        <a:lumOff val="40000"/>
                      </a:schemeClr>
                    </a:solidFill>
                  </a:tcPr>
                </a:tc>
                <a:tc>
                  <a:txBody>
                    <a:bodyPr/>
                    <a:lstStyle/>
                    <a:p>
                      <a:pPr algn="ctr"/>
                      <a:r>
                        <a:rPr lang="en-US" sz="2400" dirty="0" smtClean="0">
                          <a:latin typeface="Comic Sans MS" panose="030F0702030302020204" pitchFamily="66" charset="0"/>
                        </a:rPr>
                        <a:t>PEAK ACTION</a:t>
                      </a:r>
                      <a:endParaRPr lang="en-US" sz="2400" dirty="0">
                        <a:latin typeface="Comic Sans MS" panose="030F0702030302020204" pitchFamily="66" charset="0"/>
                      </a:endParaRPr>
                    </a:p>
                  </a:txBody>
                  <a:tcPr anchor="ctr">
                    <a:solidFill>
                      <a:schemeClr val="tx2">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latin typeface="Comic Sans MS" panose="030F0702030302020204" pitchFamily="66" charset="0"/>
                        </a:rPr>
                        <a:t>DURATION OF ACTION</a:t>
                      </a:r>
                    </a:p>
                  </a:txBody>
                  <a:tcPr anchor="ctr">
                    <a:solidFill>
                      <a:schemeClr val="tx2">
                        <a:lumMod val="60000"/>
                        <a:lumOff val="40000"/>
                      </a:schemeClr>
                    </a:solidFill>
                  </a:tcPr>
                </a:tc>
                <a:extLst>
                  <a:ext uri="{0D108BD9-81ED-4DB2-BD59-A6C34878D82A}">
                    <a16:rowId xmlns:a16="http://schemas.microsoft.com/office/drawing/2014/main" xmlns="" val="10001"/>
                  </a:ext>
                </a:extLst>
              </a:tr>
              <a:tr h="1142027">
                <a:tc>
                  <a:txBody>
                    <a:bodyPr/>
                    <a:lstStyle/>
                    <a:p>
                      <a:r>
                        <a:rPr lang="en-US" sz="2400" dirty="0" smtClean="0">
                          <a:latin typeface="Comic Sans MS" panose="030F0702030302020204" pitchFamily="66" charset="0"/>
                        </a:rPr>
                        <a:t>Sublingual GTN(Tablet 300-500</a:t>
                      </a:r>
                      <a:r>
                        <a:rPr lang="en-US" sz="2400" baseline="0" dirty="0" smtClean="0">
                          <a:latin typeface="Comic Sans MS" panose="030F0702030302020204" pitchFamily="66" charset="0"/>
                        </a:rPr>
                        <a:t>µg or metered dose aerosol 400µg/spray)</a:t>
                      </a:r>
                      <a:endParaRPr lang="en-US" sz="2400" dirty="0">
                        <a:latin typeface="Comic Sans MS" panose="030F0702030302020204" pitchFamily="66" charset="0"/>
                      </a:endParaRPr>
                    </a:p>
                  </a:txBody>
                  <a:tcPr/>
                </a:tc>
                <a:tc>
                  <a:txBody>
                    <a:bodyPr/>
                    <a:lstStyle/>
                    <a:p>
                      <a:r>
                        <a:rPr lang="en-US" sz="2400" dirty="0" smtClean="0">
                          <a:latin typeface="Comic Sans MS" panose="030F0702030302020204" pitchFamily="66" charset="0"/>
                        </a:rPr>
                        <a:t>4-8 minutes</a:t>
                      </a:r>
                      <a:endParaRPr lang="en-US" sz="2400" dirty="0">
                        <a:latin typeface="Comic Sans MS" panose="030F0702030302020204" pitchFamily="66" charset="0"/>
                      </a:endParaRPr>
                    </a:p>
                  </a:txBody>
                  <a:tcPr/>
                </a:tc>
                <a:tc>
                  <a:txBody>
                    <a:bodyPr/>
                    <a:lstStyle/>
                    <a:p>
                      <a:r>
                        <a:rPr lang="en-US" sz="2400" dirty="0" smtClean="0">
                          <a:latin typeface="Comic Sans MS" panose="030F0702030302020204" pitchFamily="66" charset="0"/>
                        </a:rPr>
                        <a:t>10-30 minutes</a:t>
                      </a:r>
                      <a:endParaRPr lang="en-US" sz="2400" dirty="0">
                        <a:latin typeface="Comic Sans MS" panose="030F0702030302020204" pitchFamily="66" charset="0"/>
                      </a:endParaRPr>
                    </a:p>
                  </a:txBody>
                  <a:tcPr/>
                </a:tc>
                <a:extLst>
                  <a:ext uri="{0D108BD9-81ED-4DB2-BD59-A6C34878D82A}">
                    <a16:rowId xmlns:a16="http://schemas.microsoft.com/office/drawing/2014/main" xmlns="" val="10002"/>
                  </a:ext>
                </a:extLst>
              </a:tr>
              <a:tr h="790634">
                <a:tc>
                  <a:txBody>
                    <a:bodyPr/>
                    <a:lstStyle/>
                    <a:p>
                      <a:r>
                        <a:rPr lang="en-US" sz="2400" dirty="0" smtClean="0">
                          <a:latin typeface="Comic Sans MS" panose="030F0702030302020204" pitchFamily="66" charset="0"/>
                        </a:rPr>
                        <a:t>Buccal GTN (1-5 mg tablet 6 hourly)</a:t>
                      </a:r>
                      <a:endParaRPr lang="en-US" sz="2400" dirty="0">
                        <a:latin typeface="Comic Sans MS" panose="030F0702030302020204" pitchFamily="66" charset="0"/>
                      </a:endParaRPr>
                    </a:p>
                  </a:txBody>
                  <a:tcPr/>
                </a:tc>
                <a:tc>
                  <a:txBody>
                    <a:bodyPr/>
                    <a:lstStyle/>
                    <a:p>
                      <a:r>
                        <a:rPr lang="en-US" sz="2400" dirty="0" smtClean="0">
                          <a:latin typeface="Comic Sans MS" panose="030F0702030302020204" pitchFamily="66" charset="0"/>
                        </a:rPr>
                        <a:t>4-10 minutes</a:t>
                      </a:r>
                      <a:endParaRPr lang="en-US" sz="2400" dirty="0">
                        <a:latin typeface="Comic Sans MS" panose="030F0702030302020204" pitchFamily="66" charset="0"/>
                      </a:endParaRPr>
                    </a:p>
                  </a:txBody>
                  <a:tcPr/>
                </a:tc>
                <a:tc>
                  <a:txBody>
                    <a:bodyPr/>
                    <a:lstStyle/>
                    <a:p>
                      <a:r>
                        <a:rPr lang="en-US" sz="2400" dirty="0" smtClean="0">
                          <a:latin typeface="Comic Sans MS" panose="030F0702030302020204" pitchFamily="66" charset="0"/>
                        </a:rPr>
                        <a:t>30-300 minutes</a:t>
                      </a:r>
                      <a:endParaRPr lang="en-US" sz="2400" dirty="0">
                        <a:latin typeface="Comic Sans MS" panose="030F0702030302020204" pitchFamily="66" charset="0"/>
                      </a:endParaRPr>
                    </a:p>
                  </a:txBody>
                  <a:tcPr/>
                </a:tc>
                <a:extLst>
                  <a:ext uri="{0D108BD9-81ED-4DB2-BD59-A6C34878D82A}">
                    <a16:rowId xmlns:a16="http://schemas.microsoft.com/office/drawing/2014/main" xmlns="" val="10003"/>
                  </a:ext>
                </a:extLst>
              </a:tr>
              <a:tr h="474798">
                <a:tc>
                  <a:txBody>
                    <a:bodyPr/>
                    <a:lstStyle/>
                    <a:p>
                      <a:r>
                        <a:rPr lang="en-US" sz="2400" dirty="0" smtClean="0">
                          <a:latin typeface="Comic Sans MS" panose="030F0702030302020204" pitchFamily="66" charset="0"/>
                        </a:rPr>
                        <a:t>Transdermal. GTN (5-10  daily)</a:t>
                      </a:r>
                      <a:endParaRPr lang="en-US" sz="2400" dirty="0">
                        <a:latin typeface="Comic Sans MS" panose="030F0702030302020204" pitchFamily="66" charset="0"/>
                      </a:endParaRPr>
                    </a:p>
                  </a:txBody>
                  <a:tcPr/>
                </a:tc>
                <a:tc>
                  <a:txBody>
                    <a:bodyPr/>
                    <a:lstStyle/>
                    <a:p>
                      <a:r>
                        <a:rPr lang="en-US" sz="2400" dirty="0" smtClean="0">
                          <a:latin typeface="Comic Sans MS" panose="030F0702030302020204" pitchFamily="66" charset="0"/>
                        </a:rPr>
                        <a:t>1-3 hours</a:t>
                      </a:r>
                      <a:endParaRPr lang="en-US" sz="2400" dirty="0">
                        <a:latin typeface="Comic Sans MS" panose="030F0702030302020204" pitchFamily="66" charset="0"/>
                      </a:endParaRPr>
                    </a:p>
                  </a:txBody>
                  <a:tcPr/>
                </a:tc>
                <a:tc>
                  <a:txBody>
                    <a:bodyPr/>
                    <a:lstStyle/>
                    <a:p>
                      <a:r>
                        <a:rPr lang="en-US" sz="2400" dirty="0" smtClean="0">
                          <a:latin typeface="Comic Sans MS" panose="030F0702030302020204" pitchFamily="66" charset="0"/>
                        </a:rPr>
                        <a:t>Up to 24 hours</a:t>
                      </a:r>
                      <a:endParaRPr lang="en-US" sz="2400" dirty="0">
                        <a:latin typeface="Comic Sans MS" panose="030F0702030302020204" pitchFamily="66" charset="0"/>
                      </a:endParaRPr>
                    </a:p>
                  </a:txBody>
                  <a:tcPr/>
                </a:tc>
                <a:extLst>
                  <a:ext uri="{0D108BD9-81ED-4DB2-BD59-A6C34878D82A}">
                    <a16:rowId xmlns:a16="http://schemas.microsoft.com/office/drawing/2014/main" xmlns="" val="10004"/>
                  </a:ext>
                </a:extLst>
              </a:tr>
              <a:tr h="790634">
                <a:tc>
                  <a:txBody>
                    <a:bodyPr/>
                    <a:lstStyle/>
                    <a:p>
                      <a:r>
                        <a:rPr lang="en-US" sz="2400" dirty="0" smtClean="0">
                          <a:latin typeface="Comic Sans MS" panose="030F0702030302020204" pitchFamily="66" charset="0"/>
                        </a:rPr>
                        <a:t>Oral isosorbidedinitrate.(10-20 mg 8 hourly)</a:t>
                      </a:r>
                      <a:endParaRPr lang="en-US" sz="2400" dirty="0">
                        <a:latin typeface="Comic Sans MS" panose="030F0702030302020204" pitchFamily="66" charset="0"/>
                      </a:endParaRPr>
                    </a:p>
                  </a:txBody>
                  <a:tcPr/>
                </a:tc>
                <a:tc>
                  <a:txBody>
                    <a:bodyPr/>
                    <a:lstStyle/>
                    <a:p>
                      <a:r>
                        <a:rPr lang="en-US" sz="2400" dirty="0" smtClean="0">
                          <a:latin typeface="Comic Sans MS" panose="030F0702030302020204" pitchFamily="66" charset="0"/>
                        </a:rPr>
                        <a:t>45-120 hours</a:t>
                      </a:r>
                      <a:endParaRPr lang="en-US" sz="2400" dirty="0">
                        <a:latin typeface="Comic Sans MS" panose="030F0702030302020204" pitchFamily="66" charset="0"/>
                      </a:endParaRPr>
                    </a:p>
                  </a:txBody>
                  <a:tcPr/>
                </a:tc>
                <a:tc>
                  <a:txBody>
                    <a:bodyPr/>
                    <a:lstStyle/>
                    <a:p>
                      <a:r>
                        <a:rPr lang="en-US" sz="2400" dirty="0" smtClean="0">
                          <a:latin typeface="Comic Sans MS" panose="030F0702030302020204" pitchFamily="66" charset="0"/>
                        </a:rPr>
                        <a:t>2-6 hours</a:t>
                      </a:r>
                      <a:endParaRPr lang="en-US" sz="2400" dirty="0">
                        <a:latin typeface="Comic Sans MS" panose="030F0702030302020204" pitchFamily="66" charset="0"/>
                      </a:endParaRPr>
                    </a:p>
                  </a:txBody>
                  <a:tcPr/>
                </a:tc>
                <a:extLst>
                  <a:ext uri="{0D108BD9-81ED-4DB2-BD59-A6C34878D82A}">
                    <a16:rowId xmlns:a16="http://schemas.microsoft.com/office/drawing/2014/main" xmlns="" val="10005"/>
                  </a:ext>
                </a:extLst>
              </a:tr>
              <a:tr h="790634">
                <a:tc>
                  <a:txBody>
                    <a:bodyPr/>
                    <a:lstStyle/>
                    <a:p>
                      <a:r>
                        <a:rPr lang="en-US" sz="2400" dirty="0" smtClean="0">
                          <a:latin typeface="Comic Sans MS" panose="030F0702030302020204" pitchFamily="66" charset="0"/>
                        </a:rPr>
                        <a:t>Oral isosorbide mononitrate</a:t>
                      </a:r>
                    </a:p>
                    <a:p>
                      <a:r>
                        <a:rPr lang="en-US" sz="2400" dirty="0" smtClean="0">
                          <a:latin typeface="Comic Sans MS" panose="030F0702030302020204" pitchFamily="66" charset="0"/>
                        </a:rPr>
                        <a:t>( 20-60 mg once or twice a day)</a:t>
                      </a:r>
                      <a:endParaRPr lang="en-US" sz="2400" dirty="0">
                        <a:latin typeface="Comic Sans MS" panose="030F0702030302020204" pitchFamily="66" charset="0"/>
                      </a:endParaRPr>
                    </a:p>
                  </a:txBody>
                  <a:tcPr/>
                </a:tc>
                <a:tc>
                  <a:txBody>
                    <a:bodyPr/>
                    <a:lstStyle/>
                    <a:p>
                      <a:r>
                        <a:rPr lang="en-US" sz="2400" dirty="0" smtClean="0">
                          <a:latin typeface="Comic Sans MS" panose="030F0702030302020204" pitchFamily="66" charset="0"/>
                        </a:rPr>
                        <a:t>45-120 hours</a:t>
                      </a:r>
                      <a:endParaRPr lang="en-US" sz="2400" dirty="0">
                        <a:latin typeface="Comic Sans MS" panose="030F0702030302020204" pitchFamily="66" charset="0"/>
                      </a:endParaRPr>
                    </a:p>
                  </a:txBody>
                  <a:tcPr/>
                </a:tc>
                <a:tc>
                  <a:txBody>
                    <a:bodyPr/>
                    <a:lstStyle/>
                    <a:p>
                      <a:r>
                        <a:rPr lang="en-US" sz="2400" dirty="0" smtClean="0">
                          <a:latin typeface="Comic Sans MS" panose="030F0702030302020204" pitchFamily="66" charset="0"/>
                        </a:rPr>
                        <a:t>6-10 hours</a:t>
                      </a:r>
                      <a:endParaRPr lang="en-US" sz="2400" dirty="0">
                        <a:latin typeface="Comic Sans MS" panose="030F0702030302020204" pitchFamily="66" charset="0"/>
                      </a:endParaRPr>
                    </a:p>
                  </a:txBody>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17571426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9798" y="785794"/>
            <a:ext cx="9672398" cy="857256"/>
          </a:xfrm>
        </p:spPr>
        <p:txBody>
          <a:bodyPr>
            <a:noAutofit/>
          </a:bodyPr>
          <a:lstStyle/>
          <a:p>
            <a:r>
              <a:rPr lang="en-GB" sz="2400" dirty="0">
                <a:effectLst>
                  <a:outerShdw blurRad="38100" dist="38100" dir="2700000" algn="tl">
                    <a:srgbClr val="000000">
                      <a:alpha val="43137"/>
                    </a:srgbClr>
                  </a:outerShdw>
                </a:effectLst>
                <a:latin typeface="Comic Sans MS" panose="030F0702030302020204" pitchFamily="66" charset="0"/>
              </a:rPr>
              <a:t>Adverse effects &amp; Contraindications of Organic Nitrates</a:t>
            </a:r>
          </a:p>
        </p:txBody>
      </p:sp>
      <p:sp>
        <p:nvSpPr>
          <p:cNvPr id="3" name="Content Placeholder 2"/>
          <p:cNvSpPr>
            <a:spLocks noGrp="1"/>
          </p:cNvSpPr>
          <p:nvPr>
            <p:ph idx="1"/>
          </p:nvPr>
        </p:nvSpPr>
        <p:spPr>
          <a:xfrm>
            <a:off x="453154" y="1785926"/>
            <a:ext cx="9757646" cy="4538674"/>
          </a:xfrm>
        </p:spPr>
        <p:txBody>
          <a:bodyPr>
            <a:normAutofit/>
          </a:bodyPr>
          <a:lstStyle/>
          <a:p>
            <a:r>
              <a:rPr lang="en-GB" sz="2400" dirty="0" smtClean="0">
                <a:latin typeface="Comic Sans MS" panose="030F0702030302020204" pitchFamily="66" charset="0"/>
              </a:rPr>
              <a:t>Orthostatic hypotension</a:t>
            </a:r>
          </a:p>
          <a:p>
            <a:r>
              <a:rPr lang="en-GB" sz="2400" dirty="0" smtClean="0">
                <a:latin typeface="Comic Sans MS" panose="030F0702030302020204" pitchFamily="66" charset="0"/>
              </a:rPr>
              <a:t>Tachycardia</a:t>
            </a:r>
          </a:p>
          <a:p>
            <a:r>
              <a:rPr lang="en-GB" sz="2400" dirty="0" smtClean="0">
                <a:latin typeface="Comic Sans MS" panose="030F0702030302020204" pitchFamily="66" charset="0"/>
              </a:rPr>
              <a:t>Severe throbbing headache</a:t>
            </a:r>
          </a:p>
          <a:p>
            <a:r>
              <a:rPr lang="en-GB" sz="2400" dirty="0" smtClean="0">
                <a:latin typeface="Comic Sans MS" panose="030F0702030302020204" pitchFamily="66" charset="0"/>
              </a:rPr>
              <a:t>Dizziness</a:t>
            </a:r>
          </a:p>
          <a:p>
            <a:r>
              <a:rPr lang="en-GB" sz="2400" dirty="0" smtClean="0">
                <a:latin typeface="Comic Sans MS" panose="030F0702030302020204" pitchFamily="66" charset="0"/>
              </a:rPr>
              <a:t>Flushing</a:t>
            </a:r>
          </a:p>
          <a:p>
            <a:r>
              <a:rPr lang="en-GB" sz="2400" dirty="0" smtClean="0">
                <a:latin typeface="Comic Sans MS" panose="030F0702030302020204" pitchFamily="66" charset="0"/>
              </a:rPr>
              <a:t>Syncope (fainting)</a:t>
            </a:r>
          </a:p>
          <a:p>
            <a:r>
              <a:rPr lang="en-GB" sz="2400" dirty="0" smtClean="0">
                <a:latin typeface="Comic Sans MS" panose="030F0702030302020204" pitchFamily="66" charset="0"/>
              </a:rPr>
              <a:t>Contraindicated in raised intracranial pressure</a:t>
            </a:r>
            <a:endParaRPr lang="en-GB" sz="2400" dirty="0">
              <a:latin typeface="Comic Sans MS" panose="030F0702030302020204" pitchFamily="66" charset="0"/>
            </a:endParaRPr>
          </a:p>
        </p:txBody>
      </p:sp>
      <p:sp>
        <p:nvSpPr>
          <p:cNvPr id="4" name="Slide Number Placeholder 3"/>
          <p:cNvSpPr>
            <a:spLocks noGrp="1"/>
          </p:cNvSpPr>
          <p:nvPr>
            <p:ph type="sldNum" sz="quarter" idx="12"/>
          </p:nvPr>
        </p:nvSpPr>
        <p:spPr/>
        <p:txBody>
          <a:bodyPr/>
          <a:lstStyle/>
          <a:p>
            <a:fld id="{165ABED9-C237-4212-8854-E6E9F1E35534}" type="slidenum">
              <a:rPr lang="en-GB" smtClean="0">
                <a:solidFill>
                  <a:srgbClr val="4E3B30">
                    <a:shade val="90000"/>
                  </a:srgbClr>
                </a:solidFill>
              </a:rPr>
              <a:pPr/>
              <a:t>14</a:t>
            </a:fld>
            <a:endParaRPr lang="en-GB">
              <a:solidFill>
                <a:srgbClr val="4E3B30">
                  <a:shade val="90000"/>
                </a:srgbClr>
              </a:solidFill>
            </a:endParaRPr>
          </a:p>
        </p:txBody>
      </p:sp>
      <p:sp>
        <p:nvSpPr>
          <p:cNvPr id="5" name="Date Placeholder 4"/>
          <p:cNvSpPr>
            <a:spLocks noGrp="1"/>
          </p:cNvSpPr>
          <p:nvPr>
            <p:ph type="dt" sz="half" idx="10"/>
          </p:nvPr>
        </p:nvSpPr>
        <p:spPr/>
        <p:txBody>
          <a:bodyPr/>
          <a:lstStyle/>
          <a:p>
            <a:fld id="{82821793-522D-488B-8CB2-233134F9062D}" type="datetime5">
              <a:rPr lang="en-US" smtClean="0">
                <a:solidFill>
                  <a:srgbClr val="4E3B30">
                    <a:shade val="90000"/>
                  </a:srgbClr>
                </a:solidFill>
              </a:rPr>
              <a:pPr/>
              <a:t>17-Jul-23</a:t>
            </a:fld>
            <a:endParaRPr lang="en-GB">
              <a:solidFill>
                <a:srgbClr val="4E3B30">
                  <a:shade val="90000"/>
                </a:srgbClr>
              </a:solidFill>
            </a:endParaRPr>
          </a:p>
        </p:txBody>
      </p:sp>
    </p:spTree>
    <p:extLst>
      <p:ext uri="{BB962C8B-B14F-4D97-AF65-F5344CB8AC3E}">
        <p14:creationId xmlns:p14="http://schemas.microsoft.com/office/powerpoint/2010/main" val="3907052159"/>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418" y="700831"/>
            <a:ext cx="10609333" cy="5513851"/>
          </a:xfrm>
        </p:spPr>
        <p:txBody>
          <a:bodyPr>
            <a:normAutofit fontScale="77500" lnSpcReduction="20000"/>
          </a:bodyPr>
          <a:lstStyle/>
          <a:p>
            <a:pPr marL="0" indent="0">
              <a:buNone/>
            </a:pPr>
            <a:endParaRPr lang="en-US" sz="2400" dirty="0" smtClean="0">
              <a:latin typeface="Comic Sans MS" panose="030F0702030302020204" pitchFamily="66" charset="0"/>
            </a:endParaRPr>
          </a:p>
          <a:p>
            <a:pPr marL="0" indent="0">
              <a:buNone/>
            </a:pPr>
            <a:r>
              <a:rPr lang="en-US" sz="2400" dirty="0" smtClean="0">
                <a:latin typeface="Comic Sans MS" panose="030F0702030302020204" pitchFamily="66" charset="0"/>
              </a:rPr>
              <a:t>2. Which of the following nitrate can be administered through sublingual, buccal and transdermal?</a:t>
            </a:r>
          </a:p>
          <a:p>
            <a:pPr marL="0" indent="0">
              <a:buNone/>
            </a:pPr>
            <a:r>
              <a:rPr lang="en-US" sz="2400" dirty="0" smtClean="0">
                <a:latin typeface="Comic Sans MS" panose="030F0702030302020204" pitchFamily="66" charset="0"/>
              </a:rPr>
              <a:t>a. </a:t>
            </a:r>
            <a:r>
              <a:rPr lang="en-US" sz="2400" dirty="0" err="1" smtClean="0">
                <a:latin typeface="Comic Sans MS" panose="030F0702030302020204" pitchFamily="66" charset="0"/>
              </a:rPr>
              <a:t>Isorsobide</a:t>
            </a:r>
            <a:r>
              <a:rPr lang="en-US" sz="2400" dirty="0" smtClean="0">
                <a:latin typeface="Comic Sans MS" panose="030F0702030302020204" pitchFamily="66" charset="0"/>
              </a:rPr>
              <a:t> </a:t>
            </a:r>
            <a:r>
              <a:rPr lang="en-US" sz="2400" dirty="0" err="1" smtClean="0">
                <a:latin typeface="Comic Sans MS" panose="030F0702030302020204" pitchFamily="66" charset="0"/>
              </a:rPr>
              <a:t>mononitrate</a:t>
            </a:r>
            <a:endParaRPr lang="en-US" sz="2400" dirty="0" smtClean="0">
              <a:latin typeface="Comic Sans MS" panose="030F0702030302020204" pitchFamily="66" charset="0"/>
            </a:endParaRPr>
          </a:p>
          <a:p>
            <a:pPr marL="0" indent="0">
              <a:buNone/>
            </a:pPr>
            <a:r>
              <a:rPr lang="en-US" sz="2400" dirty="0" smtClean="0">
                <a:latin typeface="Comic Sans MS" panose="030F0702030302020204" pitchFamily="66" charset="0"/>
              </a:rPr>
              <a:t>b. </a:t>
            </a:r>
            <a:r>
              <a:rPr lang="en-US" sz="2400" dirty="0" err="1" smtClean="0">
                <a:latin typeface="Comic Sans MS" panose="030F0702030302020204" pitchFamily="66" charset="0"/>
              </a:rPr>
              <a:t>Isorsobide</a:t>
            </a:r>
            <a:r>
              <a:rPr lang="en-US" sz="2400" dirty="0" smtClean="0">
                <a:latin typeface="Comic Sans MS" panose="030F0702030302020204" pitchFamily="66" charset="0"/>
              </a:rPr>
              <a:t> </a:t>
            </a:r>
            <a:r>
              <a:rPr lang="en-US" sz="2400" dirty="0" err="1" smtClean="0">
                <a:latin typeface="Comic Sans MS" panose="030F0702030302020204" pitchFamily="66" charset="0"/>
              </a:rPr>
              <a:t>dinitrate</a:t>
            </a:r>
            <a:endParaRPr lang="en-US" sz="2400" dirty="0" smtClean="0">
              <a:latin typeface="Comic Sans MS" panose="030F0702030302020204" pitchFamily="66" charset="0"/>
            </a:endParaRPr>
          </a:p>
          <a:p>
            <a:pPr marL="0" indent="0">
              <a:buNone/>
            </a:pPr>
            <a:r>
              <a:rPr lang="en-US" sz="2400" dirty="0" smtClean="0">
                <a:latin typeface="Comic Sans MS" panose="030F0702030302020204" pitchFamily="66" charset="0"/>
              </a:rPr>
              <a:t>c. Glyceryl </a:t>
            </a:r>
            <a:r>
              <a:rPr lang="en-US" sz="2400" dirty="0" err="1" smtClean="0">
                <a:latin typeface="Comic Sans MS" panose="030F0702030302020204" pitchFamily="66" charset="0"/>
              </a:rPr>
              <a:t>trinitrate</a:t>
            </a:r>
            <a:endParaRPr lang="en-US" sz="2400" dirty="0" smtClean="0">
              <a:latin typeface="Comic Sans MS" panose="030F0702030302020204" pitchFamily="66" charset="0"/>
            </a:endParaRPr>
          </a:p>
          <a:p>
            <a:pPr marL="0" indent="0">
              <a:buNone/>
            </a:pPr>
            <a:r>
              <a:rPr lang="en-US" sz="2400" dirty="0" smtClean="0">
                <a:latin typeface="Comic Sans MS" panose="030F0702030302020204" pitchFamily="66" charset="0"/>
              </a:rPr>
              <a:t>d. All of the above</a:t>
            </a:r>
          </a:p>
          <a:p>
            <a:pPr marL="0" indent="0">
              <a:buNone/>
            </a:pPr>
            <a:endParaRPr lang="en-US" sz="2400" dirty="0" smtClean="0">
              <a:latin typeface="Comic Sans MS" panose="030F0702030302020204" pitchFamily="66" charset="0"/>
            </a:endParaRPr>
          </a:p>
          <a:p>
            <a:pPr marL="0" lvl="0" indent="0">
              <a:lnSpc>
                <a:spcPct val="107000"/>
              </a:lnSpc>
              <a:spcAft>
                <a:spcPts val="0"/>
              </a:spcAft>
              <a:buNone/>
            </a:pPr>
            <a:r>
              <a:rPr lang="en-US" sz="2400" dirty="0" smtClean="0">
                <a:latin typeface="Comic Sans MS" panose="030F0702030302020204" pitchFamily="66" charset="0"/>
                <a:ea typeface="Calibri" panose="020F0502020204030204" pitchFamily="34" charset="0"/>
                <a:cs typeface="Times New Roman" panose="02020603050405020304" pitchFamily="18" charset="0"/>
              </a:rPr>
              <a:t>3. A </a:t>
            </a:r>
            <a:r>
              <a:rPr lang="en-US" sz="2400" dirty="0">
                <a:latin typeface="Comic Sans MS" panose="030F0702030302020204" pitchFamily="66" charset="0"/>
                <a:ea typeface="Calibri" panose="020F0502020204030204" pitchFamily="34" charset="0"/>
                <a:cs typeface="Times New Roman" panose="02020603050405020304" pitchFamily="18" charset="0"/>
              </a:rPr>
              <a:t>59 black man with a history of angina is given a prescription for an oral nitrate formulation (</a:t>
            </a:r>
            <a:r>
              <a:rPr lang="en-US" sz="2400" dirty="0" err="1">
                <a:latin typeface="Comic Sans MS" panose="030F0702030302020204" pitchFamily="66" charset="0"/>
                <a:ea typeface="Calibri" panose="020F0502020204030204" pitchFamily="34" charset="0"/>
                <a:cs typeface="Times New Roman" panose="02020603050405020304" pitchFamily="18" charset="0"/>
              </a:rPr>
              <a:t>isosorbide</a:t>
            </a:r>
            <a:r>
              <a:rPr lang="en-US" sz="2400" dirty="0">
                <a:latin typeface="Comic Sans MS" panose="030F0702030302020204" pitchFamily="66" charset="0"/>
                <a:ea typeface="Calibri" panose="020F0502020204030204" pitchFamily="34" charset="0"/>
                <a:cs typeface="Times New Roman" panose="02020603050405020304" pitchFamily="18" charset="0"/>
              </a:rPr>
              <a:t> </a:t>
            </a:r>
            <a:r>
              <a:rPr lang="en-US" sz="2400" dirty="0" err="1">
                <a:latin typeface="Comic Sans MS" panose="030F0702030302020204" pitchFamily="66" charset="0"/>
                <a:ea typeface="Calibri" panose="020F0502020204030204" pitchFamily="34" charset="0"/>
                <a:cs typeface="Times New Roman" panose="02020603050405020304" pitchFamily="18" charset="0"/>
              </a:rPr>
              <a:t>dinitrate</a:t>
            </a:r>
            <a:r>
              <a:rPr lang="en-US" sz="2400" dirty="0">
                <a:latin typeface="Comic Sans MS" panose="030F0702030302020204" pitchFamily="66" charset="0"/>
                <a:ea typeface="Calibri" panose="020F0502020204030204" pitchFamily="34" charset="0"/>
                <a:cs typeface="Times New Roman" panose="02020603050405020304" pitchFamily="18" charset="0"/>
              </a:rPr>
              <a:t>) 20 mg bid. A second agent that this patient should be warned "NOT" to take while on this oral nitrate formulation is:</a:t>
            </a:r>
          </a:p>
          <a:p>
            <a:pPr marL="342900" lvl="0" indent="-342900">
              <a:lnSpc>
                <a:spcPct val="107000"/>
              </a:lnSpc>
              <a:spcAft>
                <a:spcPts val="0"/>
              </a:spcAft>
              <a:buFont typeface="+mj-lt"/>
              <a:buAutoNum type="alphaLcPeriod"/>
            </a:pPr>
            <a:r>
              <a:rPr lang="en-US" sz="2400" dirty="0">
                <a:latin typeface="Comic Sans MS" panose="030F0702030302020204" pitchFamily="66" charset="0"/>
                <a:ea typeface="Calibri" panose="020F0502020204030204" pitchFamily="34" charset="0"/>
                <a:cs typeface="Times New Roman" panose="02020603050405020304" pitchFamily="18" charset="0"/>
              </a:rPr>
              <a:t>aspirin (low dose)</a:t>
            </a:r>
          </a:p>
          <a:p>
            <a:pPr marL="342900" lvl="0" indent="-342900">
              <a:lnSpc>
                <a:spcPct val="107000"/>
              </a:lnSpc>
              <a:spcAft>
                <a:spcPts val="0"/>
              </a:spcAft>
              <a:buFont typeface="+mj-lt"/>
              <a:buAutoNum type="alphaLcPeriod"/>
            </a:pPr>
            <a:r>
              <a:rPr lang="en-US" sz="2400" dirty="0">
                <a:latin typeface="Comic Sans MS" panose="030F0702030302020204" pitchFamily="66" charset="0"/>
                <a:ea typeface="Calibri" panose="020F0502020204030204" pitchFamily="34" charset="0"/>
                <a:cs typeface="Times New Roman" panose="02020603050405020304" pitchFamily="18" charset="0"/>
              </a:rPr>
              <a:t>grapefruit juice</a:t>
            </a:r>
          </a:p>
          <a:p>
            <a:pPr marL="342900" lvl="0" indent="-342900">
              <a:lnSpc>
                <a:spcPct val="107000"/>
              </a:lnSpc>
              <a:spcAft>
                <a:spcPts val="0"/>
              </a:spcAft>
              <a:buFont typeface="+mj-lt"/>
              <a:buAutoNum type="alphaLcPeriod"/>
            </a:pPr>
            <a:r>
              <a:rPr lang="en-US" sz="2400" dirty="0">
                <a:latin typeface="Comic Sans MS" panose="030F0702030302020204" pitchFamily="66" charset="0"/>
                <a:ea typeface="Calibri" panose="020F0502020204030204" pitchFamily="34" charset="0"/>
                <a:cs typeface="Times New Roman" panose="02020603050405020304" pitchFamily="18" charset="0"/>
              </a:rPr>
              <a:t> metoprolol</a:t>
            </a:r>
          </a:p>
          <a:p>
            <a:pPr marL="342900" lvl="0" indent="-342900">
              <a:lnSpc>
                <a:spcPct val="107000"/>
              </a:lnSpc>
              <a:spcAft>
                <a:spcPts val="0"/>
              </a:spcAft>
              <a:buFont typeface="+mj-lt"/>
              <a:buAutoNum type="alphaLcPeriod"/>
            </a:pPr>
            <a:r>
              <a:rPr lang="en-US" sz="2400" dirty="0">
                <a:latin typeface="Comic Sans MS" panose="030F0702030302020204" pitchFamily="66" charset="0"/>
                <a:ea typeface="Calibri" panose="020F0502020204030204" pitchFamily="34" charset="0"/>
                <a:cs typeface="Times New Roman" panose="02020603050405020304" pitchFamily="18" charset="0"/>
              </a:rPr>
              <a:t>Sildenafil</a:t>
            </a:r>
          </a:p>
          <a:p>
            <a:pPr marL="342900" lvl="0" indent="-342900">
              <a:lnSpc>
                <a:spcPct val="107000"/>
              </a:lnSpc>
              <a:spcAft>
                <a:spcPts val="800"/>
              </a:spcAft>
              <a:buFont typeface="+mj-lt"/>
              <a:buAutoNum type="alphaLcPeriod"/>
            </a:pPr>
            <a:r>
              <a:rPr lang="en-US" sz="2400" dirty="0">
                <a:latin typeface="Comic Sans MS" panose="030F0702030302020204" pitchFamily="66" charset="0"/>
                <a:ea typeface="Calibri" panose="020F0502020204030204" pitchFamily="34" charset="0"/>
                <a:cs typeface="Times New Roman" panose="02020603050405020304" pitchFamily="18" charset="0"/>
              </a:rPr>
              <a:t> St. John's </a:t>
            </a:r>
            <a:r>
              <a:rPr lang="en-US" sz="2400" dirty="0" err="1">
                <a:latin typeface="Comic Sans MS" panose="030F0702030302020204" pitchFamily="66" charset="0"/>
                <a:ea typeface="Calibri" panose="020F0502020204030204" pitchFamily="34" charset="0"/>
                <a:cs typeface="Times New Roman" panose="02020603050405020304" pitchFamily="18" charset="0"/>
              </a:rPr>
              <a:t>wort</a:t>
            </a:r>
            <a:endParaRPr lang="en-US" sz="2400" dirty="0">
              <a:latin typeface="Comic Sans MS" panose="030F0702030302020204" pitchFamily="66" charset="0"/>
              <a:ea typeface="Calibri" panose="020F0502020204030204" pitchFamily="34" charset="0"/>
              <a:cs typeface="Times New Roman" panose="02020603050405020304" pitchFamily="18" charset="0"/>
            </a:endParaRPr>
          </a:p>
          <a:p>
            <a:pPr marL="0" indent="0">
              <a:buNone/>
            </a:pPr>
            <a:endParaRPr lang="en-US" sz="2400" dirty="0">
              <a:latin typeface="Comic Sans MS" panose="030F0702030302020204" pitchFamily="66" charset="0"/>
            </a:endParaRPr>
          </a:p>
        </p:txBody>
      </p:sp>
    </p:spTree>
    <p:extLst>
      <p:ext uri="{BB962C8B-B14F-4D97-AF65-F5344CB8AC3E}">
        <p14:creationId xmlns:p14="http://schemas.microsoft.com/office/powerpoint/2010/main" val="29904048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6795"/>
            <a:ext cx="8229600" cy="1003056"/>
          </a:xfrm>
        </p:spPr>
        <p:txBody>
          <a:bodyPr>
            <a:normAutofit fontScale="90000"/>
          </a:bodyPr>
          <a:lstStyle/>
          <a:p>
            <a:pPr algn="ctr"/>
            <a:r>
              <a:rPr lang="en-GB" sz="4000" dirty="0">
                <a:effectLst>
                  <a:outerShdw blurRad="38100" dist="38100" dir="2700000" algn="tl">
                    <a:srgbClr val="000000">
                      <a:alpha val="43137"/>
                    </a:srgbClr>
                  </a:outerShdw>
                </a:effectLst>
              </a:rPr>
              <a:t>Beta-adrenergic </a:t>
            </a:r>
            <a:r>
              <a:rPr lang="en-GB" sz="4000" dirty="0" smtClean="0">
                <a:effectLst>
                  <a:outerShdw blurRad="38100" dist="38100" dir="2700000" algn="tl">
                    <a:srgbClr val="000000">
                      <a:alpha val="43137"/>
                    </a:srgbClr>
                  </a:outerShdw>
                </a:effectLst>
              </a:rPr>
              <a:t>Receptor  </a:t>
            </a:r>
            <a:r>
              <a:rPr lang="en-GB" sz="4000" dirty="0">
                <a:effectLst>
                  <a:outerShdw blurRad="38100" dist="38100" dir="2700000" algn="tl">
                    <a:srgbClr val="000000">
                      <a:alpha val="43137"/>
                    </a:srgbClr>
                  </a:outerShdw>
                </a:effectLst>
              </a:rPr>
              <a:t>Blockers </a:t>
            </a:r>
            <a:br>
              <a:rPr lang="en-GB" sz="4000" dirty="0">
                <a:effectLst>
                  <a:outerShdw blurRad="38100" dist="38100" dir="2700000" algn="tl">
                    <a:srgbClr val="000000">
                      <a:alpha val="43137"/>
                    </a:srgbClr>
                  </a:outerShdw>
                </a:effectLst>
              </a:rPr>
            </a:br>
            <a:r>
              <a:rPr lang="en-GB" sz="4000" dirty="0">
                <a:effectLst>
                  <a:outerShdw blurRad="38100" dist="38100" dir="2700000" algn="tl">
                    <a:srgbClr val="000000">
                      <a:alpha val="43137"/>
                    </a:srgbClr>
                  </a:outerShdw>
                </a:effectLst>
              </a:rPr>
              <a:t>(</a:t>
            </a:r>
            <a:r>
              <a:rPr lang="el-GR" sz="4000" dirty="0">
                <a:effectLst>
                  <a:outerShdw blurRad="38100" dist="38100" dir="2700000" algn="tl">
                    <a:srgbClr val="000000">
                      <a:alpha val="43137"/>
                    </a:srgbClr>
                  </a:outerShdw>
                </a:effectLst>
                <a:latin typeface="Calibri"/>
              </a:rPr>
              <a:t>β</a:t>
            </a:r>
            <a:r>
              <a:rPr lang="en-GB" sz="4000" dirty="0">
                <a:effectLst>
                  <a:outerShdw blurRad="38100" dist="38100" dir="2700000" algn="tl">
                    <a:srgbClr val="000000">
                      <a:alpha val="43137"/>
                    </a:srgbClr>
                  </a:outerShdw>
                </a:effectLst>
                <a:latin typeface="Calibri"/>
              </a:rPr>
              <a:t>-blockers</a:t>
            </a:r>
            <a:r>
              <a:rPr lang="en-GB" sz="4000" dirty="0">
                <a:effectLst>
                  <a:outerShdw blurRad="38100" dist="38100" dir="2700000" algn="tl">
                    <a:srgbClr val="000000">
                      <a:alpha val="43137"/>
                    </a:srgbClr>
                  </a:outerShdw>
                </a:effectLst>
              </a:rPr>
              <a:t>)</a:t>
            </a:r>
          </a:p>
        </p:txBody>
      </p:sp>
      <p:sp>
        <p:nvSpPr>
          <p:cNvPr id="4" name="Slide Number Placeholder 3"/>
          <p:cNvSpPr>
            <a:spLocks noGrp="1"/>
          </p:cNvSpPr>
          <p:nvPr>
            <p:ph type="sldNum" sz="quarter" idx="12"/>
          </p:nvPr>
        </p:nvSpPr>
        <p:spPr/>
        <p:txBody>
          <a:bodyPr/>
          <a:lstStyle/>
          <a:p>
            <a:fld id="{165ABED9-C237-4212-8854-E6E9F1E35534}" type="slidenum">
              <a:rPr lang="en-GB" smtClean="0">
                <a:solidFill>
                  <a:srgbClr val="4E3B30">
                    <a:shade val="90000"/>
                  </a:srgbClr>
                </a:solidFill>
              </a:rPr>
              <a:pPr/>
              <a:t>16</a:t>
            </a:fld>
            <a:endParaRPr lang="en-GB">
              <a:solidFill>
                <a:srgbClr val="4E3B30">
                  <a:shade val="90000"/>
                </a:srgbClr>
              </a:solidFill>
            </a:endParaRPr>
          </a:p>
        </p:txBody>
      </p:sp>
      <p:sp>
        <p:nvSpPr>
          <p:cNvPr id="6" name="Date Placeholder 5"/>
          <p:cNvSpPr>
            <a:spLocks noGrp="1"/>
          </p:cNvSpPr>
          <p:nvPr>
            <p:ph type="dt" sz="half" idx="10"/>
          </p:nvPr>
        </p:nvSpPr>
        <p:spPr/>
        <p:txBody>
          <a:bodyPr/>
          <a:lstStyle/>
          <a:p>
            <a:fld id="{ED023884-2169-4B55-A5EA-49E0EA2569D1}" type="datetime5">
              <a:rPr lang="en-US" smtClean="0">
                <a:solidFill>
                  <a:srgbClr val="4E3B30">
                    <a:shade val="90000"/>
                  </a:srgbClr>
                </a:solidFill>
              </a:rPr>
              <a:pPr/>
              <a:t>17-Jul-23</a:t>
            </a:fld>
            <a:endParaRPr lang="en-GB">
              <a:solidFill>
                <a:srgbClr val="4E3B30">
                  <a:shade val="90000"/>
                </a:srgbClr>
              </a:solidFill>
            </a:endParaRPr>
          </a:p>
        </p:txBody>
      </p:sp>
      <p:sp>
        <p:nvSpPr>
          <p:cNvPr id="8" name="TextBox 7"/>
          <p:cNvSpPr txBox="1"/>
          <p:nvPr/>
        </p:nvSpPr>
        <p:spPr>
          <a:xfrm>
            <a:off x="7667636" y="6215082"/>
            <a:ext cx="1159292" cy="215444"/>
          </a:xfrm>
          <a:prstGeom prst="rect">
            <a:avLst/>
          </a:prstGeom>
          <a:noFill/>
        </p:spPr>
        <p:txBody>
          <a:bodyPr wrap="none" rtlCol="0">
            <a:spAutoFit/>
          </a:bodyPr>
          <a:lstStyle/>
          <a:p>
            <a:r>
              <a:rPr lang="en-GB" sz="800" i="1" dirty="0">
                <a:solidFill>
                  <a:prstClr val="black"/>
                </a:solidFill>
              </a:rPr>
              <a:t>E. Mol. Pharm. 2</a:t>
            </a:r>
            <a:r>
              <a:rPr lang="en-GB" sz="800" i="1" baseline="30000" dirty="0">
                <a:solidFill>
                  <a:prstClr val="black"/>
                </a:solidFill>
              </a:rPr>
              <a:t>nd</a:t>
            </a:r>
            <a:r>
              <a:rPr lang="en-GB" sz="800" i="1" dirty="0">
                <a:solidFill>
                  <a:prstClr val="black"/>
                </a:solidFill>
              </a:rPr>
              <a:t> ed.</a:t>
            </a:r>
          </a:p>
        </p:txBody>
      </p:sp>
      <p:pic>
        <p:nvPicPr>
          <p:cNvPr id="3074" name="Picture 2" descr="Details are in the caption following the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9303" y="1179212"/>
            <a:ext cx="8507065" cy="5043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0025868"/>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2529" y="1165748"/>
            <a:ext cx="10992439" cy="4575175"/>
          </a:xfrm>
        </p:spPr>
        <p:txBody>
          <a:bodyPr/>
          <a:lstStyle/>
          <a:p>
            <a:r>
              <a:rPr lang="en-US" sz="2400" dirty="0">
                <a:latin typeface="Comic Sans MS" panose="030F0702030302020204" pitchFamily="66" charset="0"/>
              </a:rPr>
              <a:t>All beta-blockers cause a competitive inhibition of the β receptor and counter the effects of </a:t>
            </a:r>
            <a:r>
              <a:rPr lang="en-US" sz="2400" dirty="0" err="1" smtClean="0">
                <a:latin typeface="Comic Sans MS" panose="030F0702030302020204" pitchFamily="66" charset="0"/>
              </a:rPr>
              <a:t>catecholamines</a:t>
            </a:r>
            <a:endParaRPr lang="en-US" sz="2400" dirty="0" smtClean="0">
              <a:latin typeface="Comic Sans MS" panose="030F0702030302020204" pitchFamily="66" charset="0"/>
            </a:endParaRPr>
          </a:p>
          <a:p>
            <a:r>
              <a:rPr lang="en-US" sz="2400" dirty="0" smtClean="0">
                <a:latin typeface="Comic Sans MS" panose="030F0702030302020204" pitchFamily="66" charset="0"/>
              </a:rPr>
              <a:t>Block beta adrenergic receptors and inhibit the adenylate cyclase from converting ATP to </a:t>
            </a:r>
            <a:r>
              <a:rPr lang="en-US" sz="2400" dirty="0" err="1" smtClean="0">
                <a:latin typeface="Comic Sans MS" panose="030F0702030302020204" pitchFamily="66" charset="0"/>
              </a:rPr>
              <a:t>cAMP</a:t>
            </a:r>
            <a:r>
              <a:rPr lang="en-US" sz="2400" dirty="0">
                <a:latin typeface="Comic Sans MS" panose="030F0702030302020204" pitchFamily="66" charset="0"/>
              </a:rPr>
              <a:t> </a:t>
            </a:r>
            <a:r>
              <a:rPr lang="en-US" sz="2400" dirty="0" smtClean="0">
                <a:latin typeface="Comic Sans MS" panose="030F0702030302020204" pitchFamily="66" charset="0"/>
              </a:rPr>
              <a:t>the </a:t>
            </a:r>
            <a:r>
              <a:rPr lang="en-US" sz="2400" dirty="0">
                <a:latin typeface="Comic Sans MS" panose="030F0702030302020204" pitchFamily="66" charset="0"/>
              </a:rPr>
              <a:t>second messenger, </a:t>
            </a:r>
            <a:endParaRPr lang="en-US" sz="2400" dirty="0" smtClean="0">
              <a:latin typeface="Comic Sans MS" panose="030F0702030302020204" pitchFamily="66" charset="0"/>
            </a:endParaRPr>
          </a:p>
          <a:p>
            <a:r>
              <a:rPr lang="en-US" sz="2400" dirty="0" smtClean="0">
                <a:latin typeface="Comic Sans MS" panose="030F0702030302020204" pitchFamily="66" charset="0"/>
              </a:rPr>
              <a:t>Reduced levels of </a:t>
            </a:r>
            <a:r>
              <a:rPr lang="en-US" sz="2400" dirty="0" err="1" smtClean="0">
                <a:latin typeface="Comic Sans MS" panose="030F0702030302020204" pitchFamily="66" charset="0"/>
              </a:rPr>
              <a:t>cAMP</a:t>
            </a:r>
            <a:r>
              <a:rPr lang="en-US" sz="2400" dirty="0" smtClean="0">
                <a:latin typeface="Comic Sans MS" panose="030F0702030302020204" pitchFamily="66" charset="0"/>
              </a:rPr>
              <a:t> inactivates </a:t>
            </a:r>
            <a:r>
              <a:rPr lang="en-US" sz="2400" dirty="0">
                <a:latin typeface="Comic Sans MS" panose="030F0702030302020204" pitchFamily="66" charset="0"/>
              </a:rPr>
              <a:t>protein kinase A (PKA) </a:t>
            </a:r>
            <a:r>
              <a:rPr lang="en-US" sz="2400" dirty="0" smtClean="0">
                <a:latin typeface="Comic Sans MS" panose="030F0702030302020204" pitchFamily="66" charset="0"/>
              </a:rPr>
              <a:t>resulting in  </a:t>
            </a:r>
            <a:r>
              <a:rPr lang="en-US" sz="2400" dirty="0" err="1" smtClean="0">
                <a:latin typeface="Comic Sans MS" panose="030F0702030302020204" pitchFamily="66" charset="0"/>
              </a:rPr>
              <a:t>dephosphorylation</a:t>
            </a:r>
            <a:r>
              <a:rPr lang="en-US" sz="2400" dirty="0" smtClean="0">
                <a:latin typeface="Comic Sans MS" panose="030F0702030302020204" pitchFamily="66" charset="0"/>
              </a:rPr>
              <a:t> of </a:t>
            </a:r>
            <a:r>
              <a:rPr lang="en-US" sz="2400" dirty="0">
                <a:latin typeface="Comic Sans MS" panose="030F0702030302020204" pitchFamily="66" charset="0"/>
              </a:rPr>
              <a:t>the membrane calcium channel and hence </a:t>
            </a:r>
            <a:r>
              <a:rPr lang="en-US" sz="2400" dirty="0" smtClean="0">
                <a:latin typeface="Comic Sans MS" panose="030F0702030302020204" pitchFamily="66" charset="0"/>
              </a:rPr>
              <a:t>decreases </a:t>
            </a:r>
            <a:r>
              <a:rPr lang="en-US" sz="2400" dirty="0">
                <a:latin typeface="Comic Sans MS" panose="030F0702030302020204" pitchFamily="66" charset="0"/>
              </a:rPr>
              <a:t>calcium entry into the </a:t>
            </a:r>
            <a:r>
              <a:rPr lang="en-US" sz="2400" dirty="0" smtClean="0">
                <a:latin typeface="Comic Sans MS" panose="030F0702030302020204" pitchFamily="66" charset="0"/>
              </a:rPr>
              <a:t>cytosol. This cause  smooth muscle relaxation and therefore blood vessel dilation</a:t>
            </a:r>
          </a:p>
          <a:p>
            <a:r>
              <a:rPr lang="en-US" sz="2400" dirty="0" smtClean="0">
                <a:latin typeface="Comic Sans MS" panose="030F0702030302020204" pitchFamily="66" charset="0"/>
              </a:rPr>
              <a:t>In </a:t>
            </a:r>
            <a:r>
              <a:rPr lang="en-US" sz="2400" dirty="0">
                <a:latin typeface="Comic Sans MS" panose="030F0702030302020204" pitchFamily="66" charset="0"/>
              </a:rPr>
              <a:t>addition, PKA enhances calcium release from the sarcoplasmic reticulum. The increase in calcium loading leads to an positive inotropic effect. </a:t>
            </a:r>
            <a:r>
              <a:rPr lang="en-US" sz="2400" dirty="0" smtClean="0">
                <a:latin typeface="Comic Sans MS" panose="030F0702030302020204" pitchFamily="66" charset="0"/>
              </a:rPr>
              <a:t>Therefore Beta adrenergic drug blocks this action as well</a:t>
            </a:r>
          </a:p>
          <a:p>
            <a:endParaRPr lang="en-US" dirty="0"/>
          </a:p>
        </p:txBody>
      </p:sp>
    </p:spTree>
    <p:extLst>
      <p:ext uri="{BB962C8B-B14F-4D97-AF65-F5344CB8AC3E}">
        <p14:creationId xmlns:p14="http://schemas.microsoft.com/office/powerpoint/2010/main" val="31810959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6050" y="271083"/>
            <a:ext cx="10730038" cy="6340197"/>
          </a:xfrm>
          <a:prstGeom prst="rect">
            <a:avLst/>
          </a:prstGeom>
        </p:spPr>
        <p:txBody>
          <a:bodyPr wrap="square">
            <a:spAutoFit/>
          </a:bodyPr>
          <a:lstStyle/>
          <a:p>
            <a:pPr>
              <a:defRPr/>
            </a:pPr>
            <a:r>
              <a:rPr lang="en-US" sz="2600" b="1" dirty="0">
                <a:solidFill>
                  <a:srgbClr val="A5644E">
                    <a:lumMod val="75000"/>
                  </a:srgbClr>
                </a:solidFill>
              </a:rPr>
              <a:t>BETA BLOCKERS</a:t>
            </a:r>
          </a:p>
          <a:p>
            <a:pPr>
              <a:defRPr/>
            </a:pPr>
            <a:endParaRPr lang="en-US" dirty="0">
              <a:solidFill>
                <a:srgbClr val="0070C0"/>
              </a:solidFill>
              <a:latin typeface="Comic Sans MS" panose="030F0702030302020204" pitchFamily="66" charset="0"/>
            </a:endParaRPr>
          </a:p>
          <a:p>
            <a:pPr>
              <a:defRPr/>
            </a:pPr>
            <a:r>
              <a:rPr lang="en-US" b="1" dirty="0">
                <a:solidFill>
                  <a:srgbClr val="0070C0"/>
                </a:solidFill>
                <a:latin typeface="Comic Sans MS" panose="030F0702030302020204" pitchFamily="66" charset="0"/>
              </a:rPr>
              <a:t>MODE OF ACTION: </a:t>
            </a:r>
            <a:r>
              <a:rPr lang="en-US" dirty="0">
                <a:solidFill>
                  <a:prstClr val="black"/>
                </a:solidFill>
                <a:latin typeface="Comic Sans MS" panose="030F0702030302020204" pitchFamily="66" charset="0"/>
              </a:rPr>
              <a:t>L</a:t>
            </a:r>
            <a:r>
              <a:rPr lang="en-US" dirty="0" smtClean="0">
                <a:solidFill>
                  <a:prstClr val="black"/>
                </a:solidFill>
                <a:latin typeface="Comic Sans MS" panose="030F0702030302020204" pitchFamily="66" charset="0"/>
              </a:rPr>
              <a:t>owers myocardial oxygen demand by</a:t>
            </a:r>
          </a:p>
          <a:p>
            <a:pPr>
              <a:defRPr/>
            </a:pPr>
            <a:endParaRPr lang="en-US" sz="1000" dirty="0">
              <a:solidFill>
                <a:prstClr val="black"/>
              </a:solidFill>
              <a:latin typeface="Comic Sans MS" panose="030F0702030302020204" pitchFamily="66" charset="0"/>
            </a:endParaRPr>
          </a:p>
          <a:p>
            <a:pPr marL="2628900" lvl="5" indent="-342900">
              <a:buFont typeface="+mj-lt"/>
              <a:buAutoNum type="alphaUcPeriod"/>
              <a:defRPr/>
            </a:pPr>
            <a:r>
              <a:rPr lang="en-US" dirty="0" smtClean="0">
                <a:solidFill>
                  <a:prstClr val="black"/>
                </a:solidFill>
                <a:latin typeface="Comic Sans MS" panose="030F0702030302020204" pitchFamily="66" charset="0"/>
              </a:rPr>
              <a:t>reducing heart rate</a:t>
            </a:r>
          </a:p>
          <a:p>
            <a:pPr marL="2628900" lvl="5" indent="-342900">
              <a:buFont typeface="+mj-lt"/>
              <a:buAutoNum type="alphaUcPeriod"/>
              <a:defRPr/>
            </a:pPr>
            <a:r>
              <a:rPr lang="en-US" dirty="0" smtClean="0">
                <a:solidFill>
                  <a:prstClr val="black"/>
                </a:solidFill>
                <a:latin typeface="Comic Sans MS" panose="030F0702030302020204" pitchFamily="66" charset="0"/>
              </a:rPr>
              <a:t>reducing blood pressure</a:t>
            </a:r>
          </a:p>
          <a:p>
            <a:pPr marL="2628900" lvl="5" indent="-342900">
              <a:buFont typeface="+mj-lt"/>
              <a:buAutoNum type="alphaUcPeriod"/>
              <a:defRPr/>
            </a:pPr>
            <a:r>
              <a:rPr lang="en-US" dirty="0" smtClean="0">
                <a:solidFill>
                  <a:prstClr val="black"/>
                </a:solidFill>
                <a:latin typeface="Comic Sans MS" panose="030F0702030302020204" pitchFamily="66" charset="0"/>
              </a:rPr>
              <a:t>reducing myocardial contractility</a:t>
            </a:r>
          </a:p>
          <a:p>
            <a:pPr lvl="5">
              <a:defRPr/>
            </a:pPr>
            <a:endParaRPr lang="en-US" dirty="0" smtClean="0">
              <a:solidFill>
                <a:prstClr val="black"/>
              </a:solidFill>
              <a:latin typeface="Comic Sans MS" panose="030F0702030302020204" pitchFamily="66" charset="0"/>
            </a:endParaRPr>
          </a:p>
          <a:p>
            <a:pPr lvl="5">
              <a:defRPr/>
            </a:pPr>
            <a:r>
              <a:rPr lang="en-US" dirty="0" smtClean="0">
                <a:solidFill>
                  <a:prstClr val="black"/>
                </a:solidFill>
                <a:latin typeface="Comic Sans MS" panose="030F0702030302020204" pitchFamily="66" charset="0"/>
              </a:rPr>
              <a:t>: Increase blood flow to the coronary tissues by:</a:t>
            </a:r>
          </a:p>
          <a:p>
            <a:pPr lvl="5">
              <a:defRPr/>
            </a:pPr>
            <a:r>
              <a:rPr lang="en-US" dirty="0">
                <a:solidFill>
                  <a:prstClr val="black"/>
                </a:solidFill>
                <a:latin typeface="Comic Sans MS" panose="030F0702030302020204" pitchFamily="66" charset="0"/>
              </a:rPr>
              <a:t> </a:t>
            </a:r>
            <a:r>
              <a:rPr lang="en-US" dirty="0" smtClean="0">
                <a:solidFill>
                  <a:prstClr val="black"/>
                </a:solidFill>
                <a:latin typeface="Comic Sans MS" panose="030F0702030302020204" pitchFamily="66" charset="0"/>
              </a:rPr>
              <a:t>A. Increasing diastolic period resulting in increased ventricular filling.</a:t>
            </a:r>
          </a:p>
          <a:p>
            <a:pPr lvl="5">
              <a:defRPr/>
            </a:pPr>
            <a:r>
              <a:rPr lang="en-US" dirty="0" smtClean="0">
                <a:solidFill>
                  <a:prstClr val="black"/>
                </a:solidFill>
                <a:latin typeface="Comic Sans MS" panose="030F0702030302020204" pitchFamily="66" charset="0"/>
              </a:rPr>
              <a:t> This increases blood flow to the myocardia tissues</a:t>
            </a:r>
          </a:p>
          <a:p>
            <a:pPr lvl="5">
              <a:defRPr/>
            </a:pPr>
            <a:endParaRPr lang="en-US" dirty="0">
              <a:solidFill>
                <a:prstClr val="black"/>
              </a:solidFill>
              <a:latin typeface="Comic Sans MS" panose="030F0702030302020204" pitchFamily="66" charset="0"/>
            </a:endParaRPr>
          </a:p>
          <a:p>
            <a:pPr lvl="5">
              <a:defRPr/>
            </a:pPr>
            <a:r>
              <a:rPr lang="en-US" b="1" dirty="0" smtClean="0">
                <a:solidFill>
                  <a:prstClr val="black"/>
                </a:solidFill>
                <a:latin typeface="Comic Sans MS" panose="030F0702030302020204" pitchFamily="66" charset="0"/>
              </a:rPr>
              <a:t>Side effects</a:t>
            </a:r>
          </a:p>
          <a:p>
            <a:pPr lvl="5">
              <a:defRPr/>
            </a:pPr>
            <a:endParaRPr lang="en-US" b="1" dirty="0" smtClean="0">
              <a:solidFill>
                <a:prstClr val="black"/>
              </a:solidFill>
              <a:latin typeface="Comic Sans MS" panose="030F0702030302020204" pitchFamily="66" charset="0"/>
            </a:endParaRPr>
          </a:p>
          <a:p>
            <a:pPr marL="2628900" lvl="5" indent="-342900">
              <a:buAutoNum type="arabicPeriod"/>
              <a:defRPr/>
            </a:pPr>
            <a:r>
              <a:rPr lang="en-US" dirty="0" smtClean="0">
                <a:solidFill>
                  <a:prstClr val="black"/>
                </a:solidFill>
                <a:latin typeface="Comic Sans MS" panose="030F0702030302020204" pitchFamily="66" charset="0"/>
              </a:rPr>
              <a:t>Bronchospasms ( can precipitate asthma)</a:t>
            </a:r>
          </a:p>
          <a:p>
            <a:pPr marL="2628900" lvl="5" indent="-342900">
              <a:buAutoNum type="arabicPeriod"/>
              <a:defRPr/>
            </a:pPr>
            <a:r>
              <a:rPr lang="en-US" dirty="0" smtClean="0">
                <a:solidFill>
                  <a:prstClr val="black"/>
                </a:solidFill>
                <a:latin typeface="Comic Sans MS" panose="030F0702030302020204" pitchFamily="66" charset="0"/>
              </a:rPr>
              <a:t>Worsens peripheral vascular disease</a:t>
            </a:r>
          </a:p>
          <a:p>
            <a:pPr marL="2628900" lvl="5" indent="-342900">
              <a:buAutoNum type="arabicPeriod"/>
              <a:defRPr/>
            </a:pPr>
            <a:r>
              <a:rPr lang="en-US" dirty="0" smtClean="0">
                <a:solidFill>
                  <a:prstClr val="black"/>
                </a:solidFill>
                <a:latin typeface="Comic Sans MS" panose="030F0702030302020204" pitchFamily="66" charset="0"/>
              </a:rPr>
              <a:t>Bradycardia</a:t>
            </a:r>
          </a:p>
          <a:p>
            <a:pPr marL="2628900" lvl="5" indent="-342900">
              <a:buAutoNum type="arabicPeriod"/>
              <a:defRPr/>
            </a:pPr>
            <a:r>
              <a:rPr lang="en-US" dirty="0" smtClean="0">
                <a:solidFill>
                  <a:prstClr val="black"/>
                </a:solidFill>
                <a:latin typeface="Comic Sans MS" panose="030F0702030302020204" pitchFamily="66" charset="0"/>
              </a:rPr>
              <a:t>Hypotension</a:t>
            </a:r>
          </a:p>
          <a:p>
            <a:pPr marL="2628900" lvl="5" indent="-342900">
              <a:buAutoNum type="arabicPeriod"/>
              <a:defRPr/>
            </a:pPr>
            <a:r>
              <a:rPr lang="en-US" dirty="0" smtClean="0">
                <a:solidFill>
                  <a:prstClr val="black"/>
                </a:solidFill>
                <a:latin typeface="Comic Sans MS" panose="030F0702030302020204" pitchFamily="66" charset="0"/>
              </a:rPr>
              <a:t>Worsens symptoms of heart failure</a:t>
            </a:r>
          </a:p>
          <a:p>
            <a:pPr marL="2628900" lvl="5" indent="-342900">
              <a:buAutoNum type="arabicPeriod"/>
              <a:defRPr/>
            </a:pPr>
            <a:r>
              <a:rPr lang="en-US" dirty="0" smtClean="0">
                <a:solidFill>
                  <a:prstClr val="black"/>
                </a:solidFill>
                <a:latin typeface="Comic Sans MS" panose="030F0702030302020204" pitchFamily="66" charset="0"/>
              </a:rPr>
              <a:t>Impotency </a:t>
            </a:r>
          </a:p>
          <a:p>
            <a:pPr lvl="5">
              <a:defRPr/>
            </a:pPr>
            <a:r>
              <a:rPr lang="en-US" dirty="0" smtClean="0">
                <a:solidFill>
                  <a:prstClr val="black"/>
                </a:solidFill>
                <a:latin typeface="Comic Sans MS" panose="030F0702030302020204" pitchFamily="66" charset="0"/>
              </a:rPr>
              <a:t>7. Worsens of angina symptoms if withdrawn suddenly </a:t>
            </a:r>
            <a:endParaRPr lang="en-US" dirty="0">
              <a:solidFill>
                <a:prstClr val="black"/>
              </a:solidFill>
              <a:latin typeface="Comic Sans MS" panose="030F0702030302020204" pitchFamily="66" charset="0"/>
            </a:endParaRPr>
          </a:p>
          <a:p>
            <a:pPr>
              <a:defRPr/>
            </a:pPr>
            <a:endParaRPr lang="en-US" sz="1000" dirty="0">
              <a:solidFill>
                <a:prstClr val="black"/>
              </a:solidFill>
              <a:latin typeface="Comic Sans MS" panose="030F0702030302020204" pitchFamily="66" charset="0"/>
            </a:endParaRPr>
          </a:p>
          <a:p>
            <a:pPr>
              <a:defRPr/>
            </a:pPr>
            <a:endParaRPr lang="en-US" dirty="0">
              <a:solidFill>
                <a:prstClr val="black"/>
              </a:solidFill>
              <a:latin typeface="Comic Sans MS" panose="030F0702030302020204" pitchFamily="66" charset="0"/>
            </a:endParaRPr>
          </a:p>
        </p:txBody>
      </p:sp>
    </p:spTree>
    <p:extLst>
      <p:ext uri="{BB962C8B-B14F-4D97-AF65-F5344CB8AC3E}">
        <p14:creationId xmlns:p14="http://schemas.microsoft.com/office/powerpoint/2010/main" val="39146699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5472" y="571480"/>
            <a:ext cx="8229600" cy="714380"/>
          </a:xfrm>
        </p:spPr>
        <p:txBody>
          <a:bodyPr>
            <a:normAutofit/>
          </a:bodyPr>
          <a:lstStyle/>
          <a:p>
            <a:pPr algn="ctr"/>
            <a:r>
              <a:rPr lang="en-GB" sz="4000" dirty="0">
                <a:effectLst>
                  <a:outerShdw blurRad="38100" dist="38100" dir="2700000" algn="tl">
                    <a:srgbClr val="000000">
                      <a:alpha val="43137"/>
                    </a:srgbClr>
                  </a:outerShdw>
                </a:effectLst>
              </a:rPr>
              <a:t>Calcium Channel Blockers (CCBs)</a:t>
            </a:r>
          </a:p>
        </p:txBody>
      </p:sp>
      <p:sp>
        <p:nvSpPr>
          <p:cNvPr id="4" name="Slide Number Placeholder 3"/>
          <p:cNvSpPr>
            <a:spLocks noGrp="1"/>
          </p:cNvSpPr>
          <p:nvPr>
            <p:ph type="sldNum" sz="quarter" idx="12"/>
          </p:nvPr>
        </p:nvSpPr>
        <p:spPr/>
        <p:txBody>
          <a:bodyPr/>
          <a:lstStyle/>
          <a:p>
            <a:fld id="{165ABED9-C237-4212-8854-E6E9F1E35534}" type="slidenum">
              <a:rPr lang="en-GB" smtClean="0">
                <a:solidFill>
                  <a:srgbClr val="4E3B30">
                    <a:shade val="90000"/>
                  </a:srgbClr>
                </a:solidFill>
              </a:rPr>
              <a:pPr/>
              <a:t>19</a:t>
            </a:fld>
            <a:endParaRPr lang="en-GB">
              <a:solidFill>
                <a:srgbClr val="4E3B30">
                  <a:shade val="90000"/>
                </a:srgbClr>
              </a:solidFill>
            </a:endParaRPr>
          </a:p>
        </p:txBody>
      </p:sp>
      <p:sp>
        <p:nvSpPr>
          <p:cNvPr id="6" name="Date Placeholder 5"/>
          <p:cNvSpPr>
            <a:spLocks noGrp="1"/>
          </p:cNvSpPr>
          <p:nvPr>
            <p:ph type="dt" sz="half" idx="10"/>
          </p:nvPr>
        </p:nvSpPr>
        <p:spPr/>
        <p:txBody>
          <a:bodyPr/>
          <a:lstStyle/>
          <a:p>
            <a:fld id="{ED023884-2169-4B55-A5EA-49E0EA2569D1}" type="datetime5">
              <a:rPr lang="en-US" smtClean="0">
                <a:solidFill>
                  <a:srgbClr val="4E3B30">
                    <a:shade val="90000"/>
                  </a:srgbClr>
                </a:solidFill>
              </a:rPr>
              <a:pPr/>
              <a:t>17-Jul-23</a:t>
            </a:fld>
            <a:endParaRPr lang="en-GB">
              <a:solidFill>
                <a:srgbClr val="4E3B30">
                  <a:shade val="90000"/>
                </a:srgbClr>
              </a:solidFill>
            </a:endParaRPr>
          </a:p>
        </p:txBody>
      </p:sp>
      <p:pic>
        <p:nvPicPr>
          <p:cNvPr id="1026" name="Picture 2"/>
          <p:cNvPicPr>
            <a:picLocks noGrp="1" noChangeAspect="1" noChangeArrowheads="1"/>
          </p:cNvPicPr>
          <p:nvPr>
            <p:ph idx="1"/>
          </p:nvPr>
        </p:nvPicPr>
        <p:blipFill>
          <a:blip r:embed="rId2" cstate="print">
            <a:lum contrast="10000"/>
          </a:blip>
          <a:srcRect/>
          <a:stretch>
            <a:fillRect/>
          </a:stretch>
        </p:blipFill>
        <p:spPr bwMode="auto">
          <a:xfrm>
            <a:off x="3167042" y="1785926"/>
            <a:ext cx="5715040" cy="4286280"/>
          </a:xfrm>
          <a:prstGeom prst="rect">
            <a:avLst/>
          </a:prstGeom>
          <a:noFill/>
          <a:ln w="9525">
            <a:noFill/>
            <a:miter lim="800000"/>
            <a:headEnd/>
            <a:tailEnd/>
          </a:ln>
          <a:effectLst/>
        </p:spPr>
      </p:pic>
      <p:sp>
        <p:nvSpPr>
          <p:cNvPr id="8" name="TextBox 7"/>
          <p:cNvSpPr txBox="1"/>
          <p:nvPr/>
        </p:nvSpPr>
        <p:spPr>
          <a:xfrm>
            <a:off x="7667636" y="6215082"/>
            <a:ext cx="1159292" cy="215444"/>
          </a:xfrm>
          <a:prstGeom prst="rect">
            <a:avLst/>
          </a:prstGeom>
          <a:noFill/>
        </p:spPr>
        <p:txBody>
          <a:bodyPr wrap="none" rtlCol="0">
            <a:spAutoFit/>
          </a:bodyPr>
          <a:lstStyle/>
          <a:p>
            <a:r>
              <a:rPr lang="en-GB" sz="800" i="1" dirty="0">
                <a:solidFill>
                  <a:prstClr val="black"/>
                </a:solidFill>
              </a:rPr>
              <a:t>E. Mol. Pharm. 2</a:t>
            </a:r>
            <a:r>
              <a:rPr lang="en-GB" sz="800" i="1" baseline="30000" dirty="0">
                <a:solidFill>
                  <a:prstClr val="black"/>
                </a:solidFill>
              </a:rPr>
              <a:t>nd</a:t>
            </a:r>
            <a:r>
              <a:rPr lang="en-GB" sz="800" i="1" dirty="0">
                <a:solidFill>
                  <a:prstClr val="black"/>
                </a:solidFill>
              </a:rPr>
              <a:t> ed.</a:t>
            </a:r>
          </a:p>
        </p:txBody>
      </p:sp>
      <p:sp>
        <p:nvSpPr>
          <p:cNvPr id="9" name="Oval 8"/>
          <p:cNvSpPr/>
          <p:nvPr/>
        </p:nvSpPr>
        <p:spPr>
          <a:xfrm>
            <a:off x="5310182" y="1428736"/>
            <a:ext cx="1928826" cy="1857388"/>
          </a:xfrm>
          <a:prstGeom prst="ellipse">
            <a:avLst/>
          </a:prstGeom>
          <a:solidFill>
            <a:schemeClr val="lt1">
              <a:alpha val="0"/>
            </a:schemeClr>
          </a:solidFill>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GB">
              <a:solidFill>
                <a:prstClr val="black"/>
              </a:solidFill>
            </a:endParaRPr>
          </a:p>
        </p:txBody>
      </p:sp>
    </p:spTree>
    <p:extLst>
      <p:ext uri="{BB962C8B-B14F-4D97-AF65-F5344CB8AC3E}">
        <p14:creationId xmlns:p14="http://schemas.microsoft.com/office/powerpoint/2010/main" val="168190417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Learning objectives</a:t>
            </a:r>
            <a:endParaRPr lang="en-US" sz="2400" dirty="0"/>
          </a:p>
        </p:txBody>
      </p:sp>
      <p:sp>
        <p:nvSpPr>
          <p:cNvPr id="3" name="Content Placeholder 2"/>
          <p:cNvSpPr>
            <a:spLocks noGrp="1"/>
          </p:cNvSpPr>
          <p:nvPr>
            <p:ph idx="1"/>
          </p:nvPr>
        </p:nvSpPr>
        <p:spPr/>
        <p:txBody>
          <a:bodyPr>
            <a:normAutofit/>
          </a:bodyPr>
          <a:lstStyle/>
          <a:p>
            <a:pPr marL="0" indent="0">
              <a:buNone/>
            </a:pPr>
            <a:r>
              <a:rPr lang="en-US" sz="2400" dirty="0" smtClean="0">
                <a:latin typeface="Comic Sans MS" panose="030F0702030302020204" pitchFamily="66" charset="0"/>
              </a:rPr>
              <a:t>By the end of this lecture, you should be able to:</a:t>
            </a:r>
          </a:p>
          <a:p>
            <a:pPr marL="514350" indent="-514350">
              <a:buAutoNum type="arabicPeriod"/>
            </a:pPr>
            <a:r>
              <a:rPr lang="en-US" sz="2400" dirty="0" smtClean="0">
                <a:latin typeface="Comic Sans MS" panose="030F0702030302020204" pitchFamily="66" charset="0"/>
              </a:rPr>
              <a:t>Define angina pectoris</a:t>
            </a:r>
          </a:p>
          <a:p>
            <a:pPr marL="514350" indent="-514350">
              <a:buAutoNum type="arabicPeriod"/>
            </a:pPr>
            <a:r>
              <a:rPr lang="en-US" sz="2400" dirty="0" smtClean="0">
                <a:latin typeface="Comic Sans MS" panose="030F0702030302020204" pitchFamily="66" charset="0"/>
              </a:rPr>
              <a:t>List types of angina</a:t>
            </a:r>
          </a:p>
          <a:p>
            <a:pPr marL="514350" indent="-514350">
              <a:buAutoNum type="arabicPeriod"/>
            </a:pPr>
            <a:r>
              <a:rPr lang="en-US" sz="2400" dirty="0" smtClean="0">
                <a:latin typeface="Comic Sans MS" panose="030F0702030302020204" pitchFamily="66" charset="0"/>
              </a:rPr>
              <a:t>Explain the pathophysiology of </a:t>
            </a:r>
            <a:r>
              <a:rPr lang="en-US" sz="2400" dirty="0">
                <a:latin typeface="Comic Sans MS" panose="030F0702030302020204" pitchFamily="66" charset="0"/>
              </a:rPr>
              <a:t>ischemic heart disease </a:t>
            </a:r>
            <a:r>
              <a:rPr lang="en-US" sz="2400" dirty="0" smtClean="0">
                <a:latin typeface="Comic Sans MS" panose="030F0702030302020204" pitchFamily="66" charset="0"/>
              </a:rPr>
              <a:t>(IHD)</a:t>
            </a:r>
          </a:p>
          <a:p>
            <a:pPr marL="514350" indent="-514350">
              <a:buAutoNum type="arabicPeriod"/>
            </a:pPr>
            <a:r>
              <a:rPr lang="en-US" sz="2400" dirty="0" smtClean="0">
                <a:latin typeface="Comic Sans MS" panose="030F0702030302020204" pitchFamily="66" charset="0"/>
              </a:rPr>
              <a:t>Classify types </a:t>
            </a:r>
            <a:r>
              <a:rPr lang="en-US" sz="2400" smtClean="0">
                <a:latin typeface="Comic Sans MS" panose="030F0702030302020204" pitchFamily="66" charset="0"/>
              </a:rPr>
              <a:t>of drugs </a:t>
            </a:r>
            <a:r>
              <a:rPr lang="en-US" sz="2400" dirty="0" smtClean="0">
                <a:latin typeface="Comic Sans MS" panose="030F0702030302020204" pitchFamily="66" charset="0"/>
              </a:rPr>
              <a:t>used in IHD</a:t>
            </a:r>
            <a:endParaRPr lang="en-US" sz="2400" dirty="0">
              <a:latin typeface="Comic Sans MS" panose="030F0702030302020204" pitchFamily="66" charset="0"/>
            </a:endParaRPr>
          </a:p>
          <a:p>
            <a:pPr marL="514350" indent="-514350">
              <a:buAutoNum type="arabicPeriod"/>
            </a:pPr>
            <a:r>
              <a:rPr lang="en-US" sz="2400" dirty="0" smtClean="0">
                <a:latin typeface="Comic Sans MS" panose="030F0702030302020204" pitchFamily="66" charset="0"/>
              </a:rPr>
              <a:t>Describe pharmacological and side effects of antianginal drugs </a:t>
            </a:r>
          </a:p>
          <a:p>
            <a:pPr marL="514350" indent="-514350">
              <a:buAutoNum type="arabicPeriod"/>
            </a:pPr>
            <a:endParaRPr lang="en-US" sz="2400" dirty="0">
              <a:latin typeface="Comic Sans MS" panose="030F0702030302020204" pitchFamily="66" charset="0"/>
            </a:endParaRPr>
          </a:p>
        </p:txBody>
      </p:sp>
    </p:spTree>
    <p:extLst>
      <p:ext uri="{BB962C8B-B14F-4D97-AF65-F5344CB8AC3E}">
        <p14:creationId xmlns:p14="http://schemas.microsoft.com/office/powerpoint/2010/main" val="6670820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32" y="179249"/>
            <a:ext cx="11717305" cy="6678751"/>
          </a:xfrm>
          <a:prstGeom prst="rect">
            <a:avLst/>
          </a:prstGeom>
        </p:spPr>
        <p:txBody>
          <a:bodyPr wrap="square">
            <a:spAutoFit/>
          </a:bodyPr>
          <a:lstStyle/>
          <a:p>
            <a:pPr algn="ctr">
              <a:defRPr/>
            </a:pPr>
            <a:r>
              <a:rPr lang="en-US" sz="2600" b="1" dirty="0">
                <a:solidFill>
                  <a:srgbClr val="A5644E">
                    <a:lumMod val="75000"/>
                  </a:srgbClr>
                </a:solidFill>
                <a:latin typeface="Comic Sans MS" panose="030F0702030302020204" pitchFamily="66" charset="0"/>
              </a:rPr>
              <a:t>CALCIUM CHANNEL BLOCKERS</a:t>
            </a:r>
          </a:p>
          <a:p>
            <a:pPr>
              <a:defRPr/>
            </a:pPr>
            <a:r>
              <a:rPr lang="en-US" sz="2400" b="1" dirty="0">
                <a:solidFill>
                  <a:srgbClr val="0070C0"/>
                </a:solidFill>
                <a:latin typeface="Comic Sans MS" panose="030F0702030302020204" pitchFamily="66" charset="0"/>
              </a:rPr>
              <a:t>MODE OF ACTION</a:t>
            </a:r>
          </a:p>
          <a:p>
            <a:pPr marL="342900" indent="-342900">
              <a:buFont typeface="+mj-lt"/>
              <a:buAutoNum type="arabicPeriod"/>
              <a:defRPr/>
            </a:pPr>
            <a:r>
              <a:rPr lang="en-US" sz="2400" dirty="0">
                <a:solidFill>
                  <a:prstClr val="black"/>
                </a:solidFill>
                <a:latin typeface="Comic Sans MS" panose="030F0702030302020204" pitchFamily="66" charset="0"/>
              </a:rPr>
              <a:t>DECREASES MYOCARDIAL OXYGEN DEMAND BY REDUCING BLOOD PRESSURE AND MYOCARDIAL </a:t>
            </a:r>
            <a:r>
              <a:rPr lang="en-US" sz="2400" dirty="0" smtClean="0">
                <a:solidFill>
                  <a:prstClr val="black"/>
                </a:solidFill>
                <a:latin typeface="Comic Sans MS" panose="030F0702030302020204" pitchFamily="66" charset="0"/>
              </a:rPr>
              <a:t>CONTRACTILITY</a:t>
            </a:r>
          </a:p>
          <a:p>
            <a:pPr marL="342900" indent="-342900">
              <a:buFont typeface="+mj-lt"/>
              <a:buAutoNum type="arabicPeriod"/>
              <a:defRPr/>
            </a:pPr>
            <a:r>
              <a:rPr lang="en-US" sz="2400" dirty="0" smtClean="0">
                <a:solidFill>
                  <a:prstClr val="black"/>
                </a:solidFill>
                <a:latin typeface="Comic Sans MS" panose="030F0702030302020204" pitchFamily="66" charset="0"/>
              </a:rPr>
              <a:t>Increase oxygen supply by dilating epicardia coronary arteries.</a:t>
            </a:r>
            <a:endParaRPr lang="en-US" sz="2400" dirty="0">
              <a:solidFill>
                <a:prstClr val="black"/>
              </a:solidFill>
              <a:latin typeface="Comic Sans MS" panose="030F0702030302020204" pitchFamily="66" charset="0"/>
            </a:endParaRPr>
          </a:p>
          <a:p>
            <a:pPr marL="228600" indent="-228600">
              <a:defRPr/>
            </a:pPr>
            <a:endParaRPr lang="en-US" sz="2400" dirty="0">
              <a:solidFill>
                <a:prstClr val="black"/>
              </a:solidFill>
              <a:latin typeface="Comic Sans MS" panose="030F0702030302020204" pitchFamily="66" charset="0"/>
            </a:endParaRPr>
          </a:p>
          <a:p>
            <a:pPr marL="228600" indent="-228600">
              <a:defRPr/>
            </a:pPr>
            <a:r>
              <a:rPr lang="en-US" sz="2400" b="1" dirty="0">
                <a:solidFill>
                  <a:srgbClr val="0070C0"/>
                </a:solidFill>
                <a:latin typeface="Comic Sans MS" panose="030F0702030302020204" pitchFamily="66" charset="0"/>
              </a:rPr>
              <a:t>TYPES</a:t>
            </a:r>
          </a:p>
          <a:p>
            <a:pPr marL="342900" indent="-342900">
              <a:buFont typeface="+mj-lt"/>
              <a:buAutoNum type="alphaUcPeriod"/>
              <a:defRPr/>
            </a:pPr>
            <a:r>
              <a:rPr lang="en-US" sz="2400" b="1" dirty="0">
                <a:solidFill>
                  <a:prstClr val="black"/>
                </a:solidFill>
                <a:latin typeface="Comic Sans MS" panose="030F0702030302020204" pitchFamily="66" charset="0"/>
              </a:rPr>
              <a:t>DIHYDROPYRIDINE CALCIUM </a:t>
            </a:r>
            <a:r>
              <a:rPr lang="en-US" sz="2400" b="1" dirty="0" smtClean="0">
                <a:solidFill>
                  <a:prstClr val="black"/>
                </a:solidFill>
                <a:latin typeface="Comic Sans MS" panose="030F0702030302020204" pitchFamily="66" charset="0"/>
              </a:rPr>
              <a:t>ANTAGONISTS</a:t>
            </a:r>
          </a:p>
          <a:p>
            <a:pPr marL="285750" indent="-285750">
              <a:buFont typeface="Arial" panose="020B0604020202020204" pitchFamily="34" charset="0"/>
              <a:buChar char="•"/>
              <a:defRPr/>
            </a:pPr>
            <a:r>
              <a:rPr lang="en-US" sz="2400" dirty="0" smtClean="0">
                <a:solidFill>
                  <a:prstClr val="black"/>
                </a:solidFill>
                <a:latin typeface="Comic Sans MS" panose="030F0702030302020204" pitchFamily="66" charset="0"/>
              </a:rPr>
              <a:t>NIFEDIPINE SR</a:t>
            </a:r>
          </a:p>
          <a:p>
            <a:pPr marL="285750" indent="-285750">
              <a:buFont typeface="Arial" panose="020B0604020202020204" pitchFamily="34" charset="0"/>
              <a:buChar char="•"/>
              <a:defRPr/>
            </a:pPr>
            <a:r>
              <a:rPr lang="en-US" sz="2400" dirty="0" err="1" smtClean="0">
                <a:solidFill>
                  <a:prstClr val="black"/>
                </a:solidFill>
                <a:latin typeface="Comic Sans MS" panose="030F0702030302020204" pitchFamily="66" charset="0"/>
              </a:rPr>
              <a:t>Amlodipne</a:t>
            </a:r>
            <a:r>
              <a:rPr lang="en-US" sz="2400" dirty="0" smtClean="0">
                <a:solidFill>
                  <a:prstClr val="black"/>
                </a:solidFill>
                <a:latin typeface="Comic Sans MS" panose="030F0702030302020204" pitchFamily="66" charset="0"/>
              </a:rPr>
              <a:t> </a:t>
            </a:r>
            <a:endParaRPr lang="en-US" sz="2400" dirty="0">
              <a:solidFill>
                <a:prstClr val="black"/>
              </a:solidFill>
              <a:latin typeface="Comic Sans MS" panose="030F0702030302020204" pitchFamily="66" charset="0"/>
            </a:endParaRPr>
          </a:p>
          <a:p>
            <a:pPr marL="285750" indent="-285750">
              <a:buFont typeface="Arial" panose="020B0604020202020204" pitchFamily="34" charset="0"/>
              <a:buChar char="•"/>
              <a:defRPr/>
            </a:pPr>
            <a:r>
              <a:rPr lang="en-US" sz="2400" dirty="0" smtClean="0">
                <a:solidFill>
                  <a:prstClr val="black"/>
                </a:solidFill>
                <a:latin typeface="Comic Sans MS" panose="030F0702030302020204" pitchFamily="66" charset="0"/>
              </a:rPr>
              <a:t> </a:t>
            </a:r>
            <a:r>
              <a:rPr lang="en-US" sz="2400" dirty="0">
                <a:solidFill>
                  <a:prstClr val="black"/>
                </a:solidFill>
                <a:latin typeface="Comic Sans MS" panose="030F0702030302020204" pitchFamily="66" charset="0"/>
              </a:rPr>
              <a:t>NICARDIPINE OFTEN CAUSE REFLEX TACHYCARDIA-BEST USED IN COMBINATION WITH BETA BLOCKER-not used or caution when </a:t>
            </a:r>
            <a:r>
              <a:rPr lang="en-US" sz="2400" dirty="0" smtClean="0">
                <a:solidFill>
                  <a:prstClr val="black"/>
                </a:solidFill>
                <a:latin typeface="Comic Sans MS" panose="030F0702030302020204" pitchFamily="66" charset="0"/>
              </a:rPr>
              <a:t>using</a:t>
            </a:r>
          </a:p>
          <a:p>
            <a:pPr marL="285750" indent="-285750">
              <a:buFont typeface="Arial" panose="020B0604020202020204" pitchFamily="34" charset="0"/>
              <a:buChar char="•"/>
              <a:defRPr/>
            </a:pPr>
            <a:endParaRPr lang="en-US" sz="2400" dirty="0">
              <a:solidFill>
                <a:prstClr val="black"/>
              </a:solidFill>
              <a:latin typeface="Comic Sans MS" panose="030F0702030302020204" pitchFamily="66" charset="0"/>
            </a:endParaRPr>
          </a:p>
          <a:p>
            <a:pPr>
              <a:defRPr/>
            </a:pPr>
            <a:r>
              <a:rPr lang="en-US" sz="2400" dirty="0">
                <a:solidFill>
                  <a:prstClr val="black"/>
                </a:solidFill>
                <a:latin typeface="Comic Sans MS" panose="030F0702030302020204" pitchFamily="66" charset="0"/>
              </a:rPr>
              <a:t>B</a:t>
            </a:r>
            <a:r>
              <a:rPr lang="en-US" sz="2400" dirty="0" smtClean="0">
                <a:solidFill>
                  <a:prstClr val="black"/>
                </a:solidFill>
                <a:latin typeface="Comic Sans MS" panose="030F0702030302020204" pitchFamily="66" charset="0"/>
              </a:rPr>
              <a:t>. NON- </a:t>
            </a:r>
            <a:r>
              <a:rPr lang="en-US" sz="2400" dirty="0">
                <a:solidFill>
                  <a:prstClr val="black"/>
                </a:solidFill>
                <a:latin typeface="Comic Sans MS" panose="030F0702030302020204" pitchFamily="66" charset="0"/>
              </a:rPr>
              <a:t>DIHYDROPYRIDINE CALCIUM </a:t>
            </a:r>
            <a:r>
              <a:rPr lang="en-US" sz="2400" dirty="0" smtClean="0">
                <a:solidFill>
                  <a:prstClr val="black"/>
                </a:solidFill>
                <a:latin typeface="Comic Sans MS" panose="030F0702030302020204" pitchFamily="66" charset="0"/>
              </a:rPr>
              <a:t>ANTAGONISTS</a:t>
            </a:r>
          </a:p>
          <a:p>
            <a:pPr marL="285750" indent="-285750">
              <a:buFont typeface="Arial" panose="020B0604020202020204" pitchFamily="34" charset="0"/>
              <a:buChar char="•"/>
              <a:defRPr/>
            </a:pPr>
            <a:r>
              <a:rPr lang="en-US" sz="2400" dirty="0" smtClean="0">
                <a:solidFill>
                  <a:prstClr val="black"/>
                </a:solidFill>
                <a:latin typeface="Comic Sans MS" panose="030F0702030302020204" pitchFamily="66" charset="0"/>
              </a:rPr>
              <a:t>VERAPAMIL </a:t>
            </a:r>
          </a:p>
          <a:p>
            <a:pPr marL="285750" indent="-285750">
              <a:buFont typeface="Arial" panose="020B0604020202020204" pitchFamily="34" charset="0"/>
              <a:buChar char="•"/>
              <a:defRPr/>
            </a:pPr>
            <a:r>
              <a:rPr lang="en-US" sz="2400" dirty="0" smtClean="0">
                <a:solidFill>
                  <a:prstClr val="black"/>
                </a:solidFill>
                <a:latin typeface="Comic Sans MS" panose="030F0702030302020204" pitchFamily="66" charset="0"/>
              </a:rPr>
              <a:t>DILTIAZEM</a:t>
            </a:r>
          </a:p>
          <a:p>
            <a:pPr>
              <a:defRPr/>
            </a:pPr>
            <a:r>
              <a:rPr lang="en-US" sz="1200" b="1" dirty="0" smtClean="0">
                <a:solidFill>
                  <a:prstClr val="black"/>
                </a:solidFill>
                <a:latin typeface="Comic Sans MS" panose="030F0702030302020204" pitchFamily="66" charset="0"/>
              </a:rPr>
              <a:t>SUITABLE FOR PATIENTS WHO ARE NOT RECEIVING BETA BLOCKERS AS THEY DECREASE THE HEART RATE ( DANGEROUS ADDITIVE EFFECT)</a:t>
            </a:r>
          </a:p>
          <a:p>
            <a:pPr marL="228600" indent="-228600">
              <a:defRPr/>
            </a:pPr>
            <a:endParaRPr lang="en-US" dirty="0">
              <a:solidFill>
                <a:prstClr val="black"/>
              </a:solidFill>
              <a:latin typeface="Comic Sans MS" panose="030F0702030302020204" pitchFamily="66" charset="0"/>
            </a:endParaRPr>
          </a:p>
        </p:txBody>
      </p:sp>
    </p:spTree>
    <p:extLst>
      <p:ext uri="{BB962C8B-B14F-4D97-AF65-F5344CB8AC3E}">
        <p14:creationId xmlns:p14="http://schemas.microsoft.com/office/powerpoint/2010/main" val="25731980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6911" y="420958"/>
            <a:ext cx="11184532" cy="5909310"/>
          </a:xfrm>
          <a:prstGeom prst="rect">
            <a:avLst/>
          </a:prstGeom>
        </p:spPr>
        <p:txBody>
          <a:bodyPr wrap="square">
            <a:spAutoFit/>
          </a:bodyPr>
          <a:lstStyle/>
          <a:p>
            <a:pPr marL="228600" indent="-228600">
              <a:defRPr/>
            </a:pPr>
            <a:r>
              <a:rPr lang="en-US" sz="2400" dirty="0">
                <a:solidFill>
                  <a:prstClr val="black"/>
                </a:solidFill>
                <a:latin typeface="Comic Sans MS" panose="030F0702030302020204" pitchFamily="66" charset="0"/>
              </a:rPr>
              <a:t>CALCIUM CHANNEL ANTAGONISTS MAY REDUCE MYOCARDIAL </a:t>
            </a:r>
          </a:p>
          <a:p>
            <a:pPr marL="228600" indent="-228600">
              <a:defRPr/>
            </a:pPr>
            <a:r>
              <a:rPr lang="en-US" sz="2400" dirty="0">
                <a:solidFill>
                  <a:prstClr val="black"/>
                </a:solidFill>
                <a:latin typeface="Comic Sans MS" panose="030F0702030302020204" pitchFamily="66" charset="0"/>
              </a:rPr>
              <a:t>CONTRACTILITY TO A DEGREE THAT CAN AGGRAVATEOR PRECIPITATE </a:t>
            </a:r>
          </a:p>
          <a:p>
            <a:pPr marL="228600" indent="-228600">
              <a:defRPr/>
            </a:pPr>
            <a:r>
              <a:rPr lang="en-US" sz="2400" dirty="0">
                <a:solidFill>
                  <a:prstClr val="black"/>
                </a:solidFill>
                <a:latin typeface="Comic Sans MS" panose="030F0702030302020204" pitchFamily="66" charset="0"/>
              </a:rPr>
              <a:t>HEART </a:t>
            </a:r>
            <a:r>
              <a:rPr lang="en-US" sz="2400" dirty="0" smtClean="0">
                <a:solidFill>
                  <a:prstClr val="black"/>
                </a:solidFill>
                <a:latin typeface="Comic Sans MS" panose="030F0702030302020204" pitchFamily="66" charset="0"/>
              </a:rPr>
              <a:t>FAILURE</a:t>
            </a:r>
          </a:p>
          <a:p>
            <a:pPr marL="228600" indent="-228600">
              <a:defRPr/>
            </a:pPr>
            <a:endParaRPr lang="en-US" sz="2400" dirty="0">
              <a:solidFill>
                <a:prstClr val="black"/>
              </a:solidFill>
              <a:latin typeface="Comic Sans MS" panose="030F0702030302020204" pitchFamily="66" charset="0"/>
            </a:endParaRPr>
          </a:p>
          <a:p>
            <a:pPr marL="228600" indent="-228600">
              <a:defRPr/>
            </a:pPr>
            <a:endParaRPr lang="en-US" sz="2400" dirty="0">
              <a:solidFill>
                <a:prstClr val="black"/>
              </a:solidFill>
              <a:latin typeface="Comic Sans MS" panose="030F0702030302020204" pitchFamily="66" charset="0"/>
            </a:endParaRPr>
          </a:p>
          <a:p>
            <a:pPr marL="228600" indent="-228600">
              <a:defRPr/>
            </a:pPr>
            <a:r>
              <a:rPr lang="en-US" sz="2400" b="1" dirty="0">
                <a:solidFill>
                  <a:srgbClr val="0070C0"/>
                </a:solidFill>
                <a:latin typeface="Comic Sans MS" panose="030F0702030302020204" pitchFamily="66" charset="0"/>
              </a:rPr>
              <a:t>UNWANTED </a:t>
            </a:r>
            <a:r>
              <a:rPr lang="en-US" sz="2400" b="1" dirty="0" smtClean="0">
                <a:solidFill>
                  <a:srgbClr val="0070C0"/>
                </a:solidFill>
                <a:latin typeface="Comic Sans MS" panose="030F0702030302020204" pitchFamily="66" charset="0"/>
              </a:rPr>
              <a:t>EFFECTS</a:t>
            </a:r>
          </a:p>
          <a:p>
            <a:pPr marL="228600" indent="-228600">
              <a:defRPr/>
            </a:pPr>
            <a:endParaRPr lang="en-US" sz="2400" b="1" dirty="0">
              <a:solidFill>
                <a:srgbClr val="0070C0"/>
              </a:solidFill>
              <a:latin typeface="Comic Sans MS" panose="030F0702030302020204" pitchFamily="66" charset="0"/>
            </a:endParaRPr>
          </a:p>
          <a:p>
            <a:pPr marL="228600" indent="-228600">
              <a:buFont typeface="Wingdings" pitchFamily="2" charset="2"/>
              <a:buChar char="§"/>
              <a:defRPr/>
            </a:pPr>
            <a:r>
              <a:rPr lang="en-US" sz="2400" dirty="0">
                <a:solidFill>
                  <a:prstClr val="black"/>
                </a:solidFill>
                <a:latin typeface="Comic Sans MS" panose="030F0702030302020204" pitchFamily="66" charset="0"/>
              </a:rPr>
              <a:t>PERIPHERAL OEDEMA</a:t>
            </a:r>
          </a:p>
          <a:p>
            <a:pPr marL="228600" indent="-228600">
              <a:buFont typeface="Wingdings" pitchFamily="2" charset="2"/>
              <a:buChar char="§"/>
              <a:defRPr/>
            </a:pPr>
            <a:r>
              <a:rPr lang="en-US" sz="2400" dirty="0">
                <a:solidFill>
                  <a:prstClr val="black"/>
                </a:solidFill>
                <a:latin typeface="Comic Sans MS" panose="030F0702030302020204" pitchFamily="66" charset="0"/>
              </a:rPr>
              <a:t>FLUSHING</a:t>
            </a:r>
          </a:p>
          <a:p>
            <a:pPr marL="228600" indent="-228600">
              <a:buFont typeface="Wingdings" pitchFamily="2" charset="2"/>
              <a:buChar char="§"/>
              <a:defRPr/>
            </a:pPr>
            <a:r>
              <a:rPr lang="en-US" sz="2400" dirty="0">
                <a:solidFill>
                  <a:prstClr val="black"/>
                </a:solidFill>
                <a:latin typeface="Comic Sans MS" panose="030F0702030302020204" pitchFamily="66" charset="0"/>
              </a:rPr>
              <a:t>HEADACHE</a:t>
            </a:r>
          </a:p>
          <a:p>
            <a:pPr marL="228600" indent="-228600">
              <a:buFont typeface="Wingdings" pitchFamily="2" charset="2"/>
              <a:buChar char="§"/>
              <a:defRPr/>
            </a:pPr>
            <a:r>
              <a:rPr lang="en-US" sz="2400" dirty="0" smtClean="0">
                <a:solidFill>
                  <a:prstClr val="black"/>
                </a:solidFill>
                <a:latin typeface="Comic Sans MS" panose="030F0702030302020204" pitchFamily="66" charset="0"/>
              </a:rPr>
              <a:t>DIZZINESS</a:t>
            </a:r>
          </a:p>
          <a:p>
            <a:pPr marL="228600" indent="-228600">
              <a:buFont typeface="Wingdings" pitchFamily="2" charset="2"/>
              <a:buChar char="§"/>
              <a:defRPr/>
            </a:pPr>
            <a:r>
              <a:rPr lang="en-US" sz="2400" dirty="0" smtClean="0">
                <a:solidFill>
                  <a:prstClr val="black"/>
                </a:solidFill>
                <a:latin typeface="Comic Sans MS" panose="030F0702030302020204" pitchFamily="66" charset="0"/>
              </a:rPr>
              <a:t>Hypotension</a:t>
            </a:r>
          </a:p>
          <a:p>
            <a:pPr marL="228600" indent="-228600">
              <a:buFont typeface="Wingdings" pitchFamily="2" charset="2"/>
              <a:buChar char="§"/>
              <a:defRPr/>
            </a:pPr>
            <a:r>
              <a:rPr lang="en-US" sz="2400" dirty="0" smtClean="0">
                <a:solidFill>
                  <a:prstClr val="black"/>
                </a:solidFill>
                <a:latin typeface="Comic Sans MS" panose="030F0702030302020204" pitchFamily="66" charset="0"/>
              </a:rPr>
              <a:t>Constipation </a:t>
            </a:r>
          </a:p>
          <a:p>
            <a:pPr marL="228600" indent="-228600">
              <a:buFont typeface="Wingdings" pitchFamily="2" charset="2"/>
              <a:buChar char="§"/>
              <a:defRPr/>
            </a:pPr>
            <a:endParaRPr lang="en-US" sz="2400" dirty="0">
              <a:solidFill>
                <a:prstClr val="black"/>
              </a:solidFill>
              <a:latin typeface="Comic Sans MS" panose="030F0702030302020204" pitchFamily="66" charset="0"/>
            </a:endParaRPr>
          </a:p>
          <a:p>
            <a:pPr marL="228600" indent="-228600">
              <a:buFont typeface="Wingdings" pitchFamily="2" charset="2"/>
              <a:buChar char="§"/>
              <a:defRPr/>
            </a:pPr>
            <a:endParaRPr lang="en-US" sz="2400" dirty="0" smtClean="0">
              <a:solidFill>
                <a:prstClr val="black"/>
              </a:solidFill>
              <a:latin typeface="Comic Sans MS" panose="030F0702030302020204" pitchFamily="66" charset="0"/>
            </a:endParaRPr>
          </a:p>
          <a:p>
            <a:pPr marL="228600" indent="-228600">
              <a:buFont typeface="Wingdings" pitchFamily="2" charset="2"/>
              <a:buChar char="§"/>
              <a:defRPr/>
            </a:pPr>
            <a:endParaRPr lang="en-US" dirty="0">
              <a:solidFill>
                <a:prstClr val="black"/>
              </a:solidFill>
              <a:latin typeface="Comic Sans MS" panose="030F0702030302020204" pitchFamily="66" charset="0"/>
            </a:endParaRPr>
          </a:p>
        </p:txBody>
      </p:sp>
    </p:spTree>
    <p:extLst>
      <p:ext uri="{BB962C8B-B14F-4D97-AF65-F5344CB8AC3E}">
        <p14:creationId xmlns:p14="http://schemas.microsoft.com/office/powerpoint/2010/main" val="2825293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7844"/>
            <a:ext cx="8229600" cy="714380"/>
          </a:xfrm>
        </p:spPr>
        <p:txBody>
          <a:bodyPr>
            <a:normAutofit/>
          </a:bodyPr>
          <a:lstStyle/>
          <a:p>
            <a:r>
              <a:rPr lang="en-GB" sz="4000" dirty="0">
                <a:effectLst>
                  <a:outerShdw blurRad="38100" dist="38100" dir="2700000" algn="tl">
                    <a:srgbClr val="000000">
                      <a:alpha val="43137"/>
                    </a:srgbClr>
                  </a:outerShdw>
                </a:effectLst>
              </a:rPr>
              <a:t>Calcium Channel Blockers (CCBs)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21101787"/>
              </p:ext>
            </p:extLst>
          </p:nvPr>
        </p:nvGraphicFramePr>
        <p:xfrm>
          <a:off x="420784" y="1214437"/>
          <a:ext cx="10933016" cy="5011701"/>
        </p:xfrm>
        <a:graphic>
          <a:graphicData uri="http://schemas.openxmlformats.org/drawingml/2006/table">
            <a:tbl>
              <a:tblPr firstRow="1" bandRow="1">
                <a:tableStyleId>{5C22544A-7EE6-4342-B048-85BDC9FD1C3A}</a:tableStyleId>
              </a:tblPr>
              <a:tblGrid>
                <a:gridCol w="2733254">
                  <a:extLst>
                    <a:ext uri="{9D8B030D-6E8A-4147-A177-3AD203B41FA5}">
                      <a16:colId xmlns:a16="http://schemas.microsoft.com/office/drawing/2014/main" xmlns="" val="20000"/>
                    </a:ext>
                  </a:extLst>
                </a:gridCol>
                <a:gridCol w="2733254">
                  <a:extLst>
                    <a:ext uri="{9D8B030D-6E8A-4147-A177-3AD203B41FA5}">
                      <a16:colId xmlns:a16="http://schemas.microsoft.com/office/drawing/2014/main" xmlns="" val="20001"/>
                    </a:ext>
                  </a:extLst>
                </a:gridCol>
                <a:gridCol w="2733254">
                  <a:extLst>
                    <a:ext uri="{9D8B030D-6E8A-4147-A177-3AD203B41FA5}">
                      <a16:colId xmlns:a16="http://schemas.microsoft.com/office/drawing/2014/main" xmlns="" val="20002"/>
                    </a:ext>
                  </a:extLst>
                </a:gridCol>
                <a:gridCol w="2733254">
                  <a:extLst>
                    <a:ext uri="{9D8B030D-6E8A-4147-A177-3AD203B41FA5}">
                      <a16:colId xmlns:a16="http://schemas.microsoft.com/office/drawing/2014/main" xmlns="" val="20003"/>
                    </a:ext>
                  </a:extLst>
                </a:gridCol>
              </a:tblGrid>
              <a:tr h="487156">
                <a:tc>
                  <a:txBody>
                    <a:bodyPr/>
                    <a:lstStyle/>
                    <a:p>
                      <a:r>
                        <a:rPr lang="en-GB" dirty="0" smtClean="0">
                          <a:latin typeface="Comic Sans MS" panose="030F0702030302020204" pitchFamily="66" charset="0"/>
                        </a:rPr>
                        <a:t>Drug Name</a:t>
                      </a:r>
                      <a:endParaRPr lang="en-GB" dirty="0">
                        <a:latin typeface="Comic Sans MS" panose="030F0702030302020204" pitchFamily="66" charset="0"/>
                      </a:endParaRPr>
                    </a:p>
                  </a:txBody>
                  <a:tcPr/>
                </a:tc>
                <a:tc>
                  <a:txBody>
                    <a:bodyPr/>
                    <a:lstStyle/>
                    <a:p>
                      <a:r>
                        <a:rPr lang="en-GB" dirty="0" smtClean="0">
                          <a:latin typeface="Comic Sans MS" panose="030F0702030302020204" pitchFamily="66" charset="0"/>
                        </a:rPr>
                        <a:t>Clinical Uses</a:t>
                      </a:r>
                      <a:endParaRPr lang="en-GB" dirty="0">
                        <a:latin typeface="Comic Sans MS" panose="030F0702030302020204" pitchFamily="66" charset="0"/>
                      </a:endParaRPr>
                    </a:p>
                  </a:txBody>
                  <a:tcPr/>
                </a:tc>
                <a:tc>
                  <a:txBody>
                    <a:bodyPr/>
                    <a:lstStyle/>
                    <a:p>
                      <a:r>
                        <a:rPr lang="en-GB" dirty="0" smtClean="0">
                          <a:latin typeface="Comic Sans MS" panose="030F0702030302020204" pitchFamily="66" charset="0"/>
                        </a:rPr>
                        <a:t>Dosage</a:t>
                      </a:r>
                      <a:endParaRPr lang="en-GB" dirty="0">
                        <a:latin typeface="Comic Sans MS" panose="030F0702030302020204" pitchFamily="66" charset="0"/>
                      </a:endParaRPr>
                    </a:p>
                  </a:txBody>
                  <a:tcPr/>
                </a:tc>
                <a:tc>
                  <a:txBody>
                    <a:bodyPr/>
                    <a:lstStyle/>
                    <a:p>
                      <a:r>
                        <a:rPr lang="en-GB" dirty="0" smtClean="0">
                          <a:latin typeface="Comic Sans MS" panose="030F0702030302020204" pitchFamily="66" charset="0"/>
                        </a:rPr>
                        <a:t>Adverse Effects</a:t>
                      </a:r>
                      <a:endParaRPr lang="en-GB" dirty="0">
                        <a:latin typeface="Comic Sans MS" panose="030F0702030302020204" pitchFamily="66" charset="0"/>
                      </a:endParaRPr>
                    </a:p>
                  </a:txBody>
                  <a:tcPr/>
                </a:tc>
                <a:extLst>
                  <a:ext uri="{0D108BD9-81ED-4DB2-BD59-A6C34878D82A}">
                    <a16:rowId xmlns:a16="http://schemas.microsoft.com/office/drawing/2014/main" xmlns="" val="10000"/>
                  </a:ext>
                </a:extLst>
              </a:tr>
              <a:tr h="1141146">
                <a:tc>
                  <a:txBody>
                    <a:bodyPr/>
                    <a:lstStyle/>
                    <a:p>
                      <a:r>
                        <a:rPr lang="en-GB" b="1" dirty="0" err="1" smtClean="0">
                          <a:latin typeface="Comic Sans MS" panose="030F0702030302020204" pitchFamily="66" charset="0"/>
                        </a:rPr>
                        <a:t>Amlodipine</a:t>
                      </a:r>
                      <a:endParaRPr lang="en-GB" b="1" dirty="0">
                        <a:latin typeface="Comic Sans MS" panose="030F0702030302020204" pitchFamily="66" charset="0"/>
                      </a:endParaRPr>
                    </a:p>
                  </a:txBody>
                  <a:tcPr/>
                </a:tc>
                <a:tc>
                  <a:txBody>
                    <a:bodyPr/>
                    <a:lstStyle/>
                    <a:p>
                      <a:r>
                        <a:rPr kumimoji="0" lang="en-GB" sz="1800" kern="1200" baseline="0" dirty="0" smtClean="0">
                          <a:solidFill>
                            <a:schemeClr val="dk1"/>
                          </a:solidFill>
                          <a:latin typeface="Comic Sans MS" panose="030F0702030302020204" pitchFamily="66" charset="0"/>
                          <a:ea typeface="+mn-ea"/>
                          <a:cs typeface="+mn-cs"/>
                        </a:rPr>
                        <a:t>Stable &amp; </a:t>
                      </a:r>
                      <a:r>
                        <a:rPr kumimoji="0" lang="en-GB" sz="1800" kern="1200" baseline="0" dirty="0" err="1" smtClean="0">
                          <a:solidFill>
                            <a:schemeClr val="dk1"/>
                          </a:solidFill>
                          <a:latin typeface="Comic Sans MS" panose="030F0702030302020204" pitchFamily="66" charset="0"/>
                          <a:ea typeface="+mn-ea"/>
                          <a:cs typeface="+mn-cs"/>
                        </a:rPr>
                        <a:t>Vasospastic</a:t>
                      </a:r>
                      <a:r>
                        <a:rPr kumimoji="0" lang="en-GB" sz="1800" kern="1200" baseline="0" dirty="0" smtClean="0">
                          <a:solidFill>
                            <a:schemeClr val="dk1"/>
                          </a:solidFill>
                          <a:latin typeface="Comic Sans MS" panose="030F0702030302020204" pitchFamily="66" charset="0"/>
                          <a:ea typeface="+mn-ea"/>
                          <a:cs typeface="+mn-cs"/>
                        </a:rPr>
                        <a:t> Angina; Hypertension</a:t>
                      </a:r>
                      <a:endParaRPr lang="en-GB" dirty="0">
                        <a:latin typeface="Comic Sans MS" panose="030F0702030302020204" pitchFamily="66" charset="0"/>
                      </a:endParaRPr>
                    </a:p>
                  </a:txBody>
                  <a:tcPr/>
                </a:tc>
                <a:tc>
                  <a:txBody>
                    <a:bodyPr/>
                    <a:lstStyle/>
                    <a:p>
                      <a:r>
                        <a:rPr lang="en-GB" dirty="0" smtClean="0">
                          <a:latin typeface="Comic Sans MS" panose="030F0702030302020204" pitchFamily="66" charset="0"/>
                        </a:rPr>
                        <a:t>5-10mg PO OD</a:t>
                      </a:r>
                      <a:endParaRPr lang="en-GB" dirty="0">
                        <a:latin typeface="Comic Sans MS" panose="030F0702030302020204" pitchFamily="66" charset="0"/>
                      </a:endParaRPr>
                    </a:p>
                  </a:txBody>
                  <a:tcPr/>
                </a:tc>
                <a:tc>
                  <a:txBody>
                    <a:bodyPr/>
                    <a:lstStyle/>
                    <a:p>
                      <a:r>
                        <a:rPr kumimoji="0" lang="en-GB" sz="1700" i="1" kern="1200" baseline="0" dirty="0" smtClean="0">
                          <a:solidFill>
                            <a:schemeClr val="dk1"/>
                          </a:solidFill>
                          <a:latin typeface="Comic Sans MS" panose="030F0702030302020204" pitchFamily="66" charset="0"/>
                          <a:ea typeface="+mn-ea"/>
                          <a:cs typeface="+mn-cs"/>
                        </a:rPr>
                        <a:t>headache, nervousness, dizziness, constipation, peripheral oedema, etc</a:t>
                      </a:r>
                      <a:endParaRPr lang="en-GB" sz="1700" i="1" dirty="0">
                        <a:latin typeface="Comic Sans MS" panose="030F0702030302020204" pitchFamily="66" charset="0"/>
                      </a:endParaRPr>
                    </a:p>
                  </a:txBody>
                  <a:tcPr/>
                </a:tc>
                <a:extLst>
                  <a:ext uri="{0D108BD9-81ED-4DB2-BD59-A6C34878D82A}">
                    <a16:rowId xmlns:a16="http://schemas.microsoft.com/office/drawing/2014/main" xmlns="" val="10001"/>
                  </a:ext>
                </a:extLst>
              </a:tr>
              <a:tr h="1821830">
                <a:tc>
                  <a:txBody>
                    <a:bodyPr/>
                    <a:lstStyle/>
                    <a:p>
                      <a:r>
                        <a:rPr lang="en-GB" b="1" dirty="0" err="1" smtClean="0">
                          <a:latin typeface="Comic Sans MS" panose="030F0702030302020204" pitchFamily="66" charset="0"/>
                        </a:rPr>
                        <a:t>Nifedipine</a:t>
                      </a:r>
                      <a:endParaRPr lang="en-GB" b="1" dirty="0">
                        <a:latin typeface="Comic Sans MS" panose="030F0702030302020204" pitchFamily="66" charset="0"/>
                      </a:endParaRPr>
                    </a:p>
                  </a:txBody>
                  <a:tcPr/>
                </a:tc>
                <a:tc>
                  <a:txBody>
                    <a:bodyPr/>
                    <a:lstStyle/>
                    <a:p>
                      <a:r>
                        <a:rPr lang="en-GB" dirty="0" err="1" smtClean="0">
                          <a:latin typeface="Comic Sans MS" panose="030F0702030302020204" pitchFamily="66" charset="0"/>
                        </a:rPr>
                        <a:t>Vasospastic</a:t>
                      </a:r>
                      <a:r>
                        <a:rPr lang="en-GB" dirty="0" smtClean="0">
                          <a:latin typeface="Comic Sans MS" panose="030F0702030302020204" pitchFamily="66" charset="0"/>
                        </a:rPr>
                        <a:t> &amp;</a:t>
                      </a:r>
                      <a:r>
                        <a:rPr lang="en-GB" baseline="0" dirty="0" smtClean="0">
                          <a:latin typeface="Comic Sans MS" panose="030F0702030302020204" pitchFamily="66" charset="0"/>
                        </a:rPr>
                        <a:t> Stable Angina, </a:t>
                      </a:r>
                      <a:r>
                        <a:rPr kumimoji="0" lang="en-GB" sz="1800" kern="1200" baseline="0" dirty="0" smtClean="0">
                          <a:solidFill>
                            <a:schemeClr val="dk1"/>
                          </a:solidFill>
                          <a:latin typeface="Comic Sans MS" panose="030F0702030302020204" pitchFamily="66" charset="0"/>
                          <a:ea typeface="+mn-ea"/>
                          <a:cs typeface="+mn-cs"/>
                        </a:rPr>
                        <a:t>Hypertension </a:t>
                      </a:r>
                      <a:r>
                        <a:rPr kumimoji="0" lang="en-GB" sz="1800" i="1" kern="1200" baseline="0" dirty="0" smtClean="0">
                          <a:solidFill>
                            <a:schemeClr val="dk1"/>
                          </a:solidFill>
                          <a:latin typeface="Comic Sans MS" panose="030F0702030302020204" pitchFamily="66" charset="0"/>
                          <a:ea typeface="+mn-ea"/>
                          <a:cs typeface="+mn-cs"/>
                        </a:rPr>
                        <a:t>(SR preps only)</a:t>
                      </a:r>
                      <a:endParaRPr lang="en-GB" i="1" dirty="0">
                        <a:latin typeface="Comic Sans MS" panose="030F0702030302020204" pitchFamily="66" charset="0"/>
                      </a:endParaRPr>
                    </a:p>
                  </a:txBody>
                  <a:tcPr/>
                </a:tc>
                <a:tc>
                  <a:txBody>
                    <a:bodyPr/>
                    <a:lstStyle/>
                    <a:p>
                      <a:r>
                        <a:rPr lang="en-GB" dirty="0" smtClean="0">
                          <a:latin typeface="Comic Sans MS" panose="030F0702030302020204" pitchFamily="66" charset="0"/>
                        </a:rPr>
                        <a:t>20</a:t>
                      </a:r>
                      <a:r>
                        <a:rPr lang="en-GB" baseline="0" dirty="0" smtClean="0">
                          <a:latin typeface="Comic Sans MS" panose="030F0702030302020204" pitchFamily="66" charset="0"/>
                        </a:rPr>
                        <a:t> -60mg/day PO </a:t>
                      </a:r>
                      <a:r>
                        <a:rPr lang="en-GB" i="1" baseline="0" dirty="0" smtClean="0">
                          <a:latin typeface="Comic Sans MS" panose="030F0702030302020204" pitchFamily="66" charset="0"/>
                        </a:rPr>
                        <a:t>(SR preps)</a:t>
                      </a:r>
                      <a:endParaRPr lang="en-GB" i="1" dirty="0">
                        <a:latin typeface="Comic Sans MS" panose="030F0702030302020204" pitchFamily="66" charset="0"/>
                      </a:endParaRPr>
                    </a:p>
                  </a:txBody>
                  <a:tcPr/>
                </a:tc>
                <a:tc>
                  <a:txBody>
                    <a:bodyPr/>
                    <a:lstStyle/>
                    <a:p>
                      <a:r>
                        <a:rPr kumimoji="0" lang="en-GB" sz="1700" i="1" kern="1200" baseline="0" dirty="0" smtClean="0">
                          <a:solidFill>
                            <a:schemeClr val="dk1"/>
                          </a:solidFill>
                          <a:latin typeface="Comic Sans MS" panose="030F0702030302020204" pitchFamily="66" charset="0"/>
                          <a:ea typeface="+mn-ea"/>
                          <a:cs typeface="+mn-cs"/>
                        </a:rPr>
                        <a:t>Dizziness, light-headedness, headache, nervousness, constipation, AV block, flushing, rash, etc</a:t>
                      </a:r>
                      <a:endParaRPr lang="en-GB" sz="1700" i="1" dirty="0">
                        <a:latin typeface="Comic Sans MS" panose="030F0702030302020204" pitchFamily="66" charset="0"/>
                      </a:endParaRPr>
                    </a:p>
                  </a:txBody>
                  <a:tcPr/>
                </a:tc>
                <a:extLst>
                  <a:ext uri="{0D108BD9-81ED-4DB2-BD59-A6C34878D82A}">
                    <a16:rowId xmlns:a16="http://schemas.microsoft.com/office/drawing/2014/main" xmlns="" val="10002"/>
                  </a:ext>
                </a:extLst>
              </a:tr>
              <a:tr h="1561569">
                <a:tc>
                  <a:txBody>
                    <a:bodyPr/>
                    <a:lstStyle/>
                    <a:p>
                      <a:r>
                        <a:rPr lang="en-GB" b="1" dirty="0" err="1" smtClean="0">
                          <a:latin typeface="Comic Sans MS" panose="030F0702030302020204" pitchFamily="66" charset="0"/>
                        </a:rPr>
                        <a:t>Diltiazem</a:t>
                      </a:r>
                      <a:r>
                        <a:rPr lang="en-GB" b="1" dirty="0" smtClean="0">
                          <a:latin typeface="Comic Sans MS" panose="030F0702030302020204" pitchFamily="66" charset="0"/>
                        </a:rPr>
                        <a:t>,</a:t>
                      </a:r>
                    </a:p>
                    <a:p>
                      <a:endParaRPr lang="en-GB" b="1" dirty="0" smtClean="0">
                        <a:latin typeface="Comic Sans MS" panose="030F0702030302020204" pitchFamily="66" charset="0"/>
                      </a:endParaRPr>
                    </a:p>
                    <a:p>
                      <a:r>
                        <a:rPr lang="en-GB" b="1" dirty="0" err="1" smtClean="0">
                          <a:latin typeface="Comic Sans MS" panose="030F0702030302020204" pitchFamily="66" charset="0"/>
                        </a:rPr>
                        <a:t>Verapamil</a:t>
                      </a:r>
                      <a:endParaRPr lang="en-GB" b="1" dirty="0" smtClean="0">
                        <a:latin typeface="Comic Sans MS" panose="030F0702030302020204" pitchFamily="66" charset="0"/>
                      </a:endParaRPr>
                    </a:p>
                    <a:p>
                      <a:endParaRPr lang="en-GB" b="1" dirty="0">
                        <a:latin typeface="Comic Sans MS" panose="030F0702030302020204" pitchFamily="66" charset="0"/>
                      </a:endParaRPr>
                    </a:p>
                  </a:txBody>
                  <a:tcPr/>
                </a:tc>
                <a:tc>
                  <a:txBody>
                    <a:bodyPr/>
                    <a:lstStyle/>
                    <a:p>
                      <a:r>
                        <a:rPr lang="en-GB" dirty="0" smtClean="0">
                          <a:latin typeface="Comic Sans MS" panose="030F0702030302020204" pitchFamily="66" charset="0"/>
                        </a:rPr>
                        <a:t>Angina</a:t>
                      </a:r>
                      <a:r>
                        <a:rPr lang="en-GB" baseline="0" dirty="0" smtClean="0">
                          <a:latin typeface="Comic Sans MS" panose="030F0702030302020204" pitchFamily="66" charset="0"/>
                        </a:rPr>
                        <a:t>,  HTN, Arrhythmia, </a:t>
                      </a:r>
                      <a:r>
                        <a:rPr lang="en-GB" baseline="0" dirty="0" err="1" smtClean="0">
                          <a:latin typeface="Comic Sans MS" panose="030F0702030302020204" pitchFamily="66" charset="0"/>
                        </a:rPr>
                        <a:t>Atrial</a:t>
                      </a:r>
                      <a:r>
                        <a:rPr lang="en-GB" baseline="0" dirty="0" smtClean="0">
                          <a:latin typeface="Comic Sans MS" panose="030F0702030302020204" pitchFamily="66" charset="0"/>
                        </a:rPr>
                        <a:t> fibrillation or flutter</a:t>
                      </a:r>
                      <a:endParaRPr lang="en-GB" dirty="0">
                        <a:latin typeface="Comic Sans MS" panose="030F0702030302020204" pitchFamily="66" charset="0"/>
                      </a:endParaRPr>
                    </a:p>
                  </a:txBody>
                  <a:tcPr/>
                </a:tc>
                <a:tc>
                  <a:txBody>
                    <a:bodyPr/>
                    <a:lstStyle/>
                    <a:p>
                      <a:r>
                        <a:rPr kumimoji="0" lang="en-GB" sz="1800" kern="1200" baseline="0" dirty="0" smtClean="0">
                          <a:solidFill>
                            <a:schemeClr val="dk1"/>
                          </a:solidFill>
                          <a:latin typeface="Comic Sans MS" panose="030F0702030302020204" pitchFamily="66" charset="0"/>
                          <a:ea typeface="+mn-ea"/>
                          <a:cs typeface="+mn-cs"/>
                        </a:rPr>
                        <a:t>30–360 mg/day PO</a:t>
                      </a:r>
                    </a:p>
                    <a:p>
                      <a:endParaRPr kumimoji="0" lang="en-GB" sz="1800" kern="1200" baseline="0" dirty="0" smtClean="0">
                        <a:solidFill>
                          <a:schemeClr val="dk1"/>
                        </a:solidFill>
                        <a:latin typeface="Comic Sans MS" panose="030F0702030302020204" pitchFamily="66" charset="0"/>
                        <a:ea typeface="+mn-ea"/>
                        <a:cs typeface="+mn-cs"/>
                      </a:endParaRPr>
                    </a:p>
                    <a:p>
                      <a:r>
                        <a:rPr kumimoji="0" lang="en-GB" sz="1800" kern="1200" baseline="0" dirty="0" smtClean="0">
                          <a:solidFill>
                            <a:schemeClr val="dk1"/>
                          </a:solidFill>
                          <a:latin typeface="Comic Sans MS" panose="030F0702030302020204" pitchFamily="66" charset="0"/>
                          <a:ea typeface="+mn-ea"/>
                          <a:cs typeface="+mn-cs"/>
                        </a:rPr>
                        <a:t>80-120mg </a:t>
                      </a:r>
                      <a:r>
                        <a:rPr kumimoji="0" lang="en-GB" sz="1800" kern="1200" baseline="0" dirty="0" err="1" smtClean="0">
                          <a:solidFill>
                            <a:schemeClr val="dk1"/>
                          </a:solidFill>
                          <a:latin typeface="Comic Sans MS" panose="030F0702030302020204" pitchFamily="66" charset="0"/>
                          <a:ea typeface="+mn-ea"/>
                          <a:cs typeface="+mn-cs"/>
                        </a:rPr>
                        <a:t>t.d.s</a:t>
                      </a:r>
                      <a:r>
                        <a:rPr kumimoji="0" lang="en-GB" sz="1800" kern="1200" baseline="0" dirty="0" smtClean="0">
                          <a:solidFill>
                            <a:schemeClr val="dk1"/>
                          </a:solidFill>
                          <a:latin typeface="Comic Sans MS" panose="030F0702030302020204" pitchFamily="66" charset="0"/>
                          <a:ea typeface="+mn-ea"/>
                          <a:cs typeface="+mn-cs"/>
                        </a:rPr>
                        <a:t> PO</a:t>
                      </a:r>
                      <a:endParaRPr lang="en-GB" dirty="0">
                        <a:latin typeface="Comic Sans MS" panose="030F0702030302020204" pitchFamily="66" charset="0"/>
                      </a:endParaRPr>
                    </a:p>
                  </a:txBody>
                  <a:tcPr/>
                </a:tc>
                <a:tc>
                  <a:txBody>
                    <a:bodyPr/>
                    <a:lstStyle/>
                    <a:p>
                      <a:r>
                        <a:rPr kumimoji="0" lang="en-GB" sz="1700" i="1" kern="1200" baseline="0" dirty="0" smtClean="0">
                          <a:solidFill>
                            <a:schemeClr val="dk1"/>
                          </a:solidFill>
                          <a:latin typeface="Comic Sans MS" panose="030F0702030302020204" pitchFamily="66" charset="0"/>
                          <a:ea typeface="+mn-ea"/>
                          <a:cs typeface="+mn-cs"/>
                        </a:rPr>
                        <a:t>nausea, </a:t>
                      </a:r>
                      <a:r>
                        <a:rPr kumimoji="0" lang="en-GB" sz="1700" i="1" kern="1200" baseline="0" dirty="0" err="1" smtClean="0">
                          <a:solidFill>
                            <a:schemeClr val="dk1"/>
                          </a:solidFill>
                          <a:latin typeface="Comic Sans MS" panose="030F0702030302020204" pitchFamily="66" charset="0"/>
                          <a:ea typeface="+mn-ea"/>
                          <a:cs typeface="+mn-cs"/>
                        </a:rPr>
                        <a:t>diarrhea</a:t>
                      </a:r>
                      <a:r>
                        <a:rPr kumimoji="0" lang="en-GB" sz="1700" i="1" kern="1200" baseline="0" dirty="0" smtClean="0">
                          <a:solidFill>
                            <a:schemeClr val="dk1"/>
                          </a:solidFill>
                          <a:latin typeface="Comic Sans MS" panose="030F0702030302020204" pitchFamily="66" charset="0"/>
                          <a:ea typeface="+mn-ea"/>
                          <a:cs typeface="+mn-cs"/>
                        </a:rPr>
                        <a:t>, </a:t>
                      </a:r>
                      <a:r>
                        <a:rPr kumimoji="0" lang="en-GB" sz="1700" i="1" kern="1200" baseline="0" dirty="0" err="1" smtClean="0">
                          <a:solidFill>
                            <a:schemeClr val="dk1"/>
                          </a:solidFill>
                          <a:latin typeface="Comic Sans MS" panose="030F0702030302020204" pitchFamily="66" charset="0"/>
                          <a:ea typeface="+mn-ea"/>
                          <a:cs typeface="+mn-cs"/>
                        </a:rPr>
                        <a:t>edema</a:t>
                      </a:r>
                      <a:r>
                        <a:rPr kumimoji="0" lang="en-GB" sz="1700" i="1" kern="1200" baseline="0" dirty="0" smtClean="0">
                          <a:solidFill>
                            <a:schemeClr val="dk1"/>
                          </a:solidFill>
                          <a:latin typeface="Comic Sans MS" panose="030F0702030302020204" pitchFamily="66" charset="0"/>
                          <a:ea typeface="+mn-ea"/>
                          <a:cs typeface="+mn-cs"/>
                        </a:rPr>
                        <a:t>, angina, </a:t>
                      </a:r>
                      <a:r>
                        <a:rPr kumimoji="0" lang="en-GB" sz="1700" i="1" kern="1200" baseline="0" dirty="0" err="1" smtClean="0">
                          <a:solidFill>
                            <a:schemeClr val="dk1"/>
                          </a:solidFill>
                          <a:latin typeface="Comic Sans MS" panose="030F0702030302020204" pitchFamily="66" charset="0"/>
                          <a:ea typeface="+mn-ea"/>
                          <a:cs typeface="+mn-cs"/>
                        </a:rPr>
                        <a:t>bradycardia</a:t>
                      </a:r>
                      <a:r>
                        <a:rPr kumimoji="0" lang="en-GB" sz="1700" i="1" kern="1200" baseline="0" dirty="0" smtClean="0">
                          <a:solidFill>
                            <a:schemeClr val="dk1"/>
                          </a:solidFill>
                          <a:latin typeface="Comic Sans MS" panose="030F0702030302020204" pitchFamily="66" charset="0"/>
                          <a:ea typeface="+mn-ea"/>
                          <a:cs typeface="+mn-cs"/>
                        </a:rPr>
                        <a:t>, AV block, flushing, rash, headache</a:t>
                      </a:r>
                      <a:endParaRPr lang="en-GB" sz="1700" i="1" dirty="0">
                        <a:latin typeface="Comic Sans MS" panose="030F0702030302020204" pitchFamily="66" charset="0"/>
                      </a:endParaRPr>
                    </a:p>
                  </a:txBody>
                  <a:tcPr/>
                </a:tc>
                <a:extLst>
                  <a:ext uri="{0D108BD9-81ED-4DB2-BD59-A6C34878D82A}">
                    <a16:rowId xmlns:a16="http://schemas.microsoft.com/office/drawing/2014/main" xmlns="" val="10003"/>
                  </a:ext>
                </a:extLst>
              </a:tr>
            </a:tbl>
          </a:graphicData>
        </a:graphic>
      </p:graphicFrame>
      <p:sp>
        <p:nvSpPr>
          <p:cNvPr id="4" name="Slide Number Placeholder 3"/>
          <p:cNvSpPr>
            <a:spLocks noGrp="1"/>
          </p:cNvSpPr>
          <p:nvPr>
            <p:ph type="sldNum" sz="quarter" idx="12"/>
          </p:nvPr>
        </p:nvSpPr>
        <p:spPr/>
        <p:txBody>
          <a:bodyPr/>
          <a:lstStyle/>
          <a:p>
            <a:fld id="{165ABED9-C237-4212-8854-E6E9F1E35534}" type="slidenum">
              <a:rPr lang="en-GB" smtClean="0">
                <a:solidFill>
                  <a:srgbClr val="4E3B30">
                    <a:shade val="90000"/>
                  </a:srgbClr>
                </a:solidFill>
              </a:rPr>
              <a:pPr/>
              <a:t>22</a:t>
            </a:fld>
            <a:endParaRPr lang="en-GB">
              <a:solidFill>
                <a:srgbClr val="4E3B30">
                  <a:shade val="90000"/>
                </a:srgbClr>
              </a:solidFill>
            </a:endParaRPr>
          </a:p>
        </p:txBody>
      </p:sp>
      <p:sp>
        <p:nvSpPr>
          <p:cNvPr id="6" name="Date Placeholder 5"/>
          <p:cNvSpPr>
            <a:spLocks noGrp="1"/>
          </p:cNvSpPr>
          <p:nvPr>
            <p:ph type="dt" sz="half" idx="10"/>
          </p:nvPr>
        </p:nvSpPr>
        <p:spPr/>
        <p:txBody>
          <a:bodyPr/>
          <a:lstStyle/>
          <a:p>
            <a:fld id="{ED023884-2169-4B55-A5EA-49E0EA2569D1}" type="datetime5">
              <a:rPr lang="en-US" smtClean="0">
                <a:solidFill>
                  <a:srgbClr val="4E3B30">
                    <a:shade val="90000"/>
                  </a:srgbClr>
                </a:solidFill>
              </a:rPr>
              <a:pPr/>
              <a:t>17-Jul-23</a:t>
            </a:fld>
            <a:endParaRPr lang="en-GB">
              <a:solidFill>
                <a:srgbClr val="4E3B30">
                  <a:shade val="90000"/>
                </a:srgbClr>
              </a:solidFill>
            </a:endParaRPr>
          </a:p>
        </p:txBody>
      </p:sp>
    </p:spTree>
    <p:extLst>
      <p:ext uri="{BB962C8B-B14F-4D97-AF65-F5344CB8AC3E}">
        <p14:creationId xmlns:p14="http://schemas.microsoft.com/office/powerpoint/2010/main" val="3551251058"/>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5472" y="571480"/>
            <a:ext cx="8229600" cy="714380"/>
          </a:xfrm>
        </p:spPr>
        <p:txBody>
          <a:bodyPr>
            <a:normAutofit/>
          </a:bodyPr>
          <a:lstStyle/>
          <a:p>
            <a:pPr algn="ctr"/>
            <a:r>
              <a:rPr lang="en-GB" sz="4000" dirty="0">
                <a:effectLst>
                  <a:outerShdw blurRad="38100" dist="38100" dir="2700000" algn="tl">
                    <a:srgbClr val="000000">
                      <a:alpha val="43137"/>
                    </a:srgbClr>
                  </a:outerShdw>
                </a:effectLst>
              </a:rPr>
              <a:t>Potassium Channel Activators</a:t>
            </a:r>
          </a:p>
        </p:txBody>
      </p:sp>
      <p:sp>
        <p:nvSpPr>
          <p:cNvPr id="4" name="Slide Number Placeholder 3"/>
          <p:cNvSpPr>
            <a:spLocks noGrp="1"/>
          </p:cNvSpPr>
          <p:nvPr>
            <p:ph type="sldNum" sz="quarter" idx="12"/>
          </p:nvPr>
        </p:nvSpPr>
        <p:spPr/>
        <p:txBody>
          <a:bodyPr/>
          <a:lstStyle/>
          <a:p>
            <a:fld id="{165ABED9-C237-4212-8854-E6E9F1E35534}" type="slidenum">
              <a:rPr lang="en-GB" smtClean="0">
                <a:solidFill>
                  <a:srgbClr val="4E3B30">
                    <a:shade val="90000"/>
                  </a:srgbClr>
                </a:solidFill>
              </a:rPr>
              <a:pPr/>
              <a:t>23</a:t>
            </a:fld>
            <a:endParaRPr lang="en-GB">
              <a:solidFill>
                <a:srgbClr val="4E3B30">
                  <a:shade val="90000"/>
                </a:srgbClr>
              </a:solidFill>
            </a:endParaRPr>
          </a:p>
        </p:txBody>
      </p:sp>
      <p:sp>
        <p:nvSpPr>
          <p:cNvPr id="6" name="Date Placeholder 5"/>
          <p:cNvSpPr>
            <a:spLocks noGrp="1"/>
          </p:cNvSpPr>
          <p:nvPr>
            <p:ph type="dt" sz="half" idx="10"/>
          </p:nvPr>
        </p:nvSpPr>
        <p:spPr/>
        <p:txBody>
          <a:bodyPr/>
          <a:lstStyle/>
          <a:p>
            <a:fld id="{ED023884-2169-4B55-A5EA-49E0EA2569D1}" type="datetime5">
              <a:rPr lang="en-US" smtClean="0">
                <a:solidFill>
                  <a:srgbClr val="4E3B30">
                    <a:shade val="90000"/>
                  </a:srgbClr>
                </a:solidFill>
              </a:rPr>
              <a:pPr/>
              <a:t>17-Jul-23</a:t>
            </a:fld>
            <a:endParaRPr lang="en-GB">
              <a:solidFill>
                <a:srgbClr val="4E3B30">
                  <a:shade val="90000"/>
                </a:srgbClr>
              </a:solidFill>
            </a:endParaRPr>
          </a:p>
        </p:txBody>
      </p:sp>
      <p:pic>
        <p:nvPicPr>
          <p:cNvPr id="1026" name="Picture 2"/>
          <p:cNvPicPr>
            <a:picLocks noGrp="1" noChangeAspect="1" noChangeArrowheads="1"/>
          </p:cNvPicPr>
          <p:nvPr>
            <p:ph idx="1"/>
          </p:nvPr>
        </p:nvPicPr>
        <p:blipFill>
          <a:blip r:embed="rId2" cstate="print">
            <a:lum contrast="10000"/>
          </a:blip>
          <a:srcRect/>
          <a:stretch>
            <a:fillRect/>
          </a:stretch>
        </p:blipFill>
        <p:spPr bwMode="auto">
          <a:xfrm>
            <a:off x="3167042" y="1785926"/>
            <a:ext cx="5715040" cy="4286280"/>
          </a:xfrm>
          <a:prstGeom prst="rect">
            <a:avLst/>
          </a:prstGeom>
          <a:noFill/>
          <a:ln w="9525">
            <a:noFill/>
            <a:miter lim="800000"/>
            <a:headEnd/>
            <a:tailEnd/>
          </a:ln>
          <a:effectLst/>
        </p:spPr>
      </p:pic>
      <p:sp>
        <p:nvSpPr>
          <p:cNvPr id="8" name="TextBox 7"/>
          <p:cNvSpPr txBox="1"/>
          <p:nvPr/>
        </p:nvSpPr>
        <p:spPr>
          <a:xfrm>
            <a:off x="7667636" y="6215082"/>
            <a:ext cx="1159292" cy="215444"/>
          </a:xfrm>
          <a:prstGeom prst="rect">
            <a:avLst/>
          </a:prstGeom>
          <a:noFill/>
        </p:spPr>
        <p:txBody>
          <a:bodyPr wrap="none" rtlCol="0">
            <a:spAutoFit/>
          </a:bodyPr>
          <a:lstStyle/>
          <a:p>
            <a:r>
              <a:rPr lang="en-GB" sz="800" i="1" dirty="0">
                <a:solidFill>
                  <a:prstClr val="black"/>
                </a:solidFill>
              </a:rPr>
              <a:t>E. Mol. Pharm. 2</a:t>
            </a:r>
            <a:r>
              <a:rPr lang="en-GB" sz="800" i="1" baseline="30000" dirty="0">
                <a:solidFill>
                  <a:prstClr val="black"/>
                </a:solidFill>
              </a:rPr>
              <a:t>nd</a:t>
            </a:r>
            <a:r>
              <a:rPr lang="en-GB" sz="800" i="1" dirty="0">
                <a:solidFill>
                  <a:prstClr val="black"/>
                </a:solidFill>
              </a:rPr>
              <a:t> ed.</a:t>
            </a:r>
          </a:p>
        </p:txBody>
      </p:sp>
      <p:sp>
        <p:nvSpPr>
          <p:cNvPr id="9" name="Oval 8"/>
          <p:cNvSpPr/>
          <p:nvPr/>
        </p:nvSpPr>
        <p:spPr>
          <a:xfrm>
            <a:off x="7810512" y="1785926"/>
            <a:ext cx="928694" cy="1714512"/>
          </a:xfrm>
          <a:prstGeom prst="ellipse">
            <a:avLst/>
          </a:prstGeom>
          <a:solidFill>
            <a:schemeClr val="lt1">
              <a:alpha val="0"/>
            </a:schemeClr>
          </a:solidFill>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GB">
              <a:solidFill>
                <a:prstClr val="black"/>
              </a:solidFill>
            </a:endParaRPr>
          </a:p>
        </p:txBody>
      </p:sp>
    </p:spTree>
    <p:extLst>
      <p:ext uri="{BB962C8B-B14F-4D97-AF65-F5344CB8AC3E}">
        <p14:creationId xmlns:p14="http://schemas.microsoft.com/office/powerpoint/2010/main" val="217475193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50257" y="474664"/>
            <a:ext cx="11061813" cy="3693319"/>
          </a:xfrm>
          <a:prstGeom prst="rect">
            <a:avLst/>
          </a:prstGeom>
        </p:spPr>
        <p:txBody>
          <a:bodyPr wrap="square">
            <a:spAutoFit/>
          </a:bodyPr>
          <a:lstStyle/>
          <a:p>
            <a:pPr>
              <a:defRPr/>
            </a:pPr>
            <a:r>
              <a:rPr lang="en-US" b="1" dirty="0">
                <a:solidFill>
                  <a:srgbClr val="A5644E">
                    <a:lumMod val="75000"/>
                  </a:srgbClr>
                </a:solidFill>
                <a:latin typeface="Comic Sans MS" panose="030F0702030302020204" pitchFamily="66" charset="0"/>
              </a:rPr>
              <a:t>POTASSIUM CHANNEL </a:t>
            </a:r>
            <a:r>
              <a:rPr lang="en-US" b="1" dirty="0" smtClean="0">
                <a:solidFill>
                  <a:srgbClr val="A5644E">
                    <a:lumMod val="75000"/>
                  </a:srgbClr>
                </a:solidFill>
                <a:latin typeface="Comic Sans MS" panose="030F0702030302020204" pitchFamily="66" charset="0"/>
              </a:rPr>
              <a:t>ACTIVATORS (</a:t>
            </a:r>
            <a:r>
              <a:rPr lang="en-US" b="1" dirty="0" smtClean="0">
                <a:solidFill>
                  <a:prstClr val="black"/>
                </a:solidFill>
                <a:latin typeface="Comic Sans MS" panose="030F0702030302020204" pitchFamily="66" charset="0"/>
              </a:rPr>
              <a:t>NICORANDIL</a:t>
            </a:r>
            <a:r>
              <a:rPr lang="en-US" dirty="0" smtClean="0">
                <a:solidFill>
                  <a:prstClr val="black"/>
                </a:solidFill>
                <a:latin typeface="Comic Sans MS" panose="030F0702030302020204" pitchFamily="66" charset="0"/>
              </a:rPr>
              <a:t>)</a:t>
            </a:r>
            <a:endParaRPr lang="en-US" b="1" dirty="0">
              <a:solidFill>
                <a:srgbClr val="A5644E">
                  <a:lumMod val="75000"/>
                </a:srgbClr>
              </a:solidFill>
              <a:latin typeface="Comic Sans MS" panose="030F0702030302020204" pitchFamily="66" charset="0"/>
            </a:endParaRPr>
          </a:p>
          <a:p>
            <a:pPr marL="285750" indent="-285750">
              <a:buFont typeface="Arial" panose="020B0604020202020204" pitchFamily="34" charset="0"/>
              <a:buChar char="•"/>
              <a:defRPr/>
            </a:pPr>
            <a:r>
              <a:rPr lang="en-US" sz="2400" dirty="0">
                <a:latin typeface="Comic Sans MS" panose="030F0702030302020204" pitchFamily="66" charset="0"/>
              </a:rPr>
              <a:t>A</a:t>
            </a:r>
            <a:r>
              <a:rPr lang="en-US" sz="2400" dirty="0" smtClean="0">
                <a:latin typeface="Comic Sans MS" panose="030F0702030302020204" pitchFamily="66" charset="0"/>
              </a:rPr>
              <a:t>ctivates </a:t>
            </a:r>
            <a:r>
              <a:rPr lang="en-US" sz="2400" dirty="0">
                <a:latin typeface="Comic Sans MS" panose="030F0702030302020204" pitchFamily="66" charset="0"/>
              </a:rPr>
              <a:t>guanylate cyclase or facilitates the release of NO, leading to increased cGMP levels with a reduction in intracellular calcium and vascular smooth muscle cell </a:t>
            </a:r>
            <a:r>
              <a:rPr lang="en-US" sz="2400" dirty="0" smtClean="0">
                <a:latin typeface="Comic Sans MS" panose="030F0702030302020204" pitchFamily="66" charset="0"/>
              </a:rPr>
              <a:t>relaxation</a:t>
            </a:r>
          </a:p>
          <a:p>
            <a:pPr marL="285750" indent="-285750">
              <a:buFont typeface="Arial" panose="020B0604020202020204" pitchFamily="34" charset="0"/>
              <a:buChar char="•"/>
              <a:defRPr/>
            </a:pPr>
            <a:r>
              <a:rPr lang="en-US" sz="2400" dirty="0" smtClean="0">
                <a:latin typeface="Comic Sans MS" panose="030F0702030302020204" pitchFamily="66" charset="0"/>
              </a:rPr>
              <a:t>Potassium channel dependent -ATP in </a:t>
            </a:r>
            <a:r>
              <a:rPr lang="en-US" sz="2400" dirty="0">
                <a:latin typeface="Comic Sans MS" panose="030F0702030302020204" pitchFamily="66" charset="0"/>
              </a:rPr>
              <a:t>vascular smooth muscle are opened, this produces hyperpolarization with subsequent close of the voltage-sensitive calcium channels and decrease in calcium influx and intracellular calcium, resulting in myosin light chain </a:t>
            </a:r>
            <a:r>
              <a:rPr lang="en-US" sz="2400" dirty="0" err="1">
                <a:latin typeface="Comic Sans MS" panose="030F0702030302020204" pitchFamily="66" charset="0"/>
              </a:rPr>
              <a:t>dephosphorylation</a:t>
            </a:r>
            <a:r>
              <a:rPr lang="en-US" sz="2400" dirty="0">
                <a:latin typeface="Comic Sans MS" panose="030F0702030302020204" pitchFamily="66" charset="0"/>
              </a:rPr>
              <a:t> and vascular smooth muscle relaxation</a:t>
            </a:r>
            <a:endParaRPr lang="en-US" sz="2400" b="1" dirty="0">
              <a:solidFill>
                <a:srgbClr val="0070C0"/>
              </a:solidFill>
              <a:latin typeface="Comic Sans MS" panose="030F0702030302020204" pitchFamily="66" charset="0"/>
            </a:endParaRPr>
          </a:p>
          <a:p>
            <a:pPr>
              <a:defRPr/>
            </a:pPr>
            <a:endParaRPr lang="en-US" sz="2400" b="1" dirty="0">
              <a:solidFill>
                <a:srgbClr val="0070C0"/>
              </a:solidFill>
              <a:latin typeface="Comic Sans MS" panose="030F0702030302020204" pitchFamily="66" charset="0"/>
            </a:endParaRPr>
          </a:p>
        </p:txBody>
      </p:sp>
      <p:pic>
        <p:nvPicPr>
          <p:cNvPr id="5122" name="Picture 2" descr="Nicorandil | Mechanism of action, Uses &amp; Side effect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7864" y="3572759"/>
            <a:ext cx="5410985" cy="30354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98932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94372"/>
          </a:xfrm>
        </p:spPr>
        <p:txBody>
          <a:bodyPr/>
          <a:lstStyle/>
          <a:p>
            <a:r>
              <a:rPr lang="en-US" dirty="0" err="1" smtClean="0"/>
              <a:t>Ivabradine</a:t>
            </a:r>
            <a:endParaRPr lang="en-US" dirty="0"/>
          </a:p>
        </p:txBody>
      </p:sp>
      <p:sp>
        <p:nvSpPr>
          <p:cNvPr id="3" name="Content Placeholder 2"/>
          <p:cNvSpPr>
            <a:spLocks noGrp="1"/>
          </p:cNvSpPr>
          <p:nvPr>
            <p:ph idx="1"/>
          </p:nvPr>
        </p:nvSpPr>
        <p:spPr>
          <a:xfrm>
            <a:off x="300872" y="1071480"/>
            <a:ext cx="11539194" cy="5376453"/>
          </a:xfrm>
        </p:spPr>
        <p:txBody>
          <a:bodyPr>
            <a:normAutofit fontScale="85000" lnSpcReduction="20000"/>
          </a:bodyPr>
          <a:lstStyle/>
          <a:p>
            <a:pPr marL="0" indent="0">
              <a:buNone/>
            </a:pPr>
            <a:endParaRPr lang="en-US" dirty="0" smtClean="0">
              <a:latin typeface="Comic Sans MS" panose="030F0702030302020204" pitchFamily="66" charset="0"/>
            </a:endParaRPr>
          </a:p>
          <a:p>
            <a:pPr marL="0" indent="0">
              <a:buNone/>
            </a:pPr>
            <a:r>
              <a:rPr lang="en-US" dirty="0" smtClean="0">
                <a:latin typeface="Comic Sans MS" panose="030F0702030302020204" pitchFamily="66" charset="0"/>
              </a:rPr>
              <a:t>Mechanism of action</a:t>
            </a:r>
          </a:p>
          <a:p>
            <a:r>
              <a:rPr lang="en-US" dirty="0" err="1" smtClean="0">
                <a:latin typeface="Comic Sans MS" panose="030F0702030302020204" pitchFamily="66" charset="0"/>
              </a:rPr>
              <a:t>Ivabradine</a:t>
            </a:r>
            <a:r>
              <a:rPr lang="en-US" dirty="0" smtClean="0">
                <a:latin typeface="Comic Sans MS" panose="030F0702030302020204" pitchFamily="66" charset="0"/>
              </a:rPr>
              <a:t> </a:t>
            </a:r>
            <a:r>
              <a:rPr lang="en-US" dirty="0">
                <a:latin typeface="Comic Sans MS" panose="030F0702030302020204" pitchFamily="66" charset="0"/>
              </a:rPr>
              <a:t>is a new drug that blocks sodium-potassium channels in pacemaker potential thereby decreases automaticity. </a:t>
            </a:r>
            <a:endParaRPr lang="en-US" dirty="0" smtClean="0">
              <a:latin typeface="Comic Sans MS" panose="030F0702030302020204" pitchFamily="66" charset="0"/>
            </a:endParaRPr>
          </a:p>
          <a:p>
            <a:r>
              <a:rPr lang="en-US" dirty="0" smtClean="0">
                <a:latin typeface="Comic Sans MS" panose="030F0702030302020204" pitchFamily="66" charset="0"/>
              </a:rPr>
              <a:t>Hence </a:t>
            </a:r>
            <a:r>
              <a:rPr lang="en-US" dirty="0">
                <a:latin typeface="Comic Sans MS" panose="030F0702030302020204" pitchFamily="66" charset="0"/>
              </a:rPr>
              <a:t>it can be used instead of </a:t>
            </a:r>
            <a:r>
              <a:rPr lang="en-US" dirty="0" smtClean="0">
                <a:latin typeface="Comic Sans MS" panose="030F0702030302020204" pitchFamily="66" charset="0"/>
              </a:rPr>
              <a:t>beta blockers in </a:t>
            </a:r>
            <a:r>
              <a:rPr lang="en-US" dirty="0" err="1" smtClean="0">
                <a:latin typeface="Comic Sans MS" panose="030F0702030302020204" pitchFamily="66" charset="0"/>
              </a:rPr>
              <a:t>agina</a:t>
            </a:r>
            <a:r>
              <a:rPr lang="en-US" dirty="0" smtClean="0">
                <a:latin typeface="Comic Sans MS" panose="030F0702030302020204" pitchFamily="66" charset="0"/>
              </a:rPr>
              <a:t> pectoris</a:t>
            </a:r>
          </a:p>
          <a:p>
            <a:pPr marL="0" indent="0">
              <a:buNone/>
            </a:pPr>
            <a:endParaRPr lang="en-US" dirty="0">
              <a:latin typeface="Comic Sans MS" panose="030F0702030302020204" pitchFamily="66" charset="0"/>
            </a:endParaRPr>
          </a:p>
          <a:p>
            <a:pPr marL="0" indent="0">
              <a:buNone/>
            </a:pPr>
            <a:r>
              <a:rPr lang="en-US" b="1" dirty="0" smtClean="0">
                <a:latin typeface="Comic Sans MS" panose="030F0702030302020204" pitchFamily="66" charset="0"/>
              </a:rPr>
              <a:t>Side effects</a:t>
            </a:r>
          </a:p>
          <a:p>
            <a:r>
              <a:rPr lang="en-US" dirty="0">
                <a:latin typeface="Comic Sans MS" panose="030F0702030302020204" pitchFamily="66" charset="0"/>
              </a:rPr>
              <a:t>Blurred vision.</a:t>
            </a:r>
          </a:p>
          <a:p>
            <a:r>
              <a:rPr lang="en-US" dirty="0">
                <a:latin typeface="Comic Sans MS" panose="030F0702030302020204" pitchFamily="66" charset="0"/>
              </a:rPr>
              <a:t>chest pain or discomfort.</a:t>
            </a:r>
          </a:p>
          <a:p>
            <a:r>
              <a:rPr lang="en-US" dirty="0">
                <a:latin typeface="Comic Sans MS" panose="030F0702030302020204" pitchFamily="66" charset="0"/>
              </a:rPr>
              <a:t>fast or irregular heartbeat.</a:t>
            </a:r>
          </a:p>
          <a:p>
            <a:r>
              <a:rPr lang="en-US" dirty="0">
                <a:latin typeface="Comic Sans MS" panose="030F0702030302020204" pitchFamily="66" charset="0"/>
              </a:rPr>
              <a:t>lightheadedness, dizziness, or fainting.</a:t>
            </a:r>
          </a:p>
          <a:p>
            <a:r>
              <a:rPr lang="en-US" dirty="0">
                <a:latin typeface="Comic Sans MS" panose="030F0702030302020204" pitchFamily="66" charset="0"/>
              </a:rPr>
              <a:t>pounding in the ears.</a:t>
            </a:r>
          </a:p>
          <a:p>
            <a:r>
              <a:rPr lang="en-US" dirty="0">
                <a:latin typeface="Comic Sans MS" panose="030F0702030302020204" pitchFamily="66" charset="0"/>
              </a:rPr>
              <a:t>slow or irregular heartbeat.</a:t>
            </a:r>
          </a:p>
          <a:p>
            <a:r>
              <a:rPr lang="en-US" dirty="0">
                <a:latin typeface="Comic Sans MS" panose="030F0702030302020204" pitchFamily="66" charset="0"/>
              </a:rPr>
              <a:t>unusual tiredness.</a:t>
            </a:r>
          </a:p>
          <a:p>
            <a:pPr marL="0" indent="0">
              <a:buNone/>
            </a:pPr>
            <a:endParaRPr lang="en-US" dirty="0"/>
          </a:p>
        </p:txBody>
      </p:sp>
    </p:spTree>
    <p:extLst>
      <p:ext uri="{BB962C8B-B14F-4D97-AF65-F5344CB8AC3E}">
        <p14:creationId xmlns:p14="http://schemas.microsoft.com/office/powerpoint/2010/main" val="73488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5609" y="617904"/>
            <a:ext cx="8550111" cy="4524315"/>
          </a:xfrm>
          <a:prstGeom prst="rect">
            <a:avLst/>
          </a:prstGeom>
        </p:spPr>
        <p:txBody>
          <a:bodyPr wrap="square">
            <a:spAutoFit/>
          </a:bodyPr>
          <a:lstStyle/>
          <a:p>
            <a:pPr>
              <a:defRPr/>
            </a:pPr>
            <a:r>
              <a:rPr lang="en-US" sz="2400" b="1" dirty="0">
                <a:solidFill>
                  <a:srgbClr val="0070C0"/>
                </a:solidFill>
                <a:latin typeface="Comic Sans MS" panose="030F0702030302020204" pitchFamily="66" charset="0"/>
              </a:rPr>
              <a:t>Caution in:</a:t>
            </a:r>
          </a:p>
          <a:p>
            <a:pPr>
              <a:defRPr/>
            </a:pPr>
            <a:r>
              <a:rPr lang="en-US" sz="2400" dirty="0" err="1">
                <a:solidFill>
                  <a:prstClr val="black"/>
                </a:solidFill>
                <a:latin typeface="Comic Sans MS" panose="030F0702030302020204" pitchFamily="66" charset="0"/>
              </a:rPr>
              <a:t>hypovolaemic</a:t>
            </a:r>
            <a:r>
              <a:rPr lang="en-US" sz="2400" dirty="0">
                <a:solidFill>
                  <a:prstClr val="black"/>
                </a:solidFill>
                <a:latin typeface="Comic Sans MS" panose="030F0702030302020204" pitchFamily="66" charset="0"/>
              </a:rPr>
              <a:t> patients</a:t>
            </a:r>
          </a:p>
          <a:p>
            <a:pPr>
              <a:defRPr/>
            </a:pPr>
            <a:r>
              <a:rPr lang="en-US" sz="2400" dirty="0">
                <a:solidFill>
                  <a:prstClr val="black"/>
                </a:solidFill>
                <a:latin typeface="Comic Sans MS" panose="030F0702030302020204" pitchFamily="66" charset="0"/>
              </a:rPr>
              <a:t>Patients with pulmonary </a:t>
            </a:r>
            <a:r>
              <a:rPr lang="en-US" sz="2400" dirty="0" err="1">
                <a:solidFill>
                  <a:prstClr val="black"/>
                </a:solidFill>
                <a:latin typeface="Comic Sans MS" panose="030F0702030302020204" pitchFamily="66" charset="0"/>
              </a:rPr>
              <a:t>oedema</a:t>
            </a:r>
            <a:endParaRPr lang="en-US" sz="2400" dirty="0">
              <a:solidFill>
                <a:prstClr val="black"/>
              </a:solidFill>
              <a:latin typeface="Comic Sans MS" panose="030F0702030302020204" pitchFamily="66" charset="0"/>
            </a:endParaRPr>
          </a:p>
          <a:p>
            <a:pPr>
              <a:defRPr/>
            </a:pPr>
            <a:endParaRPr lang="en-US" sz="2400" b="1" dirty="0">
              <a:solidFill>
                <a:srgbClr val="0070C0"/>
              </a:solidFill>
              <a:latin typeface="Comic Sans MS" panose="030F0702030302020204" pitchFamily="66" charset="0"/>
            </a:endParaRPr>
          </a:p>
          <a:p>
            <a:pPr>
              <a:defRPr/>
            </a:pPr>
            <a:r>
              <a:rPr lang="en-US" sz="2400" b="1" dirty="0">
                <a:solidFill>
                  <a:srgbClr val="0070C0"/>
                </a:solidFill>
                <a:latin typeface="Comic Sans MS" panose="030F0702030302020204" pitchFamily="66" charset="0"/>
              </a:rPr>
              <a:t>Side effects:</a:t>
            </a:r>
          </a:p>
          <a:p>
            <a:pPr marL="342900" indent="-342900">
              <a:buFont typeface="+mj-lt"/>
              <a:buAutoNum type="alphaLcPeriod"/>
              <a:defRPr/>
            </a:pPr>
            <a:r>
              <a:rPr lang="en-US" sz="2400" dirty="0">
                <a:solidFill>
                  <a:prstClr val="black"/>
                </a:solidFill>
                <a:latin typeface="Comic Sans MS" panose="030F0702030302020204" pitchFamily="66" charset="0"/>
              </a:rPr>
              <a:t>Headache</a:t>
            </a:r>
          </a:p>
          <a:p>
            <a:pPr marL="342900" indent="-342900">
              <a:buFont typeface="+mj-lt"/>
              <a:buAutoNum type="alphaLcPeriod"/>
              <a:defRPr/>
            </a:pPr>
            <a:r>
              <a:rPr lang="en-US" sz="2400" dirty="0">
                <a:solidFill>
                  <a:prstClr val="black"/>
                </a:solidFill>
                <a:latin typeface="Comic Sans MS" panose="030F0702030302020204" pitchFamily="66" charset="0"/>
              </a:rPr>
              <a:t>Flushing</a:t>
            </a:r>
          </a:p>
          <a:p>
            <a:pPr marL="342900" indent="-342900">
              <a:buFont typeface="+mj-lt"/>
              <a:buAutoNum type="alphaLcPeriod"/>
              <a:defRPr/>
            </a:pPr>
            <a:r>
              <a:rPr lang="en-US" sz="2400" dirty="0">
                <a:solidFill>
                  <a:prstClr val="black"/>
                </a:solidFill>
                <a:latin typeface="Comic Sans MS" panose="030F0702030302020204" pitchFamily="66" charset="0"/>
              </a:rPr>
              <a:t>Dizziness</a:t>
            </a:r>
          </a:p>
          <a:p>
            <a:pPr marL="342900" indent="-342900">
              <a:buFont typeface="+mj-lt"/>
              <a:buAutoNum type="alphaLcPeriod"/>
              <a:defRPr/>
            </a:pPr>
            <a:r>
              <a:rPr lang="en-US" sz="2400" dirty="0">
                <a:solidFill>
                  <a:prstClr val="black"/>
                </a:solidFill>
                <a:latin typeface="Comic Sans MS" panose="030F0702030302020204" pitchFamily="66" charset="0"/>
              </a:rPr>
              <a:t>Weakness</a:t>
            </a:r>
          </a:p>
          <a:p>
            <a:pPr marL="342900" indent="-342900">
              <a:buFont typeface="+mj-lt"/>
              <a:buAutoNum type="alphaLcPeriod"/>
              <a:defRPr/>
            </a:pPr>
            <a:r>
              <a:rPr lang="en-US" sz="2400" dirty="0">
                <a:solidFill>
                  <a:prstClr val="black"/>
                </a:solidFill>
                <a:latin typeface="Comic Sans MS" panose="030F0702030302020204" pitchFamily="66" charset="0"/>
              </a:rPr>
              <a:t>May cause a dose dependent increase in heart rate</a:t>
            </a:r>
          </a:p>
          <a:p>
            <a:pPr marL="342900" indent="-342900">
              <a:buFont typeface="+mj-lt"/>
              <a:buAutoNum type="alphaLcPeriod"/>
              <a:defRPr/>
            </a:pPr>
            <a:r>
              <a:rPr lang="en-US" sz="2400" dirty="0">
                <a:solidFill>
                  <a:prstClr val="black"/>
                </a:solidFill>
                <a:latin typeface="Comic Sans MS" panose="030F0702030302020204" pitchFamily="66" charset="0"/>
              </a:rPr>
              <a:t>Myalgia</a:t>
            </a:r>
          </a:p>
          <a:p>
            <a:pPr marL="342900" indent="-342900">
              <a:buFont typeface="+mj-lt"/>
              <a:buAutoNum type="alphaLcPeriod"/>
              <a:defRPr/>
            </a:pPr>
            <a:r>
              <a:rPr lang="en-US" sz="2400" dirty="0">
                <a:solidFill>
                  <a:prstClr val="black"/>
                </a:solidFill>
                <a:latin typeface="Comic Sans MS" panose="030F0702030302020204" pitchFamily="66" charset="0"/>
              </a:rPr>
              <a:t>Angioedema</a:t>
            </a:r>
          </a:p>
        </p:txBody>
      </p:sp>
    </p:spTree>
    <p:extLst>
      <p:ext uri="{BB962C8B-B14F-4D97-AF65-F5344CB8AC3E}">
        <p14:creationId xmlns:p14="http://schemas.microsoft.com/office/powerpoint/2010/main" val="21738774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654" y="293206"/>
            <a:ext cx="10515600" cy="813228"/>
          </a:xfrm>
        </p:spPr>
        <p:txBody>
          <a:bodyPr>
            <a:normAutofit fontScale="90000"/>
          </a:bodyPr>
          <a:lstStyle/>
          <a:p>
            <a:r>
              <a:rPr lang="en-US" sz="2700" dirty="0" smtClean="0">
                <a:latin typeface="Comic Sans MS" panose="030F0702030302020204" pitchFamily="66" charset="0"/>
              </a:rPr>
              <a:t/>
            </a:r>
            <a:br>
              <a:rPr lang="en-US" sz="2700" dirty="0" smtClean="0">
                <a:latin typeface="Comic Sans MS" panose="030F0702030302020204" pitchFamily="66" charset="0"/>
              </a:rPr>
            </a:br>
            <a:r>
              <a:rPr lang="en-US" sz="2700" dirty="0" err="1" smtClean="0">
                <a:latin typeface="Comic Sans MS" panose="030F0702030302020204" pitchFamily="66" charset="0"/>
              </a:rPr>
              <a:t>Ranolazine</a:t>
            </a:r>
            <a:r>
              <a:rPr lang="en-US" dirty="0"/>
              <a:t/>
            </a:r>
            <a:br>
              <a:rPr lang="en-US" dirty="0"/>
            </a:br>
            <a:endParaRPr lang="en-US" dirty="0"/>
          </a:p>
        </p:txBody>
      </p:sp>
      <p:sp>
        <p:nvSpPr>
          <p:cNvPr id="3" name="Content Placeholder 2"/>
          <p:cNvSpPr>
            <a:spLocks noGrp="1"/>
          </p:cNvSpPr>
          <p:nvPr>
            <p:ph idx="1"/>
          </p:nvPr>
        </p:nvSpPr>
        <p:spPr>
          <a:xfrm>
            <a:off x="180653" y="1106433"/>
            <a:ext cx="11881207" cy="5469027"/>
          </a:xfrm>
        </p:spPr>
        <p:txBody>
          <a:bodyPr>
            <a:normAutofit/>
          </a:bodyPr>
          <a:lstStyle/>
          <a:p>
            <a:r>
              <a:rPr lang="en-US" sz="2400" b="1" dirty="0" err="1">
                <a:latin typeface="Comic Sans MS" panose="030F0702030302020204" pitchFamily="66" charset="0"/>
              </a:rPr>
              <a:t>Ranolazine</a:t>
            </a:r>
            <a:r>
              <a:rPr lang="en-US" sz="2400" dirty="0">
                <a:latin typeface="Comic Sans MS" panose="030F0702030302020204" pitchFamily="66" charset="0"/>
              </a:rPr>
              <a:t> is an anti-</a:t>
            </a:r>
            <a:r>
              <a:rPr lang="en-US" sz="2400" dirty="0" err="1">
                <a:latin typeface="Comic Sans MS" panose="030F0702030302020204" pitchFamily="66" charset="0"/>
              </a:rPr>
              <a:t>anginal</a:t>
            </a:r>
            <a:r>
              <a:rPr lang="en-US" sz="2400" dirty="0">
                <a:latin typeface="Comic Sans MS" panose="030F0702030302020204" pitchFamily="66" charset="0"/>
              </a:rPr>
              <a:t> drug used for the treatment of chronic </a:t>
            </a:r>
            <a:r>
              <a:rPr lang="en-US" sz="2400" dirty="0" smtClean="0">
                <a:latin typeface="Comic Sans MS" panose="030F0702030302020204" pitchFamily="66" charset="0"/>
              </a:rPr>
              <a:t>angina</a:t>
            </a:r>
          </a:p>
          <a:p>
            <a:r>
              <a:rPr lang="en-US" sz="2400" dirty="0">
                <a:latin typeface="Comic Sans MS" panose="030F0702030302020204" pitchFamily="66" charset="0"/>
              </a:rPr>
              <a:t>It can be used alone or in conjunction with nitrates, beta-blockers, angiotensin receptor blockers, anti-platelet drugs, calcium channel blockers, lipid-lowering drugs, and ACE </a:t>
            </a:r>
            <a:r>
              <a:rPr lang="en-US" sz="2400" dirty="0" smtClean="0">
                <a:latin typeface="Comic Sans MS" panose="030F0702030302020204" pitchFamily="66" charset="0"/>
              </a:rPr>
              <a:t>inhibitors</a:t>
            </a:r>
          </a:p>
          <a:p>
            <a:r>
              <a:rPr lang="en-US" sz="2400" dirty="0" err="1">
                <a:latin typeface="Comic Sans MS" panose="030F0702030302020204" pitchFamily="66" charset="0"/>
              </a:rPr>
              <a:t>Ranolazine</a:t>
            </a:r>
            <a:r>
              <a:rPr lang="en-US" sz="2400" dirty="0">
                <a:latin typeface="Comic Sans MS" panose="030F0702030302020204" pitchFamily="66" charset="0"/>
              </a:rPr>
              <a:t> inhibits sodium and potassium ion channel </a:t>
            </a:r>
            <a:r>
              <a:rPr lang="en-US" sz="2400" dirty="0" smtClean="0">
                <a:latin typeface="Comic Sans MS" panose="030F0702030302020204" pitchFamily="66" charset="0"/>
              </a:rPr>
              <a:t>currents.</a:t>
            </a:r>
            <a:endParaRPr lang="en-US" sz="2400" baseline="30000" dirty="0">
              <a:latin typeface="Comic Sans MS" panose="030F0702030302020204" pitchFamily="66" charset="0"/>
            </a:endParaRPr>
          </a:p>
          <a:p>
            <a:r>
              <a:rPr lang="en-US" sz="2400" dirty="0" smtClean="0">
                <a:latin typeface="Comic Sans MS" panose="030F0702030302020204" pitchFamily="66" charset="0"/>
              </a:rPr>
              <a:t>It </a:t>
            </a:r>
            <a:r>
              <a:rPr lang="en-US" sz="2400" dirty="0">
                <a:latin typeface="Comic Sans MS" panose="030F0702030302020204" pitchFamily="66" charset="0"/>
              </a:rPr>
              <a:t>has been shown to exert weak activity on L-type calcium channels making it a weak direct vasodilator and exerts minimal direct effects on atrioventricular nodal </a:t>
            </a:r>
            <a:r>
              <a:rPr lang="en-US" sz="2400" dirty="0" smtClean="0">
                <a:latin typeface="Comic Sans MS" panose="030F0702030302020204" pitchFamily="66" charset="0"/>
              </a:rPr>
              <a:t>conduction</a:t>
            </a:r>
          </a:p>
        </p:txBody>
      </p:sp>
    </p:spTree>
    <p:extLst>
      <p:ext uri="{BB962C8B-B14F-4D97-AF65-F5344CB8AC3E}">
        <p14:creationId xmlns:p14="http://schemas.microsoft.com/office/powerpoint/2010/main" val="27412498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0380" y="438614"/>
            <a:ext cx="10515600" cy="4351338"/>
          </a:xfrm>
        </p:spPr>
        <p:txBody>
          <a:bodyPr>
            <a:normAutofit lnSpcReduction="10000"/>
          </a:bodyPr>
          <a:lstStyle/>
          <a:p>
            <a:pPr marL="0" indent="0">
              <a:buNone/>
            </a:pPr>
            <a:r>
              <a:rPr lang="en-US" sz="2400" b="1" dirty="0">
                <a:latin typeface="Comic Sans MS" panose="030F0702030302020204" pitchFamily="66" charset="0"/>
              </a:rPr>
              <a:t>Side </a:t>
            </a:r>
            <a:r>
              <a:rPr lang="en-US" sz="2400" b="1" dirty="0" smtClean="0">
                <a:latin typeface="Comic Sans MS" panose="030F0702030302020204" pitchFamily="66" charset="0"/>
              </a:rPr>
              <a:t>Effects</a:t>
            </a:r>
          </a:p>
          <a:p>
            <a:pPr marL="0" indent="0">
              <a:buNone/>
            </a:pPr>
            <a:endParaRPr lang="en-US" sz="2400" dirty="0">
              <a:latin typeface="Comic Sans MS" panose="030F0702030302020204" pitchFamily="66" charset="0"/>
            </a:endParaRPr>
          </a:p>
          <a:p>
            <a:r>
              <a:rPr lang="en-US" sz="2400" dirty="0">
                <a:latin typeface="Comic Sans MS" panose="030F0702030302020204" pitchFamily="66" charset="0"/>
              </a:rPr>
              <a:t>Bloating or swelling of the face, arms, hands, lower legs, or feet.</a:t>
            </a:r>
          </a:p>
          <a:p>
            <a:r>
              <a:rPr lang="en-US" sz="2400" dirty="0">
                <a:latin typeface="Comic Sans MS" panose="030F0702030302020204" pitchFamily="66" charset="0"/>
              </a:rPr>
              <a:t>chest tightness.</a:t>
            </a:r>
          </a:p>
          <a:p>
            <a:r>
              <a:rPr lang="en-US" sz="2400" dirty="0">
                <a:latin typeface="Comic Sans MS" panose="030F0702030302020204" pitchFamily="66" charset="0"/>
              </a:rPr>
              <a:t>difficult or labored breathing.</a:t>
            </a:r>
          </a:p>
          <a:p>
            <a:r>
              <a:rPr lang="en-US" sz="2400" dirty="0">
                <a:latin typeface="Comic Sans MS" panose="030F0702030302020204" pitchFamily="66" charset="0"/>
              </a:rPr>
              <a:t>fast, irregular, pounding, or racing heartbeat or pulse.</a:t>
            </a:r>
          </a:p>
          <a:p>
            <a:r>
              <a:rPr lang="en-US" sz="2400" dirty="0">
                <a:latin typeface="Comic Sans MS" panose="030F0702030302020204" pitchFamily="66" charset="0"/>
              </a:rPr>
              <a:t>lightheadedness.</a:t>
            </a:r>
          </a:p>
          <a:p>
            <a:r>
              <a:rPr lang="en-US" sz="2400" dirty="0">
                <a:latin typeface="Comic Sans MS" panose="030F0702030302020204" pitchFamily="66" charset="0"/>
              </a:rPr>
              <a:t>rapid weight gain.</a:t>
            </a:r>
          </a:p>
          <a:p>
            <a:r>
              <a:rPr lang="en-US" sz="2400" dirty="0">
                <a:latin typeface="Comic Sans MS" panose="030F0702030302020204" pitchFamily="66" charset="0"/>
              </a:rPr>
              <a:t>tingling of the hands or feet.</a:t>
            </a:r>
          </a:p>
          <a:p>
            <a:r>
              <a:rPr lang="en-US" sz="2400" dirty="0">
                <a:latin typeface="Comic Sans MS" panose="030F0702030302020204" pitchFamily="66" charset="0"/>
              </a:rPr>
              <a:t>unusual weight gain or loss</a:t>
            </a:r>
          </a:p>
          <a:p>
            <a:endParaRPr lang="en-US" dirty="0"/>
          </a:p>
        </p:txBody>
      </p:sp>
    </p:spTree>
    <p:extLst>
      <p:ext uri="{BB962C8B-B14F-4D97-AF65-F5344CB8AC3E}">
        <p14:creationId xmlns:p14="http://schemas.microsoft.com/office/powerpoint/2010/main" val="30533833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57166"/>
            <a:ext cx="9372600" cy="714380"/>
          </a:xfrm>
        </p:spPr>
        <p:txBody>
          <a:bodyPr>
            <a:normAutofit/>
          </a:bodyPr>
          <a:lstStyle/>
          <a:p>
            <a:r>
              <a:rPr lang="en-GB" sz="2400" dirty="0">
                <a:effectLst>
                  <a:outerShdw blurRad="38100" dist="38100" dir="2700000" algn="tl">
                    <a:srgbClr val="000000">
                      <a:alpha val="43137"/>
                    </a:srgbClr>
                  </a:outerShdw>
                </a:effectLst>
                <a:latin typeface="Comic Sans MS" panose="030F0702030302020204" pitchFamily="66" charset="0"/>
              </a:rPr>
              <a:t>Management of Angina Pectoris</a:t>
            </a:r>
          </a:p>
        </p:txBody>
      </p:sp>
      <p:sp>
        <p:nvSpPr>
          <p:cNvPr id="3" name="Content Placeholder 2"/>
          <p:cNvSpPr>
            <a:spLocks noGrp="1"/>
          </p:cNvSpPr>
          <p:nvPr>
            <p:ph idx="1"/>
          </p:nvPr>
        </p:nvSpPr>
        <p:spPr>
          <a:xfrm>
            <a:off x="598811" y="1571612"/>
            <a:ext cx="10689578" cy="4929222"/>
          </a:xfrm>
        </p:spPr>
        <p:txBody>
          <a:bodyPr>
            <a:normAutofit/>
          </a:bodyPr>
          <a:lstStyle/>
          <a:p>
            <a:pPr marL="514350" indent="-514350" algn="just">
              <a:buFont typeface="+mj-lt"/>
              <a:buAutoNum type="arabicPeriod"/>
            </a:pPr>
            <a:r>
              <a:rPr lang="en-GB" sz="2400" b="1" dirty="0">
                <a:latin typeface="Comic Sans MS" panose="030F0702030302020204" pitchFamily="66" charset="0"/>
              </a:rPr>
              <a:t>Avoid Risk Factors: - </a:t>
            </a:r>
            <a:r>
              <a:rPr lang="en-GB" sz="2400" i="1" dirty="0">
                <a:latin typeface="Comic Sans MS" panose="030F0702030302020204" pitchFamily="66" charset="0"/>
              </a:rPr>
              <a:t>Smoking, Diet, Treatment of hypertension, Diabetes, </a:t>
            </a:r>
            <a:r>
              <a:rPr lang="en-GB" sz="2400" i="1" dirty="0" err="1">
                <a:latin typeface="Comic Sans MS" panose="030F0702030302020204" pitchFamily="66" charset="0"/>
              </a:rPr>
              <a:t>Hyperlipidemia</a:t>
            </a:r>
            <a:r>
              <a:rPr lang="en-GB" sz="2400" i="1" dirty="0">
                <a:latin typeface="Comic Sans MS" panose="030F0702030302020204" pitchFamily="66" charset="0"/>
              </a:rPr>
              <a:t> and </a:t>
            </a:r>
            <a:r>
              <a:rPr lang="en-GB" sz="2400" i="1" dirty="0" err="1">
                <a:latin typeface="Comic Sans MS" panose="030F0702030302020204" pitchFamily="66" charset="0"/>
              </a:rPr>
              <a:t>Thyrotoxicosis</a:t>
            </a:r>
            <a:r>
              <a:rPr lang="en-GB" sz="2400" i="1" dirty="0">
                <a:latin typeface="Comic Sans MS" panose="030F0702030302020204" pitchFamily="66" charset="0"/>
              </a:rPr>
              <a:t>.</a:t>
            </a:r>
          </a:p>
          <a:p>
            <a:pPr marL="514350" indent="-514350" algn="just">
              <a:buFont typeface="+mj-lt"/>
              <a:buAutoNum type="arabicPeriod"/>
            </a:pPr>
            <a:endParaRPr lang="en-GB" sz="2400" dirty="0">
              <a:latin typeface="Comic Sans MS" panose="030F0702030302020204" pitchFamily="66" charset="0"/>
            </a:endParaRPr>
          </a:p>
          <a:p>
            <a:pPr marL="514350" indent="-514350" algn="just">
              <a:buFont typeface="+mj-lt"/>
              <a:buAutoNum type="arabicPeriod"/>
            </a:pPr>
            <a:r>
              <a:rPr lang="en-GB" sz="2400" b="1" dirty="0">
                <a:latin typeface="Comic Sans MS" panose="030F0702030302020204" pitchFamily="66" charset="0"/>
              </a:rPr>
              <a:t>Reduce risk of Myocardial Infarction:</a:t>
            </a:r>
          </a:p>
          <a:p>
            <a:pPr marL="981075" indent="-273050" algn="just"/>
            <a:r>
              <a:rPr lang="en-GB" sz="2400" dirty="0">
                <a:latin typeface="Comic Sans MS" panose="030F0702030302020204" pitchFamily="66" charset="0"/>
              </a:rPr>
              <a:t>Anti-platelets </a:t>
            </a:r>
            <a:r>
              <a:rPr lang="en-GB" sz="2400" i="1" dirty="0">
                <a:latin typeface="Comic Sans MS" panose="030F0702030302020204" pitchFamily="66" charset="0"/>
              </a:rPr>
              <a:t>e.g. Aspirin.</a:t>
            </a:r>
          </a:p>
          <a:p>
            <a:pPr marL="981075" indent="-273050" algn="just"/>
            <a:r>
              <a:rPr lang="en-GB" sz="2400" dirty="0" err="1">
                <a:latin typeface="Comic Sans MS" panose="030F0702030302020204" pitchFamily="66" charset="0"/>
              </a:rPr>
              <a:t>Hypolipidemic</a:t>
            </a:r>
            <a:r>
              <a:rPr lang="en-GB" sz="2400" dirty="0">
                <a:latin typeface="Comic Sans MS" panose="030F0702030302020204" pitchFamily="66" charset="0"/>
              </a:rPr>
              <a:t> agents </a:t>
            </a:r>
            <a:r>
              <a:rPr lang="en-GB" sz="2400" i="1" dirty="0">
                <a:latin typeface="Comic Sans MS" panose="030F0702030302020204" pitchFamily="66" charset="0"/>
              </a:rPr>
              <a:t>e.g. </a:t>
            </a:r>
            <a:r>
              <a:rPr lang="en-GB" sz="2400" i="1" dirty="0" err="1">
                <a:latin typeface="Comic Sans MS" panose="030F0702030302020204" pitchFamily="66" charset="0"/>
              </a:rPr>
              <a:t>Clofibrate</a:t>
            </a:r>
            <a:r>
              <a:rPr lang="en-GB" sz="2400" i="1" dirty="0"/>
              <a:t>.</a:t>
            </a:r>
          </a:p>
          <a:p>
            <a:pPr marL="538163" indent="-514350">
              <a:buNone/>
            </a:pPr>
            <a:endParaRPr lang="en-GB" sz="2400" dirty="0"/>
          </a:p>
        </p:txBody>
      </p:sp>
      <p:sp>
        <p:nvSpPr>
          <p:cNvPr id="4" name="Slide Number Placeholder 3"/>
          <p:cNvSpPr>
            <a:spLocks noGrp="1"/>
          </p:cNvSpPr>
          <p:nvPr>
            <p:ph type="sldNum" sz="quarter" idx="12"/>
          </p:nvPr>
        </p:nvSpPr>
        <p:spPr/>
        <p:txBody>
          <a:bodyPr/>
          <a:lstStyle/>
          <a:p>
            <a:fld id="{165ABED9-C237-4212-8854-E6E9F1E35534}" type="slidenum">
              <a:rPr lang="en-GB" smtClean="0">
                <a:solidFill>
                  <a:srgbClr val="4E3B30">
                    <a:shade val="90000"/>
                  </a:srgbClr>
                </a:solidFill>
              </a:rPr>
              <a:pPr/>
              <a:t>29</a:t>
            </a:fld>
            <a:endParaRPr lang="en-GB">
              <a:solidFill>
                <a:srgbClr val="4E3B30">
                  <a:shade val="90000"/>
                </a:srgbClr>
              </a:solidFill>
            </a:endParaRPr>
          </a:p>
        </p:txBody>
      </p:sp>
      <p:sp>
        <p:nvSpPr>
          <p:cNvPr id="5" name="Date Placeholder 4"/>
          <p:cNvSpPr>
            <a:spLocks noGrp="1"/>
          </p:cNvSpPr>
          <p:nvPr>
            <p:ph type="dt" sz="half" idx="10"/>
          </p:nvPr>
        </p:nvSpPr>
        <p:spPr/>
        <p:txBody>
          <a:bodyPr/>
          <a:lstStyle/>
          <a:p>
            <a:fld id="{FEB47549-663E-4733-8BDD-D2B514133CAC}" type="datetime5">
              <a:rPr lang="en-US" smtClean="0">
                <a:solidFill>
                  <a:srgbClr val="4E3B30">
                    <a:shade val="90000"/>
                  </a:srgbClr>
                </a:solidFill>
              </a:rPr>
              <a:pPr/>
              <a:t>17-Jul-23</a:t>
            </a:fld>
            <a:endParaRPr lang="en-GB">
              <a:solidFill>
                <a:srgbClr val="4E3B30">
                  <a:shade val="90000"/>
                </a:srgbClr>
              </a:solidFill>
            </a:endParaRPr>
          </a:p>
        </p:txBody>
      </p:sp>
    </p:spTree>
    <p:extLst>
      <p:ext uri="{BB962C8B-B14F-4D97-AF65-F5344CB8AC3E}">
        <p14:creationId xmlns:p14="http://schemas.microsoft.com/office/powerpoint/2010/main" val="3004583964"/>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1639" y="500042"/>
            <a:ext cx="9510557" cy="775542"/>
          </a:xfrm>
        </p:spPr>
        <p:txBody>
          <a:bodyPr>
            <a:normAutofit/>
          </a:bodyPr>
          <a:lstStyle/>
          <a:p>
            <a:r>
              <a:rPr lang="en-GB" sz="2400" b="1" dirty="0">
                <a:effectLst>
                  <a:outerShdw blurRad="38100" dist="38100" dir="2700000" algn="tl">
                    <a:srgbClr val="000000">
                      <a:alpha val="43137"/>
                    </a:srgbClr>
                  </a:outerShdw>
                </a:effectLst>
                <a:latin typeface="Comic Sans MS" panose="030F0702030302020204" pitchFamily="66" charset="0"/>
              </a:rPr>
              <a:t>ANGINA PECTORIS</a:t>
            </a:r>
          </a:p>
        </p:txBody>
      </p:sp>
      <p:sp>
        <p:nvSpPr>
          <p:cNvPr id="3" name="Content Placeholder 2"/>
          <p:cNvSpPr>
            <a:spLocks noGrp="1"/>
          </p:cNvSpPr>
          <p:nvPr>
            <p:ph sz="half" idx="1"/>
          </p:nvPr>
        </p:nvSpPr>
        <p:spPr>
          <a:xfrm>
            <a:off x="412694" y="1357299"/>
            <a:ext cx="5607106" cy="4997627"/>
          </a:xfrm>
        </p:spPr>
        <p:txBody>
          <a:bodyPr>
            <a:normAutofit/>
          </a:bodyPr>
          <a:lstStyle/>
          <a:p>
            <a:pPr algn="just"/>
            <a:r>
              <a:rPr lang="en-GB" sz="2400" dirty="0">
                <a:latin typeface="Comic Sans MS" panose="030F0702030302020204" pitchFamily="66" charset="0"/>
              </a:rPr>
              <a:t>Chest pain that occurs when the coronary blood flow is inadequate to supply O2 required by the heart</a:t>
            </a:r>
          </a:p>
          <a:p>
            <a:pPr algn="just">
              <a:buNone/>
            </a:pPr>
            <a:endParaRPr lang="en-GB" sz="2400" dirty="0">
              <a:latin typeface="Comic Sans MS" panose="030F0702030302020204" pitchFamily="66" charset="0"/>
            </a:endParaRPr>
          </a:p>
          <a:p>
            <a:pPr algn="just"/>
            <a:r>
              <a:rPr lang="en-GB" sz="2400" dirty="0">
                <a:latin typeface="Comic Sans MS" panose="030F0702030302020204" pitchFamily="66" charset="0"/>
              </a:rPr>
              <a:t>Angina pectoris is the principle symptom of ischemic heart disease (IHD).</a:t>
            </a:r>
          </a:p>
          <a:p>
            <a:pPr>
              <a:buNone/>
            </a:pPr>
            <a:endParaRPr lang="en-GB" dirty="0"/>
          </a:p>
        </p:txBody>
      </p:sp>
      <p:sp>
        <p:nvSpPr>
          <p:cNvPr id="5" name="Date Placeholder 4"/>
          <p:cNvSpPr>
            <a:spLocks noGrp="1"/>
          </p:cNvSpPr>
          <p:nvPr>
            <p:ph type="dt" sz="half" idx="10"/>
          </p:nvPr>
        </p:nvSpPr>
        <p:spPr/>
        <p:txBody>
          <a:bodyPr/>
          <a:lstStyle/>
          <a:p>
            <a:fld id="{D03DC3D2-D181-4891-BCC9-56395758651D}" type="datetime5">
              <a:rPr lang="en-US" smtClean="0">
                <a:solidFill>
                  <a:srgbClr val="4E3B30">
                    <a:shade val="90000"/>
                  </a:srgbClr>
                </a:solidFill>
              </a:rPr>
              <a:pPr/>
              <a:t>17-Jul-23</a:t>
            </a:fld>
            <a:endParaRPr lang="en-GB">
              <a:solidFill>
                <a:srgbClr val="4E3B30">
                  <a:shade val="90000"/>
                </a:srgbClr>
              </a:solidFill>
            </a:endParaRPr>
          </a:p>
        </p:txBody>
      </p:sp>
      <p:sp>
        <p:nvSpPr>
          <p:cNvPr id="4" name="Slide Number Placeholder 3"/>
          <p:cNvSpPr>
            <a:spLocks noGrp="1"/>
          </p:cNvSpPr>
          <p:nvPr>
            <p:ph type="sldNum" sz="quarter" idx="12"/>
          </p:nvPr>
        </p:nvSpPr>
        <p:spPr/>
        <p:txBody>
          <a:bodyPr/>
          <a:lstStyle/>
          <a:p>
            <a:fld id="{165ABED9-C237-4212-8854-E6E9F1E35534}" type="slidenum">
              <a:rPr lang="en-GB" smtClean="0">
                <a:solidFill>
                  <a:srgbClr val="4E3B30">
                    <a:shade val="90000"/>
                  </a:srgbClr>
                </a:solidFill>
              </a:rPr>
              <a:pPr/>
              <a:t>3</a:t>
            </a:fld>
            <a:endParaRPr lang="en-GB">
              <a:solidFill>
                <a:srgbClr val="4E3B30">
                  <a:shade val="90000"/>
                </a:srgbClr>
              </a:solidFill>
            </a:endParaRPr>
          </a:p>
        </p:txBody>
      </p:sp>
      <p:pic>
        <p:nvPicPr>
          <p:cNvPr id="1026" name="Picture 2"/>
          <p:cNvPicPr>
            <a:picLocks noChangeAspect="1" noChangeArrowheads="1"/>
          </p:cNvPicPr>
          <p:nvPr/>
        </p:nvPicPr>
        <p:blipFill>
          <a:blip r:embed="rId2" cstate="print"/>
          <a:srcRect/>
          <a:stretch>
            <a:fillRect/>
          </a:stretch>
        </p:blipFill>
        <p:spPr bwMode="auto">
          <a:xfrm>
            <a:off x="6867275" y="717778"/>
            <a:ext cx="3905256" cy="3786214"/>
          </a:xfrm>
          <a:prstGeom prst="rect">
            <a:avLst/>
          </a:prstGeom>
          <a:noFill/>
          <a:ln w="9525">
            <a:noFill/>
            <a:miter lim="800000"/>
            <a:headEnd/>
            <a:tailEnd/>
          </a:ln>
          <a:effectLst/>
        </p:spPr>
      </p:pic>
    </p:spTree>
    <p:extLst>
      <p:ext uri="{BB962C8B-B14F-4D97-AF65-F5344CB8AC3E}">
        <p14:creationId xmlns:p14="http://schemas.microsoft.com/office/powerpoint/2010/main" val="4060714640"/>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57166"/>
            <a:ext cx="8229600" cy="714380"/>
          </a:xfrm>
        </p:spPr>
        <p:txBody>
          <a:bodyPr>
            <a:normAutofit/>
          </a:bodyPr>
          <a:lstStyle/>
          <a:p>
            <a:pPr algn="ctr"/>
            <a:r>
              <a:rPr lang="en-GB" sz="4000" dirty="0">
                <a:effectLst>
                  <a:outerShdw blurRad="38100" dist="38100" dir="2700000" algn="tl">
                    <a:srgbClr val="000000">
                      <a:alpha val="43137"/>
                    </a:srgbClr>
                  </a:outerShdw>
                </a:effectLst>
              </a:rPr>
              <a:t>Management of Angina Pectoris</a:t>
            </a:r>
          </a:p>
        </p:txBody>
      </p:sp>
      <p:sp>
        <p:nvSpPr>
          <p:cNvPr id="3" name="Content Placeholder 2"/>
          <p:cNvSpPr>
            <a:spLocks noGrp="1"/>
          </p:cNvSpPr>
          <p:nvPr>
            <p:ph idx="1"/>
          </p:nvPr>
        </p:nvSpPr>
        <p:spPr>
          <a:xfrm>
            <a:off x="396510" y="1285860"/>
            <a:ext cx="9814290" cy="5286412"/>
          </a:xfrm>
        </p:spPr>
        <p:txBody>
          <a:bodyPr>
            <a:normAutofit fontScale="70000" lnSpcReduction="20000"/>
          </a:bodyPr>
          <a:lstStyle/>
          <a:p>
            <a:pPr marL="571500" indent="-571500" algn="just">
              <a:buFont typeface="+mj-lt"/>
              <a:buAutoNum type="romanUcPeriod"/>
            </a:pPr>
            <a:r>
              <a:rPr lang="en-GB" sz="3400" b="1" dirty="0">
                <a:latin typeface="Comic Sans MS" panose="030F0702030302020204" pitchFamily="66" charset="0"/>
              </a:rPr>
              <a:t>Typical Stable Angina (</a:t>
            </a:r>
            <a:r>
              <a:rPr lang="en-GB" sz="3400" b="1" dirty="0" err="1">
                <a:latin typeface="Comic Sans MS" panose="030F0702030302020204" pitchFamily="66" charset="0"/>
              </a:rPr>
              <a:t>Exertional</a:t>
            </a:r>
            <a:r>
              <a:rPr lang="en-GB" sz="3400" b="1" dirty="0">
                <a:latin typeface="Comic Sans MS" panose="030F0702030302020204" pitchFamily="66" charset="0"/>
              </a:rPr>
              <a:t> Angina):</a:t>
            </a:r>
          </a:p>
          <a:p>
            <a:pPr marL="981075" indent="-273050" algn="just"/>
            <a:r>
              <a:rPr lang="en-GB" sz="2900" dirty="0">
                <a:latin typeface="Comic Sans MS" panose="030F0702030302020204" pitchFamily="66" charset="0"/>
              </a:rPr>
              <a:t>Acute attack: - </a:t>
            </a:r>
            <a:r>
              <a:rPr lang="en-GB" sz="2900" i="1" dirty="0" err="1">
                <a:latin typeface="Comic Sans MS" panose="030F0702030302020204" pitchFamily="66" charset="0"/>
              </a:rPr>
              <a:t>Nitroglycerine</a:t>
            </a:r>
            <a:r>
              <a:rPr lang="en-GB" sz="2900" i="1" dirty="0">
                <a:latin typeface="Comic Sans MS" panose="030F0702030302020204" pitchFamily="66" charset="0"/>
              </a:rPr>
              <a:t>, </a:t>
            </a:r>
            <a:r>
              <a:rPr lang="en-GB" sz="2900" i="1" dirty="0" smtClean="0">
                <a:latin typeface="Comic Sans MS" panose="030F0702030302020204" pitchFamily="66" charset="0"/>
              </a:rPr>
              <a:t>GTN </a:t>
            </a:r>
            <a:r>
              <a:rPr lang="en-GB" sz="2900" i="1" dirty="0">
                <a:latin typeface="Comic Sans MS" panose="030F0702030302020204" pitchFamily="66" charset="0"/>
              </a:rPr>
              <a:t>sublingual tablets.</a:t>
            </a:r>
          </a:p>
          <a:p>
            <a:pPr marL="981075" indent="-273050" algn="just"/>
            <a:r>
              <a:rPr lang="en-GB" sz="2900" dirty="0">
                <a:latin typeface="Comic Sans MS" panose="030F0702030302020204" pitchFamily="66" charset="0"/>
              </a:rPr>
              <a:t>Prophylaxis: - </a:t>
            </a:r>
            <a:r>
              <a:rPr lang="en-GB" sz="2900" i="1" dirty="0">
                <a:latin typeface="Comic Sans MS" panose="030F0702030302020204" pitchFamily="66" charset="0"/>
              </a:rPr>
              <a:t>Long acting Nitrates, Beta-blockers, CCBs.</a:t>
            </a:r>
          </a:p>
          <a:p>
            <a:pPr marL="981075" indent="-273050" algn="just"/>
            <a:r>
              <a:rPr lang="en-GB" sz="2900" dirty="0">
                <a:latin typeface="Comic Sans MS" panose="030F0702030302020204" pitchFamily="66" charset="0"/>
              </a:rPr>
              <a:t>If </a:t>
            </a:r>
            <a:r>
              <a:rPr lang="en-GB" sz="2900" dirty="0" err="1">
                <a:latin typeface="Comic Sans MS" panose="030F0702030302020204" pitchFamily="66" charset="0"/>
              </a:rPr>
              <a:t>inadquate</a:t>
            </a:r>
            <a:r>
              <a:rPr lang="en-GB" sz="2900" dirty="0">
                <a:latin typeface="Comic Sans MS" panose="030F0702030302020204" pitchFamily="66" charset="0"/>
              </a:rPr>
              <a:t> response to a single drug, add a drug from a different class to increase beneficial effects and decrease undesirable effects.</a:t>
            </a:r>
          </a:p>
          <a:p>
            <a:pPr marL="571500" indent="-571500" algn="just">
              <a:buFont typeface="+mj-lt"/>
              <a:buAutoNum type="romanUcPeriod" startAt="2"/>
            </a:pPr>
            <a:r>
              <a:rPr lang="en-GB" sz="3100" b="1" dirty="0" err="1">
                <a:latin typeface="Comic Sans MS" panose="030F0702030302020204" pitchFamily="66" charset="0"/>
              </a:rPr>
              <a:t>Vasospastic</a:t>
            </a:r>
            <a:r>
              <a:rPr lang="en-GB" sz="3100" b="1" dirty="0">
                <a:latin typeface="Comic Sans MS" panose="030F0702030302020204" pitchFamily="66" charset="0"/>
              </a:rPr>
              <a:t> Angina:</a:t>
            </a:r>
          </a:p>
          <a:p>
            <a:pPr marL="981075" indent="-273050" algn="just"/>
            <a:r>
              <a:rPr lang="en-GB" sz="2900" i="1" dirty="0">
                <a:latin typeface="Comic Sans MS" panose="030F0702030302020204" pitchFamily="66" charset="0"/>
              </a:rPr>
              <a:t>Nitrates </a:t>
            </a:r>
            <a:r>
              <a:rPr lang="en-GB" sz="2900" dirty="0">
                <a:latin typeface="Comic Sans MS" panose="030F0702030302020204" pitchFamily="66" charset="0"/>
              </a:rPr>
              <a:t>and </a:t>
            </a:r>
            <a:r>
              <a:rPr lang="en-GB" sz="2900" i="1" dirty="0">
                <a:latin typeface="Comic Sans MS" panose="030F0702030302020204" pitchFamily="66" charset="0"/>
              </a:rPr>
              <a:t>CCBs</a:t>
            </a:r>
            <a:r>
              <a:rPr lang="en-GB" sz="2900" dirty="0">
                <a:latin typeface="Comic Sans MS" panose="030F0702030302020204" pitchFamily="66" charset="0"/>
              </a:rPr>
              <a:t> are effective in relieving and preventing ischemic attacks.</a:t>
            </a:r>
          </a:p>
          <a:p>
            <a:pPr marL="981075" indent="-273050" algn="just"/>
            <a:r>
              <a:rPr lang="en-GB" sz="2900" i="1" dirty="0">
                <a:latin typeface="Comic Sans MS" panose="030F0702030302020204" pitchFamily="66" charset="0"/>
              </a:rPr>
              <a:t>Beta-blockers</a:t>
            </a:r>
            <a:r>
              <a:rPr lang="en-GB" sz="2900" dirty="0">
                <a:latin typeface="Comic Sans MS" panose="030F0702030302020204" pitchFamily="66" charset="0"/>
              </a:rPr>
              <a:t> are contraindicated because they produce coronary spasm.</a:t>
            </a:r>
          </a:p>
          <a:p>
            <a:pPr marL="571500" indent="-571500" algn="just">
              <a:buFont typeface="+mj-lt"/>
              <a:buAutoNum type="romanUcPeriod" startAt="3"/>
            </a:pPr>
            <a:r>
              <a:rPr lang="en-GB" sz="3100" b="1" dirty="0">
                <a:latin typeface="Comic Sans MS" panose="030F0702030302020204" pitchFamily="66" charset="0"/>
              </a:rPr>
              <a:t>Unstable Angina:</a:t>
            </a:r>
          </a:p>
          <a:p>
            <a:pPr marL="981075" indent="-273050" algn="just"/>
            <a:r>
              <a:rPr lang="en-GB" sz="2900" dirty="0">
                <a:latin typeface="Comic Sans MS" panose="030F0702030302020204" pitchFamily="66" charset="0"/>
              </a:rPr>
              <a:t>Anti-platelet drugs (e.g. Aspirin 75mg) to decrease incidence of thrombosis.</a:t>
            </a:r>
          </a:p>
          <a:p>
            <a:pPr marL="981075" indent="-273050" algn="just"/>
            <a:r>
              <a:rPr lang="en-GB" sz="2900" dirty="0">
                <a:latin typeface="Comic Sans MS" panose="030F0702030302020204" pitchFamily="66" charset="0"/>
              </a:rPr>
              <a:t>Heparin IV.</a:t>
            </a:r>
          </a:p>
          <a:p>
            <a:pPr marL="981075" indent="-273050" algn="just"/>
            <a:r>
              <a:rPr lang="en-GB" sz="2900" dirty="0">
                <a:latin typeface="Comic Sans MS" panose="030F0702030302020204" pitchFamily="66" charset="0"/>
              </a:rPr>
              <a:t>Beta-blockers, CCBs and Nitrates.</a:t>
            </a:r>
          </a:p>
          <a:p>
            <a:pPr marL="981075" indent="-273050" algn="just"/>
            <a:r>
              <a:rPr lang="en-GB" sz="2900" dirty="0">
                <a:latin typeface="Comic Sans MS" panose="030F0702030302020204" pitchFamily="66" charset="0"/>
              </a:rPr>
              <a:t>Surgical: Revascularization and Angioplasty.</a:t>
            </a:r>
          </a:p>
        </p:txBody>
      </p:sp>
      <p:sp>
        <p:nvSpPr>
          <p:cNvPr id="4" name="Slide Number Placeholder 3"/>
          <p:cNvSpPr>
            <a:spLocks noGrp="1"/>
          </p:cNvSpPr>
          <p:nvPr>
            <p:ph type="sldNum" sz="quarter" idx="12"/>
          </p:nvPr>
        </p:nvSpPr>
        <p:spPr/>
        <p:txBody>
          <a:bodyPr/>
          <a:lstStyle/>
          <a:p>
            <a:fld id="{165ABED9-C237-4212-8854-E6E9F1E35534}" type="slidenum">
              <a:rPr lang="en-GB" smtClean="0">
                <a:solidFill>
                  <a:srgbClr val="4E3B30">
                    <a:shade val="90000"/>
                  </a:srgbClr>
                </a:solidFill>
              </a:rPr>
              <a:pPr/>
              <a:t>30</a:t>
            </a:fld>
            <a:endParaRPr lang="en-GB">
              <a:solidFill>
                <a:srgbClr val="4E3B30">
                  <a:shade val="90000"/>
                </a:srgbClr>
              </a:solidFill>
            </a:endParaRPr>
          </a:p>
        </p:txBody>
      </p:sp>
      <p:sp>
        <p:nvSpPr>
          <p:cNvPr id="5" name="Date Placeholder 4"/>
          <p:cNvSpPr>
            <a:spLocks noGrp="1"/>
          </p:cNvSpPr>
          <p:nvPr>
            <p:ph type="dt" sz="half" idx="10"/>
          </p:nvPr>
        </p:nvSpPr>
        <p:spPr/>
        <p:txBody>
          <a:bodyPr/>
          <a:lstStyle/>
          <a:p>
            <a:fld id="{832E3E32-94BB-4E29-9D11-6C33A65A8D5D}" type="datetime5">
              <a:rPr lang="en-US" smtClean="0">
                <a:solidFill>
                  <a:srgbClr val="4E3B30">
                    <a:shade val="90000"/>
                  </a:srgbClr>
                </a:solidFill>
              </a:rPr>
              <a:pPr/>
              <a:t>17-Jul-23</a:t>
            </a:fld>
            <a:endParaRPr lang="en-GB">
              <a:solidFill>
                <a:srgbClr val="4E3B30">
                  <a:shade val="90000"/>
                </a:srgbClr>
              </a:solidFill>
            </a:endParaRPr>
          </a:p>
        </p:txBody>
      </p:sp>
    </p:spTree>
    <p:extLst>
      <p:ext uri="{BB962C8B-B14F-4D97-AF65-F5344CB8AC3E}">
        <p14:creationId xmlns:p14="http://schemas.microsoft.com/office/powerpoint/2010/main" val="429468447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linds(horizontal)">
                                      <p:cBhvr>
                                        <p:cTn id="24" dur="500"/>
                                        <p:tgtEl>
                                          <p:spTgt spid="3">
                                            <p:txEl>
                                              <p:pRg st="5" end="5"/>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blinds(horizontal)">
                                      <p:cBhvr>
                                        <p:cTn id="32" dur="500"/>
                                        <p:tgtEl>
                                          <p:spTgt spid="3">
                                            <p:txEl>
                                              <p:pRg st="7" end="7"/>
                                            </p:txEl>
                                          </p:spTgt>
                                        </p:tgtEl>
                                      </p:cBhvr>
                                    </p:animEffect>
                                  </p:childTnLst>
                                </p:cTn>
                              </p:par>
                              <p:par>
                                <p:cTn id="33" presetID="3" presetClass="entr" presetSubtype="10"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blinds(horizontal)">
                                      <p:cBhvr>
                                        <p:cTn id="35" dur="500"/>
                                        <p:tgtEl>
                                          <p:spTgt spid="3">
                                            <p:txEl>
                                              <p:pRg st="8" end="8"/>
                                            </p:txEl>
                                          </p:spTgt>
                                        </p:tgtEl>
                                      </p:cBhvr>
                                    </p:animEffect>
                                  </p:childTnLst>
                                </p:cTn>
                              </p:par>
                              <p:par>
                                <p:cTn id="36" presetID="3" presetClass="entr" presetSubtype="10" fill="hold"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blinds(horizontal)">
                                      <p:cBhvr>
                                        <p:cTn id="38" dur="500"/>
                                        <p:tgtEl>
                                          <p:spTgt spid="3">
                                            <p:txEl>
                                              <p:pRg st="9" end="9"/>
                                            </p:txEl>
                                          </p:spTgt>
                                        </p:tgtEl>
                                      </p:cBhvr>
                                    </p:animEffect>
                                  </p:childTnLst>
                                </p:cTn>
                              </p:par>
                              <p:par>
                                <p:cTn id="39" presetID="3" presetClass="entr" presetSubtype="10" fill="hold"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blinds(horizontal)">
                                      <p:cBhvr>
                                        <p:cTn id="41" dur="500"/>
                                        <p:tgtEl>
                                          <p:spTgt spid="3">
                                            <p:txEl>
                                              <p:pRg st="10" end="10"/>
                                            </p:txEl>
                                          </p:spTgt>
                                        </p:tgtEl>
                                      </p:cBhvr>
                                    </p:animEffect>
                                  </p:childTnLst>
                                </p:cTn>
                              </p:par>
                              <p:par>
                                <p:cTn id="42" presetID="3" presetClass="entr" presetSubtype="10" fill="hold" nodeType="withEffect">
                                  <p:stCondLst>
                                    <p:cond delay="0"/>
                                  </p:stCondLst>
                                  <p:childTnLst>
                                    <p:set>
                                      <p:cBhvr>
                                        <p:cTn id="43" dur="1" fill="hold">
                                          <p:stCondLst>
                                            <p:cond delay="0"/>
                                          </p:stCondLst>
                                        </p:cTn>
                                        <p:tgtEl>
                                          <p:spTgt spid="3">
                                            <p:txEl>
                                              <p:pRg st="11" end="11"/>
                                            </p:txEl>
                                          </p:spTgt>
                                        </p:tgtEl>
                                        <p:attrNameLst>
                                          <p:attrName>style.visibility</p:attrName>
                                        </p:attrNameLst>
                                      </p:cBhvr>
                                      <p:to>
                                        <p:strVal val="visible"/>
                                      </p:to>
                                    </p:set>
                                    <p:animEffect transition="in" filter="blinds(horizontal)">
                                      <p:cBhvr>
                                        <p:cTn id="44"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2596" y="1714488"/>
            <a:ext cx="8229600" cy="1143000"/>
          </a:xfrm>
        </p:spPr>
        <p:txBody>
          <a:bodyPr/>
          <a:lstStyle/>
          <a:p>
            <a:pPr algn="ctr"/>
            <a:r>
              <a:rPr lang="en-GB" b="1" dirty="0" smtClean="0">
                <a:hlinkClick r:id="rId2" action="ppaction://hlinkfile"/>
              </a:rPr>
              <a:t>Acute Myocardial Infarction</a:t>
            </a:r>
            <a:endParaRPr lang="en-GB" b="1" dirty="0"/>
          </a:p>
        </p:txBody>
      </p:sp>
      <p:sp>
        <p:nvSpPr>
          <p:cNvPr id="4" name="Date Placeholder 3"/>
          <p:cNvSpPr>
            <a:spLocks noGrp="1"/>
          </p:cNvSpPr>
          <p:nvPr>
            <p:ph type="dt" sz="half" idx="10"/>
          </p:nvPr>
        </p:nvSpPr>
        <p:spPr/>
        <p:txBody>
          <a:bodyPr/>
          <a:lstStyle/>
          <a:p>
            <a:fld id="{49F83ECC-B7CD-4AC9-B951-90C2431F24C8}" type="datetime5">
              <a:rPr lang="en-US" smtClean="0">
                <a:solidFill>
                  <a:srgbClr val="4E3B30">
                    <a:shade val="90000"/>
                  </a:srgbClr>
                </a:solidFill>
              </a:rPr>
              <a:pPr/>
              <a:t>17-Jul-23</a:t>
            </a:fld>
            <a:endParaRPr lang="en-GB">
              <a:solidFill>
                <a:srgbClr val="4E3B30">
                  <a:shade val="90000"/>
                </a:srgbClr>
              </a:solidFill>
            </a:endParaRPr>
          </a:p>
        </p:txBody>
      </p:sp>
      <p:sp>
        <p:nvSpPr>
          <p:cNvPr id="5" name="Slide Number Placeholder 4"/>
          <p:cNvSpPr>
            <a:spLocks noGrp="1"/>
          </p:cNvSpPr>
          <p:nvPr>
            <p:ph type="sldNum" sz="quarter" idx="12"/>
          </p:nvPr>
        </p:nvSpPr>
        <p:spPr/>
        <p:txBody>
          <a:bodyPr/>
          <a:lstStyle/>
          <a:p>
            <a:fld id="{165ABED9-C237-4212-8854-E6E9F1E35534}" type="slidenum">
              <a:rPr lang="en-GB" smtClean="0">
                <a:solidFill>
                  <a:srgbClr val="4E3B30">
                    <a:shade val="90000"/>
                  </a:srgbClr>
                </a:solidFill>
              </a:rPr>
              <a:pPr/>
              <a:t>31</a:t>
            </a:fld>
            <a:endParaRPr lang="en-GB">
              <a:solidFill>
                <a:srgbClr val="4E3B30">
                  <a:shade val="90000"/>
                </a:srgbClr>
              </a:solidFill>
            </a:endParaRPr>
          </a:p>
        </p:txBody>
      </p:sp>
    </p:spTree>
    <p:extLst>
      <p:ext uri="{BB962C8B-B14F-4D97-AF65-F5344CB8AC3E}">
        <p14:creationId xmlns:p14="http://schemas.microsoft.com/office/powerpoint/2010/main" val="2088014590"/>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14" y="362616"/>
            <a:ext cx="8229600" cy="714380"/>
          </a:xfrm>
        </p:spPr>
        <p:txBody>
          <a:bodyPr>
            <a:normAutofit fontScale="90000"/>
          </a:bodyPr>
          <a:lstStyle/>
          <a:p>
            <a:r>
              <a:rPr lang="en-GB" sz="4000" dirty="0">
                <a:effectLst>
                  <a:outerShdw blurRad="38100" dist="38100" dir="2700000" algn="tl">
                    <a:srgbClr val="000000">
                      <a:alpha val="43137"/>
                    </a:srgbClr>
                  </a:outerShdw>
                </a:effectLst>
              </a:rPr>
              <a:t>Drug Therapy of Acute Myocardial Infarction</a:t>
            </a:r>
            <a:endParaRPr lang="en-GB" sz="4000" dirty="0"/>
          </a:p>
        </p:txBody>
      </p:sp>
      <p:sp>
        <p:nvSpPr>
          <p:cNvPr id="3" name="Content Placeholder 2"/>
          <p:cNvSpPr>
            <a:spLocks noGrp="1"/>
          </p:cNvSpPr>
          <p:nvPr>
            <p:ph idx="1"/>
          </p:nvPr>
        </p:nvSpPr>
        <p:spPr>
          <a:xfrm>
            <a:off x="534073" y="1285860"/>
            <a:ext cx="10665303" cy="5001652"/>
          </a:xfrm>
        </p:spPr>
        <p:txBody>
          <a:bodyPr>
            <a:normAutofit/>
          </a:bodyPr>
          <a:lstStyle/>
          <a:p>
            <a:pPr marL="514350" indent="-514350" algn="just">
              <a:buFont typeface="+mj-lt"/>
              <a:buAutoNum type="arabicPeriod"/>
            </a:pPr>
            <a:r>
              <a:rPr lang="en-GB" b="1" dirty="0" smtClean="0">
                <a:latin typeface="Comic Sans MS" panose="030F0702030302020204" pitchFamily="66" charset="0"/>
              </a:rPr>
              <a:t>95% Oxygen: </a:t>
            </a:r>
            <a:r>
              <a:rPr lang="en-GB" sz="2000" b="1" dirty="0" smtClean="0">
                <a:latin typeface="Comic Sans MS" panose="030F0702030302020204" pitchFamily="66" charset="0"/>
              </a:rPr>
              <a:t>- </a:t>
            </a:r>
            <a:r>
              <a:rPr lang="en-GB" sz="2000" dirty="0" smtClean="0">
                <a:latin typeface="Comic Sans MS" panose="030F0702030302020204" pitchFamily="66" charset="0"/>
              </a:rPr>
              <a:t>Inhalation of O2 increases arterial PO2 </a:t>
            </a:r>
            <a:r>
              <a:rPr lang="en-GB" sz="2000" dirty="0" smtClean="0">
                <a:latin typeface="Comic Sans MS" panose="030F0702030302020204" pitchFamily="66" charset="0"/>
                <a:sym typeface="Wingdings" pitchFamily="2" charset="2"/>
              </a:rPr>
              <a:t> </a:t>
            </a:r>
            <a:r>
              <a:rPr lang="en-GB" sz="2000" dirty="0" smtClean="0">
                <a:latin typeface="Comic Sans MS" panose="030F0702030302020204" pitchFamily="66" charset="0"/>
              </a:rPr>
              <a:t>increases diffusion of O2 into the ischemic myocardium.</a:t>
            </a:r>
          </a:p>
          <a:p>
            <a:pPr marL="514350" indent="-514350" algn="just">
              <a:buFont typeface="+mj-lt"/>
              <a:buAutoNum type="arabicPeriod"/>
            </a:pPr>
            <a:r>
              <a:rPr lang="en-GB" b="1" dirty="0" smtClean="0">
                <a:latin typeface="Comic Sans MS" panose="030F0702030302020204" pitchFamily="66" charset="0"/>
              </a:rPr>
              <a:t>Pain Relief: </a:t>
            </a:r>
            <a:r>
              <a:rPr lang="en-GB" sz="2200" b="1" dirty="0" smtClean="0">
                <a:latin typeface="Comic Sans MS" panose="030F0702030302020204" pitchFamily="66" charset="0"/>
              </a:rPr>
              <a:t>- </a:t>
            </a:r>
            <a:r>
              <a:rPr lang="en-GB" sz="2200" dirty="0" smtClean="0">
                <a:latin typeface="Comic Sans MS" panose="030F0702030302020204" pitchFamily="66" charset="0"/>
              </a:rPr>
              <a:t>Morphine 2-4mg IV given initial dose</a:t>
            </a:r>
            <a:r>
              <a:rPr lang="en-GB" sz="2200" b="1" dirty="0" smtClean="0">
                <a:latin typeface="Comic Sans MS" panose="030F0702030302020204" pitchFamily="66" charset="0"/>
              </a:rPr>
              <a:t> </a:t>
            </a:r>
            <a:r>
              <a:rPr lang="en-GB" sz="2200" dirty="0" smtClean="0">
                <a:latin typeface="Comic Sans MS" panose="030F0702030302020204" pitchFamily="66" charset="0"/>
              </a:rPr>
              <a:t>that can be repeated PRN. </a:t>
            </a:r>
            <a:r>
              <a:rPr lang="en-GB" sz="2200" i="1" dirty="0" smtClean="0">
                <a:latin typeface="Comic Sans MS" panose="030F0702030302020204" pitchFamily="66" charset="0"/>
              </a:rPr>
              <a:t>(Morphine produces potent analgesia and reduces myocardial O2 demand through marked vasodilatation)</a:t>
            </a:r>
            <a:r>
              <a:rPr lang="en-GB" sz="2200" dirty="0" smtClean="0">
                <a:latin typeface="Comic Sans MS" panose="030F0702030302020204" pitchFamily="66" charset="0"/>
              </a:rPr>
              <a:t>.</a:t>
            </a:r>
          </a:p>
          <a:p>
            <a:pPr marL="514350" indent="-514350" algn="just">
              <a:buFont typeface="+mj-lt"/>
              <a:buAutoNum type="arabicPeriod"/>
            </a:pPr>
            <a:r>
              <a:rPr lang="en-GB" b="1" dirty="0" smtClean="0">
                <a:latin typeface="Comic Sans MS" panose="030F0702030302020204" pitchFamily="66" charset="0"/>
              </a:rPr>
              <a:t>Sedation:  </a:t>
            </a:r>
            <a:r>
              <a:rPr lang="en-GB" sz="2000" dirty="0" smtClean="0">
                <a:latin typeface="Comic Sans MS" panose="030F0702030302020204" pitchFamily="66" charset="0"/>
              </a:rPr>
              <a:t>Diazepam 5mg given 4 times/day.</a:t>
            </a:r>
          </a:p>
          <a:p>
            <a:pPr marL="514350" indent="-514350" algn="just">
              <a:buFont typeface="+mj-lt"/>
              <a:buAutoNum type="arabicPeriod"/>
            </a:pPr>
            <a:r>
              <a:rPr lang="en-GB" b="1" dirty="0" smtClean="0">
                <a:latin typeface="Comic Sans MS" panose="030F0702030302020204" pitchFamily="66" charset="0"/>
              </a:rPr>
              <a:t>Measures to limit the size of infarction:</a:t>
            </a:r>
          </a:p>
          <a:p>
            <a:pPr marL="892175" indent="-342900" algn="just"/>
            <a:r>
              <a:rPr lang="en-GB" sz="2000" b="1" dirty="0" smtClean="0">
                <a:latin typeface="Comic Sans MS" panose="030F0702030302020204" pitchFamily="66" charset="0"/>
              </a:rPr>
              <a:t>Beta-blockers, Nitrates or CCB’s </a:t>
            </a:r>
            <a:r>
              <a:rPr lang="en-GB" sz="2000" dirty="0" smtClean="0">
                <a:latin typeface="Comic Sans MS" panose="030F0702030302020204" pitchFamily="66" charset="0"/>
              </a:rPr>
              <a:t>can be used by the I.V route; these agents reduce myocardial oxygen demand.</a:t>
            </a:r>
          </a:p>
          <a:p>
            <a:pPr marL="892175" indent="-342900" algn="just"/>
            <a:r>
              <a:rPr lang="en-GB" sz="2000" b="1" dirty="0" smtClean="0">
                <a:latin typeface="Comic Sans MS" panose="030F0702030302020204" pitchFamily="66" charset="0"/>
              </a:rPr>
              <a:t>Reperfusion by fibrinolytic therapy (e.g. Streptokinase).</a:t>
            </a:r>
          </a:p>
          <a:p>
            <a:pPr marL="549275" indent="-457200" algn="just">
              <a:buFont typeface="+mj-lt"/>
              <a:buAutoNum type="arabicPeriod" startAt="5"/>
            </a:pPr>
            <a:r>
              <a:rPr lang="en-GB" b="1" dirty="0" smtClean="0">
                <a:latin typeface="Comic Sans MS" panose="030F0702030302020204" pitchFamily="66" charset="0"/>
              </a:rPr>
              <a:t>Anticoagulants:</a:t>
            </a:r>
            <a:r>
              <a:rPr lang="en-GB" sz="2200" b="1" dirty="0" smtClean="0">
                <a:latin typeface="Comic Sans MS" panose="030F0702030302020204" pitchFamily="66" charset="0"/>
              </a:rPr>
              <a:t> </a:t>
            </a:r>
            <a:r>
              <a:rPr lang="en-GB" sz="2000" i="1" dirty="0" smtClean="0">
                <a:latin typeface="Comic Sans MS" panose="030F0702030302020204" pitchFamily="66" charset="0"/>
              </a:rPr>
              <a:t>(in patients with obesity, History of MI, </a:t>
            </a:r>
            <a:r>
              <a:rPr lang="en-GB" sz="2000" i="1" dirty="0" err="1" smtClean="0">
                <a:latin typeface="Comic Sans MS" panose="030F0702030302020204" pitchFamily="66" charset="0"/>
              </a:rPr>
              <a:t>etc</a:t>
            </a:r>
            <a:r>
              <a:rPr lang="en-GB" sz="2000" i="1" dirty="0" smtClean="0">
                <a:latin typeface="Comic Sans MS" panose="030F0702030302020204" pitchFamily="66" charset="0"/>
              </a:rPr>
              <a:t>)</a:t>
            </a:r>
            <a:endParaRPr lang="en-GB" sz="2000" i="1" dirty="0">
              <a:latin typeface="Comic Sans MS" panose="030F0702030302020204" pitchFamily="66" charset="0"/>
            </a:endParaRPr>
          </a:p>
        </p:txBody>
      </p:sp>
      <p:sp>
        <p:nvSpPr>
          <p:cNvPr id="4" name="Slide Number Placeholder 3"/>
          <p:cNvSpPr>
            <a:spLocks noGrp="1"/>
          </p:cNvSpPr>
          <p:nvPr>
            <p:ph type="sldNum" sz="quarter" idx="12"/>
          </p:nvPr>
        </p:nvSpPr>
        <p:spPr/>
        <p:txBody>
          <a:bodyPr/>
          <a:lstStyle/>
          <a:p>
            <a:fld id="{165ABED9-C237-4212-8854-E6E9F1E35534}" type="slidenum">
              <a:rPr lang="en-GB" smtClean="0">
                <a:solidFill>
                  <a:srgbClr val="4E3B30">
                    <a:shade val="90000"/>
                  </a:srgbClr>
                </a:solidFill>
              </a:rPr>
              <a:pPr/>
              <a:t>32</a:t>
            </a:fld>
            <a:endParaRPr lang="en-GB">
              <a:solidFill>
                <a:srgbClr val="4E3B30">
                  <a:shade val="90000"/>
                </a:srgbClr>
              </a:solidFill>
            </a:endParaRPr>
          </a:p>
        </p:txBody>
      </p:sp>
      <p:sp>
        <p:nvSpPr>
          <p:cNvPr id="5" name="Date Placeholder 4"/>
          <p:cNvSpPr>
            <a:spLocks noGrp="1"/>
          </p:cNvSpPr>
          <p:nvPr>
            <p:ph type="dt" sz="half" idx="10"/>
          </p:nvPr>
        </p:nvSpPr>
        <p:spPr/>
        <p:txBody>
          <a:bodyPr/>
          <a:lstStyle/>
          <a:p>
            <a:fld id="{6ED85186-1517-43D1-A0FB-A4F999ABF714}" type="datetime5">
              <a:rPr lang="en-US" smtClean="0">
                <a:solidFill>
                  <a:srgbClr val="4E3B30">
                    <a:shade val="90000"/>
                  </a:srgbClr>
                </a:solidFill>
              </a:rPr>
              <a:pPr/>
              <a:t>17-Jul-23</a:t>
            </a:fld>
            <a:endParaRPr lang="en-GB">
              <a:solidFill>
                <a:srgbClr val="4E3B30">
                  <a:shade val="90000"/>
                </a:srgbClr>
              </a:solidFill>
            </a:endParaRPr>
          </a:p>
        </p:txBody>
      </p:sp>
    </p:spTree>
    <p:extLst>
      <p:ext uri="{BB962C8B-B14F-4D97-AF65-F5344CB8AC3E}">
        <p14:creationId xmlns:p14="http://schemas.microsoft.com/office/powerpoint/2010/main" val="89880659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amond(in)">
                                      <p:cBhvr>
                                        <p:cTn id="10" dur="1000"/>
                                        <p:tgtEl>
                                          <p:spTgt spid="3">
                                            <p:txEl>
                                              <p:pRg st="1" end="1"/>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amond(in)">
                                      <p:cBhvr>
                                        <p:cTn id="13" dur="1000"/>
                                        <p:tgtEl>
                                          <p:spTgt spid="3">
                                            <p:txEl>
                                              <p:pRg st="2" end="2"/>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amond(in)">
                                      <p:cBhvr>
                                        <p:cTn id="16" dur="1000"/>
                                        <p:tgtEl>
                                          <p:spTgt spid="3">
                                            <p:txEl>
                                              <p:pRg st="3" end="3"/>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diamond(in)">
                                      <p:cBhvr>
                                        <p:cTn id="19" dur="1000"/>
                                        <p:tgtEl>
                                          <p:spTgt spid="3">
                                            <p:txEl>
                                              <p:pRg st="4" end="4"/>
                                            </p:txEl>
                                          </p:spTgt>
                                        </p:tgtEl>
                                      </p:cBhvr>
                                    </p:animEffect>
                                  </p:childTnLst>
                                </p:cTn>
                              </p:par>
                              <p:par>
                                <p:cTn id="20" presetID="8" presetClass="entr" presetSubtype="16"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diamond(in)">
                                      <p:cBhvr>
                                        <p:cTn id="22" dur="1000"/>
                                        <p:tgtEl>
                                          <p:spTgt spid="3">
                                            <p:txEl>
                                              <p:pRg st="5" end="5"/>
                                            </p:txEl>
                                          </p:spTgt>
                                        </p:tgtEl>
                                      </p:cBhvr>
                                    </p:animEffect>
                                  </p:childTnLst>
                                </p:cTn>
                              </p:par>
                              <p:par>
                                <p:cTn id="23" presetID="8" presetClass="entr" presetSubtype="16"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diamond(in)">
                                      <p:cBhvr>
                                        <p:cTn id="25"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               </a:t>
            </a:r>
          </a:p>
          <a:p>
            <a:pPr marL="0" indent="0">
              <a:buNone/>
            </a:pPr>
            <a:r>
              <a:rPr lang="en-US" sz="2400" dirty="0">
                <a:latin typeface="Comic Sans MS" panose="030F0702030302020204" pitchFamily="66" charset="0"/>
              </a:rPr>
              <a:t> </a:t>
            </a:r>
            <a:r>
              <a:rPr lang="en-US" sz="2400" dirty="0" smtClean="0">
                <a:latin typeface="Comic Sans MS" panose="030F0702030302020204" pitchFamily="66" charset="0"/>
              </a:rPr>
              <a:t>                               END OF LECTURE</a:t>
            </a:r>
          </a:p>
          <a:p>
            <a:pPr marL="0" indent="0">
              <a:buNone/>
            </a:pPr>
            <a:r>
              <a:rPr lang="en-US" sz="2400" dirty="0">
                <a:latin typeface="Comic Sans MS" panose="030F0702030302020204" pitchFamily="66" charset="0"/>
              </a:rPr>
              <a:t> </a:t>
            </a:r>
            <a:r>
              <a:rPr lang="en-US" sz="2400" dirty="0" smtClean="0">
                <a:latin typeface="Comic Sans MS" panose="030F0702030302020204" pitchFamily="66" charset="0"/>
              </a:rPr>
              <a:t>                          Thank you for having me</a:t>
            </a:r>
          </a:p>
          <a:p>
            <a:pPr marL="0" indent="0">
              <a:buNone/>
            </a:pPr>
            <a:endParaRPr lang="en-US" sz="2400" dirty="0">
              <a:latin typeface="Comic Sans MS" panose="030F0702030302020204" pitchFamily="66" charset="0"/>
            </a:endParaRPr>
          </a:p>
        </p:txBody>
      </p:sp>
    </p:spTree>
    <p:extLst>
      <p:ext uri="{BB962C8B-B14F-4D97-AF65-F5344CB8AC3E}">
        <p14:creationId xmlns:p14="http://schemas.microsoft.com/office/powerpoint/2010/main" val="3244317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57166"/>
            <a:ext cx="8229600" cy="642942"/>
          </a:xfrm>
        </p:spPr>
        <p:txBody>
          <a:bodyPr>
            <a:noAutofit/>
          </a:bodyPr>
          <a:lstStyle/>
          <a:p>
            <a:r>
              <a:rPr lang="en-GB" sz="2800" dirty="0" err="1">
                <a:effectLst>
                  <a:outerShdw blurRad="38100" dist="38100" dir="2700000" algn="tl">
                    <a:srgbClr val="000000">
                      <a:alpha val="43137"/>
                    </a:srgbClr>
                  </a:outerShdw>
                </a:effectLst>
                <a:latin typeface="Comic Sans MS" panose="030F0702030302020204" pitchFamily="66" charset="0"/>
              </a:rPr>
              <a:t>Pathophysiology</a:t>
            </a:r>
            <a:r>
              <a:rPr lang="en-GB" sz="2800" dirty="0">
                <a:effectLst>
                  <a:outerShdw blurRad="38100" dist="38100" dir="2700000" algn="tl">
                    <a:srgbClr val="000000">
                      <a:alpha val="43137"/>
                    </a:srgbClr>
                  </a:outerShdw>
                </a:effectLst>
                <a:latin typeface="Comic Sans MS" panose="030F0702030302020204" pitchFamily="66" charset="0"/>
              </a:rPr>
              <a:t> of Angina</a:t>
            </a:r>
          </a:p>
        </p:txBody>
      </p:sp>
      <p:sp>
        <p:nvSpPr>
          <p:cNvPr id="3" name="Content Placeholder 2"/>
          <p:cNvSpPr>
            <a:spLocks noGrp="1"/>
          </p:cNvSpPr>
          <p:nvPr>
            <p:ph idx="1"/>
          </p:nvPr>
        </p:nvSpPr>
        <p:spPr>
          <a:xfrm>
            <a:off x="1981200" y="1214422"/>
            <a:ext cx="8229600" cy="5286412"/>
          </a:xfrm>
        </p:spPr>
        <p:txBody>
          <a:bodyPr>
            <a:normAutofit/>
          </a:bodyPr>
          <a:lstStyle/>
          <a:p>
            <a:r>
              <a:rPr lang="en-GB" sz="2400" dirty="0" smtClean="0">
                <a:latin typeface="Comic Sans MS" panose="030F0702030302020204" pitchFamily="66" charset="0"/>
              </a:rPr>
              <a:t>Angina results from transient episodes of ischemia due to an imbalance between myocardial oxygen supply and oxygen demand.</a:t>
            </a:r>
          </a:p>
          <a:p>
            <a:endParaRPr lang="en-GB" sz="2400" dirty="0">
              <a:latin typeface="Comic Sans MS" panose="030F0702030302020204" pitchFamily="66" charset="0"/>
            </a:endParaRPr>
          </a:p>
        </p:txBody>
      </p:sp>
      <p:sp>
        <p:nvSpPr>
          <p:cNvPr id="4" name="Slide Number Placeholder 3"/>
          <p:cNvSpPr>
            <a:spLocks noGrp="1"/>
          </p:cNvSpPr>
          <p:nvPr>
            <p:ph type="sldNum" sz="quarter" idx="12"/>
          </p:nvPr>
        </p:nvSpPr>
        <p:spPr/>
        <p:txBody>
          <a:bodyPr/>
          <a:lstStyle/>
          <a:p>
            <a:fld id="{165ABED9-C237-4212-8854-E6E9F1E35534}" type="slidenum">
              <a:rPr lang="en-GB" smtClean="0">
                <a:solidFill>
                  <a:srgbClr val="4E3B30">
                    <a:shade val="90000"/>
                  </a:srgbClr>
                </a:solidFill>
              </a:rPr>
              <a:pPr/>
              <a:t>4</a:t>
            </a:fld>
            <a:endParaRPr lang="en-GB">
              <a:solidFill>
                <a:srgbClr val="4E3B30">
                  <a:shade val="90000"/>
                </a:srgbClr>
              </a:solidFill>
            </a:endParaRPr>
          </a:p>
        </p:txBody>
      </p:sp>
      <p:pic>
        <p:nvPicPr>
          <p:cNvPr id="9219" name="Picture 3"/>
          <p:cNvPicPr>
            <a:picLocks noChangeAspect="1" noChangeArrowheads="1"/>
          </p:cNvPicPr>
          <p:nvPr/>
        </p:nvPicPr>
        <p:blipFill>
          <a:blip r:embed="rId2" cstate="print">
            <a:lum contrast="10000"/>
          </a:blip>
          <a:srcRect/>
          <a:stretch>
            <a:fillRect/>
          </a:stretch>
        </p:blipFill>
        <p:spPr bwMode="auto">
          <a:xfrm>
            <a:off x="2238348" y="2928934"/>
            <a:ext cx="7643866" cy="3071834"/>
          </a:xfrm>
          <a:prstGeom prst="rect">
            <a:avLst/>
          </a:prstGeom>
          <a:noFill/>
          <a:ln w="9525">
            <a:noFill/>
            <a:miter lim="800000"/>
            <a:headEnd/>
            <a:tailEnd/>
          </a:ln>
          <a:effectLst/>
        </p:spPr>
      </p:pic>
      <p:sp>
        <p:nvSpPr>
          <p:cNvPr id="6" name="Date Placeholder 5"/>
          <p:cNvSpPr>
            <a:spLocks noGrp="1"/>
          </p:cNvSpPr>
          <p:nvPr>
            <p:ph type="dt" sz="half" idx="10"/>
          </p:nvPr>
        </p:nvSpPr>
        <p:spPr/>
        <p:txBody>
          <a:bodyPr/>
          <a:lstStyle/>
          <a:p>
            <a:fld id="{79AB2C7D-8B8C-4813-8586-1243E540D2FA}" type="datetime5">
              <a:rPr lang="en-US" smtClean="0">
                <a:solidFill>
                  <a:srgbClr val="4E3B30">
                    <a:shade val="90000"/>
                  </a:srgbClr>
                </a:solidFill>
              </a:rPr>
              <a:pPr/>
              <a:t>17-Jul-23</a:t>
            </a:fld>
            <a:endParaRPr lang="en-GB">
              <a:solidFill>
                <a:srgbClr val="4E3B30">
                  <a:shade val="90000"/>
                </a:srgbClr>
              </a:solidFill>
            </a:endParaRPr>
          </a:p>
        </p:txBody>
      </p:sp>
    </p:spTree>
    <p:extLst>
      <p:ext uri="{BB962C8B-B14F-4D97-AF65-F5344CB8AC3E}">
        <p14:creationId xmlns:p14="http://schemas.microsoft.com/office/powerpoint/2010/main" val="148903868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9219"/>
                                        </p:tgtEl>
                                        <p:attrNameLst>
                                          <p:attrName>style.visibility</p:attrName>
                                        </p:attrNameLst>
                                      </p:cBhvr>
                                      <p:to>
                                        <p:strVal val="visible"/>
                                      </p:to>
                                    </p:set>
                                    <p:animEffect transition="in" filter="diamond(in)">
                                      <p:cBhvr>
                                        <p:cTn id="7" dur="1000"/>
                                        <p:tgtEl>
                                          <p:spTgt spid="9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57166"/>
            <a:ext cx="8229600" cy="714380"/>
          </a:xfrm>
        </p:spPr>
        <p:txBody>
          <a:bodyPr/>
          <a:lstStyle/>
          <a:p>
            <a:pPr algn="ctr"/>
            <a:r>
              <a:rPr lang="en-GB" sz="4000" dirty="0">
                <a:effectLst>
                  <a:outerShdw blurRad="38100" dist="38100" dir="2700000" algn="tl">
                    <a:srgbClr val="000000">
                      <a:alpha val="43137"/>
                    </a:srgbClr>
                  </a:outerShdw>
                </a:effectLst>
              </a:rPr>
              <a:t>Types of Angina</a:t>
            </a:r>
          </a:p>
        </p:txBody>
      </p:sp>
      <p:sp>
        <p:nvSpPr>
          <p:cNvPr id="3" name="Content Placeholder 2"/>
          <p:cNvSpPr>
            <a:spLocks noGrp="1"/>
          </p:cNvSpPr>
          <p:nvPr>
            <p:ph idx="1"/>
          </p:nvPr>
        </p:nvSpPr>
        <p:spPr>
          <a:xfrm>
            <a:off x="1060057" y="1285860"/>
            <a:ext cx="9613338" cy="5214974"/>
          </a:xfrm>
        </p:spPr>
        <p:txBody>
          <a:bodyPr>
            <a:normAutofit/>
          </a:bodyPr>
          <a:lstStyle/>
          <a:p>
            <a:pPr marL="514350" indent="-514350" algn="just">
              <a:buFont typeface="+mj-lt"/>
              <a:buAutoNum type="arabicPeriod"/>
            </a:pPr>
            <a:endParaRPr lang="en-GB" sz="2000" b="1" dirty="0" smtClean="0">
              <a:latin typeface="Comic Sans MS" panose="030F0702030302020204" pitchFamily="66" charset="0"/>
            </a:endParaRPr>
          </a:p>
          <a:p>
            <a:pPr marL="514350" indent="-514350" algn="just">
              <a:buFont typeface="+mj-lt"/>
              <a:buAutoNum type="arabicPeriod"/>
            </a:pPr>
            <a:r>
              <a:rPr lang="en-GB" sz="2000" b="1" dirty="0" smtClean="0">
                <a:latin typeface="Comic Sans MS" panose="030F0702030302020204" pitchFamily="66" charset="0"/>
              </a:rPr>
              <a:t>Typical Stable Angina (</a:t>
            </a:r>
            <a:r>
              <a:rPr lang="en-GB" sz="2000" b="1" i="1" dirty="0" smtClean="0">
                <a:latin typeface="Comic Sans MS" panose="030F0702030302020204" pitchFamily="66" charset="0"/>
              </a:rPr>
              <a:t>Exertional Angina, </a:t>
            </a:r>
            <a:r>
              <a:rPr lang="en-GB" sz="2000" b="1" i="1" dirty="0" err="1" smtClean="0">
                <a:latin typeface="Comic Sans MS" panose="030F0702030302020204" pitchFamily="66" charset="0"/>
              </a:rPr>
              <a:t>Artherosclerotic</a:t>
            </a:r>
            <a:r>
              <a:rPr lang="en-GB" sz="2000" b="1" i="1" dirty="0" smtClean="0">
                <a:latin typeface="Comic Sans MS" panose="030F0702030302020204" pitchFamily="66" charset="0"/>
              </a:rPr>
              <a:t> Angina</a:t>
            </a:r>
            <a:r>
              <a:rPr lang="en-GB" sz="2000" b="1" dirty="0" smtClean="0">
                <a:latin typeface="Comic Sans MS" panose="030F0702030302020204" pitchFamily="66" charset="0"/>
              </a:rPr>
              <a:t>):</a:t>
            </a:r>
          </a:p>
          <a:p>
            <a:pPr marL="1063625" indent="-354013" algn="just"/>
            <a:r>
              <a:rPr lang="en-GB" sz="2000" i="1" dirty="0" smtClean="0">
                <a:latin typeface="Comic Sans MS" panose="030F0702030302020204" pitchFamily="66" charset="0"/>
              </a:rPr>
              <a:t>Caused by fixed </a:t>
            </a:r>
            <a:r>
              <a:rPr lang="en-GB" sz="2000" i="1" dirty="0" err="1" smtClean="0">
                <a:latin typeface="Comic Sans MS" panose="030F0702030302020204" pitchFamily="66" charset="0"/>
              </a:rPr>
              <a:t>Artherosclerotic</a:t>
            </a:r>
            <a:r>
              <a:rPr lang="en-GB" sz="2000" i="1" dirty="0" smtClean="0">
                <a:latin typeface="Comic Sans MS" panose="030F0702030302020204" pitchFamily="66" charset="0"/>
              </a:rPr>
              <a:t> narrowing of an </a:t>
            </a:r>
            <a:r>
              <a:rPr lang="en-GB" sz="2000" i="1" dirty="0" err="1" smtClean="0">
                <a:latin typeface="Comic Sans MS" panose="030F0702030302020204" pitchFamily="66" charset="0"/>
              </a:rPr>
              <a:t>epicardial</a:t>
            </a:r>
            <a:r>
              <a:rPr lang="en-GB" sz="2000" i="1" dirty="0" smtClean="0">
                <a:latin typeface="Comic Sans MS" panose="030F0702030302020204" pitchFamily="66" charset="0"/>
              </a:rPr>
              <a:t> coronary artery. </a:t>
            </a:r>
          </a:p>
          <a:p>
            <a:pPr marL="1063625" indent="-354013" algn="just"/>
            <a:r>
              <a:rPr lang="en-GB" sz="2000" i="1" dirty="0" smtClean="0">
                <a:latin typeface="Comic Sans MS" panose="030F0702030302020204" pitchFamily="66" charset="0"/>
              </a:rPr>
              <a:t>Occurs on exertion and relieved by rest.</a:t>
            </a:r>
          </a:p>
          <a:p>
            <a:pPr marL="1063625" indent="-354013" algn="just"/>
            <a:r>
              <a:rPr lang="en-GB" sz="2000" i="1" u="sng" dirty="0" smtClean="0">
                <a:latin typeface="Comic Sans MS" panose="030F0702030302020204" pitchFamily="66" charset="0"/>
              </a:rPr>
              <a:t>Therapeutic rationale:</a:t>
            </a:r>
            <a:r>
              <a:rPr lang="en-GB" sz="2000" i="1" dirty="0" smtClean="0">
                <a:latin typeface="Comic Sans MS" panose="030F0702030302020204" pitchFamily="66" charset="0"/>
              </a:rPr>
              <a:t> Decrease cardiac load (preload and afterload) and increase myocardial blood flow.</a:t>
            </a:r>
          </a:p>
        </p:txBody>
      </p:sp>
      <p:sp>
        <p:nvSpPr>
          <p:cNvPr id="4" name="Slide Number Placeholder 3"/>
          <p:cNvSpPr>
            <a:spLocks noGrp="1"/>
          </p:cNvSpPr>
          <p:nvPr>
            <p:ph type="sldNum" sz="quarter" idx="12"/>
          </p:nvPr>
        </p:nvSpPr>
        <p:spPr/>
        <p:txBody>
          <a:bodyPr/>
          <a:lstStyle/>
          <a:p>
            <a:fld id="{165ABED9-C237-4212-8854-E6E9F1E35534}" type="slidenum">
              <a:rPr lang="en-GB" smtClean="0">
                <a:solidFill>
                  <a:srgbClr val="4E3B30">
                    <a:shade val="90000"/>
                  </a:srgbClr>
                </a:solidFill>
              </a:rPr>
              <a:pPr/>
              <a:t>5</a:t>
            </a:fld>
            <a:endParaRPr lang="en-GB">
              <a:solidFill>
                <a:srgbClr val="4E3B30">
                  <a:shade val="90000"/>
                </a:srgbClr>
              </a:solidFill>
            </a:endParaRPr>
          </a:p>
        </p:txBody>
      </p:sp>
      <p:sp>
        <p:nvSpPr>
          <p:cNvPr id="5" name="Date Placeholder 4"/>
          <p:cNvSpPr>
            <a:spLocks noGrp="1"/>
          </p:cNvSpPr>
          <p:nvPr>
            <p:ph type="dt" sz="half" idx="10"/>
          </p:nvPr>
        </p:nvSpPr>
        <p:spPr/>
        <p:txBody>
          <a:bodyPr/>
          <a:lstStyle/>
          <a:p>
            <a:fld id="{84CDEEBB-3088-4BF4-B2F9-DBCB35AAD8DE}" type="datetime5">
              <a:rPr lang="en-US" smtClean="0">
                <a:solidFill>
                  <a:srgbClr val="4E3B30">
                    <a:shade val="90000"/>
                  </a:srgbClr>
                </a:solidFill>
              </a:rPr>
              <a:pPr/>
              <a:t>17-Jul-23</a:t>
            </a:fld>
            <a:endParaRPr lang="en-GB">
              <a:solidFill>
                <a:srgbClr val="4E3B30">
                  <a:shade val="90000"/>
                </a:srgbClr>
              </a:solidFill>
            </a:endParaRPr>
          </a:p>
        </p:txBody>
      </p:sp>
    </p:spTree>
    <p:extLst>
      <p:ext uri="{BB962C8B-B14F-4D97-AF65-F5344CB8AC3E}">
        <p14:creationId xmlns:p14="http://schemas.microsoft.com/office/powerpoint/2010/main" val="248036024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57166"/>
            <a:ext cx="8229600" cy="714380"/>
          </a:xfrm>
        </p:spPr>
        <p:txBody>
          <a:bodyPr/>
          <a:lstStyle/>
          <a:p>
            <a:pPr algn="ctr"/>
            <a:r>
              <a:rPr lang="en-GB" sz="4000" dirty="0">
                <a:effectLst>
                  <a:outerShdw blurRad="38100" dist="38100" dir="2700000" algn="tl">
                    <a:srgbClr val="000000">
                      <a:alpha val="43137"/>
                    </a:srgbClr>
                  </a:outerShdw>
                </a:effectLst>
              </a:rPr>
              <a:t>Types of Angina</a:t>
            </a:r>
          </a:p>
        </p:txBody>
      </p:sp>
      <p:sp>
        <p:nvSpPr>
          <p:cNvPr id="3" name="Content Placeholder 2"/>
          <p:cNvSpPr>
            <a:spLocks noGrp="1"/>
          </p:cNvSpPr>
          <p:nvPr>
            <p:ph idx="1"/>
          </p:nvPr>
        </p:nvSpPr>
        <p:spPr>
          <a:xfrm>
            <a:off x="1408014" y="1285860"/>
            <a:ext cx="9661890" cy="5214974"/>
          </a:xfrm>
        </p:spPr>
        <p:txBody>
          <a:bodyPr>
            <a:normAutofit/>
          </a:bodyPr>
          <a:lstStyle/>
          <a:p>
            <a:pPr marL="514350" indent="-514350" algn="just">
              <a:buFont typeface="+mj-lt"/>
              <a:buAutoNum type="arabicPeriod" startAt="2"/>
            </a:pPr>
            <a:endParaRPr lang="en-GB" sz="2400" b="1" dirty="0" smtClean="0">
              <a:latin typeface="Comic Sans MS" panose="030F0702030302020204" pitchFamily="66" charset="0"/>
            </a:endParaRPr>
          </a:p>
          <a:p>
            <a:pPr marL="514350" indent="-514350" algn="just">
              <a:buFont typeface="+mj-lt"/>
              <a:buAutoNum type="arabicPeriod" startAt="2"/>
            </a:pPr>
            <a:r>
              <a:rPr lang="en-GB" sz="2400" b="1" dirty="0" smtClean="0">
                <a:latin typeface="Comic Sans MS" panose="030F0702030302020204" pitchFamily="66" charset="0"/>
              </a:rPr>
              <a:t>Variant </a:t>
            </a:r>
            <a:r>
              <a:rPr lang="en-GB" sz="2400" b="1" dirty="0">
                <a:latin typeface="Comic Sans MS" panose="030F0702030302020204" pitchFamily="66" charset="0"/>
              </a:rPr>
              <a:t>Angina (</a:t>
            </a:r>
            <a:r>
              <a:rPr lang="en-GB" sz="2400" b="1" i="1" dirty="0" smtClean="0">
                <a:latin typeface="Comic Sans MS" panose="030F0702030302020204" pitchFamily="66" charset="0"/>
              </a:rPr>
              <a:t>Vasospastic Angina, </a:t>
            </a:r>
            <a:r>
              <a:rPr lang="en-GB" sz="2400" b="1" i="1" dirty="0" err="1" smtClean="0">
                <a:latin typeface="Comic Sans MS" panose="030F0702030302020204" pitchFamily="66" charset="0"/>
              </a:rPr>
              <a:t>Prinzmetal's</a:t>
            </a:r>
            <a:r>
              <a:rPr lang="en-GB" sz="2400" b="1" i="1" dirty="0" smtClean="0">
                <a:latin typeface="Comic Sans MS" panose="030F0702030302020204" pitchFamily="66" charset="0"/>
              </a:rPr>
              <a:t> angina</a:t>
            </a:r>
            <a:r>
              <a:rPr lang="en-GB" sz="2400" b="1" dirty="0">
                <a:latin typeface="Comic Sans MS" panose="030F0702030302020204" pitchFamily="66" charset="0"/>
              </a:rPr>
              <a:t>): </a:t>
            </a:r>
          </a:p>
          <a:p>
            <a:pPr marL="1085850" indent="-377825" algn="just"/>
            <a:r>
              <a:rPr lang="en-GB" sz="2400" i="1" dirty="0" smtClean="0">
                <a:latin typeface="Comic Sans MS" panose="030F0702030302020204" pitchFamily="66" charset="0"/>
              </a:rPr>
              <a:t>Focal and diffuse reversible coronary spasm leading to episodes of decreased coronary flow resulting in decreased oxygen supply (not relieved by rest).</a:t>
            </a:r>
          </a:p>
          <a:p>
            <a:pPr marL="1085850" indent="-377825" algn="just"/>
            <a:r>
              <a:rPr lang="en-GB" sz="2400" i="1" u="sng" dirty="0" smtClean="0">
                <a:latin typeface="Comic Sans MS" panose="030F0702030302020204" pitchFamily="66" charset="0"/>
              </a:rPr>
              <a:t>Therapeutic rationale: </a:t>
            </a:r>
            <a:r>
              <a:rPr lang="en-GB" sz="2400" i="1" dirty="0" smtClean="0">
                <a:latin typeface="Comic Sans MS" panose="030F0702030302020204" pitchFamily="66" charset="0"/>
              </a:rPr>
              <a:t>Decrease vasospasm of coronary vessels.</a:t>
            </a:r>
          </a:p>
          <a:p>
            <a:pPr marL="514350" indent="-514350" algn="just">
              <a:buNone/>
            </a:pPr>
            <a:endParaRPr lang="en-GB" sz="2400" i="1" dirty="0" smtClean="0">
              <a:latin typeface="Comic Sans MS" panose="030F0702030302020204" pitchFamily="66" charset="0"/>
            </a:endParaRPr>
          </a:p>
        </p:txBody>
      </p:sp>
      <p:sp>
        <p:nvSpPr>
          <p:cNvPr id="4" name="Slide Number Placeholder 3"/>
          <p:cNvSpPr>
            <a:spLocks noGrp="1"/>
          </p:cNvSpPr>
          <p:nvPr>
            <p:ph type="sldNum" sz="quarter" idx="12"/>
          </p:nvPr>
        </p:nvSpPr>
        <p:spPr/>
        <p:txBody>
          <a:bodyPr/>
          <a:lstStyle/>
          <a:p>
            <a:fld id="{165ABED9-C237-4212-8854-E6E9F1E35534}" type="slidenum">
              <a:rPr lang="en-GB" smtClean="0">
                <a:solidFill>
                  <a:srgbClr val="4E3B30">
                    <a:shade val="90000"/>
                  </a:srgbClr>
                </a:solidFill>
              </a:rPr>
              <a:pPr/>
              <a:t>6</a:t>
            </a:fld>
            <a:endParaRPr lang="en-GB">
              <a:solidFill>
                <a:srgbClr val="4E3B30">
                  <a:shade val="90000"/>
                </a:srgbClr>
              </a:solidFill>
            </a:endParaRPr>
          </a:p>
        </p:txBody>
      </p:sp>
      <p:sp>
        <p:nvSpPr>
          <p:cNvPr id="5" name="Date Placeholder 4"/>
          <p:cNvSpPr>
            <a:spLocks noGrp="1"/>
          </p:cNvSpPr>
          <p:nvPr>
            <p:ph type="dt" sz="half" idx="10"/>
          </p:nvPr>
        </p:nvSpPr>
        <p:spPr/>
        <p:txBody>
          <a:bodyPr/>
          <a:lstStyle/>
          <a:p>
            <a:fld id="{E4CFDCBF-2C04-4C88-82D0-53A46FC8F15A}" type="datetime5">
              <a:rPr lang="en-US" smtClean="0">
                <a:solidFill>
                  <a:srgbClr val="4E3B30">
                    <a:shade val="90000"/>
                  </a:srgbClr>
                </a:solidFill>
              </a:rPr>
              <a:pPr/>
              <a:t>17-Jul-23</a:t>
            </a:fld>
            <a:endParaRPr lang="en-GB">
              <a:solidFill>
                <a:srgbClr val="4E3B30">
                  <a:shade val="90000"/>
                </a:srgbClr>
              </a:solidFill>
            </a:endParaRPr>
          </a:p>
        </p:txBody>
      </p:sp>
    </p:spTree>
    <p:extLst>
      <p:ext uri="{BB962C8B-B14F-4D97-AF65-F5344CB8AC3E}">
        <p14:creationId xmlns:p14="http://schemas.microsoft.com/office/powerpoint/2010/main" val="3454625885"/>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57166"/>
            <a:ext cx="8229600" cy="714380"/>
          </a:xfrm>
        </p:spPr>
        <p:txBody>
          <a:bodyPr/>
          <a:lstStyle/>
          <a:p>
            <a:pPr algn="ctr"/>
            <a:r>
              <a:rPr lang="en-GB" sz="4000" dirty="0">
                <a:effectLst>
                  <a:outerShdw blurRad="38100" dist="38100" dir="2700000" algn="tl">
                    <a:srgbClr val="000000">
                      <a:alpha val="43137"/>
                    </a:srgbClr>
                  </a:outerShdw>
                </a:effectLst>
              </a:rPr>
              <a:t>Types of Angina</a:t>
            </a:r>
          </a:p>
        </p:txBody>
      </p:sp>
      <p:sp>
        <p:nvSpPr>
          <p:cNvPr id="3" name="Content Placeholder 2"/>
          <p:cNvSpPr>
            <a:spLocks noGrp="1"/>
          </p:cNvSpPr>
          <p:nvPr>
            <p:ph idx="1"/>
          </p:nvPr>
        </p:nvSpPr>
        <p:spPr>
          <a:xfrm>
            <a:off x="623087" y="1285860"/>
            <a:ext cx="10268793" cy="5214974"/>
          </a:xfrm>
        </p:spPr>
        <p:txBody>
          <a:bodyPr>
            <a:normAutofit lnSpcReduction="10000"/>
          </a:bodyPr>
          <a:lstStyle/>
          <a:p>
            <a:pPr marL="514350" indent="-514350" algn="just">
              <a:buFont typeface="+mj-lt"/>
              <a:buAutoNum type="arabicPeriod" startAt="3"/>
            </a:pPr>
            <a:endParaRPr lang="en-GB" sz="2400" b="1" dirty="0" smtClean="0">
              <a:latin typeface="Comic Sans MS" panose="030F0702030302020204" pitchFamily="66" charset="0"/>
            </a:endParaRPr>
          </a:p>
          <a:p>
            <a:pPr marL="514350" indent="-514350" algn="just">
              <a:buFont typeface="+mj-lt"/>
              <a:buAutoNum type="arabicPeriod" startAt="3"/>
            </a:pPr>
            <a:r>
              <a:rPr lang="en-GB" sz="2400" b="1" dirty="0" smtClean="0">
                <a:latin typeface="Comic Sans MS" panose="030F0702030302020204" pitchFamily="66" charset="0"/>
              </a:rPr>
              <a:t>Unstable </a:t>
            </a:r>
            <a:r>
              <a:rPr lang="en-GB" sz="2400" b="1" dirty="0">
                <a:latin typeface="Comic Sans MS" panose="030F0702030302020204" pitchFamily="66" charset="0"/>
              </a:rPr>
              <a:t>Angina </a:t>
            </a:r>
            <a:r>
              <a:rPr lang="it-IT" sz="2400" b="1" i="1" dirty="0" smtClean="0">
                <a:latin typeface="Comic Sans MS" panose="030F0702030302020204" pitchFamily="66" charset="0"/>
              </a:rPr>
              <a:t>(pre-infarction angina, crescendo angina, angina at rest) </a:t>
            </a:r>
            <a:r>
              <a:rPr lang="en-GB" sz="2400" b="1" i="1" dirty="0">
                <a:latin typeface="Comic Sans MS" panose="030F0702030302020204" pitchFamily="66" charset="0"/>
              </a:rPr>
              <a:t>:</a:t>
            </a:r>
            <a:endParaRPr lang="en-GB" sz="2400" b="1" dirty="0">
              <a:latin typeface="Comic Sans MS" panose="030F0702030302020204" pitchFamily="66" charset="0"/>
            </a:endParaRPr>
          </a:p>
          <a:p>
            <a:pPr marL="1176338" indent="-468313" algn="just"/>
            <a:r>
              <a:rPr lang="en-GB" sz="2400" i="1" dirty="0" smtClean="0">
                <a:latin typeface="Comic Sans MS" panose="030F0702030302020204" pitchFamily="66" charset="0"/>
              </a:rPr>
              <a:t>Mixed pattern of angina. </a:t>
            </a:r>
          </a:p>
          <a:p>
            <a:pPr marL="1176338" indent="-468313" algn="just"/>
            <a:r>
              <a:rPr lang="en-GB" sz="2400" i="1" dirty="0" smtClean="0">
                <a:latin typeface="Comic Sans MS" panose="030F0702030302020204" pitchFamily="66" charset="0"/>
              </a:rPr>
              <a:t>Commonly associated with increased risk of myocardial infarction. </a:t>
            </a:r>
          </a:p>
          <a:p>
            <a:pPr marL="1176338" indent="-468313" algn="just"/>
            <a:r>
              <a:rPr lang="en-GB" sz="2400" i="1" dirty="0" smtClean="0">
                <a:latin typeface="Comic Sans MS" panose="030F0702030302020204" pitchFamily="66" charset="0"/>
              </a:rPr>
              <a:t>Coronary blood flow is reduced due to:</a:t>
            </a:r>
          </a:p>
          <a:p>
            <a:pPr marL="1530350" indent="-273050" algn="just">
              <a:buFont typeface="Wingdings" pitchFamily="2" charset="2"/>
              <a:buChar char="Ø"/>
            </a:pPr>
            <a:r>
              <a:rPr lang="en-GB" sz="2400" i="1" dirty="0" smtClean="0">
                <a:latin typeface="Comic Sans MS" panose="030F0702030302020204" pitchFamily="66" charset="0"/>
              </a:rPr>
              <a:t>Episodes of increased </a:t>
            </a:r>
            <a:r>
              <a:rPr lang="en-GB" sz="2400" i="1" dirty="0" err="1" smtClean="0">
                <a:latin typeface="Comic Sans MS" panose="030F0702030302020204" pitchFamily="66" charset="0"/>
              </a:rPr>
              <a:t>epicardial</a:t>
            </a:r>
            <a:r>
              <a:rPr lang="en-GB" sz="2400" i="1" dirty="0" smtClean="0">
                <a:latin typeface="Comic Sans MS" panose="030F0702030302020204" pitchFamily="66" charset="0"/>
              </a:rPr>
              <a:t> coronary artery spasm.</a:t>
            </a:r>
          </a:p>
          <a:p>
            <a:pPr marL="1530350" indent="-273050" algn="just">
              <a:buFont typeface="Wingdings" pitchFamily="2" charset="2"/>
              <a:buChar char="Ø"/>
            </a:pPr>
            <a:r>
              <a:rPr lang="en-GB" sz="2400" i="1" dirty="0" smtClean="0">
                <a:latin typeface="Comic Sans MS" panose="030F0702030302020204" pitchFamily="66" charset="0"/>
              </a:rPr>
              <a:t>Formation of non-occlusive thrombi resulting from rapture of atherosclerotic plaque.</a:t>
            </a:r>
          </a:p>
          <a:p>
            <a:pPr marL="1163638" indent="-455613"/>
            <a:r>
              <a:rPr lang="en-GB" sz="2400" i="1" u="sng" dirty="0" smtClean="0">
                <a:latin typeface="Comic Sans MS" panose="030F0702030302020204" pitchFamily="66" charset="0"/>
              </a:rPr>
              <a:t>Therapeutic rationale:</a:t>
            </a:r>
            <a:r>
              <a:rPr lang="en-GB" sz="2400" i="1" dirty="0" smtClean="0">
                <a:latin typeface="Comic Sans MS" panose="030F0702030302020204" pitchFamily="66" charset="0"/>
              </a:rPr>
              <a:t> Inhibit platelet aggregation and thrombus formation, decrease cardiac load, and </a:t>
            </a:r>
            <a:r>
              <a:rPr lang="en-GB" sz="2400" i="1" dirty="0" err="1" smtClean="0">
                <a:latin typeface="Comic Sans MS" panose="030F0702030302020204" pitchFamily="66" charset="0"/>
              </a:rPr>
              <a:t>vasodilate</a:t>
            </a:r>
            <a:r>
              <a:rPr lang="en-GB" sz="2400" i="1" dirty="0" smtClean="0">
                <a:latin typeface="Comic Sans MS" panose="030F0702030302020204" pitchFamily="66" charset="0"/>
              </a:rPr>
              <a:t> coronary arteries</a:t>
            </a:r>
          </a:p>
          <a:p>
            <a:pPr marL="514350" indent="-514350" algn="just">
              <a:buNone/>
            </a:pPr>
            <a:endParaRPr lang="en-GB" sz="2400" i="1" dirty="0" smtClean="0"/>
          </a:p>
        </p:txBody>
      </p:sp>
      <p:sp>
        <p:nvSpPr>
          <p:cNvPr id="4" name="Slide Number Placeholder 3"/>
          <p:cNvSpPr>
            <a:spLocks noGrp="1"/>
          </p:cNvSpPr>
          <p:nvPr>
            <p:ph type="sldNum" sz="quarter" idx="12"/>
          </p:nvPr>
        </p:nvSpPr>
        <p:spPr/>
        <p:txBody>
          <a:bodyPr/>
          <a:lstStyle/>
          <a:p>
            <a:fld id="{165ABED9-C237-4212-8854-E6E9F1E35534}" type="slidenum">
              <a:rPr lang="en-GB" smtClean="0">
                <a:solidFill>
                  <a:srgbClr val="4E3B30">
                    <a:shade val="90000"/>
                  </a:srgbClr>
                </a:solidFill>
              </a:rPr>
              <a:pPr/>
              <a:t>7</a:t>
            </a:fld>
            <a:endParaRPr lang="en-GB">
              <a:solidFill>
                <a:srgbClr val="4E3B30">
                  <a:shade val="90000"/>
                </a:srgbClr>
              </a:solidFill>
            </a:endParaRPr>
          </a:p>
        </p:txBody>
      </p:sp>
      <p:sp>
        <p:nvSpPr>
          <p:cNvPr id="5" name="Date Placeholder 4"/>
          <p:cNvSpPr>
            <a:spLocks noGrp="1"/>
          </p:cNvSpPr>
          <p:nvPr>
            <p:ph type="dt" sz="half" idx="10"/>
          </p:nvPr>
        </p:nvSpPr>
        <p:spPr/>
        <p:txBody>
          <a:bodyPr/>
          <a:lstStyle/>
          <a:p>
            <a:fld id="{12993E04-F17F-4D24-8ABB-5D09A61C702A}" type="datetime5">
              <a:rPr lang="en-US" smtClean="0">
                <a:solidFill>
                  <a:srgbClr val="4E3B30">
                    <a:shade val="90000"/>
                  </a:srgbClr>
                </a:solidFill>
              </a:rPr>
              <a:pPr/>
              <a:t>17-Jul-23</a:t>
            </a:fld>
            <a:endParaRPr lang="en-GB">
              <a:solidFill>
                <a:srgbClr val="4E3B30">
                  <a:shade val="90000"/>
                </a:srgbClr>
              </a:solidFill>
            </a:endParaRPr>
          </a:p>
        </p:txBody>
      </p:sp>
    </p:spTree>
    <p:extLst>
      <p:ext uri="{BB962C8B-B14F-4D97-AF65-F5344CB8AC3E}">
        <p14:creationId xmlns:p14="http://schemas.microsoft.com/office/powerpoint/2010/main" val="3520539114"/>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5459"/>
          </a:xfrm>
        </p:spPr>
        <p:txBody>
          <a:bodyPr>
            <a:normAutofit/>
          </a:bodyPr>
          <a:lstStyle/>
          <a:p>
            <a:r>
              <a:rPr lang="en-US" sz="2800" dirty="0" smtClean="0">
                <a:latin typeface="Comic Sans MS" panose="030F0702030302020204" pitchFamily="66" charset="0"/>
              </a:rPr>
              <a:t>QUESTION TIME </a:t>
            </a:r>
            <a:endParaRPr lang="en-US" sz="2800" dirty="0">
              <a:latin typeface="Comic Sans MS" panose="030F0702030302020204" pitchFamily="66" charset="0"/>
            </a:endParaRPr>
          </a:p>
        </p:txBody>
      </p:sp>
      <p:sp>
        <p:nvSpPr>
          <p:cNvPr id="3" name="Content Placeholder 2"/>
          <p:cNvSpPr>
            <a:spLocks noGrp="1"/>
          </p:cNvSpPr>
          <p:nvPr>
            <p:ph idx="1"/>
          </p:nvPr>
        </p:nvSpPr>
        <p:spPr>
          <a:xfrm>
            <a:off x="385046" y="1089250"/>
            <a:ext cx="10515600" cy="4351338"/>
          </a:xfrm>
        </p:spPr>
        <p:txBody>
          <a:bodyPr>
            <a:normAutofit/>
          </a:bodyPr>
          <a:lstStyle/>
          <a:p>
            <a:pPr marL="457200" indent="-457200">
              <a:buAutoNum type="arabicPeriod"/>
            </a:pPr>
            <a:r>
              <a:rPr lang="en-US" sz="2400" dirty="0" smtClean="0">
                <a:latin typeface="Comic Sans MS" panose="030F0702030302020204" pitchFamily="66" charset="0"/>
              </a:rPr>
              <a:t>A </a:t>
            </a:r>
            <a:r>
              <a:rPr lang="en-US" sz="2400" dirty="0">
                <a:latin typeface="Comic Sans MS" panose="030F0702030302020204" pitchFamily="66" charset="0"/>
              </a:rPr>
              <a:t>63 </a:t>
            </a:r>
            <a:r>
              <a:rPr lang="en-US" sz="2400" dirty="0" smtClean="0">
                <a:latin typeface="Comic Sans MS" panose="030F0702030302020204" pitchFamily="66" charset="0"/>
              </a:rPr>
              <a:t>years old </a:t>
            </a:r>
            <a:r>
              <a:rPr lang="en-US" sz="2400" dirty="0">
                <a:latin typeface="Comic Sans MS" panose="030F0702030302020204" pitchFamily="66" charset="0"/>
              </a:rPr>
              <a:t>male professor suffering from chest pain upon </a:t>
            </a:r>
            <a:r>
              <a:rPr lang="en-US" sz="2400" dirty="0" smtClean="0">
                <a:latin typeface="Comic Sans MS" panose="030F0702030302020204" pitchFamily="66" charset="0"/>
              </a:rPr>
              <a:t>exertion. A diagnosis of IHD was made. What type of angina was he suffering from?</a:t>
            </a:r>
          </a:p>
          <a:p>
            <a:pPr marL="0" indent="0">
              <a:buNone/>
            </a:pPr>
            <a:r>
              <a:rPr lang="en-US" sz="2400" dirty="0">
                <a:latin typeface="Comic Sans MS" panose="030F0702030302020204" pitchFamily="66" charset="0"/>
              </a:rPr>
              <a:t> </a:t>
            </a:r>
            <a:r>
              <a:rPr lang="en-US" sz="2400" dirty="0" smtClean="0">
                <a:latin typeface="Comic Sans MS" panose="030F0702030302020204" pitchFamily="66" charset="0"/>
              </a:rPr>
              <a:t>    a. Variant angina</a:t>
            </a:r>
          </a:p>
          <a:p>
            <a:pPr marL="0" indent="0">
              <a:buNone/>
            </a:pPr>
            <a:r>
              <a:rPr lang="en-US" sz="2400" dirty="0">
                <a:latin typeface="Comic Sans MS" panose="030F0702030302020204" pitchFamily="66" charset="0"/>
              </a:rPr>
              <a:t> </a:t>
            </a:r>
            <a:r>
              <a:rPr lang="en-US" sz="2400" dirty="0" smtClean="0">
                <a:latin typeface="Comic Sans MS" panose="030F0702030302020204" pitchFamily="66" charset="0"/>
              </a:rPr>
              <a:t>    b. unstable angina</a:t>
            </a:r>
          </a:p>
          <a:p>
            <a:pPr marL="0" indent="0">
              <a:buNone/>
            </a:pPr>
            <a:r>
              <a:rPr lang="en-US" sz="2400" dirty="0">
                <a:latin typeface="Comic Sans MS" panose="030F0702030302020204" pitchFamily="66" charset="0"/>
              </a:rPr>
              <a:t> </a:t>
            </a:r>
            <a:r>
              <a:rPr lang="en-US" sz="2400" dirty="0" smtClean="0">
                <a:latin typeface="Comic Sans MS" panose="030F0702030302020204" pitchFamily="66" charset="0"/>
              </a:rPr>
              <a:t>    c. Stable angina</a:t>
            </a:r>
          </a:p>
          <a:p>
            <a:pPr marL="0" indent="0">
              <a:buNone/>
            </a:pPr>
            <a:r>
              <a:rPr lang="en-US" sz="2400" dirty="0">
                <a:latin typeface="Comic Sans MS" panose="030F0702030302020204" pitchFamily="66" charset="0"/>
              </a:rPr>
              <a:t> </a:t>
            </a:r>
            <a:r>
              <a:rPr lang="en-US" sz="2400" dirty="0" smtClean="0">
                <a:latin typeface="Comic Sans MS" panose="030F0702030302020204" pitchFamily="66" charset="0"/>
              </a:rPr>
              <a:t>    d. non-of the above</a:t>
            </a:r>
            <a:endParaRPr lang="en-US" sz="2400" dirty="0">
              <a:latin typeface="Comic Sans MS" panose="030F0702030302020204" pitchFamily="66" charset="0"/>
            </a:endParaRPr>
          </a:p>
        </p:txBody>
      </p:sp>
    </p:spTree>
    <p:extLst>
      <p:ext uri="{BB962C8B-B14F-4D97-AF65-F5344CB8AC3E}">
        <p14:creationId xmlns:p14="http://schemas.microsoft.com/office/powerpoint/2010/main" val="4133861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865" y="357166"/>
            <a:ext cx="9870935" cy="785818"/>
          </a:xfrm>
        </p:spPr>
        <p:txBody>
          <a:bodyPr>
            <a:normAutofit/>
          </a:bodyPr>
          <a:lstStyle/>
          <a:p>
            <a:r>
              <a:rPr lang="en-GB" sz="2400" dirty="0">
                <a:effectLst>
                  <a:outerShdw blurRad="38100" dist="38100" dir="2700000" algn="tl">
                    <a:srgbClr val="000000">
                      <a:alpha val="43137"/>
                    </a:srgbClr>
                  </a:outerShdw>
                </a:effectLst>
                <a:latin typeface="Comic Sans MS" panose="030F0702030302020204" pitchFamily="66" charset="0"/>
              </a:rPr>
              <a:t>Classes of Anti-</a:t>
            </a:r>
            <a:r>
              <a:rPr lang="en-GB" sz="2400" dirty="0" err="1">
                <a:effectLst>
                  <a:outerShdw blurRad="38100" dist="38100" dir="2700000" algn="tl">
                    <a:srgbClr val="000000">
                      <a:alpha val="43137"/>
                    </a:srgbClr>
                  </a:outerShdw>
                </a:effectLst>
                <a:latin typeface="Comic Sans MS" panose="030F0702030302020204" pitchFamily="66" charset="0"/>
              </a:rPr>
              <a:t>Anginal</a:t>
            </a:r>
            <a:r>
              <a:rPr lang="en-GB" sz="2400" dirty="0">
                <a:effectLst>
                  <a:outerShdw blurRad="38100" dist="38100" dir="2700000" algn="tl">
                    <a:srgbClr val="000000">
                      <a:alpha val="43137"/>
                    </a:srgbClr>
                  </a:outerShdw>
                </a:effectLst>
                <a:latin typeface="Comic Sans MS" panose="030F0702030302020204" pitchFamily="66" charset="0"/>
              </a:rPr>
              <a:t> Drugs</a:t>
            </a:r>
          </a:p>
        </p:txBody>
      </p:sp>
      <p:sp>
        <p:nvSpPr>
          <p:cNvPr id="3" name="Content Placeholder 2"/>
          <p:cNvSpPr>
            <a:spLocks noGrp="1"/>
          </p:cNvSpPr>
          <p:nvPr>
            <p:ph idx="1"/>
          </p:nvPr>
        </p:nvSpPr>
        <p:spPr>
          <a:xfrm>
            <a:off x="687823" y="1643050"/>
            <a:ext cx="9522977" cy="4681550"/>
          </a:xfrm>
        </p:spPr>
        <p:txBody>
          <a:bodyPr>
            <a:normAutofit/>
          </a:bodyPr>
          <a:lstStyle/>
          <a:p>
            <a:pPr marL="514350" indent="-514350">
              <a:lnSpc>
                <a:spcPct val="200000"/>
              </a:lnSpc>
              <a:buFont typeface="+mj-lt"/>
              <a:buAutoNum type="arabicPeriod"/>
            </a:pPr>
            <a:r>
              <a:rPr lang="en-GB" sz="2400" dirty="0">
                <a:latin typeface="Comic Sans MS" panose="030F0702030302020204" pitchFamily="66" charset="0"/>
              </a:rPr>
              <a:t>Organic Nitrates </a:t>
            </a:r>
          </a:p>
          <a:p>
            <a:pPr marL="514350" indent="-514350">
              <a:lnSpc>
                <a:spcPct val="200000"/>
              </a:lnSpc>
              <a:buFont typeface="+mj-lt"/>
              <a:buAutoNum type="arabicPeriod"/>
            </a:pPr>
            <a:r>
              <a:rPr lang="en-GB" sz="2400" dirty="0">
                <a:latin typeface="Comic Sans MS" panose="030F0702030302020204" pitchFamily="66" charset="0"/>
              </a:rPr>
              <a:t>Calcium channel blockers.</a:t>
            </a:r>
          </a:p>
          <a:p>
            <a:pPr marL="514350" indent="-514350">
              <a:lnSpc>
                <a:spcPct val="200000"/>
              </a:lnSpc>
              <a:buFont typeface="+mj-lt"/>
              <a:buAutoNum type="arabicPeriod"/>
            </a:pPr>
            <a:r>
              <a:rPr lang="el-GR" sz="2400" dirty="0">
                <a:latin typeface="Comic Sans MS" panose="030F0702030302020204" pitchFamily="66" charset="0"/>
              </a:rPr>
              <a:t>β</a:t>
            </a:r>
            <a:r>
              <a:rPr lang="en-GB" sz="2400" dirty="0">
                <a:latin typeface="Comic Sans MS" panose="030F0702030302020204" pitchFamily="66" charset="0"/>
              </a:rPr>
              <a:t>-adrenergic receptor antagonists </a:t>
            </a:r>
            <a:r>
              <a:rPr lang="en-GB" sz="2400" i="1" dirty="0">
                <a:latin typeface="Comic Sans MS" panose="030F0702030302020204" pitchFamily="66" charset="0"/>
              </a:rPr>
              <a:t>(</a:t>
            </a:r>
            <a:r>
              <a:rPr lang="el-GR" sz="2400" i="1" dirty="0">
                <a:latin typeface="Comic Sans MS" panose="030F0702030302020204" pitchFamily="66" charset="0"/>
              </a:rPr>
              <a:t>β</a:t>
            </a:r>
            <a:r>
              <a:rPr lang="en-GB" sz="2400" i="1" dirty="0">
                <a:latin typeface="Comic Sans MS" panose="030F0702030302020204" pitchFamily="66" charset="0"/>
              </a:rPr>
              <a:t>-blockers)</a:t>
            </a:r>
            <a:r>
              <a:rPr lang="en-GB" sz="2400" dirty="0">
                <a:latin typeface="Comic Sans MS" panose="030F0702030302020204" pitchFamily="66" charset="0"/>
              </a:rPr>
              <a:t>.</a:t>
            </a:r>
          </a:p>
          <a:p>
            <a:pPr marL="514350" indent="-514350">
              <a:lnSpc>
                <a:spcPct val="200000"/>
              </a:lnSpc>
              <a:buFont typeface="+mj-lt"/>
              <a:buAutoNum type="arabicPeriod"/>
            </a:pPr>
            <a:r>
              <a:rPr lang="en-GB" sz="2400" dirty="0">
                <a:latin typeface="Comic Sans MS" panose="030F0702030302020204" pitchFamily="66" charset="0"/>
              </a:rPr>
              <a:t>Potassium channel activators</a:t>
            </a:r>
          </a:p>
          <a:p>
            <a:pPr marL="514350" indent="-514350">
              <a:lnSpc>
                <a:spcPct val="200000"/>
              </a:lnSpc>
              <a:buNone/>
            </a:pPr>
            <a:endParaRPr lang="en-GB" sz="2800" dirty="0"/>
          </a:p>
        </p:txBody>
      </p:sp>
      <p:sp>
        <p:nvSpPr>
          <p:cNvPr id="4" name="Slide Number Placeholder 3"/>
          <p:cNvSpPr>
            <a:spLocks noGrp="1"/>
          </p:cNvSpPr>
          <p:nvPr>
            <p:ph type="sldNum" sz="quarter" idx="12"/>
          </p:nvPr>
        </p:nvSpPr>
        <p:spPr/>
        <p:txBody>
          <a:bodyPr/>
          <a:lstStyle/>
          <a:p>
            <a:fld id="{165ABED9-C237-4212-8854-E6E9F1E35534}" type="slidenum">
              <a:rPr lang="en-GB" smtClean="0">
                <a:solidFill>
                  <a:srgbClr val="4E3B30">
                    <a:shade val="90000"/>
                  </a:srgbClr>
                </a:solidFill>
              </a:rPr>
              <a:pPr/>
              <a:t>9</a:t>
            </a:fld>
            <a:endParaRPr lang="en-GB">
              <a:solidFill>
                <a:srgbClr val="4E3B30">
                  <a:shade val="90000"/>
                </a:srgbClr>
              </a:solidFill>
            </a:endParaRPr>
          </a:p>
        </p:txBody>
      </p:sp>
      <p:sp>
        <p:nvSpPr>
          <p:cNvPr id="5" name="Date Placeholder 4"/>
          <p:cNvSpPr>
            <a:spLocks noGrp="1"/>
          </p:cNvSpPr>
          <p:nvPr>
            <p:ph type="dt" sz="half" idx="10"/>
          </p:nvPr>
        </p:nvSpPr>
        <p:spPr/>
        <p:txBody>
          <a:bodyPr/>
          <a:lstStyle/>
          <a:p>
            <a:fld id="{36538FBA-584E-428E-A43B-0E3016FEEA3E}" type="datetime5">
              <a:rPr lang="en-US" smtClean="0">
                <a:solidFill>
                  <a:srgbClr val="4E3B30">
                    <a:shade val="90000"/>
                  </a:srgbClr>
                </a:solidFill>
              </a:rPr>
              <a:pPr/>
              <a:t>17-Jul-23</a:t>
            </a:fld>
            <a:endParaRPr lang="en-GB">
              <a:solidFill>
                <a:srgbClr val="4E3B30">
                  <a:shade val="90000"/>
                </a:srgbClr>
              </a:solidFill>
            </a:endParaRPr>
          </a:p>
        </p:txBody>
      </p:sp>
    </p:spTree>
    <p:extLst>
      <p:ext uri="{BB962C8B-B14F-4D97-AF65-F5344CB8AC3E}">
        <p14:creationId xmlns:p14="http://schemas.microsoft.com/office/powerpoint/2010/main" val="99680675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501</TotalTime>
  <Words>1663</Words>
  <Application>Microsoft Office PowerPoint</Application>
  <PresentationFormat>Widescreen</PresentationFormat>
  <Paragraphs>305</Paragraphs>
  <Slides>33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Calibri Light</vt:lpstr>
      <vt:lpstr>Comic Sans MS</vt:lpstr>
      <vt:lpstr>Times New Roman</vt:lpstr>
      <vt:lpstr>Wingdings</vt:lpstr>
      <vt:lpstr>Office Theme</vt:lpstr>
      <vt:lpstr>Drugs used to treat Ischaemic Heart Disease  </vt:lpstr>
      <vt:lpstr>Learning objectives</vt:lpstr>
      <vt:lpstr>ANGINA PECTORIS</vt:lpstr>
      <vt:lpstr>Pathophysiology of Angina</vt:lpstr>
      <vt:lpstr>Types of Angina</vt:lpstr>
      <vt:lpstr>Types of Angina</vt:lpstr>
      <vt:lpstr>Types of Angina</vt:lpstr>
      <vt:lpstr>QUESTION TIME </vt:lpstr>
      <vt:lpstr>Classes of Anti-Anginal Drugs</vt:lpstr>
      <vt:lpstr>Organic Nitrates</vt:lpstr>
      <vt:lpstr> Mechanism of action Enzymatically converted to a reactive free radical - Nitric oxide (NO)  Nitric oxide activates smooth muscle soluble guanylyl cyclase (GC) to form cGMP.  Increased intracellular cGMP inhibits calcium entry into the cell, decreasing intracellular calcium concentrations and causing smooth muscle relaxation cGMP is broken down to GTP by Phosphodiesterase-V enzyme. Drugs (sildenafil) that inhibit Phosphodiesterase-V enzyme will potentiate the action of nitrates and this may lead into severe hypotension.    </vt:lpstr>
      <vt:lpstr>PowerPoint Presentation</vt:lpstr>
      <vt:lpstr>PowerPoint Presentation</vt:lpstr>
      <vt:lpstr>Adverse effects &amp; Contraindications of Organic Nitrates</vt:lpstr>
      <vt:lpstr>PowerPoint Presentation</vt:lpstr>
      <vt:lpstr>Beta-adrenergic Receptor  Blockers  (β-blockers)</vt:lpstr>
      <vt:lpstr>PowerPoint Presentation</vt:lpstr>
      <vt:lpstr>PowerPoint Presentation</vt:lpstr>
      <vt:lpstr>Calcium Channel Blockers (CCBs)</vt:lpstr>
      <vt:lpstr>PowerPoint Presentation</vt:lpstr>
      <vt:lpstr>PowerPoint Presentation</vt:lpstr>
      <vt:lpstr>Calcium Channel Blockers (CCBs)</vt:lpstr>
      <vt:lpstr>Potassium Channel Activators</vt:lpstr>
      <vt:lpstr>PowerPoint Presentation</vt:lpstr>
      <vt:lpstr>Ivabradine</vt:lpstr>
      <vt:lpstr>PowerPoint Presentation</vt:lpstr>
      <vt:lpstr> Ranolazine </vt:lpstr>
      <vt:lpstr>PowerPoint Presentation</vt:lpstr>
      <vt:lpstr>Management of Angina Pectoris</vt:lpstr>
      <vt:lpstr>Management of Angina Pectoris</vt:lpstr>
      <vt:lpstr>Acute Myocardial Infarction</vt:lpstr>
      <vt:lpstr>Drug Therapy of Acute Myocardial Infarction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used to treat Ischaemic Heart Disease NPC 350</dc:title>
  <dc:creator>Martin Kampamba</dc:creator>
  <cp:lastModifiedBy>Windows User</cp:lastModifiedBy>
  <cp:revision>37</cp:revision>
  <dcterms:created xsi:type="dcterms:W3CDTF">2023-01-24T09:29:01Z</dcterms:created>
  <dcterms:modified xsi:type="dcterms:W3CDTF">2023-07-17T15:56:51Z</dcterms:modified>
</cp:coreProperties>
</file>