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3"/>
  </p:notesMasterIdLst>
  <p:sldIdLst>
    <p:sldId id="414" r:id="rId2"/>
    <p:sldId id="416" r:id="rId3"/>
    <p:sldId id="418" r:id="rId4"/>
    <p:sldId id="419" r:id="rId5"/>
    <p:sldId id="420" r:id="rId6"/>
    <p:sldId id="421" r:id="rId7"/>
    <p:sldId id="422" r:id="rId8"/>
    <p:sldId id="423" r:id="rId9"/>
    <p:sldId id="424" r:id="rId10"/>
    <p:sldId id="425" r:id="rId11"/>
    <p:sldId id="426" r:id="rId12"/>
    <p:sldId id="427" r:id="rId13"/>
    <p:sldId id="428" r:id="rId14"/>
    <p:sldId id="429" r:id="rId15"/>
    <p:sldId id="430" r:id="rId16"/>
    <p:sldId id="431" r:id="rId17"/>
    <p:sldId id="432" r:id="rId18"/>
    <p:sldId id="433" r:id="rId19"/>
    <p:sldId id="434" r:id="rId20"/>
    <p:sldId id="435" r:id="rId21"/>
    <p:sldId id="436" r:id="rId22"/>
    <p:sldId id="437" r:id="rId23"/>
    <p:sldId id="438" r:id="rId24"/>
    <p:sldId id="439" r:id="rId25"/>
    <p:sldId id="440" r:id="rId26"/>
    <p:sldId id="441" r:id="rId27"/>
    <p:sldId id="442" r:id="rId28"/>
    <p:sldId id="443" r:id="rId29"/>
    <p:sldId id="444" r:id="rId30"/>
    <p:sldId id="445" r:id="rId31"/>
    <p:sldId id="446" r:id="rId32"/>
    <p:sldId id="447" r:id="rId33"/>
    <p:sldId id="448" r:id="rId34"/>
    <p:sldId id="449" r:id="rId35"/>
    <p:sldId id="450" r:id="rId36"/>
    <p:sldId id="451" r:id="rId37"/>
    <p:sldId id="452" r:id="rId38"/>
    <p:sldId id="453" r:id="rId39"/>
    <p:sldId id="454" r:id="rId40"/>
    <p:sldId id="455" r:id="rId41"/>
    <p:sldId id="457"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7112F3-67A3-4930-BE55-E27734035764}" type="datetimeFigureOut">
              <a:rPr lang="en-US" smtClean="0"/>
              <a:pPr/>
              <a:t>6/2/2021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FC569D-F722-472E-9D47-A66A270A38EF}" type="slidenum">
              <a:rPr lang="en-US" smtClean="0"/>
              <a:pPr/>
              <a:t>‹#›</a:t>
            </a:fld>
            <a:endParaRPr lang="en-US"/>
          </a:p>
        </p:txBody>
      </p:sp>
    </p:spTree>
    <p:extLst>
      <p:ext uri="{BB962C8B-B14F-4D97-AF65-F5344CB8AC3E}">
        <p14:creationId xmlns:p14="http://schemas.microsoft.com/office/powerpoint/2010/main" val="3260694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56635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448697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474073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82646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842940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50378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7173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737328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30294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97319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8107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282047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89966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14030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47969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85214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86775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992177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533184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25146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9166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4226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23643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24719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75216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53485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47345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186479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37190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650806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5656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5790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07359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9289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895319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3081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22859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68CEA5-E8D5-4A6B-9D1E-21DA2B7D23E3}"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575E1C-D257-4D2F-9DA4-254BD440C357}"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007054-8021-4812-8AAA-8E579C95A1BE}"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3F895-C6B2-43DD-B12A-C25C400F3464}"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CF97E4-A67D-44F7-9A68-8149A5ED2B47}" type="datetime1">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53144F-3904-4F99-B22F-452E7D70B94C}" type="datetime1">
              <a:rPr lang="en-US" smtClean="0"/>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73A4E4-4E20-4EB2-A11D-295A084989B2}" type="datetime1">
              <a:rPr lang="en-US" smtClean="0"/>
              <a:t>6/2/2021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F7E4A4-3220-4393-AF97-7311615F9B32}" type="datetime1">
              <a:rPr lang="en-US" smtClean="0"/>
              <a:t>6/2/2021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2EAB02-15A0-4995-87EA-CF4A53730E54}" type="datetime1">
              <a:rPr lang="en-US" smtClean="0"/>
              <a:t>6/2/2021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E8651D-3DBA-477E-A8B3-F9491534C25D}" type="datetime1">
              <a:rPr lang="en-US" smtClean="0"/>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7C3F54-8D9D-4871-B34D-5765ADF16958}" type="datetime1">
              <a:rPr lang="en-US" smtClean="0"/>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70528-C745-4B2E-A9A2-DD3FF50D6EC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9E97A9-341F-4594-95A8-1B113DAAFEAD}" type="datetime1">
              <a:rPr lang="en-US" smtClean="0"/>
              <a:t>6/2/2021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70528-C745-4B2E-A9A2-DD3FF50D6E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C00000"/>
              </a:buClr>
              <a:buFont typeface="Calibri" panose="020F0502020204030204"/>
              <a:buNone/>
            </a:pPr>
            <a:r>
              <a:rPr lang="en-US" sz="3200" b="1" dirty="0" smtClean="0">
                <a:solidFill>
                  <a:srgbClr val="53181A"/>
                </a:solidFill>
                <a:latin typeface="Georgia" panose="02040502050405020303" pitchFamily="18" charset="0"/>
                <a:cs typeface="Georgia" panose="02040502050405020303" charset="0"/>
              </a:rPr>
              <a:t>ANTI-ARRHYTHMIC DRUGS</a:t>
            </a:r>
            <a:endParaRPr lang="en-US" sz="3200" b="1" i="0" u="none" strike="noStrike" cap="none" dirty="0">
              <a:solidFill>
                <a:srgbClr val="53181A"/>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Sindwa</a:t>
            </a:r>
            <a:r>
              <a:rPr lang="en-IN" sz="1600" b="1" dirty="0" smtClean="0">
                <a:solidFill>
                  <a:srgbClr val="7030A0"/>
                </a:solidFill>
                <a:latin typeface="Georgia" panose="02040502050405020303" charset="0"/>
                <a:cs typeface="Georgia" panose="02040502050405020303" charset="0"/>
              </a:rPr>
              <a:t> </a:t>
            </a:r>
            <a:r>
              <a:rPr lang="en-IN" sz="1600" b="1" dirty="0" err="1" smtClean="0">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a:t>
            </a:fld>
            <a:endParaRPr lang="en-US"/>
          </a:p>
        </p:txBody>
      </p:sp>
    </p:spTree>
    <p:extLst>
      <p:ext uri="{BB962C8B-B14F-4D97-AF65-F5344CB8AC3E}">
        <p14:creationId xmlns:p14="http://schemas.microsoft.com/office/powerpoint/2010/main" val="13004359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rPr>
              <a:t>Class IA </a:t>
            </a:r>
            <a:r>
              <a:rPr lang="en-US" sz="2600" b="1" cap="all" dirty="0" smtClean="0">
                <a:latin typeface="Georgia" panose="02040502050405020303" pitchFamily="18" charset="0"/>
              </a:rPr>
              <a:t>DRUGS …. CONT’D</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196289"/>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b="1" dirty="0" smtClean="0">
                <a:latin typeface="Georgia" panose="02040502050405020303" pitchFamily="18" charset="0"/>
              </a:rPr>
              <a:t>Adverse </a:t>
            </a:r>
            <a:r>
              <a:rPr lang="en-US" sz="2400" b="1" dirty="0">
                <a:latin typeface="Georgia" panose="02040502050405020303" pitchFamily="18" charset="0"/>
              </a:rPr>
              <a:t>effects</a:t>
            </a:r>
            <a:endParaRPr lang="en-US" sz="2400" dirty="0">
              <a:latin typeface="Georgia" panose="02040502050405020303" pitchFamily="18" charset="0"/>
            </a:endParaRPr>
          </a:p>
          <a:p>
            <a:pPr marL="457200" indent="-457200">
              <a:spcBef>
                <a:spcPts val="1800"/>
              </a:spcBef>
              <a:buFont typeface="Arial" panose="020B0604020202020204" pitchFamily="34" charset="0"/>
              <a:buChar char="•"/>
            </a:pPr>
            <a:r>
              <a:rPr lang="en-US" sz="2400" dirty="0">
                <a:latin typeface="Georgia" panose="02040502050405020303" pitchFamily="18" charset="0"/>
              </a:rPr>
              <a:t>Quinidine: GI upset, myocardial depression, anti-muscarinic effects, ventricular tachycardia, </a:t>
            </a:r>
            <a:r>
              <a:rPr lang="en-US" sz="2400" dirty="0" err="1">
                <a:latin typeface="Georgia" panose="02040502050405020303" pitchFamily="18" charset="0"/>
              </a:rPr>
              <a:t>haemolytic</a:t>
            </a:r>
            <a:r>
              <a:rPr lang="en-US" sz="2400" dirty="0">
                <a:latin typeface="Georgia" panose="02040502050405020303" pitchFamily="18" charset="0"/>
              </a:rPr>
              <a:t> </a:t>
            </a:r>
            <a:r>
              <a:rPr lang="en-US" sz="2400" dirty="0" err="1">
                <a:latin typeface="Georgia" panose="02040502050405020303" pitchFamily="18" charset="0"/>
              </a:rPr>
              <a:t>anaemia</a:t>
            </a:r>
            <a:r>
              <a:rPr lang="en-US" sz="2400" dirty="0">
                <a:latin typeface="Georgia" panose="02040502050405020303" pitchFamily="18" charset="0"/>
              </a:rPr>
              <a:t>, </a:t>
            </a:r>
            <a:r>
              <a:rPr lang="en-US" sz="2400" dirty="0" err="1">
                <a:latin typeface="Georgia" panose="02040502050405020303" pitchFamily="18" charset="0"/>
              </a:rPr>
              <a:t>thrombocytopaenia</a:t>
            </a:r>
            <a:r>
              <a:rPr lang="en-US" sz="2400" dirty="0">
                <a:latin typeface="Georgia" panose="02040502050405020303" pitchFamily="18" charset="0"/>
              </a:rPr>
              <a:t>, rash, potentiates digoxin &amp; warfarin</a:t>
            </a:r>
          </a:p>
          <a:p>
            <a:pPr marL="457200" indent="-457200">
              <a:spcBef>
                <a:spcPts val="1800"/>
              </a:spcBef>
              <a:buFont typeface="Arial" panose="020B0604020202020204" pitchFamily="34" charset="0"/>
              <a:buChar char="•"/>
            </a:pPr>
            <a:r>
              <a:rPr lang="en-US" sz="2400" dirty="0" err="1">
                <a:latin typeface="Georgia" panose="02040502050405020303" pitchFamily="18" charset="0"/>
              </a:rPr>
              <a:t>Disopyramide</a:t>
            </a:r>
            <a:r>
              <a:rPr lang="en-US" sz="2400" dirty="0">
                <a:latin typeface="Georgia" panose="02040502050405020303" pitchFamily="18" charset="0"/>
              </a:rPr>
              <a:t>: anti-muscarinic effects, myocardial depression, </a:t>
            </a:r>
            <a:r>
              <a:rPr lang="en-US" sz="2400" dirty="0" err="1">
                <a:latin typeface="Georgia" panose="02040502050405020303" pitchFamily="18" charset="0"/>
              </a:rPr>
              <a:t>tachydysrhythmia</a:t>
            </a:r>
            <a:r>
              <a:rPr lang="en-US" sz="2400" dirty="0">
                <a:latin typeface="Georgia" panose="02040502050405020303" pitchFamily="18" charset="0"/>
              </a:rPr>
              <a:t>, </a:t>
            </a:r>
            <a:r>
              <a:rPr lang="en-US" sz="2400" dirty="0" err="1">
                <a:latin typeface="Georgia" panose="02040502050405020303" pitchFamily="18" charset="0"/>
              </a:rPr>
              <a:t>agranulocytosis</a:t>
            </a:r>
            <a:r>
              <a:rPr lang="en-US" sz="2400" dirty="0">
                <a:latin typeface="Georgia" panose="02040502050405020303" pitchFamily="18" charset="0"/>
              </a:rPr>
              <a:t>, rash, GI effects</a:t>
            </a:r>
          </a:p>
          <a:p>
            <a:pPr marL="457200" indent="-457200">
              <a:spcBef>
                <a:spcPts val="1800"/>
              </a:spcBef>
              <a:buFont typeface="Arial" panose="020B0604020202020204" pitchFamily="34" charset="0"/>
              <a:buChar char="•"/>
            </a:pPr>
            <a:r>
              <a:rPr lang="en-US" sz="2400" dirty="0">
                <a:latin typeface="Georgia" panose="02040502050405020303" pitchFamily="18" charset="0"/>
              </a:rPr>
              <a:t>Procainamide: myocardial depression, drug-induced </a:t>
            </a:r>
            <a:r>
              <a:rPr lang="en-US" sz="2400" dirty="0" smtClean="0">
                <a:latin typeface="Georgia" panose="02040502050405020303" pitchFamily="18" charset="0"/>
              </a:rPr>
              <a:t>SLE</a:t>
            </a:r>
          </a:p>
          <a:p>
            <a:pPr>
              <a:spcBef>
                <a:spcPts val="1800"/>
              </a:spcBef>
            </a:pPr>
            <a:r>
              <a:rPr lang="en-US" sz="2400" dirty="0">
                <a:latin typeface="Georgia" panose="02040502050405020303" pitchFamily="18" charset="0"/>
              </a:rPr>
              <a:t>Quinidine &amp; </a:t>
            </a:r>
            <a:r>
              <a:rPr lang="en-US" sz="2400" dirty="0" err="1">
                <a:latin typeface="Georgia" panose="02040502050405020303" pitchFamily="18" charset="0"/>
              </a:rPr>
              <a:t>disopyramide</a:t>
            </a:r>
            <a:r>
              <a:rPr lang="en-US" sz="2400" dirty="0">
                <a:latin typeface="Georgia" panose="02040502050405020303" pitchFamily="18" charset="0"/>
              </a:rPr>
              <a:t> can cause </a:t>
            </a:r>
            <a:r>
              <a:rPr lang="en-US" sz="2400" dirty="0" err="1">
                <a:latin typeface="Georgia" panose="02040502050405020303" pitchFamily="18" charset="0"/>
              </a:rPr>
              <a:t>Torsades</a:t>
            </a:r>
            <a:r>
              <a:rPr lang="en-US" sz="2400" dirty="0">
                <a:latin typeface="Georgia" panose="02040502050405020303" pitchFamily="18" charset="0"/>
              </a:rPr>
              <a:t> de </a:t>
            </a:r>
            <a:r>
              <a:rPr lang="en-US" sz="2400" dirty="0" smtClean="0">
                <a:latin typeface="Georgia" panose="02040502050405020303" pitchFamily="18" charset="0"/>
              </a:rPr>
              <a:t>pointes</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10</a:t>
            </a:fld>
            <a:endParaRPr lang="en-US"/>
          </a:p>
        </p:txBody>
      </p:sp>
    </p:spTree>
    <p:extLst>
      <p:ext uri="{BB962C8B-B14F-4D97-AF65-F5344CB8AC3E}">
        <p14:creationId xmlns:p14="http://schemas.microsoft.com/office/powerpoint/2010/main" val="914780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rPr>
              <a:t>Class 1B sodium channel blockers</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295400"/>
            <a:ext cx="8689901" cy="4876800"/>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US" sz="2400" dirty="0">
                <a:latin typeface="Georgia" panose="02040502050405020303" pitchFamily="18" charset="0"/>
              </a:rPr>
              <a:t>Dissociate rapidly</a:t>
            </a:r>
          </a:p>
          <a:p>
            <a:pPr marL="457200" indent="-457200">
              <a:spcBef>
                <a:spcPts val="1800"/>
              </a:spcBef>
              <a:buFont typeface="Arial" panose="020B0604020202020204" pitchFamily="34" charset="0"/>
              <a:buChar char="•"/>
            </a:pPr>
            <a:r>
              <a:rPr lang="en-GB" sz="2400" dirty="0">
                <a:latin typeface="Georgia" panose="02040502050405020303" pitchFamily="18" charset="0"/>
              </a:rPr>
              <a:t>Bind preferentially to the refractory channels. Refractory channels occur when the cell is depolarised.</a:t>
            </a:r>
            <a:endParaRPr lang="en-US" sz="2400" dirty="0">
              <a:latin typeface="Georgia" panose="02040502050405020303" pitchFamily="18" charset="0"/>
            </a:endParaRPr>
          </a:p>
          <a:p>
            <a:pPr marL="457200" indent="-457200">
              <a:spcBef>
                <a:spcPts val="1800"/>
              </a:spcBef>
              <a:buFont typeface="Arial" panose="020B0604020202020204" pitchFamily="34" charset="0"/>
              <a:buChar char="•"/>
            </a:pPr>
            <a:r>
              <a:rPr lang="en-GB" sz="2400" dirty="0">
                <a:latin typeface="Georgia" panose="02040502050405020303" pitchFamily="18" charset="0"/>
              </a:rPr>
              <a:t>Bind to the channel during phase 0 and dissociates before the arrival of the next action potential (assuming normal rhythm). In abnormal rhythms, a premature beat will be prevented from occurring because the drug will not have dissociated yet.</a:t>
            </a:r>
          </a:p>
          <a:p>
            <a:pPr marL="457200" indent="-457200">
              <a:spcBef>
                <a:spcPts val="1800"/>
              </a:spcBef>
              <a:buFont typeface="Arial" panose="020B0604020202020204" pitchFamily="34" charset="0"/>
              <a:buChar char="•"/>
            </a:pPr>
            <a:r>
              <a:rPr lang="en-US" sz="2400" dirty="0">
                <a:latin typeface="Georgia" panose="02040502050405020303" pitchFamily="18" charset="0"/>
              </a:rPr>
              <a:t>Shorten action potential and therefore decrease the effective refractory period</a:t>
            </a:r>
          </a:p>
        </p:txBody>
      </p:sp>
      <p:sp>
        <p:nvSpPr>
          <p:cNvPr id="2" name="Slide Number Placeholder 1"/>
          <p:cNvSpPr>
            <a:spLocks noGrp="1"/>
          </p:cNvSpPr>
          <p:nvPr>
            <p:ph type="sldNum" sz="quarter" idx="12"/>
          </p:nvPr>
        </p:nvSpPr>
        <p:spPr/>
        <p:txBody>
          <a:bodyPr/>
          <a:lstStyle/>
          <a:p>
            <a:fld id="{4E570528-C745-4B2E-A9A2-DD3FF50D6EC2}" type="slidenum">
              <a:rPr lang="en-US" smtClean="0"/>
              <a:pPr/>
              <a:t>11</a:t>
            </a:fld>
            <a:endParaRPr lang="en-US"/>
          </a:p>
        </p:txBody>
      </p:sp>
    </p:spTree>
    <p:extLst>
      <p:ext uri="{BB962C8B-B14F-4D97-AF65-F5344CB8AC3E}">
        <p14:creationId xmlns:p14="http://schemas.microsoft.com/office/powerpoint/2010/main" val="27849569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rPr>
              <a:t>Class 1B DRUGS …. CONT’D</a:t>
            </a:r>
            <a:endParaRPr lang="en-US" sz="2600" b="1"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295400"/>
            <a:ext cx="8689901" cy="5060950"/>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pPr>
            <a:r>
              <a:rPr lang="en-US" sz="2400" dirty="0" smtClean="0">
                <a:latin typeface="Georgia" panose="02040502050405020303" pitchFamily="18" charset="0"/>
              </a:rPr>
              <a:t>Include lignocaine</a:t>
            </a:r>
            <a:r>
              <a:rPr lang="en-US" sz="2400" dirty="0">
                <a:latin typeface="Georgia" panose="02040502050405020303" pitchFamily="18" charset="0"/>
              </a:rPr>
              <a:t>, </a:t>
            </a:r>
            <a:r>
              <a:rPr lang="en-US" sz="2400" dirty="0" err="1">
                <a:latin typeface="Georgia" panose="02040502050405020303" pitchFamily="18" charset="0"/>
              </a:rPr>
              <a:t>mexiletine</a:t>
            </a:r>
            <a:r>
              <a:rPr lang="en-US" sz="2400" dirty="0">
                <a:latin typeface="Georgia" panose="02040502050405020303" pitchFamily="18" charset="0"/>
              </a:rPr>
              <a:t> and phenytoin</a:t>
            </a:r>
          </a:p>
          <a:p>
            <a:pPr marL="342900" indent="-342900">
              <a:spcBef>
                <a:spcPts val="1800"/>
              </a:spcBef>
              <a:buFont typeface="Arial" panose="020B0604020202020204" pitchFamily="34" charset="0"/>
              <a:buChar char="•"/>
            </a:pPr>
            <a:r>
              <a:rPr lang="en-GB" sz="2400" dirty="0">
                <a:latin typeface="Georgia" panose="02040502050405020303" pitchFamily="18" charset="0"/>
              </a:rPr>
              <a:t>The most commonly used drug is the class IB drug lignocaine. Lignocaine is useful for ventricular arrhythmias  (ventricular tachycardia and ventricular fibrillation) after a myocardial infarct because when </a:t>
            </a:r>
            <a:r>
              <a:rPr lang="en-GB" sz="2400" dirty="0" err="1">
                <a:latin typeface="Georgia" panose="02040502050405020303" pitchFamily="18" charset="0"/>
              </a:rPr>
              <a:t>ischaemia</a:t>
            </a:r>
            <a:r>
              <a:rPr lang="en-GB" sz="2400" dirty="0">
                <a:latin typeface="Georgia" panose="02040502050405020303" pitchFamily="18" charset="0"/>
              </a:rPr>
              <a:t> occurs, it causes cells to be partially depolarised, hence the Na+ channels will be in their refractory state. Administered intravenously. </a:t>
            </a:r>
          </a:p>
          <a:p>
            <a:pPr marL="342900" indent="-342900">
              <a:spcBef>
                <a:spcPts val="1800"/>
              </a:spcBef>
              <a:buFont typeface="Arial" panose="020B0604020202020204" pitchFamily="34" charset="0"/>
              <a:buChar char="•"/>
            </a:pPr>
            <a:r>
              <a:rPr lang="en-GB" sz="2400" dirty="0">
                <a:latin typeface="Georgia" panose="02040502050405020303" pitchFamily="18" charset="0"/>
              </a:rPr>
              <a:t>Adverse effects of lignocaine include CNS effects (drowsiness, convulsions, blurred vision, dizziness and numbness) and CVS effects (reduced cardiac contractility and bradycardia</a:t>
            </a:r>
            <a:r>
              <a:rPr lang="en-GB" sz="2400" dirty="0" smtClean="0">
                <a:latin typeface="Georgia" panose="02040502050405020303" pitchFamily="18" charset="0"/>
              </a:rPr>
              <a:t>)</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12</a:t>
            </a:fld>
            <a:endParaRPr lang="en-US"/>
          </a:p>
        </p:txBody>
      </p:sp>
    </p:spTree>
    <p:extLst>
      <p:ext uri="{BB962C8B-B14F-4D97-AF65-F5344CB8AC3E}">
        <p14:creationId xmlns:p14="http://schemas.microsoft.com/office/powerpoint/2010/main" val="17119177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Class 1B </a:t>
            </a:r>
            <a:r>
              <a:rPr lang="en-US" sz="2800" b="1" cap="all" dirty="0" smtClean="0">
                <a:latin typeface="Georgia" panose="02040502050405020303" pitchFamily="18" charset="0"/>
              </a:rPr>
              <a:t>DRUGS …. CONT’D</a:t>
            </a:r>
            <a:endParaRPr lang="en-US" sz="2800" b="1"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buNone/>
            </a:pPr>
            <a:r>
              <a:rPr lang="en-US" sz="2600" b="1" dirty="0" smtClean="0">
                <a:latin typeface="Georgia" panose="02040502050405020303" pitchFamily="18" charset="0"/>
              </a:rPr>
              <a:t>Other </a:t>
            </a:r>
            <a:r>
              <a:rPr lang="en-US" sz="2600" b="1" dirty="0">
                <a:latin typeface="Georgia" panose="02040502050405020303" pitchFamily="18" charset="0"/>
              </a:rPr>
              <a:t>class 1B sodium channel blockers</a:t>
            </a:r>
          </a:p>
          <a:p>
            <a:pPr marL="457200" indent="-457200">
              <a:spcBef>
                <a:spcPts val="1800"/>
              </a:spcBef>
              <a:buFont typeface="Arial" panose="020B0604020202020204" pitchFamily="34" charset="0"/>
              <a:buChar char="•"/>
            </a:pPr>
            <a:r>
              <a:rPr lang="en-US" sz="2600" dirty="0" err="1">
                <a:latin typeface="Georgia" panose="02040502050405020303" pitchFamily="18" charset="0"/>
              </a:rPr>
              <a:t>Mexiletine</a:t>
            </a:r>
            <a:r>
              <a:rPr lang="en-US" sz="2600" dirty="0">
                <a:latin typeface="Georgia" panose="02040502050405020303" pitchFamily="18" charset="0"/>
              </a:rPr>
              <a:t>: used for ventricular </a:t>
            </a:r>
            <a:r>
              <a:rPr lang="en-US" sz="2600" dirty="0" err="1">
                <a:latin typeface="Georgia" panose="02040502050405020303" pitchFamily="18" charset="0"/>
              </a:rPr>
              <a:t>tachyarrhythmias</a:t>
            </a:r>
            <a:r>
              <a:rPr lang="en-US" sz="2600" dirty="0">
                <a:latin typeface="Georgia" panose="02040502050405020303" pitchFamily="18" charset="0"/>
              </a:rPr>
              <a:t>. Adverse effects include GI irritation, confusion, dizziness, tremor, </a:t>
            </a:r>
            <a:r>
              <a:rPr lang="en-US" sz="2600" dirty="0" err="1">
                <a:latin typeface="Georgia" panose="02040502050405020303" pitchFamily="18" charset="0"/>
              </a:rPr>
              <a:t>nystagmus</a:t>
            </a:r>
            <a:r>
              <a:rPr lang="en-US" sz="2600" dirty="0">
                <a:latin typeface="Georgia" panose="02040502050405020303" pitchFamily="18" charset="0"/>
              </a:rPr>
              <a:t>, ataxia and drowsiness. Given orally.</a:t>
            </a:r>
          </a:p>
          <a:p>
            <a:pPr marL="457200" indent="-457200">
              <a:spcBef>
                <a:spcPts val="1800"/>
              </a:spcBef>
              <a:buFont typeface="Arial" panose="020B0604020202020204" pitchFamily="34" charset="0"/>
              <a:buChar char="•"/>
            </a:pPr>
            <a:r>
              <a:rPr lang="en-US" sz="2600" dirty="0">
                <a:latin typeface="Georgia" panose="02040502050405020303" pitchFamily="18" charset="0"/>
              </a:rPr>
              <a:t>Phenytoin: used for digitalis-induced supraventricular arrhythmias, polymorphic </a:t>
            </a:r>
            <a:r>
              <a:rPr lang="en-US" sz="2600" dirty="0" smtClean="0">
                <a:latin typeface="Georgia" panose="02040502050405020303" pitchFamily="18" charset="0"/>
              </a:rPr>
              <a:t>ventricular tachycardia </a:t>
            </a:r>
            <a:r>
              <a:rPr lang="en-US" sz="2600" dirty="0">
                <a:latin typeface="Georgia" panose="02040502050405020303" pitchFamily="18" charset="0"/>
              </a:rPr>
              <a:t>associated with increased QT interval</a:t>
            </a:r>
          </a:p>
        </p:txBody>
      </p:sp>
      <p:sp>
        <p:nvSpPr>
          <p:cNvPr id="2" name="Slide Number Placeholder 1"/>
          <p:cNvSpPr>
            <a:spLocks noGrp="1"/>
          </p:cNvSpPr>
          <p:nvPr>
            <p:ph type="sldNum" sz="quarter" idx="12"/>
          </p:nvPr>
        </p:nvSpPr>
        <p:spPr/>
        <p:txBody>
          <a:bodyPr/>
          <a:lstStyle/>
          <a:p>
            <a:fld id="{4E570528-C745-4B2E-A9A2-DD3FF50D6EC2}" type="slidenum">
              <a:rPr lang="en-US" smtClean="0"/>
              <a:pPr/>
              <a:t>13</a:t>
            </a:fld>
            <a:endParaRPr lang="en-US"/>
          </a:p>
        </p:txBody>
      </p:sp>
    </p:spTree>
    <p:extLst>
      <p:ext uri="{BB962C8B-B14F-4D97-AF65-F5344CB8AC3E}">
        <p14:creationId xmlns:p14="http://schemas.microsoft.com/office/powerpoint/2010/main" val="3856928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Class 1C sodium channel blockers</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GB" sz="2600" dirty="0">
                <a:latin typeface="Georgia" panose="02040502050405020303" pitchFamily="18" charset="0"/>
              </a:rPr>
              <a:t>Slow association and dissociation </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US" sz="2600" dirty="0">
                <a:latin typeface="Georgia" panose="02040502050405020303" pitchFamily="18" charset="0"/>
              </a:rPr>
              <a:t>No effect on action potential</a:t>
            </a:r>
          </a:p>
          <a:p>
            <a:pPr marL="457200" indent="-457200">
              <a:spcBef>
                <a:spcPts val="1800"/>
              </a:spcBef>
              <a:buFont typeface="Arial" panose="020B0604020202020204" pitchFamily="34" charset="0"/>
              <a:buChar char="•"/>
            </a:pPr>
            <a:r>
              <a:rPr lang="en-US" sz="2600" dirty="0">
                <a:latin typeface="Georgia" panose="02040502050405020303" pitchFamily="18" charset="0"/>
              </a:rPr>
              <a:t>M</a:t>
            </a:r>
            <a:r>
              <a:rPr lang="en-GB" sz="2600" dirty="0">
                <a:latin typeface="Georgia" panose="02040502050405020303" pitchFamily="18" charset="0"/>
              </a:rPr>
              <a:t>ay cause death by increasing ventricular fibrillation after myocardial </a:t>
            </a:r>
            <a:r>
              <a:rPr lang="en-GB" sz="2600" dirty="0" err="1">
                <a:latin typeface="Georgia" panose="02040502050405020303" pitchFamily="18" charset="0"/>
              </a:rPr>
              <a:t>ischaemia</a:t>
            </a:r>
            <a:r>
              <a:rPr lang="en-GB" sz="2600" dirty="0">
                <a:latin typeface="Georgia" panose="02040502050405020303" pitchFamily="18" charset="0"/>
              </a:rPr>
              <a:t> (becomes pro-arrhythmic under ischaemic conditions)</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US" sz="2600" dirty="0">
                <a:latin typeface="Georgia" panose="02040502050405020303" pitchFamily="18" charset="0"/>
              </a:rPr>
              <a:t>Examples include </a:t>
            </a:r>
            <a:r>
              <a:rPr lang="en-US" sz="2600" dirty="0" err="1">
                <a:latin typeface="Georgia" panose="02040502050405020303" pitchFamily="18" charset="0"/>
              </a:rPr>
              <a:t>flecainide</a:t>
            </a:r>
            <a:r>
              <a:rPr lang="en-US" sz="2600" dirty="0">
                <a:latin typeface="Georgia" panose="02040502050405020303" pitchFamily="18" charset="0"/>
              </a:rPr>
              <a:t> and </a:t>
            </a:r>
            <a:r>
              <a:rPr lang="en-US" sz="2600" dirty="0" err="1">
                <a:latin typeface="Georgia" panose="02040502050405020303" pitchFamily="18" charset="0"/>
              </a:rPr>
              <a:t>propafenone</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14</a:t>
            </a:fld>
            <a:endParaRPr lang="en-US"/>
          </a:p>
        </p:txBody>
      </p:sp>
    </p:spTree>
    <p:extLst>
      <p:ext uri="{BB962C8B-B14F-4D97-AF65-F5344CB8AC3E}">
        <p14:creationId xmlns:p14="http://schemas.microsoft.com/office/powerpoint/2010/main" val="3160751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Class 1C </a:t>
            </a:r>
            <a:r>
              <a:rPr lang="en-US" sz="2800" b="1" cap="all" dirty="0" smtClean="0">
                <a:latin typeface="Georgia" panose="02040502050405020303" pitchFamily="18" charset="0"/>
              </a:rPr>
              <a:t>DRUGS ….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buNone/>
            </a:pPr>
            <a:r>
              <a:rPr lang="en-US" sz="2600" b="1" dirty="0">
                <a:latin typeface="Georgia" panose="02040502050405020303" pitchFamily="18" charset="0"/>
              </a:rPr>
              <a:t>Uses</a:t>
            </a:r>
          </a:p>
          <a:p>
            <a:pPr marL="0" indent="0">
              <a:spcBef>
                <a:spcPts val="1800"/>
              </a:spcBef>
              <a:buNone/>
            </a:pPr>
            <a:r>
              <a:rPr lang="en-US" sz="2600" dirty="0">
                <a:latin typeface="Georgia" panose="02040502050405020303" pitchFamily="18" charset="0"/>
              </a:rPr>
              <a:t>Supraventricular </a:t>
            </a:r>
            <a:r>
              <a:rPr lang="en-US" sz="2600" dirty="0" err="1">
                <a:latin typeface="Georgia" panose="02040502050405020303" pitchFamily="18" charset="0"/>
              </a:rPr>
              <a:t>tachyarrhythmias</a:t>
            </a:r>
            <a:r>
              <a:rPr lang="en-US" sz="2600" dirty="0">
                <a:latin typeface="Georgia" panose="02040502050405020303" pitchFamily="18" charset="0"/>
              </a:rPr>
              <a:t> including atrial fibrillation and flutter; and ventricular arrhythmias refractory to other medications or radiofrequency ablation </a:t>
            </a:r>
          </a:p>
          <a:p>
            <a:pPr>
              <a:spcBef>
                <a:spcPts val="1800"/>
              </a:spcBef>
              <a:buNone/>
            </a:pPr>
            <a:r>
              <a:rPr lang="en-US" sz="2600" b="1" dirty="0">
                <a:latin typeface="Georgia" panose="02040502050405020303" pitchFamily="18" charset="0"/>
              </a:rPr>
              <a:t>Adverse effects</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Myocardial depression, dizziness, ventricular tachycardia, worsen cardiac failure</a:t>
            </a:r>
          </a:p>
          <a:p>
            <a:pPr>
              <a:spcBef>
                <a:spcPts val="1800"/>
              </a:spcBef>
            </a:pPr>
            <a:r>
              <a:rPr lang="en-US" sz="2600" dirty="0">
                <a:latin typeface="Georgia" panose="02040502050405020303" pitchFamily="18" charset="0"/>
              </a:rPr>
              <a:t>Class 1C drugs have low safety and have shown an increase in mortality when used chronically after myocardial infarction</a:t>
            </a:r>
          </a:p>
        </p:txBody>
      </p:sp>
      <p:sp>
        <p:nvSpPr>
          <p:cNvPr id="2" name="Slide Number Placeholder 1"/>
          <p:cNvSpPr>
            <a:spLocks noGrp="1"/>
          </p:cNvSpPr>
          <p:nvPr>
            <p:ph type="sldNum" sz="quarter" idx="12"/>
          </p:nvPr>
        </p:nvSpPr>
        <p:spPr/>
        <p:txBody>
          <a:bodyPr/>
          <a:lstStyle/>
          <a:p>
            <a:fld id="{4E570528-C745-4B2E-A9A2-DD3FF50D6EC2}" type="slidenum">
              <a:rPr lang="en-US" smtClean="0"/>
              <a:pPr/>
              <a:t>15</a:t>
            </a:fld>
            <a:endParaRPr lang="en-US"/>
          </a:p>
        </p:txBody>
      </p:sp>
    </p:spTree>
    <p:extLst>
      <p:ext uri="{BB962C8B-B14F-4D97-AF65-F5344CB8AC3E}">
        <p14:creationId xmlns:p14="http://schemas.microsoft.com/office/powerpoint/2010/main" val="770388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Class </a:t>
            </a:r>
            <a:r>
              <a:rPr lang="en-US" sz="2800" b="1" cap="all" dirty="0" smtClean="0">
                <a:latin typeface="Georgia" panose="02040502050405020303" pitchFamily="18" charset="0"/>
              </a:rPr>
              <a:t>II: Beta </a:t>
            </a:r>
            <a:r>
              <a:rPr lang="en-US" sz="2800" b="1" cap="all" dirty="0">
                <a:latin typeface="Georgia" panose="02040502050405020303" pitchFamily="18" charset="0"/>
              </a:rPr>
              <a:t>adrenergic blockers</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defRPr/>
            </a:pPr>
            <a:r>
              <a:rPr lang="en-US" sz="2500" dirty="0">
                <a:latin typeface="Georgia" panose="02040502050405020303" pitchFamily="18" charset="0"/>
              </a:rPr>
              <a:t>Examples: propranolol, </a:t>
            </a:r>
            <a:r>
              <a:rPr lang="en-US" sz="2500" dirty="0" err="1">
                <a:latin typeface="Georgia" panose="02040502050405020303" pitchFamily="18" charset="0"/>
              </a:rPr>
              <a:t>metoprolol</a:t>
            </a:r>
            <a:r>
              <a:rPr lang="en-US" sz="2500" dirty="0">
                <a:latin typeface="Georgia" panose="02040502050405020303" pitchFamily="18" charset="0"/>
              </a:rPr>
              <a:t>, </a:t>
            </a:r>
            <a:r>
              <a:rPr lang="en-US" sz="2500" dirty="0" err="1">
                <a:latin typeface="Georgia" panose="02040502050405020303" pitchFamily="18" charset="0"/>
              </a:rPr>
              <a:t>esmolol</a:t>
            </a:r>
            <a:r>
              <a:rPr lang="en-US" sz="2500" dirty="0">
                <a:latin typeface="Georgia" panose="02040502050405020303" pitchFamily="18" charset="0"/>
              </a:rPr>
              <a:t>, atenolol</a:t>
            </a:r>
          </a:p>
          <a:p>
            <a:pPr marL="0" indent="0">
              <a:spcBef>
                <a:spcPts val="1800"/>
              </a:spcBef>
              <a:buNone/>
              <a:defRPr/>
            </a:pPr>
            <a:r>
              <a:rPr lang="en-US" sz="2500" dirty="0">
                <a:latin typeface="Georgia" panose="02040502050405020303" pitchFamily="18" charset="0"/>
              </a:rPr>
              <a:t>Only pure antagonists are used</a:t>
            </a:r>
          </a:p>
          <a:p>
            <a:pPr marL="0" indent="0">
              <a:spcBef>
                <a:spcPts val="1800"/>
              </a:spcBef>
              <a:buNone/>
              <a:defRPr/>
            </a:pPr>
            <a:r>
              <a:rPr lang="en-US" sz="2500" dirty="0" err="1">
                <a:latin typeface="Georgia" panose="02040502050405020303" pitchFamily="18" charset="0"/>
                <a:cs typeface="Arial" charset="0"/>
              </a:rPr>
              <a:t>Esmolol</a:t>
            </a:r>
            <a:r>
              <a:rPr lang="en-US" sz="2500" dirty="0">
                <a:latin typeface="Georgia" panose="02040502050405020303" pitchFamily="18" charset="0"/>
                <a:cs typeface="Arial" charset="0"/>
              </a:rPr>
              <a:t> is a very short-acting β</a:t>
            </a:r>
            <a:r>
              <a:rPr lang="en-US" sz="2500" baseline="-25000" dirty="0">
                <a:latin typeface="Georgia" panose="02040502050405020303" pitchFamily="18" charset="0"/>
                <a:cs typeface="Arial" charset="0"/>
              </a:rPr>
              <a:t>1</a:t>
            </a:r>
            <a:r>
              <a:rPr lang="en-US" sz="2500" dirty="0">
                <a:latin typeface="Georgia" panose="02040502050405020303" pitchFamily="18" charset="0"/>
                <a:cs typeface="Arial" charset="0"/>
              </a:rPr>
              <a:t> blocker that is used by intravenous route in acute arrhythmias occurring during surgery or emergencies </a:t>
            </a:r>
            <a:endParaRPr lang="en-US" sz="2500" b="1" dirty="0">
              <a:latin typeface="Georgia" panose="02040502050405020303" pitchFamily="18" charset="0"/>
            </a:endParaRPr>
          </a:p>
          <a:p>
            <a:pPr marL="0" indent="0">
              <a:spcBef>
                <a:spcPts val="1800"/>
              </a:spcBef>
              <a:buNone/>
              <a:defRPr/>
            </a:pPr>
            <a:r>
              <a:rPr lang="en-US" sz="2500" b="1" dirty="0">
                <a:latin typeface="Georgia" panose="02040502050405020303" pitchFamily="18" charset="0"/>
              </a:rPr>
              <a:t>Mode of action</a:t>
            </a:r>
          </a:p>
          <a:p>
            <a:pPr>
              <a:spcBef>
                <a:spcPts val="1800"/>
              </a:spcBef>
              <a:defRPr/>
            </a:pPr>
            <a:r>
              <a:rPr lang="en-US" sz="2500" dirty="0">
                <a:latin typeface="Georgia" panose="02040502050405020303" pitchFamily="18" charset="0"/>
              </a:rPr>
              <a:t>Negative </a:t>
            </a:r>
            <a:r>
              <a:rPr lang="en-US" sz="2500" dirty="0" err="1">
                <a:latin typeface="Georgia" panose="02040502050405020303" pitchFamily="18" charset="0"/>
              </a:rPr>
              <a:t>chronotropic</a:t>
            </a:r>
            <a:r>
              <a:rPr lang="en-US" sz="2500" dirty="0">
                <a:latin typeface="Georgia" panose="02040502050405020303" pitchFamily="18" charset="0"/>
              </a:rPr>
              <a:t> action</a:t>
            </a:r>
          </a:p>
          <a:p>
            <a:pPr>
              <a:spcBef>
                <a:spcPts val="1800"/>
              </a:spcBef>
              <a:defRPr/>
            </a:pPr>
            <a:r>
              <a:rPr lang="en-US" sz="2500" dirty="0">
                <a:latin typeface="Georgia" panose="02040502050405020303" pitchFamily="18" charset="0"/>
              </a:rPr>
              <a:t>Prolong AV conduction</a:t>
            </a:r>
          </a:p>
          <a:p>
            <a:pPr>
              <a:spcBef>
                <a:spcPts val="1800"/>
              </a:spcBef>
              <a:defRPr/>
            </a:pPr>
            <a:r>
              <a:rPr lang="en-US" sz="2500" dirty="0">
                <a:latin typeface="Georgia" panose="02040502050405020303" pitchFamily="18" charset="0"/>
              </a:rPr>
              <a:t>Diminish phase 4 depolarization </a:t>
            </a:r>
            <a:r>
              <a:rPr lang="en-US" sz="2500" dirty="0">
                <a:latin typeface="Georgia" panose="02040502050405020303" pitchFamily="18" charset="0"/>
                <a:sym typeface="Wingdings" pitchFamily="2" charset="2"/>
              </a:rPr>
              <a:t>suppressing automaticity of ectopic </a:t>
            </a:r>
            <a:r>
              <a:rPr lang="en-US" sz="2500" dirty="0" smtClean="0">
                <a:latin typeface="Georgia" panose="02040502050405020303" pitchFamily="18" charset="0"/>
                <a:sym typeface="Wingdings" pitchFamily="2" charset="2"/>
              </a:rPr>
              <a:t>focus</a:t>
            </a:r>
            <a:endParaRPr lang="en-US" sz="25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16</a:t>
            </a:fld>
            <a:endParaRPr lang="en-US"/>
          </a:p>
        </p:txBody>
      </p:sp>
    </p:spTree>
    <p:extLst>
      <p:ext uri="{BB962C8B-B14F-4D97-AF65-F5344CB8AC3E}">
        <p14:creationId xmlns:p14="http://schemas.microsoft.com/office/powerpoint/2010/main" val="39460968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smtClean="0">
                <a:latin typeface="Georgia" panose="02040502050405020303" pitchFamily="18" charset="0"/>
              </a:rPr>
              <a:t>Beta blockers ….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defRPr/>
            </a:pPr>
            <a:r>
              <a:rPr lang="en-US" sz="2600" b="1" dirty="0" smtClean="0">
                <a:latin typeface="Georgia" panose="02040502050405020303" pitchFamily="18" charset="0"/>
                <a:sym typeface="Wingdings" pitchFamily="2" charset="2"/>
              </a:rPr>
              <a:t>Uses</a:t>
            </a:r>
          </a:p>
          <a:p>
            <a:pPr marL="457200" indent="-457200">
              <a:spcBef>
                <a:spcPts val="1800"/>
              </a:spcBef>
              <a:buFont typeface="Arial" panose="020B0604020202020204" pitchFamily="34" charset="0"/>
              <a:buChar char="•"/>
              <a:defRPr/>
            </a:pPr>
            <a:r>
              <a:rPr lang="en-US" sz="2600" dirty="0" smtClean="0">
                <a:latin typeface="Georgia" panose="02040502050405020303" pitchFamily="18" charset="0"/>
              </a:rPr>
              <a:t>Supraventricular tachycardia</a:t>
            </a:r>
          </a:p>
          <a:p>
            <a:pPr marL="457200" indent="-457200">
              <a:spcBef>
                <a:spcPts val="1800"/>
              </a:spcBef>
              <a:buFont typeface="Arial" panose="020B0604020202020204" pitchFamily="34" charset="0"/>
              <a:buChar char="•"/>
              <a:defRPr/>
            </a:pPr>
            <a:r>
              <a:rPr lang="en-US" sz="2600" dirty="0" smtClean="0">
                <a:latin typeface="Georgia" panose="02040502050405020303" pitchFamily="18" charset="0"/>
              </a:rPr>
              <a:t>Treatment of increased sympathetic activity-induced </a:t>
            </a:r>
            <a:r>
              <a:rPr lang="en-US" sz="2600" dirty="0" err="1" smtClean="0">
                <a:latin typeface="Georgia" panose="02040502050405020303" pitchFamily="18" charset="0"/>
              </a:rPr>
              <a:t>tachyarrhythmias</a:t>
            </a:r>
            <a:r>
              <a:rPr lang="en-US" sz="2600" dirty="0" smtClean="0">
                <a:latin typeface="Georgia" panose="02040502050405020303" pitchFamily="18" charset="0"/>
              </a:rPr>
              <a:t> such as stress- and exercise-induced arrhythmias; and arrhythmias due to hyperthyroidism</a:t>
            </a:r>
          </a:p>
          <a:p>
            <a:pPr marL="457200" indent="-457200">
              <a:spcBef>
                <a:spcPts val="1800"/>
              </a:spcBef>
              <a:buFont typeface="Arial" panose="020B0604020202020204" pitchFamily="34" charset="0"/>
              <a:buChar char="•"/>
              <a:defRPr/>
            </a:pPr>
            <a:r>
              <a:rPr lang="en-US" sz="2600" dirty="0" smtClean="0">
                <a:latin typeface="Georgia" panose="02040502050405020303" pitchFamily="18" charset="0"/>
              </a:rPr>
              <a:t>Ventricular rate control in atrial flutter and atrial fibrillation</a:t>
            </a:r>
          </a:p>
          <a:p>
            <a:pPr marL="457200" indent="-457200">
              <a:spcBef>
                <a:spcPts val="1800"/>
              </a:spcBef>
              <a:buFont typeface="Arial" panose="020B0604020202020204" pitchFamily="34" charset="0"/>
              <a:buChar char="•"/>
              <a:defRPr/>
            </a:pPr>
            <a:r>
              <a:rPr lang="en-US" sz="2600" dirty="0" smtClean="0">
                <a:latin typeface="Georgia" panose="02040502050405020303" pitchFamily="18" charset="0"/>
              </a:rPr>
              <a:t>AV nodal tachycardia</a:t>
            </a:r>
          </a:p>
        </p:txBody>
      </p:sp>
      <p:sp>
        <p:nvSpPr>
          <p:cNvPr id="2" name="Slide Number Placeholder 1"/>
          <p:cNvSpPr>
            <a:spLocks noGrp="1"/>
          </p:cNvSpPr>
          <p:nvPr>
            <p:ph type="sldNum" sz="quarter" idx="12"/>
          </p:nvPr>
        </p:nvSpPr>
        <p:spPr/>
        <p:txBody>
          <a:bodyPr/>
          <a:lstStyle/>
          <a:p>
            <a:fld id="{4E570528-C745-4B2E-A9A2-DD3FF50D6EC2}" type="slidenum">
              <a:rPr lang="en-US" smtClean="0"/>
              <a:pPr/>
              <a:t>17</a:t>
            </a:fld>
            <a:endParaRPr lang="en-US"/>
          </a:p>
        </p:txBody>
      </p:sp>
    </p:spTree>
    <p:extLst>
      <p:ext uri="{BB962C8B-B14F-4D97-AF65-F5344CB8AC3E}">
        <p14:creationId xmlns:p14="http://schemas.microsoft.com/office/powerpoint/2010/main" val="22697430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Class </a:t>
            </a:r>
            <a:r>
              <a:rPr lang="en-US" sz="2800" b="1" cap="all" dirty="0" smtClean="0">
                <a:latin typeface="Georgia" panose="02040502050405020303" pitchFamily="18" charset="0"/>
              </a:rPr>
              <a:t>III: potassium </a:t>
            </a:r>
            <a:r>
              <a:rPr lang="en-US" sz="2800" b="1" cap="all" dirty="0">
                <a:latin typeface="Georgia" panose="02040502050405020303" pitchFamily="18" charset="0"/>
              </a:rPr>
              <a:t>channel blockers</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US" sz="2600" dirty="0">
                <a:latin typeface="Georgia" panose="02040502050405020303" pitchFamily="18" charset="0"/>
              </a:rPr>
              <a:t>Include </a:t>
            </a:r>
            <a:r>
              <a:rPr lang="en-US" sz="2600" dirty="0" err="1">
                <a:latin typeface="Georgia" panose="02040502050405020303" pitchFamily="18" charset="0"/>
              </a:rPr>
              <a:t>amiodarone</a:t>
            </a:r>
            <a:r>
              <a:rPr lang="en-US" sz="2600" dirty="0">
                <a:latin typeface="Georgia" panose="02040502050405020303" pitchFamily="18" charset="0"/>
              </a:rPr>
              <a:t>, </a:t>
            </a:r>
            <a:r>
              <a:rPr lang="en-US" sz="2600" dirty="0" err="1">
                <a:latin typeface="Georgia" panose="02040502050405020303" pitchFamily="18" charset="0"/>
              </a:rPr>
              <a:t>sotalol</a:t>
            </a:r>
            <a:r>
              <a:rPr lang="en-US" sz="2600" dirty="0">
                <a:latin typeface="Georgia" panose="02040502050405020303" pitchFamily="18" charset="0"/>
              </a:rPr>
              <a:t>, </a:t>
            </a:r>
            <a:r>
              <a:rPr lang="en-US" sz="2600" dirty="0" err="1">
                <a:latin typeface="Georgia" panose="02040502050405020303" pitchFamily="18" charset="0"/>
              </a:rPr>
              <a:t>ibutilide</a:t>
            </a:r>
            <a:r>
              <a:rPr lang="en-US" sz="2600" dirty="0">
                <a:latin typeface="Georgia" panose="02040502050405020303" pitchFamily="18" charset="0"/>
              </a:rPr>
              <a:t>, </a:t>
            </a:r>
            <a:r>
              <a:rPr lang="en-US" sz="2600" dirty="0" err="1">
                <a:latin typeface="Georgia" panose="02040502050405020303" pitchFamily="18" charset="0"/>
              </a:rPr>
              <a:t>dofetilide</a:t>
            </a:r>
            <a:r>
              <a:rPr lang="en-US" sz="2600" dirty="0">
                <a:latin typeface="Georgia" panose="02040502050405020303" pitchFamily="18" charset="0"/>
              </a:rPr>
              <a:t> and </a:t>
            </a:r>
            <a:r>
              <a:rPr lang="en-US" sz="2600" dirty="0" err="1" smtClean="0">
                <a:latin typeface="Georgia" panose="02040502050405020303" pitchFamily="18" charset="0"/>
              </a:rPr>
              <a:t>bretylium</a:t>
            </a:r>
            <a:endParaRPr lang="en-US" sz="2600" dirty="0" smtClean="0">
              <a:latin typeface="Georgia" panose="02040502050405020303" pitchFamily="18" charset="0"/>
            </a:endParaRPr>
          </a:p>
          <a:p>
            <a:pPr marL="457200" indent="-457200">
              <a:spcBef>
                <a:spcPts val="1800"/>
              </a:spcBef>
              <a:buFont typeface="Arial" panose="020B0604020202020204" pitchFamily="34" charset="0"/>
              <a:buChar char="•"/>
            </a:pPr>
            <a:r>
              <a:rPr lang="en-US" sz="2600" dirty="0" smtClean="0">
                <a:latin typeface="Georgia" panose="02040502050405020303" pitchFamily="18" charset="0"/>
              </a:rPr>
              <a:t>Block </a:t>
            </a:r>
            <a:r>
              <a:rPr lang="en-US" sz="2600" dirty="0">
                <a:latin typeface="Georgia" panose="02040502050405020303" pitchFamily="18" charset="0"/>
              </a:rPr>
              <a:t>potassium channels</a:t>
            </a:r>
          </a:p>
          <a:p>
            <a:pPr marL="457200" indent="-457200">
              <a:spcBef>
                <a:spcPts val="1800"/>
              </a:spcBef>
              <a:buFont typeface="Arial" panose="020B0604020202020204" pitchFamily="34" charset="0"/>
              <a:buChar char="•"/>
            </a:pPr>
            <a:r>
              <a:rPr lang="en-US" sz="2600" dirty="0">
                <a:latin typeface="Georgia" panose="02040502050405020303" pitchFamily="18" charset="0"/>
              </a:rPr>
              <a:t>Delay repolarization (prolong action potential) thereby prolonging effective refractory period</a:t>
            </a:r>
          </a:p>
          <a:p>
            <a:pPr marL="457200" indent="-457200">
              <a:spcBef>
                <a:spcPts val="1800"/>
              </a:spcBef>
              <a:buFont typeface="Arial" panose="020B0604020202020204" pitchFamily="34" charset="0"/>
              <a:buChar char="•"/>
            </a:pPr>
            <a:r>
              <a:rPr lang="en-US" sz="2600" dirty="0" smtClean="0">
                <a:latin typeface="Georgia" panose="02040502050405020303" pitchFamily="18" charset="0"/>
              </a:rPr>
              <a:t>Can </a:t>
            </a:r>
            <a:r>
              <a:rPr lang="en-US" sz="2600" dirty="0">
                <a:latin typeface="Georgia" panose="02040502050405020303" pitchFamily="18" charset="0"/>
              </a:rPr>
              <a:t>all cause Torsade de </a:t>
            </a:r>
            <a:r>
              <a:rPr lang="en-US" sz="2600" dirty="0" smtClean="0">
                <a:latin typeface="Georgia" panose="02040502050405020303" pitchFamily="18" charset="0"/>
              </a:rPr>
              <a:t>pointes</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18</a:t>
            </a:fld>
            <a:endParaRPr lang="en-US"/>
          </a:p>
        </p:txBody>
      </p:sp>
    </p:spTree>
    <p:extLst>
      <p:ext uri="{BB962C8B-B14F-4D97-AF65-F5344CB8AC3E}">
        <p14:creationId xmlns:p14="http://schemas.microsoft.com/office/powerpoint/2010/main" val="3589229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smtClean="0">
                <a:latin typeface="Georgia" panose="02040502050405020303" pitchFamily="18" charset="0"/>
              </a:rPr>
              <a:t>Class III DRUGS ….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lnSpc>
                <a:spcPct val="120000"/>
              </a:lnSpc>
              <a:spcBef>
                <a:spcPts val="1000"/>
              </a:spcBef>
              <a:buNone/>
            </a:pPr>
            <a:r>
              <a:rPr lang="en-US" sz="2600" b="1" dirty="0" smtClean="0">
                <a:latin typeface="Georgia" panose="02040502050405020303" pitchFamily="18" charset="0"/>
              </a:rPr>
              <a:t>Uses</a:t>
            </a:r>
            <a:endParaRPr lang="en-US" sz="2600" b="1" dirty="0">
              <a:latin typeface="Georgia" panose="02040502050405020303" pitchFamily="18" charset="0"/>
            </a:endParaRPr>
          </a:p>
          <a:p>
            <a:pPr marL="457200" indent="-457200">
              <a:spcBef>
                <a:spcPts val="1800"/>
              </a:spcBef>
              <a:buFont typeface="Arial" panose="020B0604020202020204" pitchFamily="34" charset="0"/>
              <a:buChar char="•"/>
            </a:pPr>
            <a:r>
              <a:rPr lang="en-US" sz="2600" dirty="0" err="1">
                <a:latin typeface="Georgia" panose="02040502050405020303" pitchFamily="18" charset="0"/>
                <a:cs typeface="Arial" charset="0"/>
              </a:rPr>
              <a:t>Sotalol</a:t>
            </a:r>
            <a:r>
              <a:rPr lang="en-US" sz="2600" dirty="0">
                <a:latin typeface="Georgia" panose="02040502050405020303" pitchFamily="18" charset="0"/>
                <a:cs typeface="Arial" charset="0"/>
              </a:rPr>
              <a:t>:</a:t>
            </a:r>
            <a:r>
              <a:rPr lang="en-US" sz="2600" dirty="0">
                <a:latin typeface="Georgia" panose="02040502050405020303" pitchFamily="18" charset="0"/>
              </a:rPr>
              <a:t> atrial and ventricular </a:t>
            </a:r>
            <a:r>
              <a:rPr lang="en-US" sz="2600" dirty="0" err="1">
                <a:latin typeface="Georgia" panose="02040502050405020303" pitchFamily="18" charset="0"/>
              </a:rPr>
              <a:t>tachyarrhythmias</a:t>
            </a:r>
            <a:endParaRPr lang="en-US" sz="2600" dirty="0">
              <a:latin typeface="Georgia" panose="02040502050405020303" pitchFamily="18" charset="0"/>
              <a:cs typeface="Arial" charset="0"/>
            </a:endParaRPr>
          </a:p>
          <a:p>
            <a:pPr marL="457200" indent="-457200">
              <a:spcBef>
                <a:spcPts val="1800"/>
              </a:spcBef>
              <a:buFont typeface="Arial" panose="020B0604020202020204" pitchFamily="34" charset="0"/>
              <a:buChar char="•"/>
            </a:pPr>
            <a:r>
              <a:rPr lang="en-US" sz="2600" dirty="0" err="1">
                <a:latin typeface="Georgia" panose="02040502050405020303" pitchFamily="18" charset="0"/>
                <a:cs typeface="Arial" charset="0"/>
              </a:rPr>
              <a:t>Ibutilide</a:t>
            </a:r>
            <a:r>
              <a:rPr lang="en-US" sz="2600" dirty="0">
                <a:latin typeface="Georgia" panose="02040502050405020303" pitchFamily="18" charset="0"/>
                <a:cs typeface="Arial" charset="0"/>
              </a:rPr>
              <a:t>:</a:t>
            </a:r>
            <a:r>
              <a:rPr lang="en-US" sz="2600" dirty="0">
                <a:latin typeface="Georgia" panose="02040502050405020303" pitchFamily="18" charset="0"/>
                <a:cs typeface="Arial" pitchFamily="34" charset="0"/>
              </a:rPr>
              <a:t> atrial fibrillation and atrial flutter, and other supraventricular </a:t>
            </a:r>
            <a:r>
              <a:rPr lang="en-US" sz="2600" dirty="0" err="1">
                <a:latin typeface="Georgia" panose="02040502050405020303" pitchFamily="18" charset="0"/>
                <a:cs typeface="Arial" pitchFamily="34" charset="0"/>
              </a:rPr>
              <a:t>tachycardias</a:t>
            </a:r>
            <a:endParaRPr lang="en-US" sz="2600" dirty="0">
              <a:latin typeface="Georgia" panose="02040502050405020303" pitchFamily="18" charset="0"/>
              <a:cs typeface="Arial" pitchFamily="34" charset="0"/>
            </a:endParaRPr>
          </a:p>
          <a:p>
            <a:pPr marL="457200" indent="-457200">
              <a:spcBef>
                <a:spcPts val="1800"/>
              </a:spcBef>
              <a:buFont typeface="Arial" panose="020B0604020202020204" pitchFamily="34" charset="0"/>
              <a:buChar char="•"/>
            </a:pPr>
            <a:r>
              <a:rPr lang="en-US" sz="2600" dirty="0" err="1">
                <a:latin typeface="Georgia" panose="02040502050405020303" pitchFamily="18" charset="0"/>
                <a:cs typeface="Arial" pitchFamily="34" charset="0"/>
              </a:rPr>
              <a:t>Dofetilide</a:t>
            </a:r>
            <a:r>
              <a:rPr lang="en-US" sz="2600" dirty="0">
                <a:latin typeface="Georgia" panose="02040502050405020303" pitchFamily="18" charset="0"/>
                <a:cs typeface="Arial" pitchFamily="34" charset="0"/>
              </a:rPr>
              <a:t>: conversion and maintenance of normal sinus rhythm in atrial fibrillation and atrial flutter</a:t>
            </a:r>
            <a:endParaRPr lang="en-US" sz="2600" dirty="0">
              <a:latin typeface="Georgia" panose="02040502050405020303" pitchFamily="18" charset="0"/>
              <a:cs typeface="Arial" charset="0"/>
            </a:endParaRPr>
          </a:p>
          <a:p>
            <a:pPr marL="457200" indent="-457200">
              <a:spcBef>
                <a:spcPts val="1800"/>
              </a:spcBef>
              <a:buFont typeface="Arial" panose="020B0604020202020204" pitchFamily="34" charset="0"/>
              <a:buChar char="•"/>
            </a:pPr>
            <a:r>
              <a:rPr lang="en-US" sz="2600" dirty="0" err="1">
                <a:latin typeface="Georgia" panose="02040502050405020303" pitchFamily="18" charset="0"/>
                <a:cs typeface="Arial" charset="0"/>
              </a:rPr>
              <a:t>Bretylium</a:t>
            </a:r>
            <a:r>
              <a:rPr lang="en-US" sz="2600" dirty="0">
                <a:latin typeface="Georgia" panose="02040502050405020303" pitchFamily="18" charset="0"/>
                <a:cs typeface="Arial" charset="0"/>
              </a:rPr>
              <a:t>:</a:t>
            </a:r>
            <a:r>
              <a:rPr lang="en-US" sz="2600" dirty="0">
                <a:latin typeface="Georgia" panose="02040502050405020303" pitchFamily="18" charset="0"/>
              </a:rPr>
              <a:t> refractory VT and VF, especially due to acute ischemia</a:t>
            </a:r>
            <a:endParaRPr lang="en-US" sz="2600" dirty="0">
              <a:latin typeface="Georgia" panose="02040502050405020303" pitchFamily="18" charset="0"/>
              <a:cs typeface="Arial" charset="0"/>
            </a:endParaRPr>
          </a:p>
          <a:p>
            <a:pPr marL="457200" indent="-457200">
              <a:spcBef>
                <a:spcPts val="1800"/>
              </a:spcBef>
              <a:buFont typeface="Arial" panose="020B0604020202020204" pitchFamily="34" charset="0"/>
              <a:buChar char="•"/>
            </a:pPr>
            <a:r>
              <a:rPr lang="en-US" sz="2600" dirty="0" err="1">
                <a:latin typeface="Georgia" panose="02040502050405020303" pitchFamily="18" charset="0"/>
                <a:cs typeface="Arial" charset="0"/>
              </a:rPr>
              <a:t>Amiodarone</a:t>
            </a:r>
            <a:r>
              <a:rPr lang="en-US" sz="2600" dirty="0">
                <a:latin typeface="Georgia" panose="02040502050405020303" pitchFamily="18" charset="0"/>
                <a:cs typeface="Arial" charset="0"/>
              </a:rPr>
              <a:t>:</a:t>
            </a:r>
            <a:r>
              <a:rPr lang="en-US" sz="2600" dirty="0">
                <a:latin typeface="Georgia" panose="02040502050405020303" pitchFamily="18" charset="0"/>
              </a:rPr>
              <a:t> sustained VT and VF</a:t>
            </a:r>
            <a:endParaRPr lang="en-US" sz="2600" dirty="0">
              <a:latin typeface="Georgia" panose="02040502050405020303" pitchFamily="18" charset="0"/>
              <a:cs typeface="Arial"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19</a:t>
            </a:fld>
            <a:endParaRPr lang="en-US"/>
          </a:p>
        </p:txBody>
      </p:sp>
    </p:spTree>
    <p:extLst>
      <p:ext uri="{BB962C8B-B14F-4D97-AF65-F5344CB8AC3E}">
        <p14:creationId xmlns:p14="http://schemas.microsoft.com/office/powerpoint/2010/main" val="479708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300355" y="1066800"/>
            <a:ext cx="8386445" cy="5289550"/>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smtClean="0">
                <a:solidFill>
                  <a:schemeClr val="tx1"/>
                </a:solidFill>
                <a:latin typeface="Georgia" panose="02040502050405020303" pitchFamily="18" charset="0"/>
              </a:rPr>
              <a:t>An arrhythmia (dysrhythmia) is an abnormality </a:t>
            </a:r>
            <a:r>
              <a:rPr lang="en-US" sz="2400" dirty="0">
                <a:solidFill>
                  <a:schemeClr val="tx1"/>
                </a:solidFill>
                <a:latin typeface="Georgia" panose="02040502050405020303" pitchFamily="18" charset="0"/>
              </a:rPr>
              <a:t>in the site of origin of impulse, rate or conduction</a:t>
            </a:r>
          </a:p>
          <a:p>
            <a:pPr>
              <a:spcBef>
                <a:spcPts val="1800"/>
              </a:spcBef>
            </a:pPr>
            <a:r>
              <a:rPr lang="en-US" sz="2400" dirty="0">
                <a:solidFill>
                  <a:schemeClr val="tx1"/>
                </a:solidFill>
                <a:latin typeface="Georgia" panose="02040502050405020303" pitchFamily="18" charset="0"/>
              </a:rPr>
              <a:t>Causes of </a:t>
            </a:r>
            <a:r>
              <a:rPr lang="en-US" sz="2400" dirty="0" smtClean="0">
                <a:solidFill>
                  <a:schemeClr val="tx1"/>
                </a:solidFill>
                <a:latin typeface="Georgia" panose="02040502050405020303" pitchFamily="18" charset="0"/>
              </a:rPr>
              <a:t>arrhythmias include: congenital </a:t>
            </a:r>
            <a:r>
              <a:rPr lang="en-US" sz="2400" dirty="0">
                <a:solidFill>
                  <a:schemeClr val="tx1"/>
                </a:solidFill>
                <a:latin typeface="Georgia" panose="02040502050405020303" pitchFamily="18" charset="0"/>
              </a:rPr>
              <a:t>structural abnormalities, rheumatic heart disease, hypoxia, </a:t>
            </a:r>
            <a:r>
              <a:rPr lang="en-US" sz="2400" dirty="0" err="1">
                <a:solidFill>
                  <a:schemeClr val="tx1"/>
                </a:solidFill>
                <a:latin typeface="Georgia" panose="02040502050405020303" pitchFamily="18" charset="0"/>
              </a:rPr>
              <a:t>hypercapnia</a:t>
            </a:r>
            <a:r>
              <a:rPr lang="en-US" sz="2400" dirty="0">
                <a:solidFill>
                  <a:schemeClr val="tx1"/>
                </a:solidFill>
                <a:latin typeface="Georgia" panose="02040502050405020303" pitchFamily="18" charset="0"/>
              </a:rPr>
              <a:t>, electrolyte imbalances, hormonal imbalances, drugs, toxins, arteriosclerosis, coronary artery </a:t>
            </a:r>
            <a:r>
              <a:rPr lang="en-US" sz="2400" dirty="0" smtClean="0">
                <a:solidFill>
                  <a:schemeClr val="tx1"/>
                </a:solidFill>
                <a:latin typeface="Georgia" panose="02040502050405020303" pitchFamily="18" charset="0"/>
              </a:rPr>
              <a:t>spasm and myocardial </a:t>
            </a:r>
            <a:r>
              <a:rPr lang="en-US" sz="2400" dirty="0" err="1" smtClean="0">
                <a:solidFill>
                  <a:schemeClr val="tx1"/>
                </a:solidFill>
                <a:latin typeface="Georgia" panose="02040502050405020303" pitchFamily="18" charset="0"/>
              </a:rPr>
              <a:t>ischaemia</a:t>
            </a:r>
            <a:endParaRPr lang="en-US" sz="2400" dirty="0" smtClean="0">
              <a:solidFill>
                <a:schemeClr val="tx1"/>
              </a:solidFill>
              <a:latin typeface="Georgia" panose="02040502050405020303" pitchFamily="18" charset="0"/>
            </a:endParaRPr>
          </a:p>
          <a:p>
            <a:pPr>
              <a:spcBef>
                <a:spcPts val="1800"/>
              </a:spcBef>
            </a:pPr>
            <a:r>
              <a:rPr lang="en-US" sz="2400" dirty="0">
                <a:latin typeface="Georgia" panose="02040502050405020303" pitchFamily="18" charset="0"/>
              </a:rPr>
              <a:t>If the arrhythmia arises from atria, SA node, or AV node it is called supraventricular arrhythmia</a:t>
            </a:r>
          </a:p>
          <a:p>
            <a:pPr>
              <a:spcBef>
                <a:spcPts val="1800"/>
              </a:spcBef>
            </a:pPr>
            <a:r>
              <a:rPr lang="en-US" sz="2400" dirty="0">
                <a:latin typeface="Georgia" panose="02040502050405020303" pitchFamily="18" charset="0"/>
              </a:rPr>
              <a:t>If the arrhythmia arises from the ventricles it is called ventricular </a:t>
            </a:r>
            <a:r>
              <a:rPr lang="en-US" sz="2400" dirty="0" smtClean="0">
                <a:latin typeface="Georgia" panose="02040502050405020303" pitchFamily="18" charset="0"/>
              </a:rPr>
              <a:t>arrhythmia</a:t>
            </a:r>
            <a:endParaRPr lang="ar-SA" sz="2400" dirty="0">
              <a:latin typeface="Georgia" panose="02040502050405020303" pitchFamily="18" charset="0"/>
            </a:endParaRPr>
          </a:p>
        </p:txBody>
      </p:sp>
      <p:sp>
        <p:nvSpPr>
          <p:cNvPr id="203" name="Google Shape;203;p29"/>
          <p:cNvSpPr txBox="1"/>
          <p:nvPr/>
        </p:nvSpPr>
        <p:spPr>
          <a:xfrm>
            <a:off x="300355" y="152400"/>
            <a:ext cx="8566554" cy="685800"/>
          </a:xfrm>
          <a:prstGeom prst="rect">
            <a:avLst/>
          </a:prstGeom>
          <a:noFill/>
          <a:ln>
            <a:noFill/>
          </a:ln>
        </p:spPr>
        <p:txBody>
          <a:bodyPr spcFirstLastPara="1" wrap="square" lIns="91425" tIns="45700" rIns="91425" bIns="45700" anchor="ctr" anchorCtr="0">
            <a:noAutofit/>
          </a:bodyPr>
          <a:lstStyle/>
          <a:p>
            <a:pPr lvl="0">
              <a:buClr>
                <a:srgbClr val="7030A0"/>
              </a:buClr>
            </a:pPr>
            <a:r>
              <a:rPr lang="en-US" sz="2600" b="1" dirty="0" smtClean="0">
                <a:solidFill>
                  <a:srgbClr val="7030A0"/>
                </a:solidFill>
                <a:latin typeface="Georgia" panose="02040502050405020303" pitchFamily="18" charset="0"/>
                <a:cs typeface="Georgia" panose="02040502050405020303" charset="0"/>
                <a:sym typeface="Arial" panose="020B0604020202020204"/>
              </a:rPr>
              <a:t>INTRODUCTION</a:t>
            </a:r>
            <a:endParaRPr lang="en-US" sz="2600" b="1" dirty="0">
              <a:solidFill>
                <a:srgbClr val="7030A0"/>
              </a:solidFill>
              <a:latin typeface="Georgia" panose="02040502050405020303" pitchFamily="18"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a:t>
            </a:fld>
            <a:endParaRPr lang="en-US"/>
          </a:p>
        </p:txBody>
      </p:sp>
    </p:spTree>
    <p:extLst>
      <p:ext uri="{BB962C8B-B14F-4D97-AF65-F5344CB8AC3E}">
        <p14:creationId xmlns:p14="http://schemas.microsoft.com/office/powerpoint/2010/main" val="1130794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err="1">
                <a:latin typeface="Georgia" panose="02040502050405020303" pitchFamily="18" charset="0"/>
              </a:rPr>
              <a:t>Amiodarone</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US" sz="2500" dirty="0">
                <a:latin typeface="Georgia" panose="02040502050405020303" pitchFamily="18" charset="0"/>
              </a:rPr>
              <a:t>Has Class I, II, III and IV actions</a:t>
            </a:r>
          </a:p>
          <a:p>
            <a:pPr marL="457200" indent="-457200">
              <a:spcBef>
                <a:spcPts val="1800"/>
              </a:spcBef>
              <a:buFont typeface="Arial" panose="020B0604020202020204" pitchFamily="34" charset="0"/>
              <a:buChar char="•"/>
            </a:pPr>
            <a:r>
              <a:rPr lang="en-US" sz="2500" dirty="0">
                <a:latin typeface="Georgia" panose="02040502050405020303" pitchFamily="18" charset="0"/>
              </a:rPr>
              <a:t>Also has noncompetitive beta-blockade actions</a:t>
            </a:r>
          </a:p>
          <a:p>
            <a:pPr marL="457200" indent="-457200">
              <a:spcBef>
                <a:spcPts val="1800"/>
              </a:spcBef>
              <a:buFont typeface="Arial" panose="020B0604020202020204" pitchFamily="34" charset="0"/>
              <a:buChar char="•"/>
            </a:pPr>
            <a:r>
              <a:rPr lang="en-US" sz="2500" dirty="0" err="1">
                <a:latin typeface="Georgia" panose="02040502050405020303" pitchFamily="18" charset="0"/>
              </a:rPr>
              <a:t>Amiodarone</a:t>
            </a:r>
            <a:r>
              <a:rPr lang="en-US" sz="2500" dirty="0">
                <a:latin typeface="Georgia" panose="02040502050405020303" pitchFamily="18" charset="0"/>
              </a:rPr>
              <a:t> is broad spectrum and can be used in the treatment of paroxysmal supraventricular, nodal and ventricular </a:t>
            </a:r>
            <a:r>
              <a:rPr lang="en-US" sz="2500" dirty="0" err="1">
                <a:latin typeface="Georgia" panose="02040502050405020303" pitchFamily="18" charset="0"/>
              </a:rPr>
              <a:t>tachycardias</a:t>
            </a:r>
            <a:r>
              <a:rPr lang="en-US" sz="2500" dirty="0">
                <a:latin typeface="Georgia" panose="02040502050405020303" pitchFamily="18" charset="0"/>
              </a:rPr>
              <a:t>, atrial fibrillation and flutter, WPW syndrome </a:t>
            </a:r>
            <a:r>
              <a:rPr lang="en-US" sz="2500" dirty="0" err="1">
                <a:latin typeface="Georgia" panose="02040502050405020303" pitchFamily="18" charset="0"/>
              </a:rPr>
              <a:t>tachyarrhythmias</a:t>
            </a:r>
            <a:r>
              <a:rPr lang="en-US" sz="2500" dirty="0">
                <a:latin typeface="Georgia" panose="02040502050405020303" pitchFamily="18" charset="0"/>
              </a:rPr>
              <a:t>, and ventricular fibrillation</a:t>
            </a:r>
          </a:p>
          <a:p>
            <a:pPr marL="457200" indent="-457200">
              <a:spcBef>
                <a:spcPts val="1800"/>
              </a:spcBef>
              <a:buFont typeface="Arial" panose="020B0604020202020204" pitchFamily="34" charset="0"/>
              <a:buChar char="•"/>
            </a:pPr>
            <a:r>
              <a:rPr lang="en-US" sz="2500" dirty="0">
                <a:latin typeface="Georgia" panose="02040502050405020303" pitchFamily="18" charset="0"/>
              </a:rPr>
              <a:t>Does not cause myocardial depression</a:t>
            </a:r>
          </a:p>
          <a:p>
            <a:pPr marL="457200" indent="-457200">
              <a:spcBef>
                <a:spcPts val="1800"/>
              </a:spcBef>
              <a:buFont typeface="Arial" panose="020B0604020202020204" pitchFamily="34" charset="0"/>
              <a:buChar char="•"/>
            </a:pPr>
            <a:r>
              <a:rPr lang="en-US" sz="2500" dirty="0">
                <a:latin typeface="Georgia" panose="02040502050405020303" pitchFamily="18" charset="0"/>
              </a:rPr>
              <a:t>Can be given orally or IV. Acts rapidly when given IV.</a:t>
            </a:r>
          </a:p>
          <a:p>
            <a:pPr marL="457200" indent="-457200">
              <a:spcBef>
                <a:spcPts val="1800"/>
              </a:spcBef>
              <a:buFont typeface="Arial" panose="020B0604020202020204" pitchFamily="34" charset="0"/>
              <a:buChar char="•"/>
            </a:pPr>
            <a:r>
              <a:rPr lang="en-US" sz="2500" dirty="0">
                <a:latin typeface="Georgia" panose="02040502050405020303" pitchFamily="18" charset="0"/>
              </a:rPr>
              <a:t>Has a long half-life (60 days) therefore given once daily </a:t>
            </a:r>
          </a:p>
        </p:txBody>
      </p:sp>
      <p:sp>
        <p:nvSpPr>
          <p:cNvPr id="2" name="Slide Number Placeholder 1"/>
          <p:cNvSpPr>
            <a:spLocks noGrp="1"/>
          </p:cNvSpPr>
          <p:nvPr>
            <p:ph type="sldNum" sz="quarter" idx="12"/>
          </p:nvPr>
        </p:nvSpPr>
        <p:spPr/>
        <p:txBody>
          <a:bodyPr/>
          <a:lstStyle/>
          <a:p>
            <a:fld id="{4E570528-C745-4B2E-A9A2-DD3FF50D6EC2}" type="slidenum">
              <a:rPr lang="en-US" smtClean="0"/>
              <a:pPr/>
              <a:t>20</a:t>
            </a:fld>
            <a:endParaRPr lang="en-US"/>
          </a:p>
        </p:txBody>
      </p:sp>
    </p:spTree>
    <p:extLst>
      <p:ext uri="{BB962C8B-B14F-4D97-AF65-F5344CB8AC3E}">
        <p14:creationId xmlns:p14="http://schemas.microsoft.com/office/powerpoint/2010/main" val="42113584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err="1" smtClean="0">
                <a:latin typeface="Georgia" panose="02040502050405020303" pitchFamily="18" charset="0"/>
              </a:rPr>
              <a:t>Amiodarone</a:t>
            </a:r>
            <a:r>
              <a:rPr lang="en-US" sz="2800" b="1" cap="all" dirty="0" smtClean="0">
                <a:latin typeface="Georgia" panose="02040502050405020303" pitchFamily="18" charset="0"/>
              </a:rPr>
              <a:t> ….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US" sz="2600" dirty="0" err="1" smtClean="0">
                <a:latin typeface="Georgia" panose="02040502050405020303" pitchFamily="18" charset="0"/>
                <a:cs typeface="Arial" charset="0"/>
              </a:rPr>
              <a:t>Amiodarone</a:t>
            </a:r>
            <a:r>
              <a:rPr lang="en-US" sz="2600" dirty="0" smtClean="0">
                <a:latin typeface="Georgia" panose="02040502050405020303" pitchFamily="18" charset="0"/>
                <a:cs typeface="Arial" charset="0"/>
              </a:rPr>
              <a:t> usage is limited due to its wide range of adverse effects </a:t>
            </a:r>
            <a:endParaRPr lang="en-US" sz="2600" dirty="0" smtClean="0">
              <a:latin typeface="Georgia" panose="02040502050405020303" pitchFamily="18" charset="0"/>
            </a:endParaRPr>
          </a:p>
          <a:p>
            <a:pPr marL="457200" indent="-457200">
              <a:spcBef>
                <a:spcPts val="1800"/>
              </a:spcBef>
              <a:buFont typeface="Arial" panose="020B0604020202020204" pitchFamily="34" charset="0"/>
              <a:buChar char="•"/>
            </a:pPr>
            <a:r>
              <a:rPr lang="en-US" sz="2600" dirty="0" smtClean="0">
                <a:latin typeface="Georgia" panose="02040502050405020303" pitchFamily="18" charset="0"/>
              </a:rPr>
              <a:t>Adverse effects: pulmonary fibrosis, photosensitivity, skin discoloration, corneal deposits, thyroid dysfunction, hepatotoxicity, peripheral neuropathy</a:t>
            </a:r>
          </a:p>
          <a:p>
            <a:pPr marL="457200" indent="-457200">
              <a:spcBef>
                <a:spcPts val="1800"/>
              </a:spcBef>
              <a:buFont typeface="Arial" panose="020B0604020202020204" pitchFamily="34" charset="0"/>
              <a:buChar char="•"/>
            </a:pPr>
            <a:r>
              <a:rPr lang="en-US" sz="2600" dirty="0">
                <a:latin typeface="Georgia" panose="02040502050405020303" pitchFamily="18" charset="0"/>
              </a:rPr>
              <a:t>P</a:t>
            </a:r>
            <a:r>
              <a:rPr lang="en-US" sz="2600" dirty="0" smtClean="0">
                <a:latin typeface="Georgia" panose="02040502050405020303" pitchFamily="18" charset="0"/>
              </a:rPr>
              <a:t>otentiates digoxin and warfarin</a:t>
            </a:r>
          </a:p>
          <a:p>
            <a:pPr marL="457200" indent="-457200">
              <a:spcBef>
                <a:spcPts val="1800"/>
              </a:spcBef>
              <a:buFont typeface="Arial" panose="020B0604020202020204" pitchFamily="34" charset="0"/>
              <a:buChar char="•"/>
            </a:pPr>
            <a:r>
              <a:rPr lang="en-US" sz="2600" dirty="0" smtClean="0">
                <a:latin typeface="Georgia" panose="02040502050405020303" pitchFamily="18" charset="0"/>
              </a:rPr>
              <a:t>Beta-blockers and verapamil augment its depressant effect on SA &amp; AV node</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21</a:t>
            </a:fld>
            <a:endParaRPr lang="en-US"/>
          </a:p>
        </p:txBody>
      </p:sp>
    </p:spTree>
    <p:extLst>
      <p:ext uri="{BB962C8B-B14F-4D97-AF65-F5344CB8AC3E}">
        <p14:creationId xmlns:p14="http://schemas.microsoft.com/office/powerpoint/2010/main" val="509788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Class III drugs ….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600" b="1" dirty="0" err="1" smtClean="0">
                <a:latin typeface="Georgia" panose="02040502050405020303" pitchFamily="18" charset="0"/>
              </a:rPr>
              <a:t>Sotalol</a:t>
            </a:r>
            <a:r>
              <a:rPr lang="en-US" sz="2600" dirty="0" smtClean="0">
                <a:latin typeface="Georgia" panose="02040502050405020303" pitchFamily="18" charset="0"/>
              </a:rPr>
              <a:t>: A </a:t>
            </a:r>
            <a:r>
              <a:rPr lang="en-US" sz="2600" dirty="0">
                <a:latin typeface="Georgia" panose="02040502050405020303" pitchFamily="18" charset="0"/>
              </a:rPr>
              <a:t>competitive beta-blocker  with K</a:t>
            </a:r>
            <a:r>
              <a:rPr lang="en-US" sz="2600" baseline="30000" dirty="0">
                <a:latin typeface="Georgia" panose="02040502050405020303" pitchFamily="18" charset="0"/>
              </a:rPr>
              <a:t>+</a:t>
            </a:r>
            <a:r>
              <a:rPr lang="en-US" sz="2600" dirty="0">
                <a:latin typeface="Georgia" panose="02040502050405020303" pitchFamily="18" charset="0"/>
              </a:rPr>
              <a:t> channel blocking </a:t>
            </a:r>
            <a:r>
              <a:rPr lang="en-US" sz="2600" dirty="0" smtClean="0">
                <a:latin typeface="Georgia" panose="02040502050405020303" pitchFamily="18" charset="0"/>
              </a:rPr>
              <a:t>effects. </a:t>
            </a:r>
            <a:r>
              <a:rPr lang="en-US" sz="2600" dirty="0" smtClean="0">
                <a:latin typeface="Georgia" panose="02040502050405020303" pitchFamily="18" charset="0"/>
                <a:cs typeface="Arial" charset="0"/>
              </a:rPr>
              <a:t>The </a:t>
            </a:r>
            <a:r>
              <a:rPr lang="en-US" sz="2600" dirty="0">
                <a:latin typeface="Georgia" panose="02040502050405020303" pitchFamily="18" charset="0"/>
                <a:cs typeface="Arial" charset="0"/>
              </a:rPr>
              <a:t>β-adrenergic blockade combined with prolonged action potential duration may be of special efficacy in prevention of sustained ventricular tachycardia</a:t>
            </a:r>
            <a:endParaRPr lang="en-US" sz="2600" b="1" dirty="0">
              <a:latin typeface="Georgia" panose="02040502050405020303" pitchFamily="18" charset="0"/>
              <a:cs typeface="Arial" pitchFamily="34" charset="0"/>
            </a:endParaRPr>
          </a:p>
          <a:p>
            <a:pPr marL="0" indent="0">
              <a:spcBef>
                <a:spcPts val="1800"/>
              </a:spcBef>
              <a:buNone/>
              <a:defRPr/>
            </a:pPr>
            <a:r>
              <a:rPr lang="en-US" sz="2600" b="1" dirty="0" err="1">
                <a:latin typeface="Georgia" panose="02040502050405020303" pitchFamily="18" charset="0"/>
                <a:cs typeface="Arial" pitchFamily="34" charset="0"/>
              </a:rPr>
              <a:t>Ibutilide</a:t>
            </a:r>
            <a:r>
              <a:rPr lang="en-US" sz="2600" b="1" dirty="0">
                <a:latin typeface="Georgia" panose="02040502050405020303" pitchFamily="18" charset="0"/>
                <a:cs typeface="Arial" pitchFamily="34" charset="0"/>
              </a:rPr>
              <a:t> and </a:t>
            </a:r>
            <a:r>
              <a:rPr lang="en-US" sz="2600" b="1" dirty="0" err="1">
                <a:latin typeface="Georgia" panose="02040502050405020303" pitchFamily="18" charset="0"/>
                <a:cs typeface="Arial" pitchFamily="34" charset="0"/>
              </a:rPr>
              <a:t>dofetilide</a:t>
            </a:r>
            <a:r>
              <a:rPr lang="en-US" sz="2600" b="1" dirty="0">
                <a:latin typeface="Georgia" panose="02040502050405020303" pitchFamily="18" charset="0"/>
                <a:cs typeface="Arial" pitchFamily="34" charset="0"/>
              </a:rPr>
              <a:t>: </a:t>
            </a:r>
            <a:r>
              <a:rPr lang="en-US" sz="2600" dirty="0">
                <a:latin typeface="Georgia" panose="02040502050405020303" pitchFamily="18" charset="0"/>
                <a:cs typeface="Arial" pitchFamily="34" charset="0"/>
              </a:rPr>
              <a:t>Only drugs in class three that possess pure K</a:t>
            </a:r>
            <a:r>
              <a:rPr lang="en-US" sz="2600" baseline="30000" dirty="0">
                <a:latin typeface="Georgia" panose="02040502050405020303" pitchFamily="18" charset="0"/>
              </a:rPr>
              <a:t>+</a:t>
            </a:r>
            <a:r>
              <a:rPr lang="en-US" sz="2600" dirty="0">
                <a:latin typeface="Georgia" panose="02040502050405020303" pitchFamily="18" charset="0"/>
              </a:rPr>
              <a:t> </a:t>
            </a:r>
            <a:r>
              <a:rPr lang="en-US" sz="2600" dirty="0">
                <a:latin typeface="Georgia" panose="02040502050405020303" pitchFamily="18" charset="0"/>
                <a:cs typeface="Arial" pitchFamily="34" charset="0"/>
              </a:rPr>
              <a:t> channel blockade</a:t>
            </a:r>
            <a:endParaRPr lang="en-US" sz="2600" b="1" dirty="0">
              <a:latin typeface="Georgia" panose="02040502050405020303" pitchFamily="18" charset="0"/>
              <a:cs typeface="Arial" pitchFamily="34" charset="0"/>
            </a:endParaRPr>
          </a:p>
          <a:p>
            <a:pPr marL="0" indent="0">
              <a:spcBef>
                <a:spcPts val="1800"/>
              </a:spcBef>
              <a:buNone/>
              <a:defRPr/>
            </a:pPr>
            <a:r>
              <a:rPr lang="en-US" sz="2600" b="1" dirty="0" err="1">
                <a:latin typeface="Georgia" panose="02040502050405020303" pitchFamily="18" charset="0"/>
                <a:cs typeface="Arial" pitchFamily="34" charset="0"/>
              </a:rPr>
              <a:t>Bretylium</a:t>
            </a:r>
            <a:r>
              <a:rPr lang="en-US" sz="2600" dirty="0">
                <a:latin typeface="Georgia" panose="02040502050405020303" pitchFamily="18" charset="0"/>
              </a:rPr>
              <a:t>: </a:t>
            </a:r>
            <a:r>
              <a:rPr lang="en-US" sz="2600" dirty="0">
                <a:latin typeface="Georgia" panose="02040502050405020303" pitchFamily="18" charset="0"/>
                <a:cs typeface="Arial" pitchFamily="34" charset="0"/>
              </a:rPr>
              <a:t>Adverse effects include </a:t>
            </a:r>
            <a:r>
              <a:rPr lang="en-US" sz="2600" dirty="0">
                <a:latin typeface="Georgia" panose="02040502050405020303" pitchFamily="18" charset="0"/>
              </a:rPr>
              <a:t>nausea, vomiting, hypotension, bradycardia (also inhibits noradrenaline release)</a:t>
            </a:r>
            <a:endParaRPr lang="ar-SA" sz="2600" dirty="0">
              <a:latin typeface="Georgia" panose="02040502050405020303" pitchFamily="18" charset="0"/>
              <a:cs typeface="Arial" pitchFamily="34"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22</a:t>
            </a:fld>
            <a:endParaRPr lang="en-US"/>
          </a:p>
        </p:txBody>
      </p:sp>
    </p:spTree>
    <p:extLst>
      <p:ext uri="{BB962C8B-B14F-4D97-AF65-F5344CB8AC3E}">
        <p14:creationId xmlns:p14="http://schemas.microsoft.com/office/powerpoint/2010/main" val="21986951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Class IV drugs: calcium channel </a:t>
            </a:r>
            <a:r>
              <a:rPr lang="en-US" sz="2800" b="1" cap="all" dirty="0" smtClean="0">
                <a:latin typeface="Georgia" panose="02040502050405020303" pitchFamily="18" charset="0"/>
              </a:rPr>
              <a:t>blockers</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US" sz="2600" dirty="0" smtClean="0">
                <a:latin typeface="Georgia" panose="02040502050405020303" pitchFamily="18" charset="0"/>
              </a:rPr>
              <a:t>Anti-arrhythmic calcium channel blockers  are verapamil </a:t>
            </a:r>
            <a:r>
              <a:rPr lang="en-US" sz="2600" dirty="0">
                <a:latin typeface="Georgia" panose="02040502050405020303" pitchFamily="18" charset="0"/>
              </a:rPr>
              <a:t>and </a:t>
            </a:r>
            <a:r>
              <a:rPr lang="en-US" sz="2600" dirty="0" err="1">
                <a:latin typeface="Georgia" panose="02040502050405020303" pitchFamily="18" charset="0"/>
              </a:rPr>
              <a:t>diltiazem</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US" sz="2600" dirty="0">
                <a:latin typeface="Georgia" panose="02040502050405020303" pitchFamily="18" charset="0"/>
                <a:cs typeface="Arial" charset="0"/>
              </a:rPr>
              <a:t>Ca</a:t>
            </a:r>
            <a:r>
              <a:rPr lang="en-US" sz="2600" baseline="30000" dirty="0">
                <a:latin typeface="Georgia" panose="02040502050405020303" pitchFamily="18" charset="0"/>
                <a:cs typeface="Arial" charset="0"/>
              </a:rPr>
              <a:t>2+</a:t>
            </a:r>
            <a:r>
              <a:rPr lang="en-US" sz="2600" dirty="0">
                <a:latin typeface="Georgia" panose="02040502050405020303" pitchFamily="18" charset="0"/>
                <a:cs typeface="Arial" charset="0"/>
              </a:rPr>
              <a:t> channel blockers decrease inward Ca</a:t>
            </a:r>
            <a:r>
              <a:rPr lang="en-US" sz="2600" baseline="30000" dirty="0">
                <a:latin typeface="Georgia" panose="02040502050405020303" pitchFamily="18" charset="0"/>
                <a:cs typeface="Arial" charset="0"/>
              </a:rPr>
              <a:t>2+</a:t>
            </a:r>
            <a:r>
              <a:rPr lang="en-US" sz="2600" dirty="0">
                <a:latin typeface="Georgia" panose="02040502050405020303" pitchFamily="18" charset="0"/>
                <a:cs typeface="Arial" charset="0"/>
              </a:rPr>
              <a:t> currents resulting in a decrease of phase 4 spontaneous depolarization (SA node)</a:t>
            </a:r>
          </a:p>
          <a:p>
            <a:pPr marL="457200" indent="-457200">
              <a:spcBef>
                <a:spcPts val="1800"/>
              </a:spcBef>
              <a:buFont typeface="Arial" panose="020B0604020202020204" pitchFamily="34" charset="0"/>
              <a:buChar char="•"/>
            </a:pPr>
            <a:r>
              <a:rPr lang="en-US" sz="2600" dirty="0">
                <a:latin typeface="Georgia" panose="02040502050405020303" pitchFamily="18" charset="0"/>
                <a:cs typeface="Arial" charset="0"/>
              </a:rPr>
              <a:t>They slow conductance in Ca</a:t>
            </a:r>
            <a:r>
              <a:rPr lang="en-US" sz="2600" baseline="30000" dirty="0">
                <a:latin typeface="Georgia" panose="02040502050405020303" pitchFamily="18" charset="0"/>
                <a:cs typeface="Arial" charset="0"/>
              </a:rPr>
              <a:t>2+</a:t>
            </a:r>
            <a:r>
              <a:rPr lang="en-US" sz="2600" dirty="0">
                <a:latin typeface="Georgia" panose="02040502050405020303" pitchFamily="18" charset="0"/>
                <a:cs typeface="Arial" charset="0"/>
              </a:rPr>
              <a:t> current-dependent tissues like AV node</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US" sz="2600" dirty="0">
                <a:latin typeface="Georgia" panose="02040502050405020303" pitchFamily="18" charset="0"/>
              </a:rPr>
              <a:t>Effects: suppress automatic activity of pacemaker cells and reduce conduction velocity in the SA &amp; AV </a:t>
            </a:r>
            <a:r>
              <a:rPr lang="en-US" sz="2600" dirty="0" smtClean="0">
                <a:latin typeface="Georgia" panose="02040502050405020303" pitchFamily="18" charset="0"/>
              </a:rPr>
              <a:t>nodes</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23</a:t>
            </a:fld>
            <a:endParaRPr lang="en-US"/>
          </a:p>
        </p:txBody>
      </p:sp>
    </p:spTree>
    <p:extLst>
      <p:ext uri="{BB962C8B-B14F-4D97-AF65-F5344CB8AC3E}">
        <p14:creationId xmlns:p14="http://schemas.microsoft.com/office/powerpoint/2010/main" val="30357901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smtClean="0">
                <a:latin typeface="Georgia" panose="02040502050405020303" pitchFamily="18" charset="0"/>
              </a:rPr>
              <a:t>calcium </a:t>
            </a:r>
            <a:r>
              <a:rPr lang="en-US" sz="2800" b="1" cap="all" dirty="0">
                <a:latin typeface="Georgia" panose="02040502050405020303" pitchFamily="18" charset="0"/>
              </a:rPr>
              <a:t>channel </a:t>
            </a:r>
            <a:r>
              <a:rPr lang="en-US" sz="2800" b="1" cap="all" dirty="0" smtClean="0">
                <a:latin typeface="Georgia" panose="02040502050405020303" pitchFamily="18" charset="0"/>
              </a:rPr>
              <a:t>blockers ….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Clr>
                <a:schemeClr val="folHlink"/>
              </a:buClr>
              <a:buNone/>
            </a:pPr>
            <a:r>
              <a:rPr lang="en-US" sz="2600" b="1" dirty="0" smtClean="0">
                <a:latin typeface="Georgia" panose="02040502050405020303" pitchFamily="18" charset="0"/>
              </a:rPr>
              <a:t>Uses</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US" sz="2600" dirty="0">
                <a:latin typeface="Georgia" panose="02040502050405020303" pitchFamily="18" charset="0"/>
              </a:rPr>
              <a:t>Treatment of supraventricular </a:t>
            </a:r>
            <a:r>
              <a:rPr lang="en-US" sz="2600" dirty="0" err="1">
                <a:latin typeface="Georgia" panose="02040502050405020303" pitchFamily="18" charset="0"/>
              </a:rPr>
              <a:t>tachycardias</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US" sz="2600" dirty="0">
                <a:latin typeface="Georgia" panose="02040502050405020303" pitchFamily="18" charset="0"/>
              </a:rPr>
              <a:t>Ventricular rate control in atrial flutter and atrial </a:t>
            </a:r>
            <a:r>
              <a:rPr lang="en-US" sz="2600" dirty="0" smtClean="0">
                <a:latin typeface="Georgia" panose="02040502050405020303" pitchFamily="18" charset="0"/>
              </a:rPr>
              <a:t>fibrillation</a:t>
            </a:r>
          </a:p>
          <a:p>
            <a:pPr>
              <a:spcBef>
                <a:spcPts val="1800"/>
              </a:spcBef>
              <a:buNone/>
            </a:pPr>
            <a:r>
              <a:rPr lang="en-US" sz="2600" b="1" dirty="0">
                <a:latin typeface="Georgia" panose="02040502050405020303" pitchFamily="18" charset="0"/>
              </a:rPr>
              <a:t>Adverse effects</a:t>
            </a:r>
          </a:p>
          <a:p>
            <a:pPr>
              <a:spcBef>
                <a:spcPts val="1800"/>
              </a:spcBef>
            </a:pPr>
            <a:r>
              <a:rPr lang="en-US" sz="2600" dirty="0">
                <a:latin typeface="Georgia" panose="02040502050405020303" pitchFamily="18" charset="0"/>
              </a:rPr>
              <a:t>Hypotension, myocardial depression, constipation and </a:t>
            </a:r>
            <a:r>
              <a:rPr lang="en-US" sz="2600" dirty="0">
                <a:latin typeface="Georgia" panose="02040502050405020303" pitchFamily="18" charset="0"/>
                <a:cs typeface="Arial" charset="0"/>
              </a:rPr>
              <a:t>cause bradycardia, and </a:t>
            </a:r>
            <a:r>
              <a:rPr lang="en-US" sz="2600" dirty="0" err="1">
                <a:latin typeface="Georgia" panose="02040502050405020303" pitchFamily="18" charset="0"/>
                <a:cs typeface="Arial" charset="0"/>
              </a:rPr>
              <a:t>asystole</a:t>
            </a:r>
            <a:r>
              <a:rPr lang="en-US" sz="2600" dirty="0">
                <a:latin typeface="Georgia" panose="02040502050405020303" pitchFamily="18" charset="0"/>
                <a:cs typeface="Arial" charset="0"/>
              </a:rPr>
              <a:t> especially when given in combination with β-adrenergic </a:t>
            </a:r>
            <a:r>
              <a:rPr lang="en-US" sz="2600" dirty="0" smtClean="0">
                <a:latin typeface="Georgia" panose="02040502050405020303" pitchFamily="18" charset="0"/>
                <a:cs typeface="Arial" charset="0"/>
              </a:rPr>
              <a:t>blockers</a:t>
            </a:r>
            <a:endParaRPr lang="en-US" sz="2600" dirty="0">
              <a:latin typeface="Georgia" panose="02040502050405020303" pitchFamily="18" charset="0"/>
              <a:cs typeface="Arial"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24</a:t>
            </a:fld>
            <a:endParaRPr lang="en-US"/>
          </a:p>
        </p:txBody>
      </p:sp>
    </p:spTree>
    <p:extLst>
      <p:ext uri="{BB962C8B-B14F-4D97-AF65-F5344CB8AC3E}">
        <p14:creationId xmlns:p14="http://schemas.microsoft.com/office/powerpoint/2010/main" val="33089433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calcium channel blockers …. Cont’d</a:t>
            </a:r>
            <a:endParaRPr lang="en-US" sz="2800" b="1"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buNone/>
            </a:pPr>
            <a:r>
              <a:rPr lang="en-US" sz="2600" b="1" dirty="0" smtClean="0">
                <a:latin typeface="Georgia" panose="02040502050405020303" pitchFamily="18" charset="0"/>
                <a:cs typeface="Arial" charset="0"/>
              </a:rPr>
              <a:t>Contra-indications</a:t>
            </a:r>
            <a:endParaRPr lang="en-US" sz="2600" b="1" dirty="0">
              <a:latin typeface="Georgia" panose="02040502050405020303" pitchFamily="18" charset="0"/>
              <a:cs typeface="Arial" charset="0"/>
            </a:endParaRPr>
          </a:p>
          <a:p>
            <a:pPr marL="457200" indent="-457200">
              <a:spcBef>
                <a:spcPts val="1800"/>
              </a:spcBef>
              <a:buFont typeface="Arial" panose="020B0604020202020204" pitchFamily="34" charset="0"/>
              <a:buChar char="•"/>
            </a:pPr>
            <a:r>
              <a:rPr lang="en-US" sz="2600" dirty="0">
                <a:latin typeface="Georgia" panose="02040502050405020303" pitchFamily="18" charset="0"/>
                <a:cs typeface="Arial" charset="0"/>
              </a:rPr>
              <a:t>Contraindicated in patients with pre-existing depressed heart function because of their negative inotropic </a:t>
            </a:r>
            <a:r>
              <a:rPr lang="en-US" sz="2600" dirty="0" smtClean="0">
                <a:latin typeface="Georgia" panose="02040502050405020303" pitchFamily="18" charset="0"/>
                <a:cs typeface="Arial" charset="0"/>
              </a:rPr>
              <a:t>activity</a:t>
            </a:r>
            <a:endParaRPr lang="en-US" sz="2600" dirty="0" smtClean="0">
              <a:latin typeface="Georgia" panose="02040502050405020303" pitchFamily="18" charset="0"/>
            </a:endParaRPr>
          </a:p>
          <a:p>
            <a:pPr marL="457200" indent="-457200">
              <a:spcBef>
                <a:spcPts val="1800"/>
              </a:spcBef>
              <a:buFont typeface="Arial" panose="020B0604020202020204" pitchFamily="34" charset="0"/>
              <a:buChar char="•"/>
            </a:pPr>
            <a:r>
              <a:rPr lang="en-US" sz="2600" dirty="0" smtClean="0">
                <a:latin typeface="Georgia" panose="02040502050405020303" pitchFamily="18" charset="0"/>
              </a:rPr>
              <a:t>Broad </a:t>
            </a:r>
            <a:r>
              <a:rPr lang="en-US" sz="2600" dirty="0">
                <a:latin typeface="Georgia" panose="02040502050405020303" pitchFamily="18" charset="0"/>
              </a:rPr>
              <a:t>complex tachycardia (where QRS complex is wide)</a:t>
            </a:r>
          </a:p>
          <a:p>
            <a:pPr marL="457200" indent="-457200">
              <a:spcBef>
                <a:spcPts val="1800"/>
              </a:spcBef>
              <a:buFont typeface="Arial" panose="020B0604020202020204" pitchFamily="34" charset="0"/>
              <a:buChar char="•"/>
            </a:pPr>
            <a:r>
              <a:rPr lang="en-US" sz="2600" dirty="0">
                <a:latin typeface="Georgia" panose="02040502050405020303" pitchFamily="18" charset="0"/>
              </a:rPr>
              <a:t>Concurrent administration with a beta-blocker (risk of bradycardia and </a:t>
            </a:r>
            <a:r>
              <a:rPr lang="en-US" sz="2600" dirty="0" err="1">
                <a:latin typeface="Georgia" panose="02040502050405020303" pitchFamily="18" charset="0"/>
              </a:rPr>
              <a:t>asystole</a:t>
            </a:r>
            <a:r>
              <a:rPr lang="en-US" sz="2600" dirty="0">
                <a:latin typeface="Georgia" panose="02040502050405020303" pitchFamily="18" charset="0"/>
              </a:rPr>
              <a:t>)</a:t>
            </a:r>
          </a:p>
        </p:txBody>
      </p:sp>
      <p:sp>
        <p:nvSpPr>
          <p:cNvPr id="2" name="Slide Number Placeholder 1"/>
          <p:cNvSpPr>
            <a:spLocks noGrp="1"/>
          </p:cNvSpPr>
          <p:nvPr>
            <p:ph type="sldNum" sz="quarter" idx="12"/>
          </p:nvPr>
        </p:nvSpPr>
        <p:spPr/>
        <p:txBody>
          <a:bodyPr/>
          <a:lstStyle/>
          <a:p>
            <a:fld id="{4E570528-C745-4B2E-A9A2-DD3FF50D6EC2}" type="slidenum">
              <a:rPr lang="en-US" smtClean="0"/>
              <a:pPr/>
              <a:t>25</a:t>
            </a:fld>
            <a:endParaRPr lang="en-US"/>
          </a:p>
        </p:txBody>
      </p:sp>
    </p:spTree>
    <p:extLst>
      <p:ext uri="{BB962C8B-B14F-4D97-AF65-F5344CB8AC3E}">
        <p14:creationId xmlns:p14="http://schemas.microsoft.com/office/powerpoint/2010/main" val="36075997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86854" y="1596789"/>
            <a:ext cx="7970292" cy="2003662"/>
          </a:xfrm>
        </p:spPr>
        <p:txBody>
          <a:bodyPr>
            <a:normAutofit/>
          </a:bodyPr>
          <a:lstStyle/>
          <a:p>
            <a:pPr>
              <a:spcBef>
                <a:spcPts val="1800"/>
              </a:spcBef>
            </a:pPr>
            <a:r>
              <a:rPr lang="en-GB" sz="2800" b="1" cap="all" dirty="0" smtClean="0">
                <a:latin typeface="Georgia" panose="02040502050405020303" pitchFamily="18" charset="0"/>
              </a:rPr>
              <a:t>Anti-arrhythmic drugs that are not included in the Vaughan-William Classification</a:t>
            </a:r>
            <a:endParaRPr lang="en-GB" sz="2800" b="1" cap="all" dirty="0">
              <a:latin typeface="Georgia" panose="02040502050405020303" pitchFamily="18" charset="0"/>
            </a:endParaRPr>
          </a:p>
        </p:txBody>
      </p:sp>
      <p:sp>
        <p:nvSpPr>
          <p:cNvPr id="6" name="Subtitle 5"/>
          <p:cNvSpPr>
            <a:spLocks noGrp="1"/>
          </p:cNvSpPr>
          <p:nvPr>
            <p:ph type="subTitle" idx="1"/>
          </p:nvPr>
        </p:nvSpPr>
        <p:spPr>
          <a:xfrm>
            <a:off x="1371600" y="3886199"/>
            <a:ext cx="6400800" cy="2091519"/>
          </a:xfrm>
        </p:spPr>
        <p:txBody>
          <a:bodyPr>
            <a:normAutofit/>
          </a:bodyPr>
          <a:lstStyle/>
          <a:p>
            <a:pPr marL="514350" indent="-514350" algn="l">
              <a:spcBef>
                <a:spcPts val="1800"/>
              </a:spcBef>
              <a:buFont typeface="+mj-lt"/>
              <a:buAutoNum type="arabicPeriod"/>
            </a:pPr>
            <a:r>
              <a:rPr lang="en-GB" sz="2600" dirty="0" smtClean="0">
                <a:solidFill>
                  <a:schemeClr val="tx1"/>
                </a:solidFill>
                <a:latin typeface="Georgia" panose="02040502050405020303" pitchFamily="18" charset="0"/>
              </a:rPr>
              <a:t>Digitalis</a:t>
            </a:r>
          </a:p>
          <a:p>
            <a:pPr marL="514350" indent="-514350" algn="l">
              <a:spcBef>
                <a:spcPts val="1800"/>
              </a:spcBef>
              <a:buFont typeface="+mj-lt"/>
              <a:buAutoNum type="arabicPeriod"/>
            </a:pPr>
            <a:r>
              <a:rPr lang="en-GB" sz="2600" dirty="0" smtClean="0">
                <a:solidFill>
                  <a:schemeClr val="tx1"/>
                </a:solidFill>
                <a:latin typeface="Georgia" panose="02040502050405020303" pitchFamily="18" charset="0"/>
              </a:rPr>
              <a:t>Adenosine</a:t>
            </a:r>
          </a:p>
          <a:p>
            <a:pPr marL="514350" indent="-514350" algn="l">
              <a:spcBef>
                <a:spcPts val="1800"/>
              </a:spcBef>
              <a:buFont typeface="+mj-lt"/>
              <a:buAutoNum type="arabicPeriod"/>
            </a:pPr>
            <a:r>
              <a:rPr lang="en-GB" sz="2600" dirty="0" smtClean="0">
                <a:solidFill>
                  <a:schemeClr val="tx1"/>
                </a:solidFill>
                <a:latin typeface="Georgia" panose="02040502050405020303" pitchFamily="18" charset="0"/>
              </a:rPr>
              <a:t>Magnesium sulphate</a:t>
            </a:r>
          </a:p>
        </p:txBody>
      </p:sp>
    </p:spTree>
    <p:extLst>
      <p:ext uri="{BB962C8B-B14F-4D97-AF65-F5344CB8AC3E}">
        <p14:creationId xmlns:p14="http://schemas.microsoft.com/office/powerpoint/2010/main" val="916703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smtClean="0">
                <a:latin typeface="Georgia" panose="02040502050405020303" pitchFamily="18" charset="0"/>
              </a:rPr>
              <a:t>CARDIAC GLYCOSIDES: Digitalis</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US" sz="2400" dirty="0" smtClean="0">
                <a:latin typeface="Georgia" panose="02040502050405020303" pitchFamily="18" charset="0"/>
              </a:rPr>
              <a:t>Digitalis cardiac glycosides are digoxin and </a:t>
            </a:r>
            <a:r>
              <a:rPr lang="en-US" sz="2400" dirty="0" err="1" smtClean="0">
                <a:latin typeface="Georgia" panose="02040502050405020303" pitchFamily="18" charset="0"/>
              </a:rPr>
              <a:t>digitoxin</a:t>
            </a:r>
            <a:endParaRPr lang="en-US" sz="2400" dirty="0" smtClean="0">
              <a:latin typeface="Georgia" panose="02040502050405020303" pitchFamily="18" charset="0"/>
            </a:endParaRPr>
          </a:p>
          <a:p>
            <a:pPr marL="457200" indent="-457200">
              <a:spcBef>
                <a:spcPts val="1800"/>
              </a:spcBef>
              <a:buFont typeface="Arial" panose="020B0604020202020204" pitchFamily="34" charset="0"/>
              <a:buChar char="•"/>
            </a:pPr>
            <a:r>
              <a:rPr lang="en-US" sz="2400" dirty="0" smtClean="0">
                <a:latin typeface="Georgia" panose="02040502050405020303" pitchFamily="18" charset="0"/>
              </a:rPr>
              <a:t>The most widely used cardiac glycoside is digoxin</a:t>
            </a:r>
          </a:p>
          <a:p>
            <a:pPr>
              <a:spcBef>
                <a:spcPts val="1800"/>
              </a:spcBef>
            </a:pPr>
            <a:r>
              <a:rPr lang="en-US" sz="2400" dirty="0" smtClean="0">
                <a:latin typeface="Georgia" panose="02040502050405020303" pitchFamily="18" charset="0"/>
              </a:rPr>
              <a:t>Enhance </a:t>
            </a:r>
            <a:r>
              <a:rPr lang="en-US" sz="2400" dirty="0">
                <a:latin typeface="Georgia" panose="02040502050405020303" pitchFamily="18" charset="0"/>
              </a:rPr>
              <a:t>vagal activity (stimulates central vagal </a:t>
            </a:r>
            <a:r>
              <a:rPr lang="en-US" sz="2400" dirty="0" smtClean="0">
                <a:latin typeface="Georgia" panose="02040502050405020303" pitchFamily="18" charset="0"/>
              </a:rPr>
              <a:t>nuclei). Through </a:t>
            </a:r>
            <a:r>
              <a:rPr lang="en-US" sz="2400" dirty="0">
                <a:latin typeface="Georgia" panose="02040502050405020303" pitchFamily="18" charset="0"/>
              </a:rPr>
              <a:t>this action, </a:t>
            </a:r>
            <a:r>
              <a:rPr lang="en-US" sz="2400" dirty="0" smtClean="0">
                <a:latin typeface="Georgia" panose="02040502050405020303" pitchFamily="18" charset="0"/>
              </a:rPr>
              <a:t>they:</a:t>
            </a:r>
            <a:endParaRPr lang="en-US" sz="2400" dirty="0">
              <a:latin typeface="Georgia" panose="02040502050405020303" pitchFamily="18" charset="0"/>
            </a:endParaRPr>
          </a:p>
          <a:p>
            <a:pPr marL="457200" indent="-457200">
              <a:spcBef>
                <a:spcPts val="1800"/>
              </a:spcBef>
              <a:buFont typeface="Arial" panose="020B0604020202020204" pitchFamily="34" charset="0"/>
              <a:buChar char="•"/>
            </a:pPr>
            <a:r>
              <a:rPr lang="en-US" sz="2400" dirty="0" smtClean="0">
                <a:latin typeface="Georgia" panose="02040502050405020303" pitchFamily="18" charset="0"/>
              </a:rPr>
              <a:t>Decrease </a:t>
            </a:r>
            <a:r>
              <a:rPr lang="en-US" sz="2400" dirty="0">
                <a:latin typeface="Georgia" panose="02040502050405020303" pitchFamily="18" charset="0"/>
              </a:rPr>
              <a:t>automaticity of SA node</a:t>
            </a:r>
          </a:p>
          <a:p>
            <a:pPr marL="457200" indent="-457200">
              <a:spcBef>
                <a:spcPts val="1800"/>
              </a:spcBef>
              <a:buFont typeface="Arial" panose="020B0604020202020204" pitchFamily="34" charset="0"/>
              <a:buChar char="•"/>
            </a:pPr>
            <a:r>
              <a:rPr lang="en-US" sz="2400" dirty="0" smtClean="0">
                <a:latin typeface="Georgia" panose="02040502050405020303" pitchFamily="18" charset="0"/>
              </a:rPr>
              <a:t>Slow </a:t>
            </a:r>
            <a:r>
              <a:rPr lang="en-US" sz="2400" dirty="0">
                <a:latin typeface="Georgia" panose="02040502050405020303" pitchFamily="18" charset="0"/>
              </a:rPr>
              <a:t>AV conduction</a:t>
            </a:r>
          </a:p>
          <a:p>
            <a:pPr marL="457200" indent="-457200">
              <a:spcBef>
                <a:spcPts val="1800"/>
              </a:spcBef>
              <a:buFont typeface="Arial" panose="020B0604020202020204" pitchFamily="34" charset="0"/>
              <a:buChar char="•"/>
            </a:pPr>
            <a:r>
              <a:rPr lang="en-US" sz="2400" dirty="0" smtClean="0">
                <a:latin typeface="Georgia" panose="02040502050405020303" pitchFamily="18" charset="0"/>
              </a:rPr>
              <a:t>Increase </a:t>
            </a:r>
            <a:r>
              <a:rPr lang="en-US" sz="2400" dirty="0">
                <a:latin typeface="Georgia" panose="02040502050405020303" pitchFamily="18" charset="0"/>
              </a:rPr>
              <a:t>refractoriness of the AV node</a:t>
            </a:r>
          </a:p>
          <a:p>
            <a:pPr marL="457200" indent="-457200">
              <a:spcBef>
                <a:spcPts val="1800"/>
              </a:spcBef>
              <a:buFont typeface="Arial" panose="020B0604020202020204" pitchFamily="34" charset="0"/>
              <a:buChar char="•"/>
            </a:pPr>
            <a:r>
              <a:rPr lang="en-US" sz="2400" dirty="0" smtClean="0">
                <a:latin typeface="Georgia" panose="02040502050405020303" pitchFamily="18" charset="0"/>
              </a:rPr>
              <a:t>Shorten </a:t>
            </a:r>
            <a:r>
              <a:rPr lang="en-US" sz="2400" dirty="0">
                <a:latin typeface="Georgia" panose="02040502050405020303" pitchFamily="18" charset="0"/>
              </a:rPr>
              <a:t>refractory period of atrial muscle cells</a:t>
            </a:r>
          </a:p>
          <a:p>
            <a:pPr marL="457200" indent="-457200">
              <a:spcBef>
                <a:spcPts val="1800"/>
              </a:spcBef>
              <a:buFont typeface="Arial" panose="020B0604020202020204" pitchFamily="34" charset="0"/>
              <a:buChar char="•"/>
            </a:pPr>
            <a:r>
              <a:rPr lang="en-US" sz="2400" dirty="0" smtClean="0">
                <a:latin typeface="Georgia" panose="02040502050405020303" pitchFamily="18" charset="0"/>
              </a:rPr>
              <a:t>Decrease </a:t>
            </a:r>
            <a:r>
              <a:rPr lang="en-US" sz="2400" dirty="0">
                <a:latin typeface="Georgia" panose="02040502050405020303" pitchFamily="18" charset="0"/>
              </a:rPr>
              <a:t>myocardial </a:t>
            </a:r>
            <a:r>
              <a:rPr lang="en-US" sz="2400" dirty="0" smtClean="0">
                <a:latin typeface="Georgia" panose="02040502050405020303" pitchFamily="18" charset="0"/>
              </a:rPr>
              <a:t>excitability</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27</a:t>
            </a:fld>
            <a:endParaRPr lang="en-US"/>
          </a:p>
        </p:txBody>
      </p:sp>
    </p:spTree>
    <p:extLst>
      <p:ext uri="{BB962C8B-B14F-4D97-AF65-F5344CB8AC3E}">
        <p14:creationId xmlns:p14="http://schemas.microsoft.com/office/powerpoint/2010/main" val="16687617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6"/>
            <a:ext cx="8689901"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smtClean="0">
                <a:latin typeface="Georgia" panose="02040502050405020303" pitchFamily="18" charset="0"/>
              </a:rPr>
              <a:t>Digitalis</a:t>
            </a:r>
            <a:r>
              <a:rPr lang="en-US" sz="2800" b="1" cap="all" dirty="0">
                <a:latin typeface="Georgia" panose="02040502050405020303" pitchFamily="18" charset="0"/>
              </a:rPr>
              <a:t> </a:t>
            </a:r>
            <a:r>
              <a:rPr lang="en-US" sz="2800" b="1" cap="all" dirty="0" smtClean="0">
                <a:latin typeface="Georgia" panose="02040502050405020303" pitchFamily="18" charset="0"/>
              </a:rPr>
              <a:t>….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buNone/>
            </a:pPr>
            <a:r>
              <a:rPr lang="en-US" sz="2600" b="1" dirty="0">
                <a:latin typeface="Georgia" panose="02040502050405020303" pitchFamily="18" charset="0"/>
              </a:rPr>
              <a:t>Indication in arrhythmias</a:t>
            </a:r>
          </a:p>
          <a:p>
            <a:pPr marL="0" indent="0">
              <a:spcBef>
                <a:spcPts val="1800"/>
              </a:spcBef>
              <a:buNone/>
            </a:pPr>
            <a:r>
              <a:rPr lang="en-US" sz="2600" dirty="0">
                <a:latin typeface="Georgia" panose="02040502050405020303" pitchFamily="18" charset="0"/>
              </a:rPr>
              <a:t>Ventricular rate control in atrial fibrillation particularly in congestive cardiac </a:t>
            </a:r>
            <a:r>
              <a:rPr lang="en-US" sz="2600" dirty="0" smtClean="0">
                <a:latin typeface="Georgia" panose="02040502050405020303" pitchFamily="18" charset="0"/>
              </a:rPr>
              <a:t>failure</a:t>
            </a:r>
            <a:endParaRPr lang="en-US" sz="2600" b="1" dirty="0" smtClean="0">
              <a:latin typeface="Georgia" panose="02040502050405020303" pitchFamily="18" charset="0"/>
            </a:endParaRPr>
          </a:p>
          <a:p>
            <a:pPr marL="0" indent="0">
              <a:spcBef>
                <a:spcPts val="1800"/>
              </a:spcBef>
              <a:buNone/>
            </a:pPr>
            <a:r>
              <a:rPr lang="en-US" sz="2600" b="1" dirty="0" smtClean="0">
                <a:latin typeface="Georgia" panose="02040502050405020303" pitchFamily="18" charset="0"/>
              </a:rPr>
              <a:t>Cardiac adverse </a:t>
            </a:r>
            <a:r>
              <a:rPr lang="en-US" sz="2600" b="1" dirty="0">
                <a:latin typeface="Georgia" panose="02040502050405020303" pitchFamily="18" charset="0"/>
              </a:rPr>
              <a:t>effects</a:t>
            </a:r>
          </a:p>
          <a:p>
            <a:pPr>
              <a:spcBef>
                <a:spcPts val="1800"/>
              </a:spcBef>
            </a:pPr>
            <a:r>
              <a:rPr lang="en-US" sz="2600" dirty="0">
                <a:latin typeface="Georgia" panose="02040502050405020303" pitchFamily="18" charset="0"/>
              </a:rPr>
              <a:t>E</a:t>
            </a:r>
            <a:r>
              <a:rPr lang="en-US" sz="2600" dirty="0" smtClean="0">
                <a:latin typeface="Georgia" panose="02040502050405020303" pitchFamily="18" charset="0"/>
              </a:rPr>
              <a:t>ctopic </a:t>
            </a:r>
            <a:r>
              <a:rPr lang="en-US" sz="2600" dirty="0">
                <a:latin typeface="Georgia" panose="02040502050405020303" pitchFamily="18" charset="0"/>
              </a:rPr>
              <a:t>dysrhythmias (ventricular ectopic beats), ventricular </a:t>
            </a:r>
            <a:r>
              <a:rPr lang="en-US" sz="2600" dirty="0" err="1" smtClean="0">
                <a:latin typeface="Georgia" panose="02040502050405020303" pitchFamily="18" charset="0"/>
              </a:rPr>
              <a:t>tachyarrhythmias</a:t>
            </a:r>
            <a:r>
              <a:rPr lang="en-US" sz="2600" dirty="0">
                <a:latin typeface="Georgia" panose="02040502050405020303" pitchFamily="18" charset="0"/>
              </a:rPr>
              <a:t>, paroxysmal supraventricular tachycardia, bradycardia &amp; heart block, and ventricular </a:t>
            </a:r>
            <a:r>
              <a:rPr lang="en-US" sz="2600" dirty="0" smtClean="0">
                <a:latin typeface="Georgia" panose="02040502050405020303" pitchFamily="18" charset="0"/>
              </a:rPr>
              <a:t>fibrillation</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28</a:t>
            </a:fld>
            <a:endParaRPr lang="en-US"/>
          </a:p>
        </p:txBody>
      </p:sp>
    </p:spTree>
    <p:extLst>
      <p:ext uri="{BB962C8B-B14F-4D97-AF65-F5344CB8AC3E}">
        <p14:creationId xmlns:p14="http://schemas.microsoft.com/office/powerpoint/2010/main" val="2886574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6"/>
            <a:ext cx="8689901"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smtClean="0">
                <a:latin typeface="Georgia" panose="02040502050405020303" pitchFamily="18" charset="0"/>
              </a:rPr>
              <a:t>Digitalis</a:t>
            </a:r>
            <a:r>
              <a:rPr lang="en-US" sz="2800" b="1" cap="all" dirty="0">
                <a:latin typeface="Georgia" panose="02040502050405020303" pitchFamily="18" charset="0"/>
              </a:rPr>
              <a:t> </a:t>
            </a:r>
            <a:r>
              <a:rPr lang="en-US" sz="2800" b="1" cap="all" dirty="0" smtClean="0">
                <a:latin typeface="Georgia" panose="02040502050405020303" pitchFamily="18" charset="0"/>
              </a:rPr>
              <a:t>….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pPr>
            <a:r>
              <a:rPr lang="en-US" sz="2600" b="1" dirty="0" smtClean="0">
                <a:latin typeface="Georgia" panose="02040502050405020303" pitchFamily="18" charset="0"/>
              </a:rPr>
              <a:t>Other adverse effects</a:t>
            </a:r>
          </a:p>
          <a:p>
            <a:pPr>
              <a:spcBef>
                <a:spcPts val="1800"/>
              </a:spcBef>
            </a:pPr>
            <a:r>
              <a:rPr lang="en-US" sz="2600" dirty="0" smtClean="0">
                <a:latin typeface="Georgia" panose="02040502050405020303" pitchFamily="18" charset="0"/>
              </a:rPr>
              <a:t>CNS</a:t>
            </a:r>
            <a:r>
              <a:rPr lang="en-US" sz="2600" dirty="0">
                <a:latin typeface="Georgia" panose="02040502050405020303" pitchFamily="18" charset="0"/>
              </a:rPr>
              <a:t>: confusion, restlessness, agitation, nightmares, acute psychosis</a:t>
            </a:r>
          </a:p>
          <a:p>
            <a:pPr>
              <a:spcBef>
                <a:spcPts val="1800"/>
              </a:spcBef>
            </a:pPr>
            <a:r>
              <a:rPr lang="en-US" sz="2600" dirty="0">
                <a:latin typeface="Georgia" panose="02040502050405020303" pitchFamily="18" charset="0"/>
              </a:rPr>
              <a:t>GIT: anorexia, nausea, vomiting, </a:t>
            </a:r>
            <a:r>
              <a:rPr lang="en-US" sz="2600" dirty="0" err="1">
                <a:latin typeface="Georgia" panose="02040502050405020303" pitchFamily="18" charset="0"/>
              </a:rPr>
              <a:t>diarrhoea</a:t>
            </a:r>
            <a:endParaRPr lang="en-US" sz="2600" dirty="0">
              <a:latin typeface="Georgia" panose="02040502050405020303" pitchFamily="18" charset="0"/>
            </a:endParaRPr>
          </a:p>
          <a:p>
            <a:pPr>
              <a:spcBef>
                <a:spcPts val="1800"/>
              </a:spcBef>
            </a:pPr>
            <a:r>
              <a:rPr lang="en-US" sz="2600" dirty="0">
                <a:latin typeface="Georgia" panose="02040502050405020303" pitchFamily="18" charset="0"/>
              </a:rPr>
              <a:t>Visual: disturbances of </a:t>
            </a:r>
            <a:r>
              <a:rPr lang="en-US" sz="2600" dirty="0" err="1">
                <a:latin typeface="Georgia" panose="02040502050405020303" pitchFamily="18" charset="0"/>
              </a:rPr>
              <a:t>colour</a:t>
            </a:r>
            <a:r>
              <a:rPr lang="en-US" sz="2600" dirty="0">
                <a:latin typeface="Georgia" panose="02040502050405020303" pitchFamily="18" charset="0"/>
              </a:rPr>
              <a:t> vision, photophobia, blurring</a:t>
            </a:r>
          </a:p>
          <a:p>
            <a:pPr>
              <a:spcBef>
                <a:spcPts val="1800"/>
              </a:spcBef>
            </a:pPr>
            <a:r>
              <a:rPr lang="en-US" sz="2600" dirty="0">
                <a:latin typeface="Georgia" panose="02040502050405020303" pitchFamily="18" charset="0"/>
              </a:rPr>
              <a:t>Others: </a:t>
            </a:r>
            <a:r>
              <a:rPr lang="en-US" sz="2600" dirty="0" err="1" smtClean="0">
                <a:latin typeface="Georgia" panose="02040502050405020303" pitchFamily="18" charset="0"/>
              </a:rPr>
              <a:t>gynaecomastia</a:t>
            </a:r>
            <a:endParaRPr lang="en-US" sz="2600" dirty="0" smtClean="0">
              <a:latin typeface="Georgia" panose="02040502050405020303" pitchFamily="18" charset="0"/>
            </a:endParaRPr>
          </a:p>
          <a:p>
            <a:pPr>
              <a:spcBef>
                <a:spcPts val="1200"/>
              </a:spcBef>
              <a:buNone/>
            </a:pPr>
            <a:r>
              <a:rPr lang="en-GB" sz="2600" b="1" dirty="0" smtClean="0">
                <a:latin typeface="Georgia" panose="02040502050405020303" pitchFamily="18" charset="0"/>
              </a:rPr>
              <a:t>Treatment of digitalis overdose</a:t>
            </a:r>
            <a:endParaRPr lang="en-US" sz="2600" dirty="0">
              <a:latin typeface="Georgia" panose="02040502050405020303" pitchFamily="18" charset="0"/>
            </a:endParaRPr>
          </a:p>
          <a:p>
            <a:pPr marL="0" indent="0">
              <a:spcBef>
                <a:spcPts val="1200"/>
              </a:spcBef>
              <a:buNone/>
            </a:pPr>
            <a:r>
              <a:rPr lang="en-US" sz="2600" dirty="0">
                <a:latin typeface="Georgia" panose="02040502050405020303" pitchFamily="18" charset="0"/>
              </a:rPr>
              <a:t>The antidote is </a:t>
            </a:r>
            <a:r>
              <a:rPr lang="en-GB" sz="2600" dirty="0">
                <a:latin typeface="Georgia" panose="02040502050405020303" pitchFamily="18" charset="0"/>
              </a:rPr>
              <a:t>digitalis-specific antibody fragments (Fab) which bind and inactivate </a:t>
            </a:r>
            <a:r>
              <a:rPr lang="en-GB" sz="2600" dirty="0" smtClean="0">
                <a:latin typeface="Georgia" panose="02040502050405020303" pitchFamily="18" charset="0"/>
              </a:rPr>
              <a:t>digitalis</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29</a:t>
            </a:fld>
            <a:endParaRPr lang="en-US"/>
          </a:p>
        </p:txBody>
      </p:sp>
    </p:spTree>
    <p:extLst>
      <p:ext uri="{BB962C8B-B14F-4D97-AF65-F5344CB8AC3E}">
        <p14:creationId xmlns:p14="http://schemas.microsoft.com/office/powerpoint/2010/main" val="36341323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600" b="1" dirty="0">
                <a:solidFill>
                  <a:srgbClr val="7030A0"/>
                </a:solidFill>
                <a:latin typeface="Georgia" panose="02040502050405020303" charset="0"/>
                <a:cs typeface="Georgia" panose="02040502050405020303" charset="0"/>
                <a:sym typeface="Arial" panose="020B0604020202020204"/>
              </a:rPr>
              <a:t>LEARNING </a:t>
            </a:r>
            <a:r>
              <a:rPr lang="en-US" sz="2600" b="1" dirty="0" smtClean="0">
                <a:solidFill>
                  <a:srgbClr val="7030A0"/>
                </a:solidFill>
                <a:latin typeface="Georgia" panose="02040502050405020303" charset="0"/>
                <a:cs typeface="Georgia" panose="02040502050405020303" charset="0"/>
                <a:sym typeface="Arial" panose="020B0604020202020204"/>
              </a:rPr>
              <a:t>OBJECTIVES</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249381" y="1447799"/>
            <a:ext cx="8513619" cy="4908551"/>
          </a:xfrm>
          <a:prstGeom prst="rect">
            <a:avLst/>
          </a:prstGeom>
          <a:noFill/>
          <a:ln>
            <a:noFill/>
          </a:ln>
        </p:spPr>
        <p:txBody>
          <a:bodyPr spcFirstLastPara="1" wrap="square" lIns="91425" tIns="45700" rIns="91425" bIns="45700" anchor="t" anchorCtr="0">
            <a:noAutofit/>
          </a:bodyPr>
          <a:lstStyle/>
          <a:p>
            <a:pPr marL="457200" marR="0" lvl="0" indent="-457200" rtl="0">
              <a:spcBef>
                <a:spcPts val="1800"/>
              </a:spcBef>
              <a:buClrTx/>
              <a:buFont typeface="Arial" panose="020B0604020202020204" pitchFamily="34" charset="0"/>
              <a:buChar char="•"/>
            </a:pPr>
            <a:r>
              <a:rPr lang="en-US" sz="2400" dirty="0" smtClean="0">
                <a:solidFill>
                  <a:schemeClr val="tx1"/>
                </a:solidFill>
                <a:latin typeface="Georgia" panose="02040502050405020303" charset="0"/>
                <a:cs typeface="Georgia" panose="02040502050405020303" charset="0"/>
              </a:rPr>
              <a:t>To classify anti-arrhythmic agents</a:t>
            </a:r>
          </a:p>
          <a:p>
            <a:pPr marL="457200" marR="0" lvl="0" indent="-457200" rtl="0">
              <a:spcBef>
                <a:spcPts val="1800"/>
              </a:spcBef>
              <a:buClrTx/>
              <a:buFont typeface="Arial" panose="020B0604020202020204" pitchFamily="34" charset="0"/>
              <a:buChar char="•"/>
            </a:pPr>
            <a:r>
              <a:rPr lang="en-US" sz="2400" dirty="0" smtClean="0">
                <a:solidFill>
                  <a:schemeClr val="tx1"/>
                </a:solidFill>
                <a:latin typeface="Georgia" panose="02040502050405020303" charset="0"/>
                <a:cs typeface="Georgia" panose="02040502050405020303" charset="0"/>
              </a:rPr>
              <a:t>To describe the mechanisms of actions, clinical uses and unwanted effects of various anti-arrhythmic agents</a:t>
            </a:r>
          </a:p>
          <a:p>
            <a:pPr marL="457200" marR="0" lvl="0" indent="-457200" rtl="0">
              <a:spcBef>
                <a:spcPts val="1800"/>
              </a:spcBef>
              <a:buClrTx/>
              <a:buFont typeface="Arial" panose="020B0604020202020204" pitchFamily="34" charset="0"/>
              <a:buChar char="•"/>
            </a:pPr>
            <a:r>
              <a:rPr lang="en-US" sz="2400" i="0" strike="noStrike" cap="none" dirty="0" smtClean="0">
                <a:solidFill>
                  <a:schemeClr val="tx1"/>
                </a:solidFill>
                <a:latin typeface="Georgia" panose="02040502050405020303" charset="0"/>
                <a:cs typeface="Georgia" panose="02040502050405020303" charset="0"/>
                <a:sym typeface="Arial" panose="020B0604020202020204"/>
              </a:rPr>
              <a:t>To describe the pharmacotherapy of selected arrhythmias</a:t>
            </a:r>
            <a:endParaRPr lang="en-US" sz="2400" i="0" strike="noStrike" cap="none" dirty="0">
              <a:solidFill>
                <a:schemeClr val="tx1"/>
              </a:solidFill>
              <a:latin typeface="Georgia" panose="02040502050405020303" charset="0"/>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a:t>
            </a:fld>
            <a:endParaRPr lang="en-US"/>
          </a:p>
        </p:txBody>
      </p:sp>
    </p:spTree>
    <p:extLst>
      <p:ext uri="{BB962C8B-B14F-4D97-AF65-F5344CB8AC3E}">
        <p14:creationId xmlns:p14="http://schemas.microsoft.com/office/powerpoint/2010/main" val="13748953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Management of digitalis-induced arrhythmias</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buNone/>
            </a:pPr>
            <a:r>
              <a:rPr lang="en-US" sz="2600" b="1" dirty="0">
                <a:latin typeface="Georgia" panose="02040502050405020303" pitchFamily="18" charset="0"/>
              </a:rPr>
              <a:t>Digitalis-induced </a:t>
            </a:r>
            <a:r>
              <a:rPr lang="en-US" sz="2600" b="1" dirty="0" err="1">
                <a:latin typeface="Georgia" panose="02040502050405020303" pitchFamily="18" charset="0"/>
              </a:rPr>
              <a:t>tachyarrhythmias</a:t>
            </a:r>
            <a:endParaRPr lang="en-US" sz="2600" dirty="0">
              <a:latin typeface="Georgia" panose="02040502050405020303" pitchFamily="18" charset="0"/>
            </a:endParaRPr>
          </a:p>
          <a:p>
            <a:pPr>
              <a:spcBef>
                <a:spcPts val="1800"/>
              </a:spcBef>
            </a:pPr>
            <a:r>
              <a:rPr lang="en-GB" sz="2600" dirty="0">
                <a:latin typeface="Georgia" panose="02040502050405020303" pitchFamily="18" charset="0"/>
              </a:rPr>
              <a:t>Intravenous magnesium sulphate (drug of choice)</a:t>
            </a:r>
            <a:endParaRPr lang="en-US" sz="2600" dirty="0">
              <a:latin typeface="Georgia" panose="02040502050405020303" pitchFamily="18" charset="0"/>
            </a:endParaRPr>
          </a:p>
          <a:p>
            <a:pPr>
              <a:spcBef>
                <a:spcPts val="1800"/>
              </a:spcBef>
            </a:pPr>
            <a:r>
              <a:rPr lang="en-GB" sz="2600" dirty="0">
                <a:latin typeface="Georgia" panose="02040502050405020303" pitchFamily="18" charset="0"/>
              </a:rPr>
              <a:t>Phenytoin and </a:t>
            </a:r>
            <a:r>
              <a:rPr lang="en-GB" sz="2600" dirty="0" smtClean="0">
                <a:latin typeface="Georgia" panose="02040502050405020303" pitchFamily="18" charset="0"/>
              </a:rPr>
              <a:t>lignocaine: depress </a:t>
            </a:r>
            <a:r>
              <a:rPr lang="en-GB" sz="2600" dirty="0">
                <a:latin typeface="Georgia" panose="02040502050405020303" pitchFamily="18" charset="0"/>
              </a:rPr>
              <a:t>the enhanced ventricular automaticity without significantly slowing AV conduction</a:t>
            </a:r>
          </a:p>
          <a:p>
            <a:pPr>
              <a:spcBef>
                <a:spcPts val="1800"/>
              </a:spcBef>
            </a:pPr>
            <a:r>
              <a:rPr lang="en-GB" sz="2600" dirty="0">
                <a:latin typeface="Georgia" panose="02040502050405020303" pitchFamily="18" charset="0"/>
              </a:rPr>
              <a:t>In addition, phenytoin can terminate supraventricular dysrhythmias induced by digitalis</a:t>
            </a:r>
          </a:p>
          <a:p>
            <a:pPr>
              <a:spcBef>
                <a:spcPts val="1800"/>
              </a:spcBef>
              <a:buNone/>
            </a:pPr>
            <a:r>
              <a:rPr lang="en-US" sz="2600" b="1" dirty="0">
                <a:latin typeface="Georgia" panose="02040502050405020303" pitchFamily="18" charset="0"/>
              </a:rPr>
              <a:t>Digitalis-induced </a:t>
            </a:r>
            <a:r>
              <a:rPr lang="en-US" sz="2600" b="1" dirty="0" err="1">
                <a:latin typeface="Georgia" panose="02040502050405020303" pitchFamily="18" charset="0"/>
              </a:rPr>
              <a:t>bradyarrhythmias</a:t>
            </a:r>
            <a:endParaRPr lang="en-US" sz="2600" b="1" dirty="0">
              <a:latin typeface="Georgia" panose="02040502050405020303" pitchFamily="18" charset="0"/>
            </a:endParaRPr>
          </a:p>
          <a:p>
            <a:pPr marL="0" indent="0">
              <a:spcBef>
                <a:spcPts val="1800"/>
              </a:spcBef>
              <a:buNone/>
            </a:pPr>
            <a:r>
              <a:rPr lang="en-GB" sz="2600" dirty="0">
                <a:latin typeface="Georgia" panose="02040502050405020303" pitchFamily="18" charset="0"/>
              </a:rPr>
              <a:t>Atropine is recommended for improving AV nodal conduction </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30</a:t>
            </a:fld>
            <a:endParaRPr lang="en-US"/>
          </a:p>
        </p:txBody>
      </p:sp>
    </p:spTree>
    <p:extLst>
      <p:ext uri="{BB962C8B-B14F-4D97-AF65-F5344CB8AC3E}">
        <p14:creationId xmlns:p14="http://schemas.microsoft.com/office/powerpoint/2010/main" val="23455597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i="0" u="none" strike="noStrike" cap="all" dirty="0" smtClean="0">
                <a:solidFill>
                  <a:schemeClr val="tx1"/>
                </a:solidFill>
                <a:latin typeface="Georgia" panose="02040502050405020303" pitchFamily="18" charset="0"/>
                <a:ea typeface="Calibri" panose="020F0502020204030204"/>
                <a:cs typeface="Georgia" panose="02040502050405020303" charset="0"/>
                <a:sym typeface="Calibri" panose="020F0502020204030204"/>
              </a:rPr>
              <a:t>DIGITALIS ….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200"/>
              </a:spcBef>
              <a:buNone/>
            </a:pPr>
            <a:r>
              <a:rPr lang="en-US" sz="2400" b="1" dirty="0" smtClean="0">
                <a:latin typeface="Georgia" panose="02040502050405020303" pitchFamily="18" charset="0"/>
              </a:rPr>
              <a:t>Contra-indication</a:t>
            </a:r>
            <a:endParaRPr lang="en-US" sz="2400" b="1" dirty="0">
              <a:latin typeface="Georgia" panose="02040502050405020303" pitchFamily="18" charset="0"/>
            </a:endParaRPr>
          </a:p>
          <a:p>
            <a:pPr marL="0" indent="0">
              <a:spcBef>
                <a:spcPts val="1200"/>
              </a:spcBef>
              <a:buNone/>
            </a:pPr>
            <a:r>
              <a:rPr lang="en-US" sz="2400" dirty="0">
                <a:latin typeface="Georgia" panose="02040502050405020303" pitchFamily="18" charset="0"/>
              </a:rPr>
              <a:t>Supraventricular arrhythmias associated with accessory conducting pathways (e.g. Wolf-Parkinson-White syndrome</a:t>
            </a:r>
            <a:r>
              <a:rPr lang="en-US" sz="2400" dirty="0" smtClean="0">
                <a:latin typeface="Georgia" panose="02040502050405020303" pitchFamily="18" charset="0"/>
              </a:rPr>
              <a:t>)</a:t>
            </a:r>
            <a:endParaRPr lang="en-GB" sz="2400" b="1" dirty="0" smtClean="0">
              <a:latin typeface="Georgia" panose="02040502050405020303" pitchFamily="18" charset="0"/>
            </a:endParaRPr>
          </a:p>
          <a:p>
            <a:pPr>
              <a:spcBef>
                <a:spcPts val="1200"/>
              </a:spcBef>
              <a:buNone/>
            </a:pPr>
            <a:r>
              <a:rPr lang="en-GB" sz="2400" b="1" dirty="0" smtClean="0">
                <a:latin typeface="Georgia" panose="02040502050405020303" pitchFamily="18" charset="0"/>
              </a:rPr>
              <a:t>Contra-indicated </a:t>
            </a:r>
            <a:r>
              <a:rPr lang="en-GB" sz="2400" b="1" dirty="0">
                <a:latin typeface="Georgia" panose="02040502050405020303" pitchFamily="18" charset="0"/>
              </a:rPr>
              <a:t>drugs in digitalis-induced arrhythmias</a:t>
            </a:r>
            <a:endParaRPr lang="en-US" sz="2400" dirty="0">
              <a:latin typeface="Georgia" panose="02040502050405020303" pitchFamily="18" charset="0"/>
            </a:endParaRPr>
          </a:p>
          <a:p>
            <a:pPr>
              <a:spcBef>
                <a:spcPts val="1200"/>
              </a:spcBef>
            </a:pPr>
            <a:r>
              <a:rPr lang="en-GB" sz="2400" dirty="0">
                <a:latin typeface="Georgia" panose="02040502050405020303" pitchFamily="18" charset="0"/>
              </a:rPr>
              <a:t>Quinidine, procainamide, and </a:t>
            </a:r>
            <a:r>
              <a:rPr lang="en-GB" sz="2400" dirty="0" err="1">
                <a:latin typeface="Georgia" panose="02040502050405020303" pitchFamily="18" charset="0"/>
              </a:rPr>
              <a:t>bretylium</a:t>
            </a:r>
            <a:endParaRPr lang="en-US" sz="2400" dirty="0">
              <a:latin typeface="Georgia" panose="02040502050405020303" pitchFamily="18" charset="0"/>
            </a:endParaRPr>
          </a:p>
          <a:p>
            <a:pPr>
              <a:spcBef>
                <a:spcPts val="1200"/>
              </a:spcBef>
            </a:pPr>
            <a:r>
              <a:rPr lang="en-GB" sz="2400" dirty="0">
                <a:latin typeface="Georgia" panose="02040502050405020303" pitchFamily="18" charset="0"/>
              </a:rPr>
              <a:t>Both quinidine and procainamide slow down AV, SA, and His-Purkinje conductivity further</a:t>
            </a:r>
            <a:endParaRPr lang="en-US" sz="2400" dirty="0">
              <a:latin typeface="Georgia" panose="02040502050405020303" pitchFamily="18" charset="0"/>
            </a:endParaRPr>
          </a:p>
          <a:p>
            <a:pPr>
              <a:spcBef>
                <a:spcPts val="1200"/>
              </a:spcBef>
            </a:pPr>
            <a:r>
              <a:rPr lang="en-GB" sz="2400" dirty="0">
                <a:latin typeface="Georgia" panose="02040502050405020303" pitchFamily="18" charset="0"/>
              </a:rPr>
              <a:t>Quinidine reduces digoxin tissue binding and renal clearance, thereby increasing digoxin levels </a:t>
            </a:r>
            <a:endParaRPr lang="en-US" sz="2400" dirty="0">
              <a:latin typeface="Georgia" panose="02040502050405020303" pitchFamily="18" charset="0"/>
            </a:endParaRPr>
          </a:p>
          <a:p>
            <a:pPr>
              <a:spcBef>
                <a:spcPts val="1200"/>
              </a:spcBef>
            </a:pPr>
            <a:r>
              <a:rPr lang="en-GB" sz="2400" dirty="0" err="1">
                <a:latin typeface="Georgia" panose="02040502050405020303" pitchFamily="18" charset="0"/>
              </a:rPr>
              <a:t>Bretylium</a:t>
            </a:r>
            <a:r>
              <a:rPr lang="en-GB" sz="2400" dirty="0">
                <a:latin typeface="Georgia" panose="02040502050405020303" pitchFamily="18" charset="0"/>
              </a:rPr>
              <a:t> can precipitate ventricular </a:t>
            </a:r>
            <a:r>
              <a:rPr lang="en-GB" sz="2400" dirty="0" smtClean="0">
                <a:latin typeface="Georgia" panose="02040502050405020303" pitchFamily="18" charset="0"/>
              </a:rPr>
              <a:t>arrhythmia with digitalis</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31</a:t>
            </a:fld>
            <a:endParaRPr lang="en-US"/>
          </a:p>
        </p:txBody>
      </p:sp>
    </p:spTree>
    <p:extLst>
      <p:ext uri="{BB962C8B-B14F-4D97-AF65-F5344CB8AC3E}">
        <p14:creationId xmlns:p14="http://schemas.microsoft.com/office/powerpoint/2010/main" val="8524776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dirty="0" smtClean="0">
                <a:latin typeface="Georgia" panose="02040502050405020303" pitchFamily="18" charset="0"/>
                <a:ea typeface="Calibri" panose="020F0502020204030204"/>
              </a:rPr>
              <a:t>ADENOSINE</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pPr>
            <a:r>
              <a:rPr lang="en-GB" sz="2600" b="1" dirty="0" smtClean="0">
                <a:latin typeface="Georgia" panose="02040502050405020303" pitchFamily="18" charset="0"/>
              </a:rPr>
              <a:t>Mechanism of action</a:t>
            </a:r>
          </a:p>
          <a:p>
            <a:pPr>
              <a:spcBef>
                <a:spcPts val="1800"/>
              </a:spcBef>
            </a:pPr>
            <a:r>
              <a:rPr lang="en-GB" sz="2600" dirty="0" smtClean="0">
                <a:latin typeface="Georgia" panose="02040502050405020303" pitchFamily="18" charset="0"/>
              </a:rPr>
              <a:t>Activates </a:t>
            </a:r>
            <a:r>
              <a:rPr lang="en-GB" sz="2600" dirty="0">
                <a:latin typeface="Georgia" panose="02040502050405020303" pitchFamily="18" charset="0"/>
              </a:rPr>
              <a:t>adenosine A</a:t>
            </a:r>
            <a:r>
              <a:rPr lang="en-GB" sz="2600" baseline="-25000" dirty="0">
                <a:latin typeface="Georgia" panose="02040502050405020303" pitchFamily="18" charset="0"/>
              </a:rPr>
              <a:t>1 </a:t>
            </a:r>
            <a:r>
              <a:rPr lang="en-GB" sz="2600" dirty="0">
                <a:latin typeface="Georgia" panose="02040502050405020303" pitchFamily="18" charset="0"/>
              </a:rPr>
              <a:t>adenosine receptor resulting in activation of the acetylcholine-sensitive K</a:t>
            </a:r>
            <a:r>
              <a:rPr lang="en-GB" sz="2600" baseline="30000" dirty="0">
                <a:latin typeface="Georgia" panose="02040502050405020303" pitchFamily="18" charset="0"/>
              </a:rPr>
              <a:t>+</a:t>
            </a:r>
            <a:r>
              <a:rPr lang="en-GB" sz="2600" dirty="0">
                <a:latin typeface="Georgia" panose="02040502050405020303" pitchFamily="18" charset="0"/>
              </a:rPr>
              <a:t> channels in the atrium, SA and AV node, thereby causing hyperpolarisation</a:t>
            </a:r>
            <a:endParaRPr lang="en-US" sz="2600" dirty="0">
              <a:latin typeface="Georgia" panose="02040502050405020303" pitchFamily="18" charset="0"/>
            </a:endParaRPr>
          </a:p>
          <a:p>
            <a:pPr>
              <a:spcBef>
                <a:spcPts val="1800"/>
              </a:spcBef>
            </a:pPr>
            <a:r>
              <a:rPr lang="en-GB" sz="2600" b="1" dirty="0" smtClean="0">
                <a:latin typeface="Georgia" panose="02040502050405020303" pitchFamily="18" charset="0"/>
              </a:rPr>
              <a:t>Effects</a:t>
            </a:r>
          </a:p>
          <a:p>
            <a:pPr>
              <a:spcBef>
                <a:spcPts val="1800"/>
              </a:spcBef>
            </a:pPr>
            <a:r>
              <a:rPr lang="en-GB" sz="2600" dirty="0">
                <a:latin typeface="Georgia" panose="02040502050405020303" pitchFamily="18" charset="0"/>
              </a:rPr>
              <a:t>D</a:t>
            </a:r>
            <a:r>
              <a:rPr lang="en-GB" sz="2600" dirty="0" smtClean="0">
                <a:latin typeface="Georgia" panose="02040502050405020303" pitchFamily="18" charset="0"/>
              </a:rPr>
              <a:t>ecreases </a:t>
            </a:r>
            <a:r>
              <a:rPr lang="en-GB" sz="2600" dirty="0">
                <a:latin typeface="Georgia" panose="02040502050405020303" pitchFamily="18" charset="0"/>
              </a:rPr>
              <a:t>action potential duration, reduces SA node firing and automaticity, and depresses AV node </a:t>
            </a:r>
            <a:r>
              <a:rPr lang="en-GB" sz="2600" dirty="0" smtClean="0">
                <a:latin typeface="Georgia" panose="02040502050405020303" pitchFamily="18" charset="0"/>
              </a:rPr>
              <a:t>conduction</a:t>
            </a:r>
            <a:endParaRPr lang="en-GB"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32</a:t>
            </a:fld>
            <a:endParaRPr lang="en-US"/>
          </a:p>
        </p:txBody>
      </p:sp>
    </p:spTree>
    <p:extLst>
      <p:ext uri="{BB962C8B-B14F-4D97-AF65-F5344CB8AC3E}">
        <p14:creationId xmlns:p14="http://schemas.microsoft.com/office/powerpoint/2010/main" val="23358270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dirty="0" smtClean="0">
                <a:latin typeface="Georgia" panose="02040502050405020303" pitchFamily="18" charset="0"/>
                <a:ea typeface="Calibri" panose="020F0502020204030204"/>
              </a:rPr>
              <a:t>ADENOSINE ….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pPr>
            <a:r>
              <a:rPr lang="en-US" sz="2600" dirty="0" smtClean="0">
                <a:latin typeface="Georgia" panose="02040502050405020303" pitchFamily="18" charset="0"/>
                <a:cs typeface="Arial" charset="0"/>
              </a:rPr>
              <a:t>It </a:t>
            </a:r>
            <a:r>
              <a:rPr lang="en-US" sz="2600" dirty="0">
                <a:latin typeface="Georgia" panose="02040502050405020303" pitchFamily="18" charset="0"/>
                <a:cs typeface="Arial" charset="0"/>
              </a:rPr>
              <a:t>is the drug of choice in the treatment of paroxysmal supra-ventricular tachycardia</a:t>
            </a:r>
          </a:p>
          <a:p>
            <a:pPr marL="342900" indent="-342900">
              <a:spcBef>
                <a:spcPts val="1800"/>
              </a:spcBef>
              <a:buFont typeface="Arial" panose="020B0604020202020204" pitchFamily="34" charset="0"/>
              <a:buChar char="•"/>
            </a:pPr>
            <a:r>
              <a:rPr lang="en-US" sz="2600" dirty="0">
                <a:latin typeface="Georgia" panose="02040502050405020303" pitchFamily="18" charset="0"/>
                <a:cs typeface="Arial" charset="0"/>
              </a:rPr>
              <a:t>Short acting (15 seconds) and given by slow IV bolus injection</a:t>
            </a:r>
            <a:endParaRPr lang="en-US" sz="2600" dirty="0">
              <a:latin typeface="Georgia" panose="02040502050405020303" pitchFamily="18" charset="0"/>
            </a:endParaRPr>
          </a:p>
          <a:p>
            <a:pPr marL="342900" indent="-342900">
              <a:spcBef>
                <a:spcPts val="1800"/>
              </a:spcBef>
              <a:buFont typeface="Arial" panose="020B0604020202020204" pitchFamily="34" charset="0"/>
              <a:buChar char="•"/>
            </a:pPr>
            <a:r>
              <a:rPr lang="en-GB" sz="2600" dirty="0">
                <a:latin typeface="Georgia" panose="02040502050405020303" pitchFamily="18" charset="0"/>
              </a:rPr>
              <a:t>Adverse effects: bronchospasm, flushing, chest pain, dizziness, nausea</a:t>
            </a:r>
            <a:endParaRPr lang="en-US" sz="2600" dirty="0">
              <a:latin typeface="Georgia" panose="02040502050405020303" pitchFamily="18" charset="0"/>
            </a:endParaRPr>
          </a:p>
          <a:p>
            <a:pPr marL="342900" indent="-342900">
              <a:spcBef>
                <a:spcPts val="1800"/>
              </a:spcBef>
              <a:buFont typeface="Arial" panose="020B0604020202020204" pitchFamily="34" charset="0"/>
              <a:buChar char="•"/>
            </a:pPr>
            <a:r>
              <a:rPr lang="en-GB" sz="2600" dirty="0">
                <a:latin typeface="Georgia" panose="02040502050405020303" pitchFamily="18" charset="0"/>
              </a:rPr>
              <a:t>Avoid in bronchial </a:t>
            </a:r>
            <a:r>
              <a:rPr lang="en-GB" sz="2600" dirty="0" smtClean="0">
                <a:latin typeface="Georgia" panose="02040502050405020303" pitchFamily="18" charset="0"/>
              </a:rPr>
              <a:t>asthma</a:t>
            </a:r>
            <a:endParaRPr lang="en-US" sz="2600" dirty="0">
              <a:latin typeface="Georgia" panose="02040502050405020303" pitchFamily="18" charset="0"/>
              <a:cs typeface="Arial"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33</a:t>
            </a:fld>
            <a:endParaRPr lang="en-US"/>
          </a:p>
        </p:txBody>
      </p:sp>
    </p:spTree>
    <p:extLst>
      <p:ext uri="{BB962C8B-B14F-4D97-AF65-F5344CB8AC3E}">
        <p14:creationId xmlns:p14="http://schemas.microsoft.com/office/powerpoint/2010/main" val="42262323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dirty="0" smtClean="0">
                <a:latin typeface="Georgia" panose="02040502050405020303" pitchFamily="18" charset="0"/>
                <a:ea typeface="Calibri" panose="020F0502020204030204"/>
              </a:rPr>
              <a:t>MAGNESIUM SULPHATE</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US" sz="2600" dirty="0">
                <a:latin typeface="Georgia" panose="02040502050405020303" pitchFamily="18" charset="0"/>
              </a:rPr>
              <a:t>Inhibits calcium channels</a:t>
            </a:r>
          </a:p>
          <a:p>
            <a:pPr marL="457200" indent="-457200">
              <a:spcBef>
                <a:spcPts val="1800"/>
              </a:spcBef>
              <a:buFont typeface="Arial" panose="020B0604020202020204" pitchFamily="34" charset="0"/>
              <a:buChar char="•"/>
            </a:pPr>
            <a:r>
              <a:rPr lang="en-US" sz="2600" dirty="0">
                <a:latin typeface="Georgia" panose="02040502050405020303" pitchFamily="18" charset="0"/>
              </a:rPr>
              <a:t>Has an influence on sodium/potassium ATPase, sodium channels and potassium channels</a:t>
            </a:r>
          </a:p>
          <a:p>
            <a:pPr marL="457200" indent="-457200">
              <a:spcBef>
                <a:spcPts val="1800"/>
              </a:spcBef>
              <a:buFont typeface="Arial" panose="020B0604020202020204" pitchFamily="34" charset="0"/>
              <a:buChar char="•"/>
            </a:pPr>
            <a:r>
              <a:rPr lang="en-US" sz="2600" dirty="0">
                <a:latin typeface="Georgia" panose="02040502050405020303" pitchFamily="18" charset="0"/>
              </a:rPr>
              <a:t>Uses: drug of choice in Torsade de pointes and digitalis-induced </a:t>
            </a:r>
            <a:r>
              <a:rPr lang="en-US" sz="2600" dirty="0" err="1">
                <a:latin typeface="Georgia" panose="02040502050405020303" pitchFamily="18" charset="0"/>
              </a:rPr>
              <a:t>tachyarrhythmias</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US" sz="2600" dirty="0">
                <a:latin typeface="Georgia" panose="02040502050405020303" pitchFamily="18" charset="0"/>
              </a:rPr>
              <a:t>Adverse effects: myocardial depression, respiratory depression</a:t>
            </a:r>
          </a:p>
        </p:txBody>
      </p:sp>
      <p:sp>
        <p:nvSpPr>
          <p:cNvPr id="2" name="Slide Number Placeholder 1"/>
          <p:cNvSpPr>
            <a:spLocks noGrp="1"/>
          </p:cNvSpPr>
          <p:nvPr>
            <p:ph type="sldNum" sz="quarter" idx="12"/>
          </p:nvPr>
        </p:nvSpPr>
        <p:spPr/>
        <p:txBody>
          <a:bodyPr/>
          <a:lstStyle/>
          <a:p>
            <a:fld id="{4E570528-C745-4B2E-A9A2-DD3FF50D6EC2}" type="slidenum">
              <a:rPr lang="en-US" smtClean="0"/>
              <a:pPr/>
              <a:t>34</a:t>
            </a:fld>
            <a:endParaRPr lang="en-US"/>
          </a:p>
        </p:txBody>
      </p:sp>
    </p:spTree>
    <p:extLst>
      <p:ext uri="{BB962C8B-B14F-4D97-AF65-F5344CB8AC3E}">
        <p14:creationId xmlns:p14="http://schemas.microsoft.com/office/powerpoint/2010/main" val="36180483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705971"/>
            <a:ext cx="7772400" cy="2033516"/>
          </a:xfrm>
        </p:spPr>
        <p:txBody>
          <a:bodyPr>
            <a:normAutofit/>
          </a:bodyPr>
          <a:lstStyle/>
          <a:p>
            <a:pPr>
              <a:spcBef>
                <a:spcPts val="1800"/>
              </a:spcBef>
            </a:pPr>
            <a:r>
              <a:rPr lang="en-GB" sz="2800" b="1" dirty="0" smtClean="0">
                <a:latin typeface="Georgia" panose="02040502050405020303" pitchFamily="18" charset="0"/>
              </a:rPr>
              <a:t>MANAGEMENT OF SELECTED ARRHYTHMIAS</a:t>
            </a:r>
            <a:endParaRPr lang="en-GB" sz="2800" b="1" dirty="0">
              <a:latin typeface="Georgia" panose="02040502050405020303" pitchFamily="18" charset="0"/>
            </a:endParaRPr>
          </a:p>
        </p:txBody>
      </p:sp>
      <p:sp>
        <p:nvSpPr>
          <p:cNvPr id="6" name="Subtitle 5"/>
          <p:cNvSpPr>
            <a:spLocks noGrp="1"/>
          </p:cNvSpPr>
          <p:nvPr>
            <p:ph type="subTitle" idx="1"/>
          </p:nvPr>
        </p:nvSpPr>
        <p:spPr>
          <a:xfrm>
            <a:off x="1787857" y="3739487"/>
            <a:ext cx="6414447" cy="2320119"/>
          </a:xfrm>
        </p:spPr>
        <p:txBody>
          <a:bodyPr/>
          <a:lstStyle/>
          <a:p>
            <a:pPr marL="514350" indent="-514350" algn="l">
              <a:spcBef>
                <a:spcPts val="1800"/>
              </a:spcBef>
              <a:buFont typeface="+mj-lt"/>
              <a:buAutoNum type="arabicPeriod"/>
            </a:pPr>
            <a:r>
              <a:rPr lang="en-GB" sz="2600" dirty="0" smtClean="0">
                <a:solidFill>
                  <a:schemeClr val="tx1"/>
                </a:solidFill>
                <a:latin typeface="Georgia" panose="02040502050405020303" pitchFamily="18" charset="0"/>
              </a:rPr>
              <a:t>Atrial fibrillation</a:t>
            </a:r>
          </a:p>
          <a:p>
            <a:pPr marL="514350" indent="-514350" algn="l">
              <a:spcBef>
                <a:spcPts val="1800"/>
              </a:spcBef>
              <a:buFont typeface="+mj-lt"/>
              <a:buAutoNum type="arabicPeriod"/>
            </a:pPr>
            <a:r>
              <a:rPr lang="en-GB" sz="2600" dirty="0" smtClean="0">
                <a:solidFill>
                  <a:schemeClr val="tx1"/>
                </a:solidFill>
                <a:latin typeface="Georgia" panose="02040502050405020303" pitchFamily="18" charset="0"/>
              </a:rPr>
              <a:t>Atrial flutter</a:t>
            </a:r>
          </a:p>
          <a:p>
            <a:pPr marL="514350" indent="-514350" algn="l">
              <a:spcBef>
                <a:spcPts val="1800"/>
              </a:spcBef>
              <a:buFont typeface="+mj-lt"/>
              <a:buAutoNum type="arabicPeriod"/>
            </a:pPr>
            <a:r>
              <a:rPr lang="en-US" sz="2600" dirty="0">
                <a:solidFill>
                  <a:schemeClr val="tx1"/>
                </a:solidFill>
                <a:latin typeface="Georgia" panose="02040502050405020303" pitchFamily="18" charset="0"/>
              </a:rPr>
              <a:t>Wolff-Parkinson-White </a:t>
            </a:r>
            <a:r>
              <a:rPr lang="en-US" sz="2600" dirty="0" smtClean="0">
                <a:solidFill>
                  <a:schemeClr val="tx1"/>
                </a:solidFill>
                <a:latin typeface="Georgia" panose="02040502050405020303" pitchFamily="18" charset="0"/>
              </a:rPr>
              <a:t>Syndrome</a:t>
            </a:r>
            <a:endParaRPr lang="en-GB" sz="2600" dirty="0" smtClean="0">
              <a:solidFill>
                <a:schemeClr val="tx1"/>
              </a:solidFill>
              <a:latin typeface="Georgia" panose="02040502050405020303" pitchFamily="18" charset="0"/>
            </a:endParaRPr>
          </a:p>
        </p:txBody>
      </p:sp>
    </p:spTree>
    <p:extLst>
      <p:ext uri="{BB962C8B-B14F-4D97-AF65-F5344CB8AC3E}">
        <p14:creationId xmlns:p14="http://schemas.microsoft.com/office/powerpoint/2010/main" val="25369024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53975"/>
            <a:ext cx="8797679"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Management of atrial </a:t>
            </a:r>
            <a:r>
              <a:rPr lang="en-US" sz="2800" b="1" cap="all" dirty="0" smtClean="0">
                <a:latin typeface="Georgia" panose="02040502050405020303" pitchFamily="18" charset="0"/>
              </a:rPr>
              <a:t>fibrillation (AF)</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600" b="1" dirty="0">
                <a:latin typeface="Georgia" panose="02040502050405020303" pitchFamily="18" charset="0"/>
              </a:rPr>
              <a:t>Initial goal: </a:t>
            </a:r>
            <a:r>
              <a:rPr lang="en-US" sz="2600" b="1" dirty="0" smtClean="0">
                <a:latin typeface="Georgia" panose="02040502050405020303" pitchFamily="18" charset="0"/>
              </a:rPr>
              <a:t>Ventricular rate </a:t>
            </a:r>
            <a:r>
              <a:rPr lang="en-US" sz="2600" b="1" dirty="0">
                <a:latin typeface="Georgia" panose="02040502050405020303" pitchFamily="18" charset="0"/>
              </a:rPr>
              <a:t>control and anti-coagulation</a:t>
            </a:r>
          </a:p>
          <a:p>
            <a:pPr marL="457200" indent="-457200">
              <a:spcBef>
                <a:spcPts val="1800"/>
              </a:spcBef>
              <a:buFont typeface="Arial" panose="020B0604020202020204" pitchFamily="34" charset="0"/>
              <a:buChar char="•"/>
            </a:pPr>
            <a:r>
              <a:rPr lang="en-US" sz="2600" dirty="0">
                <a:latin typeface="Georgia" panose="02040502050405020303" pitchFamily="18" charset="0"/>
              </a:rPr>
              <a:t>Ventricular rate control: beta-blockers, calcium channel blockers (verapamil and </a:t>
            </a:r>
            <a:r>
              <a:rPr lang="en-US" sz="2600" dirty="0" err="1">
                <a:latin typeface="Georgia" panose="02040502050405020303" pitchFamily="18" charset="0"/>
              </a:rPr>
              <a:t>diltiazem</a:t>
            </a:r>
            <a:r>
              <a:rPr lang="en-US" sz="2600" dirty="0">
                <a:latin typeface="Georgia" panose="02040502050405020303" pitchFamily="18" charset="0"/>
              </a:rPr>
              <a:t>), digoxin</a:t>
            </a:r>
          </a:p>
          <a:p>
            <a:pPr marL="457200" indent="-457200">
              <a:spcBef>
                <a:spcPts val="1800"/>
              </a:spcBef>
              <a:buFont typeface="Arial" panose="020B0604020202020204" pitchFamily="34" charset="0"/>
              <a:buChar char="•"/>
            </a:pPr>
            <a:r>
              <a:rPr lang="en-US" sz="2600" dirty="0">
                <a:latin typeface="Georgia" panose="02040502050405020303" pitchFamily="18" charset="0"/>
              </a:rPr>
              <a:t>Anti-coagulation: IV heparin, warfarin (target INR 2 - 3</a:t>
            </a:r>
            <a:r>
              <a:rPr lang="en-US" sz="2600" dirty="0" smtClean="0">
                <a:latin typeface="Georgia" panose="02040502050405020303" pitchFamily="18" charset="0"/>
              </a:rPr>
              <a:t>) and other anticoagulants </a:t>
            </a:r>
            <a:r>
              <a:rPr lang="en-US" sz="2600" dirty="0">
                <a:latin typeface="Georgia" panose="02040502050405020303" pitchFamily="18" charset="0"/>
              </a:rPr>
              <a:t>- reduces risk of stroke </a:t>
            </a:r>
            <a:r>
              <a:rPr lang="en-US" sz="2600" dirty="0" smtClean="0">
                <a:latin typeface="Georgia" panose="02040502050405020303" pitchFamily="18" charset="0"/>
              </a:rPr>
              <a:t>x3</a:t>
            </a:r>
            <a:endParaRPr lang="en-US" sz="2600" b="1"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36</a:t>
            </a:fld>
            <a:endParaRPr lang="en-US"/>
          </a:p>
        </p:txBody>
      </p:sp>
    </p:spTree>
    <p:extLst>
      <p:ext uri="{BB962C8B-B14F-4D97-AF65-F5344CB8AC3E}">
        <p14:creationId xmlns:p14="http://schemas.microsoft.com/office/powerpoint/2010/main" val="19917278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Management of atrial </a:t>
            </a:r>
            <a:r>
              <a:rPr lang="en-US" sz="2800" b="1" cap="all" dirty="0" smtClean="0">
                <a:latin typeface="Georgia" panose="02040502050405020303" pitchFamily="18" charset="0"/>
              </a:rPr>
              <a:t>fibrillation …. CONT’D</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600" b="1" dirty="0" smtClean="0">
                <a:latin typeface="Georgia" panose="02040502050405020303" pitchFamily="18" charset="0"/>
              </a:rPr>
              <a:t>Eventual </a:t>
            </a:r>
            <a:r>
              <a:rPr lang="en-US" sz="2600" b="1" dirty="0">
                <a:latin typeface="Georgia" panose="02040502050405020303" pitchFamily="18" charset="0"/>
              </a:rPr>
              <a:t>goal: </a:t>
            </a:r>
            <a:r>
              <a:rPr lang="en-US" sz="2600" b="1" dirty="0" smtClean="0">
                <a:latin typeface="Georgia" panose="02040502050405020303" pitchFamily="18" charset="0"/>
              </a:rPr>
              <a:t>Restoration </a:t>
            </a:r>
            <a:r>
              <a:rPr lang="en-US" sz="2600" b="1" dirty="0">
                <a:latin typeface="Georgia" panose="02040502050405020303" pitchFamily="18" charset="0"/>
              </a:rPr>
              <a:t>and maintenance of sinus rhythm</a:t>
            </a:r>
          </a:p>
          <a:p>
            <a:pPr>
              <a:spcBef>
                <a:spcPts val="1800"/>
              </a:spcBef>
            </a:pPr>
            <a:r>
              <a:rPr lang="en-US" sz="2600" dirty="0">
                <a:latin typeface="Georgia" panose="02040502050405020303" pitchFamily="18" charset="0"/>
              </a:rPr>
              <a:t>To </a:t>
            </a:r>
            <a:r>
              <a:rPr lang="en-GB" sz="2600" dirty="0" smtClean="0">
                <a:latin typeface="Georgia" panose="02040502050405020303" pitchFamily="18" charset="0"/>
              </a:rPr>
              <a:t>improve </a:t>
            </a:r>
            <a:r>
              <a:rPr lang="en-GB" sz="2600" dirty="0">
                <a:latin typeface="Georgia" panose="02040502050405020303" pitchFamily="18" charset="0"/>
              </a:rPr>
              <a:t>cardiac </a:t>
            </a:r>
            <a:r>
              <a:rPr lang="en-GB" sz="2600" dirty="0" err="1" smtClean="0">
                <a:latin typeface="Georgia" panose="02040502050405020303" pitchFamily="18" charset="0"/>
              </a:rPr>
              <a:t>haemodynamics</a:t>
            </a:r>
            <a:r>
              <a:rPr lang="en-GB" sz="2600" dirty="0" smtClean="0">
                <a:latin typeface="Georgia" panose="02040502050405020303" pitchFamily="18" charset="0"/>
              </a:rPr>
              <a:t> </a:t>
            </a:r>
            <a:r>
              <a:rPr lang="en-GB" sz="2600" dirty="0">
                <a:latin typeface="Georgia" panose="02040502050405020303" pitchFamily="18" charset="0"/>
              </a:rPr>
              <a:t>and quality of life, and reduce the risk of thromboembolic complications</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GB" sz="2600" dirty="0">
                <a:latin typeface="Georgia" panose="02040502050405020303" pitchFamily="18" charset="0"/>
              </a:rPr>
              <a:t>Restoration of sinus rhythm: DC </a:t>
            </a:r>
            <a:r>
              <a:rPr lang="en-GB" sz="2600" dirty="0" err="1">
                <a:latin typeface="Georgia" panose="02040502050405020303" pitchFamily="18" charset="0"/>
              </a:rPr>
              <a:t>cardioversion</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GB" sz="2600" dirty="0">
                <a:latin typeface="Georgia" panose="02040502050405020303" pitchFamily="18" charset="0"/>
              </a:rPr>
              <a:t>Maintenance of sinus rhythm: quinidine, </a:t>
            </a:r>
            <a:r>
              <a:rPr lang="en-GB" sz="2600" dirty="0" err="1">
                <a:latin typeface="Georgia" panose="02040502050405020303" pitchFamily="18" charset="0"/>
              </a:rPr>
              <a:t>flecainide</a:t>
            </a:r>
            <a:r>
              <a:rPr lang="en-GB" sz="2600" dirty="0">
                <a:latin typeface="Georgia" panose="02040502050405020303" pitchFamily="18" charset="0"/>
              </a:rPr>
              <a:t>, </a:t>
            </a:r>
            <a:r>
              <a:rPr lang="en-GB" sz="2600" dirty="0" err="1">
                <a:latin typeface="Georgia" panose="02040502050405020303" pitchFamily="18" charset="0"/>
              </a:rPr>
              <a:t>propafenone</a:t>
            </a:r>
            <a:r>
              <a:rPr lang="en-GB" sz="2600" dirty="0">
                <a:latin typeface="Georgia" panose="02040502050405020303" pitchFamily="18" charset="0"/>
              </a:rPr>
              <a:t>, </a:t>
            </a:r>
            <a:r>
              <a:rPr lang="en-GB" sz="2600" dirty="0" err="1">
                <a:latin typeface="Georgia" panose="02040502050405020303" pitchFamily="18" charset="0"/>
              </a:rPr>
              <a:t>sotalol</a:t>
            </a:r>
            <a:r>
              <a:rPr lang="en-GB" sz="2600" dirty="0">
                <a:latin typeface="Georgia" panose="02040502050405020303" pitchFamily="18" charset="0"/>
              </a:rPr>
              <a:t> and </a:t>
            </a:r>
            <a:r>
              <a:rPr lang="en-GB" sz="2600" dirty="0" err="1">
                <a:latin typeface="Georgia" panose="02040502050405020303" pitchFamily="18" charset="0"/>
              </a:rPr>
              <a:t>amiodarone</a:t>
            </a:r>
            <a:r>
              <a:rPr lang="en-GB" sz="2600" dirty="0">
                <a:latin typeface="Georgia" panose="02040502050405020303" pitchFamily="18" charset="0"/>
              </a:rPr>
              <a:t> </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37</a:t>
            </a:fld>
            <a:endParaRPr lang="en-US"/>
          </a:p>
        </p:txBody>
      </p:sp>
    </p:spTree>
    <p:extLst>
      <p:ext uri="{BB962C8B-B14F-4D97-AF65-F5344CB8AC3E}">
        <p14:creationId xmlns:p14="http://schemas.microsoft.com/office/powerpoint/2010/main" val="10399883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53975"/>
            <a:ext cx="8797679"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GB" sz="2600" b="1" cap="all" dirty="0">
                <a:latin typeface="Georgia" panose="02040502050405020303" pitchFamily="18" charset="0"/>
              </a:rPr>
              <a:t>Proposed anti-arrhythmic drugs of choice for long term treatment of AF</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buNone/>
            </a:pPr>
            <a:r>
              <a:rPr lang="en-GB" sz="2600" dirty="0">
                <a:latin typeface="Georgia" panose="02040502050405020303" pitchFamily="18" charset="0"/>
              </a:rPr>
              <a:t>Selection is based on underlying heart disease:</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GB" sz="2600" dirty="0">
                <a:latin typeface="Georgia" panose="02040502050405020303" pitchFamily="18" charset="0"/>
              </a:rPr>
              <a:t>Structurally normal heart and young </a:t>
            </a:r>
            <a:r>
              <a:rPr lang="en-GB" sz="2600" dirty="0" smtClean="0">
                <a:latin typeface="Georgia" panose="02040502050405020303" pitchFamily="18" charset="0"/>
              </a:rPr>
              <a:t>age: </a:t>
            </a:r>
            <a:r>
              <a:rPr lang="en-GB" sz="2600" dirty="0" err="1" smtClean="0">
                <a:latin typeface="Georgia" panose="02040502050405020303" pitchFamily="18" charset="0"/>
              </a:rPr>
              <a:t>propafenone</a:t>
            </a:r>
            <a:r>
              <a:rPr lang="en-GB" sz="2600" dirty="0">
                <a:latin typeface="Georgia" panose="02040502050405020303" pitchFamily="18" charset="0"/>
              </a:rPr>
              <a:t>, </a:t>
            </a:r>
            <a:r>
              <a:rPr lang="en-GB" sz="2600" dirty="0" err="1">
                <a:latin typeface="Georgia" panose="02040502050405020303" pitchFamily="18" charset="0"/>
              </a:rPr>
              <a:t>flecainide</a:t>
            </a:r>
            <a:r>
              <a:rPr lang="en-GB" sz="2600" dirty="0">
                <a:latin typeface="Georgia" panose="02040502050405020303" pitchFamily="18" charset="0"/>
              </a:rPr>
              <a:t>, </a:t>
            </a:r>
            <a:r>
              <a:rPr lang="en-GB" sz="2600" dirty="0" err="1">
                <a:latin typeface="Georgia" panose="02040502050405020303" pitchFamily="18" charset="0"/>
              </a:rPr>
              <a:t>sotalol</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GB" sz="2600" dirty="0">
                <a:latin typeface="Georgia" panose="02040502050405020303" pitchFamily="18" charset="0"/>
              </a:rPr>
              <a:t>Coronary artery </a:t>
            </a:r>
            <a:r>
              <a:rPr lang="en-GB" sz="2600" dirty="0" smtClean="0">
                <a:latin typeface="Georgia" panose="02040502050405020303" pitchFamily="18" charset="0"/>
              </a:rPr>
              <a:t>disease: </a:t>
            </a:r>
            <a:r>
              <a:rPr lang="en-GB" sz="2600" dirty="0" err="1" smtClean="0">
                <a:latin typeface="Georgia" panose="02040502050405020303" pitchFamily="18" charset="0"/>
              </a:rPr>
              <a:t>sotalol</a:t>
            </a:r>
            <a:r>
              <a:rPr lang="en-GB" sz="2600" dirty="0">
                <a:latin typeface="Georgia" panose="02040502050405020303" pitchFamily="18" charset="0"/>
              </a:rPr>
              <a:t>, </a:t>
            </a:r>
            <a:r>
              <a:rPr lang="en-GB" sz="2600" dirty="0" err="1">
                <a:latin typeface="Georgia" panose="02040502050405020303" pitchFamily="18" charset="0"/>
              </a:rPr>
              <a:t>amiodarone</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GB" sz="2600" dirty="0">
                <a:latin typeface="Georgia" panose="02040502050405020303" pitchFamily="18" charset="0"/>
              </a:rPr>
              <a:t>Congestive heart </a:t>
            </a:r>
            <a:r>
              <a:rPr lang="en-GB" sz="2600" dirty="0" smtClean="0">
                <a:latin typeface="Georgia" panose="02040502050405020303" pitchFamily="18" charset="0"/>
              </a:rPr>
              <a:t>failure: </a:t>
            </a:r>
            <a:r>
              <a:rPr lang="en-GB" sz="2600" dirty="0" err="1" smtClean="0">
                <a:latin typeface="Georgia" panose="02040502050405020303" pitchFamily="18" charset="0"/>
              </a:rPr>
              <a:t>amiodarone</a:t>
            </a:r>
            <a:endParaRPr lang="en-US" sz="2600" dirty="0">
              <a:latin typeface="Georgia" panose="02040502050405020303" pitchFamily="18" charset="0"/>
            </a:endParaRPr>
          </a:p>
          <a:p>
            <a:pPr marL="457200" indent="-457200">
              <a:spcBef>
                <a:spcPts val="1800"/>
              </a:spcBef>
              <a:buFont typeface="Arial" panose="020B0604020202020204" pitchFamily="34" charset="0"/>
              <a:buChar char="•"/>
            </a:pPr>
            <a:r>
              <a:rPr lang="en-GB" sz="2600" dirty="0">
                <a:latin typeface="Georgia" panose="02040502050405020303" pitchFamily="18" charset="0"/>
              </a:rPr>
              <a:t>Left ventricular </a:t>
            </a:r>
            <a:r>
              <a:rPr lang="en-GB" sz="2600" dirty="0" smtClean="0">
                <a:latin typeface="Georgia" panose="02040502050405020303" pitchFamily="18" charset="0"/>
              </a:rPr>
              <a:t>hypertrophy: </a:t>
            </a:r>
            <a:r>
              <a:rPr lang="en-GB" sz="2600" dirty="0" err="1" smtClean="0">
                <a:latin typeface="Georgia" panose="02040502050405020303" pitchFamily="18" charset="0"/>
              </a:rPr>
              <a:t>sotalol</a:t>
            </a:r>
            <a:endParaRPr lang="en-US" sz="26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38</a:t>
            </a:fld>
            <a:endParaRPr lang="en-US"/>
          </a:p>
        </p:txBody>
      </p:sp>
    </p:spTree>
    <p:extLst>
      <p:ext uri="{BB962C8B-B14F-4D97-AF65-F5344CB8AC3E}">
        <p14:creationId xmlns:p14="http://schemas.microsoft.com/office/powerpoint/2010/main" val="13525019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Atrial flutter</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GB" sz="2500" b="1" dirty="0">
                <a:latin typeface="Georgia" panose="02040502050405020303" pitchFamily="18" charset="0"/>
              </a:rPr>
              <a:t>Ventricular rate control</a:t>
            </a:r>
          </a:p>
          <a:p>
            <a:pPr marL="0" indent="0">
              <a:spcBef>
                <a:spcPts val="1800"/>
              </a:spcBef>
              <a:buNone/>
            </a:pPr>
            <a:r>
              <a:rPr lang="en-GB" sz="2500" dirty="0">
                <a:latin typeface="Georgia" panose="02040502050405020303" pitchFamily="18" charset="0"/>
              </a:rPr>
              <a:t>Drugs that block the AV node: IV calcium channel blockers or beta-blockers can be used, followed by initiation of oral agents</a:t>
            </a:r>
            <a:endParaRPr lang="en-US" sz="2500" dirty="0">
              <a:latin typeface="Georgia" panose="02040502050405020303" pitchFamily="18" charset="0"/>
            </a:endParaRPr>
          </a:p>
          <a:p>
            <a:pPr marL="0" indent="0">
              <a:spcBef>
                <a:spcPts val="1800"/>
              </a:spcBef>
              <a:buNone/>
            </a:pPr>
            <a:r>
              <a:rPr lang="en-GB" sz="2500" b="1" dirty="0">
                <a:latin typeface="Georgia" panose="02040502050405020303" pitchFamily="18" charset="0"/>
              </a:rPr>
              <a:t>Termination of sustained episodes</a:t>
            </a:r>
          </a:p>
          <a:p>
            <a:pPr marL="342900" indent="-342900">
              <a:spcBef>
                <a:spcPts val="1800"/>
              </a:spcBef>
              <a:buFont typeface="Arial" panose="020B0604020202020204" pitchFamily="34" charset="0"/>
              <a:buChar char="•"/>
            </a:pPr>
            <a:r>
              <a:rPr lang="en-GB" sz="2500" dirty="0">
                <a:latin typeface="Georgia" panose="02040502050405020303" pitchFamily="18" charset="0"/>
              </a:rPr>
              <a:t>Electrical </a:t>
            </a:r>
            <a:r>
              <a:rPr lang="en-GB" sz="2500" dirty="0" err="1" smtClean="0">
                <a:latin typeface="Georgia" panose="02040502050405020303" pitchFamily="18" charset="0"/>
              </a:rPr>
              <a:t>cardioversion</a:t>
            </a:r>
            <a:endParaRPr lang="en-GB" sz="2500" dirty="0">
              <a:latin typeface="Georgia" panose="02040502050405020303" pitchFamily="18" charset="0"/>
            </a:endParaRPr>
          </a:p>
          <a:p>
            <a:pPr marL="342900" indent="-342900">
              <a:spcBef>
                <a:spcPts val="1800"/>
              </a:spcBef>
              <a:buFont typeface="Arial" panose="020B0604020202020204" pitchFamily="34" charset="0"/>
              <a:buChar char="•"/>
            </a:pPr>
            <a:r>
              <a:rPr lang="en-GB" sz="2500" dirty="0">
                <a:latin typeface="Georgia" panose="02040502050405020303" pitchFamily="18" charset="0"/>
              </a:rPr>
              <a:t>Pharmacological </a:t>
            </a:r>
            <a:r>
              <a:rPr lang="en-GB" sz="2500" dirty="0" err="1">
                <a:latin typeface="Georgia" panose="02040502050405020303" pitchFamily="18" charset="0"/>
              </a:rPr>
              <a:t>cardioversion</a:t>
            </a:r>
            <a:r>
              <a:rPr lang="en-GB" sz="2500" dirty="0">
                <a:latin typeface="Georgia" panose="02040502050405020303" pitchFamily="18" charset="0"/>
              </a:rPr>
              <a:t>: procainamide, </a:t>
            </a:r>
            <a:r>
              <a:rPr lang="en-GB" sz="2500" dirty="0" err="1">
                <a:latin typeface="Georgia" panose="02040502050405020303" pitchFamily="18" charset="0"/>
              </a:rPr>
              <a:t>flecainide</a:t>
            </a:r>
            <a:r>
              <a:rPr lang="en-GB" sz="2500" dirty="0">
                <a:latin typeface="Georgia" panose="02040502050405020303" pitchFamily="18" charset="0"/>
              </a:rPr>
              <a:t>, </a:t>
            </a:r>
            <a:r>
              <a:rPr lang="en-GB" sz="2500" dirty="0" err="1">
                <a:latin typeface="Georgia" panose="02040502050405020303" pitchFamily="18" charset="0"/>
              </a:rPr>
              <a:t>propafenone</a:t>
            </a:r>
            <a:r>
              <a:rPr lang="en-GB" sz="2500" dirty="0">
                <a:latin typeface="Georgia" panose="02040502050405020303" pitchFamily="18" charset="0"/>
              </a:rPr>
              <a:t>, </a:t>
            </a:r>
            <a:r>
              <a:rPr lang="en-GB" sz="2500" dirty="0" err="1">
                <a:latin typeface="Georgia" panose="02040502050405020303" pitchFamily="18" charset="0"/>
              </a:rPr>
              <a:t>amiodarone</a:t>
            </a:r>
            <a:r>
              <a:rPr lang="en-GB" sz="2500" dirty="0">
                <a:latin typeface="Georgia" panose="02040502050405020303" pitchFamily="18" charset="0"/>
              </a:rPr>
              <a:t> </a:t>
            </a:r>
          </a:p>
          <a:p>
            <a:pPr marL="342900" indent="-342900">
              <a:spcBef>
                <a:spcPts val="1800"/>
              </a:spcBef>
              <a:buFont typeface="Arial" panose="020B0604020202020204" pitchFamily="34" charset="0"/>
              <a:buChar char="•"/>
            </a:pPr>
            <a:r>
              <a:rPr lang="en-GB" sz="2500" dirty="0">
                <a:latin typeface="Georgia" panose="02040502050405020303" pitchFamily="18" charset="0"/>
              </a:rPr>
              <a:t>Atrial overdrive pacing </a:t>
            </a:r>
          </a:p>
          <a:p>
            <a:pPr marL="342900" indent="-342900">
              <a:spcBef>
                <a:spcPts val="1800"/>
              </a:spcBef>
              <a:buFont typeface="Arial" panose="020B0604020202020204" pitchFamily="34" charset="0"/>
              <a:buChar char="•"/>
            </a:pPr>
            <a:r>
              <a:rPr lang="en-GB" sz="2500" dirty="0">
                <a:latin typeface="Georgia" panose="02040502050405020303" pitchFamily="18" charset="0"/>
              </a:rPr>
              <a:t>Combination therapy of above</a:t>
            </a:r>
            <a:endParaRPr lang="en-US" sz="25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39</a:t>
            </a:fld>
            <a:endParaRPr lang="en-US"/>
          </a:p>
        </p:txBody>
      </p:sp>
    </p:spTree>
    <p:extLst>
      <p:ext uri="{BB962C8B-B14F-4D97-AF65-F5344CB8AC3E}">
        <p14:creationId xmlns:p14="http://schemas.microsoft.com/office/powerpoint/2010/main" val="3052094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381000"/>
            <a:ext cx="8589819" cy="77906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rPr>
              <a:t>Clinical classification of arrhythmias</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457200" y="1371600"/>
            <a:ext cx="8229600" cy="4984750"/>
          </a:xfrm>
          <a:prstGeom prst="rect">
            <a:avLst/>
          </a:prstGeom>
          <a:noFill/>
          <a:ln>
            <a:noFill/>
          </a:ln>
        </p:spPr>
        <p:txBody>
          <a:bodyPr spcFirstLastPara="1" wrap="square" lIns="91425" tIns="45700" rIns="91425" bIns="45700" anchor="t" anchorCtr="0">
            <a:noAutofit/>
          </a:bodyPr>
          <a:lstStyle/>
          <a:p>
            <a:pPr>
              <a:spcBef>
                <a:spcPts val="1800"/>
              </a:spcBef>
              <a:buNone/>
            </a:pPr>
            <a:r>
              <a:rPr lang="en-US" sz="2400" b="1" dirty="0">
                <a:latin typeface="Georgia" panose="02040502050405020303" pitchFamily="18" charset="0"/>
              </a:rPr>
              <a:t>Site of origin of the abnormality</a:t>
            </a:r>
          </a:p>
          <a:p>
            <a:pPr marL="457200" indent="-457200">
              <a:spcBef>
                <a:spcPts val="1800"/>
              </a:spcBef>
              <a:buFont typeface="Arial" panose="020B0604020202020204" pitchFamily="34" charset="0"/>
              <a:buChar char="•"/>
            </a:pPr>
            <a:r>
              <a:rPr lang="en-US" sz="2400" dirty="0">
                <a:latin typeface="Georgia" panose="02040502050405020303" pitchFamily="18" charset="0"/>
              </a:rPr>
              <a:t>Atrial</a:t>
            </a:r>
          </a:p>
          <a:p>
            <a:pPr marL="457200" indent="-457200">
              <a:spcBef>
                <a:spcPts val="1800"/>
              </a:spcBef>
              <a:buFont typeface="Arial" panose="020B0604020202020204" pitchFamily="34" charset="0"/>
              <a:buChar char="•"/>
            </a:pPr>
            <a:r>
              <a:rPr lang="en-US" sz="2400" dirty="0" err="1">
                <a:latin typeface="Georgia" panose="02040502050405020303" pitchFamily="18" charset="0"/>
              </a:rPr>
              <a:t>Junctional</a:t>
            </a:r>
            <a:endParaRPr lang="en-US" sz="2400" dirty="0">
              <a:latin typeface="Georgia" panose="02040502050405020303" pitchFamily="18" charset="0"/>
            </a:endParaRPr>
          </a:p>
          <a:p>
            <a:pPr marL="457200" indent="-457200">
              <a:spcBef>
                <a:spcPts val="1800"/>
              </a:spcBef>
              <a:buFont typeface="Arial" panose="020B0604020202020204" pitchFamily="34" charset="0"/>
              <a:buChar char="•"/>
            </a:pPr>
            <a:r>
              <a:rPr lang="en-US" sz="2400" dirty="0" smtClean="0">
                <a:latin typeface="Georgia" panose="02040502050405020303" pitchFamily="18" charset="0"/>
              </a:rPr>
              <a:t>Ventricular</a:t>
            </a:r>
            <a:endParaRPr lang="en-US" sz="2400" dirty="0">
              <a:latin typeface="Georgia" panose="02040502050405020303" pitchFamily="18" charset="0"/>
            </a:endParaRPr>
          </a:p>
          <a:p>
            <a:pPr>
              <a:spcBef>
                <a:spcPts val="1800"/>
              </a:spcBef>
              <a:buNone/>
            </a:pPr>
            <a:r>
              <a:rPr lang="en-US" sz="2400" b="1" dirty="0">
                <a:latin typeface="Georgia" panose="02040502050405020303" pitchFamily="18" charset="0"/>
              </a:rPr>
              <a:t>Whether rate is increased or decreased</a:t>
            </a:r>
          </a:p>
          <a:p>
            <a:pPr marL="457200" indent="-457200">
              <a:spcBef>
                <a:spcPts val="1800"/>
              </a:spcBef>
              <a:buFont typeface="Arial" panose="020B0604020202020204" pitchFamily="34" charset="0"/>
              <a:buChar char="•"/>
            </a:pPr>
            <a:r>
              <a:rPr lang="en-US" sz="2400" dirty="0" err="1">
                <a:latin typeface="Georgia" panose="02040502050405020303" pitchFamily="18" charset="0"/>
              </a:rPr>
              <a:t>Tachyarrhythmias</a:t>
            </a:r>
            <a:endParaRPr lang="en-US" sz="2400" dirty="0">
              <a:latin typeface="Georgia" panose="02040502050405020303" pitchFamily="18" charset="0"/>
            </a:endParaRPr>
          </a:p>
          <a:p>
            <a:pPr marL="457200" indent="-457200">
              <a:spcBef>
                <a:spcPts val="1800"/>
              </a:spcBef>
              <a:buFont typeface="Arial" panose="020B0604020202020204" pitchFamily="34" charset="0"/>
              <a:buChar char="•"/>
            </a:pPr>
            <a:r>
              <a:rPr lang="en-US" sz="2400" dirty="0" err="1">
                <a:latin typeface="Georgia" panose="02040502050405020303" pitchFamily="18" charset="0"/>
              </a:rPr>
              <a:t>Bradyarrhythmias</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4</a:t>
            </a:fld>
            <a:endParaRPr lang="en-US"/>
          </a:p>
        </p:txBody>
      </p:sp>
    </p:spTree>
    <p:extLst>
      <p:ext uri="{BB962C8B-B14F-4D97-AF65-F5344CB8AC3E}">
        <p14:creationId xmlns:p14="http://schemas.microsoft.com/office/powerpoint/2010/main" val="7271700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800" b="1" cap="all" dirty="0">
                <a:latin typeface="Georgia" panose="02040502050405020303" pitchFamily="18" charset="0"/>
              </a:rPr>
              <a:t>Wolff-Parkinson-White Syndrome</a:t>
            </a:r>
            <a:endParaRPr lang="en-US" sz="28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200"/>
              </a:spcBef>
              <a:buNone/>
            </a:pPr>
            <a:r>
              <a:rPr lang="en-US" sz="2400" dirty="0">
                <a:latin typeface="Georgia" panose="02040502050405020303" pitchFamily="18" charset="0"/>
              </a:rPr>
              <a:t>Drug therapy is only indicated in symptomatic </a:t>
            </a:r>
            <a:r>
              <a:rPr lang="en-US" sz="2400" dirty="0" smtClean="0">
                <a:latin typeface="Georgia" panose="02040502050405020303" pitchFamily="18" charset="0"/>
              </a:rPr>
              <a:t>patients</a:t>
            </a:r>
          </a:p>
          <a:p>
            <a:pPr>
              <a:spcBef>
                <a:spcPts val="1200"/>
              </a:spcBef>
            </a:pPr>
            <a:r>
              <a:rPr lang="en-US" sz="2400" dirty="0">
                <a:latin typeface="Georgia" panose="02040502050405020303" pitchFamily="18" charset="0"/>
              </a:rPr>
              <a:t>Treatment of choice for most patients is 	radiofrequency ablation of the accessory tract </a:t>
            </a:r>
          </a:p>
          <a:p>
            <a:pPr marL="0" indent="0">
              <a:spcBef>
                <a:spcPts val="1200"/>
              </a:spcBef>
              <a:buNone/>
            </a:pPr>
            <a:r>
              <a:rPr lang="en-US" sz="2400" b="1" dirty="0">
                <a:latin typeface="Georgia" panose="02040502050405020303" pitchFamily="18" charset="0"/>
              </a:rPr>
              <a:t>Aims of treatment</a:t>
            </a:r>
            <a:endParaRPr lang="en-US" sz="2400" dirty="0">
              <a:latin typeface="Georgia" panose="02040502050405020303" pitchFamily="18" charset="0"/>
            </a:endParaRPr>
          </a:p>
          <a:p>
            <a:pPr>
              <a:spcBef>
                <a:spcPts val="1200"/>
              </a:spcBef>
            </a:pPr>
            <a:r>
              <a:rPr lang="en-US" sz="2400" dirty="0">
                <a:latin typeface="Georgia" panose="02040502050405020303" pitchFamily="18" charset="0"/>
              </a:rPr>
              <a:t>To slow conduction rate</a:t>
            </a:r>
          </a:p>
          <a:p>
            <a:pPr>
              <a:spcBef>
                <a:spcPts val="1200"/>
              </a:spcBef>
            </a:pPr>
            <a:r>
              <a:rPr lang="en-US" sz="2400" dirty="0">
                <a:latin typeface="Georgia" panose="02040502050405020303" pitchFamily="18" charset="0"/>
              </a:rPr>
              <a:t>To prolong the refractory period of the accessory tract</a:t>
            </a:r>
          </a:p>
          <a:p>
            <a:pPr marL="0" indent="0">
              <a:spcBef>
                <a:spcPts val="1200"/>
              </a:spcBef>
              <a:buNone/>
            </a:pPr>
            <a:r>
              <a:rPr lang="en-US" sz="2400" b="1" dirty="0">
                <a:latin typeface="Georgia" panose="02040502050405020303" pitchFamily="18" charset="0"/>
              </a:rPr>
              <a:t>Drugs</a:t>
            </a:r>
            <a:endParaRPr lang="en-US" sz="2400" dirty="0">
              <a:latin typeface="Georgia" panose="02040502050405020303" pitchFamily="18" charset="0"/>
            </a:endParaRPr>
          </a:p>
          <a:p>
            <a:pPr>
              <a:spcBef>
                <a:spcPts val="1200"/>
              </a:spcBef>
            </a:pPr>
            <a:r>
              <a:rPr lang="en-US" sz="2400" dirty="0" err="1">
                <a:latin typeface="Georgia" panose="02040502050405020303" pitchFamily="18" charset="0"/>
              </a:rPr>
              <a:t>Disopyramide</a:t>
            </a:r>
            <a:r>
              <a:rPr lang="en-US" sz="2400" dirty="0">
                <a:latin typeface="Georgia" panose="02040502050405020303" pitchFamily="18" charset="0"/>
              </a:rPr>
              <a:t>, </a:t>
            </a:r>
            <a:r>
              <a:rPr lang="en-US" sz="2400" dirty="0" err="1">
                <a:latin typeface="Georgia" panose="02040502050405020303" pitchFamily="18" charset="0"/>
              </a:rPr>
              <a:t>amiodarone</a:t>
            </a:r>
            <a:r>
              <a:rPr lang="en-US" sz="2400" dirty="0">
                <a:latin typeface="Georgia" panose="02040502050405020303" pitchFamily="18" charset="0"/>
              </a:rPr>
              <a:t>, </a:t>
            </a:r>
            <a:r>
              <a:rPr lang="en-US" sz="2400" dirty="0" err="1" smtClean="0">
                <a:latin typeface="Georgia" panose="02040502050405020303" pitchFamily="18" charset="0"/>
              </a:rPr>
              <a:t>sotalol</a:t>
            </a:r>
            <a:r>
              <a:rPr lang="en-US" sz="2400" dirty="0" smtClean="0">
                <a:latin typeface="Georgia" panose="02040502050405020303" pitchFamily="18" charset="0"/>
              </a:rPr>
              <a:t>: increase </a:t>
            </a:r>
            <a:r>
              <a:rPr lang="en-US" sz="2400" dirty="0">
                <a:latin typeface="Georgia" panose="02040502050405020303" pitchFamily="18" charset="0"/>
              </a:rPr>
              <a:t>the refractory period</a:t>
            </a:r>
            <a:r>
              <a:rPr lang="en-GB" sz="2400" dirty="0">
                <a:latin typeface="Georgia" panose="02040502050405020303" pitchFamily="18" charset="0"/>
              </a:rPr>
              <a:t> in the accessory pathway</a:t>
            </a:r>
            <a:endParaRPr lang="en-US" sz="2400" dirty="0">
              <a:latin typeface="Georgia" panose="02040502050405020303" pitchFamily="18" charset="0"/>
            </a:endParaRPr>
          </a:p>
          <a:p>
            <a:pPr>
              <a:spcBef>
                <a:spcPts val="1200"/>
              </a:spcBef>
            </a:pPr>
            <a:r>
              <a:rPr lang="en-US" sz="2400" dirty="0">
                <a:latin typeface="Georgia" panose="02040502050405020303" pitchFamily="18" charset="0"/>
              </a:rPr>
              <a:t>Avoid digoxin &amp; verapamil (increase conduction in the accessory tract</a:t>
            </a:r>
            <a:r>
              <a:rPr lang="en-US" sz="2400" dirty="0" smtClean="0">
                <a:latin typeface="Georgia" panose="02040502050405020303" pitchFamily="18" charset="0"/>
              </a:rPr>
              <a:t>)</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40</a:t>
            </a:fld>
            <a:endParaRPr lang="en-US"/>
          </a:p>
        </p:txBody>
      </p:sp>
    </p:spTree>
    <p:extLst>
      <p:ext uri="{BB962C8B-B14F-4D97-AF65-F5344CB8AC3E}">
        <p14:creationId xmlns:p14="http://schemas.microsoft.com/office/powerpoint/2010/main" val="71744910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Algerian" pitchFamily="82" charset="0"/>
              </a:rPr>
              <a:t>END</a:t>
            </a:r>
            <a:endParaRPr lang="en-US" sz="9600" b="1" i="1" dirty="0">
              <a:latin typeface="Algerian" pitchFamily="82"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p>
          <a:p>
            <a:r>
              <a:rPr lang="en-US" b="1" dirty="0" smtClean="0">
                <a:solidFill>
                  <a:schemeClr val="tx1"/>
                </a:solidFill>
                <a:latin typeface="Britannic Bold" panose="020B0903060703020204" pitchFamily="34" charset="0"/>
              </a:rPr>
              <a:t>Thanks for listening</a:t>
            </a:r>
            <a:endParaRPr lang="en-US" b="1" dirty="0">
              <a:solidFill>
                <a:schemeClr val="tx1"/>
              </a:solidFill>
              <a:latin typeface="Britannic Bold" panose="020B0903060703020204" pitchFamily="34" charset="0"/>
            </a:endParaRPr>
          </a:p>
        </p:txBody>
      </p:sp>
    </p:spTree>
    <p:extLst>
      <p:ext uri="{BB962C8B-B14F-4D97-AF65-F5344CB8AC3E}">
        <p14:creationId xmlns:p14="http://schemas.microsoft.com/office/powerpoint/2010/main" val="22940881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rPr>
              <a:t>goal of anti-arrhythmic drug therapy</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196289"/>
          </a:xfrm>
          <a:prstGeom prst="rect">
            <a:avLst/>
          </a:prstGeom>
          <a:noFill/>
          <a:ln>
            <a:noFill/>
          </a:ln>
        </p:spPr>
        <p:txBody>
          <a:bodyPr spcFirstLastPara="1" wrap="square" lIns="91425" tIns="45700" rIns="91425" bIns="45700" anchor="t" anchorCtr="0">
            <a:noAutofit/>
          </a:bodyPr>
          <a:lstStyle/>
          <a:p>
            <a:pPr marL="0" indent="0">
              <a:spcBef>
                <a:spcPts val="1800"/>
              </a:spcBef>
              <a:buNone/>
              <a:defRPr/>
            </a:pPr>
            <a:r>
              <a:rPr lang="en-US" sz="2400" b="1" dirty="0">
                <a:latin typeface="Georgia" panose="02040502050405020303" pitchFamily="18" charset="0"/>
              </a:rPr>
              <a:t>The ultimate goal of anti-arrhythmic drug therapy:</a:t>
            </a:r>
          </a:p>
          <a:p>
            <a:pPr marL="342900" indent="-342900">
              <a:spcBef>
                <a:spcPts val="1800"/>
              </a:spcBef>
              <a:buFont typeface="Arial" panose="020B0604020202020204" pitchFamily="34" charset="0"/>
              <a:buChar char="•"/>
              <a:defRPr/>
            </a:pPr>
            <a:r>
              <a:rPr lang="en-US" sz="2400" dirty="0">
                <a:latin typeface="Georgia" panose="02040502050405020303" pitchFamily="18" charset="0"/>
              </a:rPr>
              <a:t>Restore normal sinus rhythm and conduction</a:t>
            </a:r>
          </a:p>
          <a:p>
            <a:pPr marL="342900" indent="-342900">
              <a:spcBef>
                <a:spcPts val="1800"/>
              </a:spcBef>
              <a:buFont typeface="Arial" panose="020B0604020202020204" pitchFamily="34" charset="0"/>
              <a:buChar char="•"/>
              <a:defRPr/>
            </a:pPr>
            <a:r>
              <a:rPr lang="en-US" sz="2400" dirty="0">
                <a:latin typeface="Georgia" panose="02040502050405020303" pitchFamily="18" charset="0"/>
              </a:rPr>
              <a:t>Prevent more serious and possibly lethal arrhythmias from occurring </a:t>
            </a:r>
            <a:endParaRPr lang="en-US" sz="2400" b="1" dirty="0">
              <a:latin typeface="Georgia" panose="02040502050405020303" pitchFamily="18" charset="0"/>
            </a:endParaRPr>
          </a:p>
          <a:p>
            <a:pPr marL="0" indent="0">
              <a:spcBef>
                <a:spcPts val="1800"/>
              </a:spcBef>
              <a:buNone/>
              <a:defRPr/>
            </a:pPr>
            <a:r>
              <a:rPr lang="en-US" sz="2400" b="1" dirty="0">
                <a:latin typeface="Georgia" panose="02040502050405020303" pitchFamily="18" charset="0"/>
              </a:rPr>
              <a:t>Antiarrhythmic drugs are used to:</a:t>
            </a:r>
          </a:p>
          <a:p>
            <a:pPr marL="342900" indent="-342900">
              <a:spcBef>
                <a:spcPts val="1800"/>
              </a:spcBef>
              <a:buFont typeface="Arial" panose="020B0604020202020204" pitchFamily="34" charset="0"/>
              <a:buChar char="•"/>
              <a:defRPr/>
            </a:pPr>
            <a:r>
              <a:rPr lang="en-US" sz="2400" dirty="0">
                <a:latin typeface="Georgia" panose="02040502050405020303" pitchFamily="18" charset="0"/>
              </a:rPr>
              <a:t>Decrease or increase conduction velocity in </a:t>
            </a:r>
            <a:r>
              <a:rPr lang="en-US" sz="2400" dirty="0" err="1">
                <a:latin typeface="Georgia" panose="02040502050405020303" pitchFamily="18" charset="0"/>
              </a:rPr>
              <a:t>tachyarrhythmias</a:t>
            </a:r>
            <a:r>
              <a:rPr lang="en-US" sz="2400" dirty="0">
                <a:latin typeface="Georgia" panose="02040502050405020303" pitchFamily="18" charset="0"/>
              </a:rPr>
              <a:t> and </a:t>
            </a:r>
            <a:r>
              <a:rPr lang="en-US" sz="2400" dirty="0" err="1">
                <a:latin typeface="Georgia" panose="02040502050405020303" pitchFamily="18" charset="0"/>
              </a:rPr>
              <a:t>bradyarrhythmias</a:t>
            </a:r>
            <a:r>
              <a:rPr lang="en-US" sz="2400" dirty="0">
                <a:latin typeface="Georgia" panose="02040502050405020303" pitchFamily="18" charset="0"/>
              </a:rPr>
              <a:t> respectively</a:t>
            </a:r>
          </a:p>
          <a:p>
            <a:pPr marL="342900" indent="-342900">
              <a:spcBef>
                <a:spcPts val="1800"/>
              </a:spcBef>
              <a:buFont typeface="Arial" panose="020B0604020202020204" pitchFamily="34" charset="0"/>
              <a:buChar char="•"/>
              <a:defRPr/>
            </a:pPr>
            <a:r>
              <a:rPr lang="en-US" sz="2400" dirty="0">
                <a:latin typeface="Georgia" panose="02040502050405020303" pitchFamily="18" charset="0"/>
              </a:rPr>
              <a:t>Change the duration of the effective refractory period </a:t>
            </a:r>
          </a:p>
          <a:p>
            <a:pPr marL="342900" indent="-342900">
              <a:spcBef>
                <a:spcPts val="1800"/>
              </a:spcBef>
              <a:buFont typeface="Arial" panose="020B0604020202020204" pitchFamily="34" charset="0"/>
              <a:buChar char="•"/>
              <a:defRPr/>
            </a:pPr>
            <a:r>
              <a:rPr lang="en-US" sz="2400" dirty="0">
                <a:latin typeface="Georgia" panose="02040502050405020303" pitchFamily="18" charset="0"/>
              </a:rPr>
              <a:t>Suppress abnormal automaticity </a:t>
            </a:r>
          </a:p>
        </p:txBody>
      </p:sp>
      <p:sp>
        <p:nvSpPr>
          <p:cNvPr id="2" name="Slide Number Placeholder 1"/>
          <p:cNvSpPr>
            <a:spLocks noGrp="1"/>
          </p:cNvSpPr>
          <p:nvPr>
            <p:ph type="sldNum" sz="quarter" idx="12"/>
          </p:nvPr>
        </p:nvSpPr>
        <p:spPr/>
        <p:txBody>
          <a:bodyPr/>
          <a:lstStyle/>
          <a:p>
            <a:fld id="{4E570528-C745-4B2E-A9A2-DD3FF50D6EC2}" type="slidenum">
              <a:rPr lang="en-US" smtClean="0"/>
              <a:pPr/>
              <a:t>5</a:t>
            </a:fld>
            <a:endParaRPr lang="en-US"/>
          </a:p>
        </p:txBody>
      </p:sp>
    </p:spTree>
    <p:extLst>
      <p:ext uri="{BB962C8B-B14F-4D97-AF65-F5344CB8AC3E}">
        <p14:creationId xmlns:p14="http://schemas.microsoft.com/office/powerpoint/2010/main" val="9208219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a:xfrm>
            <a:off x="232012" y="152399"/>
            <a:ext cx="8693624" cy="980365"/>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rtlCol="1">
            <a:noAutofit/>
          </a:bodyPr>
          <a:lstStyle/>
          <a:p>
            <a:pPr algn="l">
              <a:spcBef>
                <a:spcPts val="600"/>
              </a:spcBef>
              <a:defRPr/>
            </a:pPr>
            <a:r>
              <a:rPr lang="en-US" sz="2200" b="1" cap="all" dirty="0">
                <a:latin typeface="Georgia" panose="02040502050405020303" pitchFamily="18" charset="0"/>
              </a:rPr>
              <a:t>Vaughan-William classification of anti-arrhythmic drugs used in the treatment of </a:t>
            </a:r>
            <a:r>
              <a:rPr lang="en-US" sz="2200" b="1" cap="all" dirty="0" err="1">
                <a:latin typeface="Georgia" panose="02040502050405020303" pitchFamily="18" charset="0"/>
              </a:rPr>
              <a:t>tachyarrhythmias</a:t>
            </a:r>
            <a:endParaRPr lang="en-US" sz="2200" b="1" cap="all" dirty="0">
              <a:latin typeface="Georgia" panose="02040502050405020303" pitchFamily="18" charset="0"/>
            </a:endParaRPr>
          </a:p>
        </p:txBody>
      </p:sp>
      <p:graphicFrame>
        <p:nvGraphicFramePr>
          <p:cNvPr id="4" name="جدول 3"/>
          <p:cNvGraphicFramePr>
            <a:graphicFrameLocks noGrp="1"/>
          </p:cNvGraphicFramePr>
          <p:nvPr>
            <p:extLst/>
          </p:nvPr>
        </p:nvGraphicFramePr>
        <p:xfrm>
          <a:off x="251521" y="1364776"/>
          <a:ext cx="8640961" cy="5307075"/>
        </p:xfrm>
        <a:graphic>
          <a:graphicData uri="http://schemas.openxmlformats.org/drawingml/2006/table">
            <a:tbl>
              <a:tblPr firstRow="1" bandRow="1">
                <a:tableStyleId>{21E4AEA4-8DFA-4A89-87EB-49C32662AFE0}</a:tableStyleId>
              </a:tblPr>
              <a:tblGrid>
                <a:gridCol w="908539">
                  <a:extLst>
                    <a:ext uri="{9D8B030D-6E8A-4147-A177-3AD203B41FA5}">
                      <a16:colId xmlns:a16="http://schemas.microsoft.com/office/drawing/2014/main" xmlns="" val="20000"/>
                    </a:ext>
                  </a:extLst>
                </a:gridCol>
                <a:gridCol w="2074459">
                  <a:extLst>
                    <a:ext uri="{9D8B030D-6E8A-4147-A177-3AD203B41FA5}">
                      <a16:colId xmlns:a16="http://schemas.microsoft.com/office/drawing/2014/main" xmlns="" val="20001"/>
                    </a:ext>
                  </a:extLst>
                </a:gridCol>
                <a:gridCol w="3125338">
                  <a:extLst>
                    <a:ext uri="{9D8B030D-6E8A-4147-A177-3AD203B41FA5}">
                      <a16:colId xmlns:a16="http://schemas.microsoft.com/office/drawing/2014/main" xmlns="" val="20002"/>
                    </a:ext>
                  </a:extLst>
                </a:gridCol>
                <a:gridCol w="2532625">
                  <a:extLst>
                    <a:ext uri="{9D8B030D-6E8A-4147-A177-3AD203B41FA5}">
                      <a16:colId xmlns:a16="http://schemas.microsoft.com/office/drawing/2014/main" xmlns="" val="20003"/>
                    </a:ext>
                  </a:extLst>
                </a:gridCol>
              </a:tblGrid>
              <a:tr h="429095">
                <a:tc>
                  <a:txBody>
                    <a:bodyPr/>
                    <a:lstStyle/>
                    <a:p>
                      <a:pPr algn="l" rtl="0"/>
                      <a:r>
                        <a:rPr lang="en-US" sz="1800" dirty="0" smtClean="0">
                          <a:latin typeface="Georgia" panose="02040502050405020303" pitchFamily="18" charset="0"/>
                        </a:rPr>
                        <a:t>Class</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sz="1800" dirty="0" smtClean="0">
                          <a:latin typeface="Georgia" panose="02040502050405020303" pitchFamily="18" charset="0"/>
                        </a:rPr>
                        <a:t>Mechanism</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sz="1800" dirty="0" smtClean="0">
                          <a:latin typeface="Georgia" panose="02040502050405020303" pitchFamily="18" charset="0"/>
                        </a:rPr>
                        <a:t>Action</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sz="1800" dirty="0" smtClean="0">
                          <a:latin typeface="Georgia" panose="02040502050405020303" pitchFamily="18" charset="0"/>
                        </a:rPr>
                        <a:t>Notes</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1417415">
                <a:tc>
                  <a:txBody>
                    <a:bodyPr/>
                    <a:lstStyle/>
                    <a:p>
                      <a:pPr algn="l" rtl="0"/>
                      <a:r>
                        <a:rPr lang="en-US" sz="1800" dirty="0" smtClean="0">
                          <a:latin typeface="Georgia" panose="02040502050405020303" pitchFamily="18" charset="0"/>
                        </a:rPr>
                        <a:t>I</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latin typeface="Georgia" panose="02040502050405020303" pitchFamily="18" charset="0"/>
                        </a:rPr>
                        <a:t>Na</a:t>
                      </a:r>
                      <a:r>
                        <a:rPr lang="en-US" sz="1800" baseline="30000" dirty="0" smtClean="0">
                          <a:latin typeface="Georgia" panose="02040502050405020303" pitchFamily="18" charset="0"/>
                        </a:rPr>
                        <a:t>+  </a:t>
                      </a:r>
                      <a:r>
                        <a:rPr lang="en-US" sz="1800" baseline="0" dirty="0" smtClean="0">
                          <a:latin typeface="Georgia" panose="02040502050405020303" pitchFamily="18" charset="0"/>
                        </a:rPr>
                        <a:t> channel blocker (membrane </a:t>
                      </a:r>
                      <a:r>
                        <a:rPr lang="en-US" sz="1800" baseline="0" dirty="0" err="1" smtClean="0">
                          <a:latin typeface="Georgia" panose="02040502050405020303" pitchFamily="18" charset="0"/>
                        </a:rPr>
                        <a:t>stabilising</a:t>
                      </a:r>
                      <a:r>
                        <a:rPr lang="en-US" sz="1800" baseline="0" dirty="0" smtClean="0">
                          <a:latin typeface="Georgia" panose="02040502050405020303" pitchFamily="18" charset="0"/>
                        </a:rPr>
                        <a:t> agents)</a:t>
                      </a:r>
                      <a:endParaRPr lang="ar-SA" sz="1800" dirty="0" smtClean="0">
                        <a:latin typeface="Georgia" panose="02040502050405020303" pitchFamily="18" charset="0"/>
                      </a:endParaRPr>
                    </a:p>
                    <a:p>
                      <a:pPr algn="l" rtl="0"/>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Georgia" panose="02040502050405020303" pitchFamily="18" charset="0"/>
                          <a:ea typeface="+mn-ea"/>
                          <a:cs typeface="+mn-cs"/>
                        </a:rPr>
                        <a:t>Reduce maximum rate of </a:t>
                      </a:r>
                      <a:r>
                        <a:rPr lang="en-US" sz="1800" kern="1200" dirty="0" err="1" smtClean="0">
                          <a:solidFill>
                            <a:schemeClr val="dk1"/>
                          </a:solidFill>
                          <a:latin typeface="Georgia" panose="02040502050405020303" pitchFamily="18" charset="0"/>
                          <a:ea typeface="+mn-ea"/>
                          <a:cs typeface="+mn-cs"/>
                        </a:rPr>
                        <a:t>depolarisation</a:t>
                      </a:r>
                      <a:r>
                        <a:rPr lang="en-US" sz="1800" kern="1200" dirty="0" smtClean="0">
                          <a:solidFill>
                            <a:schemeClr val="dk1"/>
                          </a:solidFill>
                          <a:latin typeface="Georgia" panose="02040502050405020303" pitchFamily="18" charset="0"/>
                          <a:ea typeface="+mn-ea"/>
                          <a:cs typeface="+mn-cs"/>
                        </a:rPr>
                        <a:t> therefore reduce conduction velocity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kern="1200" dirty="0" smtClean="0">
                        <a:solidFill>
                          <a:schemeClr val="dk1"/>
                        </a:solidFill>
                        <a:latin typeface="Georgia" panose="02040502050405020303" pitchFamily="18"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sz="1800" dirty="0" smtClean="0">
                          <a:latin typeface="Georgia" panose="02040502050405020303" pitchFamily="18" charset="0"/>
                        </a:rPr>
                        <a:t>Can abolish</a:t>
                      </a:r>
                      <a:r>
                        <a:rPr lang="en-US" sz="1800" baseline="0" dirty="0" smtClean="0">
                          <a:latin typeface="Georgia" panose="02040502050405020303" pitchFamily="18" charset="0"/>
                        </a:rPr>
                        <a:t> tachyarrhythmia caused by reentry circuit</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750915">
                <a:tc>
                  <a:txBody>
                    <a:bodyPr/>
                    <a:lstStyle/>
                    <a:p>
                      <a:pPr algn="l" rtl="0"/>
                      <a:r>
                        <a:rPr lang="en-US" sz="1800" dirty="0" smtClean="0">
                          <a:latin typeface="Georgia" panose="02040502050405020303" pitchFamily="18" charset="0"/>
                        </a:rPr>
                        <a:t>II</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sz="1800" dirty="0" smtClean="0">
                          <a:latin typeface="Georgia" panose="02040502050405020303" pitchFamily="18" charset="0"/>
                        </a:rPr>
                        <a:t> β blocker [pure antagonists]</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ar-SA" sz="1800" dirty="0" smtClean="0">
                          <a:latin typeface="Georgia" panose="02040502050405020303" pitchFamily="18" charset="0"/>
                        </a:rPr>
                        <a:t>↓</a:t>
                      </a:r>
                      <a:r>
                        <a:rPr lang="en-US" sz="1800" dirty="0" smtClean="0">
                          <a:latin typeface="Georgia" panose="02040502050405020303" pitchFamily="18" charset="0"/>
                        </a:rPr>
                        <a:t>heart rate and conduction velocity</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sz="1800" dirty="0" smtClean="0">
                          <a:latin typeface="Georgia" panose="02040502050405020303" pitchFamily="18" charset="0"/>
                        </a:rPr>
                        <a:t>Can indirectly alter K and Ca conductance</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1591289">
                <a:tc>
                  <a:txBody>
                    <a:bodyPr/>
                    <a:lstStyle/>
                    <a:p>
                      <a:pPr algn="l" rtl="0"/>
                      <a:r>
                        <a:rPr lang="en-US" sz="1800" dirty="0" smtClean="0">
                          <a:latin typeface="Georgia" panose="02040502050405020303" pitchFamily="18" charset="0"/>
                        </a:rPr>
                        <a:t>III </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sz="1800" baseline="0" dirty="0" smtClean="0">
                          <a:latin typeface="Georgia" panose="02040502050405020303" pitchFamily="18" charset="0"/>
                        </a:rPr>
                        <a:t>K</a:t>
                      </a:r>
                      <a:r>
                        <a:rPr lang="en-US" sz="1800" baseline="30000" dirty="0" smtClean="0">
                          <a:latin typeface="Georgia" panose="02040502050405020303" pitchFamily="18" charset="0"/>
                        </a:rPr>
                        <a:t>+</a:t>
                      </a:r>
                      <a:r>
                        <a:rPr lang="en-US" sz="1800" baseline="0" dirty="0" smtClean="0">
                          <a:latin typeface="Georgia" panose="02040502050405020303" pitchFamily="18" charset="0"/>
                        </a:rPr>
                        <a:t> channel blocker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l" rtl="0">
                        <a:buFont typeface="+mj-lt"/>
                        <a:buAutoNum type="arabicPeriod"/>
                      </a:pPr>
                      <a:r>
                        <a:rPr lang="ar-SA" sz="1800" dirty="0" smtClean="0">
                          <a:latin typeface="Georgia" panose="02040502050405020303" pitchFamily="18" charset="0"/>
                        </a:rPr>
                        <a:t>↑</a:t>
                      </a:r>
                      <a:r>
                        <a:rPr lang="en-US" sz="1800" dirty="0" smtClean="0">
                          <a:latin typeface="Georgia" panose="02040502050405020303" pitchFamily="18" charset="0"/>
                        </a:rPr>
                        <a:t>action potential duration</a:t>
                      </a:r>
                      <a:r>
                        <a:rPr lang="en-US" sz="1800" baseline="0" dirty="0" smtClean="0">
                          <a:latin typeface="Georgia" panose="02040502050405020303" pitchFamily="18" charset="0"/>
                        </a:rPr>
                        <a:t> (APD) or effective refractory period (ERP)</a:t>
                      </a:r>
                    </a:p>
                    <a:p>
                      <a:pPr marL="342900" indent="-342900" algn="l" rtl="0">
                        <a:buFont typeface="+mj-lt"/>
                        <a:buAutoNum type="arabicPeriod"/>
                      </a:pPr>
                      <a:r>
                        <a:rPr lang="en-US" sz="1800" baseline="0" dirty="0" smtClean="0">
                          <a:latin typeface="Georgia" panose="02040502050405020303" pitchFamily="18" charset="0"/>
                        </a:rPr>
                        <a:t>Delay </a:t>
                      </a:r>
                      <a:r>
                        <a:rPr lang="en-US" sz="1800" baseline="0" dirty="0" err="1" smtClean="0">
                          <a:latin typeface="Georgia" panose="02040502050405020303" pitchFamily="18" charset="0"/>
                        </a:rPr>
                        <a:t>repolarization</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sz="1800" dirty="0" smtClean="0">
                          <a:latin typeface="Georgia" panose="02040502050405020303" pitchFamily="18" charset="0"/>
                        </a:rPr>
                        <a:t>Inhibit reentry tachycardia</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1072736">
                <a:tc>
                  <a:txBody>
                    <a:bodyPr/>
                    <a:lstStyle/>
                    <a:p>
                      <a:pPr algn="l" rtl="0"/>
                      <a:r>
                        <a:rPr lang="en-US" sz="1800" dirty="0" smtClean="0">
                          <a:latin typeface="Georgia" panose="02040502050405020303" pitchFamily="18" charset="0"/>
                        </a:rPr>
                        <a:t>IV</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sz="1800" dirty="0" smtClean="0">
                          <a:latin typeface="Georgia" panose="02040502050405020303" pitchFamily="18" charset="0"/>
                        </a:rPr>
                        <a:t>Ca</a:t>
                      </a:r>
                      <a:r>
                        <a:rPr lang="en-US" sz="1800" baseline="30000" dirty="0" smtClean="0">
                          <a:latin typeface="Georgia" panose="02040502050405020303" pitchFamily="18" charset="0"/>
                        </a:rPr>
                        <a:t>++</a:t>
                      </a:r>
                      <a:r>
                        <a:rPr lang="en-US" sz="1800" baseline="0" dirty="0" smtClean="0">
                          <a:latin typeface="Georgia" panose="02040502050405020303" pitchFamily="18" charset="0"/>
                        </a:rPr>
                        <a:t> channel blocker</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aseline="0" dirty="0" smtClean="0">
                          <a:latin typeface="Georgia" panose="02040502050405020303" pitchFamily="18" charset="0"/>
                        </a:rPr>
                        <a:t> </a:t>
                      </a:r>
                      <a:r>
                        <a:rPr lang="en-US" sz="1800" kern="1200" dirty="0" smtClean="0">
                          <a:solidFill>
                            <a:schemeClr val="dk1"/>
                          </a:solidFill>
                          <a:latin typeface="Georgia" panose="02040502050405020303" pitchFamily="18" charset="0"/>
                          <a:ea typeface="+mn-ea"/>
                          <a:cs typeface="+mn-cs"/>
                        </a:rPr>
                        <a:t>Suppress automatic activity of pacemaker cells</a:t>
                      </a:r>
                    </a:p>
                    <a:p>
                      <a:pPr algn="l" rtl="0"/>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ar-SA" sz="1800" dirty="0" smtClean="0">
                          <a:latin typeface="Georgia" panose="02040502050405020303" pitchFamily="18" charset="0"/>
                        </a:rPr>
                        <a:t>↓</a:t>
                      </a:r>
                      <a:r>
                        <a:rPr lang="en-US" sz="1800" dirty="0" smtClean="0">
                          <a:latin typeface="Georgia" panose="02040502050405020303" pitchFamily="18" charset="0"/>
                        </a:rPr>
                        <a:t>conduction velocity in SA and</a:t>
                      </a:r>
                      <a:r>
                        <a:rPr lang="en-US" sz="1800" baseline="0" dirty="0" smtClean="0">
                          <a:latin typeface="Georgia" panose="02040502050405020303" pitchFamily="18" charset="0"/>
                        </a:rPr>
                        <a:t> AV node</a:t>
                      </a:r>
                      <a:endParaRPr lang="ar-SA" sz="1800" dirty="0">
                        <a:latin typeface="Georgia" panose="02040502050405020303"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
        <p:nvSpPr>
          <p:cNvPr id="5" name="Slide Number Placeholder 4"/>
          <p:cNvSpPr>
            <a:spLocks noGrp="1"/>
          </p:cNvSpPr>
          <p:nvPr>
            <p:ph type="sldNum" sz="quarter" idx="12"/>
          </p:nvPr>
        </p:nvSpPr>
        <p:spPr/>
        <p:txBody>
          <a:bodyPr/>
          <a:lstStyle/>
          <a:p>
            <a:fld id="{843A16FA-3D5B-4FFA-9DDB-C00637F7C28B}" type="slidenum">
              <a:rPr lang="en-US" smtClean="0"/>
              <a:pPr/>
              <a:t>6</a:t>
            </a:fld>
            <a:endParaRPr lang="en-US"/>
          </a:p>
        </p:txBody>
      </p:sp>
    </p:spTree>
    <p:extLst>
      <p:ext uri="{BB962C8B-B14F-4D97-AF65-F5344CB8AC3E}">
        <p14:creationId xmlns:p14="http://schemas.microsoft.com/office/powerpoint/2010/main" val="14458149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304800"/>
            <a:ext cx="8689902" cy="855260"/>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rPr>
              <a:t>Class I: sodium channel blockers</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371600"/>
            <a:ext cx="8689901" cy="4800600"/>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GB" sz="2400" dirty="0">
                <a:solidFill>
                  <a:schemeClr val="dk1"/>
                </a:solidFill>
                <a:latin typeface="Georgia" panose="02040502050405020303" pitchFamily="18" charset="0"/>
              </a:rPr>
              <a:t>Important for the treatment of arrhythmias where Na</a:t>
            </a:r>
            <a:r>
              <a:rPr lang="en-GB" sz="2400" baseline="30000" dirty="0">
                <a:solidFill>
                  <a:schemeClr val="dk1"/>
                </a:solidFill>
                <a:latin typeface="Georgia" panose="02040502050405020303" pitchFamily="18" charset="0"/>
              </a:rPr>
              <a:t>+</a:t>
            </a:r>
            <a:r>
              <a:rPr lang="en-GB" sz="2400" dirty="0">
                <a:solidFill>
                  <a:schemeClr val="dk1"/>
                </a:solidFill>
                <a:latin typeface="Georgia" panose="02040502050405020303" pitchFamily="18" charset="0"/>
              </a:rPr>
              <a:t> channels are important (in non-nodal tissues where Na</a:t>
            </a:r>
            <a:r>
              <a:rPr lang="en-GB" sz="2400" baseline="30000" dirty="0">
                <a:solidFill>
                  <a:schemeClr val="dk1"/>
                </a:solidFill>
                <a:latin typeface="Georgia" panose="02040502050405020303" pitchFamily="18" charset="0"/>
              </a:rPr>
              <a:t>+ </a:t>
            </a:r>
            <a:r>
              <a:rPr lang="en-GB" sz="2400" dirty="0">
                <a:solidFill>
                  <a:schemeClr val="dk1"/>
                </a:solidFill>
                <a:latin typeface="Georgia" panose="02040502050405020303" pitchFamily="18" charset="0"/>
              </a:rPr>
              <a:t>is the predominant ion in the upstroke phase)</a:t>
            </a:r>
          </a:p>
          <a:p>
            <a:pPr marL="457200" indent="-457200">
              <a:spcBef>
                <a:spcPts val="1800"/>
              </a:spcBef>
              <a:buFont typeface="Arial" panose="020B0604020202020204" pitchFamily="34" charset="0"/>
              <a:buChar char="•"/>
            </a:pPr>
            <a:r>
              <a:rPr lang="en-GB" sz="2400" dirty="0">
                <a:latin typeface="Georgia" panose="02040502050405020303" pitchFamily="18" charset="0"/>
              </a:rPr>
              <a:t>These drugs bind preferentially to the open or refractory state. In the refractory state, the drugs prevent the channel from returning to the resting state</a:t>
            </a:r>
            <a:r>
              <a:rPr lang="en-GB" sz="2400" dirty="0" smtClean="0">
                <a:latin typeface="Georgia" panose="02040502050405020303" pitchFamily="18" charset="0"/>
              </a:rPr>
              <a:t>.</a:t>
            </a:r>
          </a:p>
          <a:p>
            <a:pPr marL="457200" indent="-457200">
              <a:spcBef>
                <a:spcPts val="1800"/>
              </a:spcBef>
              <a:buFont typeface="Arial" panose="020B0604020202020204" pitchFamily="34" charset="0"/>
              <a:buChar char="•"/>
            </a:pPr>
            <a:r>
              <a:rPr lang="en-GB" sz="2400" dirty="0">
                <a:latin typeface="Georgia" panose="02040502050405020303" pitchFamily="18" charset="0"/>
              </a:rPr>
              <a:t>The more channels open, the better they bind. Also, since the drug needs to get into the cell to work, open channels allow easy entry of the drug into the cell. This is called use dependent block</a:t>
            </a:r>
            <a:r>
              <a:rPr lang="en-GB" sz="2400" dirty="0" smtClean="0">
                <a:latin typeface="Georgia" panose="02040502050405020303" pitchFamily="18" charset="0"/>
              </a:rPr>
              <a:t>.</a:t>
            </a:r>
            <a:endParaRPr lang="en-GB"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7</a:t>
            </a:fld>
            <a:endParaRPr lang="en-US"/>
          </a:p>
        </p:txBody>
      </p:sp>
    </p:spTree>
    <p:extLst>
      <p:ext uri="{BB962C8B-B14F-4D97-AF65-F5344CB8AC3E}">
        <p14:creationId xmlns:p14="http://schemas.microsoft.com/office/powerpoint/2010/main" val="4212412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rPr>
              <a:t>Class </a:t>
            </a:r>
            <a:r>
              <a:rPr lang="en-US" sz="2600" b="1" cap="all" dirty="0" smtClean="0">
                <a:latin typeface="Georgia" panose="02040502050405020303" pitchFamily="18" charset="0"/>
              </a:rPr>
              <a:t>I DRUGS …. CONT’D</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295400"/>
            <a:ext cx="8689901" cy="5060950"/>
          </a:xfrm>
          <a:prstGeom prst="rect">
            <a:avLst/>
          </a:prstGeom>
          <a:noFill/>
          <a:ln>
            <a:noFill/>
          </a:ln>
        </p:spPr>
        <p:txBody>
          <a:bodyPr spcFirstLastPara="1" wrap="square" lIns="91425" tIns="45700" rIns="91425" bIns="45700" anchor="t" anchorCtr="0">
            <a:noAutofit/>
          </a:bodyPr>
          <a:lstStyle/>
          <a:p>
            <a:pPr>
              <a:spcBef>
                <a:spcPts val="1800"/>
              </a:spcBef>
            </a:pPr>
            <a:r>
              <a:rPr lang="en-GB" sz="2400" dirty="0" smtClean="0">
                <a:latin typeface="Georgia" panose="02040502050405020303" pitchFamily="18" charset="0"/>
              </a:rPr>
              <a:t>The </a:t>
            </a:r>
            <a:r>
              <a:rPr lang="en-GB" sz="2400" dirty="0">
                <a:latin typeface="Georgia" panose="02040502050405020303" pitchFamily="18" charset="0"/>
              </a:rPr>
              <a:t>class I drugs are divided up into </a:t>
            </a:r>
            <a:r>
              <a:rPr lang="en-GB" sz="2400" dirty="0" smtClean="0">
                <a:latin typeface="Georgia" panose="02040502050405020303" pitchFamily="18" charset="0"/>
              </a:rPr>
              <a:t>three subclasses</a:t>
            </a:r>
            <a:r>
              <a:rPr lang="en-GB" sz="2400" dirty="0">
                <a:latin typeface="Georgia" panose="02040502050405020303" pitchFamily="18" charset="0"/>
              </a:rPr>
              <a:t>, according to their rate of dissociation from the channel and effect on action </a:t>
            </a:r>
            <a:r>
              <a:rPr lang="en-GB" sz="2400" dirty="0" smtClean="0">
                <a:latin typeface="Georgia" panose="02040502050405020303" pitchFamily="18" charset="0"/>
              </a:rPr>
              <a:t>potential:</a:t>
            </a:r>
          </a:p>
          <a:p>
            <a:pPr marL="457200" indent="-457200">
              <a:spcBef>
                <a:spcPts val="1800"/>
              </a:spcBef>
              <a:buFont typeface="+mj-lt"/>
              <a:buAutoNum type="arabicPeriod"/>
            </a:pPr>
            <a:r>
              <a:rPr lang="en-GB" sz="2400" dirty="0" smtClean="0">
                <a:latin typeface="Georgia" panose="02040502050405020303" pitchFamily="18" charset="0"/>
              </a:rPr>
              <a:t>Class 1A: </a:t>
            </a:r>
            <a:r>
              <a:rPr lang="en-GB" sz="2400" dirty="0">
                <a:latin typeface="Georgia" panose="02040502050405020303" pitchFamily="18" charset="0"/>
              </a:rPr>
              <a:t>I</a:t>
            </a:r>
            <a:r>
              <a:rPr lang="en-GB" sz="2400" dirty="0" smtClean="0">
                <a:latin typeface="Georgia" panose="02040502050405020303" pitchFamily="18" charset="0"/>
              </a:rPr>
              <a:t>ntermediate dissociation, prolongs action potential</a:t>
            </a:r>
          </a:p>
          <a:p>
            <a:pPr marL="457200" indent="-457200">
              <a:spcBef>
                <a:spcPts val="1800"/>
              </a:spcBef>
              <a:buFont typeface="+mj-lt"/>
              <a:buAutoNum type="arabicPeriod"/>
            </a:pPr>
            <a:r>
              <a:rPr lang="en-GB" sz="2400" dirty="0" smtClean="0">
                <a:latin typeface="Georgia" panose="02040502050405020303" pitchFamily="18" charset="0"/>
              </a:rPr>
              <a:t>Class 1B: Rapid dissociation, shorten action potential</a:t>
            </a:r>
          </a:p>
          <a:p>
            <a:pPr marL="457200" indent="-457200">
              <a:spcBef>
                <a:spcPts val="1800"/>
              </a:spcBef>
              <a:buFont typeface="+mj-lt"/>
              <a:buAutoNum type="arabicPeriod"/>
            </a:pPr>
            <a:r>
              <a:rPr lang="en-GB" sz="2400" dirty="0" smtClean="0">
                <a:latin typeface="Georgia" panose="02040502050405020303" pitchFamily="18" charset="0"/>
              </a:rPr>
              <a:t>Class 1C: Slow dissociation, no effect on action potential duration</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8</a:t>
            </a:fld>
            <a:endParaRPr lang="en-US"/>
          </a:p>
        </p:txBody>
      </p:sp>
    </p:spTree>
    <p:extLst>
      <p:ext uri="{BB962C8B-B14F-4D97-AF65-F5344CB8AC3E}">
        <p14:creationId xmlns:p14="http://schemas.microsoft.com/office/powerpoint/2010/main" val="17190260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cap="all" dirty="0">
                <a:latin typeface="Georgia" panose="02040502050405020303" pitchFamily="18" charset="0"/>
              </a:rPr>
              <a:t>Class IA sodium channel blockers</a:t>
            </a:r>
            <a:endParaRPr lang="en-US" sz="2600" b="1" i="0" u="none" strike="noStrike" cap="all" dirty="0">
              <a:solidFill>
                <a:schemeClr val="tx1"/>
              </a:solidFill>
              <a:latin typeface="Georgia" panose="02040502050405020303" pitchFamily="18"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196289"/>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GB" sz="2400" dirty="0">
                <a:latin typeface="Georgia" panose="02040502050405020303" pitchFamily="18" charset="0"/>
              </a:rPr>
              <a:t>Intermediate rate of dissociation</a:t>
            </a:r>
            <a:endParaRPr lang="en-US" sz="2400" dirty="0">
              <a:latin typeface="Georgia" panose="02040502050405020303" pitchFamily="18" charset="0"/>
            </a:endParaRPr>
          </a:p>
          <a:p>
            <a:pPr marL="0" indent="0">
              <a:spcBef>
                <a:spcPts val="1800"/>
              </a:spcBef>
              <a:buNone/>
            </a:pPr>
            <a:r>
              <a:rPr lang="en-US" sz="2400" dirty="0">
                <a:latin typeface="Georgia" panose="02040502050405020303" pitchFamily="18" charset="0"/>
              </a:rPr>
              <a:t>Prolong action potential (due to K</a:t>
            </a:r>
            <a:r>
              <a:rPr lang="en-US" sz="2400" baseline="30000" dirty="0">
                <a:latin typeface="Georgia" panose="02040502050405020303" pitchFamily="18" charset="0"/>
              </a:rPr>
              <a:t>+</a:t>
            </a:r>
            <a:r>
              <a:rPr lang="en-US" sz="2400" dirty="0">
                <a:latin typeface="Georgia" panose="02040502050405020303" pitchFamily="18" charset="0"/>
              </a:rPr>
              <a:t> channel blockade)</a:t>
            </a:r>
          </a:p>
          <a:p>
            <a:pPr marL="0" indent="0">
              <a:spcBef>
                <a:spcPts val="1800"/>
              </a:spcBef>
              <a:buNone/>
            </a:pPr>
            <a:r>
              <a:rPr lang="en-US" sz="2400" dirty="0">
                <a:latin typeface="Georgia" panose="02040502050405020303" pitchFamily="18" charset="0"/>
              </a:rPr>
              <a:t>Examples: quinidine, procainamide, </a:t>
            </a:r>
            <a:r>
              <a:rPr lang="en-US" sz="2400" dirty="0" err="1">
                <a:latin typeface="Georgia" panose="02040502050405020303" pitchFamily="18" charset="0"/>
              </a:rPr>
              <a:t>disopyramide</a:t>
            </a:r>
            <a:r>
              <a:rPr lang="en-US" sz="2400" dirty="0">
                <a:latin typeface="Georgia" panose="02040502050405020303" pitchFamily="18" charset="0"/>
              </a:rPr>
              <a:t> </a:t>
            </a:r>
          </a:p>
          <a:p>
            <a:pPr marL="0" indent="0">
              <a:spcBef>
                <a:spcPts val="1800"/>
              </a:spcBef>
              <a:buNone/>
            </a:pPr>
            <a:r>
              <a:rPr lang="en-US" sz="2400" b="1" dirty="0" smtClean="0">
                <a:latin typeface="Georgia" panose="02040502050405020303" pitchFamily="18" charset="0"/>
              </a:rPr>
              <a:t>Uses</a:t>
            </a:r>
            <a:endParaRPr lang="en-US" sz="2400" b="1" dirty="0">
              <a:latin typeface="Georgia" panose="02040502050405020303" pitchFamily="18" charset="0"/>
            </a:endParaRPr>
          </a:p>
          <a:p>
            <a:pPr marL="457200" indent="-457200">
              <a:spcBef>
                <a:spcPts val="1800"/>
              </a:spcBef>
              <a:buFont typeface="Arial" panose="020B0604020202020204" pitchFamily="34" charset="0"/>
              <a:buChar char="•"/>
            </a:pPr>
            <a:r>
              <a:rPr lang="en-US" sz="2400" dirty="0">
                <a:latin typeface="Georgia" panose="02040502050405020303" pitchFamily="18" charset="0"/>
              </a:rPr>
              <a:t>Atrial and ventricular </a:t>
            </a:r>
            <a:r>
              <a:rPr lang="en-US" sz="2400" dirty="0" err="1">
                <a:latin typeface="Georgia" panose="02040502050405020303" pitchFamily="18" charset="0"/>
              </a:rPr>
              <a:t>tachyarrhythmias</a:t>
            </a:r>
            <a:endParaRPr lang="en-US" sz="2400" dirty="0">
              <a:latin typeface="Georgia" panose="02040502050405020303" pitchFamily="18" charset="0"/>
            </a:endParaRPr>
          </a:p>
          <a:p>
            <a:pPr marL="457200" indent="-457200">
              <a:spcBef>
                <a:spcPts val="1800"/>
              </a:spcBef>
              <a:buFont typeface="Arial" panose="020B0604020202020204" pitchFamily="34" charset="0"/>
              <a:buChar char="•"/>
            </a:pPr>
            <a:r>
              <a:rPr lang="en-US" sz="2400" dirty="0">
                <a:latin typeface="Georgia" panose="02040502050405020303" pitchFamily="18" charset="0"/>
              </a:rPr>
              <a:t>All types of supraventricular </a:t>
            </a:r>
            <a:r>
              <a:rPr lang="en-US" sz="2400" dirty="0" smtClean="0">
                <a:latin typeface="Georgia" panose="02040502050405020303" pitchFamily="18" charset="0"/>
              </a:rPr>
              <a:t>tachycardia</a:t>
            </a: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4E570528-C745-4B2E-A9A2-DD3FF50D6EC2}" type="slidenum">
              <a:rPr lang="en-US" smtClean="0"/>
              <a:pPr/>
              <a:t>9</a:t>
            </a:fld>
            <a:endParaRPr lang="en-US"/>
          </a:p>
        </p:txBody>
      </p:sp>
    </p:spTree>
    <p:extLst>
      <p:ext uri="{BB962C8B-B14F-4D97-AF65-F5344CB8AC3E}">
        <p14:creationId xmlns:p14="http://schemas.microsoft.com/office/powerpoint/2010/main" val="2172640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9108</TotalTime>
  <Words>2117</Words>
  <Application>Microsoft Office PowerPoint</Application>
  <PresentationFormat>On-screen Show (4:3)</PresentationFormat>
  <Paragraphs>288</Paragraphs>
  <Slides>41</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Algerian</vt:lpstr>
      <vt:lpstr>Arial</vt:lpstr>
      <vt:lpstr>Britannic Bold</vt:lpstr>
      <vt:lpstr>Calibri</vt:lpstr>
      <vt:lpstr>Georgia</vt:lpstr>
      <vt:lpstr>Wingdings</vt:lpstr>
      <vt:lpstr>Office Theme</vt:lpstr>
      <vt:lpstr>ANTI-ARRHYTHMIC DRUGS</vt:lpstr>
      <vt:lpstr>PowerPoint Presentation</vt:lpstr>
      <vt:lpstr>PowerPoint Presentation</vt:lpstr>
      <vt:lpstr>PowerPoint Presentation</vt:lpstr>
      <vt:lpstr>PowerPoint Presentation</vt:lpstr>
      <vt:lpstr>Vaughan-William classification of anti-arrhythmic drugs used in the treatment of tachyarrhythmias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Anti-arrhythmic drugs that are not included in the Vaughan-William Classification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MANAGEMENT OF SELECTED ARRHYTHMIAS</vt:lpstr>
      <vt:lpstr>PowerPoint Presentation</vt:lpstr>
      <vt:lpstr>PowerPoint Presentation</vt:lpstr>
      <vt:lpstr>PowerPoint Presentation</vt:lpstr>
      <vt:lpstr>PowerPoint Presentation</vt:lpstr>
      <vt:lpstr>PowerPoint Presentation</vt:lpstr>
      <vt:lpstr>END</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ACTING ON BLOOD COAGULATION</dc:title>
  <dc:creator>Dr Sindwa Namataa</dc:creator>
  <cp:lastModifiedBy>Windows User</cp:lastModifiedBy>
  <cp:revision>243</cp:revision>
  <dcterms:created xsi:type="dcterms:W3CDTF">2013-01-20T13:17:56Z</dcterms:created>
  <dcterms:modified xsi:type="dcterms:W3CDTF">2021-06-02T14:33:40Z</dcterms:modified>
</cp:coreProperties>
</file>