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377" r:id="rId2"/>
    <p:sldId id="379" r:id="rId3"/>
    <p:sldId id="380" r:id="rId4"/>
    <p:sldId id="381" r:id="rId5"/>
    <p:sldId id="382" r:id="rId6"/>
    <p:sldId id="383" r:id="rId7"/>
    <p:sldId id="384" r:id="rId8"/>
    <p:sldId id="385" r:id="rId9"/>
    <p:sldId id="386" r:id="rId10"/>
    <p:sldId id="387" r:id="rId11"/>
    <p:sldId id="388" r:id="rId12"/>
    <p:sldId id="627" r:id="rId13"/>
    <p:sldId id="389" r:id="rId14"/>
    <p:sldId id="390" r:id="rId15"/>
    <p:sldId id="391" r:id="rId16"/>
    <p:sldId id="392" r:id="rId17"/>
    <p:sldId id="393" r:id="rId18"/>
    <p:sldId id="394" r:id="rId19"/>
    <p:sldId id="395" r:id="rId20"/>
    <p:sldId id="396" r:id="rId21"/>
    <p:sldId id="397" r:id="rId22"/>
    <p:sldId id="398" r:id="rId23"/>
    <p:sldId id="399" r:id="rId24"/>
    <p:sldId id="400" r:id="rId25"/>
    <p:sldId id="401" r:id="rId26"/>
    <p:sldId id="402" r:id="rId27"/>
    <p:sldId id="403" r:id="rId28"/>
    <p:sldId id="404" r:id="rId29"/>
    <p:sldId id="405" r:id="rId30"/>
    <p:sldId id="406" r:id="rId31"/>
    <p:sldId id="407" r:id="rId32"/>
    <p:sldId id="408" r:id="rId33"/>
    <p:sldId id="409" r:id="rId34"/>
    <p:sldId id="410" r:id="rId35"/>
    <p:sldId id="412"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7112F3-67A3-4930-BE55-E27734035764}" type="datetimeFigureOut">
              <a:rPr lang="en-US" smtClean="0"/>
              <a:pPr/>
              <a:t>6/2/2021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FC569D-F722-472E-9D47-A66A270A38EF}" type="slidenum">
              <a:rPr lang="en-US" smtClean="0"/>
              <a:pPr/>
              <a:t>‹#›</a:t>
            </a:fld>
            <a:endParaRPr lang="en-US"/>
          </a:p>
        </p:txBody>
      </p:sp>
    </p:spTree>
    <p:extLst>
      <p:ext uri="{BB962C8B-B14F-4D97-AF65-F5344CB8AC3E}">
        <p14:creationId xmlns:p14="http://schemas.microsoft.com/office/powerpoint/2010/main" val="3260694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06235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82172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92163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36635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9786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03459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9551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3213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47274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66649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7606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125400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01573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20157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072051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9171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39305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89698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46662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45575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32240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7728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67524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711215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34943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320201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50904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8330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6399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02290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39807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30403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35990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4790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68CEA5-E8D5-4A6B-9D1E-21DA2B7D23E3}"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575E1C-D257-4D2F-9DA4-254BD440C357}"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007054-8021-4812-8AAA-8E579C95A1BE}"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3F895-C6B2-43DD-B12A-C25C400F3464}"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CF97E4-A67D-44F7-9A68-8149A5ED2B47}"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53144F-3904-4F99-B22F-452E7D70B94C}" type="datetime1">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73A4E4-4E20-4EB2-A11D-295A084989B2}" type="datetime1">
              <a:rPr lang="en-US" smtClean="0"/>
              <a:t>6/2/2021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F7E4A4-3220-4393-AF97-7311615F9B32}" type="datetime1">
              <a:rPr lang="en-US" smtClean="0"/>
              <a:t>6/2/2021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EAB02-15A0-4995-87EA-CF4A53730E54}" type="datetime1">
              <a:rPr lang="en-US" smtClean="0"/>
              <a:t>6/2/2021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E8651D-3DBA-477E-A8B3-F9491534C25D}" type="datetime1">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C3F54-8D9D-4871-B34D-5765ADF16958}" type="datetime1">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9E97A9-341F-4594-95A8-1B113DAAFEAD}" type="datetime1">
              <a:rPr lang="en-US" smtClean="0"/>
              <a:t>6/2/2021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70528-C745-4B2E-A9A2-DD3FF50D6E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200" b="1" dirty="0" smtClean="0">
                <a:solidFill>
                  <a:srgbClr val="53181A"/>
                </a:solidFill>
                <a:latin typeface="Georgia" panose="02040502050405020303" charset="0"/>
                <a:cs typeface="Georgia" panose="02040502050405020303" charset="0"/>
              </a:rPr>
              <a:t>DIURETICS</a:t>
            </a:r>
            <a:endParaRPr lang="en-US" sz="3200" b="1" i="0" u="none" strike="noStrike" cap="none" dirty="0">
              <a:solidFill>
                <a:srgbClr val="53181A"/>
              </a:solidFill>
              <a:latin typeface="Georgia" panose="02040502050405020303"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a:t>
            </a:fld>
            <a:endParaRPr lang="en-US"/>
          </a:p>
        </p:txBody>
      </p:sp>
    </p:spTree>
    <p:extLst>
      <p:ext uri="{BB962C8B-B14F-4D97-AF65-F5344CB8AC3E}">
        <p14:creationId xmlns:p14="http://schemas.microsoft.com/office/powerpoint/2010/main" val="3544637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28600"/>
            <a:ext cx="8689901" cy="789221"/>
          </a:xfrm>
          <a:prstGeom prst="rect">
            <a:avLst/>
          </a:prstGeom>
          <a:noFill/>
          <a:ln>
            <a:noFill/>
          </a:ln>
        </p:spPr>
        <p:txBody>
          <a:bodyPr spcFirstLastPara="1" wrap="square" lIns="91425" tIns="45700" rIns="91425" bIns="45700" anchor="ctr" anchorCtr="0">
            <a:noAutofit/>
          </a:bodyPr>
          <a:lstStyle/>
          <a:p>
            <a:pPr lvl="0">
              <a:buClr>
                <a:srgbClr val="C00000"/>
              </a:buClr>
            </a:pPr>
            <a:r>
              <a:rPr lang="en-US" sz="2500" b="1" cap="all" dirty="0" smtClean="0">
                <a:latin typeface="Georgia" panose="02040502050405020303" pitchFamily="18" charset="0"/>
                <a:ea typeface="ヒラギノ角ゴ Pro W3" charset="-128"/>
              </a:rPr>
              <a:t>Carbonic anhydrase (CA) inhibitors</a:t>
            </a:r>
            <a:endParaRPr lang="en-US" sz="25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447799"/>
            <a:ext cx="8689901" cy="4908551"/>
          </a:xfrm>
          <a:prstGeom prst="rect">
            <a:avLst/>
          </a:prstGeom>
          <a:noFill/>
          <a:ln>
            <a:noFill/>
          </a:ln>
        </p:spPr>
        <p:txBody>
          <a:bodyPr spcFirstLastPara="1" wrap="square" lIns="91425" tIns="45700" rIns="91425" bIns="45700" anchor="t" anchorCtr="0">
            <a:noAutofit/>
          </a:bodyPr>
          <a:lstStyle/>
          <a:p>
            <a:pPr marL="342900" indent="-342900">
              <a:spcBef>
                <a:spcPts val="1200"/>
              </a:spcBef>
              <a:buFont typeface="Arial" panose="020B0604020202020204" pitchFamily="34" charset="0"/>
              <a:buChar char="•"/>
            </a:pPr>
            <a:r>
              <a:rPr lang="en-US" sz="2300" dirty="0">
                <a:latin typeface="Georgia" panose="02040502050405020303" pitchFamily="18" charset="0"/>
              </a:rPr>
              <a:t>CA is involved in the reabsorption of HCO</a:t>
            </a:r>
            <a:r>
              <a:rPr lang="en-US" sz="2300" baseline="-25000" dirty="0">
                <a:latin typeface="Georgia" panose="02040502050405020303" pitchFamily="18" charset="0"/>
              </a:rPr>
              <a:t>3</a:t>
            </a:r>
            <a:r>
              <a:rPr lang="en-US" sz="2300" baseline="30000" dirty="0">
                <a:latin typeface="Georgia" panose="02040502050405020303" pitchFamily="18" charset="0"/>
              </a:rPr>
              <a:t>-</a:t>
            </a:r>
            <a:r>
              <a:rPr lang="en-US" sz="2300" dirty="0" smtClean="0">
                <a:latin typeface="Georgia" panose="02040502050405020303" pitchFamily="18" charset="0"/>
              </a:rPr>
              <a:t>, </a:t>
            </a:r>
            <a:r>
              <a:rPr lang="en-US" sz="2300" dirty="0">
                <a:latin typeface="Georgia" panose="02040502050405020303" pitchFamily="18" charset="0"/>
              </a:rPr>
              <a:t>Na</a:t>
            </a:r>
            <a:r>
              <a:rPr lang="en-US" sz="2300" baseline="30000" dirty="0">
                <a:latin typeface="Georgia" panose="02040502050405020303" pitchFamily="18" charset="0"/>
              </a:rPr>
              <a:t>+</a:t>
            </a:r>
            <a:r>
              <a:rPr lang="en-US" sz="2300" dirty="0" smtClean="0">
                <a:latin typeface="Georgia" panose="02040502050405020303" pitchFamily="18" charset="0"/>
              </a:rPr>
              <a:t> </a:t>
            </a:r>
            <a:r>
              <a:rPr lang="en-US" sz="2300" dirty="0">
                <a:latin typeface="Georgia" panose="02040502050405020303" pitchFamily="18" charset="0"/>
              </a:rPr>
              <a:t>and Cl</a:t>
            </a:r>
            <a:r>
              <a:rPr lang="en-US" sz="2300" baseline="30000" dirty="0">
                <a:latin typeface="Georgia" panose="02040502050405020303" pitchFamily="18" charset="0"/>
              </a:rPr>
              <a:t>-</a:t>
            </a:r>
            <a:r>
              <a:rPr lang="en-US" sz="2300" dirty="0" smtClean="0">
                <a:latin typeface="Georgia" panose="02040502050405020303" pitchFamily="18" charset="0"/>
              </a:rPr>
              <a:t> </a:t>
            </a:r>
            <a:r>
              <a:rPr lang="en-US" sz="2300" dirty="0">
                <a:latin typeface="Georgia" panose="02040502050405020303" pitchFamily="18" charset="0"/>
              </a:rPr>
              <a:t>at the PCT </a:t>
            </a:r>
          </a:p>
          <a:p>
            <a:pPr marL="342900" indent="-342900">
              <a:spcBef>
                <a:spcPts val="1200"/>
              </a:spcBef>
              <a:buFont typeface="Arial" panose="020B0604020202020204" pitchFamily="34" charset="0"/>
              <a:buChar char="•"/>
            </a:pPr>
            <a:r>
              <a:rPr lang="en-US" sz="2300" dirty="0">
                <a:latin typeface="Georgia" panose="02040502050405020303" pitchFamily="18" charset="0"/>
              </a:rPr>
              <a:t>CA inhibitors reduce the reabsorption of HCO</a:t>
            </a:r>
            <a:r>
              <a:rPr lang="en-US" sz="2300" baseline="-25000" dirty="0">
                <a:latin typeface="Georgia" panose="02040502050405020303" pitchFamily="18" charset="0"/>
              </a:rPr>
              <a:t>3</a:t>
            </a:r>
            <a:r>
              <a:rPr lang="en-US" sz="2300" baseline="30000" dirty="0">
                <a:latin typeface="Georgia" panose="02040502050405020303" pitchFamily="18" charset="0"/>
              </a:rPr>
              <a:t>-</a:t>
            </a:r>
            <a:r>
              <a:rPr lang="en-US" sz="2300" dirty="0" smtClean="0">
                <a:latin typeface="Georgia" panose="02040502050405020303" pitchFamily="18" charset="0"/>
              </a:rPr>
              <a:t> </a:t>
            </a:r>
            <a:r>
              <a:rPr lang="en-US" sz="2300" dirty="0">
                <a:latin typeface="Georgia" panose="02040502050405020303" pitchFamily="18" charset="0"/>
              </a:rPr>
              <a:t>and Na</a:t>
            </a:r>
            <a:r>
              <a:rPr lang="en-US" sz="2300" baseline="30000" dirty="0" smtClean="0">
                <a:latin typeface="Georgia" panose="02040502050405020303" pitchFamily="18" charset="0"/>
              </a:rPr>
              <a:t>+</a:t>
            </a:r>
          </a:p>
          <a:p>
            <a:pPr marL="342900" indent="-342900">
              <a:spcBef>
                <a:spcPts val="1200"/>
              </a:spcBef>
              <a:buFont typeface="Arial" panose="020B0604020202020204" pitchFamily="34" charset="0"/>
              <a:buChar char="•"/>
            </a:pPr>
            <a:r>
              <a:rPr lang="en-US" sz="2300" dirty="0" smtClean="0">
                <a:latin typeface="Georgia" panose="02040502050405020303" pitchFamily="18" charset="0"/>
              </a:rPr>
              <a:t>They </a:t>
            </a:r>
            <a:r>
              <a:rPr lang="en-US" sz="2300" dirty="0">
                <a:latin typeface="Georgia" panose="02040502050405020303" pitchFamily="18" charset="0"/>
              </a:rPr>
              <a:t>are low efficacy diuretics because all the sites distal to the proximal tubule will be able to compensate for the excess Na</a:t>
            </a:r>
            <a:r>
              <a:rPr lang="en-US" sz="2300" baseline="30000" dirty="0">
                <a:latin typeface="Georgia" panose="02040502050405020303" pitchFamily="18" charset="0"/>
              </a:rPr>
              <a:t>+</a:t>
            </a:r>
            <a:r>
              <a:rPr lang="en-US" sz="2300" dirty="0">
                <a:latin typeface="Georgia" panose="02040502050405020303" pitchFamily="18" charset="0"/>
              </a:rPr>
              <a:t> they are receiving, and reabsorb it, so that in the end, the amount of </a:t>
            </a:r>
            <a:r>
              <a:rPr lang="en-US" sz="2300" dirty="0">
                <a:solidFill>
                  <a:prstClr val="black"/>
                </a:solidFill>
                <a:latin typeface="Georgia" panose="02040502050405020303" pitchFamily="18" charset="0"/>
              </a:rPr>
              <a:t>Na</a:t>
            </a:r>
            <a:r>
              <a:rPr lang="en-US" sz="2300" baseline="30000" dirty="0">
                <a:solidFill>
                  <a:prstClr val="black"/>
                </a:solidFill>
                <a:latin typeface="Georgia" panose="02040502050405020303" pitchFamily="18" charset="0"/>
              </a:rPr>
              <a:t>+</a:t>
            </a:r>
            <a:r>
              <a:rPr lang="en-US" sz="2300" dirty="0">
                <a:latin typeface="Georgia" panose="02040502050405020303" pitchFamily="18" charset="0"/>
              </a:rPr>
              <a:t> lost is </a:t>
            </a:r>
            <a:r>
              <a:rPr lang="en-US" sz="2300" dirty="0" smtClean="0">
                <a:latin typeface="Georgia" panose="02040502050405020303" pitchFamily="18" charset="0"/>
              </a:rPr>
              <a:t>minimal</a:t>
            </a:r>
          </a:p>
          <a:p>
            <a:pPr marL="342900" indent="-342900">
              <a:spcBef>
                <a:spcPts val="1200"/>
              </a:spcBef>
              <a:buFont typeface="Arial" panose="020B0604020202020204" pitchFamily="34" charset="0"/>
              <a:buChar char="•"/>
            </a:pPr>
            <a:r>
              <a:rPr lang="en-US" sz="2300" dirty="0" smtClean="0">
                <a:latin typeface="Georgia" panose="02040502050405020303" pitchFamily="18" charset="0"/>
                <a:cs typeface="Times New Roman" pitchFamily="18" charset="0"/>
              </a:rPr>
              <a:t>CA </a:t>
            </a:r>
            <a:r>
              <a:rPr lang="en-US" sz="2300" dirty="0">
                <a:latin typeface="Georgia" panose="02040502050405020303" pitchFamily="18" charset="0"/>
                <a:cs typeface="Times New Roman" pitchFamily="18" charset="0"/>
              </a:rPr>
              <a:t>inhibitors  block not only renal CA, but also CA in the ciliary body in the eye (CA is required for production of aqueous humor) and in the brain (inhibition of CA facilitates GABA synthesis in the </a:t>
            </a:r>
            <a:r>
              <a:rPr lang="en-US" sz="2300" dirty="0" smtClean="0">
                <a:latin typeface="Georgia" panose="02040502050405020303" pitchFamily="18" charset="0"/>
                <a:cs typeface="Times New Roman" pitchFamily="18" charset="0"/>
              </a:rPr>
              <a:t>brain; GABA is an </a:t>
            </a:r>
            <a:r>
              <a:rPr lang="en-US" sz="2300" dirty="0">
                <a:latin typeface="Georgia" panose="02040502050405020303" pitchFamily="18" charset="0"/>
                <a:cs typeface="Times New Roman" pitchFamily="18" charset="0"/>
              </a:rPr>
              <a:t>inhibitory neurotransmitter)</a:t>
            </a:r>
            <a:endParaRPr lang="en-US" sz="23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10</a:t>
            </a:fld>
            <a:endParaRPr lang="en-US"/>
          </a:p>
        </p:txBody>
      </p:sp>
    </p:spTree>
    <p:extLst>
      <p:ext uri="{BB962C8B-B14F-4D97-AF65-F5344CB8AC3E}">
        <p14:creationId xmlns:p14="http://schemas.microsoft.com/office/powerpoint/2010/main" val="2179388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81001" y="381000"/>
            <a:ext cx="8305800" cy="7790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CA inhibitors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381000" y="1447799"/>
            <a:ext cx="8305800" cy="4908551"/>
          </a:xfrm>
          <a:prstGeom prst="rect">
            <a:avLst/>
          </a:prstGeom>
          <a:noFill/>
          <a:ln>
            <a:noFill/>
          </a:ln>
        </p:spPr>
        <p:txBody>
          <a:bodyPr spcFirstLastPara="1" wrap="square" lIns="91425" tIns="45700" rIns="91425" bIns="45700" anchor="t" anchorCtr="0">
            <a:noAutofit/>
          </a:bodyPr>
          <a:lstStyle/>
          <a:p>
            <a:pPr>
              <a:spcBef>
                <a:spcPts val="1800"/>
              </a:spcBef>
              <a:defRPr/>
            </a:pPr>
            <a:r>
              <a:rPr lang="en-US" sz="2400" b="1" dirty="0">
                <a:latin typeface="Georgia" panose="02040502050405020303" pitchFamily="18" charset="0"/>
                <a:ea typeface="ヒラギノ角ゴ Pro W3" charset="-128"/>
              </a:rPr>
              <a:t>Uses</a:t>
            </a:r>
          </a:p>
          <a:p>
            <a:pPr marL="342900" indent="-3429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Rarely used as diuretics</a:t>
            </a:r>
          </a:p>
          <a:p>
            <a:pPr marL="342900" indent="-3429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Mainly used for treatment of glaucoma (reduces production of aqueous </a:t>
            </a:r>
            <a:r>
              <a:rPr lang="en-US" sz="2400" dirty="0" err="1">
                <a:latin typeface="Georgia" panose="02040502050405020303" pitchFamily="18" charset="0"/>
                <a:ea typeface="ヒラギノ角ゴ Pro W3" charset="-128"/>
              </a:rPr>
              <a:t>humour</a:t>
            </a:r>
            <a:r>
              <a:rPr lang="en-US" sz="2400" dirty="0">
                <a:latin typeface="Georgia" panose="02040502050405020303" pitchFamily="18" charset="0"/>
                <a:ea typeface="ヒラギノ角ゴ Pro W3" charset="-128"/>
              </a:rPr>
              <a:t>)</a:t>
            </a:r>
          </a:p>
          <a:p>
            <a:pPr marL="342900" indent="-3429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Other uses: (1) treatment of epilepsy</a:t>
            </a:r>
            <a:r>
              <a:rPr lang="en-US" sz="2400" dirty="0">
                <a:latin typeface="Georgia" panose="02040502050405020303" pitchFamily="18" charset="0"/>
                <a:cs typeface="Times New Roman" pitchFamily="18" charset="0"/>
                <a:sym typeface="Wingdings" pitchFamily="2" charset="2"/>
              </a:rPr>
              <a:t> (2) to </a:t>
            </a:r>
            <a:r>
              <a:rPr lang="en-US" sz="2400" dirty="0">
                <a:latin typeface="Georgia" panose="02040502050405020303" pitchFamily="18" charset="0"/>
              </a:rPr>
              <a:t>increase alkalinity of tubular urine so as to facilitate excretion of cysteine in </a:t>
            </a:r>
            <a:r>
              <a:rPr lang="en-US" sz="2400" dirty="0" err="1" smtClean="0">
                <a:latin typeface="Georgia" panose="02040502050405020303" pitchFamily="18" charset="0"/>
              </a:rPr>
              <a:t>cystinuria</a:t>
            </a:r>
            <a:endParaRPr lang="en-US" sz="2400" dirty="0">
              <a:latin typeface="Georgia" panose="02040502050405020303" pitchFamily="18" charset="0"/>
              <a:ea typeface="ヒラギノ角ゴ Pro W3" charset="-128"/>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11</a:t>
            </a:fld>
            <a:endParaRPr lang="en-US"/>
          </a:p>
        </p:txBody>
      </p:sp>
    </p:spTree>
    <p:extLst>
      <p:ext uri="{BB962C8B-B14F-4D97-AF65-F5344CB8AC3E}">
        <p14:creationId xmlns:p14="http://schemas.microsoft.com/office/powerpoint/2010/main" val="560771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04801" y="228600"/>
            <a:ext cx="8382000" cy="9314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CA inhibitors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304800" y="1447799"/>
            <a:ext cx="8382000" cy="4908551"/>
          </a:xfrm>
          <a:prstGeom prst="rect">
            <a:avLst/>
          </a:prstGeom>
          <a:noFill/>
          <a:ln>
            <a:noFill/>
          </a:ln>
        </p:spPr>
        <p:txBody>
          <a:bodyPr spcFirstLastPara="1" wrap="square" lIns="91425" tIns="45700" rIns="91425" bIns="45700" anchor="t" anchorCtr="0">
            <a:noAutofit/>
          </a:bodyPr>
          <a:lstStyle/>
          <a:p>
            <a:pPr>
              <a:spcBef>
                <a:spcPts val="1800"/>
              </a:spcBef>
              <a:defRPr/>
            </a:pPr>
            <a:r>
              <a:rPr lang="en-US" sz="2400" b="1" dirty="0" smtClean="0">
                <a:latin typeface="Georgia" panose="02040502050405020303" pitchFamily="18" charset="0"/>
                <a:ea typeface="ヒラギノ角ゴ Pro W3" charset="-128"/>
              </a:rPr>
              <a:t>Adverse </a:t>
            </a:r>
            <a:r>
              <a:rPr lang="en-US" sz="2400" b="1" dirty="0">
                <a:latin typeface="Georgia" panose="02040502050405020303" pitchFamily="18" charset="0"/>
                <a:ea typeface="ヒラギノ角ゴ Pro W3" charset="-128"/>
              </a:rPr>
              <a:t>effects</a:t>
            </a:r>
          </a:p>
          <a:p>
            <a:pPr>
              <a:spcBef>
                <a:spcPts val="1800"/>
              </a:spcBef>
              <a:defRPr/>
            </a:pPr>
            <a:r>
              <a:rPr lang="en-US" sz="2400" dirty="0">
                <a:latin typeface="Georgia" panose="02040502050405020303" pitchFamily="18" charset="0"/>
                <a:ea typeface="ヒラギノ角ゴ Pro W3" charset="-128"/>
              </a:rPr>
              <a:t>Drowsiness, headache, GI distress, metabolic acidosis, </a:t>
            </a:r>
            <a:r>
              <a:rPr lang="en-US" sz="2400" dirty="0">
                <a:latin typeface="Georgia" panose="02040502050405020303" pitchFamily="18" charset="0"/>
              </a:rPr>
              <a:t>hyponatremia and hypokalemia</a:t>
            </a:r>
          </a:p>
          <a:p>
            <a:pPr>
              <a:spcBef>
                <a:spcPts val="1800"/>
              </a:spcBef>
              <a:defRPr/>
            </a:pPr>
            <a:r>
              <a:rPr lang="en-US" sz="2400" b="1" dirty="0">
                <a:latin typeface="Georgia" panose="02040502050405020303" pitchFamily="18" charset="0"/>
              </a:rPr>
              <a:t>Contraindications</a:t>
            </a:r>
          </a:p>
          <a:p>
            <a:pPr>
              <a:spcBef>
                <a:spcPts val="1800"/>
              </a:spcBef>
              <a:defRPr/>
            </a:pPr>
            <a:r>
              <a:rPr lang="en-US" sz="2400" dirty="0">
                <a:latin typeface="Georgia" panose="02040502050405020303" pitchFamily="18" charset="0"/>
              </a:rPr>
              <a:t>Contraindicated in hepatic cirrhosis</a:t>
            </a:r>
          </a:p>
        </p:txBody>
      </p:sp>
      <p:sp>
        <p:nvSpPr>
          <p:cNvPr id="2" name="Slide Number Placeholder 1"/>
          <p:cNvSpPr>
            <a:spLocks noGrp="1"/>
          </p:cNvSpPr>
          <p:nvPr>
            <p:ph type="sldNum" sz="quarter" idx="12"/>
          </p:nvPr>
        </p:nvSpPr>
        <p:spPr/>
        <p:txBody>
          <a:bodyPr/>
          <a:lstStyle/>
          <a:p>
            <a:fld id="{4E570528-C745-4B2E-A9A2-DD3FF50D6EC2}" type="slidenum">
              <a:rPr lang="en-US" smtClean="0"/>
              <a:pPr/>
              <a:t>12</a:t>
            </a:fld>
            <a:endParaRPr lang="en-US"/>
          </a:p>
        </p:txBody>
      </p:sp>
    </p:spTree>
    <p:extLst>
      <p:ext uri="{BB962C8B-B14F-4D97-AF65-F5344CB8AC3E}">
        <p14:creationId xmlns:p14="http://schemas.microsoft.com/office/powerpoint/2010/main" val="2707223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81000" y="152400"/>
            <a:ext cx="8458200" cy="549277"/>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ea typeface="ヒラギノ角ゴ Pro W3" charset="-128"/>
              </a:rPr>
              <a:t>Loop of Henle</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066801"/>
            <a:ext cx="8689901" cy="528955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400" dirty="0">
                <a:latin typeface="Georgia" panose="02040502050405020303" pitchFamily="18" charset="0"/>
              </a:rPr>
              <a:t>Na</a:t>
            </a:r>
            <a:r>
              <a:rPr lang="en-US" sz="2400" baseline="30000" dirty="0">
                <a:latin typeface="Georgia" panose="02040502050405020303" pitchFamily="18" charset="0"/>
              </a:rPr>
              <a:t>+</a:t>
            </a:r>
            <a:r>
              <a:rPr lang="en-US" sz="2400" dirty="0">
                <a:latin typeface="Georgia" panose="02040502050405020303" pitchFamily="18" charset="0"/>
              </a:rPr>
              <a:t> is reabsorbed in the ascending limb by a co-transport system, the Na</a:t>
            </a:r>
            <a:r>
              <a:rPr lang="en-US" sz="2400" baseline="30000" dirty="0">
                <a:latin typeface="Georgia" panose="02040502050405020303" pitchFamily="18" charset="0"/>
              </a:rPr>
              <a:t>+</a:t>
            </a:r>
            <a:r>
              <a:rPr lang="en-US" sz="2400" dirty="0">
                <a:latin typeface="Georgia" panose="02040502050405020303" pitchFamily="18" charset="0"/>
              </a:rPr>
              <a:t>/K</a:t>
            </a:r>
            <a:r>
              <a:rPr lang="en-US" sz="2400" baseline="30000" dirty="0">
                <a:latin typeface="Georgia" panose="02040502050405020303" pitchFamily="18" charset="0"/>
              </a:rPr>
              <a:t>+</a:t>
            </a:r>
            <a:r>
              <a:rPr lang="en-US" sz="2400" dirty="0">
                <a:latin typeface="Georgia" panose="02040502050405020303" pitchFamily="18" charset="0"/>
              </a:rPr>
              <a:t>/2Cl</a:t>
            </a:r>
            <a:r>
              <a:rPr lang="en-US" sz="2400" baseline="30000" dirty="0">
                <a:latin typeface="Georgia" panose="02040502050405020303" pitchFamily="18" charset="0"/>
              </a:rPr>
              <a:t>-</a:t>
            </a:r>
            <a:r>
              <a:rPr lang="en-US" sz="2400" dirty="0">
                <a:latin typeface="Georgia" panose="02040502050405020303" pitchFamily="18" charset="0"/>
              </a:rPr>
              <a:t> co-transport</a:t>
            </a:r>
          </a:p>
          <a:p>
            <a:pPr marL="457200" indent="-457200">
              <a:spcBef>
                <a:spcPts val="1800"/>
              </a:spcBef>
              <a:buFont typeface="Arial" panose="020B0604020202020204" pitchFamily="34" charset="0"/>
              <a:buChar char="•"/>
            </a:pPr>
            <a:r>
              <a:rPr lang="en-US" sz="2400" dirty="0">
                <a:latin typeface="Georgia" panose="02040502050405020303" pitchFamily="18" charset="0"/>
              </a:rPr>
              <a:t>The absorptive process involves co-transport of Na</a:t>
            </a:r>
            <a:r>
              <a:rPr lang="en-US" sz="2400" baseline="30000" dirty="0">
                <a:latin typeface="Georgia" panose="02040502050405020303" pitchFamily="18" charset="0"/>
              </a:rPr>
              <a:t>+</a:t>
            </a:r>
            <a:r>
              <a:rPr lang="en-US" sz="2400" dirty="0">
                <a:latin typeface="Georgia" panose="02040502050405020303" pitchFamily="18" charset="0"/>
              </a:rPr>
              <a:t> and K</a:t>
            </a:r>
            <a:r>
              <a:rPr lang="en-US" sz="2400" baseline="30000" dirty="0">
                <a:latin typeface="Georgia" panose="02040502050405020303" pitchFamily="18" charset="0"/>
              </a:rPr>
              <a:t>+</a:t>
            </a:r>
            <a:r>
              <a:rPr lang="en-US" sz="2400" dirty="0">
                <a:latin typeface="Georgia" panose="02040502050405020303" pitchFamily="18" charset="0"/>
              </a:rPr>
              <a:t> and 2Cl</a:t>
            </a:r>
            <a:r>
              <a:rPr lang="en-US" sz="2400" baseline="30000" dirty="0">
                <a:latin typeface="Georgia" panose="02040502050405020303" pitchFamily="18" charset="0"/>
              </a:rPr>
              <a:t>-</a:t>
            </a:r>
          </a:p>
          <a:p>
            <a:pPr marL="457200" indent="-457200">
              <a:spcBef>
                <a:spcPts val="1800"/>
              </a:spcBef>
              <a:buFont typeface="Arial" panose="020B0604020202020204" pitchFamily="34" charset="0"/>
              <a:buChar char="•"/>
            </a:pPr>
            <a:r>
              <a:rPr lang="en-US" sz="2400" dirty="0">
                <a:latin typeface="Georgia" panose="02040502050405020303" pitchFamily="18" charset="0"/>
              </a:rPr>
              <a:t>There is secondary reabsorption of Mg</a:t>
            </a:r>
            <a:r>
              <a:rPr lang="en-US" sz="2400" baseline="30000" dirty="0">
                <a:latin typeface="Georgia" panose="02040502050405020303" pitchFamily="18" charset="0"/>
              </a:rPr>
              <a:t>2+ </a:t>
            </a:r>
            <a:r>
              <a:rPr lang="en-US" sz="2400" dirty="0">
                <a:latin typeface="Georgia" panose="02040502050405020303" pitchFamily="18" charset="0"/>
              </a:rPr>
              <a:t>and Ca</a:t>
            </a:r>
            <a:r>
              <a:rPr lang="en-US" sz="2400" baseline="30000" dirty="0">
                <a:latin typeface="Georgia" panose="02040502050405020303" pitchFamily="18" charset="0"/>
              </a:rPr>
              <a:t>2+ </a:t>
            </a:r>
            <a:r>
              <a:rPr lang="en-US" sz="2400" dirty="0">
                <a:latin typeface="Georgia" panose="02040502050405020303" pitchFamily="18" charset="0"/>
              </a:rPr>
              <a:t> at the loop of Henle</a:t>
            </a:r>
            <a:endParaRPr lang="en-US" sz="2400" dirty="0">
              <a:latin typeface="Georgia" panose="02040502050405020303" pitchFamily="18" charset="0"/>
              <a:ea typeface="ヒラギノ角ゴ Pro W3" charset="-128"/>
            </a:endParaRPr>
          </a:p>
          <a:p>
            <a:pPr marL="457200" indent="-457200">
              <a:spcBef>
                <a:spcPts val="1800"/>
              </a:spcBef>
              <a:buFont typeface="Arial" panose="020B0604020202020204" pitchFamily="34" charset="0"/>
              <a:buChar char="•"/>
            </a:pPr>
            <a:r>
              <a:rPr lang="en-US" sz="2400" dirty="0">
                <a:latin typeface="Georgia" panose="02040502050405020303" pitchFamily="18" charset="0"/>
              </a:rPr>
              <a:t>The reabsorption of Na</a:t>
            </a:r>
            <a:r>
              <a:rPr lang="en-US" sz="2400" baseline="30000" dirty="0">
                <a:latin typeface="Georgia" panose="02040502050405020303" pitchFamily="18" charset="0"/>
              </a:rPr>
              <a:t>+</a:t>
            </a:r>
            <a:r>
              <a:rPr lang="en-US" sz="2400" dirty="0">
                <a:latin typeface="Georgia" panose="02040502050405020303" pitchFamily="18" charset="0"/>
              </a:rPr>
              <a:t> establishes an </a:t>
            </a:r>
            <a:r>
              <a:rPr lang="en-US" sz="2400" dirty="0">
                <a:latin typeface="Georgia" panose="02040502050405020303" pitchFamily="18" charset="0"/>
                <a:ea typeface="ヒラギノ角ゴ Pro W3" charset="-128"/>
              </a:rPr>
              <a:t>osmotic gradient </a:t>
            </a:r>
            <a:r>
              <a:rPr lang="en-US" sz="2400" dirty="0" smtClean="0">
                <a:latin typeface="Georgia" panose="02040502050405020303" pitchFamily="18" charset="0"/>
                <a:ea typeface="ヒラギノ角ゴ Pro W3" charset="-128"/>
              </a:rPr>
              <a:t>and water follows</a:t>
            </a:r>
          </a:p>
          <a:p>
            <a:pPr marL="457200" indent="-457200">
              <a:spcBef>
                <a:spcPts val="1800"/>
              </a:spcBef>
              <a:buFont typeface="Arial" panose="020B0604020202020204" pitchFamily="34" charset="0"/>
              <a:buChar char="•"/>
            </a:pPr>
            <a:r>
              <a:rPr lang="en-US" sz="2400" dirty="0">
                <a:latin typeface="Georgia" panose="02040502050405020303" pitchFamily="18" charset="0"/>
              </a:rPr>
              <a:t>The most effective diuretics act here because there is not much opportunity distal to the loop of Henle for compensatory reabsorption of the excess Na</a:t>
            </a:r>
            <a:r>
              <a:rPr lang="en-US" sz="2400" baseline="30000" dirty="0" smtClean="0">
                <a:latin typeface="Georgia" panose="02040502050405020303" pitchFamily="18" charset="0"/>
              </a:rPr>
              <a:t>+</a:t>
            </a:r>
            <a:endParaRPr lang="en-US" sz="2400" baseline="300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13</a:t>
            </a:fld>
            <a:endParaRPr lang="en-US"/>
          </a:p>
        </p:txBody>
      </p:sp>
    </p:spTree>
    <p:extLst>
      <p:ext uri="{BB962C8B-B14F-4D97-AF65-F5344CB8AC3E}">
        <p14:creationId xmlns:p14="http://schemas.microsoft.com/office/powerpoint/2010/main" val="3894486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152401"/>
            <a:ext cx="8689902" cy="53340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400" b="1" cap="all" dirty="0">
                <a:latin typeface="Georgia" panose="02040502050405020303" pitchFamily="18" charset="0"/>
                <a:ea typeface="ヒラギノ角ゴ Pro W3" charset="-128"/>
              </a:rPr>
              <a:t>Loop </a:t>
            </a:r>
            <a:r>
              <a:rPr lang="en-US" sz="2400" b="1" cap="all" dirty="0" smtClean="0">
                <a:latin typeface="Georgia" panose="02040502050405020303" pitchFamily="18" charset="0"/>
                <a:ea typeface="ヒラギノ角ゴ Pro W3" charset="-128"/>
              </a:rPr>
              <a:t>DIURETICS</a:t>
            </a:r>
            <a:endParaRPr lang="en-US" sz="24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900545"/>
            <a:ext cx="8689901" cy="5455806"/>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defRPr/>
            </a:pPr>
            <a:r>
              <a:rPr lang="en-US" sz="2200" dirty="0" smtClean="0">
                <a:latin typeface="Georgia" panose="02040502050405020303" pitchFamily="18" charset="0"/>
              </a:rPr>
              <a:t>The </a:t>
            </a:r>
            <a:r>
              <a:rPr lang="en-US" sz="2200" dirty="0">
                <a:latin typeface="Georgia" panose="02040502050405020303" pitchFamily="18" charset="0"/>
              </a:rPr>
              <a:t>diuretics acting at the Loop of Henle are loop </a:t>
            </a:r>
            <a:r>
              <a:rPr lang="en-US" sz="2200" dirty="0" smtClean="0">
                <a:latin typeface="Georgia" panose="02040502050405020303" pitchFamily="18" charset="0"/>
              </a:rPr>
              <a:t>diuretics</a:t>
            </a:r>
            <a:endParaRPr lang="en-US" sz="2200" dirty="0">
              <a:latin typeface="Georgia" panose="02040502050405020303" pitchFamily="18" charset="0"/>
            </a:endParaRPr>
          </a:p>
          <a:p>
            <a:pPr marL="342900" indent="-342900">
              <a:spcBef>
                <a:spcPts val="1800"/>
              </a:spcBef>
              <a:buFont typeface="Arial" panose="020B0604020202020204" pitchFamily="34" charset="0"/>
              <a:buChar char="•"/>
            </a:pPr>
            <a:r>
              <a:rPr lang="en-US" sz="2200" dirty="0" smtClean="0">
                <a:latin typeface="Georgia" panose="02040502050405020303" pitchFamily="18" charset="0"/>
              </a:rPr>
              <a:t>Examples include </a:t>
            </a:r>
            <a:r>
              <a:rPr lang="en-US" sz="2200" dirty="0" err="1" smtClean="0">
                <a:latin typeface="Georgia" panose="02040502050405020303" pitchFamily="18" charset="0"/>
              </a:rPr>
              <a:t>frusemide</a:t>
            </a:r>
            <a:r>
              <a:rPr lang="en-US" sz="2200" dirty="0" smtClean="0">
                <a:latin typeface="Georgia" panose="02040502050405020303" pitchFamily="18" charset="0"/>
              </a:rPr>
              <a:t> </a:t>
            </a:r>
            <a:r>
              <a:rPr lang="en-US" sz="2200" dirty="0">
                <a:latin typeface="Georgia" panose="02040502050405020303" pitchFamily="18" charset="0"/>
              </a:rPr>
              <a:t>(most important), </a:t>
            </a:r>
            <a:r>
              <a:rPr lang="en-US" sz="2200" dirty="0" err="1">
                <a:latin typeface="Georgia" panose="02040502050405020303" pitchFamily="18" charset="0"/>
              </a:rPr>
              <a:t>torsemide</a:t>
            </a:r>
            <a:r>
              <a:rPr lang="en-US" sz="2200" dirty="0">
                <a:latin typeface="Georgia" panose="02040502050405020303" pitchFamily="18" charset="0"/>
              </a:rPr>
              <a:t>, bumetanide and ethacrynic acid</a:t>
            </a:r>
          </a:p>
          <a:p>
            <a:pPr marL="342900" indent="-342900">
              <a:spcBef>
                <a:spcPts val="1800"/>
              </a:spcBef>
              <a:buFont typeface="Arial" panose="020B0604020202020204" pitchFamily="34" charset="0"/>
              <a:buChar char="•"/>
            </a:pPr>
            <a:r>
              <a:rPr lang="en-US" sz="2200" dirty="0">
                <a:latin typeface="Georgia" panose="02040502050405020303" pitchFamily="18" charset="0"/>
              </a:rPr>
              <a:t>Act directly on the ascending limb of the loop of Henle to inhibit chloride and sodium reabsorption</a:t>
            </a:r>
          </a:p>
          <a:p>
            <a:pPr marL="342900" indent="-342900">
              <a:spcBef>
                <a:spcPts val="1800"/>
              </a:spcBef>
              <a:buFont typeface="Arial" panose="020B0604020202020204" pitchFamily="34" charset="0"/>
              <a:buChar char="•"/>
            </a:pPr>
            <a:r>
              <a:rPr lang="en-GB" sz="2200" dirty="0">
                <a:latin typeface="Georgia" panose="02040502050405020303" pitchFamily="18" charset="0"/>
              </a:rPr>
              <a:t>Act by inhibiting the Na</a:t>
            </a:r>
            <a:r>
              <a:rPr lang="en-GB" sz="2200" baseline="30000" dirty="0">
                <a:latin typeface="Georgia" panose="02040502050405020303" pitchFamily="18" charset="0"/>
              </a:rPr>
              <a:t>+</a:t>
            </a:r>
            <a:r>
              <a:rPr lang="en-GB" sz="2200" dirty="0">
                <a:latin typeface="Georgia" panose="02040502050405020303" pitchFamily="18" charset="0"/>
              </a:rPr>
              <a:t>/K</a:t>
            </a:r>
            <a:r>
              <a:rPr lang="en-GB" sz="2200" baseline="30000" dirty="0">
                <a:latin typeface="Georgia" panose="02040502050405020303" pitchFamily="18" charset="0"/>
              </a:rPr>
              <a:t>+</a:t>
            </a:r>
            <a:r>
              <a:rPr lang="en-GB" sz="2200" dirty="0">
                <a:latin typeface="Georgia" panose="02040502050405020303" pitchFamily="18" charset="0"/>
              </a:rPr>
              <a:t>/2Cl</a:t>
            </a:r>
            <a:r>
              <a:rPr lang="en-GB" sz="2200" baseline="30000" dirty="0">
                <a:latin typeface="Georgia" panose="02040502050405020303" pitchFamily="18" charset="0"/>
              </a:rPr>
              <a:t>-</a:t>
            </a:r>
            <a:r>
              <a:rPr lang="en-GB" sz="2200" dirty="0">
                <a:latin typeface="Georgia" panose="02040502050405020303" pitchFamily="18" charset="0"/>
              </a:rPr>
              <a:t>  co-transporter in the thick ascending limb of the loop of </a:t>
            </a:r>
            <a:r>
              <a:rPr lang="en-GB" sz="2200" dirty="0" smtClean="0">
                <a:latin typeface="Georgia" panose="02040502050405020303" pitchFamily="18" charset="0"/>
              </a:rPr>
              <a:t>Henle</a:t>
            </a:r>
          </a:p>
          <a:p>
            <a:pPr marL="342900" indent="-342900">
              <a:spcBef>
                <a:spcPts val="1800"/>
              </a:spcBef>
              <a:buFont typeface="Arial" panose="020B0604020202020204" pitchFamily="34" charset="0"/>
              <a:buChar char="•"/>
            </a:pPr>
            <a:r>
              <a:rPr lang="en-GB" sz="2200" dirty="0" smtClean="0">
                <a:latin typeface="Georgia" panose="02040502050405020303" pitchFamily="18" charset="0"/>
              </a:rPr>
              <a:t>They </a:t>
            </a:r>
            <a:r>
              <a:rPr lang="en-GB" sz="2200" dirty="0">
                <a:latin typeface="Georgia" panose="02040502050405020303" pitchFamily="18" charset="0"/>
              </a:rPr>
              <a:t>also interfere with the re-absorption of </a:t>
            </a:r>
            <a:r>
              <a:rPr lang="en-GB" sz="2200" dirty="0" smtClean="0">
                <a:latin typeface="Georgia" panose="02040502050405020303" pitchFamily="18" charset="0"/>
              </a:rPr>
              <a:t>K</a:t>
            </a:r>
            <a:r>
              <a:rPr lang="en-GB" sz="2200" baseline="30000" dirty="0" smtClean="0">
                <a:latin typeface="Georgia" panose="02040502050405020303" pitchFamily="18" charset="0"/>
              </a:rPr>
              <a:t>+</a:t>
            </a:r>
            <a:r>
              <a:rPr lang="en-GB" sz="2200" dirty="0" smtClean="0">
                <a:latin typeface="Georgia" panose="02040502050405020303" pitchFamily="18" charset="0"/>
              </a:rPr>
              <a:t>, Ca</a:t>
            </a:r>
            <a:r>
              <a:rPr lang="en-GB" sz="2200" baseline="30000" dirty="0" smtClean="0">
                <a:latin typeface="Georgia" panose="02040502050405020303" pitchFamily="18" charset="0"/>
              </a:rPr>
              <a:t>2</a:t>
            </a:r>
            <a:r>
              <a:rPr lang="en-GB" sz="2200" baseline="30000" dirty="0">
                <a:latin typeface="Georgia" panose="02040502050405020303" pitchFamily="18" charset="0"/>
              </a:rPr>
              <a:t>+</a:t>
            </a:r>
            <a:r>
              <a:rPr lang="en-GB" sz="2200" dirty="0">
                <a:latin typeface="Georgia" panose="02040502050405020303" pitchFamily="18" charset="0"/>
              </a:rPr>
              <a:t> and Mg</a:t>
            </a:r>
            <a:r>
              <a:rPr lang="en-GB" sz="2200" baseline="30000" dirty="0">
                <a:latin typeface="Georgia" panose="02040502050405020303" pitchFamily="18" charset="0"/>
              </a:rPr>
              <a:t>2+</a:t>
            </a:r>
            <a:r>
              <a:rPr lang="en-GB" sz="2200" dirty="0">
                <a:latin typeface="Georgia" panose="02040502050405020303" pitchFamily="18" charset="0"/>
              </a:rPr>
              <a:t> in the </a:t>
            </a:r>
            <a:r>
              <a:rPr lang="en-GB" sz="2200" dirty="0" smtClean="0">
                <a:latin typeface="Georgia" panose="02040502050405020303" pitchFamily="18" charset="0"/>
              </a:rPr>
              <a:t>loop</a:t>
            </a:r>
            <a:endParaRPr lang="en-GB" sz="2200" dirty="0">
              <a:latin typeface="Georgia" panose="02040502050405020303" pitchFamily="18" charset="0"/>
            </a:endParaRPr>
          </a:p>
          <a:p>
            <a:pPr marL="342900" indent="-342900">
              <a:spcBef>
                <a:spcPts val="1800"/>
              </a:spcBef>
              <a:buFont typeface="Arial" panose="020B0604020202020204" pitchFamily="34" charset="0"/>
              <a:buChar char="•"/>
            </a:pPr>
            <a:r>
              <a:rPr lang="en-US" sz="2200" dirty="0" smtClean="0">
                <a:latin typeface="Georgia" panose="02040502050405020303" pitchFamily="18" charset="0"/>
              </a:rPr>
              <a:t>Also induce </a:t>
            </a:r>
            <a:r>
              <a:rPr lang="en-US" sz="2200" dirty="0">
                <a:latin typeface="Georgia" panose="02040502050405020303" pitchFamily="18" charset="0"/>
              </a:rPr>
              <a:t>renal synthesis of prostaglandins, which result in the dilatation of blood vessels and reduced peripheral vascular </a:t>
            </a:r>
            <a:r>
              <a:rPr lang="en-US" sz="2200" dirty="0" smtClean="0">
                <a:latin typeface="Georgia" panose="02040502050405020303" pitchFamily="18" charset="0"/>
              </a:rPr>
              <a:t>resistance</a:t>
            </a:r>
            <a:endParaRPr lang="en-US" sz="22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14</a:t>
            </a:fld>
            <a:endParaRPr lang="en-US"/>
          </a:p>
        </p:txBody>
      </p:sp>
    </p:spTree>
    <p:extLst>
      <p:ext uri="{BB962C8B-B14F-4D97-AF65-F5344CB8AC3E}">
        <p14:creationId xmlns:p14="http://schemas.microsoft.com/office/powerpoint/2010/main" val="26859968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90944"/>
            <a:ext cx="8689901" cy="609601"/>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ea typeface="ヒラギノ角ゴ Pro W3" charset="-128"/>
              </a:rPr>
              <a:t>Loop </a:t>
            </a:r>
            <a:r>
              <a:rPr lang="en-US" sz="2600" b="1" cap="all" dirty="0" smtClean="0">
                <a:latin typeface="Georgia" panose="02040502050405020303" pitchFamily="18" charset="0"/>
                <a:ea typeface="ヒラギノ角ゴ Pro W3" charset="-128"/>
              </a:rPr>
              <a:t>DIURETICS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371600"/>
            <a:ext cx="8689901" cy="4984750"/>
          </a:xfrm>
          <a:prstGeom prst="rect">
            <a:avLst/>
          </a:prstGeom>
          <a:noFill/>
          <a:ln>
            <a:noFill/>
          </a:ln>
        </p:spPr>
        <p:txBody>
          <a:bodyPr spcFirstLastPara="1" wrap="square" lIns="91425" tIns="45700" rIns="91425" bIns="45700" anchor="t" anchorCtr="0">
            <a:noAutofit/>
          </a:bodyPr>
          <a:lstStyle/>
          <a:p>
            <a:pPr>
              <a:spcBef>
                <a:spcPts val="1800"/>
              </a:spcBef>
            </a:pPr>
            <a:r>
              <a:rPr lang="en-US" sz="2400" b="1" dirty="0" smtClean="0">
                <a:latin typeface="Georgia" panose="02040502050405020303" pitchFamily="18" charset="0"/>
              </a:rPr>
              <a:t>Effects </a:t>
            </a:r>
            <a:r>
              <a:rPr lang="en-US" sz="2400" b="1" dirty="0">
                <a:latin typeface="Georgia" panose="02040502050405020303" pitchFamily="18" charset="0"/>
              </a:rPr>
              <a:t>of loop </a:t>
            </a:r>
            <a:r>
              <a:rPr lang="en-US" sz="2400" b="1" dirty="0" smtClean="0">
                <a:latin typeface="Georgia" panose="02040502050405020303" pitchFamily="18" charset="0"/>
              </a:rPr>
              <a:t>diuretics</a:t>
            </a:r>
          </a:p>
          <a:p>
            <a:pPr marL="342900" indent="-342900">
              <a:spcBef>
                <a:spcPts val="1800"/>
              </a:spcBef>
              <a:buFont typeface="Arial" panose="020B0604020202020204" pitchFamily="34" charset="0"/>
              <a:buChar char="•"/>
            </a:pPr>
            <a:r>
              <a:rPr lang="en-US" sz="2400" dirty="0" smtClean="0">
                <a:latin typeface="Georgia" panose="02040502050405020303" pitchFamily="18" charset="0"/>
              </a:rPr>
              <a:t>Diuresis </a:t>
            </a:r>
            <a:r>
              <a:rPr lang="en-US" sz="2400" dirty="0">
                <a:latin typeface="Georgia" panose="02040502050405020303" pitchFamily="18" charset="0"/>
              </a:rPr>
              <a:t>and subsequent loss of water, and potassium and sodium </a:t>
            </a:r>
            <a:r>
              <a:rPr lang="en-US" sz="2400" dirty="0" smtClean="0">
                <a:latin typeface="Georgia" panose="02040502050405020303" pitchFamily="18" charset="0"/>
              </a:rPr>
              <a:t>depletion</a:t>
            </a:r>
          </a:p>
          <a:p>
            <a:pPr marL="342900" indent="-342900">
              <a:spcBef>
                <a:spcPts val="1800"/>
              </a:spcBef>
              <a:buFont typeface="Arial" panose="020B0604020202020204" pitchFamily="34" charset="0"/>
              <a:buChar char="•"/>
            </a:pPr>
            <a:r>
              <a:rPr lang="en-US" sz="2400" dirty="0">
                <a:latin typeface="Georgia" panose="02040502050405020303" pitchFamily="18" charset="0"/>
              </a:rPr>
              <a:t>R</a:t>
            </a:r>
            <a:r>
              <a:rPr lang="en-US" sz="2400" dirty="0" smtClean="0">
                <a:latin typeface="Georgia" panose="02040502050405020303" pitchFamily="18" charset="0"/>
              </a:rPr>
              <a:t>educed </a:t>
            </a:r>
            <a:r>
              <a:rPr lang="en-US" sz="2400" dirty="0">
                <a:latin typeface="Georgia" panose="02040502050405020303" pitchFamily="18" charset="0"/>
              </a:rPr>
              <a:t>pulmonary vascular </a:t>
            </a:r>
            <a:r>
              <a:rPr lang="en-US" sz="2400" dirty="0" smtClean="0">
                <a:latin typeface="Georgia" panose="02040502050405020303" pitchFamily="18" charset="0"/>
              </a:rPr>
              <a:t>resistance</a:t>
            </a:r>
          </a:p>
          <a:p>
            <a:pPr marL="342900" indent="-342900">
              <a:spcBef>
                <a:spcPts val="1800"/>
              </a:spcBef>
              <a:buFont typeface="Arial" panose="020B0604020202020204" pitchFamily="34" charset="0"/>
              <a:buChar char="•"/>
            </a:pPr>
            <a:r>
              <a:rPr lang="en-US" sz="2400" dirty="0">
                <a:latin typeface="Georgia" panose="02040502050405020303" pitchFamily="18" charset="0"/>
              </a:rPr>
              <a:t>R</a:t>
            </a:r>
            <a:r>
              <a:rPr lang="en-US" sz="2400" dirty="0" smtClean="0">
                <a:latin typeface="Georgia" panose="02040502050405020303" pitchFamily="18" charset="0"/>
              </a:rPr>
              <a:t>educed </a:t>
            </a:r>
            <a:r>
              <a:rPr lang="en-US" sz="2400" dirty="0">
                <a:latin typeface="Georgia" panose="02040502050405020303" pitchFamily="18" charset="0"/>
              </a:rPr>
              <a:t>systemic vascular </a:t>
            </a:r>
            <a:r>
              <a:rPr lang="en-US" sz="2400" dirty="0" smtClean="0">
                <a:latin typeface="Georgia" panose="02040502050405020303" pitchFamily="18" charset="0"/>
              </a:rPr>
              <a:t>resistance</a:t>
            </a:r>
          </a:p>
          <a:p>
            <a:pPr marL="342900" indent="-342900">
              <a:spcBef>
                <a:spcPts val="1800"/>
              </a:spcBef>
              <a:buFont typeface="Arial" panose="020B0604020202020204" pitchFamily="34" charset="0"/>
              <a:buChar char="•"/>
            </a:pPr>
            <a:r>
              <a:rPr lang="en-US" sz="2400" dirty="0">
                <a:latin typeface="Georgia" panose="02040502050405020303" pitchFamily="18" charset="0"/>
              </a:rPr>
              <a:t>R</a:t>
            </a:r>
            <a:r>
              <a:rPr lang="en-US" sz="2400" dirty="0" smtClean="0">
                <a:latin typeface="Georgia" panose="02040502050405020303" pitchFamily="18" charset="0"/>
              </a:rPr>
              <a:t>educed </a:t>
            </a:r>
            <a:r>
              <a:rPr lang="en-US" sz="2400" dirty="0">
                <a:latin typeface="Georgia" panose="02040502050405020303" pitchFamily="18" charset="0"/>
              </a:rPr>
              <a:t>central venous </a:t>
            </a:r>
            <a:r>
              <a:rPr lang="en-US" sz="2400" dirty="0" smtClean="0">
                <a:latin typeface="Georgia" panose="02040502050405020303" pitchFamily="18" charset="0"/>
              </a:rPr>
              <a:t>pressure</a:t>
            </a:r>
          </a:p>
          <a:p>
            <a:pPr marL="342900" indent="-342900">
              <a:spcBef>
                <a:spcPts val="1800"/>
              </a:spcBef>
              <a:buFont typeface="Arial" panose="020B0604020202020204" pitchFamily="34" charset="0"/>
              <a:buChar char="•"/>
            </a:pPr>
            <a:r>
              <a:rPr lang="en-US" sz="2400" dirty="0">
                <a:latin typeface="Georgia" panose="02040502050405020303" pitchFamily="18" charset="0"/>
              </a:rPr>
              <a:t>R</a:t>
            </a:r>
            <a:r>
              <a:rPr lang="en-US" sz="2400" dirty="0" smtClean="0">
                <a:latin typeface="Georgia" panose="02040502050405020303" pitchFamily="18" charset="0"/>
              </a:rPr>
              <a:t>educed </a:t>
            </a:r>
            <a:r>
              <a:rPr lang="en-US" sz="2400" dirty="0">
                <a:latin typeface="Georgia" panose="02040502050405020303" pitchFamily="18" charset="0"/>
              </a:rPr>
              <a:t>left ventricular end-diastolic pressure</a:t>
            </a:r>
          </a:p>
        </p:txBody>
      </p:sp>
      <p:sp>
        <p:nvSpPr>
          <p:cNvPr id="2" name="Slide Number Placeholder 1"/>
          <p:cNvSpPr>
            <a:spLocks noGrp="1"/>
          </p:cNvSpPr>
          <p:nvPr>
            <p:ph type="sldNum" sz="quarter" idx="12"/>
          </p:nvPr>
        </p:nvSpPr>
        <p:spPr/>
        <p:txBody>
          <a:bodyPr/>
          <a:lstStyle/>
          <a:p>
            <a:fld id="{4E570528-C745-4B2E-A9A2-DD3FF50D6EC2}" type="slidenum">
              <a:rPr lang="en-US" smtClean="0"/>
              <a:pPr/>
              <a:t>15</a:t>
            </a:fld>
            <a:endParaRPr lang="en-US"/>
          </a:p>
        </p:txBody>
      </p:sp>
    </p:spTree>
    <p:extLst>
      <p:ext uri="{BB962C8B-B14F-4D97-AF65-F5344CB8AC3E}">
        <p14:creationId xmlns:p14="http://schemas.microsoft.com/office/powerpoint/2010/main" val="40142686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290944"/>
            <a:ext cx="8797679" cy="609601"/>
          </a:xfrm>
          <a:prstGeom prst="rect">
            <a:avLst/>
          </a:prstGeom>
          <a:noFill/>
          <a:ln>
            <a:noFill/>
          </a:ln>
        </p:spPr>
        <p:txBody>
          <a:bodyPr spcFirstLastPara="1" wrap="square" lIns="91425" tIns="45700" rIns="91425" bIns="45700" anchor="ctr" anchorCtr="0">
            <a:noAutofit/>
          </a:bodyPr>
          <a:lstStyle/>
          <a:p>
            <a:pPr lvl="0">
              <a:buClr>
                <a:srgbClr val="C00000"/>
              </a:buClr>
            </a:pPr>
            <a:r>
              <a:rPr lang="en-US" sz="2400" b="1" cap="all" dirty="0" smtClean="0">
                <a:latin typeface="Georgia" panose="02040502050405020303" pitchFamily="18" charset="0"/>
                <a:ea typeface="ヒラギノ角ゴ Pro W3" charset="-128"/>
              </a:rPr>
              <a:t>Loop DIURETICS: CLINICAL USES</a:t>
            </a:r>
            <a:endParaRPr lang="en-US" sz="24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342900" indent="-342900" eaLnBrk="1" hangingPunct="1">
              <a:spcBef>
                <a:spcPts val="1800"/>
              </a:spcBef>
              <a:buFont typeface="Arial" panose="020B0604020202020204" pitchFamily="34" charset="0"/>
              <a:buChar char="•"/>
            </a:pPr>
            <a:r>
              <a:rPr lang="en-US" sz="2200" dirty="0">
                <a:latin typeface="Georgia" panose="02040502050405020303" pitchFamily="18" charset="0"/>
              </a:rPr>
              <a:t>Hypertension, in patients with impaired renal function and in hypertensive crises</a:t>
            </a:r>
          </a:p>
          <a:p>
            <a:pPr marL="342900" indent="-342900" eaLnBrk="1" hangingPunct="1">
              <a:spcBef>
                <a:spcPts val="1800"/>
              </a:spcBef>
              <a:buFont typeface="Arial" panose="020B0604020202020204" pitchFamily="34" charset="0"/>
              <a:buChar char="•"/>
            </a:pPr>
            <a:r>
              <a:rPr lang="en-US" sz="2200" dirty="0">
                <a:latin typeface="Georgia" panose="02040502050405020303" pitchFamily="18" charset="0"/>
              </a:rPr>
              <a:t>Congestive heart failure (moderate to severe)</a:t>
            </a:r>
          </a:p>
          <a:p>
            <a:pPr marL="342900" indent="-342900" eaLnBrk="1" hangingPunct="1">
              <a:spcBef>
                <a:spcPts val="1800"/>
              </a:spcBef>
              <a:buFont typeface="Arial" panose="020B0604020202020204" pitchFamily="34" charset="0"/>
              <a:buChar char="•"/>
            </a:pPr>
            <a:r>
              <a:rPr lang="en-US" sz="2200" dirty="0">
                <a:latin typeface="Georgia" panose="02040502050405020303" pitchFamily="18" charset="0"/>
              </a:rPr>
              <a:t>Acute pulmonary edema</a:t>
            </a:r>
          </a:p>
          <a:p>
            <a:pPr marL="342900" indent="-342900" eaLnBrk="1" hangingPunct="1">
              <a:spcBef>
                <a:spcPts val="1800"/>
              </a:spcBef>
              <a:buFont typeface="Arial" panose="020B0604020202020204" pitchFamily="34" charset="0"/>
              <a:buChar char="•"/>
            </a:pPr>
            <a:r>
              <a:rPr lang="en-US" sz="2200" dirty="0">
                <a:latin typeface="Georgia" panose="02040502050405020303" pitchFamily="18" charset="0"/>
              </a:rPr>
              <a:t>Acute renal failure and chronic renal failure</a:t>
            </a:r>
          </a:p>
          <a:p>
            <a:pPr marL="342900" indent="-342900" eaLnBrk="1" hangingPunct="1">
              <a:spcBef>
                <a:spcPts val="1800"/>
              </a:spcBef>
              <a:buFont typeface="Arial" panose="020B0604020202020204" pitchFamily="34" charset="0"/>
              <a:buChar char="•"/>
            </a:pPr>
            <a:r>
              <a:rPr lang="en-US" sz="2200" dirty="0">
                <a:latin typeface="Georgia" panose="02040502050405020303" pitchFamily="18" charset="0"/>
              </a:rPr>
              <a:t>Nephrotic syndrome</a:t>
            </a:r>
          </a:p>
          <a:p>
            <a:pPr marL="342900" indent="-342900" eaLnBrk="1" hangingPunct="1">
              <a:spcBef>
                <a:spcPts val="1800"/>
              </a:spcBef>
              <a:buFont typeface="Arial" panose="020B0604020202020204" pitchFamily="34" charset="0"/>
              <a:buChar char="•"/>
            </a:pPr>
            <a:r>
              <a:rPr lang="en-US" sz="2200" dirty="0" err="1">
                <a:latin typeface="Georgia" panose="02040502050405020303" pitchFamily="18" charset="0"/>
              </a:rPr>
              <a:t>Hypercalcaemia</a:t>
            </a:r>
            <a:r>
              <a:rPr lang="en-US" sz="2200" dirty="0">
                <a:latin typeface="Georgia" panose="02040502050405020303" pitchFamily="18" charset="0"/>
              </a:rPr>
              <a:t> </a:t>
            </a:r>
          </a:p>
          <a:p>
            <a:pPr marL="342900" indent="-342900" eaLnBrk="1" hangingPunct="1">
              <a:spcBef>
                <a:spcPts val="1800"/>
              </a:spcBef>
              <a:buFont typeface="Arial" panose="020B0604020202020204" pitchFamily="34" charset="0"/>
              <a:buChar char="•"/>
            </a:pPr>
            <a:r>
              <a:rPr lang="en-US" sz="2200" dirty="0">
                <a:latin typeface="Georgia" panose="02040502050405020303" pitchFamily="18" charset="0"/>
              </a:rPr>
              <a:t>Hyperkalemia </a:t>
            </a:r>
          </a:p>
          <a:p>
            <a:pPr marL="342900" indent="-342900" eaLnBrk="1" hangingPunct="1">
              <a:spcBef>
                <a:spcPts val="1800"/>
              </a:spcBef>
              <a:buFont typeface="Arial" panose="020B0604020202020204" pitchFamily="34" charset="0"/>
              <a:buChar char="•"/>
            </a:pPr>
            <a:r>
              <a:rPr lang="en-US" sz="2200" dirty="0">
                <a:latin typeface="Georgia" panose="02040502050405020303" pitchFamily="18" charset="0"/>
              </a:rPr>
              <a:t>Chemical intoxication (to increase urine flow and facilitate excretion of the toxicant)</a:t>
            </a:r>
          </a:p>
        </p:txBody>
      </p:sp>
      <p:sp>
        <p:nvSpPr>
          <p:cNvPr id="2" name="Slide Number Placeholder 1"/>
          <p:cNvSpPr>
            <a:spLocks noGrp="1"/>
          </p:cNvSpPr>
          <p:nvPr>
            <p:ph type="sldNum" sz="quarter" idx="12"/>
          </p:nvPr>
        </p:nvSpPr>
        <p:spPr/>
        <p:txBody>
          <a:bodyPr/>
          <a:lstStyle/>
          <a:p>
            <a:fld id="{4E570528-C745-4B2E-A9A2-DD3FF50D6EC2}" type="slidenum">
              <a:rPr lang="en-US" smtClean="0"/>
              <a:pPr/>
              <a:t>16</a:t>
            </a:fld>
            <a:endParaRPr lang="en-US"/>
          </a:p>
        </p:txBody>
      </p:sp>
    </p:spTree>
    <p:extLst>
      <p:ext uri="{BB962C8B-B14F-4D97-AF65-F5344CB8AC3E}">
        <p14:creationId xmlns:p14="http://schemas.microsoft.com/office/powerpoint/2010/main" val="13696215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28600"/>
            <a:ext cx="8689902"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Loop DIURETICS: CLINICAL USES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437419" cy="5196289"/>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pPr>
            <a:r>
              <a:rPr lang="en-US" sz="2400" dirty="0">
                <a:latin typeface="Georgia" panose="02040502050405020303" pitchFamily="18" charset="0"/>
              </a:rPr>
              <a:t>Loop diuretics are the preferred diuretics in the treatment of sodium and water retention where there is renal dysfunction and in severe heart failure</a:t>
            </a:r>
          </a:p>
          <a:p>
            <a:pPr marL="342900" indent="-342900">
              <a:spcBef>
                <a:spcPts val="1800"/>
              </a:spcBef>
              <a:buFont typeface="Arial" panose="020B0604020202020204" pitchFamily="34" charset="0"/>
              <a:buChar char="•"/>
            </a:pPr>
            <a:r>
              <a:rPr lang="en-US" sz="2400" dirty="0">
                <a:latin typeface="Georgia" panose="02040502050405020303" pitchFamily="18" charset="0"/>
              </a:rPr>
              <a:t>All loop diuretics are effective at low GFR</a:t>
            </a:r>
          </a:p>
          <a:p>
            <a:pPr marL="342900" indent="-342900">
              <a:spcBef>
                <a:spcPts val="1800"/>
              </a:spcBef>
              <a:buFont typeface="Arial" panose="020B0604020202020204" pitchFamily="34" charset="0"/>
              <a:buChar char="•"/>
            </a:pPr>
            <a:r>
              <a:rPr lang="en-US" sz="2400" dirty="0" smtClean="0">
                <a:latin typeface="Georgia" panose="02040502050405020303" pitchFamily="18" charset="0"/>
              </a:rPr>
              <a:t>They </a:t>
            </a:r>
            <a:r>
              <a:rPr lang="en-US" sz="2400" dirty="0">
                <a:latin typeface="Georgia" panose="02040502050405020303" pitchFamily="18" charset="0"/>
              </a:rPr>
              <a:t>are useful in all forms of heart </a:t>
            </a:r>
            <a:r>
              <a:rPr lang="en-US" sz="2400" dirty="0" smtClean="0">
                <a:latin typeface="Georgia" panose="02040502050405020303" pitchFamily="18" charset="0"/>
              </a:rPr>
              <a:t>failure</a:t>
            </a:r>
            <a:endParaRPr lang="en-US" sz="2400" dirty="0">
              <a:latin typeface="Georgia" panose="02040502050405020303" pitchFamily="18" charset="0"/>
            </a:endParaRPr>
          </a:p>
          <a:p>
            <a:pPr marL="342900" indent="-342900">
              <a:spcBef>
                <a:spcPts val="1800"/>
              </a:spcBef>
              <a:buFont typeface="Arial" panose="020B0604020202020204" pitchFamily="34" charset="0"/>
              <a:buChar char="•"/>
            </a:pPr>
            <a:r>
              <a:rPr lang="en-US" sz="2400" dirty="0">
                <a:latin typeface="Georgia" panose="02040502050405020303" pitchFamily="18" charset="0"/>
              </a:rPr>
              <a:t>In patients with refractory heart failure, the action of loop diuretics may be potentiated by intravenous </a:t>
            </a:r>
            <a:r>
              <a:rPr lang="en-US" sz="2400" dirty="0" smtClean="0">
                <a:latin typeface="Georgia" panose="02040502050405020303" pitchFamily="18" charset="0"/>
              </a:rPr>
              <a:t>administration, and </a:t>
            </a:r>
            <a:r>
              <a:rPr lang="en-US" sz="2400" dirty="0">
                <a:latin typeface="Georgia" panose="02040502050405020303" pitchFamily="18" charset="0"/>
              </a:rPr>
              <a:t>by the addition of other diuretics, i.e., thiazides, </a:t>
            </a:r>
            <a:r>
              <a:rPr lang="en-US" sz="2400" dirty="0" err="1">
                <a:latin typeface="Georgia" panose="02040502050405020303" pitchFamily="18" charset="0"/>
              </a:rPr>
              <a:t>metozalone</a:t>
            </a:r>
            <a:r>
              <a:rPr lang="en-US" sz="2400" dirty="0">
                <a:latin typeface="Georgia" panose="02040502050405020303" pitchFamily="18" charset="0"/>
              </a:rPr>
              <a:t>, and the potassium-sparing </a:t>
            </a:r>
            <a:r>
              <a:rPr lang="en-US" sz="2400" dirty="0" smtClean="0">
                <a:latin typeface="Georgia" panose="02040502050405020303" pitchFamily="18" charset="0"/>
              </a:rPr>
              <a:t>diuretics</a:t>
            </a:r>
          </a:p>
          <a:p>
            <a:pPr marL="342900" indent="-342900">
              <a:spcBef>
                <a:spcPts val="1800"/>
              </a:spcBef>
              <a:buFont typeface="Arial" panose="020B0604020202020204" pitchFamily="34" charset="0"/>
              <a:buChar char="•"/>
            </a:pPr>
            <a:r>
              <a:rPr lang="en-US" sz="2400" dirty="0" smtClean="0">
                <a:latin typeface="Georgia" panose="02040502050405020303" pitchFamily="18" charset="0"/>
              </a:rPr>
              <a:t>Route of administration: oral and IV </a:t>
            </a:r>
            <a:r>
              <a:rPr lang="en-US" sz="2400" dirty="0">
                <a:latin typeface="Georgia" panose="02040502050405020303" pitchFamily="18" charset="0"/>
              </a:rPr>
              <a:t>infusion</a:t>
            </a:r>
          </a:p>
          <a:p>
            <a:pPr>
              <a:spcBef>
                <a:spcPts val="1200"/>
              </a:spcBef>
            </a:pPr>
            <a:endParaRPr lang="en-US" sz="2400" dirty="0"/>
          </a:p>
        </p:txBody>
      </p:sp>
      <p:sp>
        <p:nvSpPr>
          <p:cNvPr id="2" name="Slide Number Placeholder 1"/>
          <p:cNvSpPr>
            <a:spLocks noGrp="1"/>
          </p:cNvSpPr>
          <p:nvPr>
            <p:ph type="sldNum" sz="quarter" idx="12"/>
          </p:nvPr>
        </p:nvSpPr>
        <p:spPr/>
        <p:txBody>
          <a:bodyPr/>
          <a:lstStyle/>
          <a:p>
            <a:fld id="{4E570528-C745-4B2E-A9A2-DD3FF50D6EC2}" type="slidenum">
              <a:rPr lang="en-US" smtClean="0"/>
              <a:pPr/>
              <a:t>17</a:t>
            </a:fld>
            <a:endParaRPr lang="en-US"/>
          </a:p>
        </p:txBody>
      </p:sp>
    </p:spTree>
    <p:extLst>
      <p:ext uri="{BB962C8B-B14F-4D97-AF65-F5344CB8AC3E}">
        <p14:creationId xmlns:p14="http://schemas.microsoft.com/office/powerpoint/2010/main" val="34584198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96982"/>
            <a:ext cx="8797679" cy="886691"/>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Loop DIURETICS: ADVERSE EFFECTS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tabLst>
                <a:tab pos="3717925" algn="l"/>
              </a:tabLst>
            </a:pPr>
            <a:r>
              <a:rPr lang="en-US" sz="2400" dirty="0" err="1">
                <a:latin typeface="Georgia" panose="02040502050405020303" pitchFamily="18" charset="0"/>
              </a:rPr>
              <a:t>Hypovolaemia</a:t>
            </a:r>
            <a:endParaRPr lang="en-US" sz="2400" dirty="0">
              <a:latin typeface="Georgia" panose="02040502050405020303" pitchFamily="18" charset="0"/>
            </a:endParaRPr>
          </a:p>
          <a:p>
            <a:pPr marL="342900" indent="-342900">
              <a:spcBef>
                <a:spcPts val="1800"/>
              </a:spcBef>
              <a:buFont typeface="Arial" panose="020B0604020202020204" pitchFamily="34" charset="0"/>
              <a:buChar char="•"/>
              <a:tabLst>
                <a:tab pos="3717925" algn="l"/>
              </a:tabLst>
            </a:pPr>
            <a:r>
              <a:rPr lang="en-US" sz="2400" dirty="0">
                <a:latin typeface="Georgia" panose="02040502050405020303" pitchFamily="18" charset="0"/>
              </a:rPr>
              <a:t>Electrolyte imbalances: hypokalemia, </a:t>
            </a:r>
            <a:r>
              <a:rPr lang="en-US" sz="2400" dirty="0">
                <a:latin typeface="Georgia" panose="02040502050405020303" pitchFamily="18" charset="0"/>
                <a:cs typeface="Times New Roman" pitchFamily="18" charset="0"/>
              </a:rPr>
              <a:t>metabolic alkalosis, hypocalcemia, hypomagnesemia</a:t>
            </a:r>
          </a:p>
          <a:p>
            <a:pPr marL="342900" indent="-342900">
              <a:spcBef>
                <a:spcPts val="1800"/>
              </a:spcBef>
              <a:buFont typeface="Arial" panose="020B0604020202020204" pitchFamily="34" charset="0"/>
              <a:buChar char="•"/>
              <a:tabLst>
                <a:tab pos="3717925" algn="l"/>
              </a:tabLst>
            </a:pPr>
            <a:r>
              <a:rPr lang="en-US" sz="2400" dirty="0">
                <a:latin typeface="Georgia" panose="02040502050405020303" pitchFamily="18" charset="0"/>
              </a:rPr>
              <a:t>Central nervous system: ototoxicity, dizziness, headache, tinnitus, blurred vision</a:t>
            </a:r>
            <a:endParaRPr lang="en-US" sz="2400" dirty="0">
              <a:latin typeface="Georgia" panose="02040502050405020303" pitchFamily="18" charset="0"/>
              <a:cs typeface="Times New Roman" pitchFamily="18" charset="0"/>
            </a:endParaRPr>
          </a:p>
          <a:p>
            <a:pPr marL="342900" indent="-342900">
              <a:spcBef>
                <a:spcPts val="1800"/>
              </a:spcBef>
              <a:buFont typeface="Arial" panose="020B0604020202020204" pitchFamily="34" charset="0"/>
              <a:buChar char="•"/>
              <a:tabLst>
                <a:tab pos="3717925" algn="l"/>
              </a:tabLst>
            </a:pPr>
            <a:r>
              <a:rPr lang="en-US" sz="2400" dirty="0">
                <a:latin typeface="Georgia" panose="02040502050405020303" pitchFamily="18" charset="0"/>
                <a:cs typeface="Times New Roman" pitchFamily="18" charset="0"/>
              </a:rPr>
              <a:t>Other adverse effects: </a:t>
            </a:r>
            <a:r>
              <a:rPr lang="en-US" sz="2400" dirty="0" err="1">
                <a:latin typeface="Georgia" panose="02040502050405020303" pitchFamily="18" charset="0"/>
                <a:cs typeface="Times New Roman" pitchFamily="18" charset="0"/>
              </a:rPr>
              <a:t>h</a:t>
            </a:r>
            <a:r>
              <a:rPr lang="en-US" sz="2400" dirty="0" err="1" smtClean="0">
                <a:latin typeface="Georgia" panose="02040502050405020303" pitchFamily="18" charset="0"/>
                <a:cs typeface="Times New Roman" pitchFamily="18" charset="0"/>
              </a:rPr>
              <a:t>yperglycaemia</a:t>
            </a:r>
            <a:r>
              <a:rPr lang="en-US" sz="2400" dirty="0">
                <a:latin typeface="Georgia" panose="02040502050405020303" pitchFamily="18" charset="0"/>
                <a:cs typeface="Times New Roman" pitchFamily="18" charset="0"/>
              </a:rPr>
              <a:t>, hyperuricemia (the drugs are secreted in proximal convoluted tubule so they compete with secretion of uric acid), blood </a:t>
            </a:r>
            <a:r>
              <a:rPr lang="en-US" sz="2400" dirty="0" err="1">
                <a:latin typeface="Georgia" panose="02040502050405020303" pitchFamily="18" charset="0"/>
                <a:cs typeface="Times New Roman" pitchFamily="18" charset="0"/>
              </a:rPr>
              <a:t>dyscrasias</a:t>
            </a:r>
            <a:r>
              <a:rPr lang="en-US" sz="2400" dirty="0">
                <a:latin typeface="Georgia" panose="02040502050405020303" pitchFamily="18" charset="0"/>
                <a:cs typeface="Times New Roman" pitchFamily="18" charset="0"/>
              </a:rPr>
              <a:t> and hypersensitivity </a:t>
            </a:r>
            <a:r>
              <a:rPr lang="en-US" sz="2400" dirty="0" smtClean="0">
                <a:latin typeface="Georgia" panose="02040502050405020303" pitchFamily="18" charset="0"/>
                <a:cs typeface="Times New Roman" pitchFamily="18" charset="0"/>
              </a:rPr>
              <a:t>reactions</a:t>
            </a:r>
            <a:endParaRPr lang="en-US" sz="2400" dirty="0">
              <a:latin typeface="Georgia" panose="02040502050405020303"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18</a:t>
            </a:fld>
            <a:endParaRPr lang="en-US"/>
          </a:p>
        </p:txBody>
      </p:sp>
    </p:spTree>
    <p:extLst>
      <p:ext uri="{BB962C8B-B14F-4D97-AF65-F5344CB8AC3E}">
        <p14:creationId xmlns:p14="http://schemas.microsoft.com/office/powerpoint/2010/main" val="1276787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28600"/>
            <a:ext cx="8689902"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500" b="1" cap="all" dirty="0">
                <a:latin typeface="Georgia" panose="02040502050405020303" pitchFamily="18" charset="0"/>
                <a:ea typeface="ヒラギノ角ゴ Pro W3" charset="-128"/>
              </a:rPr>
              <a:t>Distal convoluted tubules (DCT)</a:t>
            </a:r>
            <a:endParaRPr lang="en-US" sz="25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defRPr/>
            </a:pPr>
            <a:r>
              <a:rPr lang="en-US" sz="2300" dirty="0">
                <a:latin typeface="Georgia" panose="02040502050405020303" pitchFamily="18" charset="0"/>
                <a:ea typeface="ヒラギノ角ゴ Pro W3" charset="-128"/>
              </a:rPr>
              <a:t>There is reabsorption of sodium and chloride</a:t>
            </a:r>
          </a:p>
          <a:p>
            <a:pPr marL="342900" indent="-342900">
              <a:spcBef>
                <a:spcPts val="1800"/>
              </a:spcBef>
              <a:buFont typeface="Arial" panose="020B0604020202020204" pitchFamily="34" charset="0"/>
              <a:buChar char="•"/>
              <a:defRPr/>
            </a:pPr>
            <a:r>
              <a:rPr lang="en-US" sz="2300" dirty="0">
                <a:latin typeface="Georgia" panose="02040502050405020303" pitchFamily="18" charset="0"/>
              </a:rPr>
              <a:t>Sodium and chloride are reabsorbed by a Na</a:t>
            </a:r>
            <a:r>
              <a:rPr lang="en-US" sz="2300" baseline="30000" dirty="0">
                <a:latin typeface="Georgia" panose="02040502050405020303" pitchFamily="18" charset="0"/>
              </a:rPr>
              <a:t>+</a:t>
            </a:r>
            <a:r>
              <a:rPr lang="en-US" sz="2300" dirty="0">
                <a:latin typeface="Georgia" panose="02040502050405020303" pitchFamily="18" charset="0"/>
              </a:rPr>
              <a:t>/Cl</a:t>
            </a:r>
            <a:r>
              <a:rPr lang="en-US" sz="2300" baseline="30000" dirty="0">
                <a:latin typeface="Georgia" panose="02040502050405020303" pitchFamily="18" charset="0"/>
              </a:rPr>
              <a:t>-</a:t>
            </a:r>
            <a:r>
              <a:rPr lang="en-US" sz="2300" dirty="0">
                <a:latin typeface="Georgia" panose="02040502050405020303" pitchFamily="18" charset="0"/>
              </a:rPr>
              <a:t> co-transport </a:t>
            </a:r>
          </a:p>
          <a:p>
            <a:pPr marL="342900" indent="-342900">
              <a:spcBef>
                <a:spcPts val="1800"/>
              </a:spcBef>
              <a:buFont typeface="Arial" panose="020B0604020202020204" pitchFamily="34" charset="0"/>
              <a:buChar char="•"/>
              <a:defRPr/>
            </a:pPr>
            <a:r>
              <a:rPr lang="en-US" sz="2300" dirty="0">
                <a:latin typeface="Georgia" panose="02040502050405020303" pitchFamily="18" charset="0"/>
              </a:rPr>
              <a:t>The distal tubule is relatively impermeable to water</a:t>
            </a:r>
          </a:p>
          <a:p>
            <a:pPr marL="342900" indent="-342900">
              <a:spcBef>
                <a:spcPts val="1800"/>
              </a:spcBef>
              <a:buFont typeface="Arial" panose="020B0604020202020204" pitchFamily="34" charset="0"/>
              <a:buChar char="•"/>
              <a:defRPr/>
            </a:pPr>
            <a:r>
              <a:rPr lang="en-US" sz="2300" dirty="0">
                <a:latin typeface="Georgia" panose="02040502050405020303" pitchFamily="18" charset="0"/>
              </a:rPr>
              <a:t>Diuretics which act here are medium efficacy diuretics</a:t>
            </a:r>
          </a:p>
          <a:p>
            <a:pPr marL="342900" indent="-342900">
              <a:spcBef>
                <a:spcPts val="1800"/>
              </a:spcBef>
              <a:buFont typeface="Arial" panose="020B0604020202020204" pitchFamily="34" charset="0"/>
              <a:buChar char="•"/>
              <a:defRPr/>
            </a:pPr>
            <a:r>
              <a:rPr lang="en-US" sz="2300" dirty="0">
                <a:latin typeface="Georgia" panose="02040502050405020303" pitchFamily="18" charset="0"/>
              </a:rPr>
              <a:t>Thiazide diuretics and thiazide-like drugs act at the DCT – inhibit the Na/Cl co-transport</a:t>
            </a:r>
          </a:p>
          <a:p>
            <a:pPr marL="342900" indent="-342900">
              <a:spcBef>
                <a:spcPts val="1800"/>
              </a:spcBef>
              <a:buFont typeface="Arial" panose="020B0604020202020204" pitchFamily="34" charset="0"/>
              <a:buChar char="•"/>
            </a:pPr>
            <a:r>
              <a:rPr lang="en-US" sz="2300" dirty="0">
                <a:latin typeface="Georgia" panose="02040502050405020303" pitchFamily="18" charset="0"/>
                <a:ea typeface="ヒラギノ角ゴ Pro W3" charset="-128"/>
              </a:rPr>
              <a:t>Examples of thiazides: </a:t>
            </a:r>
            <a:r>
              <a:rPr lang="en-US" sz="2300" dirty="0" err="1">
                <a:latin typeface="Georgia" panose="02040502050405020303" pitchFamily="18" charset="0"/>
                <a:ea typeface="ヒラギノ角ゴ Pro W3" charset="-128"/>
              </a:rPr>
              <a:t>chlorothiazide</a:t>
            </a:r>
            <a:r>
              <a:rPr lang="en-US" sz="2300" dirty="0">
                <a:latin typeface="Georgia" panose="02040502050405020303" pitchFamily="18" charset="0"/>
                <a:ea typeface="ヒラギノ角ゴ Pro W3" charset="-128"/>
              </a:rPr>
              <a:t>, hydrochlorothiazide</a:t>
            </a:r>
            <a:r>
              <a:rPr lang="en-GB" sz="2300" dirty="0">
                <a:latin typeface="Georgia" panose="02040502050405020303" pitchFamily="18" charset="0"/>
              </a:rPr>
              <a:t>, </a:t>
            </a:r>
            <a:r>
              <a:rPr lang="en-GB" sz="2300" dirty="0" err="1">
                <a:latin typeface="Georgia" panose="02040502050405020303" pitchFamily="18" charset="0"/>
              </a:rPr>
              <a:t>bendroflumethiazide</a:t>
            </a:r>
            <a:r>
              <a:rPr lang="en-GB" sz="2300" dirty="0">
                <a:latin typeface="Georgia" panose="02040502050405020303" pitchFamily="18" charset="0"/>
              </a:rPr>
              <a:t> and </a:t>
            </a:r>
            <a:r>
              <a:rPr lang="en-GB" sz="2300" dirty="0" err="1">
                <a:latin typeface="Georgia" panose="02040502050405020303" pitchFamily="18" charset="0"/>
              </a:rPr>
              <a:t>cyclothiazide</a:t>
            </a:r>
            <a:endParaRPr lang="en-US" sz="2300" dirty="0">
              <a:latin typeface="Georgia" panose="02040502050405020303" pitchFamily="18" charset="0"/>
              <a:ea typeface="ヒラギノ角ゴ Pro W3" charset="-128"/>
            </a:endParaRPr>
          </a:p>
          <a:p>
            <a:pPr marL="342900" indent="-342900">
              <a:spcBef>
                <a:spcPts val="1800"/>
              </a:spcBef>
              <a:buFont typeface="Arial" panose="020B0604020202020204" pitchFamily="34" charset="0"/>
              <a:buChar char="•"/>
            </a:pPr>
            <a:r>
              <a:rPr lang="en-US" sz="2300" dirty="0">
                <a:latin typeface="Georgia" panose="02040502050405020303" pitchFamily="18" charset="0"/>
                <a:ea typeface="ヒラギノ角ゴ Pro W3" charset="-128"/>
              </a:rPr>
              <a:t>Examples of thiazide-like diuretics: </a:t>
            </a:r>
            <a:r>
              <a:rPr lang="en-US" sz="2300" dirty="0" err="1">
                <a:latin typeface="Georgia" panose="02040502050405020303" pitchFamily="18" charset="0"/>
                <a:ea typeface="ヒラギノ角ゴ Pro W3" charset="-128"/>
              </a:rPr>
              <a:t>chlorthalidone</a:t>
            </a:r>
            <a:r>
              <a:rPr lang="en-US" sz="2300" dirty="0">
                <a:latin typeface="Georgia" panose="02040502050405020303" pitchFamily="18" charset="0"/>
                <a:ea typeface="ヒラギノ角ゴ Pro W3" charset="-128"/>
              </a:rPr>
              <a:t> , </a:t>
            </a:r>
            <a:r>
              <a:rPr lang="en-US" sz="2300" dirty="0" err="1">
                <a:latin typeface="Georgia" panose="02040502050405020303" pitchFamily="18" charset="0"/>
                <a:ea typeface="ヒラギノ角ゴ Pro W3" charset="-128"/>
              </a:rPr>
              <a:t>indapamide</a:t>
            </a:r>
            <a:r>
              <a:rPr lang="en-US" sz="2300" dirty="0">
                <a:latin typeface="Georgia" panose="02040502050405020303" pitchFamily="18" charset="0"/>
                <a:ea typeface="ヒラギノ角ゴ Pro W3" charset="-128"/>
              </a:rPr>
              <a:t> and </a:t>
            </a:r>
            <a:r>
              <a:rPr lang="en-US" sz="2300" dirty="0" err="1">
                <a:latin typeface="Georgia" panose="02040502050405020303" pitchFamily="18" charset="0"/>
                <a:ea typeface="ヒラギノ角ゴ Pro W3" charset="-128"/>
              </a:rPr>
              <a:t>metolazone</a:t>
            </a:r>
            <a:endParaRPr lang="en-US" sz="2300" dirty="0">
              <a:latin typeface="Georgia" panose="02040502050405020303" pitchFamily="18" charset="0"/>
              <a:ea typeface="ヒラギノ角ゴ Pro W3" charset="-128"/>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19</a:t>
            </a:fld>
            <a:endParaRPr lang="en-US"/>
          </a:p>
        </p:txBody>
      </p:sp>
    </p:spTree>
    <p:extLst>
      <p:ext uri="{BB962C8B-B14F-4D97-AF65-F5344CB8AC3E}">
        <p14:creationId xmlns:p14="http://schemas.microsoft.com/office/powerpoint/2010/main" val="19766863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300355" y="1246910"/>
            <a:ext cx="8566554" cy="5109440"/>
          </a:xfrm>
          <a:prstGeom prst="rect">
            <a:avLst/>
          </a:prstGeom>
          <a:noFill/>
          <a:ln>
            <a:noFill/>
          </a:ln>
        </p:spPr>
        <p:txBody>
          <a:bodyPr spcFirstLastPara="1" wrap="square" lIns="91425" tIns="45700" rIns="91425" bIns="45700" anchor="t" anchorCtr="0">
            <a:noAutofit/>
          </a:bodyPr>
          <a:lstStyle/>
          <a:p>
            <a:pPr marL="457200" indent="-457200">
              <a:spcBef>
                <a:spcPts val="1200"/>
              </a:spcBef>
              <a:buFont typeface="Arial" panose="020B0604020202020204" pitchFamily="34" charset="0"/>
              <a:buChar char="•"/>
              <a:defRPr/>
            </a:pPr>
            <a:r>
              <a:rPr lang="en-US" sz="2400" dirty="0" smtClean="0">
                <a:latin typeface="Georgia" panose="02040502050405020303" pitchFamily="18" charset="0"/>
                <a:ea typeface="ヒラギノ角ゴ Pro W3" charset="-128"/>
              </a:rPr>
              <a:t>The </a:t>
            </a:r>
            <a:r>
              <a:rPr lang="en-US" sz="2400" dirty="0">
                <a:latin typeface="Georgia" panose="02040502050405020303" pitchFamily="18" charset="0"/>
                <a:ea typeface="ヒラギノ角ゴ Pro W3" charset="-128"/>
              </a:rPr>
              <a:t>kidneys are responsible for urine production</a:t>
            </a:r>
          </a:p>
          <a:p>
            <a:pPr marL="457200" indent="-457200">
              <a:spcBef>
                <a:spcPts val="1200"/>
              </a:spcBef>
              <a:buFont typeface="Arial" panose="020B0604020202020204" pitchFamily="34" charset="0"/>
              <a:buChar char="•"/>
              <a:defRPr/>
            </a:pPr>
            <a:r>
              <a:rPr lang="en-US" sz="2400" dirty="0">
                <a:latin typeface="Georgia" panose="02040502050405020303" pitchFamily="18" charset="0"/>
                <a:ea typeface="ヒラギノ角ゴ Pro W3" charset="-128"/>
              </a:rPr>
              <a:t>Urine is produced through filtration, reabsorption and secretion</a:t>
            </a:r>
          </a:p>
          <a:p>
            <a:pPr marL="457200" indent="-457200">
              <a:spcBef>
                <a:spcPts val="1200"/>
              </a:spcBef>
              <a:buFont typeface="Arial" panose="020B0604020202020204" pitchFamily="34" charset="0"/>
              <a:buChar char="•"/>
              <a:defRPr/>
            </a:pPr>
            <a:r>
              <a:rPr lang="en-US" sz="2400" dirty="0">
                <a:latin typeface="Georgia" panose="02040502050405020303" pitchFamily="18" charset="0"/>
                <a:ea typeface="ヒラギノ角ゴ Pro W3" charset="-128"/>
              </a:rPr>
              <a:t>The working units of </a:t>
            </a:r>
            <a:r>
              <a:rPr lang="en-US" sz="2400" dirty="0" smtClean="0">
                <a:latin typeface="Georgia" panose="02040502050405020303" pitchFamily="18" charset="0"/>
                <a:ea typeface="ヒラギノ角ゴ Pro W3" charset="-128"/>
              </a:rPr>
              <a:t>the </a:t>
            </a:r>
            <a:r>
              <a:rPr lang="en-US" sz="2400" dirty="0">
                <a:latin typeface="Georgia" panose="02040502050405020303" pitchFamily="18" charset="0"/>
                <a:ea typeface="ヒラギノ角ゴ Pro W3" charset="-128"/>
              </a:rPr>
              <a:t>kidney are known as nephrons</a:t>
            </a:r>
          </a:p>
          <a:p>
            <a:pPr marL="457200" indent="-457200">
              <a:spcBef>
                <a:spcPts val="1200"/>
              </a:spcBef>
              <a:buFont typeface="Arial" panose="020B0604020202020204" pitchFamily="34" charset="0"/>
              <a:buChar char="•"/>
              <a:defRPr/>
            </a:pPr>
            <a:r>
              <a:rPr lang="en-US" sz="2400" dirty="0">
                <a:latin typeface="Georgia" panose="02040502050405020303" pitchFamily="18" charset="0"/>
                <a:ea typeface="ヒラギノ角ゴ Pro W3" charset="-128"/>
              </a:rPr>
              <a:t>The nephrons secrete hydrogen ions, potassium ions,  and weak acids and bases to regulate acid-base balance of the body</a:t>
            </a:r>
          </a:p>
          <a:p>
            <a:pPr marL="457200" indent="-457200">
              <a:spcBef>
                <a:spcPts val="1200"/>
              </a:spcBef>
              <a:buFont typeface="Arial" panose="020B0604020202020204" pitchFamily="34" charset="0"/>
              <a:buChar char="•"/>
              <a:defRPr/>
            </a:pPr>
            <a:r>
              <a:rPr lang="en-US" sz="2400" dirty="0">
                <a:latin typeface="Georgia" panose="02040502050405020303" pitchFamily="18" charset="0"/>
              </a:rPr>
              <a:t>Diuretics are drugs that increase excretion of sodium and water from the body by an action on the kidney</a:t>
            </a:r>
          </a:p>
          <a:p>
            <a:pPr marL="457200" indent="-457200">
              <a:spcBef>
                <a:spcPts val="1200"/>
              </a:spcBef>
              <a:buFont typeface="Arial" panose="020B0604020202020204" pitchFamily="34" charset="0"/>
              <a:buChar char="•"/>
              <a:defRPr/>
            </a:pPr>
            <a:r>
              <a:rPr lang="en-US" sz="2400" dirty="0">
                <a:latin typeface="Georgia" panose="02040502050405020303" pitchFamily="18" charset="0"/>
              </a:rPr>
              <a:t>Diuretics accelerate the rate of urine </a:t>
            </a:r>
            <a:r>
              <a:rPr lang="en-US" sz="2400" dirty="0" smtClean="0">
                <a:latin typeface="Georgia" panose="02040502050405020303" pitchFamily="18" charset="0"/>
              </a:rPr>
              <a:t>formation</a:t>
            </a:r>
            <a:endParaRPr lang="en-US" sz="2400" dirty="0">
              <a:latin typeface="Georgia" panose="02040502050405020303" pitchFamily="18" charset="0"/>
              <a:ea typeface="ヒラギノ角ゴ Pro W3" charset="-128"/>
            </a:endParaRPr>
          </a:p>
        </p:txBody>
      </p:sp>
      <p:sp>
        <p:nvSpPr>
          <p:cNvPr id="203" name="Google Shape;203;p29"/>
          <p:cNvSpPr txBox="1"/>
          <p:nvPr/>
        </p:nvSpPr>
        <p:spPr>
          <a:xfrm>
            <a:off x="300355" y="304800"/>
            <a:ext cx="8566554" cy="609600"/>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smtClean="0">
                <a:solidFill>
                  <a:srgbClr val="7030A0"/>
                </a:solidFill>
                <a:latin typeface="Georgia" panose="02040502050405020303" charset="0"/>
                <a:cs typeface="Georgia" panose="02040502050405020303" charset="0"/>
                <a:sym typeface="Arial" panose="020B0604020202020204"/>
              </a:rPr>
              <a:t>INTRODUCTION</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a:t>
            </a:fld>
            <a:endParaRPr lang="en-US"/>
          </a:p>
        </p:txBody>
      </p:sp>
    </p:spTree>
    <p:extLst>
      <p:ext uri="{BB962C8B-B14F-4D97-AF65-F5344CB8AC3E}">
        <p14:creationId xmlns:p14="http://schemas.microsoft.com/office/powerpoint/2010/main" val="226485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96983"/>
            <a:ext cx="8589819" cy="697954"/>
          </a:xfrm>
          <a:prstGeom prst="rect">
            <a:avLst/>
          </a:prstGeom>
          <a:noFill/>
          <a:ln>
            <a:noFill/>
          </a:ln>
        </p:spPr>
        <p:txBody>
          <a:bodyPr spcFirstLastPara="1" wrap="square" lIns="91425" tIns="45700" rIns="91425" bIns="45700" anchor="ctr" anchorCtr="0">
            <a:noAutofit/>
          </a:bodyPr>
          <a:lstStyle/>
          <a:p>
            <a:pPr lvl="0">
              <a:buClr>
                <a:srgbClr val="C00000"/>
              </a:buClr>
            </a:pPr>
            <a:r>
              <a:rPr lang="en-US" sz="2400" b="1" cap="all" dirty="0">
                <a:latin typeface="Georgia" panose="02040502050405020303" pitchFamily="18" charset="0"/>
              </a:rPr>
              <a:t>Thiazide and thiazide-like </a:t>
            </a:r>
            <a:r>
              <a:rPr lang="en-US" sz="2400" b="1" cap="all" dirty="0" smtClean="0">
                <a:latin typeface="Georgia" panose="02040502050405020303" pitchFamily="18" charset="0"/>
              </a:rPr>
              <a:t>diuretics</a:t>
            </a:r>
            <a:endParaRPr lang="en-US" sz="24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342900" lvl="1" indent="-342900">
              <a:spcBef>
                <a:spcPts val="1200"/>
              </a:spcBef>
              <a:buFont typeface="Arial" pitchFamily="34" charset="0"/>
              <a:buChar char="•"/>
            </a:pPr>
            <a:r>
              <a:rPr lang="en-US" sz="2200" dirty="0">
                <a:latin typeface="Georgia" panose="02040502050405020303" pitchFamily="18" charset="0"/>
                <a:ea typeface="ヒラギノ角ゴ Pro W3" charset="-128"/>
              </a:rPr>
              <a:t>MOA: inhibit sodium transport in the distal convoluted tubule, causing loss of sodium and water. They </a:t>
            </a:r>
            <a:r>
              <a:rPr lang="en-GB" sz="2200" dirty="0">
                <a:latin typeface="Georgia" panose="02040502050405020303" pitchFamily="18" charset="0"/>
              </a:rPr>
              <a:t>exert their diuretic effect by inhibiting the Na</a:t>
            </a:r>
            <a:r>
              <a:rPr lang="en-GB" sz="2200" baseline="30000" dirty="0">
                <a:latin typeface="Georgia" panose="02040502050405020303" pitchFamily="18" charset="0"/>
              </a:rPr>
              <a:t>+</a:t>
            </a:r>
            <a:r>
              <a:rPr lang="en-GB" sz="2200" dirty="0">
                <a:latin typeface="Georgia" panose="02040502050405020303" pitchFamily="18" charset="0"/>
              </a:rPr>
              <a:t>-Cl</a:t>
            </a:r>
            <a:r>
              <a:rPr lang="en-GB" sz="2200" baseline="30000" dirty="0">
                <a:latin typeface="Georgia" panose="02040502050405020303" pitchFamily="18" charset="0"/>
              </a:rPr>
              <a:t>-</a:t>
            </a:r>
            <a:r>
              <a:rPr lang="en-GB" sz="2200" dirty="0">
                <a:latin typeface="Georgia" panose="02040502050405020303" pitchFamily="18" charset="0"/>
              </a:rPr>
              <a:t> co-transport in the early distal convoluted tubules.</a:t>
            </a:r>
          </a:p>
          <a:p>
            <a:pPr marL="342900" lvl="1" indent="-342900">
              <a:spcBef>
                <a:spcPts val="1200"/>
              </a:spcBef>
              <a:buFont typeface="Arial" pitchFamily="34" charset="0"/>
              <a:buChar char="•"/>
            </a:pPr>
            <a:r>
              <a:rPr lang="en-GB" sz="2200" dirty="0">
                <a:latin typeface="Georgia" panose="02040502050405020303" pitchFamily="18" charset="0"/>
              </a:rPr>
              <a:t>They elicit a weaker diuretic response compared to the loop diuretics</a:t>
            </a:r>
          </a:p>
          <a:p>
            <a:pPr marL="342900" lvl="1" indent="-342900">
              <a:spcBef>
                <a:spcPts val="1200"/>
              </a:spcBef>
              <a:buFont typeface="Arial" pitchFamily="34" charset="0"/>
              <a:buChar char="•"/>
            </a:pPr>
            <a:r>
              <a:rPr lang="en-GB" sz="2200" dirty="0">
                <a:latin typeface="Georgia" panose="02040502050405020303" pitchFamily="18" charset="0"/>
              </a:rPr>
              <a:t>Increase the loss of K</a:t>
            </a:r>
            <a:r>
              <a:rPr lang="en-GB" sz="2200" baseline="30000" dirty="0">
                <a:latin typeface="Georgia" panose="02040502050405020303" pitchFamily="18" charset="0"/>
              </a:rPr>
              <a:t>+</a:t>
            </a:r>
            <a:r>
              <a:rPr lang="en-GB" sz="2200" dirty="0">
                <a:latin typeface="Georgia" panose="02040502050405020303" pitchFamily="18" charset="0"/>
              </a:rPr>
              <a:t> and Mg</a:t>
            </a:r>
            <a:r>
              <a:rPr lang="en-GB" sz="2200" baseline="30000" dirty="0">
                <a:latin typeface="Georgia" panose="02040502050405020303" pitchFamily="18" charset="0"/>
              </a:rPr>
              <a:t>2+</a:t>
            </a:r>
            <a:r>
              <a:rPr lang="en-GB" sz="2200" dirty="0">
                <a:latin typeface="Georgia" panose="02040502050405020303" pitchFamily="18" charset="0"/>
              </a:rPr>
              <a:t>, but reduce Ca</a:t>
            </a:r>
            <a:r>
              <a:rPr lang="en-GB" sz="2200" baseline="30000" dirty="0">
                <a:latin typeface="Georgia" panose="02040502050405020303" pitchFamily="18" charset="0"/>
              </a:rPr>
              <a:t>2+</a:t>
            </a:r>
            <a:r>
              <a:rPr lang="en-GB" sz="2200" dirty="0">
                <a:latin typeface="Georgia" panose="02040502050405020303" pitchFamily="18" charset="0"/>
              </a:rPr>
              <a:t> excretion by increasing parathyroid hormone secretion (may cause hypercalcemia)</a:t>
            </a:r>
          </a:p>
          <a:p>
            <a:pPr marL="342900" indent="-342900">
              <a:spcBef>
                <a:spcPts val="1200"/>
              </a:spcBef>
              <a:buFont typeface="Arial" panose="020B0604020202020204" pitchFamily="34" charset="0"/>
              <a:buChar char="•"/>
            </a:pPr>
            <a:r>
              <a:rPr lang="en-US" sz="2200" dirty="0">
                <a:latin typeface="Georgia" panose="02040502050405020303" pitchFamily="18" charset="0"/>
              </a:rPr>
              <a:t>There is loss of action in renal failure (GFR &lt; 25ml/min)</a:t>
            </a:r>
          </a:p>
          <a:p>
            <a:pPr marL="342900" indent="-342900">
              <a:spcBef>
                <a:spcPts val="1200"/>
              </a:spcBef>
              <a:buFont typeface="Arial" panose="020B0604020202020204" pitchFamily="34" charset="0"/>
              <a:buChar char="•"/>
            </a:pPr>
            <a:r>
              <a:rPr lang="en-US" sz="2200" dirty="0" err="1">
                <a:latin typeface="Georgia" panose="02040502050405020303" pitchFamily="18" charset="0"/>
              </a:rPr>
              <a:t>Metolazone</a:t>
            </a:r>
            <a:r>
              <a:rPr lang="en-US" sz="2200" dirty="0">
                <a:latin typeface="Georgia" panose="02040502050405020303" pitchFamily="18" charset="0"/>
              </a:rPr>
              <a:t> is effective even at low GFR and is synergistic with loop </a:t>
            </a:r>
            <a:r>
              <a:rPr lang="en-US" sz="2200" dirty="0" smtClean="0">
                <a:latin typeface="Georgia" panose="02040502050405020303" pitchFamily="18" charset="0"/>
              </a:rPr>
              <a:t>diuretics; therefore </a:t>
            </a:r>
            <a:r>
              <a:rPr lang="en-US" sz="2200" dirty="0">
                <a:latin typeface="Georgia" panose="02040502050405020303" pitchFamily="18" charset="0"/>
              </a:rPr>
              <a:t>used with loop diuretics in resistant </a:t>
            </a:r>
            <a:r>
              <a:rPr lang="en-US" sz="2200" dirty="0" err="1" smtClean="0">
                <a:latin typeface="Georgia" panose="02040502050405020303" pitchFamily="18" charset="0"/>
              </a:rPr>
              <a:t>oedema</a:t>
            </a:r>
            <a:endParaRPr lang="en-US" sz="22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20</a:t>
            </a:fld>
            <a:endParaRPr lang="en-US"/>
          </a:p>
        </p:txBody>
      </p:sp>
    </p:spTree>
    <p:extLst>
      <p:ext uri="{BB962C8B-B14F-4D97-AF65-F5344CB8AC3E}">
        <p14:creationId xmlns:p14="http://schemas.microsoft.com/office/powerpoint/2010/main" val="37927677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04801" y="96982"/>
            <a:ext cx="8534400" cy="886691"/>
          </a:xfrm>
          <a:prstGeom prst="rect">
            <a:avLst/>
          </a:prstGeom>
          <a:noFill/>
          <a:ln>
            <a:noFill/>
          </a:ln>
        </p:spPr>
        <p:txBody>
          <a:bodyPr spcFirstLastPara="1" wrap="square" lIns="91425" tIns="45700" rIns="91425" bIns="45700" anchor="ctr" anchorCtr="0">
            <a:noAutofit/>
          </a:bodyPr>
          <a:lstStyle/>
          <a:p>
            <a:pPr lvl="0">
              <a:buClr>
                <a:srgbClr val="C00000"/>
              </a:buClr>
            </a:pPr>
            <a:r>
              <a:rPr lang="en-US" sz="2400" b="1" cap="all" dirty="0">
                <a:latin typeface="Georgia" panose="02040502050405020303" pitchFamily="18" charset="0"/>
              </a:rPr>
              <a:t>Thiazide and thiazide-like </a:t>
            </a:r>
            <a:r>
              <a:rPr lang="en-US" sz="2400" b="1" cap="all" dirty="0" smtClean="0">
                <a:latin typeface="Georgia" panose="02040502050405020303" pitchFamily="18" charset="0"/>
              </a:rPr>
              <a:t>diuretics: CLINICAL USES</a:t>
            </a:r>
            <a:endParaRPr lang="en-US" sz="24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304800" y="1219200"/>
            <a:ext cx="8534400" cy="5137150"/>
          </a:xfrm>
          <a:prstGeom prst="rect">
            <a:avLst/>
          </a:prstGeom>
          <a:noFill/>
          <a:ln>
            <a:noFill/>
          </a:ln>
        </p:spPr>
        <p:txBody>
          <a:bodyPr spcFirstLastPara="1" wrap="square" lIns="91425" tIns="45700" rIns="91425" bIns="45700" anchor="t" anchorCtr="0">
            <a:noAutofit/>
          </a:bodyPr>
          <a:lstStyle/>
          <a:p>
            <a:pPr marL="342900" lvl="1" indent="-342900">
              <a:spcBef>
                <a:spcPts val="1800"/>
              </a:spcBef>
              <a:buFont typeface="Arial" pitchFamily="34" charset="0"/>
              <a:buChar char="•"/>
            </a:pPr>
            <a:r>
              <a:rPr lang="en-US" sz="2200" dirty="0" smtClean="0">
                <a:latin typeface="Georgia" panose="02040502050405020303" pitchFamily="18" charset="0"/>
                <a:ea typeface="ヒラギノ角ゴ Pro W3" charset="-128"/>
              </a:rPr>
              <a:t>Mild </a:t>
            </a:r>
            <a:r>
              <a:rPr lang="en-US" sz="2200" dirty="0">
                <a:latin typeface="Georgia" panose="02040502050405020303" pitchFamily="18" charset="0"/>
                <a:ea typeface="ヒラギノ角ゴ Pro W3" charset="-128"/>
              </a:rPr>
              <a:t>to moderate hypertension </a:t>
            </a:r>
          </a:p>
          <a:p>
            <a:pPr marL="342900" lvl="1" indent="-342900">
              <a:spcBef>
                <a:spcPts val="1800"/>
              </a:spcBef>
              <a:buFont typeface="Arial" pitchFamily="34" charset="0"/>
              <a:buChar char="•"/>
            </a:pPr>
            <a:r>
              <a:rPr lang="en-US" sz="2200" dirty="0">
                <a:latin typeface="Georgia" panose="02040502050405020303" pitchFamily="18" charset="0"/>
                <a:ea typeface="ヒラギノ角ゴ Pro W3" charset="-128"/>
              </a:rPr>
              <a:t>Mild heart failure</a:t>
            </a:r>
            <a:r>
              <a:rPr lang="en-US" sz="2200" dirty="0">
                <a:latin typeface="Georgia" panose="02040502050405020303" pitchFamily="18" charset="0"/>
              </a:rPr>
              <a:t> </a:t>
            </a:r>
          </a:p>
          <a:p>
            <a:pPr marL="342900" lvl="1" indent="-342900">
              <a:spcBef>
                <a:spcPts val="1800"/>
              </a:spcBef>
              <a:buFont typeface="Arial" pitchFamily="34" charset="0"/>
              <a:buChar char="•"/>
            </a:pPr>
            <a:r>
              <a:rPr lang="en-US" sz="2200" dirty="0">
                <a:latin typeface="Georgia" panose="02040502050405020303" pitchFamily="18" charset="0"/>
              </a:rPr>
              <a:t>Renal calculi (calcium stones)</a:t>
            </a:r>
          </a:p>
          <a:p>
            <a:pPr marL="342900" lvl="1" indent="-342900">
              <a:spcBef>
                <a:spcPts val="1800"/>
              </a:spcBef>
              <a:buFont typeface="Arial" pitchFamily="34" charset="0"/>
              <a:buChar char="•"/>
            </a:pPr>
            <a:r>
              <a:rPr lang="en-US" sz="2200" dirty="0">
                <a:latin typeface="Georgia" panose="02040502050405020303" pitchFamily="18" charset="0"/>
              </a:rPr>
              <a:t>Chronic renal failure (as an adjunct to loop diuretic)</a:t>
            </a:r>
          </a:p>
          <a:p>
            <a:pPr marL="342900" lvl="1" indent="-342900">
              <a:spcBef>
                <a:spcPts val="1800"/>
              </a:spcBef>
              <a:buFont typeface="Arial" pitchFamily="34" charset="0"/>
              <a:buChar char="•"/>
            </a:pPr>
            <a:r>
              <a:rPr lang="en-US" sz="2200" dirty="0">
                <a:latin typeface="Georgia" panose="02040502050405020303" pitchFamily="18" charset="0"/>
              </a:rPr>
              <a:t>Severe resistant </a:t>
            </a:r>
            <a:r>
              <a:rPr lang="en-US" sz="2200" dirty="0" err="1">
                <a:latin typeface="Georgia" panose="02040502050405020303" pitchFamily="18" charset="0"/>
              </a:rPr>
              <a:t>oedema</a:t>
            </a:r>
            <a:r>
              <a:rPr lang="en-US" sz="2200" dirty="0">
                <a:latin typeface="Georgia" panose="02040502050405020303" pitchFamily="18" charset="0"/>
              </a:rPr>
              <a:t> (</a:t>
            </a:r>
            <a:r>
              <a:rPr lang="en-US" sz="2200" dirty="0" err="1">
                <a:latin typeface="Georgia" panose="02040502050405020303" pitchFamily="18" charset="0"/>
              </a:rPr>
              <a:t>metolazone</a:t>
            </a:r>
            <a:r>
              <a:rPr lang="en-US" sz="2200" dirty="0">
                <a:latin typeface="Georgia" panose="02040502050405020303" pitchFamily="18" charset="0"/>
              </a:rPr>
              <a:t> in combination with loop diuretic) </a:t>
            </a:r>
          </a:p>
          <a:p>
            <a:pPr marL="342900" lvl="1" indent="-342900">
              <a:spcBef>
                <a:spcPts val="1800"/>
              </a:spcBef>
              <a:buFont typeface="Arial" pitchFamily="34" charset="0"/>
              <a:buChar char="•"/>
            </a:pPr>
            <a:r>
              <a:rPr lang="en-US" sz="2200" dirty="0">
                <a:latin typeface="Georgia" panose="02040502050405020303" pitchFamily="18" charset="0"/>
              </a:rPr>
              <a:t>Nephrogenic diabetes insipidus: t</a:t>
            </a:r>
            <a:r>
              <a:rPr lang="en-GB" sz="2200" dirty="0">
                <a:latin typeface="Georgia" panose="02040502050405020303" pitchFamily="18" charset="0"/>
              </a:rPr>
              <a:t>hey prevent the urine from being diluted further in the distal convoluted tubules (increase synthesis of </a:t>
            </a:r>
            <a:r>
              <a:rPr lang="en-GB" sz="2200" dirty="0" err="1">
                <a:latin typeface="Georgia" panose="02040502050405020303" pitchFamily="18" charset="0"/>
              </a:rPr>
              <a:t>aquaporins</a:t>
            </a:r>
            <a:r>
              <a:rPr lang="en-GB" sz="2200" dirty="0">
                <a:latin typeface="Georgia" panose="02040502050405020303" pitchFamily="18" charset="0"/>
              </a:rPr>
              <a:t>)</a:t>
            </a:r>
            <a:endParaRPr lang="en-US" sz="2200" dirty="0">
              <a:latin typeface="Georgia" panose="02040502050405020303" pitchFamily="18" charset="0"/>
            </a:endParaRPr>
          </a:p>
          <a:p>
            <a:pPr marL="342900" lvl="1" indent="-342900">
              <a:spcBef>
                <a:spcPts val="1800"/>
              </a:spcBef>
              <a:buFont typeface="Arial" pitchFamily="34" charset="0"/>
              <a:buChar char="•"/>
            </a:pPr>
            <a:r>
              <a:rPr lang="en-GB" sz="2200" dirty="0">
                <a:latin typeface="Georgia" panose="02040502050405020303" pitchFamily="18" charset="0"/>
              </a:rPr>
              <a:t>Idiopathic </a:t>
            </a:r>
            <a:r>
              <a:rPr lang="en-GB" sz="2200" dirty="0" err="1">
                <a:latin typeface="Georgia" panose="02040502050405020303" pitchFamily="18" charset="0"/>
              </a:rPr>
              <a:t>hypercalciuria</a:t>
            </a:r>
            <a:r>
              <a:rPr lang="en-GB" sz="2200" dirty="0">
                <a:latin typeface="Georgia" panose="02040502050405020303" pitchFamily="18" charset="0"/>
              </a:rPr>
              <a:t> </a:t>
            </a:r>
          </a:p>
        </p:txBody>
      </p:sp>
      <p:sp>
        <p:nvSpPr>
          <p:cNvPr id="2" name="Slide Number Placeholder 1"/>
          <p:cNvSpPr>
            <a:spLocks noGrp="1"/>
          </p:cNvSpPr>
          <p:nvPr>
            <p:ph type="sldNum" sz="quarter" idx="12"/>
          </p:nvPr>
        </p:nvSpPr>
        <p:spPr/>
        <p:txBody>
          <a:bodyPr/>
          <a:lstStyle/>
          <a:p>
            <a:fld id="{4E570528-C745-4B2E-A9A2-DD3FF50D6EC2}" type="slidenum">
              <a:rPr lang="en-US" smtClean="0"/>
              <a:pPr/>
              <a:t>21</a:t>
            </a:fld>
            <a:endParaRPr lang="en-US"/>
          </a:p>
        </p:txBody>
      </p:sp>
    </p:spTree>
    <p:extLst>
      <p:ext uri="{BB962C8B-B14F-4D97-AF65-F5344CB8AC3E}">
        <p14:creationId xmlns:p14="http://schemas.microsoft.com/office/powerpoint/2010/main" val="26559266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96982"/>
            <a:ext cx="8797679" cy="886691"/>
          </a:xfrm>
          <a:prstGeom prst="rect">
            <a:avLst/>
          </a:prstGeom>
          <a:noFill/>
          <a:ln>
            <a:noFill/>
          </a:ln>
        </p:spPr>
        <p:txBody>
          <a:bodyPr spcFirstLastPara="1" wrap="square" lIns="91425" tIns="45700" rIns="91425" bIns="45700" anchor="ctr" anchorCtr="0">
            <a:noAutofit/>
          </a:bodyPr>
          <a:lstStyle/>
          <a:p>
            <a:pPr lvl="0">
              <a:buClr>
                <a:srgbClr val="C00000"/>
              </a:buClr>
            </a:pPr>
            <a:endParaRPr lang="en-US" sz="28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342900" lvl="1" indent="-342900">
              <a:spcBef>
                <a:spcPts val="1200"/>
              </a:spcBef>
              <a:buFont typeface="Arial" pitchFamily="34" charset="0"/>
              <a:buChar char="•"/>
            </a:pPr>
            <a:endParaRPr lang="en-GB" sz="2400" dirty="0">
              <a:latin typeface="Georgia" panose="02040502050405020303" pitchFamily="18" charset="0"/>
            </a:endParaRPr>
          </a:p>
        </p:txBody>
      </p:sp>
      <p:sp>
        <p:nvSpPr>
          <p:cNvPr id="2" name="Title 1"/>
          <p:cNvSpPr>
            <a:spLocks noGrp="1"/>
          </p:cNvSpPr>
          <p:nvPr>
            <p:ph type="title"/>
          </p:nvPr>
        </p:nvSpPr>
        <p:spPr>
          <a:xfrm>
            <a:off x="249380" y="120650"/>
            <a:ext cx="8689901" cy="838200"/>
          </a:xfrm>
        </p:spPr>
        <p:txBody>
          <a:bodyPr>
            <a:noAutofit/>
          </a:bodyPr>
          <a:lstStyle/>
          <a:p>
            <a:pPr algn="l"/>
            <a:r>
              <a:rPr lang="en-US" sz="2600" b="1" dirty="0" smtClean="0">
                <a:latin typeface="Georgia" panose="02040502050405020303" pitchFamily="18" charset="0"/>
              </a:rPr>
              <a:t>THIAZIDE AND THIAZIDE-LIKE DIURETICS: ADVERSE EFFECTS</a:t>
            </a:r>
            <a:endParaRPr lang="en-US" sz="2600" b="1" dirty="0">
              <a:latin typeface="Georgia" panose="02040502050405020303" pitchFamily="18" charset="0"/>
            </a:endParaRPr>
          </a:p>
        </p:txBody>
      </p:sp>
      <p:sp>
        <p:nvSpPr>
          <p:cNvPr id="3" name="Content Placeholder 2"/>
          <p:cNvSpPr>
            <a:spLocks noGrp="1"/>
          </p:cNvSpPr>
          <p:nvPr>
            <p:ph sz="half" idx="1"/>
          </p:nvPr>
        </p:nvSpPr>
        <p:spPr>
          <a:xfrm>
            <a:off x="457200" y="1371600"/>
            <a:ext cx="4038600" cy="5029200"/>
          </a:xfrm>
        </p:spPr>
        <p:style>
          <a:lnRef idx="2">
            <a:schemeClr val="dk1"/>
          </a:lnRef>
          <a:fillRef idx="1">
            <a:schemeClr val="lt1"/>
          </a:fillRef>
          <a:effectRef idx="0">
            <a:schemeClr val="dk1"/>
          </a:effectRef>
          <a:fontRef idx="minor">
            <a:schemeClr val="dk1"/>
          </a:fontRef>
        </p:style>
        <p:txBody>
          <a:bodyPr/>
          <a:lstStyle/>
          <a:p>
            <a:pPr marL="342900" lvl="1" indent="-342900">
              <a:spcBef>
                <a:spcPts val="1800"/>
              </a:spcBef>
              <a:buFont typeface="Arial" pitchFamily="34" charset="0"/>
              <a:buChar char="•"/>
            </a:pPr>
            <a:r>
              <a:rPr lang="en-US" dirty="0" err="1">
                <a:latin typeface="Georgia" panose="02040502050405020303" pitchFamily="18" charset="0"/>
                <a:ea typeface="ヒラギノ角ゴ Pro W3" charset="-128"/>
              </a:rPr>
              <a:t>Hypokalaemia</a:t>
            </a:r>
            <a:endParaRPr lang="en-US" dirty="0">
              <a:latin typeface="Georgia" panose="02040502050405020303" pitchFamily="18" charset="0"/>
              <a:ea typeface="ヒラギノ角ゴ Pro W3" charset="-128"/>
            </a:endParaRPr>
          </a:p>
          <a:p>
            <a:pPr marL="342900" lvl="1" indent="-342900">
              <a:spcBef>
                <a:spcPts val="1800"/>
              </a:spcBef>
              <a:buFont typeface="Arial" pitchFamily="34" charset="0"/>
              <a:buChar char="•"/>
            </a:pPr>
            <a:r>
              <a:rPr lang="en-US" dirty="0">
                <a:latin typeface="Georgia" panose="02040502050405020303" pitchFamily="18" charset="0"/>
                <a:ea typeface="ヒラギノ角ゴ Pro W3" charset="-128"/>
              </a:rPr>
              <a:t>Hyponatremia</a:t>
            </a:r>
          </a:p>
          <a:p>
            <a:pPr marL="342900" lvl="1" indent="-342900">
              <a:spcBef>
                <a:spcPts val="1800"/>
              </a:spcBef>
              <a:buFont typeface="Arial" pitchFamily="34" charset="0"/>
              <a:buChar char="•"/>
            </a:pPr>
            <a:r>
              <a:rPr lang="en-US" dirty="0">
                <a:latin typeface="Georgia" panose="02040502050405020303" pitchFamily="18" charset="0"/>
                <a:ea typeface="ヒラギノ角ゴ Pro W3" charset="-128"/>
              </a:rPr>
              <a:t>Orthostatic </a:t>
            </a:r>
            <a:r>
              <a:rPr lang="en-US" dirty="0" smtClean="0">
                <a:latin typeface="Georgia" panose="02040502050405020303" pitchFamily="18" charset="0"/>
                <a:ea typeface="ヒラギノ角ゴ Pro W3" charset="-128"/>
              </a:rPr>
              <a:t>hypotension</a:t>
            </a:r>
          </a:p>
          <a:p>
            <a:pPr marL="342900" lvl="1" indent="-342900">
              <a:spcBef>
                <a:spcPts val="1800"/>
              </a:spcBef>
              <a:buFont typeface="Arial" pitchFamily="34" charset="0"/>
              <a:buChar char="•"/>
            </a:pPr>
            <a:r>
              <a:rPr lang="en-US" dirty="0">
                <a:latin typeface="Georgia" panose="02040502050405020303" pitchFamily="18" charset="0"/>
                <a:cs typeface="Times New Roman" pitchFamily="18" charset="0"/>
              </a:rPr>
              <a:t>Hyperlipidemia</a:t>
            </a:r>
          </a:p>
          <a:p>
            <a:pPr marL="342900" lvl="1" indent="-342900">
              <a:spcBef>
                <a:spcPts val="1800"/>
              </a:spcBef>
              <a:buFont typeface="Arial" pitchFamily="34" charset="0"/>
              <a:buChar char="•"/>
            </a:pPr>
            <a:r>
              <a:rPr lang="en-US" dirty="0">
                <a:latin typeface="Georgia" panose="02040502050405020303" pitchFamily="18" charset="0"/>
                <a:cs typeface="Times New Roman" pitchFamily="18" charset="0"/>
              </a:rPr>
              <a:t>Hyperuricemia</a:t>
            </a:r>
          </a:p>
          <a:p>
            <a:pPr marL="342900" lvl="1" indent="-342900">
              <a:spcBef>
                <a:spcPts val="1800"/>
              </a:spcBef>
              <a:buFont typeface="Arial" pitchFamily="34" charset="0"/>
              <a:buChar char="•"/>
            </a:pPr>
            <a:r>
              <a:rPr lang="en-US" dirty="0" smtClean="0">
                <a:latin typeface="Georgia" panose="02040502050405020303" pitchFamily="18" charset="0"/>
                <a:cs typeface="Times New Roman" pitchFamily="18" charset="0"/>
              </a:rPr>
              <a:t>Metabolic alkalosis</a:t>
            </a:r>
          </a:p>
          <a:p>
            <a:pPr marL="342900" lvl="1" indent="-342900">
              <a:spcBef>
                <a:spcPts val="1800"/>
              </a:spcBef>
              <a:buFont typeface="Arial" pitchFamily="34" charset="0"/>
              <a:buChar char="•"/>
            </a:pPr>
            <a:r>
              <a:rPr lang="en-US" dirty="0">
                <a:latin typeface="Georgia" panose="02040502050405020303" pitchFamily="18" charset="0"/>
                <a:cs typeface="Times New Roman" pitchFamily="18" charset="0"/>
              </a:rPr>
              <a:t>Hypercalcemia due to </a:t>
            </a:r>
            <a:r>
              <a:rPr lang="en-US" dirty="0">
                <a:latin typeface="Georgia" panose="02040502050405020303" pitchFamily="18" charset="0"/>
                <a:cs typeface="Times New Roman"/>
              </a:rPr>
              <a:t>↑</a:t>
            </a:r>
            <a:r>
              <a:rPr lang="en-US" dirty="0">
                <a:latin typeface="Georgia" panose="02040502050405020303" pitchFamily="18" charset="0"/>
                <a:cs typeface="Times New Roman" pitchFamily="18" charset="0"/>
              </a:rPr>
              <a:t>parathyroid </a:t>
            </a:r>
            <a:r>
              <a:rPr lang="en-US" dirty="0" smtClean="0">
                <a:latin typeface="Georgia" panose="02040502050405020303" pitchFamily="18" charset="0"/>
                <a:cs typeface="Times New Roman" pitchFamily="18" charset="0"/>
              </a:rPr>
              <a:t>hormone</a:t>
            </a:r>
            <a:endParaRPr lang="en-US" dirty="0">
              <a:latin typeface="Georgia" panose="02040502050405020303" pitchFamily="18" charset="0"/>
              <a:ea typeface="ヒラギノ角ゴ Pro W3" charset="-128"/>
            </a:endParaRPr>
          </a:p>
        </p:txBody>
      </p:sp>
      <p:sp>
        <p:nvSpPr>
          <p:cNvPr id="4" name="Content Placeholder 3"/>
          <p:cNvSpPr>
            <a:spLocks noGrp="1"/>
          </p:cNvSpPr>
          <p:nvPr>
            <p:ph sz="half" idx="2"/>
          </p:nvPr>
        </p:nvSpPr>
        <p:spPr>
          <a:xfrm>
            <a:off x="4648200" y="1371600"/>
            <a:ext cx="4038600" cy="5029200"/>
          </a:xfrm>
        </p:spPr>
        <p:style>
          <a:lnRef idx="2">
            <a:schemeClr val="dk1"/>
          </a:lnRef>
          <a:fillRef idx="1">
            <a:schemeClr val="lt1"/>
          </a:fillRef>
          <a:effectRef idx="0">
            <a:schemeClr val="dk1"/>
          </a:effectRef>
          <a:fontRef idx="minor">
            <a:schemeClr val="dk1"/>
          </a:fontRef>
        </p:style>
        <p:txBody>
          <a:bodyPr/>
          <a:lstStyle/>
          <a:p>
            <a:pPr marL="342900" lvl="1" indent="-342900">
              <a:spcBef>
                <a:spcPts val="1800"/>
              </a:spcBef>
              <a:buFont typeface="Arial" pitchFamily="34" charset="0"/>
              <a:buChar char="•"/>
            </a:pPr>
            <a:r>
              <a:rPr lang="en-US" dirty="0">
                <a:latin typeface="Georgia" panose="02040502050405020303" pitchFamily="18" charset="0"/>
                <a:ea typeface="ヒラギノ角ゴ Pro W3" charset="-128"/>
              </a:rPr>
              <a:t>Hyperglycemia</a:t>
            </a:r>
            <a:r>
              <a:rPr lang="en-US" dirty="0">
                <a:latin typeface="Georgia" panose="02040502050405020303" pitchFamily="18" charset="0"/>
                <a:cs typeface="Times New Roman" pitchFamily="18" charset="0"/>
              </a:rPr>
              <a:t> (due to both impaired pancreatic release of insulin and diminished utilization of glucose</a:t>
            </a:r>
            <a:r>
              <a:rPr lang="en-US" dirty="0" smtClean="0">
                <a:latin typeface="Georgia" panose="02040502050405020303" pitchFamily="18" charset="0"/>
                <a:cs typeface="Times New Roman" pitchFamily="18" charset="0"/>
              </a:rPr>
              <a:t>)</a:t>
            </a:r>
            <a:endParaRPr lang="en-US" dirty="0" smtClean="0">
              <a:latin typeface="Georgia" panose="02040502050405020303" pitchFamily="18" charset="0"/>
              <a:ea typeface="ヒラギノ角ゴ Pro W3" charset="-128"/>
            </a:endParaRPr>
          </a:p>
          <a:p>
            <a:pPr marL="342900" lvl="1" indent="-342900">
              <a:spcBef>
                <a:spcPts val="1800"/>
              </a:spcBef>
              <a:buFont typeface="Arial" pitchFamily="34" charset="0"/>
              <a:buChar char="•"/>
            </a:pPr>
            <a:r>
              <a:rPr lang="en-US" dirty="0" smtClean="0">
                <a:latin typeface="Georgia" panose="02040502050405020303" pitchFamily="18" charset="0"/>
                <a:ea typeface="ヒラギノ角ゴ Pro W3" charset="-128"/>
              </a:rPr>
              <a:t>GI </a:t>
            </a:r>
            <a:r>
              <a:rPr lang="en-US" dirty="0">
                <a:latin typeface="Georgia" panose="02040502050405020303" pitchFamily="18" charset="0"/>
                <a:ea typeface="ヒラギノ角ゴ Pro W3" charset="-128"/>
              </a:rPr>
              <a:t>distress</a:t>
            </a:r>
          </a:p>
          <a:p>
            <a:pPr marL="342900" lvl="1" indent="-342900">
              <a:spcBef>
                <a:spcPts val="1800"/>
              </a:spcBef>
              <a:buFont typeface="Arial" pitchFamily="34" charset="0"/>
              <a:buChar char="•"/>
            </a:pPr>
            <a:r>
              <a:rPr lang="en-US" dirty="0">
                <a:latin typeface="Georgia" panose="02040502050405020303" pitchFamily="18" charset="0"/>
                <a:ea typeface="ヒラギノ角ゴ Pro W3" charset="-128"/>
              </a:rPr>
              <a:t>Headache</a:t>
            </a:r>
            <a:endParaRPr lang="en-US" dirty="0">
              <a:latin typeface="Georgia" panose="02040502050405020303" pitchFamily="18" charset="0"/>
              <a:cs typeface="Times New Roman" pitchFamily="18" charset="0"/>
            </a:endParaRPr>
          </a:p>
          <a:p>
            <a:pPr marL="342900" lvl="1" indent="-342900">
              <a:spcBef>
                <a:spcPts val="1800"/>
              </a:spcBef>
              <a:buFont typeface="Arial" pitchFamily="34" charset="0"/>
              <a:buChar char="•"/>
            </a:pPr>
            <a:r>
              <a:rPr lang="en-US" dirty="0" smtClean="0">
                <a:latin typeface="Georgia" panose="02040502050405020303" pitchFamily="18" charset="0"/>
                <a:ea typeface="ヒラギノ角ゴ Pro W3" charset="-128"/>
              </a:rPr>
              <a:t>Muscle </a:t>
            </a:r>
            <a:r>
              <a:rPr lang="en-US" dirty="0">
                <a:latin typeface="Georgia" panose="02040502050405020303" pitchFamily="18" charset="0"/>
                <a:ea typeface="ヒラギノ角ゴ Pro W3" charset="-128"/>
              </a:rPr>
              <a:t>spasms or </a:t>
            </a:r>
            <a:r>
              <a:rPr lang="en-US" dirty="0" smtClean="0">
                <a:latin typeface="Georgia" panose="02040502050405020303" pitchFamily="18" charset="0"/>
                <a:ea typeface="ヒラギノ角ゴ Pro W3" charset="-128"/>
              </a:rPr>
              <a:t>cramps</a:t>
            </a:r>
            <a:endParaRPr lang="en-US" dirty="0">
              <a:latin typeface="Georgia" panose="02040502050405020303" pitchFamily="18" charset="0"/>
              <a:ea typeface="ヒラギノ角ゴ Pro W3" charset="-128"/>
            </a:endParaRPr>
          </a:p>
        </p:txBody>
      </p:sp>
      <p:sp>
        <p:nvSpPr>
          <p:cNvPr id="5" name="Slide Number Placeholder 4"/>
          <p:cNvSpPr>
            <a:spLocks noGrp="1"/>
          </p:cNvSpPr>
          <p:nvPr>
            <p:ph type="sldNum" sz="quarter" idx="12"/>
          </p:nvPr>
        </p:nvSpPr>
        <p:spPr/>
        <p:txBody>
          <a:bodyPr/>
          <a:lstStyle/>
          <a:p>
            <a:fld id="{4E570528-C745-4B2E-A9A2-DD3FF50D6EC2}" type="slidenum">
              <a:rPr lang="en-US" smtClean="0"/>
              <a:pPr/>
              <a:t>22</a:t>
            </a:fld>
            <a:endParaRPr lang="en-US"/>
          </a:p>
        </p:txBody>
      </p:sp>
    </p:spTree>
    <p:extLst>
      <p:ext uri="{BB962C8B-B14F-4D97-AF65-F5344CB8AC3E}">
        <p14:creationId xmlns:p14="http://schemas.microsoft.com/office/powerpoint/2010/main" val="18240463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28600"/>
            <a:ext cx="8689901"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500" b="1" cap="all" dirty="0">
                <a:latin typeface="Georgia" panose="02040502050405020303" pitchFamily="18" charset="0"/>
                <a:ea typeface="ヒラギノ角ゴ Pro W3" charset="-128"/>
              </a:rPr>
              <a:t>Collecting tubule &amp; duct</a:t>
            </a:r>
            <a:endParaRPr lang="en-US" sz="25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285750" indent="-285750">
              <a:spcBef>
                <a:spcPts val="1800"/>
              </a:spcBef>
              <a:buFont typeface="Arial" panose="020B0604020202020204" pitchFamily="34" charset="0"/>
              <a:buChar char="•"/>
              <a:defRPr/>
            </a:pPr>
            <a:r>
              <a:rPr lang="en-US" sz="2300" dirty="0">
                <a:latin typeface="Georgia" panose="02040502050405020303" pitchFamily="18" charset="0"/>
              </a:rPr>
              <a:t>2 – 5% sodium is reabsorbed through sodium channels</a:t>
            </a:r>
          </a:p>
          <a:p>
            <a:pPr marL="285750" indent="-285750">
              <a:spcBef>
                <a:spcPts val="1800"/>
              </a:spcBef>
              <a:buFont typeface="Arial" panose="020B0604020202020204" pitchFamily="34" charset="0"/>
              <a:buChar char="•"/>
              <a:defRPr/>
            </a:pPr>
            <a:r>
              <a:rPr lang="en-US" sz="2300" dirty="0">
                <a:latin typeface="Georgia" panose="02040502050405020303" pitchFamily="18" charset="0"/>
              </a:rPr>
              <a:t>Na</a:t>
            </a:r>
            <a:r>
              <a:rPr lang="en-US" sz="2300" baseline="30000" dirty="0">
                <a:latin typeface="Georgia" panose="02040502050405020303" pitchFamily="18" charset="0"/>
              </a:rPr>
              <a:t>+ </a:t>
            </a:r>
            <a:r>
              <a:rPr lang="en-US" sz="2300" dirty="0">
                <a:latin typeface="Georgia" panose="02040502050405020303" pitchFamily="18" charset="0"/>
              </a:rPr>
              <a:t>is re-absorbed without Cl</a:t>
            </a:r>
            <a:r>
              <a:rPr lang="en-US" sz="2300" baseline="30000" dirty="0">
                <a:latin typeface="Georgia" panose="02040502050405020303" pitchFamily="18" charset="0"/>
              </a:rPr>
              <a:t>-</a:t>
            </a:r>
            <a:r>
              <a:rPr lang="en-US" sz="2300" dirty="0">
                <a:latin typeface="Georgia" panose="02040502050405020303" pitchFamily="18" charset="0"/>
              </a:rPr>
              <a:t>. This results in a net buildup of negative charges in the tubule lumen. To balance out this negative charge, K</a:t>
            </a:r>
            <a:r>
              <a:rPr lang="en-US" sz="2300" baseline="30000" dirty="0">
                <a:latin typeface="Georgia" panose="02040502050405020303" pitchFamily="18" charset="0"/>
              </a:rPr>
              <a:t>+</a:t>
            </a:r>
            <a:r>
              <a:rPr lang="en-US" sz="2300" dirty="0">
                <a:latin typeface="Georgia" panose="02040502050405020303" pitchFamily="18" charset="0"/>
              </a:rPr>
              <a:t> or H</a:t>
            </a:r>
            <a:r>
              <a:rPr lang="en-US" sz="2300" baseline="30000" dirty="0">
                <a:latin typeface="Georgia" panose="02040502050405020303" pitchFamily="18" charset="0"/>
              </a:rPr>
              <a:t>+</a:t>
            </a:r>
            <a:r>
              <a:rPr lang="en-US" sz="2300" dirty="0">
                <a:latin typeface="Georgia" panose="02040502050405020303" pitchFamily="18" charset="0"/>
              </a:rPr>
              <a:t> is secreted</a:t>
            </a:r>
          </a:p>
          <a:p>
            <a:pPr marL="285750" indent="-285750">
              <a:spcBef>
                <a:spcPts val="1800"/>
              </a:spcBef>
              <a:buFont typeface="Arial" panose="020B0604020202020204" pitchFamily="34" charset="0"/>
              <a:buChar char="•"/>
              <a:defRPr/>
            </a:pPr>
            <a:r>
              <a:rPr lang="en-US" sz="2300" dirty="0">
                <a:latin typeface="Georgia" panose="02040502050405020303" pitchFamily="18" charset="0"/>
              </a:rPr>
              <a:t>The amount of K</a:t>
            </a:r>
            <a:r>
              <a:rPr lang="en-US" sz="2300" baseline="30000" dirty="0">
                <a:latin typeface="Georgia" panose="02040502050405020303" pitchFamily="18" charset="0"/>
              </a:rPr>
              <a:t>+</a:t>
            </a:r>
            <a:r>
              <a:rPr lang="en-US" sz="2300" dirty="0">
                <a:latin typeface="Georgia" panose="02040502050405020303" pitchFamily="18" charset="0"/>
              </a:rPr>
              <a:t> or H</a:t>
            </a:r>
            <a:r>
              <a:rPr lang="en-US" sz="2300" baseline="30000" dirty="0">
                <a:latin typeface="Georgia" panose="02040502050405020303" pitchFamily="18" charset="0"/>
              </a:rPr>
              <a:t>+</a:t>
            </a:r>
            <a:r>
              <a:rPr lang="en-US" sz="2300" dirty="0">
                <a:latin typeface="Georgia" panose="02040502050405020303" pitchFamily="18" charset="0"/>
              </a:rPr>
              <a:t> secreted depends on volume flow, anion present, availability of K</a:t>
            </a:r>
            <a:r>
              <a:rPr lang="en-US" sz="2300" baseline="30000" dirty="0">
                <a:latin typeface="Georgia" panose="02040502050405020303" pitchFamily="18" charset="0"/>
              </a:rPr>
              <a:t>+</a:t>
            </a:r>
            <a:r>
              <a:rPr lang="en-US" sz="2300" dirty="0">
                <a:latin typeface="Georgia" panose="02040502050405020303" pitchFamily="18" charset="0"/>
              </a:rPr>
              <a:t> and H</a:t>
            </a:r>
            <a:r>
              <a:rPr lang="en-US" sz="2300" baseline="30000" dirty="0">
                <a:latin typeface="Georgia" panose="02040502050405020303" pitchFamily="18" charset="0"/>
              </a:rPr>
              <a:t>+</a:t>
            </a:r>
            <a:r>
              <a:rPr lang="en-US" sz="2300" dirty="0">
                <a:latin typeface="Georgia" panose="02040502050405020303" pitchFamily="18" charset="0"/>
              </a:rPr>
              <a:t> and the potential difference created by the Na</a:t>
            </a:r>
            <a:r>
              <a:rPr lang="en-US" sz="2300" baseline="30000" dirty="0">
                <a:latin typeface="Georgia" panose="02040502050405020303" pitchFamily="18" charset="0"/>
              </a:rPr>
              <a:t>+ </a:t>
            </a:r>
            <a:r>
              <a:rPr lang="en-US" sz="2300" dirty="0">
                <a:latin typeface="Georgia" panose="02040502050405020303" pitchFamily="18" charset="0"/>
              </a:rPr>
              <a:t>re-absorption</a:t>
            </a:r>
          </a:p>
          <a:p>
            <a:pPr marL="285750" indent="-285750">
              <a:spcBef>
                <a:spcPts val="1800"/>
              </a:spcBef>
              <a:buFont typeface="Arial" panose="020B0604020202020204" pitchFamily="34" charset="0"/>
              <a:buChar char="•"/>
              <a:defRPr/>
            </a:pPr>
            <a:r>
              <a:rPr lang="en-US" sz="2300" dirty="0">
                <a:latin typeface="Georgia" panose="02040502050405020303" pitchFamily="18" charset="0"/>
              </a:rPr>
              <a:t>Water is reabsorbed through water channels (</a:t>
            </a:r>
            <a:r>
              <a:rPr lang="en-US" sz="2300" dirty="0" err="1">
                <a:latin typeface="Georgia" panose="02040502050405020303" pitchFamily="18" charset="0"/>
              </a:rPr>
              <a:t>aquaporins</a:t>
            </a:r>
            <a:r>
              <a:rPr lang="en-US" sz="2300" dirty="0">
                <a:latin typeface="Georgia" panose="02040502050405020303" pitchFamily="18" charset="0"/>
              </a:rPr>
              <a:t>)</a:t>
            </a:r>
          </a:p>
          <a:p>
            <a:pPr marL="285750" indent="-285750">
              <a:spcBef>
                <a:spcPts val="1800"/>
              </a:spcBef>
              <a:buFont typeface="Arial" panose="020B0604020202020204" pitchFamily="34" charset="0"/>
              <a:buChar char="•"/>
              <a:defRPr/>
            </a:pPr>
            <a:r>
              <a:rPr lang="en-US" sz="2300" dirty="0">
                <a:latin typeface="Georgia" panose="02040502050405020303" pitchFamily="18" charset="0"/>
              </a:rPr>
              <a:t>Drugs acting here are aldosterone antagonists (e.g. spironolactone) and sodium channel blockers (triamterene and </a:t>
            </a:r>
            <a:r>
              <a:rPr lang="en-US" sz="2300" dirty="0" err="1">
                <a:latin typeface="Georgia" panose="02040502050405020303" pitchFamily="18" charset="0"/>
              </a:rPr>
              <a:t>amiloride</a:t>
            </a:r>
            <a:r>
              <a:rPr lang="en-US" sz="2300" dirty="0">
                <a:latin typeface="Georgia" panose="02040502050405020303" pitchFamily="18" charset="0"/>
              </a:rPr>
              <a:t>)</a:t>
            </a:r>
          </a:p>
        </p:txBody>
      </p:sp>
      <p:sp>
        <p:nvSpPr>
          <p:cNvPr id="2" name="Slide Number Placeholder 1"/>
          <p:cNvSpPr>
            <a:spLocks noGrp="1"/>
          </p:cNvSpPr>
          <p:nvPr>
            <p:ph type="sldNum" sz="quarter" idx="12"/>
          </p:nvPr>
        </p:nvSpPr>
        <p:spPr/>
        <p:txBody>
          <a:bodyPr/>
          <a:lstStyle/>
          <a:p>
            <a:fld id="{4E570528-C745-4B2E-A9A2-DD3FF50D6EC2}" type="slidenum">
              <a:rPr lang="en-US" smtClean="0"/>
              <a:pPr/>
              <a:t>23</a:t>
            </a:fld>
            <a:endParaRPr lang="en-US"/>
          </a:p>
        </p:txBody>
      </p:sp>
    </p:spTree>
    <p:extLst>
      <p:ext uri="{BB962C8B-B14F-4D97-AF65-F5344CB8AC3E}">
        <p14:creationId xmlns:p14="http://schemas.microsoft.com/office/powerpoint/2010/main" val="38654927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304800"/>
            <a:ext cx="8689902" cy="6788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ea typeface="ヒラギノ角ゴ Pro W3" charset="-128"/>
              </a:rPr>
              <a:t>Collecting tubule &amp; </a:t>
            </a:r>
            <a:r>
              <a:rPr lang="en-US" sz="2600" b="1" cap="all" dirty="0" smtClean="0">
                <a:latin typeface="Georgia" panose="02040502050405020303" pitchFamily="18" charset="0"/>
                <a:ea typeface="ヒラギノ角ゴ Pro W3" charset="-128"/>
              </a:rPr>
              <a:t>duct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371600"/>
            <a:ext cx="8689901" cy="4984750"/>
          </a:xfrm>
          <a:prstGeom prst="rect">
            <a:avLst/>
          </a:prstGeom>
          <a:noFill/>
          <a:ln>
            <a:noFill/>
          </a:ln>
        </p:spPr>
        <p:txBody>
          <a:bodyPr spcFirstLastPara="1" wrap="square" lIns="91425" tIns="45700" rIns="91425" bIns="45700" anchor="t" anchorCtr="0">
            <a:noAutofit/>
          </a:bodyPr>
          <a:lstStyle/>
          <a:p>
            <a:pPr>
              <a:spcBef>
                <a:spcPts val="1800"/>
              </a:spcBef>
              <a:defRPr/>
            </a:pPr>
            <a:r>
              <a:rPr lang="en-US" sz="2400" dirty="0">
                <a:latin typeface="Georgia" panose="02040502050405020303" pitchFamily="18" charset="0"/>
              </a:rPr>
              <a:t>Sodium and water reabsorption in this part of the tubule is controlled physiologically by two hormones: </a:t>
            </a:r>
          </a:p>
          <a:p>
            <a:pPr marL="457200" indent="-457200">
              <a:spcBef>
                <a:spcPts val="1800"/>
              </a:spcBef>
              <a:buFont typeface="+mj-lt"/>
              <a:buAutoNum type="arabicPeriod"/>
              <a:defRPr/>
            </a:pPr>
            <a:r>
              <a:rPr lang="en-US" sz="2400" dirty="0">
                <a:latin typeface="Georgia" panose="02040502050405020303" pitchFamily="18" charset="0"/>
              </a:rPr>
              <a:t>Aldosterone  </a:t>
            </a:r>
          </a:p>
          <a:p>
            <a:pPr marL="457200" indent="-457200">
              <a:spcBef>
                <a:spcPts val="1800"/>
              </a:spcBef>
              <a:buFont typeface="+mj-lt"/>
              <a:buAutoNum type="arabicPeriod"/>
              <a:defRPr/>
            </a:pPr>
            <a:r>
              <a:rPr lang="en-US" sz="2400" dirty="0">
                <a:latin typeface="Georgia" panose="02040502050405020303" pitchFamily="18" charset="0"/>
              </a:rPr>
              <a:t>Vasopressin (anti-diuretic hormone)</a:t>
            </a:r>
          </a:p>
          <a:p>
            <a:pPr>
              <a:spcBef>
                <a:spcPts val="1800"/>
              </a:spcBef>
            </a:pPr>
            <a:r>
              <a:rPr lang="en-US" sz="2400" b="1" dirty="0">
                <a:latin typeface="Georgia" panose="02040502050405020303" pitchFamily="18" charset="0"/>
              </a:rPr>
              <a:t>Vasopressin</a:t>
            </a:r>
          </a:p>
          <a:p>
            <a:pPr>
              <a:spcBef>
                <a:spcPts val="1800"/>
              </a:spcBef>
            </a:pPr>
            <a:r>
              <a:rPr lang="en-US" sz="2400" dirty="0">
                <a:latin typeface="Georgia" panose="02040502050405020303" pitchFamily="18" charset="0"/>
              </a:rPr>
              <a:t>Secreted from the posterior pituitary</a:t>
            </a:r>
          </a:p>
          <a:p>
            <a:pPr>
              <a:spcBef>
                <a:spcPts val="1800"/>
              </a:spcBef>
            </a:pPr>
            <a:r>
              <a:rPr lang="en-US" sz="2400" dirty="0">
                <a:latin typeface="Georgia" panose="02040502050405020303" pitchFamily="18" charset="0"/>
              </a:rPr>
              <a:t>Binds on vasopressin V</a:t>
            </a:r>
            <a:r>
              <a:rPr lang="en-US" sz="2400" baseline="-25000" dirty="0">
                <a:latin typeface="Georgia" panose="02040502050405020303" pitchFamily="18" charset="0"/>
              </a:rPr>
              <a:t>2</a:t>
            </a:r>
            <a:r>
              <a:rPr lang="en-US" sz="2400" dirty="0">
                <a:latin typeface="Georgia" panose="02040502050405020303" pitchFamily="18" charset="0"/>
              </a:rPr>
              <a:t> receptors present in the collecting tubule and duct, and increases the number of water channels (</a:t>
            </a:r>
            <a:r>
              <a:rPr lang="en-US" sz="2400" dirty="0" err="1">
                <a:latin typeface="Georgia" panose="02040502050405020303" pitchFamily="18" charset="0"/>
              </a:rPr>
              <a:t>aquaporins</a:t>
            </a:r>
            <a:r>
              <a:rPr lang="en-US" sz="2400" dirty="0">
                <a:latin typeface="Georgia" panose="02040502050405020303" pitchFamily="18" charset="0"/>
              </a:rPr>
              <a:t>) through which water is reabsorbed</a:t>
            </a:r>
          </a:p>
        </p:txBody>
      </p:sp>
      <p:sp>
        <p:nvSpPr>
          <p:cNvPr id="2" name="Slide Number Placeholder 1"/>
          <p:cNvSpPr>
            <a:spLocks noGrp="1"/>
          </p:cNvSpPr>
          <p:nvPr>
            <p:ph type="sldNum" sz="quarter" idx="12"/>
          </p:nvPr>
        </p:nvSpPr>
        <p:spPr/>
        <p:txBody>
          <a:bodyPr/>
          <a:lstStyle/>
          <a:p>
            <a:fld id="{4E570528-C745-4B2E-A9A2-DD3FF50D6EC2}" type="slidenum">
              <a:rPr lang="en-US" smtClean="0"/>
              <a:pPr/>
              <a:t>24</a:t>
            </a:fld>
            <a:endParaRPr lang="en-US"/>
          </a:p>
        </p:txBody>
      </p:sp>
    </p:spTree>
    <p:extLst>
      <p:ext uri="{BB962C8B-B14F-4D97-AF65-F5344CB8AC3E}">
        <p14:creationId xmlns:p14="http://schemas.microsoft.com/office/powerpoint/2010/main" val="18341193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96983"/>
            <a:ext cx="8797679" cy="741218"/>
          </a:xfrm>
          <a:prstGeom prst="rect">
            <a:avLst/>
          </a:prstGeom>
          <a:noFill/>
          <a:ln>
            <a:noFill/>
          </a:ln>
        </p:spPr>
        <p:txBody>
          <a:bodyPr spcFirstLastPara="1" wrap="square" lIns="91425" tIns="45700" rIns="91425" bIns="45700" anchor="ctr" anchorCtr="0">
            <a:noAutofit/>
          </a:bodyPr>
          <a:lstStyle/>
          <a:p>
            <a:pPr lvl="0">
              <a:buClr>
                <a:srgbClr val="C00000"/>
              </a:buClr>
            </a:pPr>
            <a:r>
              <a:rPr lang="en-US" sz="2500" b="1" cap="all" dirty="0">
                <a:latin typeface="Georgia" panose="02040502050405020303" pitchFamily="18" charset="0"/>
                <a:ea typeface="ヒラギノ角ゴ Pro W3" charset="-128"/>
              </a:rPr>
              <a:t>Collecting tubule &amp; </a:t>
            </a:r>
            <a:r>
              <a:rPr lang="en-US" sz="2500" b="1" cap="all" dirty="0" smtClean="0">
                <a:latin typeface="Georgia" panose="02040502050405020303" pitchFamily="18" charset="0"/>
                <a:ea typeface="ヒラギノ角ゴ Pro W3" charset="-128"/>
              </a:rPr>
              <a:t>duct …. Cont’d</a:t>
            </a:r>
            <a:endParaRPr lang="en-US" sz="25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983673"/>
            <a:ext cx="8689901" cy="5372677"/>
          </a:xfrm>
          <a:prstGeom prst="rect">
            <a:avLst/>
          </a:prstGeom>
          <a:noFill/>
          <a:ln>
            <a:noFill/>
          </a:ln>
        </p:spPr>
        <p:txBody>
          <a:bodyPr spcFirstLastPara="1" wrap="square" lIns="91425" tIns="45700" rIns="91425" bIns="45700" anchor="t" anchorCtr="0">
            <a:noAutofit/>
          </a:bodyPr>
          <a:lstStyle/>
          <a:p>
            <a:pPr>
              <a:spcBef>
                <a:spcPts val="1800"/>
              </a:spcBef>
              <a:defRPr/>
            </a:pPr>
            <a:r>
              <a:rPr lang="en-US" sz="2300" b="1" dirty="0">
                <a:latin typeface="Georgia" panose="02040502050405020303" pitchFamily="18" charset="0"/>
              </a:rPr>
              <a:t>Aldosterone</a:t>
            </a:r>
          </a:p>
          <a:p>
            <a:pPr>
              <a:spcBef>
                <a:spcPts val="1800"/>
              </a:spcBef>
              <a:defRPr/>
            </a:pPr>
            <a:r>
              <a:rPr lang="en-US" sz="2300" dirty="0">
                <a:latin typeface="Georgia" panose="02040502050405020303" pitchFamily="18" charset="0"/>
              </a:rPr>
              <a:t>A hormone secreted by the adrenal cortex</a:t>
            </a:r>
          </a:p>
          <a:p>
            <a:pPr>
              <a:spcBef>
                <a:spcPts val="1800"/>
              </a:spcBef>
              <a:defRPr/>
            </a:pPr>
            <a:r>
              <a:rPr lang="en-US" sz="2300" dirty="0">
                <a:latin typeface="Georgia" panose="02040502050405020303" pitchFamily="18" charset="0"/>
              </a:rPr>
              <a:t>Increases sodium re-absorption and potassium excretion</a:t>
            </a:r>
          </a:p>
          <a:p>
            <a:pPr>
              <a:spcBef>
                <a:spcPts val="1800"/>
              </a:spcBef>
              <a:defRPr/>
            </a:pPr>
            <a:r>
              <a:rPr lang="en-US" sz="2300" u="sng" dirty="0">
                <a:latin typeface="Georgia" panose="02040502050405020303" pitchFamily="18" charset="0"/>
              </a:rPr>
              <a:t>Mechanism of action</a:t>
            </a:r>
          </a:p>
          <a:p>
            <a:pPr marL="342900" indent="-342900">
              <a:spcBef>
                <a:spcPts val="1800"/>
              </a:spcBef>
              <a:buFont typeface="Arial" panose="020B0604020202020204" pitchFamily="34" charset="0"/>
              <a:buChar char="•"/>
              <a:defRPr/>
            </a:pPr>
            <a:r>
              <a:rPr lang="en-US" sz="2300" dirty="0">
                <a:latin typeface="Georgia" panose="02040502050405020303" pitchFamily="18" charset="0"/>
              </a:rPr>
              <a:t>Stimulates the Na</a:t>
            </a:r>
            <a:r>
              <a:rPr lang="en-US" sz="2300" baseline="30000" dirty="0">
                <a:latin typeface="Georgia" panose="02040502050405020303" pitchFamily="18" charset="0"/>
              </a:rPr>
              <a:t>+</a:t>
            </a:r>
            <a:r>
              <a:rPr lang="en-US" sz="2300" dirty="0">
                <a:latin typeface="Georgia" panose="02040502050405020303" pitchFamily="18" charset="0"/>
              </a:rPr>
              <a:t>/H</a:t>
            </a:r>
            <a:r>
              <a:rPr lang="en-US" sz="2300" baseline="30000" dirty="0">
                <a:latin typeface="Georgia" panose="02040502050405020303" pitchFamily="18" charset="0"/>
              </a:rPr>
              <a:t>+ </a:t>
            </a:r>
            <a:r>
              <a:rPr lang="en-US" sz="2300" dirty="0">
                <a:latin typeface="Georgia" panose="02040502050405020303" pitchFamily="18" charset="0"/>
              </a:rPr>
              <a:t>exchanger</a:t>
            </a:r>
          </a:p>
          <a:p>
            <a:pPr marL="342900" indent="-342900">
              <a:spcBef>
                <a:spcPts val="1800"/>
              </a:spcBef>
              <a:buFont typeface="Arial" panose="020B0604020202020204" pitchFamily="34" charset="0"/>
              <a:buChar char="•"/>
              <a:defRPr/>
            </a:pPr>
            <a:r>
              <a:rPr lang="en-US" sz="2300" dirty="0">
                <a:latin typeface="Georgia" panose="02040502050405020303" pitchFamily="18" charset="0"/>
              </a:rPr>
              <a:t>Increases synthesis of a mediator protein that activates sodium channels</a:t>
            </a:r>
          </a:p>
          <a:p>
            <a:pPr marL="342900" indent="-342900">
              <a:spcBef>
                <a:spcPts val="1800"/>
              </a:spcBef>
              <a:buFont typeface="Arial" panose="020B0604020202020204" pitchFamily="34" charset="0"/>
              <a:buChar char="•"/>
              <a:defRPr/>
            </a:pPr>
            <a:r>
              <a:rPr lang="en-US" sz="2300" dirty="0">
                <a:latin typeface="Georgia" panose="02040502050405020303" pitchFamily="18" charset="0"/>
              </a:rPr>
              <a:t>Increases the number of sodium pumps (Na</a:t>
            </a:r>
            <a:r>
              <a:rPr lang="en-US" sz="2300" baseline="30000" dirty="0">
                <a:latin typeface="Georgia" panose="02040502050405020303" pitchFamily="18" charset="0"/>
              </a:rPr>
              <a:t>+</a:t>
            </a:r>
            <a:r>
              <a:rPr lang="en-US" sz="2300" dirty="0">
                <a:latin typeface="Georgia" panose="02040502050405020303" pitchFamily="18" charset="0"/>
              </a:rPr>
              <a:t>/K</a:t>
            </a:r>
            <a:r>
              <a:rPr lang="en-US" sz="2300" baseline="30000" dirty="0">
                <a:latin typeface="Georgia" panose="02040502050405020303" pitchFamily="18" charset="0"/>
              </a:rPr>
              <a:t>+</a:t>
            </a:r>
            <a:r>
              <a:rPr lang="en-US" sz="2300" dirty="0">
                <a:latin typeface="Georgia" panose="02040502050405020303" pitchFamily="18" charset="0"/>
              </a:rPr>
              <a:t> ATPase). The Na</a:t>
            </a:r>
            <a:r>
              <a:rPr lang="en-US" sz="2300" baseline="30000" dirty="0">
                <a:latin typeface="Georgia" panose="02040502050405020303" pitchFamily="18" charset="0"/>
              </a:rPr>
              <a:t>+</a:t>
            </a:r>
            <a:r>
              <a:rPr lang="en-US" sz="2300" dirty="0">
                <a:latin typeface="Georgia" panose="02040502050405020303" pitchFamily="18" charset="0"/>
              </a:rPr>
              <a:t>/K</a:t>
            </a:r>
            <a:r>
              <a:rPr lang="en-US" sz="2300" baseline="30000" dirty="0">
                <a:latin typeface="Georgia" panose="02040502050405020303" pitchFamily="18" charset="0"/>
              </a:rPr>
              <a:t>+</a:t>
            </a:r>
            <a:r>
              <a:rPr lang="en-US" sz="2300" dirty="0">
                <a:latin typeface="Georgia" panose="02040502050405020303" pitchFamily="18" charset="0"/>
              </a:rPr>
              <a:t> ATPase exchanges 3Na</a:t>
            </a:r>
            <a:r>
              <a:rPr lang="en-US" sz="2300" baseline="30000" dirty="0">
                <a:latin typeface="Georgia" panose="02040502050405020303" pitchFamily="18" charset="0"/>
              </a:rPr>
              <a:t>+</a:t>
            </a:r>
            <a:r>
              <a:rPr lang="en-US" sz="2300" dirty="0">
                <a:latin typeface="Georgia" panose="02040502050405020303" pitchFamily="18" charset="0"/>
              </a:rPr>
              <a:t> for 2K</a:t>
            </a:r>
            <a:r>
              <a:rPr lang="en-US" sz="2300" baseline="30000" dirty="0">
                <a:latin typeface="Georgia" panose="02040502050405020303" pitchFamily="18" charset="0"/>
              </a:rPr>
              <a:t>+</a:t>
            </a:r>
            <a:r>
              <a:rPr lang="en-US" sz="2300" dirty="0">
                <a:latin typeface="Georgia" panose="02040502050405020303" pitchFamily="18" charset="0"/>
              </a:rPr>
              <a:t>. It takes up Na</a:t>
            </a:r>
            <a:r>
              <a:rPr lang="en-US" sz="2300" baseline="30000" dirty="0">
                <a:latin typeface="Georgia" panose="02040502050405020303" pitchFamily="18" charset="0"/>
              </a:rPr>
              <a:t>+ </a:t>
            </a:r>
            <a:r>
              <a:rPr lang="en-US" sz="2300" dirty="0">
                <a:latin typeface="Georgia" panose="02040502050405020303" pitchFamily="18" charset="0"/>
              </a:rPr>
              <a:t>and secretes K</a:t>
            </a:r>
            <a:r>
              <a:rPr lang="en-US" sz="2300" baseline="30000" dirty="0">
                <a:latin typeface="Georgia" panose="02040502050405020303" pitchFamily="18" charset="0"/>
              </a:rPr>
              <a:t>+</a:t>
            </a:r>
            <a:r>
              <a:rPr lang="en-US" sz="2300" dirty="0">
                <a:latin typeface="Georgia" panose="02040502050405020303" pitchFamily="18" charset="0"/>
              </a:rPr>
              <a:t> into the lumen. </a:t>
            </a:r>
          </a:p>
        </p:txBody>
      </p:sp>
      <p:sp>
        <p:nvSpPr>
          <p:cNvPr id="2" name="Slide Number Placeholder 1"/>
          <p:cNvSpPr>
            <a:spLocks noGrp="1"/>
          </p:cNvSpPr>
          <p:nvPr>
            <p:ph type="sldNum" sz="quarter" idx="12"/>
          </p:nvPr>
        </p:nvSpPr>
        <p:spPr/>
        <p:txBody>
          <a:bodyPr/>
          <a:lstStyle/>
          <a:p>
            <a:fld id="{4E570528-C745-4B2E-A9A2-DD3FF50D6EC2}" type="slidenum">
              <a:rPr lang="en-US" smtClean="0"/>
              <a:pPr/>
              <a:t>25</a:t>
            </a:fld>
            <a:endParaRPr lang="en-US"/>
          </a:p>
        </p:txBody>
      </p:sp>
    </p:spTree>
    <p:extLst>
      <p:ext uri="{BB962C8B-B14F-4D97-AF65-F5344CB8AC3E}">
        <p14:creationId xmlns:p14="http://schemas.microsoft.com/office/powerpoint/2010/main" val="33061310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28600"/>
            <a:ext cx="8589819"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POTASSIUM SPARING DIURETICS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371600"/>
            <a:ext cx="8689901" cy="4984750"/>
          </a:xfrm>
          <a:prstGeom prst="rect">
            <a:avLst/>
          </a:prstGeom>
          <a:noFill/>
          <a:ln>
            <a:noFill/>
          </a:ln>
        </p:spPr>
        <p:txBody>
          <a:bodyPr spcFirstLastPara="1" wrap="square" lIns="91425" tIns="45700" rIns="91425" bIns="45700" anchor="t" anchorCtr="0">
            <a:noAutofit/>
          </a:bodyPr>
          <a:lstStyle/>
          <a:p>
            <a:pPr marL="347472" lvl="1" indent="-347472">
              <a:spcBef>
                <a:spcPts val="1800"/>
              </a:spcBef>
              <a:buFont typeface="Arial" pitchFamily="34" charset="0"/>
              <a:buChar char="•"/>
            </a:pPr>
            <a:r>
              <a:rPr lang="en-GB" sz="2400" dirty="0">
                <a:latin typeface="Georgia" panose="02040502050405020303" pitchFamily="18" charset="0"/>
              </a:rPr>
              <a:t>Include sodium channel blockers (</a:t>
            </a:r>
            <a:r>
              <a:rPr lang="en-GB" sz="2400" dirty="0" err="1">
                <a:latin typeface="Georgia" panose="02040502050405020303" pitchFamily="18" charset="0"/>
              </a:rPr>
              <a:t>amiloride</a:t>
            </a:r>
            <a:r>
              <a:rPr lang="en-GB" sz="2400" dirty="0">
                <a:latin typeface="Georgia" panose="02040502050405020303" pitchFamily="18" charset="0"/>
              </a:rPr>
              <a:t> and triamterene) and aldosterone antagonists (spironolactone and </a:t>
            </a:r>
            <a:r>
              <a:rPr lang="en-GB" sz="2400" dirty="0" err="1">
                <a:latin typeface="Georgia" panose="02040502050405020303" pitchFamily="18" charset="0"/>
              </a:rPr>
              <a:t>eplerenone</a:t>
            </a:r>
            <a:r>
              <a:rPr lang="en-GB" sz="2400" dirty="0">
                <a:latin typeface="Georgia" panose="02040502050405020303" pitchFamily="18" charset="0"/>
              </a:rPr>
              <a:t>)</a:t>
            </a:r>
          </a:p>
          <a:p>
            <a:pPr marL="347472" lvl="1" indent="-347472">
              <a:spcBef>
                <a:spcPts val="1800"/>
              </a:spcBef>
              <a:buFont typeface="Arial" pitchFamily="34" charset="0"/>
              <a:buChar char="•"/>
            </a:pPr>
            <a:r>
              <a:rPr lang="en-GB" sz="2400" dirty="0">
                <a:latin typeface="Georgia" panose="02040502050405020303" pitchFamily="18" charset="0"/>
              </a:rPr>
              <a:t>They are low efficacy diuretics that exert their action mainly on the collecting ducts (</a:t>
            </a:r>
            <a:r>
              <a:rPr lang="en-US" sz="2400" dirty="0">
                <a:latin typeface="Georgia" panose="02040502050405020303" pitchFamily="18" charset="0"/>
              </a:rPr>
              <a:t>most of the Na</a:t>
            </a:r>
            <a:r>
              <a:rPr lang="en-US" sz="2400" baseline="30000" dirty="0">
                <a:latin typeface="Georgia" panose="02040502050405020303" pitchFamily="18" charset="0"/>
              </a:rPr>
              <a:t>+</a:t>
            </a:r>
            <a:r>
              <a:rPr lang="en-US" sz="2400" dirty="0">
                <a:latin typeface="Georgia" panose="02040502050405020303" pitchFamily="18" charset="0"/>
              </a:rPr>
              <a:t> has already been reabsorbed in the more proximal parts of the nephron)</a:t>
            </a:r>
          </a:p>
          <a:p>
            <a:pPr marL="347472" lvl="1" indent="-347472">
              <a:spcBef>
                <a:spcPts val="1800"/>
              </a:spcBef>
              <a:buFont typeface="Arial" pitchFamily="34" charset="0"/>
              <a:buChar char="•"/>
            </a:pPr>
            <a:r>
              <a:rPr lang="en-US" sz="2400" dirty="0">
                <a:latin typeface="Georgia" panose="02040502050405020303" pitchFamily="18" charset="0"/>
              </a:rPr>
              <a:t>Potassium sparing diuretics enhance diuretic effects of loop and/or thiazide </a:t>
            </a:r>
            <a:r>
              <a:rPr lang="en-US" sz="2400" dirty="0" smtClean="0">
                <a:latin typeface="Georgia" panose="02040502050405020303" pitchFamily="18" charset="0"/>
              </a:rPr>
              <a:t>diuretics</a:t>
            </a:r>
            <a:endParaRPr lang="en-GB"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26</a:t>
            </a:fld>
            <a:endParaRPr lang="en-US"/>
          </a:p>
        </p:txBody>
      </p:sp>
    </p:spTree>
    <p:extLst>
      <p:ext uri="{BB962C8B-B14F-4D97-AF65-F5344CB8AC3E}">
        <p14:creationId xmlns:p14="http://schemas.microsoft.com/office/powerpoint/2010/main" val="571800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57201" y="304800"/>
            <a:ext cx="8229600" cy="6788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Aldosterone antagonists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57200" y="1371600"/>
            <a:ext cx="8229600" cy="498475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GB" sz="2400" dirty="0" smtClean="0">
                <a:latin typeface="Georgia" panose="02040502050405020303" pitchFamily="18" charset="0"/>
              </a:rPr>
              <a:t>Include spironolactone and </a:t>
            </a:r>
            <a:r>
              <a:rPr lang="en-GB" sz="2400" dirty="0" err="1" smtClean="0">
                <a:latin typeface="Georgia" panose="02040502050405020303" pitchFamily="18" charset="0"/>
              </a:rPr>
              <a:t>eplerenone</a:t>
            </a:r>
            <a:endParaRPr lang="en-GB" sz="2400" dirty="0">
              <a:latin typeface="Georgia" panose="02040502050405020303" pitchFamily="18" charset="0"/>
            </a:endParaRPr>
          </a:p>
          <a:p>
            <a:pPr marL="457200" indent="-457200">
              <a:spcBef>
                <a:spcPts val="1800"/>
              </a:spcBef>
              <a:buFont typeface="Arial" panose="020B0604020202020204" pitchFamily="34" charset="0"/>
              <a:buChar char="•"/>
            </a:pPr>
            <a:r>
              <a:rPr lang="en-GB" sz="2400" dirty="0" smtClean="0">
                <a:latin typeface="Georgia" panose="02040502050405020303" pitchFamily="18" charset="0"/>
              </a:rPr>
              <a:t>Competitive </a:t>
            </a:r>
            <a:r>
              <a:rPr lang="en-GB" sz="2400" dirty="0">
                <a:latin typeface="Georgia" panose="02040502050405020303" pitchFamily="18" charset="0"/>
              </a:rPr>
              <a:t>antagonists to aldosterone: compete with aldosterone for receptor sites in the collecting tubules and </a:t>
            </a:r>
            <a:r>
              <a:rPr lang="en-GB" sz="2400" dirty="0" smtClean="0">
                <a:latin typeface="Georgia" panose="02040502050405020303" pitchFamily="18" charset="0"/>
              </a:rPr>
              <a:t>ducts</a:t>
            </a:r>
          </a:p>
          <a:p>
            <a:pPr marL="457200" indent="-457200">
              <a:spcBef>
                <a:spcPts val="1800"/>
              </a:spcBef>
              <a:buFont typeface="Arial" panose="020B0604020202020204" pitchFamily="34" charset="0"/>
              <a:buChar char="•"/>
            </a:pPr>
            <a:r>
              <a:rPr lang="en-GB" sz="2400" dirty="0" err="1" smtClean="0">
                <a:latin typeface="Georgia" panose="02040502050405020303" pitchFamily="18" charset="0"/>
              </a:rPr>
              <a:t>Eplerenone</a:t>
            </a:r>
            <a:r>
              <a:rPr lang="en-GB" sz="2400" dirty="0" smtClean="0">
                <a:latin typeface="Georgia" panose="02040502050405020303" pitchFamily="18" charset="0"/>
              </a:rPr>
              <a:t> </a:t>
            </a:r>
            <a:r>
              <a:rPr lang="en-GB" sz="2400" dirty="0">
                <a:latin typeface="Georgia" panose="02040502050405020303" pitchFamily="18" charset="0"/>
              </a:rPr>
              <a:t>is more selective for aldosterone receptors while spironolactone binds to other nuclear receptors such as androgen </a:t>
            </a:r>
            <a:r>
              <a:rPr lang="en-GB" sz="2400" dirty="0" smtClean="0">
                <a:latin typeface="Georgia" panose="02040502050405020303" pitchFamily="18" charset="0"/>
              </a:rPr>
              <a:t>receptors</a:t>
            </a:r>
            <a:endParaRPr lang="en-GB"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27</a:t>
            </a:fld>
            <a:endParaRPr lang="en-US"/>
          </a:p>
        </p:txBody>
      </p:sp>
    </p:spTree>
    <p:extLst>
      <p:ext uri="{BB962C8B-B14F-4D97-AF65-F5344CB8AC3E}">
        <p14:creationId xmlns:p14="http://schemas.microsoft.com/office/powerpoint/2010/main" val="3849793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57201" y="228600"/>
            <a:ext cx="8229600"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Aldosterone antagonists: ACTIONS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57200" y="1600200"/>
            <a:ext cx="8229600" cy="4572000"/>
          </a:xfrm>
          <a:prstGeom prst="rect">
            <a:avLst/>
          </a:prstGeom>
          <a:noFill/>
          <a:ln>
            <a:noFill/>
          </a:ln>
        </p:spPr>
        <p:txBody>
          <a:bodyPr spcFirstLastPara="1" wrap="square" lIns="91425" tIns="45700" rIns="91425" bIns="45700" anchor="t" anchorCtr="0">
            <a:noAutofit/>
          </a:bodyPr>
          <a:lstStyle/>
          <a:p>
            <a:pPr marL="342900" indent="-342900" eaLnBrk="1" hangingPunct="1">
              <a:spcBef>
                <a:spcPts val="1800"/>
              </a:spcBef>
              <a:buFont typeface="Arial" panose="020B0604020202020204" pitchFamily="34" charset="0"/>
              <a:buChar char="•"/>
            </a:pPr>
            <a:r>
              <a:rPr lang="en-US" sz="2400" dirty="0" smtClean="0">
                <a:latin typeface="Georgia" panose="02040502050405020303" pitchFamily="18" charset="0"/>
              </a:rPr>
              <a:t>Interfere </a:t>
            </a:r>
            <a:r>
              <a:rPr lang="en-US" sz="2400" dirty="0">
                <a:latin typeface="Georgia" panose="02040502050405020303" pitchFamily="18" charset="0"/>
              </a:rPr>
              <a:t>with Na</a:t>
            </a:r>
            <a:r>
              <a:rPr lang="en-US" sz="2400" baseline="30000" dirty="0">
                <a:latin typeface="Georgia" panose="02040502050405020303" pitchFamily="18" charset="0"/>
              </a:rPr>
              <a:t>+</a:t>
            </a:r>
            <a:r>
              <a:rPr lang="en-US" sz="2400" dirty="0">
                <a:latin typeface="Georgia" panose="02040502050405020303" pitchFamily="18" charset="0"/>
              </a:rPr>
              <a:t>/K</a:t>
            </a:r>
            <a:r>
              <a:rPr lang="en-US" sz="2400" baseline="30000" dirty="0">
                <a:latin typeface="Georgia" panose="02040502050405020303" pitchFamily="18" charset="0"/>
              </a:rPr>
              <a:t>+</a:t>
            </a:r>
            <a:r>
              <a:rPr lang="en-US" sz="2400" dirty="0">
                <a:latin typeface="Georgia" panose="02040502050405020303" pitchFamily="18" charset="0"/>
              </a:rPr>
              <a:t>  exchange in collecting tubules and ducts</a:t>
            </a:r>
          </a:p>
          <a:p>
            <a:pPr marL="342900" indent="-342900" eaLnBrk="1" hangingPunct="1">
              <a:spcBef>
                <a:spcPts val="1800"/>
              </a:spcBef>
              <a:buFont typeface="Arial" panose="020B0604020202020204" pitchFamily="34" charset="0"/>
              <a:buChar char="•"/>
            </a:pPr>
            <a:r>
              <a:rPr lang="en-US" sz="2400" dirty="0">
                <a:latin typeface="Georgia" panose="02040502050405020303" pitchFamily="18" charset="0"/>
              </a:rPr>
              <a:t>Prevent K</a:t>
            </a:r>
            <a:r>
              <a:rPr lang="en-US" sz="2400" baseline="30000" dirty="0">
                <a:latin typeface="Georgia" panose="02040502050405020303" pitchFamily="18" charset="0"/>
              </a:rPr>
              <a:t>+</a:t>
            </a:r>
            <a:r>
              <a:rPr lang="en-US" sz="2400" dirty="0">
                <a:latin typeface="Georgia" panose="02040502050405020303" pitchFamily="18" charset="0"/>
              </a:rPr>
              <a:t> from being pumped into the tubule, thus preventing its secretion</a:t>
            </a:r>
            <a:endParaRPr lang="en-GB" sz="2400" dirty="0">
              <a:latin typeface="Georgia" panose="02040502050405020303" pitchFamily="18" charset="0"/>
            </a:endParaRPr>
          </a:p>
          <a:p>
            <a:pPr marL="342900" indent="-342900">
              <a:spcBef>
                <a:spcPts val="1800"/>
              </a:spcBef>
              <a:buFont typeface="Arial" panose="020B0604020202020204" pitchFamily="34" charset="0"/>
              <a:buChar char="•"/>
            </a:pPr>
            <a:r>
              <a:rPr lang="en-GB" sz="2400" dirty="0">
                <a:latin typeface="Georgia" panose="02040502050405020303" pitchFamily="18" charset="0"/>
              </a:rPr>
              <a:t>The actions result in decreased Na</a:t>
            </a:r>
            <a:r>
              <a:rPr lang="en-GB" sz="2400" baseline="30000" dirty="0">
                <a:latin typeface="Georgia" panose="02040502050405020303" pitchFamily="18" charset="0"/>
              </a:rPr>
              <a:t>+</a:t>
            </a:r>
            <a:r>
              <a:rPr lang="en-GB" sz="2400" dirty="0">
                <a:latin typeface="Georgia" panose="02040502050405020303" pitchFamily="18" charset="0"/>
              </a:rPr>
              <a:t> re-absorption thereby promoting Na</a:t>
            </a:r>
            <a:r>
              <a:rPr lang="en-GB" sz="2400" baseline="30000" dirty="0">
                <a:latin typeface="Georgia" panose="02040502050405020303" pitchFamily="18" charset="0"/>
              </a:rPr>
              <a:t>+</a:t>
            </a:r>
            <a:r>
              <a:rPr lang="en-GB" sz="2400" dirty="0">
                <a:latin typeface="Georgia" panose="02040502050405020303" pitchFamily="18" charset="0"/>
              </a:rPr>
              <a:t> and water loss</a:t>
            </a:r>
          </a:p>
          <a:p>
            <a:pPr marL="342900" indent="-342900">
              <a:spcBef>
                <a:spcPts val="1800"/>
              </a:spcBef>
              <a:buFont typeface="Arial" panose="020B0604020202020204" pitchFamily="34" charset="0"/>
              <a:buChar char="•"/>
            </a:pPr>
            <a:r>
              <a:rPr lang="en-GB" sz="2400" dirty="0">
                <a:latin typeface="Georgia" panose="02040502050405020303" pitchFamily="18" charset="0"/>
              </a:rPr>
              <a:t>Decreased Na</a:t>
            </a:r>
            <a:r>
              <a:rPr lang="en-GB" sz="2400" baseline="30000" dirty="0">
                <a:latin typeface="Georgia" panose="02040502050405020303" pitchFamily="18" charset="0"/>
              </a:rPr>
              <a:t>+</a:t>
            </a:r>
            <a:r>
              <a:rPr lang="en-GB" sz="2400" dirty="0">
                <a:latin typeface="Georgia" panose="02040502050405020303" pitchFamily="18" charset="0"/>
              </a:rPr>
              <a:t> re-absorption is balanced by K</a:t>
            </a:r>
            <a:r>
              <a:rPr lang="en-GB" sz="2400" baseline="30000" dirty="0">
                <a:latin typeface="Georgia" panose="02040502050405020303" pitchFamily="18" charset="0"/>
              </a:rPr>
              <a:t>+ </a:t>
            </a:r>
            <a:r>
              <a:rPr lang="en-GB" sz="2400" dirty="0">
                <a:latin typeface="Georgia" panose="02040502050405020303" pitchFamily="18" charset="0"/>
              </a:rPr>
              <a:t>and H</a:t>
            </a:r>
            <a:r>
              <a:rPr lang="en-GB" sz="2400" baseline="30000" dirty="0">
                <a:latin typeface="Georgia" panose="02040502050405020303" pitchFamily="18" charset="0"/>
              </a:rPr>
              <a:t>+ </a:t>
            </a:r>
            <a:r>
              <a:rPr lang="en-GB" sz="2400" dirty="0">
                <a:latin typeface="Georgia" panose="02040502050405020303" pitchFamily="18" charset="0"/>
              </a:rPr>
              <a:t>retention</a:t>
            </a:r>
          </a:p>
        </p:txBody>
      </p:sp>
      <p:sp>
        <p:nvSpPr>
          <p:cNvPr id="2" name="Slide Number Placeholder 1"/>
          <p:cNvSpPr>
            <a:spLocks noGrp="1"/>
          </p:cNvSpPr>
          <p:nvPr>
            <p:ph type="sldNum" sz="quarter" idx="12"/>
          </p:nvPr>
        </p:nvSpPr>
        <p:spPr/>
        <p:txBody>
          <a:bodyPr/>
          <a:lstStyle/>
          <a:p>
            <a:fld id="{4E570528-C745-4B2E-A9A2-DD3FF50D6EC2}" type="slidenum">
              <a:rPr lang="en-US" smtClean="0"/>
              <a:pPr/>
              <a:t>28</a:t>
            </a:fld>
            <a:endParaRPr lang="en-US"/>
          </a:p>
        </p:txBody>
      </p:sp>
    </p:spTree>
    <p:extLst>
      <p:ext uri="{BB962C8B-B14F-4D97-AF65-F5344CB8AC3E}">
        <p14:creationId xmlns:p14="http://schemas.microsoft.com/office/powerpoint/2010/main" val="30638893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28600"/>
            <a:ext cx="8589819"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500" b="1" cap="all" dirty="0" smtClean="0">
                <a:latin typeface="Georgia" panose="02040502050405020303" pitchFamily="18" charset="0"/>
                <a:ea typeface="ヒラギノ角ゴ Pro W3" charset="-128"/>
              </a:rPr>
              <a:t>Aldosterone antagonists: clinical uses</a:t>
            </a:r>
            <a:endParaRPr lang="en-US" sz="25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066801"/>
            <a:ext cx="8689901" cy="528955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mj-lt"/>
              <a:buAutoNum type="arabicPeriod"/>
            </a:pPr>
            <a:r>
              <a:rPr lang="en-GB" sz="2300" dirty="0" smtClean="0">
                <a:latin typeface="Georgia" panose="02040502050405020303" pitchFamily="18" charset="0"/>
              </a:rPr>
              <a:t>To </a:t>
            </a:r>
            <a:r>
              <a:rPr lang="en-GB" sz="2300" dirty="0">
                <a:latin typeface="Georgia" panose="02040502050405020303" pitchFamily="18" charset="0"/>
              </a:rPr>
              <a:t>prevent </a:t>
            </a:r>
            <a:r>
              <a:rPr lang="en-GB" sz="2300" dirty="0" err="1">
                <a:latin typeface="Georgia" panose="02040502050405020303" pitchFamily="18" charset="0"/>
              </a:rPr>
              <a:t>hypokalemia</a:t>
            </a:r>
            <a:r>
              <a:rPr lang="en-GB" sz="2300" dirty="0">
                <a:latin typeface="Georgia" panose="02040502050405020303" pitchFamily="18" charset="0"/>
              </a:rPr>
              <a:t> induced by loop or thiazide </a:t>
            </a:r>
            <a:r>
              <a:rPr lang="en-GB" sz="2300" dirty="0" smtClean="0">
                <a:latin typeface="Georgia" panose="02040502050405020303" pitchFamily="18" charset="0"/>
              </a:rPr>
              <a:t>diuretics</a:t>
            </a:r>
          </a:p>
          <a:p>
            <a:pPr marL="457200" indent="-457200">
              <a:spcBef>
                <a:spcPts val="1800"/>
              </a:spcBef>
              <a:buFont typeface="+mj-lt"/>
              <a:buAutoNum type="arabicPeriod"/>
            </a:pPr>
            <a:r>
              <a:rPr lang="en-GB" sz="2300" dirty="0" smtClean="0">
                <a:latin typeface="Georgia" panose="02040502050405020303" pitchFamily="18" charset="0"/>
              </a:rPr>
              <a:t>Secondary </a:t>
            </a:r>
            <a:r>
              <a:rPr lang="en-GB" sz="2300" dirty="0">
                <a:latin typeface="Georgia" panose="02040502050405020303" pitchFamily="18" charset="0"/>
              </a:rPr>
              <a:t>hyperaldosteronism due to hepatic cirrhosis &amp; </a:t>
            </a:r>
            <a:r>
              <a:rPr lang="en-GB" sz="2300" dirty="0" smtClean="0">
                <a:latin typeface="Georgia" panose="02040502050405020303" pitchFamily="18" charset="0"/>
              </a:rPr>
              <a:t>ascites</a:t>
            </a:r>
          </a:p>
          <a:p>
            <a:pPr marL="457200" indent="-457200">
              <a:spcBef>
                <a:spcPts val="1800"/>
              </a:spcBef>
              <a:buFont typeface="+mj-lt"/>
              <a:buAutoNum type="arabicPeriod"/>
            </a:pPr>
            <a:r>
              <a:rPr lang="en-GB" sz="2300" dirty="0" smtClean="0">
                <a:latin typeface="Georgia" panose="02040502050405020303" pitchFamily="18" charset="0"/>
              </a:rPr>
              <a:t>Primary </a:t>
            </a:r>
            <a:r>
              <a:rPr lang="en-GB" sz="2300" dirty="0">
                <a:latin typeface="Georgia" panose="02040502050405020303" pitchFamily="18" charset="0"/>
              </a:rPr>
              <a:t>hyperaldosteronism (Conn's </a:t>
            </a:r>
            <a:r>
              <a:rPr lang="en-GB" sz="2300" dirty="0" smtClean="0">
                <a:latin typeface="Georgia" panose="02040502050405020303" pitchFamily="18" charset="0"/>
              </a:rPr>
              <a:t>syndrome)</a:t>
            </a:r>
          </a:p>
          <a:p>
            <a:pPr marL="457200" indent="-457200">
              <a:spcBef>
                <a:spcPts val="1800"/>
              </a:spcBef>
              <a:buFont typeface="+mj-lt"/>
              <a:buAutoNum type="arabicPeriod"/>
            </a:pPr>
            <a:r>
              <a:rPr lang="en-GB" sz="2300" dirty="0" smtClean="0">
                <a:latin typeface="Georgia" panose="02040502050405020303" pitchFamily="18" charset="0"/>
              </a:rPr>
              <a:t>Congestive </a:t>
            </a:r>
            <a:r>
              <a:rPr lang="en-GB" sz="2300" dirty="0">
                <a:latin typeface="Georgia" panose="02040502050405020303" pitchFamily="18" charset="0"/>
              </a:rPr>
              <a:t>heart failure</a:t>
            </a:r>
          </a:p>
          <a:p>
            <a:pPr marL="0" indent="0">
              <a:spcBef>
                <a:spcPts val="1800"/>
              </a:spcBef>
              <a:buNone/>
            </a:pPr>
            <a:r>
              <a:rPr lang="en-US" sz="2300" dirty="0">
                <a:latin typeface="Georgia" panose="02040502050405020303" pitchFamily="18" charset="0"/>
              </a:rPr>
              <a:t>Generally given with loop or thiazide diuretics</a:t>
            </a:r>
            <a:endParaRPr lang="en-GB" sz="2300" dirty="0">
              <a:latin typeface="Georgia" panose="02040502050405020303" pitchFamily="18" charset="0"/>
            </a:endParaRPr>
          </a:p>
          <a:p>
            <a:pPr marL="0" indent="0">
              <a:spcBef>
                <a:spcPts val="1800"/>
              </a:spcBef>
              <a:buNone/>
            </a:pPr>
            <a:r>
              <a:rPr lang="en-US" sz="2300" dirty="0">
                <a:latin typeface="Georgia" panose="02040502050405020303" pitchFamily="18" charset="0"/>
              </a:rPr>
              <a:t>Are slow acting (take 2-3 days to reach maximum diuretic effect)</a:t>
            </a:r>
          </a:p>
          <a:p>
            <a:pPr marL="0" indent="0">
              <a:spcBef>
                <a:spcPts val="1800"/>
              </a:spcBef>
              <a:buNone/>
            </a:pPr>
            <a:r>
              <a:rPr lang="en-US" sz="2300" dirty="0">
                <a:latin typeface="Georgia" panose="02040502050405020303" pitchFamily="18" charset="0"/>
              </a:rPr>
              <a:t>Spironolactone has been shown to improve survival in heart failure when given as an adjunct to ACE inhibitor and loop diuretic</a:t>
            </a:r>
            <a:endParaRPr lang="en-GB" sz="2300" b="1"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29</a:t>
            </a:fld>
            <a:endParaRPr lang="en-US"/>
          </a:p>
        </p:txBody>
      </p:sp>
    </p:spTree>
    <p:extLst>
      <p:ext uri="{BB962C8B-B14F-4D97-AF65-F5344CB8AC3E}">
        <p14:creationId xmlns:p14="http://schemas.microsoft.com/office/powerpoint/2010/main" val="4003061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81001" y="381000"/>
            <a:ext cx="8305800" cy="779062"/>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381000" y="1600200"/>
            <a:ext cx="8305800" cy="4756150"/>
          </a:xfrm>
          <a:prstGeom prst="rect">
            <a:avLst/>
          </a:prstGeom>
          <a:noFill/>
          <a:ln>
            <a:noFill/>
          </a:ln>
        </p:spPr>
        <p:txBody>
          <a:bodyPr spcFirstLastPara="1" wrap="square" lIns="91425" tIns="45700" rIns="91425" bIns="45700" anchor="t" anchorCtr="0">
            <a:noAutofit/>
          </a:bodyPr>
          <a:lstStyle/>
          <a:p>
            <a:pPr marL="457200" marR="0" lvl="0" indent="-457200" rtl="0">
              <a:spcBef>
                <a:spcPts val="1800"/>
              </a:spcBef>
              <a:buClrTx/>
              <a:buFont typeface="Arial" panose="020B0604020202020204" pitchFamily="34" charset="0"/>
              <a:buChar char="•"/>
            </a:pPr>
            <a:r>
              <a:rPr lang="en-US" sz="2400" dirty="0" smtClean="0">
                <a:solidFill>
                  <a:schemeClr val="tx1"/>
                </a:solidFill>
                <a:latin typeface="Georgia" panose="02040502050405020303" charset="0"/>
                <a:cs typeface="Georgia" panose="02040502050405020303" charset="0"/>
              </a:rPr>
              <a:t>To classify diuretic agents</a:t>
            </a:r>
          </a:p>
          <a:p>
            <a:pPr marL="457200" marR="0" lvl="0" indent="-457200" rtl="0">
              <a:spcBef>
                <a:spcPts val="1800"/>
              </a:spcBef>
              <a:buClrTx/>
              <a:buFont typeface="Arial" panose="020B0604020202020204" pitchFamily="34" charset="0"/>
              <a:buChar char="•"/>
            </a:pPr>
            <a:r>
              <a:rPr lang="en-US" sz="2400" dirty="0" smtClean="0">
                <a:solidFill>
                  <a:schemeClr val="tx1"/>
                </a:solidFill>
                <a:latin typeface="Georgia" panose="02040502050405020303" charset="0"/>
                <a:cs typeface="Georgia" panose="02040502050405020303" charset="0"/>
              </a:rPr>
              <a:t>To describe the mechanisms of actions, clinical uses and unwanted effects of the various diuretic agents</a:t>
            </a:r>
            <a:endParaRPr lang="en-US" sz="2400" i="0" strike="noStrike" cap="none" dirty="0">
              <a:solidFill>
                <a:schemeClr val="tx1"/>
              </a:solidFill>
              <a:latin typeface="Georgia" panose="02040502050405020303"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a:t>
            </a:fld>
            <a:endParaRPr lang="en-US"/>
          </a:p>
        </p:txBody>
      </p:sp>
    </p:spTree>
    <p:extLst>
      <p:ext uri="{BB962C8B-B14F-4D97-AF65-F5344CB8AC3E}">
        <p14:creationId xmlns:p14="http://schemas.microsoft.com/office/powerpoint/2010/main" val="20889542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81001" y="381000"/>
            <a:ext cx="8305799" cy="779061"/>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Aldosterone antagonists: ADVERSE EFFECTS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381002" y="1600200"/>
            <a:ext cx="8382000" cy="464820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GB" sz="2400" dirty="0">
                <a:latin typeface="Georgia" panose="02040502050405020303" pitchFamily="18" charset="0"/>
              </a:rPr>
              <a:t>Spironolactone &amp; </a:t>
            </a:r>
            <a:r>
              <a:rPr lang="en-GB" sz="2400" dirty="0" err="1">
                <a:latin typeface="Georgia" panose="02040502050405020303" pitchFamily="18" charset="0"/>
              </a:rPr>
              <a:t>eplerenone</a:t>
            </a:r>
            <a:r>
              <a:rPr lang="en-GB" sz="2400" dirty="0">
                <a:latin typeface="Georgia" panose="02040502050405020303" pitchFamily="18" charset="0"/>
              </a:rPr>
              <a:t>: </a:t>
            </a:r>
            <a:r>
              <a:rPr lang="en-US" sz="2400" dirty="0">
                <a:latin typeface="Georgia" panose="02040502050405020303" pitchFamily="18" charset="0"/>
                <a:ea typeface="ヒラギノ角ゴ Pro W3" charset="-128"/>
              </a:rPr>
              <a:t>hyperkalemia</a:t>
            </a:r>
            <a:r>
              <a:rPr lang="en-US" sz="2400" dirty="0">
                <a:latin typeface="Georgia" panose="02040502050405020303" pitchFamily="18" charset="0"/>
              </a:rPr>
              <a:t>, </a:t>
            </a:r>
            <a:r>
              <a:rPr lang="en-US" sz="2400" dirty="0" err="1">
                <a:latin typeface="Georgia" panose="02040502050405020303" pitchFamily="18" charset="0"/>
              </a:rPr>
              <a:t>h</a:t>
            </a:r>
            <a:r>
              <a:rPr lang="en-US" sz="2400" dirty="0" err="1">
                <a:latin typeface="Georgia" panose="02040502050405020303" pitchFamily="18" charset="0"/>
                <a:cs typeface="Times New Roman" pitchFamily="18" charset="0"/>
              </a:rPr>
              <a:t>yperchloremic</a:t>
            </a:r>
            <a:r>
              <a:rPr lang="en-US" sz="2400" dirty="0">
                <a:latin typeface="Georgia" panose="02040502050405020303" pitchFamily="18" charset="0"/>
                <a:cs typeface="Times New Roman" pitchFamily="18" charset="0"/>
              </a:rPr>
              <a:t> metabolic acidosis and arrhythmias</a:t>
            </a:r>
          </a:p>
          <a:p>
            <a:pPr marL="457200" indent="-457200">
              <a:spcBef>
                <a:spcPts val="1800"/>
              </a:spcBef>
              <a:buFont typeface="Arial" panose="020B0604020202020204" pitchFamily="34" charset="0"/>
              <a:buChar char="•"/>
            </a:pPr>
            <a:r>
              <a:rPr lang="en-US" sz="2400" dirty="0">
                <a:latin typeface="Georgia" panose="02040502050405020303" pitchFamily="18" charset="0"/>
                <a:cs typeface="Times New Roman" pitchFamily="18" charset="0"/>
              </a:rPr>
              <a:t>Spironolactone: anti-androgenic effects (e.g. gynecomastia and impotence) and menstrual abnormalities in women</a:t>
            </a:r>
          </a:p>
          <a:p>
            <a:pPr>
              <a:spcBef>
                <a:spcPts val="1800"/>
              </a:spcBef>
            </a:pPr>
            <a:r>
              <a:rPr lang="en-US" sz="2400" dirty="0">
                <a:latin typeface="Georgia" panose="02040502050405020303" pitchFamily="18" charset="0"/>
                <a:cs typeface="Times New Roman" pitchFamily="18" charset="0"/>
              </a:rPr>
              <a:t>Contraindicated in renal insufficiency</a:t>
            </a:r>
          </a:p>
          <a:p>
            <a:pPr>
              <a:spcBef>
                <a:spcPts val="1800"/>
              </a:spcBef>
            </a:pPr>
            <a:r>
              <a:rPr lang="en-US" sz="2400" dirty="0">
                <a:latin typeface="Georgia" panose="02040502050405020303" pitchFamily="18" charset="0"/>
                <a:cs typeface="Times New Roman" pitchFamily="18" charset="0"/>
              </a:rPr>
              <a:t>Use with caution in hepatic disease</a:t>
            </a:r>
          </a:p>
        </p:txBody>
      </p:sp>
      <p:sp>
        <p:nvSpPr>
          <p:cNvPr id="2" name="Slide Number Placeholder 1"/>
          <p:cNvSpPr>
            <a:spLocks noGrp="1"/>
          </p:cNvSpPr>
          <p:nvPr>
            <p:ph type="sldNum" sz="quarter" idx="12"/>
          </p:nvPr>
        </p:nvSpPr>
        <p:spPr/>
        <p:txBody>
          <a:bodyPr/>
          <a:lstStyle/>
          <a:p>
            <a:fld id="{4E570528-C745-4B2E-A9A2-DD3FF50D6EC2}" type="slidenum">
              <a:rPr lang="en-US" smtClean="0"/>
              <a:pPr/>
              <a:t>30</a:t>
            </a:fld>
            <a:endParaRPr lang="en-US"/>
          </a:p>
        </p:txBody>
      </p:sp>
    </p:spTree>
    <p:extLst>
      <p:ext uri="{BB962C8B-B14F-4D97-AF65-F5344CB8AC3E}">
        <p14:creationId xmlns:p14="http://schemas.microsoft.com/office/powerpoint/2010/main" val="42195056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228600"/>
            <a:ext cx="8689901"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SODIUM CHANNEL BLOCKERS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219199"/>
            <a:ext cx="8689901" cy="5137151"/>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GB" sz="2400" dirty="0" smtClean="0">
                <a:latin typeface="Georgia" panose="02040502050405020303" pitchFamily="18" charset="0"/>
              </a:rPr>
              <a:t>Include </a:t>
            </a:r>
            <a:r>
              <a:rPr lang="en-GB" sz="2400" dirty="0" err="1" smtClean="0">
                <a:latin typeface="Georgia" panose="02040502050405020303" pitchFamily="18" charset="0"/>
              </a:rPr>
              <a:t>amiloride</a:t>
            </a:r>
            <a:r>
              <a:rPr lang="en-GB" sz="2400" dirty="0" smtClean="0">
                <a:latin typeface="Georgia" panose="02040502050405020303" pitchFamily="18" charset="0"/>
              </a:rPr>
              <a:t> and triamterene</a:t>
            </a:r>
          </a:p>
          <a:p>
            <a:pPr marL="457200" indent="-457200">
              <a:spcBef>
                <a:spcPts val="1800"/>
              </a:spcBef>
              <a:buFont typeface="Arial" panose="020B0604020202020204" pitchFamily="34" charset="0"/>
              <a:buChar char="•"/>
            </a:pPr>
            <a:r>
              <a:rPr lang="en-GB" sz="2400" dirty="0" smtClean="0">
                <a:latin typeface="Georgia" panose="02040502050405020303" pitchFamily="18" charset="0"/>
              </a:rPr>
              <a:t>Are </a:t>
            </a:r>
            <a:r>
              <a:rPr lang="en-GB" sz="2400" dirty="0">
                <a:latin typeface="Georgia" panose="02040502050405020303" pitchFamily="18" charset="0"/>
              </a:rPr>
              <a:t>Na</a:t>
            </a:r>
            <a:r>
              <a:rPr lang="en-GB" sz="2400" baseline="30000" dirty="0">
                <a:latin typeface="Georgia" panose="02040502050405020303" pitchFamily="18" charset="0"/>
              </a:rPr>
              <a:t>+</a:t>
            </a:r>
            <a:r>
              <a:rPr lang="en-GB" sz="2400" dirty="0">
                <a:latin typeface="Georgia" panose="02040502050405020303" pitchFamily="18" charset="0"/>
              </a:rPr>
              <a:t> channel blockers in the collecting tubule and duct: block entry of Na</a:t>
            </a:r>
            <a:r>
              <a:rPr lang="en-GB" sz="2400" baseline="30000" dirty="0">
                <a:latin typeface="Georgia" panose="02040502050405020303" pitchFamily="18" charset="0"/>
              </a:rPr>
              <a:t>+</a:t>
            </a:r>
            <a:r>
              <a:rPr lang="en-GB" sz="2400" dirty="0">
                <a:latin typeface="Georgia" panose="02040502050405020303" pitchFamily="18" charset="0"/>
              </a:rPr>
              <a:t> into tubule cells across luminal membrane</a:t>
            </a:r>
          </a:p>
          <a:p>
            <a:pPr marL="457200" indent="-457200">
              <a:spcBef>
                <a:spcPts val="1800"/>
              </a:spcBef>
              <a:buFont typeface="Arial" panose="020B0604020202020204" pitchFamily="34" charset="0"/>
              <a:buChar char="•"/>
            </a:pPr>
            <a:r>
              <a:rPr lang="en-GB" sz="2400" dirty="0">
                <a:latin typeface="Georgia" panose="02040502050405020303" pitchFamily="18" charset="0"/>
              </a:rPr>
              <a:t>Decrease availability of Na</a:t>
            </a:r>
            <a:r>
              <a:rPr lang="en-GB" sz="2400" baseline="30000" dirty="0">
                <a:latin typeface="Georgia" panose="02040502050405020303" pitchFamily="18" charset="0"/>
              </a:rPr>
              <a:t>+</a:t>
            </a:r>
            <a:r>
              <a:rPr lang="en-GB" sz="2400" dirty="0">
                <a:latin typeface="Georgia" panose="02040502050405020303" pitchFamily="18" charset="0"/>
              </a:rPr>
              <a:t> to Na</a:t>
            </a:r>
            <a:r>
              <a:rPr lang="en-GB" sz="2400" baseline="30000" dirty="0">
                <a:latin typeface="Georgia" panose="02040502050405020303" pitchFamily="18" charset="0"/>
              </a:rPr>
              <a:t>+</a:t>
            </a:r>
            <a:r>
              <a:rPr lang="en-GB" sz="2400" dirty="0">
                <a:latin typeface="Georgia" panose="02040502050405020303" pitchFamily="18" charset="0"/>
              </a:rPr>
              <a:t>-K</a:t>
            </a:r>
            <a:r>
              <a:rPr lang="en-GB" sz="2400" baseline="30000" dirty="0">
                <a:latin typeface="Georgia" panose="02040502050405020303" pitchFamily="18" charset="0"/>
              </a:rPr>
              <a:t>+</a:t>
            </a:r>
            <a:r>
              <a:rPr lang="en-GB" sz="2400" dirty="0">
                <a:latin typeface="Georgia" panose="02040502050405020303" pitchFamily="18" charset="0"/>
              </a:rPr>
              <a:t>-ATPase at basal cell membrane</a:t>
            </a:r>
          </a:p>
          <a:p>
            <a:pPr marL="457200" indent="-457200">
              <a:spcBef>
                <a:spcPts val="1800"/>
              </a:spcBef>
              <a:buFont typeface="Arial" panose="020B0604020202020204" pitchFamily="34" charset="0"/>
              <a:buChar char="•"/>
            </a:pPr>
            <a:r>
              <a:rPr lang="en-GB" sz="2400" dirty="0">
                <a:latin typeface="Georgia" panose="02040502050405020303" pitchFamily="18" charset="0"/>
              </a:rPr>
              <a:t>Similar effect to aldosterone antagonists by reducing Na</a:t>
            </a:r>
            <a:r>
              <a:rPr lang="en-GB" sz="2400" baseline="30000" dirty="0">
                <a:latin typeface="Georgia" panose="02040502050405020303" pitchFamily="18" charset="0"/>
              </a:rPr>
              <a:t>+</a:t>
            </a:r>
            <a:r>
              <a:rPr lang="en-GB" sz="2400" dirty="0">
                <a:latin typeface="Georgia" panose="02040502050405020303" pitchFamily="18" charset="0"/>
              </a:rPr>
              <a:t> absorption and H</a:t>
            </a:r>
            <a:r>
              <a:rPr lang="en-GB" sz="2400" baseline="30000" dirty="0">
                <a:latin typeface="Georgia" panose="02040502050405020303" pitchFamily="18" charset="0"/>
              </a:rPr>
              <a:t>+</a:t>
            </a:r>
            <a:r>
              <a:rPr lang="en-GB" sz="2400" dirty="0">
                <a:latin typeface="Georgia" panose="02040502050405020303" pitchFamily="18" charset="0"/>
              </a:rPr>
              <a:t>/K</a:t>
            </a:r>
            <a:r>
              <a:rPr lang="en-GB" sz="2400" baseline="30000" dirty="0">
                <a:latin typeface="Georgia" panose="02040502050405020303" pitchFamily="18" charset="0"/>
              </a:rPr>
              <a:t>+</a:t>
            </a:r>
            <a:r>
              <a:rPr lang="en-GB" sz="2400" dirty="0">
                <a:latin typeface="Georgia" panose="02040502050405020303" pitchFamily="18" charset="0"/>
              </a:rPr>
              <a:t> secretion but the actions are independent of aldosterone</a:t>
            </a:r>
          </a:p>
          <a:p>
            <a:pPr marL="457200" indent="-457200">
              <a:spcBef>
                <a:spcPts val="1800"/>
              </a:spcBef>
              <a:buFont typeface="Arial" panose="020B0604020202020204" pitchFamily="34" charset="0"/>
              <a:buChar char="•"/>
            </a:pPr>
            <a:r>
              <a:rPr lang="en-GB" sz="2400" dirty="0">
                <a:latin typeface="Georgia" panose="02040502050405020303" pitchFamily="18" charset="0"/>
              </a:rPr>
              <a:t>Produce effects in 2-4 hours of being </a:t>
            </a:r>
            <a:r>
              <a:rPr lang="en-GB" sz="2400" dirty="0" smtClean="0">
                <a:latin typeface="Georgia" panose="02040502050405020303" pitchFamily="18" charset="0"/>
              </a:rPr>
              <a:t>administered</a:t>
            </a:r>
            <a:endParaRPr lang="en-GB"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31</a:t>
            </a:fld>
            <a:endParaRPr lang="en-US"/>
          </a:p>
        </p:txBody>
      </p:sp>
    </p:spTree>
    <p:extLst>
      <p:ext uri="{BB962C8B-B14F-4D97-AF65-F5344CB8AC3E}">
        <p14:creationId xmlns:p14="http://schemas.microsoft.com/office/powerpoint/2010/main" val="18450005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96983"/>
            <a:ext cx="8797679" cy="665018"/>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SODIUM CHANNEL BLOCKERS …. uses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983673"/>
            <a:ext cx="8689901" cy="5372677"/>
          </a:xfrm>
          <a:prstGeom prst="rect">
            <a:avLst/>
          </a:prstGeom>
          <a:noFill/>
          <a:ln>
            <a:noFill/>
          </a:ln>
        </p:spPr>
        <p:txBody>
          <a:bodyPr spcFirstLastPara="1" wrap="square" lIns="91425" tIns="45700" rIns="91425" bIns="45700" anchor="t" anchorCtr="0">
            <a:noAutofit/>
          </a:bodyPr>
          <a:lstStyle/>
          <a:p>
            <a:pPr>
              <a:spcBef>
                <a:spcPts val="1800"/>
              </a:spcBef>
            </a:pPr>
            <a:r>
              <a:rPr lang="en-GB" sz="2400" b="1" dirty="0" smtClean="0">
                <a:latin typeface="Georgia" panose="02040502050405020303" pitchFamily="18" charset="0"/>
              </a:rPr>
              <a:t>Clinical uses</a:t>
            </a:r>
          </a:p>
          <a:p>
            <a:pPr marL="457200" indent="-457200">
              <a:spcBef>
                <a:spcPts val="1800"/>
              </a:spcBef>
              <a:buFont typeface="Arial" panose="020B0604020202020204" pitchFamily="34" charset="0"/>
              <a:buChar char="•"/>
            </a:pPr>
            <a:r>
              <a:rPr lang="en-GB" sz="2400" dirty="0" smtClean="0">
                <a:latin typeface="Georgia" panose="02040502050405020303" pitchFamily="18" charset="0"/>
              </a:rPr>
              <a:t>Have </a:t>
            </a:r>
            <a:r>
              <a:rPr lang="en-GB" sz="2400" dirty="0">
                <a:latin typeface="Georgia" panose="02040502050405020303" pitchFamily="18" charset="0"/>
              </a:rPr>
              <a:t>mild diuretic </a:t>
            </a:r>
            <a:r>
              <a:rPr lang="en-GB" sz="2400" dirty="0" smtClean="0">
                <a:latin typeface="Georgia" panose="02040502050405020303" pitchFamily="18" charset="0"/>
              </a:rPr>
              <a:t>effect</a:t>
            </a:r>
          </a:p>
          <a:p>
            <a:pPr marL="457200" indent="-457200">
              <a:spcBef>
                <a:spcPts val="1800"/>
              </a:spcBef>
              <a:buFont typeface="Arial" panose="020B0604020202020204" pitchFamily="34" charset="0"/>
              <a:buChar char="•"/>
            </a:pPr>
            <a:r>
              <a:rPr lang="en-GB" sz="2400" dirty="0" smtClean="0">
                <a:latin typeface="Georgia" panose="02040502050405020303" pitchFamily="18" charset="0"/>
              </a:rPr>
              <a:t>Used </a:t>
            </a:r>
            <a:r>
              <a:rPr lang="en-GB" sz="2400" dirty="0">
                <a:latin typeface="Georgia" panose="02040502050405020303" pitchFamily="18" charset="0"/>
              </a:rPr>
              <a:t>in conjunction with potassium losing diuretics</a:t>
            </a:r>
            <a:r>
              <a:rPr lang="en-US" sz="2400" dirty="0">
                <a:latin typeface="Georgia" panose="02040502050405020303" pitchFamily="18" charset="0"/>
              </a:rPr>
              <a:t> to reduce the K</a:t>
            </a:r>
            <a:r>
              <a:rPr lang="en-US" sz="2400" baseline="30000" dirty="0">
                <a:latin typeface="Georgia" panose="02040502050405020303" pitchFamily="18" charset="0"/>
              </a:rPr>
              <a:t>+</a:t>
            </a:r>
            <a:r>
              <a:rPr lang="en-US" sz="2400" dirty="0">
                <a:latin typeface="Georgia" panose="02040502050405020303" pitchFamily="18" charset="0"/>
              </a:rPr>
              <a:t> loss they cause</a:t>
            </a:r>
          </a:p>
          <a:p>
            <a:pPr marL="0" indent="0">
              <a:spcBef>
                <a:spcPts val="1800"/>
              </a:spcBef>
              <a:buNone/>
            </a:pPr>
            <a:r>
              <a:rPr lang="en-US" sz="2400" b="1" dirty="0">
                <a:latin typeface="Georgia" panose="02040502050405020303" pitchFamily="18" charset="0"/>
              </a:rPr>
              <a:t>Adverse effects</a:t>
            </a:r>
          </a:p>
          <a:p>
            <a:pPr marL="457200" indent="-457200" eaLnBrk="1" hangingPunct="1">
              <a:spcBef>
                <a:spcPts val="1800"/>
              </a:spcBef>
              <a:buFont typeface="Arial" panose="020B0604020202020204" pitchFamily="34" charset="0"/>
              <a:buChar char="•"/>
            </a:pPr>
            <a:r>
              <a:rPr lang="en-US" sz="2400" dirty="0">
                <a:latin typeface="Georgia" panose="02040502050405020303" pitchFamily="18" charset="0"/>
                <a:ea typeface="ヒラギノ角ゴ Pro W3" charset="-128"/>
              </a:rPr>
              <a:t>Triamterene and </a:t>
            </a:r>
            <a:r>
              <a:rPr lang="en-US" sz="2400" dirty="0" err="1">
                <a:latin typeface="Georgia" panose="02040502050405020303" pitchFamily="18" charset="0"/>
                <a:ea typeface="ヒラギノ角ゴ Pro W3" charset="-128"/>
              </a:rPr>
              <a:t>amiloride</a:t>
            </a:r>
            <a:r>
              <a:rPr lang="en-US" sz="2400" dirty="0">
                <a:latin typeface="Georgia" panose="02040502050405020303" pitchFamily="18" charset="0"/>
                <a:ea typeface="ヒラギノ角ゴ Pro W3" charset="-128"/>
              </a:rPr>
              <a:t>: nausea and vomiting, diarrhea, hyperkalemia</a:t>
            </a:r>
            <a:r>
              <a:rPr lang="en-US" sz="2400" dirty="0">
                <a:latin typeface="Georgia" panose="02040502050405020303" pitchFamily="18" charset="0"/>
                <a:cs typeface="Times New Roman" pitchFamily="18" charset="0"/>
              </a:rPr>
              <a:t>, metabolic acidosis and ventricular arrhythmias</a:t>
            </a:r>
          </a:p>
          <a:p>
            <a:pPr marL="457200" indent="-457200" eaLnBrk="1" hangingPunct="1">
              <a:spcBef>
                <a:spcPts val="1800"/>
              </a:spcBef>
              <a:buFont typeface="Arial" panose="020B0604020202020204" pitchFamily="34" charset="0"/>
              <a:buChar char="•"/>
            </a:pPr>
            <a:r>
              <a:rPr lang="en-US" sz="2400" dirty="0">
                <a:latin typeface="Georgia" panose="02040502050405020303" pitchFamily="18" charset="0"/>
                <a:cs typeface="Times New Roman" pitchFamily="18" charset="0"/>
              </a:rPr>
              <a:t>Triamterene causes kidney stones</a:t>
            </a:r>
          </a:p>
          <a:p>
            <a:pPr marL="457200" indent="-457200" eaLnBrk="1" hangingPunct="1">
              <a:spcBef>
                <a:spcPts val="1800"/>
              </a:spcBef>
              <a:buFont typeface="Arial" panose="020B0604020202020204" pitchFamily="34" charset="0"/>
              <a:buChar char="•"/>
            </a:pPr>
            <a:r>
              <a:rPr lang="en-US" sz="2400" dirty="0">
                <a:latin typeface="Georgia" panose="02040502050405020303" pitchFamily="18" charset="0"/>
                <a:cs typeface="Times New Roman" pitchFamily="18" charset="0"/>
              </a:rPr>
              <a:t>Both are contra-indicated in renal insufficiency</a:t>
            </a:r>
          </a:p>
        </p:txBody>
      </p:sp>
      <p:sp>
        <p:nvSpPr>
          <p:cNvPr id="2" name="Slide Number Placeholder 1"/>
          <p:cNvSpPr>
            <a:spLocks noGrp="1"/>
          </p:cNvSpPr>
          <p:nvPr>
            <p:ph type="sldNum" sz="quarter" idx="12"/>
          </p:nvPr>
        </p:nvSpPr>
        <p:spPr/>
        <p:txBody>
          <a:bodyPr/>
          <a:lstStyle/>
          <a:p>
            <a:fld id="{4E570528-C745-4B2E-A9A2-DD3FF50D6EC2}" type="slidenum">
              <a:rPr lang="en-US" smtClean="0"/>
              <a:pPr/>
              <a:t>32</a:t>
            </a:fld>
            <a:endParaRPr lang="en-US"/>
          </a:p>
        </p:txBody>
      </p:sp>
    </p:spTree>
    <p:extLst>
      <p:ext uri="{BB962C8B-B14F-4D97-AF65-F5344CB8AC3E}">
        <p14:creationId xmlns:p14="http://schemas.microsoft.com/office/powerpoint/2010/main" val="37630294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25643" y="228600"/>
            <a:ext cx="8261157" cy="7550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MANNITOL</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25643" y="1143001"/>
            <a:ext cx="8229600" cy="510540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defRPr/>
            </a:pPr>
            <a:r>
              <a:rPr lang="en-US" sz="2400" dirty="0" smtClean="0">
                <a:latin typeface="Georgia" panose="02040502050405020303" pitchFamily="18" charset="0"/>
                <a:ea typeface="ヒラギノ角ゴ Pro W3" charset="-128"/>
              </a:rPr>
              <a:t>An osmotic diuretic</a:t>
            </a:r>
          </a:p>
          <a:p>
            <a:pPr marL="457200" indent="-457200">
              <a:spcBef>
                <a:spcPts val="1800"/>
              </a:spcBef>
              <a:buFont typeface="Arial" panose="020B0604020202020204" pitchFamily="34" charset="0"/>
              <a:buChar char="•"/>
              <a:defRPr/>
            </a:pPr>
            <a:r>
              <a:rPr lang="en-US" sz="2400" dirty="0" smtClean="0">
                <a:latin typeface="Georgia" panose="02040502050405020303" pitchFamily="18" charset="0"/>
                <a:ea typeface="ヒラギノ角ゴ Pro W3" charset="-128"/>
              </a:rPr>
              <a:t>Filtered </a:t>
            </a:r>
            <a:r>
              <a:rPr lang="en-US" sz="2400" dirty="0">
                <a:latin typeface="Georgia" panose="02040502050405020303" pitchFamily="18" charset="0"/>
                <a:ea typeface="ヒラギノ角ゴ Pro W3" charset="-128"/>
              </a:rPr>
              <a:t>by glomerulus but not reabsorbed by renal tubules, creating an osmotic gradient which results in water being drawn into the renal tubule causing a diuresis</a:t>
            </a:r>
          </a:p>
          <a:p>
            <a:pPr marL="457200" indent="-4572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Its diuretic effect is not related to inhibition of sodium reabsorption</a:t>
            </a:r>
          </a:p>
          <a:p>
            <a:pPr marL="457200" indent="-4572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Uses: (1) </a:t>
            </a:r>
            <a:r>
              <a:rPr lang="en-US" sz="2400" dirty="0" smtClean="0">
                <a:latin typeface="Georgia" panose="02040502050405020303" pitchFamily="18" charset="0"/>
                <a:ea typeface="ヒラギノ角ゴ Pro W3" charset="-128"/>
              </a:rPr>
              <a:t>Acute </a:t>
            </a:r>
            <a:r>
              <a:rPr lang="en-US" sz="2400" dirty="0">
                <a:latin typeface="Georgia" panose="02040502050405020303" pitchFamily="18" charset="0"/>
                <a:ea typeface="ヒラギノ角ゴ Pro W3" charset="-128"/>
              </a:rPr>
              <a:t>renal failure (</a:t>
            </a:r>
            <a:r>
              <a:rPr lang="en-US" sz="2400" dirty="0">
                <a:latin typeface="Georgia" panose="02040502050405020303" pitchFamily="18" charset="0"/>
              </a:rPr>
              <a:t>early, </a:t>
            </a:r>
            <a:r>
              <a:rPr lang="en-US" sz="2400" dirty="0" err="1">
                <a:latin typeface="Georgia" panose="02040502050405020303" pitchFamily="18" charset="0"/>
              </a:rPr>
              <a:t>oliguric</a:t>
            </a:r>
            <a:r>
              <a:rPr lang="en-US" sz="2400" dirty="0">
                <a:latin typeface="Georgia" panose="02040502050405020303" pitchFamily="18" charset="0"/>
              </a:rPr>
              <a:t> phase) </a:t>
            </a:r>
            <a:r>
              <a:rPr lang="en-US" sz="2400" dirty="0">
                <a:latin typeface="Georgia" panose="02040502050405020303" pitchFamily="18" charset="0"/>
                <a:ea typeface="ヒラギノ角ゴ Pro W3" charset="-128"/>
              </a:rPr>
              <a:t>(2) </a:t>
            </a:r>
            <a:r>
              <a:rPr lang="en-US" sz="2400" dirty="0" smtClean="0">
                <a:latin typeface="Georgia" panose="02040502050405020303" pitchFamily="18" charset="0"/>
                <a:ea typeface="ヒラギノ角ゴ Pro W3" charset="-128"/>
              </a:rPr>
              <a:t>Cerebral </a:t>
            </a:r>
            <a:r>
              <a:rPr lang="en-US" sz="2400" dirty="0">
                <a:latin typeface="Georgia" panose="02040502050405020303" pitchFamily="18" charset="0"/>
                <a:ea typeface="ヒラギノ角ゴ Pro W3" charset="-128"/>
              </a:rPr>
              <a:t>edema (3) </a:t>
            </a:r>
            <a:r>
              <a:rPr lang="en-US" sz="2400" dirty="0" smtClean="0">
                <a:latin typeface="Georgia" panose="02040502050405020303" pitchFamily="18" charset="0"/>
                <a:ea typeface="ヒラギノ角ゴ Pro W3" charset="-128"/>
              </a:rPr>
              <a:t>Increase </a:t>
            </a:r>
            <a:r>
              <a:rPr lang="en-US" sz="2400" dirty="0">
                <a:latin typeface="Georgia" panose="02040502050405020303" pitchFamily="18" charset="0"/>
                <a:ea typeface="ヒラギノ角ゴ Pro W3" charset="-128"/>
              </a:rPr>
              <a:t>urine flow to help excrete toxic substances</a:t>
            </a:r>
            <a:r>
              <a:rPr lang="en-US" sz="2400" dirty="0">
                <a:latin typeface="Georgia" panose="02040502050405020303" pitchFamily="18" charset="0"/>
              </a:rPr>
              <a:t>  (4) </a:t>
            </a:r>
            <a:r>
              <a:rPr lang="en-US" sz="2400" dirty="0" smtClean="0">
                <a:latin typeface="Georgia" panose="02040502050405020303" pitchFamily="18" charset="0"/>
              </a:rPr>
              <a:t>Reduce </a:t>
            </a:r>
            <a:r>
              <a:rPr lang="en-US" sz="2400" dirty="0">
                <a:latin typeface="Georgia" panose="02040502050405020303" pitchFamily="18" charset="0"/>
              </a:rPr>
              <a:t>preoperative intraocular  or intracranial </a:t>
            </a:r>
            <a:r>
              <a:rPr lang="en-US" sz="2400" dirty="0" smtClean="0">
                <a:latin typeface="Georgia" panose="02040502050405020303" pitchFamily="18" charset="0"/>
              </a:rPr>
              <a:t>pressure</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33</a:t>
            </a:fld>
            <a:endParaRPr lang="en-US"/>
          </a:p>
        </p:txBody>
      </p:sp>
    </p:spTree>
    <p:extLst>
      <p:ext uri="{BB962C8B-B14F-4D97-AF65-F5344CB8AC3E}">
        <p14:creationId xmlns:p14="http://schemas.microsoft.com/office/powerpoint/2010/main" val="27555063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57201" y="381000"/>
            <a:ext cx="8229600" cy="602673"/>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MANNITOL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57200" y="1295399"/>
            <a:ext cx="8229600" cy="5060951"/>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defRPr/>
            </a:pPr>
            <a:r>
              <a:rPr lang="en-US" sz="2400" dirty="0" smtClean="0">
                <a:latin typeface="Georgia" panose="02040502050405020303" pitchFamily="18" charset="0"/>
                <a:ea typeface="ヒラギノ角ゴ Pro W3" charset="-128"/>
              </a:rPr>
              <a:t>Given </a:t>
            </a:r>
            <a:r>
              <a:rPr lang="en-US" sz="2400" dirty="0">
                <a:latin typeface="Georgia" panose="02040502050405020303" pitchFamily="18" charset="0"/>
                <a:ea typeface="ヒラギノ角ゴ Pro W3" charset="-128"/>
              </a:rPr>
              <a:t>as IV bolus doses</a:t>
            </a:r>
          </a:p>
          <a:p>
            <a:pPr marL="457200" indent="-457200">
              <a:spcBef>
                <a:spcPts val="1800"/>
              </a:spcBef>
              <a:buFont typeface="Arial" panose="020B0604020202020204" pitchFamily="34" charset="0"/>
              <a:buChar char="•"/>
            </a:pPr>
            <a:r>
              <a:rPr lang="en-US" sz="2400" dirty="0">
                <a:latin typeface="Georgia" panose="02040502050405020303" pitchFamily="18" charset="0"/>
                <a:ea typeface="ヒラギノ角ゴ Pro W3" charset="-128"/>
              </a:rPr>
              <a:t>Adverse effects: </a:t>
            </a:r>
            <a:r>
              <a:rPr lang="en-US" sz="2400" dirty="0">
                <a:latin typeface="Georgia" panose="02040502050405020303" pitchFamily="18" charset="0"/>
              </a:rPr>
              <a:t>convulsions, thrombophlebitis, pulmonary congestion </a:t>
            </a:r>
            <a:r>
              <a:rPr lang="en-US" sz="2400" dirty="0">
                <a:latin typeface="Georgia" panose="02040502050405020303" pitchFamily="18" charset="0"/>
                <a:ea typeface="ヒラギノ角ゴ Pro W3" charset="-128"/>
              </a:rPr>
              <a:t>nausea, dizziness, headache, fever and chills, hypernatremia</a:t>
            </a:r>
          </a:p>
          <a:p>
            <a:pPr marL="457200" indent="-4572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Contra-indications: edema from cardiac failure, pulmonary edema and intracranial bleeding</a:t>
            </a:r>
          </a:p>
        </p:txBody>
      </p:sp>
      <p:sp>
        <p:nvSpPr>
          <p:cNvPr id="2" name="Slide Number Placeholder 1"/>
          <p:cNvSpPr>
            <a:spLocks noGrp="1"/>
          </p:cNvSpPr>
          <p:nvPr>
            <p:ph type="sldNum" sz="quarter" idx="12"/>
          </p:nvPr>
        </p:nvSpPr>
        <p:spPr/>
        <p:txBody>
          <a:bodyPr/>
          <a:lstStyle/>
          <a:p>
            <a:fld id="{4E570528-C745-4B2E-A9A2-DD3FF50D6EC2}" type="slidenum">
              <a:rPr lang="en-US" smtClean="0"/>
              <a:pPr/>
              <a:t>34</a:t>
            </a:fld>
            <a:endParaRPr lang="en-US"/>
          </a:p>
        </p:txBody>
      </p:sp>
    </p:spTree>
    <p:extLst>
      <p:ext uri="{BB962C8B-B14F-4D97-AF65-F5344CB8AC3E}">
        <p14:creationId xmlns:p14="http://schemas.microsoft.com/office/powerpoint/2010/main" val="39182609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Algerian" pitchFamily="82" charset="0"/>
              </a:rPr>
              <a:t>END</a:t>
            </a:r>
            <a:endParaRPr lang="en-US" sz="9600" b="1" i="1" dirty="0">
              <a:latin typeface="Algerian"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p>
          <a:p>
            <a:r>
              <a:rPr lang="en-US" b="1" dirty="0" smtClean="0">
                <a:solidFill>
                  <a:schemeClr val="tx1"/>
                </a:solidFill>
                <a:latin typeface="Britannic Bold" panose="020B0903060703020204" pitchFamily="34" charset="0"/>
              </a:rPr>
              <a:t>Thanks for listening</a:t>
            </a:r>
            <a:endParaRPr lang="en-US" b="1" dirty="0">
              <a:solidFill>
                <a:schemeClr val="tx1"/>
              </a:solidFill>
              <a:latin typeface="Britannic Bold" panose="020B0903060703020204" pitchFamily="34" charset="0"/>
            </a:endParaRPr>
          </a:p>
        </p:txBody>
      </p:sp>
    </p:spTree>
    <p:extLst>
      <p:ext uri="{BB962C8B-B14F-4D97-AF65-F5344CB8AC3E}">
        <p14:creationId xmlns:p14="http://schemas.microsoft.com/office/powerpoint/2010/main" val="2235843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55562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500" b="1" cap="all" dirty="0">
                <a:latin typeface="Georgia" panose="02040502050405020303" pitchFamily="18" charset="0"/>
              </a:rPr>
              <a:t>Classes of diuretics</a:t>
            </a:r>
            <a:endParaRPr lang="en-US" sz="25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914401"/>
            <a:ext cx="8689902" cy="5441950"/>
          </a:xfrm>
          <a:prstGeom prst="rect">
            <a:avLst/>
          </a:prstGeom>
          <a:noFill/>
          <a:ln>
            <a:noFill/>
          </a:ln>
        </p:spPr>
        <p:txBody>
          <a:bodyPr spcFirstLastPara="1" wrap="square" lIns="91425" tIns="45700" rIns="91425" bIns="45700" anchor="t" anchorCtr="0">
            <a:noAutofit/>
          </a:bodyPr>
          <a:lstStyle/>
          <a:p>
            <a:pPr>
              <a:spcBef>
                <a:spcPts val="1800"/>
              </a:spcBef>
              <a:defRPr/>
            </a:pPr>
            <a:r>
              <a:rPr lang="en-GB" sz="2300" dirty="0">
                <a:solidFill>
                  <a:schemeClr val="tx1"/>
                </a:solidFill>
                <a:latin typeface="Georgia" panose="02040502050405020303" pitchFamily="18" charset="0"/>
              </a:rPr>
              <a:t>Diuretics are generally classified according to their mode of action or site of action:</a:t>
            </a:r>
          </a:p>
          <a:p>
            <a:pPr marL="274320" indent="-274320">
              <a:spcBef>
                <a:spcPts val="1800"/>
              </a:spcBef>
              <a:buFont typeface="+mj-lt"/>
              <a:buAutoNum type="arabicPeriod"/>
              <a:defRPr/>
            </a:pPr>
            <a:r>
              <a:rPr lang="en-GB" sz="2300" dirty="0">
                <a:solidFill>
                  <a:schemeClr val="tx1"/>
                </a:solidFill>
                <a:latin typeface="Georgia" panose="02040502050405020303" pitchFamily="18" charset="0"/>
              </a:rPr>
              <a:t>Carbonic anhydrase inhibitors (act on proximal convoluted tubule)</a:t>
            </a:r>
          </a:p>
          <a:p>
            <a:pPr marL="274320" indent="-274320">
              <a:spcBef>
                <a:spcPts val="1800"/>
              </a:spcBef>
              <a:buFont typeface="+mj-lt"/>
              <a:buAutoNum type="arabicPeriod"/>
              <a:defRPr/>
            </a:pPr>
            <a:r>
              <a:rPr lang="en-GB" sz="2300" dirty="0">
                <a:solidFill>
                  <a:schemeClr val="tx1"/>
                </a:solidFill>
                <a:latin typeface="Georgia" panose="02040502050405020303" pitchFamily="18" charset="0"/>
              </a:rPr>
              <a:t>Loop diuretics (act on loop of Henle)</a:t>
            </a:r>
          </a:p>
          <a:p>
            <a:pPr marL="274320" indent="-274320">
              <a:spcBef>
                <a:spcPts val="1800"/>
              </a:spcBef>
              <a:buFont typeface="+mj-lt"/>
              <a:buAutoNum type="arabicPeriod"/>
              <a:defRPr/>
            </a:pPr>
            <a:r>
              <a:rPr lang="en-GB" sz="2300" dirty="0">
                <a:solidFill>
                  <a:schemeClr val="tx1"/>
                </a:solidFill>
                <a:latin typeface="Georgia" panose="02040502050405020303" pitchFamily="18" charset="0"/>
              </a:rPr>
              <a:t>Thiazide and thiazide-like diuretics (act on distal convoluted tubule)</a:t>
            </a:r>
          </a:p>
          <a:p>
            <a:pPr marL="274320" indent="-274320">
              <a:spcBef>
                <a:spcPts val="1800"/>
              </a:spcBef>
              <a:buFont typeface="+mj-lt"/>
              <a:buAutoNum type="arabicPeriod"/>
              <a:defRPr/>
            </a:pPr>
            <a:r>
              <a:rPr lang="en-GB" sz="2300" dirty="0">
                <a:solidFill>
                  <a:schemeClr val="tx1"/>
                </a:solidFill>
                <a:latin typeface="Georgia" panose="02040502050405020303" pitchFamily="18" charset="0"/>
              </a:rPr>
              <a:t>Potassium-sparing diuretics  (act on collecting tubule and duct): (1) competitive inhibitors of aldosterone e.g. spironolactone (2) sodium channel blockers</a:t>
            </a:r>
          </a:p>
          <a:p>
            <a:pPr marL="274320" indent="-274320">
              <a:spcBef>
                <a:spcPts val="1800"/>
              </a:spcBef>
              <a:buFont typeface="+mj-lt"/>
              <a:buAutoNum type="arabicPeriod"/>
              <a:defRPr/>
            </a:pPr>
            <a:r>
              <a:rPr lang="en-GB" sz="2300" dirty="0">
                <a:solidFill>
                  <a:schemeClr val="tx1"/>
                </a:solidFill>
                <a:latin typeface="Georgia" panose="02040502050405020303" pitchFamily="18" charset="0"/>
              </a:rPr>
              <a:t>Osmotic diuretics (act on entire tubule</a:t>
            </a:r>
            <a:r>
              <a:rPr lang="en-GB" sz="2300" dirty="0" smtClean="0">
                <a:solidFill>
                  <a:schemeClr val="tx1"/>
                </a:solidFill>
                <a:latin typeface="Georgia" panose="02040502050405020303" pitchFamily="18" charset="0"/>
              </a:rPr>
              <a:t>)</a:t>
            </a:r>
            <a:endParaRPr lang="en-GB" sz="2300" dirty="0">
              <a:solidFill>
                <a:schemeClr val="tx1"/>
              </a:solidFill>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4</a:t>
            </a:fld>
            <a:endParaRPr lang="en-US"/>
          </a:p>
        </p:txBody>
      </p:sp>
    </p:spTree>
    <p:extLst>
      <p:ext uri="{BB962C8B-B14F-4D97-AF65-F5344CB8AC3E}">
        <p14:creationId xmlns:p14="http://schemas.microsoft.com/office/powerpoint/2010/main" val="5088581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04801" y="304800"/>
            <a:ext cx="8534400" cy="8552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rPr>
              <a:t>GENERAL PROPERTIES OF diuretics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304800" y="1600200"/>
            <a:ext cx="8534400" cy="475615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defRPr/>
            </a:pPr>
            <a:r>
              <a:rPr lang="en-GB" sz="2400" dirty="0" smtClean="0">
                <a:solidFill>
                  <a:schemeClr val="tx1"/>
                </a:solidFill>
                <a:latin typeface="Georgia" panose="02040502050405020303" pitchFamily="18" charset="0"/>
              </a:rPr>
              <a:t>All </a:t>
            </a:r>
            <a:r>
              <a:rPr lang="en-GB" sz="2400" dirty="0">
                <a:solidFill>
                  <a:schemeClr val="tx1"/>
                </a:solidFill>
                <a:latin typeface="Georgia" panose="02040502050405020303" pitchFamily="18" charset="0"/>
              </a:rPr>
              <a:t>diuretics (except osmotic diuretics) are organic acids</a:t>
            </a:r>
          </a:p>
          <a:p>
            <a:pPr marL="457200" indent="-457200">
              <a:spcBef>
                <a:spcPts val="1800"/>
              </a:spcBef>
              <a:buFont typeface="Arial" panose="020B0604020202020204" pitchFamily="34" charset="0"/>
              <a:buChar char="•"/>
              <a:defRPr/>
            </a:pPr>
            <a:r>
              <a:rPr lang="en-GB" sz="2400" dirty="0">
                <a:solidFill>
                  <a:schemeClr val="tx1"/>
                </a:solidFill>
                <a:latin typeface="Georgia" panose="02040502050405020303" pitchFamily="18" charset="0"/>
              </a:rPr>
              <a:t>All diuretics (except osmotic diuretics) are secreted by the proximal convoluted tubule secretory mechanism</a:t>
            </a:r>
          </a:p>
          <a:p>
            <a:pPr marL="457200" indent="-457200">
              <a:spcBef>
                <a:spcPts val="1800"/>
              </a:spcBef>
              <a:buFont typeface="Arial" panose="020B0604020202020204" pitchFamily="34" charset="0"/>
              <a:buChar char="•"/>
              <a:defRPr/>
            </a:pPr>
            <a:r>
              <a:rPr lang="en-GB" sz="2400" dirty="0">
                <a:solidFill>
                  <a:schemeClr val="tx1"/>
                </a:solidFill>
                <a:latin typeface="Georgia" panose="02040502050405020303" pitchFamily="18" charset="0"/>
              </a:rPr>
              <a:t>Diuretics attain higher concentrations within the tubule than blood</a:t>
            </a:r>
          </a:p>
          <a:p>
            <a:pPr marL="457200" indent="-457200">
              <a:spcBef>
                <a:spcPts val="1800"/>
              </a:spcBef>
              <a:buFont typeface="Arial" panose="020B0604020202020204" pitchFamily="34" charset="0"/>
              <a:buChar char="•"/>
              <a:defRPr/>
            </a:pPr>
            <a:r>
              <a:rPr lang="en-GB" sz="2400" dirty="0">
                <a:solidFill>
                  <a:schemeClr val="tx1"/>
                </a:solidFill>
                <a:latin typeface="Georgia" panose="02040502050405020303" pitchFamily="18" charset="0"/>
              </a:rPr>
              <a:t>Diuretics exert their effects from within tubule</a:t>
            </a:r>
          </a:p>
        </p:txBody>
      </p:sp>
      <p:sp>
        <p:nvSpPr>
          <p:cNvPr id="2" name="Slide Number Placeholder 1"/>
          <p:cNvSpPr>
            <a:spLocks noGrp="1"/>
          </p:cNvSpPr>
          <p:nvPr>
            <p:ph type="sldNum" sz="quarter" idx="12"/>
          </p:nvPr>
        </p:nvSpPr>
        <p:spPr/>
        <p:txBody>
          <a:bodyPr/>
          <a:lstStyle/>
          <a:p>
            <a:fld id="{4E570528-C745-4B2E-A9A2-DD3FF50D6EC2}" type="slidenum">
              <a:rPr lang="en-US" smtClean="0"/>
              <a:pPr/>
              <a:t>5</a:t>
            </a:fld>
            <a:endParaRPr lang="en-US"/>
          </a:p>
        </p:txBody>
      </p:sp>
    </p:spTree>
    <p:extLst>
      <p:ext uri="{BB962C8B-B14F-4D97-AF65-F5344CB8AC3E}">
        <p14:creationId xmlns:p14="http://schemas.microsoft.com/office/powerpoint/2010/main" val="3082640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28601" y="228600"/>
            <a:ext cx="8458199" cy="9314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rPr>
              <a:t>ACTIONS OF diuretics</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28601" y="1523999"/>
            <a:ext cx="8382000" cy="4832351"/>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defRPr/>
            </a:pPr>
            <a:r>
              <a:rPr lang="en-GB" sz="2400" dirty="0">
                <a:latin typeface="Georgia" panose="02040502050405020303" pitchFamily="18" charset="0"/>
              </a:rPr>
              <a:t>Many diuretics act to block the re-absorption of sodium from the tubule [except osmotic diuretics]</a:t>
            </a:r>
          </a:p>
          <a:p>
            <a:pPr marL="457200" indent="-457200">
              <a:spcBef>
                <a:spcPts val="1800"/>
              </a:spcBef>
              <a:buFont typeface="Arial" panose="020B0604020202020204" pitchFamily="34" charset="0"/>
              <a:buChar char="•"/>
              <a:defRPr/>
            </a:pPr>
            <a:r>
              <a:rPr lang="en-GB" sz="2400" dirty="0">
                <a:latin typeface="Georgia" panose="02040502050405020303" pitchFamily="18" charset="0"/>
              </a:rPr>
              <a:t>Sodium is a solute and as such exerts an osmotic effect which reduces the rate of water re-absorption from the tubule</a:t>
            </a:r>
          </a:p>
          <a:p>
            <a:pPr marL="457200" indent="-457200">
              <a:spcBef>
                <a:spcPts val="1800"/>
              </a:spcBef>
              <a:buFont typeface="Arial" panose="020B0604020202020204" pitchFamily="34" charset="0"/>
              <a:buChar char="•"/>
              <a:defRPr/>
            </a:pPr>
            <a:r>
              <a:rPr lang="en-GB" sz="2400" dirty="0">
                <a:latin typeface="Georgia" panose="02040502050405020303" pitchFamily="18" charset="0"/>
              </a:rPr>
              <a:t>Consequently if the rate of re-absorption of sodium chloride is reduced the volume of urine produced </a:t>
            </a:r>
            <a:r>
              <a:rPr lang="en-GB" sz="2400" dirty="0" smtClean="0">
                <a:latin typeface="Georgia" panose="02040502050405020303" pitchFamily="18" charset="0"/>
              </a:rPr>
              <a:t>increases</a:t>
            </a:r>
            <a:endParaRPr lang="en-GB"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6</a:t>
            </a:fld>
            <a:endParaRPr lang="en-US"/>
          </a:p>
        </p:txBody>
      </p:sp>
    </p:spTree>
    <p:extLst>
      <p:ext uri="{BB962C8B-B14F-4D97-AF65-F5344CB8AC3E}">
        <p14:creationId xmlns:p14="http://schemas.microsoft.com/office/powerpoint/2010/main" val="2426824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28601" y="304800"/>
            <a:ext cx="8610600" cy="8552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rPr>
              <a:t>ACTIONS OF diuretics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28601" y="1600199"/>
            <a:ext cx="8610599" cy="4756151"/>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defRPr/>
            </a:pPr>
            <a:r>
              <a:rPr lang="en-GB" sz="2400" dirty="0" smtClean="0">
                <a:latin typeface="Georgia" panose="02040502050405020303" pitchFamily="18" charset="0"/>
              </a:rPr>
              <a:t>Except </a:t>
            </a:r>
            <a:r>
              <a:rPr lang="en-GB" sz="2400" dirty="0">
                <a:latin typeface="Georgia" panose="02040502050405020303" pitchFamily="18" charset="0"/>
              </a:rPr>
              <a:t>for K</a:t>
            </a:r>
            <a:r>
              <a:rPr lang="en-GB" sz="2400" baseline="30000" dirty="0">
                <a:latin typeface="Georgia" panose="02040502050405020303" pitchFamily="18" charset="0"/>
              </a:rPr>
              <a:t>+</a:t>
            </a:r>
            <a:r>
              <a:rPr lang="en-GB" sz="2400" dirty="0">
                <a:latin typeface="Georgia" panose="02040502050405020303" pitchFamily="18" charset="0"/>
              </a:rPr>
              <a:t>-sparing diuretics, all diuretics not only increase Na</a:t>
            </a:r>
            <a:r>
              <a:rPr lang="en-GB" sz="2400" baseline="30000" dirty="0">
                <a:latin typeface="Georgia" panose="02040502050405020303" pitchFamily="18" charset="0"/>
              </a:rPr>
              <a:t>+</a:t>
            </a:r>
            <a:r>
              <a:rPr lang="en-GB" sz="2400" dirty="0">
                <a:latin typeface="Georgia" panose="02040502050405020303" pitchFamily="18" charset="0"/>
              </a:rPr>
              <a:t> excretion, but also cause increase K</a:t>
            </a:r>
            <a:r>
              <a:rPr lang="en-GB" sz="2400" baseline="30000" dirty="0">
                <a:latin typeface="Georgia" panose="02040502050405020303" pitchFamily="18" charset="0"/>
              </a:rPr>
              <a:t>+</a:t>
            </a:r>
            <a:r>
              <a:rPr lang="en-GB" sz="2400" dirty="0">
                <a:latin typeface="Georgia" panose="02040502050405020303" pitchFamily="18" charset="0"/>
              </a:rPr>
              <a:t> excretion</a:t>
            </a:r>
          </a:p>
          <a:p>
            <a:pPr marL="457200" indent="-457200">
              <a:spcBef>
                <a:spcPts val="1800"/>
              </a:spcBef>
              <a:buFont typeface="Arial" panose="020B0604020202020204" pitchFamily="34" charset="0"/>
              <a:buChar char="•"/>
              <a:defRPr/>
            </a:pPr>
            <a:r>
              <a:rPr lang="en-US" sz="2400" dirty="0">
                <a:latin typeface="Georgia" panose="02040502050405020303" pitchFamily="18" charset="0"/>
              </a:rPr>
              <a:t>Any diuretic which acts before the collecting tubule will result in K</a:t>
            </a:r>
            <a:r>
              <a:rPr lang="en-US" sz="2400" baseline="30000" dirty="0">
                <a:latin typeface="Georgia" panose="02040502050405020303" pitchFamily="18" charset="0"/>
              </a:rPr>
              <a:t>+</a:t>
            </a:r>
            <a:r>
              <a:rPr lang="en-US" sz="2400" dirty="0">
                <a:latin typeface="Georgia" panose="02040502050405020303" pitchFamily="18" charset="0"/>
              </a:rPr>
              <a:t> loss</a:t>
            </a:r>
          </a:p>
          <a:p>
            <a:pPr marL="457200" indent="-457200">
              <a:spcBef>
                <a:spcPts val="1800"/>
              </a:spcBef>
              <a:buFont typeface="Arial" panose="020B0604020202020204" pitchFamily="34" charset="0"/>
              <a:buChar char="•"/>
              <a:defRPr/>
            </a:pPr>
            <a:r>
              <a:rPr lang="en-US" sz="2400" dirty="0">
                <a:latin typeface="Georgia" panose="02040502050405020303" pitchFamily="18" charset="0"/>
              </a:rPr>
              <a:t>Diuretics which block Na</a:t>
            </a:r>
            <a:r>
              <a:rPr lang="en-US" sz="2400" baseline="30000" dirty="0">
                <a:latin typeface="Georgia" panose="02040502050405020303" pitchFamily="18" charset="0"/>
              </a:rPr>
              <a:t>+</a:t>
            </a:r>
            <a:r>
              <a:rPr lang="en-US" sz="2400" dirty="0">
                <a:latin typeface="Georgia" panose="02040502050405020303" pitchFamily="18" charset="0"/>
              </a:rPr>
              <a:t> reabsorption at the collecting tubule will prevent the Na</a:t>
            </a:r>
            <a:r>
              <a:rPr lang="en-US" sz="2400" baseline="30000" dirty="0">
                <a:latin typeface="Georgia" panose="02040502050405020303" pitchFamily="18" charset="0"/>
              </a:rPr>
              <a:t>+</a:t>
            </a:r>
            <a:r>
              <a:rPr lang="en-US" sz="2400" dirty="0">
                <a:latin typeface="Georgia" panose="02040502050405020303" pitchFamily="18" charset="0"/>
              </a:rPr>
              <a:t>/K</a:t>
            </a:r>
            <a:r>
              <a:rPr lang="en-US" sz="2400" baseline="30000" dirty="0">
                <a:latin typeface="Georgia" panose="02040502050405020303" pitchFamily="18" charset="0"/>
              </a:rPr>
              <a:t>+</a:t>
            </a:r>
            <a:r>
              <a:rPr lang="en-US" sz="2400" dirty="0">
                <a:latin typeface="Georgia" panose="02040502050405020303" pitchFamily="18" charset="0"/>
              </a:rPr>
              <a:t> exchange that occurs there. Hence, these diuretics will not cause loss of K</a:t>
            </a:r>
            <a:r>
              <a:rPr lang="en-US" sz="2400" baseline="30000" dirty="0">
                <a:latin typeface="Georgia" panose="02040502050405020303" pitchFamily="18" charset="0"/>
              </a:rPr>
              <a:t>+</a:t>
            </a:r>
            <a:r>
              <a:rPr lang="en-US" sz="2400" dirty="0">
                <a:latin typeface="Georgia" panose="02040502050405020303" pitchFamily="18" charset="0"/>
              </a:rPr>
              <a:t>.</a:t>
            </a:r>
            <a:endParaRPr lang="en-GB"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7</a:t>
            </a:fld>
            <a:endParaRPr lang="en-US"/>
          </a:p>
        </p:txBody>
      </p:sp>
    </p:spTree>
    <p:extLst>
      <p:ext uri="{BB962C8B-B14F-4D97-AF65-F5344CB8AC3E}">
        <p14:creationId xmlns:p14="http://schemas.microsoft.com/office/powerpoint/2010/main" val="1149550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304800" y="304800"/>
            <a:ext cx="8458200" cy="854074"/>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smtClean="0">
                <a:latin typeface="Georgia" panose="02040502050405020303" pitchFamily="18" charset="0"/>
                <a:ea typeface="ヒラギノ角ゴ Pro W3" charset="-128"/>
              </a:rPr>
              <a:t>Drugs acting at the proximal convoluted tubule (PCT)</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304800" y="1523999"/>
            <a:ext cx="8458200" cy="4832351"/>
          </a:xfrm>
          <a:prstGeom prst="rect">
            <a:avLst/>
          </a:prstGeom>
          <a:noFill/>
          <a:ln>
            <a:noFill/>
          </a:ln>
        </p:spPr>
        <p:txBody>
          <a:bodyPr spcFirstLastPara="1" wrap="square" lIns="91425" tIns="45700" rIns="91425" bIns="45700" anchor="t" anchorCtr="0">
            <a:noAutofit/>
          </a:bodyPr>
          <a:lstStyle/>
          <a:p>
            <a:pPr>
              <a:spcBef>
                <a:spcPts val="1800"/>
              </a:spcBef>
              <a:defRPr/>
            </a:pPr>
            <a:r>
              <a:rPr lang="en-US" sz="2400" dirty="0">
                <a:latin typeface="Georgia" panose="02040502050405020303" pitchFamily="18" charset="0"/>
                <a:ea typeface="ヒラギノ角ゴ Pro W3" charset="-128"/>
              </a:rPr>
              <a:t>At the PCT, there is:</a:t>
            </a:r>
          </a:p>
          <a:p>
            <a:pPr marL="457200" indent="-4572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R</a:t>
            </a:r>
            <a:r>
              <a:rPr lang="en-US" sz="2400" dirty="0">
                <a:latin typeface="Georgia" panose="02040502050405020303" pitchFamily="18" charset="0"/>
              </a:rPr>
              <a:t>eabsorption of Na</a:t>
            </a:r>
            <a:r>
              <a:rPr lang="en-US" sz="2400" baseline="30000" dirty="0">
                <a:latin typeface="Georgia" panose="02040502050405020303" pitchFamily="18" charset="0"/>
              </a:rPr>
              <a:t>+</a:t>
            </a:r>
            <a:r>
              <a:rPr lang="en-US" sz="2400" dirty="0">
                <a:latin typeface="Georgia" panose="02040502050405020303" pitchFamily="18" charset="0"/>
              </a:rPr>
              <a:t>, Cl</a:t>
            </a:r>
            <a:r>
              <a:rPr lang="en-US" sz="2400" baseline="30000" dirty="0">
                <a:latin typeface="Georgia" panose="02040502050405020303" pitchFamily="18" charset="0"/>
              </a:rPr>
              <a:t>-</a:t>
            </a:r>
            <a:r>
              <a:rPr lang="en-US" sz="2400" dirty="0">
                <a:latin typeface="Georgia" panose="02040502050405020303" pitchFamily="18" charset="0"/>
              </a:rPr>
              <a:t>, HCO</a:t>
            </a:r>
            <a:r>
              <a:rPr lang="en-US" sz="2400" baseline="-25000" dirty="0">
                <a:latin typeface="Georgia" panose="02040502050405020303" pitchFamily="18" charset="0"/>
              </a:rPr>
              <a:t>3</a:t>
            </a:r>
            <a:r>
              <a:rPr lang="en-US" sz="2400" baseline="30000" dirty="0">
                <a:latin typeface="Georgia" panose="02040502050405020303" pitchFamily="18" charset="0"/>
              </a:rPr>
              <a:t>-</a:t>
            </a:r>
            <a:r>
              <a:rPr lang="en-US" sz="2400" dirty="0">
                <a:latin typeface="Georgia" panose="02040502050405020303" pitchFamily="18" charset="0"/>
              </a:rPr>
              <a:t>, K</a:t>
            </a:r>
            <a:r>
              <a:rPr lang="en-US" sz="2400" baseline="30000" dirty="0">
                <a:latin typeface="Georgia" panose="02040502050405020303" pitchFamily="18" charset="0"/>
              </a:rPr>
              <a:t>+</a:t>
            </a:r>
            <a:r>
              <a:rPr lang="en-US" sz="2400" dirty="0">
                <a:latin typeface="Georgia" panose="02040502050405020303" pitchFamily="18" charset="0"/>
              </a:rPr>
              <a:t> and H</a:t>
            </a:r>
            <a:r>
              <a:rPr lang="en-US" sz="2400" baseline="-25000" dirty="0">
                <a:latin typeface="Georgia" panose="02040502050405020303" pitchFamily="18" charset="0"/>
              </a:rPr>
              <a:t>2</a:t>
            </a:r>
            <a:r>
              <a:rPr lang="en-US" sz="2400" dirty="0">
                <a:latin typeface="Georgia" panose="02040502050405020303" pitchFamily="18" charset="0"/>
              </a:rPr>
              <a:t>O</a:t>
            </a:r>
          </a:p>
          <a:p>
            <a:pPr marL="457200" indent="-457200">
              <a:spcBef>
                <a:spcPts val="1800"/>
              </a:spcBef>
              <a:buFont typeface="Arial" panose="020B0604020202020204" pitchFamily="34" charset="0"/>
              <a:buChar char="•"/>
              <a:defRPr/>
            </a:pPr>
            <a:r>
              <a:rPr lang="en-US" sz="2400" dirty="0">
                <a:latin typeface="Georgia" panose="02040502050405020303" pitchFamily="18" charset="0"/>
              </a:rPr>
              <a:t>Na</a:t>
            </a:r>
            <a:r>
              <a:rPr lang="en-US" sz="2400" baseline="30000" dirty="0">
                <a:latin typeface="Georgia" panose="02040502050405020303" pitchFamily="18" charset="0"/>
              </a:rPr>
              <a:t>+</a:t>
            </a:r>
            <a:r>
              <a:rPr lang="en-US" sz="2400" dirty="0">
                <a:latin typeface="Georgia" panose="02040502050405020303" pitchFamily="18" charset="0"/>
              </a:rPr>
              <a:t>/H</a:t>
            </a:r>
            <a:r>
              <a:rPr lang="en-US" sz="2400" baseline="30000" dirty="0">
                <a:latin typeface="Georgia" panose="02040502050405020303" pitchFamily="18" charset="0"/>
              </a:rPr>
              <a:t>+ </a:t>
            </a:r>
            <a:r>
              <a:rPr lang="en-US" sz="2400" dirty="0">
                <a:latin typeface="Georgia" panose="02040502050405020303" pitchFamily="18" charset="0"/>
              </a:rPr>
              <a:t>exchange – Na</a:t>
            </a:r>
            <a:r>
              <a:rPr lang="en-US" sz="2400" baseline="30000" dirty="0">
                <a:latin typeface="Georgia" panose="02040502050405020303" pitchFamily="18" charset="0"/>
              </a:rPr>
              <a:t>+</a:t>
            </a:r>
            <a:r>
              <a:rPr lang="en-US" sz="2400" dirty="0">
                <a:latin typeface="Georgia" panose="02040502050405020303" pitchFamily="18" charset="0"/>
              </a:rPr>
              <a:t> is absorbed while H</a:t>
            </a:r>
            <a:r>
              <a:rPr lang="en-US" sz="2400" baseline="30000" dirty="0">
                <a:latin typeface="Georgia" panose="02040502050405020303" pitchFamily="18" charset="0"/>
              </a:rPr>
              <a:t>+ </a:t>
            </a:r>
            <a:r>
              <a:rPr lang="en-US" sz="2400" dirty="0">
                <a:latin typeface="Georgia" panose="02040502050405020303" pitchFamily="18" charset="0"/>
              </a:rPr>
              <a:t>is excreted</a:t>
            </a:r>
            <a:r>
              <a:rPr lang="en-US" sz="2400" dirty="0">
                <a:latin typeface="Georgia" panose="02040502050405020303" pitchFamily="18" charset="0"/>
                <a:ea typeface="ヒラギノ角ゴ Pro W3" charset="-128"/>
              </a:rPr>
              <a:t> (Na</a:t>
            </a:r>
            <a:r>
              <a:rPr lang="en-US" sz="2400" baseline="30000" dirty="0">
                <a:latin typeface="Georgia" panose="02040502050405020303" pitchFamily="18" charset="0"/>
                <a:ea typeface="ヒラギノ角ゴ Pro W3" charset="-128"/>
              </a:rPr>
              <a:t>+</a:t>
            </a:r>
            <a:r>
              <a:rPr lang="en-US" sz="2400" dirty="0">
                <a:latin typeface="Georgia" panose="02040502050405020303" pitchFamily="18" charset="0"/>
                <a:ea typeface="ヒラギノ角ゴ Pro W3" charset="-128"/>
              </a:rPr>
              <a:t> is exchanged for H</a:t>
            </a:r>
            <a:r>
              <a:rPr lang="en-US" sz="2400" baseline="30000" dirty="0">
                <a:latin typeface="Georgia" panose="02040502050405020303" pitchFamily="18" charset="0"/>
                <a:ea typeface="ヒラギノ角ゴ Pro W3" charset="-128"/>
              </a:rPr>
              <a:t>+</a:t>
            </a:r>
            <a:r>
              <a:rPr lang="en-US" sz="2400" dirty="0">
                <a:latin typeface="Georgia" panose="02040502050405020303" pitchFamily="18" charset="0"/>
                <a:ea typeface="ヒラギノ角ゴ Pro W3" charset="-128"/>
              </a:rPr>
              <a:t> via carbonic anhydrase)</a:t>
            </a:r>
          </a:p>
          <a:p>
            <a:pPr marL="457200" indent="-457200">
              <a:spcBef>
                <a:spcPts val="1800"/>
              </a:spcBef>
              <a:buFont typeface="Arial" panose="020B0604020202020204" pitchFamily="34" charset="0"/>
              <a:buChar char="•"/>
              <a:defRPr/>
            </a:pPr>
            <a:r>
              <a:rPr lang="en-US" sz="2400" dirty="0">
                <a:latin typeface="Georgia" panose="02040502050405020303" pitchFamily="18" charset="0"/>
                <a:ea typeface="ヒラギノ角ゴ Pro W3" charset="-128"/>
              </a:rPr>
              <a:t>Carbonic anhydrase (CA) catalyzes the following reaction:</a:t>
            </a:r>
            <a:r>
              <a:rPr lang="en-US" sz="2400" dirty="0">
                <a:latin typeface="Georgia" panose="02040502050405020303" pitchFamily="18" charset="0"/>
              </a:rPr>
              <a:t> HCO</a:t>
            </a:r>
            <a:r>
              <a:rPr lang="en-US" sz="2400" baseline="-25000" dirty="0">
                <a:latin typeface="Georgia" panose="02040502050405020303" pitchFamily="18" charset="0"/>
              </a:rPr>
              <a:t>3</a:t>
            </a:r>
            <a:r>
              <a:rPr lang="en-US" sz="2400" baseline="30000" dirty="0">
                <a:latin typeface="Georgia" panose="02040502050405020303" pitchFamily="18" charset="0"/>
              </a:rPr>
              <a:t>-</a:t>
            </a:r>
            <a:r>
              <a:rPr lang="en-US" sz="2400" dirty="0">
                <a:latin typeface="Georgia" panose="02040502050405020303" pitchFamily="18" charset="0"/>
              </a:rPr>
              <a:t> + H</a:t>
            </a:r>
            <a:r>
              <a:rPr lang="en-US" sz="2400" baseline="30000" dirty="0">
                <a:latin typeface="Georgia" panose="02040502050405020303" pitchFamily="18" charset="0"/>
              </a:rPr>
              <a:t>+</a:t>
            </a:r>
            <a:r>
              <a:rPr lang="en-US" sz="2400" dirty="0">
                <a:latin typeface="Georgia" panose="02040502050405020303" pitchFamily="18" charset="0"/>
              </a:rPr>
              <a:t> ↔ H</a:t>
            </a:r>
            <a:r>
              <a:rPr lang="en-US" sz="2400" baseline="-25000" dirty="0">
                <a:latin typeface="Georgia" panose="02040502050405020303" pitchFamily="18" charset="0"/>
              </a:rPr>
              <a:t>2</a:t>
            </a:r>
            <a:r>
              <a:rPr lang="en-US" sz="2400" dirty="0">
                <a:latin typeface="Georgia" panose="02040502050405020303" pitchFamily="18" charset="0"/>
              </a:rPr>
              <a:t>O + CO</a:t>
            </a:r>
            <a:r>
              <a:rPr lang="en-US" sz="2400" baseline="-25000" dirty="0">
                <a:latin typeface="Georgia" panose="02040502050405020303" pitchFamily="18" charset="0"/>
              </a:rPr>
              <a:t>2 </a:t>
            </a:r>
            <a:r>
              <a:rPr lang="en-US" sz="2400" dirty="0">
                <a:latin typeface="Georgia" panose="02040502050405020303" pitchFamily="18" charset="0"/>
              </a:rPr>
              <a:t>in tubular lumen  (CA can catalyze reaction in either direction depending on relative concentration of substrates</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8</a:t>
            </a:fld>
            <a:endParaRPr lang="en-US"/>
          </a:p>
        </p:txBody>
      </p:sp>
    </p:spTree>
    <p:extLst>
      <p:ext uri="{BB962C8B-B14F-4D97-AF65-F5344CB8AC3E}">
        <p14:creationId xmlns:p14="http://schemas.microsoft.com/office/powerpoint/2010/main" val="2083708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457201" y="304800"/>
            <a:ext cx="8229600" cy="8552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ea typeface="ヒラギノ角ゴ Pro W3" charset="-128"/>
              </a:rPr>
              <a:t>Drugs acting at the proximal convoluted </a:t>
            </a:r>
            <a:r>
              <a:rPr lang="en-US" sz="2600" b="1" cap="all" dirty="0" smtClean="0">
                <a:latin typeface="Georgia" panose="02040502050405020303" pitchFamily="18" charset="0"/>
                <a:ea typeface="ヒラギノ角ゴ Pro W3" charset="-128"/>
              </a:rPr>
              <a:t>tubule …. CONT’D</a:t>
            </a:r>
            <a:endParaRPr lang="en-US" sz="2600" b="1" i="0" u="none" strike="noStrike" cap="all" dirty="0">
              <a:solidFill>
                <a:schemeClr val="tx1"/>
              </a:solidFill>
              <a:effectLst>
                <a:outerShdw blurRad="38100" dist="38100" dir="2700000" algn="tl">
                  <a:srgbClr val="000000">
                    <a:alpha val="43137"/>
                  </a:srgbClr>
                </a:outerShdw>
              </a:effectLst>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57200" y="1904999"/>
            <a:ext cx="8229600" cy="4451351"/>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defRPr/>
            </a:pPr>
            <a:r>
              <a:rPr lang="en-US" sz="2400" dirty="0" smtClean="0">
                <a:latin typeface="Georgia" panose="02040502050405020303" pitchFamily="18" charset="0"/>
              </a:rPr>
              <a:t>CO</a:t>
            </a:r>
            <a:r>
              <a:rPr lang="en-US" sz="2400" baseline="-25000" dirty="0" smtClean="0">
                <a:latin typeface="Georgia" panose="02040502050405020303" pitchFamily="18" charset="0"/>
              </a:rPr>
              <a:t>2</a:t>
            </a:r>
            <a:r>
              <a:rPr lang="en-US" sz="2400" dirty="0" smtClean="0">
                <a:latin typeface="Georgia" panose="02040502050405020303" pitchFamily="18" charset="0"/>
              </a:rPr>
              <a:t> </a:t>
            </a:r>
            <a:r>
              <a:rPr lang="en-US" sz="2400" dirty="0">
                <a:latin typeface="Georgia" panose="02040502050405020303" pitchFamily="18" charset="0"/>
              </a:rPr>
              <a:t>diffuses into the cell and CA catalyzes CO</a:t>
            </a:r>
            <a:r>
              <a:rPr lang="en-US" sz="2400" baseline="-25000" dirty="0">
                <a:latin typeface="Georgia" panose="02040502050405020303" pitchFamily="18" charset="0"/>
              </a:rPr>
              <a:t>2 </a:t>
            </a:r>
            <a:r>
              <a:rPr lang="en-US" sz="2400" dirty="0">
                <a:latin typeface="Georgia" panose="02040502050405020303" pitchFamily="18" charset="0"/>
              </a:rPr>
              <a:t>+ H</a:t>
            </a:r>
            <a:r>
              <a:rPr lang="en-US" sz="2400" baseline="-25000" dirty="0">
                <a:latin typeface="Georgia" panose="02040502050405020303" pitchFamily="18" charset="0"/>
              </a:rPr>
              <a:t>2</a:t>
            </a:r>
            <a:r>
              <a:rPr lang="en-US" sz="2400" dirty="0">
                <a:latin typeface="Georgia" panose="02040502050405020303" pitchFamily="18" charset="0"/>
              </a:rPr>
              <a:t>O → HCO</a:t>
            </a:r>
            <a:r>
              <a:rPr lang="en-US" sz="2400" baseline="-25000" dirty="0">
                <a:latin typeface="Georgia" panose="02040502050405020303" pitchFamily="18" charset="0"/>
              </a:rPr>
              <a:t>3</a:t>
            </a:r>
            <a:r>
              <a:rPr lang="en-US" sz="2400" baseline="30000" dirty="0">
                <a:latin typeface="Georgia" panose="02040502050405020303" pitchFamily="18" charset="0"/>
              </a:rPr>
              <a:t>-</a:t>
            </a:r>
            <a:r>
              <a:rPr lang="en-US" sz="2400" dirty="0">
                <a:latin typeface="Georgia" panose="02040502050405020303" pitchFamily="18" charset="0"/>
              </a:rPr>
              <a:t> + H</a:t>
            </a:r>
            <a:r>
              <a:rPr lang="en-US" sz="2400" baseline="30000" dirty="0">
                <a:latin typeface="Georgia" panose="02040502050405020303" pitchFamily="18" charset="0"/>
              </a:rPr>
              <a:t>+</a:t>
            </a:r>
            <a:r>
              <a:rPr lang="en-US" sz="2400" dirty="0">
                <a:latin typeface="Georgia" panose="02040502050405020303" pitchFamily="18" charset="0"/>
              </a:rPr>
              <a:t> </a:t>
            </a:r>
          </a:p>
          <a:p>
            <a:pPr marL="342900" indent="-342900">
              <a:spcBef>
                <a:spcPts val="1800"/>
              </a:spcBef>
              <a:buFont typeface="Arial" panose="020B0604020202020204" pitchFamily="34" charset="0"/>
              <a:buChar char="•"/>
              <a:defRPr/>
            </a:pPr>
            <a:r>
              <a:rPr lang="en-US" sz="2400" dirty="0">
                <a:latin typeface="Georgia" panose="02040502050405020303" pitchFamily="18" charset="0"/>
              </a:rPr>
              <a:t>CA thus helps to make H</a:t>
            </a:r>
            <a:r>
              <a:rPr lang="en-US" sz="2400" baseline="30000" dirty="0">
                <a:latin typeface="Georgia" panose="02040502050405020303" pitchFamily="18" charset="0"/>
              </a:rPr>
              <a:t>+</a:t>
            </a:r>
            <a:r>
              <a:rPr lang="en-US" sz="2400" dirty="0">
                <a:latin typeface="Georgia" panose="02040502050405020303" pitchFamily="18" charset="0"/>
              </a:rPr>
              <a:t> ions available for exchange with Na</a:t>
            </a:r>
            <a:r>
              <a:rPr lang="en-US" sz="2400" baseline="30000" dirty="0">
                <a:latin typeface="Georgia" panose="02040502050405020303" pitchFamily="18" charset="0"/>
              </a:rPr>
              <a:t>+</a:t>
            </a:r>
            <a:r>
              <a:rPr lang="en-US" sz="2400" dirty="0">
                <a:latin typeface="Georgia" panose="02040502050405020303" pitchFamily="18" charset="0"/>
              </a:rPr>
              <a:t> and HCO</a:t>
            </a:r>
            <a:r>
              <a:rPr lang="en-US" sz="2400" baseline="-25000" dirty="0">
                <a:latin typeface="Georgia" panose="02040502050405020303" pitchFamily="18" charset="0"/>
              </a:rPr>
              <a:t>3</a:t>
            </a:r>
            <a:r>
              <a:rPr lang="en-US" sz="2400" baseline="30000" dirty="0">
                <a:latin typeface="Georgia" panose="02040502050405020303" pitchFamily="18" charset="0"/>
              </a:rPr>
              <a:t>- </a:t>
            </a:r>
            <a:r>
              <a:rPr lang="en-US" sz="2400" dirty="0">
                <a:latin typeface="Georgia" panose="02040502050405020303" pitchFamily="18" charset="0"/>
              </a:rPr>
              <a:t>(H</a:t>
            </a:r>
            <a:r>
              <a:rPr lang="en-US" sz="2400" baseline="-25000" dirty="0">
                <a:latin typeface="Georgia" panose="02040502050405020303" pitchFamily="18" charset="0"/>
              </a:rPr>
              <a:t>2</a:t>
            </a:r>
            <a:r>
              <a:rPr lang="en-US" sz="2400" dirty="0">
                <a:latin typeface="Georgia" panose="02040502050405020303" pitchFamily="18" charset="0"/>
              </a:rPr>
              <a:t>O follows Na</a:t>
            </a:r>
            <a:r>
              <a:rPr lang="en-US" sz="2400" baseline="30000" dirty="0">
                <a:latin typeface="Georgia" panose="02040502050405020303" pitchFamily="18" charset="0"/>
              </a:rPr>
              <a:t>+</a:t>
            </a:r>
            <a:r>
              <a:rPr lang="en-US" sz="2400" dirty="0">
                <a:latin typeface="Georgia" panose="02040502050405020303" pitchFamily="18" charset="0"/>
              </a:rPr>
              <a:t>) in the proximal tubules</a:t>
            </a:r>
          </a:p>
          <a:p>
            <a:pPr marL="342900" indent="-342900">
              <a:spcBef>
                <a:spcPts val="1800"/>
              </a:spcBef>
              <a:buFont typeface="Arial" panose="020B0604020202020204" pitchFamily="34" charset="0"/>
              <a:buChar char="•"/>
              <a:defRPr/>
            </a:pPr>
            <a:r>
              <a:rPr lang="en-US" sz="2400" dirty="0">
                <a:latin typeface="Georgia" panose="02040502050405020303" pitchFamily="18" charset="0"/>
              </a:rPr>
              <a:t>Example of a diuretic acting at the PCT </a:t>
            </a:r>
            <a:r>
              <a:rPr lang="en-US" sz="2400" dirty="0" smtClean="0">
                <a:latin typeface="Georgia" panose="02040502050405020303" pitchFamily="18" charset="0"/>
              </a:rPr>
              <a:t>include acetazolamide</a:t>
            </a:r>
            <a:r>
              <a:rPr lang="en-US" sz="2400" dirty="0">
                <a:latin typeface="Georgia" panose="02040502050405020303" pitchFamily="18" charset="0"/>
              </a:rPr>
              <a:t>, dichlorphenamide and </a:t>
            </a:r>
            <a:r>
              <a:rPr lang="en-US" sz="2400" dirty="0" err="1">
                <a:latin typeface="Georgia" panose="02040502050405020303" pitchFamily="18" charset="0"/>
              </a:rPr>
              <a:t>methazolamide</a:t>
            </a:r>
            <a:r>
              <a:rPr lang="en-US" sz="2400" dirty="0">
                <a:latin typeface="Georgia" panose="02040502050405020303" pitchFamily="18" charset="0"/>
              </a:rPr>
              <a:t> (carbonic anhydrase inhibitors)</a:t>
            </a:r>
            <a:endParaRPr lang="en-US" sz="2400" dirty="0">
              <a:latin typeface="Georgia" panose="02040502050405020303" pitchFamily="18" charset="0"/>
              <a:ea typeface="ヒラギノ角ゴ Pro W3" charset="-128"/>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9</a:t>
            </a:fld>
            <a:endParaRPr lang="en-US"/>
          </a:p>
        </p:txBody>
      </p:sp>
    </p:spTree>
    <p:extLst>
      <p:ext uri="{BB962C8B-B14F-4D97-AF65-F5344CB8AC3E}">
        <p14:creationId xmlns:p14="http://schemas.microsoft.com/office/powerpoint/2010/main" val="16317035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9105</TotalTime>
  <Words>2277</Words>
  <Application>Microsoft Office PowerPoint</Application>
  <PresentationFormat>On-screen Show (4:3)</PresentationFormat>
  <Paragraphs>239</Paragraphs>
  <Slides>35</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Algerian</vt:lpstr>
      <vt:lpstr>Arial</vt:lpstr>
      <vt:lpstr>Britannic Bold</vt:lpstr>
      <vt:lpstr>Calibri</vt:lpstr>
      <vt:lpstr>Georgia</vt:lpstr>
      <vt:lpstr>Times New Roman</vt:lpstr>
      <vt:lpstr>Wingdings</vt:lpstr>
      <vt:lpstr>ヒラギノ角ゴ Pro W3</vt:lpstr>
      <vt:lpstr>Office Theme</vt:lpstr>
      <vt:lpstr>DIURETICS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THIAZIDE AND THIAZIDE-LIKE DIURETICS: ADVERSE EFFECTS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ACTING ON BLOOD COAGULATION</dc:title>
  <dc:creator>Dr Sindwa Namataa</dc:creator>
  <cp:lastModifiedBy>Windows User</cp:lastModifiedBy>
  <cp:revision>243</cp:revision>
  <dcterms:created xsi:type="dcterms:W3CDTF">2013-01-20T13:17:56Z</dcterms:created>
  <dcterms:modified xsi:type="dcterms:W3CDTF">2021-06-02T14:29:02Z</dcterms:modified>
</cp:coreProperties>
</file>